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99" r:id="rId1"/>
  </p:sldMasterIdLst>
  <p:notesMasterIdLst>
    <p:notesMasterId r:id="rId25"/>
  </p:notesMasterIdLst>
  <p:sldIdLst>
    <p:sldId id="256" r:id="rId2"/>
    <p:sldId id="311" r:id="rId3"/>
    <p:sldId id="269" r:id="rId4"/>
    <p:sldId id="291" r:id="rId5"/>
    <p:sldId id="271" r:id="rId6"/>
    <p:sldId id="302" r:id="rId7"/>
    <p:sldId id="274" r:id="rId8"/>
    <p:sldId id="276" r:id="rId9"/>
    <p:sldId id="277" r:id="rId10"/>
    <p:sldId id="278" r:id="rId11"/>
    <p:sldId id="313" r:id="rId12"/>
    <p:sldId id="279" r:id="rId13"/>
    <p:sldId id="280" r:id="rId14"/>
    <p:sldId id="281" r:id="rId15"/>
    <p:sldId id="282" r:id="rId16"/>
    <p:sldId id="295" r:id="rId17"/>
    <p:sldId id="312" r:id="rId18"/>
    <p:sldId id="296" r:id="rId19"/>
    <p:sldId id="298" r:id="rId20"/>
    <p:sldId id="306" r:id="rId21"/>
    <p:sldId id="304" r:id="rId22"/>
    <p:sldId id="300" r:id="rId23"/>
    <p:sldId id="287"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7681" autoAdjust="0"/>
  </p:normalViewPr>
  <p:slideViewPr>
    <p:cSldViewPr>
      <p:cViewPr varScale="1">
        <p:scale>
          <a:sx n="91" d="100"/>
          <a:sy n="91" d="100"/>
        </p:scale>
        <p:origin x="137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D7B860-F846-441B-81EC-669A46E5A868}" type="datetimeFigureOut">
              <a:rPr lang="ru-RU" smtClean="0"/>
              <a:pPr/>
              <a:t>05.11.2021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8C431A-E2BD-453E-A888-C4CAB8532403}" type="slidenum">
              <a:rPr lang="ru-RU" smtClean="0"/>
              <a:pPr/>
              <a:t>‹#›</a:t>
            </a:fld>
            <a:endParaRPr lang="ru-RU"/>
          </a:p>
        </p:txBody>
      </p:sp>
    </p:spTree>
    <p:extLst>
      <p:ext uri="{BB962C8B-B14F-4D97-AF65-F5344CB8AC3E}">
        <p14:creationId xmlns:p14="http://schemas.microsoft.com/office/powerpoint/2010/main" val="3791919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Образ слайда 1"/>
          <p:cNvSpPr>
            <a:spLocks noGrp="1" noRot="1" noChangeAspect="1" noTextEdit="1"/>
          </p:cNvSpPr>
          <p:nvPr>
            <p:ph type="sldImg"/>
          </p:nvPr>
        </p:nvSpPr>
        <p:spPr bwMode="auto">
          <a:noFill/>
          <a:ln>
            <a:solidFill>
              <a:srgbClr val="000000"/>
            </a:solidFill>
            <a:miter lim="800000"/>
            <a:headEnd/>
            <a:tailEnd/>
          </a:ln>
        </p:spPr>
      </p:sp>
      <p:sp>
        <p:nvSpPr>
          <p:cNvPr id="327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4580"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B5BD0E2-C2D7-402F-ABB6-9A48B9BAF540}" type="slidenum">
              <a:rPr lang="ru-RU" smtClean="0"/>
              <a:pPr fontAlgn="base">
                <a:spcBef>
                  <a:spcPct val="0"/>
                </a:spcBef>
                <a:spcAft>
                  <a:spcPct val="0"/>
                </a:spcAft>
                <a:defRPr/>
              </a:pPr>
              <a:t>15</a:t>
            </a:fld>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Образ слайда 1"/>
          <p:cNvSpPr>
            <a:spLocks noGrp="1" noRot="1" noChangeAspect="1" noTextEdit="1"/>
          </p:cNvSpPr>
          <p:nvPr>
            <p:ph type="sldImg"/>
          </p:nvPr>
        </p:nvSpPr>
        <p:spPr bwMode="auto">
          <a:noFill/>
          <a:ln>
            <a:solidFill>
              <a:srgbClr val="000000"/>
            </a:solidFill>
            <a:miter lim="800000"/>
            <a:headEnd/>
            <a:tailEnd/>
          </a:ln>
        </p:spPr>
      </p:sp>
      <p:sp>
        <p:nvSpPr>
          <p:cNvPr id="3379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smtClean="0"/>
          </a:p>
        </p:txBody>
      </p:sp>
      <p:sp>
        <p:nvSpPr>
          <p:cNvPr id="25604"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45E2297-9E0C-4AC3-959F-27C3BB16F855}" type="slidenum">
              <a:rPr lang="ru-RU" smtClean="0"/>
              <a:pPr fontAlgn="base">
                <a:spcBef>
                  <a:spcPct val="0"/>
                </a:spcBef>
                <a:spcAft>
                  <a:spcPct val="0"/>
                </a:spcAft>
                <a:defRPr/>
              </a:pPr>
              <a:t>21</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CE84ED2A-8D4F-42DD-A628-5F817BF78B16}" type="datetimeFigureOut">
              <a:rPr lang="ru-RU" smtClean="0"/>
              <a:pPr/>
              <a:t>05.11.2021</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BD38B215-54BB-403D-9B2B-6C61448104F7}"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38B215-54BB-403D-9B2B-6C61448104F7}" type="slidenum">
              <a:rPr lang="ru-RU" smtClean="0"/>
              <a:pPr/>
              <a:t>‹#›</a:t>
            </a:fld>
            <a:endParaRPr lang="ru-RU"/>
          </a:p>
        </p:txBody>
      </p:sp>
      <p:sp>
        <p:nvSpPr>
          <p:cNvPr id="7" name="Заголовок 6"/>
          <p:cNvSpPr>
            <a:spLocks noGrp="1"/>
          </p:cNvSpPr>
          <p:nvPr>
            <p:ph type="title"/>
          </p:nvPr>
        </p:nvSpPr>
        <p:spPr/>
        <p:txBody>
          <a:bodyPr rtlCol="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38B215-54BB-403D-9B2B-6C61448104F7}"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38B215-54BB-403D-9B2B-6C61448104F7}" type="slidenum">
              <a:rPr lang="ru-RU" smtClean="0"/>
              <a:pPr/>
              <a:t>‹#›</a:t>
            </a:fld>
            <a:endParaRPr lang="ru-RU"/>
          </a:p>
        </p:txBody>
      </p:sp>
      <p:sp>
        <p:nvSpPr>
          <p:cNvPr id="8" name="Заголовок 7"/>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D38B215-54BB-403D-9B2B-6C61448104F7}"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D38B215-54BB-403D-9B2B-6C61448104F7}" type="slidenum">
              <a:rPr lang="ru-RU" smtClean="0"/>
              <a:pPr/>
              <a:t>‹#›</a:t>
            </a:fld>
            <a:endParaRPr lang="ru-RU"/>
          </a:p>
        </p:txBody>
      </p:sp>
      <p:sp>
        <p:nvSpPr>
          <p:cNvPr id="6" name="Заголовок 5"/>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D38B215-54BB-403D-9B2B-6C61448104F7}"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p>
            <a:fld id="{CE84ED2A-8D4F-42DD-A628-5F817BF78B16}" type="datetimeFigureOut">
              <a:rPr lang="ru-RU" smtClean="0"/>
              <a:pPr/>
              <a:t>05.11.2021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D38B215-54BB-403D-9B2B-6C61448104F7}"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CE84ED2A-8D4F-42DD-A628-5F817BF78B16}" type="datetimeFigureOut">
              <a:rPr lang="ru-RU" smtClean="0"/>
              <a:pPr/>
              <a:t>05.11.2021</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BD38B215-54BB-403D-9B2B-6C61448104F7}"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38B215-54BB-403D-9B2B-6C61448104F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E84ED2A-8D4F-42DD-A628-5F817BF78B16}" type="datetimeFigureOut">
              <a:rPr lang="ru-RU" smtClean="0"/>
              <a:pPr/>
              <a:t>05.11.2021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D38B215-54BB-403D-9B2B-6C61448104F7}"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Text with Subtitle ">
    <p:spTree>
      <p:nvGrpSpPr>
        <p:cNvPr id="1" name=""/>
        <p:cNvGrpSpPr/>
        <p:nvPr/>
      </p:nvGrpSpPr>
      <p:grpSpPr>
        <a:xfrm>
          <a:off x="0" y="0"/>
          <a:ext cx="0" cy="0"/>
          <a:chOff x="0" y="0"/>
          <a:chExt cx="0" cy="0"/>
        </a:xfrm>
      </p:grpSpPr>
      <p:graphicFrame>
        <p:nvGraphicFramePr>
          <p:cNvPr id="8" name="Object 2"/>
          <p:cNvGraphicFramePr>
            <a:graphicFrameLocks noChangeAspect="1"/>
          </p:cNvGraphicFramePr>
          <p:nvPr>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6397" name="think-cell Folie" r:id="rId4" imgW="360" imgH="360" progId="">
                  <p:embed/>
                </p:oleObj>
              </mc:Choice>
              <mc:Fallback>
                <p:oleObj name="think-cell Folie" r:id="rId4" imgW="360" imgH="360" progId="">
                  <p:embed/>
                  <p:pic>
                    <p:nvPicPr>
                      <p:cNvPr id="0" name="Object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el 1"/>
          <p:cNvSpPr>
            <a:spLocks noGrp="1"/>
          </p:cNvSpPr>
          <p:nvPr>
            <p:ph type="title"/>
          </p:nvPr>
        </p:nvSpPr>
        <p:spPr/>
        <p:txBody>
          <a:bodyPr/>
          <a:lstStyle/>
          <a:p>
            <a:r>
              <a:rPr lang="ru-RU" noProof="0" smtClean="0"/>
              <a:t>Образец заголовка</a:t>
            </a:r>
            <a:endParaRPr lang="en-US" noProof="0" dirty="0"/>
          </a:p>
        </p:txBody>
      </p:sp>
      <p:sp>
        <p:nvSpPr>
          <p:cNvPr id="13" name="Textplatzhalter 11"/>
          <p:cNvSpPr>
            <a:spLocks noGrp="1"/>
          </p:cNvSpPr>
          <p:nvPr>
            <p:ph type="body" sz="quarter" idx="14"/>
          </p:nvPr>
        </p:nvSpPr>
        <p:spPr>
          <a:xfrm>
            <a:off x="252047" y="116633"/>
            <a:ext cx="7145215" cy="180020"/>
          </a:xfrm>
        </p:spPr>
        <p:txBody>
          <a:bodyPr>
            <a:noAutofit/>
          </a:bodyPr>
          <a:lstStyle>
            <a:lvl1pPr marL="0" indent="0">
              <a:buFont typeface="Arial" panose="020B0604020202020204" pitchFamily="34" charset="0"/>
              <a:buNone/>
              <a:defRPr sz="1000">
                <a:solidFill>
                  <a:schemeClr val="tx1"/>
                </a:solidFill>
              </a:defRPr>
            </a:lvl1pPr>
            <a:lvl2pPr marL="0" indent="0">
              <a:buNone/>
              <a:defRPr sz="1000"/>
            </a:lvl2pPr>
            <a:lvl3pPr marL="0" indent="0">
              <a:buNone/>
              <a:defRPr sz="1000"/>
            </a:lvl3pPr>
            <a:lvl4pPr marL="0" indent="0">
              <a:buNone/>
              <a:defRPr sz="1000"/>
            </a:lvl4pPr>
            <a:lvl5pPr marL="0" indent="0">
              <a:buNone/>
              <a:defRPr sz="1000"/>
            </a:lvl5pPr>
          </a:lstStyle>
          <a:p>
            <a:pPr lvl="0"/>
            <a:r>
              <a:rPr lang="ru-RU" noProof="0" smtClean="0"/>
              <a:t>Образец текста</a:t>
            </a:r>
          </a:p>
        </p:txBody>
      </p:sp>
      <p:sp>
        <p:nvSpPr>
          <p:cNvPr id="14" name="Textplatzhalter 10"/>
          <p:cNvSpPr>
            <a:spLocks noGrp="1"/>
          </p:cNvSpPr>
          <p:nvPr>
            <p:ph type="body" sz="quarter" idx="15"/>
          </p:nvPr>
        </p:nvSpPr>
        <p:spPr>
          <a:xfrm>
            <a:off x="252046" y="1329706"/>
            <a:ext cx="8639908" cy="263091"/>
          </a:xfrm>
        </p:spPr>
        <p:txBody>
          <a:bodyPr>
            <a:noAutofit/>
          </a:bodyPr>
          <a:lstStyle>
            <a:lvl1pPr marL="3175" indent="0">
              <a:spcBef>
                <a:spcPts val="0"/>
              </a:spcBef>
              <a:buFont typeface="Arial" panose="020B0604020202020204" pitchFamily="34" charset="0"/>
              <a:buNone/>
              <a:defRPr sz="1800"/>
            </a:lvl1pPr>
            <a:lvl2pPr marL="3175" indent="0">
              <a:spcBef>
                <a:spcPts val="0"/>
              </a:spcBef>
              <a:buNone/>
              <a:defRPr sz="1800"/>
            </a:lvl2pPr>
            <a:lvl3pPr marL="3175" indent="0">
              <a:spcBef>
                <a:spcPts val="0"/>
              </a:spcBef>
              <a:buNone/>
              <a:defRPr sz="1800"/>
            </a:lvl3pPr>
            <a:lvl4pPr marL="3175" indent="0">
              <a:spcBef>
                <a:spcPts val="0"/>
              </a:spcBef>
              <a:buNone/>
              <a:defRPr sz="1800"/>
            </a:lvl4pPr>
            <a:lvl5pPr marL="3175" indent="0">
              <a:spcBef>
                <a:spcPts val="0"/>
              </a:spcBef>
              <a:buNone/>
              <a:defRPr sz="1800"/>
            </a:lvl5pPr>
          </a:lstStyle>
          <a:p>
            <a:pPr lvl="0"/>
            <a:r>
              <a:rPr lang="ru-RU" noProof="0" smtClean="0"/>
              <a:t>Образец текста</a:t>
            </a:r>
          </a:p>
        </p:txBody>
      </p:sp>
      <p:sp>
        <p:nvSpPr>
          <p:cNvPr id="7" name="Textplatzhalter 6"/>
          <p:cNvSpPr>
            <a:spLocks noGrp="1"/>
          </p:cNvSpPr>
          <p:nvPr>
            <p:ph type="body" sz="quarter" idx="17"/>
          </p:nvPr>
        </p:nvSpPr>
        <p:spPr>
          <a:xfrm>
            <a:off x="252046" y="6273800"/>
            <a:ext cx="8639908" cy="241300"/>
          </a:xfrm>
        </p:spPr>
        <p:txBody>
          <a:bodyPr anchor="b">
            <a:noAutofit/>
          </a:bodyPr>
          <a:lstStyle>
            <a:lvl1pPr marL="0" indent="0">
              <a:spcBef>
                <a:spcPts val="0"/>
              </a:spcBef>
              <a:buNone/>
              <a:defRPr sz="800"/>
            </a:lvl1pPr>
            <a:lvl2pPr marL="0" indent="0">
              <a:spcBef>
                <a:spcPts val="0"/>
              </a:spcBef>
              <a:buNone/>
              <a:defRPr sz="800"/>
            </a:lvl2pPr>
            <a:lvl3pPr marL="0" indent="0">
              <a:spcBef>
                <a:spcPts val="0"/>
              </a:spcBef>
              <a:buNone/>
              <a:defRPr sz="800"/>
            </a:lvl3pPr>
            <a:lvl4pPr marL="0" indent="0">
              <a:spcBef>
                <a:spcPts val="0"/>
              </a:spcBef>
              <a:buNone/>
              <a:defRPr sz="800"/>
            </a:lvl4pPr>
            <a:lvl5pPr marL="0" indent="0">
              <a:spcBef>
                <a:spcPts val="0"/>
              </a:spcBef>
              <a:buNone/>
              <a:defRPr sz="800"/>
            </a:lvl5pPr>
          </a:lstStyle>
          <a:p>
            <a:pPr lvl="0"/>
            <a:r>
              <a:rPr lang="ru-RU" noProof="0" smtClean="0"/>
              <a:t>Образец текста</a:t>
            </a:r>
          </a:p>
        </p:txBody>
      </p:sp>
      <p:sp>
        <p:nvSpPr>
          <p:cNvPr id="15" name="Textplatzhalter 7"/>
          <p:cNvSpPr>
            <a:spLocks noGrp="1"/>
          </p:cNvSpPr>
          <p:nvPr>
            <p:ph type="body" sz="quarter" idx="18"/>
          </p:nvPr>
        </p:nvSpPr>
        <p:spPr>
          <a:xfrm>
            <a:off x="252046" y="1700214"/>
            <a:ext cx="8639908" cy="4537075"/>
          </a:xfrm>
        </p:spPr>
        <p:txBody>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en-US" noProof="0" dirty="0" smtClean="0"/>
          </a:p>
        </p:txBody>
      </p:sp>
      <p:sp>
        <p:nvSpPr>
          <p:cNvPr id="9" name="Datumsplatzhalter 3"/>
          <p:cNvSpPr>
            <a:spLocks noGrp="1"/>
          </p:cNvSpPr>
          <p:nvPr>
            <p:ph type="dt" sz="half" idx="19"/>
          </p:nvPr>
        </p:nvSpPr>
        <p:spPr/>
        <p:txBody>
          <a:bodyPr/>
          <a:lstStyle>
            <a:lvl1pPr>
              <a:defRPr/>
            </a:lvl1pPr>
          </a:lstStyle>
          <a:p>
            <a:pPr>
              <a:defRPr/>
            </a:pPr>
            <a:fld id="{C7C05722-1B57-4620-9B61-73E001F8AEBE}" type="datetime5">
              <a:rPr lang="en-US"/>
              <a:pPr>
                <a:defRPr/>
              </a:pPr>
              <a:t>5-Nov-21</a:t>
            </a:fld>
            <a:endParaRPr lang="en-US" dirty="0"/>
          </a:p>
        </p:txBody>
      </p:sp>
      <p:sp>
        <p:nvSpPr>
          <p:cNvPr id="10" name="Fußzeilenplatzhalter 4"/>
          <p:cNvSpPr>
            <a:spLocks noGrp="1"/>
          </p:cNvSpPr>
          <p:nvPr>
            <p:ph type="ftr" sz="quarter" idx="20"/>
          </p:nvPr>
        </p:nvSpPr>
        <p:spPr/>
        <p:txBody>
          <a:bodyPr/>
          <a:lstStyle>
            <a:lvl1pPr>
              <a:defRPr/>
            </a:lvl1pPr>
          </a:lstStyle>
          <a:p>
            <a:pPr>
              <a:defRPr/>
            </a:pPr>
            <a:r>
              <a:rPr lang="en-US"/>
              <a:t>Title of presentation  |  Department </a:t>
            </a:r>
          </a:p>
        </p:txBody>
      </p:sp>
      <p:sp>
        <p:nvSpPr>
          <p:cNvPr id="11" name="Foliennummernplatzhalter 5"/>
          <p:cNvSpPr>
            <a:spLocks noGrp="1"/>
          </p:cNvSpPr>
          <p:nvPr>
            <p:ph type="sldNum" sz="quarter" idx="21"/>
          </p:nvPr>
        </p:nvSpPr>
        <p:spPr/>
        <p:txBody>
          <a:bodyPr/>
          <a:lstStyle>
            <a:lvl1pPr>
              <a:defRPr/>
            </a:lvl1pPr>
          </a:lstStyle>
          <a:p>
            <a:pPr>
              <a:defRPr/>
            </a:pPr>
            <a:fld id="{E5D2E1E5-C372-4938-8586-2D5C349E379C}" type="slidenum">
              <a:rPr lang="en-US"/>
              <a:pPr>
                <a:defRPr/>
              </a:pPr>
              <a:t>‹#›</a:t>
            </a:fld>
            <a:endParaRPr lang="en-US" dirty="0"/>
          </a:p>
        </p:txBody>
      </p:sp>
    </p:spTree>
    <p:extLst>
      <p:ext uri="{BB962C8B-B14F-4D97-AF65-F5344CB8AC3E}">
        <p14:creationId xmlns:p14="http://schemas.microsoft.com/office/powerpoint/2010/main" val="1668764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E84ED2A-8D4F-42DD-A628-5F817BF78B16}" type="datetimeFigureOut">
              <a:rPr lang="ru-RU" smtClean="0"/>
              <a:pPr/>
              <a:t>05.11.2021</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D38B215-54BB-403D-9B2B-6C61448104F7}"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nrm.uz/contentf?doc=332914_o%E2%80%98zbekiston_respublikasining_26_04_1996_y_223-i-son_akciyadorlik_jamiyatlari_va_akciyadorlarning_huquqlarini_himoya_qilish_to%E2%80%98g%E2%80%98risidagi_qonuni_(yangi_tahriri)&amp;products=1_vse_zakonodatelstvo_uzbekistana#%D0%BC7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2388726"/>
            <a:ext cx="7772400" cy="1829761"/>
          </a:xfrm>
        </p:spPr>
        <p:txBody>
          <a:bodyPr>
            <a:normAutofit/>
          </a:bodyPr>
          <a:lstStyle/>
          <a:p>
            <a:pPr algn="ctr" fontAlgn="auto">
              <a:spcBef>
                <a:spcPts val="0"/>
              </a:spcBef>
              <a:spcAft>
                <a:spcPts val="0"/>
              </a:spcAft>
              <a:defRPr/>
            </a:pPr>
            <a:r>
              <a:rPr lang="uz-Cyrl-UZ" sz="2800" dirty="0" smtClean="0">
                <a:latin typeface="Times New Roman" panose="02020603050405020304" pitchFamily="18" charset="0"/>
                <a:cs typeface="Times New Roman" panose="02020603050405020304" pitchFamily="18" charset="0"/>
              </a:rPr>
              <a:t>7. Мавзу:Корпоратив </a:t>
            </a:r>
            <a:r>
              <a:rPr lang="uz-Cyrl-UZ" sz="2800" dirty="0">
                <a:latin typeface="Times New Roman" panose="02020603050405020304" pitchFamily="18" charset="0"/>
                <a:cs typeface="Times New Roman" panose="02020603050405020304" pitchFamily="18" charset="0"/>
              </a:rPr>
              <a:t>бошқарув </a:t>
            </a:r>
            <a:r>
              <a:rPr lang="uz-Cyrl-UZ" sz="2800" dirty="0" smtClean="0">
                <a:latin typeface="Times New Roman" panose="02020603050405020304" pitchFamily="18" charset="0"/>
                <a:cs typeface="Times New Roman" panose="02020603050405020304" pitchFamily="18" charset="0"/>
              </a:rPr>
              <a:t>кодекси: мазмун-моҳияти, зарурлиги ва жаҳон тажрибаси</a:t>
            </a:r>
            <a:endParaRPr lang="ru-RU" sz="2800" dirty="0">
              <a:solidFill>
                <a:schemeClr val="accent1"/>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899592" y="4005064"/>
            <a:ext cx="7772400" cy="1654332"/>
          </a:xfrm>
        </p:spPr>
        <p:txBody>
          <a:bodyPr>
            <a:normAutofit/>
          </a:bodyPr>
          <a:lstStyle/>
          <a:p>
            <a:r>
              <a:rPr lang="uz-Cyrl-UZ" sz="1600" b="1" dirty="0" smtClean="0">
                <a:solidFill>
                  <a:srgbClr val="002060"/>
                </a:solidFill>
                <a:latin typeface="Arial Narrow" pitchFamily="34" charset="0"/>
              </a:rPr>
              <a:t>,</a:t>
            </a:r>
          </a:p>
          <a:p>
            <a:pPr algn="ctr"/>
            <a:r>
              <a:rPr lang="uz-Cyrl-UZ" sz="1600" b="1" dirty="0" smtClean="0">
                <a:solidFill>
                  <a:srgbClr val="002060"/>
                </a:solidFill>
                <a:latin typeface="Arial Narrow" pitchFamily="34" charset="0"/>
              </a:rPr>
              <a:t>  </a:t>
            </a:r>
            <a:r>
              <a:rPr lang="uz-Cyrl-UZ" sz="1800" b="1" dirty="0" smtClean="0">
                <a:solidFill>
                  <a:srgbClr val="002060"/>
                </a:solidFill>
                <a:latin typeface="Times New Roman" panose="02020603050405020304" pitchFamily="18" charset="0"/>
                <a:cs typeface="Times New Roman" panose="02020603050405020304" pitchFamily="18" charset="0"/>
              </a:rPr>
              <a:t>Суюнов Дилмурод Холмурадович</a:t>
            </a:r>
          </a:p>
          <a:p>
            <a:pPr algn="ctr"/>
            <a:r>
              <a:rPr lang="ru-RU" sz="1800" b="1" i="1" dirty="0" smtClean="0">
                <a:solidFill>
                  <a:srgbClr val="44546A">
                    <a:lumMod val="75000"/>
                  </a:srgbClr>
                </a:solidFill>
                <a:latin typeface="Times New Roman" panose="02020603050405020304" pitchFamily="18" charset="0"/>
                <a:cs typeface="Times New Roman" panose="02020603050405020304" pitchFamily="18" charset="0"/>
              </a:rPr>
              <a:t>«</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Корпоратив</a:t>
            </a:r>
            <a:r>
              <a:rPr lang="ru-RU" sz="1800" b="1" i="1" dirty="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sz="1800" b="1" i="1" dirty="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sz="1800" b="1" i="1" dirty="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ва</a:t>
            </a:r>
            <a:r>
              <a:rPr lang="ru-RU" sz="1800" b="1" i="1" dirty="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sz="1800" b="1" i="1" dirty="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800"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smtClean="0">
                <a:solidFill>
                  <a:srgbClr val="44546A">
                    <a:lumMod val="75000"/>
                  </a:srgbClr>
                </a:solidFill>
                <a:latin typeface="Times New Roman" panose="02020603050405020304" pitchFamily="18" charset="0"/>
                <a:cs typeface="Times New Roman" panose="02020603050405020304" pitchFamily="18" charset="0"/>
              </a:rPr>
              <a:t>мудири</a:t>
            </a:r>
            <a:endParaRPr lang="ru-RU" sz="1800" b="1" i="1" dirty="0" smtClean="0">
              <a:solidFill>
                <a:srgbClr val="44546A">
                  <a:lumMod val="75000"/>
                </a:srgbClr>
              </a:solidFill>
              <a:latin typeface="Times New Roman" panose="02020603050405020304" pitchFamily="18" charset="0"/>
              <a:cs typeface="Times New Roman" panose="02020603050405020304" pitchFamily="18" charset="0"/>
            </a:endParaRPr>
          </a:p>
          <a:p>
            <a:pPr algn="ctr"/>
            <a:r>
              <a:rPr lang="ru-RU" sz="1800"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800" b="1" i="1" dirty="0" err="1">
                <a:solidFill>
                  <a:srgbClr val="44546A">
                    <a:lumMod val="75000"/>
                  </a:srgbClr>
                </a:solidFill>
                <a:latin typeface="Times New Roman" panose="02020603050405020304" pitchFamily="18" charset="0"/>
                <a:cs typeface="Times New Roman" panose="02020603050405020304" pitchFamily="18" charset="0"/>
              </a:rPr>
              <a:t>и.ф.д</a:t>
            </a:r>
            <a:r>
              <a:rPr lang="ru-RU" sz="1800" b="1" i="1" dirty="0">
                <a:solidFill>
                  <a:srgbClr val="44546A">
                    <a:lumMod val="75000"/>
                  </a:srgbClr>
                </a:solidFill>
                <a:latin typeface="Times New Roman" panose="02020603050405020304" pitchFamily="18" charset="0"/>
                <a:cs typeface="Times New Roman" panose="02020603050405020304" pitchFamily="18" charset="0"/>
              </a:rPr>
              <a:t>., профессор.</a:t>
            </a:r>
            <a:endParaRPr lang="ru-RU" sz="1800" b="1" dirty="0">
              <a:latin typeface="Times New Roman" panose="02020603050405020304" pitchFamily="18" charset="0"/>
              <a:cs typeface="Times New Roman" panose="02020603050405020304" pitchFamily="18" charset="0"/>
            </a:endParaRPr>
          </a:p>
          <a:p>
            <a:endParaRPr lang="ru-RU" sz="1600" b="1" dirty="0">
              <a:solidFill>
                <a:srgbClr val="002060"/>
              </a:solidFill>
              <a:latin typeface="Arial Narrow"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467544" y="116632"/>
            <a:ext cx="8390736" cy="273630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0"/>
          <p:cNvSpPr>
            <a:spLocks noChangeArrowheads="1"/>
          </p:cNvSpPr>
          <p:nvPr/>
        </p:nvSpPr>
        <p:spPr bwMode="auto">
          <a:xfrm>
            <a:off x="251520" y="857232"/>
            <a:ext cx="8715375" cy="5779898"/>
          </a:xfrm>
          <a:prstGeom prst="rect">
            <a:avLst/>
          </a:prstGeom>
          <a:noFill/>
          <a:ln w="28575">
            <a:solidFill>
              <a:schemeClr val="bg2"/>
            </a:solidFill>
            <a:miter lim="800000"/>
            <a:headEnd/>
            <a:tailEnd/>
          </a:ln>
        </p:spPr>
        <p:txBody>
          <a:bodyPr wrap="square" lIns="126000" tIns="118800" rIns="126000" bIns="118800">
            <a:spAutoFit/>
          </a:bodyPr>
          <a:lstStyle/>
          <a:p>
            <a:pPr indent="361950" algn="ctr"/>
            <a:r>
              <a:rPr lang="ru-RU" sz="2000" b="1" dirty="0" err="1">
                <a:latin typeface="Times New Roman" pitchFamily="18" charset="0"/>
                <a:cs typeface="Times New Roman" pitchFamily="18" charset="0"/>
              </a:rPr>
              <a:t>Ўзбекистон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Республикаси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Президентининг</a:t>
            </a:r>
            <a:r>
              <a:rPr lang="ru-RU" sz="2000" b="1" dirty="0">
                <a:latin typeface="Times New Roman" pitchFamily="18" charset="0"/>
                <a:cs typeface="Times New Roman" pitchFamily="18" charset="0"/>
              </a:rPr>
              <a:t> </a:t>
            </a:r>
            <a:r>
              <a:rPr lang="ru-RU" sz="2000" b="1" dirty="0" smtClean="0">
                <a:latin typeface="Times New Roman" pitchFamily="18" charset="0"/>
                <a:cs typeface="Times New Roman" pitchFamily="18" charset="0"/>
              </a:rPr>
              <a:t>24.04.2015 </a:t>
            </a:r>
            <a:r>
              <a:rPr lang="ru-RU" sz="2000" b="1" dirty="0" err="1">
                <a:latin typeface="Times New Roman" pitchFamily="18" charset="0"/>
                <a:cs typeface="Times New Roman" pitchFamily="18" charset="0"/>
              </a:rPr>
              <a:t>йилдаги</a:t>
            </a:r>
            <a:r>
              <a:rPr lang="ru-RU" sz="2000" b="1" dirty="0">
                <a:latin typeface="Times New Roman" pitchFamily="18" charset="0"/>
                <a:cs typeface="Times New Roman" pitchFamily="18" charset="0"/>
              </a:rPr>
              <a:t> </a:t>
            </a:r>
            <a:r>
              <a:rPr lang="ru-RU" sz="2000" b="1" dirty="0" smtClean="0">
                <a:latin typeface="Times New Roman" pitchFamily="18" charset="0"/>
                <a:cs typeface="Times New Roman" pitchFamily="18" charset="0"/>
              </a:rPr>
              <a:t>ПФ-4720-сонли </a:t>
            </a:r>
            <a:r>
              <a:rPr lang="ru-RU" sz="2000" b="1" dirty="0">
                <a:latin typeface="Times New Roman" pitchFamily="18" charset="0"/>
                <a:cs typeface="Times New Roman" pitchFamily="18" charset="0"/>
              </a:rPr>
              <a:t>«</a:t>
            </a:r>
            <a:r>
              <a:rPr lang="ru-RU" sz="2000" b="1" dirty="0" err="1">
                <a:latin typeface="Times New Roman" pitchFamily="18" charset="0"/>
                <a:cs typeface="Times New Roman" pitchFamily="18" charset="0"/>
              </a:rPr>
              <a:t>Акциядорлик</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жамиятларида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замонавий</a:t>
            </a:r>
            <a:r>
              <a:rPr lang="ru-RU" sz="2000" b="1" dirty="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корпоратив</a:t>
            </a:r>
            <a:endParaRPr lang="en-US" sz="2000" b="1" dirty="0" smtClean="0">
              <a:latin typeface="Times New Roman" pitchFamily="18" charset="0"/>
              <a:cs typeface="Times New Roman" pitchFamily="18" charset="0"/>
            </a:endParaRPr>
          </a:p>
          <a:p>
            <a:pPr indent="361950" algn="ctr"/>
            <a:r>
              <a:rPr lang="ru-RU" sz="2000" b="1" dirty="0" smtClean="0">
                <a:latin typeface="Times New Roman" pitchFamily="18" charset="0"/>
                <a:cs typeface="Times New Roman" pitchFamily="18" charset="0"/>
              </a:rPr>
              <a:t> </a:t>
            </a:r>
            <a:r>
              <a:rPr lang="ru-RU" sz="2000" b="1" dirty="0" err="1">
                <a:latin typeface="Times New Roman" pitchFamily="18" charset="0"/>
                <a:cs typeface="Times New Roman" pitchFamily="18" charset="0"/>
              </a:rPr>
              <a:t>бошқарув</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услубларини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жорий</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этиш</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чора-тадбирлари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тўғрисида»ги</a:t>
            </a:r>
            <a:r>
              <a:rPr lang="ru-RU" sz="2000" b="1" dirty="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Фармони</a:t>
            </a:r>
            <a:r>
              <a:rPr lang="uz-Cyrl-UZ" sz="2000" b="1" dirty="0" smtClean="0">
                <a:latin typeface="Times New Roman" pitchFamily="18" charset="0"/>
                <a:cs typeface="Times New Roman" pitchFamily="18" charset="0"/>
              </a:rPr>
              <a:t>:</a:t>
            </a:r>
            <a:endParaRPr lang="en-US" sz="2000" b="1" dirty="0" smtClean="0">
              <a:latin typeface="Times New Roman" pitchFamily="18" charset="0"/>
              <a:cs typeface="Times New Roman" pitchFamily="18" charset="0"/>
            </a:endParaRPr>
          </a:p>
          <a:p>
            <a:pPr indent="361950" algn="just"/>
            <a:r>
              <a:rPr lang="en-US" sz="2000" b="1" dirty="0" smtClean="0">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Ҳалқаро тажрибаларни ҳисобга олган ҳолда </a:t>
            </a:r>
            <a:r>
              <a:rPr lang="uz-Cyrl-UZ" sz="2000" b="1" dirty="0" smtClean="0">
                <a:latin typeface="Times New Roman" pitchFamily="18" charset="0"/>
                <a:cs typeface="Times New Roman" pitchFamily="18" charset="0"/>
              </a:rPr>
              <a:t>Корпоратив </a:t>
            </a:r>
            <a:r>
              <a:rPr lang="uz-Cyrl-UZ" sz="2000" b="1" dirty="0" smtClean="0">
                <a:latin typeface="Times New Roman" pitchFamily="18" charset="0"/>
                <a:cs typeface="Times New Roman" pitchFamily="18" charset="0"/>
              </a:rPr>
              <a:t>бошқарув кодексни ишлаб чиқиш;</a:t>
            </a:r>
          </a:p>
          <a:p>
            <a:pPr indent="361950" algn="just"/>
            <a:r>
              <a:rPr lang="en-US"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корпоратив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бошқарувнинг илғор услубларини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жорий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этиш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бўйича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тавсиялар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жумладан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узоқ муддатли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истиқболда ривожланиш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стратегияси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вазифалари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ички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назорат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тизимлари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ижро</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органининг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акциядорлар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ҳамда инвесторлар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билан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самарали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ўзаро</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ҳамкорлик механизмларини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белгилаш</a:t>
            </a:r>
            <a:r>
              <a:rPr lang="ru-RU" sz="2000" b="1" dirty="0" smtClean="0">
                <a:latin typeface="Times New Roman" pitchFamily="18" charset="0"/>
                <a:cs typeface="Times New Roman" pitchFamily="18" charset="0"/>
              </a:rPr>
              <a:t>;</a:t>
            </a:r>
          </a:p>
          <a:p>
            <a:pPr indent="361950" algn="just"/>
            <a:r>
              <a:rPr lang="en-US"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акциядорлик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жамиятлари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фаолиятининг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кўлами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тармоқ хусусиятлари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йўналишларини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инобатга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ҳолда, намунавий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ташкилий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тузилмани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жорий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қилиш;</a:t>
            </a:r>
            <a:endParaRPr lang="ru-RU" sz="2000" b="1" dirty="0" smtClean="0">
              <a:latin typeface="Times New Roman" pitchFamily="18" charset="0"/>
              <a:cs typeface="Times New Roman" pitchFamily="18" charset="0"/>
            </a:endParaRPr>
          </a:p>
          <a:p>
            <a:pPr indent="361950" algn="just"/>
            <a:r>
              <a:rPr lang="en-US"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акциядорлик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жамиятлари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фаолиятининг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очиқлигини ошириш</a:t>
            </a:r>
            <a:r>
              <a:rPr lang="ru-RU" sz="2000" b="1" dirty="0" smtClean="0">
                <a:latin typeface="Times New Roman" pitchFamily="18" charset="0"/>
                <a:cs typeface="Times New Roman" pitchFamily="18" charset="0"/>
              </a:rPr>
              <a:t>, улар </a:t>
            </a:r>
            <a:r>
              <a:rPr lang="ru-RU" sz="2000" b="1" dirty="0" err="1" smtClean="0">
                <a:latin typeface="Times New Roman" pitchFamily="18" charset="0"/>
                <a:cs typeface="Times New Roman" pitchFamily="18" charset="0"/>
              </a:rPr>
              <a:t>томонидан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халқаро стандартлар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асосида</a:t>
            </a:r>
            <a:r>
              <a:rPr lang="ru-RU" sz="2000" b="1" dirty="0" smtClean="0">
                <a:latin typeface="Times New Roman" pitchFamily="18" charset="0"/>
                <a:cs typeface="Times New Roman" pitchFamily="18" charset="0"/>
              </a:rPr>
              <a:t> аудит </a:t>
            </a:r>
            <a:r>
              <a:rPr lang="ru-RU" sz="2000" b="1" dirty="0" err="1" smtClean="0">
                <a:latin typeface="Times New Roman" pitchFamily="18" charset="0"/>
                <a:cs typeface="Times New Roman" pitchFamily="18" charset="0"/>
              </a:rPr>
              <a:t>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молиявий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ҳисобот ахборотини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нашр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қилиш</a:t>
            </a:r>
            <a:r>
              <a:rPr lang="ru-RU" sz="2000" dirty="0" smtClean="0">
                <a:latin typeface="Times New Roman" pitchFamily="18" charset="0"/>
                <a:cs typeface="Times New Roman" pitchFamily="18" charset="0"/>
              </a:rPr>
              <a:t>.</a:t>
            </a:r>
          </a:p>
          <a:p>
            <a:pPr indent="361950" algn="ct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0334014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21"/>
          </p:nvPr>
        </p:nvSpPr>
        <p:spPr/>
        <p:txBody>
          <a:bodyPr>
            <a:normAutofit/>
          </a:bodyPr>
          <a:lstStyle/>
          <a:p>
            <a:pPr>
              <a:defRPr/>
            </a:pPr>
            <a:fld id="{B0AA7373-5007-4AC2-AADE-803C8B4A83D3}" type="slidenum">
              <a:rPr lang="en-US"/>
              <a:pPr>
                <a:defRPr/>
              </a:pPr>
              <a:t>3</a:t>
            </a:fld>
            <a:endParaRPr lang="en-US" dirty="0"/>
          </a:p>
        </p:txBody>
      </p:sp>
      <p:grpSp>
        <p:nvGrpSpPr>
          <p:cNvPr id="12291" name="Группа 27"/>
          <p:cNvGrpSpPr>
            <a:grpSpLocks/>
          </p:cNvGrpSpPr>
          <p:nvPr/>
        </p:nvGrpSpPr>
        <p:grpSpPr bwMode="auto">
          <a:xfrm>
            <a:off x="142875" y="1052513"/>
            <a:ext cx="9058275" cy="5274657"/>
            <a:chOff x="300756" y="1052736"/>
            <a:chExt cx="9057590" cy="5273813"/>
          </a:xfrm>
        </p:grpSpPr>
        <p:sp>
          <p:nvSpPr>
            <p:cNvPr id="11" name="Rectangle 10"/>
            <p:cNvSpPr/>
            <p:nvPr/>
          </p:nvSpPr>
          <p:spPr>
            <a:xfrm>
              <a:off x="300756" y="1079719"/>
              <a:ext cx="1728657" cy="42379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90000"/>
                </a:lnSpc>
                <a:spcBef>
                  <a:spcPts val="400"/>
                </a:spcBef>
                <a:spcAft>
                  <a:spcPts val="0"/>
                </a:spcAft>
                <a:defRPr/>
              </a:pPr>
              <a:r>
                <a:rPr lang="en-US" sz="1600" b="1" dirty="0">
                  <a:solidFill>
                    <a:schemeClr val="bg1"/>
                  </a:solidFill>
                </a:rPr>
                <a:t>1992-1999</a:t>
              </a:r>
            </a:p>
          </p:txBody>
        </p:sp>
        <p:sp>
          <p:nvSpPr>
            <p:cNvPr id="12297" name="TextBox 13"/>
            <p:cNvSpPr txBox="1">
              <a:spLocks noChangeArrowheads="1"/>
            </p:cNvSpPr>
            <p:nvPr/>
          </p:nvSpPr>
          <p:spPr bwMode="auto">
            <a:xfrm>
              <a:off x="317989" y="1530104"/>
              <a:ext cx="1728192" cy="3863622"/>
            </a:xfrm>
            <a:prstGeom prst="rect">
              <a:avLst/>
            </a:prstGeom>
            <a:noFill/>
            <a:ln w="9525">
              <a:noFill/>
              <a:miter lim="800000"/>
              <a:headEnd/>
              <a:tailEnd/>
            </a:ln>
          </p:spPr>
          <p:txBody>
            <a:bodyPr lIns="0" tIns="0" rIns="0" bIns="0">
              <a:spAutoFit/>
            </a:bodyPr>
            <a:lstStyle/>
            <a:p>
              <a:pPr>
                <a:lnSpc>
                  <a:spcPct val="90000"/>
                </a:lnSpc>
                <a:spcBef>
                  <a:spcPts val="400"/>
                </a:spcBef>
              </a:pPr>
              <a:r>
                <a:rPr lang="en-US" sz="1200" dirty="0">
                  <a:latin typeface="Calibri" pitchFamily="34" charset="0"/>
                </a:rPr>
                <a:t>United Kingdom (1992)</a:t>
              </a:r>
            </a:p>
            <a:p>
              <a:pPr>
                <a:lnSpc>
                  <a:spcPct val="90000"/>
                </a:lnSpc>
                <a:spcBef>
                  <a:spcPts val="400"/>
                </a:spcBef>
              </a:pPr>
              <a:r>
                <a:rPr lang="en-US" sz="1200" dirty="0">
                  <a:latin typeface="Calibri" pitchFamily="34" charset="0"/>
                </a:rPr>
                <a:t>Canada (1994)</a:t>
              </a:r>
            </a:p>
            <a:p>
              <a:pPr>
                <a:lnSpc>
                  <a:spcPct val="90000"/>
                </a:lnSpc>
                <a:spcBef>
                  <a:spcPts val="400"/>
                </a:spcBef>
              </a:pPr>
              <a:r>
                <a:rPr lang="en-US" sz="1200" dirty="0">
                  <a:latin typeface="Calibri" pitchFamily="34" charset="0"/>
                </a:rPr>
                <a:t>Australia (1995)</a:t>
              </a:r>
            </a:p>
            <a:p>
              <a:pPr>
                <a:lnSpc>
                  <a:spcPct val="90000"/>
                </a:lnSpc>
                <a:spcBef>
                  <a:spcPts val="400"/>
                </a:spcBef>
              </a:pPr>
              <a:r>
                <a:rPr lang="en-US" sz="1200" dirty="0">
                  <a:latin typeface="Calibri" pitchFamily="34" charset="0"/>
                </a:rPr>
                <a:t>Japan (1997)</a:t>
              </a:r>
            </a:p>
            <a:p>
              <a:pPr>
                <a:lnSpc>
                  <a:spcPct val="90000"/>
                </a:lnSpc>
                <a:spcBef>
                  <a:spcPts val="400"/>
                </a:spcBef>
              </a:pPr>
              <a:r>
                <a:rPr lang="en-US" sz="1200" dirty="0">
                  <a:latin typeface="Calibri" pitchFamily="34" charset="0"/>
                </a:rPr>
                <a:t>The Netherlands (1997)</a:t>
              </a:r>
            </a:p>
            <a:p>
              <a:pPr>
                <a:lnSpc>
                  <a:spcPct val="90000"/>
                </a:lnSpc>
                <a:spcBef>
                  <a:spcPts val="400"/>
                </a:spcBef>
              </a:pPr>
              <a:r>
                <a:rPr lang="en-US" sz="1200" dirty="0">
                  <a:latin typeface="Calibri" pitchFamily="34" charset="0"/>
                </a:rPr>
                <a:t>USA (1997)</a:t>
              </a:r>
            </a:p>
            <a:p>
              <a:pPr>
                <a:lnSpc>
                  <a:spcPct val="90000"/>
                </a:lnSpc>
                <a:spcBef>
                  <a:spcPts val="400"/>
                </a:spcBef>
              </a:pPr>
              <a:r>
                <a:rPr lang="en-US" sz="1200" dirty="0">
                  <a:latin typeface="Calibri" pitchFamily="34" charset="0"/>
                </a:rPr>
                <a:t>Belgium (1998)</a:t>
              </a:r>
            </a:p>
            <a:p>
              <a:pPr>
                <a:lnSpc>
                  <a:spcPct val="90000"/>
                </a:lnSpc>
                <a:spcBef>
                  <a:spcPts val="400"/>
                </a:spcBef>
              </a:pPr>
              <a:r>
                <a:rPr lang="en-US" sz="1200" dirty="0">
                  <a:latin typeface="Calibri" pitchFamily="34" charset="0"/>
                </a:rPr>
                <a:t>France (1998)</a:t>
              </a:r>
            </a:p>
            <a:p>
              <a:pPr>
                <a:lnSpc>
                  <a:spcPct val="90000"/>
                </a:lnSpc>
                <a:spcBef>
                  <a:spcPts val="400"/>
                </a:spcBef>
              </a:pPr>
              <a:r>
                <a:rPr lang="en-US" sz="1200" b="1" dirty="0">
                  <a:latin typeface="Calibri" pitchFamily="34" charset="0"/>
                </a:rPr>
                <a:t>Germany (199</a:t>
              </a:r>
              <a:r>
                <a:rPr lang="uz-Cyrl-UZ" sz="1200" b="1" dirty="0">
                  <a:latin typeface="Calibri" pitchFamily="34" charset="0"/>
                </a:rPr>
                <a:t>9</a:t>
              </a:r>
              <a:r>
                <a:rPr lang="en-US" sz="1200" b="1" dirty="0">
                  <a:latin typeface="Calibri" pitchFamily="34" charset="0"/>
                </a:rPr>
                <a:t>)</a:t>
              </a:r>
            </a:p>
            <a:p>
              <a:pPr>
                <a:lnSpc>
                  <a:spcPct val="90000"/>
                </a:lnSpc>
                <a:spcBef>
                  <a:spcPts val="400"/>
                </a:spcBef>
              </a:pPr>
              <a:r>
                <a:rPr lang="en-US" sz="1200" dirty="0">
                  <a:latin typeface="Calibri" pitchFamily="34" charset="0"/>
                </a:rPr>
                <a:t>India (1998)</a:t>
              </a:r>
            </a:p>
            <a:p>
              <a:pPr>
                <a:lnSpc>
                  <a:spcPct val="90000"/>
                </a:lnSpc>
                <a:spcBef>
                  <a:spcPts val="400"/>
                </a:spcBef>
              </a:pPr>
              <a:r>
                <a:rPr lang="en-US" sz="1200" dirty="0">
                  <a:latin typeface="Calibri" pitchFamily="34" charset="0"/>
                </a:rPr>
                <a:t>Thailand (1998)</a:t>
              </a:r>
            </a:p>
            <a:p>
              <a:pPr>
                <a:lnSpc>
                  <a:spcPct val="90000"/>
                </a:lnSpc>
                <a:spcBef>
                  <a:spcPts val="400"/>
                </a:spcBef>
              </a:pPr>
              <a:r>
                <a:rPr lang="en-US" sz="1200" dirty="0">
                  <a:latin typeface="Calibri" pitchFamily="34" charset="0"/>
                </a:rPr>
                <a:t>Greece (1999)</a:t>
              </a:r>
            </a:p>
            <a:p>
              <a:pPr>
                <a:lnSpc>
                  <a:spcPct val="90000"/>
                </a:lnSpc>
                <a:spcBef>
                  <a:spcPts val="400"/>
                </a:spcBef>
              </a:pPr>
              <a:r>
                <a:rPr lang="en-US" sz="1200" dirty="0">
                  <a:latin typeface="Calibri" pitchFamily="34" charset="0"/>
                </a:rPr>
                <a:t>Hong Kong (1999)</a:t>
              </a:r>
            </a:p>
            <a:p>
              <a:pPr>
                <a:lnSpc>
                  <a:spcPct val="90000"/>
                </a:lnSpc>
                <a:spcBef>
                  <a:spcPts val="400"/>
                </a:spcBef>
              </a:pPr>
              <a:r>
                <a:rPr lang="en-US" sz="1200" dirty="0">
                  <a:latin typeface="Calibri" pitchFamily="34" charset="0"/>
                </a:rPr>
                <a:t>Ireland (1999)</a:t>
              </a:r>
            </a:p>
            <a:p>
              <a:pPr>
                <a:lnSpc>
                  <a:spcPct val="90000"/>
                </a:lnSpc>
                <a:spcBef>
                  <a:spcPts val="400"/>
                </a:spcBef>
              </a:pPr>
              <a:r>
                <a:rPr lang="en-US" sz="1200" dirty="0">
                  <a:latin typeface="Calibri" pitchFamily="34" charset="0"/>
                </a:rPr>
                <a:t>Italy (1999)</a:t>
              </a:r>
            </a:p>
            <a:p>
              <a:pPr>
                <a:lnSpc>
                  <a:spcPct val="90000"/>
                </a:lnSpc>
                <a:spcBef>
                  <a:spcPts val="400"/>
                </a:spcBef>
              </a:pPr>
              <a:r>
                <a:rPr lang="en-US" sz="1200" dirty="0">
                  <a:latin typeface="Calibri" pitchFamily="34" charset="0"/>
                </a:rPr>
                <a:t>Mexico (1999)</a:t>
              </a:r>
            </a:p>
            <a:p>
              <a:pPr>
                <a:lnSpc>
                  <a:spcPct val="90000"/>
                </a:lnSpc>
                <a:spcBef>
                  <a:spcPts val="400"/>
                </a:spcBef>
              </a:pPr>
              <a:r>
                <a:rPr lang="en-US" sz="1200" dirty="0">
                  <a:latin typeface="Calibri" pitchFamily="34" charset="0"/>
                </a:rPr>
                <a:t>Portugal (1999)</a:t>
              </a:r>
            </a:p>
            <a:p>
              <a:pPr>
                <a:lnSpc>
                  <a:spcPct val="90000"/>
                </a:lnSpc>
                <a:spcBef>
                  <a:spcPts val="400"/>
                </a:spcBef>
              </a:pPr>
              <a:r>
                <a:rPr lang="en-US" sz="1200" dirty="0">
                  <a:latin typeface="Calibri" pitchFamily="34" charset="0"/>
                </a:rPr>
                <a:t>South Korea (1999)</a:t>
              </a:r>
            </a:p>
          </p:txBody>
        </p:sp>
        <p:sp>
          <p:nvSpPr>
            <p:cNvPr id="16" name="Rectangle 15"/>
            <p:cNvSpPr/>
            <p:nvPr/>
          </p:nvSpPr>
          <p:spPr>
            <a:xfrm>
              <a:off x="2378637" y="1079719"/>
              <a:ext cx="2725531" cy="42379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90000"/>
                </a:lnSpc>
                <a:spcBef>
                  <a:spcPts val="400"/>
                </a:spcBef>
                <a:spcAft>
                  <a:spcPts val="0"/>
                </a:spcAft>
                <a:defRPr/>
              </a:pPr>
              <a:r>
                <a:rPr lang="en-US" sz="1600" b="1" dirty="0">
                  <a:solidFill>
                    <a:schemeClr val="bg1"/>
                  </a:solidFill>
                </a:rPr>
                <a:t>2000 - 2005</a:t>
              </a:r>
            </a:p>
          </p:txBody>
        </p:sp>
        <p:sp>
          <p:nvSpPr>
            <p:cNvPr id="12299" name="TextBox 16"/>
            <p:cNvSpPr txBox="1">
              <a:spLocks noChangeArrowheads="1"/>
            </p:cNvSpPr>
            <p:nvPr/>
          </p:nvSpPr>
          <p:spPr bwMode="auto">
            <a:xfrm>
              <a:off x="2378525" y="1530104"/>
              <a:ext cx="1861130" cy="4516108"/>
            </a:xfrm>
            <a:prstGeom prst="rect">
              <a:avLst/>
            </a:prstGeom>
            <a:noFill/>
            <a:ln w="9525">
              <a:noFill/>
              <a:miter lim="800000"/>
              <a:headEnd/>
              <a:tailEnd/>
            </a:ln>
          </p:spPr>
          <p:txBody>
            <a:bodyPr lIns="0" tIns="0" rIns="0" bIns="0">
              <a:spAutoFit/>
            </a:bodyPr>
            <a:lstStyle/>
            <a:p>
              <a:pPr>
                <a:lnSpc>
                  <a:spcPct val="90000"/>
                </a:lnSpc>
                <a:spcBef>
                  <a:spcPts val="400"/>
                </a:spcBef>
              </a:pPr>
              <a:r>
                <a:rPr lang="en-US" sz="1200" dirty="0">
                  <a:latin typeface="Calibri" pitchFamily="34" charset="0"/>
                </a:rPr>
                <a:t>Denmark (2000)</a:t>
              </a:r>
            </a:p>
            <a:p>
              <a:pPr>
                <a:lnSpc>
                  <a:spcPct val="90000"/>
                </a:lnSpc>
                <a:spcBef>
                  <a:spcPts val="400"/>
                </a:spcBef>
              </a:pPr>
              <a:r>
                <a:rPr lang="en-US" sz="1200" dirty="0">
                  <a:latin typeface="Calibri" pitchFamily="34" charset="0"/>
                </a:rPr>
                <a:t>Indonesia (2000)</a:t>
              </a:r>
            </a:p>
            <a:p>
              <a:pPr>
                <a:lnSpc>
                  <a:spcPct val="90000"/>
                </a:lnSpc>
                <a:spcBef>
                  <a:spcPts val="400"/>
                </a:spcBef>
              </a:pPr>
              <a:r>
                <a:rPr lang="en-US" sz="1200" dirty="0">
                  <a:latin typeface="Calibri" pitchFamily="34" charset="0"/>
                </a:rPr>
                <a:t>Malaysia (2000)</a:t>
              </a:r>
            </a:p>
            <a:p>
              <a:pPr>
                <a:lnSpc>
                  <a:spcPct val="90000"/>
                </a:lnSpc>
                <a:spcBef>
                  <a:spcPts val="400"/>
                </a:spcBef>
              </a:pPr>
              <a:r>
                <a:rPr lang="en-US" sz="1200" dirty="0">
                  <a:latin typeface="Arial" pitchFamily="34" charset="0"/>
                  <a:cs typeface="Arial" pitchFamily="34" charset="0"/>
                </a:rPr>
                <a:t>Romania</a:t>
              </a:r>
              <a:r>
                <a:rPr lang="en-US" sz="1200" dirty="0">
                  <a:latin typeface="Calibri" pitchFamily="34" charset="0"/>
                </a:rPr>
                <a:t> (2000)</a:t>
              </a:r>
            </a:p>
            <a:p>
              <a:pPr>
                <a:lnSpc>
                  <a:spcPct val="90000"/>
                </a:lnSpc>
                <a:spcBef>
                  <a:spcPts val="400"/>
                </a:spcBef>
              </a:pPr>
              <a:r>
                <a:rPr lang="en-US" sz="1200" dirty="0">
                  <a:latin typeface="Calibri" pitchFamily="34" charset="0"/>
                </a:rPr>
                <a:t>The Philippines (2000)</a:t>
              </a:r>
            </a:p>
            <a:p>
              <a:pPr>
                <a:lnSpc>
                  <a:spcPct val="90000"/>
                </a:lnSpc>
                <a:spcBef>
                  <a:spcPts val="400"/>
                </a:spcBef>
              </a:pPr>
              <a:r>
                <a:rPr lang="en-US" sz="1200" dirty="0">
                  <a:latin typeface="Calibri" pitchFamily="34" charset="0"/>
                </a:rPr>
                <a:t>China (2001)</a:t>
              </a:r>
            </a:p>
            <a:p>
              <a:pPr>
                <a:lnSpc>
                  <a:spcPct val="90000"/>
                </a:lnSpc>
                <a:spcBef>
                  <a:spcPts val="400"/>
                </a:spcBef>
              </a:pPr>
              <a:r>
                <a:rPr lang="en-US" sz="1200" dirty="0">
                  <a:latin typeface="Calibri" pitchFamily="34" charset="0"/>
                </a:rPr>
                <a:t>Czech Republic (2001)</a:t>
              </a:r>
            </a:p>
            <a:p>
              <a:pPr>
                <a:lnSpc>
                  <a:spcPct val="90000"/>
                </a:lnSpc>
                <a:spcBef>
                  <a:spcPts val="400"/>
                </a:spcBef>
              </a:pPr>
              <a:r>
                <a:rPr lang="en-US" sz="1200" dirty="0">
                  <a:latin typeface="Calibri" pitchFamily="34" charset="0"/>
                </a:rPr>
                <a:t>Malta (2001)</a:t>
              </a:r>
            </a:p>
            <a:p>
              <a:pPr>
                <a:lnSpc>
                  <a:spcPct val="90000"/>
                </a:lnSpc>
                <a:spcBef>
                  <a:spcPts val="400"/>
                </a:spcBef>
              </a:pPr>
              <a:r>
                <a:rPr lang="en-US" sz="1200" dirty="0">
                  <a:latin typeface="Calibri" pitchFamily="34" charset="0"/>
                </a:rPr>
                <a:t>Peru (2001)</a:t>
              </a:r>
            </a:p>
            <a:p>
              <a:pPr>
                <a:lnSpc>
                  <a:spcPct val="90000"/>
                </a:lnSpc>
                <a:spcBef>
                  <a:spcPts val="400"/>
                </a:spcBef>
              </a:pPr>
              <a:r>
                <a:rPr lang="en-US" sz="1200" dirty="0">
                  <a:latin typeface="Calibri" pitchFamily="34" charset="0"/>
                </a:rPr>
                <a:t>Singapore (2001)</a:t>
              </a:r>
            </a:p>
            <a:p>
              <a:pPr>
                <a:lnSpc>
                  <a:spcPct val="90000"/>
                </a:lnSpc>
                <a:spcBef>
                  <a:spcPts val="400"/>
                </a:spcBef>
              </a:pPr>
              <a:r>
                <a:rPr lang="en-US" sz="1200" dirty="0">
                  <a:latin typeface="Calibri" pitchFamily="34" charset="0"/>
                </a:rPr>
                <a:t>Sweden (2001)</a:t>
              </a:r>
            </a:p>
            <a:p>
              <a:pPr>
                <a:lnSpc>
                  <a:spcPct val="90000"/>
                </a:lnSpc>
                <a:spcBef>
                  <a:spcPts val="400"/>
                </a:spcBef>
              </a:pPr>
              <a:r>
                <a:rPr lang="en-US" sz="1200" dirty="0">
                  <a:latin typeface="Calibri" pitchFamily="34" charset="0"/>
                </a:rPr>
                <a:t>Austria (2002)</a:t>
              </a:r>
            </a:p>
            <a:p>
              <a:pPr>
                <a:lnSpc>
                  <a:spcPct val="90000"/>
                </a:lnSpc>
                <a:spcBef>
                  <a:spcPts val="400"/>
                </a:spcBef>
              </a:pPr>
              <a:r>
                <a:rPr lang="en-US" sz="1200" dirty="0">
                  <a:latin typeface="Calibri" pitchFamily="34" charset="0"/>
                </a:rPr>
                <a:t>Brazil (2002)</a:t>
              </a:r>
            </a:p>
            <a:p>
              <a:pPr>
                <a:lnSpc>
                  <a:spcPct val="90000"/>
                </a:lnSpc>
                <a:spcBef>
                  <a:spcPts val="400"/>
                </a:spcBef>
              </a:pPr>
              <a:r>
                <a:rPr lang="en-US" sz="1200" dirty="0">
                  <a:latin typeface="Calibri" pitchFamily="34" charset="0"/>
                </a:rPr>
                <a:t>Cyprus (2002)</a:t>
              </a:r>
            </a:p>
            <a:p>
              <a:pPr>
                <a:lnSpc>
                  <a:spcPct val="90000"/>
                </a:lnSpc>
                <a:spcBef>
                  <a:spcPts val="400"/>
                </a:spcBef>
              </a:pPr>
              <a:r>
                <a:rPr lang="en-US" sz="1200" dirty="0">
                  <a:latin typeface="Calibri" pitchFamily="34" charset="0"/>
                </a:rPr>
                <a:t>Hungary (2002)</a:t>
              </a:r>
            </a:p>
            <a:p>
              <a:pPr>
                <a:lnSpc>
                  <a:spcPct val="90000"/>
                </a:lnSpc>
                <a:spcBef>
                  <a:spcPts val="400"/>
                </a:spcBef>
              </a:pPr>
              <a:r>
                <a:rPr lang="en-US" sz="1200" dirty="0">
                  <a:latin typeface="Calibri" pitchFamily="34" charset="0"/>
                </a:rPr>
                <a:t>Kenya (2002)</a:t>
              </a:r>
            </a:p>
            <a:p>
              <a:pPr>
                <a:lnSpc>
                  <a:spcPct val="90000"/>
                </a:lnSpc>
                <a:spcBef>
                  <a:spcPts val="400"/>
                </a:spcBef>
              </a:pPr>
              <a:r>
                <a:rPr lang="en-US" sz="1200" dirty="0">
                  <a:latin typeface="Calibri" pitchFamily="34" charset="0"/>
                </a:rPr>
                <a:t>Oman (2002)</a:t>
              </a:r>
            </a:p>
            <a:p>
              <a:pPr>
                <a:lnSpc>
                  <a:spcPct val="90000"/>
                </a:lnSpc>
                <a:spcBef>
                  <a:spcPts val="400"/>
                </a:spcBef>
              </a:pPr>
              <a:r>
                <a:rPr lang="en-US" sz="1200" dirty="0">
                  <a:latin typeface="Calibri" pitchFamily="34" charset="0"/>
                </a:rPr>
                <a:t>Pakistan (2002)</a:t>
              </a:r>
            </a:p>
            <a:p>
              <a:pPr>
                <a:lnSpc>
                  <a:spcPct val="90000"/>
                </a:lnSpc>
                <a:spcBef>
                  <a:spcPts val="400"/>
                </a:spcBef>
              </a:pPr>
              <a:r>
                <a:rPr lang="en-US" sz="1200" dirty="0">
                  <a:latin typeface="Calibri" pitchFamily="34" charset="0"/>
                </a:rPr>
                <a:t>Poland (2002)</a:t>
              </a:r>
            </a:p>
            <a:p>
              <a:pPr>
                <a:lnSpc>
                  <a:spcPct val="90000"/>
                </a:lnSpc>
                <a:spcBef>
                  <a:spcPts val="400"/>
                </a:spcBef>
              </a:pPr>
              <a:r>
                <a:rPr lang="en-US" sz="1200" b="1" dirty="0">
                  <a:latin typeface="Calibri" pitchFamily="34" charset="0"/>
                </a:rPr>
                <a:t>Russia (2002)</a:t>
              </a:r>
            </a:p>
            <a:p>
              <a:pPr>
                <a:lnSpc>
                  <a:spcPct val="90000"/>
                </a:lnSpc>
                <a:spcBef>
                  <a:spcPts val="400"/>
                </a:spcBef>
              </a:pPr>
              <a:r>
                <a:rPr lang="en-US" sz="1200" dirty="0">
                  <a:latin typeface="Calibri" pitchFamily="34" charset="0"/>
                </a:rPr>
                <a:t>Slovakia (2002)</a:t>
              </a:r>
            </a:p>
          </p:txBody>
        </p:sp>
        <p:sp>
          <p:nvSpPr>
            <p:cNvPr id="12300" name="TextBox 17"/>
            <p:cNvSpPr txBox="1">
              <a:spLocks noChangeArrowheads="1"/>
            </p:cNvSpPr>
            <p:nvPr/>
          </p:nvSpPr>
          <p:spPr bwMode="auto">
            <a:xfrm>
              <a:off x="3840842" y="1530104"/>
              <a:ext cx="1861130" cy="4516108"/>
            </a:xfrm>
            <a:prstGeom prst="rect">
              <a:avLst/>
            </a:prstGeom>
            <a:noFill/>
            <a:ln w="9525">
              <a:noFill/>
              <a:miter lim="800000"/>
              <a:headEnd/>
              <a:tailEnd/>
            </a:ln>
          </p:spPr>
          <p:txBody>
            <a:bodyPr lIns="0" tIns="0" rIns="0" bIns="0">
              <a:spAutoFit/>
            </a:bodyPr>
            <a:lstStyle/>
            <a:p>
              <a:pPr>
                <a:lnSpc>
                  <a:spcPct val="90000"/>
                </a:lnSpc>
                <a:spcBef>
                  <a:spcPts val="400"/>
                </a:spcBef>
              </a:pPr>
              <a:r>
                <a:rPr lang="en-US" sz="1200" dirty="0">
                  <a:latin typeface="Arial" pitchFamily="34" charset="0"/>
                  <a:cs typeface="Arial" pitchFamily="34" charset="0"/>
                </a:rPr>
                <a:t>Slovakia (2002)</a:t>
              </a:r>
            </a:p>
            <a:p>
              <a:pPr>
                <a:lnSpc>
                  <a:spcPct val="90000"/>
                </a:lnSpc>
                <a:spcBef>
                  <a:spcPts val="400"/>
                </a:spcBef>
              </a:pPr>
              <a:r>
                <a:rPr lang="en-US" sz="1200" dirty="0">
                  <a:latin typeface="Arial" pitchFamily="34" charset="0"/>
                  <a:cs typeface="Arial" pitchFamily="34" charset="0"/>
                </a:rPr>
                <a:t>South Africa (2002)</a:t>
              </a:r>
            </a:p>
            <a:p>
              <a:pPr>
                <a:lnSpc>
                  <a:spcPct val="90000"/>
                </a:lnSpc>
                <a:spcBef>
                  <a:spcPts val="400"/>
                </a:spcBef>
              </a:pPr>
              <a:r>
                <a:rPr lang="en-US" sz="1200" dirty="0">
                  <a:latin typeface="Arial" pitchFamily="34" charset="0"/>
                  <a:cs typeface="Arial" pitchFamily="34" charset="0"/>
                </a:rPr>
                <a:t>Switzerland (2002)</a:t>
              </a:r>
            </a:p>
            <a:p>
              <a:pPr>
                <a:lnSpc>
                  <a:spcPct val="90000"/>
                </a:lnSpc>
                <a:spcBef>
                  <a:spcPts val="400"/>
                </a:spcBef>
              </a:pPr>
              <a:r>
                <a:rPr lang="en-US" sz="1200" dirty="0">
                  <a:latin typeface="Arial" pitchFamily="34" charset="0"/>
                  <a:cs typeface="Arial" pitchFamily="34" charset="0"/>
                </a:rPr>
                <a:t>Taiwan (2002)</a:t>
              </a:r>
            </a:p>
            <a:p>
              <a:pPr>
                <a:lnSpc>
                  <a:spcPct val="90000"/>
                </a:lnSpc>
                <a:spcBef>
                  <a:spcPts val="400"/>
                </a:spcBef>
              </a:pPr>
              <a:r>
                <a:rPr lang="en-US" sz="1200" dirty="0">
                  <a:latin typeface="Arial" pitchFamily="34" charset="0"/>
                  <a:cs typeface="Arial" pitchFamily="34" charset="0"/>
                </a:rPr>
                <a:t>Finland (2003)</a:t>
              </a:r>
            </a:p>
            <a:p>
              <a:pPr>
                <a:lnSpc>
                  <a:spcPct val="90000"/>
                </a:lnSpc>
                <a:spcBef>
                  <a:spcPts val="400"/>
                </a:spcBef>
              </a:pPr>
              <a:r>
                <a:rPr lang="en-US" sz="1200" dirty="0">
                  <a:latin typeface="Arial" pitchFamily="34" charset="0"/>
                  <a:cs typeface="Arial" pitchFamily="34" charset="0"/>
                </a:rPr>
                <a:t>Latin America (2003)</a:t>
              </a:r>
            </a:p>
            <a:p>
              <a:pPr>
                <a:lnSpc>
                  <a:spcPct val="90000"/>
                </a:lnSpc>
                <a:spcBef>
                  <a:spcPts val="400"/>
                </a:spcBef>
              </a:pPr>
              <a:r>
                <a:rPr lang="en-US" sz="1200" dirty="0">
                  <a:latin typeface="Arial" pitchFamily="34" charset="0"/>
                  <a:cs typeface="Arial" pitchFamily="34" charset="0"/>
                </a:rPr>
                <a:t>Lithuania (2003)</a:t>
              </a:r>
            </a:p>
            <a:p>
              <a:pPr>
                <a:lnSpc>
                  <a:spcPct val="90000"/>
                </a:lnSpc>
                <a:spcBef>
                  <a:spcPts val="400"/>
                </a:spcBef>
              </a:pPr>
              <a:r>
                <a:rPr lang="en-US" sz="1200" dirty="0">
                  <a:latin typeface="Arial" pitchFamily="34" charset="0"/>
                  <a:cs typeface="Arial" pitchFamily="34" charset="0"/>
                </a:rPr>
                <a:t>New Zealand (2003)</a:t>
              </a:r>
            </a:p>
            <a:p>
              <a:pPr>
                <a:lnSpc>
                  <a:spcPct val="90000"/>
                </a:lnSpc>
                <a:spcBef>
                  <a:spcPts val="400"/>
                </a:spcBef>
              </a:pPr>
              <a:r>
                <a:rPr lang="en-US" sz="1200" dirty="0">
                  <a:latin typeface="Arial" pitchFamily="34" charset="0"/>
                  <a:cs typeface="Arial" pitchFamily="34" charset="0"/>
                </a:rPr>
                <a:t>Nigeria (2003)</a:t>
              </a:r>
            </a:p>
            <a:p>
              <a:pPr>
                <a:lnSpc>
                  <a:spcPct val="90000"/>
                </a:lnSpc>
                <a:spcBef>
                  <a:spcPts val="400"/>
                </a:spcBef>
              </a:pPr>
              <a:r>
                <a:rPr lang="en-US" sz="1200" dirty="0">
                  <a:latin typeface="Arial" pitchFamily="34" charset="0"/>
                  <a:cs typeface="Arial" pitchFamily="34" charset="0"/>
                </a:rPr>
                <a:t>Qatar (2003)</a:t>
              </a:r>
            </a:p>
            <a:p>
              <a:pPr>
                <a:lnSpc>
                  <a:spcPct val="90000"/>
                </a:lnSpc>
                <a:spcBef>
                  <a:spcPts val="400"/>
                </a:spcBef>
              </a:pPr>
              <a:r>
                <a:rPr lang="en-US" sz="1200" dirty="0">
                  <a:latin typeface="Arial" pitchFamily="34" charset="0"/>
                  <a:cs typeface="Arial" pitchFamily="34" charset="0"/>
                </a:rPr>
                <a:t>Turkey (2003)</a:t>
              </a:r>
            </a:p>
            <a:p>
              <a:pPr>
                <a:lnSpc>
                  <a:spcPct val="90000"/>
                </a:lnSpc>
                <a:spcBef>
                  <a:spcPts val="400"/>
                </a:spcBef>
              </a:pPr>
              <a:r>
                <a:rPr lang="en-US" sz="1200" dirty="0">
                  <a:latin typeface="Arial" pitchFamily="34" charset="0"/>
                  <a:cs typeface="Arial" pitchFamily="34" charset="0"/>
                </a:rPr>
                <a:t>Ukraine (2003)</a:t>
              </a:r>
            </a:p>
            <a:p>
              <a:pPr>
                <a:lnSpc>
                  <a:spcPct val="90000"/>
                </a:lnSpc>
                <a:spcBef>
                  <a:spcPts val="400"/>
                </a:spcBef>
              </a:pPr>
              <a:r>
                <a:rPr lang="en-US" sz="1200" dirty="0">
                  <a:latin typeface="Arial" pitchFamily="34" charset="0"/>
                  <a:cs typeface="Arial" pitchFamily="34" charset="0"/>
                </a:rPr>
                <a:t>Argentina (2004)</a:t>
              </a:r>
            </a:p>
            <a:p>
              <a:pPr>
                <a:lnSpc>
                  <a:spcPct val="90000"/>
                </a:lnSpc>
                <a:spcBef>
                  <a:spcPts val="400"/>
                </a:spcBef>
              </a:pPr>
              <a:r>
                <a:rPr lang="en-US" sz="1200" dirty="0">
                  <a:latin typeface="Arial" pitchFamily="34" charset="0"/>
                  <a:cs typeface="Arial" pitchFamily="34" charset="0"/>
                </a:rPr>
                <a:t>Bangladesh (2004)</a:t>
              </a:r>
            </a:p>
            <a:p>
              <a:pPr>
                <a:lnSpc>
                  <a:spcPct val="90000"/>
                </a:lnSpc>
                <a:spcBef>
                  <a:spcPts val="400"/>
                </a:spcBef>
              </a:pPr>
              <a:r>
                <a:rPr lang="en-US" sz="1200" dirty="0">
                  <a:latin typeface="Arial" pitchFamily="34" charset="0"/>
                  <a:cs typeface="Arial" pitchFamily="34" charset="0"/>
                </a:rPr>
                <a:t>Colombia (2004)</a:t>
              </a:r>
            </a:p>
            <a:p>
              <a:pPr>
                <a:lnSpc>
                  <a:spcPct val="90000"/>
                </a:lnSpc>
                <a:spcBef>
                  <a:spcPts val="400"/>
                </a:spcBef>
              </a:pPr>
              <a:r>
                <a:rPr lang="en-US" sz="1200" dirty="0">
                  <a:latin typeface="Arial" pitchFamily="34" charset="0"/>
                  <a:cs typeface="Arial" pitchFamily="34" charset="0"/>
                </a:rPr>
                <a:t>Iceland (2004)</a:t>
              </a:r>
            </a:p>
            <a:p>
              <a:pPr>
                <a:lnSpc>
                  <a:spcPct val="90000"/>
                </a:lnSpc>
                <a:spcBef>
                  <a:spcPts val="400"/>
                </a:spcBef>
              </a:pPr>
              <a:r>
                <a:rPr lang="en-US" sz="1200" dirty="0">
                  <a:latin typeface="Arial" pitchFamily="34" charset="0"/>
                  <a:cs typeface="Arial" pitchFamily="34" charset="0"/>
                </a:rPr>
                <a:t>Mauritius (2004)</a:t>
              </a:r>
            </a:p>
            <a:p>
              <a:pPr>
                <a:lnSpc>
                  <a:spcPct val="90000"/>
                </a:lnSpc>
                <a:spcBef>
                  <a:spcPts val="400"/>
                </a:spcBef>
              </a:pPr>
              <a:r>
                <a:rPr lang="en-US" sz="1200" dirty="0">
                  <a:latin typeface="Arial" pitchFamily="34" charset="0"/>
                  <a:cs typeface="Arial" pitchFamily="34" charset="0"/>
                </a:rPr>
                <a:t>Norway (2004)</a:t>
              </a:r>
            </a:p>
            <a:p>
              <a:pPr>
                <a:lnSpc>
                  <a:spcPct val="90000"/>
                </a:lnSpc>
                <a:spcBef>
                  <a:spcPts val="400"/>
                </a:spcBef>
              </a:pPr>
              <a:r>
                <a:rPr lang="en-US" sz="1200" dirty="0">
                  <a:latin typeface="Arial" pitchFamily="34" charset="0"/>
                  <a:cs typeface="Arial" pitchFamily="34" charset="0"/>
                </a:rPr>
                <a:t>Slovenia (2004)</a:t>
              </a:r>
            </a:p>
            <a:p>
              <a:pPr>
                <a:lnSpc>
                  <a:spcPct val="90000"/>
                </a:lnSpc>
                <a:spcBef>
                  <a:spcPts val="400"/>
                </a:spcBef>
              </a:pPr>
              <a:r>
                <a:rPr lang="en-US" sz="1200" dirty="0">
                  <a:latin typeface="Arial" pitchFamily="34" charset="0"/>
                  <a:cs typeface="Arial" pitchFamily="34" charset="0"/>
                </a:rPr>
                <a:t>Spain (2004)</a:t>
              </a:r>
            </a:p>
            <a:p>
              <a:pPr>
                <a:lnSpc>
                  <a:spcPct val="90000"/>
                </a:lnSpc>
                <a:spcBef>
                  <a:spcPts val="400"/>
                </a:spcBef>
              </a:pPr>
              <a:endParaRPr lang="en-US" sz="1200" dirty="0">
                <a:latin typeface="Arial" pitchFamily="34" charset="0"/>
                <a:cs typeface="Arial" pitchFamily="34" charset="0"/>
              </a:endParaRPr>
            </a:p>
          </p:txBody>
        </p:sp>
        <p:sp>
          <p:nvSpPr>
            <p:cNvPr id="20" name="Rectangle 19"/>
            <p:cNvSpPr/>
            <p:nvPr/>
          </p:nvSpPr>
          <p:spPr>
            <a:xfrm>
              <a:off x="5569271" y="1052736"/>
              <a:ext cx="2665210" cy="4222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90000"/>
                </a:lnSpc>
                <a:spcBef>
                  <a:spcPts val="400"/>
                </a:spcBef>
                <a:spcAft>
                  <a:spcPts val="0"/>
                </a:spcAft>
                <a:defRPr/>
              </a:pPr>
              <a:r>
                <a:rPr lang="en-US" sz="1600" b="1" dirty="0">
                  <a:solidFill>
                    <a:schemeClr val="bg1"/>
                  </a:solidFill>
                </a:rPr>
                <a:t>2006 - </a:t>
              </a:r>
              <a:r>
                <a:rPr lang="uz-Cyrl-UZ" sz="1600" b="1" dirty="0" smtClean="0">
                  <a:solidFill>
                    <a:schemeClr val="bg1"/>
                  </a:solidFill>
                </a:rPr>
                <a:t>ҳозиргача</a:t>
              </a:r>
              <a:endParaRPr lang="en-US" sz="1600" b="1" dirty="0">
                <a:solidFill>
                  <a:schemeClr val="bg1"/>
                </a:solidFill>
              </a:endParaRPr>
            </a:p>
          </p:txBody>
        </p:sp>
        <p:sp>
          <p:nvSpPr>
            <p:cNvPr id="12302" name="TextBox 20"/>
            <p:cNvSpPr txBox="1">
              <a:spLocks noChangeArrowheads="1"/>
            </p:cNvSpPr>
            <p:nvPr/>
          </p:nvSpPr>
          <p:spPr bwMode="auto">
            <a:xfrm>
              <a:off x="5569034" y="1530105"/>
              <a:ext cx="1861130" cy="4796444"/>
            </a:xfrm>
            <a:prstGeom prst="rect">
              <a:avLst/>
            </a:prstGeom>
            <a:noFill/>
            <a:ln w="9525">
              <a:noFill/>
              <a:miter lim="800000"/>
              <a:headEnd/>
              <a:tailEnd/>
            </a:ln>
          </p:spPr>
          <p:txBody>
            <a:bodyPr lIns="0" tIns="0" rIns="0" bIns="0">
              <a:spAutoFit/>
            </a:bodyPr>
            <a:lstStyle/>
            <a:p>
              <a:pPr>
                <a:lnSpc>
                  <a:spcPct val="90000"/>
                </a:lnSpc>
                <a:spcBef>
                  <a:spcPts val="400"/>
                </a:spcBef>
              </a:pPr>
              <a:r>
                <a:rPr lang="en-US" sz="1200" dirty="0">
                  <a:latin typeface="Arial" pitchFamily="34" charset="0"/>
                  <a:cs typeface="Arial" pitchFamily="34" charset="0"/>
                </a:rPr>
                <a:t>Jamaica (2005)</a:t>
              </a:r>
            </a:p>
            <a:p>
              <a:pPr>
                <a:lnSpc>
                  <a:spcPct val="90000"/>
                </a:lnSpc>
                <a:spcBef>
                  <a:spcPts val="400"/>
                </a:spcBef>
              </a:pPr>
              <a:r>
                <a:rPr lang="en-US" sz="1200" dirty="0">
                  <a:latin typeface="Arial" pitchFamily="34" charset="0"/>
                  <a:cs typeface="Arial" pitchFamily="34" charset="0"/>
                </a:rPr>
                <a:t>Latvia (2005)</a:t>
              </a:r>
            </a:p>
            <a:p>
              <a:pPr>
                <a:lnSpc>
                  <a:spcPct val="90000"/>
                </a:lnSpc>
                <a:spcBef>
                  <a:spcPts val="400"/>
                </a:spcBef>
              </a:pPr>
              <a:r>
                <a:rPr lang="en-US" sz="1200" dirty="0">
                  <a:latin typeface="Arial" pitchFamily="34" charset="0"/>
                  <a:cs typeface="Arial" pitchFamily="34" charset="0"/>
                </a:rPr>
                <a:t>Bosnia and Herzegovina (2006)</a:t>
              </a:r>
            </a:p>
            <a:p>
              <a:pPr>
                <a:lnSpc>
                  <a:spcPct val="90000"/>
                </a:lnSpc>
                <a:spcBef>
                  <a:spcPts val="400"/>
                </a:spcBef>
              </a:pPr>
              <a:r>
                <a:rPr lang="en-US" sz="1200" dirty="0">
                  <a:latin typeface="Arial" pitchFamily="34" charset="0"/>
                  <a:cs typeface="Arial" pitchFamily="34" charset="0"/>
                </a:rPr>
                <a:t>Egypt (2006)</a:t>
              </a:r>
            </a:p>
            <a:p>
              <a:pPr>
                <a:lnSpc>
                  <a:spcPct val="90000"/>
                </a:lnSpc>
                <a:spcBef>
                  <a:spcPts val="400"/>
                </a:spcBef>
              </a:pPr>
              <a:r>
                <a:rPr lang="en-US" sz="1200" dirty="0">
                  <a:latin typeface="Arial" pitchFamily="34" charset="0"/>
                  <a:cs typeface="Arial" pitchFamily="34" charset="0"/>
                </a:rPr>
                <a:t>Estonia (2006)</a:t>
              </a:r>
            </a:p>
            <a:p>
              <a:pPr>
                <a:lnSpc>
                  <a:spcPct val="90000"/>
                </a:lnSpc>
                <a:spcBef>
                  <a:spcPts val="400"/>
                </a:spcBef>
              </a:pPr>
              <a:r>
                <a:rPr lang="en-US" sz="1200" dirty="0">
                  <a:latin typeface="Arial" pitchFamily="34" charset="0"/>
                  <a:cs typeface="Arial" pitchFamily="34" charset="0"/>
                </a:rPr>
                <a:t>Israel (2006)</a:t>
              </a:r>
            </a:p>
            <a:p>
              <a:pPr>
                <a:lnSpc>
                  <a:spcPct val="90000"/>
                </a:lnSpc>
                <a:spcBef>
                  <a:spcPts val="400"/>
                </a:spcBef>
              </a:pPr>
              <a:r>
                <a:rPr lang="en-US" sz="1200" dirty="0">
                  <a:latin typeface="Arial" pitchFamily="34" charset="0"/>
                  <a:cs typeface="Arial" pitchFamily="34" charset="0"/>
                </a:rPr>
                <a:t>Lebanon (2006)</a:t>
              </a:r>
            </a:p>
            <a:p>
              <a:pPr>
                <a:lnSpc>
                  <a:spcPct val="90000"/>
                </a:lnSpc>
                <a:spcBef>
                  <a:spcPts val="400"/>
                </a:spcBef>
              </a:pPr>
              <a:r>
                <a:rPr lang="en-US" sz="1200" dirty="0">
                  <a:latin typeface="Arial" pitchFamily="34" charset="0"/>
                  <a:cs typeface="Arial" pitchFamily="34" charset="0"/>
                </a:rPr>
                <a:t>Luxembourg (2006)</a:t>
              </a:r>
            </a:p>
            <a:p>
              <a:pPr>
                <a:lnSpc>
                  <a:spcPct val="90000"/>
                </a:lnSpc>
                <a:spcBef>
                  <a:spcPts val="400"/>
                </a:spcBef>
              </a:pPr>
              <a:r>
                <a:rPr lang="en-US" sz="1200" dirty="0">
                  <a:latin typeface="Arial" pitchFamily="34" charset="0"/>
                  <a:cs typeface="Arial" pitchFamily="34" charset="0"/>
                </a:rPr>
                <a:t>Netherlands Antilles (2006)</a:t>
              </a:r>
            </a:p>
            <a:p>
              <a:pPr>
                <a:lnSpc>
                  <a:spcPct val="90000"/>
                </a:lnSpc>
                <a:spcBef>
                  <a:spcPts val="400"/>
                </a:spcBef>
              </a:pPr>
              <a:r>
                <a:rPr lang="en-US" sz="1200" dirty="0">
                  <a:latin typeface="Arial" pitchFamily="34" charset="0"/>
                  <a:cs typeface="Arial" pitchFamily="34" charset="0"/>
                </a:rPr>
                <a:t>Republic of Macedonia (2006)</a:t>
              </a:r>
            </a:p>
            <a:p>
              <a:pPr>
                <a:lnSpc>
                  <a:spcPct val="90000"/>
                </a:lnSpc>
                <a:spcBef>
                  <a:spcPts val="400"/>
                </a:spcBef>
              </a:pPr>
              <a:r>
                <a:rPr lang="en-US" sz="1200" dirty="0">
                  <a:latin typeface="Arial" pitchFamily="34" charset="0"/>
                  <a:cs typeface="Arial" pitchFamily="34" charset="0"/>
                </a:rPr>
                <a:t>Saudi Arabia (2006)</a:t>
              </a:r>
            </a:p>
            <a:p>
              <a:pPr>
                <a:lnSpc>
                  <a:spcPct val="90000"/>
                </a:lnSpc>
                <a:spcBef>
                  <a:spcPts val="400"/>
                </a:spcBef>
              </a:pPr>
              <a:r>
                <a:rPr lang="en-US" sz="1200" dirty="0">
                  <a:latin typeface="Arial" pitchFamily="34" charset="0"/>
                  <a:cs typeface="Arial" pitchFamily="34" charset="0"/>
                </a:rPr>
                <a:t>Sri Lanka (2006) </a:t>
              </a:r>
            </a:p>
            <a:p>
              <a:pPr>
                <a:lnSpc>
                  <a:spcPct val="90000"/>
                </a:lnSpc>
                <a:spcBef>
                  <a:spcPts val="400"/>
                </a:spcBef>
              </a:pPr>
              <a:r>
                <a:rPr lang="en-US" sz="1200" dirty="0">
                  <a:latin typeface="Arial" pitchFamily="34" charset="0"/>
                  <a:cs typeface="Arial" pitchFamily="34" charset="0"/>
                </a:rPr>
                <a:t>Bulgaria (2007)</a:t>
              </a:r>
            </a:p>
            <a:p>
              <a:pPr>
                <a:lnSpc>
                  <a:spcPct val="90000"/>
                </a:lnSpc>
                <a:spcBef>
                  <a:spcPts val="400"/>
                </a:spcBef>
              </a:pPr>
              <a:r>
                <a:rPr lang="en-US" sz="1200" dirty="0">
                  <a:latin typeface="Arial" pitchFamily="34" charset="0"/>
                  <a:cs typeface="Arial" pitchFamily="34" charset="0"/>
                </a:rPr>
                <a:t>Jordan (2007)</a:t>
              </a:r>
            </a:p>
            <a:p>
              <a:pPr>
                <a:lnSpc>
                  <a:spcPct val="90000"/>
                </a:lnSpc>
                <a:spcBef>
                  <a:spcPts val="400"/>
                </a:spcBef>
              </a:pPr>
              <a:r>
                <a:rPr lang="en-US" sz="1200" b="1" dirty="0">
                  <a:latin typeface="Arial" pitchFamily="34" charset="0"/>
                  <a:cs typeface="Arial" pitchFamily="34" charset="0"/>
                </a:rPr>
                <a:t>Kazakhstan (2007)</a:t>
              </a:r>
            </a:p>
            <a:p>
              <a:pPr>
                <a:lnSpc>
                  <a:spcPct val="90000"/>
                </a:lnSpc>
                <a:spcBef>
                  <a:spcPts val="400"/>
                </a:spcBef>
              </a:pPr>
              <a:r>
                <a:rPr lang="en-US" sz="1200" dirty="0">
                  <a:latin typeface="Arial" pitchFamily="34" charset="0"/>
                  <a:cs typeface="Arial" pitchFamily="34" charset="0"/>
                </a:rPr>
                <a:t>Moldova (2007)</a:t>
              </a:r>
            </a:p>
            <a:p>
              <a:pPr>
                <a:lnSpc>
                  <a:spcPct val="90000"/>
                </a:lnSpc>
                <a:spcBef>
                  <a:spcPts val="400"/>
                </a:spcBef>
              </a:pPr>
              <a:r>
                <a:rPr lang="en-US" sz="1200" dirty="0">
                  <a:latin typeface="Arial" pitchFamily="34" charset="0"/>
                  <a:cs typeface="Arial" pitchFamily="34" charset="0"/>
                </a:rPr>
                <a:t>Mongolia (2007)</a:t>
              </a:r>
            </a:p>
            <a:p>
              <a:pPr>
                <a:lnSpc>
                  <a:spcPct val="90000"/>
                </a:lnSpc>
                <a:spcBef>
                  <a:spcPts val="400"/>
                </a:spcBef>
              </a:pPr>
              <a:r>
                <a:rPr lang="en-US" sz="1200" dirty="0">
                  <a:latin typeface="Arial" pitchFamily="34" charset="0"/>
                  <a:cs typeface="Arial" pitchFamily="34" charset="0"/>
                </a:rPr>
                <a:t>The Maldives (2007)</a:t>
              </a:r>
            </a:p>
            <a:p>
              <a:pPr>
                <a:lnSpc>
                  <a:spcPct val="90000"/>
                </a:lnSpc>
                <a:spcBef>
                  <a:spcPts val="400"/>
                </a:spcBef>
              </a:pPr>
              <a:r>
                <a:rPr lang="en-US" sz="1200" dirty="0">
                  <a:latin typeface="Arial" pitchFamily="34" charset="0"/>
                  <a:cs typeface="Arial" pitchFamily="34" charset="0"/>
                </a:rPr>
                <a:t>Trinidad and Tobago (2007)</a:t>
              </a:r>
            </a:p>
            <a:p>
              <a:pPr>
                <a:lnSpc>
                  <a:spcPct val="90000"/>
                </a:lnSpc>
                <a:spcBef>
                  <a:spcPts val="400"/>
                </a:spcBef>
              </a:pPr>
              <a:r>
                <a:rPr lang="en-US" sz="1200" dirty="0">
                  <a:latin typeface="Arial" pitchFamily="34" charset="0"/>
                  <a:cs typeface="Arial" pitchFamily="34" charset="0"/>
                </a:rPr>
                <a:t>United Arab Emirates (2007)</a:t>
              </a:r>
            </a:p>
          </p:txBody>
        </p:sp>
        <p:sp>
          <p:nvSpPr>
            <p:cNvPr id="12303" name="TextBox 21"/>
            <p:cNvSpPr txBox="1">
              <a:spLocks noChangeArrowheads="1"/>
            </p:cNvSpPr>
            <p:nvPr/>
          </p:nvSpPr>
          <p:spPr bwMode="auto">
            <a:xfrm>
              <a:off x="7497216" y="1556934"/>
              <a:ext cx="1861130" cy="4246637"/>
            </a:xfrm>
            <a:prstGeom prst="rect">
              <a:avLst/>
            </a:prstGeom>
            <a:noFill/>
            <a:ln w="9525">
              <a:noFill/>
              <a:miter lim="800000"/>
              <a:headEnd/>
              <a:tailEnd/>
            </a:ln>
          </p:spPr>
          <p:txBody>
            <a:bodyPr wrap="square" lIns="0" tIns="0" rIns="0" bIns="0">
              <a:spAutoFit/>
            </a:bodyPr>
            <a:lstStyle/>
            <a:p>
              <a:pPr>
                <a:lnSpc>
                  <a:spcPct val="90000"/>
                </a:lnSpc>
                <a:spcBef>
                  <a:spcPts val="400"/>
                </a:spcBef>
              </a:pPr>
              <a:r>
                <a:rPr lang="en-US" sz="1200" dirty="0">
                  <a:latin typeface="Arial" pitchFamily="34" charset="0"/>
                  <a:cs typeface="Arial" pitchFamily="34" charset="0"/>
                </a:rPr>
                <a:t>Albania (2008)</a:t>
              </a:r>
            </a:p>
            <a:p>
              <a:pPr>
                <a:lnSpc>
                  <a:spcPct val="90000"/>
                </a:lnSpc>
                <a:spcBef>
                  <a:spcPts val="400"/>
                </a:spcBef>
              </a:pPr>
              <a:r>
                <a:rPr lang="en-US" sz="1200" dirty="0">
                  <a:latin typeface="Arial" pitchFamily="34" charset="0"/>
                  <a:cs typeface="Arial" pitchFamily="34" charset="0"/>
                </a:rPr>
                <a:t>Morocco (2008)</a:t>
              </a:r>
            </a:p>
            <a:p>
              <a:pPr>
                <a:lnSpc>
                  <a:spcPct val="90000"/>
                </a:lnSpc>
                <a:spcBef>
                  <a:spcPts val="400"/>
                </a:spcBef>
              </a:pPr>
              <a:r>
                <a:rPr lang="en-US" sz="1200" dirty="0">
                  <a:latin typeface="Arial" pitchFamily="34" charset="0"/>
                  <a:cs typeface="Arial" pitchFamily="34" charset="0"/>
                </a:rPr>
                <a:t>Serbia (2008)</a:t>
              </a:r>
            </a:p>
            <a:p>
              <a:pPr>
                <a:lnSpc>
                  <a:spcPct val="90000"/>
                </a:lnSpc>
                <a:spcBef>
                  <a:spcPts val="400"/>
                </a:spcBef>
              </a:pPr>
              <a:r>
                <a:rPr lang="en-US" sz="1200" dirty="0">
                  <a:latin typeface="Arial" pitchFamily="34" charset="0"/>
                  <a:cs typeface="Arial" pitchFamily="34" charset="0"/>
                </a:rPr>
                <a:t>Tunisia (2008)</a:t>
              </a:r>
            </a:p>
            <a:p>
              <a:pPr>
                <a:lnSpc>
                  <a:spcPct val="90000"/>
                </a:lnSpc>
                <a:spcBef>
                  <a:spcPts val="400"/>
                </a:spcBef>
              </a:pPr>
              <a:r>
                <a:rPr lang="en-US" sz="1200" dirty="0">
                  <a:latin typeface="Arial" pitchFamily="34" charset="0"/>
                  <a:cs typeface="Arial" pitchFamily="34" charset="0"/>
                </a:rPr>
                <a:t>Algeria (2009)</a:t>
              </a:r>
            </a:p>
            <a:p>
              <a:pPr>
                <a:lnSpc>
                  <a:spcPct val="90000"/>
                </a:lnSpc>
                <a:spcBef>
                  <a:spcPts val="400"/>
                </a:spcBef>
              </a:pPr>
              <a:r>
                <a:rPr lang="en-US" sz="1200" dirty="0">
                  <a:latin typeface="Arial" pitchFamily="34" charset="0"/>
                  <a:cs typeface="Arial" pitchFamily="34" charset="0"/>
                </a:rPr>
                <a:t>Croatia (2009)</a:t>
              </a:r>
            </a:p>
            <a:p>
              <a:pPr>
                <a:lnSpc>
                  <a:spcPct val="90000"/>
                </a:lnSpc>
                <a:spcBef>
                  <a:spcPts val="400"/>
                </a:spcBef>
              </a:pPr>
              <a:r>
                <a:rPr lang="en-US" sz="1200" dirty="0">
                  <a:latin typeface="Arial" pitchFamily="34" charset="0"/>
                  <a:cs typeface="Arial" pitchFamily="34" charset="0"/>
                </a:rPr>
                <a:t>Georgia (2009)</a:t>
              </a:r>
            </a:p>
            <a:p>
              <a:pPr>
                <a:lnSpc>
                  <a:spcPct val="90000"/>
                </a:lnSpc>
                <a:spcBef>
                  <a:spcPts val="400"/>
                </a:spcBef>
              </a:pPr>
              <a:r>
                <a:rPr lang="en-US" sz="1200" dirty="0">
                  <a:latin typeface="Arial" pitchFamily="34" charset="0"/>
                  <a:cs typeface="Arial" pitchFamily="34" charset="0"/>
                </a:rPr>
                <a:t>Montenegro (2009)</a:t>
              </a:r>
            </a:p>
            <a:p>
              <a:pPr>
                <a:lnSpc>
                  <a:spcPct val="90000"/>
                </a:lnSpc>
                <a:spcBef>
                  <a:spcPts val="400"/>
                </a:spcBef>
              </a:pPr>
              <a:r>
                <a:rPr lang="en-US" sz="1200" dirty="0">
                  <a:latin typeface="Arial" pitchFamily="34" charset="0"/>
                  <a:cs typeface="Arial" pitchFamily="34" charset="0"/>
                </a:rPr>
                <a:t>Armenia (2010)</a:t>
              </a:r>
            </a:p>
            <a:p>
              <a:pPr>
                <a:lnSpc>
                  <a:spcPct val="90000"/>
                </a:lnSpc>
                <a:spcBef>
                  <a:spcPts val="400"/>
                </a:spcBef>
              </a:pPr>
              <a:r>
                <a:rPr lang="en-US" sz="1200" dirty="0">
                  <a:latin typeface="Arial" pitchFamily="34" charset="0"/>
                  <a:cs typeface="Arial" pitchFamily="34" charset="0"/>
                </a:rPr>
                <a:t>Bahrain (2010)</a:t>
              </a:r>
            </a:p>
            <a:p>
              <a:pPr>
                <a:lnSpc>
                  <a:spcPct val="90000"/>
                </a:lnSpc>
                <a:spcBef>
                  <a:spcPts val="400"/>
                </a:spcBef>
              </a:pPr>
              <a:r>
                <a:rPr lang="en-US" sz="1200" dirty="0">
                  <a:latin typeface="Arial" pitchFamily="34" charset="0"/>
                  <a:cs typeface="Arial" pitchFamily="34" charset="0"/>
                </a:rPr>
                <a:t>Ghana (2010)</a:t>
              </a:r>
            </a:p>
            <a:p>
              <a:pPr>
                <a:lnSpc>
                  <a:spcPct val="90000"/>
                </a:lnSpc>
                <a:spcBef>
                  <a:spcPts val="400"/>
                </a:spcBef>
              </a:pPr>
              <a:r>
                <a:rPr lang="en-US" sz="1200" dirty="0">
                  <a:latin typeface="Arial" pitchFamily="34" charset="0"/>
                  <a:cs typeface="Arial" pitchFamily="34" charset="0"/>
                </a:rPr>
                <a:t>Malawi (2010)</a:t>
              </a:r>
            </a:p>
            <a:p>
              <a:pPr>
                <a:lnSpc>
                  <a:spcPct val="90000"/>
                </a:lnSpc>
                <a:spcBef>
                  <a:spcPts val="400"/>
                </a:spcBef>
              </a:pPr>
              <a:r>
                <a:rPr lang="en-US" sz="1200" dirty="0">
                  <a:latin typeface="Arial" pitchFamily="34" charset="0"/>
                  <a:cs typeface="Arial" pitchFamily="34" charset="0"/>
                </a:rPr>
                <a:t>Yemen (2010)</a:t>
              </a:r>
            </a:p>
            <a:p>
              <a:pPr>
                <a:lnSpc>
                  <a:spcPct val="90000"/>
                </a:lnSpc>
                <a:spcBef>
                  <a:spcPts val="400"/>
                </a:spcBef>
              </a:pPr>
              <a:r>
                <a:rPr lang="en-US" sz="1200" dirty="0">
                  <a:latin typeface="Arial" pitchFamily="34" charset="0"/>
                  <a:cs typeface="Arial" pitchFamily="34" charset="0"/>
                </a:rPr>
                <a:t>Azerbaijan (2011)</a:t>
              </a:r>
            </a:p>
            <a:p>
              <a:pPr>
                <a:lnSpc>
                  <a:spcPct val="90000"/>
                </a:lnSpc>
                <a:spcBef>
                  <a:spcPts val="400"/>
                </a:spcBef>
              </a:pPr>
              <a:r>
                <a:rPr lang="en-US" sz="1200" dirty="0">
                  <a:latin typeface="Arial" pitchFamily="34" charset="0"/>
                  <a:cs typeface="Arial" pitchFamily="34" charset="0"/>
                </a:rPr>
                <a:t>Guernsey (2011)</a:t>
              </a:r>
            </a:p>
            <a:p>
              <a:pPr>
                <a:lnSpc>
                  <a:spcPct val="90000"/>
                </a:lnSpc>
                <a:spcBef>
                  <a:spcPts val="400"/>
                </a:spcBef>
              </a:pPr>
              <a:r>
                <a:rPr lang="en-US" sz="1200" dirty="0">
                  <a:latin typeface="Arial" pitchFamily="34" charset="0"/>
                  <a:cs typeface="Arial" pitchFamily="34" charset="0"/>
                </a:rPr>
                <a:t>Republic of Maldives (2012)</a:t>
              </a:r>
            </a:p>
            <a:p>
              <a:pPr>
                <a:lnSpc>
                  <a:spcPct val="90000"/>
                </a:lnSpc>
                <a:spcBef>
                  <a:spcPts val="400"/>
                </a:spcBef>
              </a:pPr>
              <a:r>
                <a:rPr lang="en-US" sz="1200" dirty="0">
                  <a:latin typeface="Arial" pitchFamily="34" charset="0"/>
                  <a:cs typeface="Arial" pitchFamily="34" charset="0"/>
                </a:rPr>
                <a:t>Barbados (2013)</a:t>
              </a:r>
            </a:p>
            <a:p>
              <a:pPr>
                <a:lnSpc>
                  <a:spcPct val="90000"/>
                </a:lnSpc>
                <a:spcBef>
                  <a:spcPts val="400"/>
                </a:spcBef>
              </a:pPr>
              <a:r>
                <a:rPr lang="en-US" sz="1200" b="1" dirty="0">
                  <a:latin typeface="Arial" pitchFamily="34" charset="0"/>
                  <a:cs typeface="Arial" pitchFamily="34" charset="0"/>
                </a:rPr>
                <a:t>Uzbekistan (2016)</a:t>
              </a:r>
            </a:p>
            <a:p>
              <a:pPr>
                <a:lnSpc>
                  <a:spcPct val="90000"/>
                </a:lnSpc>
                <a:spcBef>
                  <a:spcPts val="400"/>
                </a:spcBef>
              </a:pPr>
              <a:endParaRPr lang="en-US" sz="1200" dirty="0">
                <a:latin typeface="Arial" pitchFamily="34" charset="0"/>
                <a:cs typeface="Arial" pitchFamily="34" charset="0"/>
              </a:endParaRPr>
            </a:p>
          </p:txBody>
        </p:sp>
      </p:grpSp>
      <p:pic>
        <p:nvPicPr>
          <p:cNvPr id="25" name="Рисунок 24"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0"/>
            <a:ext cx="9144000" cy="428603"/>
          </a:xfrm>
          <a:prstGeom prst="rect">
            <a:avLst/>
          </a:prstGeom>
          <a:noFill/>
          <a:ln>
            <a:noFill/>
          </a:ln>
        </p:spPr>
      </p:pic>
      <p:sp>
        <p:nvSpPr>
          <p:cNvPr id="12294" name="TextBox 25"/>
          <p:cNvSpPr txBox="1">
            <a:spLocks noChangeArrowheads="1"/>
          </p:cNvSpPr>
          <p:nvPr/>
        </p:nvSpPr>
        <p:spPr bwMode="auto">
          <a:xfrm>
            <a:off x="2643188" y="0"/>
            <a:ext cx="4429125" cy="369332"/>
          </a:xfrm>
          <a:prstGeom prst="rect">
            <a:avLst/>
          </a:prstGeom>
          <a:noFill/>
          <a:ln w="9525">
            <a:noFill/>
            <a:miter lim="800000"/>
            <a:headEnd/>
            <a:tailEnd/>
          </a:ln>
        </p:spPr>
        <p:txBody>
          <a:bodyPr>
            <a:spAutoFit/>
          </a:bodyPr>
          <a:lstStyle/>
          <a:p>
            <a:r>
              <a:rPr lang="uz-Cyrl-UZ" b="1" dirty="0">
                <a:solidFill>
                  <a:schemeClr val="bg1"/>
                </a:solidFill>
                <a:latin typeface="Arial" pitchFamily="34" charset="0"/>
                <a:cs typeface="Arial" pitchFamily="34" charset="0"/>
              </a:rPr>
              <a:t>ХАЛҚАРО ТАЖРИБА</a:t>
            </a:r>
            <a:endParaRPr lang="ru-RU" b="1" dirty="0">
              <a:solidFill>
                <a:schemeClr val="bg1"/>
              </a:solidFill>
              <a:latin typeface="Arial" pitchFamily="34" charset="0"/>
              <a:cs typeface="Arial" pitchFamily="34" charset="0"/>
            </a:endParaRPr>
          </a:p>
        </p:txBody>
      </p:sp>
      <p:sp>
        <p:nvSpPr>
          <p:cNvPr id="12295" name="Прямоугольник 28"/>
          <p:cNvSpPr>
            <a:spLocks noChangeArrowheads="1"/>
          </p:cNvSpPr>
          <p:nvPr/>
        </p:nvSpPr>
        <p:spPr bwMode="auto">
          <a:xfrm>
            <a:off x="285750" y="558800"/>
            <a:ext cx="8715375" cy="369888"/>
          </a:xfrm>
          <a:prstGeom prst="rect">
            <a:avLst/>
          </a:prstGeom>
          <a:noFill/>
          <a:ln w="9525">
            <a:solidFill>
              <a:schemeClr val="accent1"/>
            </a:solidFill>
            <a:miter lim="800000"/>
            <a:headEnd/>
            <a:tailEnd/>
          </a:ln>
        </p:spPr>
        <p:txBody>
          <a:bodyPr>
            <a:spAutoFit/>
          </a:bodyPr>
          <a:lstStyle/>
          <a:p>
            <a:pPr marL="363538" indent="-363538" algn="just">
              <a:spcAft>
                <a:spcPts val="600"/>
              </a:spcAft>
            </a:pPr>
            <a:r>
              <a:rPr lang="ru-RU" b="1">
                <a:latin typeface="Arial" pitchFamily="34" charset="0"/>
                <a:cs typeface="Arial" pitchFamily="34" charset="0"/>
              </a:rPr>
              <a:t>96 та мамлакатда шунга ўхшаш 100 дан ортиқ ҳужжатлар қабул қилинган.</a:t>
            </a:r>
          </a:p>
        </p:txBody>
      </p:sp>
    </p:spTree>
    <p:extLst>
      <p:ext uri="{BB962C8B-B14F-4D97-AF65-F5344CB8AC3E}">
        <p14:creationId xmlns:p14="http://schemas.microsoft.com/office/powerpoint/2010/main" val="32143643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0"/>
          <p:cNvSpPr>
            <a:spLocks noChangeArrowheads="1"/>
          </p:cNvSpPr>
          <p:nvPr/>
        </p:nvSpPr>
        <p:spPr bwMode="auto">
          <a:xfrm>
            <a:off x="214313" y="1268760"/>
            <a:ext cx="8715375" cy="4610348"/>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lIns="126000" tIns="118800" rIns="126000" bIns="118800">
            <a:spAutoFit/>
          </a:bodyPr>
          <a:lstStyle/>
          <a:p>
            <a:pPr marL="363538" indent="-363538" algn="just">
              <a:spcAft>
                <a:spcPts val="600"/>
              </a:spcAft>
              <a:buFont typeface="Arial" pitchFamily="34" charset="0"/>
              <a:buChar char="-"/>
            </a:pPr>
            <a:r>
              <a:rPr lang="ru-RU" sz="1600" dirty="0">
                <a:latin typeface="Arial" pitchFamily="34" charset="0"/>
                <a:cs typeface="Arial" pitchFamily="34" charset="0"/>
              </a:rPr>
              <a:t>«</a:t>
            </a:r>
            <a:r>
              <a:rPr lang="ru-RU" sz="1600" dirty="0" err="1">
                <a:latin typeface="Arial" pitchFamily="34" charset="0"/>
                <a:cs typeface="Arial" pitchFamily="34" charset="0"/>
              </a:rPr>
              <a:t>Кэдбери</a:t>
            </a:r>
            <a:r>
              <a:rPr lang="ru-RU" sz="1600" dirty="0">
                <a:latin typeface="Arial" pitchFamily="34" charset="0"/>
                <a:cs typeface="Arial" pitchFamily="34" charset="0"/>
              </a:rPr>
              <a:t> </a:t>
            </a:r>
            <a:r>
              <a:rPr lang="ru-RU" sz="1600" dirty="0" err="1">
                <a:latin typeface="Arial" pitchFamily="34" charset="0"/>
                <a:cs typeface="Arial" pitchFamily="34" charset="0"/>
              </a:rPr>
              <a:t>кодекси</a:t>
            </a:r>
            <a:r>
              <a:rPr lang="ru-RU" sz="1600" dirty="0">
                <a:latin typeface="Arial" pitchFamily="34" charset="0"/>
                <a:cs typeface="Arial" pitchFamily="34" charset="0"/>
              </a:rPr>
              <a:t>» (</a:t>
            </a:r>
            <a:r>
              <a:rPr lang="ru-RU" sz="1600" b="1" dirty="0" err="1">
                <a:latin typeface="Arial" pitchFamily="34" charset="0"/>
                <a:cs typeface="Arial" pitchFamily="34" charset="0"/>
              </a:rPr>
              <a:t>Буюк</a:t>
            </a:r>
            <a:r>
              <a:rPr lang="ru-RU" sz="1600" b="1" dirty="0">
                <a:latin typeface="Arial" pitchFamily="34" charset="0"/>
                <a:cs typeface="Arial" pitchFamily="34" charset="0"/>
              </a:rPr>
              <a:t> Британия</a:t>
            </a:r>
            <a:r>
              <a:rPr lang="ru-RU" sz="1600" dirty="0">
                <a:latin typeface="Arial" pitchFamily="34" charset="0"/>
                <a:cs typeface="Arial" pitchFamily="34" charset="0"/>
              </a:rPr>
              <a:t>, 1992й., </a:t>
            </a:r>
            <a:r>
              <a:rPr lang="ru-RU" sz="1600" dirty="0" err="1">
                <a:latin typeface="Arial" pitchFamily="34" charset="0"/>
                <a:cs typeface="Arial" pitchFamily="34" charset="0"/>
              </a:rPr>
              <a:t>Молия</a:t>
            </a:r>
            <a:r>
              <a:rPr lang="ru-RU" sz="1600" dirty="0">
                <a:latin typeface="Arial" pitchFamily="34" charset="0"/>
                <a:cs typeface="Arial" pitchFamily="34" charset="0"/>
              </a:rPr>
              <a:t> </a:t>
            </a:r>
            <a:r>
              <a:rPr lang="ru-RU" sz="1600" dirty="0" err="1">
                <a:latin typeface="Arial" pitchFamily="34" charset="0"/>
                <a:cs typeface="Arial" pitchFamily="34" charset="0"/>
              </a:rPr>
              <a:t>ва</a:t>
            </a:r>
            <a:r>
              <a:rPr lang="ru-RU" sz="1600" dirty="0">
                <a:latin typeface="Arial" pitchFamily="34" charset="0"/>
                <a:cs typeface="Arial" pitchFamily="34" charset="0"/>
              </a:rPr>
              <a:t> </a:t>
            </a:r>
            <a:r>
              <a:rPr lang="ru-RU" sz="1600" dirty="0" err="1">
                <a:latin typeface="Arial" pitchFamily="34" charset="0"/>
                <a:cs typeface="Arial" pitchFamily="34" charset="0"/>
              </a:rPr>
              <a:t>ахборот</a:t>
            </a:r>
            <a:r>
              <a:rPr lang="ru-RU" sz="1600" dirty="0">
                <a:latin typeface="Arial" pitchFamily="34" charset="0"/>
                <a:cs typeface="Arial" pitchFamily="34" charset="0"/>
              </a:rPr>
              <a:t> </a:t>
            </a:r>
            <a:r>
              <a:rPr lang="ru-RU" sz="1600" dirty="0" err="1">
                <a:latin typeface="Arial" pitchFamily="34" charset="0"/>
                <a:cs typeface="Arial" pitchFamily="34" charset="0"/>
              </a:rPr>
              <a:t>бўйича</a:t>
            </a:r>
            <a:r>
              <a:rPr lang="ru-RU" sz="1600" dirty="0">
                <a:latin typeface="Arial" pitchFamily="34" charset="0"/>
                <a:cs typeface="Arial" pitchFamily="34" charset="0"/>
              </a:rPr>
              <a:t> </a:t>
            </a:r>
            <a:r>
              <a:rPr lang="ru-RU" sz="1600" dirty="0" err="1">
                <a:latin typeface="Arial" pitchFamily="34" charset="0"/>
                <a:cs typeface="Arial" pitchFamily="34" charset="0"/>
              </a:rPr>
              <a:t>Кенгаш</a:t>
            </a:r>
            <a:r>
              <a:rPr lang="ru-RU" sz="1600" dirty="0">
                <a:latin typeface="Arial" pitchFamily="34" charset="0"/>
                <a:cs typeface="Arial" pitchFamily="34" charset="0"/>
              </a:rPr>
              <a:t>, Лондон фонд </a:t>
            </a:r>
            <a:r>
              <a:rPr lang="ru-RU" sz="1600" dirty="0" err="1">
                <a:latin typeface="Arial" pitchFamily="34" charset="0"/>
                <a:cs typeface="Arial" pitchFamily="34" charset="0"/>
              </a:rPr>
              <a:t>биржаси</a:t>
            </a:r>
            <a:r>
              <a:rPr lang="ru-RU" sz="1600" dirty="0">
                <a:latin typeface="Arial" pitchFamily="34" charset="0"/>
                <a:cs typeface="Arial" pitchFamily="34" charset="0"/>
              </a:rPr>
              <a:t> </a:t>
            </a:r>
            <a:r>
              <a:rPr lang="ru-RU" sz="1600" dirty="0" err="1">
                <a:latin typeface="Arial" pitchFamily="34" charset="0"/>
                <a:cs typeface="Arial" pitchFamily="34" charset="0"/>
              </a:rPr>
              <a:t>ва</a:t>
            </a:r>
            <a:r>
              <a:rPr lang="ru-RU" sz="1600" dirty="0">
                <a:latin typeface="Arial" pitchFamily="34" charset="0"/>
                <a:cs typeface="Arial" pitchFamily="34" charset="0"/>
              </a:rPr>
              <a:t> </a:t>
            </a:r>
            <a:r>
              <a:rPr lang="ru-RU" sz="1600" dirty="0" err="1">
                <a:latin typeface="Arial" pitchFamily="34" charset="0"/>
                <a:cs typeface="Arial" pitchFamily="34" charset="0"/>
              </a:rPr>
              <a:t>бухгалтерлар</a:t>
            </a:r>
            <a:r>
              <a:rPr lang="ru-RU" sz="1600" dirty="0">
                <a:latin typeface="Arial" pitchFamily="34" charset="0"/>
                <a:cs typeface="Arial" pitchFamily="34" charset="0"/>
              </a:rPr>
              <a:t> </a:t>
            </a:r>
            <a:r>
              <a:rPr lang="ru-RU" sz="1600" dirty="0" err="1">
                <a:latin typeface="Arial" pitchFamily="34" charset="0"/>
                <a:cs typeface="Arial" pitchFamily="34" charset="0"/>
              </a:rPr>
              <a:t>иттифоқи</a:t>
            </a:r>
            <a:r>
              <a:rPr lang="ru-RU" sz="1600" dirty="0">
                <a:latin typeface="Arial" pitchFamily="34" charset="0"/>
                <a:cs typeface="Arial" pitchFamily="34" charset="0"/>
              </a:rPr>
              <a:t>);</a:t>
            </a:r>
          </a:p>
          <a:p>
            <a:pPr marL="363538" indent="-363538" algn="just">
              <a:spcAft>
                <a:spcPts val="600"/>
              </a:spcAft>
              <a:buFont typeface="Arial" pitchFamily="34" charset="0"/>
              <a:buChar char="-"/>
            </a:pPr>
            <a:r>
              <a:rPr lang="ru-RU" sz="1600" dirty="0">
                <a:latin typeface="Arial" pitchFamily="34" charset="0"/>
                <a:cs typeface="Arial" pitchFamily="34" charset="0"/>
              </a:rPr>
              <a:t>«</a:t>
            </a:r>
            <a:r>
              <a:rPr lang="ru-RU" sz="1600" dirty="0" err="1">
                <a:latin typeface="Arial" pitchFamily="34" charset="0"/>
                <a:cs typeface="Arial" pitchFamily="34" charset="0"/>
              </a:rPr>
              <a:t>Корпоратив</a:t>
            </a:r>
            <a:r>
              <a:rPr lang="ru-RU" sz="1600" dirty="0">
                <a:latin typeface="Arial" pitchFamily="34" charset="0"/>
                <a:cs typeface="Arial" pitchFamily="34" charset="0"/>
              </a:rPr>
              <a:t> </a:t>
            </a:r>
            <a:r>
              <a:rPr lang="ru-RU" sz="1600" dirty="0" err="1">
                <a:latin typeface="Arial" pitchFamily="34" charset="0"/>
                <a:cs typeface="Arial" pitchFamily="34" charset="0"/>
              </a:rPr>
              <a:t>бошқарувнинг асосий</a:t>
            </a:r>
            <a:r>
              <a:rPr lang="ru-RU" sz="1600" dirty="0">
                <a:latin typeface="Arial" pitchFamily="34" charset="0"/>
                <a:cs typeface="Arial" pitchFamily="34" charset="0"/>
              </a:rPr>
              <a:t> </a:t>
            </a:r>
            <a:r>
              <a:rPr lang="ru-RU" sz="1600" dirty="0" err="1">
                <a:latin typeface="Arial" pitchFamily="34" charset="0"/>
                <a:cs typeface="Arial" pitchFamily="34" charset="0"/>
              </a:rPr>
              <a:t>йўналишлари</a:t>
            </a:r>
            <a:r>
              <a:rPr lang="ru-RU" sz="1600" dirty="0">
                <a:latin typeface="Arial" pitchFamily="34" charset="0"/>
                <a:cs typeface="Arial" pitchFamily="34" charset="0"/>
              </a:rPr>
              <a:t> </a:t>
            </a:r>
            <a:r>
              <a:rPr lang="ru-RU" sz="1600" dirty="0" err="1">
                <a:latin typeface="Arial" pitchFamily="34" charset="0"/>
                <a:cs typeface="Arial" pitchFamily="34" charset="0"/>
              </a:rPr>
              <a:t>ва</a:t>
            </a:r>
            <a:r>
              <a:rPr lang="ru-RU" sz="1600" dirty="0">
                <a:latin typeface="Arial" pitchFamily="34" charset="0"/>
                <a:cs typeface="Arial" pitchFamily="34" charset="0"/>
              </a:rPr>
              <a:t> </a:t>
            </a:r>
            <a:r>
              <a:rPr lang="ru-RU" sz="1600" dirty="0" err="1">
                <a:latin typeface="Arial" pitchFamily="34" charset="0"/>
                <a:cs typeface="Arial" pitchFamily="34" charset="0"/>
              </a:rPr>
              <a:t>муаммолари</a:t>
            </a:r>
            <a:r>
              <a:rPr lang="ru-RU" sz="1600" dirty="0">
                <a:latin typeface="Arial" pitchFamily="34" charset="0"/>
                <a:cs typeface="Arial" pitchFamily="34" charset="0"/>
              </a:rPr>
              <a:t>» (1994й. «</a:t>
            </a:r>
            <a:r>
              <a:rPr lang="ru-RU" sz="1600" b="1" dirty="0" err="1">
                <a:latin typeface="Arial" pitchFamily="34" charset="0"/>
                <a:cs typeface="Arial" pitchFamily="34" charset="0"/>
              </a:rPr>
              <a:t>Дженерал</a:t>
            </a:r>
            <a:r>
              <a:rPr lang="ru-RU" sz="1600" b="1" dirty="0">
                <a:latin typeface="Arial" pitchFamily="34" charset="0"/>
                <a:cs typeface="Arial" pitchFamily="34" charset="0"/>
              </a:rPr>
              <a:t> </a:t>
            </a:r>
            <a:r>
              <a:rPr lang="en-US" sz="1600" b="1" dirty="0">
                <a:latin typeface="Arial" pitchFamily="34" charset="0"/>
                <a:cs typeface="Arial" pitchFamily="34" charset="0"/>
              </a:rPr>
              <a:t> </a:t>
            </a:r>
            <a:r>
              <a:rPr lang="ru-RU" sz="1600" b="1" dirty="0" err="1">
                <a:latin typeface="Arial" pitchFamily="34" charset="0"/>
                <a:cs typeface="Arial" pitchFamily="34" charset="0"/>
              </a:rPr>
              <a:t>Моторс</a:t>
            </a:r>
            <a:r>
              <a:rPr lang="ru-RU" sz="1600" dirty="0">
                <a:latin typeface="Arial" pitchFamily="34" charset="0"/>
                <a:cs typeface="Arial" pitchFamily="34" charset="0"/>
              </a:rPr>
              <a:t>» </a:t>
            </a:r>
            <a:r>
              <a:rPr lang="ru-RU" sz="1600" dirty="0" err="1">
                <a:latin typeface="Arial" pitchFamily="34" charset="0"/>
                <a:cs typeface="Arial" pitchFamily="34" charset="0"/>
              </a:rPr>
              <a:t>Директорлар</a:t>
            </a:r>
            <a:r>
              <a:rPr lang="ru-RU" sz="1600" dirty="0">
                <a:latin typeface="Arial" pitchFamily="34" charset="0"/>
                <a:cs typeface="Arial" pitchFamily="34" charset="0"/>
              </a:rPr>
              <a:t> </a:t>
            </a:r>
            <a:r>
              <a:rPr lang="ru-RU" sz="1600" dirty="0" err="1">
                <a:latin typeface="Arial" pitchFamily="34" charset="0"/>
                <a:cs typeface="Arial" pitchFamily="34" charset="0"/>
              </a:rPr>
              <a:t>Кенгаши</a:t>
            </a:r>
            <a:r>
              <a:rPr lang="ru-RU" sz="1600" dirty="0">
                <a:latin typeface="Arial" pitchFamily="34" charset="0"/>
                <a:cs typeface="Arial" pitchFamily="34" charset="0"/>
              </a:rPr>
              <a:t>);</a:t>
            </a:r>
          </a:p>
          <a:p>
            <a:pPr marL="363538" indent="-363538" algn="just">
              <a:spcAft>
                <a:spcPts val="600"/>
              </a:spcAft>
              <a:buFont typeface="Arial" pitchFamily="34" charset="0"/>
              <a:buChar char="-"/>
            </a:pPr>
            <a:r>
              <a:rPr lang="ru-RU" sz="1600" dirty="0">
                <a:latin typeface="Arial" pitchFamily="34" charset="0"/>
                <a:cs typeface="Arial" pitchFamily="34" charset="0"/>
              </a:rPr>
              <a:t>«</a:t>
            </a:r>
            <a:r>
              <a:rPr lang="ru-RU" sz="1600" dirty="0" err="1">
                <a:latin typeface="Arial" pitchFamily="34" charset="0"/>
                <a:cs typeface="Arial" pitchFamily="34" charset="0"/>
              </a:rPr>
              <a:t>Вьено</a:t>
            </a:r>
            <a:r>
              <a:rPr lang="ru-RU" sz="1600" dirty="0">
                <a:latin typeface="Arial" pitchFamily="34" charset="0"/>
                <a:cs typeface="Arial" pitchFamily="34" charset="0"/>
              </a:rPr>
              <a:t>» </a:t>
            </a:r>
            <a:r>
              <a:rPr lang="ru-RU" sz="1600" dirty="0" err="1">
                <a:latin typeface="Arial" pitchFamily="34" charset="0"/>
                <a:cs typeface="Arial" pitchFamily="34" charset="0"/>
              </a:rPr>
              <a:t>Комиссияси</a:t>
            </a:r>
            <a:r>
              <a:rPr lang="ru-RU" sz="1600" dirty="0">
                <a:latin typeface="Arial" pitchFamily="34" charset="0"/>
                <a:cs typeface="Arial" pitchFamily="34" charset="0"/>
              </a:rPr>
              <a:t> </a:t>
            </a:r>
            <a:r>
              <a:rPr lang="ru-RU" sz="1600" dirty="0" err="1">
                <a:latin typeface="Arial" pitchFamily="34" charset="0"/>
                <a:cs typeface="Arial" pitchFamily="34" charset="0"/>
              </a:rPr>
              <a:t>маърузаси</a:t>
            </a:r>
            <a:r>
              <a:rPr lang="ru-RU" sz="1600" dirty="0">
                <a:latin typeface="Arial" pitchFamily="34" charset="0"/>
                <a:cs typeface="Arial" pitchFamily="34" charset="0"/>
              </a:rPr>
              <a:t>» (</a:t>
            </a:r>
            <a:r>
              <a:rPr lang="ru-RU" sz="1600" b="1" dirty="0">
                <a:latin typeface="Arial" pitchFamily="34" charset="0"/>
                <a:cs typeface="Arial" pitchFamily="34" charset="0"/>
              </a:rPr>
              <a:t>Франция</a:t>
            </a:r>
            <a:r>
              <a:rPr lang="ru-RU" sz="1600" dirty="0">
                <a:latin typeface="Arial" pitchFamily="34" charset="0"/>
                <a:cs typeface="Arial" pitchFamily="34" charset="0"/>
              </a:rPr>
              <a:t>, 1995 </a:t>
            </a:r>
            <a:r>
              <a:rPr lang="ru-RU" sz="1600" dirty="0" err="1">
                <a:latin typeface="Arial" pitchFamily="34" charset="0"/>
                <a:cs typeface="Arial" pitchFamily="34" charset="0"/>
              </a:rPr>
              <a:t>й</a:t>
            </a:r>
            <a:r>
              <a:rPr lang="ru-RU" sz="1600" dirty="0">
                <a:latin typeface="Arial" pitchFamily="34" charset="0"/>
                <a:cs typeface="Arial" pitchFamily="34" charset="0"/>
              </a:rPr>
              <a:t>., 1999 </a:t>
            </a:r>
            <a:r>
              <a:rPr lang="ru-RU" sz="1600" dirty="0" err="1">
                <a:latin typeface="Arial" pitchFamily="34" charset="0"/>
                <a:cs typeface="Arial" pitchFamily="34" charset="0"/>
              </a:rPr>
              <a:t>й</a:t>
            </a:r>
            <a:r>
              <a:rPr lang="ru-RU" sz="1600" dirty="0">
                <a:latin typeface="Arial" pitchFamily="34" charset="0"/>
                <a:cs typeface="Arial" pitchFamily="34" charset="0"/>
              </a:rPr>
              <a:t>.);</a:t>
            </a:r>
          </a:p>
          <a:p>
            <a:pPr marL="363538" indent="-363538" algn="just">
              <a:spcAft>
                <a:spcPts val="600"/>
              </a:spcAft>
              <a:buFont typeface="Arial" pitchFamily="34" charset="0"/>
              <a:buChar char="-"/>
            </a:pPr>
            <a:r>
              <a:rPr lang="ru-RU" sz="1600" dirty="0" err="1">
                <a:latin typeface="Arial" pitchFamily="34" charset="0"/>
                <a:cs typeface="Arial" pitchFamily="34" charset="0"/>
              </a:rPr>
              <a:t>«АҚШда корпоратив</a:t>
            </a:r>
            <a:r>
              <a:rPr lang="ru-RU" sz="1600" dirty="0">
                <a:latin typeface="Arial" pitchFamily="34" charset="0"/>
                <a:cs typeface="Arial" pitchFamily="34" charset="0"/>
              </a:rPr>
              <a:t> </a:t>
            </a:r>
            <a:r>
              <a:rPr lang="ru-RU" sz="1600" dirty="0" err="1">
                <a:latin typeface="Arial" pitchFamily="34" charset="0"/>
                <a:cs typeface="Arial" pitchFamily="34" charset="0"/>
              </a:rPr>
              <a:t>бошқарувнинг асосий</a:t>
            </a:r>
            <a:r>
              <a:rPr lang="ru-RU" sz="1600" dirty="0">
                <a:latin typeface="Arial" pitchFamily="34" charset="0"/>
                <a:cs typeface="Arial" pitchFamily="34" charset="0"/>
              </a:rPr>
              <a:t> </a:t>
            </a:r>
            <a:r>
              <a:rPr lang="ru-RU" sz="1600" dirty="0" err="1">
                <a:latin typeface="Arial" pitchFamily="34" charset="0"/>
                <a:cs typeface="Arial" pitchFamily="34" charset="0"/>
              </a:rPr>
              <a:t>тамойиллари</a:t>
            </a:r>
            <a:r>
              <a:rPr lang="ru-RU" sz="1600" dirty="0">
                <a:latin typeface="Arial" pitchFamily="34" charset="0"/>
                <a:cs typeface="Arial" pitchFamily="34" charset="0"/>
              </a:rPr>
              <a:t> </a:t>
            </a:r>
            <a:r>
              <a:rPr lang="ru-RU" sz="1600" dirty="0" err="1">
                <a:latin typeface="Arial" pitchFamily="34" charset="0"/>
                <a:cs typeface="Arial" pitchFamily="34" charset="0"/>
              </a:rPr>
              <a:t>ва</a:t>
            </a:r>
            <a:r>
              <a:rPr lang="ru-RU" sz="1600" dirty="0">
                <a:latin typeface="Arial" pitchFamily="34" charset="0"/>
                <a:cs typeface="Arial" pitchFamily="34" charset="0"/>
              </a:rPr>
              <a:t> </a:t>
            </a:r>
            <a:r>
              <a:rPr lang="ru-RU" sz="1600" dirty="0" err="1">
                <a:latin typeface="Arial" pitchFamily="34" charset="0"/>
                <a:cs typeface="Arial" pitchFamily="34" charset="0"/>
              </a:rPr>
              <a:t>йўналишлари</a:t>
            </a:r>
            <a:r>
              <a:rPr lang="ru-RU" sz="1600" dirty="0">
                <a:latin typeface="Arial" pitchFamily="34" charset="0"/>
                <a:cs typeface="Arial" pitchFamily="34" charset="0"/>
              </a:rPr>
              <a:t>» (1998 </a:t>
            </a:r>
            <a:r>
              <a:rPr lang="ru-RU" sz="1600" dirty="0" err="1">
                <a:latin typeface="Arial" pitchFamily="34" charset="0"/>
                <a:cs typeface="Arial" pitchFamily="34" charset="0"/>
              </a:rPr>
              <a:t>й</a:t>
            </a:r>
            <a:r>
              <a:rPr lang="ru-RU" sz="1600" dirty="0">
                <a:latin typeface="Arial" pitchFamily="34" charset="0"/>
                <a:cs typeface="Arial" pitchFamily="34" charset="0"/>
              </a:rPr>
              <a:t>., </a:t>
            </a:r>
            <a:r>
              <a:rPr lang="ru-RU" sz="1600" dirty="0" err="1">
                <a:latin typeface="Arial" pitchFamily="34" charset="0"/>
                <a:cs typeface="Arial" pitchFamily="34" charset="0"/>
              </a:rPr>
              <a:t>Фуқаровий хизматчиларнинг</a:t>
            </a:r>
            <a:r>
              <a:rPr lang="ru-RU" sz="1600" dirty="0">
                <a:latin typeface="Arial" pitchFamily="34" charset="0"/>
                <a:cs typeface="Arial" pitchFamily="34" charset="0"/>
              </a:rPr>
              <a:t>  </a:t>
            </a:r>
            <a:r>
              <a:rPr lang="ru-RU" sz="1600" b="1" dirty="0">
                <a:latin typeface="Arial" pitchFamily="34" charset="0"/>
                <a:cs typeface="Arial" pitchFamily="34" charset="0"/>
              </a:rPr>
              <a:t>Калифорния пенсия </a:t>
            </a:r>
            <a:r>
              <a:rPr lang="ru-RU" sz="1600" b="1" dirty="0" err="1">
                <a:latin typeface="Arial" pitchFamily="34" charset="0"/>
                <a:cs typeface="Arial" pitchFamily="34" charset="0"/>
              </a:rPr>
              <a:t>фонди</a:t>
            </a:r>
            <a:r>
              <a:rPr lang="ru-RU" sz="1600" dirty="0">
                <a:latin typeface="Arial" pitchFamily="34" charset="0"/>
                <a:cs typeface="Arial" pitchFamily="34" charset="0"/>
              </a:rPr>
              <a:t>);</a:t>
            </a:r>
          </a:p>
          <a:p>
            <a:pPr marL="363538" indent="-363538" algn="just">
              <a:spcAft>
                <a:spcPts val="600"/>
              </a:spcAft>
              <a:buFont typeface="Arial" pitchFamily="34" charset="0"/>
              <a:buChar char="-"/>
            </a:pPr>
            <a:r>
              <a:rPr lang="ru-RU" sz="1600" dirty="0">
                <a:latin typeface="Arial" pitchFamily="34" charset="0"/>
                <a:cs typeface="Arial" pitchFamily="34" charset="0"/>
              </a:rPr>
              <a:t>«</a:t>
            </a:r>
            <a:r>
              <a:rPr lang="ru-RU" sz="1600" b="1" dirty="0">
                <a:latin typeface="Arial" pitchFamily="34" charset="0"/>
                <a:cs typeface="Arial" pitchFamily="34" charset="0"/>
              </a:rPr>
              <a:t>ИҲРТ (ОЭСР) </a:t>
            </a:r>
            <a:r>
              <a:rPr lang="ru-RU" sz="1600" dirty="0" err="1">
                <a:latin typeface="Arial" pitchFamily="34" charset="0"/>
                <a:cs typeface="Arial" pitchFamily="34" charset="0"/>
              </a:rPr>
              <a:t>нинг</a:t>
            </a:r>
            <a:r>
              <a:rPr lang="ru-RU" sz="1600" dirty="0">
                <a:latin typeface="Arial" pitchFamily="34" charset="0"/>
                <a:cs typeface="Arial" pitchFamily="34" charset="0"/>
              </a:rPr>
              <a:t> корпоратив </a:t>
            </a:r>
            <a:r>
              <a:rPr lang="ru-RU" sz="1600" dirty="0" err="1">
                <a:latin typeface="Arial" pitchFamily="34" charset="0"/>
                <a:cs typeface="Arial" pitchFamily="34" charset="0"/>
              </a:rPr>
              <a:t>бошқарув</a:t>
            </a:r>
            <a:r>
              <a:rPr lang="ru-RU" sz="1600" dirty="0">
                <a:latin typeface="Arial" pitchFamily="34" charset="0"/>
                <a:cs typeface="Arial" pitchFamily="34" charset="0"/>
              </a:rPr>
              <a:t> </a:t>
            </a:r>
            <a:r>
              <a:rPr lang="ru-RU" sz="1600" dirty="0" err="1">
                <a:latin typeface="Arial" pitchFamily="34" charset="0"/>
                <a:cs typeface="Arial" pitchFamily="34" charset="0"/>
              </a:rPr>
              <a:t>тамойиллари</a:t>
            </a:r>
            <a:r>
              <a:rPr lang="ru-RU" sz="1600" dirty="0">
                <a:latin typeface="Arial" pitchFamily="34" charset="0"/>
                <a:cs typeface="Arial" pitchFamily="34" charset="0"/>
              </a:rPr>
              <a:t>» 1999 </a:t>
            </a:r>
            <a:r>
              <a:rPr lang="ru-RU" sz="1600" dirty="0" smtClean="0">
                <a:latin typeface="Arial" pitchFamily="34" charset="0"/>
                <a:cs typeface="Arial" pitchFamily="34" charset="0"/>
              </a:rPr>
              <a:t>й.</a:t>
            </a:r>
            <a:r>
              <a:rPr lang="uz-Cyrl-UZ" sz="1600" dirty="0">
                <a:latin typeface="Arial" pitchFamily="34" charset="0"/>
                <a:cs typeface="Arial" pitchFamily="34" charset="0"/>
              </a:rPr>
              <a:t>,</a:t>
            </a:r>
            <a:r>
              <a:rPr lang="ru-RU" sz="1600" dirty="0" smtClean="0">
                <a:latin typeface="Arial" pitchFamily="34" charset="0"/>
                <a:cs typeface="Arial" pitchFamily="34" charset="0"/>
              </a:rPr>
              <a:t> </a:t>
            </a:r>
            <a:r>
              <a:rPr lang="ru-RU" sz="1600" dirty="0">
                <a:latin typeface="Arial" pitchFamily="34" charset="0"/>
                <a:cs typeface="Arial" pitchFamily="34" charset="0"/>
              </a:rPr>
              <a:t>2004 </a:t>
            </a:r>
            <a:r>
              <a:rPr lang="ru-RU" sz="1600" dirty="0" smtClean="0">
                <a:latin typeface="Arial" pitchFamily="34" charset="0"/>
                <a:cs typeface="Arial" pitchFamily="34" charset="0"/>
              </a:rPr>
              <a:t>й </a:t>
            </a:r>
            <a:r>
              <a:rPr lang="ru-RU" sz="1600" dirty="0" err="1" smtClean="0">
                <a:latin typeface="Arial" pitchFamily="34" charset="0"/>
                <a:cs typeface="Arial" pitchFamily="34" charset="0"/>
              </a:rPr>
              <a:t>ва</a:t>
            </a:r>
            <a:r>
              <a:rPr lang="ru-RU" sz="1600" dirty="0" smtClean="0">
                <a:latin typeface="Arial" pitchFamily="34" charset="0"/>
                <a:cs typeface="Arial" pitchFamily="34" charset="0"/>
              </a:rPr>
              <a:t> 2015 й;</a:t>
            </a:r>
            <a:endParaRPr lang="ru-RU" sz="1600" dirty="0">
              <a:latin typeface="Arial" pitchFamily="34" charset="0"/>
              <a:cs typeface="Arial" pitchFamily="34" charset="0"/>
            </a:endParaRPr>
          </a:p>
          <a:p>
            <a:pPr marL="363538" indent="-363538" algn="just">
              <a:spcAft>
                <a:spcPts val="600"/>
              </a:spcAft>
              <a:buFont typeface="Arial" pitchFamily="34" charset="0"/>
              <a:buChar char="-"/>
            </a:pPr>
            <a:r>
              <a:rPr lang="ru-RU" sz="1600" dirty="0">
                <a:latin typeface="Arial" pitchFamily="34" charset="0"/>
                <a:cs typeface="Arial" pitchFamily="34" charset="0"/>
              </a:rPr>
              <a:t>«</a:t>
            </a:r>
            <a:r>
              <a:rPr lang="ru-RU" sz="1600" dirty="0" err="1">
                <a:latin typeface="Arial" pitchFamily="34" charset="0"/>
                <a:cs typeface="Arial" pitchFamily="34" charset="0"/>
              </a:rPr>
              <a:t>Керакли</a:t>
            </a:r>
            <a:r>
              <a:rPr lang="ru-RU" sz="1600" dirty="0">
                <a:latin typeface="Arial" pitchFamily="34" charset="0"/>
                <a:cs typeface="Arial" pitchFamily="34" charset="0"/>
              </a:rPr>
              <a:t> </a:t>
            </a:r>
            <a:r>
              <a:rPr lang="ru-RU" sz="1600" dirty="0" err="1">
                <a:latin typeface="Arial" pitchFamily="34" charset="0"/>
                <a:cs typeface="Arial" pitchFamily="34" charset="0"/>
              </a:rPr>
              <a:t>амалиёт</a:t>
            </a:r>
            <a:r>
              <a:rPr lang="ru-RU" sz="1600" dirty="0">
                <a:latin typeface="Arial" pitchFamily="34" charset="0"/>
                <a:cs typeface="Arial" pitchFamily="34" charset="0"/>
              </a:rPr>
              <a:t> </a:t>
            </a:r>
            <a:r>
              <a:rPr lang="ru-RU" sz="1600" dirty="0" err="1">
                <a:latin typeface="Arial" pitchFamily="34" charset="0"/>
                <a:cs typeface="Arial" pitchFamily="34" charset="0"/>
              </a:rPr>
              <a:t>Кодекси</a:t>
            </a:r>
            <a:r>
              <a:rPr lang="ru-RU" sz="1600" dirty="0">
                <a:latin typeface="Arial" pitchFamily="34" charset="0"/>
                <a:cs typeface="Arial" pitchFamily="34" charset="0"/>
              </a:rPr>
              <a:t>» (</a:t>
            </a:r>
            <a:r>
              <a:rPr lang="ru-RU" sz="1600" b="1" dirty="0">
                <a:latin typeface="Arial" pitchFamily="34" charset="0"/>
                <a:cs typeface="Arial" pitchFamily="34" charset="0"/>
              </a:rPr>
              <a:t>Бразилия</a:t>
            </a:r>
            <a:r>
              <a:rPr lang="ru-RU" sz="1600" dirty="0">
                <a:latin typeface="Arial" pitchFamily="34" charset="0"/>
                <a:cs typeface="Arial" pitchFamily="34" charset="0"/>
              </a:rPr>
              <a:t>, 1999 </a:t>
            </a:r>
            <a:r>
              <a:rPr lang="ru-RU" sz="1600" dirty="0" err="1">
                <a:latin typeface="Arial" pitchFamily="34" charset="0"/>
                <a:cs typeface="Arial" pitchFamily="34" charset="0"/>
              </a:rPr>
              <a:t>й</a:t>
            </a:r>
            <a:r>
              <a:rPr lang="ru-RU" sz="1600" dirty="0">
                <a:latin typeface="Arial" pitchFamily="34" charset="0"/>
                <a:cs typeface="Arial" pitchFamily="34" charset="0"/>
              </a:rPr>
              <a:t>., </a:t>
            </a:r>
            <a:r>
              <a:rPr lang="ru-RU" sz="1600" dirty="0" err="1">
                <a:latin typeface="Arial" pitchFamily="34" charset="0"/>
                <a:cs typeface="Arial" pitchFamily="34" charset="0"/>
              </a:rPr>
              <a:t>Бразилиянинг</a:t>
            </a:r>
            <a:r>
              <a:rPr lang="ru-RU" sz="1600" dirty="0">
                <a:latin typeface="Arial" pitchFamily="34" charset="0"/>
                <a:cs typeface="Arial" pitchFamily="34" charset="0"/>
              </a:rPr>
              <a:t> </a:t>
            </a:r>
            <a:r>
              <a:rPr lang="ru-RU" sz="1600" dirty="0" err="1">
                <a:latin typeface="Arial" pitchFamily="34" charset="0"/>
                <a:cs typeface="Arial" pitchFamily="34" charset="0"/>
              </a:rPr>
              <a:t>Корпоратив</a:t>
            </a:r>
            <a:r>
              <a:rPr lang="ru-RU" sz="1600" dirty="0">
                <a:latin typeface="Arial" pitchFamily="34" charset="0"/>
                <a:cs typeface="Arial" pitchFamily="34" charset="0"/>
              </a:rPr>
              <a:t> </a:t>
            </a:r>
            <a:r>
              <a:rPr lang="ru-RU" sz="1600" dirty="0" err="1">
                <a:latin typeface="Arial" pitchFamily="34" charset="0"/>
                <a:cs typeface="Arial" pitchFamily="34" charset="0"/>
              </a:rPr>
              <a:t>бошқарув институти</a:t>
            </a:r>
            <a:r>
              <a:rPr lang="ru-RU" sz="1600" dirty="0">
                <a:latin typeface="Arial" pitchFamily="34" charset="0"/>
                <a:cs typeface="Arial" pitchFamily="34" charset="0"/>
              </a:rPr>
              <a:t>);</a:t>
            </a:r>
          </a:p>
          <a:p>
            <a:pPr marL="363538" indent="-363538" algn="just">
              <a:spcAft>
                <a:spcPts val="600"/>
              </a:spcAft>
              <a:buFont typeface="Arial" pitchFamily="34" charset="0"/>
              <a:buChar char="-"/>
            </a:pPr>
            <a:r>
              <a:rPr lang="ru-RU" sz="1600" b="1" dirty="0">
                <a:latin typeface="Arial" pitchFamily="34" charset="0"/>
                <a:cs typeface="Arial" pitchFamily="34" charset="0"/>
              </a:rPr>
              <a:t>Германия </a:t>
            </a:r>
            <a:r>
              <a:rPr lang="ru-RU" sz="1600" b="1" dirty="0" err="1">
                <a:latin typeface="Arial" pitchFamily="34" charset="0"/>
                <a:cs typeface="Arial" pitchFamily="34" charset="0"/>
              </a:rPr>
              <a:t>Кодекси</a:t>
            </a:r>
            <a:r>
              <a:rPr lang="ru-RU" sz="1600" b="1" dirty="0">
                <a:latin typeface="Arial" pitchFamily="34" charset="0"/>
                <a:cs typeface="Arial" pitchFamily="34" charset="0"/>
              </a:rPr>
              <a:t> </a:t>
            </a:r>
            <a:r>
              <a:rPr lang="ru-RU" sz="1600" dirty="0">
                <a:latin typeface="Arial" pitchFamily="34" charset="0"/>
                <a:cs typeface="Arial" pitchFamily="34" charset="0"/>
              </a:rPr>
              <a:t>(1999й., 2015й.);</a:t>
            </a:r>
          </a:p>
          <a:p>
            <a:pPr marL="363538" indent="-363538" algn="just">
              <a:spcAft>
                <a:spcPts val="600"/>
              </a:spcAft>
              <a:buFont typeface="Arial" pitchFamily="34" charset="0"/>
              <a:buChar char="-"/>
            </a:pPr>
            <a:r>
              <a:rPr lang="ru-RU" sz="1600" b="1" dirty="0">
                <a:latin typeface="Arial" pitchFamily="34" charset="0"/>
                <a:cs typeface="Arial" pitchFamily="34" charset="0"/>
              </a:rPr>
              <a:t>Мексика, </a:t>
            </a:r>
            <a:r>
              <a:rPr lang="ru-RU" sz="1600" b="1" dirty="0" err="1">
                <a:latin typeface="Arial" pitchFamily="34" charset="0"/>
                <a:cs typeface="Arial" pitchFamily="34" charset="0"/>
              </a:rPr>
              <a:t>Руминия</a:t>
            </a:r>
            <a:r>
              <a:rPr lang="ru-RU" sz="1600" b="1" dirty="0">
                <a:latin typeface="Arial" pitchFamily="34" charset="0"/>
                <a:cs typeface="Arial" pitchFamily="34" charset="0"/>
              </a:rPr>
              <a:t>, </a:t>
            </a:r>
            <a:r>
              <a:rPr lang="ru-RU" sz="1600" b="1" dirty="0" err="1">
                <a:latin typeface="Arial" pitchFamily="34" charset="0"/>
                <a:cs typeface="Arial" pitchFamily="34" charset="0"/>
              </a:rPr>
              <a:t>Финландия</a:t>
            </a:r>
            <a:r>
              <a:rPr lang="ru-RU" sz="1600" b="1" dirty="0">
                <a:latin typeface="Arial" pitchFamily="34" charset="0"/>
                <a:cs typeface="Arial" pitchFamily="34" charset="0"/>
              </a:rPr>
              <a:t>, </a:t>
            </a:r>
            <a:r>
              <a:rPr lang="ru-RU" sz="1600" b="1" dirty="0" err="1">
                <a:latin typeface="Arial" pitchFamily="34" charset="0"/>
                <a:cs typeface="Arial" pitchFamily="34" charset="0"/>
              </a:rPr>
              <a:t>Жанубий</a:t>
            </a:r>
            <a:r>
              <a:rPr lang="ru-RU" sz="1600" b="1" dirty="0">
                <a:latin typeface="Arial" pitchFamily="34" charset="0"/>
                <a:cs typeface="Arial" pitchFamily="34" charset="0"/>
              </a:rPr>
              <a:t> Корея, Голландия, </a:t>
            </a:r>
            <a:r>
              <a:rPr lang="ru-RU" sz="1600" b="1" dirty="0" err="1">
                <a:latin typeface="Arial" pitchFamily="34" charset="0"/>
                <a:cs typeface="Arial" pitchFamily="34" charset="0"/>
              </a:rPr>
              <a:t>Туркия</a:t>
            </a:r>
            <a:r>
              <a:rPr lang="ru-RU" sz="1600" dirty="0">
                <a:latin typeface="Arial" pitchFamily="34" charset="0"/>
                <a:cs typeface="Arial" pitchFamily="34" charset="0"/>
              </a:rPr>
              <a:t> </a:t>
            </a:r>
            <a:r>
              <a:rPr lang="ru-RU" sz="1600" dirty="0" err="1">
                <a:latin typeface="Arial" pitchFamily="34" charset="0"/>
                <a:cs typeface="Arial" pitchFamily="34" charset="0"/>
              </a:rPr>
              <a:t>ва</a:t>
            </a:r>
            <a:r>
              <a:rPr lang="ru-RU" sz="1600" dirty="0">
                <a:latin typeface="Arial" pitchFamily="34" charset="0"/>
                <a:cs typeface="Arial" pitchFamily="34" charset="0"/>
              </a:rPr>
              <a:t> </a:t>
            </a:r>
            <a:r>
              <a:rPr lang="ru-RU" sz="1600" dirty="0" err="1">
                <a:latin typeface="Arial" pitchFamily="34" charset="0"/>
                <a:cs typeface="Arial" pitchFamily="34" charset="0"/>
              </a:rPr>
              <a:t>бошқаларда шунга</a:t>
            </a:r>
            <a:r>
              <a:rPr lang="ru-RU" sz="1600" dirty="0">
                <a:latin typeface="Arial" pitchFamily="34" charset="0"/>
                <a:cs typeface="Arial" pitchFamily="34" charset="0"/>
              </a:rPr>
              <a:t> </a:t>
            </a:r>
            <a:r>
              <a:rPr lang="ru-RU" sz="1600" dirty="0" err="1">
                <a:latin typeface="Arial" pitchFamily="34" charset="0"/>
                <a:cs typeface="Arial" pitchFamily="34" charset="0"/>
              </a:rPr>
              <a:t>ўхшаш</a:t>
            </a:r>
            <a:r>
              <a:rPr lang="ru-RU" sz="1600" dirty="0">
                <a:latin typeface="Arial" pitchFamily="34" charset="0"/>
                <a:cs typeface="Arial" pitchFamily="34" charset="0"/>
              </a:rPr>
              <a:t> </a:t>
            </a:r>
            <a:r>
              <a:rPr lang="ru-RU" sz="1600" dirty="0" err="1">
                <a:latin typeface="Arial" pitchFamily="34" charset="0"/>
                <a:cs typeface="Arial" pitchFamily="34" charset="0"/>
              </a:rPr>
              <a:t>ҳужжатлар;</a:t>
            </a:r>
            <a:endParaRPr lang="ru-RU" sz="1600" dirty="0">
              <a:latin typeface="Arial" pitchFamily="34" charset="0"/>
              <a:cs typeface="Arial" pitchFamily="34" charset="0"/>
            </a:endParaRPr>
          </a:p>
          <a:p>
            <a:pPr marL="363538" indent="-363538" algn="just">
              <a:spcAft>
                <a:spcPts val="600"/>
              </a:spcAft>
              <a:buFont typeface="Arial" pitchFamily="34" charset="0"/>
              <a:buChar char="-"/>
            </a:pPr>
            <a:r>
              <a:rPr lang="ru-RU" sz="1600" b="1" dirty="0">
                <a:latin typeface="Arial" pitchFamily="34" charset="0"/>
                <a:cs typeface="Arial" pitchFamily="34" charset="0"/>
              </a:rPr>
              <a:t>МДҲ</a:t>
            </a:r>
            <a:r>
              <a:rPr lang="ru-RU" sz="1600" dirty="0">
                <a:latin typeface="Arial" pitchFamily="34" charset="0"/>
                <a:cs typeface="Arial" pitchFamily="34" charset="0"/>
              </a:rPr>
              <a:t> </a:t>
            </a:r>
            <a:r>
              <a:rPr lang="ru-RU" sz="1600" dirty="0" err="1">
                <a:latin typeface="Arial" pitchFamily="34" charset="0"/>
                <a:cs typeface="Arial" pitchFamily="34" charset="0"/>
              </a:rPr>
              <a:t>давлатларида</a:t>
            </a:r>
            <a:r>
              <a:rPr lang="ru-RU" sz="1600" dirty="0">
                <a:latin typeface="Arial" pitchFamily="34" charset="0"/>
                <a:cs typeface="Arial" pitchFamily="34" charset="0"/>
              </a:rPr>
              <a:t>: Россия (2002/2014), Украина (2003), </a:t>
            </a:r>
            <a:r>
              <a:rPr lang="ru-RU" sz="1600" dirty="0" err="1">
                <a:latin typeface="Arial" pitchFamily="34" charset="0"/>
                <a:cs typeface="Arial" pitchFamily="34" charset="0"/>
              </a:rPr>
              <a:t>Қозоғистон </a:t>
            </a:r>
            <a:r>
              <a:rPr lang="ru-RU" sz="1600" dirty="0">
                <a:latin typeface="Arial" pitchFamily="34" charset="0"/>
                <a:cs typeface="Arial" pitchFamily="34" charset="0"/>
              </a:rPr>
              <a:t>(2007), Грузия (2009), </a:t>
            </a:r>
            <a:r>
              <a:rPr lang="ru-RU" sz="1600" dirty="0" err="1">
                <a:latin typeface="Arial" pitchFamily="34" charset="0"/>
                <a:cs typeface="Arial" pitchFamily="34" charset="0"/>
              </a:rPr>
              <a:t>Арманистон</a:t>
            </a:r>
            <a:r>
              <a:rPr lang="ru-RU" sz="1600" dirty="0">
                <a:latin typeface="Arial" pitchFamily="34" charset="0"/>
                <a:cs typeface="Arial" pitchFamily="34" charset="0"/>
              </a:rPr>
              <a:t> (2010), </a:t>
            </a:r>
            <a:r>
              <a:rPr lang="ru-RU" sz="1600" dirty="0" err="1">
                <a:latin typeface="Arial" pitchFamily="34" charset="0"/>
                <a:cs typeface="Arial" pitchFamily="34" charset="0"/>
              </a:rPr>
              <a:t>Озарбайжон</a:t>
            </a:r>
            <a:r>
              <a:rPr lang="ru-RU" sz="1600" dirty="0">
                <a:latin typeface="Arial" pitchFamily="34" charset="0"/>
                <a:cs typeface="Arial" pitchFamily="34" charset="0"/>
              </a:rPr>
              <a:t> (2011).</a:t>
            </a:r>
          </a:p>
        </p:txBody>
      </p:sp>
      <p:sp>
        <p:nvSpPr>
          <p:cNvPr id="8" name="TextBox 7"/>
          <p:cNvSpPr txBox="1"/>
          <p:nvPr/>
        </p:nvSpPr>
        <p:spPr>
          <a:xfrm>
            <a:off x="428596" y="785794"/>
            <a:ext cx="9144000" cy="369332"/>
          </a:xfrm>
          <a:prstGeom prst="rect">
            <a:avLst/>
          </a:prstGeom>
          <a:noFill/>
        </p:spPr>
        <p:txBody>
          <a:bodyPr>
            <a:spAutoFit/>
          </a:bodyPr>
          <a:lstStyle/>
          <a:p>
            <a:pPr fontAlgn="auto">
              <a:spcBef>
                <a:spcPts val="0"/>
              </a:spcBef>
              <a:spcAft>
                <a:spcPts val="0"/>
              </a:spcAft>
              <a:defRPr/>
            </a:pPr>
            <a:r>
              <a:rPr lang="ru-RU" b="1" kern="0" dirty="0" smtClean="0">
                <a:latin typeface="Arial Narrow" pitchFamily="34" charset="0"/>
                <a:cs typeface="Arial" pitchFamily="34" charset="0"/>
              </a:rPr>
              <a:t>ВУЖУДГА КЕЛИШ ТАРИХИ</a:t>
            </a:r>
            <a:endParaRPr lang="ru-RU" b="1" kern="0" dirty="0">
              <a:latin typeface="Arial Narrow"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ЎРГАНИЛГАН ХОРИЖИЙ ТАЖРИБА</a:t>
            </a:r>
          </a:p>
        </p:txBody>
      </p:sp>
      <p:sp>
        <p:nvSpPr>
          <p:cNvPr id="14340" name="TextBox 16"/>
          <p:cNvSpPr txBox="1">
            <a:spLocks noChangeArrowheads="1"/>
          </p:cNvSpPr>
          <p:nvPr/>
        </p:nvSpPr>
        <p:spPr bwMode="auto">
          <a:xfrm>
            <a:off x="-1" y="4278292"/>
            <a:ext cx="9002129" cy="630942"/>
          </a:xfrm>
          <a:prstGeom prst="rect">
            <a:avLst/>
          </a:prstGeom>
          <a:noFill/>
          <a:ln w="9525">
            <a:noFill/>
            <a:miter lim="800000"/>
            <a:headEnd/>
            <a:tailEnd/>
          </a:ln>
        </p:spPr>
        <p:txBody>
          <a:bodyPr wrap="square">
            <a:spAutoFit/>
          </a:bodyPr>
          <a:lstStyle/>
          <a:p>
            <a:pPr marL="363538" indent="-363538">
              <a:spcAft>
                <a:spcPts val="1000"/>
              </a:spcAft>
              <a:buFont typeface="Wingdings" pitchFamily="2" charset="2"/>
              <a:buChar char="§"/>
            </a:pPr>
            <a:r>
              <a:rPr lang="ru-RU" sz="1700" b="1" dirty="0" err="1">
                <a:latin typeface="Arial Narrow" pitchFamily="34" charset="0"/>
                <a:cs typeface="Arial" charset="0"/>
              </a:rPr>
              <a:t>Германияда</a:t>
            </a:r>
            <a:r>
              <a:rPr lang="ru-RU" sz="1700" b="1" dirty="0">
                <a:latin typeface="Arial Narrow" pitchFamily="34" charset="0"/>
                <a:cs typeface="Arial" charset="0"/>
              </a:rPr>
              <a:t> </a:t>
            </a:r>
            <a:r>
              <a:rPr lang="ru-RU" b="1" dirty="0">
                <a:latin typeface="Arial Narrow" pitchFamily="34" charset="0"/>
                <a:cs typeface="Arial" charset="0"/>
              </a:rPr>
              <a:t>Корпоратив </a:t>
            </a:r>
            <a:r>
              <a:rPr lang="ru-RU" b="1" dirty="0" err="1">
                <a:latin typeface="Arial Narrow" pitchFamily="34" charset="0"/>
                <a:cs typeface="Arial" charset="0"/>
              </a:rPr>
              <a:t>бошқарув</a:t>
            </a:r>
            <a:r>
              <a:rPr lang="ru-RU" b="1" dirty="0">
                <a:latin typeface="Arial Narrow" pitchFamily="34" charset="0"/>
                <a:cs typeface="Arial" charset="0"/>
              </a:rPr>
              <a:t> </a:t>
            </a:r>
            <a:r>
              <a:rPr lang="ru-RU" b="1" dirty="0" err="1">
                <a:latin typeface="Arial Narrow" pitchFamily="34" charset="0"/>
                <a:cs typeface="Arial" charset="0"/>
              </a:rPr>
              <a:t>кодексини</a:t>
            </a:r>
            <a:r>
              <a:rPr lang="ru-RU" b="1" dirty="0">
                <a:latin typeface="Arial Narrow" pitchFamily="34" charset="0"/>
                <a:cs typeface="Arial" charset="0"/>
              </a:rPr>
              <a:t> </a:t>
            </a:r>
            <a:r>
              <a:rPr lang="ru-RU" b="1" dirty="0" err="1">
                <a:latin typeface="Arial Narrow" pitchFamily="34" charset="0"/>
                <a:cs typeface="Arial" charset="0"/>
              </a:rPr>
              <a:t>ишлаб</a:t>
            </a:r>
            <a:r>
              <a:rPr lang="ru-RU" b="1" dirty="0">
                <a:latin typeface="Arial Narrow" pitchFamily="34" charset="0"/>
                <a:cs typeface="Arial" charset="0"/>
              </a:rPr>
              <a:t> </a:t>
            </a:r>
            <a:r>
              <a:rPr lang="ru-RU" b="1" dirty="0" err="1">
                <a:latin typeface="Arial Narrow" pitchFamily="34" charset="0"/>
                <a:cs typeface="Arial" charset="0"/>
              </a:rPr>
              <a:t>чиқиш</a:t>
            </a:r>
            <a:r>
              <a:rPr lang="ru-RU" b="1" dirty="0">
                <a:latin typeface="Arial Narrow" pitchFamily="34" charset="0"/>
                <a:cs typeface="Arial" charset="0"/>
              </a:rPr>
              <a:t> </a:t>
            </a:r>
            <a:r>
              <a:rPr lang="ru-RU" sz="1700" b="1" dirty="0" smtClean="0">
                <a:latin typeface="Arial Narrow" pitchFamily="34" charset="0"/>
                <a:cs typeface="Arial" charset="0"/>
              </a:rPr>
              <a:t>(</a:t>
            </a:r>
            <a:r>
              <a:rPr lang="en-US" sz="1700" b="1" dirty="0">
                <a:latin typeface="Arial Narrow" pitchFamily="34" charset="0"/>
                <a:cs typeface="Arial" charset="0"/>
              </a:rPr>
              <a:t>1999</a:t>
            </a:r>
            <a:r>
              <a:rPr lang="ru-RU" sz="1700" b="1" dirty="0" err="1">
                <a:latin typeface="Arial Narrow" pitchFamily="34" charset="0"/>
                <a:cs typeface="Arial" charset="0"/>
              </a:rPr>
              <a:t>й</a:t>
            </a:r>
            <a:r>
              <a:rPr lang="ru-RU" sz="1700" b="1" dirty="0">
                <a:latin typeface="Arial Narrow" pitchFamily="34" charset="0"/>
                <a:cs typeface="Arial" charset="0"/>
              </a:rPr>
              <a:t>.</a:t>
            </a:r>
            <a:r>
              <a:rPr lang="en-US" sz="1700" b="1" dirty="0">
                <a:latin typeface="Arial Narrow" pitchFamily="34" charset="0"/>
                <a:cs typeface="Arial" charset="0"/>
              </a:rPr>
              <a:t>/</a:t>
            </a:r>
            <a:r>
              <a:rPr lang="ru-RU" sz="1700" b="1" dirty="0">
                <a:latin typeface="Arial Narrow" pitchFamily="34" charset="0"/>
                <a:cs typeface="Arial" charset="0"/>
              </a:rPr>
              <a:t>2015й.</a:t>
            </a:r>
            <a:r>
              <a:rPr lang="en-US" sz="1700" b="1" dirty="0">
                <a:latin typeface="Arial Narrow" pitchFamily="34" charset="0"/>
                <a:cs typeface="Arial" charset="0"/>
              </a:rPr>
              <a:t>)</a:t>
            </a:r>
            <a:r>
              <a:rPr lang="ru-RU" sz="1700" b="1" dirty="0">
                <a:latin typeface="Arial Narrow" pitchFamily="34" charset="0"/>
                <a:cs typeface="Arial" charset="0"/>
              </a:rPr>
              <a:t> </a:t>
            </a:r>
            <a:r>
              <a:rPr lang="ru-RU" sz="1700" b="1" dirty="0" err="1">
                <a:latin typeface="Arial Narrow" pitchFamily="34" charset="0"/>
                <a:cs typeface="Arial" charset="0"/>
              </a:rPr>
              <a:t>Адлия</a:t>
            </a:r>
            <a:r>
              <a:rPr lang="ru-RU" sz="1700" b="1" dirty="0">
                <a:latin typeface="Arial Narrow" pitchFamily="34" charset="0"/>
                <a:cs typeface="Arial" charset="0"/>
              </a:rPr>
              <a:t> </a:t>
            </a:r>
            <a:r>
              <a:rPr lang="ru-RU" sz="1700" b="1" dirty="0" err="1">
                <a:latin typeface="Arial Narrow" pitchFamily="34" charset="0"/>
                <a:cs typeface="Arial" charset="0"/>
              </a:rPr>
              <a:t>вазирлиги</a:t>
            </a:r>
            <a:r>
              <a:rPr lang="ru-RU" sz="1700" b="1" dirty="0">
                <a:latin typeface="Arial Narrow" pitchFamily="34" charset="0"/>
                <a:cs typeface="Arial" charset="0"/>
              </a:rPr>
              <a:t> корпоратив </a:t>
            </a:r>
            <a:r>
              <a:rPr lang="ru-RU" sz="1700" b="1" dirty="0" err="1">
                <a:latin typeface="Arial Narrow" pitchFamily="34" charset="0"/>
                <a:cs typeface="Arial" charset="0"/>
              </a:rPr>
              <a:t>бошқарув</a:t>
            </a:r>
            <a:r>
              <a:rPr lang="ru-RU" sz="1700" b="1" dirty="0">
                <a:latin typeface="Arial Narrow" pitchFamily="34" charset="0"/>
                <a:cs typeface="Arial" charset="0"/>
              </a:rPr>
              <a:t> </a:t>
            </a:r>
            <a:r>
              <a:rPr lang="ru-RU" sz="1700" b="1" dirty="0" err="1">
                <a:latin typeface="Arial Narrow" pitchFamily="34" charset="0"/>
                <a:cs typeface="Arial" charset="0"/>
              </a:rPr>
              <a:t>соҳасидаги</a:t>
            </a:r>
            <a:r>
              <a:rPr lang="ru-RU" sz="1700" b="1" dirty="0">
                <a:latin typeface="Arial Narrow" pitchFamily="34" charset="0"/>
                <a:cs typeface="Arial" charset="0"/>
              </a:rPr>
              <a:t> </a:t>
            </a:r>
            <a:r>
              <a:rPr lang="ru-RU" sz="1700" b="1" dirty="0" err="1">
                <a:latin typeface="Arial Narrow" pitchFamily="34" charset="0"/>
                <a:cs typeface="Arial" charset="0"/>
              </a:rPr>
              <a:t>экспертлардан</a:t>
            </a:r>
            <a:r>
              <a:rPr lang="ru-RU" sz="1700" b="1" dirty="0">
                <a:latin typeface="Arial Narrow" pitchFamily="34" charset="0"/>
                <a:cs typeface="Arial" charset="0"/>
              </a:rPr>
              <a:t> </a:t>
            </a:r>
            <a:r>
              <a:rPr lang="ru-RU" sz="1700" b="1" dirty="0" err="1">
                <a:latin typeface="Arial Narrow" pitchFamily="34" charset="0"/>
                <a:cs typeface="Arial" charset="0"/>
              </a:rPr>
              <a:t>иборат</a:t>
            </a:r>
            <a:r>
              <a:rPr lang="ru-RU" sz="1700" b="1" dirty="0">
                <a:latin typeface="Arial Narrow" pitchFamily="34" charset="0"/>
                <a:cs typeface="Arial" charset="0"/>
              </a:rPr>
              <a:t> </a:t>
            </a:r>
            <a:r>
              <a:rPr lang="ru-RU" sz="1700" b="1" dirty="0" smtClean="0">
                <a:latin typeface="Arial Narrow" pitchFamily="34" charset="0"/>
                <a:cs typeface="Arial" charset="0"/>
              </a:rPr>
              <a:t>комиссия;</a:t>
            </a:r>
            <a:endParaRPr lang="ru-RU" sz="1700" b="1" dirty="0">
              <a:latin typeface="Arial Narrow" pitchFamily="34" charset="0"/>
              <a:cs typeface="Arial" charset="0"/>
            </a:endParaRPr>
          </a:p>
        </p:txBody>
      </p:sp>
      <p:pic>
        <p:nvPicPr>
          <p:cNvPr id="14341" name="Picture 2"/>
          <p:cNvPicPr>
            <a:picLocks noChangeAspect="1" noChangeArrowheads="1"/>
          </p:cNvPicPr>
          <p:nvPr/>
        </p:nvPicPr>
        <p:blipFill>
          <a:blip r:embed="rId3" cstate="print"/>
          <a:srcRect l="20155" t="14166" r="19843" b="30450"/>
          <a:stretch>
            <a:fillRect/>
          </a:stretch>
        </p:blipFill>
        <p:spPr bwMode="auto">
          <a:xfrm>
            <a:off x="11113" y="492104"/>
            <a:ext cx="9144000" cy="3786188"/>
          </a:xfrm>
          <a:prstGeom prst="rect">
            <a:avLst/>
          </a:prstGeom>
          <a:ln>
            <a:noFill/>
          </a:ln>
          <a:effectLst>
            <a:outerShdw blurRad="292100" dist="139700" dir="2700000" algn="tl" rotWithShape="0">
              <a:srgbClr val="333333">
                <a:alpha val="65000"/>
              </a:srgbClr>
            </a:outerShdw>
          </a:effectLst>
        </p:spPr>
      </p:pic>
      <p:sp>
        <p:nvSpPr>
          <p:cNvPr id="14342" name="Rectangle 0"/>
          <p:cNvSpPr>
            <a:spLocks noChangeArrowheads="1"/>
          </p:cNvSpPr>
          <p:nvPr/>
        </p:nvSpPr>
        <p:spPr bwMode="auto">
          <a:xfrm>
            <a:off x="-95833" y="4571078"/>
            <a:ext cx="9097962" cy="1948080"/>
          </a:xfrm>
          <a:prstGeom prst="rect">
            <a:avLst/>
          </a:prstGeom>
          <a:noFill/>
          <a:ln w="28575">
            <a:solidFill>
              <a:schemeClr val="bg2"/>
            </a:solidFill>
            <a:miter lim="800000"/>
            <a:headEnd/>
            <a:tailEnd/>
          </a:ln>
        </p:spPr>
        <p:txBody>
          <a:bodyPr lIns="126000" tIns="118800" rIns="126000" bIns="118800" anchor="ctr" anchorCtr="1">
            <a:spAutoFit/>
          </a:bodyPr>
          <a:lstStyle/>
          <a:p>
            <a:pPr marL="363538" indent="-363538" algn="just">
              <a:spcAft>
                <a:spcPts val="600"/>
              </a:spcAft>
              <a:buFont typeface="Wingdings" pitchFamily="2" charset="2"/>
              <a:buChar char="§"/>
            </a:pPr>
            <a:endParaRPr lang="ru-RU" sz="1600" b="1" dirty="0" smtClean="0">
              <a:latin typeface="Arial Narrow" pitchFamily="34" charset="0"/>
              <a:cs typeface="Arial" charset="0"/>
            </a:endParaRPr>
          </a:p>
          <a:p>
            <a:pPr marL="363538" indent="-363538" algn="just">
              <a:spcAft>
                <a:spcPts val="600"/>
              </a:spcAft>
              <a:buFont typeface="Wingdings" pitchFamily="2" charset="2"/>
              <a:buChar char="§"/>
            </a:pPr>
            <a:r>
              <a:rPr lang="ru-RU" sz="1600" b="1" dirty="0" smtClean="0">
                <a:latin typeface="Arial Narrow" pitchFamily="34" charset="0"/>
                <a:cs typeface="Arial" charset="0"/>
              </a:rPr>
              <a:t>Германия </a:t>
            </a:r>
            <a:r>
              <a:rPr lang="ru-RU" sz="1600" b="1" dirty="0" err="1">
                <a:latin typeface="Arial Narrow" pitchFamily="34" charset="0"/>
                <a:cs typeface="Arial" charset="0"/>
              </a:rPr>
              <a:t>Молия</a:t>
            </a:r>
            <a:r>
              <a:rPr lang="ru-RU" sz="1600" b="1" dirty="0">
                <a:latin typeface="Arial Narrow" pitchFamily="34" charset="0"/>
                <a:cs typeface="Arial" charset="0"/>
              </a:rPr>
              <a:t> </a:t>
            </a:r>
            <a:r>
              <a:rPr lang="ru-RU" sz="1600" b="1" dirty="0" err="1">
                <a:latin typeface="Arial Narrow" pitchFamily="34" charset="0"/>
                <a:cs typeface="Arial" charset="0"/>
              </a:rPr>
              <a:t>вазирлиги</a:t>
            </a:r>
            <a:r>
              <a:rPr lang="ru-RU" sz="1600" b="1" dirty="0">
                <a:latin typeface="Arial Narrow" pitchFamily="34" charset="0"/>
                <a:cs typeface="Arial" charset="0"/>
              </a:rPr>
              <a:t> </a:t>
            </a:r>
            <a:r>
              <a:rPr lang="ru-RU" sz="1600" b="1" dirty="0" err="1">
                <a:latin typeface="Arial Narrow" pitchFamily="34" charset="0"/>
                <a:cs typeface="Arial" charset="0"/>
              </a:rPr>
              <a:t>ва</a:t>
            </a:r>
            <a:r>
              <a:rPr lang="ru-RU" sz="1600" b="1" dirty="0">
                <a:latin typeface="Arial Narrow" pitchFamily="34" charset="0"/>
                <a:cs typeface="Arial" charset="0"/>
              </a:rPr>
              <a:t> улар </a:t>
            </a:r>
            <a:r>
              <a:rPr lang="ru-RU" sz="1600" b="1" dirty="0" err="1">
                <a:latin typeface="Arial Narrow" pitchFamily="34" charset="0"/>
                <a:cs typeface="Arial" charset="0"/>
              </a:rPr>
              <a:t>томонидан</a:t>
            </a:r>
            <a:r>
              <a:rPr lang="ru-RU" sz="1600" b="1" dirty="0">
                <a:latin typeface="Arial Narrow" pitchFamily="34" charset="0"/>
                <a:cs typeface="Arial" charset="0"/>
              </a:rPr>
              <a:t> </a:t>
            </a:r>
            <a:r>
              <a:rPr lang="ru-RU" sz="1600" b="1" dirty="0" err="1">
                <a:latin typeface="Arial Narrow" pitchFamily="34" charset="0"/>
                <a:cs typeface="Arial" charset="0"/>
              </a:rPr>
              <a:t>жалб</a:t>
            </a:r>
            <a:r>
              <a:rPr lang="ru-RU" sz="1600" b="1" dirty="0">
                <a:latin typeface="Arial Narrow" pitchFamily="34" charset="0"/>
                <a:cs typeface="Arial" charset="0"/>
              </a:rPr>
              <a:t> </a:t>
            </a:r>
            <a:r>
              <a:rPr lang="ru-RU" sz="1600" b="1" dirty="0" err="1">
                <a:latin typeface="Arial Narrow" pitchFamily="34" charset="0"/>
                <a:cs typeface="Arial" charset="0"/>
              </a:rPr>
              <a:t>этилган</a:t>
            </a:r>
            <a:r>
              <a:rPr lang="ru-RU" sz="1600" b="1" dirty="0">
                <a:latin typeface="Arial Narrow" pitchFamily="34" charset="0"/>
                <a:cs typeface="Arial" charset="0"/>
              </a:rPr>
              <a:t> </a:t>
            </a:r>
            <a:r>
              <a:rPr lang="en-US" sz="1600" b="1" dirty="0">
                <a:latin typeface="Arial Narrow" pitchFamily="34" charset="0"/>
                <a:cs typeface="Arial" charset="0"/>
              </a:rPr>
              <a:t>INDECON</a:t>
            </a:r>
            <a:r>
              <a:rPr lang="uz-Cyrl-UZ" sz="1600" b="1" dirty="0">
                <a:latin typeface="Arial Narrow" pitchFamily="34" charset="0"/>
                <a:cs typeface="Arial" charset="0"/>
              </a:rPr>
              <a:t> компанияси ёрдамида амалга оширилди</a:t>
            </a:r>
            <a:r>
              <a:rPr lang="uz-Cyrl-UZ" sz="1600" b="1" dirty="0" smtClean="0">
                <a:latin typeface="Arial Narrow" pitchFamily="34" charset="0"/>
                <a:cs typeface="Arial" charset="0"/>
              </a:rPr>
              <a:t>.</a:t>
            </a:r>
          </a:p>
          <a:p>
            <a:pPr marL="363538" indent="-363538" algn="just">
              <a:spcAft>
                <a:spcPts val="600"/>
              </a:spcAft>
              <a:buFont typeface="Wingdings" pitchFamily="2" charset="2"/>
              <a:buChar char="§"/>
            </a:pPr>
            <a:endParaRPr lang="ru-RU" sz="1600" b="1" dirty="0">
              <a:latin typeface="Arial Narrow" pitchFamily="34" charset="0"/>
              <a:cs typeface="Arial" charset="0"/>
            </a:endParaRPr>
          </a:p>
          <a:p>
            <a:pPr marL="363538" indent="-363538" algn="just">
              <a:spcAft>
                <a:spcPts val="600"/>
              </a:spcAft>
              <a:buFont typeface="Wingdings" pitchFamily="2" charset="2"/>
              <a:buChar char="§"/>
            </a:pPr>
            <a:r>
              <a:rPr lang="ru-RU" sz="1600" b="1" dirty="0" err="1">
                <a:latin typeface="Arial Narrow" pitchFamily="34" charset="0"/>
                <a:cs typeface="Arial" charset="0"/>
              </a:rPr>
              <a:t>Муҳокама ва</a:t>
            </a:r>
            <a:r>
              <a:rPr lang="ru-RU" sz="1600" b="1" dirty="0">
                <a:latin typeface="Arial Narrow" pitchFamily="34" charset="0"/>
                <a:cs typeface="Arial" charset="0"/>
              </a:rPr>
              <a:t> </a:t>
            </a:r>
            <a:r>
              <a:rPr lang="ru-RU" sz="1600" b="1" dirty="0" err="1">
                <a:latin typeface="Arial Narrow" pitchFamily="34" charset="0"/>
                <a:cs typeface="Arial" charset="0"/>
              </a:rPr>
              <a:t>қайта кўриб</a:t>
            </a:r>
            <a:r>
              <a:rPr lang="ru-RU" sz="1600" b="1" dirty="0">
                <a:latin typeface="Arial Narrow" pitchFamily="34" charset="0"/>
                <a:cs typeface="Arial" charset="0"/>
              </a:rPr>
              <a:t> </a:t>
            </a:r>
            <a:r>
              <a:rPr lang="ru-RU" sz="1600" b="1" dirty="0" err="1">
                <a:latin typeface="Arial Narrow" pitchFamily="34" charset="0"/>
                <a:cs typeface="Arial" charset="0"/>
              </a:rPr>
              <a:t>чиқиш Жахон</a:t>
            </a:r>
            <a:r>
              <a:rPr lang="ru-RU" sz="1600" b="1" dirty="0">
                <a:latin typeface="Arial Narrow" pitchFamily="34" charset="0"/>
                <a:cs typeface="Arial" charset="0"/>
              </a:rPr>
              <a:t> банки, </a:t>
            </a:r>
            <a:r>
              <a:rPr lang="ru-RU" sz="1600" b="1" dirty="0" err="1">
                <a:latin typeface="Arial Narrow" pitchFamily="34" charset="0"/>
                <a:cs typeface="Arial" charset="0"/>
              </a:rPr>
              <a:t>Осий</a:t>
            </a:r>
            <a:r>
              <a:rPr lang="ru-RU" sz="1600" b="1" dirty="0">
                <a:latin typeface="Arial Narrow" pitchFamily="34" charset="0"/>
                <a:cs typeface="Arial" charset="0"/>
              </a:rPr>
              <a:t> </a:t>
            </a:r>
            <a:r>
              <a:rPr lang="ru-RU" sz="1600" b="1" dirty="0" err="1">
                <a:latin typeface="Arial Narrow" pitchFamily="34" charset="0"/>
                <a:cs typeface="Arial" charset="0"/>
              </a:rPr>
              <a:t>тараққиёт </a:t>
            </a:r>
            <a:r>
              <a:rPr lang="ru-RU" sz="1600" b="1" dirty="0">
                <a:latin typeface="Arial Narrow" pitchFamily="34" charset="0"/>
                <a:cs typeface="Arial" charset="0"/>
              </a:rPr>
              <a:t>банки </a:t>
            </a:r>
            <a:r>
              <a:rPr lang="ru-RU" sz="1600" b="1" dirty="0" err="1">
                <a:latin typeface="Arial Narrow" pitchFamily="34" charset="0"/>
                <a:cs typeface="Arial" charset="0"/>
              </a:rPr>
              <a:t>ва</a:t>
            </a:r>
            <a:r>
              <a:rPr lang="ru-RU" sz="1600" b="1" dirty="0">
                <a:latin typeface="Arial Narrow" pitchFamily="34" charset="0"/>
                <a:cs typeface="Arial" charset="0"/>
              </a:rPr>
              <a:t> Европа </a:t>
            </a:r>
            <a:r>
              <a:rPr lang="ru-RU" sz="1600" b="1" dirty="0" err="1">
                <a:latin typeface="Arial Narrow" pitchFamily="34" charset="0"/>
                <a:cs typeface="Arial" charset="0"/>
              </a:rPr>
              <a:t>менежмент</a:t>
            </a:r>
            <a:r>
              <a:rPr lang="ru-RU" sz="1600" b="1" dirty="0">
                <a:latin typeface="Arial Narrow" pitchFamily="34" charset="0"/>
                <a:cs typeface="Arial" charset="0"/>
              </a:rPr>
              <a:t> </a:t>
            </a:r>
            <a:r>
              <a:rPr lang="ru-RU" sz="1600" b="1" dirty="0" err="1">
                <a:latin typeface="Arial Narrow" pitchFamily="34" charset="0"/>
                <a:cs typeface="Arial" charset="0"/>
              </a:rPr>
              <a:t>ва</a:t>
            </a:r>
            <a:r>
              <a:rPr lang="ru-RU" sz="1600" b="1" dirty="0">
                <a:latin typeface="Arial Narrow" pitchFamily="34" charset="0"/>
                <a:cs typeface="Arial" charset="0"/>
              </a:rPr>
              <a:t> </a:t>
            </a:r>
            <a:r>
              <a:rPr lang="ru-RU" sz="1600" b="1" dirty="0" err="1">
                <a:latin typeface="Arial Narrow" pitchFamily="34" charset="0"/>
                <a:cs typeface="Arial" charset="0"/>
              </a:rPr>
              <a:t>технологиялар</a:t>
            </a:r>
            <a:r>
              <a:rPr lang="ru-RU" sz="1600" b="1" dirty="0">
                <a:latin typeface="Arial Narrow" pitchFamily="34" charset="0"/>
                <a:cs typeface="Arial" charset="0"/>
              </a:rPr>
              <a:t> </a:t>
            </a:r>
            <a:r>
              <a:rPr lang="ru-RU" sz="1600" b="1" dirty="0" err="1">
                <a:latin typeface="Arial Narrow" pitchFamily="34" charset="0"/>
                <a:cs typeface="Arial" charset="0"/>
              </a:rPr>
              <a:t>мактаби</a:t>
            </a:r>
            <a:r>
              <a:rPr lang="ru-RU" sz="1600" b="1" dirty="0">
                <a:latin typeface="Arial Narrow" pitchFamily="34" charset="0"/>
                <a:cs typeface="Arial" charset="0"/>
              </a:rPr>
              <a:t> </a:t>
            </a:r>
            <a:r>
              <a:rPr lang="ru-RU" sz="1600" b="1" dirty="0" err="1">
                <a:latin typeface="Arial Narrow" pitchFamily="34" charset="0"/>
                <a:cs typeface="Arial" charset="0"/>
              </a:rPr>
              <a:t>экспертлари</a:t>
            </a:r>
            <a:r>
              <a:rPr lang="ru-RU" sz="1600" b="1" dirty="0">
                <a:latin typeface="Arial Narrow" pitchFamily="34" charset="0"/>
                <a:cs typeface="Arial" charset="0"/>
              </a:rPr>
              <a:t> </a:t>
            </a:r>
            <a:r>
              <a:rPr lang="ru-RU" sz="1600" b="1" dirty="0" err="1">
                <a:latin typeface="Arial Narrow" pitchFamily="34" charset="0"/>
                <a:cs typeface="Arial" charset="0"/>
              </a:rPr>
              <a:t>иштирокида</a:t>
            </a:r>
            <a:r>
              <a:rPr lang="ru-RU" sz="1600" b="1" dirty="0">
                <a:latin typeface="Arial Narrow" pitchFamily="34" charset="0"/>
                <a:cs typeface="Arial" charset="0"/>
              </a:rPr>
              <a:t> </a:t>
            </a:r>
            <a:r>
              <a:rPr lang="ru-RU" sz="1600" b="1" dirty="0" err="1">
                <a:latin typeface="Arial Narrow" pitchFamily="34" charset="0"/>
                <a:cs typeface="Arial" charset="0"/>
              </a:rPr>
              <a:t>амалга</a:t>
            </a:r>
            <a:r>
              <a:rPr lang="ru-RU" sz="1600" b="1" dirty="0">
                <a:latin typeface="Arial Narrow" pitchFamily="34" charset="0"/>
                <a:cs typeface="Arial" charset="0"/>
              </a:rPr>
              <a:t> </a:t>
            </a:r>
            <a:r>
              <a:rPr lang="ru-RU" sz="1600" b="1" dirty="0" err="1">
                <a:latin typeface="Arial Narrow" pitchFamily="34" charset="0"/>
                <a:cs typeface="Arial" charset="0"/>
              </a:rPr>
              <a:t>оширилган</a:t>
            </a:r>
            <a:r>
              <a:rPr lang="ru-RU" sz="1600" b="1" dirty="0">
                <a:latin typeface="Arial Narrow" pitchFamily="34" charset="0"/>
                <a:cs typeface="Arial" charset="0"/>
              </a:rPr>
              <a:t>.</a:t>
            </a:r>
            <a:endParaRPr lang="ru-RU" sz="1600" dirty="0">
              <a:latin typeface="Arial Narrow" pitchFamily="34" charset="0"/>
              <a:cs typeface="Arial" charset="0"/>
            </a:endParaRPr>
          </a:p>
        </p:txBody>
      </p:sp>
      <p:sp>
        <p:nvSpPr>
          <p:cNvPr id="8" name="Номер слайда 7"/>
          <p:cNvSpPr>
            <a:spLocks noGrp="1"/>
          </p:cNvSpPr>
          <p:nvPr>
            <p:ph type="sldNum" sz="quarter" idx="12"/>
          </p:nvPr>
        </p:nvSpPr>
        <p:spPr/>
        <p:txBody>
          <a:bodyPr/>
          <a:lstStyle/>
          <a:p>
            <a:pPr>
              <a:defRPr/>
            </a:pPr>
            <a:fld id="{EAF6AA63-365F-4791-B594-DE708EC36A29}" type="slidenum">
              <a:rPr lang="ru-RU"/>
              <a:pPr>
                <a:defRPr/>
              </a:pPr>
              <a:t>5</a:t>
            </a:fld>
            <a:endParaRPr lang="ru-RU"/>
          </a:p>
        </p:txBody>
      </p:sp>
    </p:spTree>
    <p:extLst>
      <p:ext uri="{BB962C8B-B14F-4D97-AF65-F5344CB8AC3E}">
        <p14:creationId xmlns:p14="http://schemas.microsoft.com/office/powerpoint/2010/main" val="16808537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51663FFB-81B7-4689-9212-BCCA730E016A}" type="slidenum">
              <a:rPr lang="ru-RU" smtClean="0"/>
              <a:pPr>
                <a:defRPr/>
              </a:pPr>
              <a:t>6</a:t>
            </a:fld>
            <a:endParaRPr lang="ru-RU"/>
          </a:p>
        </p:txBody>
      </p:sp>
      <p:pic>
        <p:nvPicPr>
          <p:cNvPr id="44034" name="Picture 2"/>
          <p:cNvPicPr>
            <a:picLocks noChangeAspect="1" noChangeArrowheads="1"/>
          </p:cNvPicPr>
          <p:nvPr/>
        </p:nvPicPr>
        <p:blipFill>
          <a:blip r:embed="rId2" cstate="print"/>
          <a:srcRect l="3738" t="5920" r="3738" b="5295"/>
          <a:stretch>
            <a:fillRect/>
          </a:stretch>
        </p:blipFill>
        <p:spPr bwMode="auto">
          <a:xfrm>
            <a:off x="395536" y="548680"/>
            <a:ext cx="8748464" cy="595215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4" name="Рисунок 3" descr="gouvernance_us.jpg"/>
          <p:cNvPicPr>
            <a:picLocks noChangeAspect="1"/>
          </p:cNvPicPr>
          <p:nvPr/>
        </p:nvPicPr>
        <p:blipFill>
          <a:blip r:embed="rId3"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8677" name="TextBox 4"/>
          <p:cNvSpPr txBox="1">
            <a:spLocks noChangeArrowheads="1"/>
          </p:cNvSpPr>
          <p:nvPr/>
        </p:nvSpPr>
        <p:spPr bwMode="auto">
          <a:xfrm>
            <a:off x="642938" y="-71438"/>
            <a:ext cx="8429625" cy="461963"/>
          </a:xfrm>
          <a:prstGeom prst="rect">
            <a:avLst/>
          </a:prstGeom>
          <a:noFill/>
          <a:ln w="9525">
            <a:noFill/>
            <a:miter lim="800000"/>
            <a:headEnd/>
            <a:tailEnd/>
          </a:ln>
        </p:spPr>
        <p:txBody>
          <a:bodyPr>
            <a:spAutoFit/>
          </a:bodyPr>
          <a:lstStyle/>
          <a:p>
            <a:pPr algn="ctr"/>
            <a:r>
              <a:rPr lang="ru-RU" sz="2400" b="1">
                <a:solidFill>
                  <a:schemeClr val="bg1"/>
                </a:solidFill>
              </a:rPr>
              <a:t>АЖ ички ҳужжатлари</a:t>
            </a:r>
          </a:p>
        </p:txBody>
      </p:sp>
    </p:spTree>
    <p:extLst>
      <p:ext uri="{BB962C8B-B14F-4D97-AF65-F5344CB8AC3E}">
        <p14:creationId xmlns:p14="http://schemas.microsoft.com/office/powerpoint/2010/main" val="3811908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357158" y="500042"/>
            <a:ext cx="8715404" cy="400050"/>
          </a:xfrm>
          <a:prstGeom prst="rect">
            <a:avLst/>
          </a:prstGeom>
          <a:noFill/>
        </p:spPr>
        <p:txBody>
          <a:bodyPr wrap="square">
            <a:spAutoFit/>
          </a:bodyPr>
          <a:lstStyle/>
          <a:p>
            <a:pPr fontAlgn="auto">
              <a:spcBef>
                <a:spcPts val="0"/>
              </a:spcBef>
              <a:spcAft>
                <a:spcPts val="0"/>
              </a:spcAft>
              <a:defRPr/>
            </a:pPr>
            <a:r>
              <a:rPr lang="ru-RU" sz="2000" b="1" dirty="0" smtClean="0">
                <a:latin typeface="Arial" pitchFamily="34" charset="0"/>
                <a:cs typeface="Arial" pitchFamily="34" charset="0"/>
              </a:rPr>
              <a:t>ҲУЖЖАТНИНГ ҲУҚУҚИЙ МАҚОМИ</a:t>
            </a:r>
            <a:endParaRPr lang="ru-RU" sz="2000" b="1" dirty="0">
              <a:latin typeface="Arial" pitchFamily="34" charset="0"/>
              <a:cs typeface="Arial" pitchFamily="34" charset="0"/>
            </a:endParaRPr>
          </a:p>
        </p:txBody>
      </p:sp>
      <p:sp>
        <p:nvSpPr>
          <p:cNvPr id="17412" name="Rectangle 0"/>
          <p:cNvSpPr>
            <a:spLocks noChangeArrowheads="1"/>
          </p:cNvSpPr>
          <p:nvPr/>
        </p:nvSpPr>
        <p:spPr bwMode="auto">
          <a:xfrm>
            <a:off x="142875" y="1000125"/>
            <a:ext cx="8715375" cy="855663"/>
          </a:xfrm>
          <a:prstGeom prst="rect">
            <a:avLst/>
          </a:prstGeom>
          <a:noFill/>
          <a:ln w="28575">
            <a:solidFill>
              <a:schemeClr val="bg2"/>
            </a:solidFill>
            <a:miter lim="800000"/>
            <a:headEnd/>
            <a:tailEnd/>
          </a:ln>
        </p:spPr>
        <p:txBody>
          <a:bodyPr lIns="126000" tIns="118800" rIns="126000" bIns="118800">
            <a:spAutoFit/>
          </a:bodyPr>
          <a:lstStyle/>
          <a:p>
            <a:r>
              <a:rPr lang="uz-Cyrl-UZ" sz="2000" b="1" dirty="0">
                <a:latin typeface="Arial Narrow" pitchFamily="34" charset="0"/>
                <a:cs typeface="Arial" charset="0"/>
              </a:rPr>
              <a:t>Барча акциядорлик жамиятлари учун тавсиялар мажмуасини ўз ичига олади ва </a:t>
            </a:r>
            <a:r>
              <a:rPr lang="uz-Cyrl-UZ" sz="2000" b="1" u="sng" dirty="0">
                <a:latin typeface="Arial Narrow" pitchFamily="34" charset="0"/>
                <a:cs typeface="Arial" charset="0"/>
              </a:rPr>
              <a:t>қонун ҳужжати ҳисобланмайди</a:t>
            </a:r>
            <a:endParaRPr lang="ru-RU" sz="2000" b="1" u="sng" dirty="0">
              <a:latin typeface="Arial Narrow" pitchFamily="34" charset="0"/>
              <a:cs typeface="Arial" charset="0"/>
            </a:endParaRPr>
          </a:p>
        </p:txBody>
      </p:sp>
      <p:sp>
        <p:nvSpPr>
          <p:cNvPr id="17413" name="Rectangle 0"/>
          <p:cNvSpPr>
            <a:spLocks noChangeArrowheads="1"/>
          </p:cNvSpPr>
          <p:nvPr/>
        </p:nvSpPr>
        <p:spPr bwMode="auto">
          <a:xfrm>
            <a:off x="142875" y="2071688"/>
            <a:ext cx="8715375" cy="760412"/>
          </a:xfrm>
          <a:prstGeom prst="rect">
            <a:avLst/>
          </a:prstGeom>
          <a:noFill/>
          <a:ln w="28575">
            <a:solidFill>
              <a:schemeClr val="bg2"/>
            </a:solidFill>
            <a:miter lim="800000"/>
            <a:headEnd/>
            <a:tailEnd/>
          </a:ln>
        </p:spPr>
        <p:txBody>
          <a:bodyPr lIns="36000" tIns="72000" rIns="36000" bIns="72000">
            <a:spAutoFit/>
          </a:bodyPr>
          <a:lstStyle/>
          <a:p>
            <a:pPr marL="34925" algn="just"/>
            <a:r>
              <a:rPr lang="ru-RU" sz="2000" b="1" dirty="0" err="1">
                <a:latin typeface="Arial Narrow" pitchFamily="34" charset="0"/>
                <a:cs typeface="Arial" charset="0"/>
              </a:rPr>
              <a:t>Давлат</a:t>
            </a:r>
            <a:r>
              <a:rPr lang="ru-RU" sz="2000" b="1" dirty="0">
                <a:latin typeface="Arial Narrow" pitchFamily="34" charset="0"/>
                <a:cs typeface="Arial" charset="0"/>
              </a:rPr>
              <a:t> </a:t>
            </a:r>
            <a:r>
              <a:rPr lang="ru-RU" sz="2000" b="1" dirty="0" err="1">
                <a:latin typeface="Arial Narrow" pitchFamily="34" charset="0"/>
                <a:cs typeface="Arial" charset="0"/>
              </a:rPr>
              <a:t>улуши</a:t>
            </a:r>
            <a:r>
              <a:rPr lang="ru-RU" sz="2000" b="1" dirty="0">
                <a:latin typeface="Arial Narrow" pitchFamily="34" charset="0"/>
                <a:cs typeface="Arial" charset="0"/>
              </a:rPr>
              <a:t> </a:t>
            </a:r>
            <a:r>
              <a:rPr lang="ru-RU" sz="2000" b="1" dirty="0" err="1">
                <a:latin typeface="Arial Narrow" pitchFamily="34" charset="0"/>
                <a:cs typeface="Arial" charset="0"/>
              </a:rPr>
              <a:t>устунлик</a:t>
            </a:r>
            <a:r>
              <a:rPr lang="ru-RU" sz="2000" b="1" dirty="0">
                <a:latin typeface="Arial Narrow" pitchFamily="34" charset="0"/>
                <a:cs typeface="Arial" charset="0"/>
              </a:rPr>
              <a:t> </a:t>
            </a:r>
            <a:r>
              <a:rPr lang="ru-RU" sz="2000" b="1" dirty="0" err="1">
                <a:latin typeface="Arial Narrow" pitchFamily="34" charset="0"/>
                <a:cs typeface="Arial" charset="0"/>
              </a:rPr>
              <a:t>мавқега эга</a:t>
            </a:r>
            <a:r>
              <a:rPr lang="ru-RU" sz="2000" b="1" dirty="0">
                <a:latin typeface="Arial Narrow" pitchFamily="34" charset="0"/>
                <a:cs typeface="Arial" charset="0"/>
              </a:rPr>
              <a:t> </a:t>
            </a:r>
            <a:r>
              <a:rPr lang="ru-RU" sz="2000" b="1" dirty="0" err="1">
                <a:latin typeface="Arial Narrow" pitchFamily="34" charset="0"/>
                <a:cs typeface="Arial" charset="0"/>
              </a:rPr>
              <a:t>бўлган</a:t>
            </a:r>
            <a:r>
              <a:rPr lang="ru-RU" sz="2000" b="1" dirty="0">
                <a:latin typeface="Arial Narrow" pitchFamily="34" charset="0"/>
                <a:cs typeface="Arial" charset="0"/>
              </a:rPr>
              <a:t> </a:t>
            </a:r>
            <a:r>
              <a:rPr lang="ru-RU" sz="2000" b="1" dirty="0" err="1">
                <a:latin typeface="Arial Narrow" pitchFamily="34" charset="0"/>
                <a:cs typeface="Arial" charset="0"/>
              </a:rPr>
              <a:t>жамиятларда</a:t>
            </a:r>
            <a:r>
              <a:rPr lang="ru-RU" sz="2000" b="1" dirty="0">
                <a:latin typeface="Arial Narrow" pitchFamily="34" charset="0"/>
                <a:cs typeface="Arial" charset="0"/>
              </a:rPr>
              <a:t> – </a:t>
            </a:r>
            <a:r>
              <a:rPr lang="ru-RU" sz="2000" b="1" dirty="0" err="1">
                <a:latin typeface="Arial Narrow" pitchFamily="34" charset="0"/>
                <a:cs typeface="Arial" charset="0"/>
              </a:rPr>
              <a:t>давлат</a:t>
            </a:r>
            <a:r>
              <a:rPr lang="ru-RU" sz="2000" b="1" dirty="0">
                <a:latin typeface="Arial Narrow" pitchFamily="34" charset="0"/>
                <a:cs typeface="Arial" charset="0"/>
              </a:rPr>
              <a:t> </a:t>
            </a:r>
            <a:r>
              <a:rPr lang="ru-RU" sz="2000" b="1" dirty="0" err="1">
                <a:latin typeface="Arial Narrow" pitchFamily="34" charset="0"/>
                <a:cs typeface="Arial" charset="0"/>
              </a:rPr>
              <a:t>вакиллари</a:t>
            </a:r>
            <a:r>
              <a:rPr lang="ru-RU" sz="2000" b="1" dirty="0">
                <a:latin typeface="Arial Narrow" pitchFamily="34" charset="0"/>
                <a:cs typeface="Arial" charset="0"/>
              </a:rPr>
              <a:t> </a:t>
            </a:r>
            <a:r>
              <a:rPr lang="ru-RU" sz="2000" b="1" dirty="0" err="1">
                <a:latin typeface="Arial Narrow" pitchFamily="34" charset="0"/>
                <a:cs typeface="Arial" charset="0"/>
              </a:rPr>
              <a:t>орқали жорий</a:t>
            </a:r>
            <a:r>
              <a:rPr lang="ru-RU" sz="2000" b="1" dirty="0">
                <a:latin typeface="Arial Narrow" pitchFamily="34" charset="0"/>
                <a:cs typeface="Arial" charset="0"/>
              </a:rPr>
              <a:t> </a:t>
            </a:r>
            <a:r>
              <a:rPr lang="ru-RU" sz="2000" b="1" dirty="0" err="1">
                <a:latin typeface="Arial Narrow" pitchFamily="34" charset="0"/>
                <a:cs typeface="Arial" charset="0"/>
              </a:rPr>
              <a:t>этилади</a:t>
            </a:r>
            <a:endParaRPr lang="ru-RU" sz="2000" b="1" dirty="0">
              <a:latin typeface="Arial Narrow" pitchFamily="34" charset="0"/>
              <a:cs typeface="Arial" charset="0"/>
            </a:endParaRPr>
          </a:p>
        </p:txBody>
      </p:sp>
      <p:sp>
        <p:nvSpPr>
          <p:cNvPr id="17414" name="Rectangle 0"/>
          <p:cNvSpPr>
            <a:spLocks noChangeArrowheads="1"/>
          </p:cNvSpPr>
          <p:nvPr/>
        </p:nvSpPr>
        <p:spPr bwMode="auto">
          <a:xfrm>
            <a:off x="142875" y="3071813"/>
            <a:ext cx="8715375" cy="760412"/>
          </a:xfrm>
          <a:prstGeom prst="rect">
            <a:avLst/>
          </a:prstGeom>
          <a:noFill/>
          <a:ln w="28575">
            <a:solidFill>
              <a:schemeClr val="bg2"/>
            </a:solidFill>
            <a:miter lim="800000"/>
            <a:headEnd/>
            <a:tailEnd/>
          </a:ln>
        </p:spPr>
        <p:txBody>
          <a:bodyPr lIns="36000" tIns="72000" rIns="36000" bIns="72000">
            <a:spAutoFit/>
          </a:bodyPr>
          <a:lstStyle/>
          <a:p>
            <a:pPr marL="34925" algn="just"/>
            <a:r>
              <a:rPr lang="ru-RU" sz="2000" b="1" dirty="0" err="1">
                <a:latin typeface="Arial Narrow" pitchFamily="34" charset="0"/>
                <a:cs typeface="Arial" charset="0"/>
              </a:rPr>
              <a:t>Бошқа жамиятлар</a:t>
            </a:r>
            <a:r>
              <a:rPr lang="ru-RU" sz="2000" b="1" dirty="0">
                <a:latin typeface="Arial Narrow" pitchFamily="34" charset="0"/>
                <a:cs typeface="Arial" charset="0"/>
              </a:rPr>
              <a:t> – </a:t>
            </a:r>
            <a:r>
              <a:rPr lang="ru-RU" sz="2000" b="1" dirty="0" err="1">
                <a:latin typeface="Arial Narrow" pitchFamily="34" charset="0"/>
                <a:cs typeface="Arial" charset="0"/>
              </a:rPr>
              <a:t>мулкдорнинг</a:t>
            </a:r>
            <a:r>
              <a:rPr lang="ru-RU" sz="2000" b="1" dirty="0">
                <a:latin typeface="Arial Narrow" pitchFamily="34" charset="0"/>
                <a:cs typeface="Arial" charset="0"/>
              </a:rPr>
              <a:t> </a:t>
            </a:r>
            <a:r>
              <a:rPr lang="ru-RU" sz="2000" b="1" dirty="0" err="1">
                <a:latin typeface="Arial Narrow" pitchFamily="34" charset="0"/>
                <a:cs typeface="Arial" charset="0"/>
              </a:rPr>
              <a:t>қарорига асосан</a:t>
            </a:r>
            <a:r>
              <a:rPr lang="ru-RU" sz="2000" b="1" dirty="0">
                <a:latin typeface="Arial Narrow" pitchFamily="34" charset="0"/>
                <a:cs typeface="Arial" charset="0"/>
              </a:rPr>
              <a:t> уни </a:t>
            </a:r>
            <a:r>
              <a:rPr lang="ru-RU" sz="2000" b="1" dirty="0" err="1">
                <a:latin typeface="Arial Narrow" pitchFamily="34" charset="0"/>
                <a:cs typeface="Arial" charset="0"/>
              </a:rPr>
              <a:t>жорий</a:t>
            </a:r>
            <a:r>
              <a:rPr lang="ru-RU" sz="2000" b="1" dirty="0">
                <a:latin typeface="Arial Narrow" pitchFamily="34" charset="0"/>
                <a:cs typeface="Arial" charset="0"/>
              </a:rPr>
              <a:t> </a:t>
            </a:r>
            <a:r>
              <a:rPr lang="ru-RU" sz="2000" b="1" dirty="0" err="1">
                <a:latin typeface="Arial Narrow" pitchFamily="34" charset="0"/>
                <a:cs typeface="Arial" charset="0"/>
              </a:rPr>
              <a:t>этишнинг</a:t>
            </a:r>
            <a:r>
              <a:rPr lang="ru-RU" sz="2000" b="1" dirty="0">
                <a:latin typeface="Arial Narrow" pitchFamily="34" charset="0"/>
                <a:cs typeface="Arial" charset="0"/>
              </a:rPr>
              <a:t> </a:t>
            </a:r>
            <a:r>
              <a:rPr lang="ru-RU" sz="2000" b="1" dirty="0" err="1">
                <a:latin typeface="Arial Narrow" pitchFamily="34" charset="0"/>
                <a:cs typeface="Arial" charset="0"/>
              </a:rPr>
              <a:t>мажбурийлигини</a:t>
            </a:r>
            <a:r>
              <a:rPr lang="ru-RU" sz="2000" b="1" dirty="0">
                <a:latin typeface="Arial Narrow" pitchFamily="34" charset="0"/>
                <a:cs typeface="Arial" charset="0"/>
              </a:rPr>
              <a:t> </a:t>
            </a:r>
            <a:r>
              <a:rPr lang="ru-RU" sz="2000" b="1" dirty="0" err="1">
                <a:latin typeface="Arial Narrow" pitchFamily="34" charset="0"/>
                <a:cs typeface="Arial" charset="0"/>
              </a:rPr>
              <a:t>эълон</a:t>
            </a:r>
            <a:r>
              <a:rPr lang="ru-RU" sz="2000" b="1" dirty="0">
                <a:latin typeface="Arial Narrow" pitchFamily="34" charset="0"/>
                <a:cs typeface="Arial" charset="0"/>
              </a:rPr>
              <a:t> </a:t>
            </a:r>
            <a:r>
              <a:rPr lang="ru-RU" sz="2000" b="1" dirty="0" err="1">
                <a:latin typeface="Arial Narrow" pitchFamily="34" charset="0"/>
                <a:cs typeface="Arial" charset="0"/>
              </a:rPr>
              <a:t>қилишлари мумкин</a:t>
            </a:r>
            <a:endParaRPr lang="ru-RU" sz="2000" b="1" dirty="0">
              <a:latin typeface="Arial Narrow" pitchFamily="34" charset="0"/>
              <a:cs typeface="Arial" charset="0"/>
            </a:endParaRPr>
          </a:p>
        </p:txBody>
      </p:sp>
      <p:sp>
        <p:nvSpPr>
          <p:cNvPr id="17415" name="Rectangle 0"/>
          <p:cNvSpPr>
            <a:spLocks noChangeArrowheads="1"/>
          </p:cNvSpPr>
          <p:nvPr/>
        </p:nvSpPr>
        <p:spPr bwMode="auto">
          <a:xfrm>
            <a:off x="142875" y="4071938"/>
            <a:ext cx="8715375" cy="453183"/>
          </a:xfrm>
          <a:prstGeom prst="rect">
            <a:avLst/>
          </a:prstGeom>
          <a:noFill/>
          <a:ln w="28575">
            <a:solidFill>
              <a:schemeClr val="bg2"/>
            </a:solidFill>
            <a:miter lim="800000"/>
            <a:headEnd/>
            <a:tailEnd/>
          </a:ln>
        </p:spPr>
        <p:txBody>
          <a:bodyPr lIns="36000" tIns="72000" rIns="36000" bIns="72000">
            <a:spAutoFit/>
          </a:bodyPr>
          <a:lstStyle/>
          <a:p>
            <a:pPr marL="34925" algn="just"/>
            <a:r>
              <a:rPr lang="ru-RU" sz="2000" b="1" dirty="0" err="1">
                <a:latin typeface="Arial Narrow" pitchFamily="34" charset="0"/>
                <a:cs typeface="Arial" charset="0"/>
              </a:rPr>
              <a:t>Риоя</a:t>
            </a:r>
            <a:r>
              <a:rPr lang="ru-RU" sz="2000" b="1" dirty="0">
                <a:latin typeface="Arial Narrow" pitchFamily="34" charset="0"/>
                <a:cs typeface="Arial" charset="0"/>
              </a:rPr>
              <a:t> </a:t>
            </a:r>
            <a:r>
              <a:rPr lang="ru-RU" sz="2000" b="1" dirty="0" err="1">
                <a:latin typeface="Arial Narrow" pitchFamily="34" charset="0"/>
                <a:cs typeface="Arial" charset="0"/>
              </a:rPr>
              <a:t>қилмаслик давлат</a:t>
            </a:r>
            <a:r>
              <a:rPr lang="ru-RU" sz="2000" b="1" dirty="0">
                <a:latin typeface="Arial Narrow" pitchFamily="34" charset="0"/>
                <a:cs typeface="Arial" charset="0"/>
              </a:rPr>
              <a:t> </a:t>
            </a:r>
            <a:r>
              <a:rPr lang="ru-RU" sz="2000" b="1" dirty="0" err="1">
                <a:latin typeface="Arial Narrow" pitchFamily="34" charset="0"/>
                <a:cs typeface="Arial" charset="0"/>
              </a:rPr>
              <a:t>органлари</a:t>
            </a:r>
            <a:r>
              <a:rPr lang="ru-RU" sz="2000" b="1" dirty="0">
                <a:latin typeface="Arial Narrow" pitchFamily="34" charset="0"/>
                <a:cs typeface="Arial" charset="0"/>
              </a:rPr>
              <a:t> </a:t>
            </a:r>
            <a:r>
              <a:rPr lang="ru-RU" sz="2000" b="1" dirty="0" err="1">
                <a:latin typeface="Arial Narrow" pitchFamily="34" charset="0"/>
                <a:cs typeface="Arial" charset="0"/>
              </a:rPr>
              <a:t>томонидан</a:t>
            </a:r>
            <a:r>
              <a:rPr lang="ru-RU" sz="2000" b="1" dirty="0">
                <a:latin typeface="Arial Narrow" pitchFamily="34" charset="0"/>
                <a:cs typeface="Arial" charset="0"/>
              </a:rPr>
              <a:t> </a:t>
            </a:r>
            <a:r>
              <a:rPr lang="ru-RU" sz="2000" b="1" dirty="0" err="1">
                <a:latin typeface="Arial Narrow" pitchFamily="34" charset="0"/>
                <a:cs typeface="Arial" charset="0"/>
              </a:rPr>
              <a:t>чора</a:t>
            </a:r>
            <a:r>
              <a:rPr lang="ru-RU" sz="2000" b="1" dirty="0">
                <a:latin typeface="Arial Narrow" pitchFamily="34" charset="0"/>
                <a:cs typeface="Arial" charset="0"/>
              </a:rPr>
              <a:t> </a:t>
            </a:r>
            <a:r>
              <a:rPr lang="ru-RU" sz="2000" b="1" dirty="0" err="1">
                <a:latin typeface="Arial Narrow" pitchFamily="34" charset="0"/>
                <a:cs typeface="Arial" charset="0"/>
              </a:rPr>
              <a:t>қўлланишга олиб</a:t>
            </a:r>
            <a:r>
              <a:rPr lang="ru-RU" sz="2000" b="1" dirty="0">
                <a:latin typeface="Arial Narrow" pitchFamily="34" charset="0"/>
                <a:cs typeface="Arial" charset="0"/>
              </a:rPr>
              <a:t> </a:t>
            </a:r>
            <a:r>
              <a:rPr lang="ru-RU" sz="2000" b="1" dirty="0" err="1">
                <a:latin typeface="Arial Narrow" pitchFamily="34" charset="0"/>
                <a:cs typeface="Arial" charset="0"/>
              </a:rPr>
              <a:t>келмайди</a:t>
            </a:r>
            <a:endParaRPr lang="ru-RU" sz="2000" b="1" dirty="0">
              <a:latin typeface="Arial Narrow" pitchFamily="34" charset="0"/>
              <a:cs typeface="Arial" charset="0"/>
            </a:endParaRPr>
          </a:p>
        </p:txBody>
      </p:sp>
      <p:sp>
        <p:nvSpPr>
          <p:cNvPr id="17416" name="Rectangle 0"/>
          <p:cNvSpPr>
            <a:spLocks noChangeArrowheads="1"/>
          </p:cNvSpPr>
          <p:nvPr/>
        </p:nvSpPr>
        <p:spPr bwMode="auto">
          <a:xfrm>
            <a:off x="142875" y="5000625"/>
            <a:ext cx="8715375" cy="760959"/>
          </a:xfrm>
          <a:prstGeom prst="rect">
            <a:avLst/>
          </a:prstGeom>
          <a:noFill/>
          <a:ln w="28575">
            <a:solidFill>
              <a:schemeClr val="bg2"/>
            </a:solidFill>
            <a:miter lim="800000"/>
            <a:headEnd/>
            <a:tailEnd/>
          </a:ln>
        </p:spPr>
        <p:txBody>
          <a:bodyPr lIns="36000" tIns="72000" rIns="36000" bIns="72000">
            <a:spAutoFit/>
          </a:bodyPr>
          <a:lstStyle/>
          <a:p>
            <a:pPr marL="34925" algn="just"/>
            <a:r>
              <a:rPr lang="uz-Cyrl-UZ" sz="2000" b="1" dirty="0">
                <a:latin typeface="Arial Narrow" pitchFamily="34" charset="0"/>
                <a:cs typeface="Arial" charset="0"/>
              </a:rPr>
              <a:t>Асосий тамойил - </a:t>
            </a:r>
            <a:r>
              <a:rPr lang="en-US" sz="2000" b="1" dirty="0">
                <a:latin typeface="Arial Narrow" pitchFamily="34" charset="0"/>
                <a:cs typeface="Arial" charset="0"/>
              </a:rPr>
              <a:t>comply or explain (</a:t>
            </a:r>
            <a:r>
              <a:rPr lang="uz-Cyrl-UZ" sz="2000" b="1" dirty="0">
                <a:latin typeface="Arial Narrow" pitchFamily="34" charset="0"/>
                <a:cs typeface="Arial" charset="0"/>
              </a:rPr>
              <a:t>риоя қил ёки тушунтир) – барча бошқа ривожланган ва ривожланаётган мамлакатлар кодексидаги каби </a:t>
            </a:r>
            <a:endParaRPr lang="ru-RU" sz="2000" b="1" dirty="0">
              <a:latin typeface="Arial Narrow" pitchFamily="34" charset="0"/>
              <a:cs typeface="Arial" charset="0"/>
            </a:endParaRPr>
          </a:p>
        </p:txBody>
      </p:sp>
      <p:sp>
        <p:nvSpPr>
          <p:cNvPr id="12" name="Номер слайда 11"/>
          <p:cNvSpPr>
            <a:spLocks noGrp="1"/>
          </p:cNvSpPr>
          <p:nvPr>
            <p:ph type="sldNum" sz="quarter" idx="12"/>
          </p:nvPr>
        </p:nvSpPr>
        <p:spPr/>
        <p:txBody>
          <a:bodyPr/>
          <a:lstStyle/>
          <a:p>
            <a:pPr>
              <a:defRPr/>
            </a:pPr>
            <a:fld id="{193D315A-82A5-4BED-AD79-2ADC9F09C3C6}" type="slidenum">
              <a:rPr lang="ru-RU"/>
              <a:pPr>
                <a:defRPr/>
              </a:pPr>
              <a:t>7</a:t>
            </a:fld>
            <a:endParaRPr lang="ru-RU"/>
          </a:p>
        </p:txBody>
      </p:sp>
    </p:spTree>
    <p:extLst>
      <p:ext uri="{BB962C8B-B14F-4D97-AF65-F5344CB8AC3E}">
        <p14:creationId xmlns:p14="http://schemas.microsoft.com/office/powerpoint/2010/main" val="17645575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mn-lt"/>
              </a:rPr>
              <a:t>МУНДАРИЖА</a:t>
            </a:r>
          </a:p>
        </p:txBody>
      </p:sp>
      <p:sp>
        <p:nvSpPr>
          <p:cNvPr id="19460" name="Rectangle 0"/>
          <p:cNvSpPr>
            <a:spLocks noChangeArrowheads="1"/>
          </p:cNvSpPr>
          <p:nvPr/>
        </p:nvSpPr>
        <p:spPr bwMode="auto">
          <a:xfrm>
            <a:off x="714348" y="642918"/>
            <a:ext cx="7929589" cy="5933787"/>
          </a:xfrm>
          <a:prstGeom prst="rect">
            <a:avLst/>
          </a:prstGeom>
          <a:noFill/>
          <a:ln w="28575">
            <a:solidFill>
              <a:schemeClr val="bg2"/>
            </a:solidFill>
            <a:miter lim="800000"/>
            <a:headEnd/>
            <a:tailEnd/>
          </a:ln>
        </p:spPr>
        <p:txBody>
          <a:bodyPr wrap="square" lIns="126000" tIns="118800" rIns="126000" bIns="118800">
            <a:spAutoFit/>
          </a:bodyPr>
          <a:lstStyle/>
          <a:p>
            <a:pPr>
              <a:spcAft>
                <a:spcPts val="1200"/>
              </a:spcAft>
            </a:pPr>
            <a:r>
              <a:rPr lang="en-US" b="1" dirty="0">
                <a:latin typeface="Arial Narrow" pitchFamily="34" charset="0"/>
                <a:cs typeface="Arial" charset="0"/>
              </a:rPr>
              <a:t>I-</a:t>
            </a:r>
            <a:r>
              <a:rPr lang="ru-RU" b="1" dirty="0">
                <a:latin typeface="Arial Narrow" pitchFamily="34" charset="0"/>
                <a:cs typeface="Arial" charset="0"/>
              </a:rPr>
              <a:t>Боб. </a:t>
            </a:r>
            <a:r>
              <a:rPr lang="ru-RU" b="1" dirty="0" err="1">
                <a:latin typeface="Arial Narrow" pitchFamily="34" charset="0"/>
                <a:cs typeface="Arial" charset="0"/>
              </a:rPr>
              <a:t>Умумий</a:t>
            </a:r>
            <a:r>
              <a:rPr lang="ru-RU" b="1" dirty="0">
                <a:latin typeface="Arial Narrow" pitchFamily="34" charset="0"/>
                <a:cs typeface="Arial" charset="0"/>
              </a:rPr>
              <a:t> </a:t>
            </a:r>
            <a:r>
              <a:rPr lang="ru-RU" b="1" dirty="0" err="1">
                <a:latin typeface="Arial Narrow" pitchFamily="34" charset="0"/>
                <a:cs typeface="Arial" charset="0"/>
              </a:rPr>
              <a:t>қоидалар</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II-</a:t>
            </a:r>
            <a:r>
              <a:rPr lang="ru-RU" b="1" dirty="0">
                <a:latin typeface="Arial Narrow" pitchFamily="34" charset="0"/>
                <a:cs typeface="Arial" charset="0"/>
              </a:rPr>
              <a:t>Боб. </a:t>
            </a:r>
            <a:r>
              <a:rPr lang="ru-RU" b="1" dirty="0" err="1">
                <a:latin typeface="Arial Narrow" pitchFamily="34" charset="0"/>
                <a:cs typeface="Arial" charset="0"/>
              </a:rPr>
              <a:t>Фаолият</a:t>
            </a:r>
            <a:r>
              <a:rPr lang="ru-RU" b="1" dirty="0">
                <a:latin typeface="Arial Narrow" pitchFamily="34" charset="0"/>
                <a:cs typeface="Arial" charset="0"/>
              </a:rPr>
              <a:t> </a:t>
            </a:r>
            <a:r>
              <a:rPr lang="ru-RU" b="1" dirty="0" err="1">
                <a:latin typeface="Arial Narrow" pitchFamily="34" charset="0"/>
                <a:cs typeface="Arial" charset="0"/>
              </a:rPr>
              <a:t>очиқлигини таъминлаш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III-</a:t>
            </a:r>
            <a:r>
              <a:rPr lang="ru-RU" b="1" dirty="0">
                <a:latin typeface="Arial Narrow" pitchFamily="34" charset="0"/>
                <a:cs typeface="Arial" charset="0"/>
              </a:rPr>
              <a:t>Боб. </a:t>
            </a:r>
            <a:r>
              <a:rPr lang="ru-RU" b="1" dirty="0" err="1">
                <a:latin typeface="Arial Narrow" pitchFamily="34" charset="0"/>
                <a:cs typeface="Arial" charset="0"/>
              </a:rPr>
              <a:t>Самарали</a:t>
            </a:r>
            <a:r>
              <a:rPr lang="ru-RU" b="1" dirty="0">
                <a:latin typeface="Arial Narrow" pitchFamily="34" charset="0"/>
                <a:cs typeface="Arial" charset="0"/>
              </a:rPr>
              <a:t> </a:t>
            </a:r>
            <a:r>
              <a:rPr lang="ru-RU" b="1" dirty="0" err="1">
                <a:latin typeface="Arial Narrow" pitchFamily="34" charset="0"/>
                <a:cs typeface="Arial" charset="0"/>
              </a:rPr>
              <a:t>ички</a:t>
            </a:r>
            <a:r>
              <a:rPr lang="ru-RU" b="1" dirty="0">
                <a:latin typeface="Arial Narrow" pitchFamily="34" charset="0"/>
                <a:cs typeface="Arial" charset="0"/>
              </a:rPr>
              <a:t> </a:t>
            </a:r>
            <a:r>
              <a:rPr lang="ru-RU" b="1" dirty="0" err="1">
                <a:latin typeface="Arial Narrow" pitchFamily="34" charset="0"/>
                <a:cs typeface="Arial" charset="0"/>
              </a:rPr>
              <a:t>назорат</a:t>
            </a:r>
            <a:r>
              <a:rPr lang="ru-RU" b="1" dirty="0">
                <a:latin typeface="Arial Narrow" pitchFamily="34" charset="0"/>
                <a:cs typeface="Arial" charset="0"/>
              </a:rPr>
              <a:t> </a:t>
            </a:r>
            <a:r>
              <a:rPr lang="ru-RU" b="1" dirty="0" err="1">
                <a:latin typeface="Arial Narrow" pitchFamily="34" charset="0"/>
                <a:cs typeface="Arial" charset="0"/>
              </a:rPr>
              <a:t>механизмларини</a:t>
            </a:r>
            <a:r>
              <a:rPr lang="ru-RU" b="1" dirty="0">
                <a:latin typeface="Arial Narrow" pitchFamily="34" charset="0"/>
                <a:cs typeface="Arial" charset="0"/>
              </a:rPr>
              <a:t> </a:t>
            </a:r>
            <a:r>
              <a:rPr lang="ru-RU" b="1" dirty="0" err="1">
                <a:latin typeface="Arial Narrow" pitchFamily="34" charset="0"/>
                <a:cs typeface="Arial" charset="0"/>
              </a:rPr>
              <a:t>жорий</a:t>
            </a:r>
            <a:r>
              <a:rPr lang="ru-RU" b="1" dirty="0">
                <a:latin typeface="Arial Narrow" pitchFamily="34" charset="0"/>
                <a:cs typeface="Arial" charset="0"/>
              </a:rPr>
              <a:t> </a:t>
            </a:r>
            <a:r>
              <a:rPr lang="ru-RU" b="1" dirty="0" err="1">
                <a:latin typeface="Arial Narrow" pitchFamily="34" charset="0"/>
                <a:cs typeface="Arial" charset="0"/>
              </a:rPr>
              <a:t>қилиш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IV-</a:t>
            </a:r>
            <a:r>
              <a:rPr lang="ru-RU" b="1" dirty="0">
                <a:latin typeface="Arial Narrow" pitchFamily="34" charset="0"/>
                <a:cs typeface="Arial" charset="0"/>
              </a:rPr>
              <a:t>Боб. </a:t>
            </a:r>
            <a:r>
              <a:rPr lang="ru-RU" b="1" dirty="0" err="1">
                <a:latin typeface="Arial Narrow" pitchFamily="34" charset="0"/>
                <a:cs typeface="Arial" charset="0"/>
              </a:rPr>
              <a:t>Акциядорларнинг</a:t>
            </a:r>
            <a:r>
              <a:rPr lang="ru-RU" b="1" dirty="0">
                <a:latin typeface="Arial Narrow" pitchFamily="34" charset="0"/>
                <a:cs typeface="Arial" charset="0"/>
              </a:rPr>
              <a:t> </a:t>
            </a:r>
            <a:r>
              <a:rPr lang="ru-RU" b="1" dirty="0" err="1">
                <a:latin typeface="Arial Narrow" pitchFamily="34" charset="0"/>
                <a:cs typeface="Arial" charset="0"/>
              </a:rPr>
              <a:t>ҳуқуқ ва</a:t>
            </a:r>
            <a:r>
              <a:rPr lang="ru-RU" b="1" dirty="0">
                <a:latin typeface="Arial Narrow" pitchFamily="34" charset="0"/>
                <a:cs typeface="Arial" charset="0"/>
              </a:rPr>
              <a:t> </a:t>
            </a:r>
            <a:r>
              <a:rPr lang="ru-RU" b="1" dirty="0" err="1">
                <a:latin typeface="Arial Narrow" pitchFamily="34" charset="0"/>
                <a:cs typeface="Arial" charset="0"/>
              </a:rPr>
              <a:t>қонуний манфаатларини</a:t>
            </a:r>
            <a:r>
              <a:rPr lang="ru-RU" b="1" dirty="0">
                <a:latin typeface="Arial Narrow" pitchFamily="34" charset="0"/>
                <a:cs typeface="Arial" charset="0"/>
              </a:rPr>
              <a:t> </a:t>
            </a:r>
            <a:r>
              <a:rPr lang="ru-RU" b="1" dirty="0" err="1">
                <a:latin typeface="Arial Narrow" pitchFamily="34" charset="0"/>
                <a:cs typeface="Arial" charset="0"/>
              </a:rPr>
              <a:t>амалга</a:t>
            </a:r>
            <a:r>
              <a:rPr lang="ru-RU" b="1" dirty="0">
                <a:latin typeface="Arial Narrow" pitchFamily="34" charset="0"/>
                <a:cs typeface="Arial" charset="0"/>
              </a:rPr>
              <a:t> </a:t>
            </a:r>
            <a:r>
              <a:rPr lang="ru-RU" b="1" dirty="0" err="1">
                <a:latin typeface="Arial Narrow" pitchFamily="34" charset="0"/>
                <a:cs typeface="Arial" charset="0"/>
              </a:rPr>
              <a:t>оширилишини</a:t>
            </a:r>
            <a:r>
              <a:rPr lang="ru-RU" b="1" dirty="0">
                <a:latin typeface="Arial Narrow" pitchFamily="34" charset="0"/>
                <a:cs typeface="Arial" charset="0"/>
              </a:rPr>
              <a:t> </a:t>
            </a:r>
            <a:r>
              <a:rPr lang="ru-RU" b="1" dirty="0" err="1">
                <a:latin typeface="Arial Narrow" pitchFamily="34" charset="0"/>
                <a:cs typeface="Arial" charset="0"/>
              </a:rPr>
              <a:t>таъминлаш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V-</a:t>
            </a:r>
            <a:r>
              <a:rPr lang="ru-RU" b="1" dirty="0">
                <a:latin typeface="Arial Narrow" pitchFamily="34" charset="0"/>
                <a:cs typeface="Arial" charset="0"/>
              </a:rPr>
              <a:t>Боб. </a:t>
            </a:r>
            <a:r>
              <a:rPr lang="ru-RU" b="1" dirty="0" err="1">
                <a:latin typeface="Arial Narrow" pitchFamily="34" charset="0"/>
                <a:cs typeface="Arial" charset="0"/>
              </a:rPr>
              <a:t>Узоқ муддатли</a:t>
            </a:r>
            <a:r>
              <a:rPr lang="ru-RU" b="1" dirty="0">
                <a:latin typeface="Arial Narrow" pitchFamily="34" charset="0"/>
                <a:cs typeface="Arial" charset="0"/>
              </a:rPr>
              <a:t> </a:t>
            </a:r>
            <a:r>
              <a:rPr lang="ru-RU" b="1" dirty="0" err="1">
                <a:latin typeface="Arial Narrow" pitchFamily="34" charset="0"/>
                <a:cs typeface="Arial" charset="0"/>
              </a:rPr>
              <a:t>истиқболга мўлжалланган</a:t>
            </a:r>
            <a:r>
              <a:rPr lang="ru-RU" b="1" dirty="0">
                <a:latin typeface="Arial Narrow" pitchFamily="34" charset="0"/>
                <a:cs typeface="Arial" charset="0"/>
              </a:rPr>
              <a:t> </a:t>
            </a:r>
            <a:r>
              <a:rPr lang="ru-RU" b="1" dirty="0" err="1">
                <a:latin typeface="Arial Narrow" pitchFamily="34" charset="0"/>
                <a:cs typeface="Arial" charset="0"/>
              </a:rPr>
              <a:t>ривожланиш</a:t>
            </a:r>
            <a:r>
              <a:rPr lang="ru-RU" b="1" dirty="0">
                <a:latin typeface="Arial Narrow" pitchFamily="34" charset="0"/>
                <a:cs typeface="Arial" charset="0"/>
              </a:rPr>
              <a:t> </a:t>
            </a:r>
            <a:r>
              <a:rPr lang="ru-RU" b="1" dirty="0" err="1">
                <a:latin typeface="Arial Narrow" pitchFamily="34" charset="0"/>
                <a:cs typeface="Arial" charset="0"/>
              </a:rPr>
              <a:t>стратегияси</a:t>
            </a:r>
            <a:r>
              <a:rPr lang="ru-RU" b="1" dirty="0">
                <a:latin typeface="Arial Narrow" pitchFamily="34" charset="0"/>
                <a:cs typeface="Arial" charset="0"/>
              </a:rPr>
              <a:t> </a:t>
            </a:r>
            <a:r>
              <a:rPr lang="ru-RU" b="1" dirty="0" err="1">
                <a:latin typeface="Arial Narrow" pitchFamily="34" charset="0"/>
                <a:cs typeface="Arial" charset="0"/>
              </a:rPr>
              <a:t>ва</a:t>
            </a:r>
            <a:r>
              <a:rPr lang="ru-RU" b="1" dirty="0">
                <a:latin typeface="Arial Narrow" pitchFamily="34" charset="0"/>
                <a:cs typeface="Arial" charset="0"/>
              </a:rPr>
              <a:t> </a:t>
            </a:r>
            <a:r>
              <a:rPr lang="ru-RU" b="1" dirty="0" err="1">
                <a:latin typeface="Arial Narrow" pitchFamily="34" charset="0"/>
                <a:cs typeface="Arial" charset="0"/>
              </a:rPr>
              <a:t>вазифаларни</a:t>
            </a:r>
            <a:r>
              <a:rPr lang="ru-RU" b="1" dirty="0">
                <a:latin typeface="Arial Narrow" pitchFamily="34" charset="0"/>
                <a:cs typeface="Arial" charset="0"/>
              </a:rPr>
              <a:t> </a:t>
            </a:r>
            <a:r>
              <a:rPr lang="ru-RU" b="1" dirty="0" err="1">
                <a:latin typeface="Arial Narrow" pitchFamily="34" charset="0"/>
                <a:cs typeface="Arial" charset="0"/>
              </a:rPr>
              <a:t>белгилаш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VI-</a:t>
            </a:r>
            <a:r>
              <a:rPr lang="ru-RU" b="1" dirty="0">
                <a:latin typeface="Arial Narrow" pitchFamily="34" charset="0"/>
                <a:cs typeface="Arial" charset="0"/>
              </a:rPr>
              <a:t>Боб. </a:t>
            </a:r>
            <a:r>
              <a:rPr lang="ru-RU" b="1" dirty="0" err="1">
                <a:latin typeface="Arial Narrow" pitchFamily="34" charset="0"/>
                <a:cs typeface="Arial" charset="0"/>
              </a:rPr>
              <a:t>Ижроия</a:t>
            </a:r>
            <a:r>
              <a:rPr lang="ru-RU" b="1" dirty="0">
                <a:latin typeface="Arial Narrow" pitchFamily="34" charset="0"/>
                <a:cs typeface="Arial" charset="0"/>
              </a:rPr>
              <a:t> </a:t>
            </a:r>
            <a:r>
              <a:rPr lang="ru-RU" b="1" dirty="0" err="1">
                <a:latin typeface="Arial Narrow" pitchFamily="34" charset="0"/>
                <a:cs typeface="Arial" charset="0"/>
              </a:rPr>
              <a:t>органининг</a:t>
            </a:r>
            <a:r>
              <a:rPr lang="ru-RU" b="1" dirty="0">
                <a:latin typeface="Arial Narrow" pitchFamily="34" charset="0"/>
                <a:cs typeface="Arial" charset="0"/>
              </a:rPr>
              <a:t> </a:t>
            </a:r>
            <a:r>
              <a:rPr lang="ru-RU" b="1" dirty="0" err="1">
                <a:latin typeface="Arial Narrow" pitchFamily="34" charset="0"/>
                <a:cs typeface="Arial" charset="0"/>
              </a:rPr>
              <a:t>акциядорлар</a:t>
            </a:r>
            <a:r>
              <a:rPr lang="ru-RU" b="1" dirty="0">
                <a:latin typeface="Arial Narrow" pitchFamily="34" charset="0"/>
                <a:cs typeface="Arial" charset="0"/>
              </a:rPr>
              <a:t> </a:t>
            </a:r>
            <a:r>
              <a:rPr lang="ru-RU" b="1" dirty="0" err="1">
                <a:latin typeface="Arial Narrow" pitchFamily="34" charset="0"/>
                <a:cs typeface="Arial" charset="0"/>
              </a:rPr>
              <a:t>ва</a:t>
            </a:r>
            <a:r>
              <a:rPr lang="ru-RU" b="1" dirty="0">
                <a:latin typeface="Arial Narrow" pitchFamily="34" charset="0"/>
                <a:cs typeface="Arial" charset="0"/>
              </a:rPr>
              <a:t> </a:t>
            </a:r>
            <a:r>
              <a:rPr lang="ru-RU" b="1" dirty="0" err="1">
                <a:latin typeface="Arial Narrow" pitchFamily="34" charset="0"/>
                <a:cs typeface="Arial" charset="0"/>
              </a:rPr>
              <a:t>инвесторлар</a:t>
            </a:r>
            <a:r>
              <a:rPr lang="ru-RU" b="1" dirty="0">
                <a:latin typeface="Arial Narrow" pitchFamily="34" charset="0"/>
                <a:cs typeface="Arial" charset="0"/>
              </a:rPr>
              <a:t> </a:t>
            </a:r>
            <a:r>
              <a:rPr lang="ru-RU" b="1" dirty="0" err="1">
                <a:latin typeface="Arial Narrow" pitchFamily="34" charset="0"/>
                <a:cs typeface="Arial" charset="0"/>
              </a:rPr>
              <a:t>билан</a:t>
            </a:r>
            <a:r>
              <a:rPr lang="ru-RU" b="1" dirty="0">
                <a:latin typeface="Arial Narrow" pitchFamily="34" charset="0"/>
                <a:cs typeface="Arial" charset="0"/>
              </a:rPr>
              <a:t> </a:t>
            </a:r>
            <a:r>
              <a:rPr lang="ru-RU" b="1" dirty="0" err="1">
                <a:latin typeface="Arial Narrow" pitchFamily="34" charset="0"/>
                <a:cs typeface="Arial" charset="0"/>
              </a:rPr>
              <a:t>ўзаро</a:t>
            </a:r>
            <a:r>
              <a:rPr lang="ru-RU" b="1" dirty="0">
                <a:latin typeface="Arial Narrow" pitchFamily="34" charset="0"/>
                <a:cs typeface="Arial" charset="0"/>
              </a:rPr>
              <a:t> </a:t>
            </a:r>
            <a:r>
              <a:rPr lang="ru-RU" b="1" dirty="0" err="1">
                <a:latin typeface="Arial Narrow" pitchFamily="34" charset="0"/>
                <a:cs typeface="Arial" charset="0"/>
              </a:rPr>
              <a:t>самарали</a:t>
            </a:r>
            <a:r>
              <a:rPr lang="ru-RU" b="1" dirty="0">
                <a:latin typeface="Arial Narrow" pitchFamily="34" charset="0"/>
                <a:cs typeface="Arial" charset="0"/>
              </a:rPr>
              <a:t> </a:t>
            </a:r>
            <a:r>
              <a:rPr lang="ru-RU" b="1" dirty="0" err="1">
                <a:latin typeface="Arial Narrow" pitchFamily="34" charset="0"/>
                <a:cs typeface="Arial" charset="0"/>
              </a:rPr>
              <a:t>ҳамкорлигининг механизмларини</a:t>
            </a:r>
            <a:r>
              <a:rPr lang="ru-RU" b="1" dirty="0">
                <a:latin typeface="Arial Narrow" pitchFamily="34" charset="0"/>
                <a:cs typeface="Arial" charset="0"/>
              </a:rPr>
              <a:t> </a:t>
            </a:r>
            <a:r>
              <a:rPr lang="ru-RU" b="1" dirty="0" err="1">
                <a:latin typeface="Arial Narrow" pitchFamily="34" charset="0"/>
                <a:cs typeface="Arial" charset="0"/>
              </a:rPr>
              <a:t>жорий</a:t>
            </a:r>
            <a:r>
              <a:rPr lang="ru-RU" b="1" dirty="0">
                <a:latin typeface="Arial Narrow" pitchFamily="34" charset="0"/>
                <a:cs typeface="Arial" charset="0"/>
              </a:rPr>
              <a:t> </a:t>
            </a:r>
            <a:r>
              <a:rPr lang="ru-RU" b="1" dirty="0" err="1">
                <a:latin typeface="Arial Narrow" pitchFamily="34" charset="0"/>
                <a:cs typeface="Arial" charset="0"/>
              </a:rPr>
              <a:t>этиш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VII-</a:t>
            </a:r>
            <a:r>
              <a:rPr lang="ru-RU" b="1" dirty="0">
                <a:latin typeface="Arial Narrow" pitchFamily="34" charset="0"/>
                <a:cs typeface="Arial" charset="0"/>
              </a:rPr>
              <a:t>Боб. </a:t>
            </a:r>
            <a:r>
              <a:rPr lang="ru-RU" b="1" dirty="0" err="1">
                <a:latin typeface="Arial Narrow" pitchFamily="34" charset="0"/>
                <a:cs typeface="Arial" charset="0"/>
              </a:rPr>
              <a:t>Манфаатлар</a:t>
            </a:r>
            <a:r>
              <a:rPr lang="ru-RU" b="1" dirty="0">
                <a:latin typeface="Arial Narrow" pitchFamily="34" charset="0"/>
                <a:cs typeface="Arial" charset="0"/>
              </a:rPr>
              <a:t> </a:t>
            </a:r>
            <a:r>
              <a:rPr lang="ru-RU" b="1" dirty="0" err="1">
                <a:latin typeface="Arial Narrow" pitchFamily="34" charset="0"/>
                <a:cs typeface="Arial" charset="0"/>
              </a:rPr>
              <a:t>қарама-қаршилиги</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VIII-</a:t>
            </a:r>
            <a:r>
              <a:rPr lang="ru-RU" b="1" dirty="0">
                <a:latin typeface="Arial Narrow" pitchFamily="34" charset="0"/>
                <a:cs typeface="Arial" charset="0"/>
              </a:rPr>
              <a:t>Боб. </a:t>
            </a:r>
            <a:r>
              <a:rPr lang="ru-RU" b="1" dirty="0" err="1">
                <a:latin typeface="Arial Narrow" pitchFamily="34" charset="0"/>
                <a:cs typeface="Arial" charset="0"/>
              </a:rPr>
              <a:t>Намунавий</a:t>
            </a:r>
            <a:r>
              <a:rPr lang="ru-RU" b="1" dirty="0">
                <a:latin typeface="Arial Narrow" pitchFamily="34" charset="0"/>
                <a:cs typeface="Arial" charset="0"/>
              </a:rPr>
              <a:t> </a:t>
            </a:r>
            <a:r>
              <a:rPr lang="ru-RU" b="1" dirty="0" err="1">
                <a:latin typeface="Arial Narrow" pitchFamily="34" charset="0"/>
                <a:cs typeface="Arial" charset="0"/>
              </a:rPr>
              <a:t>ташкилий</a:t>
            </a:r>
            <a:r>
              <a:rPr lang="ru-RU" b="1" dirty="0">
                <a:latin typeface="Arial Narrow" pitchFamily="34" charset="0"/>
                <a:cs typeface="Arial" charset="0"/>
              </a:rPr>
              <a:t> </a:t>
            </a:r>
            <a:r>
              <a:rPr lang="ru-RU" b="1" dirty="0" err="1">
                <a:latin typeface="Arial Narrow" pitchFamily="34" charset="0"/>
                <a:cs typeface="Arial" charset="0"/>
              </a:rPr>
              <a:t>тузилмани</a:t>
            </a:r>
            <a:r>
              <a:rPr lang="ru-RU" b="1" dirty="0">
                <a:latin typeface="Arial Narrow" pitchFamily="34" charset="0"/>
                <a:cs typeface="Arial" charset="0"/>
              </a:rPr>
              <a:t> </a:t>
            </a:r>
            <a:r>
              <a:rPr lang="ru-RU" b="1" dirty="0" err="1">
                <a:latin typeface="Arial Narrow" pitchFamily="34" charset="0"/>
                <a:cs typeface="Arial" charset="0"/>
              </a:rPr>
              <a:t>жорий</a:t>
            </a:r>
            <a:r>
              <a:rPr lang="ru-RU" b="1" dirty="0">
                <a:latin typeface="Arial Narrow" pitchFamily="34" charset="0"/>
                <a:cs typeface="Arial" charset="0"/>
              </a:rPr>
              <a:t> </a:t>
            </a:r>
            <a:r>
              <a:rPr lang="ru-RU" b="1" dirty="0" err="1">
                <a:latin typeface="Arial Narrow" pitchFamily="34" charset="0"/>
                <a:cs typeface="Arial" charset="0"/>
              </a:rPr>
              <a:t>этиш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IX-</a:t>
            </a:r>
            <a:r>
              <a:rPr lang="ru-RU" b="1" dirty="0">
                <a:latin typeface="Arial Narrow" pitchFamily="34" charset="0"/>
                <a:cs typeface="Arial" charset="0"/>
              </a:rPr>
              <a:t>Боб. </a:t>
            </a:r>
            <a:r>
              <a:rPr lang="ru-RU" b="1" dirty="0" err="1">
                <a:latin typeface="Arial Narrow" pitchFamily="34" charset="0"/>
                <a:cs typeface="Arial" charset="0"/>
              </a:rPr>
              <a:t>Ахборотларни</a:t>
            </a:r>
            <a:r>
              <a:rPr lang="ru-RU" b="1" dirty="0">
                <a:latin typeface="Arial Narrow" pitchFamily="34" charset="0"/>
                <a:cs typeface="Arial" charset="0"/>
              </a:rPr>
              <a:t> аудит </a:t>
            </a:r>
            <a:r>
              <a:rPr lang="ru-RU" b="1" dirty="0" err="1">
                <a:latin typeface="Arial Narrow" pitchFamily="34" charset="0"/>
                <a:cs typeface="Arial" charset="0"/>
              </a:rPr>
              <a:t>ва</a:t>
            </a:r>
            <a:r>
              <a:rPr lang="ru-RU" b="1" dirty="0">
                <a:latin typeface="Arial Narrow" pitchFamily="34" charset="0"/>
                <a:cs typeface="Arial" charset="0"/>
              </a:rPr>
              <a:t> </a:t>
            </a:r>
            <a:r>
              <a:rPr lang="ru-RU" b="1" dirty="0" err="1">
                <a:latin typeface="Arial Narrow" pitchFamily="34" charset="0"/>
                <a:cs typeface="Arial" charset="0"/>
              </a:rPr>
              <a:t>молиявий</a:t>
            </a:r>
            <a:r>
              <a:rPr lang="ru-RU" b="1" dirty="0">
                <a:latin typeface="Arial Narrow" pitchFamily="34" charset="0"/>
                <a:cs typeface="Arial" charset="0"/>
              </a:rPr>
              <a:t> </a:t>
            </a:r>
            <a:r>
              <a:rPr lang="ru-RU" b="1" dirty="0" err="1">
                <a:latin typeface="Arial Narrow" pitchFamily="34" charset="0"/>
                <a:cs typeface="Arial" charset="0"/>
              </a:rPr>
              <a:t>ҳисоботларнинг халқаро стандартлари</a:t>
            </a:r>
            <a:r>
              <a:rPr lang="ru-RU" b="1" dirty="0">
                <a:latin typeface="Arial Narrow" pitchFamily="34" charset="0"/>
                <a:cs typeface="Arial" charset="0"/>
              </a:rPr>
              <a:t> </a:t>
            </a:r>
            <a:r>
              <a:rPr lang="ru-RU" b="1" dirty="0" err="1">
                <a:latin typeface="Arial Narrow" pitchFamily="34" charset="0"/>
                <a:cs typeface="Arial" charset="0"/>
              </a:rPr>
              <a:t>асосида</a:t>
            </a:r>
            <a:r>
              <a:rPr lang="ru-RU" b="1" dirty="0">
                <a:latin typeface="Arial Narrow" pitchFamily="34" charset="0"/>
                <a:cs typeface="Arial" charset="0"/>
              </a:rPr>
              <a:t> </a:t>
            </a:r>
            <a:r>
              <a:rPr lang="ru-RU" b="1" dirty="0" err="1">
                <a:latin typeface="Arial Narrow" pitchFamily="34" charset="0"/>
                <a:cs typeface="Arial" charset="0"/>
              </a:rPr>
              <a:t>эълон</a:t>
            </a:r>
            <a:r>
              <a:rPr lang="ru-RU" b="1" dirty="0">
                <a:latin typeface="Arial Narrow" pitchFamily="34" charset="0"/>
                <a:cs typeface="Arial" charset="0"/>
              </a:rPr>
              <a:t> </a:t>
            </a:r>
            <a:r>
              <a:rPr lang="ru-RU" b="1" dirty="0" err="1">
                <a:latin typeface="Arial Narrow" pitchFamily="34" charset="0"/>
                <a:cs typeface="Arial" charset="0"/>
              </a:rPr>
              <a:t>қилиш</a:t>
            </a:r>
            <a:endParaRPr lang="ru-RU" b="1" dirty="0">
              <a:latin typeface="Arial Narrow" pitchFamily="34" charset="0"/>
              <a:cs typeface="Arial" charset="0"/>
            </a:endParaRPr>
          </a:p>
          <a:p>
            <a:pPr>
              <a:spcAft>
                <a:spcPts val="1200"/>
              </a:spcAft>
            </a:pPr>
            <a:r>
              <a:rPr lang="en-US" b="1" dirty="0">
                <a:latin typeface="Arial Narrow" pitchFamily="34" charset="0"/>
                <a:cs typeface="Arial" charset="0"/>
              </a:rPr>
              <a:t>X-</a:t>
            </a:r>
            <a:r>
              <a:rPr lang="ru-RU" b="1" dirty="0">
                <a:latin typeface="Arial Narrow" pitchFamily="34" charset="0"/>
                <a:cs typeface="Arial" charset="0"/>
              </a:rPr>
              <a:t>Боб. Кодекс </a:t>
            </a:r>
            <a:r>
              <a:rPr lang="ru-RU" b="1" dirty="0" err="1">
                <a:latin typeface="Arial Narrow" pitchFamily="34" charset="0"/>
                <a:cs typeface="Arial" charset="0"/>
              </a:rPr>
              <a:t>тавсияларини</a:t>
            </a:r>
            <a:r>
              <a:rPr lang="ru-RU" b="1" dirty="0">
                <a:latin typeface="Arial Narrow" pitchFamily="34" charset="0"/>
                <a:cs typeface="Arial" charset="0"/>
              </a:rPr>
              <a:t> </a:t>
            </a:r>
            <a:r>
              <a:rPr lang="ru-RU" b="1" dirty="0" err="1">
                <a:latin typeface="Arial Narrow" pitchFamily="34" charset="0"/>
                <a:cs typeface="Arial" charset="0"/>
              </a:rPr>
              <a:t>жорий</a:t>
            </a:r>
            <a:r>
              <a:rPr lang="ru-RU" b="1" dirty="0">
                <a:latin typeface="Arial Narrow" pitchFamily="34" charset="0"/>
                <a:cs typeface="Arial" charset="0"/>
              </a:rPr>
              <a:t> </a:t>
            </a:r>
            <a:r>
              <a:rPr lang="ru-RU" b="1" dirty="0" err="1">
                <a:latin typeface="Arial Narrow" pitchFamily="34" charset="0"/>
                <a:cs typeface="Arial" charset="0"/>
              </a:rPr>
              <a:t>этиш</a:t>
            </a:r>
            <a:r>
              <a:rPr lang="ru-RU" b="1" dirty="0">
                <a:latin typeface="Arial Narrow" pitchFamily="34" charset="0"/>
                <a:cs typeface="Arial" charset="0"/>
              </a:rPr>
              <a:t> мониторинги</a:t>
            </a:r>
          </a:p>
          <a:p>
            <a:r>
              <a:rPr lang="en-US" b="1" dirty="0">
                <a:latin typeface="Arial Narrow" pitchFamily="34" charset="0"/>
                <a:cs typeface="Arial" charset="0"/>
              </a:rPr>
              <a:t>XI-</a:t>
            </a:r>
            <a:r>
              <a:rPr lang="ru-RU" b="1" dirty="0">
                <a:latin typeface="Arial Narrow" pitchFamily="34" charset="0"/>
                <a:cs typeface="Arial" charset="0"/>
              </a:rPr>
              <a:t>Боб. </a:t>
            </a:r>
            <a:r>
              <a:rPr lang="ru-RU" b="1" dirty="0" err="1">
                <a:latin typeface="Arial Narrow" pitchFamily="34" charset="0"/>
                <a:cs typeface="Arial" charset="0"/>
              </a:rPr>
              <a:t>Якуний</a:t>
            </a:r>
            <a:r>
              <a:rPr lang="ru-RU" b="1" dirty="0">
                <a:latin typeface="Arial Narrow" pitchFamily="34" charset="0"/>
                <a:cs typeface="Arial" charset="0"/>
              </a:rPr>
              <a:t> </a:t>
            </a:r>
            <a:r>
              <a:rPr lang="ru-RU" b="1" dirty="0" err="1">
                <a:latin typeface="Arial Narrow" pitchFamily="34" charset="0"/>
                <a:cs typeface="Arial" charset="0"/>
              </a:rPr>
              <a:t>қоидалар</a:t>
            </a:r>
            <a:endParaRPr lang="ru-RU" b="1" dirty="0">
              <a:latin typeface="Arial Narrow" pitchFamily="34" charset="0"/>
              <a:cs typeface="Arial" charset="0"/>
            </a:endParaRPr>
          </a:p>
        </p:txBody>
      </p:sp>
      <p:sp>
        <p:nvSpPr>
          <p:cNvPr id="6" name="Номер слайда 5"/>
          <p:cNvSpPr>
            <a:spLocks noGrp="1"/>
          </p:cNvSpPr>
          <p:nvPr>
            <p:ph type="sldNum" sz="quarter" idx="12"/>
          </p:nvPr>
        </p:nvSpPr>
        <p:spPr/>
        <p:txBody>
          <a:bodyPr/>
          <a:lstStyle/>
          <a:p>
            <a:pPr>
              <a:defRPr/>
            </a:pPr>
            <a:fld id="{12FB87D5-BF77-442E-974A-D793786A3DFE}" type="slidenum">
              <a:rPr lang="ru-RU"/>
              <a:pPr>
                <a:defRPr/>
              </a:pPr>
              <a:t>8</a:t>
            </a:fld>
            <a:endParaRPr lang="ru-RU"/>
          </a:p>
        </p:txBody>
      </p:sp>
    </p:spTree>
    <p:extLst>
      <p:ext uri="{BB962C8B-B14F-4D97-AF65-F5344CB8AC3E}">
        <p14:creationId xmlns:p14="http://schemas.microsoft.com/office/powerpoint/2010/main" val="3341906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20484" name="Rectangle 0"/>
          <p:cNvSpPr>
            <a:spLocks noChangeArrowheads="1"/>
          </p:cNvSpPr>
          <p:nvPr/>
        </p:nvSpPr>
        <p:spPr bwMode="auto">
          <a:xfrm>
            <a:off x="285750" y="752475"/>
            <a:ext cx="8501063" cy="5256678"/>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lIns="126000" tIns="118800" rIns="126000" bIns="118800">
            <a:spAutoFit/>
          </a:bodyPr>
          <a:lstStyle/>
          <a:p>
            <a:pPr marL="361950" indent="-361950" algn="just">
              <a:spcAft>
                <a:spcPts val="600"/>
              </a:spcAft>
              <a:buFont typeface="Wingdings" pitchFamily="2" charset="2"/>
              <a:buChar char="§"/>
            </a:pPr>
            <a:r>
              <a:rPr lang="ru-RU" dirty="0">
                <a:latin typeface="Arial Narrow" pitchFamily="34" charset="0"/>
                <a:cs typeface="Arial" charset="0"/>
              </a:rPr>
              <a:t>Кодекс </a:t>
            </a:r>
            <a:r>
              <a:rPr lang="ru-RU" dirty="0" err="1">
                <a:latin typeface="Arial Narrow" pitchFamily="34" charset="0"/>
                <a:cs typeface="Arial" charset="0"/>
              </a:rPr>
              <a:t>тавсияларига</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этиш</a:t>
            </a:r>
            <a:r>
              <a:rPr lang="ru-RU" dirty="0">
                <a:latin typeface="Arial Narrow" pitchFamily="34" charset="0"/>
                <a:cs typeface="Arial" charset="0"/>
              </a:rPr>
              <a:t> </a:t>
            </a:r>
            <a:r>
              <a:rPr lang="ru-RU" dirty="0" err="1">
                <a:latin typeface="Arial Narrow" pitchFamily="34" charset="0"/>
                <a:cs typeface="Arial" charset="0"/>
              </a:rPr>
              <a:t>мажбуриятини</a:t>
            </a:r>
            <a:r>
              <a:rPr lang="ru-RU" dirty="0">
                <a:latin typeface="Arial Narrow" pitchFamily="34" charset="0"/>
                <a:cs typeface="Arial" charset="0"/>
              </a:rPr>
              <a:t> </a:t>
            </a:r>
            <a:r>
              <a:rPr lang="ru-RU" dirty="0" err="1">
                <a:latin typeface="Arial Narrow" pitchFamily="34" charset="0"/>
                <a:cs typeface="Arial" charset="0"/>
              </a:rPr>
              <a:t>олиш</a:t>
            </a:r>
            <a:r>
              <a:rPr lang="ru-RU" dirty="0">
                <a:latin typeface="Arial Narrow" pitchFamily="34" charset="0"/>
                <a:cs typeface="Arial" charset="0"/>
              </a:rPr>
              <a:t> </a:t>
            </a:r>
            <a:r>
              <a:rPr lang="ru-RU" dirty="0" err="1">
                <a:latin typeface="Arial Narrow" pitchFamily="34" charset="0"/>
                <a:cs typeface="Arial" charset="0"/>
              </a:rPr>
              <a:t>тўғрисидаги қарор акциядорларнинг</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йиғилиши томонидан</a:t>
            </a:r>
            <a:r>
              <a:rPr lang="ru-RU" dirty="0">
                <a:latin typeface="Arial Narrow" pitchFamily="34" charset="0"/>
                <a:cs typeface="Arial" charset="0"/>
              </a:rPr>
              <a:t> </a:t>
            </a:r>
            <a:r>
              <a:rPr lang="ru-RU" dirty="0" err="1">
                <a:latin typeface="Arial Narrow" pitchFamily="34" charset="0"/>
                <a:cs typeface="Arial" charset="0"/>
              </a:rPr>
              <a:t>оддий</a:t>
            </a:r>
            <a:r>
              <a:rPr lang="ru-RU" dirty="0">
                <a:latin typeface="Arial Narrow" pitchFamily="34" charset="0"/>
                <a:cs typeface="Arial" charset="0"/>
              </a:rPr>
              <a:t> </a:t>
            </a:r>
            <a:r>
              <a:rPr lang="ru-RU" dirty="0" err="1">
                <a:latin typeface="Arial Narrow" pitchFamily="34" charset="0"/>
                <a:cs typeface="Arial" charset="0"/>
              </a:rPr>
              <a:t>кўпчилик</a:t>
            </a:r>
            <a:r>
              <a:rPr lang="ru-RU" dirty="0">
                <a:latin typeface="Arial Narrow" pitchFamily="34" charset="0"/>
                <a:cs typeface="Arial" charset="0"/>
              </a:rPr>
              <a:t> </a:t>
            </a:r>
            <a:r>
              <a:rPr lang="ru-RU" dirty="0" err="1">
                <a:latin typeface="Arial Narrow" pitchFamily="34" charset="0"/>
                <a:cs typeface="Arial" charset="0"/>
              </a:rPr>
              <a:t>овоз</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қабул қилинди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err="1">
                <a:latin typeface="Arial Narrow" pitchFamily="34" charset="0"/>
                <a:cs typeface="Arial" charset="0"/>
              </a:rPr>
              <a:t>Кодекснинг</a:t>
            </a:r>
            <a:r>
              <a:rPr lang="ru-RU" dirty="0">
                <a:latin typeface="Arial Narrow" pitchFamily="34" charset="0"/>
                <a:cs typeface="Arial" charset="0"/>
              </a:rPr>
              <a:t> </a:t>
            </a:r>
            <a:r>
              <a:rPr lang="ru-RU" dirty="0" err="1">
                <a:latin typeface="Arial Narrow" pitchFamily="34" charset="0"/>
                <a:cs typeface="Arial" charset="0"/>
              </a:rPr>
              <a:t>муайян</a:t>
            </a:r>
            <a:r>
              <a:rPr lang="ru-RU" dirty="0">
                <a:latin typeface="Arial Narrow" pitchFamily="34" charset="0"/>
                <a:cs typeface="Arial" charset="0"/>
              </a:rPr>
              <a:t> </a:t>
            </a:r>
            <a:r>
              <a:rPr lang="ru-RU" dirty="0" err="1">
                <a:latin typeface="Arial Narrow" pitchFamily="34" charset="0"/>
                <a:cs typeface="Arial" charset="0"/>
              </a:rPr>
              <a:t>тавсияларига</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этиш</a:t>
            </a:r>
            <a:r>
              <a:rPr lang="ru-RU" dirty="0">
                <a:latin typeface="Arial Narrow" pitchFamily="34" charset="0"/>
                <a:cs typeface="Arial" charset="0"/>
              </a:rPr>
              <a:t> </a:t>
            </a:r>
            <a:r>
              <a:rPr lang="ru-RU" dirty="0" err="1">
                <a:latin typeface="Arial Narrow" pitchFamily="34" charset="0"/>
                <a:cs typeface="Arial" charset="0"/>
              </a:rPr>
              <a:t>имкони</a:t>
            </a:r>
            <a:r>
              <a:rPr lang="ru-RU" dirty="0">
                <a:latin typeface="Arial Narrow" pitchFamily="34" charset="0"/>
                <a:cs typeface="Arial" charset="0"/>
              </a:rPr>
              <a:t> </a:t>
            </a:r>
            <a:r>
              <a:rPr lang="ru-RU" dirty="0" err="1">
                <a:latin typeface="Arial Narrow" pitchFamily="34" charset="0"/>
                <a:cs typeface="Arial" charset="0"/>
              </a:rPr>
              <a:t>мавжуд</a:t>
            </a:r>
            <a:r>
              <a:rPr lang="ru-RU" dirty="0">
                <a:latin typeface="Arial Narrow" pitchFamily="34" charset="0"/>
                <a:cs typeface="Arial" charset="0"/>
              </a:rPr>
              <a:t> </a:t>
            </a:r>
            <a:r>
              <a:rPr lang="ru-RU" dirty="0" err="1">
                <a:latin typeface="Arial Narrow" pitchFamily="34" charset="0"/>
                <a:cs typeface="Arial" charset="0"/>
              </a:rPr>
              <a:t>бўлмаганда</a:t>
            </a:r>
            <a:r>
              <a:rPr lang="ru-RU" dirty="0">
                <a:latin typeface="Arial Narrow" pitchFamily="34" charset="0"/>
                <a:cs typeface="Arial" charset="0"/>
              </a:rPr>
              <a:t>, АЖ “</a:t>
            </a:r>
            <a:r>
              <a:rPr lang="ru-RU" i="1" dirty="0" err="1">
                <a:latin typeface="Arial Narrow" pitchFamily="34" charset="0"/>
                <a:cs typeface="Arial" charset="0"/>
              </a:rPr>
              <a:t>comply</a:t>
            </a:r>
            <a:r>
              <a:rPr lang="ru-RU" i="1" dirty="0">
                <a:latin typeface="Arial Narrow" pitchFamily="34" charset="0"/>
                <a:cs typeface="Arial" charset="0"/>
              </a:rPr>
              <a:t> </a:t>
            </a:r>
            <a:r>
              <a:rPr lang="ru-RU" i="1" dirty="0" err="1">
                <a:latin typeface="Arial Narrow" pitchFamily="34" charset="0"/>
                <a:cs typeface="Arial" charset="0"/>
              </a:rPr>
              <a:t>or</a:t>
            </a:r>
            <a:r>
              <a:rPr lang="ru-RU" i="1" dirty="0">
                <a:latin typeface="Arial Narrow" pitchFamily="34" charset="0"/>
                <a:cs typeface="Arial" charset="0"/>
              </a:rPr>
              <a:t> </a:t>
            </a:r>
            <a:r>
              <a:rPr lang="ru-RU" i="1" dirty="0" err="1">
                <a:latin typeface="Arial Narrow" pitchFamily="34" charset="0"/>
                <a:cs typeface="Arial" charset="0"/>
              </a:rPr>
              <a:t>explain</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қил ёки</a:t>
            </a:r>
            <a:r>
              <a:rPr lang="ru-RU" dirty="0">
                <a:latin typeface="Arial Narrow" pitchFamily="34" charset="0"/>
                <a:cs typeface="Arial" charset="0"/>
              </a:rPr>
              <a:t> </a:t>
            </a:r>
            <a:r>
              <a:rPr lang="ru-RU" dirty="0" err="1">
                <a:latin typeface="Arial Narrow" pitchFamily="34" charset="0"/>
                <a:cs typeface="Arial" charset="0"/>
              </a:rPr>
              <a:t>тушунтир</a:t>
            </a:r>
            <a:r>
              <a:rPr lang="ru-RU" dirty="0">
                <a:latin typeface="Arial Narrow" pitchFamily="34" charset="0"/>
                <a:cs typeface="Arial" charset="0"/>
              </a:rPr>
              <a:t>) </a:t>
            </a:r>
            <a:r>
              <a:rPr lang="ru-RU" dirty="0" err="1">
                <a:latin typeface="Arial Narrow" pitchFamily="34" charset="0"/>
                <a:cs typeface="Arial" charset="0"/>
              </a:rPr>
              <a:t>халқаро тамойилига</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қилган ҳолда унинг</a:t>
            </a:r>
            <a:r>
              <a:rPr lang="ru-RU" dirty="0">
                <a:latin typeface="Arial Narrow" pitchFamily="34" charset="0"/>
                <a:cs typeface="Arial" charset="0"/>
              </a:rPr>
              <a:t> </a:t>
            </a:r>
            <a:r>
              <a:rPr lang="ru-RU" dirty="0" err="1">
                <a:latin typeface="Arial Narrow" pitchFamily="34" charset="0"/>
                <a:cs typeface="Arial" charset="0"/>
              </a:rPr>
              <a:t>сабабларини</a:t>
            </a:r>
            <a:r>
              <a:rPr lang="ru-RU" dirty="0">
                <a:latin typeface="Arial Narrow" pitchFamily="34" charset="0"/>
                <a:cs typeface="Arial" charset="0"/>
              </a:rPr>
              <a:t> </a:t>
            </a:r>
            <a:r>
              <a:rPr lang="ru-RU" dirty="0" err="1">
                <a:latin typeface="Arial Narrow" pitchFamily="34" charset="0"/>
                <a:cs typeface="Arial" charset="0"/>
              </a:rPr>
              <a:t>тўлиқ ошкор</a:t>
            </a:r>
            <a:r>
              <a:rPr lang="ru-RU" dirty="0">
                <a:latin typeface="Arial Narrow" pitchFamily="34" charset="0"/>
                <a:cs typeface="Arial" charset="0"/>
              </a:rPr>
              <a:t> </a:t>
            </a:r>
            <a:r>
              <a:rPr lang="ru-RU" dirty="0" err="1">
                <a:latin typeface="Arial Narrow" pitchFamily="34" charset="0"/>
                <a:cs typeface="Arial" charset="0"/>
              </a:rPr>
              <a:t>этади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a:latin typeface="Arial Narrow" pitchFamily="34" charset="0"/>
                <a:cs typeface="Arial" charset="0"/>
              </a:rPr>
              <a:t>АЖ </a:t>
            </a:r>
            <a:r>
              <a:rPr lang="ru-RU" dirty="0" err="1">
                <a:latin typeface="Arial Narrow" pitchFamily="34" charset="0"/>
                <a:cs typeface="Arial" charset="0"/>
              </a:rPr>
              <a:t>сайтида</a:t>
            </a:r>
            <a:r>
              <a:rPr lang="ru-RU" dirty="0">
                <a:latin typeface="Arial Narrow" pitchFamily="34" charset="0"/>
                <a:cs typeface="Arial" charset="0"/>
              </a:rPr>
              <a:t> </a:t>
            </a:r>
            <a:r>
              <a:rPr lang="ru-RU" dirty="0" err="1">
                <a:latin typeface="Arial Narrow" pitchFamily="34" charset="0"/>
                <a:cs typeface="Arial" charset="0"/>
              </a:rPr>
              <a:t>ёзма</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электрон </a:t>
            </a:r>
            <a:r>
              <a:rPr lang="ru-RU" dirty="0" err="1">
                <a:latin typeface="Arial Narrow" pitchFamily="34" charset="0"/>
                <a:cs typeface="Arial" charset="0"/>
              </a:rPr>
              <a:t>сўровларни</a:t>
            </a:r>
            <a:r>
              <a:rPr lang="ru-RU" dirty="0">
                <a:latin typeface="Arial Narrow" pitchFamily="34" charset="0"/>
                <a:cs typeface="Arial" charset="0"/>
              </a:rPr>
              <a:t>, </a:t>
            </a:r>
            <a:r>
              <a:rPr lang="ru-RU" dirty="0" err="1">
                <a:latin typeface="Arial Narrow" pitchFamily="34" charset="0"/>
                <a:cs typeface="Arial" charset="0"/>
              </a:rPr>
              <a:t>шу</a:t>
            </a:r>
            <a:r>
              <a:rPr lang="ru-RU" dirty="0">
                <a:latin typeface="Arial Narrow" pitchFamily="34" charset="0"/>
                <a:cs typeface="Arial" charset="0"/>
              </a:rPr>
              <a:t> </a:t>
            </a:r>
            <a:r>
              <a:rPr lang="ru-RU" dirty="0" err="1">
                <a:latin typeface="Arial Narrow" pitchFamily="34" charset="0"/>
                <a:cs typeface="Arial" charset="0"/>
              </a:rPr>
              <a:t>жумладан</a:t>
            </a:r>
            <a:r>
              <a:rPr lang="ru-RU" dirty="0">
                <a:latin typeface="Arial Narrow" pitchFamily="34" charset="0"/>
                <a:cs typeface="Arial" charset="0"/>
              </a:rPr>
              <a:t>, </a:t>
            </a:r>
            <a:r>
              <a:rPr lang="ru-RU" dirty="0" err="1">
                <a:latin typeface="Arial Narrow" pitchFamily="34" charset="0"/>
                <a:cs typeface="Arial" charset="0"/>
              </a:rPr>
              <a:t>акциядорлар</a:t>
            </a:r>
            <a:r>
              <a:rPr lang="ru-RU" dirty="0">
                <a:latin typeface="Arial Narrow" pitchFamily="34" charset="0"/>
                <a:cs typeface="Arial" charset="0"/>
              </a:rPr>
              <a:t> </a:t>
            </a:r>
            <a:r>
              <a:rPr lang="ru-RU" dirty="0" err="1">
                <a:latin typeface="Arial Narrow" pitchFamily="34" charset="0"/>
                <a:cs typeface="Arial" charset="0"/>
              </a:rPr>
              <a:t>ўз</a:t>
            </a:r>
            <a:r>
              <a:rPr lang="ru-RU" dirty="0">
                <a:latin typeface="Arial Narrow" pitchFamily="34" charset="0"/>
                <a:cs typeface="Arial" charset="0"/>
              </a:rPr>
              <a:t> </a:t>
            </a:r>
            <a:r>
              <a:rPr lang="ru-RU" dirty="0" err="1">
                <a:latin typeface="Arial Narrow" pitchFamily="34" charset="0"/>
                <a:cs typeface="Arial" charset="0"/>
              </a:rPr>
              <a:t>алоқа маълумотлари</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банк </a:t>
            </a:r>
            <a:r>
              <a:rPr lang="ru-RU" dirty="0" err="1">
                <a:latin typeface="Arial Narrow" pitchFamily="34" charset="0"/>
                <a:cs typeface="Arial" charset="0"/>
              </a:rPr>
              <a:t>реквизитларининг</a:t>
            </a:r>
            <a:r>
              <a:rPr lang="ru-RU" dirty="0">
                <a:latin typeface="Arial Narrow" pitchFamily="34" charset="0"/>
                <a:cs typeface="Arial" charset="0"/>
              </a:rPr>
              <a:t> </a:t>
            </a:r>
            <a:r>
              <a:rPr lang="ru-RU" dirty="0" err="1">
                <a:latin typeface="Arial Narrow" pitchFamily="34" charset="0"/>
                <a:cs typeface="Arial" charset="0"/>
              </a:rPr>
              <a:t>ўзгариши</a:t>
            </a:r>
            <a:r>
              <a:rPr lang="ru-RU" dirty="0">
                <a:latin typeface="Arial Narrow" pitchFamily="34" charset="0"/>
                <a:cs typeface="Arial" charset="0"/>
              </a:rPr>
              <a:t> </a:t>
            </a:r>
            <a:r>
              <a:rPr lang="ru-RU" dirty="0" err="1">
                <a:latin typeface="Arial Narrow" pitchFamily="34" charset="0"/>
                <a:cs typeface="Arial" charset="0"/>
              </a:rPr>
              <a:t>тўғрисидаги маълумотларни</a:t>
            </a:r>
            <a:r>
              <a:rPr lang="ru-RU" dirty="0">
                <a:latin typeface="Arial Narrow" pitchFamily="34" charset="0"/>
                <a:cs typeface="Arial" charset="0"/>
              </a:rPr>
              <a:t> </a:t>
            </a:r>
            <a:r>
              <a:rPr lang="ru-RU" dirty="0" err="1">
                <a:latin typeface="Arial Narrow" pitchFamily="34" charset="0"/>
                <a:cs typeface="Arial" charset="0"/>
              </a:rPr>
              <a:t>юбориши</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a:t>
            </a:r>
            <a:r>
              <a:rPr lang="ru-RU" dirty="0" err="1">
                <a:latin typeface="Arial Narrow" pitchFamily="34" charset="0"/>
                <a:cs typeface="Arial" charset="0"/>
              </a:rPr>
              <a:t>манзил</a:t>
            </a:r>
            <a:r>
              <a:rPr lang="ru-RU" dirty="0">
                <a:latin typeface="Arial Narrow" pitchFamily="34" charset="0"/>
                <a:cs typeface="Arial" charset="0"/>
              </a:rPr>
              <a:t> </a:t>
            </a:r>
            <a:r>
              <a:rPr lang="ru-RU" dirty="0" err="1">
                <a:latin typeface="Arial Narrow" pitchFamily="34" charset="0"/>
                <a:cs typeface="Arial" charset="0"/>
              </a:rPr>
              <a:t>кўрсатган</a:t>
            </a:r>
            <a:r>
              <a:rPr lang="ru-RU" dirty="0">
                <a:latin typeface="Arial Narrow" pitchFamily="34" charset="0"/>
                <a:cs typeface="Arial" charset="0"/>
              </a:rPr>
              <a:t> </a:t>
            </a:r>
            <a:r>
              <a:rPr lang="ru-RU" dirty="0" err="1">
                <a:latin typeface="Arial Narrow" pitchFamily="34" charset="0"/>
                <a:cs typeface="Arial" charset="0"/>
              </a:rPr>
              <a:t>ҳолда акциядорларга</a:t>
            </a:r>
            <a:r>
              <a:rPr lang="ru-RU" dirty="0">
                <a:latin typeface="Arial Narrow" pitchFamily="34" charset="0"/>
                <a:cs typeface="Arial" charset="0"/>
              </a:rPr>
              <a:t> АЖ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боғланишни енгиллаштиради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err="1">
                <a:latin typeface="Arial Narrow" pitchFamily="34" charset="0"/>
                <a:cs typeface="Arial" charset="0"/>
              </a:rPr>
              <a:t>Акциядорларнинг</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йиғилишида шахсан</a:t>
            </a:r>
            <a:r>
              <a:rPr lang="ru-RU" dirty="0">
                <a:latin typeface="Arial Narrow" pitchFamily="34" charset="0"/>
                <a:cs typeface="Arial" charset="0"/>
              </a:rPr>
              <a:t> </a:t>
            </a:r>
            <a:r>
              <a:rPr lang="ru-RU" dirty="0" err="1">
                <a:latin typeface="Arial Narrow" pitchFamily="34" charset="0"/>
                <a:cs typeface="Arial" charset="0"/>
              </a:rPr>
              <a:t>иштирок</a:t>
            </a:r>
            <a:r>
              <a:rPr lang="ru-RU" dirty="0">
                <a:latin typeface="Arial Narrow" pitchFamily="34" charset="0"/>
                <a:cs typeface="Arial" charset="0"/>
              </a:rPr>
              <a:t> эта </a:t>
            </a:r>
            <a:r>
              <a:rPr lang="ru-RU" dirty="0" err="1">
                <a:latin typeface="Arial Narrow" pitchFamily="34" charset="0"/>
                <a:cs typeface="Arial" charset="0"/>
              </a:rPr>
              <a:t>олмайдиган</a:t>
            </a:r>
            <a:r>
              <a:rPr lang="ru-RU" dirty="0">
                <a:latin typeface="Arial Narrow" pitchFamily="34" charset="0"/>
                <a:cs typeface="Arial" charset="0"/>
              </a:rPr>
              <a:t> </a:t>
            </a:r>
            <a:r>
              <a:rPr lang="ru-RU" dirty="0" err="1">
                <a:latin typeface="Arial Narrow" pitchFamily="34" charset="0"/>
                <a:cs typeface="Arial" charset="0"/>
              </a:rPr>
              <a:t>акциядорлар</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электрон почта </a:t>
            </a:r>
            <a:r>
              <a:rPr lang="ru-RU" dirty="0" err="1">
                <a:latin typeface="Arial Narrow" pitchFamily="34" charset="0"/>
                <a:cs typeface="Arial" charset="0"/>
              </a:rPr>
              <a:t>орқали </a:t>
            </a:r>
            <a:r>
              <a:rPr lang="ru-RU" dirty="0">
                <a:latin typeface="Arial Narrow" pitchFamily="34" charset="0"/>
                <a:cs typeface="Arial" charset="0"/>
              </a:rPr>
              <a:t>(электрон </a:t>
            </a:r>
            <a:r>
              <a:rPr lang="ru-RU" dirty="0" err="1">
                <a:latin typeface="Arial Narrow" pitchFamily="34" charset="0"/>
                <a:cs typeface="Arial" charset="0"/>
              </a:rPr>
              <a:t>рақамли имзо</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тасдиқланган ҳолда</a:t>
            </a:r>
            <a:r>
              <a:rPr lang="ru-RU" dirty="0">
                <a:latin typeface="Arial Narrow" pitchFamily="34" charset="0"/>
                <a:cs typeface="Arial" charset="0"/>
              </a:rPr>
              <a:t>), </a:t>
            </a:r>
            <a:r>
              <a:rPr lang="ru-RU" dirty="0" err="1">
                <a:latin typeface="Arial Narrow" pitchFamily="34" charset="0"/>
                <a:cs typeface="Arial" charset="0"/>
              </a:rPr>
              <a:t>шунингдек</a:t>
            </a:r>
            <a:r>
              <a:rPr lang="ru-RU" dirty="0">
                <a:latin typeface="Arial Narrow" pitchFamily="34" charset="0"/>
                <a:cs typeface="Arial" charset="0"/>
              </a:rPr>
              <a:t>, </a:t>
            </a:r>
            <a:r>
              <a:rPr lang="ru-RU" dirty="0" err="1">
                <a:latin typeface="Arial Narrow" pitchFamily="34" charset="0"/>
                <a:cs typeface="Arial" charset="0"/>
              </a:rPr>
              <a:t>ўз</a:t>
            </a:r>
            <a:r>
              <a:rPr lang="ru-RU" dirty="0">
                <a:latin typeface="Arial Narrow" pitchFamily="34" charset="0"/>
                <a:cs typeface="Arial" charset="0"/>
              </a:rPr>
              <a:t> </a:t>
            </a:r>
            <a:r>
              <a:rPr lang="ru-RU" dirty="0" err="1">
                <a:latin typeface="Arial Narrow" pitchFamily="34" charset="0"/>
                <a:cs typeface="Arial" charset="0"/>
              </a:rPr>
              <a:t>ваколатини</a:t>
            </a:r>
            <a:r>
              <a:rPr lang="ru-RU" dirty="0">
                <a:latin typeface="Arial Narrow" pitchFamily="34" charset="0"/>
                <a:cs typeface="Arial" charset="0"/>
              </a:rPr>
              <a:t> </a:t>
            </a:r>
            <a:r>
              <a:rPr lang="ru-RU" dirty="0" err="1">
                <a:latin typeface="Arial Narrow" pitchFamily="34" charset="0"/>
                <a:cs typeface="Arial" charset="0"/>
              </a:rPr>
              <a:t>вакилга</a:t>
            </a:r>
            <a:r>
              <a:rPr lang="ru-RU" dirty="0">
                <a:latin typeface="Arial Narrow" pitchFamily="34" charset="0"/>
                <a:cs typeface="Arial" charset="0"/>
              </a:rPr>
              <a:t> </a:t>
            </a:r>
            <a:r>
              <a:rPr lang="ru-RU" dirty="0" err="1">
                <a:latin typeface="Arial Narrow" pitchFamily="34" charset="0"/>
                <a:cs typeface="Arial" charset="0"/>
              </a:rPr>
              <a:t>бериш</a:t>
            </a:r>
            <a:r>
              <a:rPr lang="ru-RU" dirty="0">
                <a:latin typeface="Arial Narrow" pitchFamily="34" charset="0"/>
                <a:cs typeface="Arial" charset="0"/>
              </a:rPr>
              <a:t> </a:t>
            </a:r>
            <a:r>
              <a:rPr lang="ru-RU" dirty="0" err="1">
                <a:latin typeface="Arial Narrow" pitchFamily="34" charset="0"/>
                <a:cs typeface="Arial" charset="0"/>
              </a:rPr>
              <a:t>йўли</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овоз</a:t>
            </a:r>
            <a:r>
              <a:rPr lang="ru-RU" dirty="0">
                <a:latin typeface="Arial Narrow" pitchFamily="34" charset="0"/>
                <a:cs typeface="Arial" charset="0"/>
              </a:rPr>
              <a:t> </a:t>
            </a:r>
            <a:r>
              <a:rPr lang="ru-RU" dirty="0" err="1">
                <a:latin typeface="Arial Narrow" pitchFamily="34" charset="0"/>
                <a:cs typeface="Arial" charset="0"/>
              </a:rPr>
              <a:t>бериш</a:t>
            </a:r>
            <a:r>
              <a:rPr lang="ru-RU" dirty="0">
                <a:latin typeface="Arial Narrow" pitchFamily="34" charset="0"/>
                <a:cs typeface="Arial" charset="0"/>
              </a:rPr>
              <a:t> </a:t>
            </a:r>
            <a:r>
              <a:rPr lang="ru-RU" dirty="0" err="1">
                <a:latin typeface="Arial Narrow" pitchFamily="34" charset="0"/>
                <a:cs typeface="Arial" charset="0"/>
              </a:rPr>
              <a:t>ёки</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йиғилишни видеоконференц-алоқа тарзида</a:t>
            </a:r>
            <a:r>
              <a:rPr lang="ru-RU" dirty="0">
                <a:latin typeface="Arial Narrow" pitchFamily="34" charset="0"/>
                <a:cs typeface="Arial" charset="0"/>
              </a:rPr>
              <a:t> </a:t>
            </a:r>
            <a:r>
              <a:rPr lang="ru-RU" dirty="0" err="1">
                <a:latin typeface="Arial Narrow" pitchFamily="34" charset="0"/>
                <a:cs typeface="Arial" charset="0"/>
              </a:rPr>
              <a:t>ўтказиш</a:t>
            </a:r>
            <a:r>
              <a:rPr lang="ru-RU" dirty="0">
                <a:latin typeface="Arial Narrow" pitchFamily="34" charset="0"/>
                <a:cs typeface="Arial" charset="0"/>
              </a:rPr>
              <a:t> </a:t>
            </a:r>
            <a:r>
              <a:rPr lang="ru-RU" dirty="0" err="1">
                <a:latin typeface="Arial Narrow" pitchFamily="34" charset="0"/>
                <a:cs typeface="Arial" charset="0"/>
              </a:rPr>
              <a:t>имонияти</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a:t>
            </a:r>
            <a:r>
              <a:rPr lang="ru-RU" dirty="0" err="1">
                <a:latin typeface="Arial Narrow" pitchFamily="34" charset="0"/>
                <a:cs typeface="Arial" charset="0"/>
              </a:rPr>
              <a:t>шароитини</a:t>
            </a:r>
            <a:r>
              <a:rPr lang="ru-RU" dirty="0">
                <a:latin typeface="Arial Narrow" pitchFamily="34" charset="0"/>
                <a:cs typeface="Arial" charset="0"/>
              </a:rPr>
              <a:t> </a:t>
            </a:r>
            <a:r>
              <a:rPr lang="ru-RU" dirty="0" err="1">
                <a:latin typeface="Arial Narrow" pitchFamily="34" charset="0"/>
                <a:cs typeface="Arial" charset="0"/>
              </a:rPr>
              <a:t>яратади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a:latin typeface="Arial Narrow" pitchFamily="34" charset="0"/>
                <a:cs typeface="Arial" charset="0"/>
              </a:rPr>
              <a:t>АЖ "</a:t>
            </a: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тўғрисидаги </a:t>
            </a:r>
            <a:r>
              <a:rPr lang="ru-RU" dirty="0">
                <a:latin typeface="Arial Narrow" pitchFamily="34" charset="0"/>
                <a:cs typeface="Arial" charset="0"/>
              </a:rPr>
              <a:t>низом” </a:t>
            </a:r>
            <a:r>
              <a:rPr lang="ru-RU" dirty="0" err="1">
                <a:latin typeface="Arial Narrow" pitchFamily="34" charset="0"/>
                <a:cs typeface="Arial" charset="0"/>
              </a:rPr>
              <a:t>талабларига</a:t>
            </a:r>
            <a:r>
              <a:rPr lang="ru-RU" dirty="0">
                <a:latin typeface="Arial Narrow" pitchFamily="34" charset="0"/>
                <a:cs typeface="Arial" charset="0"/>
              </a:rPr>
              <a:t> </a:t>
            </a:r>
            <a:r>
              <a:rPr lang="ru-RU" dirty="0" err="1">
                <a:latin typeface="Arial Narrow" pitchFamily="34" charset="0"/>
                <a:cs typeface="Arial" charset="0"/>
              </a:rPr>
              <a:t>мувофиқ</a:t>
            </a:r>
            <a:r>
              <a:rPr lang="ru-RU" dirty="0">
                <a:latin typeface="Arial Narrow" pitchFamily="34" charset="0"/>
                <a:cs typeface="Arial" charset="0"/>
              </a:rPr>
              <a:t>, </a:t>
            </a: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таркибига</a:t>
            </a:r>
            <a:r>
              <a:rPr lang="ru-RU" dirty="0">
                <a:latin typeface="Arial Narrow" pitchFamily="34" charset="0"/>
                <a:cs typeface="Arial" charset="0"/>
              </a:rPr>
              <a:t> </a:t>
            </a:r>
            <a:r>
              <a:rPr lang="ru-RU" dirty="0" err="1">
                <a:latin typeface="Arial Narrow" pitchFamily="34" charset="0"/>
                <a:cs typeface="Arial" charset="0"/>
              </a:rPr>
              <a:t>биттадан</a:t>
            </a:r>
            <a:r>
              <a:rPr lang="ru-RU" dirty="0">
                <a:latin typeface="Arial Narrow" pitchFamily="34" charset="0"/>
                <a:cs typeface="Arial" charset="0"/>
              </a:rPr>
              <a:t> </a:t>
            </a:r>
            <a:r>
              <a:rPr lang="ru-RU" dirty="0" err="1">
                <a:latin typeface="Arial Narrow" pitchFamily="34" charset="0"/>
                <a:cs typeface="Arial" charset="0"/>
              </a:rPr>
              <a:t>кам</a:t>
            </a:r>
            <a:r>
              <a:rPr lang="ru-RU" dirty="0">
                <a:latin typeface="Arial Narrow" pitchFamily="34" charset="0"/>
                <a:cs typeface="Arial" charset="0"/>
              </a:rPr>
              <a:t> </a:t>
            </a:r>
            <a:r>
              <a:rPr lang="ru-RU" dirty="0" err="1">
                <a:latin typeface="Arial Narrow" pitchFamily="34" charset="0"/>
                <a:cs typeface="Arial" charset="0"/>
              </a:rPr>
              <a:t>бўлмаган</a:t>
            </a:r>
            <a:r>
              <a:rPr lang="ru-RU" dirty="0">
                <a:latin typeface="Arial Narrow" pitchFamily="34" charset="0"/>
                <a:cs typeface="Arial" charset="0"/>
              </a:rPr>
              <a:t> (</a:t>
            </a:r>
            <a:r>
              <a:rPr lang="ru-RU" dirty="0" err="1">
                <a:latin typeface="Arial Narrow" pitchFamily="34" charset="0"/>
                <a:cs typeface="Arial" charset="0"/>
              </a:rPr>
              <a:t>аммо</a:t>
            </a:r>
            <a:r>
              <a:rPr lang="ru-RU" dirty="0">
                <a:latin typeface="Arial Narrow" pitchFamily="34" charset="0"/>
                <a:cs typeface="Arial" charset="0"/>
              </a:rPr>
              <a:t> </a:t>
            </a:r>
            <a:r>
              <a:rPr lang="ru-RU" dirty="0" err="1">
                <a:latin typeface="Arial Narrow" pitchFamily="34" charset="0"/>
                <a:cs typeface="Arial" charset="0"/>
              </a:rPr>
              <a:t>уставда</a:t>
            </a:r>
            <a:r>
              <a:rPr lang="ru-RU" dirty="0">
                <a:latin typeface="Arial Narrow" pitchFamily="34" charset="0"/>
                <a:cs typeface="Arial" charset="0"/>
              </a:rPr>
              <a:t> </a:t>
            </a:r>
            <a:r>
              <a:rPr lang="ru-RU" dirty="0" err="1">
                <a:latin typeface="Arial Narrow" pitchFamily="34" charset="0"/>
                <a:cs typeface="Arial" charset="0"/>
              </a:rPr>
              <a:t>кўзда</a:t>
            </a:r>
            <a:r>
              <a:rPr lang="ru-RU" dirty="0">
                <a:latin typeface="Arial Narrow" pitchFamily="34" charset="0"/>
                <a:cs typeface="Arial" charset="0"/>
              </a:rPr>
              <a:t> </a:t>
            </a:r>
            <a:r>
              <a:rPr lang="ru-RU" dirty="0" err="1">
                <a:latin typeface="Arial Narrow" pitchFamily="34" charset="0"/>
                <a:cs typeface="Arial" charset="0"/>
              </a:rPr>
              <a:t>тутилган</a:t>
            </a:r>
            <a:r>
              <a:rPr lang="ru-RU" dirty="0">
                <a:latin typeface="Arial Narrow" pitchFamily="34" charset="0"/>
                <a:cs typeface="Arial" charset="0"/>
              </a:rPr>
              <a:t> </a:t>
            </a: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аъзолари</a:t>
            </a:r>
            <a:r>
              <a:rPr lang="ru-RU" dirty="0">
                <a:latin typeface="Arial Narrow" pitchFamily="34" charset="0"/>
                <a:cs typeface="Arial" charset="0"/>
              </a:rPr>
              <a:t> </a:t>
            </a:r>
            <a:r>
              <a:rPr lang="ru-RU" dirty="0" err="1">
                <a:latin typeface="Arial Narrow" pitchFamily="34" charset="0"/>
                <a:cs typeface="Arial" charset="0"/>
              </a:rPr>
              <a:t>сонининг</a:t>
            </a:r>
            <a:r>
              <a:rPr lang="ru-RU" dirty="0">
                <a:latin typeface="Arial Narrow" pitchFamily="34" charset="0"/>
                <a:cs typeface="Arial" charset="0"/>
              </a:rPr>
              <a:t> 15 </a:t>
            </a:r>
            <a:r>
              <a:rPr lang="ru-RU" dirty="0" err="1">
                <a:latin typeface="Arial Narrow" pitchFamily="34" charset="0"/>
                <a:cs typeface="Arial" charset="0"/>
              </a:rPr>
              <a:t>фоизидан</a:t>
            </a:r>
            <a:r>
              <a:rPr lang="ru-RU" dirty="0">
                <a:latin typeface="Arial Narrow" pitchFamily="34" charset="0"/>
                <a:cs typeface="Arial" charset="0"/>
              </a:rPr>
              <a:t> </a:t>
            </a:r>
            <a:r>
              <a:rPr lang="ru-RU" dirty="0" err="1">
                <a:latin typeface="Arial Narrow" pitchFamily="34" charset="0"/>
                <a:cs typeface="Arial" charset="0"/>
              </a:rPr>
              <a:t>кам</a:t>
            </a:r>
            <a:r>
              <a:rPr lang="ru-RU" dirty="0">
                <a:latin typeface="Arial Narrow" pitchFamily="34" charset="0"/>
                <a:cs typeface="Arial" charset="0"/>
              </a:rPr>
              <a:t> </a:t>
            </a:r>
            <a:r>
              <a:rPr lang="ru-RU" dirty="0" err="1">
                <a:latin typeface="Arial Narrow" pitchFamily="34" charset="0"/>
                <a:cs typeface="Arial" charset="0"/>
              </a:rPr>
              <a:t>бўлмаган</a:t>
            </a:r>
            <a:r>
              <a:rPr lang="ru-RU" dirty="0">
                <a:latin typeface="Arial Narrow" pitchFamily="34" charset="0"/>
                <a:cs typeface="Arial" charset="0"/>
              </a:rPr>
              <a:t>) </a:t>
            </a:r>
            <a:r>
              <a:rPr lang="ru-RU" dirty="0" err="1">
                <a:latin typeface="Arial Narrow" pitchFamily="34" charset="0"/>
                <a:cs typeface="Arial" charset="0"/>
              </a:rPr>
              <a:t>мустақил аъзо</a:t>
            </a:r>
            <a:r>
              <a:rPr lang="ru-RU" dirty="0">
                <a:latin typeface="Arial Narrow" pitchFamily="34" charset="0"/>
                <a:cs typeface="Arial" charset="0"/>
              </a:rPr>
              <a:t> </a:t>
            </a:r>
            <a:r>
              <a:rPr lang="ru-RU" dirty="0" err="1">
                <a:latin typeface="Arial Narrow" pitchFamily="34" charset="0"/>
                <a:cs typeface="Arial" charset="0"/>
              </a:rPr>
              <a:t>киритади</a:t>
            </a:r>
            <a:r>
              <a:rPr lang="ru-RU" dirty="0">
                <a:latin typeface="Arial Narrow" pitchFamily="34" charset="0"/>
                <a:cs typeface="Arial" charset="0"/>
              </a:rPr>
              <a:t>.</a:t>
            </a:r>
          </a:p>
        </p:txBody>
      </p:sp>
      <p:sp>
        <p:nvSpPr>
          <p:cNvPr id="6" name="Номер слайда 5"/>
          <p:cNvSpPr>
            <a:spLocks noGrp="1"/>
          </p:cNvSpPr>
          <p:nvPr>
            <p:ph type="sldNum" sz="quarter" idx="12"/>
          </p:nvPr>
        </p:nvSpPr>
        <p:spPr/>
        <p:txBody>
          <a:bodyPr/>
          <a:lstStyle/>
          <a:p>
            <a:pPr>
              <a:defRPr/>
            </a:pPr>
            <a:fld id="{1569592C-2462-4CA6-A53C-2F7870DA58F7}" type="slidenum">
              <a:rPr lang="ru-RU"/>
              <a:pPr>
                <a:defRPr/>
              </a:pPr>
              <a:t>9</a:t>
            </a:fld>
            <a:endParaRPr lang="ru-RU"/>
          </a:p>
        </p:txBody>
      </p:sp>
    </p:spTree>
    <p:extLst>
      <p:ext uri="{BB962C8B-B14F-4D97-AF65-F5344CB8AC3E}">
        <p14:creationId xmlns:p14="http://schemas.microsoft.com/office/powerpoint/2010/main" val="1856020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8" name="Rectangle 0"/>
          <p:cNvSpPr>
            <a:spLocks noChangeArrowheads="1"/>
          </p:cNvSpPr>
          <p:nvPr/>
        </p:nvSpPr>
        <p:spPr bwMode="auto">
          <a:xfrm>
            <a:off x="285720" y="714356"/>
            <a:ext cx="8643998" cy="51691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lIns="126000" tIns="118800" rIns="126000" bIns="118800">
            <a:spAutoFit/>
          </a:bodyPr>
          <a:lstStyle/>
          <a:p>
            <a:pPr marL="361950" indent="-361950" algn="just" fontAlgn="auto">
              <a:spcBef>
                <a:spcPts val="0"/>
              </a:spcBef>
              <a:spcAft>
                <a:spcPts val="600"/>
              </a:spcAft>
              <a:buFont typeface="Wingdings" pitchFamily="2" charset="2"/>
              <a:buChar char="§"/>
              <a:defRPr/>
            </a:pPr>
            <a:r>
              <a:rPr lang="ru-RU" dirty="0" err="1">
                <a:latin typeface="Arial Narrow" pitchFamily="34" charset="0"/>
                <a:cs typeface="Arial" pitchFamily="34" charset="0"/>
              </a:rPr>
              <a:t>Қуйидагилар</a:t>
            </a:r>
            <a:r>
              <a:rPr lang="ru-RU" dirty="0">
                <a:latin typeface="Arial Narrow" pitchFamily="34" charset="0"/>
                <a:cs typeface="Arial" pitchFamily="34" charset="0"/>
              </a:rPr>
              <a:t> АЖ </a:t>
            </a:r>
            <a:r>
              <a:rPr lang="ru-RU" dirty="0" err="1">
                <a:latin typeface="Arial Narrow" pitchFamily="34" charset="0"/>
                <a:cs typeface="Arial" pitchFamily="34" charset="0"/>
              </a:rPr>
              <a:t>кузатув</a:t>
            </a:r>
            <a:r>
              <a:rPr lang="ru-RU" dirty="0">
                <a:latin typeface="Arial Narrow" pitchFamily="34" charset="0"/>
                <a:cs typeface="Arial" pitchFamily="34" charset="0"/>
              </a:rPr>
              <a:t> </a:t>
            </a:r>
            <a:r>
              <a:rPr lang="ru-RU" dirty="0" err="1">
                <a:latin typeface="Arial Narrow" pitchFamily="34" charset="0"/>
                <a:cs typeface="Arial" pitchFamily="34" charset="0"/>
              </a:rPr>
              <a:t>кенгашининг</a:t>
            </a:r>
            <a:r>
              <a:rPr lang="ru-RU" dirty="0">
                <a:latin typeface="Arial Narrow" pitchFamily="34" charset="0"/>
                <a:cs typeface="Arial" pitchFamily="34" charset="0"/>
              </a:rPr>
              <a:t> </a:t>
            </a:r>
            <a:r>
              <a:rPr lang="ru-RU" dirty="0" err="1">
                <a:latin typeface="Arial Narrow" pitchFamily="34" charset="0"/>
                <a:cs typeface="Arial" pitchFamily="34" charset="0"/>
              </a:rPr>
              <a:t>мустақил</a:t>
            </a:r>
            <a:r>
              <a:rPr lang="ru-RU" dirty="0">
                <a:latin typeface="Arial Narrow" pitchFamily="34" charset="0"/>
                <a:cs typeface="Arial" pitchFamily="34" charset="0"/>
              </a:rPr>
              <a:t> </a:t>
            </a:r>
            <a:r>
              <a:rPr lang="ru-RU" dirty="0" err="1">
                <a:latin typeface="Arial Narrow" pitchFamily="34" charset="0"/>
                <a:cs typeface="Arial" pitchFamily="34" charset="0"/>
              </a:rPr>
              <a:t>аъзоси</a:t>
            </a:r>
            <a:r>
              <a:rPr lang="ru-RU" dirty="0">
                <a:latin typeface="Arial Narrow" pitchFamily="34" charset="0"/>
                <a:cs typeface="Arial" pitchFamily="34" charset="0"/>
              </a:rPr>
              <a:t> </a:t>
            </a:r>
            <a:r>
              <a:rPr lang="ru-RU" dirty="0" err="1">
                <a:latin typeface="Arial Narrow" pitchFamily="34" charset="0"/>
                <a:cs typeface="Arial" pitchFamily="34" charset="0"/>
              </a:rPr>
              <a:t>бўлиши</a:t>
            </a:r>
            <a:r>
              <a:rPr lang="ru-RU" dirty="0">
                <a:latin typeface="Arial Narrow" pitchFamily="34" charset="0"/>
                <a:cs typeface="Arial" pitchFamily="34" charset="0"/>
              </a:rPr>
              <a:t> </a:t>
            </a:r>
            <a:r>
              <a:rPr lang="ru-RU" dirty="0" err="1">
                <a:latin typeface="Arial Narrow" pitchFamily="34" charset="0"/>
                <a:cs typeface="Arial" pitchFamily="34" charset="0"/>
              </a:rPr>
              <a:t>мумкин</a:t>
            </a:r>
            <a:r>
              <a:rPr lang="ru-RU" dirty="0" smtClean="0">
                <a:latin typeface="Arial Narrow" pitchFamily="34" charset="0"/>
                <a:cs typeface="Arial" pitchFamily="34" charset="0"/>
              </a:rPr>
              <a:t>:</a:t>
            </a:r>
            <a:endParaRPr lang="ru-RU" dirty="0">
              <a:latin typeface="Arial Narrow" pitchFamily="34" charset="0"/>
              <a:cs typeface="Arial" pitchFamily="34" charset="0"/>
            </a:endParaRPr>
          </a:p>
        </p:txBody>
      </p:sp>
      <p:sp>
        <p:nvSpPr>
          <p:cNvPr id="6" name="Номер слайда 5"/>
          <p:cNvSpPr>
            <a:spLocks noGrp="1"/>
          </p:cNvSpPr>
          <p:nvPr>
            <p:ph type="sldNum" sz="quarter" idx="12"/>
          </p:nvPr>
        </p:nvSpPr>
        <p:spPr/>
        <p:txBody>
          <a:bodyPr/>
          <a:lstStyle/>
          <a:p>
            <a:pPr>
              <a:defRPr/>
            </a:pPr>
            <a:fld id="{446F03B1-EA40-4490-9DC6-27F1BAD2D5CF}" type="slidenum">
              <a:rPr lang="ru-RU"/>
              <a:pPr>
                <a:defRPr/>
              </a:pPr>
              <a:t>10</a:t>
            </a:fld>
            <a:endParaRPr lang="ru-RU"/>
          </a:p>
        </p:txBody>
      </p:sp>
      <p:sp>
        <p:nvSpPr>
          <p:cNvPr id="2" name="Прямоугольник 1"/>
          <p:cNvSpPr/>
          <p:nvPr/>
        </p:nvSpPr>
        <p:spPr>
          <a:xfrm>
            <a:off x="285720" y="1226045"/>
            <a:ext cx="8473480" cy="5355312"/>
          </a:xfrm>
          <a:prstGeom prst="rect">
            <a:avLst/>
          </a:prstGeom>
        </p:spPr>
        <p:txBody>
          <a:bodyPr wrap="square">
            <a:spAutoFit/>
          </a:bodyPr>
          <a:lstStyle/>
          <a:p>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сўнгги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уч</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йил</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мобайнида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жамиятда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аффилланган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шахсларида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ишламаган</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жамиятнинг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акциядори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аффилланган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таъсисчиси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акциядори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иштирокчиси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бўлмаган</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жамиятнинг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аффилланган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йирик</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мижози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йирик</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етказиб</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берувчиси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яъни</a:t>
            </a:r>
            <a:r>
              <a:rPr lang="ru-RU" dirty="0">
                <a:solidFill>
                  <a:srgbClr val="000000"/>
                </a:solidFill>
                <a:latin typeface="PTSerif-Regular"/>
                <a:ea typeface="Times New Roman" panose="02020603050405020304" pitchFamily="18" charset="0"/>
                <a:cs typeface="Segoe UI" panose="020B0502040204020203" pitchFamily="34" charset="0"/>
              </a:rPr>
              <a:t> улар </a:t>
            </a:r>
            <a:r>
              <a:rPr lang="ru-RU" dirty="0" err="1">
                <a:solidFill>
                  <a:srgbClr val="000000"/>
                </a:solidFill>
                <a:latin typeface="PTSerif-Regular"/>
                <a:ea typeface="Times New Roman" panose="02020603050405020304" pitchFamily="18" charset="0"/>
                <a:cs typeface="Segoe UI" panose="020B0502040204020203" pitchFamily="34" charset="0"/>
              </a:rPr>
              <a:t>билан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ЭКИҲнинг</a:t>
            </a:r>
            <a:r>
              <a:rPr lang="ru-RU" dirty="0">
                <a:solidFill>
                  <a:srgbClr val="000000"/>
                </a:solidFill>
                <a:latin typeface="PTSerif-Regular"/>
                <a:ea typeface="Times New Roman" panose="02020603050405020304" pitchFamily="18" charset="0"/>
                <a:cs typeface="Segoe UI" panose="020B0502040204020203" pitchFamily="34" charset="0"/>
              </a:rPr>
              <a:t> 2 000 </a:t>
            </a:r>
            <a:r>
              <a:rPr lang="ru-RU" dirty="0" err="1">
                <a:solidFill>
                  <a:srgbClr val="000000"/>
                </a:solidFill>
                <a:latin typeface="PTSerif-Regular"/>
                <a:ea typeface="Times New Roman" panose="02020603050405020304" pitchFamily="18" charset="0"/>
                <a:cs typeface="Segoe UI" panose="020B0502040204020203" pitchFamily="34" charset="0"/>
              </a:rPr>
              <a:t>бараваридан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кўп</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суммага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тенг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амалдаги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шартнома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мавжуд</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шахслар</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билан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фуқаролик-ҳуқуқий</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муносабатларда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бўлмаган</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жамият</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аффилланган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шахслари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билан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бирор-бир</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келишувга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эга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бўлмаган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бундан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кузатув</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кенгаши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аъзосининг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вазифалари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функциялари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бажарилишини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таъминлаш</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билан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боғлиқ</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ҳоллар</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мустасно</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жамиятнинг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бошқарув</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ички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назорат</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органларининг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аффилланган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шахсларининг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аъзоси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сўнгги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уч</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йил</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ичида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уларга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аъзо</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шахснинг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эри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хотини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ота-онаси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фарзандликка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олувчиси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фарзанди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фарзандликка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олинган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боласи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туғишган</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ва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ўгай</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акаси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укаси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ҳамда</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опаси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синглиси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бўлмаган</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давлат</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бошқаруви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органининг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ёки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давлат</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корхонасининг</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ходими</a:t>
            </a:r>
            <a:r>
              <a:rPr lang="ru-RU" dirty="0">
                <a:solidFill>
                  <a:srgbClr val="000000"/>
                </a:solidFill>
                <a:latin typeface="PTSerif-Regular"/>
                <a:ea typeface="Times New Roman" panose="02020603050405020304" pitchFamily="18" charset="0"/>
                <a:cs typeface="Segoe UI" panose="020B0502040204020203" pitchFamily="34" charset="0"/>
              </a:rPr>
              <a:t> </a:t>
            </a:r>
            <a:r>
              <a:rPr lang="ru-RU" dirty="0" err="1">
                <a:solidFill>
                  <a:srgbClr val="000000"/>
                </a:solidFill>
                <a:latin typeface="PTSerif-Regular"/>
                <a:ea typeface="Times New Roman" panose="02020603050405020304" pitchFamily="18" charset="0"/>
                <a:cs typeface="Segoe UI" panose="020B0502040204020203" pitchFamily="34" charset="0"/>
              </a:rPr>
              <a:t>бўлмаган</a:t>
            </a:r>
            <a:r>
              <a:rPr lang="ru-RU" dirty="0">
                <a:solidFill>
                  <a:srgbClr val="000000"/>
                </a:solidFill>
                <a:latin typeface="PTSerif-Regular"/>
                <a:ea typeface="Times New Roman" panose="02020603050405020304" pitchFamily="18" charset="0"/>
                <a:cs typeface="Segoe UI" panose="020B0502040204020203" pitchFamily="34" charset="0"/>
              </a:rPr>
              <a:t>.</a:t>
            </a:r>
            <a:br>
              <a:rPr lang="ru-RU" dirty="0">
                <a:solidFill>
                  <a:srgbClr val="000000"/>
                </a:solidFill>
                <a:latin typeface="PTSerif-Regular"/>
                <a:ea typeface="Times New Roman" panose="02020603050405020304" pitchFamily="18" charset="0"/>
                <a:cs typeface="Segoe UI" panose="020B0502040204020203" pitchFamily="34" charset="0"/>
              </a:rPr>
            </a:br>
            <a:endParaRPr lang="ru-RU" dirty="0"/>
          </a:p>
        </p:txBody>
      </p:sp>
    </p:spTree>
    <p:extLst>
      <p:ext uri="{BB962C8B-B14F-4D97-AF65-F5344CB8AC3E}">
        <p14:creationId xmlns:p14="http://schemas.microsoft.com/office/powerpoint/2010/main" val="17883316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722" y="263769"/>
            <a:ext cx="8809285" cy="905287"/>
          </a:xfrm>
        </p:spPr>
        <p:txBody>
          <a:bodyPr>
            <a:normAutofit/>
          </a:bodyPr>
          <a:lstStyle/>
          <a:p>
            <a:pPr algn="ctr"/>
            <a:r>
              <a:rPr lang="uz-Cyrl-UZ" sz="1846" dirty="0">
                <a:solidFill>
                  <a:schemeClr val="tx1"/>
                </a:solidFill>
                <a:latin typeface="Times New Roman" panose="02020603050405020304" pitchFamily="18" charset="0"/>
                <a:cs typeface="Times New Roman" panose="02020603050405020304" pitchFamily="18" charset="0"/>
              </a:rPr>
              <a:t>Бугунги кунда Қонунга 2019 йилнинг 20 мартидан бошлаб акциядорлик жамиятлари фаолиятига қўйидаги ўзгаришлар киритилди:</a:t>
            </a:r>
            <a:endParaRPr lang="ru-RU" sz="1846" dirty="0">
              <a:solidFill>
                <a:schemeClr val="tx1"/>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106722" y="1169057"/>
            <a:ext cx="8809285" cy="5255391"/>
          </a:xfrm>
          <a:prstGeom prst="flowChartProcess">
            <a:avLst/>
          </a:prstGeom>
        </p:spPr>
        <p:style>
          <a:lnRef idx="2">
            <a:schemeClr val="accent6"/>
          </a:lnRef>
          <a:fillRef idx="1">
            <a:schemeClr val="lt1"/>
          </a:fillRef>
          <a:effectRef idx="0">
            <a:schemeClr val="accent6"/>
          </a:effectRef>
          <a:fontRef idx="minor">
            <a:schemeClr val="dk1"/>
          </a:fontRef>
        </p:style>
        <p:txBody>
          <a:bodyPr rtlCol="0" anchor="ctr">
            <a:normAutofit/>
          </a:bodyPr>
          <a:lstStyle/>
          <a:p>
            <a:pPr algn="just"/>
            <a:r>
              <a:rPr lang="ru-RU" sz="1385" b="1" u="sng" dirty="0">
                <a:latin typeface="Times New Roman" panose="02020603050405020304" pitchFamily="18" charset="0"/>
                <a:cs typeface="Times New Roman" panose="02020603050405020304" pitchFamily="18" charset="0"/>
                <a:hlinkClick r:id="rId2"/>
              </a:rPr>
              <a:t>76-модда</a:t>
            </a:r>
            <a:r>
              <a:rPr lang="ru-RU" sz="1385" b="1" dirty="0">
                <a:latin typeface="Times New Roman" panose="02020603050405020304" pitchFamily="18" charset="0"/>
                <a:cs typeface="Times New Roman" panose="02020603050405020304" pitchFamily="18" charset="0"/>
              </a:rPr>
              <a:t>:</a:t>
            </a:r>
          </a:p>
          <a:p>
            <a:pPr algn="just"/>
            <a:r>
              <a:rPr lang="ru-RU" sz="1385" b="1" dirty="0">
                <a:latin typeface="Times New Roman" panose="02020603050405020304" pitchFamily="18" charset="0"/>
                <a:cs typeface="Times New Roman" panose="02020603050405020304" pitchFamily="18" charset="0"/>
              </a:rPr>
              <a:t>"</a:t>
            </a:r>
            <a:r>
              <a:rPr lang="ru-RU" sz="1385" b="1" dirty="0" err="1">
                <a:latin typeface="Times New Roman" panose="02020603050405020304" pitchFamily="18" charset="0"/>
                <a:cs typeface="Times New Roman" panose="02020603050405020304" pitchFamily="18" charset="0"/>
              </a:rPr>
              <a:t>Акциялари</a:t>
            </a:r>
            <a:r>
              <a:rPr lang="ru-RU" sz="1385" b="1" dirty="0">
                <a:latin typeface="Times New Roman" panose="02020603050405020304" pitchFamily="18" charset="0"/>
                <a:cs typeface="Times New Roman" panose="02020603050405020304" pitchFamily="18" charset="0"/>
              </a:rPr>
              <a:t> фонд </a:t>
            </a:r>
            <a:r>
              <a:rPr lang="ru-RU" sz="1385" b="1" dirty="0" err="1">
                <a:latin typeface="Times New Roman" panose="02020603050405020304" pitchFamily="18" charset="0"/>
                <a:cs typeface="Times New Roman" panose="02020603050405020304" pitchFamily="18" charset="0"/>
              </a:rPr>
              <a:t>биржасининг</a:t>
            </a:r>
            <a:r>
              <a:rPr lang="ru-RU" sz="1385" b="1" dirty="0">
                <a:latin typeface="Times New Roman" panose="02020603050405020304" pitchFamily="18" charset="0"/>
                <a:cs typeface="Times New Roman" panose="02020603050405020304" pitchFamily="18" charset="0"/>
              </a:rPr>
              <a:t> биржа </a:t>
            </a:r>
            <a:r>
              <a:rPr lang="ru-RU" sz="1385" b="1" dirty="0" err="1">
                <a:latin typeface="Times New Roman" panose="02020603050405020304" pitchFamily="18" charset="0"/>
                <a:cs typeface="Times New Roman" panose="02020603050405020304" pitchFamily="18" charset="0"/>
              </a:rPr>
              <a:t>котировкаси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варағига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киритилган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жамият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кузатув</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кенгаши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таркибига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камида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нафар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мустақил</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киритилиши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керак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ушбу</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ҳар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йили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қайта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сайланиши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мумкин</a:t>
            </a:r>
            <a:r>
              <a:rPr lang="ru-RU" sz="1385" b="1" dirty="0">
                <a:latin typeface="Times New Roman" panose="02020603050405020304" pitchFamily="18" charset="0"/>
                <a:cs typeface="Times New Roman" panose="02020603050405020304" pitchFamily="18" charset="0"/>
              </a:rPr>
              <a:t>. Бунда </a:t>
            </a:r>
            <a:r>
              <a:rPr lang="ru-RU" sz="1385" b="1" dirty="0" err="1">
                <a:latin typeface="Times New Roman" panose="02020603050405020304" pitchFamily="18" charset="0"/>
                <a:cs typeface="Times New Roman" panose="02020603050405020304" pitchFamily="18" charset="0"/>
              </a:rPr>
              <a:t>давлат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хўжалик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бирлашмасининг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улуши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устун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жамиятларда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номзод</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кўрсатиш</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ҳамда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кузатув</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кенгашининг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мустақил</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бўйича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овоз</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бериш</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давлат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хўжалик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бирлашмасининг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вакиллари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томонидан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амалга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оширилади</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Қуйидаги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кузатув</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кенгашининг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мустақил</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деб</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эътироф</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этилади</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сўнгги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уч</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йил</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мобайнида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жамиятда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аффилланган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шахсларида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ишламаган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жамиятнинг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акциядори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аффилланган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таъсисчиси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акциядори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иштирокчиси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жамиятнинг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аффилланган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йирик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мижози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йирик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етказиб</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берувчиси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билан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фуқаролик-ҳуқуқий</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муносабатларда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 Бунда </a:t>
            </a:r>
            <a:r>
              <a:rPr lang="ru-RU" sz="1385" b="1" dirty="0" err="1">
                <a:latin typeface="Times New Roman" panose="02020603050405020304" pitchFamily="18" charset="0"/>
                <a:cs typeface="Times New Roman" panose="02020603050405020304" pitchFamily="18" charset="0"/>
              </a:rPr>
              <a:t>қайси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мижоз</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етказиб</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берувчи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билан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кам</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иш</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ҳақининг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икки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бараваридан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кўп</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суммага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тенг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амалдаги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шартнома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мавжуд</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бўлса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ўшалар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йирик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мижоз</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йирик</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етказиб</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берувчи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деб</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эътироф</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этилади</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жамият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аффилланган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шахслари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билан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бирор-бир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келишувга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бундан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кузатув</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кенгаши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вазифалари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функциялари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бажарилишини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таъминлаш</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билан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боғлиқ</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ҳоллар</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мустасно</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жамиятнинг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бошқарув</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ички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назорат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органларининг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аффилланган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шахсларининг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сўнгги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уч</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йил</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ичида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уларга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аъзо</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эри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хотини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ота-онаси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фарзандликка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олувчиси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фарзанди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фарзандликка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олинган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боласи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туғишган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ва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ўгай</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акаси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укаси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ҳамда</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опаси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синглиси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a:t>
            </a:r>
          </a:p>
          <a:p>
            <a:pPr algn="just"/>
            <a:r>
              <a:rPr lang="ru-RU" sz="1385" b="1" dirty="0" err="1">
                <a:latin typeface="Times New Roman" panose="02020603050405020304" pitchFamily="18" charset="0"/>
                <a:cs typeface="Times New Roman" panose="02020603050405020304" pitchFamily="18" charset="0"/>
              </a:rPr>
              <a:t>давлат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бошқаруви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органининг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ёки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давлат</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корхонасининг</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ходими</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бўлмаган</a:t>
            </a:r>
            <a:r>
              <a:rPr lang="ru-RU" sz="1385" b="1" dirty="0">
                <a:latin typeface="Times New Roman" panose="02020603050405020304" pitchFamily="18" charset="0"/>
                <a:cs typeface="Times New Roman" panose="02020603050405020304" pitchFamily="18" charset="0"/>
              </a:rPr>
              <a:t> </a:t>
            </a:r>
            <a:r>
              <a:rPr lang="ru-RU" sz="1385" b="1" dirty="0" err="1">
                <a:latin typeface="Times New Roman" panose="02020603050405020304" pitchFamily="18" charset="0"/>
                <a:cs typeface="Times New Roman" panose="02020603050405020304" pitchFamily="18" charset="0"/>
              </a:rPr>
              <a:t>шахс</a:t>
            </a:r>
            <a:r>
              <a:rPr lang="ru-RU" sz="1385" b="1" dirty="0">
                <a:latin typeface="Times New Roman" panose="02020603050405020304" pitchFamily="18" charset="0"/>
                <a:cs typeface="Times New Roman" panose="02020603050405020304" pitchFamily="18" charset="0"/>
              </a:rPr>
              <a:t>.</a:t>
            </a:r>
          </a:p>
          <a:p>
            <a:pPr algn="just"/>
            <a:endParaRPr lang="uz-Cyrl-UZ" sz="1477"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1232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22532" name="Rectangle 0"/>
          <p:cNvSpPr>
            <a:spLocks noChangeArrowheads="1"/>
          </p:cNvSpPr>
          <p:nvPr/>
        </p:nvSpPr>
        <p:spPr bwMode="auto">
          <a:xfrm>
            <a:off x="357158" y="785794"/>
            <a:ext cx="8501122" cy="5056624"/>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lIns="126000" tIns="118800" rIns="126000" bIns="118800">
            <a:spAutoFit/>
          </a:bodyPr>
          <a:lstStyle/>
          <a:p>
            <a:pPr indent="266700" algn="just">
              <a:spcAft>
                <a:spcPts val="600"/>
              </a:spcAft>
              <a:buFont typeface="Wingdings" pitchFamily="2" charset="2"/>
              <a:buChar char="§"/>
            </a:pPr>
            <a:r>
              <a:rPr lang="ru-RU" dirty="0" err="1">
                <a:latin typeface="Arial Narrow" pitchFamily="34" charset="0"/>
                <a:cs typeface="Arial" charset="0"/>
              </a:rPr>
              <a:t>АЖнинг</a:t>
            </a:r>
            <a:r>
              <a:rPr lang="ru-RU" dirty="0">
                <a:latin typeface="Arial Narrow" pitchFamily="34" charset="0"/>
                <a:cs typeface="Arial" charset="0"/>
              </a:rPr>
              <a:t> </a:t>
            </a:r>
            <a:r>
              <a:rPr lang="ru-RU" dirty="0" err="1">
                <a:latin typeface="Arial Narrow" pitchFamily="34" charset="0"/>
                <a:cs typeface="Arial" charset="0"/>
              </a:rPr>
              <a:t>дивидендларни</a:t>
            </a:r>
            <a:r>
              <a:rPr lang="ru-RU" dirty="0">
                <a:latin typeface="Arial Narrow" pitchFamily="34" charset="0"/>
                <a:cs typeface="Arial" charset="0"/>
              </a:rPr>
              <a:t> </a:t>
            </a:r>
            <a:r>
              <a:rPr lang="ru-RU" dirty="0" err="1">
                <a:latin typeface="Arial Narrow" pitchFamily="34" charset="0"/>
                <a:cs typeface="Arial" charset="0"/>
              </a:rPr>
              <a:t>ҳисоблашнинг шаффоф</a:t>
            </a:r>
            <a:r>
              <a:rPr lang="ru-RU" dirty="0">
                <a:latin typeface="Arial Narrow" pitchFamily="34" charset="0"/>
                <a:cs typeface="Arial" charset="0"/>
              </a:rPr>
              <a:t> </a:t>
            </a:r>
            <a:r>
              <a:rPr lang="ru-RU" dirty="0" err="1">
                <a:latin typeface="Arial Narrow" pitchFamily="34" charset="0"/>
                <a:cs typeface="Arial" charset="0"/>
              </a:rPr>
              <a:t>механизмини</a:t>
            </a:r>
            <a:r>
              <a:rPr lang="ru-RU" dirty="0">
                <a:latin typeface="Arial Narrow" pitchFamily="34" charset="0"/>
                <a:cs typeface="Arial" charset="0"/>
              </a:rPr>
              <a:t> </a:t>
            </a:r>
            <a:r>
              <a:rPr lang="ru-RU" dirty="0" err="1">
                <a:latin typeface="Arial Narrow" pitchFamily="34" charset="0"/>
                <a:cs typeface="Arial" charset="0"/>
              </a:rPr>
              <a:t>очиб</a:t>
            </a:r>
            <a:r>
              <a:rPr lang="ru-RU" dirty="0">
                <a:latin typeface="Arial Narrow" pitchFamily="34" charset="0"/>
                <a:cs typeface="Arial" charset="0"/>
              </a:rPr>
              <a:t> </a:t>
            </a:r>
            <a:r>
              <a:rPr lang="ru-RU" dirty="0" err="1">
                <a:latin typeface="Arial Narrow" pitchFamily="34" charset="0"/>
                <a:cs typeface="Arial" charset="0"/>
              </a:rPr>
              <a:t>берувчи</a:t>
            </a:r>
            <a:r>
              <a:rPr lang="ru-RU" dirty="0">
                <a:latin typeface="Arial Narrow" pitchFamily="34" charset="0"/>
                <a:cs typeface="Arial" charset="0"/>
              </a:rPr>
              <a:t> дивиденд </a:t>
            </a:r>
            <a:r>
              <a:rPr lang="ru-RU" dirty="0" err="1">
                <a:latin typeface="Arial Narrow" pitchFamily="34" charset="0"/>
                <a:cs typeface="Arial" charset="0"/>
              </a:rPr>
              <a:t>сиёсати</a:t>
            </a:r>
            <a:r>
              <a:rPr lang="ru-RU" dirty="0">
                <a:latin typeface="Arial Narrow" pitchFamily="34" charset="0"/>
                <a:cs typeface="Arial" charset="0"/>
              </a:rPr>
              <a:t> </a:t>
            </a:r>
            <a:r>
              <a:rPr lang="ru-RU" dirty="0" err="1">
                <a:latin typeface="Arial Narrow" pitchFamily="34" charset="0"/>
                <a:cs typeface="Arial" charset="0"/>
              </a:rPr>
              <a:t>тўғрисидаги низомини</a:t>
            </a:r>
            <a:r>
              <a:rPr lang="ru-RU" dirty="0">
                <a:latin typeface="Arial Narrow" pitchFamily="34" charset="0"/>
                <a:cs typeface="Arial" charset="0"/>
              </a:rPr>
              <a:t> </a:t>
            </a:r>
            <a:r>
              <a:rPr lang="ru-RU" dirty="0" err="1">
                <a:latin typeface="Arial Narrow" pitchFamily="34" charset="0"/>
                <a:cs typeface="Arial" charset="0"/>
              </a:rPr>
              <a:t>ишлаб</a:t>
            </a:r>
            <a:r>
              <a:rPr lang="ru-RU" dirty="0">
                <a:latin typeface="Arial Narrow" pitchFamily="34" charset="0"/>
                <a:cs typeface="Arial" charset="0"/>
              </a:rPr>
              <a:t> </a:t>
            </a:r>
            <a:r>
              <a:rPr lang="ru-RU" dirty="0" err="1">
                <a:latin typeface="Arial Narrow" pitchFamily="34" charset="0"/>
                <a:cs typeface="Arial" charset="0"/>
              </a:rPr>
              <a:t>чиқади</a:t>
            </a:r>
            <a:r>
              <a:rPr lang="ru-RU" dirty="0">
                <a:latin typeface="Arial Narrow" pitchFamily="34" charset="0"/>
                <a:cs typeface="Arial" charset="0"/>
              </a:rPr>
              <a:t>;</a:t>
            </a:r>
          </a:p>
          <a:p>
            <a:pPr indent="266700" algn="just">
              <a:spcAft>
                <a:spcPts val="600"/>
              </a:spcAft>
              <a:buFont typeface="Wingdings" pitchFamily="2" charset="2"/>
              <a:buChar char="§"/>
            </a:pPr>
            <a:r>
              <a:rPr lang="uz-Cyrl-UZ" dirty="0">
                <a:latin typeface="Arial Narrow" pitchFamily="34" charset="0"/>
                <a:cs typeface="Arial" charset="0"/>
              </a:rPr>
              <a:t>АЖ кузатув кенгаши “Ахборот сиёсати тўғрисида низом”ни тасдиқлайди;</a:t>
            </a:r>
          </a:p>
          <a:p>
            <a:pPr indent="266700" algn="just">
              <a:spcAft>
                <a:spcPts val="600"/>
              </a:spcAft>
              <a:buFont typeface="Wingdings" pitchFamily="2" charset="2"/>
              <a:buChar char="§"/>
            </a:pPr>
            <a:r>
              <a:rPr lang="ru-RU" dirty="0" err="1">
                <a:latin typeface="Arial Narrow" pitchFamily="34" charset="0"/>
                <a:cs typeface="Arial" charset="0"/>
              </a:rPr>
              <a:t>Ички</a:t>
            </a:r>
            <a:r>
              <a:rPr lang="ru-RU" dirty="0">
                <a:latin typeface="Arial Narrow" pitchFamily="34" charset="0"/>
                <a:cs typeface="Arial" charset="0"/>
              </a:rPr>
              <a:t> </a:t>
            </a:r>
            <a:r>
              <a:rPr lang="ru-RU" dirty="0" err="1">
                <a:latin typeface="Arial Narrow" pitchFamily="34" charset="0"/>
                <a:cs typeface="Arial" charset="0"/>
              </a:rPr>
              <a:t>назорат</a:t>
            </a:r>
            <a:r>
              <a:rPr lang="ru-RU" dirty="0">
                <a:latin typeface="Arial Narrow" pitchFamily="34" charset="0"/>
                <a:cs typeface="Arial" charset="0"/>
              </a:rPr>
              <a:t> </a:t>
            </a:r>
            <a:r>
              <a:rPr lang="ru-RU" dirty="0" err="1">
                <a:latin typeface="Arial Narrow" pitchFamily="34" charset="0"/>
                <a:cs typeface="Arial" charset="0"/>
              </a:rPr>
              <a:t>тўғрисидаги </a:t>
            </a:r>
            <a:r>
              <a:rPr lang="ru-RU" dirty="0">
                <a:latin typeface="Arial Narrow" pitchFamily="34" charset="0"/>
                <a:cs typeface="Arial" charset="0"/>
              </a:rPr>
              <a:t>низом </a:t>
            </a:r>
            <a:r>
              <a:rPr lang="ru-RU" dirty="0" err="1">
                <a:latin typeface="Arial Narrow" pitchFamily="34" charset="0"/>
                <a:cs typeface="Arial" charset="0"/>
              </a:rPr>
              <a:t>акциядорлар</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a:t>
            </a:r>
            <a:r>
              <a:rPr lang="uz-Cyrl-UZ" dirty="0">
                <a:latin typeface="Arial Narrow" pitchFamily="34" charset="0"/>
                <a:cs typeface="Arial" charset="0"/>
              </a:rPr>
              <a:t>ғилиши томонидан тасдиқланади;</a:t>
            </a:r>
            <a:endParaRPr lang="ru-RU" dirty="0">
              <a:latin typeface="Arial Narrow" pitchFamily="34" charset="0"/>
              <a:cs typeface="Arial" charset="0"/>
            </a:endParaRPr>
          </a:p>
          <a:p>
            <a:pPr indent="266700" algn="just">
              <a:spcAft>
                <a:spcPts val="600"/>
              </a:spcAft>
              <a:buFont typeface="Wingdings" pitchFamily="2" charset="2"/>
              <a:buChar char="§"/>
            </a:pPr>
            <a:r>
              <a:rPr lang="ru-RU" dirty="0" err="1">
                <a:latin typeface="Arial Narrow" pitchFamily="34" charset="0"/>
                <a:cs typeface="Arial" charset="0"/>
              </a:rPr>
              <a:t>Акциядорларнинг</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йиғилиши тўғрисидаги низомда</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 ўтказилгунга</a:t>
            </a:r>
            <a:r>
              <a:rPr lang="ru-RU" dirty="0">
                <a:latin typeface="Arial Narrow" pitchFamily="34" charset="0"/>
                <a:cs typeface="Arial" charset="0"/>
              </a:rPr>
              <a:t> </a:t>
            </a:r>
            <a:r>
              <a:rPr lang="ru-RU" dirty="0" err="1">
                <a:latin typeface="Arial Narrow" pitchFamily="34" charset="0"/>
                <a:cs typeface="Arial" charset="0"/>
              </a:rPr>
              <a:t>қадар акциядорларга</a:t>
            </a:r>
            <a:r>
              <a:rPr lang="ru-RU" dirty="0">
                <a:latin typeface="Arial Narrow" pitchFamily="34" charset="0"/>
                <a:cs typeface="Arial" charset="0"/>
              </a:rPr>
              <a:t> кун </a:t>
            </a:r>
            <a:r>
              <a:rPr lang="ru-RU" dirty="0" err="1">
                <a:latin typeface="Arial Narrow" pitchFamily="34" charset="0"/>
                <a:cs typeface="Arial" charset="0"/>
              </a:rPr>
              <a:t>тартиби</a:t>
            </a:r>
            <a:r>
              <a:rPr lang="ru-RU" dirty="0">
                <a:latin typeface="Arial Narrow" pitchFamily="34" charset="0"/>
                <a:cs typeface="Arial" charset="0"/>
              </a:rPr>
              <a:t>, </a:t>
            </a:r>
            <a:r>
              <a:rPr lang="ru-RU" dirty="0" err="1">
                <a:latin typeface="Arial Narrow" pitchFamily="34" charset="0"/>
                <a:cs typeface="Arial" charset="0"/>
              </a:rPr>
              <a:t>шу</a:t>
            </a:r>
            <a:r>
              <a:rPr lang="ru-RU" dirty="0">
                <a:latin typeface="Arial Narrow" pitchFamily="34" charset="0"/>
                <a:cs typeface="Arial" charset="0"/>
              </a:rPr>
              <a:t> </a:t>
            </a:r>
            <a:r>
              <a:rPr lang="ru-RU" dirty="0" err="1">
                <a:latin typeface="Arial Narrow" pitchFamily="34" charset="0"/>
                <a:cs typeface="Arial" charset="0"/>
              </a:rPr>
              <a:t>жумладан</a:t>
            </a:r>
            <a:r>
              <a:rPr lang="ru-RU" dirty="0">
                <a:latin typeface="Arial Narrow" pitchFamily="34" charset="0"/>
                <a:cs typeface="Arial" charset="0"/>
              </a:rPr>
              <a:t>, </a:t>
            </a: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кенгашининг</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 кун</a:t>
            </a:r>
            <a:r>
              <a:rPr lang="ru-RU" dirty="0">
                <a:latin typeface="Arial Narrow" pitchFamily="34" charset="0"/>
                <a:cs typeface="Arial" charset="0"/>
              </a:rPr>
              <a:t> </a:t>
            </a:r>
            <a:r>
              <a:rPr lang="ru-RU" dirty="0" err="1">
                <a:latin typeface="Arial Narrow" pitchFamily="34" charset="0"/>
                <a:cs typeface="Arial" charset="0"/>
              </a:rPr>
              <a:t>тартибидаги</a:t>
            </a:r>
            <a:r>
              <a:rPr lang="ru-RU" dirty="0">
                <a:latin typeface="Arial Narrow" pitchFamily="34" charset="0"/>
                <a:cs typeface="Arial" charset="0"/>
              </a:rPr>
              <a:t> </a:t>
            </a:r>
            <a:r>
              <a:rPr lang="ru-RU" dirty="0" err="1">
                <a:latin typeface="Arial Narrow" pitchFamily="34" charset="0"/>
                <a:cs typeface="Arial" charset="0"/>
              </a:rPr>
              <a:t>масала</a:t>
            </a:r>
            <a:r>
              <a:rPr lang="ru-RU" dirty="0">
                <a:latin typeface="Arial Narrow" pitchFamily="34" charset="0"/>
                <a:cs typeface="Arial" charset="0"/>
              </a:rPr>
              <a:t> </a:t>
            </a:r>
            <a:r>
              <a:rPr lang="ru-RU" dirty="0" err="1">
                <a:latin typeface="Arial Narrow" pitchFamily="34" charset="0"/>
                <a:cs typeface="Arial" charset="0"/>
              </a:rPr>
              <a:t>бўйича</a:t>
            </a:r>
            <a:r>
              <a:rPr lang="ru-RU" dirty="0">
                <a:latin typeface="Arial Narrow" pitchFamily="34" charset="0"/>
                <a:cs typeface="Arial" charset="0"/>
              </a:rPr>
              <a:t> </a:t>
            </a:r>
            <a:r>
              <a:rPr lang="ru-RU" dirty="0" err="1">
                <a:latin typeface="Arial Narrow" pitchFamily="34" charset="0"/>
                <a:cs typeface="Arial" charset="0"/>
              </a:rPr>
              <a:t>позицияси</a:t>
            </a:r>
            <a:r>
              <a:rPr lang="ru-RU" dirty="0">
                <a:latin typeface="Arial Narrow" pitchFamily="34" charset="0"/>
                <a:cs typeface="Arial" charset="0"/>
              </a:rPr>
              <a:t> </a:t>
            </a:r>
            <a:r>
              <a:rPr lang="ru-RU" dirty="0" err="1">
                <a:latin typeface="Arial Narrow" pitchFamily="34" charset="0"/>
                <a:cs typeface="Arial" charset="0"/>
              </a:rPr>
              <a:t>юзасидан</a:t>
            </a:r>
            <a:r>
              <a:rPr lang="ru-RU" dirty="0">
                <a:latin typeface="Arial Narrow" pitchFamily="34" charset="0"/>
                <a:cs typeface="Arial" charset="0"/>
              </a:rPr>
              <a:t> </a:t>
            </a:r>
            <a:r>
              <a:rPr lang="ru-RU" dirty="0" err="1">
                <a:latin typeface="Arial Narrow" pitchFamily="34" charset="0"/>
                <a:cs typeface="Arial" charset="0"/>
              </a:rPr>
              <a:t>зарур</a:t>
            </a:r>
            <a:r>
              <a:rPr lang="ru-RU" dirty="0">
                <a:latin typeface="Arial Narrow" pitchFamily="34" charset="0"/>
                <a:cs typeface="Arial" charset="0"/>
              </a:rPr>
              <a:t> </a:t>
            </a:r>
            <a:r>
              <a:rPr lang="ru-RU" dirty="0" err="1">
                <a:latin typeface="Arial Narrow" pitchFamily="34" charset="0"/>
                <a:cs typeface="Arial" charset="0"/>
              </a:rPr>
              <a:t>маълумотларни</a:t>
            </a:r>
            <a:r>
              <a:rPr lang="ru-RU" dirty="0">
                <a:latin typeface="Arial Narrow" pitchFamily="34" charset="0"/>
                <a:cs typeface="Arial" charset="0"/>
              </a:rPr>
              <a:t> </a:t>
            </a:r>
            <a:r>
              <a:rPr lang="ru-RU" dirty="0" err="1">
                <a:latin typeface="Arial Narrow" pitchFamily="34" charset="0"/>
                <a:cs typeface="Arial" charset="0"/>
              </a:rPr>
              <a:t>тақдим этишни</a:t>
            </a:r>
            <a:r>
              <a:rPr lang="ru-RU" dirty="0">
                <a:latin typeface="Arial Narrow" pitchFamily="34" charset="0"/>
                <a:cs typeface="Arial" charset="0"/>
              </a:rPr>
              <a:t> </a:t>
            </a:r>
            <a:r>
              <a:rPr lang="ru-RU" dirty="0" err="1">
                <a:latin typeface="Arial Narrow" pitchFamily="34" charset="0"/>
                <a:cs typeface="Arial" charset="0"/>
              </a:rPr>
              <a:t>назарда</a:t>
            </a:r>
            <a:r>
              <a:rPr lang="ru-RU" dirty="0">
                <a:latin typeface="Arial Narrow" pitchFamily="34" charset="0"/>
                <a:cs typeface="Arial" charset="0"/>
              </a:rPr>
              <a:t> </a:t>
            </a:r>
            <a:r>
              <a:rPr lang="ru-RU" dirty="0" err="1">
                <a:latin typeface="Arial Narrow" pitchFamily="34" charset="0"/>
                <a:cs typeface="Arial" charset="0"/>
              </a:rPr>
              <a:t>тутади</a:t>
            </a:r>
            <a:r>
              <a:rPr lang="ru-RU" dirty="0">
                <a:latin typeface="Arial Narrow" pitchFamily="34" charset="0"/>
                <a:cs typeface="Arial" charset="0"/>
              </a:rPr>
              <a:t>;</a:t>
            </a:r>
          </a:p>
          <a:p>
            <a:pPr indent="266700" algn="just">
              <a:spcAft>
                <a:spcPts val="600"/>
              </a:spcAft>
              <a:buFont typeface="Wingdings" pitchFamily="2" charset="2"/>
              <a:buChar char="§"/>
            </a:pPr>
            <a:r>
              <a:rPr lang="ru-RU" dirty="0" err="1">
                <a:latin typeface="Arial Narrow" pitchFamily="34" charset="0"/>
                <a:cs typeface="Arial" charset="0"/>
              </a:rPr>
              <a:t>Уставда</a:t>
            </a:r>
            <a:r>
              <a:rPr lang="ru-RU" dirty="0">
                <a:latin typeface="Arial Narrow" pitchFamily="34" charset="0"/>
                <a:cs typeface="Arial" charset="0"/>
              </a:rPr>
              <a:t> </a:t>
            </a:r>
            <a:r>
              <a:rPr lang="ru-RU" dirty="0" err="1">
                <a:latin typeface="Arial Narrow" pitchFamily="34" charset="0"/>
                <a:cs typeface="Arial" charset="0"/>
              </a:rPr>
              <a:t>АЖнинг</a:t>
            </a:r>
            <a:r>
              <a:rPr lang="ru-RU" dirty="0">
                <a:latin typeface="Arial Narrow" pitchFamily="34" charset="0"/>
                <a:cs typeface="Arial" charset="0"/>
              </a:rPr>
              <a:t> 1 </a:t>
            </a:r>
            <a:r>
              <a:rPr lang="ru-RU" dirty="0" err="1">
                <a:latin typeface="Arial Narrow" pitchFamily="34" charset="0"/>
                <a:cs typeface="Arial" charset="0"/>
              </a:rPr>
              <a:t>фоиздан</a:t>
            </a:r>
            <a:r>
              <a:rPr lang="ru-RU" dirty="0">
                <a:latin typeface="Arial Narrow" pitchFamily="34" charset="0"/>
                <a:cs typeface="Arial" charset="0"/>
              </a:rPr>
              <a:t> </a:t>
            </a:r>
            <a:r>
              <a:rPr lang="ru-RU" dirty="0" err="1">
                <a:latin typeface="Arial Narrow" pitchFamily="34" charset="0"/>
                <a:cs typeface="Arial" charset="0"/>
              </a:rPr>
              <a:t>кам</a:t>
            </a:r>
            <a:r>
              <a:rPr lang="ru-RU" dirty="0">
                <a:latin typeface="Arial Narrow" pitchFamily="34" charset="0"/>
                <a:cs typeface="Arial" charset="0"/>
              </a:rPr>
              <a:t> </a:t>
            </a:r>
            <a:r>
              <a:rPr lang="ru-RU" dirty="0" err="1">
                <a:latin typeface="Arial Narrow" pitchFamily="34" charset="0"/>
                <a:cs typeface="Arial" charset="0"/>
              </a:rPr>
              <a:t>бўлмаган</a:t>
            </a:r>
            <a:r>
              <a:rPr lang="ru-RU" dirty="0">
                <a:latin typeface="Arial Narrow" pitchFamily="34" charset="0"/>
                <a:cs typeface="Arial" charset="0"/>
              </a:rPr>
              <a:t> </a:t>
            </a:r>
            <a:r>
              <a:rPr lang="ru-RU" dirty="0" err="1">
                <a:latin typeface="Arial Narrow" pitchFamily="34" charset="0"/>
                <a:cs typeface="Arial" charset="0"/>
              </a:rPr>
              <a:t>оддий</a:t>
            </a:r>
            <a:r>
              <a:rPr lang="ru-RU" dirty="0">
                <a:latin typeface="Arial Narrow" pitchFamily="34" charset="0"/>
                <a:cs typeface="Arial" charset="0"/>
              </a:rPr>
              <a:t> </a:t>
            </a:r>
            <a:r>
              <a:rPr lang="ru-RU" dirty="0" err="1">
                <a:latin typeface="Arial Narrow" pitchFamily="34" charset="0"/>
                <a:cs typeface="Arial" charset="0"/>
              </a:rPr>
              <a:t>акциялари</a:t>
            </a:r>
            <a:r>
              <a:rPr lang="ru-RU" dirty="0">
                <a:latin typeface="Arial Narrow" pitchFamily="34" charset="0"/>
                <a:cs typeface="Arial" charset="0"/>
              </a:rPr>
              <a:t> </a:t>
            </a:r>
            <a:r>
              <a:rPr lang="ru-RU" dirty="0" err="1">
                <a:latin typeface="Arial Narrow" pitchFamily="34" charset="0"/>
                <a:cs typeface="Arial" charset="0"/>
              </a:rPr>
              <a:t>эгаларига</a:t>
            </a:r>
            <a:r>
              <a:rPr lang="ru-RU" dirty="0">
                <a:latin typeface="Arial Narrow" pitchFamily="34" charset="0"/>
                <a:cs typeface="Arial" charset="0"/>
              </a:rPr>
              <a:t> </a:t>
            </a: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мажлисини</a:t>
            </a:r>
            <a:r>
              <a:rPr lang="ru-RU" dirty="0">
                <a:latin typeface="Arial Narrow" pitchFamily="34" charset="0"/>
                <a:cs typeface="Arial" charset="0"/>
              </a:rPr>
              <a:t> </a:t>
            </a:r>
            <a:r>
              <a:rPr lang="ru-RU" dirty="0" err="1">
                <a:latin typeface="Arial Narrow" pitchFamily="34" charset="0"/>
                <a:cs typeface="Arial" charset="0"/>
              </a:rPr>
              <a:t>чақиришни талаб</a:t>
            </a:r>
            <a:r>
              <a:rPr lang="ru-RU" dirty="0">
                <a:latin typeface="Arial Narrow" pitchFamily="34" charset="0"/>
                <a:cs typeface="Arial" charset="0"/>
              </a:rPr>
              <a:t> </a:t>
            </a:r>
            <a:r>
              <a:rPr lang="ru-RU" dirty="0" err="1">
                <a:latin typeface="Arial Narrow" pitchFamily="34" charset="0"/>
                <a:cs typeface="Arial" charset="0"/>
              </a:rPr>
              <a:t>қилиш ва</a:t>
            </a:r>
            <a:r>
              <a:rPr lang="ru-RU" dirty="0">
                <a:latin typeface="Arial Narrow" pitchFamily="34" charset="0"/>
                <a:cs typeface="Arial" charset="0"/>
              </a:rPr>
              <a:t> кун </a:t>
            </a:r>
            <a:r>
              <a:rPr lang="ru-RU" dirty="0" err="1">
                <a:latin typeface="Arial Narrow" pitchFamily="34" charset="0"/>
                <a:cs typeface="Arial" charset="0"/>
              </a:rPr>
              <a:t>тартиби</a:t>
            </a:r>
            <a:r>
              <a:rPr lang="ru-RU" dirty="0">
                <a:latin typeface="Arial Narrow" pitchFamily="34" charset="0"/>
                <a:cs typeface="Arial" charset="0"/>
              </a:rPr>
              <a:t>, </a:t>
            </a:r>
            <a:r>
              <a:rPr lang="ru-RU" dirty="0" err="1">
                <a:latin typeface="Arial Narrow" pitchFamily="34" charset="0"/>
                <a:cs typeface="Arial" charset="0"/>
              </a:rPr>
              <a:t>фойдани</a:t>
            </a:r>
            <a:r>
              <a:rPr lang="ru-RU" dirty="0">
                <a:latin typeface="Arial Narrow" pitchFamily="34" charset="0"/>
                <a:cs typeface="Arial" charset="0"/>
              </a:rPr>
              <a:t> </a:t>
            </a:r>
            <a:r>
              <a:rPr lang="ru-RU" dirty="0" err="1">
                <a:latin typeface="Arial Narrow" pitchFamily="34" charset="0"/>
                <a:cs typeface="Arial" charset="0"/>
              </a:rPr>
              <a:t>тақсимлаш</a:t>
            </a:r>
            <a:r>
              <a:rPr lang="ru-RU" dirty="0">
                <a:latin typeface="Arial Narrow" pitchFamily="34" charset="0"/>
                <a:cs typeface="Arial" charset="0"/>
              </a:rPr>
              <a:t>, </a:t>
            </a:r>
            <a:r>
              <a:rPr lang="ru-RU" dirty="0" err="1">
                <a:latin typeface="Arial Narrow" pitchFamily="34" charset="0"/>
                <a:cs typeface="Arial" charset="0"/>
              </a:rPr>
              <a:t>бошқарув ва</a:t>
            </a:r>
            <a:r>
              <a:rPr lang="ru-RU" dirty="0">
                <a:latin typeface="Arial Narrow" pitchFamily="34" charset="0"/>
                <a:cs typeface="Arial" charset="0"/>
              </a:rPr>
              <a:t> </a:t>
            </a:r>
            <a:r>
              <a:rPr lang="ru-RU" dirty="0" err="1">
                <a:latin typeface="Arial Narrow" pitchFamily="34" charset="0"/>
                <a:cs typeface="Arial" charset="0"/>
              </a:rPr>
              <a:t>назорат</a:t>
            </a:r>
            <a:r>
              <a:rPr lang="ru-RU" dirty="0">
                <a:latin typeface="Arial Narrow" pitchFamily="34" charset="0"/>
                <a:cs typeface="Arial" charset="0"/>
              </a:rPr>
              <a:t> </a:t>
            </a:r>
            <a:r>
              <a:rPr lang="ru-RU" dirty="0" err="1">
                <a:latin typeface="Arial Narrow" pitchFamily="34" charset="0"/>
                <a:cs typeface="Arial" charset="0"/>
              </a:rPr>
              <a:t>органи</a:t>
            </a:r>
            <a:r>
              <a:rPr lang="ru-RU" dirty="0">
                <a:latin typeface="Arial Narrow" pitchFamily="34" charset="0"/>
                <a:cs typeface="Arial" charset="0"/>
              </a:rPr>
              <a:t> </a:t>
            </a:r>
            <a:r>
              <a:rPr lang="ru-RU" dirty="0" err="1">
                <a:latin typeface="Arial Narrow" pitchFamily="34" charset="0"/>
                <a:cs typeface="Arial" charset="0"/>
              </a:rPr>
              <a:t>аъзолигига</a:t>
            </a:r>
            <a:r>
              <a:rPr lang="ru-RU" dirty="0">
                <a:latin typeface="Arial Narrow" pitchFamily="34" charset="0"/>
                <a:cs typeface="Arial" charset="0"/>
              </a:rPr>
              <a:t> </a:t>
            </a:r>
            <a:r>
              <a:rPr lang="ru-RU" dirty="0" err="1">
                <a:latin typeface="Arial Narrow" pitchFamily="34" charset="0"/>
                <a:cs typeface="Arial" charset="0"/>
              </a:rPr>
              <a:t>уларнинг</a:t>
            </a:r>
            <a:r>
              <a:rPr lang="ru-RU" dirty="0">
                <a:latin typeface="Arial Narrow" pitchFamily="34" charset="0"/>
                <a:cs typeface="Arial" charset="0"/>
              </a:rPr>
              <a:t> </a:t>
            </a:r>
            <a:r>
              <a:rPr lang="ru-RU" dirty="0" err="1">
                <a:latin typeface="Arial Narrow" pitchFamily="34" charset="0"/>
                <a:cs typeface="Arial" charset="0"/>
              </a:rPr>
              <a:t>номзодини</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 ўтказилгунга</a:t>
            </a:r>
            <a:r>
              <a:rPr lang="ru-RU" dirty="0">
                <a:latin typeface="Arial Narrow" pitchFamily="34" charset="0"/>
                <a:cs typeface="Arial" charset="0"/>
              </a:rPr>
              <a:t> </a:t>
            </a:r>
            <a:r>
              <a:rPr lang="ru-RU" dirty="0" err="1">
                <a:latin typeface="Arial Narrow" pitchFamily="34" charset="0"/>
                <a:cs typeface="Arial" charset="0"/>
              </a:rPr>
              <a:t>қадар алмаштириш</a:t>
            </a:r>
            <a:r>
              <a:rPr lang="ru-RU" dirty="0">
                <a:latin typeface="Arial Narrow" pitchFamily="34" charset="0"/>
                <a:cs typeface="Arial" charset="0"/>
              </a:rPr>
              <a:t> </a:t>
            </a:r>
            <a:r>
              <a:rPr lang="ru-RU" dirty="0" err="1">
                <a:latin typeface="Arial Narrow" pitchFamily="34" charset="0"/>
                <a:cs typeface="Arial" charset="0"/>
              </a:rPr>
              <a:t>имконияти</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кўрсатиш</a:t>
            </a:r>
            <a:r>
              <a:rPr lang="ru-RU" dirty="0">
                <a:latin typeface="Arial Narrow" pitchFamily="34" charset="0"/>
                <a:cs typeface="Arial" charset="0"/>
              </a:rPr>
              <a:t> </a:t>
            </a:r>
            <a:r>
              <a:rPr lang="ru-RU" dirty="0" err="1">
                <a:latin typeface="Arial Narrow" pitchFamily="34" charset="0"/>
                <a:cs typeface="Arial" charset="0"/>
              </a:rPr>
              <a:t>юзасидан</a:t>
            </a:r>
            <a:r>
              <a:rPr lang="ru-RU" dirty="0">
                <a:latin typeface="Arial Narrow" pitchFamily="34" charset="0"/>
                <a:cs typeface="Arial" charset="0"/>
              </a:rPr>
              <a:t> </a:t>
            </a:r>
            <a:r>
              <a:rPr lang="ru-RU" dirty="0" err="1">
                <a:latin typeface="Arial Narrow" pitchFamily="34" charset="0"/>
                <a:cs typeface="Arial" charset="0"/>
              </a:rPr>
              <a:t>таклиф</a:t>
            </a:r>
            <a:r>
              <a:rPr lang="ru-RU" dirty="0">
                <a:latin typeface="Arial Narrow" pitchFamily="34" charset="0"/>
                <a:cs typeface="Arial" charset="0"/>
              </a:rPr>
              <a:t> </a:t>
            </a:r>
            <a:r>
              <a:rPr lang="ru-RU" dirty="0" err="1">
                <a:latin typeface="Arial Narrow" pitchFamily="34" charset="0"/>
                <a:cs typeface="Arial" charset="0"/>
              </a:rPr>
              <a:t>киритиш</a:t>
            </a:r>
            <a:r>
              <a:rPr lang="ru-RU" dirty="0">
                <a:latin typeface="Arial Narrow" pitchFamily="34" charset="0"/>
                <a:cs typeface="Arial" charset="0"/>
              </a:rPr>
              <a:t> </a:t>
            </a:r>
            <a:r>
              <a:rPr lang="ru-RU" dirty="0" err="1">
                <a:latin typeface="Arial Narrow" pitchFamily="34" charset="0"/>
                <a:cs typeface="Arial" charset="0"/>
              </a:rPr>
              <a:t>ҳуқуқини тақдим этади</a:t>
            </a:r>
            <a:r>
              <a:rPr lang="ru-RU" dirty="0">
                <a:latin typeface="Arial Narrow" pitchFamily="34" charset="0"/>
                <a:cs typeface="Arial" charset="0"/>
              </a:rPr>
              <a:t>;</a:t>
            </a:r>
          </a:p>
          <a:p>
            <a:pPr indent="266700" algn="just">
              <a:spcAft>
                <a:spcPts val="600"/>
              </a:spcAft>
              <a:buFont typeface="Wingdings" pitchFamily="2" charset="2"/>
              <a:buChar char="§"/>
            </a:pPr>
            <a:r>
              <a:rPr lang="ru-RU" dirty="0" err="1">
                <a:latin typeface="Arial Narrow" pitchFamily="34" charset="0"/>
                <a:cs typeface="Arial" charset="0"/>
              </a:rPr>
              <a:t>АЖнинг</a:t>
            </a:r>
            <a:r>
              <a:rPr lang="ru-RU" dirty="0">
                <a:latin typeface="Arial Narrow" pitchFamily="34" charset="0"/>
                <a:cs typeface="Arial" charset="0"/>
              </a:rPr>
              <a:t> </a:t>
            </a:r>
            <a:r>
              <a:rPr lang="ru-RU" dirty="0" err="1">
                <a:latin typeface="Arial Narrow" pitchFamily="34" charset="0"/>
                <a:cs typeface="Arial" charset="0"/>
              </a:rPr>
              <a:t>алоҳида ички</a:t>
            </a:r>
            <a:r>
              <a:rPr lang="ru-RU" dirty="0">
                <a:latin typeface="Arial Narrow" pitchFamily="34" charset="0"/>
                <a:cs typeface="Arial" charset="0"/>
              </a:rPr>
              <a:t> </a:t>
            </a:r>
            <a:r>
              <a:rPr lang="ru-RU" dirty="0" err="1">
                <a:latin typeface="Arial Narrow" pitchFamily="34" charset="0"/>
                <a:cs typeface="Arial" charset="0"/>
              </a:rPr>
              <a:t>ҳужжатида акциядорлар</a:t>
            </a:r>
            <a:r>
              <a:rPr lang="ru-RU" dirty="0">
                <a:latin typeface="Arial Narrow" pitchFamily="34" charset="0"/>
                <a:cs typeface="Arial" charset="0"/>
              </a:rPr>
              <a:t>, </a:t>
            </a:r>
            <a:r>
              <a:rPr lang="ru-RU" dirty="0" err="1">
                <a:latin typeface="Arial Narrow" pitchFamily="34" charset="0"/>
                <a:cs typeface="Arial" charset="0"/>
              </a:rPr>
              <a:t>шу</a:t>
            </a:r>
            <a:r>
              <a:rPr lang="ru-RU" dirty="0">
                <a:latin typeface="Arial Narrow" pitchFamily="34" charset="0"/>
                <a:cs typeface="Arial" charset="0"/>
              </a:rPr>
              <a:t> </a:t>
            </a:r>
            <a:r>
              <a:rPr lang="ru-RU" dirty="0" err="1">
                <a:latin typeface="Arial Narrow" pitchFamily="34" charset="0"/>
                <a:cs typeface="Arial" charset="0"/>
              </a:rPr>
              <a:t>жумладан</a:t>
            </a:r>
            <a:r>
              <a:rPr lang="ru-RU" dirty="0">
                <a:latin typeface="Arial Narrow" pitchFamily="34" charset="0"/>
                <a:cs typeface="Arial" charset="0"/>
              </a:rPr>
              <a:t>, </a:t>
            </a:r>
            <a:r>
              <a:rPr lang="ru-RU" dirty="0" err="1">
                <a:latin typeface="Arial Narrow" pitchFamily="34" charset="0"/>
                <a:cs typeface="Arial" charset="0"/>
              </a:rPr>
              <a:t>миноритар</a:t>
            </a:r>
            <a:r>
              <a:rPr lang="ru-RU" dirty="0">
                <a:latin typeface="Arial Narrow" pitchFamily="34" charset="0"/>
                <a:cs typeface="Arial" charset="0"/>
              </a:rPr>
              <a:t> </a:t>
            </a:r>
            <a:r>
              <a:rPr lang="ru-RU" dirty="0" err="1">
                <a:latin typeface="Arial Narrow" pitchFamily="34" charset="0"/>
                <a:cs typeface="Arial" charset="0"/>
              </a:rPr>
              <a:t>акциядорлар</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a:t>
            </a:r>
            <a:r>
              <a:rPr lang="ru-RU" dirty="0" err="1">
                <a:latin typeface="Arial Narrow" pitchFamily="34" charset="0"/>
                <a:cs typeface="Arial" charset="0"/>
              </a:rPr>
              <a:t>овоз</a:t>
            </a:r>
            <a:r>
              <a:rPr lang="ru-RU" dirty="0">
                <a:latin typeface="Arial Narrow" pitchFamily="34" charset="0"/>
                <a:cs typeface="Arial" charset="0"/>
              </a:rPr>
              <a:t> </a:t>
            </a:r>
            <a:r>
              <a:rPr lang="ru-RU" dirty="0" err="1">
                <a:latin typeface="Arial Narrow" pitchFamily="34" charset="0"/>
                <a:cs typeface="Arial" charset="0"/>
              </a:rPr>
              <a:t>беришда</a:t>
            </a:r>
            <a:r>
              <a:rPr lang="ru-RU" dirty="0">
                <a:latin typeface="Arial Narrow" pitchFamily="34" charset="0"/>
                <a:cs typeface="Arial" charset="0"/>
              </a:rPr>
              <a:t> </a:t>
            </a:r>
            <a:r>
              <a:rPr lang="ru-RU" dirty="0" err="1">
                <a:latin typeface="Arial Narrow" pitchFamily="34" charset="0"/>
                <a:cs typeface="Arial" charset="0"/>
              </a:rPr>
              <a:t>уларнинг</a:t>
            </a:r>
            <a:r>
              <a:rPr lang="ru-RU" dirty="0">
                <a:latin typeface="Arial Narrow" pitchFamily="34" charset="0"/>
                <a:cs typeface="Arial" charset="0"/>
              </a:rPr>
              <a:t> </a:t>
            </a:r>
            <a:r>
              <a:rPr lang="ru-RU" dirty="0" err="1">
                <a:latin typeface="Arial Narrow" pitchFamily="34" charset="0"/>
                <a:cs typeface="Arial" charset="0"/>
              </a:rPr>
              <a:t>биргаликдаги</a:t>
            </a:r>
            <a:r>
              <a:rPr lang="ru-RU" dirty="0">
                <a:latin typeface="Arial Narrow" pitchFamily="34" charset="0"/>
                <a:cs typeface="Arial" charset="0"/>
              </a:rPr>
              <a:t> </a:t>
            </a:r>
            <a:r>
              <a:rPr lang="ru-RU" dirty="0" err="1">
                <a:latin typeface="Arial Narrow" pitchFamily="34" charset="0"/>
                <a:cs typeface="Arial" charset="0"/>
              </a:rPr>
              <a:t>позициясини</a:t>
            </a:r>
            <a:r>
              <a:rPr lang="ru-RU" dirty="0">
                <a:latin typeface="Arial Narrow" pitchFamily="34" charset="0"/>
                <a:cs typeface="Arial" charset="0"/>
              </a:rPr>
              <a:t> </a:t>
            </a:r>
            <a:r>
              <a:rPr lang="ru-RU" dirty="0" err="1">
                <a:latin typeface="Arial Narrow" pitchFamily="34" charset="0"/>
                <a:cs typeface="Arial" charset="0"/>
              </a:rPr>
              <a:t>шакллантириш</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a:t>
            </a:r>
            <a:r>
              <a:rPr lang="ru-RU" dirty="0" err="1">
                <a:latin typeface="Arial Narrow" pitchFamily="34" charset="0"/>
                <a:cs typeface="Arial" charset="0"/>
              </a:rPr>
              <a:t>акциядорлик</a:t>
            </a:r>
            <a:r>
              <a:rPr lang="ru-RU" dirty="0">
                <a:latin typeface="Arial Narrow" pitchFamily="34" charset="0"/>
                <a:cs typeface="Arial" charset="0"/>
              </a:rPr>
              <a:t> </a:t>
            </a:r>
            <a:r>
              <a:rPr lang="ru-RU" dirty="0" err="1">
                <a:latin typeface="Arial Narrow" pitchFamily="34" charset="0"/>
                <a:cs typeface="Arial" charset="0"/>
              </a:rPr>
              <a:t>битимини</a:t>
            </a:r>
            <a:r>
              <a:rPr lang="ru-RU" dirty="0">
                <a:latin typeface="Arial Narrow" pitchFamily="34" charset="0"/>
                <a:cs typeface="Arial" charset="0"/>
              </a:rPr>
              <a:t> </a:t>
            </a:r>
            <a:r>
              <a:rPr lang="ru-RU" dirty="0" err="1">
                <a:latin typeface="Arial Narrow" pitchFamily="34" charset="0"/>
                <a:cs typeface="Arial" charset="0"/>
              </a:rPr>
              <a:t>тузиш</a:t>
            </a:r>
            <a:r>
              <a:rPr lang="ru-RU" dirty="0">
                <a:latin typeface="Arial Narrow" pitchFamily="34" charset="0"/>
                <a:cs typeface="Arial" charset="0"/>
              </a:rPr>
              <a:t> </a:t>
            </a:r>
            <a:r>
              <a:rPr lang="ru-RU" dirty="0" err="1">
                <a:latin typeface="Arial Narrow" pitchFamily="34" charset="0"/>
                <a:cs typeface="Arial" charset="0"/>
              </a:rPr>
              <a:t>имконини</a:t>
            </a:r>
            <a:r>
              <a:rPr lang="ru-RU" dirty="0">
                <a:latin typeface="Arial Narrow" pitchFamily="34" charset="0"/>
                <a:cs typeface="Arial" charset="0"/>
              </a:rPr>
              <a:t> </a:t>
            </a:r>
            <a:r>
              <a:rPr lang="ru-RU" dirty="0" err="1">
                <a:latin typeface="Arial Narrow" pitchFamily="34" charset="0"/>
                <a:cs typeface="Arial" charset="0"/>
              </a:rPr>
              <a:t>назарда</a:t>
            </a:r>
            <a:r>
              <a:rPr lang="ru-RU" dirty="0">
                <a:latin typeface="Arial Narrow" pitchFamily="34" charset="0"/>
                <a:cs typeface="Arial" charset="0"/>
              </a:rPr>
              <a:t> </a:t>
            </a:r>
            <a:r>
              <a:rPr lang="ru-RU" dirty="0" err="1">
                <a:latin typeface="Arial Narrow" pitchFamily="34" charset="0"/>
                <a:cs typeface="Arial" charset="0"/>
              </a:rPr>
              <a:t>тутади</a:t>
            </a:r>
            <a:r>
              <a:rPr lang="ru-RU" dirty="0">
                <a:latin typeface="Arial Narrow" pitchFamily="34" charset="0"/>
                <a:cs typeface="Arial" charset="0"/>
              </a:rPr>
              <a:t>.</a:t>
            </a:r>
          </a:p>
        </p:txBody>
      </p:sp>
      <p:sp>
        <p:nvSpPr>
          <p:cNvPr id="6" name="Номер слайда 5"/>
          <p:cNvSpPr>
            <a:spLocks noGrp="1"/>
          </p:cNvSpPr>
          <p:nvPr>
            <p:ph type="sldNum" sz="quarter" idx="12"/>
          </p:nvPr>
        </p:nvSpPr>
        <p:spPr/>
        <p:txBody>
          <a:bodyPr/>
          <a:lstStyle/>
          <a:p>
            <a:pPr>
              <a:defRPr/>
            </a:pPr>
            <a:fld id="{C678FB6F-9502-4BB1-B8F7-9B1A9691DACF}" type="slidenum">
              <a:rPr lang="ru-RU"/>
              <a:pPr>
                <a:defRPr/>
              </a:pPr>
              <a:t>12</a:t>
            </a:fld>
            <a:endParaRPr lang="ru-RU"/>
          </a:p>
        </p:txBody>
      </p:sp>
    </p:spTree>
    <p:extLst>
      <p:ext uri="{BB962C8B-B14F-4D97-AF65-F5344CB8AC3E}">
        <p14:creationId xmlns:p14="http://schemas.microsoft.com/office/powerpoint/2010/main" val="17138828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23556" name="Rectangle 0"/>
          <p:cNvSpPr>
            <a:spLocks noChangeArrowheads="1"/>
          </p:cNvSpPr>
          <p:nvPr/>
        </p:nvSpPr>
        <p:spPr bwMode="auto">
          <a:xfrm>
            <a:off x="428596" y="476250"/>
            <a:ext cx="8501092" cy="5810676"/>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lIns="126000" tIns="118800" rIns="126000" bIns="118800">
            <a:spAutoFit/>
          </a:bodyPr>
          <a:lstStyle/>
          <a:p>
            <a:pPr marL="361950" indent="-361950" algn="just">
              <a:spcAft>
                <a:spcPts val="600"/>
              </a:spcAft>
              <a:buFont typeface="Wingdings" pitchFamily="2" charset="2"/>
              <a:buChar char="§"/>
            </a:pPr>
            <a:r>
              <a:rPr lang="ru-RU" dirty="0" err="1">
                <a:latin typeface="Arial Narrow" pitchFamily="34" charset="0"/>
                <a:cs typeface="Arial" charset="0"/>
              </a:rPr>
              <a:t>Акциядорлар</a:t>
            </a:r>
            <a:r>
              <a:rPr lang="ru-RU" dirty="0">
                <a:latin typeface="Arial Narrow" pitchFamily="34" charset="0"/>
                <a:cs typeface="Arial" charset="0"/>
              </a:rPr>
              <a:t> </a:t>
            </a:r>
            <a:r>
              <a:rPr lang="ru-RU" dirty="0" err="1">
                <a:latin typeface="Arial Narrow" pitchFamily="34" charset="0"/>
                <a:cs typeface="Arial" charset="0"/>
              </a:rPr>
              <a:t>томонидан</a:t>
            </a:r>
            <a:r>
              <a:rPr lang="ru-RU" dirty="0">
                <a:latin typeface="Arial Narrow" pitchFamily="34" charset="0"/>
                <a:cs typeface="Arial" charset="0"/>
              </a:rPr>
              <a:t> </a:t>
            </a:r>
            <a:r>
              <a:rPr lang="ru-RU" dirty="0" err="1">
                <a:latin typeface="Arial Narrow" pitchFamily="34" charset="0"/>
                <a:cs typeface="Arial" charset="0"/>
              </a:rPr>
              <a:t>тармоқ хусусиятининг</a:t>
            </a:r>
            <a:r>
              <a:rPr lang="ru-RU" dirty="0">
                <a:latin typeface="Arial Narrow" pitchFamily="34" charset="0"/>
                <a:cs typeface="Arial" charset="0"/>
              </a:rPr>
              <a:t> </a:t>
            </a:r>
            <a:r>
              <a:rPr lang="ru-RU" dirty="0" err="1">
                <a:latin typeface="Arial Narrow" pitchFamily="34" charset="0"/>
                <a:cs typeface="Arial" charset="0"/>
              </a:rPr>
              <a:t>ўзига</a:t>
            </a:r>
            <a:r>
              <a:rPr lang="ru-RU" dirty="0">
                <a:latin typeface="Arial Narrow" pitchFamily="34" charset="0"/>
                <a:cs typeface="Arial" charset="0"/>
              </a:rPr>
              <a:t> </a:t>
            </a:r>
            <a:r>
              <a:rPr lang="ru-RU" dirty="0" err="1">
                <a:latin typeface="Arial Narrow" pitchFamily="34" charset="0"/>
                <a:cs typeface="Arial" charset="0"/>
              </a:rPr>
              <a:t>хослиги</a:t>
            </a:r>
            <a:r>
              <a:rPr lang="ru-RU" dirty="0">
                <a:latin typeface="Arial Narrow" pitchFamily="34" charset="0"/>
                <a:cs typeface="Arial" charset="0"/>
              </a:rPr>
              <a:t>, </a:t>
            </a:r>
            <a:r>
              <a:rPr lang="ru-RU" dirty="0" err="1">
                <a:latin typeface="Arial Narrow" pitchFamily="34" charset="0"/>
                <a:cs typeface="Arial" charset="0"/>
              </a:rPr>
              <a:t>рақобат муҳити таҳлили, экспортга</a:t>
            </a:r>
            <a:r>
              <a:rPr lang="ru-RU" dirty="0">
                <a:latin typeface="Arial Narrow" pitchFamily="34" charset="0"/>
                <a:cs typeface="Arial" charset="0"/>
              </a:rPr>
              <a:t> </a:t>
            </a:r>
            <a:r>
              <a:rPr lang="ru-RU" dirty="0" err="1">
                <a:latin typeface="Arial Narrow" pitchFamily="34" charset="0"/>
                <a:cs typeface="Arial" charset="0"/>
              </a:rPr>
              <a:t>йўналтирилганлик</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a:t>
            </a:r>
            <a:r>
              <a:rPr lang="ru-RU" dirty="0" err="1">
                <a:latin typeface="Arial Narrow" pitchFamily="34" charset="0"/>
                <a:cs typeface="Arial" charset="0"/>
              </a:rPr>
              <a:t>тегишли</a:t>
            </a:r>
            <a:r>
              <a:rPr lang="ru-RU" dirty="0">
                <a:latin typeface="Arial Narrow" pitchFamily="34" charset="0"/>
                <a:cs typeface="Arial" charset="0"/>
              </a:rPr>
              <a:t> </a:t>
            </a:r>
            <a:r>
              <a:rPr lang="ru-RU" dirty="0" err="1">
                <a:latin typeface="Arial Narrow" pitchFamily="34" charset="0"/>
                <a:cs typeface="Arial" charset="0"/>
              </a:rPr>
              <a:t>соҳа, тармоқ ва</a:t>
            </a:r>
            <a:r>
              <a:rPr lang="ru-RU" dirty="0">
                <a:latin typeface="Arial Narrow" pitchFamily="34" charset="0"/>
                <a:cs typeface="Arial" charset="0"/>
              </a:rPr>
              <a:t> </a:t>
            </a:r>
            <a:r>
              <a:rPr lang="ru-RU" dirty="0" err="1">
                <a:latin typeface="Arial Narrow" pitchFamily="34" charset="0"/>
                <a:cs typeface="Arial" charset="0"/>
              </a:rPr>
              <a:t>ҳудудни ривожлантириш</a:t>
            </a:r>
            <a:r>
              <a:rPr lang="ru-RU" dirty="0">
                <a:latin typeface="Arial Narrow" pitchFamily="34" charset="0"/>
                <a:cs typeface="Arial" charset="0"/>
              </a:rPr>
              <a:t> </a:t>
            </a:r>
            <a:r>
              <a:rPr lang="ru-RU" dirty="0" err="1">
                <a:latin typeface="Arial Narrow" pitchFamily="34" charset="0"/>
                <a:cs typeface="Arial" charset="0"/>
              </a:rPr>
              <a:t>бўйича</a:t>
            </a:r>
            <a:r>
              <a:rPr lang="ru-RU" dirty="0">
                <a:latin typeface="Arial Narrow" pitchFamily="34" charset="0"/>
                <a:cs typeface="Arial" charset="0"/>
              </a:rPr>
              <a:t> </a:t>
            </a:r>
            <a:r>
              <a:rPr lang="ru-RU" dirty="0" err="1">
                <a:latin typeface="Arial Narrow" pitchFamily="34" charset="0"/>
                <a:cs typeface="Arial" charset="0"/>
              </a:rPr>
              <a:t>тасдиқланган давлат</a:t>
            </a:r>
            <a:r>
              <a:rPr lang="ru-RU" dirty="0">
                <a:latin typeface="Arial Narrow" pitchFamily="34" charset="0"/>
                <a:cs typeface="Arial" charset="0"/>
              </a:rPr>
              <a:t> </a:t>
            </a:r>
            <a:r>
              <a:rPr lang="ru-RU" dirty="0" err="1">
                <a:latin typeface="Arial Narrow" pitchFamily="34" charset="0"/>
                <a:cs typeface="Arial" charset="0"/>
              </a:rPr>
              <a:t>дастурларидан</a:t>
            </a:r>
            <a:r>
              <a:rPr lang="ru-RU" dirty="0">
                <a:latin typeface="Arial Narrow" pitchFamily="34" charset="0"/>
                <a:cs typeface="Arial" charset="0"/>
              </a:rPr>
              <a:t> </a:t>
            </a:r>
            <a:r>
              <a:rPr lang="ru-RU" dirty="0" err="1">
                <a:latin typeface="Arial Narrow" pitchFamily="34" charset="0"/>
                <a:cs typeface="Arial" charset="0"/>
              </a:rPr>
              <a:t>келиб</a:t>
            </a:r>
            <a:r>
              <a:rPr lang="ru-RU" dirty="0">
                <a:latin typeface="Arial Narrow" pitchFamily="34" charset="0"/>
                <a:cs typeface="Arial" charset="0"/>
              </a:rPr>
              <a:t> </a:t>
            </a:r>
            <a:r>
              <a:rPr lang="ru-RU" dirty="0" err="1">
                <a:latin typeface="Arial Narrow" pitchFamily="34" charset="0"/>
                <a:cs typeface="Arial" charset="0"/>
              </a:rPr>
              <a:t>чиққан ҳолда АЖнинг</a:t>
            </a:r>
            <a:r>
              <a:rPr lang="ru-RU" dirty="0">
                <a:latin typeface="Arial Narrow" pitchFamily="34" charset="0"/>
                <a:cs typeface="Arial" charset="0"/>
              </a:rPr>
              <a:t> 5 </a:t>
            </a:r>
            <a:r>
              <a:rPr lang="ru-RU" dirty="0" err="1">
                <a:latin typeface="Arial Narrow" pitchFamily="34" charset="0"/>
                <a:cs typeface="Arial" charset="0"/>
              </a:rPr>
              <a:t>йилдан</a:t>
            </a:r>
            <a:r>
              <a:rPr lang="ru-RU" dirty="0">
                <a:latin typeface="Arial Narrow" pitchFamily="34" charset="0"/>
                <a:cs typeface="Arial" charset="0"/>
              </a:rPr>
              <a:t> </a:t>
            </a:r>
            <a:r>
              <a:rPr lang="ru-RU" dirty="0" err="1">
                <a:latin typeface="Arial Narrow" pitchFamily="34" charset="0"/>
                <a:cs typeface="Arial" charset="0"/>
              </a:rPr>
              <a:t>ортиқ бўлган</a:t>
            </a:r>
            <a:r>
              <a:rPr lang="ru-RU" dirty="0">
                <a:latin typeface="Arial Narrow" pitchFamily="34" charset="0"/>
                <a:cs typeface="Arial" charset="0"/>
              </a:rPr>
              <a:t> </a:t>
            </a:r>
            <a:r>
              <a:rPr lang="ru-RU" dirty="0" err="1">
                <a:latin typeface="Arial Narrow" pitchFamily="34" charset="0"/>
                <a:cs typeface="Arial" charset="0"/>
              </a:rPr>
              <a:t>давр</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a:t>
            </a:r>
            <a:r>
              <a:rPr lang="ru-RU" dirty="0" err="1">
                <a:latin typeface="Arial Narrow" pitchFamily="34" charset="0"/>
                <a:cs typeface="Arial" charset="0"/>
              </a:rPr>
              <a:t>узоқ муддатли</a:t>
            </a:r>
            <a:r>
              <a:rPr lang="ru-RU" dirty="0">
                <a:latin typeface="Arial Narrow" pitchFamily="34" charset="0"/>
                <a:cs typeface="Arial" charset="0"/>
              </a:rPr>
              <a:t> </a:t>
            </a:r>
            <a:r>
              <a:rPr lang="ru-RU" dirty="0" err="1">
                <a:latin typeface="Arial Narrow" pitchFamily="34" charset="0"/>
                <a:cs typeface="Arial" charset="0"/>
              </a:rPr>
              <a:t>ривожланиш</a:t>
            </a:r>
            <a:r>
              <a:rPr lang="ru-RU" dirty="0">
                <a:latin typeface="Arial Narrow" pitchFamily="34" charset="0"/>
                <a:cs typeface="Arial" charset="0"/>
              </a:rPr>
              <a:t> </a:t>
            </a:r>
            <a:r>
              <a:rPr lang="ru-RU" dirty="0" err="1">
                <a:latin typeface="Arial Narrow" pitchFamily="34" charset="0"/>
                <a:cs typeface="Arial" charset="0"/>
              </a:rPr>
              <a:t>стратегиясини</a:t>
            </a:r>
            <a:r>
              <a:rPr lang="ru-RU" dirty="0">
                <a:latin typeface="Arial Narrow" pitchFamily="34" charset="0"/>
                <a:cs typeface="Arial" charset="0"/>
              </a:rPr>
              <a:t> </a:t>
            </a:r>
            <a:r>
              <a:rPr lang="ru-RU" dirty="0" err="1">
                <a:latin typeface="Arial Narrow" pitchFamily="34" charset="0"/>
                <a:cs typeface="Arial" charset="0"/>
              </a:rPr>
              <a:t>ишлаб</a:t>
            </a:r>
            <a:r>
              <a:rPr lang="ru-RU" dirty="0">
                <a:latin typeface="Arial Narrow" pitchFamily="34" charset="0"/>
                <a:cs typeface="Arial" charset="0"/>
              </a:rPr>
              <a:t> </a:t>
            </a:r>
            <a:r>
              <a:rPr lang="ru-RU" dirty="0" err="1">
                <a:latin typeface="Arial Narrow" pitchFamily="34" charset="0"/>
                <a:cs typeface="Arial" charset="0"/>
              </a:rPr>
              <a:t>чиқади ва</a:t>
            </a:r>
            <a:r>
              <a:rPr lang="ru-RU" dirty="0">
                <a:latin typeface="Arial Narrow" pitchFamily="34" charset="0"/>
                <a:cs typeface="Arial" charset="0"/>
              </a:rPr>
              <a:t> </a:t>
            </a:r>
            <a:r>
              <a:rPr lang="ru-RU" dirty="0" err="1">
                <a:latin typeface="Arial Narrow" pitchFamily="34" charset="0"/>
                <a:cs typeface="Arial" charset="0"/>
              </a:rPr>
              <a:t>тасдиқлайди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a:latin typeface="Arial Narrow" pitchFamily="34" charset="0"/>
                <a:cs typeface="Arial" charset="0"/>
              </a:rPr>
              <a:t>АЖ </a:t>
            </a:r>
            <a:r>
              <a:rPr lang="ru-RU" dirty="0" err="1">
                <a:latin typeface="Arial Narrow" pitchFamily="34" charset="0"/>
                <a:cs typeface="Arial" charset="0"/>
              </a:rPr>
              <a:t>мажбурий</a:t>
            </a:r>
            <a:r>
              <a:rPr lang="ru-RU" dirty="0">
                <a:latin typeface="Arial Narrow" pitchFamily="34" charset="0"/>
                <a:cs typeface="Arial" charset="0"/>
              </a:rPr>
              <a:t> </a:t>
            </a:r>
            <a:r>
              <a:rPr lang="ru-RU" dirty="0" err="1">
                <a:latin typeface="Arial Narrow" pitchFamily="34" charset="0"/>
                <a:cs typeface="Arial" charset="0"/>
              </a:rPr>
              <a:t>равишда</a:t>
            </a:r>
            <a:r>
              <a:rPr lang="ru-RU" dirty="0">
                <a:latin typeface="Arial Narrow" pitchFamily="34" charset="0"/>
                <a:cs typeface="Arial" charset="0"/>
              </a:rPr>
              <a:t> </a:t>
            </a:r>
            <a:r>
              <a:rPr lang="ru-RU" dirty="0" err="1">
                <a:latin typeface="Arial Narrow" pitchFamily="34" charset="0"/>
                <a:cs typeface="Arial" charset="0"/>
              </a:rPr>
              <a:t>акциядорлари</a:t>
            </a:r>
            <a:r>
              <a:rPr lang="ru-RU" dirty="0">
                <a:latin typeface="Arial Narrow" pitchFamily="34" charset="0"/>
                <a:cs typeface="Arial" charset="0"/>
              </a:rPr>
              <a:t> </a:t>
            </a:r>
            <a:r>
              <a:rPr lang="ru-RU" dirty="0" err="1">
                <a:latin typeface="Arial Narrow" pitchFamily="34" charset="0"/>
                <a:cs typeface="Arial" charset="0"/>
              </a:rPr>
              <a:t>таркибига</a:t>
            </a:r>
            <a:r>
              <a:rPr lang="ru-RU" dirty="0">
                <a:latin typeface="Arial Narrow" pitchFamily="34" charset="0"/>
                <a:cs typeface="Arial" charset="0"/>
              </a:rPr>
              <a:t> (</a:t>
            </a:r>
            <a:r>
              <a:rPr lang="ru-RU" dirty="0" err="1">
                <a:latin typeface="Arial Narrow" pitchFamily="34" charset="0"/>
                <a:cs typeface="Arial" charset="0"/>
              </a:rPr>
              <a:t>қонун ҳужжатлари белгиланган</a:t>
            </a:r>
            <a:r>
              <a:rPr lang="ru-RU" dirty="0">
                <a:latin typeface="Arial Narrow" pitchFamily="34" charset="0"/>
                <a:cs typeface="Arial" charset="0"/>
              </a:rPr>
              <a:t> </a:t>
            </a:r>
            <a:r>
              <a:rPr lang="ru-RU" dirty="0" err="1">
                <a:latin typeface="Arial Narrow" pitchFamily="34" charset="0"/>
                <a:cs typeface="Arial" charset="0"/>
              </a:rPr>
              <a:t>ҳолатлардан ташқари</a:t>
            </a:r>
            <a:r>
              <a:rPr lang="ru-RU" dirty="0">
                <a:latin typeface="Arial Narrow" pitchFamily="34" charset="0"/>
                <a:cs typeface="Arial" charset="0"/>
              </a:rPr>
              <a:t>) </a:t>
            </a:r>
            <a:r>
              <a:rPr lang="ru-RU" dirty="0" err="1">
                <a:latin typeface="Arial Narrow" pitchFamily="34" charset="0"/>
                <a:cs typeface="Arial" charset="0"/>
              </a:rPr>
              <a:t>АЖни</a:t>
            </a:r>
            <a:r>
              <a:rPr lang="ru-RU" dirty="0">
                <a:latin typeface="Arial Narrow" pitchFamily="34" charset="0"/>
                <a:cs typeface="Arial" charset="0"/>
              </a:rPr>
              <a:t> </a:t>
            </a:r>
            <a:r>
              <a:rPr lang="ru-RU" dirty="0" err="1">
                <a:latin typeface="Arial Narrow" pitchFamily="34" charset="0"/>
                <a:cs typeface="Arial" charset="0"/>
              </a:rPr>
              <a:t>бошқариш</a:t>
            </a:r>
            <a:r>
              <a:rPr lang="ru-RU" dirty="0">
                <a:latin typeface="Arial Narrow" pitchFamily="34" charset="0"/>
                <a:cs typeface="Arial" charset="0"/>
              </a:rPr>
              <a:t>, </a:t>
            </a:r>
            <a:r>
              <a:rPr lang="ru-RU" dirty="0" err="1">
                <a:latin typeface="Arial Narrow" pitchFamily="34" charset="0"/>
                <a:cs typeface="Arial" charset="0"/>
              </a:rPr>
              <a:t>рақобатдош маҳсулот ишлаб</a:t>
            </a:r>
            <a:r>
              <a:rPr lang="ru-RU" dirty="0">
                <a:latin typeface="Arial Narrow" pitchFamily="34" charset="0"/>
                <a:cs typeface="Arial" charset="0"/>
              </a:rPr>
              <a:t> </a:t>
            </a:r>
            <a:r>
              <a:rPr lang="ru-RU" dirty="0" err="1">
                <a:latin typeface="Arial Narrow" pitchFamily="34" charset="0"/>
                <a:cs typeface="Arial" charset="0"/>
              </a:rPr>
              <a:t>чиқариш ва</a:t>
            </a:r>
            <a:r>
              <a:rPr lang="ru-RU" dirty="0">
                <a:latin typeface="Arial Narrow" pitchFamily="34" charset="0"/>
                <a:cs typeface="Arial" charset="0"/>
              </a:rPr>
              <a:t> уни </a:t>
            </a:r>
            <a:r>
              <a:rPr lang="ru-RU" dirty="0" err="1">
                <a:latin typeface="Arial Narrow" pitchFamily="34" charset="0"/>
                <a:cs typeface="Arial" charset="0"/>
              </a:rPr>
              <a:t>ташқи бозорга</a:t>
            </a:r>
            <a:r>
              <a:rPr lang="ru-RU" dirty="0">
                <a:latin typeface="Arial Narrow" pitchFamily="34" charset="0"/>
                <a:cs typeface="Arial" charset="0"/>
              </a:rPr>
              <a:t> экспорт </a:t>
            </a:r>
            <a:r>
              <a:rPr lang="ru-RU" dirty="0" err="1">
                <a:latin typeface="Arial Narrow" pitchFamily="34" charset="0"/>
                <a:cs typeface="Arial" charset="0"/>
              </a:rPr>
              <a:t>қилишда иштирок</a:t>
            </a:r>
            <a:r>
              <a:rPr lang="ru-RU" dirty="0">
                <a:latin typeface="Arial Narrow" pitchFamily="34" charset="0"/>
                <a:cs typeface="Arial" charset="0"/>
              </a:rPr>
              <a:t> </a:t>
            </a:r>
            <a:r>
              <a:rPr lang="ru-RU" dirty="0" err="1">
                <a:latin typeface="Arial Narrow" pitchFamily="34" charset="0"/>
                <a:cs typeface="Arial" charset="0"/>
              </a:rPr>
              <a:t>этувчи</a:t>
            </a:r>
            <a:r>
              <a:rPr lang="ru-RU" dirty="0">
                <a:latin typeface="Arial Narrow" pitchFamily="34" charset="0"/>
                <a:cs typeface="Arial" charset="0"/>
              </a:rPr>
              <a:t> </a:t>
            </a:r>
            <a:r>
              <a:rPr lang="ru-RU" dirty="0" err="1">
                <a:latin typeface="Arial Narrow" pitchFamily="34" charset="0"/>
                <a:cs typeface="Arial" charset="0"/>
              </a:rPr>
              <a:t>стратегик</a:t>
            </a:r>
            <a:r>
              <a:rPr lang="ru-RU" dirty="0">
                <a:latin typeface="Arial Narrow" pitchFamily="34" charset="0"/>
                <a:cs typeface="Arial" charset="0"/>
              </a:rPr>
              <a:t> </a:t>
            </a:r>
            <a:r>
              <a:rPr lang="ru-RU" dirty="0" err="1">
                <a:latin typeface="Arial Narrow" pitchFamily="34" charset="0"/>
                <a:cs typeface="Arial" charset="0"/>
              </a:rPr>
              <a:t>хорижий</a:t>
            </a:r>
            <a:r>
              <a:rPr lang="ru-RU" dirty="0">
                <a:latin typeface="Arial Narrow" pitchFamily="34" charset="0"/>
                <a:cs typeface="Arial" charset="0"/>
              </a:rPr>
              <a:t> </a:t>
            </a:r>
            <a:r>
              <a:rPr lang="ru-RU" dirty="0" err="1">
                <a:latin typeface="Arial Narrow" pitchFamily="34" charset="0"/>
                <a:cs typeface="Arial" charset="0"/>
              </a:rPr>
              <a:t>инвесторларни</a:t>
            </a:r>
            <a:r>
              <a:rPr lang="ru-RU" dirty="0">
                <a:latin typeface="Arial Narrow" pitchFamily="34" charset="0"/>
                <a:cs typeface="Arial" charset="0"/>
              </a:rPr>
              <a:t> </a:t>
            </a:r>
            <a:r>
              <a:rPr lang="ru-RU" dirty="0" err="1">
                <a:latin typeface="Arial Narrow" pitchFamily="34" charset="0"/>
                <a:cs typeface="Arial" charset="0"/>
              </a:rPr>
              <a:t>жалб</a:t>
            </a:r>
            <a:r>
              <a:rPr lang="ru-RU" dirty="0">
                <a:latin typeface="Arial Narrow" pitchFamily="34" charset="0"/>
                <a:cs typeface="Arial" charset="0"/>
              </a:rPr>
              <a:t> </a:t>
            </a:r>
            <a:r>
              <a:rPr lang="ru-RU" dirty="0" err="1">
                <a:latin typeface="Arial Narrow" pitchFamily="34" charset="0"/>
                <a:cs typeface="Arial" charset="0"/>
              </a:rPr>
              <a:t>қилади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a:latin typeface="Arial Narrow" pitchFamily="34" charset="0"/>
                <a:cs typeface="Arial" charset="0"/>
              </a:rPr>
              <a:t>АЖ </a:t>
            </a:r>
            <a:r>
              <a:rPr lang="ru-RU" dirty="0" err="1">
                <a:latin typeface="Arial Narrow" pitchFamily="34" charset="0"/>
                <a:cs typeface="Arial" charset="0"/>
              </a:rPr>
              <a:t>мансабдор</a:t>
            </a:r>
            <a:r>
              <a:rPr lang="ru-RU" dirty="0">
                <a:latin typeface="Arial Narrow" pitchFamily="34" charset="0"/>
                <a:cs typeface="Arial" charset="0"/>
              </a:rPr>
              <a:t> </a:t>
            </a:r>
            <a:r>
              <a:rPr lang="ru-RU" dirty="0" err="1">
                <a:latin typeface="Arial Narrow" pitchFamily="34" charset="0"/>
                <a:cs typeface="Arial" charset="0"/>
              </a:rPr>
              <a:t>шахслари</a:t>
            </a:r>
            <a:r>
              <a:rPr lang="ru-RU" dirty="0">
                <a:latin typeface="Arial Narrow" pitchFamily="34" charset="0"/>
                <a:cs typeface="Arial" charset="0"/>
              </a:rPr>
              <a:t> </a:t>
            </a:r>
            <a:r>
              <a:rPr lang="ru-RU" dirty="0" err="1">
                <a:latin typeface="Arial Narrow" pitchFamily="34" charset="0"/>
                <a:cs typeface="Arial" charset="0"/>
              </a:rPr>
              <a:t>томонидан</a:t>
            </a:r>
            <a:r>
              <a:rPr lang="ru-RU" dirty="0">
                <a:latin typeface="Arial Narrow" pitchFamily="34" charset="0"/>
                <a:cs typeface="Arial" charset="0"/>
              </a:rPr>
              <a:t> </a:t>
            </a:r>
            <a:r>
              <a:rPr lang="ru-RU" dirty="0" err="1">
                <a:latin typeface="Arial Narrow" pitchFamily="34" charset="0"/>
                <a:cs typeface="Arial" charset="0"/>
              </a:rPr>
              <a:t>ўз</a:t>
            </a:r>
            <a:r>
              <a:rPr lang="ru-RU" dirty="0">
                <a:latin typeface="Arial Narrow" pitchFamily="34" charset="0"/>
                <a:cs typeface="Arial" charset="0"/>
              </a:rPr>
              <a:t> </a:t>
            </a:r>
            <a:r>
              <a:rPr lang="ru-RU" dirty="0" err="1">
                <a:latin typeface="Arial Narrow" pitchFamily="34" charset="0"/>
                <a:cs typeface="Arial" charset="0"/>
              </a:rPr>
              <a:t>вазифаларини</a:t>
            </a:r>
            <a:r>
              <a:rPr lang="ru-RU" dirty="0">
                <a:latin typeface="Arial Narrow" pitchFamily="34" charset="0"/>
                <a:cs typeface="Arial" charset="0"/>
              </a:rPr>
              <a:t> профессионал </a:t>
            </a:r>
            <a:r>
              <a:rPr lang="ru-RU" dirty="0" err="1">
                <a:latin typeface="Arial Narrow" pitchFamily="34" charset="0"/>
                <a:cs typeface="Arial" charset="0"/>
              </a:rPr>
              <a:t>асосда</a:t>
            </a:r>
            <a:r>
              <a:rPr lang="ru-RU" dirty="0">
                <a:latin typeface="Arial Narrow" pitchFamily="34" charset="0"/>
                <a:cs typeface="Arial" charset="0"/>
              </a:rPr>
              <a:t> </a:t>
            </a:r>
            <a:r>
              <a:rPr lang="ru-RU" dirty="0" err="1">
                <a:latin typeface="Arial Narrow" pitchFamily="34" charset="0"/>
                <a:cs typeface="Arial" charset="0"/>
              </a:rPr>
              <a:t>амалга</a:t>
            </a:r>
            <a:r>
              <a:rPr lang="ru-RU" dirty="0">
                <a:latin typeface="Arial Narrow" pitchFamily="34" charset="0"/>
                <a:cs typeface="Arial" charset="0"/>
              </a:rPr>
              <a:t> </a:t>
            </a:r>
            <a:r>
              <a:rPr lang="ru-RU" dirty="0" err="1">
                <a:latin typeface="Arial Narrow" pitchFamily="34" charset="0"/>
                <a:cs typeface="Arial" charset="0"/>
              </a:rPr>
              <a:t>ошириш</a:t>
            </a:r>
            <a:r>
              <a:rPr lang="ru-RU" dirty="0">
                <a:latin typeface="Arial Narrow" pitchFamily="34" charset="0"/>
                <a:cs typeface="Arial" charset="0"/>
              </a:rPr>
              <a:t>, </a:t>
            </a:r>
            <a:r>
              <a:rPr lang="ru-RU" dirty="0" err="1">
                <a:latin typeface="Arial Narrow" pitchFamily="34" charset="0"/>
                <a:cs typeface="Arial" charset="0"/>
              </a:rPr>
              <a:t>қонун ҳужжатлари</a:t>
            </a:r>
            <a:r>
              <a:rPr lang="ru-RU" dirty="0">
                <a:latin typeface="Arial Narrow" pitchFamily="34" charset="0"/>
                <a:cs typeface="Arial" charset="0"/>
              </a:rPr>
              <a:t>, АЖ </a:t>
            </a:r>
            <a:r>
              <a:rPr lang="ru-RU" dirty="0" err="1">
                <a:latin typeface="Arial Narrow" pitchFamily="34" charset="0"/>
                <a:cs typeface="Arial" charset="0"/>
              </a:rPr>
              <a:t>устави</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a:t>
            </a:r>
            <a:r>
              <a:rPr lang="ru-RU" dirty="0" err="1">
                <a:latin typeface="Arial Narrow" pitchFamily="34" charset="0"/>
                <a:cs typeface="Arial" charset="0"/>
              </a:rPr>
              <a:t>бошқарув органи</a:t>
            </a:r>
            <a:r>
              <a:rPr lang="ru-RU" dirty="0">
                <a:latin typeface="Arial Narrow" pitchFamily="34" charset="0"/>
                <a:cs typeface="Arial" charset="0"/>
              </a:rPr>
              <a:t> </a:t>
            </a:r>
            <a:r>
              <a:rPr lang="ru-RU" dirty="0" err="1">
                <a:latin typeface="Arial Narrow" pitchFamily="34" charset="0"/>
                <a:cs typeface="Arial" charset="0"/>
              </a:rPr>
              <a:t>қарорларидан келиб</a:t>
            </a:r>
            <a:r>
              <a:rPr lang="ru-RU" dirty="0">
                <a:latin typeface="Arial Narrow" pitchFamily="34" charset="0"/>
                <a:cs typeface="Arial" charset="0"/>
              </a:rPr>
              <a:t> </a:t>
            </a:r>
            <a:r>
              <a:rPr lang="ru-RU" dirty="0" err="1">
                <a:latin typeface="Arial Narrow" pitchFamily="34" charset="0"/>
                <a:cs typeface="Arial" charset="0"/>
              </a:rPr>
              <a:t>чиқувчи барча</a:t>
            </a:r>
            <a:r>
              <a:rPr lang="ru-RU" dirty="0">
                <a:latin typeface="Arial Narrow" pitchFamily="34" charset="0"/>
                <a:cs typeface="Arial" charset="0"/>
              </a:rPr>
              <a:t> </a:t>
            </a:r>
            <a:r>
              <a:rPr lang="ru-RU" dirty="0" err="1">
                <a:latin typeface="Arial Narrow" pitchFamily="34" charset="0"/>
                <a:cs typeface="Arial" charset="0"/>
              </a:rPr>
              <a:t>мажбуриятларни</a:t>
            </a:r>
            <a:r>
              <a:rPr lang="ru-RU" dirty="0">
                <a:latin typeface="Arial Narrow" pitchFamily="34" charset="0"/>
                <a:cs typeface="Arial" charset="0"/>
              </a:rPr>
              <a:t> </a:t>
            </a:r>
            <a:r>
              <a:rPr lang="ru-RU" dirty="0" err="1">
                <a:latin typeface="Arial Narrow" pitchFamily="34" charset="0"/>
                <a:cs typeface="Arial" charset="0"/>
              </a:rPr>
              <a:t>виждонан</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a:t>
            </a:r>
            <a:r>
              <a:rPr lang="ru-RU" dirty="0" err="1">
                <a:latin typeface="Arial Narrow" pitchFamily="34" charset="0"/>
                <a:cs typeface="Arial" charset="0"/>
              </a:rPr>
              <a:t>оқилона бажариши</a:t>
            </a:r>
            <a:r>
              <a:rPr lang="ru-RU" dirty="0">
                <a:latin typeface="Arial Narrow" pitchFamily="34" charset="0"/>
                <a:cs typeface="Arial" charset="0"/>
              </a:rPr>
              <a:t> </a:t>
            </a:r>
            <a:r>
              <a:rPr lang="ru-RU" dirty="0" err="1">
                <a:latin typeface="Arial Narrow" pitchFamily="34" charset="0"/>
                <a:cs typeface="Arial" charset="0"/>
              </a:rPr>
              <a:t>тўғрисидаги талабларни</a:t>
            </a:r>
            <a:r>
              <a:rPr lang="ru-RU" dirty="0">
                <a:latin typeface="Arial Narrow" pitchFamily="34" charset="0"/>
                <a:cs typeface="Arial" charset="0"/>
              </a:rPr>
              <a:t> </a:t>
            </a:r>
            <a:r>
              <a:rPr lang="ru-RU" dirty="0" err="1">
                <a:latin typeface="Arial Narrow" pitchFamily="34" charset="0"/>
                <a:cs typeface="Arial" charset="0"/>
              </a:rPr>
              <a:t>жорий</a:t>
            </a:r>
            <a:r>
              <a:rPr lang="ru-RU" dirty="0">
                <a:latin typeface="Arial Narrow" pitchFamily="34" charset="0"/>
                <a:cs typeface="Arial" charset="0"/>
              </a:rPr>
              <a:t> </a:t>
            </a:r>
            <a:r>
              <a:rPr lang="ru-RU" dirty="0" err="1">
                <a:latin typeface="Arial Narrow" pitchFamily="34" charset="0"/>
                <a:cs typeface="Arial" charset="0"/>
              </a:rPr>
              <a:t>этади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uz-Cyrl-UZ" dirty="0">
                <a:latin typeface="Arial Narrow" pitchFamily="34" charset="0"/>
                <a:cs typeface="Arial" charset="0"/>
              </a:rPr>
              <a:t>Кузатув кенгаши аъзолиги учун номзодларга малака талаблари, шу жумладан, устав капиталида давлат улуши бўлган АЖда Корпоратив бошқарув илмий-таълим маркази томонидан берилган корпоратив бошқарувчи малака аттестати мавжудлиги талабларини белгилайди (қонун ҳужжатларида назарда тутилган ҳолатлардан ташқари)</a:t>
            </a:r>
            <a:r>
              <a:rPr lang="ru-RU" dirty="0">
                <a:latin typeface="Arial Narrow" pitchFamily="34" charset="0"/>
                <a:cs typeface="Arial" charset="0"/>
              </a:rPr>
              <a:t>.</a:t>
            </a:r>
          </a:p>
          <a:p>
            <a:pPr marL="361950" indent="-361950" algn="just">
              <a:buFont typeface="Wingdings" pitchFamily="2" charset="2"/>
              <a:buChar char="§"/>
            </a:pPr>
            <a:r>
              <a:rPr lang="ru-RU" dirty="0" err="1">
                <a:latin typeface="Arial Narrow" pitchFamily="34" charset="0"/>
                <a:cs typeface="Arial" charset="0"/>
              </a:rPr>
              <a:t>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йиғилишларини сўров</a:t>
            </a:r>
            <a:r>
              <a:rPr lang="ru-RU" dirty="0">
                <a:latin typeface="Arial Narrow" pitchFamily="34" charset="0"/>
                <a:cs typeface="Arial" charset="0"/>
              </a:rPr>
              <a:t> </a:t>
            </a:r>
            <a:r>
              <a:rPr lang="ru-RU" dirty="0" err="1">
                <a:latin typeface="Arial Narrow" pitchFamily="34" charset="0"/>
                <a:cs typeface="Arial" charset="0"/>
              </a:rPr>
              <a:t>ўтказиш</a:t>
            </a:r>
            <a:r>
              <a:rPr lang="ru-RU" dirty="0">
                <a:latin typeface="Arial Narrow" pitchFamily="34" charset="0"/>
                <a:cs typeface="Arial" charset="0"/>
              </a:rPr>
              <a:t> </a:t>
            </a:r>
            <a:r>
              <a:rPr lang="ru-RU" dirty="0" err="1">
                <a:latin typeface="Arial Narrow" pitchFamily="34" charset="0"/>
                <a:cs typeface="Arial" charset="0"/>
              </a:rPr>
              <a:t>йўли</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шунингдек</a:t>
            </a:r>
            <a:r>
              <a:rPr lang="ru-RU" dirty="0">
                <a:latin typeface="Arial Narrow" pitchFamily="34" charset="0"/>
                <a:cs typeface="Arial" charset="0"/>
              </a:rPr>
              <a:t>, </a:t>
            </a:r>
            <a:r>
              <a:rPr lang="ru-RU" dirty="0" err="1">
                <a:latin typeface="Arial Narrow" pitchFamily="34" charset="0"/>
                <a:cs typeface="Arial" charset="0"/>
              </a:rPr>
              <a:t>видеоконференц-алоқа режимида</a:t>
            </a:r>
            <a:r>
              <a:rPr lang="ru-RU" dirty="0">
                <a:latin typeface="Arial Narrow" pitchFamily="34" charset="0"/>
                <a:cs typeface="Arial" charset="0"/>
              </a:rPr>
              <a:t> </a:t>
            </a:r>
            <a:r>
              <a:rPr lang="ru-RU" dirty="0" err="1">
                <a:latin typeface="Arial Narrow" pitchFamily="34" charset="0"/>
                <a:cs typeface="Arial" charset="0"/>
              </a:rPr>
              <a:t>ўтказиш</a:t>
            </a:r>
            <a:r>
              <a:rPr lang="ru-RU" dirty="0">
                <a:latin typeface="Arial Narrow" pitchFamily="34" charset="0"/>
                <a:cs typeface="Arial" charset="0"/>
              </a:rPr>
              <a:t> </a:t>
            </a:r>
            <a:r>
              <a:rPr lang="ru-RU" dirty="0" err="1">
                <a:latin typeface="Arial Narrow" pitchFamily="34" charset="0"/>
                <a:cs typeface="Arial" charset="0"/>
              </a:rPr>
              <a:t>ҳолатлари ва</a:t>
            </a:r>
            <a:r>
              <a:rPr lang="ru-RU" dirty="0">
                <a:latin typeface="Arial Narrow" pitchFamily="34" charset="0"/>
                <a:cs typeface="Arial" charset="0"/>
              </a:rPr>
              <a:t> </a:t>
            </a:r>
            <a:r>
              <a:rPr lang="ru-RU" dirty="0" err="1">
                <a:latin typeface="Arial Narrow" pitchFamily="34" charset="0"/>
                <a:cs typeface="Arial" charset="0"/>
              </a:rPr>
              <a:t>тартибини</a:t>
            </a:r>
            <a:r>
              <a:rPr lang="ru-RU" dirty="0">
                <a:latin typeface="Arial Narrow" pitchFamily="34" charset="0"/>
                <a:cs typeface="Arial" charset="0"/>
              </a:rPr>
              <a:t> </a:t>
            </a:r>
            <a:r>
              <a:rPr lang="ru-RU" dirty="0" err="1">
                <a:latin typeface="Arial Narrow" pitchFamily="34" charset="0"/>
                <a:cs typeface="Arial" charset="0"/>
              </a:rPr>
              <a:t>белгилайди</a:t>
            </a:r>
            <a:r>
              <a:rPr lang="ru-RU" dirty="0">
                <a:latin typeface="Arial Narrow" pitchFamily="34" charset="0"/>
                <a:cs typeface="Arial" charset="0"/>
              </a:rPr>
              <a:t>.</a:t>
            </a:r>
          </a:p>
        </p:txBody>
      </p:sp>
      <p:sp>
        <p:nvSpPr>
          <p:cNvPr id="6" name="Номер слайда 5"/>
          <p:cNvSpPr>
            <a:spLocks noGrp="1"/>
          </p:cNvSpPr>
          <p:nvPr>
            <p:ph type="sldNum" sz="quarter" idx="12"/>
          </p:nvPr>
        </p:nvSpPr>
        <p:spPr/>
        <p:txBody>
          <a:bodyPr/>
          <a:lstStyle/>
          <a:p>
            <a:pPr>
              <a:defRPr/>
            </a:pPr>
            <a:fld id="{7C67BA49-E2EF-40E5-AFCA-CF0FE0F98F81}" type="slidenum">
              <a:rPr lang="ru-RU"/>
              <a:pPr>
                <a:defRPr/>
              </a:pPr>
              <a:t>13</a:t>
            </a:fld>
            <a:endParaRPr lang="ru-RU" dirty="0"/>
          </a:p>
        </p:txBody>
      </p:sp>
    </p:spTree>
    <p:extLst>
      <p:ext uri="{BB962C8B-B14F-4D97-AF65-F5344CB8AC3E}">
        <p14:creationId xmlns:p14="http://schemas.microsoft.com/office/powerpoint/2010/main" val="13607457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24580" name="Rectangle 0"/>
          <p:cNvSpPr>
            <a:spLocks noChangeArrowheads="1"/>
          </p:cNvSpPr>
          <p:nvPr/>
        </p:nvSpPr>
        <p:spPr bwMode="auto">
          <a:xfrm>
            <a:off x="571472" y="642918"/>
            <a:ext cx="8286808" cy="5379789"/>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lIns="126000" tIns="118800" rIns="126000" bIns="118800">
            <a:spAutoFit/>
          </a:bodyPr>
          <a:lstStyle/>
          <a:p>
            <a:pPr indent="361950" algn="just">
              <a:spcAft>
                <a:spcPts val="600"/>
              </a:spcAft>
              <a:buFont typeface="Wingdings" pitchFamily="2" charset="2"/>
              <a:buChar char="§"/>
            </a:pPr>
            <a:r>
              <a:rPr lang="uz-Cyrl-UZ" sz="1600" dirty="0">
                <a:latin typeface="Arial Narrow" pitchFamily="34" charset="0"/>
              </a:rPr>
              <a:t>АЖ кузатув кенгаши қошида кузатув кенгаши, ижроия органлари аъзолари, АЖ ходимлари ва жалб этилган экспертлар (тегишли соҳа мутахассислари, соҳа олий таълим муассасалари ўқитувчилари ва бошқалар)дан иборат тегишли масалалар, шу жумладан, низоли вазиятларни аниқлаш ва ҳал этиш бўйича қўмиталар (ишчи гуруҳлари) ташкил этади;</a:t>
            </a:r>
            <a:endParaRPr lang="ru-RU" sz="1600" dirty="0">
              <a:latin typeface="Arial Narrow" pitchFamily="34" charset="0"/>
            </a:endParaRPr>
          </a:p>
          <a:p>
            <a:pPr indent="361950" algn="just">
              <a:spcAft>
                <a:spcPts val="600"/>
              </a:spcAft>
              <a:buFont typeface="Wingdings" pitchFamily="2" charset="2"/>
              <a:buChar char="§"/>
            </a:pPr>
            <a:r>
              <a:rPr lang="ru-RU" sz="1600" dirty="0" err="1">
                <a:latin typeface="Arial Narrow" pitchFamily="34" charset="0"/>
                <a:cs typeface="Arial" charset="0"/>
              </a:rPr>
              <a:t>Кузатув</a:t>
            </a:r>
            <a:r>
              <a:rPr lang="ru-RU" sz="1600" dirty="0">
                <a:latin typeface="Arial Narrow" pitchFamily="34" charset="0"/>
                <a:cs typeface="Arial" charset="0"/>
              </a:rPr>
              <a:t> </a:t>
            </a:r>
            <a:r>
              <a:rPr lang="ru-RU" sz="1600" dirty="0" err="1">
                <a:latin typeface="Arial Narrow" pitchFamily="34" charset="0"/>
                <a:cs typeface="Arial" charset="0"/>
              </a:rPr>
              <a:t>кенгаши</a:t>
            </a:r>
            <a:r>
              <a:rPr lang="ru-RU" sz="1600" dirty="0">
                <a:latin typeface="Arial Narrow" pitchFamily="34" charset="0"/>
                <a:cs typeface="Arial" charset="0"/>
              </a:rPr>
              <a:t> </a:t>
            </a:r>
            <a:r>
              <a:rPr lang="ru-RU" sz="1600" dirty="0" err="1">
                <a:latin typeface="Arial Narrow" pitchFamily="34" charset="0"/>
                <a:cs typeface="Arial" charset="0"/>
              </a:rPr>
              <a:t>аъзоларининг</a:t>
            </a:r>
            <a:r>
              <a:rPr lang="ru-RU" sz="1600" dirty="0">
                <a:latin typeface="Arial Narrow" pitchFamily="34" charset="0"/>
                <a:cs typeface="Arial" charset="0"/>
              </a:rPr>
              <a:t> </a:t>
            </a:r>
            <a:r>
              <a:rPr lang="ru-RU" sz="1600" dirty="0" err="1">
                <a:latin typeface="Arial Narrow" pitchFamily="34" charset="0"/>
                <a:cs typeface="Arial" charset="0"/>
              </a:rPr>
              <a:t>мукофот</a:t>
            </a:r>
            <a:r>
              <a:rPr lang="ru-RU" sz="1600" dirty="0">
                <a:latin typeface="Arial Narrow" pitchFamily="34" charset="0"/>
                <a:cs typeface="Arial" charset="0"/>
              </a:rPr>
              <a:t> пули </a:t>
            </a:r>
            <a:r>
              <a:rPr lang="ru-RU" sz="1600" dirty="0" err="1">
                <a:latin typeface="Arial Narrow" pitchFamily="34" charset="0"/>
                <a:cs typeface="Arial" charset="0"/>
              </a:rPr>
              <a:t>миқдорини </a:t>
            </a:r>
            <a:r>
              <a:rPr lang="ru-RU" sz="1600" dirty="0">
                <a:latin typeface="Arial Narrow" pitchFamily="34" charset="0"/>
                <a:cs typeface="Arial" charset="0"/>
              </a:rPr>
              <a:t>АЖ </a:t>
            </a:r>
            <a:r>
              <a:rPr lang="ru-RU" sz="1600" dirty="0" err="1">
                <a:latin typeface="Arial Narrow" pitchFamily="34" charset="0"/>
                <a:cs typeface="Arial" charset="0"/>
              </a:rPr>
              <a:t>молиявий</a:t>
            </a:r>
            <a:r>
              <a:rPr lang="ru-RU" sz="1600" dirty="0">
                <a:latin typeface="Arial Narrow" pitchFamily="34" charset="0"/>
                <a:cs typeface="Arial" charset="0"/>
              </a:rPr>
              <a:t> </a:t>
            </a:r>
            <a:r>
              <a:rPr lang="ru-RU" sz="1600" dirty="0" err="1">
                <a:latin typeface="Arial Narrow" pitchFamily="34" charset="0"/>
                <a:cs typeface="Arial" charset="0"/>
              </a:rPr>
              <a:t>натижалари</a:t>
            </a:r>
            <a:r>
              <a:rPr lang="ru-RU" sz="1600" dirty="0">
                <a:latin typeface="Arial Narrow" pitchFamily="34" charset="0"/>
                <a:cs typeface="Arial" charset="0"/>
              </a:rPr>
              <a:t> </a:t>
            </a:r>
            <a:r>
              <a:rPr lang="ru-RU" sz="1600" dirty="0" err="1">
                <a:latin typeface="Arial Narrow" pitchFamily="34" charset="0"/>
                <a:cs typeface="Arial" charset="0"/>
              </a:rPr>
              <a:t>ва</a:t>
            </a:r>
            <a:r>
              <a:rPr lang="ru-RU" sz="1600" dirty="0">
                <a:latin typeface="Arial Narrow" pitchFamily="34" charset="0"/>
                <a:cs typeface="Arial" charset="0"/>
              </a:rPr>
              <a:t> </a:t>
            </a:r>
            <a:r>
              <a:rPr lang="ru-RU" sz="1600" dirty="0" err="1">
                <a:latin typeface="Arial Narrow" pitchFamily="34" charset="0"/>
                <a:cs typeface="Arial" charset="0"/>
              </a:rPr>
              <a:t>корпоратив</a:t>
            </a:r>
            <a:r>
              <a:rPr lang="ru-RU" sz="1600" dirty="0">
                <a:latin typeface="Arial Narrow" pitchFamily="34" charset="0"/>
                <a:cs typeface="Arial" charset="0"/>
              </a:rPr>
              <a:t> </a:t>
            </a:r>
            <a:r>
              <a:rPr lang="ru-RU" sz="1600" dirty="0" err="1">
                <a:latin typeface="Arial Narrow" pitchFamily="34" charset="0"/>
                <a:cs typeface="Arial" charset="0"/>
              </a:rPr>
              <a:t>бошқарув тизимининг</a:t>
            </a:r>
            <a:r>
              <a:rPr lang="ru-RU" sz="1600" dirty="0">
                <a:latin typeface="Arial Narrow" pitchFamily="34" charset="0"/>
                <a:cs typeface="Arial" charset="0"/>
              </a:rPr>
              <a:t> </a:t>
            </a:r>
            <a:r>
              <a:rPr lang="ru-RU" sz="1600" dirty="0" err="1">
                <a:latin typeface="Arial Narrow" pitchFamily="34" charset="0"/>
                <a:cs typeface="Arial" charset="0"/>
              </a:rPr>
              <a:t>мустақил баҳоланиши натижалари</a:t>
            </a:r>
            <a:r>
              <a:rPr lang="ru-RU" sz="1600" dirty="0">
                <a:latin typeface="Arial Narrow" pitchFamily="34" charset="0"/>
                <a:cs typeface="Arial" charset="0"/>
              </a:rPr>
              <a:t> </a:t>
            </a:r>
            <a:r>
              <a:rPr lang="ru-RU" sz="1600" dirty="0" err="1">
                <a:latin typeface="Arial Narrow" pitchFamily="34" charset="0"/>
                <a:cs typeface="Arial" charset="0"/>
              </a:rPr>
              <a:t>билан</a:t>
            </a:r>
            <a:r>
              <a:rPr lang="ru-RU" sz="1600" dirty="0">
                <a:latin typeface="Arial Narrow" pitchFamily="34" charset="0"/>
                <a:cs typeface="Arial" charset="0"/>
              </a:rPr>
              <a:t> </a:t>
            </a:r>
            <a:r>
              <a:rPr lang="ru-RU" sz="1600" dirty="0" err="1">
                <a:latin typeface="Arial Narrow" pitchFamily="34" charset="0"/>
                <a:cs typeface="Arial" charset="0"/>
              </a:rPr>
              <a:t>боғлайди</a:t>
            </a:r>
            <a:r>
              <a:rPr lang="ru-RU" sz="1600" dirty="0">
                <a:latin typeface="Arial Narrow" pitchFamily="34" charset="0"/>
                <a:cs typeface="Arial" charset="0"/>
              </a:rPr>
              <a:t>;</a:t>
            </a:r>
          </a:p>
          <a:p>
            <a:pPr indent="361950" algn="just">
              <a:spcAft>
                <a:spcPts val="600"/>
              </a:spcAft>
              <a:buFont typeface="Wingdings" pitchFamily="2" charset="2"/>
              <a:buChar char="§"/>
            </a:pPr>
            <a:r>
              <a:rPr lang="ru-RU" sz="1600" dirty="0" err="1">
                <a:latin typeface="Arial Narrow" pitchFamily="34" charset="0"/>
                <a:cs typeface="Arial" charset="0"/>
              </a:rPr>
              <a:t>АЖда</a:t>
            </a:r>
            <a:r>
              <a:rPr lang="ru-RU" sz="1600" dirty="0">
                <a:latin typeface="Arial Narrow" pitchFamily="34" charset="0"/>
                <a:cs typeface="Arial" charset="0"/>
              </a:rPr>
              <a:t> </a:t>
            </a:r>
            <a:r>
              <a:rPr lang="ru-RU" sz="1600" dirty="0" err="1">
                <a:latin typeface="Arial Narrow" pitchFamily="34" charset="0"/>
                <a:cs typeface="Arial" charset="0"/>
              </a:rPr>
              <a:t>корпоратив</a:t>
            </a:r>
            <a:r>
              <a:rPr lang="ru-RU" sz="1600" dirty="0">
                <a:latin typeface="Arial Narrow" pitchFamily="34" charset="0"/>
                <a:cs typeface="Arial" charset="0"/>
              </a:rPr>
              <a:t> </a:t>
            </a:r>
            <a:r>
              <a:rPr lang="ru-RU" sz="1600" dirty="0" err="1">
                <a:latin typeface="Arial Narrow" pitchFamily="34" charset="0"/>
                <a:cs typeface="Arial" charset="0"/>
              </a:rPr>
              <a:t>бошқарув тизимини</a:t>
            </a:r>
            <a:r>
              <a:rPr lang="ru-RU" sz="1600" dirty="0">
                <a:latin typeface="Arial Narrow" pitchFamily="34" charset="0"/>
                <a:cs typeface="Arial" charset="0"/>
              </a:rPr>
              <a:t> </a:t>
            </a:r>
            <a:r>
              <a:rPr lang="ru-RU" sz="1600" dirty="0" err="1">
                <a:latin typeface="Arial Narrow" pitchFamily="34" charset="0"/>
                <a:cs typeface="Arial" charset="0"/>
              </a:rPr>
              <a:t>мустақил баҳолаш Ўзбекистон</a:t>
            </a:r>
            <a:r>
              <a:rPr lang="ru-RU" sz="1600" dirty="0">
                <a:latin typeface="Arial Narrow" pitchFamily="34" charset="0"/>
                <a:cs typeface="Arial" charset="0"/>
              </a:rPr>
              <a:t> </a:t>
            </a:r>
            <a:r>
              <a:rPr lang="ru-RU" sz="1600" dirty="0" err="1">
                <a:latin typeface="Arial Narrow" pitchFamily="34" charset="0"/>
                <a:cs typeface="Arial" charset="0"/>
              </a:rPr>
              <a:t>Республикаси</a:t>
            </a:r>
            <a:r>
              <a:rPr lang="ru-RU" sz="1600" dirty="0">
                <a:latin typeface="Arial Narrow" pitchFamily="34" charset="0"/>
                <a:cs typeface="Arial" charset="0"/>
              </a:rPr>
              <a:t> </a:t>
            </a:r>
            <a:r>
              <a:rPr lang="ru-RU" sz="1600" dirty="0" err="1">
                <a:latin typeface="Arial Narrow" pitchFamily="34" charset="0"/>
                <a:cs typeface="Arial" charset="0"/>
              </a:rPr>
              <a:t>Давлат</a:t>
            </a:r>
            <a:r>
              <a:rPr lang="ru-RU" sz="1600" dirty="0">
                <a:latin typeface="Arial Narrow" pitchFamily="34" charset="0"/>
                <a:cs typeface="Arial" charset="0"/>
              </a:rPr>
              <a:t> </a:t>
            </a:r>
            <a:r>
              <a:rPr lang="ru-RU" sz="1600" dirty="0" err="1">
                <a:latin typeface="Arial Narrow" pitchFamily="34" charset="0"/>
                <a:cs typeface="Arial" charset="0"/>
              </a:rPr>
              <a:t>рақобат қўмитаси ва</a:t>
            </a:r>
            <a:r>
              <a:rPr lang="ru-RU" sz="1600" dirty="0">
                <a:latin typeface="Arial Narrow" pitchFamily="34" charset="0"/>
                <a:cs typeface="Arial" charset="0"/>
              </a:rPr>
              <a:t> </a:t>
            </a:r>
            <a:r>
              <a:rPr lang="ru-RU" sz="1600" dirty="0" err="1">
                <a:latin typeface="Arial Narrow" pitchFamily="34" charset="0"/>
                <a:cs typeface="Arial" charset="0"/>
              </a:rPr>
              <a:t>Корпоратив</a:t>
            </a:r>
            <a:r>
              <a:rPr lang="ru-RU" sz="1600" dirty="0">
                <a:latin typeface="Arial Narrow" pitchFamily="34" charset="0"/>
                <a:cs typeface="Arial" charset="0"/>
              </a:rPr>
              <a:t> </a:t>
            </a:r>
            <a:r>
              <a:rPr lang="ru-RU" sz="1600" dirty="0" err="1">
                <a:latin typeface="Arial Narrow" pitchFamily="34" charset="0"/>
                <a:cs typeface="Arial" charset="0"/>
              </a:rPr>
              <a:t>бошқарув илмий-таълим</a:t>
            </a:r>
            <a:r>
              <a:rPr lang="ru-RU" sz="1600" dirty="0">
                <a:latin typeface="Arial Narrow" pitchFamily="34" charset="0"/>
                <a:cs typeface="Arial" charset="0"/>
              </a:rPr>
              <a:t> </a:t>
            </a:r>
            <a:r>
              <a:rPr lang="ru-RU" sz="1600" dirty="0" err="1">
                <a:latin typeface="Arial Narrow" pitchFamily="34" charset="0"/>
                <a:cs typeface="Arial" charset="0"/>
              </a:rPr>
              <a:t>маркази</a:t>
            </a:r>
            <a:r>
              <a:rPr lang="ru-RU" sz="1600" dirty="0">
                <a:latin typeface="Arial Narrow" pitchFamily="34" charset="0"/>
                <a:cs typeface="Arial" charset="0"/>
              </a:rPr>
              <a:t> </a:t>
            </a:r>
            <a:r>
              <a:rPr lang="ru-RU" sz="1600" dirty="0" err="1">
                <a:latin typeface="Arial Narrow" pitchFamily="34" charset="0"/>
                <a:cs typeface="Arial" charset="0"/>
              </a:rPr>
              <a:t>томонидан</a:t>
            </a:r>
            <a:r>
              <a:rPr lang="ru-RU" sz="1600" dirty="0">
                <a:latin typeface="Arial Narrow" pitchFamily="34" charset="0"/>
                <a:cs typeface="Arial" charset="0"/>
              </a:rPr>
              <a:t> </a:t>
            </a:r>
            <a:r>
              <a:rPr lang="ru-RU" sz="1600" dirty="0" err="1">
                <a:latin typeface="Arial Narrow" pitchFamily="34" charset="0"/>
                <a:cs typeface="Arial" charset="0"/>
              </a:rPr>
              <a:t>тасдиқланадиган саволнома</a:t>
            </a:r>
            <a:r>
              <a:rPr lang="ru-RU" sz="1600" dirty="0">
                <a:latin typeface="Arial Narrow" pitchFamily="34" charset="0"/>
                <a:cs typeface="Arial" charset="0"/>
              </a:rPr>
              <a:t> </a:t>
            </a:r>
            <a:r>
              <a:rPr lang="ru-RU" sz="1600" dirty="0" err="1">
                <a:latin typeface="Arial Narrow" pitchFamily="34" charset="0"/>
                <a:cs typeface="Arial" charset="0"/>
              </a:rPr>
              <a:t>асосида</a:t>
            </a:r>
            <a:r>
              <a:rPr lang="ru-RU" sz="1600" dirty="0">
                <a:latin typeface="Arial Narrow" pitchFamily="34" charset="0"/>
                <a:cs typeface="Arial" charset="0"/>
              </a:rPr>
              <a:t> </a:t>
            </a:r>
            <a:r>
              <a:rPr lang="ru-RU" sz="1600" dirty="0" err="1">
                <a:latin typeface="Arial Narrow" pitchFamily="34" charset="0"/>
                <a:cs typeface="Arial" charset="0"/>
              </a:rPr>
              <a:t>ўтказилади</a:t>
            </a:r>
            <a:endParaRPr lang="ru-RU" sz="1600" dirty="0">
              <a:latin typeface="Arial Narrow" pitchFamily="34" charset="0"/>
              <a:cs typeface="Arial" charset="0"/>
            </a:endParaRPr>
          </a:p>
          <a:p>
            <a:pPr indent="361950" algn="just">
              <a:spcAft>
                <a:spcPts val="600"/>
              </a:spcAft>
              <a:buFont typeface="Wingdings" pitchFamily="2" charset="2"/>
              <a:buChar char="§"/>
            </a:pPr>
            <a:r>
              <a:rPr lang="ru-RU" sz="1600" dirty="0" err="1">
                <a:latin typeface="Arial Narrow" pitchFamily="34" charset="0"/>
                <a:cs typeface="Arial" charset="0"/>
              </a:rPr>
              <a:t>Манфаатлар</a:t>
            </a:r>
            <a:r>
              <a:rPr lang="ru-RU" sz="1600" dirty="0">
                <a:latin typeface="Arial Narrow" pitchFamily="34" charset="0"/>
                <a:cs typeface="Arial" charset="0"/>
              </a:rPr>
              <a:t> </a:t>
            </a:r>
            <a:r>
              <a:rPr lang="ru-RU" sz="1600" dirty="0" err="1">
                <a:latin typeface="Arial Narrow" pitchFamily="34" charset="0"/>
                <a:cs typeface="Arial" charset="0"/>
              </a:rPr>
              <a:t>қарама-қаршилиги билан</a:t>
            </a:r>
            <a:r>
              <a:rPr lang="ru-RU" sz="1600" dirty="0">
                <a:latin typeface="Arial Narrow" pitchFamily="34" charset="0"/>
                <a:cs typeface="Arial" charset="0"/>
              </a:rPr>
              <a:t> </a:t>
            </a:r>
            <a:r>
              <a:rPr lang="ru-RU" sz="1600" dirty="0" err="1">
                <a:latin typeface="Arial Narrow" pitchFamily="34" charset="0"/>
                <a:cs typeface="Arial" charset="0"/>
              </a:rPr>
              <a:t>боғлиқ вазиятлар</a:t>
            </a:r>
            <a:r>
              <a:rPr lang="ru-RU" sz="1600" dirty="0">
                <a:latin typeface="Arial Narrow" pitchFamily="34" charset="0"/>
                <a:cs typeface="Arial" charset="0"/>
              </a:rPr>
              <a:t> </a:t>
            </a:r>
            <a:r>
              <a:rPr lang="ru-RU" sz="1600" dirty="0" err="1">
                <a:latin typeface="Arial Narrow" pitchFamily="34" charset="0"/>
                <a:cs typeface="Arial" charset="0"/>
              </a:rPr>
              <a:t>юзага</a:t>
            </a:r>
            <a:r>
              <a:rPr lang="ru-RU" sz="1600" dirty="0">
                <a:latin typeface="Arial Narrow" pitchFamily="34" charset="0"/>
                <a:cs typeface="Arial" charset="0"/>
              </a:rPr>
              <a:t> </a:t>
            </a:r>
            <a:r>
              <a:rPr lang="ru-RU" sz="1600" dirty="0" err="1">
                <a:latin typeface="Arial Narrow" pitchFamily="34" charset="0"/>
                <a:cs typeface="Arial" charset="0"/>
              </a:rPr>
              <a:t>келишининг</a:t>
            </a:r>
            <a:r>
              <a:rPr lang="ru-RU" sz="1600" dirty="0">
                <a:latin typeface="Arial Narrow" pitchFamily="34" charset="0"/>
                <a:cs typeface="Arial" charset="0"/>
              </a:rPr>
              <a:t> </a:t>
            </a:r>
            <a:r>
              <a:rPr lang="ru-RU" sz="1600" dirty="0" err="1">
                <a:latin typeface="Arial Narrow" pitchFamily="34" charset="0"/>
                <a:cs typeface="Arial" charset="0"/>
              </a:rPr>
              <a:t>олдини</a:t>
            </a:r>
            <a:r>
              <a:rPr lang="ru-RU" sz="1600" dirty="0">
                <a:latin typeface="Arial Narrow" pitchFamily="34" charset="0"/>
                <a:cs typeface="Arial" charset="0"/>
              </a:rPr>
              <a:t> </a:t>
            </a:r>
            <a:r>
              <a:rPr lang="ru-RU" sz="1600" dirty="0" err="1">
                <a:latin typeface="Arial Narrow" pitchFamily="34" charset="0"/>
                <a:cs typeface="Arial" charset="0"/>
              </a:rPr>
              <a:t>олиш</a:t>
            </a:r>
            <a:r>
              <a:rPr lang="ru-RU" sz="1600" dirty="0">
                <a:latin typeface="Arial Narrow" pitchFamily="34" charset="0"/>
                <a:cs typeface="Arial" charset="0"/>
              </a:rPr>
              <a:t> </a:t>
            </a:r>
            <a:r>
              <a:rPr lang="ru-RU" sz="1600" dirty="0" err="1">
                <a:latin typeface="Arial Narrow" pitchFamily="34" charset="0"/>
                <a:cs typeface="Arial" charset="0"/>
              </a:rPr>
              <a:t>ва</a:t>
            </a:r>
            <a:r>
              <a:rPr lang="ru-RU" sz="1600" dirty="0">
                <a:latin typeface="Arial Narrow" pitchFamily="34" charset="0"/>
                <a:cs typeface="Arial" charset="0"/>
              </a:rPr>
              <a:t> </a:t>
            </a:r>
            <a:r>
              <a:rPr lang="ru-RU" sz="1600" dirty="0" err="1">
                <a:latin typeface="Arial Narrow" pitchFamily="34" charset="0"/>
                <a:cs typeface="Arial" charset="0"/>
              </a:rPr>
              <a:t>низоли</a:t>
            </a:r>
            <a:r>
              <a:rPr lang="ru-RU" sz="1600" dirty="0">
                <a:latin typeface="Arial Narrow" pitchFamily="34" charset="0"/>
                <a:cs typeface="Arial" charset="0"/>
              </a:rPr>
              <a:t> </a:t>
            </a:r>
            <a:r>
              <a:rPr lang="ru-RU" sz="1600" dirty="0" err="1">
                <a:latin typeface="Arial Narrow" pitchFamily="34" charset="0"/>
                <a:cs typeface="Arial" charset="0"/>
              </a:rPr>
              <a:t>вазиятларни</a:t>
            </a:r>
            <a:r>
              <a:rPr lang="ru-RU" sz="1600" dirty="0">
                <a:latin typeface="Arial Narrow" pitchFamily="34" charset="0"/>
                <a:cs typeface="Arial" charset="0"/>
              </a:rPr>
              <a:t> </a:t>
            </a:r>
            <a:r>
              <a:rPr lang="ru-RU" sz="1600" dirty="0" err="1">
                <a:latin typeface="Arial Narrow" pitchFamily="34" charset="0"/>
                <a:cs typeface="Arial" charset="0"/>
              </a:rPr>
              <a:t>бартараф</a:t>
            </a:r>
            <a:r>
              <a:rPr lang="ru-RU" sz="1600" dirty="0">
                <a:latin typeface="Arial Narrow" pitchFamily="34" charset="0"/>
                <a:cs typeface="Arial" charset="0"/>
              </a:rPr>
              <a:t> </a:t>
            </a:r>
            <a:r>
              <a:rPr lang="ru-RU" sz="1600" dirty="0" err="1">
                <a:latin typeface="Arial Narrow" pitchFamily="34" charset="0"/>
                <a:cs typeface="Arial" charset="0"/>
              </a:rPr>
              <a:t>этиш</a:t>
            </a:r>
            <a:r>
              <a:rPr lang="ru-RU" sz="1600" dirty="0">
                <a:latin typeface="Arial Narrow" pitchFamily="34" charset="0"/>
                <a:cs typeface="Arial" charset="0"/>
              </a:rPr>
              <a:t> </a:t>
            </a:r>
            <a:r>
              <a:rPr lang="ru-RU" sz="1600" dirty="0" err="1">
                <a:latin typeface="Arial Narrow" pitchFamily="34" charset="0"/>
                <a:cs typeface="Arial" charset="0"/>
              </a:rPr>
              <a:t>учун</a:t>
            </a:r>
            <a:r>
              <a:rPr lang="ru-RU" sz="1600" dirty="0">
                <a:latin typeface="Arial Narrow" pitchFamily="34" charset="0"/>
                <a:cs typeface="Arial" charset="0"/>
              </a:rPr>
              <a:t> АЖ </a:t>
            </a:r>
            <a:r>
              <a:rPr lang="ru-RU" sz="1600" dirty="0" err="1">
                <a:latin typeface="Arial Narrow" pitchFamily="34" charset="0"/>
                <a:cs typeface="Arial" charset="0"/>
              </a:rPr>
              <a:t>манфаатлар</a:t>
            </a:r>
            <a:r>
              <a:rPr lang="ru-RU" sz="1600" dirty="0">
                <a:latin typeface="Arial Narrow" pitchFamily="34" charset="0"/>
                <a:cs typeface="Arial" charset="0"/>
              </a:rPr>
              <a:t> </a:t>
            </a:r>
            <a:r>
              <a:rPr lang="ru-RU" sz="1600" dirty="0" err="1">
                <a:latin typeface="Arial Narrow" pitchFamily="34" charset="0"/>
                <a:cs typeface="Arial" charset="0"/>
              </a:rPr>
              <a:t>қарама-қаршилиги вақтида ҳаракат қилиш тартиби</a:t>
            </a:r>
            <a:r>
              <a:rPr lang="ru-RU" sz="1600" dirty="0">
                <a:latin typeface="Arial Narrow" pitchFamily="34" charset="0"/>
                <a:cs typeface="Arial" charset="0"/>
              </a:rPr>
              <a:t> </a:t>
            </a:r>
            <a:r>
              <a:rPr lang="ru-RU" sz="1600" dirty="0" err="1">
                <a:latin typeface="Arial Narrow" pitchFamily="34" charset="0"/>
                <a:cs typeface="Arial" charset="0"/>
              </a:rPr>
              <a:t>тўғрисидаги низомни</a:t>
            </a:r>
            <a:r>
              <a:rPr lang="ru-RU" sz="1600" dirty="0">
                <a:latin typeface="Arial Narrow" pitchFamily="34" charset="0"/>
                <a:cs typeface="Arial" charset="0"/>
              </a:rPr>
              <a:t> </a:t>
            </a:r>
            <a:r>
              <a:rPr lang="ru-RU" sz="1600" dirty="0" err="1">
                <a:latin typeface="Arial Narrow" pitchFamily="34" charset="0"/>
                <a:cs typeface="Arial" charset="0"/>
              </a:rPr>
              <a:t>ишлаб</a:t>
            </a:r>
            <a:r>
              <a:rPr lang="ru-RU" sz="1600" dirty="0">
                <a:latin typeface="Arial Narrow" pitchFamily="34" charset="0"/>
                <a:cs typeface="Arial" charset="0"/>
              </a:rPr>
              <a:t> </a:t>
            </a:r>
            <a:r>
              <a:rPr lang="ru-RU" sz="1600" dirty="0" err="1">
                <a:latin typeface="Arial Narrow" pitchFamily="34" charset="0"/>
                <a:cs typeface="Arial" charset="0"/>
              </a:rPr>
              <a:t>чиқади ва</a:t>
            </a:r>
            <a:r>
              <a:rPr lang="ru-RU" sz="1600" dirty="0">
                <a:latin typeface="Arial Narrow" pitchFamily="34" charset="0"/>
                <a:cs typeface="Arial" charset="0"/>
              </a:rPr>
              <a:t> </a:t>
            </a:r>
            <a:r>
              <a:rPr lang="ru-RU" sz="1600" dirty="0" err="1">
                <a:latin typeface="Arial Narrow" pitchFamily="34" charset="0"/>
                <a:cs typeface="Arial" charset="0"/>
              </a:rPr>
              <a:t>акцмядорлар</a:t>
            </a:r>
            <a:r>
              <a:rPr lang="ru-RU" sz="1600" dirty="0">
                <a:latin typeface="Arial Narrow" pitchFamily="34" charset="0"/>
                <a:cs typeface="Arial" charset="0"/>
              </a:rPr>
              <a:t> </a:t>
            </a:r>
            <a:r>
              <a:rPr lang="ru-RU" sz="1600" dirty="0" err="1">
                <a:latin typeface="Arial Narrow" pitchFamily="34" charset="0"/>
                <a:cs typeface="Arial" charset="0"/>
              </a:rPr>
              <a:t>умумий</a:t>
            </a:r>
            <a:r>
              <a:rPr lang="ru-RU" sz="1600" dirty="0">
                <a:latin typeface="Arial Narrow" pitchFamily="34" charset="0"/>
                <a:cs typeface="Arial" charset="0"/>
              </a:rPr>
              <a:t> </a:t>
            </a:r>
            <a:r>
              <a:rPr lang="ru-RU" sz="1600" dirty="0" err="1">
                <a:latin typeface="Arial Narrow" pitchFamily="34" charset="0"/>
                <a:cs typeface="Arial" charset="0"/>
              </a:rPr>
              <a:t>йиғилиши томонидан</a:t>
            </a:r>
            <a:r>
              <a:rPr lang="ru-RU" sz="1600" dirty="0">
                <a:latin typeface="Arial Narrow" pitchFamily="34" charset="0"/>
                <a:cs typeface="Arial" charset="0"/>
              </a:rPr>
              <a:t> </a:t>
            </a:r>
            <a:r>
              <a:rPr lang="ru-RU" sz="1600" dirty="0" err="1">
                <a:latin typeface="Arial Narrow" pitchFamily="34" charset="0"/>
                <a:cs typeface="Arial" charset="0"/>
              </a:rPr>
              <a:t>тасдиқланади</a:t>
            </a:r>
            <a:r>
              <a:rPr lang="ru-RU" sz="1600" dirty="0">
                <a:latin typeface="Arial Narrow" pitchFamily="34" charset="0"/>
                <a:cs typeface="Arial" charset="0"/>
              </a:rPr>
              <a:t>.</a:t>
            </a:r>
          </a:p>
          <a:p>
            <a:pPr indent="361950" algn="just">
              <a:spcAft>
                <a:spcPts val="600"/>
              </a:spcAft>
              <a:buFont typeface="Wingdings" pitchFamily="2" charset="2"/>
              <a:buChar char="§"/>
            </a:pPr>
            <a:r>
              <a:rPr lang="ru-RU" sz="1600" dirty="0" err="1">
                <a:latin typeface="Arial Narrow" pitchFamily="34" charset="0"/>
                <a:cs typeface="Arial" charset="0"/>
              </a:rPr>
              <a:t>АЖнинг</a:t>
            </a:r>
            <a:r>
              <a:rPr lang="ru-RU" sz="1600" dirty="0">
                <a:latin typeface="Arial Narrow" pitchFamily="34" charset="0"/>
                <a:cs typeface="Arial" charset="0"/>
              </a:rPr>
              <a:t> </a:t>
            </a:r>
            <a:r>
              <a:rPr lang="ru-RU" sz="1600" dirty="0" err="1">
                <a:latin typeface="Arial Narrow" pitchFamily="34" charset="0"/>
                <a:cs typeface="Arial" charset="0"/>
              </a:rPr>
              <a:t>бошқарув лавозимларига</a:t>
            </a:r>
            <a:r>
              <a:rPr lang="ru-RU" sz="1600" dirty="0">
                <a:latin typeface="Arial Narrow" pitchFamily="34" charset="0"/>
                <a:cs typeface="Arial" charset="0"/>
              </a:rPr>
              <a:t> </a:t>
            </a:r>
            <a:r>
              <a:rPr lang="ru-RU" sz="1600" dirty="0" err="1">
                <a:latin typeface="Arial Narrow" pitchFamily="34" charset="0"/>
                <a:cs typeface="Arial" charset="0"/>
              </a:rPr>
              <a:t>хорижий</a:t>
            </a:r>
            <a:r>
              <a:rPr lang="ru-RU" sz="1600" dirty="0">
                <a:latin typeface="Arial Narrow" pitchFamily="34" charset="0"/>
                <a:cs typeface="Arial" charset="0"/>
              </a:rPr>
              <a:t> </a:t>
            </a:r>
            <a:r>
              <a:rPr lang="ru-RU" sz="1600" dirty="0" err="1">
                <a:latin typeface="Arial Narrow" pitchFamily="34" charset="0"/>
                <a:cs typeface="Arial" charset="0"/>
              </a:rPr>
              <a:t>менежерлар</a:t>
            </a:r>
            <a:r>
              <a:rPr lang="ru-RU" sz="1600" dirty="0">
                <a:latin typeface="Arial Narrow" pitchFamily="34" charset="0"/>
                <a:cs typeface="Arial" charset="0"/>
              </a:rPr>
              <a:t> </a:t>
            </a:r>
            <a:r>
              <a:rPr lang="ru-RU" sz="1600" dirty="0" err="1">
                <a:latin typeface="Arial Narrow" pitchFamily="34" charset="0"/>
                <a:cs typeface="Arial" charset="0"/>
              </a:rPr>
              <a:t>номзодларининг</a:t>
            </a:r>
            <a:r>
              <a:rPr lang="ru-RU" sz="1600" dirty="0">
                <a:latin typeface="Arial Narrow" pitchFamily="34" charset="0"/>
                <a:cs typeface="Arial" charset="0"/>
              </a:rPr>
              <a:t> </a:t>
            </a:r>
            <a:r>
              <a:rPr lang="ru-RU" sz="1600" dirty="0" err="1">
                <a:latin typeface="Arial Narrow" pitchFamily="34" charset="0"/>
                <a:cs typeface="Arial" charset="0"/>
              </a:rPr>
              <a:t>иштирок</a:t>
            </a:r>
            <a:r>
              <a:rPr lang="ru-RU" sz="1600" dirty="0">
                <a:latin typeface="Arial Narrow" pitchFamily="34" charset="0"/>
                <a:cs typeface="Arial" charset="0"/>
              </a:rPr>
              <a:t> </a:t>
            </a:r>
            <a:r>
              <a:rPr lang="ru-RU" sz="1600" dirty="0" err="1">
                <a:latin typeface="Arial Narrow" pitchFamily="34" charset="0"/>
                <a:cs typeface="Arial" charset="0"/>
              </a:rPr>
              <a:t>этишига</a:t>
            </a:r>
            <a:r>
              <a:rPr lang="ru-RU" sz="1600" dirty="0">
                <a:latin typeface="Arial Narrow" pitchFamily="34" charset="0"/>
                <a:cs typeface="Arial" charset="0"/>
              </a:rPr>
              <a:t> </a:t>
            </a:r>
            <a:r>
              <a:rPr lang="ru-RU" sz="1600" dirty="0" err="1">
                <a:latin typeface="Arial Narrow" pitchFamily="34" charset="0"/>
                <a:cs typeface="Arial" charset="0"/>
              </a:rPr>
              <a:t>имкон</a:t>
            </a:r>
            <a:r>
              <a:rPr lang="ru-RU" sz="1600" dirty="0">
                <a:latin typeface="Arial Narrow" pitchFamily="34" charset="0"/>
                <a:cs typeface="Arial" charset="0"/>
              </a:rPr>
              <a:t> </a:t>
            </a:r>
            <a:r>
              <a:rPr lang="ru-RU" sz="1600" dirty="0" err="1">
                <a:latin typeface="Arial Narrow" pitchFamily="34" charset="0"/>
                <a:cs typeface="Arial" charset="0"/>
              </a:rPr>
              <a:t>яратилган</a:t>
            </a:r>
            <a:r>
              <a:rPr lang="ru-RU" sz="1600" dirty="0">
                <a:latin typeface="Arial Narrow" pitchFamily="34" charset="0"/>
                <a:cs typeface="Arial" charset="0"/>
              </a:rPr>
              <a:t> </a:t>
            </a:r>
            <a:r>
              <a:rPr lang="ru-RU" sz="1600" dirty="0" err="1">
                <a:latin typeface="Arial Narrow" pitchFamily="34" charset="0"/>
                <a:cs typeface="Arial" charset="0"/>
              </a:rPr>
              <a:t>ҳолда ҳар йили</a:t>
            </a:r>
            <a:r>
              <a:rPr lang="ru-RU" sz="1600" dirty="0">
                <a:latin typeface="Arial Narrow" pitchFamily="34" charset="0"/>
                <a:cs typeface="Arial" charset="0"/>
              </a:rPr>
              <a:t> </a:t>
            </a:r>
            <a:r>
              <a:rPr lang="ru-RU" sz="1600" dirty="0" err="1">
                <a:latin typeface="Arial Narrow" pitchFamily="34" charset="0"/>
                <a:cs typeface="Arial" charset="0"/>
              </a:rPr>
              <a:t>танловлар</a:t>
            </a:r>
            <a:r>
              <a:rPr lang="ru-RU" sz="1600" dirty="0">
                <a:latin typeface="Arial Narrow" pitchFamily="34" charset="0"/>
                <a:cs typeface="Arial" charset="0"/>
              </a:rPr>
              <a:t> </a:t>
            </a:r>
            <a:r>
              <a:rPr lang="ru-RU" sz="1600" dirty="0" err="1">
                <a:latin typeface="Arial Narrow" pitchFamily="34" charset="0"/>
                <a:cs typeface="Arial" charset="0"/>
              </a:rPr>
              <a:t>ўтказилади</a:t>
            </a:r>
            <a:r>
              <a:rPr lang="ru-RU" sz="1600" dirty="0">
                <a:latin typeface="Arial Narrow" pitchFamily="34" charset="0"/>
                <a:cs typeface="Arial" charset="0"/>
              </a:rPr>
              <a:t>.</a:t>
            </a:r>
          </a:p>
          <a:p>
            <a:pPr indent="361950" algn="just">
              <a:spcAft>
                <a:spcPts val="600"/>
              </a:spcAft>
              <a:buFont typeface="Wingdings" pitchFamily="2" charset="2"/>
              <a:buChar char="§"/>
            </a:pPr>
            <a:r>
              <a:rPr lang="ru-RU" sz="1600" dirty="0">
                <a:latin typeface="Arial Narrow" pitchFamily="34" charset="0"/>
                <a:cs typeface="Arial" charset="0"/>
              </a:rPr>
              <a:t>Аудит </a:t>
            </a:r>
            <a:r>
              <a:rPr lang="ru-RU" sz="1600" dirty="0" err="1">
                <a:latin typeface="Arial Narrow" pitchFamily="34" charset="0"/>
                <a:cs typeface="Arial" charset="0"/>
              </a:rPr>
              <a:t>ўтказиш</a:t>
            </a:r>
            <a:r>
              <a:rPr lang="ru-RU" sz="1600" dirty="0">
                <a:latin typeface="Arial Narrow" pitchFamily="34" charset="0"/>
                <a:cs typeface="Arial" charset="0"/>
              </a:rPr>
              <a:t> </a:t>
            </a:r>
            <a:r>
              <a:rPr lang="ru-RU" sz="1600" dirty="0" err="1">
                <a:latin typeface="Arial Narrow" pitchFamily="34" charset="0"/>
                <a:cs typeface="Arial" charset="0"/>
              </a:rPr>
              <a:t>ва</a:t>
            </a:r>
            <a:r>
              <a:rPr lang="ru-RU" sz="1600" dirty="0">
                <a:latin typeface="Arial Narrow" pitchFamily="34" charset="0"/>
                <a:cs typeface="Arial" charset="0"/>
              </a:rPr>
              <a:t> </a:t>
            </a:r>
            <a:r>
              <a:rPr lang="ru-RU" sz="1600" dirty="0" err="1">
                <a:latin typeface="Arial Narrow" pitchFamily="34" charset="0"/>
                <a:cs typeface="Arial" charset="0"/>
              </a:rPr>
              <a:t>молиявий</a:t>
            </a:r>
            <a:r>
              <a:rPr lang="ru-RU" sz="1600" dirty="0">
                <a:latin typeface="Arial Narrow" pitchFamily="34" charset="0"/>
                <a:cs typeface="Arial" charset="0"/>
              </a:rPr>
              <a:t> </a:t>
            </a:r>
            <a:r>
              <a:rPr lang="ru-RU" sz="1600" dirty="0" err="1">
                <a:latin typeface="Arial Narrow" pitchFamily="34" charset="0"/>
                <a:cs typeface="Arial" charset="0"/>
              </a:rPr>
              <a:t>ҳисоботларни тузишга</a:t>
            </a:r>
            <a:r>
              <a:rPr lang="ru-RU" sz="1600" dirty="0">
                <a:latin typeface="Arial Narrow" pitchFamily="34" charset="0"/>
                <a:cs typeface="Arial" charset="0"/>
              </a:rPr>
              <a:t> </a:t>
            </a:r>
            <a:r>
              <a:rPr lang="ru-RU" sz="1600" dirty="0" err="1">
                <a:latin typeface="Arial Narrow" pitchFamily="34" charset="0"/>
                <a:cs typeface="Arial" charset="0"/>
              </a:rPr>
              <a:t>жалб</a:t>
            </a:r>
            <a:r>
              <a:rPr lang="ru-RU" sz="1600" dirty="0">
                <a:latin typeface="Arial Narrow" pitchFamily="34" charset="0"/>
                <a:cs typeface="Arial" charset="0"/>
              </a:rPr>
              <a:t> </a:t>
            </a:r>
            <a:r>
              <a:rPr lang="ru-RU" sz="1600" dirty="0" err="1">
                <a:latin typeface="Arial Narrow" pitchFamily="34" charset="0"/>
                <a:cs typeface="Arial" charset="0"/>
              </a:rPr>
              <a:t>этилган</a:t>
            </a:r>
            <a:r>
              <a:rPr lang="ru-RU" sz="1600" dirty="0">
                <a:latin typeface="Arial Narrow" pitchFamily="34" charset="0"/>
                <a:cs typeface="Arial" charset="0"/>
              </a:rPr>
              <a:t> АЖ </a:t>
            </a:r>
            <a:r>
              <a:rPr lang="ru-RU" sz="1600" dirty="0" err="1">
                <a:latin typeface="Arial Narrow" pitchFamily="34" charset="0"/>
                <a:cs typeface="Arial" charset="0"/>
              </a:rPr>
              <a:t>ходимлари</a:t>
            </a:r>
            <a:r>
              <a:rPr lang="ru-RU" sz="1600" dirty="0">
                <a:latin typeface="Arial Narrow" pitchFamily="34" charset="0"/>
                <a:cs typeface="Arial" charset="0"/>
              </a:rPr>
              <a:t> ХМҲС </a:t>
            </a:r>
            <a:r>
              <a:rPr lang="ru-RU" sz="1600" dirty="0" err="1">
                <a:latin typeface="Arial Narrow" pitchFamily="34" charset="0"/>
                <a:cs typeface="Arial" charset="0"/>
              </a:rPr>
              <a:t>ва</a:t>
            </a:r>
            <a:r>
              <a:rPr lang="ru-RU" sz="1600" dirty="0">
                <a:latin typeface="Arial Narrow" pitchFamily="34" charset="0"/>
                <a:cs typeface="Arial" charset="0"/>
              </a:rPr>
              <a:t> </a:t>
            </a:r>
            <a:r>
              <a:rPr lang="ru-RU" sz="1600" dirty="0" err="1">
                <a:latin typeface="Arial Narrow" pitchFamily="34" charset="0"/>
                <a:cs typeface="Arial" charset="0"/>
              </a:rPr>
              <a:t>аудитнинг</a:t>
            </a:r>
            <a:r>
              <a:rPr lang="ru-RU" sz="1600" dirty="0">
                <a:latin typeface="Arial Narrow" pitchFamily="34" charset="0"/>
                <a:cs typeface="Arial" charset="0"/>
              </a:rPr>
              <a:t> </a:t>
            </a:r>
            <a:r>
              <a:rPr lang="ru-RU" sz="1600" dirty="0" err="1">
                <a:latin typeface="Arial Narrow" pitchFamily="34" charset="0"/>
                <a:cs typeface="Arial" charset="0"/>
              </a:rPr>
              <a:t>халқаро стандартлари</a:t>
            </a:r>
            <a:r>
              <a:rPr lang="ru-RU" sz="1600" dirty="0">
                <a:latin typeface="Arial Narrow" pitchFamily="34" charset="0"/>
                <a:cs typeface="Arial" charset="0"/>
              </a:rPr>
              <a:t> </a:t>
            </a:r>
            <a:r>
              <a:rPr lang="ru-RU" sz="1600" dirty="0" err="1">
                <a:latin typeface="Arial Narrow" pitchFamily="34" charset="0"/>
                <a:cs typeface="Arial" charset="0"/>
              </a:rPr>
              <a:t>бўйича</a:t>
            </a:r>
            <a:r>
              <a:rPr lang="ru-RU" sz="1600" dirty="0">
                <a:latin typeface="Arial Narrow" pitchFamily="34" charset="0"/>
                <a:cs typeface="Arial" charset="0"/>
              </a:rPr>
              <a:t> </a:t>
            </a:r>
            <a:r>
              <a:rPr lang="ru-RU" sz="1600" dirty="0" err="1">
                <a:latin typeface="Arial Narrow" pitchFamily="34" charset="0"/>
                <a:cs typeface="Arial" charset="0"/>
              </a:rPr>
              <a:t>ўқув курсларида</a:t>
            </a:r>
            <a:r>
              <a:rPr lang="ru-RU" sz="1600" dirty="0">
                <a:latin typeface="Arial Narrow" pitchFamily="34" charset="0"/>
                <a:cs typeface="Arial" charset="0"/>
              </a:rPr>
              <a:t> </a:t>
            </a:r>
            <a:r>
              <a:rPr lang="ru-RU" sz="1600" dirty="0" err="1">
                <a:latin typeface="Arial Narrow" pitchFamily="34" charset="0"/>
                <a:cs typeface="Arial" charset="0"/>
              </a:rPr>
              <a:t>ўқитилади</a:t>
            </a:r>
            <a:r>
              <a:rPr lang="ru-RU" sz="1600" dirty="0">
                <a:latin typeface="Arial Narrow" pitchFamily="34" charset="0"/>
                <a:cs typeface="Arial" charset="0"/>
              </a:rPr>
              <a:t>.</a:t>
            </a:r>
          </a:p>
          <a:p>
            <a:pPr indent="361950" algn="just">
              <a:spcAft>
                <a:spcPts val="600"/>
              </a:spcAft>
              <a:buFont typeface="Wingdings" pitchFamily="2" charset="2"/>
              <a:buChar char="§"/>
            </a:pPr>
            <a:r>
              <a:rPr lang="ru-RU" sz="1600" dirty="0">
                <a:latin typeface="Arial Narrow" pitchFamily="34" charset="0"/>
                <a:cs typeface="Arial" charset="0"/>
              </a:rPr>
              <a:t>Кодекс </a:t>
            </a:r>
            <a:r>
              <a:rPr lang="ru-RU" sz="1600" dirty="0" err="1">
                <a:latin typeface="Arial Narrow" pitchFamily="34" charset="0"/>
                <a:cs typeface="Arial" charset="0"/>
              </a:rPr>
              <a:t>тавсияларини</a:t>
            </a:r>
            <a:r>
              <a:rPr lang="ru-RU" sz="1600" dirty="0">
                <a:latin typeface="Arial Narrow" pitchFamily="34" charset="0"/>
                <a:cs typeface="Arial" charset="0"/>
              </a:rPr>
              <a:t> </a:t>
            </a:r>
            <a:r>
              <a:rPr lang="ru-RU" sz="1600" dirty="0" err="1">
                <a:latin typeface="Arial Narrow" pitchFamily="34" charset="0"/>
                <a:cs typeface="Arial" charset="0"/>
              </a:rPr>
              <a:t>жорий</a:t>
            </a:r>
            <a:r>
              <a:rPr lang="ru-RU" sz="1600" dirty="0">
                <a:latin typeface="Arial Narrow" pitchFamily="34" charset="0"/>
                <a:cs typeface="Arial" charset="0"/>
              </a:rPr>
              <a:t> </a:t>
            </a:r>
            <a:r>
              <a:rPr lang="ru-RU" sz="1600" dirty="0" err="1">
                <a:latin typeface="Arial Narrow" pitchFamily="34" charset="0"/>
                <a:cs typeface="Arial" charset="0"/>
              </a:rPr>
              <a:t>этиш</a:t>
            </a:r>
            <a:r>
              <a:rPr lang="ru-RU" sz="1600" dirty="0">
                <a:latin typeface="Arial Narrow" pitchFamily="34" charset="0"/>
                <a:cs typeface="Arial" charset="0"/>
              </a:rPr>
              <a:t> </a:t>
            </a:r>
            <a:r>
              <a:rPr lang="ru-RU" sz="1600" dirty="0" err="1">
                <a:latin typeface="Arial Narrow" pitchFamily="34" charset="0"/>
                <a:cs typeface="Arial" charset="0"/>
              </a:rPr>
              <a:t>мониторингини</a:t>
            </a:r>
            <a:r>
              <a:rPr lang="ru-RU" sz="1600" dirty="0">
                <a:latin typeface="Arial Narrow" pitchFamily="34" charset="0"/>
                <a:cs typeface="Arial" charset="0"/>
              </a:rPr>
              <a:t> </a:t>
            </a:r>
            <a:r>
              <a:rPr lang="ru-RU" sz="1600" dirty="0" err="1">
                <a:latin typeface="Arial Narrow" pitchFamily="34" charset="0"/>
                <a:cs typeface="Arial" charset="0"/>
              </a:rPr>
              <a:t>амалга</a:t>
            </a:r>
            <a:r>
              <a:rPr lang="ru-RU" sz="1600" dirty="0">
                <a:latin typeface="Arial Narrow" pitchFamily="34" charset="0"/>
                <a:cs typeface="Arial" charset="0"/>
              </a:rPr>
              <a:t> </a:t>
            </a:r>
            <a:r>
              <a:rPr lang="ru-RU" sz="1600" dirty="0" err="1">
                <a:latin typeface="Arial Narrow" pitchFamily="34" charset="0"/>
                <a:cs typeface="Arial" charset="0"/>
              </a:rPr>
              <a:t>ошириш</a:t>
            </a:r>
            <a:r>
              <a:rPr lang="ru-RU" sz="1600" dirty="0">
                <a:latin typeface="Arial Narrow" pitchFamily="34" charset="0"/>
                <a:cs typeface="Arial" charset="0"/>
              </a:rPr>
              <a:t> </a:t>
            </a:r>
            <a:r>
              <a:rPr lang="ru-RU" sz="1600" dirty="0" err="1">
                <a:latin typeface="Arial Narrow" pitchFamily="34" charset="0"/>
                <a:cs typeface="Arial" charset="0"/>
              </a:rPr>
              <a:t>учун</a:t>
            </a:r>
            <a:r>
              <a:rPr lang="ru-RU" sz="1600" dirty="0">
                <a:latin typeface="Arial Narrow" pitchFamily="34" charset="0"/>
                <a:cs typeface="Arial" charset="0"/>
              </a:rPr>
              <a:t> </a:t>
            </a:r>
            <a:r>
              <a:rPr lang="ru-RU" sz="1600" dirty="0" err="1">
                <a:latin typeface="Arial Narrow" pitchFamily="34" charset="0"/>
                <a:cs typeface="Arial" charset="0"/>
              </a:rPr>
              <a:t>АЖда</a:t>
            </a:r>
            <a:r>
              <a:rPr lang="ru-RU" sz="1600" dirty="0">
                <a:latin typeface="Arial Narrow" pitchFamily="34" charset="0"/>
                <a:cs typeface="Arial" charset="0"/>
              </a:rPr>
              <a:t> </a:t>
            </a:r>
            <a:r>
              <a:rPr lang="ru-RU" sz="1600" dirty="0" err="1">
                <a:latin typeface="Arial Narrow" pitchFamily="34" charset="0"/>
                <a:cs typeface="Arial" charset="0"/>
              </a:rPr>
              <a:t>корпоратив</a:t>
            </a:r>
            <a:r>
              <a:rPr lang="ru-RU" sz="1600" dirty="0">
                <a:latin typeface="Arial Narrow" pitchFamily="34" charset="0"/>
                <a:cs typeface="Arial" charset="0"/>
              </a:rPr>
              <a:t> </a:t>
            </a:r>
            <a:r>
              <a:rPr lang="ru-RU" sz="1600" dirty="0" err="1">
                <a:latin typeface="Arial Narrow" pitchFamily="34" charset="0"/>
                <a:cs typeface="Arial" charset="0"/>
              </a:rPr>
              <a:t>бошқарув тизимини</a:t>
            </a:r>
            <a:r>
              <a:rPr lang="ru-RU" sz="1600" dirty="0">
                <a:latin typeface="Arial Narrow" pitchFamily="34" charset="0"/>
                <a:cs typeface="Arial" charset="0"/>
              </a:rPr>
              <a:t> </a:t>
            </a:r>
            <a:r>
              <a:rPr lang="ru-RU" sz="1600" dirty="0" err="1">
                <a:latin typeface="Arial Narrow" pitchFamily="34" charset="0"/>
                <a:cs typeface="Arial" charset="0"/>
              </a:rPr>
              <a:t>мустақил баҳолаш йилига</a:t>
            </a:r>
            <a:r>
              <a:rPr lang="ru-RU" sz="1600" dirty="0">
                <a:latin typeface="Arial Narrow" pitchFamily="34" charset="0"/>
                <a:cs typeface="Arial" charset="0"/>
              </a:rPr>
              <a:t> </a:t>
            </a:r>
            <a:r>
              <a:rPr lang="ru-RU" sz="1600" dirty="0" err="1">
                <a:latin typeface="Arial Narrow" pitchFamily="34" charset="0"/>
                <a:cs typeface="Arial" charset="0"/>
              </a:rPr>
              <a:t>камида</a:t>
            </a:r>
            <a:r>
              <a:rPr lang="ru-RU" sz="1600" dirty="0">
                <a:latin typeface="Arial Narrow" pitchFamily="34" charset="0"/>
                <a:cs typeface="Arial" charset="0"/>
              </a:rPr>
              <a:t> </a:t>
            </a:r>
            <a:r>
              <a:rPr lang="ru-RU" sz="1600" dirty="0" err="1">
                <a:latin typeface="Arial Narrow" pitchFamily="34" charset="0"/>
                <a:cs typeface="Arial" charset="0"/>
              </a:rPr>
              <a:t>бир</a:t>
            </a:r>
            <a:r>
              <a:rPr lang="ru-RU" sz="1600" dirty="0">
                <a:latin typeface="Arial Narrow" pitchFamily="34" charset="0"/>
                <a:cs typeface="Arial" charset="0"/>
              </a:rPr>
              <a:t> марта </a:t>
            </a:r>
            <a:r>
              <a:rPr lang="ru-RU" sz="1600" dirty="0" err="1">
                <a:latin typeface="Arial Narrow" pitchFamily="34" charset="0"/>
                <a:cs typeface="Arial" charset="0"/>
              </a:rPr>
              <a:t>ўтказилади</a:t>
            </a:r>
            <a:r>
              <a:rPr lang="ru-RU" sz="1600" dirty="0">
                <a:latin typeface="Arial Narrow" pitchFamily="34" charset="0"/>
                <a:cs typeface="Arial" charset="0"/>
              </a:rPr>
              <a:t>.</a:t>
            </a:r>
          </a:p>
        </p:txBody>
      </p:sp>
      <p:sp>
        <p:nvSpPr>
          <p:cNvPr id="6" name="Номер слайда 5"/>
          <p:cNvSpPr>
            <a:spLocks noGrp="1"/>
          </p:cNvSpPr>
          <p:nvPr>
            <p:ph type="sldNum" sz="quarter" idx="12"/>
          </p:nvPr>
        </p:nvSpPr>
        <p:spPr/>
        <p:txBody>
          <a:bodyPr/>
          <a:lstStyle/>
          <a:p>
            <a:pPr>
              <a:defRPr/>
            </a:pPr>
            <a:fld id="{993AA907-DCBB-4F07-ADA1-20BDCF9C5571}" type="slidenum">
              <a:rPr lang="ru-RU"/>
              <a:pPr>
                <a:defRPr/>
              </a:pPr>
              <a:t>14</a:t>
            </a:fld>
            <a:endParaRPr lang="ru-RU"/>
          </a:p>
        </p:txBody>
      </p:sp>
    </p:spTree>
    <p:extLst>
      <p:ext uri="{BB962C8B-B14F-4D97-AF65-F5344CB8AC3E}">
        <p14:creationId xmlns:p14="http://schemas.microsoft.com/office/powerpoint/2010/main" val="29746322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3"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25604" name="Rectangle 0"/>
          <p:cNvSpPr>
            <a:spLocks noChangeArrowheads="1"/>
          </p:cNvSpPr>
          <p:nvPr/>
        </p:nvSpPr>
        <p:spPr bwMode="auto">
          <a:xfrm>
            <a:off x="71438" y="571480"/>
            <a:ext cx="8929687" cy="5410567"/>
          </a:xfrm>
          <a:prstGeom prst="rect">
            <a:avLst/>
          </a:prstGeom>
          <a:noFill/>
          <a:ln w="28575">
            <a:solidFill>
              <a:schemeClr val="bg2"/>
            </a:solidFill>
            <a:miter lim="800000"/>
            <a:headEnd/>
            <a:tailEnd/>
          </a:ln>
        </p:spPr>
        <p:txBody>
          <a:bodyPr wrap="square" lIns="126000" tIns="118800" rIns="126000" bIns="118800">
            <a:spAutoFit/>
          </a:bodyPr>
          <a:lstStyle/>
          <a:p>
            <a:pPr marL="361950" indent="-361950" algn="just">
              <a:spcAft>
                <a:spcPts val="1200"/>
              </a:spcAft>
              <a:buFont typeface="Wingdings" pitchFamily="2" charset="2"/>
              <a:buChar char="§"/>
            </a:pPr>
            <a:r>
              <a:rPr lang="ru-RU" dirty="0" err="1">
                <a:latin typeface="Arial Narrow" pitchFamily="34" charset="0"/>
                <a:cs typeface="Arial" charset="0"/>
              </a:rPr>
              <a:t>АЖда</a:t>
            </a:r>
            <a:r>
              <a:rPr lang="ru-RU" dirty="0">
                <a:latin typeface="Arial Narrow" pitchFamily="34" charset="0"/>
                <a:cs typeface="Arial" charset="0"/>
              </a:rPr>
              <a:t> </a:t>
            </a:r>
            <a:r>
              <a:rPr lang="ru-RU" dirty="0" err="1">
                <a:latin typeface="Arial Narrow" pitchFamily="34" charset="0"/>
                <a:cs typeface="Arial" charset="0"/>
              </a:rPr>
              <a:t>корпоратив</a:t>
            </a:r>
            <a:r>
              <a:rPr lang="ru-RU" dirty="0">
                <a:latin typeface="Arial Narrow" pitchFamily="34" charset="0"/>
                <a:cs typeface="Arial" charset="0"/>
              </a:rPr>
              <a:t> </a:t>
            </a:r>
            <a:r>
              <a:rPr lang="ru-RU" dirty="0" err="1">
                <a:latin typeface="Arial Narrow" pitchFamily="34" charset="0"/>
                <a:cs typeface="Arial" charset="0"/>
              </a:rPr>
              <a:t>бошқарув тизимини</a:t>
            </a:r>
            <a:r>
              <a:rPr lang="ru-RU" dirty="0">
                <a:latin typeface="Arial Narrow" pitchFamily="34" charset="0"/>
                <a:cs typeface="Arial" charset="0"/>
              </a:rPr>
              <a:t> </a:t>
            </a:r>
            <a:r>
              <a:rPr lang="ru-RU" dirty="0" err="1">
                <a:latin typeface="Arial Narrow" pitchFamily="34" charset="0"/>
                <a:cs typeface="Arial" charset="0"/>
              </a:rPr>
              <a:t>мустақил баҳолаш кузатув</a:t>
            </a:r>
            <a:r>
              <a:rPr lang="ru-RU" dirty="0">
                <a:latin typeface="Arial Narrow" pitchFamily="34" charset="0"/>
                <a:cs typeface="Arial" charset="0"/>
              </a:rPr>
              <a:t> </a:t>
            </a:r>
            <a:r>
              <a:rPr lang="ru-RU" dirty="0" err="1">
                <a:latin typeface="Arial Narrow" pitchFamily="34" charset="0"/>
                <a:cs typeface="Arial" charset="0"/>
              </a:rPr>
              <a:t>кенгашининг</a:t>
            </a:r>
            <a:r>
              <a:rPr lang="ru-RU" dirty="0">
                <a:latin typeface="Arial Narrow" pitchFamily="34" charset="0"/>
                <a:cs typeface="Arial" charset="0"/>
              </a:rPr>
              <a:t> </a:t>
            </a:r>
            <a:r>
              <a:rPr lang="ru-RU" dirty="0" err="1">
                <a:latin typeface="Arial Narrow" pitchFamily="34" charset="0"/>
                <a:cs typeface="Arial" charset="0"/>
              </a:rPr>
              <a:t>қарори бўйича</a:t>
            </a:r>
            <a:r>
              <a:rPr lang="ru-RU" dirty="0">
                <a:latin typeface="Arial Narrow" pitchFamily="34" charset="0"/>
                <a:cs typeface="Arial" charset="0"/>
              </a:rPr>
              <a:t> </a:t>
            </a:r>
            <a:r>
              <a:rPr lang="ru-RU" dirty="0" err="1">
                <a:latin typeface="Arial Narrow" pitchFamily="34" charset="0"/>
                <a:cs typeface="Arial" charset="0"/>
              </a:rPr>
              <a:t>танлов</a:t>
            </a:r>
            <a:r>
              <a:rPr lang="ru-RU" dirty="0">
                <a:latin typeface="Arial Narrow" pitchFamily="34" charset="0"/>
                <a:cs typeface="Arial" charset="0"/>
              </a:rPr>
              <a:t> </a:t>
            </a:r>
            <a:r>
              <a:rPr lang="ru-RU" dirty="0" err="1">
                <a:latin typeface="Arial Narrow" pitchFamily="34" charset="0"/>
                <a:cs typeface="Arial" charset="0"/>
              </a:rPr>
              <a:t>асосида</a:t>
            </a:r>
            <a:r>
              <a:rPr lang="ru-RU" dirty="0">
                <a:latin typeface="Arial Narrow" pitchFamily="34" charset="0"/>
                <a:cs typeface="Arial" charset="0"/>
              </a:rPr>
              <a:t> </a:t>
            </a:r>
            <a:r>
              <a:rPr lang="ru-RU" dirty="0" err="1">
                <a:latin typeface="Arial Narrow" pitchFamily="34" charset="0"/>
                <a:cs typeface="Arial" charset="0"/>
              </a:rPr>
              <a:t>танлаб</a:t>
            </a:r>
            <a:r>
              <a:rPr lang="ru-RU" dirty="0">
                <a:latin typeface="Arial Narrow" pitchFamily="34" charset="0"/>
                <a:cs typeface="Arial" charset="0"/>
              </a:rPr>
              <a:t> </a:t>
            </a:r>
            <a:r>
              <a:rPr lang="ru-RU" dirty="0" err="1">
                <a:latin typeface="Arial Narrow" pitchFamily="34" charset="0"/>
                <a:cs typeface="Arial" charset="0"/>
              </a:rPr>
              <a:t>олинган</a:t>
            </a:r>
            <a:r>
              <a:rPr lang="ru-RU" dirty="0">
                <a:latin typeface="Arial Narrow" pitchFamily="34" charset="0"/>
                <a:cs typeface="Arial" charset="0"/>
              </a:rPr>
              <a:t> </a:t>
            </a:r>
            <a:r>
              <a:rPr lang="ru-RU" dirty="0" err="1">
                <a:latin typeface="Arial Narrow" pitchFamily="34" charset="0"/>
                <a:cs typeface="Arial" charset="0"/>
              </a:rPr>
              <a:t>АЖга</a:t>
            </a:r>
            <a:r>
              <a:rPr lang="ru-RU" dirty="0">
                <a:latin typeface="Arial Narrow" pitchFamily="34" charset="0"/>
                <a:cs typeface="Arial" charset="0"/>
              </a:rPr>
              <a:t> </a:t>
            </a:r>
            <a:r>
              <a:rPr lang="ru-RU" dirty="0" err="1">
                <a:latin typeface="Arial Narrow" pitchFamily="34" charset="0"/>
                <a:cs typeface="Arial" charset="0"/>
              </a:rPr>
              <a:t>мулкий</a:t>
            </a:r>
            <a:r>
              <a:rPr lang="ru-RU" dirty="0">
                <a:latin typeface="Arial Narrow" pitchFamily="34" charset="0"/>
                <a:cs typeface="Arial" charset="0"/>
              </a:rPr>
              <a:t> </a:t>
            </a:r>
            <a:r>
              <a:rPr lang="ru-RU" dirty="0" err="1">
                <a:latin typeface="Arial Narrow" pitchFamily="34" charset="0"/>
                <a:cs typeface="Arial" charset="0"/>
              </a:rPr>
              <a:t>муносабат</a:t>
            </a:r>
            <a:r>
              <a:rPr lang="ru-RU" dirty="0">
                <a:latin typeface="Arial Narrow" pitchFamily="34" charset="0"/>
                <a:cs typeface="Arial" charset="0"/>
              </a:rPr>
              <a:t> </a:t>
            </a:r>
            <a:r>
              <a:rPr lang="ru-RU" dirty="0" err="1">
                <a:latin typeface="Arial Narrow" pitchFamily="34" charset="0"/>
                <a:cs typeface="Arial" charset="0"/>
              </a:rPr>
              <a:t>орқали боғлиқ бўлмаган</a:t>
            </a:r>
            <a:r>
              <a:rPr lang="ru-RU" dirty="0">
                <a:latin typeface="Arial Narrow" pitchFamily="34" charset="0"/>
                <a:cs typeface="Arial" charset="0"/>
              </a:rPr>
              <a:t> </a:t>
            </a:r>
            <a:r>
              <a:rPr lang="ru-RU" dirty="0" err="1">
                <a:latin typeface="Arial Narrow" pitchFamily="34" charset="0"/>
                <a:cs typeface="Arial" charset="0"/>
              </a:rPr>
              <a:t>ташкилот</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тегишли</a:t>
            </a:r>
            <a:r>
              <a:rPr lang="ru-RU" dirty="0">
                <a:latin typeface="Arial Narrow" pitchFamily="34" charset="0"/>
                <a:cs typeface="Arial" charset="0"/>
              </a:rPr>
              <a:t> </a:t>
            </a:r>
            <a:r>
              <a:rPr lang="ru-RU" dirty="0" err="1">
                <a:latin typeface="Arial Narrow" pitchFamily="34" charset="0"/>
                <a:cs typeface="Arial" charset="0"/>
              </a:rPr>
              <a:t>шартнома</a:t>
            </a:r>
            <a:r>
              <a:rPr lang="ru-RU" dirty="0">
                <a:latin typeface="Arial Narrow" pitchFamily="34" charset="0"/>
                <a:cs typeface="Arial" charset="0"/>
              </a:rPr>
              <a:t> </a:t>
            </a:r>
            <a:r>
              <a:rPr lang="ru-RU" dirty="0" err="1">
                <a:latin typeface="Arial Narrow" pitchFamily="34" charset="0"/>
                <a:cs typeface="Arial" charset="0"/>
              </a:rPr>
              <a:t>асосида</a:t>
            </a:r>
            <a:r>
              <a:rPr lang="ru-RU" dirty="0">
                <a:latin typeface="Arial Narrow" pitchFamily="34" charset="0"/>
                <a:cs typeface="Arial" charset="0"/>
              </a:rPr>
              <a:t> </a:t>
            </a:r>
            <a:r>
              <a:rPr lang="ru-RU" dirty="0" err="1">
                <a:latin typeface="Arial Narrow" pitchFamily="34" charset="0"/>
                <a:cs typeface="Arial" charset="0"/>
              </a:rPr>
              <a:t>амалга</a:t>
            </a:r>
            <a:r>
              <a:rPr lang="ru-RU" dirty="0">
                <a:latin typeface="Arial Narrow" pitchFamily="34" charset="0"/>
                <a:cs typeface="Arial" charset="0"/>
              </a:rPr>
              <a:t> </a:t>
            </a:r>
            <a:r>
              <a:rPr lang="ru-RU" dirty="0" err="1">
                <a:latin typeface="Arial Narrow" pitchFamily="34" charset="0"/>
                <a:cs typeface="Arial" charset="0"/>
              </a:rPr>
              <a:t>оширилади</a:t>
            </a:r>
            <a:r>
              <a:rPr lang="ru-RU" dirty="0">
                <a:latin typeface="Arial Narrow" pitchFamily="34" charset="0"/>
                <a:cs typeface="Arial" charset="0"/>
              </a:rPr>
              <a:t>.</a:t>
            </a:r>
          </a:p>
          <a:p>
            <a:pPr marL="361950" indent="-361950" algn="just">
              <a:spcAft>
                <a:spcPts val="1200"/>
              </a:spcAft>
              <a:buFont typeface="Wingdings" pitchFamily="2" charset="2"/>
              <a:buChar char="§"/>
            </a:pPr>
            <a:r>
              <a:rPr lang="ru-RU" dirty="0" err="1">
                <a:latin typeface="Arial Narrow" pitchFamily="34" charset="0"/>
                <a:cs typeface="Arial" charset="0"/>
              </a:rPr>
              <a:t>АЖда</a:t>
            </a:r>
            <a:r>
              <a:rPr lang="ru-RU" dirty="0">
                <a:latin typeface="Arial Narrow" pitchFamily="34" charset="0"/>
                <a:cs typeface="Arial" charset="0"/>
              </a:rPr>
              <a:t> </a:t>
            </a:r>
            <a:r>
              <a:rPr lang="ru-RU" dirty="0" err="1">
                <a:latin typeface="Arial Narrow" pitchFamily="34" charset="0"/>
                <a:cs typeface="Arial" charset="0"/>
              </a:rPr>
              <a:t>ўтказилган</a:t>
            </a:r>
            <a:r>
              <a:rPr lang="ru-RU" dirty="0">
                <a:latin typeface="Arial Narrow" pitchFamily="34" charset="0"/>
                <a:cs typeface="Arial" charset="0"/>
              </a:rPr>
              <a:t> </a:t>
            </a:r>
            <a:r>
              <a:rPr lang="ru-RU" dirty="0" err="1">
                <a:latin typeface="Arial Narrow" pitchFamily="34" charset="0"/>
                <a:cs typeface="Arial" charset="0"/>
              </a:rPr>
              <a:t>корпоратив</a:t>
            </a:r>
            <a:r>
              <a:rPr lang="ru-RU" dirty="0">
                <a:latin typeface="Arial Narrow" pitchFamily="34" charset="0"/>
                <a:cs typeface="Arial" charset="0"/>
              </a:rPr>
              <a:t> </a:t>
            </a:r>
            <a:r>
              <a:rPr lang="ru-RU" dirty="0" err="1">
                <a:latin typeface="Arial Narrow" pitchFamily="34" charset="0"/>
                <a:cs typeface="Arial" charset="0"/>
              </a:rPr>
              <a:t>бошқарув тизимини</a:t>
            </a:r>
            <a:r>
              <a:rPr lang="ru-RU" dirty="0">
                <a:latin typeface="Arial Narrow" pitchFamily="34" charset="0"/>
                <a:cs typeface="Arial" charset="0"/>
              </a:rPr>
              <a:t> </a:t>
            </a:r>
            <a:r>
              <a:rPr lang="ru-RU" dirty="0" err="1">
                <a:latin typeface="Arial Narrow" pitchFamily="34" charset="0"/>
                <a:cs typeface="Arial" charset="0"/>
              </a:rPr>
              <a:t>мустақил баҳолаш натижалари</a:t>
            </a:r>
            <a:r>
              <a:rPr lang="ru-RU" dirty="0">
                <a:latin typeface="Arial Narrow" pitchFamily="34" charset="0"/>
                <a:cs typeface="Arial" charset="0"/>
              </a:rPr>
              <a:t> АЖ </a:t>
            </a:r>
            <a:r>
              <a:rPr lang="ru-RU" dirty="0" err="1">
                <a:latin typeface="Arial Narrow" pitchFamily="34" charset="0"/>
                <a:cs typeface="Arial" charset="0"/>
              </a:rPr>
              <a:t>сайтида</a:t>
            </a:r>
            <a:r>
              <a:rPr lang="ru-RU" dirty="0">
                <a:latin typeface="Arial Narrow" pitchFamily="34" charset="0"/>
                <a:cs typeface="Arial" charset="0"/>
              </a:rPr>
              <a:t> </a:t>
            </a:r>
            <a:r>
              <a:rPr lang="ru-RU" dirty="0" err="1">
                <a:latin typeface="Arial Narrow" pitchFamily="34" charset="0"/>
                <a:cs typeface="Arial" charset="0"/>
              </a:rPr>
              <a:t>шундай</a:t>
            </a:r>
            <a:r>
              <a:rPr lang="ru-RU" dirty="0">
                <a:latin typeface="Arial Narrow" pitchFamily="34" charset="0"/>
                <a:cs typeface="Arial" charset="0"/>
              </a:rPr>
              <a:t> </a:t>
            </a:r>
            <a:r>
              <a:rPr lang="ru-RU" dirty="0" err="1">
                <a:latin typeface="Arial Narrow" pitchFamily="34" charset="0"/>
                <a:cs typeface="Arial" charset="0"/>
              </a:rPr>
              <a:t>баҳолашни ўтказган</a:t>
            </a:r>
            <a:r>
              <a:rPr lang="ru-RU" dirty="0">
                <a:latin typeface="Arial Narrow" pitchFamily="34" charset="0"/>
                <a:cs typeface="Arial" charset="0"/>
              </a:rPr>
              <a:t> </a:t>
            </a:r>
            <a:r>
              <a:rPr lang="ru-RU" dirty="0" err="1">
                <a:latin typeface="Arial Narrow" pitchFamily="34" charset="0"/>
                <a:cs typeface="Arial" charset="0"/>
              </a:rPr>
              <a:t>ташкилот</a:t>
            </a:r>
            <a:r>
              <a:rPr lang="ru-RU" dirty="0">
                <a:latin typeface="Arial Narrow" pitchFamily="34" charset="0"/>
                <a:cs typeface="Arial" charset="0"/>
              </a:rPr>
              <a:t> </a:t>
            </a:r>
            <a:r>
              <a:rPr lang="ru-RU" dirty="0" err="1">
                <a:latin typeface="Arial Narrow" pitchFamily="34" charset="0"/>
                <a:cs typeface="Arial" charset="0"/>
              </a:rPr>
              <a:t>хулосаси</a:t>
            </a:r>
            <a:r>
              <a:rPr lang="ru-RU" dirty="0">
                <a:latin typeface="Arial Narrow" pitchFamily="34" charset="0"/>
                <a:cs typeface="Arial" charset="0"/>
              </a:rPr>
              <a:t> </a:t>
            </a:r>
            <a:r>
              <a:rPr lang="ru-RU" dirty="0" err="1">
                <a:latin typeface="Arial Narrow" pitchFamily="34" charset="0"/>
                <a:cs typeface="Arial" charset="0"/>
              </a:rPr>
              <a:t>билан</a:t>
            </a:r>
            <a:r>
              <a:rPr lang="ru-RU" dirty="0">
                <a:latin typeface="Arial Narrow" pitchFamily="34" charset="0"/>
                <a:cs typeface="Arial" charset="0"/>
              </a:rPr>
              <a:t> </a:t>
            </a:r>
            <a:r>
              <a:rPr lang="ru-RU" dirty="0" err="1">
                <a:latin typeface="Arial Narrow" pitchFamily="34" charset="0"/>
                <a:cs typeface="Arial" charset="0"/>
              </a:rPr>
              <a:t>биргаликда</a:t>
            </a:r>
            <a:r>
              <a:rPr lang="ru-RU" dirty="0">
                <a:latin typeface="Arial Narrow" pitchFamily="34" charset="0"/>
                <a:cs typeface="Arial" charset="0"/>
              </a:rPr>
              <a:t> </a:t>
            </a:r>
            <a:r>
              <a:rPr lang="ru-RU" dirty="0" err="1">
                <a:latin typeface="Arial Narrow" pitchFamily="34" charset="0"/>
                <a:cs typeface="Arial" charset="0"/>
              </a:rPr>
              <a:t>эълон</a:t>
            </a:r>
            <a:r>
              <a:rPr lang="ru-RU" dirty="0">
                <a:latin typeface="Arial Narrow" pitchFamily="34" charset="0"/>
                <a:cs typeface="Arial" charset="0"/>
              </a:rPr>
              <a:t> </a:t>
            </a:r>
            <a:r>
              <a:rPr lang="ru-RU" dirty="0" err="1">
                <a:latin typeface="Arial Narrow" pitchFamily="34" charset="0"/>
                <a:cs typeface="Arial" charset="0"/>
              </a:rPr>
              <a:t>қилинади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a:latin typeface="Arial Narrow" pitchFamily="34" charset="0"/>
                <a:cs typeface="Arial" charset="0"/>
              </a:rPr>
              <a:t>Кодекс </a:t>
            </a:r>
            <a:r>
              <a:rPr lang="ru-RU" dirty="0" err="1">
                <a:latin typeface="Arial Narrow" pitchFamily="34" charset="0"/>
                <a:cs typeface="Arial" charset="0"/>
              </a:rPr>
              <a:t>тавсияларига</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қилмаслик давлат</a:t>
            </a:r>
            <a:r>
              <a:rPr lang="ru-RU" dirty="0">
                <a:latin typeface="Arial Narrow" pitchFamily="34" charset="0"/>
                <a:cs typeface="Arial" charset="0"/>
              </a:rPr>
              <a:t> </a:t>
            </a:r>
            <a:r>
              <a:rPr lang="ru-RU" dirty="0" err="1">
                <a:latin typeface="Arial Narrow" pitchFamily="34" charset="0"/>
                <a:cs typeface="Arial" charset="0"/>
              </a:rPr>
              <a:t>органлари</a:t>
            </a:r>
            <a:r>
              <a:rPr lang="ru-RU" dirty="0">
                <a:latin typeface="Arial Narrow" pitchFamily="34" charset="0"/>
                <a:cs typeface="Arial" charset="0"/>
              </a:rPr>
              <a:t> </a:t>
            </a:r>
            <a:r>
              <a:rPr lang="ru-RU" dirty="0" err="1">
                <a:latin typeface="Arial Narrow" pitchFamily="34" charset="0"/>
                <a:cs typeface="Arial" charset="0"/>
              </a:rPr>
              <a:t>томонидан</a:t>
            </a:r>
            <a:r>
              <a:rPr lang="ru-RU" dirty="0">
                <a:latin typeface="Arial Narrow" pitchFamily="34" charset="0"/>
                <a:cs typeface="Arial" charset="0"/>
              </a:rPr>
              <a:t> </a:t>
            </a:r>
            <a:r>
              <a:rPr lang="ru-RU" dirty="0" err="1">
                <a:latin typeface="Arial Narrow" pitchFamily="34" charset="0"/>
                <a:cs typeface="Arial" charset="0"/>
              </a:rPr>
              <a:t>чора</a:t>
            </a:r>
            <a:r>
              <a:rPr lang="ru-RU" dirty="0">
                <a:latin typeface="Arial Narrow" pitchFamily="34" charset="0"/>
                <a:cs typeface="Arial" charset="0"/>
              </a:rPr>
              <a:t> </a:t>
            </a:r>
            <a:r>
              <a:rPr lang="ru-RU" dirty="0" err="1">
                <a:latin typeface="Arial Narrow" pitchFamily="34" charset="0"/>
                <a:cs typeface="Arial" charset="0"/>
              </a:rPr>
              <a:t>қўлланишга олиб</a:t>
            </a:r>
            <a:r>
              <a:rPr lang="ru-RU" dirty="0">
                <a:latin typeface="Arial Narrow" pitchFamily="34" charset="0"/>
                <a:cs typeface="Arial" charset="0"/>
              </a:rPr>
              <a:t> </a:t>
            </a:r>
            <a:r>
              <a:rPr lang="ru-RU" dirty="0" err="1">
                <a:latin typeface="Arial Narrow" pitchFamily="34" charset="0"/>
                <a:cs typeface="Arial" charset="0"/>
              </a:rPr>
              <a:t>келмайди</a:t>
            </a:r>
            <a:r>
              <a:rPr lang="ru-RU" dirty="0">
                <a:latin typeface="Arial Narrow" pitchFamily="34" charset="0"/>
                <a:cs typeface="Arial" charset="0"/>
              </a:rPr>
              <a:t>.</a:t>
            </a:r>
          </a:p>
          <a:p>
            <a:pPr marL="361950" indent="-361950" algn="just">
              <a:spcAft>
                <a:spcPts val="600"/>
              </a:spcAft>
              <a:buFont typeface="Wingdings" pitchFamily="2" charset="2"/>
              <a:buChar char="§"/>
            </a:pPr>
            <a:r>
              <a:rPr lang="ru-RU" dirty="0" err="1">
                <a:latin typeface="Arial Narrow" pitchFamily="34" charset="0"/>
                <a:cs typeface="Arial" charset="0"/>
              </a:rPr>
              <a:t>Акциядорларнинг</a:t>
            </a:r>
            <a:r>
              <a:rPr lang="ru-RU" dirty="0">
                <a:latin typeface="Arial Narrow" pitchFamily="34" charset="0"/>
                <a:cs typeface="Arial" charset="0"/>
              </a:rPr>
              <a:t> </a:t>
            </a:r>
            <a:r>
              <a:rPr lang="ru-RU" dirty="0" err="1">
                <a:latin typeface="Arial Narrow" pitchFamily="34" charset="0"/>
                <a:cs typeface="Arial" charset="0"/>
              </a:rPr>
              <a:t>умумий</a:t>
            </a:r>
            <a:r>
              <a:rPr lang="ru-RU" dirty="0">
                <a:latin typeface="Arial Narrow" pitchFamily="34" charset="0"/>
                <a:cs typeface="Arial" charset="0"/>
              </a:rPr>
              <a:t> </a:t>
            </a:r>
            <a:r>
              <a:rPr lang="ru-RU" dirty="0" err="1">
                <a:latin typeface="Arial Narrow" pitchFamily="34" charset="0"/>
                <a:cs typeface="Arial" charset="0"/>
              </a:rPr>
              <a:t>йиғилиши </a:t>
            </a:r>
            <a:r>
              <a:rPr lang="ru-RU" dirty="0">
                <a:latin typeface="Arial Narrow" pitchFamily="34" charset="0"/>
                <a:cs typeface="Arial" charset="0"/>
              </a:rPr>
              <a:t>АЖ </a:t>
            </a:r>
            <a:r>
              <a:rPr lang="ru-RU" dirty="0" err="1">
                <a:latin typeface="Arial Narrow" pitchFamily="34" charset="0"/>
                <a:cs typeface="Arial" charset="0"/>
              </a:rPr>
              <a:t>мансабдор</a:t>
            </a:r>
            <a:r>
              <a:rPr lang="ru-RU" dirty="0">
                <a:latin typeface="Arial Narrow" pitchFamily="34" charset="0"/>
                <a:cs typeface="Arial" charset="0"/>
              </a:rPr>
              <a:t> </a:t>
            </a:r>
            <a:r>
              <a:rPr lang="ru-RU" dirty="0" err="1">
                <a:latin typeface="Arial Narrow" pitchFamily="34" charset="0"/>
                <a:cs typeface="Arial" charset="0"/>
              </a:rPr>
              <a:t>шахсларига</a:t>
            </a:r>
            <a:r>
              <a:rPr lang="ru-RU" dirty="0">
                <a:latin typeface="Arial Narrow" pitchFamily="34" charset="0"/>
                <a:cs typeface="Arial" charset="0"/>
              </a:rPr>
              <a:t> Кодекс </a:t>
            </a:r>
            <a:r>
              <a:rPr lang="ru-RU" dirty="0" err="1">
                <a:latin typeface="Arial Narrow" pitchFamily="34" charset="0"/>
                <a:cs typeface="Arial" charset="0"/>
              </a:rPr>
              <a:t>тавсияларига</a:t>
            </a:r>
            <a:r>
              <a:rPr lang="ru-RU" dirty="0">
                <a:latin typeface="Arial Narrow" pitchFamily="34" charset="0"/>
                <a:cs typeface="Arial" charset="0"/>
              </a:rPr>
              <a:t> </a:t>
            </a:r>
            <a:r>
              <a:rPr lang="ru-RU" dirty="0" err="1">
                <a:latin typeface="Arial Narrow" pitchFamily="34" charset="0"/>
                <a:cs typeface="Arial" charset="0"/>
              </a:rPr>
              <a:t>риоя</a:t>
            </a:r>
            <a:r>
              <a:rPr lang="ru-RU" dirty="0">
                <a:latin typeface="Arial Narrow" pitchFamily="34" charset="0"/>
                <a:cs typeface="Arial" charset="0"/>
              </a:rPr>
              <a:t> </a:t>
            </a:r>
            <a:r>
              <a:rPr lang="ru-RU" dirty="0" err="1">
                <a:latin typeface="Arial Narrow" pitchFamily="34" charset="0"/>
                <a:cs typeface="Arial" charset="0"/>
              </a:rPr>
              <a:t>этмаганлик</a:t>
            </a:r>
            <a:r>
              <a:rPr lang="ru-RU" dirty="0">
                <a:latin typeface="Arial Narrow" pitchFamily="34" charset="0"/>
                <a:cs typeface="Arial" charset="0"/>
              </a:rPr>
              <a:t> </a:t>
            </a:r>
            <a:r>
              <a:rPr lang="ru-RU" dirty="0" err="1">
                <a:latin typeface="Arial Narrow" pitchFamily="34" charset="0"/>
                <a:cs typeface="Arial" charset="0"/>
              </a:rPr>
              <a:t>ёки</a:t>
            </a:r>
            <a:r>
              <a:rPr lang="ru-RU" dirty="0">
                <a:latin typeface="Arial Narrow" pitchFamily="34" charset="0"/>
                <a:cs typeface="Arial" charset="0"/>
              </a:rPr>
              <a:t> </a:t>
            </a:r>
            <a:r>
              <a:rPr lang="ru-RU" dirty="0" err="1">
                <a:latin typeface="Arial Narrow" pitchFamily="34" charset="0"/>
                <a:cs typeface="Arial" charset="0"/>
              </a:rPr>
              <a:t>Кодексда</a:t>
            </a:r>
            <a:r>
              <a:rPr lang="ru-RU" dirty="0">
                <a:latin typeface="Arial Narrow" pitchFamily="34" charset="0"/>
                <a:cs typeface="Arial" charset="0"/>
              </a:rPr>
              <a:t> </a:t>
            </a:r>
            <a:r>
              <a:rPr lang="ru-RU" dirty="0" err="1">
                <a:latin typeface="Arial Narrow" pitchFamily="34" charset="0"/>
                <a:cs typeface="Arial" charset="0"/>
              </a:rPr>
              <a:t>назарда</a:t>
            </a:r>
            <a:r>
              <a:rPr lang="ru-RU" dirty="0">
                <a:latin typeface="Arial Narrow" pitchFamily="34" charset="0"/>
                <a:cs typeface="Arial" charset="0"/>
              </a:rPr>
              <a:t> </a:t>
            </a:r>
            <a:r>
              <a:rPr lang="ru-RU" dirty="0" err="1">
                <a:latin typeface="Arial Narrow" pitchFamily="34" charset="0"/>
                <a:cs typeface="Arial" charset="0"/>
              </a:rPr>
              <a:t>тутилган</a:t>
            </a:r>
            <a:r>
              <a:rPr lang="ru-RU" dirty="0">
                <a:latin typeface="Arial Narrow" pitchFamily="34" charset="0"/>
                <a:cs typeface="Arial" charset="0"/>
              </a:rPr>
              <a:t> </a:t>
            </a:r>
            <a:r>
              <a:rPr lang="ru-RU" dirty="0" err="1">
                <a:latin typeface="Arial Narrow" pitchFamily="34" charset="0"/>
                <a:cs typeface="Arial" charset="0"/>
              </a:rPr>
              <a:t>ахборотларни</a:t>
            </a:r>
            <a:r>
              <a:rPr lang="ru-RU" dirty="0">
                <a:latin typeface="Arial Narrow" pitchFamily="34" charset="0"/>
                <a:cs typeface="Arial" charset="0"/>
              </a:rPr>
              <a:t> </a:t>
            </a:r>
            <a:r>
              <a:rPr lang="ru-RU" dirty="0" err="1">
                <a:latin typeface="Arial Narrow" pitchFamily="34" charset="0"/>
                <a:cs typeface="Arial" charset="0"/>
              </a:rPr>
              <a:t>ошкор</a:t>
            </a:r>
            <a:r>
              <a:rPr lang="ru-RU" dirty="0">
                <a:latin typeface="Arial Narrow" pitchFamily="34" charset="0"/>
                <a:cs typeface="Arial" charset="0"/>
              </a:rPr>
              <a:t> </a:t>
            </a:r>
            <a:r>
              <a:rPr lang="ru-RU" dirty="0" err="1">
                <a:latin typeface="Arial Narrow" pitchFamily="34" charset="0"/>
                <a:cs typeface="Arial" charset="0"/>
              </a:rPr>
              <a:t>этмаганлик</a:t>
            </a:r>
            <a:r>
              <a:rPr lang="ru-RU" dirty="0">
                <a:latin typeface="Arial Narrow" pitchFamily="34" charset="0"/>
                <a:cs typeface="Arial" charset="0"/>
              </a:rPr>
              <a:t> </a:t>
            </a:r>
            <a:r>
              <a:rPr lang="ru-RU" dirty="0" err="1">
                <a:latin typeface="Arial Narrow" pitchFamily="34" charset="0"/>
                <a:cs typeface="Arial" charset="0"/>
              </a:rPr>
              <a:t>учун</a:t>
            </a:r>
            <a:r>
              <a:rPr lang="ru-RU" dirty="0">
                <a:latin typeface="Arial Narrow" pitchFamily="34" charset="0"/>
                <a:cs typeface="Arial" charset="0"/>
              </a:rPr>
              <a:t> </a:t>
            </a:r>
            <a:r>
              <a:rPr lang="ru-RU" dirty="0" err="1">
                <a:latin typeface="Arial Narrow" pitchFamily="34" charset="0"/>
                <a:cs typeface="Arial" charset="0"/>
              </a:rPr>
              <a:t>жавобгарлик</a:t>
            </a:r>
            <a:r>
              <a:rPr lang="ru-RU" dirty="0">
                <a:latin typeface="Arial Narrow" pitchFamily="34" charset="0"/>
                <a:cs typeface="Arial" charset="0"/>
              </a:rPr>
              <a:t> </a:t>
            </a:r>
            <a:r>
              <a:rPr lang="ru-RU" dirty="0" err="1">
                <a:latin typeface="Arial Narrow" pitchFamily="34" charset="0"/>
                <a:cs typeface="Arial" charset="0"/>
              </a:rPr>
              <a:t>чорасини</a:t>
            </a:r>
            <a:r>
              <a:rPr lang="ru-RU" dirty="0">
                <a:latin typeface="Arial Narrow" pitchFamily="34" charset="0"/>
                <a:cs typeface="Arial" charset="0"/>
              </a:rPr>
              <a:t> </a:t>
            </a:r>
            <a:r>
              <a:rPr lang="ru-RU" dirty="0" err="1">
                <a:latin typeface="Arial Narrow" pitchFamily="34" charset="0"/>
                <a:cs typeface="Arial" charset="0"/>
              </a:rPr>
              <a:t>ўрнатишга</a:t>
            </a:r>
            <a:r>
              <a:rPr lang="ru-RU" dirty="0">
                <a:latin typeface="Arial Narrow" pitchFamily="34" charset="0"/>
                <a:cs typeface="Arial" charset="0"/>
              </a:rPr>
              <a:t> </a:t>
            </a:r>
            <a:r>
              <a:rPr lang="ru-RU" dirty="0" err="1">
                <a:latin typeface="Arial Narrow" pitchFamily="34" charset="0"/>
                <a:cs typeface="Arial" charset="0"/>
              </a:rPr>
              <a:t>ҳақли</a:t>
            </a:r>
            <a:endParaRPr lang="ru-RU" dirty="0">
              <a:latin typeface="Arial Narrow" pitchFamily="34" charset="0"/>
              <a:cs typeface="Arial" charset="0"/>
            </a:endParaRPr>
          </a:p>
          <a:p>
            <a:pPr marL="361950" indent="-361950" algn="just">
              <a:spcAft>
                <a:spcPts val="600"/>
              </a:spcAft>
              <a:buFont typeface="Wingdings" pitchFamily="2" charset="2"/>
              <a:buChar char="§"/>
            </a:pPr>
            <a:r>
              <a:rPr lang="ru-RU" dirty="0" err="1">
                <a:latin typeface="Arial Narrow" pitchFamily="34" charset="0"/>
                <a:cs typeface="Arial" charset="0"/>
              </a:rPr>
              <a:t>АЖда</a:t>
            </a:r>
            <a:r>
              <a:rPr lang="ru-RU" dirty="0">
                <a:latin typeface="Arial Narrow" pitchFamily="34" charset="0"/>
                <a:cs typeface="Arial" charset="0"/>
              </a:rPr>
              <a:t> Кодекс </a:t>
            </a:r>
            <a:r>
              <a:rPr lang="ru-RU" dirty="0" err="1">
                <a:latin typeface="Arial Narrow" pitchFamily="34" charset="0"/>
                <a:cs typeface="Arial" charset="0"/>
              </a:rPr>
              <a:t>тавсияларини</a:t>
            </a:r>
            <a:r>
              <a:rPr lang="ru-RU" dirty="0">
                <a:latin typeface="Arial Narrow" pitchFamily="34" charset="0"/>
                <a:cs typeface="Arial" charset="0"/>
              </a:rPr>
              <a:t> </a:t>
            </a:r>
            <a:r>
              <a:rPr lang="ru-RU" dirty="0" err="1">
                <a:latin typeface="Arial Narrow" pitchFamily="34" charset="0"/>
                <a:cs typeface="Arial" charset="0"/>
              </a:rPr>
              <a:t>жорий</a:t>
            </a:r>
            <a:r>
              <a:rPr lang="ru-RU" dirty="0">
                <a:latin typeface="Arial Narrow" pitchFamily="34" charset="0"/>
                <a:cs typeface="Arial" charset="0"/>
              </a:rPr>
              <a:t> </a:t>
            </a:r>
            <a:r>
              <a:rPr lang="ru-RU" dirty="0" err="1">
                <a:latin typeface="Arial Narrow" pitchFamily="34" charset="0"/>
                <a:cs typeface="Arial" charset="0"/>
              </a:rPr>
              <a:t>этиш</a:t>
            </a:r>
            <a:r>
              <a:rPr lang="ru-RU" dirty="0">
                <a:latin typeface="Arial Narrow" pitchFamily="34" charset="0"/>
                <a:cs typeface="Arial" charset="0"/>
              </a:rPr>
              <a:t> </a:t>
            </a:r>
            <a:r>
              <a:rPr lang="ru-RU" dirty="0" err="1">
                <a:latin typeface="Arial Narrow" pitchFamily="34" charset="0"/>
                <a:cs typeface="Arial" charset="0"/>
              </a:rPr>
              <a:t>юзасидан</a:t>
            </a:r>
            <a:r>
              <a:rPr lang="ru-RU" dirty="0">
                <a:latin typeface="Arial Narrow" pitchFamily="34" charset="0"/>
                <a:cs typeface="Arial" charset="0"/>
              </a:rPr>
              <a:t> </a:t>
            </a:r>
            <a:r>
              <a:rPr lang="ru-RU" dirty="0" err="1">
                <a:latin typeface="Arial Narrow" pitchFamily="34" charset="0"/>
                <a:cs typeface="Arial" charset="0"/>
              </a:rPr>
              <a:t>назорат</a:t>
            </a:r>
            <a:r>
              <a:rPr lang="ru-RU" dirty="0">
                <a:latin typeface="Arial Narrow" pitchFamily="34" charset="0"/>
                <a:cs typeface="Arial" charset="0"/>
              </a:rPr>
              <a:t> </a:t>
            </a:r>
            <a:r>
              <a:rPr lang="ru-RU" dirty="0" err="1">
                <a:latin typeface="Arial Narrow" pitchFamily="34" charset="0"/>
                <a:cs typeface="Arial" charset="0"/>
              </a:rPr>
              <a:t>қилишни кузатув</a:t>
            </a:r>
            <a:r>
              <a:rPr lang="ru-RU" dirty="0">
                <a:latin typeface="Arial Narrow" pitchFamily="34" charset="0"/>
                <a:cs typeface="Arial" charset="0"/>
              </a:rPr>
              <a:t> </a:t>
            </a:r>
            <a:r>
              <a:rPr lang="ru-RU" dirty="0" err="1">
                <a:latin typeface="Arial Narrow" pitchFamily="34" charset="0"/>
                <a:cs typeface="Arial" charset="0"/>
              </a:rPr>
              <a:t>кенгаши</a:t>
            </a:r>
            <a:r>
              <a:rPr lang="ru-RU" dirty="0">
                <a:latin typeface="Arial Narrow" pitchFamily="34" charset="0"/>
                <a:cs typeface="Arial" charset="0"/>
              </a:rPr>
              <a:t> </a:t>
            </a:r>
            <a:r>
              <a:rPr lang="ru-RU" dirty="0" err="1">
                <a:latin typeface="Arial Narrow" pitchFamily="34" charset="0"/>
                <a:cs typeface="Arial" charset="0"/>
              </a:rPr>
              <a:t>ҳамда Ўзбекистон</a:t>
            </a:r>
            <a:r>
              <a:rPr lang="ru-RU" dirty="0">
                <a:latin typeface="Arial Narrow" pitchFamily="34" charset="0"/>
                <a:cs typeface="Arial" charset="0"/>
              </a:rPr>
              <a:t> </a:t>
            </a:r>
            <a:r>
              <a:rPr lang="ru-RU" dirty="0" err="1">
                <a:latin typeface="Arial Narrow" pitchFamily="34" charset="0"/>
                <a:cs typeface="Arial" charset="0"/>
              </a:rPr>
              <a:t>Республикаси</a:t>
            </a:r>
            <a:r>
              <a:rPr lang="ru-RU" dirty="0">
                <a:latin typeface="Arial Narrow" pitchFamily="34" charset="0"/>
                <a:cs typeface="Arial" charset="0"/>
              </a:rPr>
              <a:t> </a:t>
            </a:r>
            <a:r>
              <a:rPr lang="ru-RU" dirty="0" err="1">
                <a:latin typeface="Arial Narrow" pitchFamily="34" charset="0"/>
                <a:cs typeface="Arial" charset="0"/>
              </a:rPr>
              <a:t>Президентининг</a:t>
            </a:r>
            <a:r>
              <a:rPr lang="ru-RU" dirty="0">
                <a:latin typeface="Arial Narrow" pitchFamily="34" charset="0"/>
                <a:cs typeface="Arial" charset="0"/>
              </a:rPr>
              <a:t> 2015 </a:t>
            </a:r>
            <a:r>
              <a:rPr lang="ru-RU" dirty="0" err="1">
                <a:latin typeface="Arial Narrow" pitchFamily="34" charset="0"/>
                <a:cs typeface="Arial" charset="0"/>
              </a:rPr>
              <a:t>йил</a:t>
            </a:r>
            <a:r>
              <a:rPr lang="ru-RU" dirty="0">
                <a:latin typeface="Arial Narrow" pitchFamily="34" charset="0"/>
                <a:cs typeface="Arial" charset="0"/>
              </a:rPr>
              <a:t> 31 </a:t>
            </a:r>
            <a:r>
              <a:rPr lang="ru-RU" dirty="0" err="1">
                <a:latin typeface="Arial Narrow" pitchFamily="34" charset="0"/>
                <a:cs typeface="Arial" charset="0"/>
              </a:rPr>
              <a:t>мартдаги</a:t>
            </a:r>
            <a:r>
              <a:rPr lang="ru-RU" dirty="0">
                <a:latin typeface="Arial Narrow" pitchFamily="34" charset="0"/>
                <a:cs typeface="Arial" charset="0"/>
              </a:rPr>
              <a:t> ПҚ-2327-сон </a:t>
            </a:r>
            <a:r>
              <a:rPr lang="ru-RU" dirty="0" err="1">
                <a:latin typeface="Arial Narrow" pitchFamily="34" charset="0"/>
                <a:cs typeface="Arial" charset="0"/>
              </a:rPr>
              <a:t>қарори билан</a:t>
            </a:r>
            <a:r>
              <a:rPr lang="ru-RU" dirty="0">
                <a:latin typeface="Arial Narrow" pitchFamily="34" charset="0"/>
                <a:cs typeface="Arial" charset="0"/>
              </a:rPr>
              <a:t> </a:t>
            </a:r>
            <a:r>
              <a:rPr lang="ru-RU" dirty="0" err="1">
                <a:latin typeface="Arial Narrow" pitchFamily="34" charset="0"/>
                <a:cs typeface="Arial" charset="0"/>
              </a:rPr>
              <a:t>ташкил</a:t>
            </a:r>
            <a:r>
              <a:rPr lang="ru-RU" dirty="0">
                <a:latin typeface="Arial Narrow" pitchFamily="34" charset="0"/>
                <a:cs typeface="Arial" charset="0"/>
              </a:rPr>
              <a:t> </a:t>
            </a:r>
            <a:r>
              <a:rPr lang="ru-RU" dirty="0" err="1">
                <a:latin typeface="Arial Narrow" pitchFamily="34" charset="0"/>
                <a:cs typeface="Arial" charset="0"/>
              </a:rPr>
              <a:t>этилган</a:t>
            </a:r>
            <a:r>
              <a:rPr lang="ru-RU" dirty="0">
                <a:latin typeface="Arial Narrow" pitchFamily="34" charset="0"/>
                <a:cs typeface="Arial" charset="0"/>
              </a:rPr>
              <a:t> </a:t>
            </a:r>
            <a:r>
              <a:rPr lang="ru-RU" dirty="0" err="1">
                <a:latin typeface="Arial Narrow" pitchFamily="34" charset="0"/>
                <a:cs typeface="Arial" charset="0"/>
              </a:rPr>
              <a:t>Акциядорлик</a:t>
            </a:r>
            <a:r>
              <a:rPr lang="ru-RU" dirty="0">
                <a:latin typeface="Arial Narrow" pitchFamily="34" charset="0"/>
                <a:cs typeface="Arial" charset="0"/>
              </a:rPr>
              <a:t> </a:t>
            </a:r>
            <a:r>
              <a:rPr lang="ru-RU" dirty="0" err="1">
                <a:latin typeface="Arial Narrow" pitchFamily="34" charset="0"/>
                <a:cs typeface="Arial" charset="0"/>
              </a:rPr>
              <a:t>жамиятлари</a:t>
            </a:r>
            <a:r>
              <a:rPr lang="ru-RU" dirty="0">
                <a:latin typeface="Arial Narrow" pitchFamily="34" charset="0"/>
                <a:cs typeface="Arial" charset="0"/>
              </a:rPr>
              <a:t> </a:t>
            </a:r>
            <a:r>
              <a:rPr lang="ru-RU" dirty="0" err="1">
                <a:latin typeface="Arial Narrow" pitchFamily="34" charset="0"/>
                <a:cs typeface="Arial" charset="0"/>
              </a:rPr>
              <a:t>фаолиятининг</a:t>
            </a:r>
            <a:r>
              <a:rPr lang="ru-RU" dirty="0">
                <a:latin typeface="Arial Narrow" pitchFamily="34" charset="0"/>
                <a:cs typeface="Arial" charset="0"/>
              </a:rPr>
              <a:t> </a:t>
            </a:r>
            <a:r>
              <a:rPr lang="ru-RU" dirty="0" err="1">
                <a:latin typeface="Arial Narrow" pitchFamily="34" charset="0"/>
                <a:cs typeface="Arial" charset="0"/>
              </a:rPr>
              <a:t>самарадорлигини</a:t>
            </a:r>
            <a:r>
              <a:rPr lang="ru-RU" dirty="0">
                <a:latin typeface="Arial Narrow" pitchFamily="34" charset="0"/>
                <a:cs typeface="Arial" charset="0"/>
              </a:rPr>
              <a:t> </a:t>
            </a:r>
            <a:r>
              <a:rPr lang="ru-RU" dirty="0" err="1">
                <a:latin typeface="Arial Narrow" pitchFamily="34" charset="0"/>
                <a:cs typeface="Arial" charset="0"/>
              </a:rPr>
              <a:t>ошириш</a:t>
            </a:r>
            <a:r>
              <a:rPr lang="ru-RU" dirty="0">
                <a:latin typeface="Arial Narrow" pitchFamily="34" charset="0"/>
                <a:cs typeface="Arial" charset="0"/>
              </a:rPr>
              <a:t> </a:t>
            </a:r>
            <a:r>
              <a:rPr lang="ru-RU" dirty="0" err="1">
                <a:latin typeface="Arial Narrow" pitchFamily="34" charset="0"/>
                <a:cs typeface="Arial" charset="0"/>
              </a:rPr>
              <a:t>ва</a:t>
            </a:r>
            <a:r>
              <a:rPr lang="ru-RU" dirty="0">
                <a:latin typeface="Arial Narrow" pitchFamily="34" charset="0"/>
                <a:cs typeface="Arial" charset="0"/>
              </a:rPr>
              <a:t> </a:t>
            </a:r>
            <a:r>
              <a:rPr lang="ru-RU" dirty="0" err="1">
                <a:latin typeface="Arial Narrow" pitchFamily="34" charset="0"/>
                <a:cs typeface="Arial" charset="0"/>
              </a:rPr>
              <a:t>корпоратив</a:t>
            </a:r>
            <a:r>
              <a:rPr lang="ru-RU" dirty="0">
                <a:latin typeface="Arial Narrow" pitchFamily="34" charset="0"/>
                <a:cs typeface="Arial" charset="0"/>
              </a:rPr>
              <a:t> </a:t>
            </a:r>
            <a:r>
              <a:rPr lang="ru-RU" dirty="0" err="1">
                <a:latin typeface="Arial Narrow" pitchFamily="34" charset="0"/>
                <a:cs typeface="Arial" charset="0"/>
              </a:rPr>
              <a:t>бошқарув тизимини</a:t>
            </a:r>
            <a:r>
              <a:rPr lang="ru-RU" dirty="0">
                <a:latin typeface="Arial Narrow" pitchFamily="34" charset="0"/>
                <a:cs typeface="Arial" charset="0"/>
              </a:rPr>
              <a:t> </a:t>
            </a:r>
            <a:r>
              <a:rPr lang="ru-RU" dirty="0" err="1">
                <a:latin typeface="Arial Narrow" pitchFamily="34" charset="0"/>
                <a:cs typeface="Arial" charset="0"/>
              </a:rPr>
              <a:t>такомиллаштириш</a:t>
            </a:r>
            <a:r>
              <a:rPr lang="ru-RU" dirty="0">
                <a:latin typeface="Arial Narrow" pitchFamily="34" charset="0"/>
                <a:cs typeface="Arial" charset="0"/>
              </a:rPr>
              <a:t> </a:t>
            </a:r>
            <a:r>
              <a:rPr lang="ru-RU" dirty="0" err="1">
                <a:latin typeface="Arial Narrow" pitchFamily="34" charset="0"/>
                <a:cs typeface="Arial" charset="0"/>
              </a:rPr>
              <a:t>комиссияси</a:t>
            </a:r>
            <a:r>
              <a:rPr lang="ru-RU" dirty="0">
                <a:latin typeface="Arial Narrow" pitchFamily="34" charset="0"/>
                <a:cs typeface="Arial" charset="0"/>
              </a:rPr>
              <a:t> </a:t>
            </a:r>
            <a:r>
              <a:rPr lang="ru-RU" dirty="0" err="1">
                <a:latin typeface="Arial Narrow" pitchFamily="34" charset="0"/>
                <a:cs typeface="Arial" charset="0"/>
              </a:rPr>
              <a:t>томонидан</a:t>
            </a:r>
            <a:r>
              <a:rPr lang="ru-RU" dirty="0">
                <a:latin typeface="Arial Narrow" pitchFamily="34" charset="0"/>
                <a:cs typeface="Arial" charset="0"/>
              </a:rPr>
              <a:t> </a:t>
            </a:r>
            <a:r>
              <a:rPr lang="ru-RU" dirty="0" err="1">
                <a:latin typeface="Arial Narrow" pitchFamily="34" charset="0"/>
                <a:cs typeface="Arial" charset="0"/>
              </a:rPr>
              <a:t>амалга</a:t>
            </a:r>
            <a:r>
              <a:rPr lang="ru-RU" dirty="0">
                <a:latin typeface="Arial Narrow" pitchFamily="34" charset="0"/>
                <a:cs typeface="Arial" charset="0"/>
              </a:rPr>
              <a:t> </a:t>
            </a:r>
            <a:r>
              <a:rPr lang="ru-RU" dirty="0" err="1">
                <a:latin typeface="Arial Narrow" pitchFamily="34" charset="0"/>
                <a:cs typeface="Arial" charset="0"/>
              </a:rPr>
              <a:t>оширилади</a:t>
            </a:r>
            <a:r>
              <a:rPr lang="ru-RU" dirty="0">
                <a:latin typeface="Arial Narrow" pitchFamily="34" charset="0"/>
                <a:cs typeface="Arial" charset="0"/>
              </a:rPr>
              <a:t> </a:t>
            </a:r>
            <a:r>
              <a:rPr lang="ru-RU" dirty="0" err="1">
                <a:latin typeface="Arial Narrow" pitchFamily="34" charset="0"/>
                <a:cs typeface="Arial" charset="0"/>
              </a:rPr>
              <a:t>ҳамда акциядорлик</a:t>
            </a:r>
            <a:r>
              <a:rPr lang="ru-RU" dirty="0">
                <a:latin typeface="Arial Narrow" pitchFamily="34" charset="0"/>
                <a:cs typeface="Arial" charset="0"/>
              </a:rPr>
              <a:t> </a:t>
            </a:r>
            <a:r>
              <a:rPr lang="ru-RU" dirty="0" err="1">
                <a:latin typeface="Arial Narrow" pitchFamily="34" charset="0"/>
                <a:cs typeface="Arial" charset="0"/>
              </a:rPr>
              <a:t>жамиятлари</a:t>
            </a:r>
            <a:r>
              <a:rPr lang="ru-RU" dirty="0">
                <a:latin typeface="Arial Narrow" pitchFamily="34" charset="0"/>
                <a:cs typeface="Arial" charset="0"/>
              </a:rPr>
              <a:t> </a:t>
            </a:r>
            <a:r>
              <a:rPr lang="ru-RU" dirty="0" err="1">
                <a:latin typeface="Arial Narrow" pitchFamily="34" charset="0"/>
                <a:cs typeface="Arial" charset="0"/>
              </a:rPr>
              <a:t>фаолияти</a:t>
            </a:r>
            <a:r>
              <a:rPr lang="ru-RU" dirty="0">
                <a:latin typeface="Arial Narrow" pitchFamily="34" charset="0"/>
                <a:cs typeface="Arial" charset="0"/>
              </a:rPr>
              <a:t> </a:t>
            </a:r>
            <a:r>
              <a:rPr lang="ru-RU" dirty="0" err="1">
                <a:latin typeface="Arial Narrow" pitchFamily="34" charset="0"/>
                <a:cs typeface="Arial" charset="0"/>
              </a:rPr>
              <a:t>самарадорлигини</a:t>
            </a:r>
            <a:r>
              <a:rPr lang="ru-RU" dirty="0">
                <a:latin typeface="Arial Narrow" pitchFamily="34" charset="0"/>
                <a:cs typeface="Arial" charset="0"/>
              </a:rPr>
              <a:t> </a:t>
            </a:r>
            <a:r>
              <a:rPr lang="ru-RU" dirty="0" err="1">
                <a:latin typeface="Arial Narrow" pitchFamily="34" charset="0"/>
                <a:cs typeface="Arial" charset="0"/>
              </a:rPr>
              <a:t>баҳолаш бўйича</a:t>
            </a:r>
            <a:r>
              <a:rPr lang="ru-RU" dirty="0">
                <a:latin typeface="Arial Narrow" pitchFamily="34" charset="0"/>
                <a:cs typeface="Arial" charset="0"/>
              </a:rPr>
              <a:t> комплекс </a:t>
            </a:r>
            <a:r>
              <a:rPr lang="ru-RU" dirty="0" err="1">
                <a:latin typeface="Arial Narrow" pitchFamily="34" charset="0"/>
                <a:cs typeface="Arial" charset="0"/>
              </a:rPr>
              <a:t>таҳлил ва</a:t>
            </a:r>
            <a:r>
              <a:rPr lang="ru-RU" dirty="0">
                <a:latin typeface="Arial Narrow" pitchFamily="34" charset="0"/>
                <a:cs typeface="Arial" charset="0"/>
              </a:rPr>
              <a:t> </a:t>
            </a:r>
            <a:r>
              <a:rPr lang="ru-RU" dirty="0" err="1">
                <a:latin typeface="Arial Narrow" pitchFamily="34" charset="0"/>
                <a:cs typeface="Arial" charset="0"/>
              </a:rPr>
              <a:t>аниқ таклифлар</a:t>
            </a:r>
            <a:r>
              <a:rPr lang="ru-RU" dirty="0">
                <a:latin typeface="Arial Narrow" pitchFamily="34" charset="0"/>
                <a:cs typeface="Arial" charset="0"/>
              </a:rPr>
              <a:t> </a:t>
            </a:r>
            <a:r>
              <a:rPr lang="ru-RU" dirty="0" err="1">
                <a:latin typeface="Arial Narrow" pitchFamily="34" charset="0"/>
                <a:cs typeface="Arial" charset="0"/>
              </a:rPr>
              <a:t>ҳар бир</a:t>
            </a:r>
            <a:r>
              <a:rPr lang="ru-RU" dirty="0">
                <a:latin typeface="Arial Narrow" pitchFamily="34" charset="0"/>
                <a:cs typeface="Arial" charset="0"/>
              </a:rPr>
              <a:t> </a:t>
            </a:r>
            <a:r>
              <a:rPr lang="ru-RU" dirty="0" err="1">
                <a:latin typeface="Arial Narrow" pitchFamily="34" charset="0"/>
                <a:cs typeface="Arial" charset="0"/>
              </a:rPr>
              <a:t>молиявий</a:t>
            </a:r>
            <a:r>
              <a:rPr lang="ru-RU" dirty="0">
                <a:latin typeface="Arial Narrow" pitchFamily="34" charset="0"/>
                <a:cs typeface="Arial" charset="0"/>
              </a:rPr>
              <a:t> </a:t>
            </a:r>
            <a:r>
              <a:rPr lang="ru-RU" dirty="0" err="1">
                <a:latin typeface="Arial Narrow" pitchFamily="34" charset="0"/>
                <a:cs typeface="Arial" charset="0"/>
              </a:rPr>
              <a:t>йил</a:t>
            </a:r>
            <a:r>
              <a:rPr lang="ru-RU" dirty="0">
                <a:latin typeface="Arial Narrow" pitchFamily="34" charset="0"/>
                <a:cs typeface="Arial" charset="0"/>
              </a:rPr>
              <a:t> </a:t>
            </a:r>
            <a:r>
              <a:rPr lang="ru-RU" dirty="0" err="1">
                <a:latin typeface="Arial Narrow" pitchFamily="34" charset="0"/>
                <a:cs typeface="Arial" charset="0"/>
              </a:rPr>
              <a:t>якунлари</a:t>
            </a:r>
            <a:r>
              <a:rPr lang="ru-RU" dirty="0">
                <a:latin typeface="Arial Narrow" pitchFamily="34" charset="0"/>
                <a:cs typeface="Arial" charset="0"/>
              </a:rPr>
              <a:t> </a:t>
            </a:r>
            <a:r>
              <a:rPr lang="ru-RU" dirty="0" err="1">
                <a:latin typeface="Arial Narrow" pitchFamily="34" charset="0"/>
                <a:cs typeface="Arial" charset="0"/>
              </a:rPr>
              <a:t>юзасидан</a:t>
            </a:r>
            <a:r>
              <a:rPr lang="ru-RU" dirty="0">
                <a:latin typeface="Arial Narrow" pitchFamily="34" charset="0"/>
                <a:cs typeface="Arial" charset="0"/>
              </a:rPr>
              <a:t> </a:t>
            </a:r>
            <a:r>
              <a:rPr lang="ru-RU" dirty="0" err="1">
                <a:latin typeface="Arial Narrow" pitchFamily="34" charset="0"/>
                <a:cs typeface="Arial" charset="0"/>
              </a:rPr>
              <a:t>Вазирлар</a:t>
            </a:r>
            <a:r>
              <a:rPr lang="ru-RU" dirty="0">
                <a:latin typeface="Arial Narrow" pitchFamily="34" charset="0"/>
                <a:cs typeface="Arial" charset="0"/>
              </a:rPr>
              <a:t> </a:t>
            </a:r>
            <a:r>
              <a:rPr lang="ru-RU" dirty="0" err="1">
                <a:latin typeface="Arial Narrow" pitchFamily="34" charset="0"/>
                <a:cs typeface="Arial" charset="0"/>
              </a:rPr>
              <a:t>Маҳкамаси йиғилишлари муҳокамасига киритилади</a:t>
            </a:r>
            <a:r>
              <a:rPr lang="ru-RU" dirty="0">
                <a:latin typeface="Arial Narrow" pitchFamily="34" charset="0"/>
                <a:cs typeface="Arial" charset="0"/>
              </a:rPr>
              <a:t>.</a:t>
            </a:r>
          </a:p>
        </p:txBody>
      </p:sp>
      <p:sp>
        <p:nvSpPr>
          <p:cNvPr id="6" name="Номер слайда 5"/>
          <p:cNvSpPr>
            <a:spLocks noGrp="1"/>
          </p:cNvSpPr>
          <p:nvPr>
            <p:ph type="sldNum" sz="quarter" idx="12"/>
          </p:nvPr>
        </p:nvSpPr>
        <p:spPr/>
        <p:txBody>
          <a:bodyPr/>
          <a:lstStyle/>
          <a:p>
            <a:pPr>
              <a:defRPr/>
            </a:pPr>
            <a:fld id="{7F0D4CC5-06E0-4C58-8499-5AB2C2B96F50}" type="slidenum">
              <a:rPr lang="ru-RU"/>
              <a:pPr>
                <a:defRPr/>
              </a:pPr>
              <a:t>15</a:t>
            </a:fld>
            <a:endParaRPr lang="ru-RU"/>
          </a:p>
        </p:txBody>
      </p:sp>
    </p:spTree>
    <p:extLst>
      <p:ext uri="{BB962C8B-B14F-4D97-AF65-F5344CB8AC3E}">
        <p14:creationId xmlns:p14="http://schemas.microsoft.com/office/powerpoint/2010/main" val="21945358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5984" y="285728"/>
            <a:ext cx="4572000" cy="707886"/>
          </a:xfrm>
          <a:prstGeom prst="rect">
            <a:avLst/>
          </a:prstGeom>
        </p:spPr>
        <p:txBody>
          <a:bodyPr wrap="square">
            <a:spAutoFit/>
          </a:bodyPr>
          <a:lstStyle/>
          <a:p>
            <a:pPr algn="ctr">
              <a:spcAft>
                <a:spcPts val="1200"/>
              </a:spcAft>
            </a:pPr>
            <a:r>
              <a:rPr lang="en-US" sz="2000" b="1" dirty="0" smtClean="0">
                <a:latin typeface="Times New Roman" pitchFamily="18" charset="0"/>
                <a:cs typeface="Times New Roman" pitchFamily="18" charset="0"/>
              </a:rPr>
              <a:t>X-</a:t>
            </a:r>
            <a:r>
              <a:rPr lang="ru-RU" sz="2000" b="1" dirty="0" smtClean="0">
                <a:latin typeface="Times New Roman" pitchFamily="18" charset="0"/>
                <a:cs typeface="Times New Roman" pitchFamily="18" charset="0"/>
              </a:rPr>
              <a:t>Боб. Кодекс </a:t>
            </a:r>
            <a:r>
              <a:rPr lang="ru-RU" sz="2000" b="1" dirty="0" err="1" smtClean="0">
                <a:latin typeface="Times New Roman" pitchFamily="18" charset="0"/>
                <a:cs typeface="Times New Roman" pitchFamily="18" charset="0"/>
              </a:rPr>
              <a:t>тавсияларини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жорий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этиш</a:t>
            </a:r>
            <a:r>
              <a:rPr lang="ru-RU" sz="2000" b="1" dirty="0" smtClean="0">
                <a:latin typeface="Times New Roman" pitchFamily="18" charset="0"/>
                <a:cs typeface="Times New Roman" pitchFamily="18" charset="0"/>
              </a:rPr>
              <a:t> мониторинги:</a:t>
            </a:r>
            <a:endParaRPr lang="ru-RU" sz="2000" b="1" dirty="0">
              <a:latin typeface="Times New Roman" pitchFamily="18" charset="0"/>
              <a:cs typeface="Times New Roman" pitchFamily="18" charset="0"/>
            </a:endParaRPr>
          </a:p>
        </p:txBody>
      </p:sp>
      <p:sp>
        <p:nvSpPr>
          <p:cNvPr id="3" name="Прямоугольник 2"/>
          <p:cNvSpPr/>
          <p:nvPr/>
        </p:nvSpPr>
        <p:spPr>
          <a:xfrm>
            <a:off x="285720" y="1285861"/>
            <a:ext cx="8715436" cy="5016758"/>
          </a:xfrm>
          <a:prstGeom prst="rect">
            <a:avLst/>
          </a:prstGeom>
        </p:spPr>
        <p:txBody>
          <a:bodyPr wrap="square">
            <a:spAutoFit/>
          </a:bodyPr>
          <a:lstStyle/>
          <a:p>
            <a:pPr algn="ctr"/>
            <a:r>
              <a:rPr lang="ru-RU" sz="2000" b="1" dirty="0" smtClean="0">
                <a:latin typeface="Times New Roman" pitchFamily="18" charset="0"/>
                <a:cs typeface="Times New Roman" pitchFamily="18" charset="0"/>
              </a:rPr>
              <a:t>        35. </a:t>
            </a:r>
            <a:r>
              <a:rPr lang="ru-RU" sz="2000" b="1" dirty="0" err="1" smtClean="0">
                <a:latin typeface="Times New Roman" pitchFamily="18" charset="0"/>
                <a:cs typeface="Times New Roman" pitchFamily="18" charset="0"/>
              </a:rPr>
              <a:t>АЖда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корпоратив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бошқарув тизимини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мустақил баҳолашни қуйидаги ташкилотлар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ўтказиши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мумкин</a:t>
            </a:r>
            <a:r>
              <a:rPr lang="ru-RU" sz="2000" b="1" dirty="0" smtClean="0">
                <a:latin typeface="Times New Roman" pitchFamily="18" charset="0"/>
                <a:cs typeface="Times New Roman" pitchFamily="18" charset="0"/>
              </a:rPr>
              <a:t>:</a:t>
            </a:r>
          </a:p>
          <a:p>
            <a:pPr algn="ctr"/>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 фонд </a:t>
            </a:r>
            <a:r>
              <a:rPr lang="ru-RU" sz="2000" b="1" dirty="0" err="1" smtClean="0">
                <a:latin typeface="Times New Roman" pitchFamily="18" charset="0"/>
                <a:cs typeface="Times New Roman" pitchFamily="18" charset="0"/>
              </a:rPr>
              <a:t>биржаси</a:t>
            </a:r>
            <a:r>
              <a:rPr lang="ru-RU" sz="2000" b="1" dirty="0" smtClean="0">
                <a:latin typeface="Times New Roman" pitchFamily="18" charset="0"/>
                <a:cs typeface="Times New Roman" pitchFamily="18" charset="0"/>
              </a:rPr>
              <a:t>;</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-қимматли қоғозлар бозорининг</a:t>
            </a:r>
            <a:r>
              <a:rPr lang="ru-RU" sz="2000" b="1" dirty="0" smtClean="0">
                <a:latin typeface="Times New Roman" pitchFamily="18" charset="0"/>
                <a:cs typeface="Times New Roman" pitchFamily="18" charset="0"/>
              </a:rPr>
              <a:t> профессионал </a:t>
            </a:r>
            <a:r>
              <a:rPr lang="ru-RU" sz="2000" b="1" dirty="0" err="1" smtClean="0">
                <a:latin typeface="Times New Roman" pitchFamily="18" charset="0"/>
                <a:cs typeface="Times New Roman" pitchFamily="18" charset="0"/>
              </a:rPr>
              <a:t>иштирокчилари</a:t>
            </a:r>
            <a:r>
              <a:rPr lang="ru-RU" sz="2000" b="1" dirty="0" smtClean="0">
                <a:latin typeface="Times New Roman" pitchFamily="18" charset="0"/>
                <a:cs typeface="Times New Roman" pitchFamily="18" charset="0"/>
              </a:rPr>
              <a:t>;</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штатида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тегишли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корпоратив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бошқарувчи ёки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қимматли қоғозлар бозори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мутахассиси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аттестати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аудиторлик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ташкилотлари</a:t>
            </a:r>
            <a:r>
              <a:rPr lang="ru-RU" sz="2000" b="1" dirty="0" smtClean="0">
                <a:latin typeface="Times New Roman" pitchFamily="18" charset="0"/>
                <a:cs typeface="Times New Roman" pitchFamily="18" charset="0"/>
              </a:rPr>
              <a:t>;</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аккредитациядан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ўтган</a:t>
            </a:r>
            <a:r>
              <a:rPr lang="ru-RU" sz="2000" b="1" dirty="0" smtClean="0">
                <a:latin typeface="Times New Roman" pitchFamily="18" charset="0"/>
                <a:cs typeface="Times New Roman" pitchFamily="18" charset="0"/>
              </a:rPr>
              <a:t> рейтинг </a:t>
            </a:r>
            <a:r>
              <a:rPr lang="ru-RU" sz="2000" b="1" dirty="0" err="1" smtClean="0">
                <a:latin typeface="Times New Roman" pitchFamily="18" charset="0"/>
                <a:cs typeface="Times New Roman" pitchFamily="18" charset="0"/>
              </a:rPr>
              <a:t>агентликлари</a:t>
            </a:r>
            <a:r>
              <a:rPr lang="ru-RU" sz="2000" b="1" dirty="0" smtClean="0">
                <a:latin typeface="Times New Roman" pitchFamily="18" charset="0"/>
                <a:cs typeface="Times New Roman" pitchFamily="18" charset="0"/>
              </a:rPr>
              <a:t>;</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Корпоратив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бошқарув илмий-таълим</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маркази</a:t>
            </a:r>
            <a:r>
              <a:rPr lang="ru-RU" sz="2000" b="1" dirty="0" smtClean="0">
                <a:latin typeface="Times New Roman" pitchFamily="18" charset="0"/>
                <a:cs typeface="Times New Roman" pitchFamily="18" charset="0"/>
              </a:rPr>
              <a:t>;</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Хусусийлаштириш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рақобатни 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корпоратив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бошқарувни ривожлантириш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муаммолари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тадқиқотлари маркази</a:t>
            </a:r>
            <a:r>
              <a:rPr lang="ru-RU" sz="2000" b="1" dirty="0" smtClean="0">
                <a:latin typeface="Times New Roman" pitchFamily="18" charset="0"/>
                <a:cs typeface="Times New Roman" pitchFamily="18" charset="0"/>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2" y="600809"/>
            <a:ext cx="7886700" cy="594339"/>
          </a:xfrm>
        </p:spPr>
        <p:txBody>
          <a:bodyPr>
            <a:normAutofit fontScale="90000"/>
          </a:bodyPr>
          <a:lstStyle/>
          <a:p>
            <a:pPr algn="ctr"/>
            <a:r>
              <a:rPr lang="uz-Cyrl-UZ" sz="2215" dirty="0">
                <a:latin typeface="Times New Roman" panose="02020603050405020304" pitchFamily="18" charset="0"/>
                <a:cs typeface="Times New Roman" panose="02020603050405020304" pitchFamily="18" charset="0"/>
              </a:rPr>
              <a:t>3.Ўзбекистон Республикасида фаолият кўрсатаётган АЖда корпоратив бошқарувни баҳолаш тизими*. </a:t>
            </a:r>
            <a:br>
              <a:rPr lang="uz-Cyrl-UZ" sz="2215" dirty="0">
                <a:latin typeface="Times New Roman" panose="02020603050405020304" pitchFamily="18" charset="0"/>
                <a:cs typeface="Times New Roman" panose="02020603050405020304" pitchFamily="18" charset="0"/>
              </a:rPr>
            </a:br>
            <a:endParaRPr lang="ru-RU" sz="2215" dirty="0"/>
          </a:p>
        </p:txBody>
      </p:sp>
      <p:sp>
        <p:nvSpPr>
          <p:cNvPr id="3" name="Объект 2"/>
          <p:cNvSpPr>
            <a:spLocks noGrp="1"/>
          </p:cNvSpPr>
          <p:nvPr>
            <p:ph idx="1"/>
          </p:nvPr>
        </p:nvSpPr>
        <p:spPr>
          <a:xfrm>
            <a:off x="77615" y="1195147"/>
            <a:ext cx="8925708" cy="5399084"/>
          </a:xfrm>
        </p:spPr>
        <p:txBody>
          <a:bodyPr>
            <a:normAutofit/>
          </a:bodyPr>
          <a:lstStyle/>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108" dirty="0">
              <a:latin typeface="Times New Roman" panose="02020603050405020304" pitchFamily="18" charset="0"/>
              <a:cs typeface="Times New Roman" panose="02020603050405020304" pitchFamily="18" charset="0"/>
            </a:endParaRPr>
          </a:p>
          <a:p>
            <a:endParaRPr lang="uz-Cyrl-UZ" sz="1292" dirty="0">
              <a:latin typeface="Times New Roman" panose="02020603050405020304" pitchFamily="18" charset="0"/>
              <a:cs typeface="Times New Roman" panose="02020603050405020304" pitchFamily="18" charset="0"/>
            </a:endParaRPr>
          </a:p>
          <a:p>
            <a:endParaRPr lang="uz-Cyrl-UZ" sz="1292" dirty="0">
              <a:latin typeface="Times New Roman" panose="02020603050405020304" pitchFamily="18" charset="0"/>
              <a:cs typeface="Times New Roman" panose="02020603050405020304" pitchFamily="18" charset="0"/>
            </a:endParaRPr>
          </a:p>
          <a:p>
            <a:endParaRPr lang="uz-Cyrl-UZ" sz="1292" dirty="0">
              <a:latin typeface="Times New Roman" panose="02020603050405020304" pitchFamily="18" charset="0"/>
              <a:cs typeface="Times New Roman" panose="02020603050405020304" pitchFamily="18" charset="0"/>
            </a:endParaRPr>
          </a:p>
          <a:p>
            <a:pPr algn="just"/>
            <a:r>
              <a:rPr lang="uz-Cyrl-UZ" sz="1292" dirty="0">
                <a:latin typeface="Times New Roman" panose="02020603050405020304" pitchFamily="18" charset="0"/>
                <a:cs typeface="Times New Roman" panose="02020603050405020304" pitchFamily="18" charset="0"/>
              </a:rPr>
              <a:t>*“Ўзбекистонда корпоратив бошқарув кодекси” талаблари асосида тузилган саволлном ишлаб чиқилган. Кодексга асосан “Акциядорлик жамиятларида корпоратив бошқарув ҳолитини баҳолаш мезонлари” усулидан фойдаланиб, (</a:t>
            </a:r>
            <a:r>
              <a:rPr lang="uz-Cyrl-UZ" sz="1292" b="1" dirty="0">
                <a:latin typeface="Times New Roman" panose="02020603050405020304" pitchFamily="18" charset="0"/>
                <a:cs typeface="Times New Roman" panose="02020603050405020304" pitchFamily="18" charset="0"/>
              </a:rPr>
              <a:t>қониқарсиз</a:t>
            </a:r>
            <a:r>
              <a:rPr lang="uz-Cyrl-UZ" sz="1292" dirty="0">
                <a:latin typeface="Times New Roman" panose="02020603050405020304" pitchFamily="18" charset="0"/>
                <a:cs typeface="Times New Roman" panose="02020603050405020304" pitchFamily="18" charset="0"/>
              </a:rPr>
              <a:t>-агарда -600 бал бўлса, </a:t>
            </a:r>
            <a:r>
              <a:rPr lang="uz-Cyrl-UZ" sz="1292" b="1" dirty="0">
                <a:latin typeface="Times New Roman" panose="02020603050405020304" pitchFamily="18" charset="0"/>
                <a:cs typeface="Times New Roman" panose="02020603050405020304" pitchFamily="18" charset="0"/>
              </a:rPr>
              <a:t>паст даражада</a:t>
            </a:r>
            <a:r>
              <a:rPr lang="uz-Cyrl-UZ" sz="1292" dirty="0">
                <a:latin typeface="Times New Roman" panose="02020603050405020304" pitchFamily="18" charset="0"/>
                <a:cs typeface="Times New Roman" panose="02020603050405020304" pitchFamily="18" charset="0"/>
              </a:rPr>
              <a:t>-агарда 0 дан кам бўлиб, аммо -600 балдан кам бўлмаса,  </a:t>
            </a:r>
            <a:r>
              <a:rPr lang="uz-Cyrl-UZ" sz="1292" b="1" dirty="0">
                <a:latin typeface="Times New Roman" panose="02020603050405020304" pitchFamily="18" charset="0"/>
                <a:cs typeface="Times New Roman" panose="02020603050405020304" pitchFamily="18" charset="0"/>
              </a:rPr>
              <a:t>қониқарли</a:t>
            </a:r>
            <a:r>
              <a:rPr lang="uz-Cyrl-UZ" sz="1292" dirty="0">
                <a:latin typeface="Times New Roman" panose="02020603050405020304" pitchFamily="18" charset="0"/>
                <a:cs typeface="Times New Roman" panose="02020603050405020304" pitchFamily="18" charset="0"/>
              </a:rPr>
              <a:t>- агарда 600 балл бўлиб, аммо 0 балдан кам бўлмаса, </a:t>
            </a:r>
            <a:r>
              <a:rPr lang="uz-Cyrl-UZ" sz="1292" b="1" dirty="0">
                <a:latin typeface="Times New Roman" panose="02020603050405020304" pitchFamily="18" charset="0"/>
                <a:cs typeface="Times New Roman" panose="02020603050405020304" pitchFamily="18" charset="0"/>
              </a:rPr>
              <a:t>юқори даражада</a:t>
            </a:r>
            <a:r>
              <a:rPr lang="uz-Cyrl-UZ" sz="1292" dirty="0">
                <a:latin typeface="Times New Roman" panose="02020603050405020304" pitchFamily="18" charset="0"/>
                <a:cs typeface="Times New Roman" panose="02020603050405020304" pitchFamily="18" charset="0"/>
              </a:rPr>
              <a:t>- агарда 600 ва ундан юқори баллга эга бўлса) таҳлил қилиш тавсия қилинади. </a:t>
            </a:r>
            <a:endParaRPr lang="ru-RU" sz="1292" dirty="0">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3134947450"/>
              </p:ext>
            </p:extLst>
          </p:nvPr>
        </p:nvGraphicFramePr>
        <p:xfrm>
          <a:off x="249825" y="1066498"/>
          <a:ext cx="8644352" cy="4630309"/>
        </p:xfrm>
        <a:graphic>
          <a:graphicData uri="http://schemas.openxmlformats.org/drawingml/2006/table">
            <a:tbl>
              <a:tblPr firstRow="1" firstCol="1" bandRow="1">
                <a:tableStyleId>{5C22544A-7EE6-4342-B048-85BDC9FD1C3A}</a:tableStyleId>
              </a:tblPr>
              <a:tblGrid>
                <a:gridCol w="659725">
                  <a:extLst>
                    <a:ext uri="{9D8B030D-6E8A-4147-A177-3AD203B41FA5}">
                      <a16:colId xmlns:a16="http://schemas.microsoft.com/office/drawing/2014/main" val="2054088083"/>
                    </a:ext>
                  </a:extLst>
                </a:gridCol>
                <a:gridCol w="3931177">
                  <a:extLst>
                    <a:ext uri="{9D8B030D-6E8A-4147-A177-3AD203B41FA5}">
                      <a16:colId xmlns:a16="http://schemas.microsoft.com/office/drawing/2014/main" val="3892807333"/>
                    </a:ext>
                  </a:extLst>
                </a:gridCol>
                <a:gridCol w="1273998">
                  <a:extLst>
                    <a:ext uri="{9D8B030D-6E8A-4147-A177-3AD203B41FA5}">
                      <a16:colId xmlns:a16="http://schemas.microsoft.com/office/drawing/2014/main" val="1188683051"/>
                    </a:ext>
                  </a:extLst>
                </a:gridCol>
                <a:gridCol w="1389726">
                  <a:extLst>
                    <a:ext uri="{9D8B030D-6E8A-4147-A177-3AD203B41FA5}">
                      <a16:colId xmlns:a16="http://schemas.microsoft.com/office/drawing/2014/main" val="1296146594"/>
                    </a:ext>
                  </a:extLst>
                </a:gridCol>
                <a:gridCol w="1389726">
                  <a:extLst>
                    <a:ext uri="{9D8B030D-6E8A-4147-A177-3AD203B41FA5}">
                      <a16:colId xmlns:a16="http://schemas.microsoft.com/office/drawing/2014/main" val="3242324564"/>
                    </a:ext>
                  </a:extLst>
                </a:gridCol>
              </a:tblGrid>
              <a:tr h="257027">
                <a:tc rowSpan="2">
                  <a:txBody>
                    <a:bodyPr/>
                    <a:lstStyle/>
                    <a:p>
                      <a:pPr marL="71755" marR="71755" algn="ctr">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Рaқaми </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vert="vert270" anchor="ctr"/>
                </a:tc>
                <a:tc rowSpan="2">
                  <a:txBody>
                    <a:bodyPr/>
                    <a:lstStyle/>
                    <a:p>
                      <a:pPr algn="ctr">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Йўнaлиш </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rowSpan="2">
                  <a:txBody>
                    <a:bodyPr/>
                    <a:lstStyle/>
                    <a:p>
                      <a:pPr algn="ctr">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Сaвoллaр сoни</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gridSpan="2">
                  <a:txBody>
                    <a:bodyPr/>
                    <a:lstStyle/>
                    <a:p>
                      <a:pPr algn="ctr">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Мумкин бўлгaн бaллaр </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hMerge="1">
                  <a:txBody>
                    <a:bodyPr/>
                    <a:lstStyle/>
                    <a:p>
                      <a:endParaRPr lang="ru-RU"/>
                    </a:p>
                  </a:txBody>
                  <a:tcPr/>
                </a:tc>
                <a:extLst>
                  <a:ext uri="{0D108BD9-81ED-4DB2-BD59-A6C34878D82A}">
                    <a16:rowId xmlns:a16="http://schemas.microsoft.com/office/drawing/2014/main" val="2194397950"/>
                  </a:ext>
                </a:extLst>
              </a:tr>
              <a:tr h="257027">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300" b="1" dirty="0">
                          <a:effectLst/>
                          <a:latin typeface="Times New Roman" panose="02020603050405020304" pitchFamily="18" charset="0"/>
                          <a:cs typeface="Times New Roman" panose="02020603050405020304" pitchFamily="18" charset="0"/>
                        </a:rPr>
                        <a:t>минимум</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dirty="0" err="1">
                          <a:effectLst/>
                          <a:latin typeface="Times New Roman" panose="02020603050405020304" pitchFamily="18" charset="0"/>
                          <a:cs typeface="Times New Roman" panose="02020603050405020304" pitchFamily="18" charset="0"/>
                        </a:rPr>
                        <a:t>мaксимум</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181488128"/>
                  </a:ext>
                </a:extLst>
              </a:tr>
              <a:tr h="579187">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1</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Кoрпoрaтив бoшқaрув кoдeксини жoрий қилишгa тaйёргaрлик кўриш тaртибини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13</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-135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dirty="0">
                          <a:effectLst/>
                          <a:latin typeface="Times New Roman" panose="02020603050405020304" pitchFamily="18" charset="0"/>
                          <a:cs typeface="Times New Roman" panose="02020603050405020304" pitchFamily="18" charset="0"/>
                        </a:rPr>
                        <a:t>135</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3144755266"/>
                  </a:ext>
                </a:extLst>
              </a:tr>
              <a:tr h="414753">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2</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Кoрпoрaтив бoшқaрув кoдeкси тaфсиялaригa риoя қилинишини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37</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-360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dirty="0">
                          <a:effectLst/>
                          <a:latin typeface="Times New Roman" panose="02020603050405020304" pitchFamily="18" charset="0"/>
                          <a:cs typeface="Times New Roman" panose="02020603050405020304" pitchFamily="18" charset="0"/>
                        </a:rPr>
                        <a:t>360</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364249571"/>
                  </a:ext>
                </a:extLst>
              </a:tr>
              <a:tr h="414753">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3</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dirty="0" smtClean="0">
                          <a:effectLst/>
                          <a:latin typeface="Times New Roman" panose="02020603050405020304" pitchFamily="18" charset="0"/>
                          <a:cs typeface="Times New Roman" panose="02020603050405020304" pitchFamily="18" charset="0"/>
                        </a:rPr>
                        <a:t>Компания </a:t>
                      </a:r>
                      <a:r>
                        <a:rPr lang="uz-Cyrl-UZ" sz="1300" b="1" dirty="0">
                          <a:effectLst/>
                          <a:latin typeface="Times New Roman" panose="02020603050405020304" pitchFamily="18" charset="0"/>
                          <a:cs typeface="Times New Roman" panose="02020603050405020304" pitchFamily="18" charset="0"/>
                        </a:rPr>
                        <a:t>тaшқилиш тузилмaсини мувoфиқлигини бaҳoлaш</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dirty="0">
                          <a:effectLst/>
                          <a:latin typeface="Times New Roman" panose="02020603050405020304" pitchFamily="18" charset="0"/>
                          <a:cs typeface="Times New Roman" panose="02020603050405020304" pitchFamily="18" charset="0"/>
                        </a:rPr>
                        <a:t>30</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1575403041"/>
                  </a:ext>
                </a:extLst>
              </a:tr>
              <a:tr h="257027">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4</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Кoнкурс тaнлoвини ўткaзилишини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-45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45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3736037540"/>
                  </a:ext>
                </a:extLst>
              </a:tr>
              <a:tr h="642570">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5</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dirty="0" smtClean="0">
                          <a:effectLst/>
                          <a:latin typeface="Times New Roman" panose="02020603050405020304" pitchFamily="18" charset="0"/>
                          <a:cs typeface="Times New Roman" panose="02020603050405020304" pitchFamily="18" charset="0"/>
                        </a:rPr>
                        <a:t>Компания </a:t>
                      </a:r>
                      <a:r>
                        <a:rPr lang="uz-Cyrl-UZ" sz="1300" b="1" dirty="0">
                          <a:effectLst/>
                          <a:latin typeface="Times New Roman" panose="02020603050405020304" pitchFamily="18" charset="0"/>
                          <a:cs typeface="Times New Roman" panose="02020603050405020304" pitchFamily="18" charset="0"/>
                        </a:rPr>
                        <a:t>ҳисoбoтлaрини вa МҲXС вa aудитнинг xaлқaрo стaндaртлaригa мувoфиқ oшкoр қилинишини бaҳoлaш</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dirty="0">
                          <a:effectLst/>
                          <a:latin typeface="Times New Roman" panose="02020603050405020304" pitchFamily="18" charset="0"/>
                          <a:cs typeface="Times New Roman" panose="02020603050405020304" pitchFamily="18" charset="0"/>
                        </a:rPr>
                        <a:t>50</a:t>
                      </a:r>
                      <a:endParaRPr lang="ru-RU" sz="13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1028869094"/>
                  </a:ext>
                </a:extLst>
              </a:tr>
              <a:tr h="622130">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6</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Бoшқaрувнинг зaмoнaвий тизимлaрини жoрий этилишини бaҳoлaш </a:t>
                      </a:r>
                      <a:r>
                        <a:rPr lang="ru-RU" sz="1300" b="1">
                          <a:effectLst/>
                          <a:latin typeface="Times New Roman" panose="02020603050405020304" pitchFamily="18" charset="0"/>
                          <a:cs typeface="Times New Roman" panose="02020603050405020304" pitchFamily="18" charset="0"/>
                        </a:rPr>
                        <a:t>(ISO, ERP, НИOКР </a:t>
                      </a:r>
                      <a:r>
                        <a:rPr lang="uz-Cyrl-UZ" sz="1300" b="1">
                          <a:effectLst/>
                          <a:latin typeface="Times New Roman" panose="02020603050405020304" pitchFamily="18" charset="0"/>
                          <a:cs typeface="Times New Roman" panose="02020603050405020304" pitchFamily="18" charset="0"/>
                        </a:rPr>
                        <a:t>вa бoшқaлaр</a:t>
                      </a:r>
                      <a:r>
                        <a:rPr lang="ru-RU" sz="1300" b="1">
                          <a:effectLst/>
                          <a:latin typeface="Times New Roman" panose="02020603050405020304" pitchFamily="18" charset="0"/>
                          <a:cs typeface="Times New Roman" panose="02020603050405020304" pitchFamily="18" charset="0"/>
                        </a:rPr>
                        <a:t>)</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3403380518"/>
                  </a:ext>
                </a:extLst>
              </a:tr>
              <a:tr h="257027">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7</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Axбoрoт сиёсaтини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-170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320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2545825751"/>
                  </a:ext>
                </a:extLst>
              </a:tr>
              <a:tr h="257027">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8</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Мoлиявий нaтижaлaрни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4</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-150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150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1078335410"/>
                  </a:ext>
                </a:extLst>
              </a:tr>
              <a:tr h="257027">
                <a:tc>
                  <a:txBody>
                    <a:bodyPr/>
                    <a:lstStyle/>
                    <a:p>
                      <a:pPr algn="ctr">
                        <a:spcAft>
                          <a:spcPts val="0"/>
                        </a:spcAft>
                      </a:pPr>
                      <a:r>
                        <a:rPr lang="ru-RU" sz="1300" b="1" dirty="0">
                          <a:solidFill>
                            <a:schemeClr val="tx1"/>
                          </a:solidFill>
                          <a:effectLst/>
                          <a:latin typeface="Times New Roman" panose="02020603050405020304" pitchFamily="18" charset="0"/>
                          <a:cs typeface="Times New Roman" panose="02020603050405020304" pitchFamily="18" charset="0"/>
                        </a:rPr>
                        <a:t>9</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just">
                        <a:spcAft>
                          <a:spcPts val="0"/>
                        </a:spcAft>
                      </a:pPr>
                      <a:r>
                        <a:rPr lang="uz-Cyrl-UZ" sz="1300" b="1">
                          <a:effectLst/>
                          <a:latin typeface="Times New Roman" panose="02020603050405020304" pitchFamily="18" charset="0"/>
                          <a:cs typeface="Times New Roman" panose="02020603050405020304" pitchFamily="18" charset="0"/>
                        </a:rPr>
                        <a:t>Бoшқa йўнaлaшлaрни бaҳoлaш</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25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-205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55</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2667427321"/>
                  </a:ext>
                </a:extLst>
              </a:tr>
              <a:tr h="207377">
                <a:tc gridSpan="2">
                  <a:txBody>
                    <a:bodyPr/>
                    <a:lstStyle/>
                    <a:p>
                      <a:pPr algn="ctr">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Жaми</a:t>
                      </a:r>
                      <a:r>
                        <a:rPr lang="ru-RU" sz="1300" b="1" dirty="0">
                          <a:solidFill>
                            <a:schemeClr val="tx1"/>
                          </a:solidFill>
                          <a:effectLst/>
                          <a:latin typeface="Times New Roman" panose="02020603050405020304" pitchFamily="18" charset="0"/>
                          <a:cs typeface="Times New Roman" panose="02020603050405020304" pitchFamily="18" charset="0"/>
                        </a:rPr>
                        <a:t>:</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hMerge="1">
                  <a:txBody>
                    <a:bodyPr/>
                    <a:lstStyle/>
                    <a:p>
                      <a:endParaRPr lang="ru-RU"/>
                    </a:p>
                  </a:txBody>
                  <a:tcP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100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-1200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a:txBody>
                    <a:bodyPr/>
                    <a:lstStyle/>
                    <a:p>
                      <a:pPr algn="ctr">
                        <a:spcAft>
                          <a:spcPts val="0"/>
                        </a:spcAft>
                      </a:pPr>
                      <a:r>
                        <a:rPr lang="ru-RU" sz="1300" b="1">
                          <a:effectLst/>
                          <a:latin typeface="Times New Roman" panose="02020603050405020304" pitchFamily="18" charset="0"/>
                          <a:cs typeface="Times New Roman" panose="02020603050405020304" pitchFamily="18" charset="0"/>
                        </a:rPr>
                        <a:t>1200</a:t>
                      </a:r>
                      <a:endParaRPr lang="ru-RU" sz="13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extLst>
                  <a:ext uri="{0D108BD9-81ED-4DB2-BD59-A6C34878D82A}">
                    <a16:rowId xmlns:a16="http://schemas.microsoft.com/office/drawing/2014/main" val="876015615"/>
                  </a:ext>
                </a:extLst>
              </a:tr>
              <a:tr h="207377">
                <a:tc gridSpan="5">
                  <a:txBody>
                    <a:bodyPr/>
                    <a:lstStyle/>
                    <a:p>
                      <a:pPr indent="216535" algn="just">
                        <a:spcAft>
                          <a:spcPts val="0"/>
                        </a:spcAft>
                      </a:pPr>
                      <a:r>
                        <a:rPr lang="uz-Cyrl-UZ" sz="1300" b="1" dirty="0">
                          <a:solidFill>
                            <a:schemeClr val="tx1"/>
                          </a:solidFill>
                          <a:effectLst/>
                          <a:latin typeface="Times New Roman" panose="02020603050405020304" pitchFamily="18" charset="0"/>
                          <a:cs typeface="Times New Roman" panose="02020603050405020304" pitchFamily="18" charset="0"/>
                        </a:rPr>
                        <a:t>Фoиз кўринишидa</a:t>
                      </a:r>
                      <a:endParaRPr lang="ru-RU"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5089" marR="45089"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328953210"/>
                  </a:ext>
                </a:extLst>
              </a:tr>
            </a:tbl>
          </a:graphicData>
        </a:graphic>
      </p:graphicFrame>
    </p:spTree>
    <p:extLst>
      <p:ext uri="{BB962C8B-B14F-4D97-AF65-F5344CB8AC3E}">
        <p14:creationId xmlns:p14="http://schemas.microsoft.com/office/powerpoint/2010/main" val="15974324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1357299"/>
            <a:ext cx="8429684" cy="4770537"/>
          </a:xfrm>
          <a:prstGeom prst="rect">
            <a:avLst/>
          </a:prstGeom>
        </p:spPr>
        <p:txBody>
          <a:bodyPr wrap="square">
            <a:spAutoFit/>
          </a:bodyPr>
          <a:lstStyle/>
          <a:p>
            <a:pPr algn="just"/>
            <a:r>
              <a:rPr lang="ru-RU" sz="1600" b="1" dirty="0" smtClean="0">
                <a:latin typeface="Times New Roman" pitchFamily="18" charset="0"/>
                <a:cs typeface="Times New Roman" pitchFamily="18" charset="0"/>
              </a:rPr>
              <a:t>            36. 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тизимини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баҳолашни ўтказиш</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учун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мустақил ташкилотни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танлаш</a:t>
            </a:r>
            <a:r>
              <a:rPr lang="ru-RU" sz="1600" b="1" dirty="0" smtClean="0">
                <a:latin typeface="Times New Roman" pitchFamily="18" charset="0"/>
                <a:cs typeface="Times New Roman" pitchFamily="18" charset="0"/>
              </a:rPr>
              <a:t> АЖ </a:t>
            </a:r>
            <a:r>
              <a:rPr lang="ru-RU" sz="1600" b="1" dirty="0" err="1" smtClean="0">
                <a:latin typeface="Times New Roman" pitchFamily="18" charset="0"/>
                <a:cs typeface="Times New Roman" pitchFamily="18" charset="0"/>
              </a:rPr>
              <a:t>кузатув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кенгашининг</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қарори бўйича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танлов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асосида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ўтказилади</a:t>
            </a:r>
            <a:r>
              <a:rPr lang="ru-RU" sz="1600" b="1" dirty="0" smtClean="0">
                <a:latin typeface="Times New Roman" pitchFamily="18" charset="0"/>
                <a:cs typeface="Times New Roman" pitchFamily="18" charset="0"/>
              </a:rPr>
              <a:t>.</a:t>
            </a:r>
          </a:p>
          <a:p>
            <a:pPr algn="just"/>
            <a:r>
              <a:rPr lang="ru-RU" sz="1600" b="1" dirty="0" smtClean="0">
                <a:latin typeface="Times New Roman" pitchFamily="18" charset="0"/>
                <a:cs typeface="Times New Roman" pitchFamily="18" charset="0"/>
              </a:rPr>
              <a:t>           37. </a:t>
            </a:r>
            <a:r>
              <a:rPr lang="ru-RU" sz="1600" b="1" dirty="0" err="1" smtClean="0">
                <a:latin typeface="Times New Roman" pitchFamily="18" charset="0"/>
                <a:cs typeface="Times New Roman" pitchFamily="18" charset="0"/>
              </a:rPr>
              <a:t>АЖда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тизимини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мустақил баҳолаш Ўзбекистон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Республикаси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рақобат қўмитаси 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илмий-таълим</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маркази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томонидан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тасдиқланадиган саволнома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асосида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ўтказилади</a:t>
            </a:r>
            <a:r>
              <a:rPr lang="ru-RU" sz="1600" b="1" dirty="0" smtClean="0">
                <a:latin typeface="Times New Roman" pitchFamily="18" charset="0"/>
                <a:cs typeface="Times New Roman" pitchFamily="18" charset="0"/>
              </a:rPr>
              <a:t>.</a:t>
            </a:r>
          </a:p>
          <a:p>
            <a:pPr algn="just"/>
            <a:r>
              <a:rPr lang="ru-RU" sz="1600" b="1" dirty="0" smtClean="0">
                <a:latin typeface="Times New Roman" pitchFamily="18" charset="0"/>
                <a:cs typeface="Times New Roman" pitchFamily="18" charset="0"/>
              </a:rPr>
              <a:t>          38. </a:t>
            </a:r>
            <a:r>
              <a:rPr lang="ru-RU" sz="1600" b="1" dirty="0" err="1" smtClean="0">
                <a:latin typeface="Times New Roman" pitchFamily="18" charset="0"/>
                <a:cs typeface="Times New Roman" pitchFamily="18" charset="0"/>
              </a:rPr>
              <a:t>АЖда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ўтказилган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тизимини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мустақил баҳолаш натижалари</a:t>
            </a:r>
            <a:r>
              <a:rPr lang="ru-RU" sz="1600" b="1" dirty="0" smtClean="0">
                <a:latin typeface="Times New Roman" pitchFamily="18" charset="0"/>
                <a:cs typeface="Times New Roman" pitchFamily="18" charset="0"/>
              </a:rPr>
              <a:t> АЖ </a:t>
            </a:r>
            <a:r>
              <a:rPr lang="ru-RU" sz="1600" b="1" dirty="0" err="1" smtClean="0">
                <a:latin typeface="Times New Roman" pitchFamily="18" charset="0"/>
                <a:cs typeface="Times New Roman" pitchFamily="18" charset="0"/>
              </a:rPr>
              <a:t>сайтида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шундай</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баҳолашни ўтказган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ташкилот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хулосаси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билан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биргаликда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эълон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қилинади</a:t>
            </a:r>
            <a:r>
              <a:rPr lang="ru-RU" sz="1600" b="1" dirty="0" smtClean="0">
                <a:latin typeface="Times New Roman" pitchFamily="18" charset="0"/>
                <a:cs typeface="Times New Roman" pitchFamily="18" charset="0"/>
              </a:rPr>
              <a:t>.</a:t>
            </a:r>
          </a:p>
          <a:p>
            <a:pPr algn="just"/>
            <a:r>
              <a:rPr lang="ru-RU" sz="1600" b="1" dirty="0" smtClean="0">
                <a:latin typeface="Times New Roman" pitchFamily="18" charset="0"/>
                <a:cs typeface="Times New Roman" pitchFamily="18" charset="0"/>
              </a:rPr>
              <a:t>          39. </a:t>
            </a:r>
            <a:r>
              <a:rPr lang="ru-RU" sz="1600" b="1" dirty="0" err="1" smtClean="0">
                <a:latin typeface="Times New Roman" pitchFamily="18" charset="0"/>
                <a:cs typeface="Times New Roman" pitchFamily="18" charset="0"/>
              </a:rPr>
              <a:t>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номидан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акциядор</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сифатида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иштирок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этувчи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хўжалик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бошқаруви органлари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жойлардаги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маҳаллий 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ҳокимликлари 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 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ташкилотлари</a:t>
            </a:r>
            <a:r>
              <a:rPr lang="ru-RU" sz="1600" b="1" dirty="0" smtClean="0">
                <a:latin typeface="Times New Roman" pitchFamily="18" charset="0"/>
                <a:cs typeface="Times New Roman" pitchFamily="18" charset="0"/>
              </a:rPr>
              <a:t>: </a:t>
            </a:r>
          </a:p>
          <a:p>
            <a:pPr algn="just"/>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АЖда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тизимини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мустақил баҳолашни ўтказиш</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учун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ўз</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маблағи ҳисобидан мустақил ташкилотни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жалб</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қилиш ҳуқуқига эга</a:t>
            </a:r>
            <a:r>
              <a:rPr lang="ru-RU" sz="1600" b="1" dirty="0" smtClean="0">
                <a:latin typeface="Times New Roman" pitchFamily="18" charset="0"/>
                <a:cs typeface="Times New Roman" pitchFamily="18" charset="0"/>
              </a:rPr>
              <a:t>;</a:t>
            </a:r>
          </a:p>
          <a:p>
            <a:pPr algn="just"/>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АЖда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ўтказилган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корпоратив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бошқарув тизимини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мустақил баҳолаш натижаларини</a:t>
            </a:r>
            <a:r>
              <a:rPr lang="ru-RU" sz="1600" b="1" dirty="0" smtClean="0">
                <a:latin typeface="Times New Roman" pitchFamily="18" charset="0"/>
                <a:cs typeface="Times New Roman" pitchFamily="18" charset="0"/>
              </a:rPr>
              <a:t> АЖ </a:t>
            </a:r>
            <a:r>
              <a:rPr lang="ru-RU" sz="1600" b="1" dirty="0" err="1" smtClean="0">
                <a:latin typeface="Times New Roman" pitchFamily="18" charset="0"/>
                <a:cs typeface="Times New Roman" pitchFamily="18" charset="0"/>
              </a:rPr>
              <a:t>бошқарув органида</a:t>
            </a:r>
            <a:r>
              <a:rPr lang="ru-RU" sz="1600" b="1" dirty="0" smtClean="0">
                <a:latin typeface="Times New Roman" pitchFamily="18" charset="0"/>
                <a:cs typeface="Times New Roman" pitchFamily="18" charset="0"/>
              </a:rPr>
              <a:t> улар </a:t>
            </a:r>
            <a:r>
              <a:rPr lang="ru-RU" sz="1600" b="1" dirty="0" err="1" smtClean="0">
                <a:latin typeface="Times New Roman" pitchFamily="18" charset="0"/>
                <a:cs typeface="Times New Roman" pitchFamily="18" charset="0"/>
              </a:rPr>
              <a:t>номидан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иштирок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этаётган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шахсларни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мукофотлаш</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миқдорини аниқлаш учун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қўллайди</a:t>
            </a:r>
            <a:r>
              <a:rPr lang="ru-RU" sz="1600" b="1" dirty="0" smtClean="0">
                <a:latin typeface="Times New Roman" pitchFamily="18" charset="0"/>
                <a:cs typeface="Times New Roman" pitchFamily="18" charset="0"/>
              </a:rPr>
              <a:t>.</a:t>
            </a:r>
          </a:p>
          <a:p>
            <a:pPr algn="just"/>
            <a:endParaRPr lang="ru-RU" sz="1600" b="1" dirty="0" smtClean="0">
              <a:latin typeface="Times New Roman" pitchFamily="18" charset="0"/>
              <a:cs typeface="Times New Roman" pitchFamily="18" charset="0"/>
            </a:endParaRPr>
          </a:p>
          <a:p>
            <a:pPr algn="just">
              <a:spcAft>
                <a:spcPts val="1200"/>
              </a:spcAft>
            </a:pPr>
            <a:r>
              <a:rPr lang="ru-RU" sz="1600" b="1" dirty="0" smtClean="0">
                <a:latin typeface="Times New Roman" pitchFamily="18" charset="0"/>
                <a:cs typeface="Times New Roman" pitchFamily="18" charset="0"/>
              </a:rPr>
              <a:t> </a:t>
            </a:r>
            <a:endParaRPr lang="ru-RU" b="1" dirty="0">
              <a:latin typeface="Times New Roman" pitchFamily="18" charset="0"/>
              <a:cs typeface="Times New Roman" pitchFamily="18" charset="0"/>
            </a:endParaRPr>
          </a:p>
        </p:txBody>
      </p:sp>
      <p:sp>
        <p:nvSpPr>
          <p:cNvPr id="4" name="Прямоугольник 3"/>
          <p:cNvSpPr/>
          <p:nvPr/>
        </p:nvSpPr>
        <p:spPr>
          <a:xfrm>
            <a:off x="714348" y="571480"/>
            <a:ext cx="7429552" cy="400110"/>
          </a:xfrm>
          <a:prstGeom prst="rect">
            <a:avLst/>
          </a:prstGeom>
        </p:spPr>
        <p:txBody>
          <a:bodyPr wrap="square">
            <a:spAutoFit/>
          </a:bodyPr>
          <a:lstStyle/>
          <a:p>
            <a:pPr algn="ctr">
              <a:spcAft>
                <a:spcPts val="1200"/>
              </a:spcAft>
            </a:pPr>
            <a:r>
              <a:rPr lang="en-US" sz="2000" b="1" dirty="0" smtClean="0">
                <a:latin typeface="Times New Roman" pitchFamily="18" charset="0"/>
                <a:cs typeface="Times New Roman" pitchFamily="18" charset="0"/>
              </a:rPr>
              <a:t>X-</a:t>
            </a:r>
            <a:r>
              <a:rPr lang="ru-RU" sz="2000" b="1" dirty="0" smtClean="0">
                <a:latin typeface="Times New Roman" pitchFamily="18" charset="0"/>
                <a:cs typeface="Times New Roman" pitchFamily="18" charset="0"/>
              </a:rPr>
              <a:t>Боб. Кодекс </a:t>
            </a:r>
            <a:r>
              <a:rPr lang="ru-RU" sz="2000" b="1" dirty="0" err="1" smtClean="0">
                <a:latin typeface="Times New Roman" pitchFamily="18" charset="0"/>
                <a:cs typeface="Times New Roman" pitchFamily="18" charset="0"/>
              </a:rPr>
              <a:t>тавсияларини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жорий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этиш</a:t>
            </a:r>
            <a:r>
              <a:rPr lang="ru-RU" sz="2000" b="1" dirty="0" smtClean="0">
                <a:latin typeface="Times New Roman" pitchFamily="18" charset="0"/>
                <a:cs typeface="Times New Roman" pitchFamily="18" charset="0"/>
              </a:rPr>
              <a:t> мониторинги:</a:t>
            </a:r>
            <a:endParaRPr lang="ru-RU" sz="2000" b="1"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2910" y="500042"/>
            <a:ext cx="8072494" cy="6124754"/>
          </a:xfrm>
          <a:prstGeom prst="rect">
            <a:avLst/>
          </a:prstGeom>
        </p:spPr>
        <p:txBody>
          <a:bodyPr wrap="square">
            <a:spAutoFit/>
          </a:bodyPr>
          <a:lstStyle/>
          <a:p>
            <a:pPr algn="ctr"/>
            <a:endParaRPr lang="ru-RU" sz="2800" b="1" dirty="0" smtClean="0">
              <a:latin typeface="Times New Roman" pitchFamily="18" charset="0"/>
              <a:cs typeface="Times New Roman" pitchFamily="18" charset="0"/>
            </a:endParaRPr>
          </a:p>
          <a:p>
            <a:pPr algn="just"/>
            <a:r>
              <a:rPr lang="en-US" sz="2400" b="1" dirty="0" smtClean="0">
                <a:latin typeface="Times New Roman" pitchFamily="18" charset="0"/>
                <a:cs typeface="Times New Roman" pitchFamily="18" charset="0"/>
              </a:rPr>
              <a:t>                           </a:t>
            </a:r>
            <a:r>
              <a:rPr lang="uz-Cyrl-UZ" sz="2400" b="1" dirty="0" smtClean="0"/>
              <a:t>XI. ЯКУНИЙ ҚОИДАЛАР:</a:t>
            </a:r>
            <a:endParaRPr lang="ru-RU" sz="2400" dirty="0" smtClean="0"/>
          </a:p>
          <a:p>
            <a:pPr algn="just"/>
            <a:r>
              <a:rPr lang="en-US" sz="2400" b="1" dirty="0" smtClean="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40. Кодекс тавсияларига риоя қилмаслик давлат органлари томонидан чора қўлланишга олиб келмайди.</a:t>
            </a:r>
            <a:endParaRPr lang="en-US" sz="2400" b="1" dirty="0" smtClean="0">
              <a:latin typeface="Times New Roman" pitchFamily="18" charset="0"/>
              <a:cs typeface="Times New Roman" pitchFamily="18" charset="0"/>
            </a:endParaRPr>
          </a:p>
          <a:p>
            <a:pPr algn="just"/>
            <a:endParaRPr lang="ru-RU" sz="2400" b="1" dirty="0" smtClean="0">
              <a:latin typeface="Times New Roman" pitchFamily="18" charset="0"/>
              <a:cs typeface="Times New Roman" pitchFamily="18" charset="0"/>
            </a:endParaRPr>
          </a:p>
          <a:p>
            <a:pPr algn="just"/>
            <a:r>
              <a:rPr lang="en-US" sz="2400" b="1" dirty="0" smtClean="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41. Акциядорларнинг умумий йиғилиши АЖ мансабдор шахсларига Кодекс тавсияларига риоя этмаганлик ёки Кодексда назарда тутилган ахборотларни ошкор этмаганлик учун жавобгарлик чорасини ўрнатишга ҳақли.</a:t>
            </a:r>
            <a:endParaRPr lang="en-US" sz="2400" b="1" dirty="0" smtClean="0">
              <a:latin typeface="Times New Roman" pitchFamily="18" charset="0"/>
              <a:cs typeface="Times New Roman" pitchFamily="18" charset="0"/>
            </a:endParaRPr>
          </a:p>
          <a:p>
            <a:pPr algn="just"/>
            <a:endParaRPr lang="ru-RU" sz="2400" b="1" dirty="0" smtClean="0">
              <a:latin typeface="Times New Roman" pitchFamily="18" charset="0"/>
              <a:cs typeface="Times New Roman" pitchFamily="18" charset="0"/>
            </a:endParaRPr>
          </a:p>
          <a:p>
            <a:pPr algn="just"/>
            <a:r>
              <a:rPr lang="en-US" sz="2400" b="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42. </a:t>
            </a:r>
            <a:r>
              <a:rPr lang="ru-RU" sz="2400" b="1" dirty="0" err="1" smtClean="0">
                <a:latin typeface="Times New Roman" pitchFamily="18" charset="0"/>
                <a:cs typeface="Times New Roman" pitchFamily="18" charset="0"/>
              </a:rPr>
              <a:t>АЖда</a:t>
            </a:r>
            <a:r>
              <a:rPr lang="ru-RU" sz="2400" b="1" dirty="0" smtClean="0">
                <a:latin typeface="Times New Roman" pitchFamily="18" charset="0"/>
                <a:cs typeface="Times New Roman" pitchFamily="18" charset="0"/>
              </a:rPr>
              <a:t> Кодекс </a:t>
            </a:r>
            <a:r>
              <a:rPr lang="ru-RU" sz="2400" b="1" dirty="0" err="1" smtClean="0">
                <a:latin typeface="Times New Roman" pitchFamily="18" charset="0"/>
                <a:cs typeface="Times New Roman" pitchFamily="18" charset="0"/>
              </a:rPr>
              <a:t>тавсияларини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жорий</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этиш</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юзасидан</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назорат</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қилишни кузатув</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кенгаши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амалга</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оширади</a:t>
            </a:r>
            <a:r>
              <a:rPr lang="ru-RU" sz="2400" b="1" dirty="0" smtClean="0">
                <a:latin typeface="Times New Roman" pitchFamily="18" charset="0"/>
                <a:cs typeface="Times New Roman" pitchFamily="18" charset="0"/>
              </a:rPr>
              <a:t>.</a:t>
            </a:r>
          </a:p>
          <a:p>
            <a:r>
              <a:rPr lang="uz-Cyrl-UZ" sz="2800" dirty="0" smtClean="0"/>
              <a:t/>
            </a:r>
            <a:br>
              <a:rPr lang="uz-Cyrl-UZ" sz="2800" dirty="0" smtClean="0"/>
            </a:br>
            <a:endParaRPr lang="ru-RU" sz="2400" b="1"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E1CDA1A8-D3A8-4F49-B3AF-87382F23395B}" type="slidenum">
              <a:rPr lang="ru-RU" smtClean="0"/>
              <a:pPr>
                <a:defRPr/>
              </a:pPr>
              <a:t>20</a:t>
            </a:fld>
            <a:endParaRPr lang="ru-RU"/>
          </a:p>
        </p:txBody>
      </p:sp>
      <p:pic>
        <p:nvPicPr>
          <p:cNvPr id="3" name="Рисунок 2"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7652" name="TextBox 3"/>
          <p:cNvSpPr txBox="1">
            <a:spLocks noChangeArrowheads="1"/>
          </p:cNvSpPr>
          <p:nvPr/>
        </p:nvSpPr>
        <p:spPr bwMode="auto">
          <a:xfrm>
            <a:off x="714375" y="0"/>
            <a:ext cx="7858125" cy="461963"/>
          </a:xfrm>
          <a:prstGeom prst="rect">
            <a:avLst/>
          </a:prstGeom>
          <a:noFill/>
          <a:ln w="9525">
            <a:noFill/>
            <a:miter lim="800000"/>
            <a:headEnd/>
            <a:tailEnd/>
          </a:ln>
        </p:spPr>
        <p:txBody>
          <a:bodyPr>
            <a:spAutoFit/>
          </a:bodyPr>
          <a:lstStyle/>
          <a:p>
            <a:pPr algn="ctr"/>
            <a:r>
              <a:rPr lang="uz-Cyrl-UZ" sz="2400" b="1">
                <a:solidFill>
                  <a:schemeClr val="bg1"/>
                </a:solidFill>
              </a:rPr>
              <a:t>Кодексни жорий қилиш</a:t>
            </a:r>
            <a:endParaRPr lang="ru-RU" sz="2400" b="1">
              <a:solidFill>
                <a:schemeClr val="bg1"/>
              </a:solidFill>
            </a:endParaRPr>
          </a:p>
        </p:txBody>
      </p:sp>
      <p:graphicFrame>
        <p:nvGraphicFramePr>
          <p:cNvPr id="5" name="Таблица 4"/>
          <p:cNvGraphicFramePr>
            <a:graphicFrameLocks noGrp="1"/>
          </p:cNvGraphicFramePr>
          <p:nvPr/>
        </p:nvGraphicFramePr>
        <p:xfrm>
          <a:off x="71438" y="522288"/>
          <a:ext cx="9001125" cy="5834063"/>
        </p:xfrm>
        <a:graphic>
          <a:graphicData uri="http://schemas.openxmlformats.org/drawingml/2006/table">
            <a:tbl>
              <a:tblPr/>
              <a:tblGrid>
                <a:gridCol w="1336675">
                  <a:extLst>
                    <a:ext uri="{9D8B030D-6E8A-4147-A177-3AD203B41FA5}">
                      <a16:colId xmlns:a16="http://schemas.microsoft.com/office/drawing/2014/main" val="20000"/>
                    </a:ext>
                  </a:extLst>
                </a:gridCol>
                <a:gridCol w="1377950">
                  <a:extLst>
                    <a:ext uri="{9D8B030D-6E8A-4147-A177-3AD203B41FA5}">
                      <a16:colId xmlns:a16="http://schemas.microsoft.com/office/drawing/2014/main" val="20001"/>
                    </a:ext>
                  </a:extLst>
                </a:gridCol>
                <a:gridCol w="4037012">
                  <a:extLst>
                    <a:ext uri="{9D8B030D-6E8A-4147-A177-3AD203B41FA5}">
                      <a16:colId xmlns:a16="http://schemas.microsoft.com/office/drawing/2014/main" val="20002"/>
                    </a:ext>
                  </a:extLst>
                </a:gridCol>
                <a:gridCol w="2249488">
                  <a:extLst>
                    <a:ext uri="{9D8B030D-6E8A-4147-A177-3AD203B41FA5}">
                      <a16:colId xmlns:a16="http://schemas.microsoft.com/office/drawing/2014/main" val="20003"/>
                    </a:ext>
                  </a:extLst>
                </a:gridCol>
              </a:tblGrid>
              <a:tr h="403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dirty="0" smtClean="0">
                          <a:ln>
                            <a:noFill/>
                          </a:ln>
                          <a:solidFill>
                            <a:srgbClr val="FFFFFF"/>
                          </a:solidFill>
                          <a:effectLst/>
                          <a:latin typeface="Arial" charset="0"/>
                          <a:cs typeface="Arial" charset="0"/>
                        </a:rPr>
                        <a:t>Босқичлар</a:t>
                      </a:r>
                      <a:endParaRPr kumimoji="0" lang="ru-RU" sz="1400" b="1" i="0" u="none" strike="noStrike" cap="none" normalizeH="0" baseline="0" dirty="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charset="0"/>
                          <a:cs typeface="Arial" charset="0"/>
                        </a:rPr>
                        <a:t>Субъект</a:t>
                      </a:r>
                      <a:r>
                        <a:rPr kumimoji="0" lang="uz-Cyrl-UZ" sz="1400" b="1" i="0" u="none" strike="noStrike" cap="none" normalizeH="0" baseline="0" smtClean="0">
                          <a:ln>
                            <a:noFill/>
                          </a:ln>
                          <a:solidFill>
                            <a:srgbClr val="FFFFFF"/>
                          </a:solidFill>
                          <a:effectLst/>
                          <a:latin typeface="Arial" charset="0"/>
                          <a:cs typeface="Arial" charset="0"/>
                        </a:rPr>
                        <a:t>лар</a:t>
                      </a:r>
                      <a:endParaRPr kumimoji="0" lang="ru-RU" sz="14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smtClean="0">
                          <a:ln>
                            <a:noFill/>
                          </a:ln>
                          <a:solidFill>
                            <a:srgbClr val="FFFFFF"/>
                          </a:solidFill>
                          <a:effectLst/>
                          <a:latin typeface="Arial" charset="0"/>
                          <a:cs typeface="Arial" charset="0"/>
                        </a:rPr>
                        <a:t>Тадбирлар</a:t>
                      </a:r>
                      <a:endParaRPr kumimoji="0" lang="ru-RU" sz="14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smtClean="0">
                          <a:ln>
                            <a:noFill/>
                          </a:ln>
                          <a:solidFill>
                            <a:srgbClr val="FFFFFF"/>
                          </a:solidFill>
                          <a:effectLst/>
                          <a:latin typeface="Arial" charset="0"/>
                          <a:cs typeface="Arial" charset="0"/>
                        </a:rPr>
                        <a:t>Бажариш муддатлари</a:t>
                      </a:r>
                      <a:endParaRPr kumimoji="0" lang="ru-RU" sz="1400" b="1" i="0" u="none" strike="noStrike" cap="none" normalizeH="0" baseline="0" smtClean="0">
                        <a:ln>
                          <a:noFill/>
                        </a:ln>
                        <a:solidFill>
                          <a:srgbClr val="FFFFFF"/>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695325">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cs typeface="Arial" charset="0"/>
                        </a:rPr>
                        <a:t>1-</a:t>
                      </a:r>
                      <a:r>
                        <a:rPr kumimoji="0" lang="uz-Cyrl-UZ" sz="1400" b="0" i="0" u="none" strike="noStrike" cap="none" normalizeH="0" baseline="0" smtClean="0">
                          <a:ln>
                            <a:noFill/>
                          </a:ln>
                          <a:solidFill>
                            <a:srgbClr val="000000"/>
                          </a:solidFill>
                          <a:effectLst/>
                          <a:latin typeface="Arial" charset="0"/>
                          <a:cs typeface="Arial" charset="0"/>
                        </a:rPr>
                        <a:t>босқич</a:t>
                      </a: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cs typeface="Arial"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smtClean="0">
                          <a:ln>
                            <a:noFill/>
                          </a:ln>
                          <a:solidFill>
                            <a:srgbClr val="000000"/>
                          </a:solidFill>
                          <a:effectLst/>
                          <a:latin typeface="Arial" charset="0"/>
                          <a:cs typeface="Arial" charset="0"/>
                        </a:rPr>
                        <a:t>Тайёргарлик</a:t>
                      </a:r>
                      <a:endParaRPr kumimoji="0" lang="ru-RU"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cs typeface="Arial" charset="0"/>
                        </a:rPr>
                        <a:t>АЖ ижроия органи </a:t>
                      </a:r>
                      <a:endParaRPr kumimoji="0" lang="ru-RU"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1. </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Корпоратив бошқарув кодексини жорий этишга тайёргарлик кўриш бўйича ишчи гуруҳини ташкил этиш.</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Корпоратив бошқарув кодексини қабул қилгандан кейин бир ой мобайнида</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795338">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cs typeface="Arial" charset="0"/>
                        </a:rPr>
                        <a:t>АЖ ижроия органи</a:t>
                      </a: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2. </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Ички ҳужжатларни қабул қилиш юзасидан кузатув кенгаши кўриб чиқиши учун таклифларни ишлаб чиқиш ва киритиш</a:t>
                      </a: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Ишчи гуруҳи ташкил этилгандан сўнг икки ой мобайнида</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927100">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cs typeface="Arial" charset="0"/>
                        </a:rPr>
                        <a:t>АЖ кузатув кенгаши</a:t>
                      </a:r>
                      <a:endParaRPr kumimoji="0" lang="ru-RU"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3.</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 Ишлаб чиқилган ички ҳужжатларнинг кузатув кенгаши томонидан маъқулланиши</a:t>
                      </a: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Материалларнинг кузатув кенгашига тақдим этилган санасидан бошлаб бир ой мобайнида</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927100">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cs typeface="Arial" charset="0"/>
                        </a:rPr>
                        <a:t>2-</a:t>
                      </a:r>
                      <a:r>
                        <a:rPr kumimoji="0" lang="uz-Cyrl-UZ" sz="1400" b="0" i="0" u="none" strike="noStrike" cap="none" normalizeH="0" baseline="0" smtClean="0">
                          <a:ln>
                            <a:noFill/>
                          </a:ln>
                          <a:solidFill>
                            <a:srgbClr val="000000"/>
                          </a:solidFill>
                          <a:effectLst/>
                          <a:latin typeface="Arial" charset="0"/>
                          <a:cs typeface="Arial" charset="0"/>
                        </a:rPr>
                        <a:t>босқич</a:t>
                      </a:r>
                      <a:endParaRPr kumimoji="0" lang="ru-RU" sz="1400" b="0" i="0" u="none" strike="noStrike" cap="none" normalizeH="0" baseline="0" smtClean="0">
                        <a:ln>
                          <a:noFill/>
                        </a:ln>
                        <a:solidFill>
                          <a:srgbClr val="000000"/>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cs typeface="Arial"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smtClean="0">
                          <a:ln>
                            <a:noFill/>
                          </a:ln>
                          <a:solidFill>
                            <a:srgbClr val="000000"/>
                          </a:solidFill>
                          <a:effectLst/>
                          <a:latin typeface="Arial" charset="0"/>
                          <a:cs typeface="Arial" charset="0"/>
                        </a:rPr>
                        <a:t>Жорий этиш</a:t>
                      </a:r>
                      <a:endParaRPr kumimoji="0" lang="ru-RU"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АЖ кузатув кенгаши</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1. </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Акциядорларнинг умумий йиғилишига корпоратив бошқарув кодекси тавсияларига риоя қилиш масаласини киритиш ва хабар бериш шаклини тасдиқлаш</a:t>
                      </a: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 </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Кузатув кенгаши томонидан маъқуллангандан кейин бир ой мобайнида</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1158875">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Arial" charset="0"/>
                          <a:ea typeface="Times New Roman" pitchFamily="18" charset="0"/>
                          <a:cs typeface="Arial" charset="0"/>
                        </a:rPr>
                        <a:t>АЖ кузатув кенгаши</a:t>
                      </a:r>
                      <a:endParaRPr kumimoji="0" lang="ru-RU" sz="1400" b="0" i="0" u="none" strike="noStrike" cap="none" normalizeH="0" baseline="0" dirty="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2. </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Корпоратив бошқарув кодекси тавсияларига риоя қилиш ва хабар бериш шаклини тасдиқлаш тўғрисидаги қарорнинг акциядорлар умумий йиғилиши томонидан тасдиқланиши</a:t>
                      </a: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Кузатув кенгаши томонидан чақирилган акциядорларнинг тегишли умумий йиғилишида</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927100">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АЖ ижроия органи</a:t>
                      </a:r>
                      <a:endParaRPr kumimoji="0" lang="ru-RU" sz="1400" b="0" i="0" u="none" strike="noStrike" cap="none" normalizeH="0" baseline="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7620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3. </a:t>
                      </a:r>
                      <a:r>
                        <a:rPr kumimoji="0" lang="uz-Cyrl-UZ" sz="1400" b="0" i="0" u="none" strike="noStrike" cap="none" normalizeH="0" baseline="0" smtClean="0">
                          <a:ln>
                            <a:noFill/>
                          </a:ln>
                          <a:solidFill>
                            <a:srgbClr val="000000"/>
                          </a:solidFill>
                          <a:effectLst/>
                          <a:latin typeface="Arial" charset="0"/>
                          <a:ea typeface="Times New Roman" pitchFamily="18" charset="0"/>
                          <a:cs typeface="Arial" charset="0"/>
                        </a:rPr>
                        <a:t>Акциядорларнинг умумий йиғилиши томонидан тасдиқланган АЖда Корпоратив бошқарув кодекси тавсияларига риоя қилиш тўғрисидаги хабарни эълон қилиш</a:t>
                      </a:r>
                      <a:r>
                        <a:rPr kumimoji="0" lang="ru-RU" sz="1400" b="0" i="0" u="none" strike="noStrike" cap="none" normalizeH="0" baseline="0" smtClean="0">
                          <a:ln>
                            <a:noFill/>
                          </a:ln>
                          <a:solidFill>
                            <a:srgbClr val="000000"/>
                          </a:solidFill>
                          <a:effectLst/>
                          <a:latin typeface="Arial" charset="0"/>
                          <a:ea typeface="Times New Roman" pitchFamily="18" charset="0"/>
                          <a:cs typeface="Arial"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Arial" charset="0"/>
                          <a:ea typeface="Times New Roman" pitchFamily="18" charset="0"/>
                          <a:cs typeface="Arial" charset="0"/>
                        </a:rPr>
                        <a:t>Акциядорларнинг умумий йиғилишида тасдиқлангандан кейин 10 кун муддат ичида</a:t>
                      </a:r>
                      <a:endParaRPr kumimoji="0" lang="ru-RU" sz="1400" b="0" i="0" u="none" strike="noStrike" cap="none" normalizeH="0" baseline="0" dirty="0" smtClean="0">
                        <a:ln>
                          <a:noFill/>
                        </a:ln>
                        <a:solidFill>
                          <a:srgbClr val="000000"/>
                        </a:solidFill>
                        <a:effectLst/>
                        <a:latin typeface="Arial" charset="0"/>
                        <a:ea typeface="Times New Roman" pitchFamily="18" charset="0"/>
                        <a:cs typeface="Arial"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965210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3"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КОДЕКСНИНГ МУҲИМ ҚОИДАЛАРИ</a:t>
            </a:r>
          </a:p>
        </p:txBody>
      </p:sp>
      <p:sp>
        <p:nvSpPr>
          <p:cNvPr id="6" name="Номер слайда 5"/>
          <p:cNvSpPr>
            <a:spLocks noGrp="1"/>
          </p:cNvSpPr>
          <p:nvPr>
            <p:ph type="sldNum" sz="quarter" idx="12"/>
          </p:nvPr>
        </p:nvSpPr>
        <p:spPr/>
        <p:txBody>
          <a:bodyPr/>
          <a:lstStyle/>
          <a:p>
            <a:pPr>
              <a:defRPr/>
            </a:pPr>
            <a:fld id="{21508636-4221-4209-B218-F7E2C3A4D5DF}" type="slidenum">
              <a:rPr lang="ru-RU"/>
              <a:pPr>
                <a:defRPr/>
              </a:pPr>
              <a:t>21</a:t>
            </a:fld>
            <a:endParaRPr lang="ru-RU"/>
          </a:p>
        </p:txBody>
      </p:sp>
      <p:sp>
        <p:nvSpPr>
          <p:cNvPr id="26629" name="Прямоугольник 8"/>
          <p:cNvSpPr>
            <a:spLocks noChangeArrowheads="1"/>
          </p:cNvSpPr>
          <p:nvPr/>
        </p:nvSpPr>
        <p:spPr bwMode="auto">
          <a:xfrm>
            <a:off x="0" y="5661025"/>
            <a:ext cx="9144000" cy="1039813"/>
          </a:xfrm>
          <a:prstGeom prst="rect">
            <a:avLst/>
          </a:prstGeom>
          <a:noFill/>
          <a:ln w="28575">
            <a:noFill/>
            <a:prstDash val="sysDash"/>
            <a:miter lim="800000"/>
            <a:headEnd/>
            <a:tailEnd/>
          </a:ln>
        </p:spPr>
        <p:txBody>
          <a:bodyPr lIns="126000" tIns="118800" rIns="126000" bIns="118800">
            <a:spAutoFit/>
          </a:bodyPr>
          <a:lstStyle/>
          <a:p>
            <a:pPr algn="ctr"/>
            <a:r>
              <a:rPr lang="ru-RU" sz="1300" i="1">
                <a:cs typeface="Arial" charset="0"/>
              </a:rPr>
              <a:t>Кодекс тавсияларига риоя қилиш мажбуриятини олиш ва унга риоя этиш тўғрисидаги ахборотни эълон қилиш оммавий ахборот воситалари, шу жумладан, АЖнинг интернет тармоғидаги корпоратив веб-сайти ва фонд биржаси сайтида, шунингдек, қонун ҳужжатларида ахборотларни ошкор қилиш назарда тутилган бошқа манбаларда амалга оширилади.</a:t>
            </a:r>
          </a:p>
        </p:txBody>
      </p:sp>
      <p:pic>
        <p:nvPicPr>
          <p:cNvPr id="26630" name="Рисунок 7"/>
          <p:cNvPicPr>
            <a:picLocks noChangeAspect="1" noChangeArrowheads="1"/>
          </p:cNvPicPr>
          <p:nvPr/>
        </p:nvPicPr>
        <p:blipFill>
          <a:blip r:embed="rId4" cstate="print"/>
          <a:srcRect/>
          <a:stretch>
            <a:fillRect/>
          </a:stretch>
        </p:blipFill>
        <p:spPr bwMode="auto">
          <a:xfrm>
            <a:off x="323850" y="549275"/>
            <a:ext cx="8496300" cy="5183188"/>
          </a:xfrm>
          <a:prstGeom prst="rect">
            <a:avLst/>
          </a:prstGeom>
          <a:noFill/>
          <a:ln w="9525">
            <a:noFill/>
            <a:miter lim="800000"/>
            <a:headEnd/>
            <a:tailEnd/>
          </a:ln>
        </p:spPr>
      </p:pic>
    </p:spTree>
    <p:extLst>
      <p:ext uri="{BB962C8B-B14F-4D97-AF65-F5344CB8AC3E}">
        <p14:creationId xmlns:p14="http://schemas.microsoft.com/office/powerpoint/2010/main" val="29717221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Рисунок 26"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a:off x="0" y="1"/>
            <a:ext cx="9144000" cy="428603"/>
          </a:xfrm>
          <a:prstGeom prst="rect">
            <a:avLst/>
          </a:prstGeom>
          <a:noFill/>
          <a:ln>
            <a:noFill/>
          </a:ln>
        </p:spPr>
      </p:pic>
      <p:sp>
        <p:nvSpPr>
          <p:cNvPr id="24" name="TextBox 23"/>
          <p:cNvSpPr txBox="1"/>
          <p:nvPr/>
        </p:nvSpPr>
        <p:spPr>
          <a:xfrm>
            <a:off x="0" y="0"/>
            <a:ext cx="9144000" cy="400050"/>
          </a:xfrm>
          <a:prstGeom prst="rect">
            <a:avLst/>
          </a:prstGeom>
          <a:noFill/>
        </p:spPr>
        <p:txBody>
          <a:bodyPr>
            <a:spAutoFit/>
          </a:bodyPr>
          <a:lstStyle/>
          <a:p>
            <a:pPr algn="ctr" fontAlgn="auto">
              <a:spcBef>
                <a:spcPts val="0"/>
              </a:spcBef>
              <a:spcAft>
                <a:spcPts val="0"/>
              </a:spcAft>
              <a:defRPr/>
            </a:pPr>
            <a:r>
              <a:rPr lang="ru-RU" sz="2000" b="1" spc="300" dirty="0">
                <a:solidFill>
                  <a:schemeClr val="bg1"/>
                </a:solidFill>
                <a:effectLst>
                  <a:outerShdw blurRad="38100" dist="38100" dir="2700000" algn="tl">
                    <a:srgbClr val="000000">
                      <a:alpha val="43137"/>
                    </a:srgbClr>
                  </a:outerShdw>
                </a:effectLst>
                <a:latin typeface="Arial" pitchFamily="34" charset="0"/>
                <a:cs typeface="Arial" pitchFamily="34" charset="0"/>
              </a:rPr>
              <a:t>КУТИЛАЁТГАН НАТИЖА</a:t>
            </a:r>
          </a:p>
        </p:txBody>
      </p:sp>
      <p:sp>
        <p:nvSpPr>
          <p:cNvPr id="29700" name="Rectangle 0"/>
          <p:cNvSpPr>
            <a:spLocks noChangeArrowheads="1"/>
          </p:cNvSpPr>
          <p:nvPr/>
        </p:nvSpPr>
        <p:spPr bwMode="auto">
          <a:xfrm>
            <a:off x="214313" y="928670"/>
            <a:ext cx="8786812" cy="5245393"/>
          </a:xfrm>
          <a:prstGeom prst="rect">
            <a:avLst/>
          </a:prstGeom>
          <a:noFill/>
          <a:ln w="28575">
            <a:solidFill>
              <a:schemeClr val="bg2"/>
            </a:solidFill>
            <a:miter lim="800000"/>
            <a:headEnd/>
            <a:tailEnd/>
          </a:ln>
        </p:spPr>
        <p:txBody>
          <a:bodyPr wrap="square" lIns="126000" tIns="118800" rIns="126000" bIns="118800">
            <a:spAutoFit/>
          </a:bodyPr>
          <a:lstStyle/>
          <a:p>
            <a:pPr marL="363538" indent="-363538" algn="just">
              <a:lnSpc>
                <a:spcPct val="130000"/>
              </a:lnSpc>
              <a:buFont typeface="Wingdings" pitchFamily="2" charset="2"/>
              <a:buChar char="§"/>
            </a:pPr>
            <a:r>
              <a:rPr lang="ru-RU" b="1" dirty="0">
                <a:latin typeface="Times New Roman" panose="02020603050405020304" pitchFamily="18" charset="0"/>
                <a:cs typeface="Times New Roman" panose="02020603050405020304" pitchFamily="18" charset="0"/>
              </a:rPr>
              <a:t>ФАОЛИЯТНИНГ ШАФФОФЛИГИНИ ЮҚОРИ СТАНДАРТЛАРИНИ ЖОРИЙ ЭТИШ;</a:t>
            </a:r>
          </a:p>
          <a:p>
            <a:pPr marL="363538" indent="-363538" algn="just">
              <a:lnSpc>
                <a:spcPct val="130000"/>
              </a:lnSpc>
              <a:buFont typeface="Wingdings" pitchFamily="2" charset="2"/>
              <a:buChar char="§"/>
            </a:pPr>
            <a:endParaRPr lang="uz-Cyrl-UZ" b="1" dirty="0">
              <a:latin typeface="Times New Roman" panose="02020603050405020304" pitchFamily="18" charset="0"/>
              <a:cs typeface="Times New Roman" panose="02020603050405020304" pitchFamily="18" charset="0"/>
            </a:endParaRPr>
          </a:p>
          <a:p>
            <a:pPr marL="363538" indent="-363538" algn="just">
              <a:lnSpc>
                <a:spcPct val="130000"/>
              </a:lnSpc>
              <a:buFont typeface="Wingdings" pitchFamily="2" charset="2"/>
              <a:buChar char="§"/>
            </a:pPr>
            <a:r>
              <a:rPr lang="uz-Cyrl-UZ" b="1" dirty="0">
                <a:latin typeface="Times New Roman" panose="02020603050405020304" pitchFamily="18" charset="0"/>
                <a:cs typeface="Times New Roman" panose="02020603050405020304" pitchFamily="18" charset="0"/>
              </a:rPr>
              <a:t>ДИРЕКТОРЛИК КОРПУСИ ВА ДАВЛАТНИНГ ВАКИЛЛАРИНИ МАСЪУЛИЯТИНИ КУЧАЙТИРИШ;</a:t>
            </a:r>
            <a:endParaRPr lang="ru-RU" b="1" dirty="0">
              <a:latin typeface="Times New Roman" panose="02020603050405020304" pitchFamily="18" charset="0"/>
              <a:cs typeface="Times New Roman" panose="02020603050405020304" pitchFamily="18" charset="0"/>
            </a:endParaRPr>
          </a:p>
          <a:p>
            <a:pPr marL="363538" indent="-363538" algn="just">
              <a:lnSpc>
                <a:spcPct val="130000"/>
              </a:lnSpc>
              <a:buFont typeface="Wingdings" pitchFamily="2" charset="2"/>
              <a:buChar char="§"/>
            </a:pPr>
            <a:endParaRPr lang="uz-Cyrl-UZ" b="1" dirty="0">
              <a:latin typeface="Times New Roman" panose="02020603050405020304" pitchFamily="18" charset="0"/>
              <a:cs typeface="Times New Roman" panose="02020603050405020304" pitchFamily="18" charset="0"/>
            </a:endParaRPr>
          </a:p>
          <a:p>
            <a:pPr marL="363538" indent="-363538" algn="just">
              <a:lnSpc>
                <a:spcPct val="130000"/>
              </a:lnSpc>
              <a:buFont typeface="Wingdings" pitchFamily="2" charset="2"/>
              <a:buChar char="§"/>
            </a:pPr>
            <a:r>
              <a:rPr lang="uz-Cyrl-UZ" b="1" dirty="0">
                <a:latin typeface="Times New Roman" panose="02020603050405020304" pitchFamily="18" charset="0"/>
                <a:cs typeface="Times New Roman" panose="02020603050405020304" pitchFamily="18" charset="0"/>
              </a:rPr>
              <a:t>КОРХОНАНИ БОШҚАРИШДА АКЦИЯДОРЛАРНИНГ, ШУ ЖУМЛАДАН МИНОРИТАР АКЦИЯДОРЛАРНИНГ РОЛИНИ ОШИРИШ;</a:t>
            </a:r>
          </a:p>
          <a:p>
            <a:pPr marL="363538" indent="-363538" algn="just">
              <a:lnSpc>
                <a:spcPct val="130000"/>
              </a:lnSpc>
              <a:buFont typeface="Wingdings" pitchFamily="2" charset="2"/>
              <a:buChar char="§"/>
            </a:pPr>
            <a:endParaRPr lang="uz-Cyrl-UZ" b="1" dirty="0">
              <a:latin typeface="Times New Roman" panose="02020603050405020304" pitchFamily="18" charset="0"/>
              <a:cs typeface="Times New Roman" panose="02020603050405020304" pitchFamily="18" charset="0"/>
            </a:endParaRPr>
          </a:p>
          <a:p>
            <a:pPr marL="363538" indent="-363538" algn="just">
              <a:lnSpc>
                <a:spcPct val="130000"/>
              </a:lnSpc>
              <a:buFont typeface="Wingdings" pitchFamily="2" charset="2"/>
              <a:buChar char="§"/>
            </a:pPr>
            <a:r>
              <a:rPr lang="uz-Cyrl-UZ" b="1" dirty="0">
                <a:latin typeface="Times New Roman" panose="02020603050405020304" pitchFamily="18" charset="0"/>
                <a:cs typeface="Times New Roman" panose="02020603050405020304" pitchFamily="18" charset="0"/>
              </a:rPr>
              <a:t>АМАЛИЁТДАГИ ИЧКИ КОРПОРАТИВ ТАРТИБЛАРДАГИ АЙРИМ НОАНИҚЛИКЛАРНИ БАРТАРАФ ЭТИШ ;</a:t>
            </a:r>
          </a:p>
          <a:p>
            <a:pPr marL="363538" indent="-363538" algn="just">
              <a:lnSpc>
                <a:spcPct val="130000"/>
              </a:lnSpc>
              <a:buFont typeface="Wingdings" pitchFamily="2" charset="2"/>
              <a:buChar char="§"/>
            </a:pPr>
            <a:endParaRPr lang="ru-RU" b="1" dirty="0">
              <a:latin typeface="Times New Roman" panose="02020603050405020304" pitchFamily="18" charset="0"/>
              <a:cs typeface="Times New Roman" panose="02020603050405020304" pitchFamily="18" charset="0"/>
            </a:endParaRPr>
          </a:p>
          <a:p>
            <a:pPr marL="363538" indent="-363538" algn="just">
              <a:lnSpc>
                <a:spcPct val="130000"/>
              </a:lnSpc>
              <a:buFont typeface="Wingdings" pitchFamily="2" charset="2"/>
              <a:buChar char="§"/>
            </a:pPr>
            <a:r>
              <a:rPr lang="uz-Cyrl-UZ" b="1" dirty="0">
                <a:latin typeface="Times New Roman" panose="02020603050405020304" pitchFamily="18" charset="0"/>
                <a:cs typeface="Times New Roman" panose="02020603050405020304" pitchFamily="18" charset="0"/>
              </a:rPr>
              <a:t>КОРПОРАТИВ БОШҚАРУВ ТИЗИМИДА ЮҚОРИ САМАРАЛАРГА ЭРИШИШ.</a:t>
            </a:r>
            <a:endParaRPr lang="ru-RU" b="1" dirty="0">
              <a:latin typeface="Times New Roman" panose="02020603050405020304" pitchFamily="18" charset="0"/>
              <a:cs typeface="Times New Roman" panose="02020603050405020304" pitchFamily="18" charset="0"/>
            </a:endParaRPr>
          </a:p>
        </p:txBody>
      </p:sp>
      <p:sp>
        <p:nvSpPr>
          <p:cNvPr id="7" name="Номер слайда 6"/>
          <p:cNvSpPr>
            <a:spLocks noGrp="1"/>
          </p:cNvSpPr>
          <p:nvPr>
            <p:ph type="sldNum" sz="quarter" idx="12"/>
          </p:nvPr>
        </p:nvSpPr>
        <p:spPr/>
        <p:txBody>
          <a:bodyPr/>
          <a:lstStyle/>
          <a:p>
            <a:pPr>
              <a:defRPr/>
            </a:pPr>
            <a:fld id="{EADEA353-9AB3-44B6-AA72-8BC70079AC62}" type="slidenum">
              <a:rPr lang="ru-RU"/>
              <a:pPr>
                <a:defRPr/>
              </a:pPr>
              <a:t>22</a:t>
            </a:fld>
            <a:endParaRPr lang="ru-RU"/>
          </a:p>
        </p:txBody>
      </p:sp>
    </p:spTree>
    <p:extLst>
      <p:ext uri="{BB962C8B-B14F-4D97-AF65-F5344CB8AC3E}">
        <p14:creationId xmlns:p14="http://schemas.microsoft.com/office/powerpoint/2010/main" val="24630087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gouvernance_us.jpg"/>
          <p:cNvPicPr>
            <a:picLocks noChangeAspect="1"/>
          </p:cNvPicPr>
          <p:nvPr/>
        </p:nvPicPr>
        <p:blipFill>
          <a:blip r:embed="rId2" cstate="print">
            <a:duotone>
              <a:prstClr val="black"/>
              <a:schemeClr val="tx2">
                <a:tint val="45000"/>
                <a:satMod val="400000"/>
              </a:schemeClr>
            </a:duotone>
          </a:blip>
          <a:srcRect t="76875"/>
          <a:stretch>
            <a:fillRect/>
          </a:stretch>
        </p:blipFill>
        <p:spPr>
          <a:xfrm flipH="1">
            <a:off x="0" y="1"/>
            <a:ext cx="9144000" cy="428603"/>
          </a:xfrm>
          <a:prstGeom prst="rect">
            <a:avLst/>
          </a:prstGeom>
          <a:noFill/>
          <a:ln>
            <a:noFill/>
          </a:ln>
        </p:spPr>
      </p:pic>
      <p:pic>
        <p:nvPicPr>
          <p:cNvPr id="11" name="Рисунок 10" descr="gouvernance_us.jpg"/>
          <p:cNvPicPr>
            <a:picLocks noChangeAspect="1"/>
          </p:cNvPicPr>
          <p:nvPr/>
        </p:nvPicPr>
        <p:blipFill>
          <a:blip r:embed="rId2" cstate="print">
            <a:duotone>
              <a:prstClr val="black"/>
              <a:schemeClr val="tx2">
                <a:tint val="45000"/>
                <a:satMod val="400000"/>
              </a:schemeClr>
            </a:duotone>
          </a:blip>
          <a:srcRect l="4761" t="76875"/>
          <a:stretch>
            <a:fillRect/>
          </a:stretch>
        </p:blipFill>
        <p:spPr>
          <a:xfrm flipH="1">
            <a:off x="71406" y="2000240"/>
            <a:ext cx="9072594" cy="857256"/>
          </a:xfrm>
          <a:prstGeom prst="rect">
            <a:avLst/>
          </a:prstGeom>
          <a:noFill/>
          <a:ln>
            <a:noFill/>
          </a:ln>
        </p:spPr>
      </p:pic>
      <p:sp>
        <p:nvSpPr>
          <p:cNvPr id="30724" name="Прямоугольник 11"/>
          <p:cNvSpPr>
            <a:spLocks noChangeArrowheads="1"/>
          </p:cNvSpPr>
          <p:nvPr/>
        </p:nvSpPr>
        <p:spPr bwMode="auto">
          <a:xfrm>
            <a:off x="2286000" y="2000250"/>
            <a:ext cx="6786563" cy="759503"/>
          </a:xfrm>
          <a:prstGeom prst="rect">
            <a:avLst/>
          </a:prstGeom>
          <a:noFill/>
          <a:ln w="9525">
            <a:noFill/>
            <a:miter lim="800000"/>
            <a:headEnd/>
            <a:tailEnd/>
          </a:ln>
        </p:spPr>
        <p:txBody>
          <a:bodyPr>
            <a:spAutoFit/>
          </a:bodyPr>
          <a:lstStyle/>
          <a:p>
            <a:pPr algn="ctr">
              <a:lnSpc>
                <a:spcPct val="150000"/>
              </a:lnSpc>
              <a:spcBef>
                <a:spcPts val="1200"/>
              </a:spcBef>
              <a:spcAft>
                <a:spcPts val="1200"/>
              </a:spcAft>
            </a:pPr>
            <a:r>
              <a:rPr lang="ru-RU" sz="3300" b="1" dirty="0" err="1">
                <a:solidFill>
                  <a:schemeClr val="bg1"/>
                </a:solidFill>
                <a:latin typeface="Arial Narrow" pitchFamily="34" charset="0"/>
                <a:cs typeface="Arial" charset="0"/>
              </a:rPr>
              <a:t>Эътиборингиз</a:t>
            </a:r>
            <a:r>
              <a:rPr lang="ru-RU" sz="3300" b="1" dirty="0">
                <a:solidFill>
                  <a:schemeClr val="bg1"/>
                </a:solidFill>
                <a:latin typeface="Arial Narrow" pitchFamily="34" charset="0"/>
                <a:cs typeface="Arial" charset="0"/>
              </a:rPr>
              <a:t> </a:t>
            </a:r>
            <a:r>
              <a:rPr lang="ru-RU" sz="3300" b="1" dirty="0" err="1">
                <a:solidFill>
                  <a:schemeClr val="bg1"/>
                </a:solidFill>
                <a:latin typeface="Arial Narrow" pitchFamily="34" charset="0"/>
                <a:cs typeface="Arial" charset="0"/>
              </a:rPr>
              <a:t>учун</a:t>
            </a:r>
            <a:r>
              <a:rPr lang="ru-RU" sz="3300" b="1" dirty="0">
                <a:solidFill>
                  <a:schemeClr val="bg1"/>
                </a:solidFill>
                <a:latin typeface="Arial Narrow" pitchFamily="34" charset="0"/>
                <a:cs typeface="Arial" charset="0"/>
              </a:rPr>
              <a:t> </a:t>
            </a:r>
            <a:r>
              <a:rPr lang="ru-RU" sz="3300" b="1" dirty="0" err="1" smtClean="0">
                <a:solidFill>
                  <a:schemeClr val="bg1"/>
                </a:solidFill>
                <a:latin typeface="Arial Narrow" pitchFamily="34" charset="0"/>
                <a:cs typeface="Arial" charset="0"/>
              </a:rPr>
              <a:t>ра</a:t>
            </a:r>
            <a:r>
              <a:rPr lang="uz-Cyrl-UZ" sz="3300" b="1" dirty="0" smtClean="0">
                <a:solidFill>
                  <a:schemeClr val="bg1"/>
                </a:solidFill>
                <a:latin typeface="Arial Narrow" pitchFamily="34" charset="0"/>
                <a:cs typeface="Arial" charset="0"/>
              </a:rPr>
              <a:t>ҳ</a:t>
            </a:r>
            <a:r>
              <a:rPr lang="ru-RU" sz="3300" b="1" dirty="0" smtClean="0">
                <a:solidFill>
                  <a:schemeClr val="bg1"/>
                </a:solidFill>
                <a:latin typeface="Arial Narrow" pitchFamily="34" charset="0"/>
                <a:cs typeface="Arial" charset="0"/>
              </a:rPr>
              <a:t>мат</a:t>
            </a:r>
            <a:r>
              <a:rPr lang="ru-RU" sz="3300" b="1" dirty="0">
                <a:solidFill>
                  <a:schemeClr val="bg1"/>
                </a:solidFill>
                <a:latin typeface="Arial Narrow" pitchFamily="34" charset="0"/>
                <a:cs typeface="Arial" charset="0"/>
              </a:rPr>
              <a:t>!</a:t>
            </a:r>
          </a:p>
        </p:txBody>
      </p:sp>
    </p:spTree>
    <p:extLst>
      <p:ext uri="{BB962C8B-B14F-4D97-AF65-F5344CB8AC3E}">
        <p14:creationId xmlns:p14="http://schemas.microsoft.com/office/powerpoint/2010/main" val="185506615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2004</TotalTime>
  <Words>2376</Words>
  <Application>Microsoft Office PowerPoint</Application>
  <PresentationFormat>Экран (4:3)</PresentationFormat>
  <Paragraphs>369</Paragraphs>
  <Slides>23</Slides>
  <Notes>2</Notes>
  <HiddenSlides>0</HiddenSlides>
  <MMClips>0</MMClips>
  <ScaleCrop>false</ScaleCrop>
  <HeadingPairs>
    <vt:vector size="8" baseType="variant">
      <vt:variant>
        <vt:lpstr>Использованные шрифты</vt:lpstr>
      </vt:variant>
      <vt:variant>
        <vt:i4>11</vt:i4>
      </vt:variant>
      <vt:variant>
        <vt:lpstr>Тема</vt:lpstr>
      </vt:variant>
      <vt:variant>
        <vt:i4>1</vt:i4>
      </vt:variant>
      <vt:variant>
        <vt:lpstr>Внедренные серверы OLE</vt:lpstr>
      </vt:variant>
      <vt:variant>
        <vt:i4>1</vt:i4>
      </vt:variant>
      <vt:variant>
        <vt:lpstr>Заголовки слайдов</vt:lpstr>
      </vt:variant>
      <vt:variant>
        <vt:i4>23</vt:i4>
      </vt:variant>
    </vt:vector>
  </HeadingPairs>
  <TitlesOfParts>
    <vt:vector size="36" baseType="lpstr">
      <vt:lpstr>Arial</vt:lpstr>
      <vt:lpstr>Arial Narrow</vt:lpstr>
      <vt:lpstr>Calibri</vt:lpstr>
      <vt:lpstr>Lucida Sans Unicode</vt:lpstr>
      <vt:lpstr>PTSerif-Regular</vt:lpstr>
      <vt:lpstr>Segoe UI</vt:lpstr>
      <vt:lpstr>Times New Roman</vt:lpstr>
      <vt:lpstr>Verdana</vt:lpstr>
      <vt:lpstr>Wingdings</vt:lpstr>
      <vt:lpstr>Wingdings 2</vt:lpstr>
      <vt:lpstr>Wingdings 3</vt:lpstr>
      <vt:lpstr>Открытая</vt:lpstr>
      <vt:lpstr>think-cell Folie</vt:lpstr>
      <vt:lpstr>7. Мавзу:Корпоратив бошқарув кодекси: мазмун-моҳияти, зарурлиги ва жаҳон тажрибаси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Бугунги кунда Қонунга 2019 йилнинг 20 мартидан бошлаб акциядорлик жамиятлари фаолиятига қўйидаги ўзгаришлар киритилди:</vt:lpstr>
      <vt:lpstr>Презентация PowerPoint</vt:lpstr>
      <vt:lpstr>Презентация PowerPoint</vt:lpstr>
      <vt:lpstr>Презентация PowerPoint</vt:lpstr>
      <vt:lpstr>Презентация PowerPoint</vt:lpstr>
      <vt:lpstr>Презентация PowerPoint</vt:lpstr>
      <vt:lpstr>3.Ўзбекистон Республикасида фаолият кўрсатаётган АЖда корпоратив бошқарувни баҳолаш тизими*.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 Windows</cp:lastModifiedBy>
  <cp:revision>194</cp:revision>
  <dcterms:created xsi:type="dcterms:W3CDTF">2016-11-16T04:36:23Z</dcterms:created>
  <dcterms:modified xsi:type="dcterms:W3CDTF">2021-11-05T13:00:01Z</dcterms:modified>
</cp:coreProperties>
</file>