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77" r:id="rId3"/>
    <p:sldId id="400" r:id="rId4"/>
    <p:sldId id="355" r:id="rId5"/>
    <p:sldId id="398" r:id="rId6"/>
    <p:sldId id="370" r:id="rId7"/>
    <p:sldId id="401" r:id="rId8"/>
    <p:sldId id="369" r:id="rId9"/>
    <p:sldId id="359" r:id="rId10"/>
    <p:sldId id="402" r:id="rId11"/>
    <p:sldId id="403" r:id="rId12"/>
    <p:sldId id="324" r:id="rId13"/>
    <p:sldId id="325" r:id="rId14"/>
    <p:sldId id="326" r:id="rId15"/>
    <p:sldId id="327" r:id="rId16"/>
    <p:sldId id="371" r:id="rId17"/>
    <p:sldId id="372" r:id="rId18"/>
    <p:sldId id="374" r:id="rId19"/>
    <p:sldId id="378" r:id="rId20"/>
    <p:sldId id="379" r:id="rId21"/>
    <p:sldId id="382" r:id="rId22"/>
    <p:sldId id="384" r:id="rId23"/>
    <p:sldId id="396" r:id="rId24"/>
    <p:sldId id="373" r:id="rId25"/>
    <p:sldId id="377" r:id="rId26"/>
    <p:sldId id="383" r:id="rId27"/>
    <p:sldId id="386" r:id="rId28"/>
    <p:sldId id="387" r:id="rId29"/>
    <p:sldId id="388" r:id="rId30"/>
    <p:sldId id="395" r:id="rId31"/>
  </p:sldIdLst>
  <p:sldSz cx="9906000" cy="6858000" type="A4"/>
  <p:notesSz cx="6742113" cy="98758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1188" y="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9DE07A0-C33A-4208-8939-C63179E734A0}">
      <dgm:prSet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Регламентация корпоративного управления осуществляется путем разработки стандартов,  содержащих  рекомендации  по  различным  аспектам  деятельности  компаний. </a:t>
          </a:r>
          <a:endParaRPr lang="ru-RU" b="1" dirty="0">
            <a:solidFill>
              <a:schemeClr val="tx1"/>
            </a:solidFill>
          </a:endParaRPr>
        </a:p>
      </dgm:t>
    </dgm:pt>
    <dgm:pt modelId="{EF1B8666-5E3E-4136-B361-87950B47B097}" type="parTrans" cxnId="{4EF75DAA-3FA5-422B-B97E-DC0ABD49402E}">
      <dgm:prSet/>
      <dgm:spPr/>
      <dgm:t>
        <a:bodyPr/>
        <a:lstStyle/>
        <a:p>
          <a:endParaRPr lang="ru-RU"/>
        </a:p>
      </dgm:t>
    </dgm:pt>
    <dgm:pt modelId="{BBB00BC1-45DF-4243-9555-E78659B5251A}" type="sibTrans" cxnId="{4EF75DAA-3FA5-422B-B97E-DC0ABD49402E}">
      <dgm:prSet/>
      <dgm:spPr/>
      <dgm:t>
        <a:bodyPr/>
        <a:lstStyle/>
        <a:p>
          <a:endParaRPr lang="ru-RU"/>
        </a:p>
      </dgm:t>
    </dgm:pt>
    <dgm:pt modelId="{DAB5F84E-2166-4C7A-967D-8F4DB4369D1A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 числу таких стандартов относятся:</a:t>
          </a:r>
        </a:p>
        <a:p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критерии  качества  корпоративного </a:t>
          </a:r>
        </a:p>
        <a:p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управления,  разработанные  различными </a:t>
          </a:r>
        </a:p>
        <a:p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рейтинговыми агентствами;</a:t>
          </a:r>
        </a:p>
        <a:p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стандарты финансовой отчетности;</a:t>
          </a:r>
        </a:p>
        <a:p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требования фондовых бирж;</a:t>
          </a:r>
        </a:p>
        <a:p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кодексы корпоративного управления;</a:t>
          </a:r>
        </a:p>
        <a:p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принципы корпоративного управления;</a:t>
          </a:r>
        </a:p>
        <a:p>
          <a:r>
            <a:rPr lang="uz-Cyrl-UZ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-м</a:t>
          </a:r>
          <a:r>
            <a:rPr lang="ru-RU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еждународный</a:t>
          </a:r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стандарт  по  интегрированной   отчетности</a:t>
          </a:r>
        </a:p>
        <a:p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F532E8-91A3-478A-AAA1-F821D7B7833E}" type="parTrans" cxnId="{C05ED0D1-BC52-46D2-BDD1-473FFE6115DE}">
      <dgm:prSet/>
      <dgm:spPr/>
      <dgm:t>
        <a:bodyPr/>
        <a:lstStyle/>
        <a:p>
          <a:endParaRPr lang="ru-RU"/>
        </a:p>
      </dgm:t>
    </dgm:pt>
    <dgm:pt modelId="{269C0E87-B2F2-440E-B35D-27A98FB2D28C}" type="sibTrans" cxnId="{C05ED0D1-BC52-46D2-BDD1-473FFE6115DE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B4C22B-3BCC-4899-8049-4B02BAB05400}" type="pres">
      <dgm:prSet presAssocID="{39DE07A0-C33A-4208-8939-C63179E734A0}" presName="node" presStyleLbl="node1" presStyleIdx="0" presStyleCnt="2" custScaleX="127976" custScaleY="23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B66EC6-5E90-4E5D-819B-ADA5383E2728}" type="pres">
      <dgm:prSet presAssocID="{BBB00BC1-45DF-4243-9555-E78659B5251A}" presName="sibTrans" presStyleLbl="sibTrans2D1" presStyleIdx="0" presStyleCnt="1"/>
      <dgm:spPr/>
      <dgm:t>
        <a:bodyPr/>
        <a:lstStyle/>
        <a:p>
          <a:endParaRPr lang="ru-RU"/>
        </a:p>
      </dgm:t>
    </dgm:pt>
    <dgm:pt modelId="{F4B6E929-23E7-4260-8587-3DC6ED1E7B2A}" type="pres">
      <dgm:prSet presAssocID="{BBB00BC1-45DF-4243-9555-E78659B5251A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E5CE79F7-9001-4443-AE27-6AA6B6C08411}" type="pres">
      <dgm:prSet presAssocID="{DAB5F84E-2166-4C7A-967D-8F4DB4369D1A}" presName="node" presStyleLbl="node1" presStyleIdx="1" presStyleCnt="2" custScaleX="174319" custScaleY="233369" custLinFactNeighborX="1551" custLinFactNeighborY="-24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5ED0D1-BC52-46D2-BDD1-473FFE6115DE}" srcId="{1B2A253F-3BE9-4545-A942-10F8940D8DF0}" destId="{DAB5F84E-2166-4C7A-967D-8F4DB4369D1A}" srcOrd="1" destOrd="0" parTransId="{00F532E8-91A3-478A-AAA1-F821D7B7833E}" sibTransId="{269C0E87-B2F2-440E-B35D-27A98FB2D28C}"/>
    <dgm:cxn modelId="{E1E05B2A-E060-4EA0-8247-B8BBDA048220}" type="presOf" srcId="{BBB00BC1-45DF-4243-9555-E78659B5251A}" destId="{F4B6E929-23E7-4260-8587-3DC6ED1E7B2A}" srcOrd="1" destOrd="0" presId="urn:microsoft.com/office/officeart/2005/8/layout/process1"/>
    <dgm:cxn modelId="{4EF75DAA-3FA5-422B-B97E-DC0ABD49402E}" srcId="{1B2A253F-3BE9-4545-A942-10F8940D8DF0}" destId="{39DE07A0-C33A-4208-8939-C63179E734A0}" srcOrd="0" destOrd="0" parTransId="{EF1B8666-5E3E-4136-B361-87950B47B097}" sibTransId="{BBB00BC1-45DF-4243-9555-E78659B5251A}"/>
    <dgm:cxn modelId="{DDF7818F-64C7-4B27-BB9A-7FDDFECD72E8}" type="presOf" srcId="{BBB00BC1-45DF-4243-9555-E78659B5251A}" destId="{B4B66EC6-5E90-4E5D-819B-ADA5383E2728}" srcOrd="0" destOrd="0" presId="urn:microsoft.com/office/officeart/2005/8/layout/process1"/>
    <dgm:cxn modelId="{495F1766-6A07-4B57-A5A7-483AA5F96F15}" type="presOf" srcId="{DAB5F84E-2166-4C7A-967D-8F4DB4369D1A}" destId="{E5CE79F7-9001-4443-AE27-6AA6B6C08411}" srcOrd="0" destOrd="0" presId="urn:microsoft.com/office/officeart/2005/8/layout/process1"/>
    <dgm:cxn modelId="{94CCA37C-BCE3-421D-9430-2D0EDB6B202B}" type="presOf" srcId="{39DE07A0-C33A-4208-8939-C63179E734A0}" destId="{BDB4C22B-3BCC-4899-8049-4B02BAB05400}" srcOrd="0" destOrd="0" presId="urn:microsoft.com/office/officeart/2005/8/layout/process1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81D201BC-6330-4B90-857E-016332916E85}" type="presParOf" srcId="{82AB0981-FD64-4183-959D-EBEB96CD2E1B}" destId="{BDB4C22B-3BCC-4899-8049-4B02BAB05400}" srcOrd="0" destOrd="0" presId="urn:microsoft.com/office/officeart/2005/8/layout/process1"/>
    <dgm:cxn modelId="{A5994305-EAEF-4F80-AAA7-7D9132EE48F1}" type="presParOf" srcId="{82AB0981-FD64-4183-959D-EBEB96CD2E1B}" destId="{B4B66EC6-5E90-4E5D-819B-ADA5383E2728}" srcOrd="1" destOrd="0" presId="urn:microsoft.com/office/officeart/2005/8/layout/process1"/>
    <dgm:cxn modelId="{D9D50C7C-1161-4C43-AF32-346E1ED0F50D}" type="presParOf" srcId="{B4B66EC6-5E90-4E5D-819B-ADA5383E2728}" destId="{F4B6E929-23E7-4260-8587-3DC6ED1E7B2A}" srcOrd="0" destOrd="0" presId="urn:microsoft.com/office/officeart/2005/8/layout/process1"/>
    <dgm:cxn modelId="{D135C818-FC22-4FFD-9FF9-713373ED1720}" type="presParOf" srcId="{82AB0981-FD64-4183-959D-EBEB96CD2E1B}" destId="{E5CE79F7-9001-4443-AE27-6AA6B6C08411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9DE07A0-C33A-4208-8939-C63179E734A0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Разработкой  стандартов  корпоративного  управления  занимаются  многие  международные  организации.  Одной  из  ведущих международных организаций, разрабатывающей стандарты в области корпоративного управления  является  </a:t>
          </a:r>
          <a:endParaRPr lang="en-US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b="1" dirty="0">
            <a:solidFill>
              <a:schemeClr val="tx1"/>
            </a:solidFill>
          </a:endParaRPr>
        </a:p>
      </dgm:t>
    </dgm:pt>
    <dgm:pt modelId="{EF1B8666-5E3E-4136-B361-87950B47B097}" type="parTrans" cxnId="{4EF75DAA-3FA5-422B-B97E-DC0ABD49402E}">
      <dgm:prSet/>
      <dgm:spPr/>
      <dgm:t>
        <a:bodyPr/>
        <a:lstStyle/>
        <a:p>
          <a:endParaRPr lang="ru-RU"/>
        </a:p>
      </dgm:t>
    </dgm:pt>
    <dgm:pt modelId="{BBB00BC1-45DF-4243-9555-E78659B5251A}" type="sibTrans" cxnId="{4EF75DAA-3FA5-422B-B97E-DC0ABD49402E}">
      <dgm:prSet/>
      <dgm:spPr/>
      <dgm:t>
        <a:bodyPr/>
        <a:lstStyle/>
        <a:p>
          <a:endParaRPr lang="ru-RU"/>
        </a:p>
      </dgm:t>
    </dgm:pt>
    <dgm:pt modelId="{B2C3B67C-F36D-4EB6-B4A6-3DF5F0E79D2A}">
      <dgm:prSet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1.Организация по  экономическому  сотрудничеству  и  развитию (ОЭСР);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2.Всемирный  банк;  </a:t>
          </a:r>
          <a:endParaRPr lang="en-US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indent="0" algn="just" defTabSz="2667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z-Cyrl-UZ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3.</a:t>
          </a:r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Международный Валютный  Фонд  (МВФ);</a:t>
          </a:r>
        </a:p>
        <a:p>
          <a:pPr marL="0" marR="0" indent="0" algn="just" defTabSz="2667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4.Европейских организаций.</a:t>
          </a:r>
        </a:p>
        <a:p>
          <a:pPr algn="just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739ED4-8F22-4DDE-8EBE-2B4415F3FB1C}" type="parTrans" cxnId="{A2E59200-92D3-450C-B5D3-AEFFF68C5952}">
      <dgm:prSet/>
      <dgm:spPr/>
      <dgm:t>
        <a:bodyPr/>
        <a:lstStyle/>
        <a:p>
          <a:endParaRPr lang="ru-RU"/>
        </a:p>
      </dgm:t>
    </dgm:pt>
    <dgm:pt modelId="{08324C31-FA5C-45A3-8D32-0DC9641E5FFB}" type="sibTrans" cxnId="{A2E59200-92D3-450C-B5D3-AEFFF68C5952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B4C22B-3BCC-4899-8049-4B02BAB05400}" type="pres">
      <dgm:prSet presAssocID="{39DE07A0-C33A-4208-8939-C63179E734A0}" presName="node" presStyleLbl="node1" presStyleIdx="0" presStyleCnt="2" custScaleX="127976" custScaleY="23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B66EC6-5E90-4E5D-819B-ADA5383E2728}" type="pres">
      <dgm:prSet presAssocID="{BBB00BC1-45DF-4243-9555-E78659B5251A}" presName="sibTrans" presStyleLbl="sibTrans2D1" presStyleIdx="0" presStyleCnt="1"/>
      <dgm:spPr/>
      <dgm:t>
        <a:bodyPr/>
        <a:lstStyle/>
        <a:p>
          <a:endParaRPr lang="ru-RU"/>
        </a:p>
      </dgm:t>
    </dgm:pt>
    <dgm:pt modelId="{F4B6E929-23E7-4260-8587-3DC6ED1E7B2A}" type="pres">
      <dgm:prSet presAssocID="{BBB00BC1-45DF-4243-9555-E78659B5251A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168EF27E-1BC2-413B-A73E-B4D6B5CF706A}" type="pres">
      <dgm:prSet presAssocID="{B2C3B67C-F36D-4EB6-B4A6-3DF5F0E79D2A}" presName="node" presStyleLbl="node1" presStyleIdx="1" presStyleCnt="2" custScaleX="136599" custScaleY="218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E59200-92D3-450C-B5D3-AEFFF68C5952}" srcId="{1B2A253F-3BE9-4545-A942-10F8940D8DF0}" destId="{B2C3B67C-F36D-4EB6-B4A6-3DF5F0E79D2A}" srcOrd="1" destOrd="0" parTransId="{32739ED4-8F22-4DDE-8EBE-2B4415F3FB1C}" sibTransId="{08324C31-FA5C-45A3-8D32-0DC9641E5FFB}"/>
    <dgm:cxn modelId="{E1E05B2A-E060-4EA0-8247-B8BBDA048220}" type="presOf" srcId="{BBB00BC1-45DF-4243-9555-E78659B5251A}" destId="{F4B6E929-23E7-4260-8587-3DC6ED1E7B2A}" srcOrd="1" destOrd="0" presId="urn:microsoft.com/office/officeart/2005/8/layout/process1"/>
    <dgm:cxn modelId="{4EF75DAA-3FA5-422B-B97E-DC0ABD49402E}" srcId="{1B2A253F-3BE9-4545-A942-10F8940D8DF0}" destId="{39DE07A0-C33A-4208-8939-C63179E734A0}" srcOrd="0" destOrd="0" parTransId="{EF1B8666-5E3E-4136-B361-87950B47B097}" sibTransId="{BBB00BC1-45DF-4243-9555-E78659B5251A}"/>
    <dgm:cxn modelId="{DDF7818F-64C7-4B27-BB9A-7FDDFECD72E8}" type="presOf" srcId="{BBB00BC1-45DF-4243-9555-E78659B5251A}" destId="{B4B66EC6-5E90-4E5D-819B-ADA5383E2728}" srcOrd="0" destOrd="0" presId="urn:microsoft.com/office/officeart/2005/8/layout/process1"/>
    <dgm:cxn modelId="{94CCA37C-BCE3-421D-9430-2D0EDB6B202B}" type="presOf" srcId="{39DE07A0-C33A-4208-8939-C63179E734A0}" destId="{BDB4C22B-3BCC-4899-8049-4B02BAB05400}" srcOrd="0" destOrd="0" presId="urn:microsoft.com/office/officeart/2005/8/layout/process1"/>
    <dgm:cxn modelId="{15C2D661-0DB7-4E4C-9AAA-D40A27F5F3DD}" type="presOf" srcId="{B2C3B67C-F36D-4EB6-B4A6-3DF5F0E79D2A}" destId="{168EF27E-1BC2-413B-A73E-B4D6B5CF706A}" srcOrd="0" destOrd="0" presId="urn:microsoft.com/office/officeart/2005/8/layout/process1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81D201BC-6330-4B90-857E-016332916E85}" type="presParOf" srcId="{82AB0981-FD64-4183-959D-EBEB96CD2E1B}" destId="{BDB4C22B-3BCC-4899-8049-4B02BAB05400}" srcOrd="0" destOrd="0" presId="urn:microsoft.com/office/officeart/2005/8/layout/process1"/>
    <dgm:cxn modelId="{A5994305-EAEF-4F80-AAA7-7D9132EE48F1}" type="presParOf" srcId="{82AB0981-FD64-4183-959D-EBEB96CD2E1B}" destId="{B4B66EC6-5E90-4E5D-819B-ADA5383E2728}" srcOrd="1" destOrd="0" presId="urn:microsoft.com/office/officeart/2005/8/layout/process1"/>
    <dgm:cxn modelId="{D9D50C7C-1161-4C43-AF32-346E1ED0F50D}" type="presParOf" srcId="{B4B66EC6-5E90-4E5D-819B-ADA5383E2728}" destId="{F4B6E929-23E7-4260-8587-3DC6ED1E7B2A}" srcOrd="0" destOrd="0" presId="urn:microsoft.com/office/officeart/2005/8/layout/process1"/>
    <dgm:cxn modelId="{1F141E9A-B9FD-457D-BC2A-2FFAB0746740}" type="presParOf" srcId="{82AB0981-FD64-4183-959D-EBEB96CD2E1B}" destId="{168EF27E-1BC2-413B-A73E-B4D6B5CF706A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9DE07A0-C33A-4208-8939-C63179E734A0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Стандарты  корпоративного  управления реализуются  на  добровольной  основе.  Движущим  фактором  в  достижении  высоких стандартов корпоративного управления является  соответствующее  повышение  инвестиционной  привлекательности  компании. </a:t>
          </a:r>
          <a:endParaRPr lang="ru-RU" sz="2000" b="1" dirty="0">
            <a:solidFill>
              <a:schemeClr val="tx1"/>
            </a:solidFill>
          </a:endParaRPr>
        </a:p>
      </dgm:t>
    </dgm:pt>
    <dgm:pt modelId="{EF1B8666-5E3E-4136-B361-87950B47B097}" type="parTrans" cxnId="{4EF75DAA-3FA5-422B-B97E-DC0ABD49402E}">
      <dgm:prSet/>
      <dgm:spPr/>
      <dgm:t>
        <a:bodyPr/>
        <a:lstStyle/>
        <a:p>
          <a:endParaRPr lang="ru-RU"/>
        </a:p>
      </dgm:t>
    </dgm:pt>
    <dgm:pt modelId="{BBB00BC1-45DF-4243-9555-E78659B5251A}" type="sibTrans" cxnId="{4EF75DAA-3FA5-422B-B97E-DC0ABD49402E}">
      <dgm:prSet/>
      <dgm:spPr/>
      <dgm:t>
        <a:bodyPr/>
        <a:lstStyle/>
        <a:p>
          <a:endParaRPr lang="ru-RU"/>
        </a:p>
      </dgm:t>
    </dgm:pt>
    <dgm:pt modelId="{8A34DC6A-8E5B-4EFB-AE7D-9123A8FC514B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Наиболее  из-вестными  в  мире  рейтинговыми  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агентствами </a:t>
          </a:r>
          <a:r>
            <a: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являются: </a:t>
          </a:r>
          <a:r>
            <a:rPr lang="ru-RU" sz="2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Standard</a:t>
          </a:r>
          <a:r>
            <a: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&amp; </a:t>
          </a:r>
          <a:r>
            <a:rPr lang="ru-RU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Poor’s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Fitch</a:t>
          </a:r>
          <a:r>
            <a: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Ratings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Moody’s</a:t>
          </a:r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r>
            <a: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Morningstar.</a:t>
          </a:r>
          <a:endParaRPr lang="ru-RU" sz="20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65DF9A-9570-4E5E-A926-B9F6B156893C}" type="parTrans" cxnId="{ECBD49B9-CF41-4741-B37B-1689EA8FC9CB}">
      <dgm:prSet/>
      <dgm:spPr/>
      <dgm:t>
        <a:bodyPr/>
        <a:lstStyle/>
        <a:p>
          <a:endParaRPr lang="ru-RU"/>
        </a:p>
      </dgm:t>
    </dgm:pt>
    <dgm:pt modelId="{A8F18B12-9A57-471F-A555-ECE0D8437581}" type="sibTrans" cxnId="{ECBD49B9-CF41-4741-B37B-1689EA8FC9CB}">
      <dgm:prSet/>
      <dgm:spPr/>
      <dgm:t>
        <a:bodyPr/>
        <a:lstStyle/>
        <a:p>
          <a:endParaRPr lang="ru-RU"/>
        </a:p>
      </dgm:t>
    </dgm:pt>
    <dgm:pt modelId="{FB56F100-A43B-40EE-A52E-D0F8B71EE43A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Основной задачей рейтинговых агентств 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является  определение  кредитного  рейтинга,  то  есть  рейтинга  доверия  к  заемщику кредитных  средств.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8E4268-8526-48EE-973A-683ACC28F2F1}" type="parTrans" cxnId="{9367040A-2F91-4664-BE5F-96BDE384A479}">
      <dgm:prSet/>
      <dgm:spPr/>
      <dgm:t>
        <a:bodyPr/>
        <a:lstStyle/>
        <a:p>
          <a:endParaRPr lang="ru-RU"/>
        </a:p>
      </dgm:t>
    </dgm:pt>
    <dgm:pt modelId="{08065AE1-F9EB-4381-9062-47ED998695A3}" type="sibTrans" cxnId="{9367040A-2F91-4664-BE5F-96BDE384A479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B4C22B-3BCC-4899-8049-4B02BAB05400}" type="pres">
      <dgm:prSet presAssocID="{39DE07A0-C33A-4208-8939-C63179E734A0}" presName="node" presStyleLbl="node1" presStyleIdx="0" presStyleCnt="3" custScaleX="127976" custScaleY="23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B66EC6-5E90-4E5D-819B-ADA5383E2728}" type="pres">
      <dgm:prSet presAssocID="{BBB00BC1-45DF-4243-9555-E78659B5251A}" presName="sibTrans" presStyleLbl="sibTrans2D1" presStyleIdx="0" presStyleCnt="2"/>
      <dgm:spPr/>
      <dgm:t>
        <a:bodyPr/>
        <a:lstStyle/>
        <a:p>
          <a:endParaRPr lang="ru-RU"/>
        </a:p>
      </dgm:t>
    </dgm:pt>
    <dgm:pt modelId="{F4B6E929-23E7-4260-8587-3DC6ED1E7B2A}" type="pres">
      <dgm:prSet presAssocID="{BBB00BC1-45DF-4243-9555-E78659B5251A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1DF4972D-1635-46C3-9FC9-B09D6D32C5BA}" type="pres">
      <dgm:prSet presAssocID="{8A34DC6A-8E5B-4EFB-AE7D-9123A8FC514B}" presName="node" presStyleLbl="node1" presStyleIdx="1" presStyleCnt="3" custScaleY="23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76EF33-3EFB-49D2-9F5C-89D7E4264FCF}" type="pres">
      <dgm:prSet presAssocID="{A8F18B12-9A57-471F-A555-ECE0D8437581}" presName="sibTrans" presStyleLbl="sibTrans2D1" presStyleIdx="1" presStyleCnt="2"/>
      <dgm:spPr/>
      <dgm:t>
        <a:bodyPr/>
        <a:lstStyle/>
        <a:p>
          <a:endParaRPr lang="ru-RU"/>
        </a:p>
      </dgm:t>
    </dgm:pt>
    <dgm:pt modelId="{6059431F-A891-4FDE-AC06-C6C7C5118AE8}" type="pres">
      <dgm:prSet presAssocID="{A8F18B12-9A57-471F-A555-ECE0D843758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DDAA139F-4685-460D-9D0A-6A07A17E818A}" type="pres">
      <dgm:prSet presAssocID="{FB56F100-A43B-40EE-A52E-D0F8B71EE43A}" presName="node" presStyleLbl="node1" presStyleIdx="2" presStyleCnt="3" custScaleY="2097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E05B2A-E060-4EA0-8247-B8BBDA048220}" type="presOf" srcId="{BBB00BC1-45DF-4243-9555-E78659B5251A}" destId="{F4B6E929-23E7-4260-8587-3DC6ED1E7B2A}" srcOrd="1" destOrd="0" presId="urn:microsoft.com/office/officeart/2005/8/layout/process1"/>
    <dgm:cxn modelId="{FF786C9B-9ADA-4A8F-BE6F-DC714DA5BD9A}" type="presOf" srcId="{FB56F100-A43B-40EE-A52E-D0F8B71EE43A}" destId="{DDAA139F-4685-460D-9D0A-6A07A17E818A}" srcOrd="0" destOrd="0" presId="urn:microsoft.com/office/officeart/2005/8/layout/process1"/>
    <dgm:cxn modelId="{DDF7818F-64C7-4B27-BB9A-7FDDFECD72E8}" type="presOf" srcId="{BBB00BC1-45DF-4243-9555-E78659B5251A}" destId="{B4B66EC6-5E90-4E5D-819B-ADA5383E2728}" srcOrd="0" destOrd="0" presId="urn:microsoft.com/office/officeart/2005/8/layout/process1"/>
    <dgm:cxn modelId="{94CCA37C-BCE3-421D-9430-2D0EDB6B202B}" type="presOf" srcId="{39DE07A0-C33A-4208-8939-C63179E734A0}" destId="{BDB4C22B-3BCC-4899-8049-4B02BAB05400}" srcOrd="0" destOrd="0" presId="urn:microsoft.com/office/officeart/2005/8/layout/process1"/>
    <dgm:cxn modelId="{1C62F3F3-5CE3-4E44-B3EA-F2F584ABAC06}" type="presOf" srcId="{A8F18B12-9A57-471F-A555-ECE0D8437581}" destId="{5A76EF33-3EFB-49D2-9F5C-89D7E4264FCF}" srcOrd="0" destOrd="0" presId="urn:microsoft.com/office/officeart/2005/8/layout/process1"/>
    <dgm:cxn modelId="{ECBD49B9-CF41-4741-B37B-1689EA8FC9CB}" srcId="{1B2A253F-3BE9-4545-A942-10F8940D8DF0}" destId="{8A34DC6A-8E5B-4EFB-AE7D-9123A8FC514B}" srcOrd="1" destOrd="0" parTransId="{3A65DF9A-9570-4E5E-A926-B9F6B156893C}" sibTransId="{A8F18B12-9A57-471F-A555-ECE0D8437581}"/>
    <dgm:cxn modelId="{4EF75DAA-3FA5-422B-B97E-DC0ABD49402E}" srcId="{1B2A253F-3BE9-4545-A942-10F8940D8DF0}" destId="{39DE07A0-C33A-4208-8939-C63179E734A0}" srcOrd="0" destOrd="0" parTransId="{EF1B8666-5E3E-4136-B361-87950B47B097}" sibTransId="{BBB00BC1-45DF-4243-9555-E78659B5251A}"/>
    <dgm:cxn modelId="{720AA42F-988B-44EA-BBF7-135516F366BD}" type="presOf" srcId="{8A34DC6A-8E5B-4EFB-AE7D-9123A8FC514B}" destId="{1DF4972D-1635-46C3-9FC9-B09D6D32C5BA}" srcOrd="0" destOrd="0" presId="urn:microsoft.com/office/officeart/2005/8/layout/process1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FCB67FE9-F540-407D-B391-3496F91896D3}" type="presOf" srcId="{A8F18B12-9A57-471F-A555-ECE0D8437581}" destId="{6059431F-A891-4FDE-AC06-C6C7C5118AE8}" srcOrd="1" destOrd="0" presId="urn:microsoft.com/office/officeart/2005/8/layout/process1"/>
    <dgm:cxn modelId="{9367040A-2F91-4664-BE5F-96BDE384A479}" srcId="{1B2A253F-3BE9-4545-A942-10F8940D8DF0}" destId="{FB56F100-A43B-40EE-A52E-D0F8B71EE43A}" srcOrd="2" destOrd="0" parTransId="{178E4268-8526-48EE-973A-683ACC28F2F1}" sibTransId="{08065AE1-F9EB-4381-9062-47ED998695A3}"/>
    <dgm:cxn modelId="{81D201BC-6330-4B90-857E-016332916E85}" type="presParOf" srcId="{82AB0981-FD64-4183-959D-EBEB96CD2E1B}" destId="{BDB4C22B-3BCC-4899-8049-4B02BAB05400}" srcOrd="0" destOrd="0" presId="urn:microsoft.com/office/officeart/2005/8/layout/process1"/>
    <dgm:cxn modelId="{A5994305-EAEF-4F80-AAA7-7D9132EE48F1}" type="presParOf" srcId="{82AB0981-FD64-4183-959D-EBEB96CD2E1B}" destId="{B4B66EC6-5E90-4E5D-819B-ADA5383E2728}" srcOrd="1" destOrd="0" presId="urn:microsoft.com/office/officeart/2005/8/layout/process1"/>
    <dgm:cxn modelId="{D9D50C7C-1161-4C43-AF32-346E1ED0F50D}" type="presParOf" srcId="{B4B66EC6-5E90-4E5D-819B-ADA5383E2728}" destId="{F4B6E929-23E7-4260-8587-3DC6ED1E7B2A}" srcOrd="0" destOrd="0" presId="urn:microsoft.com/office/officeart/2005/8/layout/process1"/>
    <dgm:cxn modelId="{2A9F8840-F428-429F-A553-F216B742C150}" type="presParOf" srcId="{82AB0981-FD64-4183-959D-EBEB96CD2E1B}" destId="{1DF4972D-1635-46C3-9FC9-B09D6D32C5BA}" srcOrd="2" destOrd="0" presId="urn:microsoft.com/office/officeart/2005/8/layout/process1"/>
    <dgm:cxn modelId="{D62DF69F-085E-456F-8569-0CD012E4CA07}" type="presParOf" srcId="{82AB0981-FD64-4183-959D-EBEB96CD2E1B}" destId="{5A76EF33-3EFB-49D2-9F5C-89D7E4264FCF}" srcOrd="3" destOrd="0" presId="urn:microsoft.com/office/officeart/2005/8/layout/process1"/>
    <dgm:cxn modelId="{7817E872-E04A-419F-83DE-8D0FB3DFFE6F}" type="presParOf" srcId="{5A76EF33-3EFB-49D2-9F5C-89D7E4264FCF}" destId="{6059431F-A891-4FDE-AC06-C6C7C5118AE8}" srcOrd="0" destOrd="0" presId="urn:microsoft.com/office/officeart/2005/8/layout/process1"/>
    <dgm:cxn modelId="{385FF465-213E-4706-BA7D-1B8A06219720}" type="presParOf" srcId="{82AB0981-FD64-4183-959D-EBEB96CD2E1B}" destId="{DDAA139F-4685-460D-9D0A-6A07A17E818A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9DE07A0-C33A-4208-8939-C63179E734A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1.Лондонская  фондовая  биржа </a:t>
          </a:r>
        </a:p>
        <a:p>
          <a:pPr marL="0" marR="0" indent="0" defTabSz="2667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(London  Stock  Exchange,  LSE)  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требует  от компаний,  допускаемых  к  торгам  на  бирже,  соблюдения  Объединенного  кодекса </a:t>
          </a:r>
        </a:p>
        <a:p>
          <a:pPr marL="0" marR="0" indent="0" defTabSz="2667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ru-RU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Combined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Code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),  который  является  обязательным  для  всех  компаний  с  «</a:t>
          </a:r>
          <a:r>
            <a:rPr lang="ru-RU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премиумлистингом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на  Лондонской  фондовой  бирже, или стандарта «передового опыта» (</a:t>
          </a:r>
          <a:r>
            <a:rPr lang="ru-RU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best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practice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- для всех остальных компаний. </a:t>
          </a:r>
          <a:endParaRPr lang="ru-RU" sz="2000" b="1" dirty="0">
            <a:solidFill>
              <a:schemeClr val="tx1"/>
            </a:solidFill>
          </a:endParaRPr>
        </a:p>
      </dgm:t>
    </dgm:pt>
    <dgm:pt modelId="{EF1B8666-5E3E-4136-B361-87950B47B097}" type="parTrans" cxnId="{4EF75DAA-3FA5-422B-B97E-DC0ABD49402E}">
      <dgm:prSet/>
      <dgm:spPr/>
      <dgm:t>
        <a:bodyPr/>
        <a:lstStyle/>
        <a:p>
          <a:endParaRPr lang="ru-RU"/>
        </a:p>
      </dgm:t>
    </dgm:pt>
    <dgm:pt modelId="{BBB00BC1-45DF-4243-9555-E78659B5251A}" type="sibTrans" cxnId="{4EF75DAA-3FA5-422B-B97E-DC0ABD49402E}">
      <dgm:prSet/>
      <dgm:spPr/>
      <dgm:t>
        <a:bodyPr/>
        <a:lstStyle/>
        <a:p>
          <a:endParaRPr lang="ru-RU"/>
        </a:p>
      </dgm:t>
    </dgm:pt>
    <dgm:pt modelId="{10775147-311A-4445-9C96-E93A225AC561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Если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компании не соблюдают определенные положения  Кодекса,  они  обязаны  объяснить причины такого поведения инвесторам. 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6B8A02-D720-4F45-8299-1FF72A6AFE1A}" type="parTrans" cxnId="{D0E0067D-64A5-4D52-BC02-C5A4D64FF1A9}">
      <dgm:prSet/>
      <dgm:spPr/>
      <dgm:t>
        <a:bodyPr/>
        <a:lstStyle/>
        <a:p>
          <a:endParaRPr lang="ru-RU"/>
        </a:p>
      </dgm:t>
    </dgm:pt>
    <dgm:pt modelId="{64C4D145-5622-492E-897E-A6E406FA5787}" type="sibTrans" cxnId="{D0E0067D-64A5-4D52-BC02-C5A4D64FF1A9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B4C22B-3BCC-4899-8049-4B02BAB05400}" type="pres">
      <dgm:prSet presAssocID="{39DE07A0-C33A-4208-8939-C63179E734A0}" presName="node" presStyleLbl="node1" presStyleIdx="0" presStyleCnt="2" custScaleX="127976" custScaleY="23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B66EC6-5E90-4E5D-819B-ADA5383E2728}" type="pres">
      <dgm:prSet presAssocID="{BBB00BC1-45DF-4243-9555-E78659B5251A}" presName="sibTrans" presStyleLbl="sibTrans2D1" presStyleIdx="0" presStyleCnt="1"/>
      <dgm:spPr/>
      <dgm:t>
        <a:bodyPr/>
        <a:lstStyle/>
        <a:p>
          <a:endParaRPr lang="ru-RU"/>
        </a:p>
      </dgm:t>
    </dgm:pt>
    <dgm:pt modelId="{F4B6E929-23E7-4260-8587-3DC6ED1E7B2A}" type="pres">
      <dgm:prSet presAssocID="{BBB00BC1-45DF-4243-9555-E78659B5251A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EF96DC6F-CCB7-4572-9D0A-15C19D1A84D0}" type="pres">
      <dgm:prSet presAssocID="{10775147-311A-4445-9C96-E93A225AC561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0E0067D-64A5-4D52-BC02-C5A4D64FF1A9}" srcId="{1B2A253F-3BE9-4545-A942-10F8940D8DF0}" destId="{10775147-311A-4445-9C96-E93A225AC561}" srcOrd="1" destOrd="0" parTransId="{816B8A02-D720-4F45-8299-1FF72A6AFE1A}" sibTransId="{64C4D145-5622-492E-897E-A6E406FA5787}"/>
    <dgm:cxn modelId="{E1E05B2A-E060-4EA0-8247-B8BBDA048220}" type="presOf" srcId="{BBB00BC1-45DF-4243-9555-E78659B5251A}" destId="{F4B6E929-23E7-4260-8587-3DC6ED1E7B2A}" srcOrd="1" destOrd="0" presId="urn:microsoft.com/office/officeart/2005/8/layout/process1"/>
    <dgm:cxn modelId="{4EF75DAA-3FA5-422B-B97E-DC0ABD49402E}" srcId="{1B2A253F-3BE9-4545-A942-10F8940D8DF0}" destId="{39DE07A0-C33A-4208-8939-C63179E734A0}" srcOrd="0" destOrd="0" parTransId="{EF1B8666-5E3E-4136-B361-87950B47B097}" sibTransId="{BBB00BC1-45DF-4243-9555-E78659B5251A}"/>
    <dgm:cxn modelId="{DDF7818F-64C7-4B27-BB9A-7FDDFECD72E8}" type="presOf" srcId="{BBB00BC1-45DF-4243-9555-E78659B5251A}" destId="{B4B66EC6-5E90-4E5D-819B-ADA5383E2728}" srcOrd="0" destOrd="0" presId="urn:microsoft.com/office/officeart/2005/8/layout/process1"/>
    <dgm:cxn modelId="{94CCA37C-BCE3-421D-9430-2D0EDB6B202B}" type="presOf" srcId="{39DE07A0-C33A-4208-8939-C63179E734A0}" destId="{BDB4C22B-3BCC-4899-8049-4B02BAB05400}" srcOrd="0" destOrd="0" presId="urn:microsoft.com/office/officeart/2005/8/layout/process1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B683EC89-A966-4690-8327-9EEE170F1EB0}" type="presOf" srcId="{10775147-311A-4445-9C96-E93A225AC561}" destId="{EF96DC6F-CCB7-4572-9D0A-15C19D1A84D0}" srcOrd="0" destOrd="0" presId="urn:microsoft.com/office/officeart/2005/8/layout/process1"/>
    <dgm:cxn modelId="{81D201BC-6330-4B90-857E-016332916E85}" type="presParOf" srcId="{82AB0981-FD64-4183-959D-EBEB96CD2E1B}" destId="{BDB4C22B-3BCC-4899-8049-4B02BAB05400}" srcOrd="0" destOrd="0" presId="urn:microsoft.com/office/officeart/2005/8/layout/process1"/>
    <dgm:cxn modelId="{A5994305-EAEF-4F80-AAA7-7D9132EE48F1}" type="presParOf" srcId="{82AB0981-FD64-4183-959D-EBEB96CD2E1B}" destId="{B4B66EC6-5E90-4E5D-819B-ADA5383E2728}" srcOrd="1" destOrd="0" presId="urn:microsoft.com/office/officeart/2005/8/layout/process1"/>
    <dgm:cxn modelId="{D9D50C7C-1161-4C43-AF32-346E1ED0F50D}" type="presParOf" srcId="{B4B66EC6-5E90-4E5D-819B-ADA5383E2728}" destId="{F4B6E929-23E7-4260-8587-3DC6ED1E7B2A}" srcOrd="0" destOrd="0" presId="urn:microsoft.com/office/officeart/2005/8/layout/process1"/>
    <dgm:cxn modelId="{2928A666-C237-40FE-8EB0-70DF83400900}" type="presParOf" srcId="{82AB0981-FD64-4183-959D-EBEB96CD2E1B}" destId="{EF96DC6F-CCB7-4572-9D0A-15C19D1A84D0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9DE07A0-C33A-4208-8939-C63179E734A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2.Австралийская  биржа (ASX), 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3.Бразильская биржа (в Сан-Паулу - M&amp;FBOVESPA),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4.Шанхайская  фондовая  биржа  (SSE)  и  ряд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других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требуют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1B8666-5E3E-4136-B361-87950B47B097}" type="parTrans" cxnId="{4EF75DAA-3FA5-422B-B97E-DC0ABD49402E}">
      <dgm:prSet/>
      <dgm:spPr/>
      <dgm:t>
        <a:bodyPr/>
        <a:lstStyle/>
        <a:p>
          <a:endParaRPr lang="ru-RU"/>
        </a:p>
      </dgm:t>
    </dgm:pt>
    <dgm:pt modelId="{BBB00BC1-45DF-4243-9555-E78659B5251A}" type="sibTrans" cxnId="{4EF75DAA-3FA5-422B-B97E-DC0ABD49402E}">
      <dgm:prSet/>
      <dgm:spPr/>
      <dgm:t>
        <a:bodyPr/>
        <a:lstStyle/>
        <a:p>
          <a:endParaRPr lang="ru-RU"/>
        </a:p>
      </dgm:t>
    </dgm:pt>
    <dgm:pt modelId="{FAEB6A3E-AF14-4433-B718-6741E55F8E02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-раскрытия  экологической  и  социальной </a:t>
          </a:r>
        </a:p>
        <a:p>
          <a:pPr marL="0" marR="0" indent="0" defTabSz="3111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информации;</a:t>
          </a:r>
        </a:p>
        <a:p>
          <a:pPr marL="0" marR="0" indent="0" defTabSz="3111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-регуляторы финансовых рынков других стран. </a:t>
          </a:r>
        </a:p>
        <a:p>
          <a:pPr marL="0" marR="0" indent="0" defTabSz="3111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ru-RU" sz="2500" dirty="0" smtClean="0"/>
        </a:p>
        <a:p>
          <a:pPr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dirty="0"/>
        </a:p>
      </dgm:t>
    </dgm:pt>
    <dgm:pt modelId="{93F714ED-5256-40BD-A984-3D619AD3E332}" type="parTrans" cxnId="{C033DE53-06B1-4470-B061-001379B9F616}">
      <dgm:prSet/>
      <dgm:spPr/>
      <dgm:t>
        <a:bodyPr/>
        <a:lstStyle/>
        <a:p>
          <a:endParaRPr lang="ru-RU"/>
        </a:p>
      </dgm:t>
    </dgm:pt>
    <dgm:pt modelId="{781A79F9-6305-4279-8C6E-804BCFB92CC8}" type="sibTrans" cxnId="{C033DE53-06B1-4470-B061-001379B9F616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B4C22B-3BCC-4899-8049-4B02BAB05400}" type="pres">
      <dgm:prSet presAssocID="{39DE07A0-C33A-4208-8939-C63179E734A0}" presName="node" presStyleLbl="node1" presStyleIdx="0" presStyleCnt="2" custScaleX="127976" custScaleY="23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B66EC6-5E90-4E5D-819B-ADA5383E2728}" type="pres">
      <dgm:prSet presAssocID="{BBB00BC1-45DF-4243-9555-E78659B5251A}" presName="sibTrans" presStyleLbl="sibTrans2D1" presStyleIdx="0" presStyleCnt="1"/>
      <dgm:spPr/>
      <dgm:t>
        <a:bodyPr/>
        <a:lstStyle/>
        <a:p>
          <a:endParaRPr lang="ru-RU"/>
        </a:p>
      </dgm:t>
    </dgm:pt>
    <dgm:pt modelId="{F4B6E929-23E7-4260-8587-3DC6ED1E7B2A}" type="pres">
      <dgm:prSet presAssocID="{BBB00BC1-45DF-4243-9555-E78659B5251A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8E717AFC-6214-4042-8375-1E888BF59782}" type="pres">
      <dgm:prSet presAssocID="{FAEB6A3E-AF14-4433-B718-6741E55F8E02}" presName="node" presStyleLbl="node1" presStyleIdx="1" presStyleCnt="2" custScaleY="2079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E05B2A-E060-4EA0-8247-B8BBDA048220}" type="presOf" srcId="{BBB00BC1-45DF-4243-9555-E78659B5251A}" destId="{F4B6E929-23E7-4260-8587-3DC6ED1E7B2A}" srcOrd="1" destOrd="0" presId="urn:microsoft.com/office/officeart/2005/8/layout/process1"/>
    <dgm:cxn modelId="{4EF75DAA-3FA5-422B-B97E-DC0ABD49402E}" srcId="{1B2A253F-3BE9-4545-A942-10F8940D8DF0}" destId="{39DE07A0-C33A-4208-8939-C63179E734A0}" srcOrd="0" destOrd="0" parTransId="{EF1B8666-5E3E-4136-B361-87950B47B097}" sibTransId="{BBB00BC1-45DF-4243-9555-E78659B5251A}"/>
    <dgm:cxn modelId="{DDF7818F-64C7-4B27-BB9A-7FDDFECD72E8}" type="presOf" srcId="{BBB00BC1-45DF-4243-9555-E78659B5251A}" destId="{B4B66EC6-5E90-4E5D-819B-ADA5383E2728}" srcOrd="0" destOrd="0" presId="urn:microsoft.com/office/officeart/2005/8/layout/process1"/>
    <dgm:cxn modelId="{94CCA37C-BCE3-421D-9430-2D0EDB6B202B}" type="presOf" srcId="{39DE07A0-C33A-4208-8939-C63179E734A0}" destId="{BDB4C22B-3BCC-4899-8049-4B02BAB05400}" srcOrd="0" destOrd="0" presId="urn:microsoft.com/office/officeart/2005/8/layout/process1"/>
    <dgm:cxn modelId="{E4D333CF-45F8-4A41-946C-6D0AC69CCE5B}" type="presOf" srcId="{FAEB6A3E-AF14-4433-B718-6741E55F8E02}" destId="{8E717AFC-6214-4042-8375-1E888BF59782}" srcOrd="0" destOrd="0" presId="urn:microsoft.com/office/officeart/2005/8/layout/process1"/>
    <dgm:cxn modelId="{C033DE53-06B1-4470-B061-001379B9F616}" srcId="{1B2A253F-3BE9-4545-A942-10F8940D8DF0}" destId="{FAEB6A3E-AF14-4433-B718-6741E55F8E02}" srcOrd="1" destOrd="0" parTransId="{93F714ED-5256-40BD-A984-3D619AD3E332}" sibTransId="{781A79F9-6305-4279-8C6E-804BCFB92CC8}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81D201BC-6330-4B90-857E-016332916E85}" type="presParOf" srcId="{82AB0981-FD64-4183-959D-EBEB96CD2E1B}" destId="{BDB4C22B-3BCC-4899-8049-4B02BAB05400}" srcOrd="0" destOrd="0" presId="urn:microsoft.com/office/officeart/2005/8/layout/process1"/>
    <dgm:cxn modelId="{A5994305-EAEF-4F80-AAA7-7D9132EE48F1}" type="presParOf" srcId="{82AB0981-FD64-4183-959D-EBEB96CD2E1B}" destId="{B4B66EC6-5E90-4E5D-819B-ADA5383E2728}" srcOrd="1" destOrd="0" presId="urn:microsoft.com/office/officeart/2005/8/layout/process1"/>
    <dgm:cxn modelId="{D9D50C7C-1161-4C43-AF32-346E1ED0F50D}" type="presParOf" srcId="{B4B66EC6-5E90-4E5D-819B-ADA5383E2728}" destId="{F4B6E929-23E7-4260-8587-3DC6ED1E7B2A}" srcOrd="0" destOrd="0" presId="urn:microsoft.com/office/officeart/2005/8/layout/process1"/>
    <dgm:cxn modelId="{936EA75B-4640-42DD-B208-EA786BB6AA1C}" type="presParOf" srcId="{82AB0981-FD64-4183-959D-EBEB96CD2E1B}" destId="{8E717AFC-6214-4042-8375-1E888BF59782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2A253F-3BE9-4545-A942-10F8940D8DF0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9DE07A0-C33A-4208-8939-C63179E734A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Европейские  фондовые  биржи  строят  свои  стандарты  допуска  к  торгам  в  соответствии  с  Директивами  EC,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100" b="1" dirty="0">
            <a:solidFill>
              <a:schemeClr val="tx1"/>
            </a:solidFill>
          </a:endParaRPr>
        </a:p>
      </dgm:t>
    </dgm:pt>
    <dgm:pt modelId="{EF1B8666-5E3E-4136-B361-87950B47B097}" type="parTrans" cxnId="{4EF75DAA-3FA5-422B-B97E-DC0ABD49402E}">
      <dgm:prSet/>
      <dgm:spPr/>
      <dgm:t>
        <a:bodyPr/>
        <a:lstStyle/>
        <a:p>
          <a:endParaRPr lang="ru-RU"/>
        </a:p>
      </dgm:t>
    </dgm:pt>
    <dgm:pt modelId="{BBB00BC1-45DF-4243-9555-E78659B5251A}" type="sibTrans" cxnId="{4EF75DAA-3FA5-422B-B97E-DC0ABD49402E}">
      <dgm:prSet/>
      <dgm:spPr/>
      <dgm:t>
        <a:bodyPr/>
        <a:lstStyle/>
        <a:p>
          <a:endParaRPr lang="ru-RU"/>
        </a:p>
      </dgm:t>
    </dgm:pt>
    <dgm:pt modelId="{EFE53DE9-8004-456A-8208-E8D6C05FA45A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Директивой  о  прозрачности </a:t>
          </a:r>
          <a:r>
            <a:rPr lang="ru-RU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деят</a:t>
          </a: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комп. (</a:t>
          </a:r>
          <a:r>
            <a:rPr lang="ru-RU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Transparency</a:t>
          </a: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marR="0" indent="0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Directive</a:t>
          </a: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</a:p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dirty="0"/>
        </a:p>
      </dgm:t>
    </dgm:pt>
    <dgm:pt modelId="{D5471740-F931-4CED-A60E-0CAF78C8DF9C}" type="parTrans" cxnId="{A3F80049-7BFC-4E0C-9CF8-3ADBDEABC1C8}">
      <dgm:prSet/>
      <dgm:spPr/>
      <dgm:t>
        <a:bodyPr/>
        <a:lstStyle/>
        <a:p>
          <a:endParaRPr lang="ru-RU"/>
        </a:p>
      </dgm:t>
    </dgm:pt>
    <dgm:pt modelId="{80CA9638-5F1E-4D72-A008-22F9444B1DF5}" type="sibTrans" cxnId="{A3F80049-7BFC-4E0C-9CF8-3ADBDEABC1C8}">
      <dgm:prSet/>
      <dgm:spPr/>
      <dgm:t>
        <a:bodyPr/>
        <a:lstStyle/>
        <a:p>
          <a:endParaRPr lang="ru-RU"/>
        </a:p>
      </dgm:t>
    </dgm:pt>
    <dgm:pt modelId="{82AB0981-FD64-4183-959D-EBEB96CD2E1B}" type="pres">
      <dgm:prSet presAssocID="{1B2A253F-3BE9-4545-A942-10F8940D8D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B4C22B-3BCC-4899-8049-4B02BAB05400}" type="pres">
      <dgm:prSet presAssocID="{39DE07A0-C33A-4208-8939-C63179E734A0}" presName="node" presStyleLbl="node1" presStyleIdx="0" presStyleCnt="2" custScaleX="127976" custScaleY="233369" custLinFactNeighborX="85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B66EC6-5E90-4E5D-819B-ADA5383E2728}" type="pres">
      <dgm:prSet presAssocID="{BBB00BC1-45DF-4243-9555-E78659B5251A}" presName="sibTrans" presStyleLbl="sibTrans2D1" presStyleIdx="0" presStyleCnt="1"/>
      <dgm:spPr/>
      <dgm:t>
        <a:bodyPr/>
        <a:lstStyle/>
        <a:p>
          <a:endParaRPr lang="ru-RU"/>
        </a:p>
      </dgm:t>
    </dgm:pt>
    <dgm:pt modelId="{F4B6E929-23E7-4260-8587-3DC6ED1E7B2A}" type="pres">
      <dgm:prSet presAssocID="{BBB00BC1-45DF-4243-9555-E78659B5251A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433B698F-453C-4333-9317-048C9D484F0E}" type="pres">
      <dgm:prSet presAssocID="{EFE53DE9-8004-456A-8208-E8D6C05FA45A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E05B2A-E060-4EA0-8247-B8BBDA048220}" type="presOf" srcId="{BBB00BC1-45DF-4243-9555-E78659B5251A}" destId="{F4B6E929-23E7-4260-8587-3DC6ED1E7B2A}" srcOrd="1" destOrd="0" presId="urn:microsoft.com/office/officeart/2005/8/layout/process1"/>
    <dgm:cxn modelId="{DDF7818F-64C7-4B27-BB9A-7FDDFECD72E8}" type="presOf" srcId="{BBB00BC1-45DF-4243-9555-E78659B5251A}" destId="{B4B66EC6-5E90-4E5D-819B-ADA5383E2728}" srcOrd="0" destOrd="0" presId="urn:microsoft.com/office/officeart/2005/8/layout/process1"/>
    <dgm:cxn modelId="{94CCA37C-BCE3-421D-9430-2D0EDB6B202B}" type="presOf" srcId="{39DE07A0-C33A-4208-8939-C63179E734A0}" destId="{BDB4C22B-3BCC-4899-8049-4B02BAB05400}" srcOrd="0" destOrd="0" presId="urn:microsoft.com/office/officeart/2005/8/layout/process1"/>
    <dgm:cxn modelId="{5A9CFC63-304D-41AC-AED5-C27A76D72C86}" type="presOf" srcId="{EFE53DE9-8004-456A-8208-E8D6C05FA45A}" destId="{433B698F-453C-4333-9317-048C9D484F0E}" srcOrd="0" destOrd="0" presId="urn:microsoft.com/office/officeart/2005/8/layout/process1"/>
    <dgm:cxn modelId="{4EF75DAA-3FA5-422B-B97E-DC0ABD49402E}" srcId="{1B2A253F-3BE9-4545-A942-10F8940D8DF0}" destId="{39DE07A0-C33A-4208-8939-C63179E734A0}" srcOrd="0" destOrd="0" parTransId="{EF1B8666-5E3E-4136-B361-87950B47B097}" sibTransId="{BBB00BC1-45DF-4243-9555-E78659B5251A}"/>
    <dgm:cxn modelId="{A0D0E76D-E6C6-43BF-9351-6244AF257F28}" type="presOf" srcId="{1B2A253F-3BE9-4545-A942-10F8940D8DF0}" destId="{82AB0981-FD64-4183-959D-EBEB96CD2E1B}" srcOrd="0" destOrd="0" presId="urn:microsoft.com/office/officeart/2005/8/layout/process1"/>
    <dgm:cxn modelId="{A3F80049-7BFC-4E0C-9CF8-3ADBDEABC1C8}" srcId="{1B2A253F-3BE9-4545-A942-10F8940D8DF0}" destId="{EFE53DE9-8004-456A-8208-E8D6C05FA45A}" srcOrd="1" destOrd="0" parTransId="{D5471740-F931-4CED-A60E-0CAF78C8DF9C}" sibTransId="{80CA9638-5F1E-4D72-A008-22F9444B1DF5}"/>
    <dgm:cxn modelId="{81D201BC-6330-4B90-857E-016332916E85}" type="presParOf" srcId="{82AB0981-FD64-4183-959D-EBEB96CD2E1B}" destId="{BDB4C22B-3BCC-4899-8049-4B02BAB05400}" srcOrd="0" destOrd="0" presId="urn:microsoft.com/office/officeart/2005/8/layout/process1"/>
    <dgm:cxn modelId="{A5994305-EAEF-4F80-AAA7-7D9132EE48F1}" type="presParOf" srcId="{82AB0981-FD64-4183-959D-EBEB96CD2E1B}" destId="{B4B66EC6-5E90-4E5D-819B-ADA5383E2728}" srcOrd="1" destOrd="0" presId="urn:microsoft.com/office/officeart/2005/8/layout/process1"/>
    <dgm:cxn modelId="{D9D50C7C-1161-4C43-AF32-346E1ED0F50D}" type="presParOf" srcId="{B4B66EC6-5E90-4E5D-819B-ADA5383E2728}" destId="{F4B6E929-23E7-4260-8587-3DC6ED1E7B2A}" srcOrd="0" destOrd="0" presId="urn:microsoft.com/office/officeart/2005/8/layout/process1"/>
    <dgm:cxn modelId="{2909BCF7-83AF-40D8-BB9C-0C6081BEC60B}" type="presParOf" srcId="{82AB0981-FD64-4183-959D-EBEB96CD2E1B}" destId="{433B698F-453C-4333-9317-048C9D484F0E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B4C22B-3BCC-4899-8049-4B02BAB05400}">
      <dsp:nvSpPr>
        <dsp:cNvPr id="0" name=""/>
        <dsp:cNvSpPr/>
      </dsp:nvSpPr>
      <dsp:spPr>
        <a:xfrm>
          <a:off x="2530" y="440284"/>
          <a:ext cx="3599887" cy="393871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Регламентация корпоративного управления осуществляется путем разработки стандартов,  содержащих  рекомендации  по  различным  аспектам  деятельности  компаний. </a:t>
          </a:r>
          <a:endParaRPr lang="ru-RU" sz="1700" b="1" kern="1200" dirty="0">
            <a:solidFill>
              <a:schemeClr val="tx1"/>
            </a:solidFill>
          </a:endParaRPr>
        </a:p>
      </dsp:txBody>
      <dsp:txXfrm>
        <a:off x="107967" y="545721"/>
        <a:ext cx="3389013" cy="3727843"/>
      </dsp:txXfrm>
    </dsp:sp>
    <dsp:sp modelId="{B4B66EC6-5E90-4E5D-819B-ADA5383E2728}">
      <dsp:nvSpPr>
        <dsp:cNvPr id="0" name=""/>
        <dsp:cNvSpPr/>
      </dsp:nvSpPr>
      <dsp:spPr>
        <a:xfrm rot="21573133">
          <a:off x="3884335" y="2042232"/>
          <a:ext cx="597702" cy="69760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3884338" y="2182455"/>
        <a:ext cx="418391" cy="418564"/>
      </dsp:txXfrm>
    </dsp:sp>
    <dsp:sp modelId="{E5CE79F7-9001-4443-AE27-6AA6B6C08411}">
      <dsp:nvSpPr>
        <dsp:cNvPr id="0" name=""/>
        <dsp:cNvSpPr/>
      </dsp:nvSpPr>
      <dsp:spPr>
        <a:xfrm>
          <a:off x="4730124" y="398242"/>
          <a:ext cx="4903487" cy="3938717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 числу таких стандартов относятся: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критерии  качества  корпоративного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управления,  разработанные  различными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рейтинговыми агентствами;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стандарты финансовой отчетности;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требования фондовых бирж;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кодексы корпоративного управления;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принципы корпоративного управления;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-м</a:t>
          </a:r>
          <a:r>
            <a:rPr lang="ru-RU" sz="17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еждународный</a:t>
          </a:r>
          <a:r>
            <a:rPr lang="ru-RU" sz="1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стандарт  по  интегрированной   отчетности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45485" y="513603"/>
        <a:ext cx="4672765" cy="37079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B4C22B-3BCC-4899-8049-4B02BAB05400}">
      <dsp:nvSpPr>
        <dsp:cNvPr id="0" name=""/>
        <dsp:cNvSpPr/>
      </dsp:nvSpPr>
      <dsp:spPr>
        <a:xfrm>
          <a:off x="2915" y="225329"/>
          <a:ext cx="3992814" cy="436862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9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Разработкой  стандартов  корпоративного  управления  занимаются  многие  международные  организации.  Одной  из  ведущих международных организаций, разрабатывающей стандарты в области корпоративного управления  является  </a:t>
          </a:r>
          <a:endParaRPr lang="en-US" sz="19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b="1" kern="1200" dirty="0">
            <a:solidFill>
              <a:schemeClr val="tx1"/>
            </a:solidFill>
          </a:endParaRPr>
        </a:p>
      </dsp:txBody>
      <dsp:txXfrm>
        <a:off x="119861" y="342275"/>
        <a:ext cx="3758922" cy="4134735"/>
      </dsp:txXfrm>
    </dsp:sp>
    <dsp:sp modelId="{B4B66EC6-5E90-4E5D-819B-ADA5383E2728}">
      <dsp:nvSpPr>
        <dsp:cNvPr id="0" name=""/>
        <dsp:cNvSpPr/>
      </dsp:nvSpPr>
      <dsp:spPr>
        <a:xfrm>
          <a:off x="4307726" y="2022767"/>
          <a:ext cx="661433" cy="7737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>
        <a:off x="4307726" y="2177517"/>
        <a:ext cx="463003" cy="464252"/>
      </dsp:txXfrm>
    </dsp:sp>
    <dsp:sp modelId="{168EF27E-1BC2-413B-A73E-B4D6B5CF706A}">
      <dsp:nvSpPr>
        <dsp:cNvPr id="0" name=""/>
        <dsp:cNvSpPr/>
      </dsp:nvSpPr>
      <dsp:spPr>
        <a:xfrm>
          <a:off x="5243718" y="367722"/>
          <a:ext cx="4261849" cy="4083842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1.Организация по  экономическому  сотрудничеству  и  развитию (ОЭСР);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2.Всемирный  банк;  </a:t>
          </a:r>
          <a:endParaRPr lang="en-US" sz="18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0" indent="0" algn="just" defTabSz="2667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z-Cyrl-UZ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3.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Международный Валютный  Фонд  (МВФ);</a:t>
          </a:r>
        </a:p>
        <a:p>
          <a:pPr marL="0" marR="0" lvl="0" indent="0" algn="just" defTabSz="2667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4.Европейских организаций.</a:t>
          </a:r>
        </a:p>
        <a:p>
          <a:pPr lvl="0" algn="just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3330" y="487334"/>
        <a:ext cx="4022625" cy="38446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B4C22B-3BCC-4899-8049-4B02BAB05400}">
      <dsp:nvSpPr>
        <dsp:cNvPr id="0" name=""/>
        <dsp:cNvSpPr/>
      </dsp:nvSpPr>
      <dsp:spPr>
        <a:xfrm>
          <a:off x="9404" y="0"/>
          <a:ext cx="3016020" cy="557302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Стандарты  корпоративного  управления реализуются  на  добровольной  основе.  Движущим  фактором  в  достижении  высоких стандартов корпоративного управления является  соответствующее  повышение  инвестиционной  привлекательности  компании. 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97740" y="88336"/>
        <a:ext cx="2839348" cy="5396355"/>
      </dsp:txXfrm>
    </dsp:sp>
    <dsp:sp modelId="{B4B66EC6-5E90-4E5D-819B-ADA5383E2728}">
      <dsp:nvSpPr>
        <dsp:cNvPr id="0" name=""/>
        <dsp:cNvSpPr/>
      </dsp:nvSpPr>
      <dsp:spPr>
        <a:xfrm>
          <a:off x="3261095" y="2494281"/>
          <a:ext cx="499622" cy="5844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>
        <a:off x="3261095" y="2611174"/>
        <a:ext cx="349735" cy="350677"/>
      </dsp:txXfrm>
    </dsp:sp>
    <dsp:sp modelId="{1DF4972D-1635-46C3-9FC9-B09D6D32C5BA}">
      <dsp:nvSpPr>
        <dsp:cNvPr id="0" name=""/>
        <dsp:cNvSpPr/>
      </dsp:nvSpPr>
      <dsp:spPr>
        <a:xfrm>
          <a:off x="3968108" y="0"/>
          <a:ext cx="2356708" cy="5573027"/>
        </a:xfrm>
        <a:prstGeom prst="roundRect">
          <a:avLst>
            <a:gd name="adj" fmla="val 1000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Наиболее  из-вестными  в  мире  рейтинговыми  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агентствами </a:t>
          </a:r>
          <a:r>
            <a:rPr lang="ru-RU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являются: </a:t>
          </a:r>
          <a:r>
            <a:rPr lang="ru-RU" sz="2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Standard</a:t>
          </a:r>
          <a:r>
            <a:rPr lang="ru-RU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&amp;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Poor’s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Fitch</a:t>
          </a:r>
          <a:r>
            <a:rPr lang="ru-RU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Ratings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Moody’s</a:t>
          </a:r>
          <a:r>
            <a:rPr lang="uz-Cyrl-UZ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r>
            <a:rPr 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Morningstar.</a:t>
          </a:r>
          <a:endParaRPr lang="ru-RU" sz="20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37134" y="69026"/>
        <a:ext cx="2218656" cy="5434975"/>
      </dsp:txXfrm>
    </dsp:sp>
    <dsp:sp modelId="{5A76EF33-3EFB-49D2-9F5C-89D7E4264FCF}">
      <dsp:nvSpPr>
        <dsp:cNvPr id="0" name=""/>
        <dsp:cNvSpPr/>
      </dsp:nvSpPr>
      <dsp:spPr>
        <a:xfrm>
          <a:off x="6560487" y="2494281"/>
          <a:ext cx="499622" cy="5844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>
        <a:off x="6560487" y="2611174"/>
        <a:ext cx="349735" cy="350677"/>
      </dsp:txXfrm>
    </dsp:sp>
    <dsp:sp modelId="{DDAA139F-4685-460D-9D0A-6A07A17E818A}">
      <dsp:nvSpPr>
        <dsp:cNvPr id="0" name=""/>
        <dsp:cNvSpPr/>
      </dsp:nvSpPr>
      <dsp:spPr>
        <a:xfrm>
          <a:off x="7267499" y="281828"/>
          <a:ext cx="2356708" cy="5009369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Основной задачей рейтинговых агентств </a:t>
          </a: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является  определение  кредитного  рейтинга,  то  есть  рейтинга  доверия  к  заемщику кредитных  средств.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336525" y="350854"/>
        <a:ext cx="2218656" cy="48713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B4C22B-3BCC-4899-8049-4B02BAB05400}">
      <dsp:nvSpPr>
        <dsp:cNvPr id="0" name=""/>
        <dsp:cNvSpPr/>
      </dsp:nvSpPr>
      <dsp:spPr>
        <a:xfrm>
          <a:off x="6262" y="0"/>
          <a:ext cx="4594695" cy="481928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1.Лондонская  фондовая  биржа </a:t>
          </a:r>
        </a:p>
        <a:p>
          <a:pPr marL="0" marR="0" lvl="0" indent="0" algn="ctr" defTabSz="2667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(London  Stock  Exchange,  LSE)  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требует  от компаний,  допускаемых  к  торгам  на  бирже,  соблюдения  Объединенного  кодекса </a:t>
          </a:r>
        </a:p>
        <a:p>
          <a:pPr marL="0" marR="0" lvl="0" indent="0" algn="ctr" defTabSz="2667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Combined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Code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),  который  является  обязательным  для  всех  компаний  с  «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премиумлистингом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на  Лондонской  фондовой  бирже, или стандарта «передового опыта» (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best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practice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- для всех остальных компаний. 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40836" y="134574"/>
        <a:ext cx="4325547" cy="4550138"/>
      </dsp:txXfrm>
    </dsp:sp>
    <dsp:sp modelId="{B4B66EC6-5E90-4E5D-819B-ADA5383E2728}">
      <dsp:nvSpPr>
        <dsp:cNvPr id="0" name=""/>
        <dsp:cNvSpPr/>
      </dsp:nvSpPr>
      <dsp:spPr>
        <a:xfrm>
          <a:off x="4959986" y="1964448"/>
          <a:ext cx="761139" cy="8903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800" kern="1200"/>
        </a:p>
      </dsp:txBody>
      <dsp:txXfrm>
        <a:off x="4959986" y="2142526"/>
        <a:ext cx="532797" cy="534233"/>
      </dsp:txXfrm>
    </dsp:sp>
    <dsp:sp modelId="{EF96DC6F-CCB7-4572-9D0A-15C19D1A84D0}">
      <dsp:nvSpPr>
        <dsp:cNvPr id="0" name=""/>
        <dsp:cNvSpPr/>
      </dsp:nvSpPr>
      <dsp:spPr>
        <a:xfrm>
          <a:off x="6037070" y="1247994"/>
          <a:ext cx="3590279" cy="2323298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Если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компании не соблюдают определенные положения  Кодекса,  они  обязаны  объяснить причины такого поведения инвесторам.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05117" y="1316041"/>
        <a:ext cx="3454185" cy="218720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B4C22B-3BCC-4899-8049-4B02BAB05400}">
      <dsp:nvSpPr>
        <dsp:cNvPr id="0" name=""/>
        <dsp:cNvSpPr/>
      </dsp:nvSpPr>
      <dsp:spPr>
        <a:xfrm>
          <a:off x="1560" y="0"/>
          <a:ext cx="4599187" cy="481928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2.Австралийская  биржа (ASX), 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3.Бразильская биржа (в Сан-Паулу - M&amp;FBOVESPA),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4.Шанхайская  фондовая  биржа  (SSE)  и  ряд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других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требуют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6266" y="134706"/>
        <a:ext cx="4329775" cy="4549874"/>
      </dsp:txXfrm>
    </dsp:sp>
    <dsp:sp modelId="{B4B66EC6-5E90-4E5D-819B-ADA5383E2728}">
      <dsp:nvSpPr>
        <dsp:cNvPr id="0" name=""/>
        <dsp:cNvSpPr/>
      </dsp:nvSpPr>
      <dsp:spPr>
        <a:xfrm>
          <a:off x="4960126" y="1964013"/>
          <a:ext cx="761883" cy="8912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800" kern="1200"/>
        </a:p>
      </dsp:txBody>
      <dsp:txXfrm>
        <a:off x="4960126" y="2142265"/>
        <a:ext cx="533318" cy="534755"/>
      </dsp:txXfrm>
    </dsp:sp>
    <dsp:sp modelId="{8E717AFC-6214-4042-8375-1E888BF59782}">
      <dsp:nvSpPr>
        <dsp:cNvPr id="0" name=""/>
        <dsp:cNvSpPr/>
      </dsp:nvSpPr>
      <dsp:spPr>
        <a:xfrm>
          <a:off x="6038262" y="262958"/>
          <a:ext cx="3593788" cy="4293369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-раскрытия  экологической  и  социальной </a:t>
          </a:r>
        </a:p>
        <a:p>
          <a:pPr marL="0" marR="0" lvl="0" indent="0" algn="ctr" defTabSz="3111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информации;</a:t>
          </a:r>
        </a:p>
        <a:p>
          <a:pPr marL="0" marR="0" lvl="0" indent="0" algn="ctr" defTabSz="3111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-регуляторы финансовых рынков других стран. </a:t>
          </a:r>
        </a:p>
        <a:p>
          <a:pPr marL="0" marR="0" lvl="0" indent="0" algn="ctr" defTabSz="3111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ru-RU" sz="2500" kern="1200" dirty="0" smtClean="0"/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 dirty="0"/>
        </a:p>
      </dsp:txBody>
      <dsp:txXfrm>
        <a:off x="6143520" y="368216"/>
        <a:ext cx="3383272" cy="408285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B4C22B-3BCC-4899-8049-4B02BAB05400}">
      <dsp:nvSpPr>
        <dsp:cNvPr id="0" name=""/>
        <dsp:cNvSpPr/>
      </dsp:nvSpPr>
      <dsp:spPr>
        <a:xfrm>
          <a:off x="128403" y="0"/>
          <a:ext cx="4594695" cy="481928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Европейские  фондовые  биржи  строят  свои  стандарты  допуска  к  торгам  в  соответствии  с  Директивами  EC,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100" b="1" kern="1200" dirty="0">
            <a:solidFill>
              <a:schemeClr val="tx1"/>
            </a:solidFill>
          </a:endParaRPr>
        </a:p>
      </dsp:txBody>
      <dsp:txXfrm>
        <a:off x="262977" y="134574"/>
        <a:ext cx="4325547" cy="4550138"/>
      </dsp:txXfrm>
    </dsp:sp>
    <dsp:sp modelId="{B4B66EC6-5E90-4E5D-819B-ADA5383E2728}">
      <dsp:nvSpPr>
        <dsp:cNvPr id="0" name=""/>
        <dsp:cNvSpPr/>
      </dsp:nvSpPr>
      <dsp:spPr>
        <a:xfrm>
          <a:off x="5051592" y="1964448"/>
          <a:ext cx="696404" cy="8903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800" kern="1200"/>
        </a:p>
      </dsp:txBody>
      <dsp:txXfrm>
        <a:off x="5051592" y="2142526"/>
        <a:ext cx="487483" cy="534233"/>
      </dsp:txXfrm>
    </dsp:sp>
    <dsp:sp modelId="{433B698F-453C-4333-9317-048C9D484F0E}">
      <dsp:nvSpPr>
        <dsp:cNvPr id="0" name=""/>
        <dsp:cNvSpPr/>
      </dsp:nvSpPr>
      <dsp:spPr>
        <a:xfrm>
          <a:off x="6037070" y="1334062"/>
          <a:ext cx="3590279" cy="2151161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Директивой  о  прозрачности </a:t>
          </a:r>
          <a:r>
            <a:rPr lang="ru-RU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деят</a:t>
          </a: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комп. (</a:t>
          </a:r>
          <a:r>
            <a:rPr lang="ru-RU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Transparency</a:t>
          </a: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marR="0" lvl="0" indent="0" algn="ctr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Directive</a:t>
          </a: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/>
        </a:p>
      </dsp:txBody>
      <dsp:txXfrm>
        <a:off x="6100075" y="1397067"/>
        <a:ext cx="3464269" cy="20251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AD4884-AE9F-4FE5-8588-8D6E53F2894B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65200" y="1235075"/>
            <a:ext cx="481171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688" y="4752975"/>
            <a:ext cx="5392737" cy="38877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0538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9525" y="9380538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BAC8B6-CB6D-41B3-8E8A-4549D7CC1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477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828064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52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243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80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880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16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706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365126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4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310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90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837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836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380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358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820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95300" y="359465"/>
            <a:ext cx="89154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236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http://www.ppt.prtxt.ru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fld id="{1345D833-4658-41A7-8C17-5F9EEBC010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018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1">
                <a:lumMod val="93000"/>
              </a:schemeClr>
            </a:gs>
            <a:gs pos="6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E04B0-FABE-477F-A049-CCF152A8366D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64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18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056630" y="2392611"/>
            <a:ext cx="5636009" cy="2714644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8.Мавзу: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орпоратив </a:t>
            </a:r>
            <a:r>
              <a:rPr lang="uz-Cyrl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бошқарувнинг 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замонавий стандартлари </a:t>
            </a:r>
            <a:r>
              <a:rPr lang="uz-Cyrl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 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методларини</a:t>
            </a:r>
          </a:p>
          <a:p>
            <a:pPr algn="ctr" fontAlgn="t"/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жорий этиш амалиёти </a:t>
            </a:r>
            <a:endParaRPr lang="uz-Cyrl-UZ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t"/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(Группа 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бош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 мамлакатлар </a:t>
            </a:r>
            <a:r>
              <a:rPr lang="uz-Cyrl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мисолида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56156"/>
            <a:ext cx="4056631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50371" y="477043"/>
            <a:ext cx="91774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«Бизнес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тадбиркорлик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олий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мактаби</a:t>
            </a:r>
            <a:r>
              <a:rPr lang="ru-RU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chemeClr val="accent1">
                  <a:lumMod val="20000"/>
                  <a:lumOff val="80000"/>
                </a:schemeClr>
              </a:solidFill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76058" y="5268498"/>
            <a:ext cx="23295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СУЮНОВ</a:t>
            </a:r>
            <a:r>
              <a:rPr lang="en-US" sz="2400" dirty="0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 </a:t>
            </a:r>
          </a:p>
          <a:p>
            <a:pPr algn="r"/>
            <a:r>
              <a:rPr lang="ru-RU" sz="2400" dirty="0" err="1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Дилмурод</a:t>
            </a:r>
            <a:r>
              <a:rPr lang="ru-RU" sz="2400" dirty="0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 </a:t>
            </a:r>
            <a:endParaRPr lang="en-US" sz="2400" dirty="0" smtClean="0">
              <a:ln>
                <a:prstDash val="solid"/>
              </a:ln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algn="r"/>
            <a:r>
              <a:rPr lang="ru-RU" sz="2400" dirty="0" err="1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Холмурадович</a:t>
            </a:r>
            <a:endParaRPr lang="ru-RU" sz="2400" dirty="0" smtClean="0">
              <a:ln>
                <a:prstDash val="solid"/>
              </a:ln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81316" y="5268498"/>
            <a:ext cx="2924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</a:t>
            </a:r>
            <a:r>
              <a:rPr lang="uz-Cyrl-UZ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тив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амалиёти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кафедраси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мудири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профессор.</a:t>
            </a:r>
            <a:endParaRPr lang="ru-RU" i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754518" y="5268498"/>
            <a:ext cx="0" cy="12003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24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41738" y="1219200"/>
            <a:ext cx="9544508" cy="5528110"/>
          </a:xfrm>
          <a:prstGeom prst="roundRect">
            <a:avLst>
              <a:gd name="adj" fmla="val 321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 CYR"/>
                <a:cs typeface="Times New Roman" pitchFamily="18" charset="0"/>
              </a:rPr>
              <a:t>           </a:t>
            </a:r>
          </a:p>
          <a:p>
            <a:pPr algn="just"/>
            <a:endParaRPr lang="ru-RU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 smtClean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 CYR"/>
                <a:cs typeface="Times New Roman" pitchFamily="18" charset="0"/>
              </a:rPr>
              <a:t>       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М.В.Ефремов</a:t>
            </a:r>
            <a:r>
              <a:rPr lang="uz-Cyrl-UZ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В.В.Лунев “Корпоративные стандарты как инструмент управления сервисными организациями”, Журнал: Вестник Нижегородского университета им. Н.И. Лобачевчкого. Серия: Социальные науки, 2015, №1(37), стр.18-22.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Fuxiu Jiang, Kenneth A. Kim, Corporate governance in China: A modern perspective, Journal of Corporate Finance, Volume 32, 2015, Pages 190-216.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Suyunov</a:t>
            </a:r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D.H.”</a:t>
            </a:r>
            <a:r>
              <a:rPr lang="en-US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Тhe</a:t>
            </a:r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main problems of corporate governance and ways to solve them”, EPRA International Journal of Economic Growth and Environmental Issues (EGEI) ISSN:2321-6247 Impact Factor: 8.007 (SJIF 2020) 202101-13-006137, 9, 1,  January, 2021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.Marina </a:t>
            </a:r>
            <a:r>
              <a:rPr lang="en-US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Martynova</a:t>
            </a:r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Luc </a:t>
            </a:r>
            <a:r>
              <a:rPr lang="en-US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Renneboog</a:t>
            </a:r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Spillover of corporate governance standards in cross-border mergers and </a:t>
            </a:r>
            <a:r>
              <a:rPr 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acquisitions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Костиков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 В. Кодекс корпоративного поведения. Корпоративное поведение в России / Под общ. ред. И. В. Костикова. — М.: Экономика,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2014</a:t>
            </a:r>
          </a:p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6.Бочаева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В. Кодекс корпоративного поведения как элемент системы корпоративного управления // Молодой ученый. — 2016. — №10. — С. 630-634. — URL https://moluch.ru/archive/114/30047/ (дата обращения: 10.09.2019). ﻿ </a:t>
            </a:r>
            <a:endParaRPr lang="uz-Cyrl-UZ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alt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7.Мазур И.И., </a:t>
            </a:r>
            <a:r>
              <a:rPr lang="uz-Cyrl-UZ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В.Д.Шапура </a:t>
            </a:r>
            <a:r>
              <a:rPr lang="uz-Cyrl-UZ" alt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другие Коропоративн</a:t>
            </a:r>
            <a:r>
              <a:rPr lang="ru-RU" alt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ый</a:t>
            </a:r>
            <a:r>
              <a:rPr lang="uz-Cyrl-UZ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менеджмент</a:t>
            </a:r>
            <a:r>
              <a:rPr lang="uz-Cyrl-UZ" alt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Спарвочник </a:t>
            </a:r>
            <a:r>
              <a:rPr lang="uz-Cyrl-UZ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профессионалов</a:t>
            </a:r>
            <a:r>
              <a:rPr lang="uz-Cyrl-UZ" alt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/,; </a:t>
            </a:r>
            <a:r>
              <a:rPr lang="uz-Cyrl-UZ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-М.: В</a:t>
            </a:r>
            <a:r>
              <a:rPr lang="ru-RU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uz-Cyrl-UZ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сшая школа, 2003. -1077 стр</a:t>
            </a:r>
            <a:r>
              <a:rPr lang="uz-Cyrl-UZ" alt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uz-Cyrl-UZ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8.</a:t>
            </a:r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OECD PUBLICATIONS, 2, rue André-Pascal, 75775 PARIS CEDEX </a:t>
            </a:r>
            <a:r>
              <a:rPr lang="fr-FR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PRINTED </a:t>
            </a:r>
            <a:r>
              <a:rPr lang="fr-FR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FRANCE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(21 1999 06 1 P) ISBN 92-64-17126-6 No. 50907 </a:t>
            </a:r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alt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4"/>
          <p:cNvSpPr>
            <a:spLocks noChangeArrowheads="1"/>
          </p:cNvSpPr>
          <p:nvPr/>
        </p:nvSpPr>
        <p:spPr bwMode="auto">
          <a:xfrm>
            <a:off x="3819145" y="2481657"/>
            <a:ext cx="37444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          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85409" y="151447"/>
            <a:ext cx="92070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ва таклиф этилаётган адабиётлар рўйхати: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09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41032" y="182563"/>
            <a:ext cx="3826768" cy="111125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III. Приоритетные       направления развития и либерализации экономики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9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70D1FB0-5F0E-472A-9EA4-583226D14E50}" type="slidenum">
              <a:rPr lang="en-US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460" name="Прямоугольник 4"/>
          <p:cNvSpPr>
            <a:spLocks noChangeArrowheads="1"/>
          </p:cNvSpPr>
          <p:nvPr/>
        </p:nvSpPr>
        <p:spPr bwMode="auto">
          <a:xfrm>
            <a:off x="4619625" y="960930"/>
            <a:ext cx="4752975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           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3.4.</a:t>
            </a:r>
            <a:r>
              <a:rPr lang="ru-RU" sz="16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Продолжение институциональных и структурных реформ, направленных на сокращение присутствия государства в экономике, дальнейшее усиление защиты прав и приоритетной роли частной собственности, стимулирование развития малого бизнеса и частного предпринимательства:</a:t>
            </a:r>
            <a:r>
              <a:rPr lang="uz-Cyrl-UZ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z-Cyrl-UZ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/>
              <a:t> </a:t>
            </a:r>
            <a:r>
              <a:rPr lang="ru-RU" b="1" dirty="0"/>
              <a:t>- внедрение современных международных стандартов и методов корпоративного управления, усиление роли акционеров в стратегическом управлении предприятиями.</a:t>
            </a:r>
            <a:endParaRPr lang="ru-RU" dirty="0"/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корпоратив бошқарувининг замонавий стандартлар ва усулларни жорий этиш, корхонларни стратегик бошқаришда акциядорларнинг ролини кучайтириш.</a:t>
            </a:r>
            <a:r>
              <a:rPr lang="uz-Cyrl-UZ" dirty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9461" name="Picture 2" descr="C:\Users\User\Desktop\4OroFy14768148097462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88914"/>
            <a:ext cx="4211638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56745" y="5833132"/>
            <a:ext cx="905991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 </a:t>
            </a:r>
            <a:r>
              <a:rPr lang="uz-Cyrl-U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 Президентининг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z-Cyrl-U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 Республикасини янада ривожлантириш бўйича харакатлар стратегияси тўғрисида”ги</a:t>
            </a:r>
            <a:r>
              <a:rPr lang="ru-RU" sz="1200" b="1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07.02.2017 йилдаги 4947 - сонли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Фармони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138950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617544" y="525562"/>
            <a:ext cx="8507809" cy="405011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1.Стандарты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управления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200120227"/>
              </p:ext>
            </p:extLst>
          </p:nvPr>
        </p:nvGraphicFramePr>
        <p:xfrm>
          <a:off x="126405" y="930573"/>
          <a:ext cx="9633612" cy="4819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</p:spTree>
    <p:extLst>
      <p:ext uri="{BB962C8B-B14F-4D97-AF65-F5344CB8AC3E}">
        <p14:creationId xmlns:p14="http://schemas.microsoft.com/office/powerpoint/2010/main" val="63981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617544" y="525562"/>
            <a:ext cx="8507809" cy="405011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1.Стандарты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управления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44976642"/>
              </p:ext>
            </p:extLst>
          </p:nvPr>
        </p:nvGraphicFramePr>
        <p:xfrm>
          <a:off x="126404" y="930573"/>
          <a:ext cx="9508483" cy="4819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</p:spTree>
    <p:extLst>
      <p:ext uri="{BB962C8B-B14F-4D97-AF65-F5344CB8AC3E}">
        <p14:creationId xmlns:p14="http://schemas.microsoft.com/office/powerpoint/2010/main" val="142940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617544" y="525562"/>
            <a:ext cx="8507809" cy="405011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2.Рейтинговые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корпоративного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120250255"/>
              </p:ext>
            </p:extLst>
          </p:nvPr>
        </p:nvGraphicFramePr>
        <p:xfrm>
          <a:off x="126405" y="1010653"/>
          <a:ext cx="9633612" cy="55730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</p:spTree>
    <p:extLst>
      <p:ext uri="{BB962C8B-B14F-4D97-AF65-F5344CB8AC3E}">
        <p14:creationId xmlns:p14="http://schemas.microsoft.com/office/powerpoint/2010/main" val="395232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758" y="1"/>
            <a:ext cx="9500135" cy="106840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ачества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управления можно классифицировать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нескольким признакам: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4755" y="1183907"/>
            <a:ext cx="9654138" cy="5515275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1)по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стране-источнику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рассчитываемые 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СНГ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за рубежом; 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2)по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исследовательскому фокусу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рейтинги собственно корпоративного управления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кредитные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рейтинги, включающие показатели корпоративного управления, 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общие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узкоспециализированные рейтинги; 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3)по 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охвату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рейтинги,  рассчитываемые  для  одной  или  нескольких  стран,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охватывающие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не охватывающие растущие рынки; </a:t>
            </a:r>
          </a:p>
          <a:p>
            <a:pPr algn="just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4)по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авторам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рейтинги, публикуемые агентствами или разрабатываемые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отдельными исследователями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Качество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управления традиционно оценивается по балльной шкале,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которая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 дополняется категориями«+» или«-». В подавляющем большинстве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случаев компании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на добровольной основе раскрывать или не раскрывать присвоенные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  рейтинги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управления. </a:t>
            </a:r>
          </a:p>
        </p:txBody>
      </p:sp>
    </p:spTree>
    <p:extLst>
      <p:ext uri="{BB962C8B-B14F-4D97-AF65-F5344CB8AC3E}">
        <p14:creationId xmlns:p14="http://schemas.microsoft.com/office/powerpoint/2010/main" val="1552966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407" y="249622"/>
            <a:ext cx="8543925" cy="1174917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2.Рейтинговые 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корпоративного </a:t>
            </a: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0632" y="1164657"/>
            <a:ext cx="9288379" cy="4242285"/>
          </a:xfrm>
        </p:spPr>
        <p:txBody>
          <a:bodyPr>
            <a:noAutofit/>
          </a:bodyPr>
          <a:lstStyle/>
          <a:p>
            <a:pPr algn="jus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методика 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GAMMA-2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аббревиатура,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образованная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 латинских  слов 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governance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accountability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metrics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означает управление, подотчетность,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менеджмент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анализ) – рейтинг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Standard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&amp; 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Poor’s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В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1998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Standard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Poor’s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начала разрабатывать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Gamma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Brochure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Опубликовано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Standard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Poor's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подразделением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McGraw-Hill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Companies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New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York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NY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2010 50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и управление.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XXI век критерии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методологию оценки практики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управления, а с 2000 года –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проводить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независимый  интерактивный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 корпоративного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компаниях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банках.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667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1012179" y="446881"/>
            <a:ext cx="8507809" cy="405011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Рейтинговые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корпоративного управления</a:t>
            </a:r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1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  <p:sp>
        <p:nvSpPr>
          <p:cNvPr id="3" name="Прямоугольник 2"/>
          <p:cNvSpPr/>
          <p:nvPr/>
        </p:nvSpPr>
        <p:spPr>
          <a:xfrm>
            <a:off x="374055" y="930917"/>
            <a:ext cx="8798821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Рейтинг  GAMMA  представляет  собой </a:t>
            </a:r>
            <a:r>
              <a:rPr lang="ru-RU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оценку 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нефинансовых  рисков  покупки  </a:t>
            </a:r>
            <a:r>
              <a:rPr lang="ru-RU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акций 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компаний  на  развивающихся  рынках </a:t>
            </a:r>
            <a:r>
              <a:rPr lang="ru-RU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предназначен, в первую очередь, для </a:t>
            </a:r>
            <a:r>
              <a:rPr lang="ru-RU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инвесторов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вкладывающих  средства  в  акции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этих 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компаний. </a:t>
            </a:r>
            <a:endParaRPr lang="ru-RU" sz="24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Рейтинг 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GAMMA  позволяет  сравнивать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компании 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  разных  стран  путем 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присвоения 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ранга  от  1  до  10.  По  усмотрению 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компании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рейтинг может быть публичным или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конфиденциальным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4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Каждая 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позиция 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шкалы 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имеет  свое  толкование.  Например, 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рейтинг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присваивается компаниям, которые,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мнению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Standard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Poor’s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имеют очень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сильные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позиции в практике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корпоративного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управления.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62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86627"/>
            <a:ext cx="9040477" cy="885526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зарубежные рейтинги корпоративного управления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5521616"/>
              </p:ext>
            </p:extLst>
          </p:nvPr>
        </p:nvGraphicFramePr>
        <p:xfrm>
          <a:off x="105877" y="760398"/>
          <a:ext cx="9615637" cy="62564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8287">
                  <a:extLst>
                    <a:ext uri="{9D8B030D-6E8A-4147-A177-3AD203B41FA5}">
                      <a16:colId xmlns:a16="http://schemas.microsoft.com/office/drawing/2014/main" val="1007699487"/>
                    </a:ext>
                  </a:extLst>
                </a:gridCol>
                <a:gridCol w="770021">
                  <a:extLst>
                    <a:ext uri="{9D8B030D-6E8A-4147-A177-3AD203B41FA5}">
                      <a16:colId xmlns:a16="http://schemas.microsoft.com/office/drawing/2014/main" val="2798708641"/>
                    </a:ext>
                  </a:extLst>
                </a:gridCol>
                <a:gridCol w="587141">
                  <a:extLst>
                    <a:ext uri="{9D8B030D-6E8A-4147-A177-3AD203B41FA5}">
                      <a16:colId xmlns:a16="http://schemas.microsoft.com/office/drawing/2014/main" val="870277195"/>
                    </a:ext>
                  </a:extLst>
                </a:gridCol>
                <a:gridCol w="895150">
                  <a:extLst>
                    <a:ext uri="{9D8B030D-6E8A-4147-A177-3AD203B41FA5}">
                      <a16:colId xmlns:a16="http://schemas.microsoft.com/office/drawing/2014/main" val="959896828"/>
                    </a:ext>
                  </a:extLst>
                </a:gridCol>
                <a:gridCol w="2954956">
                  <a:extLst>
                    <a:ext uri="{9D8B030D-6E8A-4147-A177-3AD203B41FA5}">
                      <a16:colId xmlns:a16="http://schemas.microsoft.com/office/drawing/2014/main" val="3968873989"/>
                    </a:ext>
                  </a:extLst>
                </a:gridCol>
                <a:gridCol w="3080082">
                  <a:extLst>
                    <a:ext uri="{9D8B030D-6E8A-4147-A177-3AD203B41FA5}">
                      <a16:colId xmlns:a16="http://schemas.microsoft.com/office/drawing/2014/main" val="3182277597"/>
                    </a:ext>
                  </a:extLst>
                </a:gridCol>
              </a:tblGrid>
              <a:tr h="9528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рейтинга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Компания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расчета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Доступность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рынков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Условия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раскрытия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Использованные</a:t>
                      </a: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переменные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5898692"/>
                  </a:ext>
                </a:extLst>
              </a:tr>
              <a:tr h="1946172">
                <a:tc>
                  <a:txBody>
                    <a:bodyPr/>
                    <a:lstStyle/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CGS – Corporate </a:t>
                      </a:r>
                    </a:p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Governance </a:t>
                      </a:r>
                    </a:p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Score 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Standard and </a:t>
                      </a:r>
                    </a:p>
                    <a:p>
                      <a:pPr algn="ctr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Poor’s 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2002–</a:t>
                      </a:r>
                    </a:p>
                    <a:p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2007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Доступен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компаний, оплачивающих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расчет рейтинга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или для всех, если компании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выбирают</a:t>
                      </a:r>
                    </a:p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данную опцию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собственности и ее</a:t>
                      </a:r>
                    </a:p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влияние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Права групп с  Финансовым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интересом в деятельности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компании</a:t>
                      </a:r>
                    </a:p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Финансовая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прозрачность и</a:t>
                      </a:r>
                    </a:p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раскрытие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информации</a:t>
                      </a:r>
                      <a:endParaRPr lang="en-US" sz="15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 и динамика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совета директоров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296465"/>
                  </a:ext>
                </a:extLst>
              </a:tr>
              <a:tr h="1785495">
                <a:tc>
                  <a:txBody>
                    <a:bodyPr/>
                    <a:lstStyle/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GAMMA – </a:t>
                      </a:r>
                    </a:p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Governance, </a:t>
                      </a:r>
                    </a:p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Management, </a:t>
                      </a:r>
                    </a:p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Accountability </a:t>
                      </a:r>
                    </a:p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Metrics and </a:t>
                      </a:r>
                    </a:p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Analysis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Standard</a:t>
                      </a:r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and</a:t>
                      </a:r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15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Poor’s</a:t>
                      </a:r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С2007 </a:t>
                      </a:r>
                    </a:p>
                    <a:p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Доступен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компаний, оплачивающих расчет рейтинга или для всех, </a:t>
                      </a:r>
                    </a:p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если компании выбирают</a:t>
                      </a:r>
                    </a:p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данную опцию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Влияние структуры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собственности</a:t>
                      </a:r>
                    </a:p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Права акционеров</a:t>
                      </a:r>
                    </a:p>
                    <a:p>
                      <a:pPr algn="just"/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Прозрачность, аудит, 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риск-менеджмент на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предприятии</a:t>
                      </a:r>
                    </a:p>
                    <a:p>
                      <a:pPr algn="just"/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Эффективность совета</a:t>
                      </a:r>
                    </a:p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директоров, стратегия, политика выплаты</a:t>
                      </a:r>
                      <a:r>
                        <a:rPr 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вознаграждений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285385"/>
                  </a:ext>
                </a:extLst>
              </a:tr>
              <a:tr h="915846">
                <a:tc>
                  <a:txBody>
                    <a:bodyPr/>
                    <a:lstStyle/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Transparency </a:t>
                      </a:r>
                    </a:p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and disclosure </a:t>
                      </a:r>
                    </a:p>
                    <a:p>
                      <a:pPr algn="just"/>
                      <a:r>
                        <a:rPr lang="en-US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(T&amp;D) Rating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Standard</a:t>
                      </a:r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and</a:t>
                      </a:r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15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Poor’s</a:t>
                      </a:r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С2001 </a:t>
                      </a:r>
                    </a:p>
                    <a:p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Доступен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всех 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Качество раскрытия</a:t>
                      </a:r>
                    </a:p>
                    <a:p>
                      <a:pPr algn="just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информации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4039974"/>
                  </a:ext>
                </a:extLst>
              </a:tr>
            </a:tbl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>
            <a:off x="6689559" y="2213811"/>
            <a:ext cx="29357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737685" y="2885975"/>
            <a:ext cx="29357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6689559" y="3347987"/>
            <a:ext cx="29357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6689559" y="5059679"/>
            <a:ext cx="29357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6689559" y="4368266"/>
            <a:ext cx="29357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6689559" y="4618522"/>
            <a:ext cx="29357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07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86627"/>
            <a:ext cx="9040477" cy="885526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зарубежные рейтинги корпоративного управления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7658577"/>
              </p:ext>
            </p:extLst>
          </p:nvPr>
        </p:nvGraphicFramePr>
        <p:xfrm>
          <a:off x="105877" y="760398"/>
          <a:ext cx="9615637" cy="5882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1167">
                  <a:extLst>
                    <a:ext uri="{9D8B030D-6E8A-4147-A177-3AD203B41FA5}">
                      <a16:colId xmlns:a16="http://schemas.microsoft.com/office/drawing/2014/main" val="1007699487"/>
                    </a:ext>
                  </a:extLst>
                </a:gridCol>
                <a:gridCol w="875899">
                  <a:extLst>
                    <a:ext uri="{9D8B030D-6E8A-4147-A177-3AD203B41FA5}">
                      <a16:colId xmlns:a16="http://schemas.microsoft.com/office/drawing/2014/main" val="2798708641"/>
                    </a:ext>
                  </a:extLst>
                </a:gridCol>
                <a:gridCol w="1135781">
                  <a:extLst>
                    <a:ext uri="{9D8B030D-6E8A-4147-A177-3AD203B41FA5}">
                      <a16:colId xmlns:a16="http://schemas.microsoft.com/office/drawing/2014/main" val="870277195"/>
                    </a:ext>
                  </a:extLst>
                </a:gridCol>
                <a:gridCol w="1568918">
                  <a:extLst>
                    <a:ext uri="{9D8B030D-6E8A-4147-A177-3AD203B41FA5}">
                      <a16:colId xmlns:a16="http://schemas.microsoft.com/office/drawing/2014/main" val="959896828"/>
                    </a:ext>
                  </a:extLst>
                </a:gridCol>
                <a:gridCol w="1183907">
                  <a:extLst>
                    <a:ext uri="{9D8B030D-6E8A-4147-A177-3AD203B41FA5}">
                      <a16:colId xmlns:a16="http://schemas.microsoft.com/office/drawing/2014/main" val="3968873989"/>
                    </a:ext>
                  </a:extLst>
                </a:gridCol>
                <a:gridCol w="3339965">
                  <a:extLst>
                    <a:ext uri="{9D8B030D-6E8A-4147-A177-3AD203B41FA5}">
                      <a16:colId xmlns:a16="http://schemas.microsoft.com/office/drawing/2014/main" val="3182277597"/>
                    </a:ext>
                  </a:extLst>
                </a:gridCol>
              </a:tblGrid>
              <a:tr h="901854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рейтинга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Компания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расчета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Доступность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растущих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рынков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Условия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раскрытия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Использованные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переменные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5898692"/>
                  </a:ext>
                </a:extLst>
              </a:tr>
              <a:tr h="2206814">
                <a:tc>
                  <a:txBody>
                    <a:bodyPr/>
                    <a:lstStyle/>
                    <a:p>
                      <a:pPr algn="just"/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AGR® – The </a:t>
                      </a:r>
                    </a:p>
                    <a:p>
                      <a:pPr algn="just"/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Audit Integrity </a:t>
                      </a:r>
                    </a:p>
                    <a:p>
                      <a:pPr algn="just"/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Accounting </a:t>
                      </a:r>
                    </a:p>
                    <a:p>
                      <a:pPr algn="just"/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and Governance </a:t>
                      </a:r>
                    </a:p>
                    <a:p>
                      <a:pPr algn="just"/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Risk rating 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Audit </a:t>
                      </a:r>
                    </a:p>
                    <a:p>
                      <a:pPr algn="ctr"/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Integrity, Inc.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1999</a:t>
                      </a:r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Недоступен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(только США)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всех 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Корпоративное</a:t>
                      </a:r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</a:t>
                      </a:r>
                    </a:p>
                    <a:p>
                      <a:pPr algn="just"/>
                      <a:endParaRPr lang="ru-RU" sz="16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Высоко</a:t>
                      </a:r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рисковые</a:t>
                      </a:r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события</a:t>
                      </a:r>
                    </a:p>
                    <a:p>
                      <a:pPr algn="just"/>
                      <a:endParaRPr lang="ru-RU" sz="16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Признание выручки</a:t>
                      </a:r>
                    </a:p>
                    <a:p>
                      <a:pPr algn="just"/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algn="just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активов и</a:t>
                      </a:r>
                    </a:p>
                    <a:p>
                      <a:pPr algn="just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обязательств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398772"/>
                  </a:ext>
                </a:extLst>
              </a:tr>
              <a:tr h="2772366">
                <a:tc>
                  <a:txBody>
                    <a:bodyPr/>
                    <a:lstStyle/>
                    <a:p>
                      <a:pPr algn="just"/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Board Effectiveness </a:t>
                      </a:r>
                    </a:p>
                    <a:p>
                      <a:pPr algn="just"/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Rating – </a:t>
                      </a:r>
                      <a:r>
                        <a:rPr lang="en-US" sz="16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часть</a:t>
                      </a:r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just"/>
                      <a:r>
                        <a:rPr lang="en-US" sz="16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cистемы</a:t>
                      </a:r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Board </a:t>
                      </a:r>
                    </a:p>
                    <a:p>
                      <a:pPr algn="just"/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Analyst® 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Corporate</a:t>
                      </a:r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16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Library</a:t>
                      </a:r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1999</a:t>
                      </a:r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Недоступен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покупателей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Состав совета директоров и порядок его формирования</a:t>
                      </a:r>
                    </a:p>
                    <a:p>
                      <a:endParaRPr lang="ru-RU" sz="16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Политика выплат вознаграждений топ-менеджменту</a:t>
                      </a:r>
                    </a:p>
                    <a:p>
                      <a:endParaRPr lang="ru-RU" sz="16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защиты от поглощения</a:t>
                      </a:r>
                      <a:r>
                        <a:rPr lang="en-US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6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Подотчетность совета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директоров 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2266934"/>
                  </a:ext>
                </a:extLst>
              </a:tr>
            </a:tbl>
          </a:graphicData>
        </a:graphic>
      </p:graphicFrame>
      <p:cxnSp>
        <p:nvCxnSpPr>
          <p:cNvPr id="5" name="Прямая соединительная линия 4"/>
          <p:cNvCxnSpPr/>
          <p:nvPr/>
        </p:nvCxnSpPr>
        <p:spPr>
          <a:xfrm>
            <a:off x="6410425" y="1982804"/>
            <a:ext cx="33110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6410425" y="2954956"/>
            <a:ext cx="3311089" cy="176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410425" y="4434037"/>
            <a:ext cx="3311089" cy="128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410425" y="2444817"/>
            <a:ext cx="3311089" cy="48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6410424" y="5996394"/>
            <a:ext cx="3311089" cy="256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410425" y="5409398"/>
            <a:ext cx="3311089" cy="176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675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296" y="0"/>
            <a:ext cx="8543925" cy="870858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3.Стандарты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финансовой отчетности</a:t>
            </a:r>
            <a:endParaRPr lang="ru-RU" sz="2800" dirty="0">
              <a:latin typeface="Arial Narrow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1039" y="870858"/>
            <a:ext cx="9007247" cy="5845628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разных  странах  мира  подготовка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финансовой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  либо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регламентируется 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подробными  и  конкретными 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юридическими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правилами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либо закон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предоставляет 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юридические  рамки  регулирования,  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конкретные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определяются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стандартами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либо в основном действуют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роль законодательства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невелика.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25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45877"/>
            <a:ext cx="8543925" cy="50573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br>
              <a:rPr lang="en-US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7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259" y="1414914"/>
            <a:ext cx="9361027" cy="5301572"/>
          </a:xfrm>
        </p:spPr>
        <p:txBody>
          <a:bodyPr>
            <a:normAutofit/>
          </a:bodyPr>
          <a:lstStyle/>
          <a:p>
            <a:pPr marL="228600" lvl="2" algn="just">
              <a:lnSpc>
                <a:spcPct val="120000"/>
              </a:lnSpc>
              <a:spcBef>
                <a:spcPts val="0"/>
              </a:spcBef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1. Международные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стандарты  финансовой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(МСФО)  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Financial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Reporting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Standards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ранее  известные  как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Accounting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Standards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выпускаются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Комитетом,  а  с  2001  года  Советом  по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Международным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стандартам  финансовой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(СМСФО). СМСФО является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негосударственным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органом и не несет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 правительственными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организациями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Оно устанавливает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стандарты   -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финансовой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 общего назначения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компаний,  относящихся  к 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негосударственному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сектору экономики. </a:t>
            </a:r>
            <a:endPara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7023" y="345877"/>
            <a:ext cx="82295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3.Стандарты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финансовой отчетности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35624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50573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8759" y="870858"/>
            <a:ext cx="9399528" cy="5845628"/>
          </a:xfrm>
        </p:spPr>
        <p:txBody>
          <a:bodyPr>
            <a:normAutofit/>
          </a:bodyPr>
          <a:lstStyle/>
          <a:p>
            <a:pPr algn="jus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Целью Совета  по  Международным  стандартам  финансовой  отчетности  является: 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гармонизация правил, бухгалтерских стандартов и процедур, связанных с подготовкой и представлением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финансовой  отчетности.  Дальнейшая гармонизация может быть достигнута путем сосредоточения  внимания  на  финансовой отчетности, составляемой в целях обеспечения информацией, необходимой в процессе принятия решений.</a:t>
            </a:r>
            <a:endPara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02055" y="365126"/>
            <a:ext cx="62715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3.Стандарты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796270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6407" y="230374"/>
            <a:ext cx="9666514" cy="50573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3.Стандарты финансовой отчетности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1039" y="1992428"/>
            <a:ext cx="9007247" cy="4724057"/>
          </a:xfrm>
        </p:spPr>
        <p:txBody>
          <a:bodyPr>
            <a:normAutofit/>
          </a:bodyPr>
          <a:lstStyle/>
          <a:p>
            <a:pPr fontAlgn="t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-применение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МСФО  в  качестве 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национальных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стандартов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(Кипр, Кувейт,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Латвия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Мальта, Пакистан,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Тринидад,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Тобаго,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Хорватия);</a:t>
            </a:r>
          </a:p>
          <a:p>
            <a:pPr fontAlgn="t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использование МСФО в качестве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национальных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стандартов, но с условием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вопросов,  не  затронутых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международными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стандартами,  разрабатываются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(Малайзия  и  Папуа  –  Новая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Гвинея);</a:t>
            </a:r>
          </a:p>
          <a:p>
            <a:pPr fontAlgn="t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использование  МСФО  в  качестве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национальных 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стандартов,  однако  в 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некоторых 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случаях  возможна  их  модификация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соответствии с национальными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особенностями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(Албания, Бангладеш, Барбадос, Зам-бия,  Зимбабве,  Кения,  Колумбия,  Польша,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Судан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Таиланд, Уругвай, Ямайка);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6407" y="868220"/>
            <a:ext cx="79822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 настоящее  время  существуют  несколько  форм  использования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Международных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стандартов финансовой отчетности: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91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818781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3.Международных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стандартов финансовой отчетности: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1039" y="1183907"/>
            <a:ext cx="9040477" cy="4993056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стандарты  основаны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МСФО и обеспечивают дополнительные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 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разъяснения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(Китай,  Иран,  Словению,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Тунис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Филиппины);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национальные  стандарты  основаны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МСФО,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однако некоторые стандарты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более детализированы,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чем МСФО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Бразилия,  Индия,  Ирландия,  Литва,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Мавритания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Мексика,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Намибия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Нидерланды Норвегия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Португалия,  Сингапур,  Слова-кия, Турция, Франция, Швейцария, Южная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Африка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национальные  стандарты  основаны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МСФО,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исключением того, что каждый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национальный 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  включает  в  себя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сравнивающее  национальный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 МСФО  (Австралия,  Дания,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Италия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Новая Зеландия, Швеция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-Страны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ЕС, чьи предприятия выпускают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котирующиеся на фондовом рынке,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перешли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МСФО с 1 января 2005 г</a:t>
            </a:r>
          </a:p>
        </p:txBody>
      </p:sp>
    </p:spTree>
    <p:extLst>
      <p:ext uri="{BB962C8B-B14F-4D97-AF65-F5344CB8AC3E}">
        <p14:creationId xmlns:p14="http://schemas.microsoft.com/office/powerpoint/2010/main" val="34459887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4.Требования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фондовых бирж.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2505" y="1825625"/>
            <a:ext cx="9519386" cy="4351338"/>
          </a:xfrm>
        </p:spPr>
        <p:txBody>
          <a:bodyPr>
            <a:normAutofit/>
          </a:bodyPr>
          <a:lstStyle/>
          <a:p>
            <a:pPr algn="jus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Большинство 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регуляторов  финансовых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рынков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фондовые биржи - как на развитых,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на развивающихся рынках требуют от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эмитентов 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принятия 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кодекса  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 управления и поведения 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 раскрытия  информации 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практике  корпоративного  управления.</a:t>
            </a:r>
          </a:p>
        </p:txBody>
      </p:sp>
    </p:spTree>
    <p:extLst>
      <p:ext uri="{BB962C8B-B14F-4D97-AF65-F5344CB8AC3E}">
        <p14:creationId xmlns:p14="http://schemas.microsoft.com/office/powerpoint/2010/main" val="13875352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617544" y="525562"/>
            <a:ext cx="8507809" cy="40501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4.Требования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фондовых бирж.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819996655"/>
              </p:ext>
            </p:extLst>
          </p:nvPr>
        </p:nvGraphicFramePr>
        <p:xfrm>
          <a:off x="126405" y="930573"/>
          <a:ext cx="9633612" cy="4819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</p:spTree>
    <p:extLst>
      <p:ext uri="{BB962C8B-B14F-4D97-AF65-F5344CB8AC3E}">
        <p14:creationId xmlns:p14="http://schemas.microsoft.com/office/powerpoint/2010/main" val="138685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617544" y="525562"/>
            <a:ext cx="8507809" cy="40501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4.Требования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фондовых бирж.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24394940"/>
              </p:ext>
            </p:extLst>
          </p:nvPr>
        </p:nvGraphicFramePr>
        <p:xfrm>
          <a:off x="126405" y="930573"/>
          <a:ext cx="9633612" cy="4819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</p:spTree>
    <p:extLst>
      <p:ext uri="{BB962C8B-B14F-4D97-AF65-F5344CB8AC3E}">
        <p14:creationId xmlns:p14="http://schemas.microsoft.com/office/powerpoint/2010/main" val="249467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617544" y="525562"/>
            <a:ext cx="8507809" cy="40501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4.Требования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фондовых бирж.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256963310"/>
              </p:ext>
            </p:extLst>
          </p:nvPr>
        </p:nvGraphicFramePr>
        <p:xfrm>
          <a:off x="126405" y="930573"/>
          <a:ext cx="9633612" cy="4819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1463"/>
          </a:p>
        </p:txBody>
      </p:sp>
    </p:spTree>
    <p:extLst>
      <p:ext uri="{BB962C8B-B14F-4D97-AF65-F5344CB8AC3E}">
        <p14:creationId xmlns:p14="http://schemas.microsoft.com/office/powerpoint/2010/main" val="68446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К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настоящему  времени  в  мире  принято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  документов,  устанавливающих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стандарты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данной области. Одним из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первых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  Кодекс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Кэдбери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подготовленный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1991  г.  в  Великобритании  специальным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Комитетом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сформированным  Советом  по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финансовой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информации,  Лондонской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фондовой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биржей  и  профессиональным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союзом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бухгалтерских служащих.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Подобные документы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приняты в других странах: </a:t>
            </a: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США, Франции, Германии, Канаде, Японии,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Бразилии,  Мексике,  Румынии,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Финляндии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Чехии,  Швеции,  Южной  Корее,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Турции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Дании и пр.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5300" y="359465"/>
            <a:ext cx="8915400" cy="612687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5.Кодекс корпоративного управления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3572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b="1" dirty="0" smtClean="0"/>
              <a:t>       -  </a:t>
            </a:r>
            <a:r>
              <a:rPr lang="ru-RU" b="1" dirty="0"/>
              <a:t>порядок  подготовки  и  проведения </a:t>
            </a:r>
            <a:r>
              <a:rPr lang="ru-RU" b="1" dirty="0" smtClean="0"/>
              <a:t>собраний </a:t>
            </a:r>
            <a:r>
              <a:rPr lang="ru-RU" b="1" dirty="0"/>
              <a:t>акционеров; </a:t>
            </a:r>
          </a:p>
          <a:p>
            <a:pPr algn="just"/>
            <a:r>
              <a:rPr lang="ru-RU" b="1" dirty="0" smtClean="0"/>
              <a:t>       -избрание  </a:t>
            </a:r>
            <a:r>
              <a:rPr lang="ru-RU" b="1" dirty="0"/>
              <a:t>и  обеспечение  </a:t>
            </a:r>
            <a:r>
              <a:rPr lang="ru-RU" b="1" dirty="0" smtClean="0"/>
              <a:t>эффективной </a:t>
            </a:r>
            <a:r>
              <a:rPr lang="ru-RU" b="1" dirty="0"/>
              <a:t>деятельности совета директоров;</a:t>
            </a:r>
          </a:p>
          <a:p>
            <a:pPr algn="just"/>
            <a:r>
              <a:rPr lang="ru-RU" b="1" dirty="0" smtClean="0"/>
              <a:t>        -деятельность  </a:t>
            </a:r>
            <a:r>
              <a:rPr lang="ru-RU" b="1" dirty="0"/>
              <a:t>исполнительных  </a:t>
            </a:r>
            <a:r>
              <a:rPr lang="ru-RU" b="1" dirty="0" smtClean="0"/>
              <a:t>органов </a:t>
            </a:r>
            <a:r>
              <a:rPr lang="ru-RU" b="1" dirty="0"/>
              <a:t>общества; </a:t>
            </a:r>
          </a:p>
          <a:p>
            <a:pPr algn="just"/>
            <a:r>
              <a:rPr lang="ru-RU" b="1" dirty="0" smtClean="0"/>
              <a:t>       -раскрытие  </a:t>
            </a:r>
            <a:r>
              <a:rPr lang="ru-RU" b="1" dirty="0"/>
              <a:t>информации  о  </a:t>
            </a:r>
            <a:r>
              <a:rPr lang="ru-RU" b="1" dirty="0" smtClean="0"/>
              <a:t>компании.</a:t>
            </a:r>
            <a:r>
              <a:rPr lang="ru-RU" b="1" dirty="0"/>
              <a:t>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5300" y="866273"/>
            <a:ext cx="8915400" cy="95935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Основу  содержания  кодексов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составляют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основным компонентам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управления: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3307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1).достоверность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полноту бухгалтерской, финансовой, управленческой, статистической и другой отчетности;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2).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сохранность активов общества; 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3).соблюдение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внутренних политик, процедур общества, регламентов и законодательства;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4).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стратегических целей общества; 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5).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рисками;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6).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и эффективность финансово-хозяйственной деятельности; 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7).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экономичное использование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ресурсов.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Задачи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внутреннего контроля и управления рисками, согласно российскому корпоративному кодексу, заключаются в том, чтобы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обеспечить: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9134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78990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6. Принципы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Основополагающими  международными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стандартами  корпоративного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являются  «Принципы  корпоративного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ОЭСР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«Всеобщие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 управления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ICGN» 9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большой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степени  повторяющие  принципы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ОЭСР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 а  также  «Руководящие  принципы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 Группы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Европейских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Акционеров»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(детализирующие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ОЭСР для конкретных компаний </a:t>
            </a:r>
          </a:p>
        </p:txBody>
      </p:sp>
    </p:spTree>
    <p:extLst>
      <p:ext uri="{BB962C8B-B14F-4D97-AF65-F5344CB8AC3E}">
        <p14:creationId xmlns:p14="http://schemas.microsoft.com/office/powerpoint/2010/main" val="6983311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493135" y="1234441"/>
            <a:ext cx="4248472" cy="4525963"/>
          </a:xfrm>
        </p:spPr>
        <p:txBody>
          <a:bodyPr>
            <a:noAutofit/>
          </a:bodyPr>
          <a:lstStyle/>
          <a:p>
            <a:pPr algn="just">
              <a:spcAft>
                <a:spcPts val="600"/>
              </a:spcAft>
            </a:pPr>
            <a:r>
              <a:rPr lang="ru-RU" sz="16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ОЭСР осуществляется под руководством Совета, в состав которого входит по одному представителю от каждой страны-члена, а также представитель Европейской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комиссии.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600"/>
              </a:spcAft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 проводит свои заседания на регулярной основе на уровне послов стран-членов при ОЭСР. Раз в год проводятся заседания Совета на уровне руководителей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600" b="1" i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Комитеты</a:t>
            </a:r>
            <a:endParaRPr lang="ru-RU" sz="1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600"/>
              </a:spcAft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Представители стран-членов ОЭСР встречаются между собой и обмениваются информацией в рамках соответствующих профильных комитетов. В их работе принимают участие представители национальных правительств или соответствующих постоянных миссий стран-членов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8200" y="359467"/>
            <a:ext cx="8229600" cy="612686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                Структура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ОЭСР</a:t>
            </a:r>
          </a:p>
        </p:txBody>
      </p:sp>
      <p:sp>
        <p:nvSpPr>
          <p:cNvPr id="4" name="Текст 1"/>
          <p:cNvSpPr txBox="1">
            <a:spLocks/>
          </p:cNvSpPr>
          <p:nvPr/>
        </p:nvSpPr>
        <p:spPr>
          <a:xfrm>
            <a:off x="5251376" y="1152532"/>
            <a:ext cx="3816424" cy="4525963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342900" indent="-342900" eaLnBrk="1" hangingPunct="1">
              <a:buChar char="•"/>
              <a:defRPr sz="2800">
                <a:latin typeface="+mn-lt"/>
              </a:defRPr>
            </a:lvl1pPr>
            <a:lvl2pPr marL="742950" indent="-285750" eaLnBrk="1" hangingPunct="1">
              <a:buChar char="–"/>
              <a:defRPr sz="2400">
                <a:latin typeface="+mn-lt"/>
              </a:defRPr>
            </a:lvl2pPr>
            <a:lvl3pPr marL="1143000" indent="-228600" eaLnBrk="1" hangingPunct="1">
              <a:buChar char="•"/>
              <a:defRPr sz="2400">
                <a:latin typeface="+mn-lt"/>
              </a:defRPr>
            </a:lvl3pPr>
            <a:lvl4pPr marL="1600200" indent="-228600" eaLnBrk="1" hangingPunct="1">
              <a:buChar char="–"/>
              <a:defRPr sz="2000">
                <a:latin typeface="+mn-lt"/>
              </a:defRPr>
            </a:lvl4pPr>
            <a:lvl5pPr marL="2057400" indent="-228600" eaLnBrk="1" hangingPunct="1">
              <a:buChar char="»"/>
              <a:defRPr sz="2000">
                <a:latin typeface="+mn-lt"/>
              </a:defRPr>
            </a:lvl5pPr>
            <a:lvl6pPr marL="2514600" indent="-228600" eaLnBrk="1" hangingPunct="1">
              <a:buChar char="•"/>
              <a:defRPr sz="2000"/>
            </a:lvl6pPr>
            <a:lvl7pPr marL="2971800" indent="-228600" eaLnBrk="1" hangingPunct="1">
              <a:buChar char="•"/>
              <a:defRPr sz="2000"/>
            </a:lvl7pPr>
            <a:lvl8pPr marL="3429000" indent="-228600" eaLnBrk="1" hangingPunct="1">
              <a:buChar char="•"/>
              <a:defRPr sz="2000"/>
            </a:lvl8pPr>
            <a:lvl9pPr marL="3886200" indent="-228600" eaLnBrk="1" hangingPunct="1">
              <a:buChar char="•"/>
              <a:defRPr sz="2000"/>
            </a:lvl9pPr>
          </a:lstStyle>
          <a:p>
            <a:pPr algn="just">
              <a:spcAft>
                <a:spcPts val="600"/>
              </a:spcAft>
            </a:pPr>
            <a:r>
              <a:rPr lang="ru-RU" sz="16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Секретариат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Сотрудники Секретариата прямо или косвенно обеспечивают работу комитетов ОЭСР. Секретариат разделен на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директораты. 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600"/>
              </a:spcAft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Штат сотрудников набирается в странах-членах ОЭСР, на время работы они считаются международными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служащими.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600"/>
              </a:spcAft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Секретариата осуществляется под руководством Генерального секретаря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ОЭСР.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600"/>
              </a:spcAft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Официальными языками ОЭСР являются английский и французский</a:t>
            </a:r>
          </a:p>
          <a:p>
            <a:pPr marL="0" indent="0" algn="just">
              <a:spcAft>
                <a:spcPts val="600"/>
              </a:spcAft>
              <a:buNone/>
            </a:pPr>
            <a:endParaRPr lang="ru-RU" sz="16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16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</a:t>
            </a:r>
            <a:endParaRPr lang="ru-RU" sz="1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600"/>
              </a:spcAft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ОЭСР финансируется за счет взносов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стран-членов.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26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681039" y="3282215"/>
            <a:ext cx="8543925" cy="2894747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 повысил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 независимости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профессиональному опыту советов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директоров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публичных компаний; 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регламентировал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внешних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аудиторов;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ввел  уголовную  ответственность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менеджмента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искажение отчетности; 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регламентировал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обязательную  не-зависимую  сертификацию  систем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внутреннего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контроля.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5300" y="1126155"/>
            <a:ext cx="8915400" cy="2156059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Обострение  ситуации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 сфере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бизнеса  в  США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Европе в начале XXI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века  в  связи  с  манипуляцией  данными 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финансовой отчетности и мошенничеством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показало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недостаточную эффективность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регуляторных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 и необходимость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пересмотра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 и стандартов корпоративного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Реакция  США  была  наиболее 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жесткой,  и  законодателями  был  принят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Сарбейнса-Оксли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который: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85524" y="572157"/>
            <a:ext cx="85251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Возникновение закон в США «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Сарбейнса-Оксли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777307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40632" y="1671620"/>
            <a:ext cx="9413508" cy="4351338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В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 г.  был  принят  Международный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 интегрированной  отчетности,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разработанный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Международным  советом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интегрированной  отчетности  (МСИО). 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Целью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интегрированной отчетности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предоставление информации о ресурсах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взаимоотношениях,  которые  использует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которые влияет компания.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Она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как организация взаимодействует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внешней  средой  и  капиталами  для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стоимости  на  протяжении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краткосрочного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среднесрочного  и  долгосрочного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Интегрированный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полезен для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заинтересованных  сторон,  включая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сотрудников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клиентов,  поставщиков,  бизнес-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партнеров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местные  сообщества,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 регулятивные  структуры  и  лиц,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определяющих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государственную политику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0921" y="166960"/>
            <a:ext cx="89154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7.Международный стандарт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 интегрированной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</a:t>
            </a:r>
          </a:p>
        </p:txBody>
      </p:sp>
    </p:spTree>
    <p:extLst>
      <p:ext uri="{BB962C8B-B14F-4D97-AF65-F5344CB8AC3E}">
        <p14:creationId xmlns:p14="http://schemas.microsoft.com/office/powerpoint/2010/main" val="4503021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40632" y="1931503"/>
            <a:ext cx="9249877" cy="4351338"/>
          </a:xfrm>
        </p:spPr>
        <p:txBody>
          <a:bodyPr>
            <a:noAutofit/>
          </a:bodyPr>
          <a:lstStyle/>
          <a:p>
            <a:pPr marL="0" indent="0"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 подготовки  интегрированного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определения  содержания  отчета 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того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как представляется информация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находятся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следующие основные принципы: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Принцип-Стратегический 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фокус  и  ориентация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будущее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 - Интегрированный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должен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включать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 стратегии  организации 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объяснять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как эта стратегия соотносится со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способностью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 создавать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 краткосрочном,  среднесрочном 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долгосрочном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периодах,  а  также  с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использованием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ею  капиталов  и  воздействием  на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них.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Принцип -Связность 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информации: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интегрированный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 должен  представлять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целостную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картину  комбинаций,  взаимосвязи 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взаимозависимости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 факторами,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влияющими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способность организации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в течение долгого времени.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7.Международный стандарт  по  интегрированной 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отчетности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604531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88759" y="1825625"/>
            <a:ext cx="9201750" cy="4351338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Принцип - Взаимодействие 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 заинтересованными </a:t>
            </a: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сторонами: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Интегрированный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должен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содержать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характера и качества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взаи-модействия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организации с ее основными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заинтересованными 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сторонами,  в  том  числе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того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как и в какой степени организация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понимает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учитывает их законные и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обоснованные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потребности, интересы и запросы. </a:t>
            </a:r>
            <a:endPara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4. Принцип-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Существенность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-интегрированный  отчет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раскрывать информацию по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вопросам, оказывающим существенное влияние на оценку способности в краткосрочном, среднесрочном и долгосрочном периодах. 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7.Международный стандарт  по  интегрированной 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отчетности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507232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648" y="784177"/>
            <a:ext cx="8229600" cy="1966906"/>
          </a:xfrm>
        </p:spPr>
        <p:txBody>
          <a:bodyPr>
            <a:normAutofit/>
          </a:bodyPr>
          <a:lstStyle/>
          <a:p>
            <a:endParaRPr lang="uz-Cyrl-UZ" dirty="0" smtClean="0"/>
          </a:p>
          <a:p>
            <a:endParaRPr lang="uz-Cyrl-UZ" dirty="0" smtClean="0"/>
          </a:p>
          <a:p>
            <a:r>
              <a:rPr lang="uz-Cyrl-UZ" dirty="0" smtClean="0"/>
              <a:t>      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Ъ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ТИБОРИНГИЗ   УЧУН   РАҲМАТ!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73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1589</TotalTime>
  <Words>2509</Words>
  <Application>Microsoft Office PowerPoint</Application>
  <PresentationFormat>Лист A4 (210x297 мм)</PresentationFormat>
  <Paragraphs>286</Paragraphs>
  <Slides>30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8" baseType="lpstr">
      <vt:lpstr>Arial</vt:lpstr>
      <vt:lpstr>Arial Narrow</vt:lpstr>
      <vt:lpstr>Calibri</vt:lpstr>
      <vt:lpstr>Calibri Light</vt:lpstr>
      <vt:lpstr>Century Gothic</vt:lpstr>
      <vt:lpstr>Times New Roman</vt:lpstr>
      <vt:lpstr>Times New Roman CYR</vt:lpstr>
      <vt:lpstr>Тема Office</vt:lpstr>
      <vt:lpstr>Презентация PowerPoint</vt:lpstr>
      <vt:lpstr>Презентация PowerPoint</vt:lpstr>
      <vt:lpstr>III. Приоритетные       направления развития и либерализации экономики:</vt:lpstr>
      <vt:lpstr>1.Стандарты корпоративного управления </vt:lpstr>
      <vt:lpstr>1.Стандарты корпоративного управления </vt:lpstr>
      <vt:lpstr>2.Рейтинговые оценки корпоративного управления </vt:lpstr>
      <vt:lpstr>Качества корпоративного управления можно классифицировать по нескольким признакам:</vt:lpstr>
      <vt:lpstr>2.Рейтинговые оценки корпоративного управления </vt:lpstr>
      <vt:lpstr> 2.Рейтинговые оценки корпоративного управления</vt:lpstr>
      <vt:lpstr>Основные зарубежные рейтинги корпоративного управления</vt:lpstr>
      <vt:lpstr>Основные зарубежные рейтинги корпоративного управления</vt:lpstr>
      <vt:lpstr>3.Стандарты финансовой отчетности</vt:lpstr>
      <vt:lpstr>             </vt:lpstr>
      <vt:lpstr>  </vt:lpstr>
      <vt:lpstr>3.Стандарты финансовой отчетности </vt:lpstr>
      <vt:lpstr>     3.Международных стандартов финансовой отчетности: </vt:lpstr>
      <vt:lpstr>                       4.Требования фондовых бирж. </vt:lpstr>
      <vt:lpstr>4.Требования фондовых бирж. </vt:lpstr>
      <vt:lpstr>4.Требования фондовых бирж. </vt:lpstr>
      <vt:lpstr>4.Требования фондовых бирж. </vt:lpstr>
      <vt:lpstr>              5.Кодекс корпоративного управления</vt:lpstr>
      <vt:lpstr>Основу  содержания  кодексов  корпоративного управления составляют рекомендации по основным компонентам корпоративного управления: </vt:lpstr>
      <vt:lpstr>Например: Задачи системы внутреннего контроля и управления рисками, согласно российскому корпоративному кодексу, заключаются в том, чтобы обеспечить:</vt:lpstr>
      <vt:lpstr>      6. Принципы корпоративного управления</vt:lpstr>
      <vt:lpstr>                 Структура ОЭСР</vt:lpstr>
      <vt:lpstr>              Обострение  ситуации  в  сфере  корпоративного  бизнеса  в  США  и Европе в начале XXI  века  в  связи  с  манипуляцией  данными  финансовой отчетности и мошенничеством показало недостаточную эффективность регуляторных норм и необходимость пересмотра практики и стандартов корпоративного управления.  Реакция  США  была  наиболее  жесткой,  и  законодателями  был  принят  закон Сарбейнса-Оксли, который: </vt:lpstr>
      <vt:lpstr> 7.Международный стандарт  по  интегрированной   отчетности</vt:lpstr>
      <vt:lpstr>7.Международный стандарт  по  интегрированной   отчетности</vt:lpstr>
      <vt:lpstr>7.Международный стандарт  по  интегрированной   отчетности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user_2</dc:creator>
  <cp:lastModifiedBy>Пользователь Windows</cp:lastModifiedBy>
  <cp:revision>159</cp:revision>
  <cp:lastPrinted>2019-05-13T12:26:53Z</cp:lastPrinted>
  <dcterms:created xsi:type="dcterms:W3CDTF">2017-07-03T07:04:34Z</dcterms:created>
  <dcterms:modified xsi:type="dcterms:W3CDTF">2021-11-05T13:04:54Z</dcterms:modified>
</cp:coreProperties>
</file>