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96" r:id="rId2"/>
    <p:sldId id="374" r:id="rId3"/>
    <p:sldId id="277" r:id="rId4"/>
    <p:sldId id="362" r:id="rId5"/>
    <p:sldId id="373" r:id="rId6"/>
    <p:sldId id="399" r:id="rId7"/>
    <p:sldId id="397" r:id="rId8"/>
    <p:sldId id="398" r:id="rId9"/>
    <p:sldId id="403" r:id="rId10"/>
    <p:sldId id="404" r:id="rId11"/>
    <p:sldId id="405" r:id="rId12"/>
    <p:sldId id="400" r:id="rId13"/>
    <p:sldId id="406" r:id="rId14"/>
    <p:sldId id="401" r:id="rId15"/>
    <p:sldId id="412" r:id="rId16"/>
    <p:sldId id="413" r:id="rId17"/>
    <p:sldId id="407" r:id="rId18"/>
    <p:sldId id="414" r:id="rId19"/>
    <p:sldId id="411" r:id="rId20"/>
    <p:sldId id="408" r:id="rId21"/>
    <p:sldId id="409" r:id="rId22"/>
    <p:sldId id="415" r:id="rId23"/>
    <p:sldId id="410" r:id="rId24"/>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1188"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08.11.2021</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ru-RU" altLang="ru-RU" smtClean="0"/>
              <a:t>Статья 57. Органами управления общества являются общее собрание акционеров, наблюдательный совет и исполнительный орган.</a:t>
            </a:r>
          </a:p>
          <a:p>
            <a:endParaRPr lang="ru-RU" altLang="ru-RU" smtClean="0"/>
          </a:p>
        </p:txBody>
      </p:sp>
      <p:sp>
        <p:nvSpPr>
          <p:cNvPr id="3686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615D5D1-1361-4395-82FB-6DB67E9F738A}" type="slidenum">
              <a:rPr lang="ru-RU" altLang="ru-RU"/>
              <a:pPr eaLnBrk="1" hangingPunct="1"/>
              <a:t>4</a:t>
            </a:fld>
            <a:endParaRPr lang="ru-RU" altLang="ru-RU"/>
          </a:p>
        </p:txBody>
      </p:sp>
    </p:spTree>
    <p:extLst>
      <p:ext uri="{BB962C8B-B14F-4D97-AF65-F5344CB8AC3E}">
        <p14:creationId xmlns:p14="http://schemas.microsoft.com/office/powerpoint/2010/main" val="224961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08.11.2021</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125583" y="2254068"/>
            <a:ext cx="5638527"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800" b="1" i="1" dirty="0">
                <a:solidFill>
                  <a:prstClr val="black"/>
                </a:solidFill>
                <a:latin typeface="Times New Roman" pitchFamily="18" charset="0"/>
                <a:cs typeface="Times New Roman" pitchFamily="18" charset="0"/>
              </a:rPr>
              <a:t>   </a:t>
            </a:r>
            <a:r>
              <a:rPr lang="ru-RU" sz="2800" b="1" i="1" dirty="0" smtClean="0">
                <a:solidFill>
                  <a:schemeClr val="tx1"/>
                </a:solidFill>
                <a:latin typeface="Times New Roman" pitchFamily="18" charset="0"/>
                <a:cs typeface="Times New Roman" pitchFamily="18" charset="0"/>
              </a:rPr>
              <a:t>9.Мавзу</a:t>
            </a:r>
            <a:r>
              <a:rPr lang="ru-RU" sz="2800" b="1" i="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Корпоратив</a:t>
            </a:r>
            <a:r>
              <a:rPr lang="ru-RU" sz="2800" b="1" dirty="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бошқарув</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органлари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Миноритар</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акциядорлар</a:t>
            </a:r>
            <a:r>
              <a:rPr lang="ru-RU" sz="2800" b="1" dirty="0" smtClean="0">
                <a:solidFill>
                  <a:schemeClr val="tx1"/>
                </a:solidFill>
                <a:latin typeface="Times New Roman" pitchFamily="18" charset="0"/>
                <a:cs typeface="Times New Roman" pitchFamily="18" charset="0"/>
              </a:rPr>
              <a:t> </a:t>
            </a:r>
            <a:r>
              <a:rPr lang="uz-Cyrl-UZ" sz="2800" b="1" dirty="0" smtClean="0">
                <a:solidFill>
                  <a:schemeClr val="tx1"/>
                </a:solidFill>
                <a:latin typeface="Times New Roman" pitchFamily="18" charset="0"/>
                <a:cs typeface="Times New Roman" pitchFamily="18" charset="0"/>
              </a:rPr>
              <a:t>қ</a:t>
            </a:r>
            <a:r>
              <a:rPr lang="ru-RU" sz="2800" b="1" dirty="0" err="1" smtClean="0">
                <a:solidFill>
                  <a:schemeClr val="tx1"/>
                </a:solidFill>
                <a:latin typeface="Times New Roman" pitchFamily="18" charset="0"/>
                <a:cs typeface="Times New Roman" pitchFamily="18" charset="0"/>
              </a:rPr>
              <a:t>умитаси</a:t>
            </a:r>
            <a:r>
              <a:rPr lang="ru-RU" sz="2800" b="1" dirty="0" smtClean="0">
                <a:solidFill>
                  <a:schemeClr val="tx1"/>
                </a:solidFill>
                <a:latin typeface="Times New Roman" pitchFamily="18" charset="0"/>
                <a:cs typeface="Times New Roman" pitchFamily="18" charset="0"/>
              </a:rPr>
              <a:t>. </a:t>
            </a:r>
            <a:endParaRPr lang="ru-RU" sz="2800" b="1" dirty="0">
              <a:solidFill>
                <a:schemeClr val="tx1"/>
              </a:solidFill>
              <a:latin typeface="Times New Roman" pitchFamily="18" charset="0"/>
              <a:cs typeface="Times New Roman" pitchFamily="18" charset="0"/>
            </a:endParaRPr>
          </a:p>
          <a:p>
            <a:pPr algn="ctr" defTabSz="844083"/>
            <a:endParaRPr lang="ru-RU" sz="2800" b="1" dirty="0">
              <a:solidFill>
                <a:prstClr val="black"/>
              </a:solidFill>
              <a:latin typeface="Arial" charset="0"/>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381001" y="2254068"/>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560512" y="717410"/>
            <a:ext cx="8517352" cy="1169551"/>
          </a:xfrm>
          <a:prstGeom prst="rect">
            <a:avLst/>
          </a:prstGeom>
        </p:spPr>
        <p:txBody>
          <a:bodyPr wrap="square">
            <a:spAutoFit/>
          </a:bodyPr>
          <a:lstStyle/>
          <a:p>
            <a:pPr algn="ctr" defTabSz="844083"/>
            <a:r>
              <a:rPr lang="ru-RU" sz="3500" b="1" dirty="0">
                <a:latin typeface="Times New Roman" pitchFamily="18" charset="0"/>
                <a:cs typeface="Times New Roman" pitchFamily="18" charset="0"/>
              </a:rPr>
              <a:t>«Бизнес </a:t>
            </a:r>
            <a:r>
              <a:rPr lang="ru-RU" sz="3500" b="1" dirty="0" err="1">
                <a:latin typeface="Times New Roman" pitchFamily="18" charset="0"/>
                <a:cs typeface="Times New Roman" pitchFamily="18" charset="0"/>
              </a:rPr>
              <a:t>ва</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тадбиркорлик</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олий</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мактаби</a:t>
            </a:r>
            <a:r>
              <a:rPr lang="ru-RU" sz="3500" b="1" dirty="0">
                <a:latin typeface="Times New Roman" pitchFamily="18" charset="0"/>
                <a:cs typeface="Times New Roman" pitchFamily="18" charset="0"/>
              </a:rPr>
              <a:t>»</a:t>
            </a:r>
            <a:br>
              <a:rPr lang="ru-RU" sz="3500" b="1" dirty="0">
                <a:latin typeface="Times New Roman" pitchFamily="18" charset="0"/>
                <a:cs typeface="Times New Roman" pitchFamily="18" charset="0"/>
              </a:rPr>
            </a:br>
            <a:endParaRPr lang="ru-RU" sz="3500" dirty="0">
              <a:latin typeface="Calibri Light"/>
            </a:endParaRPr>
          </a:p>
        </p:txBody>
      </p:sp>
      <p:sp>
        <p:nvSpPr>
          <p:cNvPr id="8" name="Прямоугольник 7"/>
          <p:cNvSpPr/>
          <p:nvPr/>
        </p:nvSpPr>
        <p:spPr>
          <a:xfrm>
            <a:off x="3800872" y="5127000"/>
            <a:ext cx="2769912" cy="830997"/>
          </a:xfrm>
          <a:prstGeom prst="rect">
            <a:avLst/>
          </a:prstGeom>
        </p:spPr>
        <p:txBody>
          <a:bodyPr wrap="square">
            <a:spAutoFit/>
          </a:bodyPr>
          <a:lstStyle/>
          <a:p>
            <a:pPr algn="just" defTabSz="844083"/>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Суюнов</a:t>
            </a:r>
            <a:r>
              <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Дилмурод</a:t>
            </a:r>
            <a:r>
              <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Холмурадович</a:t>
            </a:r>
            <a:endPar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25292" y="5126999"/>
            <a:ext cx="2592204" cy="1115434"/>
          </a:xfrm>
          <a:prstGeom prst="rect">
            <a:avLst/>
          </a:prstGeom>
        </p:spPr>
        <p:txBody>
          <a:bodyPr wrap="square">
            <a:spAutoFit/>
          </a:bodyPr>
          <a:lstStyle/>
          <a:p>
            <a:pPr defTabSz="844083"/>
            <a:r>
              <a:rPr lang="ru-RU" sz="1662" i="1" dirty="0">
                <a:solidFill>
                  <a:srgbClr val="44546A">
                    <a:lumMod val="75000"/>
                  </a:srgbClr>
                </a:solidFill>
                <a:cs typeface="Times New Roman" pitchFamily="18" charset="0"/>
              </a:rPr>
              <a:t>  </a:t>
            </a:r>
            <a:r>
              <a:rPr lang="ru-RU" sz="1662" b="1" i="1" dirty="0">
                <a:solidFill>
                  <a:srgbClr val="44546A">
                    <a:lumMod val="75000"/>
                  </a:srgbClr>
                </a:solidFill>
                <a:latin typeface="Times New Roman" panose="02020603050405020304" pitchFamily="18" charset="0"/>
                <a:cs typeface="Times New Roman" panose="02020603050405020304" pitchFamily="18" charset="0"/>
              </a:rPr>
              <a:t>«</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Корпоратив</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ва</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мудири</a:t>
            </a:r>
            <a:r>
              <a:rPr lang="ru-RU" sz="1662" b="1" i="1" dirty="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a:solidFill>
                  <a:srgbClr val="44546A">
                    <a:lumMod val="75000"/>
                  </a:srgbClr>
                </a:solidFill>
                <a:latin typeface="Times New Roman" panose="02020603050405020304" pitchFamily="18" charset="0"/>
                <a:cs typeface="Times New Roman" panose="02020603050405020304" pitchFamily="18" charset="0"/>
              </a:rPr>
              <a:t>и.ф.д</a:t>
            </a:r>
            <a:r>
              <a:rPr lang="ru-RU" sz="1662" b="1" i="1" dirty="0">
                <a:solidFill>
                  <a:srgbClr val="44546A">
                    <a:lumMod val="75000"/>
                  </a:srgbClr>
                </a:solidFill>
                <a:latin typeface="Times New Roman" panose="02020603050405020304" pitchFamily="18" charset="0"/>
                <a:cs typeface="Times New Roman" panose="02020603050405020304" pitchFamily="18" charset="0"/>
              </a:rPr>
              <a:t>., профессор.</a:t>
            </a:r>
          </a:p>
        </p:txBody>
      </p:sp>
      <p:cxnSp>
        <p:nvCxnSpPr>
          <p:cNvPr id="12" name="Прямая соединительная линия 11"/>
          <p:cNvCxnSpPr/>
          <p:nvPr/>
        </p:nvCxnSpPr>
        <p:spPr>
          <a:xfrm>
            <a:off x="6615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584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
            </a:r>
            <a:br>
              <a:rPr lang="ru-RU" sz="2400" b="1" dirty="0" smtClean="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uz-Cyrl-UZ" b="1" dirty="0" smtClean="0">
                <a:latin typeface="Times New Roman" panose="02020603050405020304" pitchFamily="18" charset="0"/>
                <a:cs typeface="Times New Roman" panose="02020603050405020304" pitchFamily="18" charset="0"/>
              </a:rPr>
              <a:t>                      Режа:</a:t>
            </a:r>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1.Жамиятни </a:t>
            </a:r>
            <a:r>
              <a:rPr lang="ru-RU" b="1" dirty="0" err="1" smtClean="0">
                <a:latin typeface="Times New Roman" panose="02020603050405020304" pitchFamily="18" charset="0"/>
                <a:cs typeface="Times New Roman" panose="02020603050405020304" pitchFamily="18" charset="0"/>
              </a:rPr>
              <a:t>бошқариш</a:t>
            </a:r>
            <a:r>
              <a:rPr lang="ru-RU" b="1"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2.</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умумий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йиғилиши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en-US" b="1" dirty="0" smtClean="0">
                <a:latin typeface="Times New Roman" panose="02020603050405020304" pitchFamily="18" charset="0"/>
                <a:cs typeface="Times New Roman" panose="02020603050405020304" pitchFamily="18" charset="0"/>
              </a:rPr>
              <a:t>3</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қумитаси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62456" y="131407"/>
            <a:ext cx="9122978" cy="1384995"/>
          </a:xfrm>
          <a:prstGeom prst="rect">
            <a:avLst/>
          </a:prstGeom>
        </p:spPr>
        <p:txBody>
          <a:bodyPr wrap="square">
            <a:spAutoFit/>
          </a:bodyPr>
          <a:lstStyle/>
          <a:p>
            <a:pPr algn="ctr" defTabSz="844083"/>
            <a:endParaRPr lang="ru-RU" b="1" i="1" dirty="0" smtClean="0">
              <a:latin typeface="Times New Roman" pitchFamily="18" charset="0"/>
              <a:cs typeface="Times New Roman" pitchFamily="18" charset="0"/>
            </a:endParaRPr>
          </a:p>
          <a:p>
            <a:pPr algn="ctr" defTabSz="844083"/>
            <a:endParaRPr lang="ru-RU" b="1" i="1" dirty="0">
              <a:latin typeface="Times New Roman" pitchFamily="18" charset="0"/>
              <a:cs typeface="Times New Roman" pitchFamily="18" charset="0"/>
            </a:endParaRPr>
          </a:p>
          <a:p>
            <a:pPr algn="ctr" defTabSz="844083"/>
            <a:r>
              <a:rPr lang="ru-RU" sz="2400" b="1" i="1" dirty="0" smtClean="0">
                <a:latin typeface="Times New Roman" pitchFamily="18" charset="0"/>
                <a:cs typeface="Times New Roman" pitchFamily="18" charset="0"/>
              </a:rPr>
              <a:t>9.Мавзу</a:t>
            </a:r>
            <a:r>
              <a:rPr lang="ru-RU" sz="2400" b="1" i="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Корпоратив</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бошқарув</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органлари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Миноритар</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акциядорлар</a:t>
            </a:r>
            <a:r>
              <a:rPr lang="ru-RU" sz="2400" b="1" dirty="0">
                <a:latin typeface="Times New Roman" pitchFamily="18" charset="0"/>
                <a:cs typeface="Times New Roman" pitchFamily="18" charset="0"/>
              </a:rPr>
              <a:t> </a:t>
            </a:r>
            <a:r>
              <a:rPr lang="uz-Cyrl-UZ" sz="2400" b="1" dirty="0">
                <a:latin typeface="Times New Roman" pitchFamily="18" charset="0"/>
                <a:cs typeface="Times New Roman" pitchFamily="18" charset="0"/>
              </a:rPr>
              <a:t>қ</a:t>
            </a:r>
            <a:r>
              <a:rPr lang="ru-RU" sz="2400" b="1" dirty="0" err="1">
                <a:latin typeface="Times New Roman" pitchFamily="18" charset="0"/>
                <a:cs typeface="Times New Roman" pitchFamily="18" charset="0"/>
              </a:rPr>
              <a:t>умитаси</a:t>
            </a:r>
            <a:r>
              <a:rPr lang="ru-RU" sz="2400" b="1" dirty="0">
                <a:latin typeface="Times New Roman" pitchFamily="18" charset="0"/>
                <a:cs typeface="Times New Roman" pitchFamily="18" charset="0"/>
              </a:rPr>
              <a:t>. </a:t>
            </a:r>
          </a:p>
        </p:txBody>
      </p:sp>
    </p:spTree>
    <p:extLst>
      <p:ext uri="{BB962C8B-B14F-4D97-AF65-F5344CB8AC3E}">
        <p14:creationId xmlns:p14="http://schemas.microsoft.com/office/powerpoint/2010/main" val="1280029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935420" y="1094466"/>
            <a:ext cx="8187559" cy="4733141"/>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400" b="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chemeClr val="tx1"/>
                </a:solidFill>
                <a:latin typeface="Times New Roman" panose="02020603050405020304" pitchFamily="18" charset="0"/>
                <a:cs typeface="Times New Roman" panose="02020603050405020304" pitchFamily="18" charset="0"/>
              </a:rPr>
              <a:t>1</a:t>
            </a:r>
            <a:r>
              <a:rPr lang="ru-RU" sz="2400" b="1" dirty="0" smtClean="0">
                <a:solidFill>
                  <a:schemeClr val="tx1"/>
                </a:solidFill>
                <a:latin typeface="Times New Roman" panose="02020603050405020304" pitchFamily="18" charset="0"/>
                <a:cs typeface="Times New Roman" panose="02020603050405020304" pitchFamily="18" charset="0"/>
              </a:rPr>
              <a:t>.«</a:t>
            </a:r>
            <a:r>
              <a:rPr lang="ru-RU" sz="2400" b="1" dirty="0" smtClean="0">
                <a:solidFill>
                  <a:schemeClr val="tx1"/>
                </a:solidFill>
                <a:latin typeface="Times New Roman" panose="02020603050405020304" pitchFamily="18" charset="0"/>
                <a:cs typeface="Times New Roman" panose="02020603050405020304" pitchFamily="18" charset="0"/>
              </a:rPr>
              <a:t>Акциядорлик </a:t>
            </a:r>
            <a:r>
              <a:rPr lang="ru-RU" sz="2400" b="1" dirty="0" err="1" smtClean="0">
                <a:solidFill>
                  <a:schemeClr val="tx1"/>
                </a:solidFill>
                <a:latin typeface="Times New Roman" panose="02020603050405020304" pitchFamily="18" charset="0"/>
                <a:cs typeface="Times New Roman" panose="02020603050405020304" pitchFamily="18" charset="0"/>
              </a:rPr>
              <a:t>жамиятлари</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ва</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ациядорларнинг</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хуқуқини</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химоя</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қилиш</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тўғрисдаги</a:t>
            </a:r>
            <a:r>
              <a:rPr lang="ru-RU" sz="2400" b="1" dirty="0" smtClean="0">
                <a:solidFill>
                  <a:schemeClr val="tx1"/>
                </a:solidFill>
                <a:latin typeface="Times New Roman" panose="02020603050405020304" pitchFamily="18" charset="0"/>
                <a:cs typeface="Times New Roman" panose="02020603050405020304" pitchFamily="18" charset="0"/>
              </a:rPr>
              <a:t>» ҚОНУНИ, </a:t>
            </a:r>
            <a:r>
              <a:rPr lang="uz-Cyrl-UZ" altLang="ru-RU" sz="2400" b="1" dirty="0">
                <a:solidFill>
                  <a:schemeClr val="tx1"/>
                </a:solidFill>
                <a:latin typeface="Times New Roman" panose="02020603050405020304" pitchFamily="18" charset="0"/>
                <a:cs typeface="Times New Roman" panose="02020603050405020304" pitchFamily="18" charset="0"/>
              </a:rPr>
              <a:t>26 апрель</a:t>
            </a:r>
            <a:r>
              <a:rPr lang="ru-RU" sz="2400" b="1" dirty="0" smtClean="0">
                <a:solidFill>
                  <a:schemeClr val="tx1"/>
                </a:solidFill>
                <a:latin typeface="Times New Roman" panose="02020603050405020304" pitchFamily="18" charset="0"/>
                <a:cs typeface="Times New Roman" panose="02020603050405020304" pitchFamily="18" charset="0"/>
              </a:rPr>
              <a:t>1996 </a:t>
            </a:r>
            <a:r>
              <a:rPr lang="ru-RU" sz="2400" b="1" dirty="0" err="1" smtClean="0">
                <a:solidFill>
                  <a:schemeClr val="tx1"/>
                </a:solidFill>
                <a:latin typeface="Times New Roman" panose="02020603050405020304" pitchFamily="18" charset="0"/>
                <a:cs typeface="Times New Roman" panose="02020603050405020304" pitchFamily="18" charset="0"/>
              </a:rPr>
              <a:t>йил</a:t>
            </a:r>
            <a:r>
              <a:rPr lang="ru-RU" sz="2400" b="1" dirty="0" smtClean="0">
                <a:solidFill>
                  <a:schemeClr val="tx1"/>
                </a:solidFill>
                <a:latin typeface="Times New Roman" panose="02020603050405020304" pitchFamily="18" charset="0"/>
                <a:cs typeface="Times New Roman" panose="02020603050405020304" pitchFamily="18" charset="0"/>
              </a:rPr>
              <a:t>, (</a:t>
            </a:r>
            <a:r>
              <a:rPr lang="en-US" sz="2400" b="1" dirty="0">
                <a:solidFill>
                  <a:schemeClr val="tx1"/>
                </a:solidFill>
                <a:latin typeface="Times New Roman" pitchFamily="18" charset="0"/>
                <a:cs typeface="Times New Roman" pitchFamily="18" charset="0"/>
              </a:rPr>
              <a:t>(</a:t>
            </a:r>
            <a:r>
              <a:rPr lang="uz-Cyrl-UZ" sz="2400" b="1" dirty="0">
                <a:solidFill>
                  <a:schemeClr val="tx1"/>
                </a:solidFill>
                <a:latin typeface="Times New Roman" pitchFamily="18" charset="0"/>
                <a:cs typeface="Times New Roman" pitchFamily="18" charset="0"/>
              </a:rPr>
              <a:t>Янги таҳрири,  6 май 2014 йил., № </a:t>
            </a:r>
            <a:r>
              <a:rPr lang="uz-Cyrl-UZ" sz="2400" b="1" dirty="0" smtClean="0">
                <a:solidFill>
                  <a:schemeClr val="tx1"/>
                </a:solidFill>
                <a:latin typeface="Times New Roman" pitchFamily="18" charset="0"/>
                <a:cs typeface="Times New Roman" pitchFamily="18" charset="0"/>
              </a:rPr>
              <a:t>ЗРУ-370</a:t>
            </a:r>
            <a:r>
              <a:rPr lang="ru-RU" sz="2400" b="1" dirty="0" smtClean="0">
                <a:solidFill>
                  <a:schemeClr val="tx1"/>
                </a:solidFill>
                <a:latin typeface="Times New Roman" panose="02020603050405020304" pitchFamily="18" charset="0"/>
                <a:cs typeface="Times New Roman" panose="02020603050405020304" pitchFamily="18" charset="0"/>
              </a:rPr>
              <a:t>, 2019 </a:t>
            </a:r>
            <a:r>
              <a:rPr lang="ru-RU" sz="2400" b="1" dirty="0" err="1" smtClean="0">
                <a:solidFill>
                  <a:schemeClr val="tx1"/>
                </a:solidFill>
                <a:latin typeface="Times New Roman" panose="02020603050405020304" pitchFamily="18" charset="0"/>
                <a:cs typeface="Times New Roman" panose="02020603050405020304" pitchFamily="18" charset="0"/>
              </a:rPr>
              <a:t>йил</a:t>
            </a:r>
            <a:r>
              <a:rPr lang="ru-RU" sz="2400" b="1" dirty="0" smtClean="0">
                <a:solidFill>
                  <a:schemeClr val="tx1"/>
                </a:solidFill>
                <a:latin typeface="Times New Roman" panose="02020603050405020304" pitchFamily="18" charset="0"/>
                <a:cs typeface="Times New Roman" panose="02020603050405020304" pitchFamily="18" charset="0"/>
              </a:rPr>
              <a:t> 20 март</a:t>
            </a:r>
            <a:r>
              <a:rPr lang="uz-Cyrl-UZ" sz="2400" b="1" dirty="0" smtClean="0">
                <a:solidFill>
                  <a:schemeClr val="tx1"/>
                </a:solidFill>
                <a:latin typeface="Times New Roman" panose="02020603050405020304" pitchFamily="18" charset="0"/>
                <a:cs typeface="Times New Roman" panose="02020603050405020304" pitchFamily="18" charset="0"/>
              </a:rPr>
              <a:t>, №ЗРУ – 531)</a:t>
            </a:r>
            <a:r>
              <a:rPr lang="ru-RU" sz="2400" b="1" dirty="0" smtClean="0">
                <a:solidFill>
                  <a:schemeClr val="tx1"/>
                </a:solidFill>
                <a:latin typeface="Times New Roman" panose="02020603050405020304" pitchFamily="18" charset="0"/>
                <a:cs typeface="Times New Roman" panose="02020603050405020304" pitchFamily="18" charset="0"/>
              </a:rPr>
              <a:t> .</a:t>
            </a:r>
            <a:r>
              <a:rPr lang="uz-Cyrl-UZ" sz="2400" b="1" dirty="0" smtClean="0">
                <a:solidFill>
                  <a:schemeClr val="tx1"/>
                </a:solidFill>
                <a:latin typeface="Times New Roman" panose="02020603050405020304" pitchFamily="18" charset="0"/>
                <a:cs typeface="Times New Roman" panose="02020603050405020304" pitchFamily="18" charset="0"/>
              </a:rPr>
              <a:t> </a:t>
            </a:r>
          </a:p>
          <a:p>
            <a:pPr algn="just"/>
            <a:r>
              <a:rPr lang="uz-Cyrl-UZ" sz="2400" b="1" dirty="0" smtClean="0">
                <a:solidFill>
                  <a:schemeClr val="tx1"/>
                </a:solidFill>
                <a:latin typeface="Times New Roman" panose="02020603050405020304" pitchFamily="18" charset="0"/>
                <a:cs typeface="Times New Roman" panose="02020603050405020304" pitchFamily="18" charset="0"/>
              </a:rPr>
              <a:t>       2.Ўзбекистон </a:t>
            </a:r>
            <a:r>
              <a:rPr lang="uz-Cyrl-UZ" sz="2400" b="1" dirty="0">
                <a:solidFill>
                  <a:schemeClr val="tx1"/>
                </a:solidFill>
                <a:latin typeface="Times New Roman" panose="02020603050405020304" pitchFamily="18" charset="0"/>
                <a:cs typeface="Times New Roman" panose="02020603050405020304" pitchFamily="18" charset="0"/>
              </a:rPr>
              <a:t>Республикаси Президентининг «Акциядорлик жамиятларида замонавий корпоратив бошқарув услубларини жорий этиш чора-тадбирлари тўғрисида»ги 2015 йил 24 апрелдаги ПФ-4720 сонли Фармони</a:t>
            </a:r>
            <a:r>
              <a:rPr lang="uz-Cyrl-UZ" sz="2400" b="1" dirty="0" smtClean="0">
                <a:solidFill>
                  <a:schemeClr val="tx1"/>
                </a:solidFill>
                <a:latin typeface="Times New Roman" panose="02020603050405020304" pitchFamily="18" charset="0"/>
                <a:cs typeface="Times New Roman" panose="02020603050405020304" pitchFamily="18" charset="0"/>
              </a:rPr>
              <a:t>.</a:t>
            </a:r>
          </a:p>
          <a:p>
            <a:pPr algn="just"/>
            <a:r>
              <a:rPr lang="uz-Cyrl-UZ" altLang="ru-RU" sz="2400" b="1" dirty="0" smtClean="0">
                <a:solidFill>
                  <a:schemeClr val="tx1"/>
                </a:solidFill>
                <a:latin typeface="Times New Roman" panose="02020603050405020304" pitchFamily="18" charset="0"/>
                <a:cs typeface="Times New Roman" panose="02020603050405020304" pitchFamily="18" charset="0"/>
              </a:rPr>
              <a:t>      6.Коропоративн</a:t>
            </a:r>
            <a:r>
              <a:rPr lang="ru-RU" altLang="ru-RU" sz="2400" b="1" dirty="0" err="1">
                <a:solidFill>
                  <a:schemeClr val="tx1"/>
                </a:solidFill>
                <a:latin typeface="Times New Roman" panose="02020603050405020304" pitchFamily="18" charset="0"/>
                <a:cs typeface="Times New Roman" panose="02020603050405020304" pitchFamily="18" charset="0"/>
              </a:rPr>
              <a:t>ый</a:t>
            </a:r>
            <a:r>
              <a:rPr lang="uz-Cyrl-UZ" altLang="ru-RU" sz="2400" b="1" dirty="0">
                <a:solidFill>
                  <a:schemeClr val="tx1"/>
                </a:solidFill>
                <a:latin typeface="Times New Roman" panose="02020603050405020304" pitchFamily="18" charset="0"/>
                <a:cs typeface="Times New Roman" panose="02020603050405020304" pitchFamily="18" charset="0"/>
              </a:rPr>
              <a:t> менеджмент:Спарвочник для профессионалов/ И.И.Мазур, В.Д.Шапура идр,; -М.: В</a:t>
            </a:r>
            <a:r>
              <a:rPr lang="ru-RU" altLang="ru-RU" sz="2400" b="1" dirty="0">
                <a:solidFill>
                  <a:schemeClr val="tx1"/>
                </a:solidFill>
                <a:latin typeface="Times New Roman" panose="02020603050405020304" pitchFamily="18" charset="0"/>
                <a:cs typeface="Times New Roman" panose="02020603050405020304" pitchFamily="18" charset="0"/>
              </a:rPr>
              <a:t>ы</a:t>
            </a:r>
            <a:r>
              <a:rPr lang="uz-Cyrl-UZ" altLang="ru-RU" sz="2400" b="1" dirty="0">
                <a:solidFill>
                  <a:schemeClr val="tx1"/>
                </a:solidFill>
                <a:latin typeface="Times New Roman" panose="02020603050405020304" pitchFamily="18" charset="0"/>
                <a:cs typeface="Times New Roman" panose="02020603050405020304" pitchFamily="18" charset="0"/>
              </a:rPr>
              <a:t>сшая школа, 2003. -1077 стр.</a:t>
            </a:r>
          </a:p>
          <a:p>
            <a:pPr algn="just"/>
            <a:r>
              <a:rPr lang="uz-Cyrl-UZ" sz="2400" b="1" dirty="0" smtClean="0">
                <a:solidFill>
                  <a:schemeClr val="tx1"/>
                </a:solidFill>
                <a:latin typeface="Times New Roman" panose="02020603050405020304" pitchFamily="18" charset="0"/>
                <a:cs typeface="Times New Roman" panose="02020603050405020304" pitchFamily="18" charset="0"/>
              </a:rPr>
              <a:t> </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4"/>
          <p:cNvSpPr>
            <a:spLocks noChangeArrowheads="1"/>
          </p:cNvSpPr>
          <p:nvPr/>
        </p:nvSpPr>
        <p:spPr bwMode="auto">
          <a:xfrm>
            <a:off x="3819145" y="2481657"/>
            <a:ext cx="3744418" cy="646331"/>
          </a:xfrm>
          <a:prstGeom prst="rect">
            <a:avLst/>
          </a:prstGeom>
          <a:noFill/>
          <a:ln w="9525">
            <a:noFill/>
            <a:miter lim="800000"/>
            <a:headEnd/>
            <a:tailEnd/>
          </a:ln>
        </p:spPr>
        <p:txBody>
          <a:bodyPr>
            <a:spAutoFit/>
          </a:bodyPr>
          <a:lstStyle/>
          <a:p>
            <a:pPr algn="just"/>
            <a:r>
              <a:rPr lang="ru-RU" dirty="0">
                <a:solidFill>
                  <a:srgbClr val="000000"/>
                </a:solidFill>
                <a:latin typeface="Calibri" pitchFamily="34" charset="0"/>
                <a:cs typeface="Times New Roman" pitchFamily="18" charset="0"/>
              </a:rPr>
              <a:t>    </a:t>
            </a:r>
          </a:p>
          <a:p>
            <a:pPr algn="just"/>
            <a:r>
              <a:rPr lang="ru-RU" dirty="0">
                <a:solidFill>
                  <a:srgbClr val="000000"/>
                </a:solidFill>
                <a:latin typeface="Calibri" pitchFamily="34" charset="0"/>
                <a:cs typeface="Times New Roman" pitchFamily="18" charset="0"/>
              </a:rPr>
              <a:t>               </a:t>
            </a:r>
            <a:endParaRPr lang="ru-RU" dirty="0"/>
          </a:p>
        </p:txBody>
      </p:sp>
      <p:sp>
        <p:nvSpPr>
          <p:cNvPr id="13" name="Прямоугольник 12"/>
          <p:cNvSpPr/>
          <p:nvPr/>
        </p:nvSpPr>
        <p:spPr>
          <a:xfrm>
            <a:off x="475717" y="108483"/>
            <a:ext cx="8731345" cy="954107"/>
          </a:xfrm>
          <a:prstGeom prst="rect">
            <a:avLst/>
          </a:prstGeom>
        </p:spPr>
        <p:txBody>
          <a:bodyPr wrap="square">
            <a:spAutoFit/>
          </a:bodyPr>
          <a:lstStyle/>
          <a:p>
            <a:pPr algn="ctr"/>
            <a:r>
              <a:rPr lang="uz-Cyrl-UZ" sz="2800" b="1" dirty="0" smtClean="0">
                <a:latin typeface="Times New Roman" panose="02020603050405020304" pitchFamily="18" charset="0"/>
                <a:cs typeface="Times New Roman" panose="02020603050405020304" pitchFamily="18" charset="0"/>
              </a:rPr>
              <a:t>Фойдаланилган ва таклиф этилаётган адабиётлар рўйхати: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92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849313" y="0"/>
            <a:ext cx="8229600" cy="1143000"/>
          </a:xfrm>
        </p:spPr>
        <p:txBody>
          <a:bodyPr/>
          <a:lstStyle/>
          <a:p>
            <a:r>
              <a:rPr lang="ru-RU" sz="2000" b="1" dirty="0" smtClean="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1.Жамиятни </a:t>
            </a:r>
            <a:r>
              <a:rPr lang="ru-RU" sz="2000" b="1" dirty="0" err="1">
                <a:latin typeface="Times New Roman" panose="02020603050405020304" pitchFamily="18" charset="0"/>
                <a:cs typeface="Times New Roman" panose="02020603050405020304" pitchFamily="18" charset="0"/>
              </a:rPr>
              <a:t>бошқариш</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Жамиятни</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бошқариш</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тузилмаси</a:t>
            </a:r>
            <a:r>
              <a:rPr lang="ru-RU" altLang="ru-RU" sz="2800" b="1" dirty="0" smtClean="0">
                <a:latin typeface="Times New Roman" panose="02020603050405020304" pitchFamily="18" charset="0"/>
                <a:cs typeface="Times New Roman" panose="02020603050405020304" pitchFamily="18" charset="0"/>
              </a:rPr>
              <a:t>:</a:t>
            </a:r>
            <a:endParaRPr lang="ru-RU" altLang="ru-RU" sz="2800" b="1" dirty="0">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920750" y="1341439"/>
            <a:ext cx="7704139" cy="11509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172" name="TextBox 4"/>
          <p:cNvSpPr txBox="1">
            <a:spLocks noChangeArrowheads="1"/>
          </p:cNvSpPr>
          <p:nvPr/>
        </p:nvSpPr>
        <p:spPr bwMode="auto">
          <a:xfrm>
            <a:off x="1002206" y="1313627"/>
            <a:ext cx="776714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uz-Cyrl-UZ" sz="2800" b="1" dirty="0" smtClean="0">
                <a:latin typeface="Times New Roman" panose="02020603050405020304" pitchFamily="18" charset="0"/>
                <a:cs typeface="Times New Roman" panose="02020603050405020304" pitchFamily="18" charset="0"/>
              </a:rPr>
              <a:t>1.</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Акциядорларнинг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умумий</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йиғилиши</a:t>
            </a:r>
            <a:r>
              <a:rPr lang="ru-RU" sz="2800" b="1" dirty="0" smtClean="0">
                <a:latin typeface="Times New Roman" panose="02020603050405020304" pitchFamily="18" charset="0"/>
                <a:cs typeface="Times New Roman" panose="02020603050405020304" pitchFamily="18" charset="0"/>
              </a:rPr>
              <a:t> </a:t>
            </a:r>
          </a:p>
          <a:p>
            <a:pPr algn="ctr"/>
            <a:r>
              <a:rPr lang="ru-RU" b="1" dirty="0" smtClean="0">
                <a:latin typeface="Times New Roman" panose="02020603050405020304" pitchFamily="18" charset="0"/>
                <a:cs typeface="Times New Roman" panose="02020603050405020304" pitchFamily="18" charset="0"/>
              </a:rPr>
              <a:t>(АЖ </a:t>
            </a:r>
            <a:r>
              <a:rPr lang="ru-RU" b="1" dirty="0" err="1" smtClean="0">
                <a:latin typeface="Times New Roman" panose="02020603050405020304" pitchFamily="18" charset="0"/>
                <a:cs typeface="Times New Roman" panose="02020603050405020304" pitchFamily="18" charset="0"/>
              </a:rPr>
              <a:t>бошқаришнинг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юқори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органи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ҳисобланади</a:t>
            </a:r>
            <a:r>
              <a:rPr lang="ru-RU" sz="2800" b="1" dirty="0" smtClean="0">
                <a:latin typeface="Times New Roman" panose="02020603050405020304" pitchFamily="18" charset="0"/>
                <a:cs typeface="Times New Roman" panose="02020603050405020304" pitchFamily="18" charset="0"/>
              </a:rPr>
              <a:t>)</a:t>
            </a:r>
            <a:endParaRPr lang="ru-RU" altLang="ru-RU" sz="2800" b="1" dirty="0">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849313" y="2997201"/>
            <a:ext cx="7848600" cy="1223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174" name="TextBox 6"/>
          <p:cNvSpPr txBox="1">
            <a:spLocks noChangeArrowheads="1"/>
          </p:cNvSpPr>
          <p:nvPr/>
        </p:nvSpPr>
        <p:spPr bwMode="auto">
          <a:xfrm>
            <a:off x="1712914" y="2997200"/>
            <a:ext cx="5616575"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uz-Cyrl-UZ" altLang="ru-RU" sz="2800" b="1" dirty="0" smtClean="0"/>
              <a:t>2. Кузатув кенгаши</a:t>
            </a:r>
            <a:r>
              <a:rPr lang="en-US" altLang="ru-RU" sz="2800" b="1" dirty="0" smtClean="0"/>
              <a:t> </a:t>
            </a:r>
            <a:endParaRPr lang="uz-Cyrl-UZ" altLang="ru-RU" sz="2800" b="1" dirty="0" smtClean="0"/>
          </a:p>
          <a:p>
            <a:pPr algn="ctr" eaLnBrk="1" hangingPunct="1"/>
            <a:r>
              <a:rPr lang="uz-Cyrl-UZ" altLang="ru-RU" b="1" dirty="0" smtClean="0">
                <a:latin typeface="Times New Roman" panose="02020603050405020304" pitchFamily="18" charset="0"/>
                <a:cs typeface="Times New Roman" panose="02020603050405020304" pitchFamily="18" charset="0"/>
              </a:rPr>
              <a:t>(жамиятни умумий бошқаришни амалга оширади)</a:t>
            </a:r>
            <a:endParaRPr lang="ru-RU" altLang="ru-RU" sz="2800" b="1" dirty="0">
              <a:latin typeface="Times New Roman" panose="02020603050405020304" pitchFamily="18" charset="0"/>
              <a:cs typeface="Times New Roman" panose="02020603050405020304" pitchFamily="18" charset="0"/>
            </a:endParaRPr>
          </a:p>
          <a:p>
            <a:pPr algn="ctr" eaLnBrk="1" hangingPunct="1"/>
            <a:r>
              <a:rPr lang="ru-RU" altLang="ru-RU" sz="2800" b="1" dirty="0"/>
              <a:t> </a:t>
            </a:r>
          </a:p>
        </p:txBody>
      </p:sp>
      <p:sp>
        <p:nvSpPr>
          <p:cNvPr id="8" name="Скругленный прямоугольник 7"/>
          <p:cNvSpPr/>
          <p:nvPr/>
        </p:nvSpPr>
        <p:spPr>
          <a:xfrm>
            <a:off x="920750" y="4581526"/>
            <a:ext cx="7848600" cy="1223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176" name="TextBox 8"/>
          <p:cNvSpPr txBox="1">
            <a:spLocks noChangeArrowheads="1"/>
          </p:cNvSpPr>
          <p:nvPr/>
        </p:nvSpPr>
        <p:spPr bwMode="auto">
          <a:xfrm>
            <a:off x="1928814" y="4652964"/>
            <a:ext cx="5616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uz-Cyrl-UZ" altLang="ru-RU" sz="2800" b="1" dirty="0" smtClean="0"/>
              <a:t>3</a:t>
            </a:r>
            <a:r>
              <a:rPr lang="en-US" altLang="ru-RU" sz="2800" b="1" dirty="0" smtClean="0"/>
              <a:t>. </a:t>
            </a:r>
            <a:r>
              <a:rPr lang="uz-Cyrl-UZ" altLang="ru-RU" sz="2800" b="1" dirty="0" smtClean="0"/>
              <a:t>Ижроия органи</a:t>
            </a:r>
            <a:endParaRPr lang="ru-RU" altLang="ru-RU" sz="2800" b="1" dirty="0"/>
          </a:p>
          <a:p>
            <a:pPr algn="ctr" eaLnBrk="1" hangingPunct="1"/>
            <a:r>
              <a:rPr lang="ru-RU" altLang="ru-RU" sz="2000" b="1" dirty="0" smtClean="0"/>
              <a:t>(</a:t>
            </a:r>
            <a:r>
              <a:rPr lang="ru-RU" altLang="ru-RU" sz="2000" b="1" dirty="0" err="1" smtClean="0"/>
              <a:t>жамиятни</a:t>
            </a:r>
            <a:r>
              <a:rPr lang="ru-RU" altLang="ru-RU" sz="2000" b="1" dirty="0" smtClean="0"/>
              <a:t> </a:t>
            </a:r>
            <a:r>
              <a:rPr lang="ru-RU" altLang="ru-RU" sz="2000" b="1" dirty="0" err="1" smtClean="0"/>
              <a:t>жорий</a:t>
            </a:r>
            <a:r>
              <a:rPr lang="ru-RU" altLang="ru-RU" sz="2000" b="1" dirty="0" smtClean="0"/>
              <a:t> </a:t>
            </a:r>
            <a:r>
              <a:rPr lang="ru-RU" altLang="ru-RU" sz="2000" b="1" dirty="0" err="1" smtClean="0"/>
              <a:t>бошқаришни</a:t>
            </a:r>
            <a:r>
              <a:rPr lang="ru-RU" altLang="ru-RU" sz="2000" b="1" dirty="0" smtClean="0"/>
              <a:t> </a:t>
            </a:r>
            <a:r>
              <a:rPr lang="ru-RU" altLang="ru-RU" sz="2000" b="1" dirty="0" err="1" smtClean="0"/>
              <a:t>амалга</a:t>
            </a:r>
            <a:r>
              <a:rPr lang="ru-RU" altLang="ru-RU" sz="2000" b="1" dirty="0" smtClean="0"/>
              <a:t> </a:t>
            </a:r>
            <a:r>
              <a:rPr lang="ru-RU" altLang="ru-RU" sz="2000" b="1" dirty="0" err="1" smtClean="0"/>
              <a:t>оширади</a:t>
            </a:r>
            <a:r>
              <a:rPr lang="ru-RU" altLang="ru-RU" sz="2000" b="1" dirty="0" smtClean="0"/>
              <a:t>)</a:t>
            </a:r>
            <a:endParaRPr lang="ru-RU" altLang="ru-RU" sz="2800" b="1" dirty="0"/>
          </a:p>
        </p:txBody>
      </p:sp>
    </p:spTree>
    <p:extLst>
      <p:ext uri="{BB962C8B-B14F-4D97-AF65-F5344CB8AC3E}">
        <p14:creationId xmlns:p14="http://schemas.microsoft.com/office/powerpoint/2010/main" val="5753556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6234" y="367862"/>
            <a:ext cx="8840528" cy="1072055"/>
          </a:xfrm>
        </p:spPr>
        <p:txBody>
          <a:bodyPr>
            <a:normAutofit/>
          </a:bodyPr>
          <a:lstStyle/>
          <a:p>
            <a:r>
              <a:rPr lang="ru-RU" sz="2800" b="1" dirty="0">
                <a:latin typeface="Times New Roman" panose="02020603050405020304" pitchFamily="18" charset="0"/>
                <a:cs typeface="Times New Roman" panose="02020603050405020304" pitchFamily="18" charset="0"/>
              </a:rPr>
              <a:t>1.Жамиятни </a:t>
            </a:r>
            <a:r>
              <a:rPr lang="ru-RU" sz="2800" b="1" dirty="0" err="1">
                <a:latin typeface="Times New Roman" panose="02020603050405020304" pitchFamily="18" charset="0"/>
                <a:cs typeface="Times New Roman" panose="02020603050405020304" pitchFamily="18" charset="0"/>
              </a:rPr>
              <a:t>бошқариш</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Умумий</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йиғилиш</a:t>
            </a:r>
            <a:r>
              <a:rPr lang="ru-RU" sz="2800" b="1" dirty="0" smtClean="0">
                <a:latin typeface="Times New Roman" panose="02020603050405020304" pitchFamily="18" charset="0"/>
                <a:cs typeface="Times New Roman" panose="02020603050405020304" pitchFamily="18" charset="0"/>
              </a:rPr>
              <a:t>  (ст.</a:t>
            </a:r>
            <a:r>
              <a:rPr lang="en-US" sz="2800" b="1" dirty="0" smtClean="0">
                <a:latin typeface="Times New Roman" panose="02020603050405020304" pitchFamily="18" charset="0"/>
                <a:cs typeface="Times New Roman" panose="02020603050405020304" pitchFamily="18" charset="0"/>
              </a:rPr>
              <a:t>58</a:t>
            </a:r>
            <a:r>
              <a:rPr lang="ru-RU"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62759" y="1271752"/>
            <a:ext cx="9324003" cy="5854261"/>
          </a:xfrm>
        </p:spPr>
        <p:txBody>
          <a:bodyPr>
            <a:normAutofit fontScale="92500" lnSpcReduction="1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юқори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бошқарув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органидир</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раиси</a:t>
            </a:r>
            <a:r>
              <a:rPr lang="ru-RU" b="1" dirty="0">
                <a:latin typeface="Times New Roman" panose="02020603050405020304" pitchFamily="18" charset="0"/>
                <a:cs typeface="Times New Roman" panose="02020603050405020304" pitchFamily="18" charset="0"/>
              </a:rPr>
              <a:t>, у </a:t>
            </a:r>
            <a:r>
              <a:rPr lang="ru-RU" b="1" dirty="0" err="1">
                <a:latin typeface="Times New Roman" panose="02020603050405020304" pitchFamily="18" charset="0"/>
                <a:cs typeface="Times New Roman" panose="02020603050405020304" pitchFamily="18" charset="0"/>
              </a:rPr>
              <a:t>узрли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сабабларга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бўлмаган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тақдирда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эса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аъзоларидан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боради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шарт</a:t>
            </a:r>
            <a:r>
              <a:rPr lang="ru-RU" b="1" dirty="0" smtClean="0">
                <a:latin typeface="Times New Roman" panose="02020603050405020304" pitchFamily="18" charset="0"/>
                <a:cs typeface="Times New Roman" panose="02020603050405020304" pitchFamily="18" charset="0"/>
              </a:rPr>
              <a:t>.</a:t>
            </a:r>
            <a:r>
              <a:rPr lang="ru-RU" dirty="0"/>
              <a:t> </a:t>
            </a:r>
            <a:endParaRPr lang="ru-RU" dirty="0" smtClean="0"/>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Агар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рўйхатдан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тугалланган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пайтда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жойлаштирилган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берувчи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акцияларининг</a:t>
            </a:r>
            <a:r>
              <a:rPr lang="ru-RU" b="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жами</a:t>
            </a:r>
            <a:r>
              <a:rPr lang="ru-RU" b="1" i="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эллик</a:t>
            </a:r>
            <a:r>
              <a:rPr lang="ru-RU" b="1" i="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фоизидан</a:t>
            </a:r>
            <a:r>
              <a:rPr lang="ru-RU" b="1" i="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кўпроқ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вакиллари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рўйхатдан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бўлса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кворумга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бўлади</a:t>
            </a:r>
            <a:r>
              <a:rPr lang="ru-RU" b="1" dirty="0">
                <a:latin typeface="Times New Roman" panose="02020603050405020304" pitchFamily="18" charset="0"/>
                <a:cs typeface="Times New Roman" panose="02020603050405020304" pitchFamily="18" charset="0"/>
              </a:rPr>
              <a:t>.</a:t>
            </a:r>
          </a:p>
          <a:p>
            <a:pPr algn="just" fontAlgn="t"/>
            <a:endParaRPr lang="ru-RU"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139974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7049" y="365127"/>
            <a:ext cx="9186042" cy="791012"/>
          </a:xfrm>
        </p:spPr>
        <p:txBody>
          <a:bodyPr>
            <a:noAutofit/>
          </a:bodyPr>
          <a:lstStyle/>
          <a:p>
            <a:pPr algn="ctr"/>
            <a:r>
              <a:rPr lang="ru-RU" sz="2800" b="1" dirty="0" smtClean="0">
                <a:latin typeface="Times New Roman" panose="02020603050405020304" pitchFamily="18" charset="0"/>
                <a:cs typeface="Times New Roman" panose="02020603050405020304" pitchFamily="18" charset="0"/>
              </a:rPr>
              <a:t>2.Умумий </a:t>
            </a:r>
            <a:r>
              <a:rPr lang="ru-RU" sz="2800" b="1" dirty="0" err="1" smtClean="0">
                <a:latin typeface="Times New Roman" panose="02020603050405020304" pitchFamily="18" charset="0"/>
                <a:cs typeface="Times New Roman" panose="02020603050405020304" pitchFamily="18" charset="0"/>
              </a:rPr>
              <a:t>йиғилишда</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кўриб</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чиқиладиган</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масалалар</a:t>
            </a:r>
            <a:r>
              <a:rPr lang="ru-RU" sz="2800" b="1" dirty="0" smtClean="0">
                <a:latin typeface="Times New Roman" panose="02020603050405020304" pitchFamily="18" charset="0"/>
                <a:cs typeface="Times New Roman" panose="02020603050405020304" pitchFamily="18" charset="0"/>
              </a:rPr>
              <a:t>:</a:t>
            </a:r>
            <a:endParaRPr lang="ru-RU" sz="2800" dirty="0"/>
          </a:p>
        </p:txBody>
      </p:sp>
      <p:sp>
        <p:nvSpPr>
          <p:cNvPr id="3" name="Объект 2"/>
          <p:cNvSpPr>
            <a:spLocks noGrp="1"/>
          </p:cNvSpPr>
          <p:nvPr>
            <p:ph idx="1"/>
          </p:nvPr>
        </p:nvSpPr>
        <p:spPr>
          <a:xfrm>
            <a:off x="681039" y="1156139"/>
            <a:ext cx="8543925" cy="5701861"/>
          </a:xfrm>
        </p:spPr>
        <p:txBody>
          <a:bodyPr>
            <a:normAutofit fontScale="92500" lnSpcReduction="20000"/>
          </a:bodyPr>
          <a:lstStyle/>
          <a:p>
            <a:pPr algn="jus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муддатларда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аммо</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молия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тугаганидан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кейин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ойдан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кечиктирмай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ўтказилади</a:t>
            </a:r>
            <a:r>
              <a:rPr lang="ru-RU" b="1" dirty="0" smtClean="0">
                <a:latin typeface="Times New Roman" panose="02020603050405020304" pitchFamily="18" charset="0"/>
                <a:cs typeface="Times New Roman" panose="02020603050405020304" pitchFamily="18" charset="0"/>
              </a:rPr>
              <a:t>.</a:t>
            </a:r>
          </a:p>
          <a:p>
            <a:pPr algn="jus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комиссиясини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тафтишчисини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сайлаш</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тўғрисидаги</a:t>
            </a:r>
            <a:r>
              <a:rPr lang="ru-RU" b="1" dirty="0" smtClean="0">
                <a:latin typeface="Times New Roman" panose="02020603050405020304" pitchFamily="18" charset="0"/>
                <a:cs typeface="Times New Roman" panose="02020603050405020304" pitchFamily="18" charset="0"/>
              </a:rPr>
              <a:t>;</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яккабошчилик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асосидаги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коллегиал</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органининг</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аъзолари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ишончли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бошқарувчи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шартноманинг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муддатини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узайтириш</a:t>
            </a:r>
            <a:r>
              <a:rPr lang="ru-RU" b="1" dirty="0" smtClean="0">
                <a:latin typeface="Times New Roman" panose="02020603050405020304" pitchFamily="18" charset="0"/>
                <a:cs typeface="Times New Roman" panose="02020603050405020304" pitchFamily="18" charset="0"/>
              </a:rPr>
              <a:t>;</a:t>
            </a: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уни</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қайта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бекор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мумкинлиги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ҳақидаги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ҳал</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этади</a:t>
            </a:r>
            <a:r>
              <a:rPr lang="ru-RU" b="1" dirty="0" smtClean="0">
                <a:latin typeface="Times New Roman" panose="02020603050405020304" pitchFamily="18" charset="0"/>
                <a:cs typeface="Times New Roman" panose="02020603050405020304" pitchFamily="18" charset="0"/>
              </a:rPr>
              <a:t>; </a:t>
            </a:r>
          </a:p>
          <a:p>
            <a:pPr algn="jus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ҳисоботи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ривожлантириш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стратегиясига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эришиш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кўрилаётган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чора-тадбирлар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ҳисоботлари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ҳужжатлари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кўриб</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чиқади</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7531037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210207"/>
            <a:ext cx="8543925" cy="756746"/>
          </a:xfrm>
        </p:spPr>
        <p:txBody>
          <a:bodyPr>
            <a:normAutofit/>
          </a:bodyPr>
          <a:lstStyle/>
          <a:p>
            <a:pPr algn="ctr"/>
            <a:r>
              <a:rPr lang="ru-RU" sz="2800" b="1" dirty="0" err="1" smtClean="0">
                <a:latin typeface="Times New Roman" panose="02020603050405020304" pitchFamily="18" charset="0"/>
                <a:cs typeface="Times New Roman" panose="02020603050405020304" pitchFamily="18" charset="0"/>
              </a:rPr>
              <a:t>Умумий</a:t>
            </a:r>
            <a:r>
              <a:rPr lang="ru-RU"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йиғилиш</a:t>
            </a:r>
            <a:r>
              <a:rPr lang="ru-RU" sz="2800" b="1" dirty="0">
                <a:latin typeface="Times New Roman" panose="02020603050405020304" pitchFamily="18" charset="0"/>
                <a:cs typeface="Times New Roman" panose="02020603050405020304" pitchFamily="18" charset="0"/>
              </a:rPr>
              <a:t>  </a:t>
            </a:r>
            <a:endParaRPr lang="ru-RU" sz="2800" dirty="0"/>
          </a:p>
        </p:txBody>
      </p:sp>
      <p:sp>
        <p:nvSpPr>
          <p:cNvPr id="3" name="Объект 2"/>
          <p:cNvSpPr>
            <a:spLocks noGrp="1"/>
          </p:cNvSpPr>
          <p:nvPr>
            <p:ph idx="1"/>
          </p:nvPr>
        </p:nvSpPr>
        <p:spPr>
          <a:xfrm>
            <a:off x="168167" y="1219200"/>
            <a:ext cx="9406758" cy="4957763"/>
          </a:xfrm>
        </p:spPr>
        <p:txBody>
          <a:bodyPr>
            <a:normAutofit fontScale="92500" lnSpcReduction="1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санаси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ҳақида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акциядорларга</a:t>
            </a:r>
            <a:r>
              <a:rPr lang="ru-RU" b="1" dirty="0">
                <a:latin typeface="Times New Roman" panose="02020603050405020304" pitchFamily="18" charset="0"/>
                <a:cs typeface="Times New Roman" panose="02020603050405020304" pitchFamily="18" charset="0"/>
              </a:rPr>
              <a:t> хабар </a:t>
            </a:r>
            <a:r>
              <a:rPr lang="ru-RU" b="1" dirty="0" err="1">
                <a:latin typeface="Times New Roman" panose="02020603050405020304" pitchFamily="18" charset="0"/>
                <a:cs typeface="Times New Roman" panose="02020603050405020304" pitchFamily="18" charset="0"/>
              </a:rPr>
              <a:t>бериш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вақтида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бериладиган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материалларнинг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ахборотнинг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рўйхати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белгиланади</a:t>
            </a:r>
            <a:r>
              <a:rPr lang="ru-RU" b="1" dirty="0">
                <a:latin typeface="Times New Roman" panose="02020603050405020304" pitchFamily="18" charset="0"/>
                <a:cs typeface="Times New Roman" panose="02020603050405020304" pitchFamily="18" charset="0"/>
              </a:rPr>
              <a:t>.</a:t>
            </a:r>
          </a:p>
          <a:p>
            <a:pPr algn="jus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Барча</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оддий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битта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тегишли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ўтказилмайди</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У</a:t>
            </a:r>
            <a:r>
              <a:rPr lang="ru-RU" b="1" dirty="0" smtClean="0">
                <a:latin typeface="Times New Roman" panose="02020603050405020304" pitchFamily="18" charset="0"/>
                <a:cs typeface="Times New Roman" panose="02020603050405020304" pitchFamily="18" charset="0"/>
              </a:rPr>
              <a:t>мумий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бундай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якка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қилинади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ҳамда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ёзма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шаклда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расмийлаштирилиши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керак</a:t>
            </a:r>
            <a:r>
              <a:rPr lang="ru-RU" b="1" dirty="0" smtClean="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3776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917136"/>
          </a:xfrm>
        </p:spPr>
        <p:txBody>
          <a:bodyPr>
            <a:noAutofit/>
          </a:bodyPr>
          <a:lstStyle/>
          <a:p>
            <a:pPr algn="ctr" fontAlgn="t"/>
            <a:r>
              <a:rPr lang="ru-RU" sz="2400" b="1" dirty="0" err="1" smtClean="0">
                <a:latin typeface="Times New Roman" panose="02020603050405020304" pitchFamily="18" charset="0"/>
                <a:cs typeface="Times New Roman" panose="02020603050405020304" pitchFamily="18" charset="0"/>
              </a:rPr>
              <a:t>Акциядорлар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ваколат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доирасига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киради</a:t>
            </a:r>
            <a:r>
              <a:rPr lang="ru-RU" sz="2400" b="1" dirty="0">
                <a:latin typeface="Times New Roman" panose="02020603050405020304" pitchFamily="18" charset="0"/>
                <a:cs typeface="Times New Roman" panose="02020603050405020304" pitchFamily="18" charset="0"/>
              </a:rPr>
              <a:t>:</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1039" y="1187668"/>
            <a:ext cx="8543925" cy="5670331"/>
          </a:xfrm>
        </p:spPr>
        <p:txBody>
          <a:bodyPr>
            <a:normAutofit fontScale="77500" lnSpcReduction="20000"/>
          </a:bodyPr>
          <a:lstStyle/>
          <a:p>
            <a:pPr algn="just" fontAlgn="t"/>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ўзгартиш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қўшимчалар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янги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таҳрирдаги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тасдиқлаш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қайта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ташкил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тугатувчини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комиссиясини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тайинлаш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ҳамда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оралиқ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якуний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балансларини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тасдиқлаш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миноритар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сон </a:t>
            </a:r>
            <a:r>
              <a:rPr lang="ru-RU" b="1" dirty="0" err="1">
                <a:latin typeface="Times New Roman" panose="02020603050405020304" pitchFamily="18" charset="0"/>
                <a:cs typeface="Times New Roman" panose="02020603050405020304" pitchFamily="18" charset="0"/>
              </a:rPr>
              <a:t>таркибини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илгари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эълон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миқдорини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фондини</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капиталини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кўпайтириш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фондини</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капиталини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камайтириш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ўз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олиш</a:t>
            </a:r>
            <a:r>
              <a:rPr lang="ru-RU" b="1" dirty="0">
                <a:latin typeface="Times New Roman" panose="02020603050405020304" pitchFamily="18" charset="0"/>
                <a:cs typeface="Times New Roman" panose="02020603050405020304" pitchFamily="18" charset="0"/>
              </a:rPr>
              <a:t>;</a:t>
            </a:r>
          </a:p>
          <a:p>
            <a:pPr algn="just" fontAlgn="t"/>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ташкилий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тузилмасини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тасдиқлаш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тайинлаш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илгари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869574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917136"/>
          </a:xfrm>
        </p:spPr>
        <p:txBody>
          <a:bodyPr>
            <a:noAutofit/>
          </a:bodyPr>
          <a:lstStyle/>
          <a:p>
            <a:pPr algn="ctr" fontAlgn="t"/>
            <a:r>
              <a:rPr lang="ru-RU" sz="2400" b="1" dirty="0" err="1" smtClean="0">
                <a:latin typeface="Times New Roman" panose="02020603050405020304" pitchFamily="18" charset="0"/>
                <a:cs typeface="Times New Roman" panose="02020603050405020304" pitchFamily="18" charset="0"/>
              </a:rPr>
              <a:t>Акциядорлар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ваколат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доирасига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киради</a:t>
            </a:r>
            <a:r>
              <a:rPr lang="ru-RU" sz="2400" b="1" dirty="0">
                <a:latin typeface="Times New Roman" panose="02020603050405020304" pitchFamily="18" charset="0"/>
                <a:cs typeface="Times New Roman" panose="02020603050405020304" pitchFamily="18" charset="0"/>
              </a:rPr>
              <a:t>:</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73269" y="1187668"/>
            <a:ext cx="9322676" cy="5670331"/>
          </a:xfrm>
        </p:spPr>
        <p:txBody>
          <a:bodyPr>
            <a:normAutofit fontScale="92500" lnSpcReduction="20000"/>
          </a:bodyPr>
          <a:lstStyle/>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комиссиясининг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аъзоларини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тафтишчисини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сайлаш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ваколатларини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илгари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тугатиш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комиссияси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низомни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тасдиқлаш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ҳисоботини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бизнес-</a:t>
            </a:r>
            <a:r>
              <a:rPr lang="ru-RU" dirty="0" err="1">
                <a:latin typeface="Times New Roman" panose="02020603050405020304" pitchFamily="18" charset="0"/>
                <a:cs typeface="Times New Roman" panose="02020603050405020304" pitchFamily="18" charset="0"/>
              </a:rPr>
              <a:t>режасини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жамият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фаолиятининг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йўналишлари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мақсадидан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чиққан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жамиятни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ривожлантиришнинг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стратегиясини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тасдиқлаш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зарарларини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тақсимлаш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кузатув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кенгашининг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комиссиясининг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тафтишчисининг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ваколат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доирасига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масалалар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юзасидан</a:t>
            </a:r>
            <a:r>
              <a:rPr lang="ru-RU" dirty="0">
                <a:latin typeface="Times New Roman" panose="02020603050405020304" pitchFamily="18" charset="0"/>
                <a:cs typeface="Times New Roman" panose="02020603050405020304" pitchFamily="18" charset="0"/>
              </a:rPr>
              <a:t>, шу </a:t>
            </a:r>
            <a:r>
              <a:rPr lang="ru-RU" dirty="0" err="1">
                <a:latin typeface="Times New Roman" panose="02020603050405020304" pitchFamily="18" charset="0"/>
                <a:cs typeface="Times New Roman" panose="02020603050405020304" pitchFamily="18" charset="0"/>
              </a:rPr>
              <a:t>жумладан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жамиятни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бошқаришга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доир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қонун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ҳужжатларида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риоя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юзасидан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жамият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кузатув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кенгашининг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ҳисоботларини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комиссиясининг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тафтишчисининг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хулосаларини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эшитиш</a:t>
            </a:r>
            <a:r>
              <a:rPr lang="ru-RU"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681182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917136"/>
          </a:xfrm>
        </p:spPr>
        <p:txBody>
          <a:bodyPr>
            <a:noAutofit/>
          </a:bodyPr>
          <a:lstStyle/>
          <a:p>
            <a:pPr algn="ctr" fontAlgn="t"/>
            <a:r>
              <a:rPr lang="ru-RU" sz="2400" b="1" dirty="0" err="1" smtClean="0">
                <a:latin typeface="Times New Roman" panose="02020603050405020304" pitchFamily="18" charset="0"/>
                <a:cs typeface="Times New Roman" panose="02020603050405020304" pitchFamily="18" charset="0"/>
              </a:rPr>
              <a:t>Акциядорлар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ваколат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доирасига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киради</a:t>
            </a:r>
            <a:r>
              <a:rPr lang="ru-RU" sz="2400" b="1" dirty="0">
                <a:latin typeface="Times New Roman" panose="02020603050405020304" pitchFamily="18" charset="0"/>
                <a:cs typeface="Times New Roman" panose="02020603050405020304" pitchFamily="18" charset="0"/>
              </a:rPr>
              <a:t>:</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15311" y="1187668"/>
            <a:ext cx="9270124" cy="5670331"/>
          </a:xfrm>
        </p:spPr>
        <p:txBody>
          <a:bodyPr>
            <a:normAutofit fontScale="85000" lnSpcReduction="20000"/>
          </a:bodyPr>
          <a:lstStyle/>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томонидан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корпоратив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облигациялар</a:t>
            </a:r>
            <a:r>
              <a:rPr lang="ru-RU" dirty="0">
                <a:latin typeface="Times New Roman" panose="02020603050405020304" pitchFamily="18" charset="0"/>
                <a:cs typeface="Times New Roman" panose="02020603050405020304" pitchFamily="18" charset="0"/>
              </a:rPr>
              <a:t>, шу </a:t>
            </a:r>
            <a:r>
              <a:rPr lang="ru-RU" dirty="0" err="1">
                <a:latin typeface="Times New Roman" panose="02020603050405020304" pitchFamily="18" charset="0"/>
                <a:cs typeface="Times New Roman" panose="02020603050405020304" pitchFamily="18" charset="0"/>
              </a:rPr>
              <a:t>жумладан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акцияларга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айирбошланадиган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облигациялар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қабул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қимматли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қоғозларнинг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ҳосилаларини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қабул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корпоратив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облигацияларини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қайтариб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сотиб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қабул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акцияларни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қимматли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қоғозларнинг</a:t>
            </a:r>
            <a:r>
              <a:rPr lang="ru-RU" dirty="0">
                <a:latin typeface="Times New Roman" panose="02020603050405020304" pitchFamily="18" charset="0"/>
                <a:cs typeface="Times New Roman" panose="02020603050405020304" pitchFamily="18" charset="0"/>
              </a:rPr>
              <a:t> биржа </a:t>
            </a:r>
            <a:r>
              <a:rPr lang="ru-RU" dirty="0" err="1">
                <a:latin typeface="Times New Roman" panose="02020603050405020304" pitchFamily="18" charset="0"/>
                <a:cs typeface="Times New Roman" panose="02020603050405020304" pitchFamily="18" charset="0"/>
              </a:rPr>
              <a:t>бозорига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уюшган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биржадан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ташқари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бозорига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нархини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акциядорлар</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йиғилишининг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регламентини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тасдиқлаш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акцияларни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майдалаш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йириклаштириш</a:t>
            </a:r>
            <a:r>
              <a:rPr lang="ru-RU" dirty="0">
                <a:latin typeface="Times New Roman" panose="02020603050405020304" pitchFamily="18" charset="0"/>
                <a:cs typeface="Times New Roman" panose="02020603050405020304" pitchFamily="18" charset="0"/>
              </a:rPr>
              <a:t>;</a:t>
            </a: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ижроия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органига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тўланадиган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компенсацияларни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миқдорларини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белгилаш</a:t>
            </a:r>
            <a:r>
              <a:rPr lang="ru-RU"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fontAlgn="t"/>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Акциядорлар</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йиғилишининг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ваколат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доирасига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киритилган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масалалар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жамиятнинг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ижроия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органи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эмас</a:t>
            </a:r>
            <a:r>
              <a:rPr lang="ru-RU" dirty="0">
                <a:latin typeface="Times New Roman" panose="02020603050405020304" pitchFamily="18" charset="0"/>
                <a:cs typeface="Times New Roman" panose="02020603050405020304" pitchFamily="18" charset="0"/>
              </a:rPr>
              <a:t>.</a:t>
            </a:r>
          </a:p>
          <a:p>
            <a:pPr algn="just" fontAlgn="t"/>
            <a:endParaRPr lang="ru-RU"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74216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917136"/>
          </a:xfrm>
        </p:spPr>
        <p:txBody>
          <a:bodyPr>
            <a:noAutofit/>
          </a:bodyPr>
          <a:lstStyle/>
          <a:p>
            <a:pPr algn="ctr" fontAlgn="t"/>
            <a:r>
              <a:rPr lang="ru-RU" sz="2000" b="1" dirty="0" err="1">
                <a:latin typeface="Times New Roman" panose="02020603050405020304" pitchFamily="18" charset="0"/>
                <a:cs typeface="Times New Roman" panose="02020603050405020304" pitchFamily="18" charset="0"/>
              </a:rPr>
              <a:t>Акциядорлар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ваколат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доирасига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киритилган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масалалар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кузатув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кенгаши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учун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мумкин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эмас</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қуйидаги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масалалар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бундан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мустасно</a:t>
            </a:r>
            <a:r>
              <a:rPr lang="ru-RU" sz="2000" b="1" dirty="0">
                <a:latin typeface="Times New Roman" panose="02020603050405020304" pitchFamily="18" charset="0"/>
                <a:cs typeface="Times New Roman" panose="02020603050405020304" pitchFamily="18" charset="0"/>
              </a:rPr>
              <a:t>:</a:t>
            </a:r>
            <a:br>
              <a:rPr lang="ru-RU" sz="2000" b="1" dirty="0">
                <a:latin typeface="Times New Roman" panose="02020603050405020304" pitchFamily="18" charset="0"/>
                <a:cs typeface="Times New Roman" panose="02020603050405020304" pitchFamily="18" charset="0"/>
              </a:rPr>
            </a:br>
            <a:endParaRPr lang="ru-RU" sz="2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17939" y="1282263"/>
            <a:ext cx="9270124" cy="5670331"/>
          </a:xfrm>
        </p:spPr>
        <p:txBody>
          <a:bodyPr>
            <a:normAutofit fontScale="77500" lnSpcReduction="2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1.Жамиятнинг </a:t>
            </a:r>
            <a:r>
              <a:rPr lang="ru-RU" b="1" dirty="0">
                <a:latin typeface="Times New Roman" panose="02020603050405020304" pitchFamily="18" charset="0"/>
                <a:cs typeface="Times New Roman" panose="02020603050405020304" pitchFamily="18" charset="0"/>
              </a:rPr>
              <a:t>устав </a:t>
            </a:r>
            <a:r>
              <a:rPr lang="ru-RU" b="1" dirty="0" err="1">
                <a:latin typeface="Times New Roman" panose="02020603050405020304" pitchFamily="18" charset="0"/>
                <a:cs typeface="Times New Roman" panose="02020603050405020304" pitchFamily="18" charset="0"/>
              </a:rPr>
              <a:t>фондини</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капиталини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кўпайтириш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шунингдек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фондини</a:t>
            </a:r>
            <a:r>
              <a:rPr lang="ru-RU" b="1" dirty="0">
                <a:latin typeface="Times New Roman" panose="02020603050405020304" pitchFamily="18" charset="0"/>
                <a:cs typeface="Times New Roman" panose="02020603050405020304" pitchFamily="18" charset="0"/>
              </a:rPr>
              <a:t> (устав </a:t>
            </a:r>
            <a:r>
              <a:rPr lang="ru-RU" b="1" dirty="0" err="1">
                <a:latin typeface="Times New Roman" panose="02020603050405020304" pitchFamily="18" charset="0"/>
                <a:cs typeface="Times New Roman" panose="02020603050405020304" pitchFamily="18" charset="0"/>
              </a:rPr>
              <a:t>капиталини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кўпайтириш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боғлиқ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ўзгартиш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қўшимчалар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2.Акцияларни </a:t>
            </a:r>
            <a:r>
              <a:rPr lang="ru-RU" b="1" dirty="0" err="1">
                <a:latin typeface="Times New Roman" panose="02020603050405020304" pitchFamily="18" charset="0"/>
                <a:cs typeface="Times New Roman" panose="02020603050405020304" pitchFamily="18" charset="0"/>
              </a:rPr>
              <a:t>жойлаштириш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қимматли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қоғозларнинг</a:t>
            </a:r>
            <a:r>
              <a:rPr lang="ru-RU" b="1" dirty="0">
                <a:latin typeface="Times New Roman" panose="02020603050405020304" pitchFamily="18" charset="0"/>
                <a:cs typeface="Times New Roman" panose="02020603050405020304" pitchFamily="18" charset="0"/>
              </a:rPr>
              <a:t> биржа </a:t>
            </a:r>
            <a:r>
              <a:rPr lang="ru-RU" b="1" dirty="0" err="1">
                <a:latin typeface="Times New Roman" panose="02020603050405020304" pitchFamily="18" charset="0"/>
                <a:cs typeface="Times New Roman" panose="02020603050405020304" pitchFamily="18" charset="0"/>
              </a:rPr>
              <a:t>бозорига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уюшган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биржадан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ташқари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бозорига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чиқариш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нархини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3.Жамият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корпоратив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облигациялар</a:t>
            </a:r>
            <a:r>
              <a:rPr lang="ru-RU" b="1" dirty="0">
                <a:latin typeface="Times New Roman" panose="02020603050405020304" pitchFamily="18" charset="0"/>
                <a:cs typeface="Times New Roman" panose="02020603050405020304" pitchFamily="18" charset="0"/>
              </a:rPr>
              <a:t>, шу </a:t>
            </a:r>
            <a:r>
              <a:rPr lang="ru-RU" b="1" dirty="0" err="1">
                <a:latin typeface="Times New Roman" panose="02020603050405020304" pitchFamily="18" charset="0"/>
                <a:cs typeface="Times New Roman" panose="02020603050405020304" pitchFamily="18" charset="0"/>
              </a:rPr>
              <a:t>жумладан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айирбошланадиган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облигациялар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чиқариш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4.Қимматли </a:t>
            </a:r>
            <a:r>
              <a:rPr lang="ru-RU" b="1" dirty="0" err="1">
                <a:latin typeface="Times New Roman" panose="02020603050405020304" pitchFamily="18" charset="0"/>
                <a:cs typeface="Times New Roman" panose="02020603050405020304" pitchFamily="18" charset="0"/>
              </a:rPr>
              <a:t>қоғозларнинг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ҳосилаларини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чиқариш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5.Жамиятнинг </a:t>
            </a:r>
            <a:r>
              <a:rPr lang="ru-RU" b="1" dirty="0" err="1">
                <a:latin typeface="Times New Roman" panose="02020603050405020304" pitchFamily="18" charset="0"/>
                <a:cs typeface="Times New Roman" panose="02020603050405020304" pitchFamily="18" charset="0"/>
              </a:rPr>
              <a:t>корпоратив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облигацияларини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қайтариб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сотиб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6.Жамиятнинг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тайинлаш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раҳбарнинг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илгари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тугатиш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7.Жамиятнинг </a:t>
            </a:r>
            <a:r>
              <a:rPr lang="ru-RU" b="1" dirty="0" err="1">
                <a:latin typeface="Times New Roman" panose="02020603050405020304" pitchFamily="18" charset="0"/>
                <a:cs typeface="Times New Roman" panose="02020603050405020304" pitchFamily="18" charset="0"/>
              </a:rPr>
              <a:t>ижроия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тўланадиган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компенсациялар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миқдорларини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белгилаш</a:t>
            </a:r>
            <a:r>
              <a:rPr lang="ru-RU" b="1" dirty="0" smtClean="0">
                <a:latin typeface="Times New Roman" panose="02020603050405020304" pitchFamily="18" charset="0"/>
                <a:cs typeface="Times New Roman" panose="02020603050405020304" pitchFamily="18" charset="0"/>
              </a:rPr>
              <a:t>;</a:t>
            </a:r>
          </a:p>
          <a:p>
            <a:pPr algn="just" fontAlgn="t"/>
            <a:r>
              <a:rPr lang="uz-Cyrl-UZ" b="1" dirty="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      8.</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бизнес-</a:t>
            </a:r>
            <a:r>
              <a:rPr lang="ru-RU" b="1" dirty="0" err="1">
                <a:latin typeface="Times New Roman" panose="02020603050405020304" pitchFamily="18" charset="0"/>
                <a:cs typeface="Times New Roman" panose="02020603050405020304" pitchFamily="18" charset="0"/>
              </a:rPr>
              <a:t>режасини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тасдиқлаш</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algn="just"/>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662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1106322"/>
          </a:xfrm>
        </p:spPr>
        <p:txBody>
          <a:bodyPr>
            <a:noAutofit/>
          </a:bodyPr>
          <a:lstStyle/>
          <a:p>
            <a:pPr algn="ctr"/>
            <a:r>
              <a:rPr lang="ru-RU" sz="2400" b="1" dirty="0" err="1">
                <a:latin typeface="Times New Roman" panose="02020603050405020304" pitchFamily="18" charset="0"/>
                <a:cs typeface="Times New Roman" panose="02020603050405020304" pitchFamily="18" charset="0"/>
              </a:rPr>
              <a:t>Акциядорларнинг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овозга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қўйилган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масалалар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бўйича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овоз</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бериш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ҳуқуқига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эга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бўлади</a:t>
            </a:r>
            <a:r>
              <a:rPr lang="ru-RU" sz="2400" b="1" dirty="0">
                <a:latin typeface="Times New Roman" panose="02020603050405020304" pitchFamily="18" charset="0"/>
                <a:cs typeface="Times New Roman" panose="02020603050405020304" pitchFamily="18" charset="0"/>
              </a:rPr>
              <a:t>:</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1039" y="1334814"/>
            <a:ext cx="8543925" cy="4842149"/>
          </a:xfrm>
        </p:spPr>
        <p:txBody>
          <a:bodyPr>
            <a:normAutofit fontScale="85000" lnSpcReduction="2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оддий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имтиёзли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Овозга</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қўйилган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берувчи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этаётган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кўпчилик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оддий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кўпчилик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қўйилган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чоғида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оддий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имтиёзли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ҳуқуқига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юзасидан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санаб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берувчи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барчаси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биргаликда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амалга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оширилади</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4259483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1106322"/>
          </a:xfrm>
        </p:spPr>
        <p:txBody>
          <a:bodyPr>
            <a:noAutofit/>
          </a:bodyPr>
          <a:lstStyle/>
          <a:p>
            <a:pPr algn="ctr"/>
            <a:r>
              <a:rPr lang="ru-RU" sz="2400" b="1" dirty="0" err="1">
                <a:latin typeface="Times New Roman" panose="02020603050405020304" pitchFamily="18" charset="0"/>
                <a:cs typeface="Times New Roman" panose="02020603050405020304" pitchFamily="18" charset="0"/>
              </a:rPr>
              <a:t>Акциядорларнинг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овозга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қўйилган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масалалар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бўйича</a:t>
            </a:r>
            <a:r>
              <a:rPr lang="ru-RU" sz="2400" b="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қуйидагилар</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овоз</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бериш</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ҳуқуқига</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эга</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бўлади</a:t>
            </a:r>
            <a:r>
              <a:rPr lang="ru-RU" sz="2400" b="1" i="1" dirty="0">
                <a:latin typeface="Times New Roman" panose="02020603050405020304" pitchFamily="18" charset="0"/>
                <a:cs typeface="Times New Roman" panose="02020603050405020304" pitchFamily="18" charset="0"/>
              </a:rPr>
              <a:t>:</a:t>
            </a:r>
            <a:br>
              <a:rPr lang="ru-RU" sz="2400" b="1" i="1" dirty="0">
                <a:latin typeface="Times New Roman" panose="02020603050405020304" pitchFamily="18" charset="0"/>
                <a:cs typeface="Times New Roman" panose="02020603050405020304" pitchFamily="18" charset="0"/>
              </a:rPr>
            </a:br>
            <a:endParaRPr lang="ru-RU" sz="24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1039" y="1755228"/>
            <a:ext cx="8543925" cy="4810618"/>
          </a:xfrm>
        </p:spPr>
        <p:txBody>
          <a:bodyPr>
            <a:normAutofit fontScale="77500" lnSpcReduction="2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кун </a:t>
            </a:r>
            <a:r>
              <a:rPr lang="ru-RU" b="1" dirty="0" err="1">
                <a:latin typeface="Times New Roman" panose="02020603050405020304" pitchFamily="18" charset="0"/>
                <a:cs typeface="Times New Roman" panose="02020603050405020304" pitchFamily="18" charset="0"/>
              </a:rPr>
              <a:t>тартибига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киритилмаган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шунингдек</a:t>
            </a:r>
            <a:r>
              <a:rPr lang="ru-RU" b="1" dirty="0">
                <a:latin typeface="Times New Roman" panose="02020603050405020304" pitchFamily="18" charset="0"/>
                <a:cs typeface="Times New Roman" panose="02020603050405020304" pitchFamily="18" charset="0"/>
              </a:rPr>
              <a:t> кун </a:t>
            </a:r>
            <a:r>
              <a:rPr lang="ru-RU" b="1" dirty="0" err="1">
                <a:latin typeface="Times New Roman" panose="02020603050405020304" pitchFamily="18" charset="0"/>
                <a:cs typeface="Times New Roman" panose="02020603050405020304" pitchFamily="18" charset="0"/>
              </a:rPr>
              <a:t>тартибига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ўзгартишлар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ҳақли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эмас</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шунингдек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якунлари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буйича</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санадан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эътиборан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ўттиз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кундан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кечиктирмай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эътиборига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етказилади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вакилининг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иштирокисиз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a:t>
            </a:r>
            <a:r>
              <a:rPr lang="ru-RU" b="1" dirty="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вето </a:t>
            </a:r>
            <a:r>
              <a:rPr lang="ru-RU" b="1" dirty="0" err="1">
                <a:latin typeface="Times New Roman" panose="02020603050405020304" pitchFamily="18" charset="0"/>
                <a:cs typeface="Times New Roman" panose="02020603050405020304" pitchFamily="18" charset="0"/>
              </a:rPr>
              <a:t>қўйилган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ижро</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этилмайди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Агар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узрли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сабабга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этмаган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бундай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қилинишига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берган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бўлса</a:t>
            </a:r>
            <a:r>
              <a:rPr lang="ru-RU" b="1" dirty="0">
                <a:latin typeface="Times New Roman" panose="02020603050405020304" pitchFamily="18" charset="0"/>
                <a:cs typeface="Times New Roman" panose="02020603050405020304" pitchFamily="18" charset="0"/>
              </a:rPr>
              <a:t>, у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судга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шикоят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ҳақлидир</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975774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5311" y="1"/>
            <a:ext cx="9385738" cy="1387366"/>
          </a:xfrm>
        </p:spPr>
        <p:txBody>
          <a:bodyPr>
            <a:normAutofit/>
          </a:bodyPr>
          <a:lstStyle/>
          <a:p>
            <a:pPr algn="ctr"/>
            <a:r>
              <a:rPr lang="ru-RU" sz="2400" b="1" dirty="0" err="1">
                <a:latin typeface="Times New Roman" panose="02020603050405020304" pitchFamily="18" charset="0"/>
                <a:cs typeface="Times New Roman" panose="02020603050405020304" pitchFamily="18" charset="0"/>
              </a:rPr>
              <a:t>Акциядорларнинг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ўтказиш</a:t>
            </a:r>
            <a:r>
              <a:rPr lang="ru-RU" sz="2400" b="1" dirty="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
            </a:r>
            <a:br>
              <a:rPr lang="ru-RU" sz="2400" b="1" dirty="0" smtClean="0">
                <a:latin typeface="Times New Roman" panose="02020603050405020304" pitchFamily="18" charset="0"/>
                <a:cs typeface="Times New Roman" panose="02020603050405020304" pitchFamily="18" charset="0"/>
              </a:rPr>
            </a:br>
            <a:r>
              <a:rPr lang="ru-RU" sz="2400" b="1" dirty="0" err="1" smtClean="0">
                <a:latin typeface="Times New Roman" panose="02020603050405020304" pitchFamily="18" charset="0"/>
                <a:cs typeface="Times New Roman" panose="02020603050405020304" pitchFamily="18" charset="0"/>
              </a:rPr>
              <a:t>тўғрисидаги</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ахборот</a:t>
            </a:r>
            <a:r>
              <a:rPr lang="ru-RU" sz="2400" b="1" dirty="0">
                <a:latin typeface="Times New Roman" panose="02020603050405020304" pitchFamily="18" charset="0"/>
                <a:cs typeface="Times New Roman" panose="02020603050405020304" pitchFamily="18" charset="0"/>
              </a:rPr>
              <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1039" y="1282262"/>
            <a:ext cx="8543925" cy="5318235"/>
          </a:xfrm>
        </p:spPr>
        <p:txBody>
          <a:bodyPr>
            <a:normAutofit fontScale="55000" lnSpcReduction="20000"/>
          </a:bodyPr>
          <a:lstStyle/>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Акциядорларнинг</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умумий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йиғилишини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тўғрисидаги</a:t>
            </a:r>
            <a:r>
              <a:rPr lang="ru-RU" sz="3600" b="1" dirty="0">
                <a:latin typeface="Times New Roman" panose="02020603050405020304" pitchFamily="18" charset="0"/>
                <a:cs typeface="Times New Roman" panose="02020603050405020304" pitchFamily="18" charset="0"/>
              </a:rPr>
              <a:t> хабар </a:t>
            </a:r>
            <a:r>
              <a:rPr lang="ru-RU" sz="3600" b="1" dirty="0" err="1">
                <a:latin typeface="Times New Roman" panose="02020603050405020304" pitchFamily="18" charset="0"/>
                <a:cs typeface="Times New Roman" panose="02020603050405020304" pitchFamily="18" charset="0"/>
              </a:rPr>
              <a:t>акциядорларнинг</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умумий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ўтказиладиган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санадан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камида</a:t>
            </a:r>
            <a:r>
              <a:rPr lang="ru-RU" sz="3600" b="1" dirty="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йигирма</a:t>
            </a:r>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бир</a:t>
            </a:r>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кундан</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кечиктирмай</a:t>
            </a:r>
            <a:r>
              <a:rPr lang="ru-RU" sz="3600" b="1" dirty="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жамиятнинг</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расмий</a:t>
            </a:r>
            <a:r>
              <a:rPr lang="ru-RU" sz="3600" b="1" dirty="0">
                <a:latin typeface="Times New Roman" panose="02020603050405020304" pitchFamily="18" charset="0"/>
                <a:cs typeface="Times New Roman" panose="02020603050405020304" pitchFamily="18" charset="0"/>
              </a:rPr>
              <a:t> веб-</a:t>
            </a:r>
            <a:r>
              <a:rPr lang="ru-RU" sz="3600" b="1" dirty="0" err="1">
                <a:latin typeface="Times New Roman" panose="02020603050405020304" pitchFamily="18" charset="0"/>
                <a:cs typeface="Times New Roman" panose="02020603050405020304" pitchFamily="18" charset="0"/>
              </a:rPr>
              <a:t>сайтида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оммавий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ахборот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воситаларида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эълон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қилинади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шунингдек</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акциядорларга</a:t>
            </a:r>
            <a:r>
              <a:rPr lang="ru-RU" sz="3600" b="1" dirty="0">
                <a:latin typeface="Times New Roman" panose="02020603050405020304" pitchFamily="18" charset="0"/>
                <a:cs typeface="Times New Roman" panose="02020603050405020304" pitchFamily="18" charset="0"/>
              </a:rPr>
              <a:t> электрон почта </a:t>
            </a:r>
            <a:r>
              <a:rPr lang="ru-RU" sz="3600" b="1" dirty="0" err="1">
                <a:latin typeface="Times New Roman" panose="02020603050405020304" pitchFamily="18" charset="0"/>
                <a:cs typeface="Times New Roman" panose="02020603050405020304" pitchFamily="18" charset="0"/>
              </a:rPr>
              <a:t>орқали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юборилади</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Жамият</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давлат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вакилини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акциядорларнинг</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умумий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ўтказиладиган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санадан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камида</a:t>
            </a:r>
            <a:r>
              <a:rPr lang="ru-RU" sz="3600" b="1" dirty="0">
                <a:latin typeface="Times New Roman" panose="02020603050405020304" pitchFamily="18" charset="0"/>
                <a:cs typeface="Times New Roman" panose="02020603050405020304" pitchFamily="18" charset="0"/>
              </a:rPr>
              <a:t> </a:t>
            </a:r>
            <a:r>
              <a:rPr lang="ru-RU" sz="3600" b="1" dirty="0" smtClean="0">
                <a:latin typeface="Times New Roman" panose="02020603050405020304" pitchFamily="18" charset="0"/>
                <a:cs typeface="Times New Roman" panose="02020603050405020304" pitchFamily="18" charset="0"/>
              </a:rPr>
              <a:t>21 кун </a:t>
            </a:r>
            <a:r>
              <a:rPr lang="ru-RU" sz="3600" b="1" dirty="0" err="1">
                <a:latin typeface="Times New Roman" panose="02020603050405020304" pitchFamily="18" charset="0"/>
                <a:cs typeface="Times New Roman" panose="02020603050405020304" pitchFamily="18" charset="0"/>
              </a:rPr>
              <a:t>олдин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ёзма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шаклда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хабардор</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қилиши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шарт</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Акциядорларнинг</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умумий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йиғилишини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тўғрисидаги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хабарда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қуйидагилар</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кўрсатилиши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керак</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жамиятнинг</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номи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жойлашган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ери</a:t>
            </a:r>
            <a:r>
              <a:rPr lang="ru-RU" sz="3600" b="1" dirty="0">
                <a:latin typeface="Times New Roman" panose="02020603050405020304" pitchFamily="18" charset="0"/>
                <a:cs typeface="Times New Roman" panose="02020603050405020304" pitchFamily="18" charset="0"/>
              </a:rPr>
              <a:t> (почта </a:t>
            </a:r>
            <a:r>
              <a:rPr lang="ru-RU" sz="3600" b="1" dirty="0" err="1">
                <a:latin typeface="Times New Roman" panose="02020603050405020304" pitchFamily="18" charset="0"/>
                <a:cs typeface="Times New Roman" panose="02020603050405020304" pitchFamily="18" charset="0"/>
              </a:rPr>
              <a:t>манзили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a:t>
            </a:r>
            <a:r>
              <a:rPr lang="ru-RU" sz="3600" b="1" dirty="0">
                <a:latin typeface="Times New Roman" panose="02020603050405020304" pitchFamily="18" charset="0"/>
                <a:cs typeface="Times New Roman" panose="02020603050405020304" pitchFamily="18" charset="0"/>
              </a:rPr>
              <a:t> электрон почта </a:t>
            </a:r>
            <a:r>
              <a:rPr lang="ru-RU" sz="3600" b="1" dirty="0" err="1">
                <a:latin typeface="Times New Roman" panose="02020603050405020304" pitchFamily="18" charset="0"/>
                <a:cs typeface="Times New Roman" panose="02020603050405020304" pitchFamily="18" charset="0"/>
              </a:rPr>
              <a:t>манзили</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умумий</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ўтказиладиган</a:t>
            </a:r>
            <a:r>
              <a:rPr lang="ru-RU" sz="3600" b="1" dirty="0">
                <a:latin typeface="Times New Roman" panose="02020603050405020304" pitchFamily="18" charset="0"/>
                <a:cs typeface="Times New Roman" panose="02020603050405020304" pitchFamily="18" charset="0"/>
              </a:rPr>
              <a:t> сана, </a:t>
            </a:r>
            <a:r>
              <a:rPr lang="ru-RU" sz="3600" b="1" dirty="0" err="1">
                <a:latin typeface="Times New Roman" panose="02020603050405020304" pitchFamily="18" charset="0"/>
                <a:cs typeface="Times New Roman" panose="02020603050405020304" pitchFamily="18" charset="0"/>
              </a:rPr>
              <a:t>вақт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жой</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жамият</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акциядорларининг</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реестри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шакллантириладиган</a:t>
            </a:r>
            <a:r>
              <a:rPr lang="ru-RU" sz="3600" b="1" dirty="0">
                <a:latin typeface="Times New Roman" panose="02020603050405020304" pitchFamily="18" charset="0"/>
                <a:cs typeface="Times New Roman" panose="02020603050405020304" pitchFamily="18" charset="0"/>
              </a:rPr>
              <a:t> сана;</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умумий</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a:t>
            </a:r>
            <a:r>
              <a:rPr lang="ru-RU" sz="3600" b="1" dirty="0">
                <a:latin typeface="Times New Roman" panose="02020603050405020304" pitchFamily="18" charset="0"/>
                <a:cs typeface="Times New Roman" panose="02020603050405020304" pitchFamily="18" charset="0"/>
              </a:rPr>
              <a:t> кун </a:t>
            </a:r>
            <a:r>
              <a:rPr lang="ru-RU" sz="3600" b="1" dirty="0" err="1">
                <a:latin typeface="Times New Roman" panose="02020603050405020304" pitchFamily="18" charset="0"/>
                <a:cs typeface="Times New Roman" panose="02020603050405020304" pitchFamily="18" charset="0"/>
              </a:rPr>
              <a:t>тартибига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киритилган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масалалар</a:t>
            </a:r>
            <a:r>
              <a:rPr lang="ru-RU" sz="3600"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умумий</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йиғилишни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ўтказишга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тайёргарлик</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кўрилаётганда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акциядорларга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давлат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вакилига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тақдим</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этилиши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лозим</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бўлган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ахборот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материаллар</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билан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акциядорларни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давлат</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вакилини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таништириш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тартиби</a:t>
            </a:r>
            <a:r>
              <a:rPr lang="ru-RU" sz="3600"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36314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5311" y="1"/>
            <a:ext cx="9385738" cy="1387366"/>
          </a:xfrm>
        </p:spPr>
        <p:txBody>
          <a:bodyPr>
            <a:normAutofit/>
          </a:bodyPr>
          <a:lstStyle/>
          <a:p>
            <a:pPr algn="ctr"/>
            <a:r>
              <a:rPr lang="ru-RU" sz="2400" b="1" dirty="0" err="1">
                <a:latin typeface="Times New Roman" panose="02020603050405020304" pitchFamily="18" charset="0"/>
                <a:cs typeface="Times New Roman" panose="02020603050405020304" pitchFamily="18" charset="0"/>
              </a:rPr>
              <a:t>Акциядорларнинг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йиғилишини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ўтказиш</a:t>
            </a:r>
            <a:r>
              <a:rPr lang="ru-RU" sz="2400" b="1" dirty="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
            </a:r>
            <a:br>
              <a:rPr lang="ru-RU" sz="2400" b="1" dirty="0" smtClean="0">
                <a:latin typeface="Times New Roman" panose="02020603050405020304" pitchFamily="18" charset="0"/>
                <a:cs typeface="Times New Roman" panose="02020603050405020304" pitchFamily="18" charset="0"/>
              </a:rPr>
            </a:br>
            <a:r>
              <a:rPr lang="ru-RU" sz="2400" b="1" dirty="0" err="1" smtClean="0">
                <a:latin typeface="Times New Roman" panose="02020603050405020304" pitchFamily="18" charset="0"/>
                <a:cs typeface="Times New Roman" panose="02020603050405020304" pitchFamily="18" charset="0"/>
              </a:rPr>
              <a:t>тўғрисидаги</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ахборот</a:t>
            </a:r>
            <a:r>
              <a:rPr lang="ru-RU" sz="2400" b="1" dirty="0">
                <a:latin typeface="Times New Roman" panose="02020603050405020304" pitchFamily="18" charset="0"/>
                <a:cs typeface="Times New Roman" panose="02020603050405020304" pitchFamily="18" charset="0"/>
              </a:rPr>
              <a:t/>
            </a:r>
            <a:br>
              <a:rPr lang="ru-RU" sz="2400"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15311" y="1282262"/>
            <a:ext cx="9217572" cy="5318235"/>
          </a:xfrm>
        </p:spPr>
        <p:txBody>
          <a:bodyPr>
            <a:normAutofit fontScale="62500" lnSpcReduction="20000"/>
          </a:bodyPr>
          <a:lstStyle/>
          <a:p>
            <a:pPr algn="just" fontAlgn="t"/>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кўрилаётганда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вакилига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тақдим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лозим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ахборотга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материалларга</a:t>
            </a:r>
            <a:r>
              <a:rPr lang="ru-RU" b="1" dirty="0" smtClean="0">
                <a:latin typeface="Times New Roman" panose="02020603050405020304" pitchFamily="18" charset="0"/>
                <a:cs typeface="Times New Roman" panose="02020603050405020304" pitchFamily="18" charset="0"/>
              </a:rPr>
              <a:t>):</a:t>
            </a:r>
          </a:p>
          <a:p>
            <a:pPr algn="just" fontAlgn="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ҳисоботи</a:t>
            </a:r>
            <a:r>
              <a:rPr lang="ru-RU" b="1" dirty="0" smtClean="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молия-хўжалик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фаолиятини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текшириш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натижалари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юзасидан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комиссиясининг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тафтишчисининг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аудиторлик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ташкилотининг</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хулосаси</a:t>
            </a:r>
            <a:r>
              <a:rPr lang="ru-RU" b="1" dirty="0" smtClean="0">
                <a:latin typeface="Times New Roman" panose="02020603050405020304" pitchFamily="18" charset="0"/>
                <a:cs typeface="Times New Roman" panose="02020603050405020304" pitchFamily="18" charset="0"/>
              </a:rPr>
              <a:t>;</a:t>
            </a:r>
          </a:p>
          <a:p>
            <a:pPr algn="just" fontAlgn="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кенгашининг</a:t>
            </a:r>
            <a:r>
              <a:rPr lang="ru-RU" b="1" dirty="0">
                <a:latin typeface="Times New Roman" panose="02020603050405020304" pitchFamily="18" charset="0"/>
                <a:cs typeface="Times New Roman" panose="02020603050405020304" pitchFamily="18" charset="0"/>
              </a:rPr>
              <a:t> директор (</a:t>
            </a:r>
            <a:r>
              <a:rPr lang="ru-RU" b="1" dirty="0" err="1">
                <a:latin typeface="Times New Roman" panose="02020603050405020304" pitchFamily="18" charset="0"/>
                <a:cs typeface="Times New Roman" panose="02020603050405020304" pitchFamily="18" charset="0"/>
              </a:rPr>
              <a:t>бошқарув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раиси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ишончли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бошқарувчи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шартноманинг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амал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муддатини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узайтириш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шартномани</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қайта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бекор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мумкинлиги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тўғрисидаги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хулосаси</a:t>
            </a:r>
            <a:r>
              <a:rPr lang="ru-RU" b="1" dirty="0" smtClean="0">
                <a:latin typeface="Times New Roman" panose="02020603050405020304" pitchFamily="18" charset="0"/>
                <a:cs typeface="Times New Roman" panose="02020603050405020304" pitchFamily="18" charset="0"/>
              </a:rPr>
              <a:t>;</a:t>
            </a:r>
          </a:p>
          <a:p>
            <a:pPr algn="just" fontAlgn="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шунингдек</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ҳамда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комиссияси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аъзолигига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тафтишчилигига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маълумотлар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киритиладиган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ўзгартиш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қўшимчалар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лойиҳаси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янги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таҳрирдаги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лойиҳаси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тайёргарлик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кўрилаётганда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вакилига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тақдим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мажбурий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қўшимча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ахборотнинг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материалларнинг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рўйхати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қимматли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қоғозлар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бозорини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солиш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томонидан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белгиланиши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мумкин</a:t>
            </a:r>
            <a:r>
              <a:rPr lang="ru-RU" b="1" dirty="0">
                <a:latin typeface="Times New Roman" panose="02020603050405020304" pitchFamily="18" charset="0"/>
                <a:cs typeface="Times New Roman" panose="02020603050405020304" pitchFamily="18" charset="0"/>
              </a:rPr>
              <a:t>.</a:t>
            </a:r>
          </a:p>
          <a:p>
            <a:pPr algn="just" fontAlgn="t"/>
            <a:r>
              <a:rPr lang="ru-RU" sz="3600" b="1" dirty="0" smtClean="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3169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5311" y="1"/>
            <a:ext cx="9385738" cy="1387366"/>
          </a:xfrm>
        </p:spPr>
        <p:txBody>
          <a:bodyPr>
            <a:normAutofit/>
          </a:bodyPr>
          <a:lstStyle/>
          <a:p>
            <a:pPr algn="ctr"/>
            <a:r>
              <a:rPr lang="ru-RU" sz="2800" b="1" dirty="0" err="1">
                <a:latin typeface="Times New Roman" panose="02020603050405020304" pitchFamily="18" charset="0"/>
                <a:cs typeface="Times New Roman" panose="02020603050405020304" pitchFamily="18" charset="0"/>
              </a:rPr>
              <a:t>Акциядорлар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умумий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йиғилишининг</a:t>
            </a:r>
            <a:r>
              <a:rPr lang="ru-RU" sz="2800" b="1" dirty="0">
                <a:latin typeface="Times New Roman" panose="02020603050405020304" pitchFamily="18" charset="0"/>
                <a:cs typeface="Times New Roman" panose="02020603050405020304" pitchFamily="18" charset="0"/>
              </a:rPr>
              <a:t> кун </a:t>
            </a:r>
            <a:r>
              <a:rPr lang="ru-RU" sz="2800" b="1" dirty="0" smtClean="0">
                <a:latin typeface="Times New Roman" panose="02020603050405020304" pitchFamily="18" charset="0"/>
                <a:cs typeface="Times New Roman" panose="02020603050405020304" pitchFamily="18" charset="0"/>
              </a:rPr>
              <a:t/>
            </a:r>
            <a:br>
              <a:rPr lang="ru-RU" sz="2800" b="1" dirty="0" smtClean="0">
                <a:latin typeface="Times New Roman" panose="02020603050405020304" pitchFamily="18" charset="0"/>
                <a:cs typeface="Times New Roman" panose="02020603050405020304" pitchFamily="18" charset="0"/>
              </a:rPr>
            </a:br>
            <a:r>
              <a:rPr lang="ru-RU" sz="2800" b="1" dirty="0" err="1" smtClean="0">
                <a:latin typeface="Times New Roman" panose="02020603050405020304" pitchFamily="18" charset="0"/>
                <a:cs typeface="Times New Roman" panose="02020603050405020304" pitchFamily="18" charset="0"/>
              </a:rPr>
              <a:t>тартибига</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таклифлар</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киритиш</a:t>
            </a:r>
            <a:r>
              <a:rPr lang="ru-RU" sz="2800" b="1" dirty="0" smtClean="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83932" y="1250731"/>
            <a:ext cx="9517117" cy="6096000"/>
          </a:xfrm>
        </p:spPr>
        <p:txBody>
          <a:bodyPr>
            <a:noAutofit/>
          </a:bodyPr>
          <a:lstStyle/>
          <a:p>
            <a:pPr algn="just" fontAlgn="t"/>
            <a:r>
              <a:rPr lang="ru-RU" sz="18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Жамият</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овоз</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берувчи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акцияларининг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ҳаммаси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бўлиб</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камида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бир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фоизига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эгалик</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қилувчи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жамиятнинг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молия</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йили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тугаганидан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кейин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ўттиз</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кундан</a:t>
            </a:r>
            <a:r>
              <a:rPr lang="ru-RU" sz="1400" b="1" dirty="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кечиктирмай</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йиллик</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умумий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йиғилиши</a:t>
            </a:r>
            <a:r>
              <a:rPr lang="ru-RU" sz="1400" b="1" dirty="0">
                <a:latin typeface="Times New Roman" panose="02020603050405020304" pitchFamily="18" charset="0"/>
                <a:cs typeface="Times New Roman" panose="02020603050405020304" pitchFamily="18" charset="0"/>
              </a:rPr>
              <a:t> кун </a:t>
            </a:r>
            <a:r>
              <a:rPr lang="ru-RU" sz="1400" b="1" dirty="0" err="1">
                <a:latin typeface="Times New Roman" panose="02020603050405020304" pitchFamily="18" charset="0"/>
                <a:cs typeface="Times New Roman" panose="02020603050405020304" pitchFamily="18" charset="0"/>
              </a:rPr>
              <a:t>тартибига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масалалар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киритишга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ҳамда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жамият</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кузатув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кенгаши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комиссиясига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тафтишчилигига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бу</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органнинг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миқдор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таркибидан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ошмайдиган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тарзда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кўрсатишга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ҳақли</a:t>
            </a:r>
            <a:r>
              <a:rPr lang="ru-RU" sz="1400" b="1" dirty="0">
                <a:latin typeface="Times New Roman" panose="02020603050405020304" pitchFamily="18" charset="0"/>
                <a:cs typeface="Times New Roman" panose="02020603050405020304" pitchFamily="18" charset="0"/>
              </a:rPr>
              <a:t>.</a:t>
            </a:r>
          </a:p>
          <a:p>
            <a:pPr algn="just" fontAlgn="t"/>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Акциядорлар</a:t>
            </a:r>
            <a:r>
              <a:rPr lang="ru-RU" sz="1400" b="1" dirty="0" smtClean="0">
                <a:latin typeface="Times New Roman" panose="02020603050405020304" pitchFamily="18" charset="0"/>
                <a:cs typeface="Times New Roman" panose="02020603050405020304" pitchFamily="18" charset="0"/>
              </a:rPr>
              <a:t> </a:t>
            </a:r>
            <a:r>
              <a:rPr lang="ru-RU" sz="1400" b="1" dirty="0">
                <a:latin typeface="Times New Roman" panose="02020603050405020304" pitchFamily="18" charset="0"/>
                <a:cs typeface="Times New Roman" panose="02020603050405020304" pitchFamily="18" charset="0"/>
              </a:rPr>
              <a:t>(</a:t>
            </a:r>
            <a:r>
              <a:rPr lang="ru-RU" sz="1400" b="1" dirty="0" err="1">
                <a:latin typeface="Times New Roman" panose="02020603050405020304" pitchFamily="18" charset="0"/>
                <a:cs typeface="Times New Roman" panose="02020603050405020304" pitchFamily="18" charset="0"/>
              </a:rPr>
              <a:t>акциядор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жамият</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кузатув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кенгаши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комиссиясига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тафтишчилигига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ўзлари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рўйхатига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йиллик</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умумий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йиғилиши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ўтказилиши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тўғрисидаги</a:t>
            </a:r>
            <a:r>
              <a:rPr lang="ru-RU" sz="1400" b="1" dirty="0">
                <a:latin typeface="Times New Roman" panose="02020603050405020304" pitchFamily="18" charset="0"/>
                <a:cs typeface="Times New Roman" panose="02020603050405020304" pitchFamily="18" charset="0"/>
              </a:rPr>
              <a:t> хабар </a:t>
            </a:r>
            <a:r>
              <a:rPr lang="ru-RU" sz="1400" b="1" dirty="0" err="1">
                <a:latin typeface="Times New Roman" panose="02020603050405020304" pitchFamily="18" charset="0"/>
                <a:cs typeface="Times New Roman" panose="02020603050405020304" pitchFamily="18" charset="0"/>
              </a:rPr>
              <a:t>эълон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қилинган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санадан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эътиборан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уч</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кунидан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кечиктирмай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ўзгартишлар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киритишга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ҳақли</a:t>
            </a:r>
            <a:r>
              <a:rPr lang="ru-RU" sz="1400" b="1" dirty="0">
                <a:latin typeface="Times New Roman" panose="02020603050405020304" pitchFamily="18" charset="0"/>
                <a:cs typeface="Times New Roman" panose="02020603050405020304" pitchFamily="18" charset="0"/>
              </a:rPr>
              <a:t>.</a:t>
            </a:r>
          </a:p>
          <a:p>
            <a:pPr algn="just" fontAlgn="t"/>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Акциядорлар</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умумий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йиғилишининг</a:t>
            </a:r>
            <a:r>
              <a:rPr lang="ru-RU" sz="1400" b="1" dirty="0">
                <a:latin typeface="Times New Roman" panose="02020603050405020304" pitchFamily="18" charset="0"/>
                <a:cs typeface="Times New Roman" panose="02020603050405020304" pitchFamily="18" charset="0"/>
              </a:rPr>
              <a:t> кун </a:t>
            </a:r>
            <a:r>
              <a:rPr lang="ru-RU" sz="1400" b="1" dirty="0" err="1">
                <a:latin typeface="Times New Roman" panose="02020603050405020304" pitchFamily="18" charset="0"/>
                <a:cs typeface="Times New Roman" panose="02020603050405020304" pitchFamily="18" charset="0"/>
              </a:rPr>
              <a:t>тартибига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масала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қўйиш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сабаблари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масалани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киритаётган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исми-шарифи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уларга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тегишли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акцияларнинг</a:t>
            </a:r>
            <a:r>
              <a:rPr lang="ru-RU" sz="1400" b="1" dirty="0">
                <a:latin typeface="Times New Roman" panose="02020603050405020304" pitchFamily="18" charset="0"/>
                <a:cs typeface="Times New Roman" panose="02020603050405020304" pitchFamily="18" charset="0"/>
              </a:rPr>
              <a:t> сони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тури </a:t>
            </a:r>
            <a:r>
              <a:rPr lang="ru-RU" sz="1400" b="1" dirty="0" err="1">
                <a:latin typeface="Times New Roman" panose="02020603050405020304" pitchFamily="18" charset="0"/>
                <a:cs typeface="Times New Roman" panose="02020603050405020304" pitchFamily="18" charset="0"/>
              </a:rPr>
              <a:t>кўрсатилган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ҳолда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ёзма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шаклда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киритилади</a:t>
            </a:r>
            <a:r>
              <a:rPr lang="ru-RU" sz="1400" b="1" dirty="0">
                <a:latin typeface="Times New Roman" panose="02020603050405020304" pitchFamily="18" charset="0"/>
                <a:cs typeface="Times New Roman" panose="02020603050405020304" pitchFamily="18" charset="0"/>
              </a:rPr>
              <a:t>.</a:t>
            </a:r>
          </a:p>
          <a:p>
            <a:pPr algn="just" fontAlgn="t"/>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Жамият</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кузатув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кенгашига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комиссиясига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тафтишчилигига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тўғрисида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таклифлар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киритилганда</a:t>
            </a:r>
            <a:r>
              <a:rPr lang="ru-RU" sz="1400" b="1" dirty="0">
                <a:latin typeface="Times New Roman" panose="02020603050405020304" pitchFamily="18" charset="0"/>
                <a:cs typeface="Times New Roman" panose="02020603050405020304" pitchFamily="18" charset="0"/>
              </a:rPr>
              <a:t>, шу </a:t>
            </a:r>
            <a:r>
              <a:rPr lang="ru-RU" sz="1400" b="1" dirty="0" err="1">
                <a:latin typeface="Times New Roman" panose="02020603050405020304" pitchFamily="18" charset="0"/>
                <a:cs typeface="Times New Roman" panose="02020603050405020304" pitchFamily="18" charset="0"/>
              </a:rPr>
              <a:t>жумладан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ўзини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ўзи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қилиб</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кўрсатилган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тақдирда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исми-шарифи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унга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тегишли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акцияларнинг</a:t>
            </a:r>
            <a:r>
              <a:rPr lang="ru-RU" sz="1400" b="1" dirty="0">
                <a:latin typeface="Times New Roman" panose="02020603050405020304" pitchFamily="18" charset="0"/>
                <a:cs typeface="Times New Roman" panose="02020603050405020304" pitchFamily="18" charset="0"/>
              </a:rPr>
              <a:t> сони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тури (</a:t>
            </a:r>
            <a:r>
              <a:rPr lang="ru-RU" sz="1400" b="1" dirty="0" err="1">
                <a:latin typeface="Times New Roman" panose="02020603050405020304" pitchFamily="18" charset="0"/>
                <a:cs typeface="Times New Roman" panose="02020603050405020304" pitchFamily="18" charset="0"/>
              </a:rPr>
              <a:t>агар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жамият</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бўлса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шунингдек</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кўрсатаётган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исми-шарифи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уларга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тегишли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акцияларнинг</a:t>
            </a:r>
            <a:r>
              <a:rPr lang="ru-RU" sz="1400" b="1" dirty="0">
                <a:latin typeface="Times New Roman" panose="02020603050405020304" pitchFamily="18" charset="0"/>
                <a:cs typeface="Times New Roman" panose="02020603050405020304" pitchFamily="18" charset="0"/>
              </a:rPr>
              <a:t> сони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тури </a:t>
            </a:r>
            <a:r>
              <a:rPr lang="ru-RU" sz="1400" b="1" dirty="0" err="1">
                <a:latin typeface="Times New Roman" panose="02020603050405020304" pitchFamily="18" charset="0"/>
                <a:cs typeface="Times New Roman" panose="02020603050405020304" pitchFamily="18" charset="0"/>
              </a:rPr>
              <a:t>кўрсатилади</a:t>
            </a:r>
            <a:r>
              <a:rPr lang="ru-RU" sz="1400" b="1" dirty="0">
                <a:latin typeface="Times New Roman" panose="02020603050405020304" pitchFamily="18" charset="0"/>
                <a:cs typeface="Times New Roman" panose="02020603050405020304" pitchFamily="18" charset="0"/>
              </a:rPr>
              <a:t>.</a:t>
            </a:r>
          </a:p>
          <a:p>
            <a:pPr algn="just"/>
            <a:r>
              <a:rPr lang="ru-RU" sz="1400" b="1" dirty="0" err="1">
                <a:latin typeface="Times New Roman" panose="02020603050405020304" pitchFamily="18" charset="0"/>
                <a:cs typeface="Times New Roman" panose="02020603050405020304" pitchFamily="18" charset="0"/>
              </a:rPr>
              <a:t>Жамиятнинг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кузатув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кенгаши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тушган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таклифларни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кўриб</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чиқиши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ҳамда</a:t>
            </a:r>
            <a:r>
              <a:rPr lang="ru-RU" sz="1400" b="1" dirty="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белгиланган</a:t>
            </a:r>
            <a:r>
              <a:rPr lang="ru-RU" sz="1400" b="1" dirty="0" smtClean="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муддат</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тугаганидан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сўнг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ўн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кундан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кечиктирмай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уларни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умумий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йиғилиши</a:t>
            </a:r>
            <a:r>
              <a:rPr lang="ru-RU" sz="1400" b="1" dirty="0">
                <a:latin typeface="Times New Roman" panose="02020603050405020304" pitchFamily="18" charset="0"/>
                <a:cs typeface="Times New Roman" panose="02020603050405020304" pitchFamily="18" charset="0"/>
              </a:rPr>
              <a:t> кун </a:t>
            </a:r>
            <a:r>
              <a:rPr lang="ru-RU" sz="1400" b="1" dirty="0" err="1">
                <a:latin typeface="Times New Roman" panose="02020603050405020304" pitchFamily="18" charset="0"/>
                <a:cs typeface="Times New Roman" panose="02020603050405020304" pitchFamily="18" charset="0"/>
              </a:rPr>
              <a:t>тартибига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тўғрисида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ёки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мазкур</a:t>
            </a:r>
            <a:r>
              <a:rPr lang="ru-RU" sz="1400" b="1" dirty="0">
                <a:latin typeface="Times New Roman" panose="02020603050405020304" pitchFamily="18" charset="0"/>
                <a:cs typeface="Times New Roman" panose="02020603050405020304" pitchFamily="18" charset="0"/>
              </a:rPr>
              <a:t> кун </a:t>
            </a:r>
            <a:r>
              <a:rPr lang="ru-RU" sz="1400" b="1" dirty="0" err="1">
                <a:latin typeface="Times New Roman" panose="02020603050405020304" pitchFamily="18" charset="0"/>
                <a:cs typeface="Times New Roman" panose="02020603050405020304" pitchFamily="18" charset="0"/>
              </a:rPr>
              <a:t>тартибига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киритишни</a:t>
            </a:r>
            <a:r>
              <a:rPr lang="ru-RU" sz="1400" b="1" dirty="0">
                <a:latin typeface="Times New Roman" panose="02020603050405020304" pitchFamily="18" charset="0"/>
                <a:cs typeface="Times New Roman" panose="02020603050405020304" pitchFamily="18" charset="0"/>
              </a:rPr>
              <a:t> рад </a:t>
            </a:r>
            <a:r>
              <a:rPr lang="ru-RU" sz="1400" b="1" dirty="0" err="1">
                <a:latin typeface="Times New Roman" panose="02020603050405020304" pitchFamily="18" charset="0"/>
                <a:cs typeface="Times New Roman" panose="02020603050405020304" pitchFamily="18" charset="0"/>
              </a:rPr>
              <a:t>этиш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ҳақида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қарор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қабул</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қилиши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шарт</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томонидан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киритилган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масала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акциядорлар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умумий</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йиғилишининг</a:t>
            </a:r>
            <a:r>
              <a:rPr lang="ru-RU" sz="1400" b="1" dirty="0">
                <a:latin typeface="Times New Roman" panose="02020603050405020304" pitchFamily="18" charset="0"/>
                <a:cs typeface="Times New Roman" panose="02020603050405020304" pitchFamily="18" charset="0"/>
              </a:rPr>
              <a:t> кун </a:t>
            </a:r>
            <a:r>
              <a:rPr lang="ru-RU" sz="1400" b="1" dirty="0" err="1">
                <a:latin typeface="Times New Roman" panose="02020603050405020304" pitchFamily="18" charset="0"/>
                <a:cs typeface="Times New Roman" panose="02020603050405020304" pitchFamily="18" charset="0"/>
              </a:rPr>
              <a:t>тартибига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худди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шунингдек</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кўрсатилган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жамиятнинг</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кузатув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кенгашига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ва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комиссиясига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тафтишчилигига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сайлов</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бўйича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овоз</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бериш</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учун</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номзодлар</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рўйхатига</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киритилиши</a:t>
            </a:r>
            <a:r>
              <a:rPr lang="ru-RU" sz="1400" b="1" dirty="0">
                <a:latin typeface="Times New Roman" panose="02020603050405020304" pitchFamily="18" charset="0"/>
                <a:cs typeface="Times New Roman" panose="02020603050405020304" pitchFamily="18" charset="0"/>
              </a:rPr>
              <a:t> </a:t>
            </a:r>
            <a:r>
              <a:rPr lang="ru-RU" sz="1400" b="1" dirty="0" err="1">
                <a:latin typeface="Times New Roman" panose="02020603050405020304" pitchFamily="18" charset="0"/>
                <a:cs typeface="Times New Roman" panose="02020603050405020304" pitchFamily="18" charset="0"/>
              </a:rPr>
              <a:t>керак</a:t>
            </a:r>
            <a:r>
              <a:rPr lang="ru-RU" sz="1800" b="1" dirty="0">
                <a:latin typeface="Times New Roman" panose="02020603050405020304" pitchFamily="18" charset="0"/>
                <a:cs typeface="Times New Roman" panose="02020603050405020304" pitchFamily="18" charset="0"/>
              </a:rPr>
              <a:t>, </a:t>
            </a:r>
            <a:r>
              <a:rPr lang="ru-RU" sz="1800" b="1" dirty="0" smtClean="0">
                <a:latin typeface="Times New Roman" panose="02020603050405020304" pitchFamily="18" charset="0"/>
                <a:cs typeface="Times New Roman" panose="02020603050405020304" pitchFamily="18" charset="0"/>
              </a:rPr>
              <a:t>       </a:t>
            </a:r>
            <a:endParaRPr lang="ru-RU"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466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7"/>
            <a:ext cx="8543925" cy="906626"/>
          </a:xfrm>
        </p:spPr>
        <p:txBody>
          <a:bodyPr>
            <a:normAutofit fontScale="90000"/>
          </a:bodyPr>
          <a:lstStyle/>
          <a:p>
            <a:pPr algn="ctr"/>
            <a:r>
              <a:rPr lang="ru-RU" sz="2800" b="1" dirty="0" err="1">
                <a:latin typeface="Times New Roman" panose="02020603050405020304" pitchFamily="18" charset="0"/>
                <a:cs typeface="Times New Roman" panose="02020603050405020304" pitchFamily="18" charset="0"/>
              </a:rPr>
              <a:t>Акциядорларнинг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умумий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йиғилишини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ўтказишга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тайёргарлик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кўриш</a:t>
            </a:r>
            <a:r>
              <a:rPr lang="ru-RU" sz="2800" b="1" dirty="0">
                <a:latin typeface="Times New Roman" panose="02020603050405020304" pitchFamily="18" charset="0"/>
                <a:cs typeface="Times New Roman" panose="02020603050405020304" pitchFamily="18" charset="0"/>
              </a:rPr>
              <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26124" y="1114096"/>
            <a:ext cx="9543393" cy="5644055"/>
          </a:xfrm>
        </p:spPr>
        <p:txBody>
          <a:bodyPr>
            <a:normAutofit fontScale="62500" lnSpcReduction="20000"/>
          </a:bodyPr>
          <a:lstStyle/>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Акциядорларнинг</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умумий</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йиғилишини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ўтказишга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тайёргарлик</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кўрилаётганда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жамиятнинг</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кузатув</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кенгаши</a:t>
            </a:r>
            <a:r>
              <a:rPr lang="ru-RU" sz="3300" b="1" dirty="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чақирувчи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шахслар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қуйидагиларни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белгилайди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ўтказиладиган</a:t>
            </a:r>
            <a:r>
              <a:rPr lang="ru-RU" sz="3300" b="1" dirty="0">
                <a:latin typeface="Times New Roman" panose="02020603050405020304" pitchFamily="18" charset="0"/>
                <a:cs typeface="Times New Roman" panose="02020603050405020304" pitchFamily="18" charset="0"/>
              </a:rPr>
              <a:t> сана, </a:t>
            </a:r>
            <a:r>
              <a:rPr lang="ru-RU" sz="3300" b="1" dirty="0" err="1">
                <a:latin typeface="Times New Roman" panose="02020603050405020304" pitchFamily="18" charset="0"/>
                <a:cs typeface="Times New Roman" panose="02020603050405020304" pitchFamily="18" charset="0"/>
              </a:rPr>
              <a:t>вақт</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жойни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йиғилишнинг</a:t>
            </a:r>
            <a:r>
              <a:rPr lang="ru-RU" sz="3300" b="1" dirty="0">
                <a:latin typeface="Times New Roman" panose="02020603050405020304" pitchFamily="18" charset="0"/>
                <a:cs typeface="Times New Roman" panose="02020603050405020304" pitchFamily="18" charset="0"/>
              </a:rPr>
              <a:t> кун </a:t>
            </a:r>
            <a:r>
              <a:rPr lang="ru-RU" sz="3300" b="1" dirty="0" err="1">
                <a:latin typeface="Times New Roman" panose="02020603050405020304" pitchFamily="18" charset="0"/>
                <a:cs typeface="Times New Roman" panose="02020603050405020304" pitchFamily="18" charset="0"/>
              </a:rPr>
              <a:t>тартибини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учун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жамият</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акциядорларининг</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реестри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шакллантириладиган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санани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ўтказилиши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ҳақида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акциядорларга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давлат</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вакилига</a:t>
            </a:r>
            <a:r>
              <a:rPr lang="ru-RU" sz="3300" b="1" dirty="0">
                <a:latin typeface="Times New Roman" panose="02020603050405020304" pitchFamily="18" charset="0"/>
                <a:cs typeface="Times New Roman" panose="02020603050405020304" pitchFamily="18" charset="0"/>
              </a:rPr>
              <a:t> хабар </a:t>
            </a:r>
            <a:r>
              <a:rPr lang="ru-RU" sz="3300" b="1" dirty="0" err="1">
                <a:latin typeface="Times New Roman" panose="02020603050405020304" pitchFamily="18" charset="0"/>
                <a:cs typeface="Times New Roman" panose="02020603050405020304" pitchFamily="18" charset="0"/>
              </a:rPr>
              <a:t>қилиш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тартибини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умумий</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ўтказишга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тайёргарлик</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кўрилаётганда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акциядорларга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давлат</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вакилига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тақдим</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этиладиган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ахборот</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материаллар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рўйхатини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овоз</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бериш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бюллетенининг</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шакли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матнини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Аниқ</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масала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қўйилишини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акс</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эттирмайдиган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таърифларнинг</a:t>
            </a:r>
            <a:r>
              <a:rPr lang="ru-RU" sz="3300" b="1" dirty="0">
                <a:latin typeface="Times New Roman" panose="02020603050405020304" pitchFamily="18" charset="0"/>
                <a:cs typeface="Times New Roman" panose="02020603050405020304" pitchFamily="18" charset="0"/>
              </a:rPr>
              <a:t> (шу </a:t>
            </a:r>
            <a:r>
              <a:rPr lang="ru-RU" sz="3300" b="1" dirty="0" err="1">
                <a:latin typeface="Times New Roman" panose="02020603050405020304" pitchFamily="18" charset="0"/>
                <a:cs typeface="Times New Roman" panose="02020603050405020304" pitchFamily="18" charset="0"/>
              </a:rPr>
              <a:t>жумладан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турли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масалалар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бошқа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масалалар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ўзга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масалалар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шу </a:t>
            </a:r>
            <a:r>
              <a:rPr lang="ru-RU" sz="3300" b="1" dirty="0" err="1">
                <a:latin typeface="Times New Roman" panose="02020603050405020304" pitchFamily="18" charset="0"/>
                <a:cs typeface="Times New Roman" panose="02020603050405020304" pitchFamily="18" charset="0"/>
              </a:rPr>
              <a:t>сингари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таърифларнинг</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акциядорларнинг</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умумий</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йиғилиши</a:t>
            </a:r>
            <a:r>
              <a:rPr lang="ru-RU" sz="3300" b="1" dirty="0">
                <a:latin typeface="Times New Roman" panose="02020603050405020304" pitchFamily="18" charset="0"/>
                <a:cs typeface="Times New Roman" panose="02020603050405020304" pitchFamily="18" charset="0"/>
              </a:rPr>
              <a:t> кун </a:t>
            </a:r>
            <a:r>
              <a:rPr lang="ru-RU" sz="3300" b="1" dirty="0" err="1">
                <a:latin typeface="Times New Roman" panose="02020603050405020304" pitchFamily="18" charset="0"/>
                <a:cs typeface="Times New Roman" panose="02020603050405020304" pitchFamily="18" charset="0"/>
              </a:rPr>
              <a:t>тартибига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киритилишига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йўл</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қўйилмайди</a:t>
            </a:r>
            <a:r>
              <a:rPr lang="ru-RU" sz="3300" b="1" dirty="0">
                <a:latin typeface="Times New Roman" panose="02020603050405020304" pitchFamily="18" charset="0"/>
                <a:cs typeface="Times New Roman" panose="02020603050405020304" pitchFamily="18" charset="0"/>
              </a:rPr>
              <a:t>.</a:t>
            </a:r>
          </a:p>
          <a:p>
            <a:pPr algn="just" fontAlgn="t"/>
            <a:r>
              <a:rPr lang="ru-RU" sz="3300" b="1" dirty="0" smtClean="0">
                <a:latin typeface="Times New Roman" panose="02020603050405020304" pitchFamily="18" charset="0"/>
                <a:cs typeface="Times New Roman" panose="02020603050405020304" pitchFamily="18" charset="0"/>
              </a:rPr>
              <a:t>       </a:t>
            </a:r>
            <a:r>
              <a:rPr lang="ru-RU" sz="3300" b="1" dirty="0" err="1" smtClean="0">
                <a:latin typeface="Times New Roman" panose="02020603050405020304" pitchFamily="18" charset="0"/>
                <a:cs typeface="Times New Roman" panose="02020603050405020304" pitchFamily="18" charset="0"/>
              </a:rPr>
              <a:t>Акциядорларнинг</a:t>
            </a:r>
            <a:r>
              <a:rPr lang="ru-RU" sz="3300" b="1" dirty="0" smtClean="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умумий</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йиғилиши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ўтказиладиган</a:t>
            </a:r>
            <a:r>
              <a:rPr lang="ru-RU" sz="3300" b="1" dirty="0">
                <a:latin typeface="Times New Roman" panose="02020603050405020304" pitchFamily="18" charset="0"/>
                <a:cs typeface="Times New Roman" panose="02020603050405020304" pitchFamily="18" charset="0"/>
              </a:rPr>
              <a:t> сана </a:t>
            </a:r>
            <a:r>
              <a:rPr lang="ru-RU" sz="3300" b="1" dirty="0" err="1">
                <a:latin typeface="Times New Roman" panose="02020603050405020304" pitchFamily="18" charset="0"/>
                <a:cs typeface="Times New Roman" panose="02020603050405020304" pitchFamily="18" charset="0"/>
              </a:rPr>
              <a:t>уни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ўтказиш</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тўғрисида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қарор</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қабул</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қилинган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кундан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эътиборан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кундан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кам</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ва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ўттиз</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кундан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кўп</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этиб</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белгиланиши</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мумкин</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эмас</a:t>
            </a:r>
            <a:r>
              <a:rPr lang="ru-RU" sz="3300"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69120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9723" y="0"/>
            <a:ext cx="8543925" cy="980198"/>
          </a:xfrm>
        </p:spPr>
        <p:txBody>
          <a:bodyPr>
            <a:normAutofit fontScale="90000"/>
          </a:bodyPr>
          <a:lstStyle/>
          <a:p>
            <a:pPr algn="ctr"/>
            <a:r>
              <a:rPr lang="ru-RU" sz="2800" b="1" dirty="0" err="1">
                <a:latin typeface="Times New Roman" panose="02020603050405020304" pitchFamily="18" charset="0"/>
                <a:cs typeface="Times New Roman" panose="02020603050405020304" pitchFamily="18" charset="0"/>
              </a:rPr>
              <a:t>Акциядорларнинг</a:t>
            </a:r>
            <a:r>
              <a:rPr lang="ru-RU" sz="2800" b="1" dirty="0">
                <a:latin typeface="Times New Roman" panose="02020603050405020304" pitchFamily="18" charset="0"/>
                <a:cs typeface="Times New Roman" panose="02020603050405020304" pitchFamily="18" charset="0"/>
              </a:rPr>
              <a:t> </a:t>
            </a:r>
            <a:r>
              <a:rPr lang="ru-RU" sz="2800" b="1" i="1" dirty="0" err="1">
                <a:latin typeface="Times New Roman" panose="02020603050405020304" pitchFamily="18" charset="0"/>
                <a:cs typeface="Times New Roman" panose="02020603050405020304" pitchFamily="18" charset="0"/>
              </a:rPr>
              <a:t>навбатдан</a:t>
            </a:r>
            <a:r>
              <a:rPr lang="ru-RU" sz="2800" b="1" i="1" dirty="0">
                <a:latin typeface="Times New Roman" panose="02020603050405020304" pitchFamily="18" charset="0"/>
                <a:cs typeface="Times New Roman" panose="02020603050405020304" pitchFamily="18" charset="0"/>
              </a:rPr>
              <a:t> </a:t>
            </a:r>
            <a:r>
              <a:rPr lang="ru-RU" sz="2800" b="1" i="1" dirty="0" err="1">
                <a:latin typeface="Times New Roman" panose="02020603050405020304" pitchFamily="18" charset="0"/>
                <a:cs typeface="Times New Roman" panose="02020603050405020304" pitchFamily="18" charset="0"/>
              </a:rPr>
              <a:t>ташқари</a:t>
            </a:r>
            <a:r>
              <a:rPr lang="ru-RU" sz="2800" b="1" i="1" dirty="0">
                <a:latin typeface="Times New Roman" panose="02020603050405020304" pitchFamily="18" charset="0"/>
                <a:cs typeface="Times New Roman" panose="02020603050405020304" pitchFamily="18" charset="0"/>
              </a:rPr>
              <a:t> </a:t>
            </a:r>
            <a:r>
              <a:rPr lang="ru-RU" sz="2800" b="1" i="1" dirty="0" err="1">
                <a:latin typeface="Times New Roman" panose="02020603050405020304" pitchFamily="18" charset="0"/>
                <a:cs typeface="Times New Roman" panose="02020603050405020304" pitchFamily="18" charset="0"/>
              </a:rPr>
              <a:t>умумий</a:t>
            </a:r>
            <a:r>
              <a:rPr lang="ru-RU" sz="2800" b="1" i="1" dirty="0">
                <a:latin typeface="Times New Roman" panose="02020603050405020304" pitchFamily="18" charset="0"/>
                <a:cs typeface="Times New Roman" panose="02020603050405020304" pitchFamily="18" charset="0"/>
              </a:rPr>
              <a:t> </a:t>
            </a:r>
            <a:r>
              <a:rPr lang="ru-RU" sz="2800" b="1" i="1" dirty="0" err="1" smtClean="0">
                <a:latin typeface="Times New Roman" panose="02020603050405020304" pitchFamily="18" charset="0"/>
                <a:cs typeface="Times New Roman" panose="02020603050405020304" pitchFamily="18" charset="0"/>
              </a:rPr>
              <a:t>йиғилишини</a:t>
            </a:r>
            <a:r>
              <a:rPr lang="ru-RU" sz="2800" b="1" i="1" dirty="0" smtClean="0">
                <a:latin typeface="Times New Roman" panose="02020603050405020304" pitchFamily="18" charset="0"/>
                <a:cs typeface="Times New Roman" panose="02020603050405020304" pitchFamily="18" charset="0"/>
              </a:rPr>
              <a:t> </a:t>
            </a:r>
            <a:r>
              <a:rPr lang="ru-RU" sz="2800" b="1" i="1" dirty="0" err="1" smtClean="0">
                <a:latin typeface="Times New Roman" panose="02020603050405020304" pitchFamily="18" charset="0"/>
                <a:cs typeface="Times New Roman" panose="02020603050405020304" pitchFamily="18" charset="0"/>
              </a:rPr>
              <a:t>чақириш</a:t>
            </a:r>
            <a:r>
              <a:rPr lang="ru-RU" sz="2800" b="1" i="1" dirty="0" smtClean="0">
                <a:latin typeface="Times New Roman" panose="02020603050405020304" pitchFamily="18" charset="0"/>
                <a:cs typeface="Times New Roman" panose="02020603050405020304" pitchFamily="18" charset="0"/>
              </a:rPr>
              <a:t>:</a:t>
            </a:r>
            <a:r>
              <a:rPr lang="ru-RU" sz="2800" b="1" i="1" dirty="0">
                <a:latin typeface="Times New Roman" panose="02020603050405020304" pitchFamily="18" charset="0"/>
                <a:cs typeface="Times New Roman" panose="02020603050405020304" pitchFamily="18" charset="0"/>
              </a:rPr>
              <a:t/>
            </a:r>
            <a:br>
              <a:rPr lang="ru-RU" sz="2800" b="1" i="1" dirty="0">
                <a:latin typeface="Times New Roman" panose="02020603050405020304" pitchFamily="18" charset="0"/>
                <a:cs typeface="Times New Roman" panose="02020603050405020304" pitchFamily="18" charset="0"/>
              </a:rPr>
            </a:br>
            <a:endParaRPr lang="ru-RU" sz="28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78676" y="855226"/>
            <a:ext cx="9546021" cy="5315115"/>
          </a:xfrm>
        </p:spPr>
        <p:txBody>
          <a:bodyPr>
            <a:noAutofit/>
          </a:bodyPr>
          <a:lstStyle/>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Акциядорларнинг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кузатув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кенгашининг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қарорига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ташаббуси</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асосида</a:t>
            </a:r>
            <a:r>
              <a:rPr lang="ru-RU" sz="2000" b="1" dirty="0" smtClean="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тафтиш</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комиссиясининг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тафтишчининг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ёзма</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талаби</a:t>
            </a:r>
            <a:r>
              <a:rPr lang="ru-RU" sz="2000" b="1" dirty="0" smtClean="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овоз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фоизига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эгалик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ёзма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асосида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ўтказилади</a:t>
            </a:r>
            <a:r>
              <a:rPr lang="ru-RU" sz="2000" b="1" dirty="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комиссиясининг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тафтишчисининг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овоз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фоизига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эгалик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ёзма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ўтказиш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ҳақида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ёзма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тақдим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этилган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кундан</a:t>
            </a:r>
            <a:r>
              <a:rPr lang="ru-RU" sz="2000" b="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эътиборан</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ўттиз</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кундан</a:t>
            </a:r>
            <a:r>
              <a:rPr lang="ru-RU" sz="2000" b="1" i="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кечиктирмай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кузатув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кенгаши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томонидан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амалга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оширилади</a:t>
            </a:r>
            <a:r>
              <a:rPr lang="ru-RU" sz="2000" b="1" dirty="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Акциядорларнинг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ўтказиш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a:t>
            </a:r>
            <a:r>
              <a:rPr lang="ru-RU" sz="2000" b="1" dirty="0">
                <a:latin typeface="Times New Roman" panose="02020603050405020304" pitchFamily="18" charset="0"/>
                <a:cs typeface="Times New Roman" panose="02020603050405020304" pitchFamily="18" charset="0"/>
              </a:rPr>
              <a:t> кун </a:t>
            </a:r>
            <a:r>
              <a:rPr lang="ru-RU" sz="2000" b="1" dirty="0" err="1">
                <a:latin typeface="Times New Roman" panose="02020603050405020304" pitchFamily="18" charset="0"/>
                <a:cs typeface="Times New Roman" panose="02020603050405020304" pitchFamily="18" charset="0"/>
              </a:rPr>
              <a:t>тартибига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киритилиши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керак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бўлган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масалалар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уларни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киритиш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сабаблари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кўрсатилган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ҳолда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таърифланган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бўлиши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керак</a:t>
            </a:r>
            <a:r>
              <a:rPr lang="ru-RU" sz="2000" b="1"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226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9723" y="0"/>
            <a:ext cx="8543925" cy="980198"/>
          </a:xfrm>
        </p:spPr>
        <p:txBody>
          <a:bodyPr>
            <a:normAutofit fontScale="90000"/>
          </a:bodyPr>
          <a:lstStyle/>
          <a:p>
            <a:pPr algn="ctr"/>
            <a:r>
              <a:rPr lang="ru-RU" sz="2800" b="1" dirty="0" err="1">
                <a:latin typeface="Times New Roman" panose="02020603050405020304" pitchFamily="18" charset="0"/>
                <a:cs typeface="Times New Roman" panose="02020603050405020304" pitchFamily="18" charset="0"/>
              </a:rPr>
              <a:t>Акциядорларнинг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навбатдан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ташқари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умумий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йиғилиши</a:t>
            </a:r>
            <a:r>
              <a:rPr lang="ru-RU" sz="2800" b="1" dirty="0">
                <a:latin typeface="Times New Roman" panose="02020603050405020304" pitchFamily="18" charset="0"/>
                <a:cs typeface="Times New Roman" panose="02020603050405020304" pitchFamily="18" charset="0"/>
              </a:rPr>
              <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78676" y="855226"/>
            <a:ext cx="9546021" cy="5315115"/>
          </a:xfrm>
        </p:spPr>
        <p:txBody>
          <a:bodyPr>
            <a:noAutofit/>
          </a:bodyPr>
          <a:lstStyle/>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кузатув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кенгаши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комиссиясининг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тафтишчисининг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овоз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фоизига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эгалик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чақириладиган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a:t>
            </a:r>
            <a:r>
              <a:rPr lang="ru-RU" sz="2000" b="1" dirty="0">
                <a:latin typeface="Times New Roman" panose="02020603050405020304" pitchFamily="18" charset="0"/>
                <a:cs typeface="Times New Roman" panose="02020603050405020304" pitchFamily="18" charset="0"/>
              </a:rPr>
              <a:t> кун </a:t>
            </a:r>
            <a:r>
              <a:rPr lang="ru-RU" sz="2000" b="1" dirty="0" err="1">
                <a:latin typeface="Times New Roman" panose="02020603050405020304" pitchFamily="18" charset="0"/>
                <a:cs typeface="Times New Roman" panose="02020603050405020304" pitchFamily="18" charset="0"/>
              </a:rPr>
              <a:t>тартибидаги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масалаларнинг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таърифига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ўзгартишлар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киритишга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ҳақли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эмас</a:t>
            </a:r>
            <a:r>
              <a:rPr lang="ru-RU" sz="2000" b="1" dirty="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Акциядорларнинг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чиққан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тақдирда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бу</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қилаётган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исми-шарифи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номи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тегишли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акцияларнинг</a:t>
            </a:r>
            <a:r>
              <a:rPr lang="ru-RU" sz="2000" b="1" dirty="0">
                <a:latin typeface="Times New Roman" panose="02020603050405020304" pitchFamily="18" charset="0"/>
                <a:cs typeface="Times New Roman" panose="02020603050405020304" pitchFamily="18" charset="0"/>
              </a:rPr>
              <a:t> сони, тури </a:t>
            </a:r>
            <a:r>
              <a:rPr lang="ru-RU" sz="2000" b="1" dirty="0" err="1">
                <a:latin typeface="Times New Roman" panose="02020603050405020304" pitchFamily="18" charset="0"/>
                <a:cs typeface="Times New Roman" panose="02020603050405020304" pitchFamily="18" charset="0"/>
              </a:rPr>
              <a:t>кўрсатилган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бўлиши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лозим</a:t>
            </a:r>
            <a:r>
              <a:rPr lang="ru-RU" sz="2000" b="1" dirty="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Акциядорларнинг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шахс</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шахслар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томонидан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имзоланади</a:t>
            </a:r>
            <a:r>
              <a:rPr lang="ru-RU" sz="2000" b="1" dirty="0">
                <a:latin typeface="Times New Roman" panose="02020603050405020304" pitchFamily="18" charset="0"/>
                <a:cs typeface="Times New Roman" panose="02020603050405020304" pitchFamily="18" charset="0"/>
              </a:rPr>
              <a:t>.</a:t>
            </a:r>
          </a:p>
          <a:p>
            <a:pPr algn="just" fontAlgn="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комиссияси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тафтишчиси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овоз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фоизига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эгалик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талаб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тақдим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этган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санадан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эътиборан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ўн</a:t>
            </a:r>
            <a:r>
              <a:rPr lang="ru-RU" sz="2000" b="1" dirty="0">
                <a:latin typeface="Times New Roman" panose="02020603050405020304" pitchFamily="18" charset="0"/>
                <a:cs typeface="Times New Roman" panose="02020603050405020304" pitchFamily="18" charset="0"/>
              </a:rPr>
              <a:t> кун </a:t>
            </a:r>
            <a:r>
              <a:rPr lang="ru-RU" sz="2000" b="1" dirty="0" err="1">
                <a:latin typeface="Times New Roman" panose="02020603050405020304" pitchFamily="18" charset="0"/>
                <a:cs typeface="Times New Roman" panose="02020603050405020304" pitchFamily="18" charset="0"/>
              </a:rPr>
              <a:t>ичида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кузатув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кенгаши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чақиришни</a:t>
            </a:r>
            <a:r>
              <a:rPr lang="ru-RU" sz="2000" b="1" dirty="0">
                <a:latin typeface="Times New Roman" panose="02020603050405020304" pitchFamily="18" charset="0"/>
                <a:cs typeface="Times New Roman" panose="02020603050405020304" pitchFamily="18" charset="0"/>
              </a:rPr>
              <a:t> рад </a:t>
            </a:r>
            <a:r>
              <a:rPr lang="ru-RU" sz="2000" b="1" dirty="0" err="1">
                <a:latin typeface="Times New Roman" panose="02020603050405020304" pitchFamily="18" charset="0"/>
                <a:cs typeface="Times New Roman" panose="02020603050405020304" pitchFamily="18" charset="0"/>
              </a:rPr>
              <a:t>этиш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ҳақида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қарор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қабул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керак</a:t>
            </a:r>
            <a:r>
              <a:rPr lang="ru-RU" sz="2000" b="1" dirty="0">
                <a:latin typeface="Times New Roman" panose="02020603050405020304" pitchFamily="18" charset="0"/>
                <a:cs typeface="Times New Roman" panose="02020603050405020304" pitchFamily="18" charset="0"/>
              </a:rPr>
              <a:t>.</a:t>
            </a:r>
          </a:p>
          <a:p>
            <a:pPr algn="just"/>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5054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99392"/>
            <a:ext cx="8543925" cy="1576553"/>
          </a:xfrm>
        </p:spPr>
        <p:txBody>
          <a:bodyPr>
            <a:noAutofit/>
          </a:bodyPr>
          <a:lstStyle/>
          <a:p>
            <a:pPr algn="jus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тафтиш</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комиссиясининг</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жамият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овоз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фоизига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эгалик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қилувчи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акциядорнинг</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талабига</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акциядорларнинг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навбатдан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ташқари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йиғилишини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чақиришни</a:t>
            </a:r>
            <a:r>
              <a:rPr lang="ru-RU" sz="2000" b="1" dirty="0">
                <a:latin typeface="Times New Roman" panose="02020603050405020304" pitchFamily="18" charset="0"/>
                <a:cs typeface="Times New Roman" panose="02020603050405020304" pitchFamily="18" charset="0"/>
              </a:rPr>
              <a:t> </a:t>
            </a:r>
            <a:r>
              <a:rPr lang="ru-RU" sz="2000" b="1" i="1" dirty="0">
                <a:latin typeface="Times New Roman" panose="02020603050405020304" pitchFamily="18" charset="0"/>
                <a:cs typeface="Times New Roman" panose="02020603050405020304" pitchFamily="18" charset="0"/>
              </a:rPr>
              <a:t>рад </a:t>
            </a:r>
            <a:r>
              <a:rPr lang="ru-RU" sz="2000" b="1" i="1" dirty="0" err="1">
                <a:latin typeface="Times New Roman" panose="02020603050405020304" pitchFamily="18" charset="0"/>
                <a:cs typeface="Times New Roman" panose="02020603050405020304" pitchFamily="18" charset="0"/>
              </a:rPr>
              <a:t>этиш</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тўғрисидаги</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қарор</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қуйидаги</a:t>
            </a:r>
            <a:r>
              <a:rPr lang="ru-RU" sz="2000" b="1" i="1" dirty="0">
                <a:latin typeface="Times New Roman" panose="02020603050405020304" pitchFamily="18" charset="0"/>
                <a:cs typeface="Times New Roman" panose="02020603050405020304" pitchFamily="18" charset="0"/>
              </a:rPr>
              <a:t> </a:t>
            </a:r>
            <a:r>
              <a:rPr lang="ru-RU" sz="2000" b="1" i="1" dirty="0" err="1" smtClean="0">
                <a:latin typeface="Times New Roman" panose="02020603050405020304" pitchFamily="18" charset="0"/>
                <a:cs typeface="Times New Roman" panose="02020603050405020304" pitchFamily="18" charset="0"/>
              </a:rPr>
              <a:t>ҳолларда</a:t>
            </a:r>
            <a:r>
              <a:rPr lang="ru-RU" sz="2000" b="1" i="1" dirty="0" smtClean="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қабул</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қилиниши</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мумкин</a:t>
            </a:r>
            <a:r>
              <a:rPr lang="ru-RU" sz="2000" b="1" i="1" dirty="0">
                <a:latin typeface="Times New Roman" panose="02020603050405020304" pitchFamily="18" charset="0"/>
                <a:cs typeface="Times New Roman" panose="02020603050405020304" pitchFamily="18" charset="0"/>
              </a:rPr>
              <a:t>, </a:t>
            </a:r>
            <a:r>
              <a:rPr lang="ru-RU" sz="2000" b="1" i="1" dirty="0" err="1">
                <a:latin typeface="Times New Roman" panose="02020603050405020304" pitchFamily="18" charset="0"/>
                <a:cs typeface="Times New Roman" panose="02020603050405020304" pitchFamily="18" charset="0"/>
              </a:rPr>
              <a:t>агар</a:t>
            </a:r>
            <a:r>
              <a:rPr lang="ru-RU" sz="2000" b="1" i="1" dirty="0" smtClean="0">
                <a:latin typeface="Times New Roman" panose="02020603050405020304" pitchFamily="18" charset="0"/>
                <a:cs typeface="Times New Roman" panose="02020603050405020304" pitchFamily="18" charset="0"/>
              </a:rPr>
              <a:t>:</a:t>
            </a:r>
            <a:endParaRPr lang="ru-RU" sz="20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31228" y="2417378"/>
            <a:ext cx="9301655" cy="4106425"/>
          </a:xfrm>
        </p:spPr>
        <p:txBody>
          <a:bodyPr>
            <a:normAutofit/>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навбатдан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ташқари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умумий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йиғилишини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чақиришни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талаб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қилаётган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жамият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овоз</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берувчи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акцияларининг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эгаси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бўлмаса</a:t>
            </a:r>
            <a:r>
              <a:rPr lang="ru-RU" b="1" dirty="0" smtClean="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-кун </a:t>
            </a:r>
            <a:r>
              <a:rPr lang="ru-RU" b="1" dirty="0" err="1">
                <a:latin typeface="Times New Roman" panose="02020603050405020304" pitchFamily="18" charset="0"/>
                <a:cs typeface="Times New Roman" panose="02020603050405020304" pitchFamily="18" charset="0"/>
              </a:rPr>
              <a:t>тартибига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таклиф</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бирортаси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ҳам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доирасига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кирмаса</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-кун </a:t>
            </a:r>
            <a:r>
              <a:rPr lang="ru-RU" b="1" dirty="0" err="1">
                <a:latin typeface="Times New Roman" panose="02020603050405020304" pitchFamily="18" charset="0"/>
                <a:cs typeface="Times New Roman" panose="02020603050405020304" pitchFamily="18" charset="0"/>
              </a:rPr>
              <a:t>тартибига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таклиф</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ушбу</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Қонун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талабларига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мувофиқ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бўлмаса</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2721023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latin typeface="Times New Roman" panose="02020603050405020304" pitchFamily="18" charset="0"/>
                <a:cs typeface="Times New Roman" panose="02020603050405020304" pitchFamily="18" charset="0"/>
              </a:rPr>
              <a:t>3.Жамиятнинг </a:t>
            </a:r>
            <a:r>
              <a:rPr lang="ru-RU" sz="2800" b="1" dirty="0" err="1">
                <a:latin typeface="Times New Roman" panose="02020603050405020304" pitchFamily="18" charset="0"/>
                <a:cs typeface="Times New Roman" panose="02020603050405020304" pitchFamily="18" charset="0"/>
              </a:rPr>
              <a:t>миноритар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акциядорлари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қумитаси</a:t>
            </a:r>
            <a:endParaRPr lang="ru-RU" sz="2800" dirty="0"/>
          </a:p>
        </p:txBody>
      </p:sp>
      <p:sp>
        <p:nvSpPr>
          <p:cNvPr id="3" name="Объект 2"/>
          <p:cNvSpPr>
            <a:spLocks noGrp="1"/>
          </p:cNvSpPr>
          <p:nvPr>
            <p:ph idx="1"/>
          </p:nvPr>
        </p:nvSpPr>
        <p:spPr>
          <a:xfrm>
            <a:off x="420415" y="1418897"/>
            <a:ext cx="8804550" cy="5076496"/>
          </a:xfrm>
        </p:spPr>
        <p:txBody>
          <a:bodyPr>
            <a:normAutofit fontScale="77500" lnSpcReduction="2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ҳуқуқлари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қонуний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манфаатларини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ҳимоя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мақсадида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орасидан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миноритар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ташкил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мумкин</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таркибига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таклифлар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таклифлар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назарда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тутилган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муддатларда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киритилади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сайлашда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ҳозир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кўрсатмаган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ёхуд</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ўтказилаётган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номзодлари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сайланмаган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этади</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таркибига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директори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бошқарув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аъзолари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шунингдек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комиссиясига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тафтишчиси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шахслар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мумкин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эмас</a:t>
            </a:r>
            <a:r>
              <a:rPr lang="ru-RU" b="1" dirty="0">
                <a:latin typeface="Times New Roman" panose="02020603050405020304" pitchFamily="18" charset="0"/>
                <a:cs typeface="Times New Roman" panose="02020603050405020304" pitchFamily="18" charset="0"/>
              </a:rPr>
              <a:t>.</a:t>
            </a:r>
          </a:p>
          <a:p>
            <a:pPr algn="just"/>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1713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799292" cy="1325563"/>
          </a:xfrm>
        </p:spPr>
        <p:txBody>
          <a:bodyPr>
            <a:normAutofit/>
          </a:bodyPr>
          <a:lstStyle/>
          <a:p>
            <a:pPr algn="ctr"/>
            <a:r>
              <a:rPr lang="ru-RU" sz="2800" dirty="0" smtClean="0"/>
              <a:t> </a:t>
            </a:r>
            <a:r>
              <a:rPr lang="ru-RU" sz="2800" b="1" dirty="0" err="1">
                <a:latin typeface="Times New Roman" panose="02020603050405020304" pitchFamily="18" charset="0"/>
                <a:cs typeface="Times New Roman" panose="02020603050405020304" pitchFamily="18" charset="0"/>
              </a:rPr>
              <a:t>Миноритар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акциядорлар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қўмитасининг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ваколатига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қуйидагилар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киради</a:t>
            </a:r>
            <a:r>
              <a:rPr lang="ru-RU" sz="2800" b="1" dirty="0">
                <a:latin typeface="Times New Roman" panose="02020603050405020304" pitchFamily="18" charset="0"/>
                <a:cs typeface="Times New Roman" panose="02020603050405020304" pitchFamily="18" charset="0"/>
              </a:rPr>
              <a:t>:</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20415" y="1418897"/>
            <a:ext cx="8804550" cy="5076496"/>
          </a:xfrm>
        </p:spPr>
        <p:txBody>
          <a:bodyPr>
            <a:normAutofit fontScale="77500" lnSpcReduction="20000"/>
          </a:bodyPr>
          <a:lstStyle/>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акциядорларнинг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умумий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ёки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кузатув</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кенгаши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чиқиши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киритилаётган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йирик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битимлар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аффилланган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шахслар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битимлар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тузишга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оид</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таклифлар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тайёрлашда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иштирок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этиш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ҳуқуқлари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қонуний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манфаатларини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ҳимоя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боғлиқ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мурожаатларини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қимматли</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қоғозлар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бозорини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тартибга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солиш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бўйича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давлат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органига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миноритар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ҳуқуқлари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қонуний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манфаатларини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ҳимоя</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тўғрисида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мурожаатлар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киритиш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қонун</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ҳужжатларига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жамият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уставига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мувофиқ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бошқа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масалаларни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кўриб</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чиқиш</a:t>
            </a:r>
            <a:r>
              <a:rPr lang="ru-RU" b="1" dirty="0">
                <a:latin typeface="Times New Roman" panose="02020603050405020304" pitchFamily="18" charset="0"/>
                <a:cs typeface="Times New Roman" panose="02020603050405020304" pitchFamily="18" charset="0"/>
              </a:rPr>
              <a:t>.</a:t>
            </a:r>
          </a:p>
          <a:p>
            <a:pPr algn="just" fontAlgn="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Миноритар</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қарорлари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оддий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кўпчилик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овоз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қабул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қилинади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Миноритар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акциядорлар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қўмитасининг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мажлислари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миқдор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таркибига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сайланган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шахсларнинг</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камида</a:t>
            </a:r>
            <a:r>
              <a:rPr lang="ru-RU" b="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тўртдан</a:t>
            </a:r>
            <a:r>
              <a:rPr lang="ru-RU" b="1" i="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уч</a:t>
            </a:r>
            <a:r>
              <a:rPr lang="ru-RU" b="1" i="1" dirty="0">
                <a:latin typeface="Times New Roman" panose="02020603050405020304" pitchFamily="18" charset="0"/>
                <a:cs typeface="Times New Roman" panose="02020603050405020304" pitchFamily="18" charset="0"/>
              </a:rPr>
              <a:t> </a:t>
            </a:r>
            <a:r>
              <a:rPr lang="ru-RU" b="1" i="1" dirty="0" err="1">
                <a:latin typeface="Times New Roman" panose="02020603050405020304" pitchFamily="18" charset="0"/>
                <a:cs typeface="Times New Roman" panose="02020603050405020304" pitchFamily="18" charset="0"/>
              </a:rPr>
              <a:t>қисми</a:t>
            </a:r>
            <a:r>
              <a:rPr lang="ru-RU" b="1" i="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ҳозир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бўлганда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ваколатлидир</a:t>
            </a:r>
            <a:r>
              <a:rPr lang="ru-RU" b="1" dirty="0">
                <a:latin typeface="Times New Roman" panose="02020603050405020304" pitchFamily="18" charset="0"/>
                <a:cs typeface="Times New Roman" panose="02020603050405020304" pitchFamily="18" charset="0"/>
              </a:rPr>
              <a:t>.</a:t>
            </a:r>
          </a:p>
          <a:p>
            <a:pPr algn="just"/>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6259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algn="ctr"/>
            <a:endParaRPr lang="uz-Cyrl-UZ" b="1" dirty="0" smtClean="0">
              <a:latin typeface="Times New Roman" panose="02020603050405020304" pitchFamily="18" charset="0"/>
              <a:cs typeface="Times New Roman" panose="02020603050405020304" pitchFamily="18" charset="0"/>
            </a:endParaRPr>
          </a:p>
          <a:p>
            <a:pPr algn="ctr"/>
            <a:endParaRPr lang="uz-Cyrl-UZ" b="1" dirty="0">
              <a:latin typeface="Times New Roman" panose="02020603050405020304" pitchFamily="18" charset="0"/>
              <a:cs typeface="Times New Roman" panose="02020603050405020304" pitchFamily="18" charset="0"/>
            </a:endParaRPr>
          </a:p>
          <a:p>
            <a:pPr algn="ctr"/>
            <a:r>
              <a:rPr lang="uz-Cyrl-UZ" b="1" dirty="0" smtClean="0">
                <a:latin typeface="Times New Roman" panose="02020603050405020304" pitchFamily="18" charset="0"/>
                <a:cs typeface="Times New Roman" panose="02020603050405020304" pitchFamily="18" charset="0"/>
              </a:rPr>
              <a:t>ЭЪТИБОРИНГИЗ УЧУН РАҲМАТ</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2590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1447</TotalTime>
  <Words>2513</Words>
  <Application>Microsoft Office PowerPoint</Application>
  <PresentationFormat>Лист A4 (210x297 мм)</PresentationFormat>
  <Paragraphs>149</Paragraphs>
  <Slides>23</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23</vt:i4>
      </vt:variant>
    </vt:vector>
  </HeadingPairs>
  <TitlesOfParts>
    <vt:vector size="28" baseType="lpstr">
      <vt:lpstr>Arial</vt:lpstr>
      <vt:lpstr>Calibri</vt:lpstr>
      <vt:lpstr>Calibri Light</vt:lpstr>
      <vt:lpstr>Times New Roman</vt:lpstr>
      <vt:lpstr>Тема Office</vt:lpstr>
      <vt:lpstr>Презентация PowerPoint</vt:lpstr>
      <vt:lpstr>  </vt:lpstr>
      <vt:lpstr>Презентация PowerPoint</vt:lpstr>
      <vt:lpstr>                          1.Жамиятни бошқариш.             Жамиятни бошқариш тузилмаси:</vt:lpstr>
      <vt:lpstr>1.Жамиятни бошқариш. Умумий йиғилиш  (ст.58)</vt:lpstr>
      <vt:lpstr>2.Умумий йиғилишда кўриб чиқиладиган масалалар:</vt:lpstr>
      <vt:lpstr>Умумий йиғилиш  </vt:lpstr>
      <vt:lpstr>Акциядорлар умумий йиғилишининг ваколат доирасига қуйидагилар киради: </vt:lpstr>
      <vt:lpstr>Акциядорлар умумий йиғилишининг ваколат доирасига қуйидагилар киради: </vt:lpstr>
      <vt:lpstr>Акциядорлар умумий йиғилишининг ваколат доирасига қуйидагилар киради: </vt:lpstr>
      <vt:lpstr>Акциядорлар умумий йиғилишининг ваколат доирасига киритилган масалалар жамиятнинг кузатув кенгаши ҳал қилиши учун берилиши мумкин эмас, қуйидаги масалалар бундан мустасно: </vt:lpstr>
      <vt:lpstr>Акциядорларнинг умумий йиғилишида овозга қўйилган масалалар бўйича қуйидагилар овоз бериш ҳуқуқига эга бўлади: </vt:lpstr>
      <vt:lpstr>Акциядорларнинг умумий йиғилишида овозга қўйилган масалалар бўйича қуйидагилар овоз бериш ҳуқуқига эга бўлади: </vt:lpstr>
      <vt:lpstr>Акциядорларнинг умумий йиғилишини ўтказиш  тўғрисидаги ахборот </vt:lpstr>
      <vt:lpstr>Акциядорларнинг умумий йиғилишини ўтказиш  тўғрисидаги ахборот </vt:lpstr>
      <vt:lpstr>Акциядорлар умумий йиғилишининг кун  тартибига таклифлар киритиш: </vt:lpstr>
      <vt:lpstr>Акциядорларнинг умумий йиғилишини ўтказишга тайёргарлик кўриш </vt:lpstr>
      <vt:lpstr>Акциядорларнинг навбатдан ташқари умумий йиғилишини чақириш: </vt:lpstr>
      <vt:lpstr>Акциядорларнинг навбатдан ташқари умумий йиғилиши </vt:lpstr>
      <vt:lpstr>   Жамият тафтиш комиссиясининг ёки жамият овоз берувчи акцияларининг камида беш фоизига эгалик қилувчи акциядорнинг талабига кўра акциядорларнинг навбатдан ташқари умумий йиғилишини чақиришни рад этиш тўғрисидаги қарор қуйидаги ҳолларда қабул қилиниши мумкин, агар:</vt:lpstr>
      <vt:lpstr>3.Жамиятнинг миноритар акциядорлари қумитаси</vt:lpstr>
      <vt:lpstr> Миноритар акциядорлар қўмитасининг ваколатига қуйидагилар киради: </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Пользователь Windows</cp:lastModifiedBy>
  <cp:revision>119</cp:revision>
  <cp:lastPrinted>2019-05-13T12:26:53Z</cp:lastPrinted>
  <dcterms:created xsi:type="dcterms:W3CDTF">2017-07-03T07:04:34Z</dcterms:created>
  <dcterms:modified xsi:type="dcterms:W3CDTF">2021-11-08T11:17:45Z</dcterms:modified>
</cp:coreProperties>
</file>