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96" r:id="rId2"/>
    <p:sldId id="374" r:id="rId3"/>
    <p:sldId id="277" r:id="rId4"/>
    <p:sldId id="362" r:id="rId5"/>
    <p:sldId id="373" r:id="rId6"/>
    <p:sldId id="425" r:id="rId7"/>
    <p:sldId id="416" r:id="rId8"/>
    <p:sldId id="417" r:id="rId9"/>
    <p:sldId id="420" r:id="rId10"/>
    <p:sldId id="418" r:id="rId11"/>
    <p:sldId id="419" r:id="rId12"/>
    <p:sldId id="397" r:id="rId13"/>
    <p:sldId id="424" r:id="rId14"/>
    <p:sldId id="398" r:id="rId15"/>
    <p:sldId id="403" r:id="rId16"/>
    <p:sldId id="404" r:id="rId17"/>
    <p:sldId id="405" r:id="rId18"/>
    <p:sldId id="400" r:id="rId19"/>
    <p:sldId id="406" r:id="rId20"/>
    <p:sldId id="421" r:id="rId21"/>
    <p:sldId id="401" r:id="rId22"/>
    <p:sldId id="422" r:id="rId23"/>
    <p:sldId id="423" r:id="rId24"/>
    <p:sldId id="410" r:id="rId25"/>
  </p:sldIdLst>
  <p:sldSz cx="9906000" cy="6858000" type="A4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188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D4884-AE9F-4FE5-8588-8D6E53F2894B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1235075"/>
            <a:ext cx="481171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752975"/>
            <a:ext cx="5392737" cy="38877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AC8B6-CB6D-41B3-8E8A-4549D7CC1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47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Статья 57. Органами управления общества являются общее собрание акционеров, наблюдательный совет и исполнительный орган.</a:t>
            </a:r>
          </a:p>
          <a:p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615D5D1-1361-4395-82FB-6DB67E9F738A}" type="slidenum">
              <a:rPr lang="ru-RU" altLang="ru-RU"/>
              <a:pPr eaLnBrk="1" hangingPunct="1"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961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0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6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70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0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3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3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5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82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93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E04B0-FABE-477F-A049-CCF152A8366D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8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125583" y="2254068"/>
            <a:ext cx="5638527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/>
            <a:r>
              <a:rPr lang="ru-RU" sz="28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.Мавзу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бошқарувда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кузатув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кенга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ижроия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2254068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60512" y="717410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4083"/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«Бизнес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500" b="1" dirty="0">
                <a:latin typeface="Times New Roman" pitchFamily="18" charset="0"/>
                <a:cs typeface="Times New Roman" pitchFamily="18" charset="0"/>
              </a:rPr>
            </a:br>
            <a:endParaRPr lang="ru-RU" sz="3500" dirty="0">
              <a:latin typeface="Calibri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00872" y="5127000"/>
            <a:ext cx="2769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844083"/>
            <a:r>
              <a:rPr lang="ru-RU" sz="2400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Суюнов</a:t>
            </a:r>
            <a:r>
              <a:rPr lang="ru-RU" sz="2400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Дилмурод</a:t>
            </a:r>
            <a:r>
              <a:rPr lang="ru-RU" sz="2400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Холмурадович</a:t>
            </a:r>
            <a:endParaRPr lang="ru-RU" sz="2400" b="1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25292" y="5126999"/>
            <a:ext cx="2592204" cy="111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44083"/>
            <a:r>
              <a:rPr lang="ru-RU" sz="1662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 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62" b="1" i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sz="1662" b="1" i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i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sz="1662" b="1" i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профессор.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615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5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Режа: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1.Жамиятнинг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Жамият томонидан тузиладиган йирик битимлар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Жамиятнинг аффилланган шахслари.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2456" y="131407"/>
            <a:ext cx="912297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4083"/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defTabSz="844083"/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ctr" defTabSz="844083"/>
            <a:r>
              <a:rPr lang="ru-RU" sz="28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10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.Мавзу: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бошқарувда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кузатув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кенгаши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defTabSz="844083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ижроия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органи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029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5717" y="1073100"/>
            <a:ext cx="9036145" cy="4733141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1.«Акциядорлик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ациядорларнинг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хуқуқини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химоя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тўғрисдаги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ҚОНУНИ, 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апрель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1996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Янги таҳрири,  6 май 2014 йил., №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ЗРУ-370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2019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 март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№ЗРУ – 531)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2.Ўзбекистон </a:t>
            </a:r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 Президентининг «Акциядорлик жамиятларида замонавий корпоратив бошқарув услубларини жорий этиш чора-тадбирлари тўғрисида»ги 2015 йил 24 апрелдаги ПФ-4720 сонли Фармони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3.Коропоративн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менеджмент:Спарвочник для профессионалов/ И.И.Мазур, В.Д.Шапура идр,; -М.: В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сшая школа, 2003. -1077 стр</a:t>
            </a:r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4.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Маҳкамасининг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2019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26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апрелдаги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актвдарини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тизмини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янада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тўғрисида»ги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356-сон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uz-Cyrl-UZ" altLang="ru-RU" b="1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5.</a:t>
            </a:r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маҳкамасининг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2021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29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мартдаги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«2021 — 2025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корхоналарни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ислоҳ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стратегиясини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тасдиқлаш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тўғрисида»ги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166-сон  </a:t>
            </a:r>
            <a:r>
              <a:rPr lang="ru-RU" sz="1200" b="1" cap="al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sz="12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alt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algn="just"/>
            <a:r>
              <a:rPr lang="uz-Cyrl-UZ" b="1" dirty="0" smtClean="0">
                <a:solidFill>
                  <a:schemeClr val="tx1"/>
                </a:solidFill>
                <a:latin typeface="Times New Roman CYR"/>
              </a:rPr>
              <a:t> </a:t>
            </a:r>
            <a:endParaRPr lang="ru-RU" b="1" dirty="0">
              <a:solidFill>
                <a:schemeClr val="tx1"/>
              </a:solidFill>
              <a:latin typeface="Times New Roman CYR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75717" y="108483"/>
            <a:ext cx="8731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849313" y="0"/>
            <a:ext cx="8229600" cy="1143000"/>
          </a:xfrm>
        </p:spPr>
        <p:txBody>
          <a:bodyPr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1.Жамиятнинг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тузилмаси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0750" y="1452699"/>
            <a:ext cx="7848600" cy="20941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74" name="TextBox 6"/>
          <p:cNvSpPr txBox="1">
            <a:spLocks noChangeArrowheads="1"/>
          </p:cNvSpPr>
          <p:nvPr/>
        </p:nvSpPr>
        <p:spPr bwMode="auto">
          <a:xfrm>
            <a:off x="1723425" y="1756979"/>
            <a:ext cx="5616575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altLang="ru-RU" sz="2800" b="1" dirty="0" smtClean="0"/>
              <a:t>2. Кузатув кенгаши</a:t>
            </a:r>
            <a:r>
              <a:rPr lang="en-US" altLang="ru-RU" sz="2800" b="1" dirty="0" smtClean="0"/>
              <a:t> </a:t>
            </a:r>
            <a:endParaRPr lang="uz-Cyrl-UZ" altLang="ru-RU" sz="2800" b="1" dirty="0" smtClean="0"/>
          </a:p>
          <a:p>
            <a:pPr algn="ctr" eaLnBrk="1" hangingPunct="1"/>
            <a:r>
              <a:rPr lang="uz-Cyrl-UZ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(жамиятни умумий бошқаришни амалга оширади)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800" b="1" dirty="0"/>
              <a:t>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20750" y="3602064"/>
            <a:ext cx="7848600" cy="22034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76" name="TextBox 8"/>
          <p:cNvSpPr txBox="1">
            <a:spLocks noChangeArrowheads="1"/>
          </p:cNvSpPr>
          <p:nvPr/>
        </p:nvSpPr>
        <p:spPr bwMode="auto">
          <a:xfrm>
            <a:off x="1965325" y="4134390"/>
            <a:ext cx="561657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altLang="ru-RU" sz="2800" b="1" dirty="0" smtClean="0"/>
              <a:t>3</a:t>
            </a:r>
            <a:r>
              <a:rPr lang="en-US" altLang="ru-RU" sz="2800" b="1" dirty="0" smtClean="0"/>
              <a:t>. </a:t>
            </a:r>
            <a:r>
              <a:rPr lang="uz-Cyrl-UZ" altLang="ru-RU" sz="2800" b="1" dirty="0" smtClean="0"/>
              <a:t>Ижроия органи</a:t>
            </a:r>
            <a:endParaRPr lang="ru-RU" altLang="ru-RU" sz="2800" b="1" dirty="0"/>
          </a:p>
          <a:p>
            <a:pPr algn="ctr" eaLnBrk="1" hangingPunct="1"/>
            <a:r>
              <a:rPr lang="ru-RU" altLang="ru-RU" sz="2000" b="1" dirty="0" smtClean="0"/>
              <a:t>(</a:t>
            </a:r>
            <a:r>
              <a:rPr lang="ru-RU" altLang="ru-RU" sz="2000" b="1" dirty="0" err="1" smtClean="0"/>
              <a:t>жамиятни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жорий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бошқаришни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амалга</a:t>
            </a:r>
            <a:r>
              <a:rPr lang="ru-RU" altLang="ru-RU" sz="2000" b="1" dirty="0" smtClean="0"/>
              <a:t> </a:t>
            </a:r>
            <a:r>
              <a:rPr lang="ru-RU" altLang="ru-RU" sz="2000" b="1" dirty="0" err="1" smtClean="0"/>
              <a:t>оширади</a:t>
            </a:r>
            <a:r>
              <a:rPr lang="ru-RU" altLang="ru-RU" sz="2000" b="1" dirty="0" smtClean="0"/>
              <a:t>)</a:t>
            </a:r>
            <a:endParaRPr lang="ru-RU" alt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57535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234" y="367862"/>
            <a:ext cx="8840528" cy="10720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раҳбарликни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[1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,4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271752"/>
            <a:ext cx="9324003" cy="5854261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берувчи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эгаси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ўттиз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кишидан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жамиятда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зиммасига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юклатилиши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ҳолларда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муайян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тўланиши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қопланиши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тўловларнинг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миқдорлари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Маҳкамасининг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356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974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234" y="0"/>
            <a:ext cx="8840528" cy="10720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раҳбарликни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271752"/>
            <a:ext cx="9324003" cy="5854261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760" y="1072055"/>
            <a:ext cx="9324002" cy="6122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07000"/>
              </a:lnSpc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20.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аъзоларига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uz-Cyrl-UZ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циа</a:t>
            </a:r>
            <a:r>
              <a:rPr lang="uz-Cyrl-UZ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нал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мажбуриятлар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татбиқ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Махкамасининг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166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сонли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тасдиқланган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стратегия)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жонкуярликни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мажбурияти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аъзосидан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виждонан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жонкуярлик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содиқликни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манфаатлар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тўқнашувига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қўймаслик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мажбурияти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аъзоларидан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навбатда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манфаатларидан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чиқиб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кўздан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кечиришликни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мажбурияти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аъзоларидан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корхонага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эҳтиёткорлик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ёндашишни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-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мулоҳазадан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мажбурияти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аъзосидан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қарорларни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манфаатларни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инобатга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олмаган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чоракда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марта: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-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шўъба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ваколатхоналари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540385" algn="just">
              <a:lnSpc>
                <a:spcPct val="107000"/>
              </a:lnSpc>
              <a:spcAft>
                <a:spcPts val="0"/>
              </a:spcAft>
            </a:pPr>
            <a:endParaRPr lang="ru-RU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083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496" y="0"/>
            <a:ext cx="8840528" cy="10720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қўйидаги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ваколатларга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439917"/>
            <a:ext cx="9324003" cy="5854261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стратегиясига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кўрилаётган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мунтазам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эшитиб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устувор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чақириш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кун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ўтказиладиган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сана,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ўтказилиши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хабар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реестрини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санасини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830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234" y="367862"/>
            <a:ext cx="8840528" cy="10720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қўйидаги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313794"/>
            <a:ext cx="9324003" cy="5854261"/>
          </a:xfrm>
        </p:spPr>
        <p:txBody>
          <a:bodyPr>
            <a:normAutofit fontScale="92500" lnSpcReduction="10000"/>
          </a:bodyPr>
          <a:lstStyle/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-мол-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мулкнинг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илгари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маслаҳатчини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белгиловчи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низомни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лавозимни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бизнес-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режасини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киритилмаган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топширилмаган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бизнес-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режасини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маъқуллаш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Бунда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келгуси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бизнес-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режаси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кечиктирмай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маъқулланиши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147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234" y="367862"/>
            <a:ext cx="8840528" cy="10720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қўйидаги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313794"/>
            <a:ext cx="9324003" cy="5854261"/>
          </a:xfrm>
        </p:spPr>
        <p:txBody>
          <a:bodyPr>
            <a:normAutofit fontScale="92500" lnSpcReduction="10000"/>
          </a:bodyPr>
          <a:lstStyle/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чоракда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ҳисоботларини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эшитиб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дахлдор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зиммасига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юклатилган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текширувини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аудиторлик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тўланадиган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киритилмаган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тафтишчисига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тўланадиган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компенсацияларнинг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юзасидан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тавсиялар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239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234" y="0"/>
            <a:ext cx="8840528" cy="10720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қўйидаги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003739"/>
            <a:ext cx="9324003" cy="5854261"/>
          </a:xfrm>
        </p:spPr>
        <p:txBody>
          <a:bodyPr>
            <a:normAutofit/>
          </a:bodyPr>
          <a:lstStyle/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-дивиденд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юзасидан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фондларидан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ваколатхоналарини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шўъба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нотижорат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ташкилотлардаги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облигацияларини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қайтариб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211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234" y="367862"/>
            <a:ext cx="8840528" cy="10720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қўйидаги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доирасига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киритилиши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59" y="1439917"/>
            <a:ext cx="9324003" cy="5113283"/>
          </a:xfrm>
        </p:spPr>
        <p:txBody>
          <a:bodyPr>
            <a:normAutofit fontScale="85000" lnSpcReduction="20000"/>
          </a:bodyPr>
          <a:lstStyle/>
          <a:p>
            <a:pPr algn="just" fontAlgn="t"/>
            <a:endParaRPr lang="ru-RU" sz="24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1.Жамиятнинг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2.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Акцияларни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қоғозларнинг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биржа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уюшган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биржадан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3.Жамият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облигациялар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айирбошланадиган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облигациялар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4.Қимматли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қоғозларнинг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ҳосилаларини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5.Жамиятнинг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облигацияларини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қайтариб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6.Жамиятнинг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илгари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7.Ижроия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органига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тўланадиган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компенсацияларнинг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8.Жамиятнинг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бизнес-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режасини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609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210207"/>
            <a:ext cx="8543925" cy="7567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сайлаш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567" y="1330179"/>
            <a:ext cx="9406758" cy="4489433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2966" y="927247"/>
            <a:ext cx="91019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тутилган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тартибда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сайланади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Вазирлар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Мағкасмасининг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166-сон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йилгача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сайланиши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чекланмаган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директори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Айни шу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шартномаси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(контракт)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ишлаётган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сайланадиган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шахсларга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қўйиладиган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тасдиқланган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қарорда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белгилаб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776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210207"/>
            <a:ext cx="8543925" cy="75674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сайлаш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567" y="1330179"/>
            <a:ext cx="9406758" cy="4489433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2966" y="927247"/>
            <a:ext cx="910196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Акциядорларининг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сони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юздан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етти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аъзодан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акциядорлари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мингдан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тўққиз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аъзодан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сайлови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кумулятив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Кумулятив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тегишли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овозлар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кўпайтирилади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тариқа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овозларни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номзодга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номзодлар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ўртасида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тақсимлашга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ҳақли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тўплаган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номзодлар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сайланган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вакили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лавозимига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сайланмайди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сайланмайд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404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917136"/>
          </a:xfrm>
        </p:spPr>
        <p:txBody>
          <a:bodyPr>
            <a:noAutofit/>
          </a:bodyPr>
          <a:lstStyle/>
          <a:p>
            <a:pPr algn="ctr" fontAlgn="t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863" y="1187668"/>
            <a:ext cx="9270124" cy="5670331"/>
          </a:xfrm>
        </p:spPr>
        <p:txBody>
          <a:bodyPr>
            <a:normAutofit fontScale="92500" lnSpcReduction="10000"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кўпчилик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кўпчилик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сайлашга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чақиради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баённома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юритилишини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ўзгача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тутилмаган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9574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917136"/>
          </a:xfrm>
        </p:spPr>
        <p:txBody>
          <a:bodyPr>
            <a:noAutofit/>
          </a:bodyPr>
          <a:lstStyle/>
          <a:p>
            <a:pPr algn="ctr" fontAlgn="t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мажлисини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3269" y="1187668"/>
            <a:ext cx="9322676" cy="5670331"/>
          </a:xfrm>
        </p:spPr>
        <p:txBody>
          <a:bodyPr>
            <a:normAutofit fontScale="70000" lnSpcReduction="20000"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ташаббусига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тафтишчисининг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чақирилади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мажлисини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кворум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етмиш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етмиш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сайлаш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чақириши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чақириш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илгари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тугатилган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вақтинча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бажарувчини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тайинлашга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ҳақлидир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вакилининг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иштирокисиз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вето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этилмайди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қўйилмайди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182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822541"/>
          </a:xfrm>
        </p:spPr>
        <p:txBody>
          <a:bodyPr>
            <a:noAutofit/>
          </a:bodyPr>
          <a:lstStyle/>
          <a:p>
            <a:pPr algn="ctr" fontAlgn="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2.Жамиятнинг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311" y="1187668"/>
            <a:ext cx="9270124" cy="5670331"/>
          </a:xfrm>
        </p:spPr>
        <p:txBody>
          <a:bodyPr>
            <a:normAutofit/>
          </a:bodyPr>
          <a:lstStyle/>
          <a:p>
            <a:pPr algn="just" fontAlgn="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5463" y="1187668"/>
            <a:ext cx="9469819" cy="5383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кундалик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раҳбарлик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ваколати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директор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кундалик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фаолиятига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раҳбарлик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ошириладиган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раҳбарининг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раисининг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ваколати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қарорига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ваколатлари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шартнома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ташкилотига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ишончли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бошқарувчига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Тузиладиган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шартноманинг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уставида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тутилмаган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тасдиқланади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t">
              <a:lnSpc>
                <a:spcPct val="115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тайинланадиган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ваколатлари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муддатидан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илгари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тугатилган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тақдирда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қарори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вазифаларини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навбатдаги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йиғилишигача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вақтинча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бажариб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туришига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Жамият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ижроия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ваколатига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жамиятнинг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кундалик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фаолиятига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раҳбарлик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доир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барча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киради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акциядорлар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йиғилишининг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жамият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кузатув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кенгашининг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ваколат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доирасига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киритилган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масалалар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бундан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мустасно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216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917136"/>
          </a:xfrm>
        </p:spPr>
        <p:txBody>
          <a:bodyPr>
            <a:noAutofit/>
          </a:bodyPr>
          <a:lstStyle/>
          <a:p>
            <a:pPr algn="ctr" fontAlgn="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2.Жамиятнинг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[1]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7939" y="1282263"/>
            <a:ext cx="9270124" cy="5670331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бажарилишини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ишончномасиз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юритади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ифодалайди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ваколатхонаси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тайинлайди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штатларни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тасдиқлайди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буйруқлар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кўрсатмалар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620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10632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750" y="1282262"/>
            <a:ext cx="8543925" cy="51816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директорининг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бошқарувчининг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белгиланиб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узайтириш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имзоланади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раиси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бизнес-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режасини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бораётганлиги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юзасидан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ҳисоботларининг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даврийлиги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тутилиши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9483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10632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25" y="1366345"/>
            <a:ext cx="9375228" cy="5199501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мол-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ёхуд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мол-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эҳтимоли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(шу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қарз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кредит,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гаров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кафиллик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нечта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шахсга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берилаётган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мол-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олинаётган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мол-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баланс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қилинаётган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соф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ортиғини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этса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Кундалик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юритиш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тузиладиган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қоғозларни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мустасно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774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10632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25" y="1366345"/>
            <a:ext cx="9375228" cy="5199501"/>
          </a:xfrm>
        </p:spPr>
        <p:txBody>
          <a:bodyPr>
            <a:normAutofit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7048" y="1471449"/>
            <a:ext cx="908093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Баланс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қилинаётган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соф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ўн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эллик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фоизигачасини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мол-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хусусида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овоздан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чиқиб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овози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инобатга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олинмайди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якдиллигига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эришилмаган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тақдирда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қарорига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чиқилиши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Баланс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қилинаётган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соф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миқдорининг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эллик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фоизидан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ортиғини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мол-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йиғилиши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3352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311" y="1"/>
            <a:ext cx="9385738" cy="138736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4.Жамиятнинг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шахслари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229" y="1282262"/>
            <a:ext cx="9343696" cy="5318235"/>
          </a:xfrm>
        </p:spPr>
        <p:txBody>
          <a:bodyPr>
            <a:normAutofit fontScale="77500" lnSpcReduction="20000"/>
          </a:bodyPr>
          <a:lstStyle/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тузишидан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манфаатдор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эътироф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t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эътироф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1).Ушбу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йигирма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2).Ушбу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йигирма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жисмоний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3).Ушбу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ёхуд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ошираётган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4).Ушбу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йигирма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5).Ушбу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шўъба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шўъба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шўъба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14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311" y="2"/>
            <a:ext cx="9385738" cy="69368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амиятнинг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242" y="620110"/>
            <a:ext cx="9698420" cy="5486401"/>
          </a:xfrm>
        </p:spPr>
        <p:txBody>
          <a:bodyPr>
            <a:noAutofit/>
          </a:bodyPr>
          <a:lstStyle/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6).Ушбу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устав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йигирма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устав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йигирма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қилса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7).Ушбу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этса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8).Ушбу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ёхуд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ошираётган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9).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ошираётган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10).Ушбу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ошираётган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этса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11).Ушбу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бирлашмасига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кирувчи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59020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311" y="1"/>
            <a:ext cx="9385738" cy="138736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311" y="1282262"/>
            <a:ext cx="9259613" cy="5318235"/>
          </a:xfrm>
        </p:spPr>
        <p:txBody>
          <a:bodyPr>
            <a:normAutofit fontScale="92500" lnSpcReduction="10000"/>
          </a:bodyPr>
          <a:lstStyle/>
          <a:p>
            <a:pPr algn="ctr" fontAlgn="t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жисмоний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аффилланган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эътироф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1).Ушбу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жисмоний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фондининг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йигирма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фоизига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2).Ушбу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fontAlgn="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3).Ушбу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қариндошлари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ижроия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ваколатларини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ошираётган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70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 УЧУН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РАҲМАТ  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59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1541</TotalTime>
  <Words>2616</Words>
  <Application>Microsoft Office PowerPoint</Application>
  <PresentationFormat>Лист A4 (210x297 мм)</PresentationFormat>
  <Paragraphs>155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Times New Roman CYR</vt:lpstr>
      <vt:lpstr>Тема Office</vt:lpstr>
      <vt:lpstr>Презентация PowerPoint</vt:lpstr>
      <vt:lpstr>  </vt:lpstr>
      <vt:lpstr>Презентация PowerPoint</vt:lpstr>
      <vt:lpstr>                         1.Жамиятнинг кузатув кенгаши ва унинг ваколатлари[1].             Жамиятни бошқариш тузилмаси:</vt:lpstr>
      <vt:lpstr>1. Жамиятнинг кузатув кенгаши жамият фаолиятига умумий раҳбарликни амалга оширади [1,4] </vt:lpstr>
      <vt:lpstr>1. Жамиятнинг кузатув кенгаши жамият фаолиятига умумий раҳбарликни амалга оширади</vt:lpstr>
      <vt:lpstr>1. Жамиятнинг кузатув кенгаши жамият қўйидаги  ваколатларга эга:</vt:lpstr>
      <vt:lpstr>1. Жамиятнинг кузатув кенгаши жамият қўйидаги  ваколатларга эга:</vt:lpstr>
      <vt:lpstr>1. Жамиятнинг кузатув кенгаши жамият қўйидаги  ваколатларга эга:</vt:lpstr>
      <vt:lpstr>1. Жамиятнинг кузатув кенгаши жамият қўйидаги  ваколатларга эга:</vt:lpstr>
      <vt:lpstr>1. Жамиятнинг кузатув кенгаши жамият қўйидаги  ваколатларга  эга (Акциядорлар умумий йиғилишининг қарорига ёки жамият уставига кўра қуйидагилар жамият кузатув кенгашининг ваколат доирасига киритилиши мумкин):</vt:lpstr>
      <vt:lpstr>Жамият кузатув кенгашининг аъзоларини сайлаш механизми:</vt:lpstr>
      <vt:lpstr>Жамият кузатув кенгашининг аъзоларини сайлаш</vt:lpstr>
      <vt:lpstr>Жамият кузатув кенгашининг раиси:</vt:lpstr>
      <vt:lpstr>Жамият кузатув кенгашининг мажлисини ўтказиш </vt:lpstr>
      <vt:lpstr>2.Жамиятнинг ижроия органи [1]</vt:lpstr>
      <vt:lpstr>2.Жамиятнинг ижроия органи [1]</vt:lpstr>
      <vt:lpstr>Жамиятнинг ижроия органи</vt:lpstr>
      <vt:lpstr> Жамият томонидан йирик битимлар тузиш:</vt:lpstr>
      <vt:lpstr> Жамият томонидан йирик битимлар тузиш:</vt:lpstr>
      <vt:lpstr>4.Жамиятнинг аффилланган шахслари[1]</vt:lpstr>
      <vt:lpstr>Жамиятнинг аффилланган шахслари:</vt:lpstr>
      <vt:lpstr>Жамиятнинг аффилланган шахслари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user_2</dc:creator>
  <cp:lastModifiedBy>Пользователь Windows</cp:lastModifiedBy>
  <cp:revision>132</cp:revision>
  <cp:lastPrinted>2019-05-13T12:26:53Z</cp:lastPrinted>
  <dcterms:created xsi:type="dcterms:W3CDTF">2017-07-03T07:04:34Z</dcterms:created>
  <dcterms:modified xsi:type="dcterms:W3CDTF">2021-11-08T11:44:32Z</dcterms:modified>
</cp:coreProperties>
</file>