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315" r:id="rId3"/>
    <p:sldId id="323" r:id="rId4"/>
    <p:sldId id="287" r:id="rId5"/>
    <p:sldId id="316" r:id="rId6"/>
    <p:sldId id="318" r:id="rId7"/>
    <p:sldId id="317" r:id="rId8"/>
    <p:sldId id="319" r:id="rId9"/>
    <p:sldId id="289" r:id="rId10"/>
    <p:sldId id="320" r:id="rId11"/>
    <p:sldId id="290" r:id="rId12"/>
    <p:sldId id="324" r:id="rId13"/>
    <p:sldId id="325" r:id="rId14"/>
    <p:sldId id="326" r:id="rId15"/>
    <p:sldId id="293" r:id="rId16"/>
    <p:sldId id="294" r:id="rId17"/>
    <p:sldId id="322" r:id="rId18"/>
    <p:sldId id="295" r:id="rId19"/>
    <p:sldId id="297" r:id="rId20"/>
    <p:sldId id="296" r:id="rId21"/>
    <p:sldId id="309" r:id="rId22"/>
    <p:sldId id="310" r:id="rId23"/>
    <p:sldId id="327" r:id="rId24"/>
    <p:sldId id="312" r:id="rId25"/>
  </p:sldIdLst>
  <p:sldSz cx="9906000" cy="6858000" type="A4"/>
  <p:notesSz cx="6742113" cy="9875838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12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4" autoAdjust="0"/>
    <p:restoredTop sz="94660"/>
  </p:normalViewPr>
  <p:slideViewPr>
    <p:cSldViewPr snapToGrid="0">
      <p:cViewPr varScale="1">
        <p:scale>
          <a:sx n="91" d="100"/>
          <a:sy n="91" d="100"/>
        </p:scale>
        <p:origin x="1188" y="84"/>
      </p:cViewPr>
      <p:guideLst>
        <p:guide orient="horz" pos="2160"/>
        <p:guide pos="312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8C03D81-9209-4B26-80DE-2CA96CB20E29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A6758467-3086-48FF-8D10-511647FA7FBB}">
      <dgm:prSet phldrT="[Текст]" custT="1"/>
      <dgm:spPr/>
      <dgm:t>
        <a:bodyPr/>
        <a:lstStyle/>
        <a:p>
          <a:r>
            <a:rPr lang="ru-RU" sz="2800" dirty="0" smtClean="0">
              <a:solidFill>
                <a:schemeClr val="bg2"/>
              </a:solidFill>
              <a:latin typeface="Times New Roman" pitchFamily="18" charset="0"/>
              <a:cs typeface="Times New Roman" pitchFamily="18" charset="0"/>
            </a:rPr>
            <a:t>            </a:t>
          </a:r>
          <a:r>
            <a:rPr lang="ru-RU" sz="2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1.Тафтиш </a:t>
          </a:r>
          <a:r>
            <a:rPr lang="ru-RU" sz="28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комиссияси</a:t>
          </a:r>
          <a:r>
            <a:rPr lang="ru-RU" sz="2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endParaRPr lang="ru-RU" sz="2800" b="1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132D9A08-F8E8-4775-893E-F6B126124F63}" type="parTrans" cxnId="{8D834682-B31E-467E-B926-2B3F759C39B8}">
      <dgm:prSet/>
      <dgm:spPr/>
      <dgm:t>
        <a:bodyPr/>
        <a:lstStyle/>
        <a:p>
          <a:endParaRPr lang="ru-RU"/>
        </a:p>
      </dgm:t>
    </dgm:pt>
    <dgm:pt modelId="{0FCE2ECA-6783-45B3-A05A-BB84E47160DC}" type="sibTrans" cxnId="{8D834682-B31E-467E-B926-2B3F759C39B8}">
      <dgm:prSet/>
      <dgm:spPr/>
      <dgm:t>
        <a:bodyPr/>
        <a:lstStyle/>
        <a:p>
          <a:endParaRPr lang="ru-RU"/>
        </a:p>
      </dgm:t>
    </dgm:pt>
    <dgm:pt modelId="{C7C6D035-C27A-4559-98F0-AE9624141688}">
      <dgm:prSet phldrT="[Текст]" custT="1"/>
      <dgm:spPr/>
      <dgm:t>
        <a:bodyPr/>
        <a:lstStyle/>
        <a:p>
          <a:r>
            <a:rPr lang="ru-RU" sz="2800" dirty="0" smtClean="0">
              <a:solidFill>
                <a:schemeClr val="bg2"/>
              </a:solidFill>
              <a:latin typeface="Times New Roman" pitchFamily="18" charset="0"/>
              <a:cs typeface="Times New Roman" pitchFamily="18" charset="0"/>
            </a:rPr>
            <a:t>             </a:t>
          </a:r>
          <a:r>
            <a:rPr lang="ru-RU" sz="2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2.Ички аудит </a:t>
          </a:r>
          <a:r>
            <a:rPr lang="ru-RU" sz="28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хизмати</a:t>
          </a:r>
          <a:endParaRPr lang="ru-RU" sz="2800" b="1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BCFB7F7C-148B-4C8B-A7F1-F63109AF9E89}" type="parTrans" cxnId="{C97B9738-0C99-423B-BB9C-BA58598D485A}">
      <dgm:prSet/>
      <dgm:spPr/>
      <dgm:t>
        <a:bodyPr/>
        <a:lstStyle/>
        <a:p>
          <a:endParaRPr lang="ru-RU"/>
        </a:p>
      </dgm:t>
    </dgm:pt>
    <dgm:pt modelId="{C209FA54-1B90-4814-8AA8-BA9DFCCAC311}" type="sibTrans" cxnId="{C97B9738-0C99-423B-BB9C-BA58598D485A}">
      <dgm:prSet/>
      <dgm:spPr/>
      <dgm:t>
        <a:bodyPr/>
        <a:lstStyle/>
        <a:p>
          <a:endParaRPr lang="ru-RU"/>
        </a:p>
      </dgm:t>
    </dgm:pt>
    <dgm:pt modelId="{BCE086F9-953B-4137-8CED-4D52778E5931}">
      <dgm:prSet phldrT="[Текст]" custT="1"/>
      <dgm:spPr/>
      <dgm:t>
        <a:bodyPr/>
        <a:lstStyle/>
        <a:p>
          <a:r>
            <a:rPr lang="ru-RU" sz="28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          </a:t>
          </a:r>
          <a:r>
            <a:rPr lang="ru-RU" sz="2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3.Аудиторлик </a:t>
          </a:r>
          <a:r>
            <a:rPr lang="ru-RU" sz="28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ташкилоти</a:t>
          </a:r>
          <a:endParaRPr lang="ru-RU" sz="2800" b="1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FB958FC2-A2DF-4DED-A094-52FE67E59C9F}" type="parTrans" cxnId="{8248A825-3A48-4BB2-8EF2-1FE75B3727EC}">
      <dgm:prSet/>
      <dgm:spPr/>
      <dgm:t>
        <a:bodyPr/>
        <a:lstStyle/>
        <a:p>
          <a:endParaRPr lang="ru-RU"/>
        </a:p>
      </dgm:t>
    </dgm:pt>
    <dgm:pt modelId="{C63D5DD7-D3B8-4464-83F1-7383B2C505C0}" type="sibTrans" cxnId="{8248A825-3A48-4BB2-8EF2-1FE75B3727EC}">
      <dgm:prSet/>
      <dgm:spPr/>
      <dgm:t>
        <a:bodyPr/>
        <a:lstStyle/>
        <a:p>
          <a:endParaRPr lang="ru-RU"/>
        </a:p>
      </dgm:t>
    </dgm:pt>
    <dgm:pt modelId="{B63741BA-FA08-449D-B7E1-486F6C29F578}">
      <dgm:prSet custT="1"/>
      <dgm:spPr/>
      <dgm:t>
        <a:bodyPr/>
        <a:lstStyle/>
        <a:p>
          <a:r>
            <a:rPr lang="ru-RU" sz="2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          4.Корпоратив </a:t>
          </a:r>
          <a:r>
            <a:rPr lang="ru-RU" sz="28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маслаҳатчи</a:t>
          </a:r>
          <a:endParaRPr lang="ru-RU" sz="2800" b="1" dirty="0" smtClean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A9A79B57-49F7-491F-8DAF-3FE85A272E6F}" type="parTrans" cxnId="{C73D9708-DCE0-4A81-9327-B6E085BF86E6}">
      <dgm:prSet/>
      <dgm:spPr/>
      <dgm:t>
        <a:bodyPr/>
        <a:lstStyle/>
        <a:p>
          <a:endParaRPr lang="ru-RU"/>
        </a:p>
      </dgm:t>
    </dgm:pt>
    <dgm:pt modelId="{46DC4211-026B-472A-839F-DAC53C435C96}" type="sibTrans" cxnId="{C73D9708-DCE0-4A81-9327-B6E085BF86E6}">
      <dgm:prSet/>
      <dgm:spPr/>
      <dgm:t>
        <a:bodyPr/>
        <a:lstStyle/>
        <a:p>
          <a:endParaRPr lang="ru-RU"/>
        </a:p>
      </dgm:t>
    </dgm:pt>
    <dgm:pt modelId="{9DB42573-F275-46A3-9C47-89FDE1087021}" type="pres">
      <dgm:prSet presAssocID="{18C03D81-9209-4B26-80DE-2CA96CB20E29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2067E9F7-55A1-487C-8DB6-47E9D0269CDA}" type="pres">
      <dgm:prSet presAssocID="{A6758467-3086-48FF-8D10-511647FA7FBB}" presName="parentLin" presStyleCnt="0"/>
      <dgm:spPr/>
    </dgm:pt>
    <dgm:pt modelId="{8BEFB6B3-C0DE-4A83-BB04-E59121DD5E02}" type="pres">
      <dgm:prSet presAssocID="{A6758467-3086-48FF-8D10-511647FA7FBB}" presName="parentLeftMargin" presStyleLbl="node1" presStyleIdx="0" presStyleCnt="4"/>
      <dgm:spPr/>
      <dgm:t>
        <a:bodyPr/>
        <a:lstStyle/>
        <a:p>
          <a:endParaRPr lang="ru-RU"/>
        </a:p>
      </dgm:t>
    </dgm:pt>
    <dgm:pt modelId="{D58012EE-52D0-4052-95C9-F01D6406E7BA}" type="pres">
      <dgm:prSet presAssocID="{A6758467-3086-48FF-8D10-511647FA7FBB}" presName="parentText" presStyleLbl="node1" presStyleIdx="0" presStyleCnt="4" custScaleX="107429" custScaleY="258167" custLinFactX="406" custLinFactNeighborX="100000" custLinFactNeighborY="4527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D748B07-169A-4F8E-847D-FC1B400E06BA}" type="pres">
      <dgm:prSet presAssocID="{A6758467-3086-48FF-8D10-511647FA7FBB}" presName="negativeSpace" presStyleCnt="0"/>
      <dgm:spPr/>
    </dgm:pt>
    <dgm:pt modelId="{4EA8A2A8-985D-4CCB-9072-483082B02EFE}" type="pres">
      <dgm:prSet presAssocID="{A6758467-3086-48FF-8D10-511647FA7FBB}" presName="childText" presStyleLbl="conFgAcc1" presStyleIdx="0" presStyleCnt="4" custLinFactNeighborX="935" custLinFactNeighborY="-96736">
        <dgm:presLayoutVars>
          <dgm:bulletEnabled val="1"/>
        </dgm:presLayoutVars>
      </dgm:prSet>
      <dgm:spPr/>
    </dgm:pt>
    <dgm:pt modelId="{D35ABD69-1D43-4313-BAD1-A31D19C66D2D}" type="pres">
      <dgm:prSet presAssocID="{0FCE2ECA-6783-45B3-A05A-BB84E47160DC}" presName="spaceBetweenRectangles" presStyleCnt="0"/>
      <dgm:spPr/>
    </dgm:pt>
    <dgm:pt modelId="{398E950B-7A3B-4107-AB36-2835A91C787A}" type="pres">
      <dgm:prSet presAssocID="{C7C6D035-C27A-4559-98F0-AE9624141688}" presName="parentLin" presStyleCnt="0"/>
      <dgm:spPr/>
    </dgm:pt>
    <dgm:pt modelId="{81079EA5-CDE6-45AC-8266-22A5859A5501}" type="pres">
      <dgm:prSet presAssocID="{C7C6D035-C27A-4559-98F0-AE9624141688}" presName="parentLeftMargin" presStyleLbl="node1" presStyleIdx="0" presStyleCnt="4"/>
      <dgm:spPr/>
      <dgm:t>
        <a:bodyPr/>
        <a:lstStyle/>
        <a:p>
          <a:endParaRPr lang="ru-RU"/>
        </a:p>
      </dgm:t>
    </dgm:pt>
    <dgm:pt modelId="{12804419-05C8-4F1A-94F4-B790386837F0}" type="pres">
      <dgm:prSet presAssocID="{C7C6D035-C27A-4559-98F0-AE9624141688}" presName="parentText" presStyleLbl="node1" presStyleIdx="1" presStyleCnt="4" custScaleX="105687" custScaleY="238343" custLinFactX="406" custLinFactNeighborX="100000" custLinFactNeighborY="29432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E1B8EC7-554D-4174-85A0-0602F2180509}" type="pres">
      <dgm:prSet presAssocID="{C7C6D035-C27A-4559-98F0-AE9624141688}" presName="negativeSpace" presStyleCnt="0"/>
      <dgm:spPr/>
    </dgm:pt>
    <dgm:pt modelId="{D97B9439-6E73-48E6-92E7-360444729DF9}" type="pres">
      <dgm:prSet presAssocID="{C7C6D035-C27A-4559-98F0-AE9624141688}" presName="childText" presStyleLbl="conFgAcc1" presStyleIdx="1" presStyleCnt="4">
        <dgm:presLayoutVars>
          <dgm:bulletEnabled val="1"/>
        </dgm:presLayoutVars>
      </dgm:prSet>
      <dgm:spPr/>
    </dgm:pt>
    <dgm:pt modelId="{312BE1A8-9014-4FB0-81B4-F400BAF66794}" type="pres">
      <dgm:prSet presAssocID="{C209FA54-1B90-4814-8AA8-BA9DFCCAC311}" presName="spaceBetweenRectangles" presStyleCnt="0"/>
      <dgm:spPr/>
    </dgm:pt>
    <dgm:pt modelId="{3BE9E6F9-506E-4EEA-B44C-E95792F57681}" type="pres">
      <dgm:prSet presAssocID="{BCE086F9-953B-4137-8CED-4D52778E5931}" presName="parentLin" presStyleCnt="0"/>
      <dgm:spPr/>
    </dgm:pt>
    <dgm:pt modelId="{CC93E392-C8C3-4BDE-AC99-25CECE512FDD}" type="pres">
      <dgm:prSet presAssocID="{BCE086F9-953B-4137-8CED-4D52778E5931}" presName="parentLeftMargin" presStyleLbl="node1" presStyleIdx="1" presStyleCnt="4"/>
      <dgm:spPr/>
      <dgm:t>
        <a:bodyPr/>
        <a:lstStyle/>
        <a:p>
          <a:endParaRPr lang="ru-RU"/>
        </a:p>
      </dgm:t>
    </dgm:pt>
    <dgm:pt modelId="{AFC3C149-53F7-409F-A03E-1A40613CCC85}" type="pres">
      <dgm:prSet presAssocID="{BCE086F9-953B-4137-8CED-4D52778E5931}" presName="parentText" presStyleLbl="node1" presStyleIdx="2" presStyleCnt="4" custScaleX="105688" custScaleY="215491" custLinFactX="406" custLinFactNeighborX="100000" custLinFactNeighborY="3556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A0EBE86-4E1A-4E26-9BE3-574BA6023373}" type="pres">
      <dgm:prSet presAssocID="{BCE086F9-953B-4137-8CED-4D52778E5931}" presName="negativeSpace" presStyleCnt="0"/>
      <dgm:spPr/>
    </dgm:pt>
    <dgm:pt modelId="{E673DDCA-8778-4238-BFF7-3AE678AD280F}" type="pres">
      <dgm:prSet presAssocID="{BCE086F9-953B-4137-8CED-4D52778E5931}" presName="childText" presStyleLbl="conFgAcc1" presStyleIdx="2" presStyleCnt="4">
        <dgm:presLayoutVars>
          <dgm:bulletEnabled val="1"/>
        </dgm:presLayoutVars>
      </dgm:prSet>
      <dgm:spPr/>
    </dgm:pt>
    <dgm:pt modelId="{D5EC1569-5C84-4C30-8308-0FA557CE6A26}" type="pres">
      <dgm:prSet presAssocID="{C63D5DD7-D3B8-4464-83F1-7383B2C505C0}" presName="spaceBetweenRectangles" presStyleCnt="0"/>
      <dgm:spPr/>
    </dgm:pt>
    <dgm:pt modelId="{50CDBF77-FFF1-4DE6-A56D-C57BA145BFCD}" type="pres">
      <dgm:prSet presAssocID="{B63741BA-FA08-449D-B7E1-486F6C29F578}" presName="parentLin" presStyleCnt="0"/>
      <dgm:spPr/>
    </dgm:pt>
    <dgm:pt modelId="{AD7A8FAE-4496-4A1F-A07A-AD58ED348311}" type="pres">
      <dgm:prSet presAssocID="{B63741BA-FA08-449D-B7E1-486F6C29F578}" presName="parentLeftMargin" presStyleLbl="node1" presStyleIdx="2" presStyleCnt="4"/>
      <dgm:spPr/>
      <dgm:t>
        <a:bodyPr/>
        <a:lstStyle/>
        <a:p>
          <a:endParaRPr lang="ru-RU"/>
        </a:p>
      </dgm:t>
    </dgm:pt>
    <dgm:pt modelId="{A4FB4AE7-3CE4-4DF6-BB65-A0B7E83D101F}" type="pres">
      <dgm:prSet presAssocID="{B63741BA-FA08-449D-B7E1-486F6C29F578}" presName="parentText" presStyleLbl="node1" presStyleIdx="3" presStyleCnt="4" custScaleX="105687" custScaleY="214724" custLinFactX="406" custLinFactNeighborX="100000" custLinFactNeighborY="5491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CE4DCCB-8959-4CFC-A654-A4EB084469C0}" type="pres">
      <dgm:prSet presAssocID="{B63741BA-FA08-449D-B7E1-486F6C29F578}" presName="negativeSpace" presStyleCnt="0"/>
      <dgm:spPr/>
    </dgm:pt>
    <dgm:pt modelId="{68BA3FD8-12AE-44DB-84BD-3BE80266DC76}" type="pres">
      <dgm:prSet presAssocID="{B63741BA-FA08-449D-B7E1-486F6C29F578}" presName="childText" presStyleLbl="conFgAcc1" presStyleIdx="3" presStyleCnt="4">
        <dgm:presLayoutVars>
          <dgm:bulletEnabled val="1"/>
        </dgm:presLayoutVars>
      </dgm:prSet>
      <dgm:spPr/>
    </dgm:pt>
  </dgm:ptLst>
  <dgm:cxnLst>
    <dgm:cxn modelId="{FC18A73F-98AE-4002-BB58-95BAAE9C8110}" type="presOf" srcId="{C7C6D035-C27A-4559-98F0-AE9624141688}" destId="{12804419-05C8-4F1A-94F4-B790386837F0}" srcOrd="1" destOrd="0" presId="urn:microsoft.com/office/officeart/2005/8/layout/list1"/>
    <dgm:cxn modelId="{E7906D78-3D3F-47CF-9681-0DEC03D1FD02}" type="presOf" srcId="{18C03D81-9209-4B26-80DE-2CA96CB20E29}" destId="{9DB42573-F275-46A3-9C47-89FDE1087021}" srcOrd="0" destOrd="0" presId="urn:microsoft.com/office/officeart/2005/8/layout/list1"/>
    <dgm:cxn modelId="{9986B7CC-54FB-4C55-B3B6-95F37B34D35C}" type="presOf" srcId="{C7C6D035-C27A-4559-98F0-AE9624141688}" destId="{81079EA5-CDE6-45AC-8266-22A5859A5501}" srcOrd="0" destOrd="0" presId="urn:microsoft.com/office/officeart/2005/8/layout/list1"/>
    <dgm:cxn modelId="{C97B9738-0C99-423B-BB9C-BA58598D485A}" srcId="{18C03D81-9209-4B26-80DE-2CA96CB20E29}" destId="{C7C6D035-C27A-4559-98F0-AE9624141688}" srcOrd="1" destOrd="0" parTransId="{BCFB7F7C-148B-4C8B-A7F1-F63109AF9E89}" sibTransId="{C209FA54-1B90-4814-8AA8-BA9DFCCAC311}"/>
    <dgm:cxn modelId="{C6DF3453-3B01-4275-B298-C7226778FF02}" type="presOf" srcId="{BCE086F9-953B-4137-8CED-4D52778E5931}" destId="{AFC3C149-53F7-409F-A03E-1A40613CCC85}" srcOrd="1" destOrd="0" presId="urn:microsoft.com/office/officeart/2005/8/layout/list1"/>
    <dgm:cxn modelId="{8248A825-3A48-4BB2-8EF2-1FE75B3727EC}" srcId="{18C03D81-9209-4B26-80DE-2CA96CB20E29}" destId="{BCE086F9-953B-4137-8CED-4D52778E5931}" srcOrd="2" destOrd="0" parTransId="{FB958FC2-A2DF-4DED-A094-52FE67E59C9F}" sibTransId="{C63D5DD7-D3B8-4464-83F1-7383B2C505C0}"/>
    <dgm:cxn modelId="{8D834682-B31E-467E-B926-2B3F759C39B8}" srcId="{18C03D81-9209-4B26-80DE-2CA96CB20E29}" destId="{A6758467-3086-48FF-8D10-511647FA7FBB}" srcOrd="0" destOrd="0" parTransId="{132D9A08-F8E8-4775-893E-F6B126124F63}" sibTransId="{0FCE2ECA-6783-45B3-A05A-BB84E47160DC}"/>
    <dgm:cxn modelId="{9708DC39-5ADE-4D3F-ACE6-C6C7FC76D2F4}" type="presOf" srcId="{BCE086F9-953B-4137-8CED-4D52778E5931}" destId="{CC93E392-C8C3-4BDE-AC99-25CECE512FDD}" srcOrd="0" destOrd="0" presId="urn:microsoft.com/office/officeart/2005/8/layout/list1"/>
    <dgm:cxn modelId="{F0BDB536-D70A-4C54-89C8-A2D780D15A85}" type="presOf" srcId="{A6758467-3086-48FF-8D10-511647FA7FBB}" destId="{D58012EE-52D0-4052-95C9-F01D6406E7BA}" srcOrd="1" destOrd="0" presId="urn:microsoft.com/office/officeart/2005/8/layout/list1"/>
    <dgm:cxn modelId="{C73D9708-DCE0-4A81-9327-B6E085BF86E6}" srcId="{18C03D81-9209-4B26-80DE-2CA96CB20E29}" destId="{B63741BA-FA08-449D-B7E1-486F6C29F578}" srcOrd="3" destOrd="0" parTransId="{A9A79B57-49F7-491F-8DAF-3FE85A272E6F}" sibTransId="{46DC4211-026B-472A-839F-DAC53C435C96}"/>
    <dgm:cxn modelId="{3CCA3318-9948-4009-BB37-FB93564A11DE}" type="presOf" srcId="{B63741BA-FA08-449D-B7E1-486F6C29F578}" destId="{AD7A8FAE-4496-4A1F-A07A-AD58ED348311}" srcOrd="0" destOrd="0" presId="urn:microsoft.com/office/officeart/2005/8/layout/list1"/>
    <dgm:cxn modelId="{A96A42ED-9F1C-48D9-ACC4-DD135DDCCFE1}" type="presOf" srcId="{A6758467-3086-48FF-8D10-511647FA7FBB}" destId="{8BEFB6B3-C0DE-4A83-BB04-E59121DD5E02}" srcOrd="0" destOrd="0" presId="urn:microsoft.com/office/officeart/2005/8/layout/list1"/>
    <dgm:cxn modelId="{70A089E2-2CFA-4675-84B9-D6BAF41F8CC9}" type="presOf" srcId="{B63741BA-FA08-449D-B7E1-486F6C29F578}" destId="{A4FB4AE7-3CE4-4DF6-BB65-A0B7E83D101F}" srcOrd="1" destOrd="0" presId="urn:microsoft.com/office/officeart/2005/8/layout/list1"/>
    <dgm:cxn modelId="{74A62E84-AF0D-4F9E-ADB2-B26D7EE44BF9}" type="presParOf" srcId="{9DB42573-F275-46A3-9C47-89FDE1087021}" destId="{2067E9F7-55A1-487C-8DB6-47E9D0269CDA}" srcOrd="0" destOrd="0" presId="urn:microsoft.com/office/officeart/2005/8/layout/list1"/>
    <dgm:cxn modelId="{EFD0A946-7F01-43A6-B574-A77CA0B8E769}" type="presParOf" srcId="{2067E9F7-55A1-487C-8DB6-47E9D0269CDA}" destId="{8BEFB6B3-C0DE-4A83-BB04-E59121DD5E02}" srcOrd="0" destOrd="0" presId="urn:microsoft.com/office/officeart/2005/8/layout/list1"/>
    <dgm:cxn modelId="{1765FA0F-C2C7-49CB-808F-1C237E7C719C}" type="presParOf" srcId="{2067E9F7-55A1-487C-8DB6-47E9D0269CDA}" destId="{D58012EE-52D0-4052-95C9-F01D6406E7BA}" srcOrd="1" destOrd="0" presId="urn:microsoft.com/office/officeart/2005/8/layout/list1"/>
    <dgm:cxn modelId="{A042C962-E678-431A-9F8B-3A5069D3A4DB}" type="presParOf" srcId="{9DB42573-F275-46A3-9C47-89FDE1087021}" destId="{FD748B07-169A-4F8E-847D-FC1B400E06BA}" srcOrd="1" destOrd="0" presId="urn:microsoft.com/office/officeart/2005/8/layout/list1"/>
    <dgm:cxn modelId="{5D11B98A-24A3-45BE-A40C-18B03814101A}" type="presParOf" srcId="{9DB42573-F275-46A3-9C47-89FDE1087021}" destId="{4EA8A2A8-985D-4CCB-9072-483082B02EFE}" srcOrd="2" destOrd="0" presId="urn:microsoft.com/office/officeart/2005/8/layout/list1"/>
    <dgm:cxn modelId="{A6288D46-ED07-4F6C-B2B4-53FEE707D22C}" type="presParOf" srcId="{9DB42573-F275-46A3-9C47-89FDE1087021}" destId="{D35ABD69-1D43-4313-BAD1-A31D19C66D2D}" srcOrd="3" destOrd="0" presId="urn:microsoft.com/office/officeart/2005/8/layout/list1"/>
    <dgm:cxn modelId="{400A721B-DCF2-43FF-ABD4-119A6303810C}" type="presParOf" srcId="{9DB42573-F275-46A3-9C47-89FDE1087021}" destId="{398E950B-7A3B-4107-AB36-2835A91C787A}" srcOrd="4" destOrd="0" presId="urn:microsoft.com/office/officeart/2005/8/layout/list1"/>
    <dgm:cxn modelId="{CE69A95C-B28C-46E2-8C77-9A73010200A2}" type="presParOf" srcId="{398E950B-7A3B-4107-AB36-2835A91C787A}" destId="{81079EA5-CDE6-45AC-8266-22A5859A5501}" srcOrd="0" destOrd="0" presId="urn:microsoft.com/office/officeart/2005/8/layout/list1"/>
    <dgm:cxn modelId="{F45FF674-A952-4509-9337-C25E0E1D8125}" type="presParOf" srcId="{398E950B-7A3B-4107-AB36-2835A91C787A}" destId="{12804419-05C8-4F1A-94F4-B790386837F0}" srcOrd="1" destOrd="0" presId="urn:microsoft.com/office/officeart/2005/8/layout/list1"/>
    <dgm:cxn modelId="{CE428068-4340-41A1-B869-680499F64AF0}" type="presParOf" srcId="{9DB42573-F275-46A3-9C47-89FDE1087021}" destId="{3E1B8EC7-554D-4174-85A0-0602F2180509}" srcOrd="5" destOrd="0" presId="urn:microsoft.com/office/officeart/2005/8/layout/list1"/>
    <dgm:cxn modelId="{8EFB7B06-8CED-4D0C-86C1-C1D624439206}" type="presParOf" srcId="{9DB42573-F275-46A3-9C47-89FDE1087021}" destId="{D97B9439-6E73-48E6-92E7-360444729DF9}" srcOrd="6" destOrd="0" presId="urn:microsoft.com/office/officeart/2005/8/layout/list1"/>
    <dgm:cxn modelId="{B91CC358-42AD-4D57-81A7-33FDBF1AA78F}" type="presParOf" srcId="{9DB42573-F275-46A3-9C47-89FDE1087021}" destId="{312BE1A8-9014-4FB0-81B4-F400BAF66794}" srcOrd="7" destOrd="0" presId="urn:microsoft.com/office/officeart/2005/8/layout/list1"/>
    <dgm:cxn modelId="{65B64B35-EA09-4C94-920E-A409A1E8034E}" type="presParOf" srcId="{9DB42573-F275-46A3-9C47-89FDE1087021}" destId="{3BE9E6F9-506E-4EEA-B44C-E95792F57681}" srcOrd="8" destOrd="0" presId="urn:microsoft.com/office/officeart/2005/8/layout/list1"/>
    <dgm:cxn modelId="{A5A91B5C-FDAB-449E-BE68-93417E4B11FB}" type="presParOf" srcId="{3BE9E6F9-506E-4EEA-B44C-E95792F57681}" destId="{CC93E392-C8C3-4BDE-AC99-25CECE512FDD}" srcOrd="0" destOrd="0" presId="urn:microsoft.com/office/officeart/2005/8/layout/list1"/>
    <dgm:cxn modelId="{8AA927C2-C88D-4C11-8E57-E94B1E1C305B}" type="presParOf" srcId="{3BE9E6F9-506E-4EEA-B44C-E95792F57681}" destId="{AFC3C149-53F7-409F-A03E-1A40613CCC85}" srcOrd="1" destOrd="0" presId="urn:microsoft.com/office/officeart/2005/8/layout/list1"/>
    <dgm:cxn modelId="{34D3FB12-C48E-406A-8A04-13F4D0F15E51}" type="presParOf" srcId="{9DB42573-F275-46A3-9C47-89FDE1087021}" destId="{DA0EBE86-4E1A-4E26-9BE3-574BA6023373}" srcOrd="9" destOrd="0" presId="urn:microsoft.com/office/officeart/2005/8/layout/list1"/>
    <dgm:cxn modelId="{C205C224-98E8-4853-B305-5FC318923891}" type="presParOf" srcId="{9DB42573-F275-46A3-9C47-89FDE1087021}" destId="{E673DDCA-8778-4238-BFF7-3AE678AD280F}" srcOrd="10" destOrd="0" presId="urn:microsoft.com/office/officeart/2005/8/layout/list1"/>
    <dgm:cxn modelId="{6357FE5A-6351-468E-BC9D-7774923679AE}" type="presParOf" srcId="{9DB42573-F275-46A3-9C47-89FDE1087021}" destId="{D5EC1569-5C84-4C30-8308-0FA557CE6A26}" srcOrd="11" destOrd="0" presId="urn:microsoft.com/office/officeart/2005/8/layout/list1"/>
    <dgm:cxn modelId="{63C925E8-4B25-4A54-B172-E0D725B0587A}" type="presParOf" srcId="{9DB42573-F275-46A3-9C47-89FDE1087021}" destId="{50CDBF77-FFF1-4DE6-A56D-C57BA145BFCD}" srcOrd="12" destOrd="0" presId="urn:microsoft.com/office/officeart/2005/8/layout/list1"/>
    <dgm:cxn modelId="{60D39022-7D96-4BE7-B8DB-EDDBD6DCA133}" type="presParOf" srcId="{50CDBF77-FFF1-4DE6-A56D-C57BA145BFCD}" destId="{AD7A8FAE-4496-4A1F-A07A-AD58ED348311}" srcOrd="0" destOrd="0" presId="urn:microsoft.com/office/officeart/2005/8/layout/list1"/>
    <dgm:cxn modelId="{B51073CC-3AD3-4FED-AD0D-F5C42B08516F}" type="presParOf" srcId="{50CDBF77-FFF1-4DE6-A56D-C57BA145BFCD}" destId="{A4FB4AE7-3CE4-4DF6-BB65-A0B7E83D101F}" srcOrd="1" destOrd="0" presId="urn:microsoft.com/office/officeart/2005/8/layout/list1"/>
    <dgm:cxn modelId="{F0667308-71B5-45E7-A915-DE0AE586383A}" type="presParOf" srcId="{9DB42573-F275-46A3-9C47-89FDE1087021}" destId="{ECE4DCCB-8959-4CFC-A654-A4EB084469C0}" srcOrd="13" destOrd="0" presId="urn:microsoft.com/office/officeart/2005/8/layout/list1"/>
    <dgm:cxn modelId="{7519BC64-37F2-446D-8402-E20F0F9B01B6}" type="presParOf" srcId="{9DB42573-F275-46A3-9C47-89FDE1087021}" destId="{68BA3FD8-12AE-44DB-84BD-3BE80266DC76}" srcOrd="14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78073605-A78D-4CDD-A07D-5D12B155D05F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E0CF6F51-628B-4C07-B01A-7FDAECED4342}">
      <dgm:prSet custT="1"/>
      <dgm:spPr/>
      <dgm:t>
        <a:bodyPr/>
        <a:lstStyle/>
        <a:p>
          <a:pPr algn="ctr"/>
          <a:r>
            <a:rPr lang="ru-RU" sz="3200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32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Акциядорлик</a:t>
          </a:r>
          <a:r>
            <a:rPr lang="ru-RU" sz="32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32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жамиятларида</a:t>
          </a:r>
          <a:r>
            <a:rPr lang="ru-RU" sz="32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32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ички</a:t>
          </a:r>
          <a:r>
            <a:rPr lang="ru-RU" sz="32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аудит </a:t>
          </a:r>
          <a:r>
            <a:rPr lang="ru-RU" sz="32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хизмати</a:t>
          </a:r>
          <a:r>
            <a:rPr lang="ru-RU" sz="2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/>
          </a:r>
          <a:br>
            <a:rPr lang="ru-RU" sz="2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</a:br>
          <a:endParaRPr lang="ru-RU" sz="2400" dirty="0">
            <a:solidFill>
              <a:schemeClr val="tx1"/>
            </a:solidFill>
          </a:endParaRPr>
        </a:p>
      </dgm:t>
    </dgm:pt>
    <dgm:pt modelId="{6D1941FA-0F38-4E85-A4EE-A5802E781B92}" type="parTrans" cxnId="{339D3C2B-72C4-4A15-9D52-9E3E2FAB3F96}">
      <dgm:prSet/>
      <dgm:spPr/>
      <dgm:t>
        <a:bodyPr/>
        <a:lstStyle/>
        <a:p>
          <a:endParaRPr lang="ru-RU"/>
        </a:p>
      </dgm:t>
    </dgm:pt>
    <dgm:pt modelId="{B9B0E1B4-303D-4703-B494-0A1E5A481B4A}" type="sibTrans" cxnId="{339D3C2B-72C4-4A15-9D52-9E3E2FAB3F96}">
      <dgm:prSet/>
      <dgm:spPr/>
      <dgm:t>
        <a:bodyPr/>
        <a:lstStyle/>
        <a:p>
          <a:endParaRPr lang="ru-RU"/>
        </a:p>
      </dgm:t>
    </dgm:pt>
    <dgm:pt modelId="{10D33AA2-40BC-4F68-9030-FD2B8E824FAA}">
      <dgm:prSet/>
      <dgm:spPr/>
      <dgm:t>
        <a:bodyPr/>
        <a:lstStyle/>
        <a:p>
          <a:pPr algn="just"/>
          <a:r>
            <a:rPr lang="ru-RU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Активларининг</a:t>
          </a:r>
          <a:r>
            <a:rPr lang="ru-RU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баланс </a:t>
          </a:r>
          <a:r>
            <a:rPr lang="ru-RU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қиймати энг</a:t>
          </a:r>
          <a:r>
            <a:rPr lang="ru-RU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кам</a:t>
          </a:r>
          <a:r>
            <a:rPr lang="ru-RU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иш</a:t>
          </a:r>
          <a:r>
            <a:rPr lang="ru-RU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ҳақи миқдорининг </a:t>
          </a:r>
          <a:r>
            <a:rPr lang="ru-RU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юз </a:t>
          </a:r>
          <a:r>
            <a:rPr lang="ru-RU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минг</a:t>
          </a:r>
          <a:r>
            <a:rPr lang="ru-RU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баробаридан</a:t>
          </a:r>
          <a:r>
            <a:rPr lang="ru-RU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кўп</a:t>
          </a:r>
          <a:r>
            <a:rPr lang="ru-RU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бўлган</a:t>
          </a:r>
          <a:r>
            <a:rPr lang="ru-RU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жамиятда</a:t>
          </a:r>
          <a:r>
            <a:rPr lang="ru-RU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ички</a:t>
          </a:r>
          <a:r>
            <a:rPr lang="ru-RU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аудит </a:t>
          </a:r>
          <a:r>
            <a:rPr lang="ru-RU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хизмати</a:t>
          </a:r>
          <a:r>
            <a:rPr lang="ru-RU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ташкил</a:t>
          </a:r>
          <a:r>
            <a:rPr lang="ru-RU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этилади</a:t>
          </a:r>
          <a:r>
            <a:rPr lang="ru-RU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.</a:t>
          </a:r>
          <a:r>
            <a:rPr lang="ru-RU" dirty="0" smtClean="0">
              <a:solidFill>
                <a:schemeClr val="bg2"/>
              </a:solidFill>
              <a:latin typeface="Times New Roman" pitchFamily="18" charset="0"/>
              <a:cs typeface="Times New Roman" pitchFamily="18" charset="0"/>
            </a:rPr>
            <a:t> </a:t>
          </a:r>
        </a:p>
      </dgm:t>
    </dgm:pt>
    <dgm:pt modelId="{7B11F970-53FB-4F00-A4FF-F0F03E9BCA9F}" type="parTrans" cxnId="{1DF8F699-1E12-421A-8764-027D89D0BDF6}">
      <dgm:prSet/>
      <dgm:spPr/>
      <dgm:t>
        <a:bodyPr/>
        <a:lstStyle/>
        <a:p>
          <a:endParaRPr lang="ru-RU"/>
        </a:p>
      </dgm:t>
    </dgm:pt>
    <dgm:pt modelId="{A20B4085-8716-4C04-958D-74D5282AF4C5}" type="sibTrans" cxnId="{1DF8F699-1E12-421A-8764-027D89D0BDF6}">
      <dgm:prSet/>
      <dgm:spPr/>
      <dgm:t>
        <a:bodyPr/>
        <a:lstStyle/>
        <a:p>
          <a:endParaRPr lang="ru-RU"/>
        </a:p>
      </dgm:t>
    </dgm:pt>
    <dgm:pt modelId="{CE122802-2686-4645-B841-BCADC605BE2F}">
      <dgm:prSet/>
      <dgm:spPr/>
      <dgm:t>
        <a:bodyPr/>
        <a:lstStyle/>
        <a:p>
          <a:pPr algn="ctr"/>
          <a:r>
            <a:rPr lang="ru-RU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Ички</a:t>
          </a:r>
          <a:r>
            <a:rPr lang="ru-RU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аудит </a:t>
          </a:r>
          <a:r>
            <a:rPr lang="ru-RU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хизмати</a:t>
          </a:r>
          <a:r>
            <a:rPr lang="ru-RU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жамиятнинг</a:t>
          </a:r>
          <a:r>
            <a:rPr lang="ru-RU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кузатув</a:t>
          </a:r>
          <a:r>
            <a:rPr lang="ru-RU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кенгашига</a:t>
          </a:r>
          <a:r>
            <a:rPr lang="ru-RU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ҳисобдордир</a:t>
          </a:r>
          <a:r>
            <a:rPr lang="ru-RU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. </a:t>
          </a:r>
          <a:br>
            <a:rPr lang="ru-RU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</a:br>
          <a:endParaRPr lang="ru-RU" b="1" dirty="0">
            <a:solidFill>
              <a:schemeClr val="tx1"/>
            </a:solidFill>
          </a:endParaRPr>
        </a:p>
      </dgm:t>
    </dgm:pt>
    <dgm:pt modelId="{15368BBC-3332-4676-9A44-0CAD8D2E59F9}" type="parTrans" cxnId="{267646BE-C291-4219-A51C-CDBF667BF6E7}">
      <dgm:prSet/>
      <dgm:spPr/>
      <dgm:t>
        <a:bodyPr/>
        <a:lstStyle/>
        <a:p>
          <a:endParaRPr lang="ru-RU"/>
        </a:p>
      </dgm:t>
    </dgm:pt>
    <dgm:pt modelId="{45540FF6-1A77-4C75-9BD6-293C46A6A126}" type="sibTrans" cxnId="{267646BE-C291-4219-A51C-CDBF667BF6E7}">
      <dgm:prSet/>
      <dgm:spPr/>
      <dgm:t>
        <a:bodyPr/>
        <a:lstStyle/>
        <a:p>
          <a:endParaRPr lang="ru-RU"/>
        </a:p>
      </dgm:t>
    </dgm:pt>
    <dgm:pt modelId="{1EBE5F51-FB31-400A-B43A-816F89B37872}" type="pres">
      <dgm:prSet presAssocID="{78073605-A78D-4CDD-A07D-5D12B155D05F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3FC0FDC3-4AB4-49E2-824C-013784881690}" type="pres">
      <dgm:prSet presAssocID="{E0CF6F51-628B-4C07-B01A-7FDAECED4342}" presName="parentText" presStyleLbl="node1" presStyleIdx="0" presStyleCnt="3" custScaleY="24206" custLinFactY="-44636" custLinFactNeighborX="1786" custLinFactNeighborY="-10000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E4F6BDF-4C7C-4402-B4B2-3B19C1458C1B}" type="pres">
      <dgm:prSet presAssocID="{B9B0E1B4-303D-4703-B494-0A1E5A481B4A}" presName="spacer" presStyleCnt="0"/>
      <dgm:spPr/>
    </dgm:pt>
    <dgm:pt modelId="{DB4753AC-C790-4873-BE17-6D850DB7F265}" type="pres">
      <dgm:prSet presAssocID="{10D33AA2-40BC-4F68-9030-FD2B8E824FAA}" presName="parentText" presStyleLbl="node1" presStyleIdx="1" presStyleCnt="3" custAng="0" custScaleY="29057" custLinFactNeighborY="-57068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053BCE6-D2BD-4FA8-A566-9CA0F6674D19}" type="pres">
      <dgm:prSet presAssocID="{A20B4085-8716-4C04-958D-74D5282AF4C5}" presName="spacer" presStyleCnt="0"/>
      <dgm:spPr/>
    </dgm:pt>
    <dgm:pt modelId="{66761EB5-BB04-49C0-BED4-FE64DAF154FD}" type="pres">
      <dgm:prSet presAssocID="{CE122802-2686-4645-B841-BCADC605BE2F}" presName="parentText" presStyleLbl="node1" presStyleIdx="2" presStyleCnt="3" custScaleY="28672" custLinFactNeighborX="-893" custLinFactNeighborY="-296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9C38E65A-7DE5-4FDA-BBED-C0C3A859C234}" type="presOf" srcId="{10D33AA2-40BC-4F68-9030-FD2B8E824FAA}" destId="{DB4753AC-C790-4873-BE17-6D850DB7F265}" srcOrd="0" destOrd="0" presId="urn:microsoft.com/office/officeart/2005/8/layout/vList2"/>
    <dgm:cxn modelId="{267646BE-C291-4219-A51C-CDBF667BF6E7}" srcId="{78073605-A78D-4CDD-A07D-5D12B155D05F}" destId="{CE122802-2686-4645-B841-BCADC605BE2F}" srcOrd="2" destOrd="0" parTransId="{15368BBC-3332-4676-9A44-0CAD8D2E59F9}" sibTransId="{45540FF6-1A77-4C75-9BD6-293C46A6A126}"/>
    <dgm:cxn modelId="{1DF8F699-1E12-421A-8764-027D89D0BDF6}" srcId="{78073605-A78D-4CDD-A07D-5D12B155D05F}" destId="{10D33AA2-40BC-4F68-9030-FD2B8E824FAA}" srcOrd="1" destOrd="0" parTransId="{7B11F970-53FB-4F00-A4FF-F0F03E9BCA9F}" sibTransId="{A20B4085-8716-4C04-958D-74D5282AF4C5}"/>
    <dgm:cxn modelId="{339D3C2B-72C4-4A15-9D52-9E3E2FAB3F96}" srcId="{78073605-A78D-4CDD-A07D-5D12B155D05F}" destId="{E0CF6F51-628B-4C07-B01A-7FDAECED4342}" srcOrd="0" destOrd="0" parTransId="{6D1941FA-0F38-4E85-A4EE-A5802E781B92}" sibTransId="{B9B0E1B4-303D-4703-B494-0A1E5A481B4A}"/>
    <dgm:cxn modelId="{EE6299DB-AEF1-4CBA-AEB9-040BEE65D552}" type="presOf" srcId="{78073605-A78D-4CDD-A07D-5D12B155D05F}" destId="{1EBE5F51-FB31-400A-B43A-816F89B37872}" srcOrd="0" destOrd="0" presId="urn:microsoft.com/office/officeart/2005/8/layout/vList2"/>
    <dgm:cxn modelId="{F75C18BA-9399-4EC1-B430-D9069A638F0E}" type="presOf" srcId="{CE122802-2686-4645-B841-BCADC605BE2F}" destId="{66761EB5-BB04-49C0-BED4-FE64DAF154FD}" srcOrd="0" destOrd="0" presId="urn:microsoft.com/office/officeart/2005/8/layout/vList2"/>
    <dgm:cxn modelId="{93710249-4958-4A84-90DA-D8498DFCF085}" type="presOf" srcId="{E0CF6F51-628B-4C07-B01A-7FDAECED4342}" destId="{3FC0FDC3-4AB4-49E2-824C-013784881690}" srcOrd="0" destOrd="0" presId="urn:microsoft.com/office/officeart/2005/8/layout/vList2"/>
    <dgm:cxn modelId="{BBCAFAFE-FDBF-4F1B-9B66-F3137F1AD959}" type="presParOf" srcId="{1EBE5F51-FB31-400A-B43A-816F89B37872}" destId="{3FC0FDC3-4AB4-49E2-824C-013784881690}" srcOrd="0" destOrd="0" presId="urn:microsoft.com/office/officeart/2005/8/layout/vList2"/>
    <dgm:cxn modelId="{900CD6FF-53A2-4573-BF7B-4FF66621F5DE}" type="presParOf" srcId="{1EBE5F51-FB31-400A-B43A-816F89B37872}" destId="{3E4F6BDF-4C7C-4402-B4B2-3B19C1458C1B}" srcOrd="1" destOrd="0" presId="urn:microsoft.com/office/officeart/2005/8/layout/vList2"/>
    <dgm:cxn modelId="{883507A5-380E-4E78-88D2-AEDE3E289F27}" type="presParOf" srcId="{1EBE5F51-FB31-400A-B43A-816F89B37872}" destId="{DB4753AC-C790-4873-BE17-6D850DB7F265}" srcOrd="2" destOrd="0" presId="urn:microsoft.com/office/officeart/2005/8/layout/vList2"/>
    <dgm:cxn modelId="{B297B7A8-BEA3-40AD-9B9F-5757E28A2323}" type="presParOf" srcId="{1EBE5F51-FB31-400A-B43A-816F89B37872}" destId="{0053BCE6-D2BD-4FA8-A566-9CA0F6674D19}" srcOrd="3" destOrd="0" presId="urn:microsoft.com/office/officeart/2005/8/layout/vList2"/>
    <dgm:cxn modelId="{C41D1F86-6ACA-4C29-A8C7-DFB3E1A8BB47}" type="presParOf" srcId="{1EBE5F51-FB31-400A-B43A-816F89B37872}" destId="{66761EB5-BB04-49C0-BED4-FE64DAF154FD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EAF460DC-109A-42D3-BFE2-91C2D7CC6D25}" type="doc">
      <dgm:prSet loTypeId="urn:microsoft.com/office/officeart/2005/8/layout/list1" loCatId="list" qsTypeId="urn:microsoft.com/office/officeart/2005/8/quickstyle/simple3" qsCatId="simple" csTypeId="urn:microsoft.com/office/officeart/2005/8/colors/accent2_1" csCatId="accent2" phldr="1"/>
      <dgm:spPr/>
      <dgm:t>
        <a:bodyPr/>
        <a:lstStyle/>
        <a:p>
          <a:endParaRPr lang="ru-RU"/>
        </a:p>
      </dgm:t>
    </dgm:pt>
    <dgm:pt modelId="{1EC125C1-B73D-4A60-946D-796ABBB79804}">
      <dgm:prSet phldrT="[Текст]" custT="1"/>
      <dgm:spPr>
        <a:solidFill>
          <a:schemeClr val="accent6">
            <a:lumMod val="60000"/>
            <a:lumOff val="40000"/>
          </a:schemeClr>
        </a:solidFill>
      </dgm:spPr>
      <dgm:t>
        <a:bodyPr/>
        <a:lstStyle/>
        <a:p>
          <a:r>
            <a:rPr lang="ru-RU" sz="18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Коррупция </a:t>
          </a:r>
          <a:r>
            <a:rPr lang="ru-RU" sz="1800" b="1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хатари</a:t>
          </a:r>
          <a:r>
            <a:rPr lang="ru-RU" sz="18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800" b="1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юқори</a:t>
          </a:r>
          <a:r>
            <a:rPr lang="ru-RU" sz="18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800" b="1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ҳолатларни</a:t>
          </a:r>
          <a:r>
            <a:rPr lang="ru-RU" sz="18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800" b="1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аниқлаш</a:t>
          </a:r>
          <a:r>
            <a:rPr lang="ru-RU" sz="18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1800" b="1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баҳолаш</a:t>
          </a:r>
          <a:r>
            <a:rPr lang="ru-RU" sz="18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800" b="1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sz="18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800" b="1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уларни</a:t>
          </a:r>
          <a:r>
            <a:rPr lang="ru-RU" sz="18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800" b="1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бартараф</a:t>
          </a:r>
          <a:r>
            <a:rPr lang="ru-RU" sz="18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800" b="1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этиш</a:t>
          </a:r>
          <a:r>
            <a:rPr lang="ru-RU" sz="18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800" b="1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юзасидан</a:t>
          </a:r>
          <a:r>
            <a:rPr lang="ru-RU" sz="18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800" b="1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таклифлар</a:t>
          </a:r>
          <a:r>
            <a:rPr lang="ru-RU" sz="18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800" b="1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тайёрлаш</a:t>
          </a:r>
          <a:endParaRPr lang="ru-RU" sz="18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F0023C0-AE69-47F9-8A58-D693CA9D1A5F}" type="parTrans" cxnId="{F037E805-6966-4EB6-A735-0BD820F9859F}">
      <dgm:prSet/>
      <dgm:spPr/>
      <dgm:t>
        <a:bodyPr/>
        <a:lstStyle/>
        <a:p>
          <a:endParaRPr lang="ru-RU" sz="18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143AFD2-B638-4F11-9F5D-D3C846812010}" type="sibTrans" cxnId="{F037E805-6966-4EB6-A735-0BD820F9859F}">
      <dgm:prSet/>
      <dgm:spPr/>
      <dgm:t>
        <a:bodyPr/>
        <a:lstStyle/>
        <a:p>
          <a:endParaRPr lang="ru-RU" sz="18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0CD4574-4680-4DDD-8AE6-00C56AA7F46C}">
      <dgm:prSet phldrT="[Текст]" custT="1"/>
      <dgm:spPr>
        <a:solidFill>
          <a:schemeClr val="accent6">
            <a:lumMod val="60000"/>
            <a:lumOff val="40000"/>
          </a:schemeClr>
        </a:solidFill>
      </dgm:spPr>
      <dgm:t>
        <a:bodyPr/>
        <a:lstStyle/>
        <a:p>
          <a:r>
            <a:rPr lang="ru-RU" sz="1800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Молиявий</a:t>
          </a:r>
          <a:r>
            <a:rPr lang="ru-RU" sz="18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800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sz="18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800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бошқа</a:t>
          </a:r>
          <a:r>
            <a:rPr lang="ru-RU" sz="18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800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ҳуқуқбузарликларни</a:t>
          </a:r>
          <a:r>
            <a:rPr lang="ru-RU" sz="18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800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аниқлаш</a:t>
          </a:r>
          <a:r>
            <a:rPr lang="ru-RU" sz="18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1800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олдини</a:t>
          </a:r>
          <a:r>
            <a:rPr lang="ru-RU" sz="18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800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олиш</a:t>
          </a:r>
          <a:r>
            <a:rPr lang="ru-RU" sz="18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800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бўйича</a:t>
          </a:r>
          <a:r>
            <a:rPr lang="ru-RU" sz="18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800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амалий</a:t>
          </a:r>
          <a:r>
            <a:rPr lang="ru-RU" sz="18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800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ёрдам</a:t>
          </a:r>
          <a:r>
            <a:rPr lang="ru-RU" sz="18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800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кўрсатиш</a:t>
          </a:r>
          <a:r>
            <a:rPr lang="ru-RU" sz="18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800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sz="18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800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тизимли</a:t>
          </a:r>
          <a:r>
            <a:rPr lang="ru-RU" sz="18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мониторинг </a:t>
          </a:r>
          <a:r>
            <a:rPr lang="ru-RU" sz="1800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ўтказиш</a:t>
          </a:r>
          <a:endParaRPr lang="ru-RU" sz="1800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A980DDF-5B99-4651-BB46-F3EB96E88872}" type="parTrans" cxnId="{40E4A4C1-19F2-4A19-8666-3D5B60D66769}">
      <dgm:prSet/>
      <dgm:spPr/>
      <dgm:t>
        <a:bodyPr/>
        <a:lstStyle/>
        <a:p>
          <a:endParaRPr lang="ru-RU" sz="18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A1A52A0-E7EC-44BE-AA69-4B9AEFBF52F7}" type="sibTrans" cxnId="{40E4A4C1-19F2-4A19-8666-3D5B60D66769}">
      <dgm:prSet/>
      <dgm:spPr/>
      <dgm:t>
        <a:bodyPr/>
        <a:lstStyle/>
        <a:p>
          <a:endParaRPr lang="ru-RU" sz="18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BF9E484-B883-4D88-BDF6-FA421BC7C868}">
      <dgm:prSet phldrT="[Текст]" custT="1"/>
      <dgm:spPr>
        <a:solidFill>
          <a:schemeClr val="accent6">
            <a:lumMod val="60000"/>
            <a:lumOff val="40000"/>
          </a:schemeClr>
        </a:solidFill>
      </dgm:spPr>
      <dgm:t>
        <a:bodyPr/>
        <a:lstStyle/>
        <a:p>
          <a:r>
            <a:rPr lang="ru-RU" sz="1800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Жамият</a:t>
          </a:r>
          <a:r>
            <a:rPr lang="ru-RU" sz="18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800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томонидан</a:t>
          </a:r>
          <a:r>
            <a:rPr lang="ru-RU" sz="18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800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амалга</a:t>
          </a:r>
          <a:r>
            <a:rPr lang="ru-RU" sz="18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800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оширилаётган</a:t>
          </a:r>
          <a:r>
            <a:rPr lang="ru-RU" sz="18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800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харидлар</a:t>
          </a:r>
          <a:r>
            <a:rPr lang="ru-RU" sz="18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800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sz="18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800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бошқа</a:t>
          </a:r>
          <a:r>
            <a:rPr lang="ru-RU" sz="18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800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фаолиятини</a:t>
          </a:r>
          <a:r>
            <a:rPr lang="ru-RU" sz="18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800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қонунчиликка</a:t>
          </a:r>
          <a:r>
            <a:rPr lang="ru-RU" sz="18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800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мослигини</a:t>
          </a:r>
          <a:r>
            <a:rPr lang="ru-RU" sz="18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мониторинг </a:t>
          </a:r>
          <a:r>
            <a:rPr lang="ru-RU" sz="1800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қилиш</a:t>
          </a:r>
          <a:r>
            <a:rPr lang="ru-RU" sz="18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800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sz="18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800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бошқалар</a:t>
          </a:r>
          <a:endParaRPr lang="ru-RU" sz="1800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2D5A645-65BA-47FA-A9EB-6C8C38FCF6DF}" type="parTrans" cxnId="{7EB8C641-8C26-4FF7-9E25-81FB4A04EEBB}">
      <dgm:prSet/>
      <dgm:spPr/>
      <dgm:t>
        <a:bodyPr/>
        <a:lstStyle/>
        <a:p>
          <a:endParaRPr lang="ru-RU" sz="18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CDFD264-1051-4076-9958-255F5A76EF2E}" type="sibTrans" cxnId="{7EB8C641-8C26-4FF7-9E25-81FB4A04EEBB}">
      <dgm:prSet/>
      <dgm:spPr/>
      <dgm:t>
        <a:bodyPr/>
        <a:lstStyle/>
        <a:p>
          <a:endParaRPr lang="ru-RU" sz="18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EF76F25-86C6-4787-B07E-25EA0EC7CA3C}">
      <dgm:prSet custT="1"/>
      <dgm:spPr>
        <a:solidFill>
          <a:schemeClr val="accent6">
            <a:lumMod val="60000"/>
            <a:lumOff val="40000"/>
          </a:schemeClr>
        </a:solidFill>
      </dgm:spPr>
      <dgm:t>
        <a:bodyPr/>
        <a:lstStyle/>
        <a:p>
          <a:r>
            <a:rPr lang="ru-RU" sz="1800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Жамият</a:t>
          </a:r>
          <a:r>
            <a:rPr lang="ru-RU" sz="18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800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ходимларини</a:t>
          </a:r>
          <a:r>
            <a:rPr lang="ru-RU" sz="18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800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корпоратив</a:t>
          </a:r>
          <a:r>
            <a:rPr lang="ru-RU" sz="18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800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одоб-аҳлоқ</a:t>
          </a:r>
          <a:r>
            <a:rPr lang="ru-RU" sz="18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800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кодексига</a:t>
          </a:r>
          <a:r>
            <a:rPr lang="ru-RU" sz="18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800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амал</a:t>
          </a:r>
          <a:r>
            <a:rPr lang="ru-RU" sz="18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800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қилиши</a:t>
          </a:r>
          <a:r>
            <a:rPr lang="ru-RU" sz="18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1800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хизмат</a:t>
          </a:r>
          <a:r>
            <a:rPr lang="ru-RU" sz="18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800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тадбирлари</a:t>
          </a:r>
          <a:r>
            <a:rPr lang="ru-RU" sz="18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1800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манфаатлар</a:t>
          </a:r>
          <a:r>
            <a:rPr lang="ru-RU" sz="18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800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тўқнашувини</a:t>
          </a:r>
          <a:r>
            <a:rPr lang="ru-RU" sz="18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800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бошқариш</a:t>
          </a:r>
          <a:r>
            <a:rPr lang="ru-RU" sz="18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800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юзасидан</a:t>
          </a:r>
          <a:r>
            <a:rPr lang="ru-RU" sz="18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800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амалий</a:t>
          </a:r>
          <a:r>
            <a:rPr lang="ru-RU" sz="18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800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ишлар</a:t>
          </a:r>
          <a:r>
            <a:rPr lang="ru-RU" sz="18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800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олиб</a:t>
          </a:r>
          <a:r>
            <a:rPr lang="ru-RU" sz="18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800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бориш</a:t>
          </a:r>
          <a:endParaRPr lang="ru-RU" sz="1800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9A5E2B9-A14E-4E59-BEA7-8F0AAEB360B3}" type="parTrans" cxnId="{FB11A264-2517-4637-8751-D69D16EEE5D1}">
      <dgm:prSet/>
      <dgm:spPr/>
      <dgm:t>
        <a:bodyPr/>
        <a:lstStyle/>
        <a:p>
          <a:endParaRPr lang="ru-RU" sz="18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6E19E11-977E-4067-BF8F-060E8E6E66FE}" type="sibTrans" cxnId="{FB11A264-2517-4637-8751-D69D16EEE5D1}">
      <dgm:prSet/>
      <dgm:spPr/>
      <dgm:t>
        <a:bodyPr/>
        <a:lstStyle/>
        <a:p>
          <a:endParaRPr lang="ru-RU" sz="18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FF615DF-2234-4EC1-9949-89F84D24369E}">
      <dgm:prSet custT="1"/>
      <dgm:spPr>
        <a:solidFill>
          <a:schemeClr val="accent6">
            <a:lumMod val="60000"/>
            <a:lumOff val="40000"/>
          </a:schemeClr>
        </a:solidFill>
      </dgm:spPr>
      <dgm:t>
        <a:bodyPr/>
        <a:lstStyle/>
        <a:p>
          <a:r>
            <a:rPr lang="ru-RU" sz="1800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Битимларни</a:t>
          </a:r>
          <a:r>
            <a:rPr lang="ru-RU" sz="18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800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таҳлил</a:t>
          </a:r>
          <a:r>
            <a:rPr lang="ru-RU" sz="18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800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қилиш</a:t>
          </a:r>
          <a:r>
            <a:rPr lang="ru-RU" sz="18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1800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sz="18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800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ушбу</a:t>
          </a:r>
          <a:r>
            <a:rPr lang="ru-RU" sz="18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800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битимлар</a:t>
          </a:r>
          <a:r>
            <a:rPr lang="ru-RU" sz="18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800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комплаенс</a:t>
          </a:r>
          <a:r>
            <a:rPr lang="ru-RU" sz="18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800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соҳасида</a:t>
          </a:r>
          <a:r>
            <a:rPr lang="ru-RU" sz="18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800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sz="18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800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бошқа</a:t>
          </a:r>
          <a:r>
            <a:rPr lang="ru-RU" sz="18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800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қонун</a:t>
          </a:r>
          <a:r>
            <a:rPr lang="ru-RU" sz="18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800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ҳужжатларга</a:t>
          </a:r>
          <a:r>
            <a:rPr lang="ru-RU" sz="18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800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мослигини</a:t>
          </a:r>
          <a:r>
            <a:rPr lang="ru-RU" sz="18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800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ўрганиш</a:t>
          </a:r>
          <a:endParaRPr lang="ru-RU" sz="1800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3A0683E-762F-4FE6-B3BC-5D5D2A4967E4}" type="parTrans" cxnId="{7F85755D-1229-4217-893C-D71C12B1D7DC}">
      <dgm:prSet/>
      <dgm:spPr/>
      <dgm:t>
        <a:bodyPr/>
        <a:lstStyle/>
        <a:p>
          <a:endParaRPr lang="ru-RU" sz="18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02AEB6B-7A96-42B2-90CE-B787FC703EF9}" type="sibTrans" cxnId="{7F85755D-1229-4217-893C-D71C12B1D7DC}">
      <dgm:prSet/>
      <dgm:spPr/>
      <dgm:t>
        <a:bodyPr/>
        <a:lstStyle/>
        <a:p>
          <a:endParaRPr lang="ru-RU" sz="18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6F80552-8E06-4FE0-BC3D-DC3455F7BDCB}">
      <dgm:prSet custT="1"/>
      <dgm:spPr>
        <a:solidFill>
          <a:schemeClr val="accent6">
            <a:lumMod val="60000"/>
            <a:lumOff val="40000"/>
          </a:schemeClr>
        </a:solidFill>
      </dgm:spPr>
      <dgm:t>
        <a:bodyPr/>
        <a:lstStyle/>
        <a:p>
          <a:r>
            <a:rPr lang="ru-RU" sz="1800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Коррупцияга</a:t>
          </a:r>
          <a:r>
            <a:rPr lang="ru-RU" sz="18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800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карши</a:t>
          </a:r>
          <a:r>
            <a:rPr lang="ru-RU" sz="18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800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давлат</a:t>
          </a:r>
          <a:r>
            <a:rPr lang="ru-RU" sz="18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800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дастурлари</a:t>
          </a:r>
          <a:r>
            <a:rPr lang="ru-RU" sz="18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800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бўйича</a:t>
          </a:r>
          <a:r>
            <a:rPr lang="ru-RU" sz="18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800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Жамиятга</a:t>
          </a:r>
          <a:r>
            <a:rPr lang="ru-RU" sz="18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800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юклатилган</a:t>
          </a:r>
          <a:r>
            <a:rPr lang="ru-RU" sz="18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800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вазифаларни</a:t>
          </a:r>
          <a:r>
            <a:rPr lang="ru-RU" sz="18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800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бажарилиши</a:t>
          </a:r>
          <a:r>
            <a:rPr lang="ru-RU" sz="18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800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устидан</a:t>
          </a:r>
          <a:r>
            <a:rPr lang="ru-RU" sz="18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мониторинг </a:t>
          </a:r>
          <a:r>
            <a:rPr lang="ru-RU" sz="1800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sz="18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800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назоратни</a:t>
          </a:r>
          <a:r>
            <a:rPr lang="ru-RU" sz="18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800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амалга</a:t>
          </a:r>
          <a:r>
            <a:rPr lang="ru-RU" sz="18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800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ошириш</a:t>
          </a:r>
          <a:endParaRPr lang="ru-RU" sz="1800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CFFC3F0-0A70-48FA-8102-C57E501DEE8F}" type="parTrans" cxnId="{21CEE87D-3EB5-4953-887E-1B057EED1C02}">
      <dgm:prSet/>
      <dgm:spPr/>
      <dgm:t>
        <a:bodyPr/>
        <a:lstStyle/>
        <a:p>
          <a:endParaRPr lang="ru-RU" sz="18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ADD0588-2C31-4F0A-859A-EB43350D0FFE}" type="sibTrans" cxnId="{21CEE87D-3EB5-4953-887E-1B057EED1C02}">
      <dgm:prSet/>
      <dgm:spPr/>
      <dgm:t>
        <a:bodyPr/>
        <a:lstStyle/>
        <a:p>
          <a:endParaRPr lang="ru-RU" sz="18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AA653F5-0FE5-4541-97C2-4C3B45EAD01B}">
      <dgm:prSet custT="1"/>
      <dgm:spPr>
        <a:solidFill>
          <a:schemeClr val="accent6">
            <a:lumMod val="60000"/>
            <a:lumOff val="40000"/>
          </a:schemeClr>
        </a:solidFill>
      </dgm:spPr>
      <dgm:t>
        <a:bodyPr/>
        <a:lstStyle/>
        <a:p>
          <a:r>
            <a:rPr lang="ru-RU" sz="1800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Тизим</a:t>
          </a:r>
          <a:r>
            <a:rPr lang="ru-RU" sz="18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800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корхоналарида</a:t>
          </a:r>
          <a:r>
            <a:rPr lang="ru-RU" sz="18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800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комплаенс</a:t>
          </a:r>
          <a:r>
            <a:rPr lang="ru-RU" sz="18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800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соҳасида</a:t>
          </a:r>
          <a:r>
            <a:rPr lang="ru-RU" sz="18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800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қабул</a:t>
          </a:r>
          <a:r>
            <a:rPr lang="ru-RU" sz="18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800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қилинган</a:t>
          </a:r>
          <a:r>
            <a:rPr lang="ru-RU" sz="18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800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sz="18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800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амалдаги</a:t>
          </a:r>
          <a:r>
            <a:rPr lang="ru-RU" sz="18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800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меъёрий</a:t>
          </a:r>
          <a:r>
            <a:rPr lang="ru-RU" sz="18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800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ҳужжатларнинг</a:t>
          </a:r>
          <a:r>
            <a:rPr lang="ru-RU" sz="18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800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ижросини</a:t>
          </a:r>
          <a:r>
            <a:rPr lang="ru-RU" sz="18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мониторинг </a:t>
          </a:r>
          <a:r>
            <a:rPr lang="ru-RU" sz="1800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қилиш</a:t>
          </a:r>
          <a:endParaRPr lang="ru-RU" sz="1800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89FD8E5-377C-4261-9671-E670E7FE4AB2}" type="parTrans" cxnId="{BBF981CE-3BED-4897-8B1E-BEE8CEF08BAE}">
      <dgm:prSet/>
      <dgm:spPr/>
      <dgm:t>
        <a:bodyPr/>
        <a:lstStyle/>
        <a:p>
          <a:endParaRPr lang="ru-RU" sz="18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2A7FA1E-9B67-4590-B2FA-3D771BE523D4}" type="sibTrans" cxnId="{BBF981CE-3BED-4897-8B1E-BEE8CEF08BAE}">
      <dgm:prSet/>
      <dgm:spPr/>
      <dgm:t>
        <a:bodyPr/>
        <a:lstStyle/>
        <a:p>
          <a:endParaRPr lang="ru-RU" sz="18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84F0FE3-384B-4AC1-B803-8C98FE461728}" type="pres">
      <dgm:prSet presAssocID="{EAF460DC-109A-42D3-BFE2-91C2D7CC6D25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59F6DC44-E3D9-4E4D-A35A-5CA79B3B00EB}" type="pres">
      <dgm:prSet presAssocID="{4AA653F5-0FE5-4541-97C2-4C3B45EAD01B}" presName="parentLin" presStyleCnt="0"/>
      <dgm:spPr/>
    </dgm:pt>
    <dgm:pt modelId="{C5B94562-5B27-41E9-AFD4-74521148EFE9}" type="pres">
      <dgm:prSet presAssocID="{4AA653F5-0FE5-4541-97C2-4C3B45EAD01B}" presName="parentLeftMargin" presStyleLbl="node1" presStyleIdx="0" presStyleCnt="7"/>
      <dgm:spPr/>
      <dgm:t>
        <a:bodyPr/>
        <a:lstStyle/>
        <a:p>
          <a:endParaRPr lang="ru-RU"/>
        </a:p>
      </dgm:t>
    </dgm:pt>
    <dgm:pt modelId="{44FA797D-F893-43F9-BCD0-B89A0B2A6CB4}" type="pres">
      <dgm:prSet presAssocID="{4AA653F5-0FE5-4541-97C2-4C3B45EAD01B}" presName="parentText" presStyleLbl="node1" presStyleIdx="0" presStyleCnt="7" custScaleX="134537" custScaleY="129939" custLinFactNeighborX="-366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55A10BB-C5B4-4CC2-B69A-F8FF96BDC91E}" type="pres">
      <dgm:prSet presAssocID="{4AA653F5-0FE5-4541-97C2-4C3B45EAD01B}" presName="negativeSpace" presStyleCnt="0"/>
      <dgm:spPr/>
    </dgm:pt>
    <dgm:pt modelId="{62164237-EFEF-4BEE-9FCD-7A4D0B5F2535}" type="pres">
      <dgm:prSet presAssocID="{4AA653F5-0FE5-4541-97C2-4C3B45EAD01B}" presName="childText" presStyleLbl="conFgAcc1" presStyleIdx="0" presStyleCnt="7" custScaleY="115897">
        <dgm:presLayoutVars>
          <dgm:bulletEnabled val="1"/>
        </dgm:presLayoutVars>
      </dgm:prSet>
      <dgm:spPr/>
    </dgm:pt>
    <dgm:pt modelId="{66F0D774-E9CC-49FD-A0E1-1AB256908E6D}" type="pres">
      <dgm:prSet presAssocID="{42A7FA1E-9B67-4590-B2FA-3D771BE523D4}" presName="spaceBetweenRectangles" presStyleCnt="0"/>
      <dgm:spPr/>
    </dgm:pt>
    <dgm:pt modelId="{82D55661-5C02-4382-B03C-277AB6307897}" type="pres">
      <dgm:prSet presAssocID="{1EC125C1-B73D-4A60-946D-796ABBB79804}" presName="parentLin" presStyleCnt="0"/>
      <dgm:spPr/>
    </dgm:pt>
    <dgm:pt modelId="{55590929-3112-4B5E-B930-28EBAE6A51AE}" type="pres">
      <dgm:prSet presAssocID="{1EC125C1-B73D-4A60-946D-796ABBB79804}" presName="parentLeftMargin" presStyleLbl="node1" presStyleIdx="0" presStyleCnt="7"/>
      <dgm:spPr/>
      <dgm:t>
        <a:bodyPr/>
        <a:lstStyle/>
        <a:p>
          <a:endParaRPr lang="ru-RU"/>
        </a:p>
      </dgm:t>
    </dgm:pt>
    <dgm:pt modelId="{25B91121-615E-4173-8F2E-15125EBA9A68}" type="pres">
      <dgm:prSet presAssocID="{1EC125C1-B73D-4A60-946D-796ABBB79804}" presName="parentText" presStyleLbl="node1" presStyleIdx="1" presStyleCnt="7" custScaleX="134537" custLinFactNeighborX="-366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0F279D6-8753-43CE-8A72-0CC84E711F97}" type="pres">
      <dgm:prSet presAssocID="{1EC125C1-B73D-4A60-946D-796ABBB79804}" presName="negativeSpace" presStyleCnt="0"/>
      <dgm:spPr/>
    </dgm:pt>
    <dgm:pt modelId="{08EB005E-C883-4B9A-8809-1FD5BA7B69FC}" type="pres">
      <dgm:prSet presAssocID="{1EC125C1-B73D-4A60-946D-796ABBB79804}" presName="childText" presStyleLbl="conFgAcc1" presStyleIdx="1" presStyleCnt="7">
        <dgm:presLayoutVars>
          <dgm:bulletEnabled val="1"/>
        </dgm:presLayoutVars>
      </dgm:prSet>
      <dgm:spPr/>
    </dgm:pt>
    <dgm:pt modelId="{1A6EB3C4-11D7-482B-ABA3-77018B5467E2}" type="pres">
      <dgm:prSet presAssocID="{2143AFD2-B638-4F11-9F5D-D3C846812010}" presName="spaceBetweenRectangles" presStyleCnt="0"/>
      <dgm:spPr/>
    </dgm:pt>
    <dgm:pt modelId="{C40D46E6-A1B6-4607-829E-2B9A03BE1F2C}" type="pres">
      <dgm:prSet presAssocID="{46F80552-8E06-4FE0-BC3D-DC3455F7BDCB}" presName="parentLin" presStyleCnt="0"/>
      <dgm:spPr/>
    </dgm:pt>
    <dgm:pt modelId="{72D55D15-54AB-4784-AD7A-944441D0A77F}" type="pres">
      <dgm:prSet presAssocID="{46F80552-8E06-4FE0-BC3D-DC3455F7BDCB}" presName="parentLeftMargin" presStyleLbl="node1" presStyleIdx="1" presStyleCnt="7"/>
      <dgm:spPr/>
      <dgm:t>
        <a:bodyPr/>
        <a:lstStyle/>
        <a:p>
          <a:endParaRPr lang="ru-RU"/>
        </a:p>
      </dgm:t>
    </dgm:pt>
    <dgm:pt modelId="{A5E7FB94-D05D-46B7-89B5-0A8D67077AD2}" type="pres">
      <dgm:prSet presAssocID="{46F80552-8E06-4FE0-BC3D-DC3455F7BDCB}" presName="parentText" presStyleLbl="node1" presStyleIdx="2" presStyleCnt="7" custScaleX="134537" custLinFactNeighborX="-366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E5797F1-0106-4E2C-B5F3-370923CB0E0B}" type="pres">
      <dgm:prSet presAssocID="{46F80552-8E06-4FE0-BC3D-DC3455F7BDCB}" presName="negativeSpace" presStyleCnt="0"/>
      <dgm:spPr/>
    </dgm:pt>
    <dgm:pt modelId="{0813E3F3-249E-4FDB-8546-0718541FAF78}" type="pres">
      <dgm:prSet presAssocID="{46F80552-8E06-4FE0-BC3D-DC3455F7BDCB}" presName="childText" presStyleLbl="conFgAcc1" presStyleIdx="2" presStyleCnt="7">
        <dgm:presLayoutVars>
          <dgm:bulletEnabled val="1"/>
        </dgm:presLayoutVars>
      </dgm:prSet>
      <dgm:spPr/>
    </dgm:pt>
    <dgm:pt modelId="{16BD4D3A-7B60-494A-B774-CC80B83BF52F}" type="pres">
      <dgm:prSet presAssocID="{7ADD0588-2C31-4F0A-859A-EB43350D0FFE}" presName="spaceBetweenRectangles" presStyleCnt="0"/>
      <dgm:spPr/>
    </dgm:pt>
    <dgm:pt modelId="{C7C96CAD-7A1B-4F6D-9750-C76174A21849}" type="pres">
      <dgm:prSet presAssocID="{6FF615DF-2234-4EC1-9949-89F84D24369E}" presName="parentLin" presStyleCnt="0"/>
      <dgm:spPr/>
    </dgm:pt>
    <dgm:pt modelId="{0C338D62-0184-414B-8665-E365FD68292B}" type="pres">
      <dgm:prSet presAssocID="{6FF615DF-2234-4EC1-9949-89F84D24369E}" presName="parentLeftMargin" presStyleLbl="node1" presStyleIdx="2" presStyleCnt="7"/>
      <dgm:spPr/>
      <dgm:t>
        <a:bodyPr/>
        <a:lstStyle/>
        <a:p>
          <a:endParaRPr lang="ru-RU"/>
        </a:p>
      </dgm:t>
    </dgm:pt>
    <dgm:pt modelId="{DE0CDD63-0C90-4ECB-9C71-94A351F528F4}" type="pres">
      <dgm:prSet presAssocID="{6FF615DF-2234-4EC1-9949-89F84D24369E}" presName="parentText" presStyleLbl="node1" presStyleIdx="3" presStyleCnt="7" custScaleX="134537" custLinFactNeighborX="-366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9DD2829-23A9-472D-8BB5-D284CF2A8B82}" type="pres">
      <dgm:prSet presAssocID="{6FF615DF-2234-4EC1-9949-89F84D24369E}" presName="negativeSpace" presStyleCnt="0"/>
      <dgm:spPr/>
    </dgm:pt>
    <dgm:pt modelId="{B6D59B75-AF8C-4D83-B43D-407A507FB0AE}" type="pres">
      <dgm:prSet presAssocID="{6FF615DF-2234-4EC1-9949-89F84D24369E}" presName="childText" presStyleLbl="conFgAcc1" presStyleIdx="3" presStyleCnt="7">
        <dgm:presLayoutVars>
          <dgm:bulletEnabled val="1"/>
        </dgm:presLayoutVars>
      </dgm:prSet>
      <dgm:spPr/>
    </dgm:pt>
    <dgm:pt modelId="{A7361CC3-C726-4D0E-8A87-7C45F4D263D1}" type="pres">
      <dgm:prSet presAssocID="{602AEB6B-7A96-42B2-90CE-B787FC703EF9}" presName="spaceBetweenRectangles" presStyleCnt="0"/>
      <dgm:spPr/>
    </dgm:pt>
    <dgm:pt modelId="{154FD7A6-4679-43E7-BB90-89C7C65AFDB0}" type="pres">
      <dgm:prSet presAssocID="{40CD4574-4680-4DDD-8AE6-00C56AA7F46C}" presName="parentLin" presStyleCnt="0"/>
      <dgm:spPr/>
    </dgm:pt>
    <dgm:pt modelId="{1BB1FEBC-81B6-4831-91D6-73521F854E45}" type="pres">
      <dgm:prSet presAssocID="{40CD4574-4680-4DDD-8AE6-00C56AA7F46C}" presName="parentLeftMargin" presStyleLbl="node1" presStyleIdx="3" presStyleCnt="7"/>
      <dgm:spPr/>
      <dgm:t>
        <a:bodyPr/>
        <a:lstStyle/>
        <a:p>
          <a:endParaRPr lang="ru-RU"/>
        </a:p>
      </dgm:t>
    </dgm:pt>
    <dgm:pt modelId="{92712213-677B-4973-BED5-6D5EE1ACEFC3}" type="pres">
      <dgm:prSet presAssocID="{40CD4574-4680-4DDD-8AE6-00C56AA7F46C}" presName="parentText" presStyleLbl="node1" presStyleIdx="4" presStyleCnt="7" custScaleX="134537" custLinFactNeighborX="-366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14B79AF-56FE-489D-BFBB-1487D324A44F}" type="pres">
      <dgm:prSet presAssocID="{40CD4574-4680-4DDD-8AE6-00C56AA7F46C}" presName="negativeSpace" presStyleCnt="0"/>
      <dgm:spPr/>
    </dgm:pt>
    <dgm:pt modelId="{6DB0DFF8-8FF2-424A-B3D1-9872B2DC09F1}" type="pres">
      <dgm:prSet presAssocID="{40CD4574-4680-4DDD-8AE6-00C56AA7F46C}" presName="childText" presStyleLbl="conFgAcc1" presStyleIdx="4" presStyleCnt="7">
        <dgm:presLayoutVars>
          <dgm:bulletEnabled val="1"/>
        </dgm:presLayoutVars>
      </dgm:prSet>
      <dgm:spPr/>
    </dgm:pt>
    <dgm:pt modelId="{0EC0EA40-B4CB-41ED-8B6D-1FA30A0DC18F}" type="pres">
      <dgm:prSet presAssocID="{8A1A52A0-E7EC-44BE-AA69-4B9AEFBF52F7}" presName="spaceBetweenRectangles" presStyleCnt="0"/>
      <dgm:spPr/>
    </dgm:pt>
    <dgm:pt modelId="{412B339A-6E9B-48C3-A720-4870F4A68A41}" type="pres">
      <dgm:prSet presAssocID="{4EF76F25-86C6-4787-B07E-25EA0EC7CA3C}" presName="parentLin" presStyleCnt="0"/>
      <dgm:spPr/>
    </dgm:pt>
    <dgm:pt modelId="{C973B111-EB9C-498C-97E8-B505C143C24E}" type="pres">
      <dgm:prSet presAssocID="{4EF76F25-86C6-4787-B07E-25EA0EC7CA3C}" presName="parentLeftMargin" presStyleLbl="node1" presStyleIdx="4" presStyleCnt="7"/>
      <dgm:spPr/>
      <dgm:t>
        <a:bodyPr/>
        <a:lstStyle/>
        <a:p>
          <a:endParaRPr lang="ru-RU"/>
        </a:p>
      </dgm:t>
    </dgm:pt>
    <dgm:pt modelId="{A6DE4E91-3301-4210-B1A7-BEAFDB3C66EA}" type="pres">
      <dgm:prSet presAssocID="{4EF76F25-86C6-4787-B07E-25EA0EC7CA3C}" presName="parentText" presStyleLbl="node1" presStyleIdx="5" presStyleCnt="7" custScaleX="134537" custLinFactNeighborX="-366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DE8F0BC-BC45-4597-A119-C26AA8A0BAFD}" type="pres">
      <dgm:prSet presAssocID="{4EF76F25-86C6-4787-B07E-25EA0EC7CA3C}" presName="negativeSpace" presStyleCnt="0"/>
      <dgm:spPr/>
    </dgm:pt>
    <dgm:pt modelId="{181EDCF9-272F-4953-A4A7-521B7E06CCB3}" type="pres">
      <dgm:prSet presAssocID="{4EF76F25-86C6-4787-B07E-25EA0EC7CA3C}" presName="childText" presStyleLbl="conFgAcc1" presStyleIdx="5" presStyleCnt="7">
        <dgm:presLayoutVars>
          <dgm:bulletEnabled val="1"/>
        </dgm:presLayoutVars>
      </dgm:prSet>
      <dgm:spPr/>
    </dgm:pt>
    <dgm:pt modelId="{20B94704-2190-4EAB-86C0-7777820CD154}" type="pres">
      <dgm:prSet presAssocID="{36E19E11-977E-4067-BF8F-060E8E6E66FE}" presName="spaceBetweenRectangles" presStyleCnt="0"/>
      <dgm:spPr/>
    </dgm:pt>
    <dgm:pt modelId="{1FE89ABB-5FF8-4262-BCB0-175F02104DF5}" type="pres">
      <dgm:prSet presAssocID="{6BF9E484-B883-4D88-BDF6-FA421BC7C868}" presName="parentLin" presStyleCnt="0"/>
      <dgm:spPr/>
    </dgm:pt>
    <dgm:pt modelId="{18E7F362-0A02-4535-9904-A5BD3BB0BBD5}" type="pres">
      <dgm:prSet presAssocID="{6BF9E484-B883-4D88-BDF6-FA421BC7C868}" presName="parentLeftMargin" presStyleLbl="node1" presStyleIdx="5" presStyleCnt="7"/>
      <dgm:spPr/>
      <dgm:t>
        <a:bodyPr/>
        <a:lstStyle/>
        <a:p>
          <a:endParaRPr lang="ru-RU"/>
        </a:p>
      </dgm:t>
    </dgm:pt>
    <dgm:pt modelId="{2C75F1E3-4926-4307-AB9F-0B20A91C0721}" type="pres">
      <dgm:prSet presAssocID="{6BF9E484-B883-4D88-BDF6-FA421BC7C868}" presName="parentText" presStyleLbl="node1" presStyleIdx="6" presStyleCnt="7" custScaleX="134537" custLinFactNeighborX="-366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55DF784-EB34-4DB5-B860-280B8198E1AE}" type="pres">
      <dgm:prSet presAssocID="{6BF9E484-B883-4D88-BDF6-FA421BC7C868}" presName="negativeSpace" presStyleCnt="0"/>
      <dgm:spPr/>
    </dgm:pt>
    <dgm:pt modelId="{DF0C67AA-9C16-41E9-8291-9D5CD96F7F77}" type="pres">
      <dgm:prSet presAssocID="{6BF9E484-B883-4D88-BDF6-FA421BC7C868}" presName="childText" presStyleLbl="conFgAcc1" presStyleIdx="6" presStyleCnt="7">
        <dgm:presLayoutVars>
          <dgm:bulletEnabled val="1"/>
        </dgm:presLayoutVars>
      </dgm:prSet>
      <dgm:spPr/>
    </dgm:pt>
  </dgm:ptLst>
  <dgm:cxnLst>
    <dgm:cxn modelId="{837F3833-A484-4FC8-80E0-2A635A8554C5}" type="presOf" srcId="{40CD4574-4680-4DDD-8AE6-00C56AA7F46C}" destId="{92712213-677B-4973-BED5-6D5EE1ACEFC3}" srcOrd="1" destOrd="0" presId="urn:microsoft.com/office/officeart/2005/8/layout/list1"/>
    <dgm:cxn modelId="{D1DCF958-F745-4483-B8E9-282DBCADE877}" type="presOf" srcId="{46F80552-8E06-4FE0-BC3D-DC3455F7BDCB}" destId="{A5E7FB94-D05D-46B7-89B5-0A8D67077AD2}" srcOrd="1" destOrd="0" presId="urn:microsoft.com/office/officeart/2005/8/layout/list1"/>
    <dgm:cxn modelId="{4175F4AB-B24F-4357-9929-F0528886E068}" type="presOf" srcId="{6FF615DF-2234-4EC1-9949-89F84D24369E}" destId="{0C338D62-0184-414B-8665-E365FD68292B}" srcOrd="0" destOrd="0" presId="urn:microsoft.com/office/officeart/2005/8/layout/list1"/>
    <dgm:cxn modelId="{FB11A264-2517-4637-8751-D69D16EEE5D1}" srcId="{EAF460DC-109A-42D3-BFE2-91C2D7CC6D25}" destId="{4EF76F25-86C6-4787-B07E-25EA0EC7CA3C}" srcOrd="5" destOrd="0" parTransId="{A9A5E2B9-A14E-4E59-BEA7-8F0AAEB360B3}" sibTransId="{36E19E11-977E-4067-BF8F-060E8E6E66FE}"/>
    <dgm:cxn modelId="{BBF981CE-3BED-4897-8B1E-BEE8CEF08BAE}" srcId="{EAF460DC-109A-42D3-BFE2-91C2D7CC6D25}" destId="{4AA653F5-0FE5-4541-97C2-4C3B45EAD01B}" srcOrd="0" destOrd="0" parTransId="{F89FD8E5-377C-4261-9671-E670E7FE4AB2}" sibTransId="{42A7FA1E-9B67-4590-B2FA-3D771BE523D4}"/>
    <dgm:cxn modelId="{07D10E5F-3B43-4B4D-BD30-750D0EB3A73C}" type="presOf" srcId="{1EC125C1-B73D-4A60-946D-796ABBB79804}" destId="{55590929-3112-4B5E-B930-28EBAE6A51AE}" srcOrd="0" destOrd="0" presId="urn:microsoft.com/office/officeart/2005/8/layout/list1"/>
    <dgm:cxn modelId="{94AEA5E3-D562-43F2-9F31-C2B300CB2FDD}" type="presOf" srcId="{6BF9E484-B883-4D88-BDF6-FA421BC7C868}" destId="{18E7F362-0A02-4535-9904-A5BD3BB0BBD5}" srcOrd="0" destOrd="0" presId="urn:microsoft.com/office/officeart/2005/8/layout/list1"/>
    <dgm:cxn modelId="{514CD28B-C861-47C1-B927-0D4B9036528D}" type="presOf" srcId="{4AA653F5-0FE5-4541-97C2-4C3B45EAD01B}" destId="{44FA797D-F893-43F9-BCD0-B89A0B2A6CB4}" srcOrd="1" destOrd="0" presId="urn:microsoft.com/office/officeart/2005/8/layout/list1"/>
    <dgm:cxn modelId="{7F85755D-1229-4217-893C-D71C12B1D7DC}" srcId="{EAF460DC-109A-42D3-BFE2-91C2D7CC6D25}" destId="{6FF615DF-2234-4EC1-9949-89F84D24369E}" srcOrd="3" destOrd="0" parTransId="{43A0683E-762F-4FE6-B3BC-5D5D2A4967E4}" sibTransId="{602AEB6B-7A96-42B2-90CE-B787FC703EF9}"/>
    <dgm:cxn modelId="{7EB8C641-8C26-4FF7-9E25-81FB4A04EEBB}" srcId="{EAF460DC-109A-42D3-BFE2-91C2D7CC6D25}" destId="{6BF9E484-B883-4D88-BDF6-FA421BC7C868}" srcOrd="6" destOrd="0" parTransId="{32D5A645-65BA-47FA-A9EB-6C8C38FCF6DF}" sibTransId="{6CDFD264-1051-4076-9958-255F5A76EF2E}"/>
    <dgm:cxn modelId="{C72B0F4D-C102-4F90-BA62-7A6B115CCF1F}" type="presOf" srcId="{4EF76F25-86C6-4787-B07E-25EA0EC7CA3C}" destId="{A6DE4E91-3301-4210-B1A7-BEAFDB3C66EA}" srcOrd="1" destOrd="0" presId="urn:microsoft.com/office/officeart/2005/8/layout/list1"/>
    <dgm:cxn modelId="{AF86F952-70C1-4F05-B723-127B9E357339}" type="presOf" srcId="{46F80552-8E06-4FE0-BC3D-DC3455F7BDCB}" destId="{72D55D15-54AB-4784-AD7A-944441D0A77F}" srcOrd="0" destOrd="0" presId="urn:microsoft.com/office/officeart/2005/8/layout/list1"/>
    <dgm:cxn modelId="{D27E3E99-4F38-4D7F-9BDD-B0B8B11D291D}" type="presOf" srcId="{4EF76F25-86C6-4787-B07E-25EA0EC7CA3C}" destId="{C973B111-EB9C-498C-97E8-B505C143C24E}" srcOrd="0" destOrd="0" presId="urn:microsoft.com/office/officeart/2005/8/layout/list1"/>
    <dgm:cxn modelId="{294513BF-F188-4B52-8207-C26980F9E151}" type="presOf" srcId="{40CD4574-4680-4DDD-8AE6-00C56AA7F46C}" destId="{1BB1FEBC-81B6-4831-91D6-73521F854E45}" srcOrd="0" destOrd="0" presId="urn:microsoft.com/office/officeart/2005/8/layout/list1"/>
    <dgm:cxn modelId="{DAB20D55-6EDE-46A5-8721-A3C7E1983F16}" type="presOf" srcId="{6FF615DF-2234-4EC1-9949-89F84D24369E}" destId="{DE0CDD63-0C90-4ECB-9C71-94A351F528F4}" srcOrd="1" destOrd="0" presId="urn:microsoft.com/office/officeart/2005/8/layout/list1"/>
    <dgm:cxn modelId="{771CD061-A2C3-451F-94D8-AE3700C77A6E}" type="presOf" srcId="{4AA653F5-0FE5-4541-97C2-4C3B45EAD01B}" destId="{C5B94562-5B27-41E9-AFD4-74521148EFE9}" srcOrd="0" destOrd="0" presId="urn:microsoft.com/office/officeart/2005/8/layout/list1"/>
    <dgm:cxn modelId="{C3850B12-7A6B-4929-9950-F219129EA097}" type="presOf" srcId="{EAF460DC-109A-42D3-BFE2-91C2D7CC6D25}" destId="{784F0FE3-384B-4AC1-B803-8C98FE461728}" srcOrd="0" destOrd="0" presId="urn:microsoft.com/office/officeart/2005/8/layout/list1"/>
    <dgm:cxn modelId="{A5A91481-9B0D-449E-A840-2E6A0AA32E7F}" type="presOf" srcId="{1EC125C1-B73D-4A60-946D-796ABBB79804}" destId="{25B91121-615E-4173-8F2E-15125EBA9A68}" srcOrd="1" destOrd="0" presId="urn:microsoft.com/office/officeart/2005/8/layout/list1"/>
    <dgm:cxn modelId="{21CEE87D-3EB5-4953-887E-1B057EED1C02}" srcId="{EAF460DC-109A-42D3-BFE2-91C2D7CC6D25}" destId="{46F80552-8E06-4FE0-BC3D-DC3455F7BDCB}" srcOrd="2" destOrd="0" parTransId="{1CFFC3F0-0A70-48FA-8102-C57E501DEE8F}" sibTransId="{7ADD0588-2C31-4F0A-859A-EB43350D0FFE}"/>
    <dgm:cxn modelId="{40E4A4C1-19F2-4A19-8666-3D5B60D66769}" srcId="{EAF460DC-109A-42D3-BFE2-91C2D7CC6D25}" destId="{40CD4574-4680-4DDD-8AE6-00C56AA7F46C}" srcOrd="4" destOrd="0" parTransId="{7A980DDF-5B99-4651-BB46-F3EB96E88872}" sibTransId="{8A1A52A0-E7EC-44BE-AA69-4B9AEFBF52F7}"/>
    <dgm:cxn modelId="{F037E805-6966-4EB6-A735-0BD820F9859F}" srcId="{EAF460DC-109A-42D3-BFE2-91C2D7CC6D25}" destId="{1EC125C1-B73D-4A60-946D-796ABBB79804}" srcOrd="1" destOrd="0" parTransId="{8F0023C0-AE69-47F9-8A58-D693CA9D1A5F}" sibTransId="{2143AFD2-B638-4F11-9F5D-D3C846812010}"/>
    <dgm:cxn modelId="{3B87AD5D-D65F-40E0-9331-581F21B5BFF8}" type="presOf" srcId="{6BF9E484-B883-4D88-BDF6-FA421BC7C868}" destId="{2C75F1E3-4926-4307-AB9F-0B20A91C0721}" srcOrd="1" destOrd="0" presId="urn:microsoft.com/office/officeart/2005/8/layout/list1"/>
    <dgm:cxn modelId="{93E676C2-1CDA-446F-864C-D5F845C1B6AE}" type="presParOf" srcId="{784F0FE3-384B-4AC1-B803-8C98FE461728}" destId="{59F6DC44-E3D9-4E4D-A35A-5CA79B3B00EB}" srcOrd="0" destOrd="0" presId="urn:microsoft.com/office/officeart/2005/8/layout/list1"/>
    <dgm:cxn modelId="{44265790-9D27-4AA9-84D1-4A3399230C1D}" type="presParOf" srcId="{59F6DC44-E3D9-4E4D-A35A-5CA79B3B00EB}" destId="{C5B94562-5B27-41E9-AFD4-74521148EFE9}" srcOrd="0" destOrd="0" presId="urn:microsoft.com/office/officeart/2005/8/layout/list1"/>
    <dgm:cxn modelId="{425153E8-9790-4DD5-828B-917EBE28A4B3}" type="presParOf" srcId="{59F6DC44-E3D9-4E4D-A35A-5CA79B3B00EB}" destId="{44FA797D-F893-43F9-BCD0-B89A0B2A6CB4}" srcOrd="1" destOrd="0" presId="urn:microsoft.com/office/officeart/2005/8/layout/list1"/>
    <dgm:cxn modelId="{D300F6F9-5ED0-4A05-BD3C-CA473B921A21}" type="presParOf" srcId="{784F0FE3-384B-4AC1-B803-8C98FE461728}" destId="{E55A10BB-C5B4-4CC2-B69A-F8FF96BDC91E}" srcOrd="1" destOrd="0" presId="urn:microsoft.com/office/officeart/2005/8/layout/list1"/>
    <dgm:cxn modelId="{CC1C92DD-3785-4EA3-B9A6-F0AEE4D734BE}" type="presParOf" srcId="{784F0FE3-384B-4AC1-B803-8C98FE461728}" destId="{62164237-EFEF-4BEE-9FCD-7A4D0B5F2535}" srcOrd="2" destOrd="0" presId="urn:microsoft.com/office/officeart/2005/8/layout/list1"/>
    <dgm:cxn modelId="{68C72191-F775-42A2-81A5-DD4FBF103412}" type="presParOf" srcId="{784F0FE3-384B-4AC1-B803-8C98FE461728}" destId="{66F0D774-E9CC-49FD-A0E1-1AB256908E6D}" srcOrd="3" destOrd="0" presId="urn:microsoft.com/office/officeart/2005/8/layout/list1"/>
    <dgm:cxn modelId="{F5F2A41F-4628-4531-A11F-EB2EB49F1AD6}" type="presParOf" srcId="{784F0FE3-384B-4AC1-B803-8C98FE461728}" destId="{82D55661-5C02-4382-B03C-277AB6307897}" srcOrd="4" destOrd="0" presId="urn:microsoft.com/office/officeart/2005/8/layout/list1"/>
    <dgm:cxn modelId="{18BAF1F8-8C05-4D67-A43A-E4F0A4F78B9E}" type="presParOf" srcId="{82D55661-5C02-4382-B03C-277AB6307897}" destId="{55590929-3112-4B5E-B930-28EBAE6A51AE}" srcOrd="0" destOrd="0" presId="urn:microsoft.com/office/officeart/2005/8/layout/list1"/>
    <dgm:cxn modelId="{C67031B0-12CF-45F7-BD18-098EBFD91DF2}" type="presParOf" srcId="{82D55661-5C02-4382-B03C-277AB6307897}" destId="{25B91121-615E-4173-8F2E-15125EBA9A68}" srcOrd="1" destOrd="0" presId="urn:microsoft.com/office/officeart/2005/8/layout/list1"/>
    <dgm:cxn modelId="{9C65905E-48CB-469C-9AE7-FDEC7EA99C59}" type="presParOf" srcId="{784F0FE3-384B-4AC1-B803-8C98FE461728}" destId="{D0F279D6-8753-43CE-8A72-0CC84E711F97}" srcOrd="5" destOrd="0" presId="urn:microsoft.com/office/officeart/2005/8/layout/list1"/>
    <dgm:cxn modelId="{959A705A-99AE-4099-BFC1-2D3EBAE99493}" type="presParOf" srcId="{784F0FE3-384B-4AC1-B803-8C98FE461728}" destId="{08EB005E-C883-4B9A-8809-1FD5BA7B69FC}" srcOrd="6" destOrd="0" presId="urn:microsoft.com/office/officeart/2005/8/layout/list1"/>
    <dgm:cxn modelId="{C41DAAD0-1AD3-4319-B53E-DA77B4DBFB05}" type="presParOf" srcId="{784F0FE3-384B-4AC1-B803-8C98FE461728}" destId="{1A6EB3C4-11D7-482B-ABA3-77018B5467E2}" srcOrd="7" destOrd="0" presId="urn:microsoft.com/office/officeart/2005/8/layout/list1"/>
    <dgm:cxn modelId="{1A1A3F1A-13AE-4228-B913-8B1B3C3C4AC4}" type="presParOf" srcId="{784F0FE3-384B-4AC1-B803-8C98FE461728}" destId="{C40D46E6-A1B6-4607-829E-2B9A03BE1F2C}" srcOrd="8" destOrd="0" presId="urn:microsoft.com/office/officeart/2005/8/layout/list1"/>
    <dgm:cxn modelId="{6802D6BC-2087-42DD-A225-2CF0CF189DF4}" type="presParOf" srcId="{C40D46E6-A1B6-4607-829E-2B9A03BE1F2C}" destId="{72D55D15-54AB-4784-AD7A-944441D0A77F}" srcOrd="0" destOrd="0" presId="urn:microsoft.com/office/officeart/2005/8/layout/list1"/>
    <dgm:cxn modelId="{F6F64CB0-C4E9-4617-8F24-031093758730}" type="presParOf" srcId="{C40D46E6-A1B6-4607-829E-2B9A03BE1F2C}" destId="{A5E7FB94-D05D-46B7-89B5-0A8D67077AD2}" srcOrd="1" destOrd="0" presId="urn:microsoft.com/office/officeart/2005/8/layout/list1"/>
    <dgm:cxn modelId="{855C12C7-A656-4490-8E14-F8E3F4AD7592}" type="presParOf" srcId="{784F0FE3-384B-4AC1-B803-8C98FE461728}" destId="{4E5797F1-0106-4E2C-B5F3-370923CB0E0B}" srcOrd="9" destOrd="0" presId="urn:microsoft.com/office/officeart/2005/8/layout/list1"/>
    <dgm:cxn modelId="{81073411-43E6-45AE-898D-5574528F9C89}" type="presParOf" srcId="{784F0FE3-384B-4AC1-B803-8C98FE461728}" destId="{0813E3F3-249E-4FDB-8546-0718541FAF78}" srcOrd="10" destOrd="0" presId="urn:microsoft.com/office/officeart/2005/8/layout/list1"/>
    <dgm:cxn modelId="{01C490A8-79D3-478F-88CA-CCDFBC153D7D}" type="presParOf" srcId="{784F0FE3-384B-4AC1-B803-8C98FE461728}" destId="{16BD4D3A-7B60-494A-B774-CC80B83BF52F}" srcOrd="11" destOrd="0" presId="urn:microsoft.com/office/officeart/2005/8/layout/list1"/>
    <dgm:cxn modelId="{93CC5A67-5562-4BCC-AE3D-9543E9350163}" type="presParOf" srcId="{784F0FE3-384B-4AC1-B803-8C98FE461728}" destId="{C7C96CAD-7A1B-4F6D-9750-C76174A21849}" srcOrd="12" destOrd="0" presId="urn:microsoft.com/office/officeart/2005/8/layout/list1"/>
    <dgm:cxn modelId="{77DEC066-DFE5-42B3-8397-911B586D431F}" type="presParOf" srcId="{C7C96CAD-7A1B-4F6D-9750-C76174A21849}" destId="{0C338D62-0184-414B-8665-E365FD68292B}" srcOrd="0" destOrd="0" presId="urn:microsoft.com/office/officeart/2005/8/layout/list1"/>
    <dgm:cxn modelId="{80066609-68AA-40DE-BECB-872139B608C7}" type="presParOf" srcId="{C7C96CAD-7A1B-4F6D-9750-C76174A21849}" destId="{DE0CDD63-0C90-4ECB-9C71-94A351F528F4}" srcOrd="1" destOrd="0" presId="urn:microsoft.com/office/officeart/2005/8/layout/list1"/>
    <dgm:cxn modelId="{1A1C9A87-A1A9-42C8-9EC7-E50DD2347F2C}" type="presParOf" srcId="{784F0FE3-384B-4AC1-B803-8C98FE461728}" destId="{19DD2829-23A9-472D-8BB5-D284CF2A8B82}" srcOrd="13" destOrd="0" presId="urn:microsoft.com/office/officeart/2005/8/layout/list1"/>
    <dgm:cxn modelId="{B8A3B723-2FDE-4A61-8FFB-9CDEA79B45E9}" type="presParOf" srcId="{784F0FE3-384B-4AC1-B803-8C98FE461728}" destId="{B6D59B75-AF8C-4D83-B43D-407A507FB0AE}" srcOrd="14" destOrd="0" presId="urn:microsoft.com/office/officeart/2005/8/layout/list1"/>
    <dgm:cxn modelId="{15D44BB9-5CFC-41E5-BB1B-466026714BD2}" type="presParOf" srcId="{784F0FE3-384B-4AC1-B803-8C98FE461728}" destId="{A7361CC3-C726-4D0E-8A87-7C45F4D263D1}" srcOrd="15" destOrd="0" presId="urn:microsoft.com/office/officeart/2005/8/layout/list1"/>
    <dgm:cxn modelId="{7FD2E6F0-A350-41A8-B7BE-1C038324A085}" type="presParOf" srcId="{784F0FE3-384B-4AC1-B803-8C98FE461728}" destId="{154FD7A6-4679-43E7-BB90-89C7C65AFDB0}" srcOrd="16" destOrd="0" presId="urn:microsoft.com/office/officeart/2005/8/layout/list1"/>
    <dgm:cxn modelId="{A3CDC36B-3883-4D0E-A368-13692BC65E72}" type="presParOf" srcId="{154FD7A6-4679-43E7-BB90-89C7C65AFDB0}" destId="{1BB1FEBC-81B6-4831-91D6-73521F854E45}" srcOrd="0" destOrd="0" presId="urn:microsoft.com/office/officeart/2005/8/layout/list1"/>
    <dgm:cxn modelId="{E98AD839-63A4-4FC4-945F-65943FA3C5CF}" type="presParOf" srcId="{154FD7A6-4679-43E7-BB90-89C7C65AFDB0}" destId="{92712213-677B-4973-BED5-6D5EE1ACEFC3}" srcOrd="1" destOrd="0" presId="urn:microsoft.com/office/officeart/2005/8/layout/list1"/>
    <dgm:cxn modelId="{2C5A7E12-9C0C-48D4-A912-80FA1667DBC4}" type="presParOf" srcId="{784F0FE3-384B-4AC1-B803-8C98FE461728}" destId="{E14B79AF-56FE-489D-BFBB-1487D324A44F}" srcOrd="17" destOrd="0" presId="urn:microsoft.com/office/officeart/2005/8/layout/list1"/>
    <dgm:cxn modelId="{DD123FBE-0651-4B30-99ED-BD116F9C29A0}" type="presParOf" srcId="{784F0FE3-384B-4AC1-B803-8C98FE461728}" destId="{6DB0DFF8-8FF2-424A-B3D1-9872B2DC09F1}" srcOrd="18" destOrd="0" presId="urn:microsoft.com/office/officeart/2005/8/layout/list1"/>
    <dgm:cxn modelId="{4A044CBF-0DFC-4FF3-AF48-9B2B97EA5209}" type="presParOf" srcId="{784F0FE3-384B-4AC1-B803-8C98FE461728}" destId="{0EC0EA40-B4CB-41ED-8B6D-1FA30A0DC18F}" srcOrd="19" destOrd="0" presId="urn:microsoft.com/office/officeart/2005/8/layout/list1"/>
    <dgm:cxn modelId="{2D7D02A8-5EC1-459E-9224-00514943A7FD}" type="presParOf" srcId="{784F0FE3-384B-4AC1-B803-8C98FE461728}" destId="{412B339A-6E9B-48C3-A720-4870F4A68A41}" srcOrd="20" destOrd="0" presId="urn:microsoft.com/office/officeart/2005/8/layout/list1"/>
    <dgm:cxn modelId="{2BA6C80F-4E1B-4DDF-AC41-57DC377A6183}" type="presParOf" srcId="{412B339A-6E9B-48C3-A720-4870F4A68A41}" destId="{C973B111-EB9C-498C-97E8-B505C143C24E}" srcOrd="0" destOrd="0" presId="urn:microsoft.com/office/officeart/2005/8/layout/list1"/>
    <dgm:cxn modelId="{E58A9225-E262-4AA0-B6C7-9BD97E485BF7}" type="presParOf" srcId="{412B339A-6E9B-48C3-A720-4870F4A68A41}" destId="{A6DE4E91-3301-4210-B1A7-BEAFDB3C66EA}" srcOrd="1" destOrd="0" presId="urn:microsoft.com/office/officeart/2005/8/layout/list1"/>
    <dgm:cxn modelId="{B7AB7DD4-379C-4223-8D8B-9A7C1DFAF7D7}" type="presParOf" srcId="{784F0FE3-384B-4AC1-B803-8C98FE461728}" destId="{FDE8F0BC-BC45-4597-A119-C26AA8A0BAFD}" srcOrd="21" destOrd="0" presId="urn:microsoft.com/office/officeart/2005/8/layout/list1"/>
    <dgm:cxn modelId="{C039A946-9110-4027-9C9F-0D30167A2F12}" type="presParOf" srcId="{784F0FE3-384B-4AC1-B803-8C98FE461728}" destId="{181EDCF9-272F-4953-A4A7-521B7E06CCB3}" srcOrd="22" destOrd="0" presId="urn:microsoft.com/office/officeart/2005/8/layout/list1"/>
    <dgm:cxn modelId="{D95FBE59-2CF8-4147-B05B-31CBD6B84710}" type="presParOf" srcId="{784F0FE3-384B-4AC1-B803-8C98FE461728}" destId="{20B94704-2190-4EAB-86C0-7777820CD154}" srcOrd="23" destOrd="0" presId="urn:microsoft.com/office/officeart/2005/8/layout/list1"/>
    <dgm:cxn modelId="{1BBA9C8A-DA81-4779-A86D-A549D32A8A52}" type="presParOf" srcId="{784F0FE3-384B-4AC1-B803-8C98FE461728}" destId="{1FE89ABB-5FF8-4262-BCB0-175F02104DF5}" srcOrd="24" destOrd="0" presId="urn:microsoft.com/office/officeart/2005/8/layout/list1"/>
    <dgm:cxn modelId="{9DE0BDA0-0134-4CEC-A4BE-4C32B4C0C7FC}" type="presParOf" srcId="{1FE89ABB-5FF8-4262-BCB0-175F02104DF5}" destId="{18E7F362-0A02-4535-9904-A5BD3BB0BBD5}" srcOrd="0" destOrd="0" presId="urn:microsoft.com/office/officeart/2005/8/layout/list1"/>
    <dgm:cxn modelId="{955D0DDB-7AA2-41E4-BB76-BF21A3609D08}" type="presParOf" srcId="{1FE89ABB-5FF8-4262-BCB0-175F02104DF5}" destId="{2C75F1E3-4926-4307-AB9F-0B20A91C0721}" srcOrd="1" destOrd="0" presId="urn:microsoft.com/office/officeart/2005/8/layout/list1"/>
    <dgm:cxn modelId="{F98AED70-D449-49E7-86B8-EC79CBD435B5}" type="presParOf" srcId="{784F0FE3-384B-4AC1-B803-8C98FE461728}" destId="{255DF784-EB34-4DB5-B860-280B8198E1AE}" srcOrd="25" destOrd="0" presId="urn:microsoft.com/office/officeart/2005/8/layout/list1"/>
    <dgm:cxn modelId="{69025C72-23B1-432B-A9BF-4EBAFD44A5CB}" type="presParOf" srcId="{784F0FE3-384B-4AC1-B803-8C98FE461728}" destId="{DF0C67AA-9C16-41E9-8291-9D5CD96F7F77}" srcOrd="26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EA8A2A8-985D-4CCB-9072-483082B02EFE}">
      <dsp:nvSpPr>
        <dsp:cNvPr id="0" name=""/>
        <dsp:cNvSpPr/>
      </dsp:nvSpPr>
      <dsp:spPr>
        <a:xfrm>
          <a:off x="0" y="914400"/>
          <a:ext cx="8150225" cy="403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58012EE-52D0-4052-95C9-F01D6406E7BA}">
      <dsp:nvSpPr>
        <dsp:cNvPr id="0" name=""/>
        <dsp:cNvSpPr/>
      </dsp:nvSpPr>
      <dsp:spPr>
        <a:xfrm>
          <a:off x="838185" y="228599"/>
          <a:ext cx="6128993" cy="121937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5641" tIns="0" rIns="215641" bIns="0" numCol="1" spcCol="1270" anchor="ctr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kern="1200" dirty="0" smtClean="0">
              <a:solidFill>
                <a:schemeClr val="bg2"/>
              </a:solidFill>
              <a:latin typeface="Times New Roman" pitchFamily="18" charset="0"/>
              <a:cs typeface="Times New Roman" pitchFamily="18" charset="0"/>
            </a:rPr>
            <a:t>            </a:t>
          </a:r>
          <a:r>
            <a:rPr lang="ru-RU" sz="28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1.Тафтиш </a:t>
          </a:r>
          <a:r>
            <a:rPr lang="ru-RU" sz="28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комиссияси</a:t>
          </a:r>
          <a:r>
            <a:rPr lang="ru-RU" sz="28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endParaRPr lang="ru-RU" sz="2800" b="1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897710" y="288124"/>
        <a:ext cx="6009943" cy="1100324"/>
      </dsp:txXfrm>
    </dsp:sp>
    <dsp:sp modelId="{D97B9439-6E73-48E6-92E7-360444729DF9}">
      <dsp:nvSpPr>
        <dsp:cNvPr id="0" name=""/>
        <dsp:cNvSpPr/>
      </dsp:nvSpPr>
      <dsp:spPr>
        <a:xfrm>
          <a:off x="0" y="2377162"/>
          <a:ext cx="8150225" cy="403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2804419-05C8-4F1A-94F4-B790386837F0}">
      <dsp:nvSpPr>
        <dsp:cNvPr id="0" name=""/>
        <dsp:cNvSpPr/>
      </dsp:nvSpPr>
      <dsp:spPr>
        <a:xfrm>
          <a:off x="838185" y="1626593"/>
          <a:ext cx="6029609" cy="1125741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5641" tIns="0" rIns="215641" bIns="0" numCol="1" spcCol="1270" anchor="ctr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kern="1200" dirty="0" smtClean="0">
              <a:solidFill>
                <a:schemeClr val="bg2"/>
              </a:solidFill>
              <a:latin typeface="Times New Roman" pitchFamily="18" charset="0"/>
              <a:cs typeface="Times New Roman" pitchFamily="18" charset="0"/>
            </a:rPr>
            <a:t>             </a:t>
          </a:r>
          <a:r>
            <a:rPr lang="ru-RU" sz="28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2.Ички аудит </a:t>
          </a:r>
          <a:r>
            <a:rPr lang="ru-RU" sz="28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хизмати</a:t>
          </a:r>
          <a:endParaRPr lang="ru-RU" sz="2800" b="1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893139" y="1681547"/>
        <a:ext cx="5919701" cy="1015833"/>
      </dsp:txXfrm>
    </dsp:sp>
    <dsp:sp modelId="{E673DDCA-8778-4238-BFF7-3AE678AD280F}">
      <dsp:nvSpPr>
        <dsp:cNvPr id="0" name=""/>
        <dsp:cNvSpPr/>
      </dsp:nvSpPr>
      <dsp:spPr>
        <a:xfrm>
          <a:off x="0" y="3648409"/>
          <a:ext cx="8150225" cy="403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FC3C149-53F7-409F-A03E-1A40613CCC85}">
      <dsp:nvSpPr>
        <dsp:cNvPr id="0" name=""/>
        <dsp:cNvSpPr/>
      </dsp:nvSpPr>
      <dsp:spPr>
        <a:xfrm>
          <a:off x="838185" y="3034723"/>
          <a:ext cx="6029666" cy="1017807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5641" tIns="0" rIns="215641" bIns="0" numCol="1" spcCol="1270" anchor="ctr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          </a:t>
          </a:r>
          <a:r>
            <a:rPr lang="ru-RU" sz="28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3.Аудиторлик </a:t>
          </a:r>
          <a:r>
            <a:rPr lang="ru-RU" sz="28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ташкилоти</a:t>
          </a:r>
          <a:endParaRPr lang="ru-RU" sz="2800" b="1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887870" y="3084408"/>
        <a:ext cx="5930296" cy="918437"/>
      </dsp:txXfrm>
    </dsp:sp>
    <dsp:sp modelId="{68BA3FD8-12AE-44DB-84BD-3BE80266DC76}">
      <dsp:nvSpPr>
        <dsp:cNvPr id="0" name=""/>
        <dsp:cNvSpPr/>
      </dsp:nvSpPr>
      <dsp:spPr>
        <a:xfrm>
          <a:off x="0" y="4916033"/>
          <a:ext cx="8150225" cy="403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4FB4AE7-3CE4-4DF6-BB65-A0B7E83D101F}">
      <dsp:nvSpPr>
        <dsp:cNvPr id="0" name=""/>
        <dsp:cNvSpPr/>
      </dsp:nvSpPr>
      <dsp:spPr>
        <a:xfrm>
          <a:off x="838185" y="4319815"/>
          <a:ext cx="6029609" cy="101418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5641" tIns="0" rIns="215641" bIns="0" numCol="1" spcCol="1270" anchor="ctr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          4.Корпоратив </a:t>
          </a:r>
          <a:r>
            <a:rPr lang="ru-RU" sz="28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маслаҳатчи</a:t>
          </a:r>
          <a:endParaRPr lang="ru-RU" sz="2800" b="1" kern="1200" dirty="0" smtClean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887693" y="4369323"/>
        <a:ext cx="5930593" cy="915168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FC0FDC3-4AB4-49E2-824C-013784881690}">
      <dsp:nvSpPr>
        <dsp:cNvPr id="0" name=""/>
        <dsp:cNvSpPr/>
      </dsp:nvSpPr>
      <dsp:spPr>
        <a:xfrm>
          <a:off x="0" y="0"/>
          <a:ext cx="8534400" cy="1743441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200" b="1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32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Акциядорлик</a:t>
          </a:r>
          <a:r>
            <a:rPr lang="ru-RU" sz="32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32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жамиятларида</a:t>
          </a:r>
          <a:r>
            <a:rPr lang="ru-RU" sz="32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32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ички</a:t>
          </a:r>
          <a:r>
            <a:rPr lang="ru-RU" sz="32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аудит </a:t>
          </a:r>
          <a:r>
            <a:rPr lang="ru-RU" sz="32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хизмати</a:t>
          </a:r>
          <a:r>
            <a:rPr lang="ru-RU" sz="24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/>
          </a:r>
          <a:br>
            <a:rPr lang="ru-RU" sz="24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</a:br>
          <a:endParaRPr lang="ru-RU" sz="2400" kern="1200" dirty="0">
            <a:solidFill>
              <a:schemeClr val="tx1"/>
            </a:solidFill>
          </a:endParaRPr>
        </a:p>
      </dsp:txBody>
      <dsp:txXfrm>
        <a:off x="85108" y="85108"/>
        <a:ext cx="8364184" cy="1573225"/>
      </dsp:txXfrm>
    </dsp:sp>
    <dsp:sp modelId="{DB4753AC-C790-4873-BE17-6D850DB7F265}">
      <dsp:nvSpPr>
        <dsp:cNvPr id="0" name=""/>
        <dsp:cNvSpPr/>
      </dsp:nvSpPr>
      <dsp:spPr>
        <a:xfrm>
          <a:off x="0" y="1823266"/>
          <a:ext cx="8534400" cy="2092836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lvl="0" algn="just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1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Активларининг</a:t>
          </a:r>
          <a:r>
            <a:rPr lang="ru-RU" sz="31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баланс </a:t>
          </a:r>
          <a:r>
            <a:rPr lang="ru-RU" sz="31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қиймати энг</a:t>
          </a:r>
          <a:r>
            <a:rPr lang="ru-RU" sz="31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31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кам</a:t>
          </a:r>
          <a:r>
            <a:rPr lang="ru-RU" sz="31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31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иш</a:t>
          </a:r>
          <a:r>
            <a:rPr lang="ru-RU" sz="31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31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ҳақи миқдорининг </a:t>
          </a:r>
          <a:r>
            <a:rPr lang="ru-RU" sz="31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юз </a:t>
          </a:r>
          <a:r>
            <a:rPr lang="ru-RU" sz="31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минг</a:t>
          </a:r>
          <a:r>
            <a:rPr lang="ru-RU" sz="31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31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баробаридан</a:t>
          </a:r>
          <a:r>
            <a:rPr lang="ru-RU" sz="31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31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кўп</a:t>
          </a:r>
          <a:r>
            <a:rPr lang="ru-RU" sz="31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31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бўлган</a:t>
          </a:r>
          <a:r>
            <a:rPr lang="ru-RU" sz="31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31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жамиятда</a:t>
          </a:r>
          <a:r>
            <a:rPr lang="ru-RU" sz="31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31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ички</a:t>
          </a:r>
          <a:r>
            <a:rPr lang="ru-RU" sz="31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аудит </a:t>
          </a:r>
          <a:r>
            <a:rPr lang="ru-RU" sz="31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хизмати</a:t>
          </a:r>
          <a:r>
            <a:rPr lang="ru-RU" sz="31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31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ташкил</a:t>
          </a:r>
          <a:r>
            <a:rPr lang="ru-RU" sz="31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31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этилади</a:t>
          </a:r>
          <a:r>
            <a:rPr lang="ru-RU" sz="31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.</a:t>
          </a:r>
          <a:r>
            <a:rPr lang="ru-RU" sz="3100" kern="1200" dirty="0" smtClean="0">
              <a:solidFill>
                <a:schemeClr val="bg2"/>
              </a:solidFill>
              <a:latin typeface="Times New Roman" pitchFamily="18" charset="0"/>
              <a:cs typeface="Times New Roman" pitchFamily="18" charset="0"/>
            </a:rPr>
            <a:t> </a:t>
          </a:r>
        </a:p>
      </dsp:txBody>
      <dsp:txXfrm>
        <a:off x="102164" y="1925430"/>
        <a:ext cx="8330072" cy="1888508"/>
      </dsp:txXfrm>
    </dsp:sp>
    <dsp:sp modelId="{66761EB5-BB04-49C0-BED4-FE64DAF154FD}">
      <dsp:nvSpPr>
        <dsp:cNvPr id="0" name=""/>
        <dsp:cNvSpPr/>
      </dsp:nvSpPr>
      <dsp:spPr>
        <a:xfrm>
          <a:off x="0" y="4169086"/>
          <a:ext cx="8534400" cy="2065106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lvl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1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Ички</a:t>
          </a:r>
          <a:r>
            <a:rPr lang="ru-RU" sz="31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аудит </a:t>
          </a:r>
          <a:r>
            <a:rPr lang="ru-RU" sz="31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хизмати</a:t>
          </a:r>
          <a:r>
            <a:rPr lang="ru-RU" sz="31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31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жамиятнинг</a:t>
          </a:r>
          <a:r>
            <a:rPr lang="ru-RU" sz="31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31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кузатув</a:t>
          </a:r>
          <a:r>
            <a:rPr lang="ru-RU" sz="31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31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кенгашига</a:t>
          </a:r>
          <a:r>
            <a:rPr lang="ru-RU" sz="31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31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ҳисобдордир</a:t>
          </a:r>
          <a:r>
            <a:rPr lang="ru-RU" sz="31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. </a:t>
          </a:r>
          <a:br>
            <a:rPr lang="ru-RU" sz="31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</a:br>
          <a:endParaRPr lang="ru-RU" sz="3100" b="1" kern="1200" dirty="0">
            <a:solidFill>
              <a:schemeClr val="tx1"/>
            </a:solidFill>
          </a:endParaRPr>
        </a:p>
      </dsp:txBody>
      <dsp:txXfrm>
        <a:off x="100810" y="4269896"/>
        <a:ext cx="8332780" cy="1863486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2164237-EFEF-4BEE-9FCD-7A4D0B5F2535}">
      <dsp:nvSpPr>
        <dsp:cNvPr id="0" name=""/>
        <dsp:cNvSpPr/>
      </dsp:nvSpPr>
      <dsp:spPr>
        <a:xfrm>
          <a:off x="0" y="458749"/>
          <a:ext cx="9325303" cy="525708"/>
        </a:xfrm>
        <a:prstGeom prst="rect">
          <a:avLst/>
        </a:prstGeom>
        <a:solidFill>
          <a:schemeClr val="accent2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4FA797D-F893-43F9-BCD0-B89A0B2A6CB4}">
      <dsp:nvSpPr>
        <dsp:cNvPr id="0" name=""/>
        <dsp:cNvSpPr/>
      </dsp:nvSpPr>
      <dsp:spPr>
        <a:xfrm>
          <a:off x="449185" y="33985"/>
          <a:ext cx="8782188" cy="690443"/>
        </a:xfrm>
        <a:prstGeom prst="roundRect">
          <a:avLst/>
        </a:prstGeom>
        <a:solidFill>
          <a:schemeClr val="accent6">
            <a:lumMod val="60000"/>
            <a:lumOff val="4000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46732" tIns="0" rIns="246732" bIns="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Тизим</a:t>
          </a:r>
          <a:r>
            <a:rPr lang="ru-RU" sz="18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8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корхоналарида</a:t>
          </a:r>
          <a:r>
            <a:rPr lang="ru-RU" sz="18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8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комплаенс</a:t>
          </a:r>
          <a:r>
            <a:rPr lang="ru-RU" sz="18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8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соҳасида</a:t>
          </a:r>
          <a:r>
            <a:rPr lang="ru-RU" sz="18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8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қабул</a:t>
          </a:r>
          <a:r>
            <a:rPr lang="ru-RU" sz="18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8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қилинган</a:t>
          </a:r>
          <a:r>
            <a:rPr lang="ru-RU" sz="18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8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sz="18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8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амалдаги</a:t>
          </a:r>
          <a:r>
            <a:rPr lang="ru-RU" sz="18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8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меъёрий</a:t>
          </a:r>
          <a:r>
            <a:rPr lang="ru-RU" sz="18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8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ҳужжатларнинг</a:t>
          </a:r>
          <a:r>
            <a:rPr lang="ru-RU" sz="18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8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ижросини</a:t>
          </a:r>
          <a:r>
            <a:rPr lang="ru-RU" sz="18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мониторинг </a:t>
          </a:r>
          <a:r>
            <a:rPr lang="ru-RU" sz="18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қилиш</a:t>
          </a:r>
          <a:endParaRPr lang="ru-RU" sz="1800" b="1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82890" y="67690"/>
        <a:ext cx="8714778" cy="623033"/>
      </dsp:txXfrm>
    </dsp:sp>
    <dsp:sp modelId="{08EB005E-C883-4B9A-8809-1FD5BA7B69FC}">
      <dsp:nvSpPr>
        <dsp:cNvPr id="0" name=""/>
        <dsp:cNvSpPr/>
      </dsp:nvSpPr>
      <dsp:spPr>
        <a:xfrm>
          <a:off x="0" y="1347338"/>
          <a:ext cx="9325303" cy="453600"/>
        </a:xfrm>
        <a:prstGeom prst="rect">
          <a:avLst/>
        </a:prstGeom>
        <a:solidFill>
          <a:schemeClr val="accent2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5B91121-615E-4173-8F2E-15125EBA9A68}">
      <dsp:nvSpPr>
        <dsp:cNvPr id="0" name=""/>
        <dsp:cNvSpPr/>
      </dsp:nvSpPr>
      <dsp:spPr>
        <a:xfrm>
          <a:off x="449185" y="1081658"/>
          <a:ext cx="8782188" cy="531360"/>
        </a:xfrm>
        <a:prstGeom prst="roundRect">
          <a:avLst/>
        </a:prstGeom>
        <a:solidFill>
          <a:schemeClr val="accent6">
            <a:lumMod val="60000"/>
            <a:lumOff val="4000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46732" tIns="0" rIns="246732" bIns="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Коррупция </a:t>
          </a:r>
          <a:r>
            <a:rPr lang="ru-RU" sz="1800" b="1" kern="12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хатари</a:t>
          </a:r>
          <a:r>
            <a:rPr lang="ru-RU" sz="18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800" b="1" kern="12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юқори</a:t>
          </a:r>
          <a:r>
            <a:rPr lang="ru-RU" sz="18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800" b="1" kern="12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ҳолатларни</a:t>
          </a:r>
          <a:r>
            <a:rPr lang="ru-RU" sz="18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800" b="1" kern="12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аниқлаш</a:t>
          </a:r>
          <a:r>
            <a:rPr lang="ru-RU" sz="18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1800" b="1" kern="12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баҳолаш</a:t>
          </a:r>
          <a:r>
            <a:rPr lang="ru-RU" sz="18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800" b="1" kern="12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sz="18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800" b="1" kern="12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уларни</a:t>
          </a:r>
          <a:r>
            <a:rPr lang="ru-RU" sz="18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800" b="1" kern="12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бартараф</a:t>
          </a:r>
          <a:r>
            <a:rPr lang="ru-RU" sz="18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800" b="1" kern="12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этиш</a:t>
          </a:r>
          <a:r>
            <a:rPr lang="ru-RU" sz="18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800" b="1" kern="12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юзасидан</a:t>
          </a:r>
          <a:r>
            <a:rPr lang="ru-RU" sz="18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800" b="1" kern="12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таклифлар</a:t>
          </a:r>
          <a:r>
            <a:rPr lang="ru-RU" sz="18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800" b="1" kern="12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тайёрлаш</a:t>
          </a:r>
          <a:endParaRPr lang="ru-RU" sz="1800" b="1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75124" y="1107597"/>
        <a:ext cx="8730310" cy="479482"/>
      </dsp:txXfrm>
    </dsp:sp>
    <dsp:sp modelId="{0813E3F3-249E-4FDB-8546-0718541FAF78}">
      <dsp:nvSpPr>
        <dsp:cNvPr id="0" name=""/>
        <dsp:cNvSpPr/>
      </dsp:nvSpPr>
      <dsp:spPr>
        <a:xfrm>
          <a:off x="0" y="2163818"/>
          <a:ext cx="9325303" cy="453600"/>
        </a:xfrm>
        <a:prstGeom prst="rect">
          <a:avLst/>
        </a:prstGeom>
        <a:solidFill>
          <a:schemeClr val="accent2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5E7FB94-D05D-46B7-89B5-0A8D67077AD2}">
      <dsp:nvSpPr>
        <dsp:cNvPr id="0" name=""/>
        <dsp:cNvSpPr/>
      </dsp:nvSpPr>
      <dsp:spPr>
        <a:xfrm>
          <a:off x="449185" y="1898138"/>
          <a:ext cx="8782188" cy="531360"/>
        </a:xfrm>
        <a:prstGeom prst="roundRect">
          <a:avLst/>
        </a:prstGeom>
        <a:solidFill>
          <a:schemeClr val="accent6">
            <a:lumMod val="60000"/>
            <a:lumOff val="4000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46732" tIns="0" rIns="246732" bIns="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Коррупцияга</a:t>
          </a:r>
          <a:r>
            <a:rPr lang="ru-RU" sz="18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8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карши</a:t>
          </a:r>
          <a:r>
            <a:rPr lang="ru-RU" sz="18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8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давлат</a:t>
          </a:r>
          <a:r>
            <a:rPr lang="ru-RU" sz="18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8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дастурлари</a:t>
          </a:r>
          <a:r>
            <a:rPr lang="ru-RU" sz="18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8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бўйича</a:t>
          </a:r>
          <a:r>
            <a:rPr lang="ru-RU" sz="18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8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Жамиятга</a:t>
          </a:r>
          <a:r>
            <a:rPr lang="ru-RU" sz="18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8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юклатилган</a:t>
          </a:r>
          <a:r>
            <a:rPr lang="ru-RU" sz="18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8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вазифаларни</a:t>
          </a:r>
          <a:r>
            <a:rPr lang="ru-RU" sz="18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8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бажарилиши</a:t>
          </a:r>
          <a:r>
            <a:rPr lang="ru-RU" sz="18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8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устидан</a:t>
          </a:r>
          <a:r>
            <a:rPr lang="ru-RU" sz="18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мониторинг </a:t>
          </a:r>
          <a:r>
            <a:rPr lang="ru-RU" sz="18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sz="18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8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назоратни</a:t>
          </a:r>
          <a:r>
            <a:rPr lang="ru-RU" sz="18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8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амалга</a:t>
          </a:r>
          <a:r>
            <a:rPr lang="ru-RU" sz="18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8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ошириш</a:t>
          </a:r>
          <a:endParaRPr lang="ru-RU" sz="1800" b="1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75124" y="1924077"/>
        <a:ext cx="8730310" cy="479482"/>
      </dsp:txXfrm>
    </dsp:sp>
    <dsp:sp modelId="{B6D59B75-AF8C-4D83-B43D-407A507FB0AE}">
      <dsp:nvSpPr>
        <dsp:cNvPr id="0" name=""/>
        <dsp:cNvSpPr/>
      </dsp:nvSpPr>
      <dsp:spPr>
        <a:xfrm>
          <a:off x="0" y="2980298"/>
          <a:ext cx="9325303" cy="453600"/>
        </a:xfrm>
        <a:prstGeom prst="rect">
          <a:avLst/>
        </a:prstGeom>
        <a:solidFill>
          <a:schemeClr val="accent2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E0CDD63-0C90-4ECB-9C71-94A351F528F4}">
      <dsp:nvSpPr>
        <dsp:cNvPr id="0" name=""/>
        <dsp:cNvSpPr/>
      </dsp:nvSpPr>
      <dsp:spPr>
        <a:xfrm>
          <a:off x="449185" y="2714618"/>
          <a:ext cx="8782188" cy="531360"/>
        </a:xfrm>
        <a:prstGeom prst="roundRect">
          <a:avLst/>
        </a:prstGeom>
        <a:solidFill>
          <a:schemeClr val="accent6">
            <a:lumMod val="60000"/>
            <a:lumOff val="4000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46732" tIns="0" rIns="246732" bIns="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Битимларни</a:t>
          </a:r>
          <a:r>
            <a:rPr lang="ru-RU" sz="18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8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таҳлил</a:t>
          </a:r>
          <a:r>
            <a:rPr lang="ru-RU" sz="18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8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қилиш</a:t>
          </a:r>
          <a:r>
            <a:rPr lang="ru-RU" sz="18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18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sz="18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8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ушбу</a:t>
          </a:r>
          <a:r>
            <a:rPr lang="ru-RU" sz="18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8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битимлар</a:t>
          </a:r>
          <a:r>
            <a:rPr lang="ru-RU" sz="18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8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комплаенс</a:t>
          </a:r>
          <a:r>
            <a:rPr lang="ru-RU" sz="18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8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соҳасида</a:t>
          </a:r>
          <a:r>
            <a:rPr lang="ru-RU" sz="18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8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sz="18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8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бошқа</a:t>
          </a:r>
          <a:r>
            <a:rPr lang="ru-RU" sz="18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8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қонун</a:t>
          </a:r>
          <a:r>
            <a:rPr lang="ru-RU" sz="18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8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ҳужжатларга</a:t>
          </a:r>
          <a:r>
            <a:rPr lang="ru-RU" sz="18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8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мослигини</a:t>
          </a:r>
          <a:r>
            <a:rPr lang="ru-RU" sz="18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8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ўрганиш</a:t>
          </a:r>
          <a:endParaRPr lang="ru-RU" sz="1800" b="1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75124" y="2740557"/>
        <a:ext cx="8730310" cy="479482"/>
      </dsp:txXfrm>
    </dsp:sp>
    <dsp:sp modelId="{6DB0DFF8-8FF2-424A-B3D1-9872B2DC09F1}">
      <dsp:nvSpPr>
        <dsp:cNvPr id="0" name=""/>
        <dsp:cNvSpPr/>
      </dsp:nvSpPr>
      <dsp:spPr>
        <a:xfrm>
          <a:off x="0" y="3796778"/>
          <a:ext cx="9325303" cy="453600"/>
        </a:xfrm>
        <a:prstGeom prst="rect">
          <a:avLst/>
        </a:prstGeom>
        <a:solidFill>
          <a:schemeClr val="accent2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2712213-677B-4973-BED5-6D5EE1ACEFC3}">
      <dsp:nvSpPr>
        <dsp:cNvPr id="0" name=""/>
        <dsp:cNvSpPr/>
      </dsp:nvSpPr>
      <dsp:spPr>
        <a:xfrm>
          <a:off x="449185" y="3531098"/>
          <a:ext cx="8782188" cy="531360"/>
        </a:xfrm>
        <a:prstGeom prst="roundRect">
          <a:avLst/>
        </a:prstGeom>
        <a:solidFill>
          <a:schemeClr val="accent6">
            <a:lumMod val="60000"/>
            <a:lumOff val="4000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46732" tIns="0" rIns="246732" bIns="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Молиявий</a:t>
          </a:r>
          <a:r>
            <a:rPr lang="ru-RU" sz="18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8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sz="18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8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бошқа</a:t>
          </a:r>
          <a:r>
            <a:rPr lang="ru-RU" sz="18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8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ҳуқуқбузарликларни</a:t>
          </a:r>
          <a:r>
            <a:rPr lang="ru-RU" sz="18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8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аниқлаш</a:t>
          </a:r>
          <a:r>
            <a:rPr lang="ru-RU" sz="18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18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олдини</a:t>
          </a:r>
          <a:r>
            <a:rPr lang="ru-RU" sz="18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8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олиш</a:t>
          </a:r>
          <a:r>
            <a:rPr lang="ru-RU" sz="18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8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бўйича</a:t>
          </a:r>
          <a:r>
            <a:rPr lang="ru-RU" sz="18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8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амалий</a:t>
          </a:r>
          <a:r>
            <a:rPr lang="ru-RU" sz="18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8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ёрдам</a:t>
          </a:r>
          <a:r>
            <a:rPr lang="ru-RU" sz="18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8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кўрсатиш</a:t>
          </a:r>
          <a:r>
            <a:rPr lang="ru-RU" sz="18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8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sz="18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8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тизимли</a:t>
          </a:r>
          <a:r>
            <a:rPr lang="ru-RU" sz="18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мониторинг </a:t>
          </a:r>
          <a:r>
            <a:rPr lang="ru-RU" sz="18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ўтказиш</a:t>
          </a:r>
          <a:endParaRPr lang="ru-RU" sz="1800" b="1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75124" y="3557037"/>
        <a:ext cx="8730310" cy="479482"/>
      </dsp:txXfrm>
    </dsp:sp>
    <dsp:sp modelId="{181EDCF9-272F-4953-A4A7-521B7E06CCB3}">
      <dsp:nvSpPr>
        <dsp:cNvPr id="0" name=""/>
        <dsp:cNvSpPr/>
      </dsp:nvSpPr>
      <dsp:spPr>
        <a:xfrm>
          <a:off x="0" y="4613258"/>
          <a:ext cx="9325303" cy="453600"/>
        </a:xfrm>
        <a:prstGeom prst="rect">
          <a:avLst/>
        </a:prstGeom>
        <a:solidFill>
          <a:schemeClr val="accent2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6DE4E91-3301-4210-B1A7-BEAFDB3C66EA}">
      <dsp:nvSpPr>
        <dsp:cNvPr id="0" name=""/>
        <dsp:cNvSpPr/>
      </dsp:nvSpPr>
      <dsp:spPr>
        <a:xfrm>
          <a:off x="449185" y="4347578"/>
          <a:ext cx="8782188" cy="531360"/>
        </a:xfrm>
        <a:prstGeom prst="roundRect">
          <a:avLst/>
        </a:prstGeom>
        <a:solidFill>
          <a:schemeClr val="accent6">
            <a:lumMod val="60000"/>
            <a:lumOff val="4000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46732" tIns="0" rIns="246732" bIns="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Жамият</a:t>
          </a:r>
          <a:r>
            <a:rPr lang="ru-RU" sz="18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8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ходимларини</a:t>
          </a:r>
          <a:r>
            <a:rPr lang="ru-RU" sz="18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8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корпоратив</a:t>
          </a:r>
          <a:r>
            <a:rPr lang="ru-RU" sz="18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8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одоб-аҳлоқ</a:t>
          </a:r>
          <a:r>
            <a:rPr lang="ru-RU" sz="18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8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кодексига</a:t>
          </a:r>
          <a:r>
            <a:rPr lang="ru-RU" sz="18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8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амал</a:t>
          </a:r>
          <a:r>
            <a:rPr lang="ru-RU" sz="18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8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қилиши</a:t>
          </a:r>
          <a:r>
            <a:rPr lang="ru-RU" sz="18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18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хизмат</a:t>
          </a:r>
          <a:r>
            <a:rPr lang="ru-RU" sz="18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8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тадбирлари</a:t>
          </a:r>
          <a:r>
            <a:rPr lang="ru-RU" sz="18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18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манфаатлар</a:t>
          </a:r>
          <a:r>
            <a:rPr lang="ru-RU" sz="18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8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тўқнашувини</a:t>
          </a:r>
          <a:r>
            <a:rPr lang="ru-RU" sz="18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8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бошқариш</a:t>
          </a:r>
          <a:r>
            <a:rPr lang="ru-RU" sz="18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8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юзасидан</a:t>
          </a:r>
          <a:r>
            <a:rPr lang="ru-RU" sz="18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8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амалий</a:t>
          </a:r>
          <a:r>
            <a:rPr lang="ru-RU" sz="18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8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ишлар</a:t>
          </a:r>
          <a:r>
            <a:rPr lang="ru-RU" sz="18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8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олиб</a:t>
          </a:r>
          <a:r>
            <a:rPr lang="ru-RU" sz="18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8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бориш</a:t>
          </a:r>
          <a:endParaRPr lang="ru-RU" sz="1800" b="1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75124" y="4373517"/>
        <a:ext cx="8730310" cy="479482"/>
      </dsp:txXfrm>
    </dsp:sp>
    <dsp:sp modelId="{DF0C67AA-9C16-41E9-8291-9D5CD96F7F77}">
      <dsp:nvSpPr>
        <dsp:cNvPr id="0" name=""/>
        <dsp:cNvSpPr/>
      </dsp:nvSpPr>
      <dsp:spPr>
        <a:xfrm>
          <a:off x="0" y="5429738"/>
          <a:ext cx="9325303" cy="453600"/>
        </a:xfrm>
        <a:prstGeom prst="rect">
          <a:avLst/>
        </a:prstGeom>
        <a:solidFill>
          <a:schemeClr val="accent2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C75F1E3-4926-4307-AB9F-0B20A91C0721}">
      <dsp:nvSpPr>
        <dsp:cNvPr id="0" name=""/>
        <dsp:cNvSpPr/>
      </dsp:nvSpPr>
      <dsp:spPr>
        <a:xfrm>
          <a:off x="449185" y="5164058"/>
          <a:ext cx="8782188" cy="531360"/>
        </a:xfrm>
        <a:prstGeom prst="roundRect">
          <a:avLst/>
        </a:prstGeom>
        <a:solidFill>
          <a:schemeClr val="accent6">
            <a:lumMod val="60000"/>
            <a:lumOff val="4000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46732" tIns="0" rIns="246732" bIns="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Жамият</a:t>
          </a:r>
          <a:r>
            <a:rPr lang="ru-RU" sz="18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8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томонидан</a:t>
          </a:r>
          <a:r>
            <a:rPr lang="ru-RU" sz="18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8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амалга</a:t>
          </a:r>
          <a:r>
            <a:rPr lang="ru-RU" sz="18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8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оширилаётган</a:t>
          </a:r>
          <a:r>
            <a:rPr lang="ru-RU" sz="18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8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харидлар</a:t>
          </a:r>
          <a:r>
            <a:rPr lang="ru-RU" sz="18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8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sz="18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8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бошқа</a:t>
          </a:r>
          <a:r>
            <a:rPr lang="ru-RU" sz="18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8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фаолиятини</a:t>
          </a:r>
          <a:r>
            <a:rPr lang="ru-RU" sz="18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8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қонунчиликка</a:t>
          </a:r>
          <a:r>
            <a:rPr lang="ru-RU" sz="18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8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мослигини</a:t>
          </a:r>
          <a:r>
            <a:rPr lang="ru-RU" sz="18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мониторинг </a:t>
          </a:r>
          <a:r>
            <a:rPr lang="ru-RU" sz="18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қилиш</a:t>
          </a:r>
          <a:r>
            <a:rPr lang="ru-RU" sz="18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8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sz="18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8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бошқалар</a:t>
          </a:r>
          <a:endParaRPr lang="ru-RU" sz="1800" b="1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75124" y="5189997"/>
        <a:ext cx="8730310" cy="47948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238250" y="1122363"/>
            <a:ext cx="74295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6E04B0-FABE-477F-A049-CCF152A8366D}" type="datetimeFigureOut">
              <a:rPr lang="ru-RU" smtClean="0"/>
              <a:pPr/>
              <a:t>09.11.2021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7726D6-68E6-43F8-8A87-1DD67164F64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13521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6E04B0-FABE-477F-A049-CCF152A8366D}" type="datetimeFigureOut">
              <a:rPr lang="ru-RU" smtClean="0"/>
              <a:pPr/>
              <a:t>09.11.2021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7726D6-68E6-43F8-8A87-1DD67164F64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022439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5880" y="1709739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75880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6E04B0-FABE-477F-A049-CCF152A8366D}" type="datetimeFigureOut">
              <a:rPr lang="ru-RU" smtClean="0"/>
              <a:pPr/>
              <a:t>09.11.2021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7726D6-68E6-43F8-8A87-1DD67164F64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091637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6E04B0-FABE-477F-A049-CCF152A8366D}" type="datetimeFigureOut">
              <a:rPr lang="ru-RU" smtClean="0"/>
              <a:pPr/>
              <a:t>09.11.2021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7726D6-68E6-43F8-8A87-1DD67164F64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177066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2329" y="365126"/>
            <a:ext cx="8543925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82329" y="2505076"/>
            <a:ext cx="4190702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5014914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5014914" y="2505076"/>
            <a:ext cx="4211340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6E04B0-FABE-477F-A049-CCF152A8366D}" type="datetimeFigureOut">
              <a:rPr lang="ru-RU" smtClean="0"/>
              <a:pPr/>
              <a:t>09.11.2021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7726D6-68E6-43F8-8A87-1DD67164F64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403100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6E04B0-FABE-477F-A049-CCF152A8366D}" type="datetimeFigureOut">
              <a:rPr lang="ru-RU" smtClean="0"/>
              <a:pPr/>
              <a:t>09.11.2021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7726D6-68E6-43F8-8A87-1DD67164F64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9390120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6E04B0-FABE-477F-A049-CCF152A8366D}" type="datetimeFigureOut">
              <a:rPr lang="ru-RU" smtClean="0"/>
              <a:pPr/>
              <a:t>09.11.2021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7726D6-68E6-43F8-8A87-1DD67164F64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678374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2329" y="457200"/>
            <a:ext cx="3194942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211341" y="987426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82329" y="2057400"/>
            <a:ext cx="3194942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6E04B0-FABE-477F-A049-CCF152A8366D}" type="datetimeFigureOut">
              <a:rPr lang="ru-RU" smtClean="0"/>
              <a:pPr/>
              <a:t>09.11.2021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7726D6-68E6-43F8-8A87-1DD67164F64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7783645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2329" y="457200"/>
            <a:ext cx="3194942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211341" y="987426"/>
            <a:ext cx="5014913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82329" y="2057400"/>
            <a:ext cx="3194942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6E04B0-FABE-477F-A049-CCF152A8366D}" type="datetimeFigureOut">
              <a:rPr lang="ru-RU" smtClean="0"/>
              <a:pPr/>
              <a:t>09.11.2021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7726D6-68E6-43F8-8A87-1DD67164F64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023802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6E04B0-FABE-477F-A049-CCF152A8366D}" type="datetimeFigureOut">
              <a:rPr lang="ru-RU" smtClean="0"/>
              <a:pPr/>
              <a:t>09.11.2021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7726D6-68E6-43F8-8A87-1DD67164F64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943585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7088981" y="365125"/>
            <a:ext cx="2135981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81037" y="365125"/>
            <a:ext cx="6284119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6E04B0-FABE-477F-A049-CCF152A8366D}" type="datetimeFigureOut">
              <a:rPr lang="ru-RU" smtClean="0"/>
              <a:pPr/>
              <a:t>09.11.2021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7726D6-68E6-43F8-8A87-1DD67164F64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008204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">
              <a:schemeClr val="accent1">
                <a:lumMod val="93000"/>
              </a:schemeClr>
            </a:gs>
            <a:gs pos="68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1039" y="365126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81039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6E04B0-FABE-477F-A049-CCF152A8366D}" type="datetimeFigureOut">
              <a:rPr lang="ru-RU" smtClean="0"/>
              <a:pPr/>
              <a:t>09.11.2021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281364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7726D6-68E6-43F8-8A87-1DD67164F64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701890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3489434" y="1827565"/>
            <a:ext cx="6327228" cy="3080502"/>
          </a:xfrm>
          <a:prstGeom prst="roundRect">
            <a:avLst>
              <a:gd name="adj" fmla="val 6141"/>
            </a:avLst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uz-Cyrl-UZ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11. Мавзу: Компанияларда </a:t>
            </a:r>
            <a:r>
              <a:rPr lang="uz-Cyrl-UZ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назорат органлари фаолиятини ташкил </a:t>
            </a:r>
            <a:r>
              <a:rPr lang="uz-Cyrl-UZ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қилиш</a:t>
            </a:r>
            <a:endParaRPr lang="ru-RU" sz="2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Picture 3" descr="D:\Мои документы 22.12.2015г\Мои рисунки\НОЦКУ\альбом\0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1790299"/>
            <a:ext cx="3394840" cy="315503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6" name="Прямоугольник 5"/>
          <p:cNvSpPr/>
          <p:nvPr/>
        </p:nvSpPr>
        <p:spPr>
          <a:xfrm>
            <a:off x="317634" y="477043"/>
            <a:ext cx="929800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z-Cyrl-UZ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Бизнес ва тадбиркорлик олий мактаби</a:t>
            </a:r>
            <a:endParaRPr 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6898713" y="5129997"/>
            <a:ext cx="2716925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i="1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i="1" dirty="0">
                <a:solidFill>
                  <a:srgbClr val="44546A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b="1" i="1" dirty="0" err="1">
                <a:solidFill>
                  <a:srgbClr val="44546A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Корпоратив</a:t>
            </a:r>
            <a:r>
              <a:rPr lang="ru-RU" b="1" i="1" dirty="0">
                <a:solidFill>
                  <a:srgbClr val="44546A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i="1" dirty="0" err="1">
                <a:solidFill>
                  <a:srgbClr val="44546A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бошқарув</a:t>
            </a:r>
            <a:r>
              <a:rPr lang="ru-RU" b="1" i="1" dirty="0">
                <a:solidFill>
                  <a:srgbClr val="44546A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i="1" dirty="0" err="1">
                <a:solidFill>
                  <a:srgbClr val="44546A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назарияси</a:t>
            </a:r>
            <a:r>
              <a:rPr lang="ru-RU" b="1" i="1" dirty="0">
                <a:solidFill>
                  <a:srgbClr val="44546A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i="1" dirty="0" err="1">
                <a:solidFill>
                  <a:srgbClr val="44546A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b="1" i="1" dirty="0">
                <a:solidFill>
                  <a:srgbClr val="44546A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i="1" dirty="0" err="1">
                <a:solidFill>
                  <a:srgbClr val="44546A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амалиёти</a:t>
            </a:r>
            <a:r>
              <a:rPr lang="ru-RU" b="1" i="1" dirty="0">
                <a:solidFill>
                  <a:srgbClr val="44546A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 </a:t>
            </a:r>
            <a:r>
              <a:rPr lang="ru-RU" b="1" i="1" dirty="0" err="1" smtClean="0">
                <a:solidFill>
                  <a:srgbClr val="44546A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кафедраси</a:t>
            </a:r>
            <a:r>
              <a:rPr lang="ru-RU" b="1" i="1" dirty="0" smtClean="0">
                <a:solidFill>
                  <a:srgbClr val="44546A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i="1" dirty="0" err="1">
                <a:solidFill>
                  <a:srgbClr val="44546A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мудири</a:t>
            </a:r>
            <a:r>
              <a:rPr lang="ru-RU" b="1" i="1" dirty="0">
                <a:solidFill>
                  <a:srgbClr val="44546A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i="1" dirty="0" err="1">
                <a:solidFill>
                  <a:srgbClr val="44546A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и.ф.д</a:t>
            </a:r>
            <a:r>
              <a:rPr lang="ru-RU" b="1" i="1" dirty="0">
                <a:solidFill>
                  <a:srgbClr val="44546A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., профессор.</a:t>
            </a:r>
            <a:r>
              <a:rPr lang="ru-RU" i="1" dirty="0">
                <a:solidFill>
                  <a:srgbClr val="44546A">
                    <a:lumMod val="75000"/>
                  </a:srgbClr>
                </a:solidFill>
                <a:cs typeface="Times New Roman" pitchFamily="18" charset="0"/>
              </a:rPr>
              <a:t>  </a:t>
            </a:r>
          </a:p>
          <a:p>
            <a:r>
              <a:rPr lang="ru-RU" b="1" i="1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b="1" i="1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12" name="Прямая соединительная линия 11"/>
          <p:cNvCxnSpPr/>
          <p:nvPr/>
        </p:nvCxnSpPr>
        <p:spPr>
          <a:xfrm>
            <a:off x="6774413" y="5321048"/>
            <a:ext cx="0" cy="1200329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Прямоугольник 1"/>
          <p:cNvSpPr/>
          <p:nvPr/>
        </p:nvSpPr>
        <p:spPr>
          <a:xfrm>
            <a:off x="3489434" y="5503192"/>
            <a:ext cx="284743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z-Cyrl-UZ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СУЮНОВ ДИЛМУРОД ХОЛМУРАДОВИЧ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2524984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lvl="0" algn="ctr"/>
            <a:r>
              <a:rPr lang="uz-Cyrl-UZ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11. Мавзу: Компанияларда назорат органлари фаолиятини ташкил қилиш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8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uz-Cyrl-UZ" dirty="0" smtClean="0"/>
              <a:t>                                          </a:t>
            </a:r>
            <a:r>
              <a:rPr lang="uz-Cyrl-UZ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Режа:</a:t>
            </a:r>
          </a:p>
          <a:p>
            <a:pPr algn="just"/>
            <a:r>
              <a:rPr lang="uz-Cyrl-UZ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Жамиятнинг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фаолиятини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назорат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қилиш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endPara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uz-Cyrl-UZ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2.Комплаенс назорат тизмиини ташкил </a:t>
            </a:r>
            <a:r>
              <a:rPr lang="uz-Cyrl-UZ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этиш ва </a:t>
            </a:r>
            <a:r>
              <a:rPr lang="uz-Cyrl-UZ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жорий қилиш.</a:t>
            </a:r>
          </a:p>
          <a:p>
            <a:pPr algn="just"/>
            <a:endParaRPr lang="en-US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uz-Cyrl-UZ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Акциядорларнинг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ҳуқуқларини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ҳимоя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қилиш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усуллари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ҳақида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тушунча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4141132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кругленный прямоугольник 4"/>
          <p:cNvSpPr/>
          <p:nvPr/>
        </p:nvSpPr>
        <p:spPr>
          <a:xfrm>
            <a:off x="391634" y="1094466"/>
            <a:ext cx="9256863" cy="6189203"/>
          </a:xfrm>
          <a:prstGeom prst="roundRect">
            <a:avLst>
              <a:gd name="adj" fmla="val 3219"/>
            </a:avLst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b="1" dirty="0" smtClean="0">
                <a:solidFill>
                  <a:srgbClr val="002060"/>
                </a:solidFill>
                <a:latin typeface="Times New Roman CYR"/>
                <a:cs typeface="Times New Roman" pitchFamily="18" charset="0"/>
              </a:rPr>
              <a:t>        </a:t>
            </a:r>
            <a:r>
              <a:rPr lang="ru-RU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 «</a:t>
            </a:r>
            <a:r>
              <a:rPr lang="ru-RU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Акциядорлик</a:t>
            </a:r>
            <a:r>
              <a:rPr lang="ru-RU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жамиятлари</a:t>
            </a:r>
            <a:r>
              <a:rPr lang="ru-RU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ациядорларнинг</a:t>
            </a:r>
            <a:r>
              <a:rPr lang="ru-RU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хуқуқини</a:t>
            </a:r>
            <a:r>
              <a:rPr lang="ru-RU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химоя</a:t>
            </a:r>
            <a:r>
              <a:rPr lang="ru-RU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қилиш</a:t>
            </a:r>
            <a:r>
              <a:rPr lang="ru-RU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тўғрисдаги</a:t>
            </a:r>
            <a:r>
              <a:rPr lang="ru-RU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 ҚОНУНИ, </a:t>
            </a:r>
            <a:r>
              <a:rPr lang="uz-Cyrl-UZ" alt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26 апрель</a:t>
            </a:r>
            <a:r>
              <a:rPr lang="ru-RU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1996 </a:t>
            </a:r>
            <a:r>
              <a:rPr lang="ru-RU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йил</a:t>
            </a:r>
            <a:r>
              <a:rPr lang="ru-RU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(</a:t>
            </a:r>
            <a:r>
              <a:rPr lang="en-US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(</a:t>
            </a:r>
            <a:r>
              <a:rPr lang="uz-Cyrl-UZ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Янги таҳрири,  6 май 2014 йил., № </a:t>
            </a:r>
            <a:r>
              <a:rPr lang="uz-Cyrl-UZ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ЗРУ-370</a:t>
            </a:r>
            <a:r>
              <a:rPr lang="ru-RU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2019 </a:t>
            </a:r>
            <a:r>
              <a:rPr lang="ru-RU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йил</a:t>
            </a:r>
            <a:r>
              <a:rPr lang="ru-RU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20 март</a:t>
            </a:r>
            <a:r>
              <a:rPr lang="uz-Cyrl-UZ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№ЗРУ – 531)</a:t>
            </a:r>
            <a:r>
              <a:rPr lang="ru-RU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.</a:t>
            </a:r>
            <a:r>
              <a:rPr lang="uz-Cyrl-UZ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just"/>
            <a:r>
              <a:rPr lang="uz-Cyrl-UZ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2.Ўзбекистон </a:t>
            </a:r>
            <a:r>
              <a:rPr lang="uz-Cyrl-UZ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Республикаси Президентининг «Акциядорлик жамиятларида замонавий корпоратив бошқарув услубларини жорий этиш чора-тадбирлари тўғрисида»ги 2015 йил 24 апрелдаги ПФ-4720 сонли Фармони</a:t>
            </a:r>
            <a:r>
              <a:rPr lang="uz-Cyrl-UZ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r>
              <a:rPr lang="en-US" altLang="ru-RU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</a:t>
            </a:r>
            <a:r>
              <a:rPr lang="uz-Cyrl-UZ" altLang="ru-RU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</a:t>
            </a:r>
            <a:r>
              <a:rPr lang="ru-RU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Ўзбекистон</a:t>
            </a:r>
            <a:r>
              <a:rPr lang="ru-RU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Республикаси</a:t>
            </a:r>
            <a:r>
              <a:rPr lang="ru-RU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Вазирлар</a:t>
            </a:r>
            <a:r>
              <a:rPr lang="ru-RU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Маҳкамасининг</a:t>
            </a:r>
            <a:r>
              <a:rPr lang="ru-RU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2019 </a:t>
            </a:r>
            <a:r>
              <a:rPr lang="ru-RU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йил</a:t>
            </a:r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26 </a:t>
            </a:r>
            <a:r>
              <a:rPr lang="ru-RU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апрелдаги</a:t>
            </a:r>
            <a:r>
              <a:rPr lang="ru-RU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«</a:t>
            </a:r>
            <a:r>
              <a:rPr lang="ru-RU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Давлат</a:t>
            </a:r>
            <a:r>
              <a:rPr lang="ru-RU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актвдарини</a:t>
            </a:r>
            <a:r>
              <a:rPr lang="ru-RU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бошқариш</a:t>
            </a:r>
            <a:r>
              <a:rPr lang="ru-RU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тизмини</a:t>
            </a:r>
            <a:r>
              <a:rPr lang="ru-RU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янада</a:t>
            </a:r>
            <a:r>
              <a:rPr lang="ru-RU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такомиллаштириш</a:t>
            </a:r>
            <a:r>
              <a:rPr lang="ru-RU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чора-тадбирлари</a:t>
            </a:r>
            <a:r>
              <a:rPr lang="ru-RU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тўғрисида»ги</a:t>
            </a:r>
            <a:r>
              <a:rPr lang="ru-RU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356-сон </a:t>
            </a:r>
            <a:r>
              <a:rPr lang="ru-RU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Қарори</a:t>
            </a:r>
            <a:r>
              <a:rPr lang="ru-RU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ru-RU" b="1" cap="all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just"/>
            <a:r>
              <a:rPr lang="uz-Cyrl-UZ" altLang="ru-RU" b="1" cap="all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4.</a:t>
            </a:r>
            <a:r>
              <a:rPr lang="ru-RU" b="1" cap="all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b="1" cap="all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ЎЗБЕКИСТОН РЕСПУБЛИКАСИ ВАЗИРЛАР МАҲКАМАСИНИНГ  2021 ЙИЛ 29 МАРТДАГИ </a:t>
            </a:r>
            <a:r>
              <a:rPr lang="ru-RU" sz="1200" b="1" cap="all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«2021 </a:t>
            </a:r>
            <a:r>
              <a:rPr lang="ru-RU" sz="1200" b="1" cap="all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— 2025 ЙИЛЛАРДА ДАВЛАТ ИШТИРОКИДАГИ КОРХОНАЛАРНИ БОШҚАРИШ ВА ИСЛОҲ ҚИЛИШ СТРАТЕГИЯСИНИ ТАСДИҚЛАШ ТЎҒРИСИДА»ГИ 166-СОН  </a:t>
            </a:r>
            <a:r>
              <a:rPr lang="ru-RU" sz="1200" b="1" cap="all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ҚАРОРИ</a:t>
            </a:r>
            <a:r>
              <a:rPr lang="en-US" sz="1200" b="1" cap="all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sz="1200" b="1" cap="all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билан тасдиқланган стратегия</a:t>
            </a:r>
            <a:r>
              <a:rPr lang="ru-RU" sz="1200" b="1" cap="all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en-US" sz="1200" b="1" cap="all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1200" b="1" cap="all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b="1" cap="all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5</a:t>
            </a:r>
            <a:r>
              <a:rPr lang="ru-RU" sz="1200" b="1" cap="all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altLang="ru-RU" sz="1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Журнал</a:t>
            </a:r>
            <a:r>
              <a:rPr lang="ru-RU" alt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«МОЛИЯ ВА БАНК ИШИ» ЭЛЕКТРОН ИЛМИЙ ЖУРНАЛИ</a:t>
            </a:r>
            <a:r>
              <a:rPr lang="uz-Cyrl-UZ" alt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ru-RU" alt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alt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ru-RU" alt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 СОН. ИЮЛЬ - АВГУСТ, 2020). Автор: </a:t>
            </a:r>
            <a:r>
              <a:rPr lang="ru-RU" altLang="ru-RU" sz="1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Д.Х.Суюнов-и.ф.д</a:t>
            </a:r>
            <a:r>
              <a:rPr lang="ru-RU" alt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., проф. «АКЦИЯДОРЛИК ЖАМИЯТЛАРИНИ САМАРАЛИ БОШҚАРИШГА “КОМПЛАЕНС-НАЗОРАТ” ТИЗИМИНИ ЖОРИЙ ҚИЛИШ МАСАЛАЛАРИ</a:t>
            </a:r>
            <a:r>
              <a:rPr lang="ru-RU" altLang="ru-RU" sz="1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».</a:t>
            </a:r>
          </a:p>
          <a:p>
            <a:pPr algn="just"/>
            <a:r>
              <a:rPr lang="ru-RU" dirty="0" smtClean="0"/>
              <a:t>       </a:t>
            </a:r>
            <a:r>
              <a:rPr lang="ru-RU" sz="1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6.Бондаренко </a:t>
            </a:r>
            <a:r>
              <a:rPr lang="ru-RU" sz="1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Ю. Эффективное управление </a:t>
            </a:r>
            <a:r>
              <a:rPr lang="ru-RU" sz="16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compliance</a:t>
            </a:r>
            <a:r>
              <a:rPr lang="ru-RU" sz="1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-рисками: системный подход и критический анализ // Корпоративный юрист, 2008, №6. С. 31–34. </a:t>
            </a:r>
          </a:p>
          <a:p>
            <a:pPr algn="just"/>
            <a:r>
              <a:rPr lang="ru-RU" sz="1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7.Беляев </a:t>
            </a:r>
            <a:r>
              <a:rPr lang="ru-RU" sz="1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Ю.К. Применение инструментов </a:t>
            </a:r>
            <a:r>
              <a:rPr lang="ru-RU" sz="16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комплаенс</a:t>
            </a:r>
            <a:r>
              <a:rPr lang="ru-RU" sz="1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-контроля для оптимизации корпоративного управления фармацевтическими компаниями// Известия </a:t>
            </a:r>
            <a:r>
              <a:rPr lang="ru-RU" sz="16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УрГЭУ</a:t>
            </a:r>
            <a:r>
              <a:rPr lang="ru-RU" sz="1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2013, №1 (45). С</a:t>
            </a:r>
            <a:r>
              <a:rPr lang="en-US" sz="1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45-50. </a:t>
            </a:r>
            <a:endParaRPr lang="ru-RU" sz="16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uz-Cyrl-UZ" altLang="ru-RU" sz="12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uz-Cyrl-UZ" alt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altLang="ru-RU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endParaRPr lang="uz-Cyrl-UZ" altLang="ru-RU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uz-Cyrl-UZ" b="1" dirty="0" smtClean="0">
                <a:solidFill>
                  <a:schemeClr val="tx1"/>
                </a:solidFill>
                <a:latin typeface="Times New Roman CYR"/>
              </a:rPr>
              <a:t> </a:t>
            </a:r>
            <a:endParaRPr lang="ru-RU" b="1" dirty="0">
              <a:solidFill>
                <a:schemeClr val="tx1"/>
              </a:solidFill>
              <a:latin typeface="Times New Roman CYR"/>
            </a:endParaRPr>
          </a:p>
        </p:txBody>
      </p:sp>
      <p:sp>
        <p:nvSpPr>
          <p:cNvPr id="11" name="Прямоугольник 4"/>
          <p:cNvSpPr>
            <a:spLocks noChangeArrowheads="1"/>
          </p:cNvSpPr>
          <p:nvPr/>
        </p:nvSpPr>
        <p:spPr bwMode="auto">
          <a:xfrm>
            <a:off x="3819145" y="2481657"/>
            <a:ext cx="3744418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ru-RU" dirty="0">
                <a:solidFill>
                  <a:srgbClr val="000000"/>
                </a:solidFill>
                <a:latin typeface="Calibri" pitchFamily="34" charset="0"/>
                <a:cs typeface="Times New Roman" pitchFamily="18" charset="0"/>
              </a:rPr>
              <a:t>    </a:t>
            </a:r>
          </a:p>
          <a:p>
            <a:pPr algn="just"/>
            <a:r>
              <a:rPr lang="ru-RU" dirty="0">
                <a:solidFill>
                  <a:srgbClr val="000000"/>
                </a:solidFill>
                <a:latin typeface="Calibri" pitchFamily="34" charset="0"/>
                <a:cs typeface="Times New Roman" pitchFamily="18" charset="0"/>
              </a:rPr>
              <a:t>               </a:t>
            </a:r>
            <a:endParaRPr lang="ru-RU" dirty="0"/>
          </a:p>
        </p:txBody>
      </p:sp>
      <p:sp>
        <p:nvSpPr>
          <p:cNvPr id="13" name="Прямоугольник 12"/>
          <p:cNvSpPr/>
          <p:nvPr/>
        </p:nvSpPr>
        <p:spPr>
          <a:xfrm>
            <a:off x="475717" y="108483"/>
            <a:ext cx="8731345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z-Cyrl-UZ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Фойдаланилган ва таклиф этилаётган адабиётлар рўйхати: </a:t>
            </a:r>
            <a:endParaRPr 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455662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Заголовок 1"/>
          <p:cNvSpPr>
            <a:spLocks noGrp="1"/>
          </p:cNvSpPr>
          <p:nvPr>
            <p:ph type="title"/>
          </p:nvPr>
        </p:nvSpPr>
        <p:spPr>
          <a:xfrm>
            <a:off x="1751013" y="301626"/>
            <a:ext cx="7313612" cy="841375"/>
          </a:xfrm>
        </p:spPr>
        <p:txBody>
          <a:bodyPr/>
          <a:lstStyle/>
          <a:p>
            <a:pPr eaLnBrk="1" hangingPunct="1"/>
            <a:endParaRPr lang="ru-RU" altLang="ru-RU" smtClean="0"/>
          </a:p>
        </p:txBody>
      </p:sp>
      <p:graphicFrame>
        <p:nvGraphicFramePr>
          <p:cNvPr id="6" name="Содержимое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78508028"/>
              </p:ext>
            </p:extLst>
          </p:nvPr>
        </p:nvGraphicFramePr>
        <p:xfrm>
          <a:off x="914401" y="1295400"/>
          <a:ext cx="8150225" cy="533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3316" name="Номер слайда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Constantia" panose="02030602050306030303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Constantia" panose="02030602050306030303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fld id="{FB4E1E3B-9BFC-4DB3-9A35-39373AD4979B}" type="slidenum">
              <a:rPr lang="ru-RU" altLang="ru-RU" sz="1200">
                <a:solidFill>
                  <a:srgbClr val="045C75"/>
                </a:solidFill>
                <a:latin typeface="Verdana" panose="020B0604030504040204" pitchFamily="34" charset="0"/>
              </a:rPr>
              <a:pPr>
                <a:spcBef>
                  <a:spcPct val="0"/>
                </a:spcBef>
                <a:buClrTx/>
                <a:buSzTx/>
                <a:buFontTx/>
                <a:buNone/>
              </a:pPr>
              <a:t>4</a:t>
            </a:fld>
            <a:endParaRPr lang="ru-RU" altLang="ru-RU" sz="1200">
              <a:solidFill>
                <a:srgbClr val="045C75"/>
              </a:solidFill>
              <a:latin typeface="Verdana" panose="020B0604030504040204" pitchFamily="34" charset="0"/>
            </a:endParaRPr>
          </a:p>
        </p:txBody>
      </p:sp>
      <p:sp>
        <p:nvSpPr>
          <p:cNvPr id="5" name="Скругленная прямоугольная выноска 4"/>
          <p:cNvSpPr/>
          <p:nvPr/>
        </p:nvSpPr>
        <p:spPr>
          <a:xfrm>
            <a:off x="1371600" y="228600"/>
            <a:ext cx="7391400" cy="1219200"/>
          </a:xfrm>
          <a:prstGeom prst="wedgeRoundRect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t">
              <a:defRPr/>
            </a:pPr>
            <a:r>
              <a:rPr lang="ru-RU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 </a:t>
            </a:r>
            <a:r>
              <a:rPr lang="ru-RU" sz="2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Жамиятнинг</a:t>
            </a:r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фаолиятини</a:t>
            </a:r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назорат</a:t>
            </a:r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қилиш</a:t>
            </a:r>
            <a:r>
              <a:rPr lang="ru-RU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[1]</a:t>
            </a:r>
            <a:endParaRPr lang="ru-RU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025891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1039" y="365127"/>
            <a:ext cx="8543925" cy="72795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Тафтиш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комиссияси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тафтишчи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b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36331" y="1093076"/>
            <a:ext cx="9354207" cy="5423337"/>
          </a:xfrm>
        </p:spPr>
        <p:txBody>
          <a:bodyPr>
            <a:normAutofit fontScale="92500" lnSpcReduction="20000"/>
          </a:bodyPr>
          <a:lstStyle/>
          <a:p>
            <a:pPr algn="just" fontAlgn="t"/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</a:t>
            </a:r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Жамиятнинг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молия-хўжалик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фаолиятини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назорат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қилиш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учун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жамият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уставига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мувофиқ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акциядорларнинг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умумий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йиғилиши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томонидан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бир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йил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муддатга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тафтиш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комиссияси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тафтишчи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сайланади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 fontAlgn="t"/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</a:t>
            </a:r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Жамият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тафтишчисига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ёки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тафтиш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комиссияси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аъзоларига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доир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малака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талаблари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акциядорларнинг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умумий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йиғилиши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томонидан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белгиланади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Айни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бир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шахс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айни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бир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жамиятнинг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тафтиш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комиссияси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таркибига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тафтишчиликка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кетма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-кет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уч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мартадан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ортиқ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сайланиши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мумкин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эмас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 fontAlgn="t"/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</a:t>
            </a:r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Жамият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тафтиш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комиссиясининг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тафтишчисининг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ваколат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доираси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ушбу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Қонун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жамият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устави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билан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белгиланади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 fontAlgn="t"/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</a:t>
            </a:r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Жамият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тафтиш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комиссиясининг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тафтишчисининг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фаолият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кўрсатиш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тартиби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акциядорларнинг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умумий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йиғилиши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томонидан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тасдиқланадиган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низомда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белгиланади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5991324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1039" y="365127"/>
            <a:ext cx="8543925" cy="72795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Тафтиш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комиссияси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тафтишчи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b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36331" y="1093076"/>
            <a:ext cx="9354207" cy="5423337"/>
          </a:xfrm>
        </p:spPr>
        <p:txBody>
          <a:bodyPr>
            <a:normAutofit fontScale="77500" lnSpcReduction="20000"/>
          </a:bodyPr>
          <a:lstStyle/>
          <a:p>
            <a:pPr algn="just" fontAlgn="t"/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</a:t>
            </a:r>
            <a:r>
              <a:rPr lang="ru-RU" sz="3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Жамиятнинг</a:t>
            </a:r>
            <a:r>
              <a:rPr lang="ru-RU" sz="3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молия-хўжалик</a:t>
            </a:r>
            <a:r>
              <a:rPr lang="ru-RU" sz="3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фаолиятини</a:t>
            </a:r>
            <a:r>
              <a:rPr lang="ru-RU" sz="3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текшириш</a:t>
            </a:r>
            <a:r>
              <a:rPr lang="ru-RU" sz="3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тафтиш</a:t>
            </a:r>
            <a:r>
              <a:rPr lang="ru-RU" sz="3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комиссиясининг</a:t>
            </a:r>
            <a:r>
              <a:rPr lang="ru-RU" sz="3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sz="3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тафтишчининг</a:t>
            </a:r>
            <a:r>
              <a:rPr lang="ru-RU" sz="3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), </a:t>
            </a:r>
            <a:r>
              <a:rPr lang="ru-RU" sz="3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акциядорлар</a:t>
            </a:r>
            <a:r>
              <a:rPr lang="ru-RU" sz="3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умумий</a:t>
            </a:r>
            <a:r>
              <a:rPr lang="ru-RU" sz="3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йиғилишининг</a:t>
            </a:r>
            <a:r>
              <a:rPr lang="ru-RU" sz="3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3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жамият</a:t>
            </a:r>
            <a:r>
              <a:rPr lang="ru-RU" sz="3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кузатув</a:t>
            </a:r>
            <a:r>
              <a:rPr lang="ru-RU" sz="3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кенгашининг</a:t>
            </a:r>
            <a:r>
              <a:rPr lang="ru-RU" sz="3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ташаббусига</a:t>
            </a:r>
            <a:r>
              <a:rPr lang="ru-RU" sz="3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кўра</a:t>
            </a:r>
            <a:r>
              <a:rPr lang="ru-RU" sz="3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ёки</a:t>
            </a:r>
            <a:r>
              <a:rPr lang="ru-RU" sz="3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жамият</a:t>
            </a:r>
            <a:r>
              <a:rPr lang="ru-RU" sz="3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овоз</a:t>
            </a:r>
            <a:r>
              <a:rPr lang="ru-RU" sz="3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берувчи</a:t>
            </a:r>
            <a:r>
              <a:rPr lang="ru-RU" sz="3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акцияларининг</a:t>
            </a:r>
            <a:r>
              <a:rPr lang="ru-RU" sz="3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камида</a:t>
            </a:r>
            <a:r>
              <a:rPr lang="ru-RU" sz="3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беш</a:t>
            </a:r>
            <a:r>
              <a:rPr lang="ru-RU" sz="3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фоизига</a:t>
            </a:r>
            <a:r>
              <a:rPr lang="ru-RU" sz="3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эгалик</a:t>
            </a:r>
            <a:r>
              <a:rPr lang="ru-RU" sz="3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қилувчи</a:t>
            </a:r>
            <a:r>
              <a:rPr lang="ru-RU" sz="3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акциядорнинг</a:t>
            </a:r>
            <a:r>
              <a:rPr lang="ru-RU" sz="3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sz="3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акциядорларнинг</a:t>
            </a:r>
            <a:r>
              <a:rPr lang="ru-RU" sz="3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ru-RU" sz="3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талабига</a:t>
            </a:r>
            <a:r>
              <a:rPr lang="ru-RU" sz="3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кўра</a:t>
            </a:r>
            <a:r>
              <a:rPr lang="ru-RU" sz="3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жамият</a:t>
            </a:r>
            <a:r>
              <a:rPr lang="ru-RU" sz="3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кузатув</a:t>
            </a:r>
            <a:r>
              <a:rPr lang="ru-RU" sz="3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кенгашини</a:t>
            </a:r>
            <a:r>
              <a:rPr lang="ru-RU" sz="3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олдиндан</a:t>
            </a:r>
            <a:r>
              <a:rPr lang="ru-RU" sz="3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хабардор</a:t>
            </a:r>
            <a:r>
              <a:rPr lang="ru-RU" sz="3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қилиш</a:t>
            </a:r>
            <a:r>
              <a:rPr lang="ru-RU" sz="3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йўли</a:t>
            </a:r>
            <a:r>
              <a:rPr lang="ru-RU" sz="3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билан</a:t>
            </a:r>
            <a:r>
              <a:rPr lang="ru-RU" sz="3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бир</a:t>
            </a:r>
            <a:r>
              <a:rPr lang="ru-RU" sz="3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йиллик</a:t>
            </a:r>
            <a:r>
              <a:rPr lang="ru-RU" sz="3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ёки</a:t>
            </a:r>
            <a:r>
              <a:rPr lang="ru-RU" sz="3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бошқа</a:t>
            </a:r>
            <a:r>
              <a:rPr lang="ru-RU" sz="3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давр</a:t>
            </a:r>
            <a:r>
              <a:rPr lang="ru-RU" sz="3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ичидаги</a:t>
            </a:r>
            <a:r>
              <a:rPr lang="ru-RU" sz="3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фаолият</a:t>
            </a:r>
            <a:r>
              <a:rPr lang="ru-RU" sz="3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якунлари</a:t>
            </a:r>
            <a:r>
              <a:rPr lang="ru-RU" sz="3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бўйича</a:t>
            </a:r>
            <a:r>
              <a:rPr lang="ru-RU" sz="3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амалга</a:t>
            </a:r>
            <a:r>
              <a:rPr lang="ru-RU" sz="3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оширилади</a:t>
            </a:r>
            <a:r>
              <a:rPr lang="ru-RU" sz="3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 fontAlgn="t"/>
            <a:r>
              <a:rPr lang="ru-RU" sz="3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r>
              <a:rPr lang="ru-RU" sz="3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Жамиятнинг</a:t>
            </a:r>
            <a:r>
              <a:rPr lang="ru-RU" sz="3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молия-хўжалик</a:t>
            </a:r>
            <a:r>
              <a:rPr lang="ru-RU" sz="3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фаолиятини</a:t>
            </a:r>
            <a:r>
              <a:rPr lang="ru-RU" sz="3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текшириш</a:t>
            </a:r>
            <a:r>
              <a:rPr lang="ru-RU" sz="3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якунларига</a:t>
            </a:r>
            <a:r>
              <a:rPr lang="ru-RU" sz="3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кўра</a:t>
            </a:r>
            <a:r>
              <a:rPr lang="ru-RU" sz="3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жамиятнинг</a:t>
            </a:r>
            <a:r>
              <a:rPr lang="ru-RU" sz="3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тафтиш</a:t>
            </a:r>
            <a:r>
              <a:rPr lang="ru-RU" sz="3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комиссияси</a:t>
            </a:r>
            <a:r>
              <a:rPr lang="ru-RU" sz="3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sz="3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тафтишчиси</a:t>
            </a:r>
            <a:r>
              <a:rPr lang="ru-RU" sz="3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ru-RU" sz="3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хулоса</a:t>
            </a:r>
            <a:r>
              <a:rPr lang="ru-RU" sz="3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тузади</a:t>
            </a:r>
            <a:r>
              <a:rPr lang="ru-RU" sz="3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3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бу</a:t>
            </a:r>
            <a:r>
              <a:rPr lang="ru-RU" sz="3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хулосада</a:t>
            </a:r>
            <a:r>
              <a:rPr lang="ru-RU" sz="3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algn="just" fontAlgn="t"/>
            <a:r>
              <a:rPr lang="ru-RU" sz="3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-</a:t>
            </a:r>
            <a:r>
              <a:rPr lang="ru-RU" sz="3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жамиятнинг</a:t>
            </a:r>
            <a:r>
              <a:rPr lang="ru-RU" sz="3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ҳисоботларида</a:t>
            </a:r>
            <a:r>
              <a:rPr lang="ru-RU" sz="3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3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бошқа</a:t>
            </a:r>
            <a:r>
              <a:rPr lang="ru-RU" sz="3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молиявий</a:t>
            </a:r>
            <a:r>
              <a:rPr lang="ru-RU" sz="3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ҳужжатларида</a:t>
            </a:r>
            <a:r>
              <a:rPr lang="ru-RU" sz="3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кўрсатилган</a:t>
            </a:r>
            <a:r>
              <a:rPr lang="ru-RU" sz="3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маълумотларнинг</a:t>
            </a:r>
            <a:r>
              <a:rPr lang="ru-RU" sz="3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ишончлилигига</a:t>
            </a:r>
            <a:r>
              <a:rPr lang="ru-RU" sz="3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доир</a:t>
            </a:r>
            <a:r>
              <a:rPr lang="ru-RU" sz="3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баҳо</a:t>
            </a:r>
            <a:r>
              <a:rPr lang="ru-RU" sz="3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sz="3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7056772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1039" y="365127"/>
            <a:ext cx="8543925" cy="727950"/>
          </a:xfrm>
        </p:spPr>
        <p:txBody>
          <a:bodyPr>
            <a:noAutofit/>
          </a:bodyPr>
          <a:lstStyle/>
          <a:p>
            <a:pPr algn="ctr"/>
            <a:r>
              <a:rPr lang="ru-RU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Тафтиш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комиссияси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тафтишчи</a:t>
            </a: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):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36331" y="1093076"/>
            <a:ext cx="9354207" cy="5633545"/>
          </a:xfrm>
        </p:spPr>
        <p:txBody>
          <a:bodyPr>
            <a:normAutofit/>
          </a:bodyPr>
          <a:lstStyle/>
          <a:p>
            <a:pPr algn="just" fontAlgn="t"/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</a:t>
            </a:r>
            <a:r>
              <a:rPr lang="uz-Cyrl-UZ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бухгалтерия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ҳисобини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юритиш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молиявий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ҳисоботни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тақдим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этиш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тартиби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бузилганлиги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шунингдек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молия-хўжалик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фаолияти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амалга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оширилаётганда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қонун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ҳужжатлари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бузилганлиги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фактлари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тўғрисидаги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ахборот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кўрсатилиши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шарт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</a:t>
            </a:r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Тафтиш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комиссияси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тафтишчи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жамиятда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аффилланган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шахслар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билан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тузилган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битимлар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ёки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йирик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битимлар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мавжудлиги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шунингдек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қонун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ҳужжатларининг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жамият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ички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ҳужжатларининг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бундай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битимларни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тузишга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доир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талабларига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риоя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қилиниши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тўғрисидаги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хулосани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ҳар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чоракда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жамият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кузатув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кенгашининг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мажлисига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олиб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чиқади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348149928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57388" y="294289"/>
            <a:ext cx="8543925" cy="1439918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2021-2025 </a:t>
            </a:r>
            <a:r>
              <a:rPr lang="ru-RU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йилларга</a:t>
            </a: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мулжалланган</a:t>
            </a: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стратегияга</a:t>
            </a: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асосан</a:t>
            </a: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sz="1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8-боб</a:t>
            </a:r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Корпоратив</a:t>
            </a:r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бошқарувнинг</a:t>
            </a:r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замонавий</a:t>
            </a:r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услубларини</a:t>
            </a:r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жорий</a:t>
            </a:r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этиш</a:t>
            </a:r>
            <a:r>
              <a:rPr lang="ru-RU" sz="1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br>
              <a:rPr lang="ru-RU" sz="1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7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Тафтиш</a:t>
            </a:r>
            <a:r>
              <a:rPr lang="ru-RU" sz="27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7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комиссияси</a:t>
            </a:r>
            <a:r>
              <a:rPr lang="ru-RU" sz="27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sz="27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тафтишчи</a:t>
            </a:r>
            <a:r>
              <a:rPr lang="ru-RU" sz="27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ru-RU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36331" y="1429408"/>
            <a:ext cx="9354207" cy="4635062"/>
          </a:xfrm>
        </p:spPr>
        <p:txBody>
          <a:bodyPr>
            <a:normAutofit/>
          </a:bodyPr>
          <a:lstStyle/>
          <a:p>
            <a:pPr algn="just"/>
            <a:r>
              <a:rPr lang="en-US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</a:t>
            </a:r>
            <a:r>
              <a:rPr lang="uz-Cyrl-UZ" sz="20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34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Давлат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иштирокидаги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корхоналарда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тафтиш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комиссиялари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фаолияти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бекор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қилинади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[3]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Бунда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давлат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иштирокидаги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корхоналарда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кузатув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кенгашлари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аъзолари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таркибидан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иборат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аудит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қўмитаси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ташкил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қилинади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35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Аудит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қўмитасига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молиявий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таҳлил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бухгалтерия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ҳисоби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соҳасида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билимларга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эга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бўлган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кузатув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кенгашининг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мустақил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аъзоси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раҳбарлик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қилади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36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Аудит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қўмитаси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молиявий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ҳисоботларнинг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ҳаққонийлигини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назорат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қилиш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таваккалчиликнинг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самарадорлигини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таъминлаш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учун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algn="just"/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-</a:t>
            </a:r>
            <a:r>
              <a:rPr lang="ru-RU" sz="2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ички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аудитнинг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йиллик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иш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режасини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тасдиқлаш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учун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кузатув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кенгашига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киритади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algn="just"/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-</a:t>
            </a:r>
            <a:r>
              <a:rPr lang="ru-RU" sz="2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аудиторлик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текширувларини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ўтказиш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ташаббуси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билан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чиқади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algn="just"/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-</a:t>
            </a:r>
            <a:r>
              <a:rPr lang="ru-RU" sz="2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кузатув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кенгаши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олдида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аудит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масалалари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бўйича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ҳисобот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беради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 fontAlgn="t"/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7035446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Заголовок 1"/>
          <p:cNvSpPr>
            <a:spLocks noGrp="1"/>
          </p:cNvSpPr>
          <p:nvPr>
            <p:ph type="title"/>
          </p:nvPr>
        </p:nvSpPr>
        <p:spPr>
          <a:xfrm>
            <a:off x="1751013" y="301626"/>
            <a:ext cx="7313612" cy="2060575"/>
          </a:xfrm>
        </p:spPr>
        <p:txBody>
          <a:bodyPr/>
          <a:lstStyle/>
          <a:p>
            <a:pPr eaLnBrk="1" hangingPunct="1"/>
            <a:endParaRPr lang="ru-RU" altLang="ru-RU" smtClean="0"/>
          </a:p>
        </p:txBody>
      </p:sp>
      <p:graphicFrame>
        <p:nvGraphicFramePr>
          <p:cNvPr id="5" name="Содержимое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94453065"/>
              </p:ext>
            </p:extLst>
          </p:nvPr>
        </p:nvGraphicFramePr>
        <p:xfrm>
          <a:off x="838200" y="381000"/>
          <a:ext cx="8534400" cy="62484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8436" name="Номер слайда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Constantia" panose="02030602050306030303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Constantia" panose="02030602050306030303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fld id="{2D7038B7-869D-4EBB-AD47-4597A8B5E6B5}" type="slidenum">
              <a:rPr lang="ru-RU" altLang="ru-RU" sz="1200">
                <a:solidFill>
                  <a:srgbClr val="045C75"/>
                </a:solidFill>
                <a:latin typeface="Verdana" panose="020B0604030504040204" pitchFamily="34" charset="0"/>
              </a:rPr>
              <a:pPr>
                <a:spcBef>
                  <a:spcPct val="0"/>
                </a:spcBef>
                <a:buClrTx/>
                <a:buSzTx/>
                <a:buFontTx/>
                <a:buNone/>
              </a:pPr>
              <a:t>9</a:t>
            </a:fld>
            <a:endParaRPr lang="ru-RU" altLang="ru-RU" sz="1200">
              <a:solidFill>
                <a:srgbClr val="045C75"/>
              </a:solidFill>
              <a:latin typeface="Verdan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989338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1039" y="365126"/>
            <a:ext cx="8543925" cy="896115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Жамиятнинг</a:t>
            </a:r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ички</a:t>
            </a:r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аудит </a:t>
            </a:r>
            <a:r>
              <a:rPr lang="ru-RU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хизмати</a:t>
            </a:r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81039" y="1187669"/>
            <a:ext cx="8543925" cy="4989294"/>
          </a:xfrm>
        </p:spPr>
        <p:txBody>
          <a:bodyPr>
            <a:normAutofit fontScale="70000" lnSpcReduction="20000"/>
          </a:bodyPr>
          <a:lstStyle/>
          <a:p>
            <a:pPr algn="just" fontAlgn="t"/>
            <a:endPara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fontAlgn="t"/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-</a:t>
            </a:r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Жамиятнинг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ички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аудит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хизмати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жамиятнинг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ижроия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органи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филиаллари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ваколатхоналари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томонидан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қонун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ҳужжатларига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жамият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уставига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бошқа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ҳужжатларга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риоя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этилишини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algn="just" fontAlgn="t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-бухгалтерия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ҳисобида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молиявий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ҳисоботларда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маълумотларнинг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тўлиқ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ҳамда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ишончли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тарзда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акс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эттирилиши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таъминланишини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algn="just" fontAlgn="t"/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-</a:t>
            </a:r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хўжалик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операцияларини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амалга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оширишнинг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белгиланган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қоидалари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тартиб-таомилларига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риоя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этилишини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algn="just" fontAlgn="t"/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-</a:t>
            </a:r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активларнинг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сақланишини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шунингдек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жамиятни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бошқариш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юзасидан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қонун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ҳужжатларида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белгиланган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талабларга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риоя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этилишини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текшириш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ҳамда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мониторинг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олиб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бориш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орқали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жамиятнинг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ижроия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органи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филиаллари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ваколатхоналари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ишини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назорат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қилади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ҳамда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баҳолайди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Жамиятнинг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ички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аудит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хизмати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ўз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фаолиятини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агар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қонунда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ўзгача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қоида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назарда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тутилмаган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бўлса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Ўзбекистон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Республикаси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Вазирлар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Маҳкамаси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томонидан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белгиланадиган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тартибга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мувофиқ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амалга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оширади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4936325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Заголовок 1"/>
          <p:cNvSpPr>
            <a:spLocks noGrp="1"/>
          </p:cNvSpPr>
          <p:nvPr>
            <p:ph type="title"/>
          </p:nvPr>
        </p:nvSpPr>
        <p:spPr>
          <a:xfrm>
            <a:off x="838200" y="315310"/>
            <a:ext cx="8229600" cy="1284890"/>
          </a:xfrm>
        </p:spPr>
        <p:txBody>
          <a:bodyPr>
            <a:normAutofit/>
          </a:bodyPr>
          <a:lstStyle/>
          <a:p>
            <a:pPr algn="ctr"/>
            <a:r>
              <a:rPr lang="ru-RU" altLang="ru-RU" sz="1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altLang="ru-RU" sz="1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altLang="ru-RU" sz="1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ЎЗБЕКИСТОН </a:t>
            </a:r>
            <a:r>
              <a:rPr lang="ru-RU" alt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РЕСПУБЛИКАСИНИНГ ҚОНУНИ </a:t>
            </a:r>
            <a:r>
              <a:rPr lang="ru-RU" altLang="ru-RU" sz="1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altLang="ru-RU" sz="1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altLang="ru-RU" sz="1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20.03.2019 </a:t>
            </a:r>
            <a:r>
              <a:rPr lang="ru-RU" altLang="ru-RU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й.N</a:t>
            </a:r>
            <a:r>
              <a:rPr lang="ru-RU" alt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ЎРҚ-531</a:t>
            </a:r>
            <a:br>
              <a:rPr lang="ru-RU" alt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altLang="ru-RU" sz="1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459" name="Объект 2"/>
          <p:cNvSpPr>
            <a:spLocks noGrp="1"/>
          </p:cNvSpPr>
          <p:nvPr>
            <p:ph idx="1"/>
          </p:nvPr>
        </p:nvSpPr>
        <p:spPr>
          <a:xfrm>
            <a:off x="346842" y="1600200"/>
            <a:ext cx="9270124" cy="4724400"/>
          </a:xfrm>
        </p:spPr>
        <p:txBody>
          <a:bodyPr>
            <a:normAutofit/>
          </a:bodyPr>
          <a:lstStyle/>
          <a:p>
            <a:pPr algn="just"/>
            <a:r>
              <a:rPr lang="ru-RU" alt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74</a:t>
            </a:r>
            <a:r>
              <a:rPr lang="ru-RU" alt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alt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модда</a:t>
            </a:r>
            <a:r>
              <a:rPr lang="ru-RU" alt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alt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Акциялари</a:t>
            </a:r>
            <a:r>
              <a:rPr lang="ru-RU" alt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фонд </a:t>
            </a:r>
            <a:r>
              <a:rPr lang="ru-RU" alt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биржасининг</a:t>
            </a:r>
            <a:r>
              <a:rPr lang="ru-RU" alt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биржа </a:t>
            </a:r>
            <a:r>
              <a:rPr lang="ru-RU" alt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котировкаси</a:t>
            </a:r>
            <a:r>
              <a:rPr lang="ru-RU" alt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варағига</a:t>
            </a:r>
            <a:r>
              <a:rPr lang="ru-RU" alt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киритилган</a:t>
            </a:r>
            <a:r>
              <a:rPr lang="ru-RU" alt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жамият</a:t>
            </a:r>
            <a:r>
              <a:rPr lang="ru-RU" alt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фақат</a:t>
            </a:r>
            <a:r>
              <a:rPr lang="ru-RU" alt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мазкур</a:t>
            </a:r>
            <a:r>
              <a:rPr lang="ru-RU" alt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жамият</a:t>
            </a:r>
            <a:r>
              <a:rPr lang="ru-RU" alt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кузатув</a:t>
            </a:r>
            <a:r>
              <a:rPr lang="ru-RU" alt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кенгашининг</a:t>
            </a:r>
            <a:r>
              <a:rPr lang="ru-RU" alt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аъзоларидан</a:t>
            </a:r>
            <a:r>
              <a:rPr lang="ru-RU" alt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таркиб</a:t>
            </a:r>
            <a:r>
              <a:rPr lang="ru-RU" alt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топган</a:t>
            </a:r>
            <a:r>
              <a:rPr lang="ru-RU" alt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аудит </a:t>
            </a:r>
            <a:r>
              <a:rPr lang="ru-RU" alt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қўмитасини</a:t>
            </a:r>
            <a:r>
              <a:rPr lang="ru-RU" alt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ташкил</a:t>
            </a:r>
            <a:r>
              <a:rPr lang="ru-RU" alt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этиши</a:t>
            </a:r>
            <a:r>
              <a:rPr lang="ru-RU" alt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шарт</a:t>
            </a:r>
            <a:r>
              <a:rPr lang="ru-RU" alt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alt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Жамиятнинг</a:t>
            </a:r>
            <a:r>
              <a:rPr lang="ru-RU" alt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ички</a:t>
            </a:r>
            <a:r>
              <a:rPr lang="ru-RU" alt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аудит </a:t>
            </a:r>
            <a:r>
              <a:rPr lang="ru-RU" alt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хизмати</a:t>
            </a:r>
            <a:r>
              <a:rPr lang="ru-RU" alt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alt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агар</a:t>
            </a:r>
            <a:r>
              <a:rPr lang="ru-RU" alt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бундай</a:t>
            </a:r>
            <a:r>
              <a:rPr lang="ru-RU" alt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хизмат</a:t>
            </a:r>
            <a:r>
              <a:rPr lang="ru-RU" alt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мавжуд</a:t>
            </a:r>
            <a:r>
              <a:rPr lang="ru-RU" alt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бўлса</a:t>
            </a:r>
            <a:r>
              <a:rPr lang="ru-RU" alt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alt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ўз</a:t>
            </a:r>
            <a:r>
              <a:rPr lang="ru-RU" alt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фаолиятида</a:t>
            </a:r>
            <a:r>
              <a:rPr lang="ru-RU" alt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аудит </a:t>
            </a:r>
            <a:r>
              <a:rPr lang="ru-RU" alt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қўмитасига</a:t>
            </a:r>
            <a:r>
              <a:rPr lang="ru-RU" alt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altLang="ru-RU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ҳисобдордир</a:t>
            </a:r>
            <a:r>
              <a:rPr lang="ru-RU" alt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ctr"/>
            <a:r>
              <a:rPr lang="ru-RU" sz="1200" b="1" cap="all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ЎЗБЕКИСТОН РЕСПУБЛИКАСИ ВАЗИРЛАР МАҲКАМАСИНИНГ  2021 ЙИЛ 29 МАРТДАГИ 2021 — 2025 ЙИЛЛАРДА ДАВЛАТ ИШТИРОКИДАГИ КОРХОНАЛАРНИ БОШҚАРИШ ВА ИСЛОҲ ҚИЛИШ СТРАТЕГИЯСИНИ ТАСДИҚЛАШ ТЎҒРИСИДА»ГИ 166-СОН  ҚАРОРИ </a:t>
            </a:r>
            <a:endParaRPr lang="ru-RU" sz="12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endParaRPr lang="ru-RU" altLang="ru-RU" sz="1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460" name="Номер слайда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fld id="{AB76DD2B-463F-4502-8A6D-5BC5E0091A34}" type="slidenum">
              <a:rPr lang="ru-RU" altLang="ru-RU" smtClean="0">
                <a:solidFill>
                  <a:srgbClr val="045C75"/>
                </a:solidFill>
              </a:rPr>
              <a:pPr/>
              <a:t>11</a:t>
            </a:fld>
            <a:endParaRPr lang="ru-RU" altLang="ru-RU" smtClean="0">
              <a:solidFill>
                <a:srgbClr val="045C75"/>
              </a:solidFill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346842" y="4512767"/>
            <a:ext cx="8975834" cy="9814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540385" algn="just">
              <a:lnSpc>
                <a:spcPct val="107000"/>
              </a:lnSpc>
              <a:spcAft>
                <a:spcPts val="0"/>
              </a:spcAft>
            </a:pP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Республикадаги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мавжуд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599 та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акциядорлик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жамиятларидан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42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фоизида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давлат</a:t>
            </a:r>
            <a:r>
              <a:rPr lang="ru-RU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улуши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бўлиб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жами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акцияларнинг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84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фоизи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давлатга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тегишли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аҳолининг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атиги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2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фоизидан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ортиғи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акцияларга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эгалик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қилади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3169672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1039" y="365127"/>
            <a:ext cx="8543925" cy="854074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Аудиторлик</a:t>
            </a:r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ташкилоти</a:t>
            </a:r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[1]</a:t>
            </a:r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353" y="1114097"/>
            <a:ext cx="9196550" cy="5318234"/>
          </a:xfrm>
        </p:spPr>
        <p:txBody>
          <a:bodyPr>
            <a:normAutofit fontScale="85000" lnSpcReduction="20000"/>
          </a:bodyPr>
          <a:lstStyle/>
          <a:p>
            <a:pPr algn="just" fontAlgn="t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</a:t>
            </a:r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Аудиторлик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ташкилоти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жамият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билан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тузилган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шартномага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мувофиқ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қонун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ҳужжатларида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белгиланган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тартибда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жамият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молия-хўжалик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фаолиятининг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текширилишини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амалга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оширади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унга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аудиторлик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хулосасини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тақдим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этади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 fontAlgn="t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Аудиторлик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ташкилоти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жамиятнинг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молиявий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ҳисоботи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молияга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доир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бошқа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ахборот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ҳақидаги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нотўғри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хулосани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ўз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ичига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олган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аудиторлик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хулосаси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тузилганлиги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оқибатида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етказилган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зарар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учун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жамият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олдида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жавобгар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бўлади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 fontAlgn="t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Устав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фондидаги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(устав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капиталидаги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давлат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улуши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эллик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фоиздан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кўп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бўлган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жамиятларда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аудиторлик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текшируви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ўтказиш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учун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аудиторлик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ташкилотини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танлаш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Ўзбекистон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Республикасининг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Хусусийлаштириш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монополиядан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чиқариш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рақобатни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ривожлантириш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давлат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қўмитаси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ҳамда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Ўзбекистон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Республикаси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Молия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вазирлиги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томонидан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белгиланадиган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рўйхатдан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келиб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чиққан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ҳолда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танлов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асосида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амалга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оширилади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7254037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1039" y="365127"/>
            <a:ext cx="8543925" cy="1085302"/>
          </a:xfrm>
        </p:spPr>
        <p:txBody>
          <a:bodyPr>
            <a:normAutofit fontScale="90000"/>
          </a:bodyPr>
          <a:lstStyle/>
          <a:p>
            <a:pPr algn="ctr"/>
            <a:r>
              <a:rPr lang="en-US" b="1" dirty="0" smtClean="0"/>
              <a:t>    </a:t>
            </a:r>
            <a:r>
              <a:rPr lang="en-US" sz="27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2021-2025 </a:t>
            </a:r>
            <a:r>
              <a:rPr lang="uz-Cyrl-UZ" sz="27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йилларга мулжалланган стратегияга асосан т</a:t>
            </a:r>
            <a:r>
              <a:rPr lang="ru-RU" sz="27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ашқи</a:t>
            </a:r>
            <a:r>
              <a:rPr lang="ru-RU" sz="27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аудит </a:t>
            </a:r>
            <a:r>
              <a:rPr lang="en-US" sz="27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[4]</a:t>
            </a:r>
            <a:br>
              <a:rPr lang="en-US" sz="27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7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94290" y="1541845"/>
            <a:ext cx="9406758" cy="4943037"/>
          </a:xfrm>
        </p:spPr>
        <p:txBody>
          <a:bodyPr>
            <a:normAutofit fontScale="92500" lnSpcReduction="20000"/>
          </a:bodyPr>
          <a:lstStyle/>
          <a:p>
            <a:pPr algn="just"/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59.Давлат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иштирокидаги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корхоналарнинг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йиллик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молиявий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ҳисоботи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қонунчилик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ҳужжатларига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мувофиқ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ташқи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аудитдан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ўтказилиши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шарт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60.Давлат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иштирокидаги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корхона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акцияларининг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улушларининг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камида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5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фоизига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эгалик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қилувчи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акциядорларга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иштирокчиларга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асослар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бўлган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тақдирда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корхона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молия-хўжалик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фаолиятини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корхона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ҳисобидан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навбатдан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ташқари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ташқи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аудитдан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ўтказишни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талаб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қилиш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ҳуқуқи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берилади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61.Мажбурий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аудиторлик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текшируви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акциядорларнинг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иштирокчиларнинг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умумий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йиғилиши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муассис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қарори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билан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тайинланади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Ташқи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аудиторлик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ташкилотини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жалб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қилиш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учун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ўтказиладиган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танлов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(тендер)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шартлари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қўйиладиган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талаблар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кузатув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кенгашининг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Аудит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қўмитаси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томонидан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белгиланади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125417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Жамиятнинг</a:t>
            </a:r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корпоратив</a:t>
            </a:r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маслаҳатчиси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62759" y="1429407"/>
            <a:ext cx="9186041" cy="4747556"/>
          </a:xfrm>
        </p:spPr>
        <p:txBody>
          <a:bodyPr/>
          <a:lstStyle/>
          <a:p>
            <a:pPr algn="just" fontAlgn="t"/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Жамиятнинг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уставида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жамият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кузатув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кенгашига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ҳисобдор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бўлган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корпоратив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қонун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ҳужжатларига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риоя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этилиши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устидан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назорат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қилиш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вазифасини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бажарувчи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жамият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корпоратив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маслаҳатчиси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лавозимини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жорий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этиш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назарда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тутилиши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мумкин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 fontAlgn="t"/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Жамият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корпоратив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маслаҳатчисининг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фаолияти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жамият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кузатув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кенгаши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томонидан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тасдиқланган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низом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асосида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амалга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оширилади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2329217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Заголовок 1"/>
          <p:cNvSpPr>
            <a:spLocks noGrp="1"/>
          </p:cNvSpPr>
          <p:nvPr>
            <p:ph type="title"/>
          </p:nvPr>
        </p:nvSpPr>
        <p:spPr>
          <a:xfrm>
            <a:off x="838200" y="704850"/>
            <a:ext cx="8229600" cy="742950"/>
          </a:xfrm>
        </p:spPr>
        <p:txBody>
          <a:bodyPr/>
          <a:lstStyle/>
          <a:p>
            <a:pPr algn="ctr"/>
            <a:r>
              <a:rPr lang="uz-Cyrl-UZ" altLang="ru-RU" sz="3600" b="1">
                <a:latin typeface="Times New Roman" panose="02020603050405020304" pitchFamily="18" charset="0"/>
                <a:cs typeface="Times New Roman" panose="02020603050405020304" pitchFamily="18" charset="0"/>
              </a:rPr>
              <a:t>Комплаенс-назорат тизими</a:t>
            </a:r>
            <a:endParaRPr lang="ru-RU" altLang="ru-RU" sz="36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6083" name="Объект 2"/>
          <p:cNvSpPr>
            <a:spLocks noGrp="1"/>
          </p:cNvSpPr>
          <p:nvPr>
            <p:ph idx="1"/>
          </p:nvPr>
        </p:nvSpPr>
        <p:spPr>
          <a:xfrm>
            <a:off x="533400" y="1447800"/>
            <a:ext cx="8915400" cy="5741276"/>
          </a:xfrm>
        </p:spPr>
        <p:txBody>
          <a:bodyPr>
            <a:normAutofit lnSpcReduction="10000"/>
          </a:bodyPr>
          <a:lstStyle/>
          <a:p>
            <a:pPr algn="just"/>
            <a:r>
              <a:rPr lang="ru-RU" alt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</a:t>
            </a:r>
            <a:r>
              <a:rPr lang="ru-RU" alt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а).  </a:t>
            </a:r>
            <a:r>
              <a:rPr lang="ru-RU" altLang="ru-RU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Ўзбекистон</a:t>
            </a:r>
            <a:r>
              <a:rPr lang="ru-RU" alt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Республикаси</a:t>
            </a:r>
            <a:r>
              <a:rPr lang="ru-RU" alt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alt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Президентининг</a:t>
            </a:r>
            <a:r>
              <a:rPr lang="ru-RU" alt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2020  </a:t>
            </a:r>
            <a:r>
              <a:rPr lang="ru-RU" alt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йилнинг</a:t>
            </a:r>
            <a:r>
              <a:rPr lang="ru-RU" alt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11  </a:t>
            </a:r>
            <a:r>
              <a:rPr lang="ru-RU" alt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январдаги</a:t>
            </a:r>
            <a:r>
              <a:rPr lang="ru-RU" alt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коррупцияга</a:t>
            </a:r>
            <a:r>
              <a:rPr lang="ru-RU" alt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alt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қарши</a:t>
            </a:r>
            <a:r>
              <a:rPr lang="ru-RU" alt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alt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курашиш</a:t>
            </a:r>
            <a:r>
              <a:rPr lang="ru-RU" alt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alt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ҳамда</a:t>
            </a:r>
            <a:r>
              <a:rPr lang="ru-RU" alt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alt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жамоатчилик</a:t>
            </a:r>
            <a:r>
              <a:rPr lang="ru-RU" alt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назорати</a:t>
            </a:r>
            <a:r>
              <a:rPr lang="ru-RU" alt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alt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тизмиларини</a:t>
            </a:r>
            <a:r>
              <a:rPr lang="ru-RU" alt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alt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такомиллаштириш</a:t>
            </a:r>
            <a:r>
              <a:rPr lang="ru-RU" alt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alt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масалаларига</a:t>
            </a:r>
            <a:r>
              <a:rPr lang="ru-RU" alt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alt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бағишланган</a:t>
            </a:r>
            <a:r>
              <a:rPr lang="ru-RU" alt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alt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йиғилишида</a:t>
            </a:r>
            <a:r>
              <a:rPr lang="ru-RU" alt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endParaRPr lang="ru-RU" altLang="ru-RU" sz="2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ru-RU" alt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alt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</a:t>
            </a:r>
            <a:r>
              <a:rPr lang="ru-RU" alt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Бирлашган</a:t>
            </a:r>
            <a:r>
              <a:rPr lang="ru-RU" alt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Миллатлар</a:t>
            </a:r>
            <a:r>
              <a:rPr lang="ru-RU" alt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Ташкилотининг</a:t>
            </a:r>
            <a:r>
              <a:rPr lang="ru-RU" alt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Тараққиёт</a:t>
            </a:r>
            <a:r>
              <a:rPr lang="ru-RU" alt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дастури</a:t>
            </a:r>
            <a:r>
              <a:rPr lang="ru-RU" alt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билан</a:t>
            </a:r>
            <a:r>
              <a:rPr lang="ru-RU" alt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ҳамкорликда</a:t>
            </a:r>
            <a:r>
              <a:rPr lang="ru-RU" alt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вазирлик</a:t>
            </a:r>
            <a:r>
              <a:rPr lang="ru-RU" alt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компания  </a:t>
            </a:r>
            <a:r>
              <a:rPr lang="ru-RU" alt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alt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alt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ҳокимликларда</a:t>
            </a:r>
            <a:r>
              <a:rPr lang="ru-RU" alt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alt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ички</a:t>
            </a:r>
            <a:r>
              <a:rPr lang="ru-RU" alt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alt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коррупцияга</a:t>
            </a:r>
            <a:r>
              <a:rPr lang="ru-RU" alt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alt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қарши</a:t>
            </a:r>
            <a:r>
              <a:rPr lang="ru-RU" alt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alt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чораларни</a:t>
            </a:r>
            <a:r>
              <a:rPr lang="ru-RU" alt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alt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ишлаб</a:t>
            </a:r>
            <a:r>
              <a:rPr lang="ru-RU" alt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alt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чиқувчи</a:t>
            </a:r>
            <a:r>
              <a:rPr lang="ru-RU" alt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alt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alt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амалга</a:t>
            </a:r>
            <a:r>
              <a:rPr lang="ru-RU" alt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оширувчи</a:t>
            </a:r>
            <a:r>
              <a:rPr lang="ru-RU" alt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«</a:t>
            </a:r>
            <a:r>
              <a:rPr lang="ru-RU" alt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комплаенс</a:t>
            </a:r>
            <a:r>
              <a:rPr lang="ru-RU" alt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назорат</a:t>
            </a:r>
            <a:r>
              <a:rPr lang="ru-RU" alt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 </a:t>
            </a:r>
            <a:r>
              <a:rPr lang="ru-RU" alt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тизимини</a:t>
            </a:r>
            <a:r>
              <a:rPr lang="ru-RU" alt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жорий</a:t>
            </a:r>
            <a:r>
              <a:rPr lang="ru-RU" alt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этиш</a:t>
            </a:r>
            <a:r>
              <a:rPr lang="ru-RU" alt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вазифаси</a:t>
            </a:r>
            <a:r>
              <a:rPr lang="ru-RU" alt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қўйилди</a:t>
            </a:r>
            <a:r>
              <a:rPr lang="ru-RU" alt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algn="just"/>
            <a:endParaRPr lang="ru-RU" alt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ru-RU" altLang="ru-RU" sz="1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ru-RU" altLang="ru-RU" sz="1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alt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</a:t>
            </a:r>
            <a:r>
              <a:rPr lang="ru-RU" altLang="ru-RU" sz="1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Ўзбекистон</a:t>
            </a:r>
            <a:r>
              <a:rPr lang="ru-RU" alt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altLang="ru-RU" sz="1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Республикаси</a:t>
            </a:r>
            <a:r>
              <a:rPr lang="ru-RU" alt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altLang="ru-RU" sz="1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Президентининг</a:t>
            </a:r>
            <a:r>
              <a:rPr lang="ru-RU" alt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“</a:t>
            </a:r>
            <a:r>
              <a:rPr lang="ru-RU" altLang="ru-RU" sz="1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Ўзбекистон</a:t>
            </a:r>
            <a:r>
              <a:rPr lang="ru-RU" alt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altLang="ru-RU" sz="1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Республикасида</a:t>
            </a:r>
            <a:r>
              <a:rPr lang="ru-RU" alt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altLang="ru-RU" sz="1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коррупцияга</a:t>
            </a:r>
            <a:r>
              <a:rPr lang="ru-RU" alt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altLang="ru-RU" sz="1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қарши</a:t>
            </a:r>
            <a:r>
              <a:rPr lang="ru-RU" alt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altLang="ru-RU" sz="1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курашиш</a:t>
            </a:r>
            <a:r>
              <a:rPr lang="ru-RU" alt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altLang="ru-RU" sz="1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ҳамда</a:t>
            </a:r>
            <a:r>
              <a:rPr lang="ru-RU" alt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1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жамоатчилик</a:t>
            </a:r>
            <a:r>
              <a:rPr lang="ru-RU" alt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altLang="ru-RU" sz="1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назорати</a:t>
            </a:r>
            <a:r>
              <a:rPr lang="ru-RU" alt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altLang="ru-RU" sz="1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тизмиларини</a:t>
            </a:r>
            <a:r>
              <a:rPr lang="ru-RU" alt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altLang="ru-RU" sz="1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такомиллаштириш</a:t>
            </a:r>
            <a:r>
              <a:rPr lang="ru-RU" alt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altLang="ru-RU" sz="1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масалалари</a:t>
            </a:r>
            <a:r>
              <a:rPr lang="ru-RU" alt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altLang="ru-RU" sz="1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бўйича</a:t>
            </a:r>
            <a:r>
              <a:rPr lang="ru-RU" alt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altLang="ru-RU" sz="1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йиғилиш</a:t>
            </a:r>
            <a:r>
              <a:rPr lang="ru-RU" alt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altLang="ru-RU" sz="1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материаллари</a:t>
            </a:r>
            <a:r>
              <a:rPr lang="ru-RU" alt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11.02.2020 </a:t>
            </a:r>
            <a:r>
              <a:rPr lang="ru-RU" altLang="ru-RU" sz="1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йил</a:t>
            </a:r>
            <a:r>
              <a:rPr lang="ru-RU" alt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altLang="ru-RU" sz="1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Ҳалқ</a:t>
            </a:r>
            <a:r>
              <a:rPr lang="ru-RU" alt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1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сўзи</a:t>
            </a:r>
            <a:r>
              <a:rPr lang="ru-RU" alt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46084" name="Номер слайда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fld id="{6BA7DFC2-9D42-4535-BB72-B8D5BF44A089}" type="slidenum">
              <a:rPr lang="ru-RU" altLang="ru-RU" smtClean="0">
                <a:solidFill>
                  <a:srgbClr val="045C75"/>
                </a:solidFill>
              </a:rPr>
              <a:pPr/>
              <a:t>15</a:t>
            </a:fld>
            <a:endParaRPr lang="ru-RU" altLang="ru-RU" smtClean="0">
              <a:solidFill>
                <a:srgbClr val="045C75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9413800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Заголовок 1"/>
          <p:cNvSpPr>
            <a:spLocks noGrp="1"/>
          </p:cNvSpPr>
          <p:nvPr>
            <p:ph type="title"/>
          </p:nvPr>
        </p:nvSpPr>
        <p:spPr>
          <a:xfrm>
            <a:off x="838200" y="76200"/>
            <a:ext cx="8229600" cy="990600"/>
          </a:xfrm>
        </p:spPr>
        <p:txBody>
          <a:bodyPr/>
          <a:lstStyle/>
          <a:p>
            <a:pPr algn="ctr"/>
            <a:r>
              <a:rPr lang="ru-RU" altLang="ru-RU" dirty="0" smtClean="0"/>
              <a:t> </a:t>
            </a:r>
            <a:r>
              <a:rPr lang="ru-RU" altLang="ru-RU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Комплаенс</a:t>
            </a:r>
            <a:r>
              <a:rPr lang="ru-RU" alt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</a:t>
            </a:r>
            <a:r>
              <a:rPr lang="ru-RU" altLang="ru-RU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назорат</a:t>
            </a:r>
            <a:r>
              <a:rPr lang="ru-RU" alt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тизими</a:t>
            </a:r>
            <a:endParaRPr lang="ru-RU" altLang="ru-RU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7107" name="Объект 2"/>
          <p:cNvSpPr>
            <a:spLocks noGrp="1"/>
          </p:cNvSpPr>
          <p:nvPr>
            <p:ph idx="1"/>
          </p:nvPr>
        </p:nvSpPr>
        <p:spPr>
          <a:xfrm>
            <a:off x="84083" y="1219200"/>
            <a:ext cx="9574923" cy="5105400"/>
          </a:xfrm>
        </p:spPr>
        <p:txBody>
          <a:bodyPr>
            <a:normAutofit fontScale="92500" lnSpcReduction="20000"/>
          </a:bodyPr>
          <a:lstStyle/>
          <a:p>
            <a:pPr algn="just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б). </a:t>
            </a:r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Ўзбекистон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Республикаси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Вазирлар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Маҳкасмасининг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166 </a:t>
            </a:r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сонли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қарорида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2021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йил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июлдан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бошлаб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[4]</a:t>
            </a:r>
            <a:r>
              <a:rPr lang="ru-RU" sz="19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sz="19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-</a:t>
            </a:r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давлат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иштирокидаги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корхоналарда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кузатув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кенгаши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ички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аудит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хизмати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кузатув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кенгаши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таркибида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аудит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қўмитаси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ташкил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этилади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algn="just"/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-</a:t>
            </a:r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давлат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иштирокидаги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корхоналар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ижро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этувчи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органининг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ҳисоботи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ҳар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чоракда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камида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бир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марта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кузатув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кенгашининг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мажлисларида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шу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жумладан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видеоконференцалоқа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тизими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орқали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электрон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овоз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(e-VOTE)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бериш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йўли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билан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ўтказиладиган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мажлисларда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эшитилади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algn="just"/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-</a:t>
            </a:r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акциялари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фонд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биржасининг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биржа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котировкаси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варағига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листингга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киритилган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давлат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улуши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50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фоиздан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ортиқ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бўлган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акциядорлик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жамиятларида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«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мувофиқлик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тизими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 (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комплаенс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хизмати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ташкил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этилади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endParaRPr lang="ru-RU" altLang="ru-RU" dirty="0" smtClean="0"/>
          </a:p>
        </p:txBody>
      </p:sp>
      <p:sp>
        <p:nvSpPr>
          <p:cNvPr id="47108" name="Номер слайда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fld id="{04DBB618-4003-4F69-AD99-4D2E43918CDA}" type="slidenum">
              <a:rPr lang="ru-RU" altLang="ru-RU" smtClean="0">
                <a:solidFill>
                  <a:srgbClr val="045C75"/>
                </a:solidFill>
              </a:rPr>
              <a:pPr/>
              <a:t>16</a:t>
            </a:fld>
            <a:endParaRPr lang="ru-RU" altLang="ru-RU" smtClean="0">
              <a:solidFill>
                <a:srgbClr val="045C75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2909147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Заголовок 1"/>
          <p:cNvSpPr>
            <a:spLocks noGrp="1"/>
          </p:cNvSpPr>
          <p:nvPr>
            <p:ph type="title"/>
          </p:nvPr>
        </p:nvSpPr>
        <p:spPr>
          <a:xfrm>
            <a:off x="838200" y="76200"/>
            <a:ext cx="8229600" cy="990600"/>
          </a:xfrm>
        </p:spPr>
        <p:txBody>
          <a:bodyPr/>
          <a:lstStyle/>
          <a:p>
            <a:r>
              <a:rPr lang="ru-RU" altLang="ru-RU" smtClean="0"/>
              <a:t> </a:t>
            </a:r>
            <a:r>
              <a:rPr lang="ru-RU" altLang="ru-RU" sz="4000" b="1">
                <a:latin typeface="Times New Roman" panose="02020603050405020304" pitchFamily="18" charset="0"/>
                <a:cs typeface="Times New Roman" panose="02020603050405020304" pitchFamily="18" charset="0"/>
              </a:rPr>
              <a:t>Комплаенс –назорат тизими</a:t>
            </a:r>
          </a:p>
        </p:txBody>
      </p:sp>
      <p:sp>
        <p:nvSpPr>
          <p:cNvPr id="47107" name="Объект 2"/>
          <p:cNvSpPr>
            <a:spLocks noGrp="1"/>
          </p:cNvSpPr>
          <p:nvPr>
            <p:ph idx="1"/>
          </p:nvPr>
        </p:nvSpPr>
        <p:spPr>
          <a:xfrm>
            <a:off x="252248" y="1219199"/>
            <a:ext cx="9312166" cy="5339255"/>
          </a:xfrm>
        </p:spPr>
        <p:txBody>
          <a:bodyPr/>
          <a:lstStyle/>
          <a:p>
            <a:pPr algn="just"/>
            <a:r>
              <a:rPr lang="ru-RU" alt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“</a:t>
            </a:r>
            <a:r>
              <a:rPr lang="ru-RU" alt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Комплаенс</a:t>
            </a:r>
            <a:r>
              <a:rPr lang="ru-RU" alt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” </a:t>
            </a:r>
            <a:r>
              <a:rPr lang="ru-RU" alt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сўзи</a:t>
            </a:r>
            <a:r>
              <a:rPr lang="ru-RU" alt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alt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ингилизча</a:t>
            </a:r>
            <a:r>
              <a:rPr lang="ru-RU" alt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compliance </a:t>
            </a:r>
            <a:r>
              <a:rPr lang="ru-RU" alt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сўздан</a:t>
            </a:r>
            <a:r>
              <a:rPr lang="ru-RU" alt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олинган</a:t>
            </a:r>
            <a:r>
              <a:rPr lang="ru-RU" alt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)-</a:t>
            </a:r>
            <a:r>
              <a:rPr lang="ru-RU" alt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бу</a:t>
            </a:r>
            <a:r>
              <a:rPr lang="ru-RU" alt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Комплаенс</a:t>
            </a:r>
            <a:r>
              <a:rPr lang="ru-RU" alt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alt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инглизча</a:t>
            </a:r>
            <a:r>
              <a:rPr lang="ru-RU" alt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- </a:t>
            </a:r>
            <a:r>
              <a:rPr lang="ru-RU" alt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розилик</a:t>
            </a:r>
            <a:r>
              <a:rPr lang="ru-RU" alt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alt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комплаенс</a:t>
            </a:r>
            <a:r>
              <a:rPr lang="ru-RU" alt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r>
              <a:rPr lang="ru-RU" alt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бажариш</a:t>
            </a:r>
            <a:r>
              <a:rPr lang="ru-RU" alt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- </a:t>
            </a:r>
            <a:r>
              <a:rPr lang="ru-RU" alt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бажариш</a:t>
            </a:r>
            <a:r>
              <a:rPr lang="ru-RU" alt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феълидан</a:t>
            </a:r>
            <a:r>
              <a:rPr lang="ru-RU" alt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келиб</a:t>
            </a:r>
            <a:r>
              <a:rPr lang="ru-RU" alt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чиққан</a:t>
            </a:r>
            <a:r>
              <a:rPr lang="ru-RU" alt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- </a:t>
            </a:r>
            <a:r>
              <a:rPr lang="ru-RU" alt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сўз</a:t>
            </a:r>
            <a:r>
              <a:rPr lang="ru-RU" alt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ёки</a:t>
            </a:r>
            <a:r>
              <a:rPr lang="ru-RU" alt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сўровга</a:t>
            </a:r>
            <a:r>
              <a:rPr lang="ru-RU" alt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alt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мувофиқ</a:t>
            </a:r>
            <a:r>
              <a:rPr lang="ru-RU" alt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alt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сўзма-сўз</a:t>
            </a:r>
            <a:r>
              <a:rPr lang="ru-RU" alt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(Оксфорд  </a:t>
            </a:r>
            <a:r>
              <a:rPr lang="ru-RU" alt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инглизча</a:t>
            </a:r>
            <a:r>
              <a:rPr lang="ru-RU" alt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alt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луғати</a:t>
            </a:r>
            <a:r>
              <a:rPr lang="ru-RU" alt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);    </a:t>
            </a:r>
            <a:r>
              <a:rPr lang="ru-RU" alt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бўйсуниш</a:t>
            </a:r>
            <a:r>
              <a:rPr lang="ru-RU" alt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(</a:t>
            </a:r>
            <a:r>
              <a:rPr lang="ru-RU" alt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инглиз</a:t>
            </a:r>
            <a:r>
              <a:rPr lang="ru-RU" alt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alt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тилига</a:t>
            </a:r>
            <a:r>
              <a:rPr lang="ru-RU" alt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комплаенс</a:t>
            </a:r>
            <a:r>
              <a:rPr lang="ru-RU" alt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-  </a:t>
            </a:r>
            <a:r>
              <a:rPr lang="ru-RU" alt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бу</a:t>
            </a:r>
            <a:r>
              <a:rPr lang="ru-RU" alt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alt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талаб</a:t>
            </a:r>
            <a:r>
              <a:rPr lang="ru-RU" alt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alt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ёки</a:t>
            </a:r>
            <a:r>
              <a:rPr lang="ru-RU" alt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alt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буйруққа</a:t>
            </a:r>
            <a:r>
              <a:rPr lang="ru-RU" alt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alt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мувофиқ</a:t>
            </a:r>
            <a:r>
              <a:rPr lang="ru-RU" alt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alt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ҳаракат</a:t>
            </a:r>
            <a:r>
              <a:rPr lang="ru-RU" alt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 </a:t>
            </a:r>
            <a:r>
              <a:rPr lang="ru-RU" alt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итоаткорлик</a:t>
            </a:r>
            <a:r>
              <a:rPr lang="ru-RU" alt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 </a:t>
            </a:r>
            <a:r>
              <a:rPr lang="ru-RU" alt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маъносини</a:t>
            </a:r>
            <a:r>
              <a:rPr lang="ru-RU" alt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англатади</a:t>
            </a:r>
            <a:r>
              <a:rPr lang="ru-RU" alt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algn="just"/>
            <a:r>
              <a:rPr lang="ru-RU" alt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"</a:t>
            </a:r>
            <a:r>
              <a:rPr lang="ru-RU" alt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Комплаенс</a:t>
            </a:r>
            <a:r>
              <a:rPr lang="ru-RU" alt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"  </a:t>
            </a:r>
            <a:r>
              <a:rPr lang="ru-RU" alt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бу</a:t>
            </a:r>
            <a:r>
              <a:rPr lang="ru-RU" alt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alt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ички</a:t>
            </a:r>
            <a:r>
              <a:rPr lang="ru-RU" alt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alt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ёки</a:t>
            </a:r>
            <a:r>
              <a:rPr lang="ru-RU" alt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alt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ташқи</a:t>
            </a:r>
            <a:r>
              <a:rPr lang="ru-RU" alt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alt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талаблар</a:t>
            </a:r>
            <a:r>
              <a:rPr lang="ru-RU" alt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alt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ёки</a:t>
            </a:r>
            <a:r>
              <a:rPr lang="ru-RU" alt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alt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стандартларга</a:t>
            </a:r>
            <a:r>
              <a:rPr lang="ru-RU" alt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alt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комплаенсдир</a:t>
            </a:r>
            <a:r>
              <a:rPr lang="ru-RU" alt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alt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лўғат</a:t>
            </a:r>
            <a:r>
              <a:rPr lang="ru-RU" alt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2015) -</a:t>
            </a:r>
            <a:r>
              <a:rPr lang="ru-RU" alt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деган</a:t>
            </a:r>
            <a:r>
              <a:rPr lang="ru-RU" alt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фикрни</a:t>
            </a:r>
            <a:r>
              <a:rPr lang="ru-RU" alt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ифодалайди</a:t>
            </a:r>
            <a:r>
              <a:rPr lang="ru-RU" alt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endParaRPr lang="ru-RU" altLang="ru-RU" dirty="0" smtClean="0"/>
          </a:p>
        </p:txBody>
      </p:sp>
      <p:sp>
        <p:nvSpPr>
          <p:cNvPr id="47108" name="Номер слайда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fld id="{04DBB618-4003-4F69-AD99-4D2E43918CDA}" type="slidenum">
              <a:rPr lang="ru-RU" altLang="ru-RU" smtClean="0">
                <a:solidFill>
                  <a:srgbClr val="045C75"/>
                </a:solidFill>
              </a:rPr>
              <a:pPr/>
              <a:t>17</a:t>
            </a:fld>
            <a:endParaRPr lang="ru-RU" altLang="ru-RU" smtClean="0">
              <a:solidFill>
                <a:srgbClr val="045C75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7953510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Заголовок 1"/>
          <p:cNvSpPr>
            <a:spLocks noGrp="1"/>
          </p:cNvSpPr>
          <p:nvPr>
            <p:ph type="title"/>
          </p:nvPr>
        </p:nvSpPr>
        <p:spPr>
          <a:xfrm>
            <a:off x="838200" y="-94593"/>
            <a:ext cx="8229600" cy="1240221"/>
          </a:xfrm>
        </p:spPr>
        <p:txBody>
          <a:bodyPr>
            <a:normAutofit/>
          </a:bodyPr>
          <a:lstStyle/>
          <a:p>
            <a:pPr algn="ctr"/>
            <a:r>
              <a:rPr lang="ru-RU" altLang="ru-RU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4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Маълумот</a:t>
            </a:r>
            <a:r>
              <a:rPr lang="ru-RU" altLang="ru-RU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4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сифатида</a:t>
            </a:r>
            <a:r>
              <a:rPr lang="ru-RU" alt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[6,7]</a:t>
            </a:r>
            <a:r>
              <a:rPr lang="ru-RU" alt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endParaRPr lang="ru-RU" altLang="ru-RU" sz="4000" dirty="0"/>
          </a:p>
        </p:txBody>
      </p:sp>
      <p:sp>
        <p:nvSpPr>
          <p:cNvPr id="48131" name="Объект 2"/>
          <p:cNvSpPr>
            <a:spLocks noGrp="1"/>
          </p:cNvSpPr>
          <p:nvPr>
            <p:ph idx="1"/>
          </p:nvPr>
        </p:nvSpPr>
        <p:spPr>
          <a:xfrm>
            <a:off x="157655" y="945932"/>
            <a:ext cx="9480331" cy="5378670"/>
          </a:xfrm>
        </p:spPr>
        <p:txBody>
          <a:bodyPr>
            <a:noAutofit/>
          </a:bodyPr>
          <a:lstStyle/>
          <a:p>
            <a:pPr algn="just"/>
            <a:r>
              <a:rPr lang="ru-RU" alt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</a:t>
            </a:r>
            <a:r>
              <a:rPr lang="ru-RU" altLang="ru-RU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Жаҳон</a:t>
            </a:r>
            <a:r>
              <a:rPr lang="ru-RU" alt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тажрибасида</a:t>
            </a:r>
            <a:r>
              <a:rPr lang="ru-RU" alt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“</a:t>
            </a:r>
            <a:r>
              <a:rPr lang="ru-RU" altLang="ru-RU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Комплаенс</a:t>
            </a:r>
            <a:r>
              <a:rPr lang="ru-RU" alt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” </a:t>
            </a:r>
            <a:r>
              <a:rPr lang="ru-RU" altLang="ru-RU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тизимининг</a:t>
            </a:r>
            <a:r>
              <a:rPr lang="ru-RU" alt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шаклланиши</a:t>
            </a:r>
            <a:r>
              <a:rPr lang="ru-RU" alt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alt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унинг</a:t>
            </a:r>
            <a:r>
              <a:rPr lang="ru-RU" alt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altLang="ru-RU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ривожланиш</a:t>
            </a:r>
            <a:r>
              <a:rPr lang="ru-RU" alt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altLang="ru-RU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тарихи</a:t>
            </a:r>
            <a:r>
              <a:rPr lang="ru-RU" alt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1906  </a:t>
            </a:r>
            <a:r>
              <a:rPr lang="ru-RU" altLang="ru-RU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йилда</a:t>
            </a:r>
            <a:r>
              <a:rPr lang="ru-RU" alt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altLang="ru-RU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АҚШнинг</a:t>
            </a:r>
            <a:r>
              <a:rPr lang="ru-RU" alt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altLang="ru-RU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соғлиқни</a:t>
            </a:r>
            <a:r>
              <a:rPr lang="ru-RU" alt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altLang="ru-RU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сақлаш</a:t>
            </a:r>
            <a:r>
              <a:rPr lang="ru-RU" alt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altLang="ru-RU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alt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altLang="ru-RU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ижтомоий</a:t>
            </a:r>
            <a:r>
              <a:rPr lang="ru-RU" alt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altLang="ru-RU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хизмат</a:t>
            </a:r>
            <a:r>
              <a:rPr lang="ru-RU" alt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кўрсатиш</a:t>
            </a:r>
            <a:r>
              <a:rPr lang="ru-RU" alt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altLang="ru-RU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вазирлигининг</a:t>
            </a:r>
            <a:r>
              <a:rPr lang="ru-RU" alt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altLang="ru-RU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ташкил</a:t>
            </a:r>
            <a:r>
              <a:rPr lang="ru-RU" alt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altLang="ru-RU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қилиниши</a:t>
            </a:r>
            <a:r>
              <a:rPr lang="ru-RU" alt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altLang="ru-RU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билан</a:t>
            </a:r>
            <a:r>
              <a:rPr lang="ru-RU" alt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altLang="ru-RU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боғлиқдир</a:t>
            </a:r>
            <a:r>
              <a:rPr lang="ru-RU" alt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(</a:t>
            </a:r>
            <a:r>
              <a:rPr lang="en-US" alt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Food  and  Drug Administration).  </a:t>
            </a:r>
            <a:r>
              <a:rPr lang="ru-RU" altLang="ru-RU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Аммо</a:t>
            </a:r>
            <a:r>
              <a:rPr lang="ru-RU" alt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“</a:t>
            </a:r>
            <a:r>
              <a:rPr lang="ru-RU" altLang="ru-RU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Комплаенс</a:t>
            </a:r>
            <a:r>
              <a:rPr lang="ru-RU" alt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-  </a:t>
            </a:r>
            <a:r>
              <a:rPr lang="ru-RU" altLang="ru-RU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назорат</a:t>
            </a:r>
            <a:r>
              <a:rPr lang="ru-RU" alt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”  </a:t>
            </a:r>
            <a:r>
              <a:rPr lang="ru-RU" altLang="ru-RU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тизмининг</a:t>
            </a:r>
            <a:r>
              <a:rPr lang="ru-RU" alt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altLang="ru-RU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биринчи</a:t>
            </a:r>
            <a:r>
              <a:rPr lang="ru-RU" alt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altLang="ru-RU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ривожланиш</a:t>
            </a:r>
            <a:r>
              <a:rPr lang="ru-RU" alt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altLang="ru-RU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даври</a:t>
            </a:r>
            <a:r>
              <a:rPr lang="en-US" alt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ХХ </a:t>
            </a:r>
            <a:r>
              <a:rPr lang="ru-RU" altLang="ru-RU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асрнинг</a:t>
            </a:r>
            <a:r>
              <a:rPr lang="ru-RU" alt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60-70-йилларига </a:t>
            </a:r>
            <a:r>
              <a:rPr lang="ru-RU" altLang="ru-RU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оид</a:t>
            </a:r>
            <a:r>
              <a:rPr lang="ru-RU" alt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кўплаб</a:t>
            </a:r>
            <a:r>
              <a:rPr lang="ru-RU" alt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коррупцион</a:t>
            </a:r>
            <a:r>
              <a:rPr lang="ru-RU" alt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жанжалларнинг</a:t>
            </a:r>
            <a:r>
              <a:rPr lang="ru-RU" alt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келиб</a:t>
            </a:r>
            <a:r>
              <a:rPr lang="ru-RU" alt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чиқишидир</a:t>
            </a:r>
            <a:r>
              <a:rPr lang="ru-RU" alt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algn="just"/>
            <a:r>
              <a:rPr lang="ru-RU" alt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</a:t>
            </a:r>
            <a:r>
              <a:rPr lang="ru-RU" altLang="ru-RU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Хусусан</a:t>
            </a:r>
            <a:r>
              <a:rPr lang="ru-RU" alt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 1972  </a:t>
            </a:r>
            <a:r>
              <a:rPr lang="ru-RU" altLang="ru-RU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йилда</a:t>
            </a:r>
            <a:r>
              <a:rPr lang="ru-RU" alt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altLang="ru-RU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Уотгейт</a:t>
            </a:r>
            <a:r>
              <a:rPr lang="ru-RU" alt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altLang="ru-RU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жанжалида</a:t>
            </a:r>
            <a:r>
              <a:rPr lang="ru-RU" alt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altLang="ru-RU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Американинг</a:t>
            </a:r>
            <a:r>
              <a:rPr lang="ru-RU" alt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altLang="ru-RU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йирик</a:t>
            </a:r>
            <a:r>
              <a:rPr lang="ru-RU" alt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altLang="ru-RU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корпорациялари</a:t>
            </a:r>
            <a:r>
              <a:rPr lang="ru-RU" alt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томонидан</a:t>
            </a:r>
            <a:r>
              <a:rPr lang="ru-RU" alt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чет  </a:t>
            </a:r>
            <a:r>
              <a:rPr lang="ru-RU" altLang="ru-RU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эллик</a:t>
            </a:r>
            <a:r>
              <a:rPr lang="ru-RU" alt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altLang="ru-RU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амалдорларни</a:t>
            </a:r>
            <a:r>
              <a:rPr lang="ru-RU" alt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altLang="ru-RU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сотиб</a:t>
            </a:r>
            <a:r>
              <a:rPr lang="ru-RU" alt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altLang="ru-RU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олиш</a:t>
            </a:r>
            <a:r>
              <a:rPr lang="ru-RU" alt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altLang="ru-RU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alt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altLang="ru-RU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улардан</a:t>
            </a:r>
            <a:r>
              <a:rPr lang="ru-RU" alt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пора  </a:t>
            </a:r>
            <a:r>
              <a:rPr lang="ru-RU" altLang="ru-RU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олиш</a:t>
            </a:r>
            <a:r>
              <a:rPr lang="ru-RU" alt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altLang="ru-RU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фактлари</a:t>
            </a:r>
            <a:r>
              <a:rPr lang="ru-RU" alt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аниқланган</a:t>
            </a:r>
            <a:r>
              <a:rPr lang="ru-RU" alt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altLang="ru-RU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Фойда</a:t>
            </a:r>
            <a:r>
              <a:rPr lang="ru-RU" alt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олувчилар</a:t>
            </a:r>
            <a:r>
              <a:rPr lang="ru-RU" alt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орасида</a:t>
            </a:r>
            <a:r>
              <a:rPr lang="ru-RU" alt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Mobil, EXXON, Phillips Petroleum, </a:t>
            </a:r>
            <a:r>
              <a:rPr lang="ru-RU" altLang="ru-RU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каби</a:t>
            </a:r>
            <a:r>
              <a:rPr lang="ru-RU" alt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монстрлар</a:t>
            </a:r>
            <a:r>
              <a:rPr lang="ru-RU" alt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иши</a:t>
            </a:r>
            <a:r>
              <a:rPr lang="ru-RU" alt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кўриниб</a:t>
            </a:r>
            <a:r>
              <a:rPr lang="ru-RU" alt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қолган</a:t>
            </a:r>
            <a:r>
              <a:rPr lang="ru-RU" alt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r>
              <a:rPr lang="ru-RU" alt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</a:t>
            </a:r>
            <a:r>
              <a:rPr lang="ru-RU" altLang="ru-RU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Аммо</a:t>
            </a:r>
            <a:r>
              <a:rPr lang="ru-RU" alt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АҚШ  1977  </a:t>
            </a:r>
            <a:r>
              <a:rPr lang="ru-RU" altLang="ru-RU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йилда</a:t>
            </a:r>
            <a:r>
              <a:rPr lang="ru-RU" alt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altLang="ru-RU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бундай</a:t>
            </a:r>
            <a:r>
              <a:rPr lang="ru-RU" alt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altLang="ru-RU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амалиёт</a:t>
            </a:r>
            <a:r>
              <a:rPr lang="ru-RU" alt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altLang="ru-RU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қаттиқ</a:t>
            </a:r>
            <a:r>
              <a:rPr lang="ru-RU" alt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altLang="ru-RU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текширилгандан</a:t>
            </a:r>
            <a:r>
              <a:rPr lang="ru-RU" alt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altLang="ru-RU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сўнг</a:t>
            </a:r>
            <a:r>
              <a:rPr lang="ru-RU" alt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alt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Foreign Corrupt  Practices  Act  (FCPA)  </a:t>
            </a:r>
            <a:r>
              <a:rPr lang="ru-RU" altLang="ru-RU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ташкилоти</a:t>
            </a:r>
            <a:r>
              <a:rPr lang="ru-RU" alt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altLang="ru-RU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томонидан</a:t>
            </a:r>
            <a:r>
              <a:rPr lang="ru-RU" alt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“</a:t>
            </a:r>
            <a:r>
              <a:rPr lang="ru-RU" altLang="ru-RU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Коррупцияга</a:t>
            </a:r>
            <a:r>
              <a:rPr lang="ru-RU" alt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altLang="ru-RU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қарши</a:t>
            </a:r>
            <a:r>
              <a:rPr lang="ru-RU" alt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altLang="ru-RU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кураш</a:t>
            </a:r>
            <a:r>
              <a:rPr lang="ru-RU" alt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тўғрисида”ги</a:t>
            </a:r>
            <a:r>
              <a:rPr lang="ru-RU" alt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altLang="ru-RU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alt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"Чет  </a:t>
            </a:r>
            <a:r>
              <a:rPr lang="ru-RU" altLang="ru-RU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елда</a:t>
            </a:r>
            <a:r>
              <a:rPr lang="ru-RU" alt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коррупция  </a:t>
            </a:r>
            <a:r>
              <a:rPr lang="ru-RU" altLang="ru-RU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амалиёти</a:t>
            </a:r>
            <a:r>
              <a:rPr lang="ru-RU" alt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altLang="ru-RU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тўғрисида"ги</a:t>
            </a:r>
            <a:r>
              <a:rPr lang="ru-RU" alt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altLang="ru-RU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қонунлари</a:t>
            </a:r>
            <a:r>
              <a:rPr lang="ru-RU" alt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altLang="ru-RU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қабул</a:t>
            </a:r>
            <a:r>
              <a:rPr lang="ru-RU" alt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қилинган</a:t>
            </a:r>
            <a:r>
              <a:rPr lang="ru-RU" alt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altLang="ru-RU" sz="18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alt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1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Ушбу </a:t>
            </a:r>
            <a:r>
              <a:rPr lang="ru-RU" altLang="ru-RU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қонунларда</a:t>
            </a:r>
            <a:r>
              <a:rPr lang="ru-RU" alt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халқаро</a:t>
            </a:r>
            <a:r>
              <a:rPr lang="ru-RU" alt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даражадаги</a:t>
            </a:r>
            <a:r>
              <a:rPr lang="ru-RU" alt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давлат</a:t>
            </a:r>
            <a:r>
              <a:rPr lang="ru-RU" alt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хизматчиларининг</a:t>
            </a:r>
            <a:r>
              <a:rPr lang="ru-RU" alt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ўзини</a:t>
            </a:r>
            <a:r>
              <a:rPr lang="ru-RU" alt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тутиш</a:t>
            </a:r>
            <a:r>
              <a:rPr lang="ru-RU" alt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қоидалари</a:t>
            </a:r>
            <a:r>
              <a:rPr lang="ru-RU" alt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тасдиқлангандир</a:t>
            </a:r>
            <a:r>
              <a:rPr lang="ru-RU" alt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 </a:t>
            </a:r>
            <a:r>
              <a:rPr lang="en-US" alt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ru-RU" altLang="ru-RU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мерика</a:t>
            </a:r>
            <a:r>
              <a:rPr lang="ru-RU" alt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Қўшма</a:t>
            </a:r>
            <a:r>
              <a:rPr lang="ru-RU" alt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Штатларининг</a:t>
            </a:r>
            <a:r>
              <a:rPr lang="ru-RU" alt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ушбу</a:t>
            </a:r>
            <a:r>
              <a:rPr lang="ru-RU" alt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altLang="ru-RU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қонуни</a:t>
            </a:r>
            <a:r>
              <a:rPr lang="ru-RU" alt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altLang="ru-RU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дунёдаги</a:t>
            </a:r>
            <a:r>
              <a:rPr lang="ru-RU" alt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чет </a:t>
            </a:r>
            <a:r>
              <a:rPr lang="ru-RU" altLang="ru-RU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эллик</a:t>
            </a:r>
            <a:r>
              <a:rPr lang="ru-RU" alt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altLang="ru-RU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амалдорларнинг</a:t>
            </a:r>
            <a:r>
              <a:rPr lang="ru-RU" alt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altLang="ru-RU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порахўрлигини</a:t>
            </a:r>
            <a:r>
              <a:rPr lang="ru-RU" alt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altLang="ru-RU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тақиқловчи</a:t>
            </a:r>
            <a:r>
              <a:rPr lang="ru-RU" alt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altLang="ru-RU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биринчи</a:t>
            </a:r>
            <a:r>
              <a:rPr lang="ru-RU" alt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altLang="ru-RU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қонуни</a:t>
            </a:r>
            <a:r>
              <a:rPr lang="ru-RU" alt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1977  </a:t>
            </a:r>
            <a:r>
              <a:rPr lang="ru-RU" altLang="ru-RU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йилда</a:t>
            </a:r>
            <a:r>
              <a:rPr lang="ru-RU" alt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altLang="ru-RU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кучга</a:t>
            </a:r>
            <a:r>
              <a:rPr lang="ru-RU" alt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кирган</a:t>
            </a:r>
            <a:r>
              <a:rPr lang="ru-RU" alt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48132" name="Номер слайда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fld id="{2D52E1DD-B0BB-4838-8127-C0AEF0F2F342}" type="slidenum">
              <a:rPr lang="ru-RU" altLang="ru-RU" smtClean="0">
                <a:solidFill>
                  <a:srgbClr val="045C75"/>
                </a:solidFill>
              </a:rPr>
              <a:pPr/>
              <a:t>18</a:t>
            </a:fld>
            <a:endParaRPr lang="ru-RU" altLang="ru-RU" smtClean="0">
              <a:solidFill>
                <a:srgbClr val="045C75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7062490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altLang="ru-RU" sz="3200" b="1">
                <a:latin typeface="Times New Roman" panose="02020603050405020304" pitchFamily="18" charset="0"/>
                <a:cs typeface="Times New Roman" panose="02020603050405020304" pitchFamily="18" charset="0"/>
              </a:rPr>
              <a:t>Фикримизча:</a:t>
            </a:r>
          </a:p>
        </p:txBody>
      </p:sp>
      <p:sp>
        <p:nvSpPr>
          <p:cNvPr id="51203" name="Объект 2"/>
          <p:cNvSpPr>
            <a:spLocks noGrp="1"/>
          </p:cNvSpPr>
          <p:nvPr>
            <p:ph idx="1"/>
          </p:nvPr>
        </p:nvSpPr>
        <p:spPr>
          <a:xfrm>
            <a:off x="304800" y="1935164"/>
            <a:ext cx="9144000" cy="4389437"/>
          </a:xfrm>
        </p:spPr>
        <p:txBody>
          <a:bodyPr/>
          <a:lstStyle/>
          <a:p>
            <a:pPr algn="just"/>
            <a:r>
              <a:rPr lang="ru-RU" alt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“</a:t>
            </a:r>
            <a:r>
              <a:rPr lang="ru-RU" alt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Комплаенс-жараён</a:t>
            </a:r>
            <a:r>
              <a:rPr lang="ru-RU" alt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”-  </a:t>
            </a:r>
            <a:r>
              <a:rPr lang="ru-RU" alt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бу</a:t>
            </a:r>
            <a:r>
              <a:rPr lang="ru-RU" alt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компания  </a:t>
            </a:r>
            <a:r>
              <a:rPr lang="ru-RU" alt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фаолиятининг</a:t>
            </a:r>
            <a:r>
              <a:rPr lang="ru-RU" alt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alt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қонунчилик</a:t>
            </a:r>
            <a:r>
              <a:rPr lang="ru-RU" alt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 </a:t>
            </a:r>
            <a:r>
              <a:rPr lang="ru-RU" alt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стандартлар</a:t>
            </a:r>
            <a:r>
              <a:rPr lang="ru-RU" alt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alt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қойидалар,компаниянинг</a:t>
            </a:r>
            <a:r>
              <a:rPr lang="ru-RU" alt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alt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ички</a:t>
            </a:r>
            <a:r>
              <a:rPr lang="ru-RU" alt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тартиблари</a:t>
            </a:r>
            <a:r>
              <a:rPr lang="ru-RU" alt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alt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alt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alt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шартномалар</a:t>
            </a:r>
            <a:r>
              <a:rPr lang="ru-RU" alt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alt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талабларининг</a:t>
            </a:r>
            <a:r>
              <a:rPr lang="ru-RU" alt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бажарилишни</a:t>
            </a:r>
            <a:r>
              <a:rPr lang="ru-RU" alt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мониторинг </a:t>
            </a:r>
            <a:r>
              <a:rPr lang="ru-RU" alt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қилишдир</a:t>
            </a:r>
            <a:r>
              <a:rPr lang="ru-RU" alt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algn="just"/>
            <a:r>
              <a:rPr lang="ru-RU" alt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Журнал</a:t>
            </a:r>
            <a:r>
              <a:rPr lang="ru-RU" alt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«МОЛИЯ ВА БАНК ИШИ» ЭЛЕКТРОН ИЛМИЙ ЖУРНАЛИ</a:t>
            </a:r>
            <a:r>
              <a:rPr lang="uz-Cyrl-UZ" alt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ru-RU" alt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alt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ru-RU" alt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V СОН. ИЮЛЬ - АВГУСТ, 2020). Автор: </a:t>
            </a:r>
            <a:r>
              <a:rPr lang="ru-RU" altLang="ru-RU" sz="1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Д.Х.Суюнов-и.ф.д</a:t>
            </a:r>
            <a:r>
              <a:rPr lang="ru-RU" alt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., проф. </a:t>
            </a:r>
            <a:r>
              <a:rPr lang="ru-RU" altLang="ru-RU" sz="1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«АКЦИЯДОРЛИК ЖАМИЯТЛАРИНИ САМАРАЛИ БОШҚАРИШГА “КОМПЛАЕНС-НАЗОРАТ” ТИЗИМИНИ ЖОРИЙ ҚИЛИШ МАСАЛАЛАРИ»</a:t>
            </a:r>
          </a:p>
        </p:txBody>
      </p:sp>
      <p:sp>
        <p:nvSpPr>
          <p:cNvPr id="51204" name="Номер слайда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fld id="{215C3E4A-1996-452F-9EE8-868AAF38C504}" type="slidenum">
              <a:rPr lang="ru-RU" altLang="ru-RU" smtClean="0">
                <a:solidFill>
                  <a:srgbClr val="045C75"/>
                </a:solidFill>
              </a:rPr>
              <a:pPr/>
              <a:t>19</a:t>
            </a:fld>
            <a:endParaRPr lang="ru-RU" altLang="ru-RU" smtClean="0">
              <a:solidFill>
                <a:srgbClr val="045C75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5202028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Заголовок 1"/>
          <p:cNvSpPr>
            <a:spLocks noGrp="1"/>
          </p:cNvSpPr>
          <p:nvPr>
            <p:ph type="title"/>
          </p:nvPr>
        </p:nvSpPr>
        <p:spPr>
          <a:xfrm>
            <a:off x="838200" y="704850"/>
            <a:ext cx="8229600" cy="514350"/>
          </a:xfrm>
        </p:spPr>
        <p:txBody>
          <a:bodyPr>
            <a:normAutofit fontScale="90000"/>
          </a:bodyPr>
          <a:lstStyle/>
          <a:p>
            <a:pPr algn="ctr"/>
            <a:r>
              <a:rPr lang="ru-RU" altLang="ru-RU" sz="3600" b="1">
                <a:latin typeface="Times New Roman" panose="02020603050405020304" pitchFamily="18" charset="0"/>
                <a:cs typeface="Times New Roman" panose="02020603050405020304" pitchFamily="18" charset="0"/>
              </a:rPr>
              <a:t>Комплаенс –назорат тизими</a:t>
            </a:r>
          </a:p>
        </p:txBody>
      </p:sp>
      <p:sp>
        <p:nvSpPr>
          <p:cNvPr id="49155" name="Объект 2"/>
          <p:cNvSpPr>
            <a:spLocks noGrp="1"/>
          </p:cNvSpPr>
          <p:nvPr>
            <p:ph idx="1"/>
          </p:nvPr>
        </p:nvSpPr>
        <p:spPr>
          <a:xfrm>
            <a:off x="457200" y="1387366"/>
            <a:ext cx="8915400" cy="4937235"/>
          </a:xfrm>
        </p:spPr>
        <p:txBody>
          <a:bodyPr/>
          <a:lstStyle/>
          <a:p>
            <a:pPr algn="just"/>
            <a:r>
              <a:rPr lang="ru-RU" alt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r>
              <a:rPr lang="ru-RU" alt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Масалан</a:t>
            </a:r>
            <a:r>
              <a:rPr lang="ru-RU" alt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 </a:t>
            </a:r>
            <a:r>
              <a:rPr lang="ru-RU" alt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Буюк</a:t>
            </a:r>
            <a:r>
              <a:rPr lang="ru-RU" alt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alt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Британиядаги</a:t>
            </a:r>
            <a:r>
              <a:rPr lang="ru-RU" alt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alt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комапнияларда</a:t>
            </a:r>
            <a:r>
              <a:rPr lang="ru-RU" alt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“</a:t>
            </a:r>
            <a:r>
              <a:rPr lang="ru-RU" alt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Комплаенс-менежмент</a:t>
            </a:r>
            <a:r>
              <a:rPr lang="ru-RU" alt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”  </a:t>
            </a:r>
            <a:r>
              <a:rPr lang="ru-RU" alt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тизимининг</a:t>
            </a:r>
            <a:r>
              <a:rPr lang="ru-RU" alt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жорий</a:t>
            </a:r>
            <a:r>
              <a:rPr lang="ru-RU" alt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alt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қилинганлиги</a:t>
            </a:r>
            <a:r>
              <a:rPr lang="ru-RU" alt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alt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alt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alt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самарали</a:t>
            </a:r>
            <a:r>
              <a:rPr lang="ru-RU" alt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alt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ишлаши</a:t>
            </a:r>
            <a:r>
              <a:rPr lang="ru-RU" alt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alt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компанияга</a:t>
            </a:r>
            <a:r>
              <a:rPr lang="ru-RU" alt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alt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қўйиладиган</a:t>
            </a:r>
            <a:r>
              <a:rPr lang="ru-RU" alt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alt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турли</a:t>
            </a:r>
            <a:r>
              <a:rPr lang="ru-RU" alt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alt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хилдаги</a:t>
            </a:r>
            <a:r>
              <a:rPr lang="ru-RU" alt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умумий</a:t>
            </a:r>
            <a:r>
              <a:rPr lang="ru-RU" alt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санкция  </a:t>
            </a:r>
            <a:r>
              <a:rPr lang="ru-RU" alt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alt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alt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штрафларнинг</a:t>
            </a:r>
            <a:r>
              <a:rPr lang="ru-RU" alt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95  </a:t>
            </a:r>
            <a:r>
              <a:rPr lang="ru-RU" alt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фоизигача</a:t>
            </a:r>
            <a:r>
              <a:rPr lang="ru-RU" alt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alt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қисқартириш</a:t>
            </a:r>
            <a:r>
              <a:rPr lang="ru-RU" alt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alt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мумкин</a:t>
            </a:r>
            <a:r>
              <a:rPr lang="ru-RU" alt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alt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экан</a:t>
            </a:r>
            <a:r>
              <a:rPr lang="ru-RU" alt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 </a:t>
            </a:r>
          </a:p>
          <a:p>
            <a:pPr algn="just"/>
            <a:r>
              <a:rPr lang="ru-RU" alt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r>
              <a:rPr lang="ru-RU" alt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Агарда</a:t>
            </a:r>
            <a:r>
              <a:rPr lang="ru-RU" alt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бундай</a:t>
            </a:r>
            <a:r>
              <a:rPr lang="ru-RU" alt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тизми</a:t>
            </a:r>
            <a:r>
              <a:rPr lang="ru-RU" alt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бўлмаса</a:t>
            </a:r>
            <a:r>
              <a:rPr lang="ru-RU" alt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комапниядаги</a:t>
            </a:r>
            <a:r>
              <a:rPr lang="ru-RU" alt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штраф </a:t>
            </a:r>
            <a:r>
              <a:rPr lang="ru-RU" alt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alt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санкциялар</a:t>
            </a:r>
            <a:r>
              <a:rPr lang="ru-RU" alt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хажми</a:t>
            </a:r>
            <a:r>
              <a:rPr lang="ru-RU" alt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400 </a:t>
            </a:r>
            <a:r>
              <a:rPr lang="ru-RU" alt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фоизгача</a:t>
            </a:r>
            <a:r>
              <a:rPr lang="ru-RU" alt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ўсиши</a:t>
            </a:r>
            <a:r>
              <a:rPr lang="ru-RU" alt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мумкинлиги</a:t>
            </a:r>
            <a:r>
              <a:rPr lang="ru-RU" alt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аниқланган</a:t>
            </a:r>
            <a:r>
              <a:rPr lang="en-US" alt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[6,7]</a:t>
            </a:r>
            <a:r>
              <a:rPr lang="ru-RU" alt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49156" name="Номер слайда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fld id="{13A9949B-2F6B-4D72-B99C-523A10C77710}" type="slidenum">
              <a:rPr lang="ru-RU" altLang="ru-RU" smtClean="0">
                <a:solidFill>
                  <a:srgbClr val="045C75"/>
                </a:solidFill>
              </a:rPr>
              <a:pPr/>
              <a:t>20</a:t>
            </a:fld>
            <a:endParaRPr lang="ru-RU" altLang="ru-RU" smtClean="0">
              <a:solidFill>
                <a:srgbClr val="045C75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4504932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15968" y="939602"/>
            <a:ext cx="9231367" cy="685397"/>
          </a:xfrm>
        </p:spPr>
        <p:txBody>
          <a:bodyPr>
            <a:noAutofit/>
          </a:bodyPr>
          <a:lstStyle/>
          <a:p>
            <a:pPr algn="ctr"/>
            <a:r>
              <a:rPr lang="ru-RU" sz="195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Ўзбекнефтгаз</a:t>
            </a:r>
            <a:r>
              <a:rPr lang="ru-RU" sz="195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sz="195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Молиявий</a:t>
            </a:r>
            <a:r>
              <a:rPr lang="ru-RU" sz="195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95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195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95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комплаенс</a:t>
            </a:r>
            <a:r>
              <a:rPr lang="ru-RU" sz="195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95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назорат</a:t>
            </a:r>
            <a:r>
              <a:rPr lang="ru-RU" sz="195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95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департаментига</a:t>
            </a:r>
            <a:r>
              <a:rPr lang="ru-RU" sz="195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95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комплаенс</a:t>
            </a:r>
            <a:r>
              <a:rPr lang="ru-RU" sz="195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95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инспектори</a:t>
            </a:r>
            <a:r>
              <a:rPr lang="ru-RU" sz="195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95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лавозимларига</a:t>
            </a:r>
            <a:r>
              <a:rPr lang="ru-RU" sz="195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95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ишга</a:t>
            </a:r>
            <a:r>
              <a:rPr lang="ru-RU" sz="195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95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қабул</a:t>
            </a:r>
            <a:r>
              <a:rPr lang="ru-RU" sz="195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95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қилиш</a:t>
            </a:r>
            <a:r>
              <a:rPr lang="ru-RU" sz="195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95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бўйича</a:t>
            </a:r>
            <a:r>
              <a:rPr lang="ru-RU" sz="195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95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танлов</a:t>
            </a:r>
            <a:r>
              <a:rPr lang="ru-RU" sz="195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95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ўтказилади</a:t>
            </a:r>
            <a:endParaRPr lang="ru-RU" sz="195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6767" y="4733419"/>
            <a:ext cx="8543925" cy="1152853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ru-RU" sz="19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“</a:t>
            </a:r>
            <a:r>
              <a:rPr lang="ru-RU" sz="195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Ўзбекнефтгаз</a:t>
            </a:r>
            <a:r>
              <a:rPr lang="ru-RU" sz="19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” АЖ Республика </a:t>
            </a:r>
            <a:r>
              <a:rPr lang="ru-RU" sz="195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вилоятларидаги</a:t>
            </a:r>
            <a:r>
              <a:rPr lang="ru-RU" sz="19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95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мавжуд</a:t>
            </a:r>
            <a:r>
              <a:rPr lang="ru-RU" sz="19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95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ҳудудий</a:t>
            </a:r>
            <a:r>
              <a:rPr lang="ru-RU" sz="19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95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корхоналар</a:t>
            </a:r>
            <a:r>
              <a:rPr lang="ru-RU" sz="19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195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ташкилотлар</a:t>
            </a:r>
            <a:r>
              <a:rPr lang="ru-RU" sz="19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95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19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нефть </a:t>
            </a:r>
            <a:r>
              <a:rPr lang="ru-RU" sz="195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базаларда</a:t>
            </a:r>
            <a:r>
              <a:rPr lang="ru-RU" sz="19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95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комплаенс</a:t>
            </a:r>
            <a:r>
              <a:rPr lang="ru-RU" sz="19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95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назорати</a:t>
            </a:r>
            <a:r>
              <a:rPr lang="ru-RU" sz="19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95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фаолиятини</a:t>
            </a:r>
            <a:r>
              <a:rPr lang="ru-RU" sz="19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95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олиб</a:t>
            </a:r>
            <a:r>
              <a:rPr lang="ru-RU" sz="19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95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борувчи</a:t>
            </a:r>
            <a:r>
              <a:rPr lang="ru-RU" sz="19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95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Молиявий</a:t>
            </a:r>
            <a:r>
              <a:rPr lang="ru-RU" sz="195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95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195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95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комплаенс</a:t>
            </a:r>
            <a:r>
              <a:rPr lang="ru-RU" sz="195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95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назорат</a:t>
            </a:r>
            <a:r>
              <a:rPr lang="ru-RU" sz="195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95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департаменти</a:t>
            </a:r>
            <a:r>
              <a:rPr lang="ru-RU" sz="195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95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комплаенс</a:t>
            </a:r>
            <a:r>
              <a:rPr lang="ru-RU" sz="195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95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инспекторлари</a:t>
            </a:r>
            <a:r>
              <a:rPr lang="ru-RU" sz="195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95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лавозимига</a:t>
            </a:r>
            <a:r>
              <a:rPr lang="ru-RU" sz="19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95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ишга</a:t>
            </a:r>
            <a:r>
              <a:rPr lang="ru-RU" sz="19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95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таклиф</a:t>
            </a:r>
            <a:r>
              <a:rPr lang="ru-RU" sz="19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95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қилади</a:t>
            </a:r>
            <a:r>
              <a:rPr lang="ru-RU" sz="19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!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49263" y="1644986"/>
            <a:ext cx="4753253" cy="30247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968450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78902991"/>
              </p:ext>
            </p:extLst>
          </p:nvPr>
        </p:nvGraphicFramePr>
        <p:xfrm>
          <a:off x="290349" y="861848"/>
          <a:ext cx="9325303" cy="591732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444068" y="157656"/>
            <a:ext cx="9077653" cy="798786"/>
          </a:xfrm>
        </p:spPr>
        <p:txBody>
          <a:bodyPr>
            <a:noAutofit/>
          </a:bodyPr>
          <a:lstStyle/>
          <a:p>
            <a:pPr algn="ctr"/>
            <a:r>
              <a:rPr lang="ru-RU" sz="2275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2275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Ўзбекнефтгаз</a:t>
            </a:r>
            <a:r>
              <a:rPr lang="ru-RU" sz="2275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 </a:t>
            </a:r>
            <a:r>
              <a:rPr lang="ru-RU" sz="2275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молиявий</a:t>
            </a:r>
            <a:r>
              <a:rPr lang="ru-RU" sz="2275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75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275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75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комплаенс</a:t>
            </a:r>
            <a:r>
              <a:rPr lang="ru-RU" sz="2275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75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назорат</a:t>
            </a:r>
            <a:r>
              <a:rPr lang="ru-RU" sz="2275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75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департаментига</a:t>
            </a:r>
            <a:r>
              <a:rPr lang="ru-RU" sz="2275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75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комплаенс</a:t>
            </a:r>
            <a:r>
              <a:rPr lang="ru-RU" sz="2275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75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инспектори</a:t>
            </a:r>
            <a:r>
              <a:rPr lang="ru-RU" sz="2275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75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лавозими</a:t>
            </a:r>
            <a:r>
              <a:rPr lang="ru-RU" sz="2275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75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мажбуриятлари</a:t>
            </a:r>
            <a:r>
              <a:rPr lang="ru-RU" sz="2275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</p:txBody>
      </p:sp>
    </p:spTree>
    <p:extLst>
      <p:ext uri="{BB962C8B-B14F-4D97-AF65-F5344CB8AC3E}">
        <p14:creationId xmlns:p14="http://schemas.microsoft.com/office/powerpoint/2010/main" val="327039746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1039" y="365127"/>
            <a:ext cx="8543925" cy="854074"/>
          </a:xfrm>
        </p:spPr>
        <p:txBody>
          <a:bodyPr>
            <a:normAutofit/>
          </a:bodyPr>
          <a:lstStyle/>
          <a:p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3.Акциядорларнинг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ҳуқуқларини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ҳимоя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қилиш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усуллари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352" y="1093076"/>
            <a:ext cx="9333185" cy="5083887"/>
          </a:xfrm>
        </p:spPr>
        <p:txBody>
          <a:bodyPr>
            <a:normAutofit fontScale="85000" lnSpcReduction="20000"/>
          </a:bodyPr>
          <a:lstStyle/>
          <a:p>
            <a:pPr algn="just" fontAlgn="t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-</a:t>
            </a:r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Акциядорларнинг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ҳуқуқларини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ҳимоя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қилиш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algn="just" fontAlgn="t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-</a:t>
            </a:r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ҳуқуқни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тан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олиш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algn="just" fontAlgn="t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-</a:t>
            </a:r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ҳуқуқ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бузилгунига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қадар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мавжуд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бўлган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ҳолатни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тиклаш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ҳуқуқни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бузувчи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ёки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ҳуқуқнинг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бузилиши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таҳдидини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юзага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келтирувчи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хатти-ҳаракатларнинг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олдини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олиш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algn="just" fontAlgn="t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-</a:t>
            </a:r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битимни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ҳақиқий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эмас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деб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топиш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унинг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ҳақиқий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эмаслиги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оқибатларини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қўллаш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algn="just" fontAlgn="t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-</a:t>
            </a:r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ҳуқуқини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ўзи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ҳимоя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қилиш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algn="just" fontAlgn="t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-</a:t>
            </a:r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мажбуриятни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натура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ҳолида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ижро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этишга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қарор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қилиш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algn="just" fontAlgn="t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-</a:t>
            </a:r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зарарларнинг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ўрнини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қоплатиш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algn="just" fontAlgn="t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-неустойка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ундириш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algn="just" fontAlgn="t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-</a:t>
            </a:r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маънавий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зарарни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компенсация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қилиш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algn="just" fontAlgn="t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-</a:t>
            </a:r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ҳуқуқий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муносабатларни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тугатиш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ёки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ўзгартириш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орқали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амалга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оширилади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6575015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911773" y="952342"/>
            <a:ext cx="8229600" cy="1966906"/>
          </a:xfrm>
        </p:spPr>
        <p:txBody>
          <a:bodyPr>
            <a:normAutofit lnSpcReduction="10000"/>
          </a:bodyPr>
          <a:lstStyle/>
          <a:p>
            <a:r>
              <a:rPr lang="uz-Cyrl-UZ" dirty="0" smtClean="0"/>
              <a:t>       </a:t>
            </a:r>
          </a:p>
          <a:p>
            <a:endParaRPr lang="uz-Cyrl-UZ" dirty="0" smtClean="0"/>
          </a:p>
          <a:p>
            <a:endParaRPr lang="uz-Cyrl-UZ" dirty="0" smtClean="0"/>
          </a:p>
          <a:p>
            <a:r>
              <a:rPr lang="uz-Cyrl-UZ" dirty="0" smtClean="0"/>
              <a:t>       </a:t>
            </a:r>
            <a:r>
              <a:rPr lang="uz-Cyrl-UZ" dirty="0" smtClean="0">
                <a:latin typeface="Times New Roman" pitchFamily="18" charset="0"/>
                <a:cs typeface="Times New Roman" pitchFamily="18" charset="0"/>
              </a:rPr>
              <a:t>Э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Ъ</a:t>
            </a:r>
            <a:r>
              <a:rPr lang="uz-Cyrl-UZ" dirty="0" smtClean="0">
                <a:latin typeface="Times New Roman" pitchFamily="18" charset="0"/>
                <a:cs typeface="Times New Roman" pitchFamily="18" charset="0"/>
              </a:rPr>
              <a:t>ТИБОРИНГИЗ   УЧУН   РАҲМАТ!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768093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1015</TotalTime>
  <Words>2006</Words>
  <Application>Microsoft Office PowerPoint</Application>
  <PresentationFormat>Лист A4 (210x297 мм)</PresentationFormat>
  <Paragraphs>136</Paragraphs>
  <Slides>24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24</vt:i4>
      </vt:variant>
    </vt:vector>
  </HeadingPairs>
  <TitlesOfParts>
    <vt:vector size="31" baseType="lpstr">
      <vt:lpstr>Arial</vt:lpstr>
      <vt:lpstr>Calibri</vt:lpstr>
      <vt:lpstr>Calibri Light</vt:lpstr>
      <vt:lpstr>Times New Roman</vt:lpstr>
      <vt:lpstr>Times New Roman CYR</vt:lpstr>
      <vt:lpstr>Verdana</vt:lpstr>
      <vt:lpstr>Тема Office</vt:lpstr>
      <vt:lpstr>Презентация PowerPoint</vt:lpstr>
      <vt:lpstr>11. Мавзу: Компанияларда назорат органлари фаолиятини ташкил қилиш </vt:lpstr>
      <vt:lpstr>Презентация PowerPoint</vt:lpstr>
      <vt:lpstr>Презентация PowerPoint</vt:lpstr>
      <vt:lpstr>Тафтиш комиссияси (тафтишчи) </vt:lpstr>
      <vt:lpstr>Тафтиш комиссияси (тафтишчи) </vt:lpstr>
      <vt:lpstr>Тафтиш комиссияси (тафтишчи): </vt:lpstr>
      <vt:lpstr> 2021-2025 йилларга мулжалланган стратегияга асосан (8-боб. Корпоратив бошқарувнинг замонавий услубларини жорий этиш)  Тафтиш комиссияси (тафтишчи)   </vt:lpstr>
      <vt:lpstr>Презентация PowerPoint</vt:lpstr>
      <vt:lpstr>Жамиятнинг ички аудит хизмати </vt:lpstr>
      <vt:lpstr> ЎЗБЕКИСТОН РЕСПУБЛИКАСИНИНГ ҚОНУНИ  20.03.2019 й.N ЎРҚ-531 </vt:lpstr>
      <vt:lpstr>Аудиторлик ташкилоти [1] </vt:lpstr>
      <vt:lpstr>    2021-2025 йилларга мулжалланган стратегияга асосан ташқи аудит [4] </vt:lpstr>
      <vt:lpstr>Жамиятнинг корпоратив маслаҳатчиси</vt:lpstr>
      <vt:lpstr>Комплаенс-назорат тизими</vt:lpstr>
      <vt:lpstr> Комплаенс –назорат тизими</vt:lpstr>
      <vt:lpstr> Комплаенс –назорат тизими</vt:lpstr>
      <vt:lpstr> Маълумот сифатида [6,7]: </vt:lpstr>
      <vt:lpstr>Фикримизча:</vt:lpstr>
      <vt:lpstr>Комплаенс –назорат тизими</vt:lpstr>
      <vt:lpstr>Ўзбекнефтгаз: Молиявий ва комплаенс назорат департаментига комплаенс инспектори лавозимларига ишга қабул қилиш бўйича танлов ўтказилади</vt:lpstr>
      <vt:lpstr>«Ўзбекнефтгаз» молиявий ва комплаенс назорат департаментига комплаенс инспектори лавозими мажбуриятлари:</vt:lpstr>
      <vt:lpstr>3.Акциядорларнинг ҳуқуқларини ҳимоя қилиш усуллари: </vt:lpstr>
      <vt:lpstr>Презентация PowerPoint</vt:lpstr>
    </vt:vector>
  </TitlesOfParts>
  <Company>Reanimator Extreme Edition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user_2</dc:creator>
  <cp:lastModifiedBy>Пользователь Windows</cp:lastModifiedBy>
  <cp:revision>81</cp:revision>
  <dcterms:created xsi:type="dcterms:W3CDTF">2017-07-03T07:04:34Z</dcterms:created>
  <dcterms:modified xsi:type="dcterms:W3CDTF">2021-11-09T10:32:08Z</dcterms:modified>
</cp:coreProperties>
</file>