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321" r:id="rId2"/>
    <p:sldId id="257" r:id="rId3"/>
    <p:sldId id="322" r:id="rId4"/>
    <p:sldId id="323" r:id="rId5"/>
    <p:sldId id="280" r:id="rId6"/>
    <p:sldId id="281" r:id="rId7"/>
    <p:sldId id="285" r:id="rId8"/>
    <p:sldId id="324" r:id="rId9"/>
    <p:sldId id="325" r:id="rId10"/>
    <p:sldId id="328" r:id="rId11"/>
    <p:sldId id="327" r:id="rId12"/>
    <p:sldId id="326" r:id="rId13"/>
    <p:sldId id="330" r:id="rId14"/>
    <p:sldId id="331" r:id="rId15"/>
    <p:sldId id="343" r:id="rId16"/>
    <p:sldId id="341" r:id="rId17"/>
    <p:sldId id="299" r:id="rId18"/>
    <p:sldId id="342" r:id="rId19"/>
    <p:sldId id="302" r:id="rId20"/>
    <p:sldId id="339" r:id="rId21"/>
    <p:sldId id="333" r:id="rId22"/>
    <p:sldId id="334" r:id="rId23"/>
    <p:sldId id="315" r:id="rId24"/>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1188" y="6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05.11.2021</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B7020D8-CC16-47F7-9AD2-EEAF940096F1}" type="slidenum">
              <a:rPr lang="ru-RU" smtClean="0"/>
              <a:pPr/>
              <a:t>5</a:t>
            </a:fld>
            <a:endParaRPr lang="ru-RU"/>
          </a:p>
        </p:txBody>
      </p:sp>
    </p:spTree>
    <p:extLst>
      <p:ext uri="{BB962C8B-B14F-4D97-AF65-F5344CB8AC3E}">
        <p14:creationId xmlns:p14="http://schemas.microsoft.com/office/powerpoint/2010/main" val="2781755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B7020D8-CC16-47F7-9AD2-EEAF940096F1}" type="slidenum">
              <a:rPr lang="ru-RU" smtClean="0"/>
              <a:pPr/>
              <a:t>6</a:t>
            </a:fld>
            <a:endParaRPr lang="ru-RU"/>
          </a:p>
        </p:txBody>
      </p:sp>
    </p:spTree>
    <p:extLst>
      <p:ext uri="{BB962C8B-B14F-4D97-AF65-F5344CB8AC3E}">
        <p14:creationId xmlns:p14="http://schemas.microsoft.com/office/powerpoint/2010/main" val="28932655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B7020D8-CC16-47F7-9AD2-EEAF940096F1}" type="slidenum">
              <a:rPr lang="ru-RU" smtClean="0"/>
              <a:pPr/>
              <a:t>7</a:t>
            </a:fld>
            <a:endParaRPr lang="ru-RU"/>
          </a:p>
        </p:txBody>
      </p:sp>
    </p:spTree>
    <p:extLst>
      <p:ext uri="{BB962C8B-B14F-4D97-AF65-F5344CB8AC3E}">
        <p14:creationId xmlns:p14="http://schemas.microsoft.com/office/powerpoint/2010/main" val="790105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dirty="0"/>
          </a:p>
        </p:txBody>
      </p:sp>
      <p:sp>
        <p:nvSpPr>
          <p:cNvPr id="4" name="Номер слайда 3"/>
          <p:cNvSpPr>
            <a:spLocks noGrp="1"/>
          </p:cNvSpPr>
          <p:nvPr>
            <p:ph type="sldNum" sz="quarter" idx="5"/>
          </p:nvPr>
        </p:nvSpPr>
        <p:spPr/>
        <p:txBody>
          <a:bodyPr rtlCol="0"/>
          <a:lstStyle/>
          <a:p>
            <a:pPr rtl="0"/>
            <a:fld id="{6DF8F48A-6110-47DA-8521-A1D1FFD22FEF}" type="slidenum">
              <a:rPr lang="ru-RU" smtClean="0"/>
              <a:t>20</a:t>
            </a:fld>
            <a:endParaRPr lang="ru-RU" dirty="0"/>
          </a:p>
        </p:txBody>
      </p:sp>
    </p:spTree>
    <p:extLst>
      <p:ext uri="{BB962C8B-B14F-4D97-AF65-F5344CB8AC3E}">
        <p14:creationId xmlns:p14="http://schemas.microsoft.com/office/powerpoint/2010/main" val="6526102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dirty="0"/>
          </a:p>
        </p:txBody>
      </p:sp>
      <p:sp>
        <p:nvSpPr>
          <p:cNvPr id="4" name="Номер слайда 3"/>
          <p:cNvSpPr>
            <a:spLocks noGrp="1"/>
          </p:cNvSpPr>
          <p:nvPr>
            <p:ph type="sldNum" sz="quarter" idx="5"/>
          </p:nvPr>
        </p:nvSpPr>
        <p:spPr/>
        <p:txBody>
          <a:bodyPr rtlCol="0"/>
          <a:lstStyle/>
          <a:p>
            <a:pPr rtl="0"/>
            <a:fld id="{6DF8F48A-6110-47DA-8521-A1D1FFD22FEF}" type="slidenum">
              <a:rPr lang="ru-RU" smtClean="0"/>
              <a:t>21</a:t>
            </a:fld>
            <a:endParaRPr lang="ru-RU" dirty="0"/>
          </a:p>
        </p:txBody>
      </p:sp>
    </p:spTree>
    <p:extLst>
      <p:ext uri="{BB962C8B-B14F-4D97-AF65-F5344CB8AC3E}">
        <p14:creationId xmlns:p14="http://schemas.microsoft.com/office/powerpoint/2010/main" val="19845332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dirty="0"/>
          </a:p>
        </p:txBody>
      </p:sp>
      <p:sp>
        <p:nvSpPr>
          <p:cNvPr id="4" name="Номер слайда 3"/>
          <p:cNvSpPr>
            <a:spLocks noGrp="1"/>
          </p:cNvSpPr>
          <p:nvPr>
            <p:ph type="sldNum" sz="quarter" idx="5"/>
          </p:nvPr>
        </p:nvSpPr>
        <p:spPr/>
        <p:txBody>
          <a:bodyPr rtlCol="0"/>
          <a:lstStyle/>
          <a:p>
            <a:pPr rtl="0"/>
            <a:fld id="{6DF8F48A-6110-47DA-8521-A1D1FFD22FEF}" type="slidenum">
              <a:rPr lang="ru-RU" smtClean="0"/>
              <a:t>22</a:t>
            </a:fld>
            <a:endParaRPr lang="ru-RU" dirty="0"/>
          </a:p>
        </p:txBody>
      </p:sp>
    </p:spTree>
    <p:extLst>
      <p:ext uri="{BB962C8B-B14F-4D97-AF65-F5344CB8AC3E}">
        <p14:creationId xmlns:p14="http://schemas.microsoft.com/office/powerpoint/2010/main" val="2427137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81038"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014913"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05.11.2021</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nrm.uz/contentf?doc=332914_o%E2%80%98zbekiston_respublikasining_26_04_1996_y_223-i-son_akciyadorlik_jamiyatlari_va_akciyadorlarning_huquqlarini_himoya_qilish_to%E2%80%98g%E2%80%98risidagi_qonuni_(yangi_tahriri)&amp;products=1_vse_zakonodatelstvo_uzbekistana#%D0%BC74"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nrm.uz/contentf?doc=332914_o%E2%80%98zbekiston_respublikasining_26_04_1996_y_223-i-son_akciyadorlik_jamiyatlari_va_akciyadorlarning_huquqlarini_himoya_qilish_to%E2%80%98g%E2%80%98risidagi_qonuni_(yangi_tahriri)&amp;products=1_vse_zakonodatelstvo_uzbekistana#%D0%BC106" TargetMode="External"/><Relationship Id="rId2" Type="http://schemas.openxmlformats.org/officeDocument/2006/relationships/hyperlink" Target="https://nrm.uz/contentf?doc=332914_o%E2%80%98zbekiston_respublikasining_26_04_1996_y_223-i-son_akciyadorlik_jamiyatlari_va_akciyadorlarning_huquqlarini_himoya_qilish_to%E2%80%98g%E2%80%98risidagi_qonuni_(yangi_tahriri)&amp;products=1_vse_zakonodatelstvo_uzbekistana#%D0%BC104"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nrm.uz/contentf?doc=332914_o%E2%80%98zbekiston_respublikasining_26_04_1996_y_223-i-son_akciyadorlik_jamiyatlari_va_akciyadorlarning_huquqlarini_himoya_qilish_to%E2%80%98g%E2%80%98risidagi_qonuni_(yangi_tahriri)&amp;products=1_vse_zakonodatelstvo_uzbekistana#%D0%BC81"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nrm.uz/contentf?doc=332914_o%E2%80%98zbekiston_respublikasining_26_04_1996_y_223-i-son_akciyadorlik_jamiyatlari_va_akciyadorlarning_huquqlarini_himoya_qilish_to%E2%80%98g%E2%80%98risidagi_qonuni_(yangi_tahriri)&amp;products=1_vse_zakonodatelstvo_uzbekistana#%D0%BC76"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18" Type="http://schemas.openxmlformats.org/officeDocument/2006/relationships/image" Target="../media/image2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4.jpeg"/><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1.xml"/><Relationship Id="rId6" Type="http://schemas.openxmlformats.org/officeDocument/2006/relationships/image" Target="../media/image8.jpe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jpeg"/><Relationship Id="rId10" Type="http://schemas.openxmlformats.org/officeDocument/2006/relationships/image" Target="../media/image12.jpeg"/><Relationship Id="rId19" Type="http://schemas.openxmlformats.org/officeDocument/2006/relationships/image" Target="../media/image21.jpeg"/><Relationship Id="rId4" Type="http://schemas.openxmlformats.org/officeDocument/2006/relationships/image" Target="../media/image6.jpeg"/><Relationship Id="rId9" Type="http://schemas.openxmlformats.org/officeDocument/2006/relationships/image" Target="../media/image11.gif"/><Relationship Id="rId14" Type="http://schemas.openxmlformats.org/officeDocument/2006/relationships/image" Target="../media/image16.jpeg"/></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20.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4.png"/><Relationship Id="rId7" Type="http://schemas.openxmlformats.org/officeDocument/2006/relationships/image" Target="../media/image37.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36.jpeg"/><Relationship Id="rId5" Type="http://schemas.openxmlformats.org/officeDocument/2006/relationships/image" Target="../media/image35.jpeg"/><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43.jpeg"/><Relationship Id="rId13" Type="http://schemas.openxmlformats.org/officeDocument/2006/relationships/image" Target="../media/image46.png"/><Relationship Id="rId3" Type="http://schemas.openxmlformats.org/officeDocument/2006/relationships/image" Target="../media/image34.png"/><Relationship Id="rId7" Type="http://schemas.openxmlformats.org/officeDocument/2006/relationships/image" Target="../media/image42.png"/><Relationship Id="rId12" Type="http://schemas.microsoft.com/office/2007/relationships/hdphoto" Target="../media/hdphoto3.wdp"/><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41.png"/><Relationship Id="rId11" Type="http://schemas.openxmlformats.org/officeDocument/2006/relationships/image" Target="../media/image45.png"/><Relationship Id="rId5" Type="http://schemas.openxmlformats.org/officeDocument/2006/relationships/image" Target="../media/image40.png"/><Relationship Id="rId10" Type="http://schemas.microsoft.com/office/2007/relationships/hdphoto" Target="../media/hdphoto2.wdp"/><Relationship Id="rId4" Type="http://schemas.microsoft.com/office/2007/relationships/hdphoto" Target="../media/hdphoto1.wdp"/><Relationship Id="rId9" Type="http://schemas.openxmlformats.org/officeDocument/2006/relationships/image" Target="../media/image44.png"/></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800873" y="2254068"/>
            <a:ext cx="5900175"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44083"/>
            <a:r>
              <a:rPr lang="ru-RU" sz="2800" b="1" dirty="0">
                <a:solidFill>
                  <a:schemeClr val="tx1"/>
                </a:solidFill>
                <a:latin typeface="Times New Roman" pitchFamily="18" charset="0"/>
                <a:cs typeface="Times New Roman" pitchFamily="18" charset="0"/>
              </a:rPr>
              <a:t>   </a:t>
            </a:r>
            <a:r>
              <a:rPr lang="ru-RU" sz="2800" b="1" dirty="0" smtClean="0">
                <a:solidFill>
                  <a:schemeClr val="tx1"/>
                </a:solidFill>
                <a:latin typeface="Times New Roman" pitchFamily="18" charset="0"/>
                <a:cs typeface="Times New Roman" pitchFamily="18" charset="0"/>
              </a:rPr>
              <a:t>5.Мавзу</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Ўзбекистонда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корпоратив</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бошқарувнинг</a:t>
            </a:r>
            <a:r>
              <a:rPr lang="ru-RU" sz="2800" b="1" dirty="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ривожланиши</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ва</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унинг</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хуқуқий</a:t>
            </a:r>
            <a:r>
              <a:rPr lang="ru-RU" sz="2800" b="1" dirty="0" smtClean="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асослари</a:t>
            </a:r>
            <a:r>
              <a:rPr lang="ru-RU" sz="2800" b="1" dirty="0">
                <a:solidFill>
                  <a:schemeClr val="tx1"/>
                </a:solidFill>
                <a:latin typeface="Times New Roman" pitchFamily="18" charset="0"/>
                <a:cs typeface="Times New Roman" pitchFamily="18" charset="0"/>
              </a:rPr>
              <a:t>. </a:t>
            </a:r>
          </a:p>
          <a:p>
            <a:pPr algn="ctr" defTabSz="844083"/>
            <a:endParaRPr lang="ru-RU" sz="2800" b="1" dirty="0">
              <a:solidFill>
                <a:schemeClr val="tx1"/>
              </a:solidFill>
              <a:latin typeface="Arial" charset="0"/>
              <a:cs typeface="Arial"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381001" y="2254068"/>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560512" y="717410"/>
            <a:ext cx="8517352" cy="1169551"/>
          </a:xfrm>
          <a:prstGeom prst="rect">
            <a:avLst/>
          </a:prstGeom>
        </p:spPr>
        <p:txBody>
          <a:bodyPr wrap="square">
            <a:spAutoFit/>
          </a:bodyPr>
          <a:lstStyle/>
          <a:p>
            <a:pPr algn="ctr" defTabSz="844083"/>
            <a:r>
              <a:rPr lang="ru-RU" sz="3500" b="1" dirty="0">
                <a:latin typeface="Times New Roman" pitchFamily="18" charset="0"/>
                <a:cs typeface="Times New Roman" pitchFamily="18" charset="0"/>
              </a:rPr>
              <a:t>«Бизнес </a:t>
            </a:r>
            <a:r>
              <a:rPr lang="ru-RU" sz="3500" b="1" dirty="0" err="1">
                <a:latin typeface="Times New Roman" pitchFamily="18" charset="0"/>
                <a:cs typeface="Times New Roman" pitchFamily="18" charset="0"/>
              </a:rPr>
              <a:t>ва</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тадбиркорлик</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олий</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мактаби</a:t>
            </a:r>
            <a:r>
              <a:rPr lang="ru-RU" sz="3500" b="1" dirty="0">
                <a:latin typeface="Times New Roman" pitchFamily="18" charset="0"/>
                <a:cs typeface="Times New Roman" pitchFamily="18" charset="0"/>
              </a:rPr>
              <a:t>»</a:t>
            </a:r>
            <a:br>
              <a:rPr lang="ru-RU" sz="3500" b="1" dirty="0">
                <a:latin typeface="Times New Roman" pitchFamily="18" charset="0"/>
                <a:cs typeface="Times New Roman" pitchFamily="18" charset="0"/>
              </a:rPr>
            </a:br>
            <a:endParaRPr lang="ru-RU" sz="3500" dirty="0">
              <a:latin typeface="Calibri Light"/>
            </a:endParaRPr>
          </a:p>
        </p:txBody>
      </p:sp>
      <p:sp>
        <p:nvSpPr>
          <p:cNvPr id="8" name="Прямоугольник 7"/>
          <p:cNvSpPr/>
          <p:nvPr/>
        </p:nvSpPr>
        <p:spPr>
          <a:xfrm>
            <a:off x="3800872" y="5127000"/>
            <a:ext cx="2769912" cy="830997"/>
          </a:xfrm>
          <a:prstGeom prst="rect">
            <a:avLst/>
          </a:prstGeom>
        </p:spPr>
        <p:txBody>
          <a:bodyPr wrap="square">
            <a:spAutoFit/>
          </a:bodyPr>
          <a:lstStyle/>
          <a:p>
            <a:pPr algn="just" defTabSz="844083"/>
            <a:r>
              <a:rPr lang="ru-RU" sz="2400" b="1" dirty="0" err="1">
                <a:ln>
                  <a:prstDash val="solid"/>
                </a:ln>
                <a:solidFill>
                  <a:srgbClr val="44546A">
                    <a:lumMod val="75000"/>
                  </a:srgbClr>
                </a:solidFill>
                <a:latin typeface="Times New Roman" panose="02020603050405020304" pitchFamily="18" charset="0"/>
                <a:cs typeface="Times New Roman" panose="02020603050405020304" pitchFamily="18" charset="0"/>
              </a:rPr>
              <a:t>Суюнов</a:t>
            </a:r>
            <a:r>
              <a:rPr lang="ru-RU" sz="2400" b="1" dirty="0">
                <a:ln>
                  <a:prstDash val="solid"/>
                </a:ln>
                <a:solidFill>
                  <a:srgbClr val="44546A">
                    <a:lumMod val="75000"/>
                  </a:srgbClr>
                </a:solidFill>
                <a:latin typeface="Times New Roman" panose="02020603050405020304" pitchFamily="18" charset="0"/>
                <a:cs typeface="Times New Roman" panose="02020603050405020304" pitchFamily="18" charset="0"/>
              </a:rPr>
              <a:t> </a:t>
            </a:r>
            <a:r>
              <a:rPr lang="ru-RU" sz="2400" b="1" dirty="0" err="1">
                <a:ln>
                  <a:prstDash val="solid"/>
                </a:ln>
                <a:solidFill>
                  <a:srgbClr val="44546A">
                    <a:lumMod val="75000"/>
                  </a:srgbClr>
                </a:solidFill>
                <a:latin typeface="Times New Roman" panose="02020603050405020304" pitchFamily="18" charset="0"/>
                <a:cs typeface="Times New Roman" panose="02020603050405020304" pitchFamily="18" charset="0"/>
              </a:rPr>
              <a:t>Дилмурод</a:t>
            </a:r>
            <a:r>
              <a:rPr lang="ru-RU" sz="2400" b="1" dirty="0">
                <a:ln>
                  <a:prstDash val="solid"/>
                </a:ln>
                <a:solidFill>
                  <a:srgbClr val="44546A">
                    <a:lumMod val="75000"/>
                  </a:srgbClr>
                </a:solidFill>
                <a:latin typeface="Times New Roman" panose="02020603050405020304" pitchFamily="18" charset="0"/>
                <a:cs typeface="Times New Roman" panose="02020603050405020304" pitchFamily="18" charset="0"/>
              </a:rPr>
              <a:t> </a:t>
            </a:r>
            <a:r>
              <a:rPr lang="ru-RU" sz="2400" b="1" dirty="0" err="1">
                <a:ln>
                  <a:prstDash val="solid"/>
                </a:ln>
                <a:solidFill>
                  <a:srgbClr val="44546A">
                    <a:lumMod val="75000"/>
                  </a:srgbClr>
                </a:solidFill>
                <a:latin typeface="Times New Roman" panose="02020603050405020304" pitchFamily="18" charset="0"/>
                <a:cs typeface="Times New Roman" panose="02020603050405020304" pitchFamily="18" charset="0"/>
              </a:rPr>
              <a:t>Холмурадович</a:t>
            </a:r>
            <a:endParaRPr lang="ru-RU" sz="2400" b="1" dirty="0">
              <a:ln>
                <a:prstDash val="solid"/>
              </a:ln>
              <a:solidFill>
                <a:srgbClr val="44546A">
                  <a:lumMod val="75000"/>
                </a:srgb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825292" y="5126999"/>
            <a:ext cx="2592204" cy="1115434"/>
          </a:xfrm>
          <a:prstGeom prst="rect">
            <a:avLst/>
          </a:prstGeom>
        </p:spPr>
        <p:txBody>
          <a:bodyPr wrap="square">
            <a:spAutoFit/>
          </a:bodyPr>
          <a:lstStyle/>
          <a:p>
            <a:pPr defTabSz="844083"/>
            <a:r>
              <a:rPr lang="ru-RU" sz="1662" i="1" dirty="0">
                <a:solidFill>
                  <a:srgbClr val="44546A">
                    <a:lumMod val="75000"/>
                  </a:srgbClr>
                </a:solidFill>
                <a:cs typeface="Times New Roman" pitchFamily="18" charset="0"/>
              </a:rPr>
              <a:t>  </a:t>
            </a:r>
            <a:r>
              <a:rPr lang="ru-RU" sz="1662" b="1" i="1" dirty="0">
                <a:solidFill>
                  <a:srgbClr val="44546A">
                    <a:lumMod val="75000"/>
                  </a:srgbClr>
                </a:solidFill>
                <a:latin typeface="Times New Roman" panose="02020603050405020304" pitchFamily="18" charset="0"/>
                <a:cs typeface="Times New Roman" panose="02020603050405020304" pitchFamily="18" charset="0"/>
              </a:rPr>
              <a:t>«</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Корпоратив</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бошқарув</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назарияси</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ва</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амалиёти</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smtClean="0">
                <a:solidFill>
                  <a:srgbClr val="44546A">
                    <a:lumMod val="75000"/>
                  </a:srgbClr>
                </a:solidFill>
                <a:latin typeface="Times New Roman" panose="02020603050405020304" pitchFamily="18" charset="0"/>
                <a:cs typeface="Times New Roman" panose="02020603050405020304" pitchFamily="18" charset="0"/>
              </a:rPr>
              <a:t>кафедраси</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мудири</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и.ф.д</a:t>
            </a:r>
            <a:r>
              <a:rPr lang="ru-RU" sz="1662" b="1" i="1" dirty="0">
                <a:solidFill>
                  <a:srgbClr val="44546A">
                    <a:lumMod val="75000"/>
                  </a:srgbClr>
                </a:solidFill>
                <a:latin typeface="Times New Roman" panose="02020603050405020304" pitchFamily="18" charset="0"/>
                <a:cs typeface="Times New Roman" panose="02020603050405020304" pitchFamily="18" charset="0"/>
              </a:rPr>
              <a:t>., профессор.</a:t>
            </a:r>
          </a:p>
        </p:txBody>
      </p:sp>
      <p:cxnSp>
        <p:nvCxnSpPr>
          <p:cNvPr id="12" name="Прямая соединительная линия 11"/>
          <p:cNvCxnSpPr/>
          <p:nvPr/>
        </p:nvCxnSpPr>
        <p:spPr>
          <a:xfrm>
            <a:off x="6615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51382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3237187" y="990600"/>
            <a:ext cx="6516414" cy="5431221"/>
          </a:xfrm>
          <a:prstGeom prst="roundRect">
            <a:avLst>
              <a:gd name="adj" fmla="val 3219"/>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smtClean="0">
                <a:solidFill>
                  <a:schemeClr val="tx1"/>
                </a:solidFill>
                <a:latin typeface="Times New Roman" panose="02020603050405020304" pitchFamily="18" charset="0"/>
                <a:cs typeface="Times New Roman" panose="02020603050405020304" pitchFamily="18" charset="0"/>
              </a:rPr>
              <a:t> 5.Мавзу</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Ўзбекистонда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корпоратив</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бошқарувнинг</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smtClean="0">
                <a:solidFill>
                  <a:schemeClr val="tx1"/>
                </a:solidFill>
                <a:latin typeface="Times New Roman" panose="02020603050405020304" pitchFamily="18" charset="0"/>
                <a:cs typeface="Times New Roman" panose="02020603050405020304" pitchFamily="18" charset="0"/>
              </a:rPr>
              <a:t>ривожланиши</a:t>
            </a:r>
            <a:r>
              <a:rPr lang="ru-RU" sz="2000" b="1" dirty="0" smtClean="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ва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унинг</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хуқуқий</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smtClean="0">
                <a:solidFill>
                  <a:schemeClr val="tx1"/>
                </a:solidFill>
                <a:latin typeface="Times New Roman" panose="02020603050405020304" pitchFamily="18" charset="0"/>
                <a:cs typeface="Times New Roman" panose="02020603050405020304" pitchFamily="18" charset="0"/>
              </a:rPr>
              <a:t>асослари</a:t>
            </a:r>
            <a:r>
              <a:rPr lang="ru-RU" sz="2000" b="1" dirty="0" smtClean="0">
                <a:solidFill>
                  <a:schemeClr val="tx1"/>
                </a:solidFill>
                <a:latin typeface="Times New Roman" panose="02020603050405020304" pitchFamily="18" charset="0"/>
                <a:cs typeface="Times New Roman" panose="02020603050405020304" pitchFamily="18" charset="0"/>
              </a:rPr>
              <a:t>. </a:t>
            </a:r>
            <a:endParaRPr lang="ru-RU" sz="2000" b="1" dirty="0">
              <a:solidFill>
                <a:schemeClr val="tx1"/>
              </a:solidFill>
              <a:latin typeface="Times New Roman" panose="02020603050405020304" pitchFamily="18" charset="0"/>
              <a:cs typeface="Times New Roman" panose="02020603050405020304" pitchFamily="18" charset="0"/>
            </a:endParaRPr>
          </a:p>
          <a:p>
            <a:pPr algn="just"/>
            <a:r>
              <a:rPr lang="ru-RU" sz="2000" b="1" dirty="0" smtClean="0">
                <a:solidFill>
                  <a:schemeClr val="tx1"/>
                </a:solidFill>
                <a:latin typeface="Times New Roman" panose="02020603050405020304" pitchFamily="18" charset="0"/>
                <a:cs typeface="Times New Roman" panose="02020603050405020304" pitchFamily="18" charset="0"/>
              </a:rPr>
              <a:t>                                             Режа:</a:t>
            </a:r>
          </a:p>
          <a:p>
            <a:pPr marL="342900" indent="-342900" algn="just">
              <a:buAutoNum type="arabicPeriod"/>
            </a:pPr>
            <a:r>
              <a:rPr lang="uz-Cyrl-UZ" sz="2000" b="1" dirty="0" smtClean="0">
                <a:solidFill>
                  <a:schemeClr val="tx1"/>
                </a:solidFill>
                <a:latin typeface="Times New Roman" panose="02020603050405020304" pitchFamily="18" charset="0"/>
                <a:cs typeface="Times New Roman" panose="02020603050405020304" pitchFamily="18" charset="0"/>
              </a:rPr>
              <a:t>Ўзбекистон Республикасида корпоратив бошқарувнинг ривожланиш босқичлари.</a:t>
            </a:r>
          </a:p>
          <a:p>
            <a:pPr marL="342900" indent="-342900" algn="just">
              <a:buAutoNum type="arabicPeriod"/>
            </a:pPr>
            <a:r>
              <a:rPr lang="uz-Cyrl-UZ" sz="2000" b="1" dirty="0" smtClean="0">
                <a:solidFill>
                  <a:schemeClr val="tx1"/>
                </a:solidFill>
                <a:latin typeface="Times New Roman" panose="02020603050405020304" pitchFamily="18" charset="0"/>
                <a:cs typeface="Times New Roman" panose="02020603050405020304" pitchFamily="18" charset="0"/>
              </a:rPr>
              <a:t>Ўзбекистон Республикасида корпоратив бошқарувни ривжлантиришнинг хуқуқий асослари.</a:t>
            </a:r>
          </a:p>
          <a:p>
            <a:pPr marL="342900" indent="-342900" algn="just">
              <a:buAutoNum type="arabicPeriod"/>
            </a:pPr>
            <a:r>
              <a:rPr lang="uz-Cyrl-UZ" sz="2000" b="1" dirty="0" smtClean="0">
                <a:solidFill>
                  <a:schemeClr val="tx1"/>
                </a:solidFill>
                <a:latin typeface="Times New Roman" panose="02020603050405020304" pitchFamily="18" charset="0"/>
                <a:cs typeface="Times New Roman" panose="02020603050405020304" pitchFamily="18" charset="0"/>
              </a:rPr>
              <a:t>Ўзбекистон Республикасида корпоратив бошқарувни баҳолаш тизими. </a:t>
            </a:r>
          </a:p>
          <a:p>
            <a:pPr algn="just"/>
            <a:r>
              <a:rPr lang="uz-Cyrl-UZ" sz="2000" b="1" dirty="0" smtClean="0">
                <a:solidFill>
                  <a:schemeClr val="tx1"/>
                </a:solidFill>
                <a:latin typeface="Times New Roman" panose="02020603050405020304" pitchFamily="18" charset="0"/>
                <a:cs typeface="Times New Roman" panose="02020603050405020304" pitchFamily="18" charset="0"/>
              </a:rPr>
              <a:t> </a:t>
            </a:r>
            <a:endParaRPr lang="ru-RU" sz="2000" b="1" dirty="0">
              <a:solidFill>
                <a:schemeClr val="tx1"/>
              </a:solidFill>
              <a:latin typeface="Times New Roman" panose="02020603050405020304" pitchFamily="18" charset="0"/>
              <a:cs typeface="Times New Roman" panose="02020603050405020304" pitchFamily="18" charset="0"/>
            </a:endParaRPr>
          </a:p>
        </p:txBody>
      </p:sp>
      <p:pic>
        <p:nvPicPr>
          <p:cNvPr id="2050" name="Picture 2" descr="http://cgc.uz/uploads/gallery/Quick%20course/13.jpg"/>
          <p:cNvPicPr>
            <a:picLocks noChangeAspect="1" noChangeArrowheads="1"/>
          </p:cNvPicPr>
          <p:nvPr/>
        </p:nvPicPr>
        <p:blipFill rotWithShape="1">
          <a:blip r:embed="rId2">
            <a:extLst>
              <a:ext uri="{28A0092B-C50C-407E-A947-70E740481C1C}">
                <a14:useLocalDpi xmlns:a14="http://schemas.microsoft.com/office/drawing/2010/main" val="0"/>
              </a:ext>
            </a:extLst>
          </a:blip>
          <a:srcRect r="47649"/>
          <a:stretch/>
        </p:blipFill>
        <p:spPr bwMode="auto">
          <a:xfrm>
            <a:off x="0" y="990600"/>
            <a:ext cx="3086703" cy="4830336"/>
          </a:xfrm>
          <a:prstGeom prst="roundRect">
            <a:avLst>
              <a:gd name="adj" fmla="val 3580"/>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0530927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09596" y="357166"/>
            <a:ext cx="8229600" cy="1143000"/>
          </a:xfrm>
        </p:spPr>
        <p:txBody>
          <a:bodyPr>
            <a:normAutofit fontScale="90000"/>
          </a:bodyPr>
          <a:lstStyle/>
          <a:p>
            <a:pPr algn="ct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sz="3200" dirty="0">
                <a:latin typeface="Times New Roman" pitchFamily="18" charset="0"/>
                <a:cs typeface="Times New Roman" pitchFamily="18" charset="0"/>
              </a:rPr>
              <a:t>. </a:t>
            </a:r>
            <a:r>
              <a:rPr lang="ru-RU" sz="3100" dirty="0">
                <a:latin typeface="Times New Roman" pitchFamily="18" charset="0"/>
                <a:cs typeface="Times New Roman" pitchFamily="18" charset="0"/>
              </a:rPr>
              <a:t/>
            </a:r>
            <a:br>
              <a:rPr lang="ru-RU" sz="3100" dirty="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endParaRPr lang="ru-RU" dirty="0"/>
          </a:p>
        </p:txBody>
      </p:sp>
      <p:sp>
        <p:nvSpPr>
          <p:cNvPr id="3" name="Содержимое 2"/>
          <p:cNvSpPr>
            <a:spLocks noGrp="1"/>
          </p:cNvSpPr>
          <p:nvPr>
            <p:ph idx="1"/>
          </p:nvPr>
        </p:nvSpPr>
        <p:spPr>
          <a:xfrm>
            <a:off x="381000" y="500042"/>
            <a:ext cx="8964488" cy="6357958"/>
          </a:xfrm>
        </p:spPr>
        <p:txBody>
          <a:bodyPr>
            <a:normAutofit lnSpcReduction="10000"/>
          </a:bodyPr>
          <a:lstStyle/>
          <a:p>
            <a:pPr marL="971550" lvl="1" indent="-514350" algn="ctr">
              <a:buNone/>
            </a:pPr>
            <a:r>
              <a:rPr lang="ru-RU" b="1" dirty="0" err="1" smtClean="0">
                <a:latin typeface="Times New Roman" pitchFamily="18" charset="0"/>
                <a:cs typeface="Times New Roman" pitchFamily="18" charset="0"/>
              </a:rPr>
              <a:t>Фойдаланилган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т</a:t>
            </a:r>
            <a:r>
              <a:rPr lang="uz-Cyrl-UZ" b="1" dirty="0" smtClean="0">
                <a:latin typeface="Times New Roman" pitchFamily="18" charset="0"/>
                <a:cs typeface="Times New Roman" pitchFamily="18" charset="0"/>
              </a:rPr>
              <a:t>аклиф қилинаётган адабиётлар рўйхати: </a:t>
            </a:r>
            <a:r>
              <a:rPr lang="en-US" b="1" dirty="0" smtClean="0">
                <a:latin typeface="Times New Roman" pitchFamily="18" charset="0"/>
                <a:cs typeface="Times New Roman" pitchFamily="18" charset="0"/>
              </a:rPr>
              <a:t>I </a:t>
            </a:r>
            <a:r>
              <a:rPr lang="uz-Cyrl-UZ" b="1" dirty="0" smtClean="0">
                <a:latin typeface="Times New Roman" pitchFamily="18" charset="0"/>
                <a:cs typeface="Times New Roman" pitchFamily="18" charset="0"/>
              </a:rPr>
              <a:t>-гурух</a:t>
            </a:r>
            <a:r>
              <a:rPr lang="ru-RU" b="1" dirty="0" smtClean="0">
                <a:latin typeface="Times New Roman" pitchFamily="18" charset="0"/>
                <a:cs typeface="Times New Roman" pitchFamily="18" charset="0"/>
              </a:rPr>
              <a:t>:</a:t>
            </a:r>
          </a:p>
          <a:p>
            <a:pPr algn="just"/>
            <a:r>
              <a:rPr lang="uz-Cyrl-UZ" sz="2400" b="1" dirty="0">
                <a:latin typeface="Times New Roman" pitchFamily="18" charset="0"/>
                <a:cs typeface="Times New Roman" pitchFamily="18" charset="0"/>
              </a:rPr>
              <a:t>      </a:t>
            </a:r>
            <a:r>
              <a:rPr lang="uz-Cyrl-UZ" sz="1600" b="1" dirty="0" smtClean="0">
                <a:latin typeface="Times New Roman" pitchFamily="18" charset="0"/>
                <a:cs typeface="Times New Roman" pitchFamily="18" charset="0"/>
              </a:rPr>
              <a:t>1.Ўзбекистон </a:t>
            </a:r>
            <a:r>
              <a:rPr lang="uz-Cyrl-UZ" sz="1600" b="1" dirty="0">
                <a:latin typeface="Times New Roman" pitchFamily="18" charset="0"/>
                <a:cs typeface="Times New Roman" pitchFamily="18" charset="0"/>
              </a:rPr>
              <a:t>Республикасининг “Акциядорлик жамиятлари ва акциядорларнинг хуқуқларини химоя килиш тўғрисида”ги Қонуни, 1996 йил 26 апрель</a:t>
            </a:r>
            <a:r>
              <a:rPr lang="en-US" sz="1600" b="1" dirty="0">
                <a:latin typeface="Times New Roman" pitchFamily="18" charset="0"/>
                <a:cs typeface="Times New Roman" pitchFamily="18" charset="0"/>
              </a:rPr>
              <a:t> (</a:t>
            </a:r>
            <a:r>
              <a:rPr lang="uz-Cyrl-UZ" sz="1600" b="1" dirty="0">
                <a:latin typeface="Times New Roman" pitchFamily="18" charset="0"/>
                <a:cs typeface="Times New Roman" pitchFamily="18" charset="0"/>
              </a:rPr>
              <a:t>Янги таҳрири,  6 май 2014 йил., № ЗРУ-370, 20 март 2019 й № ЗРУ 531</a:t>
            </a:r>
            <a:r>
              <a:rPr lang="en-US" sz="1600" b="1" dirty="0">
                <a:latin typeface="Times New Roman" pitchFamily="18" charset="0"/>
                <a:cs typeface="Times New Roman" pitchFamily="18" charset="0"/>
              </a:rPr>
              <a:t>)</a:t>
            </a:r>
            <a:r>
              <a:rPr lang="uz-Cyrl-UZ" sz="1600" b="1" dirty="0">
                <a:latin typeface="Times New Roman" panose="02020603050405020304" pitchFamily="18" charset="0"/>
                <a:cs typeface="Times New Roman" panose="02020603050405020304" pitchFamily="18" charset="0"/>
              </a:rPr>
              <a:t>.</a:t>
            </a:r>
          </a:p>
          <a:p>
            <a:pPr algn="just"/>
            <a:r>
              <a:rPr lang="uz-Cyrl-UZ" sz="1600" b="1" dirty="0">
                <a:latin typeface="Times New Roman" panose="02020603050405020304" pitchFamily="18" charset="0"/>
                <a:cs typeface="Times New Roman" panose="02020603050405020304" pitchFamily="18" charset="0"/>
              </a:rPr>
              <a:t>         2.Ўзбекистон Республикаси Президентининг «Акциядорлик жамиятларида замонавий корпоратив бошқарув услубларини жорий этиш чора-тадбирлари тўғрисида»ги 2015 йил 24 апрелдаги ПФ-4720 сонли Фармони.</a:t>
            </a:r>
            <a:endParaRPr lang="ru-RU" sz="1600" b="1" dirty="0">
              <a:latin typeface="Times New Roman" panose="02020603050405020304" pitchFamily="18" charset="0"/>
              <a:cs typeface="Times New Roman" panose="02020603050405020304" pitchFamily="18" charset="0"/>
            </a:endParaRPr>
          </a:p>
          <a:p>
            <a:pPr algn="just"/>
            <a:r>
              <a:rPr lang="uz-Cyrl-UZ" sz="1600" b="1" dirty="0">
                <a:latin typeface="Times New Roman" panose="02020603050405020304" pitchFamily="18" charset="0"/>
                <a:cs typeface="Times New Roman" panose="02020603050405020304" pitchFamily="18" charset="0"/>
              </a:rPr>
              <a:t>         3.Ўзбекистон Республикаси Президентининг 2019 йил 14 январдаги “Давлат активларини бошқариш, монополияга қарши курашишни тартибга солиш тизимини ва капитал бозорини тубдан такомиллаштириш чора-тадбирлари тўғрисида”ги ПФ-5630-сон фармони.</a:t>
            </a:r>
          </a:p>
          <a:p>
            <a:pPr algn="just"/>
            <a:r>
              <a:rPr lang="uz-Cyrl-UZ" sz="1600" b="1" dirty="0">
                <a:latin typeface="Times New Roman" panose="02020603050405020304" pitchFamily="18" charset="0"/>
                <a:cs typeface="Times New Roman" panose="02020603050405020304" pitchFamily="18" charset="0"/>
              </a:rPr>
              <a:t>         4</a:t>
            </a:r>
            <a:r>
              <a:rPr lang="ru-RU" sz="1600" b="1" dirty="0">
                <a:latin typeface="Times New Roman" pitchFamily="18" charset="0"/>
                <a:cs typeface="Times New Roman" pitchFamily="18" charset="0"/>
              </a:rPr>
              <a:t>.</a:t>
            </a:r>
            <a:r>
              <a:rPr lang="uz-Cyrl-UZ" sz="1600" b="1" dirty="0">
                <a:latin typeface="Times New Roman" pitchFamily="18" charset="0"/>
                <a:cs typeface="Times New Roman" pitchFamily="18" charset="0"/>
              </a:rPr>
              <a:t>Ўзбекистон Республикаси Президентининг </a:t>
            </a:r>
            <a:r>
              <a:rPr lang="ru-RU" sz="1600" b="1" dirty="0">
                <a:latin typeface="Times New Roman" pitchFamily="18" charset="0"/>
                <a:cs typeface="Times New Roman" pitchFamily="18" charset="0"/>
              </a:rPr>
              <a:t>«</a:t>
            </a:r>
            <a:r>
              <a:rPr lang="uz-Cyrl-UZ" sz="1600" b="1" dirty="0">
                <a:latin typeface="Times New Roman" pitchFamily="18" charset="0"/>
                <a:cs typeface="Times New Roman" pitchFamily="18" charset="0"/>
              </a:rPr>
              <a:t>Ўзбекистон Республикасини янада ривожлантириш бўйича харакатлар стратегияси тўғрисида”ги</a:t>
            </a:r>
            <a:r>
              <a:rPr lang="ru-RU" sz="1600" b="1" cap="all" dirty="0">
                <a:latin typeface="Times New Roman" pitchFamily="18" charset="0"/>
                <a:cs typeface="Times New Roman" pitchFamily="18" charset="0"/>
              </a:rPr>
              <a:t> </a:t>
            </a:r>
            <a:r>
              <a:rPr lang="uz-Cyrl-UZ" sz="1600" b="1" dirty="0">
                <a:latin typeface="Times New Roman" pitchFamily="18" charset="0"/>
                <a:cs typeface="Times New Roman" pitchFamily="18" charset="0"/>
              </a:rPr>
              <a:t>07.02.2017 йилдаги 4947 - сонли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Фармони</a:t>
            </a:r>
            <a:r>
              <a:rPr lang="ru-RU" sz="1600" b="1" dirty="0">
                <a:latin typeface="Times New Roman" pitchFamily="18" charset="0"/>
                <a:cs typeface="Times New Roman" pitchFamily="18" charset="0"/>
              </a:rPr>
              <a:t>.</a:t>
            </a:r>
          </a:p>
          <a:p>
            <a:pPr algn="just"/>
            <a:r>
              <a:rPr lang="uz-Cyrl-UZ" sz="1600" b="1" dirty="0">
                <a:latin typeface="Times New Roman" pitchFamily="18" charset="0"/>
                <a:cs typeface="Times New Roman" pitchFamily="18" charset="0"/>
              </a:rPr>
              <a:t>         5.Ўзбекистон Республикаси Президентининг 2020 йил 27 октябрдаги “Давлат иштирокидаги корхоналарни ислоҳ қилишни жадаллаштириш ҳамда давлат активларини хусусийлаштиришга оид чора-тадбирлар тўғрисида”ги ПФ-6096-сон фармони.</a:t>
            </a:r>
          </a:p>
          <a:p>
            <a:pPr algn="just"/>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         6.</a:t>
            </a:r>
            <a:r>
              <a:rPr lang="uz-Cyrl-UZ" sz="1600" b="1" dirty="0">
                <a:latin typeface="Times New Roman" panose="02020603050405020304" pitchFamily="18" charset="0"/>
                <a:cs typeface="Times New Roman" panose="02020603050405020304" pitchFamily="18" charset="0"/>
              </a:rPr>
              <a:t>Ўзбекистон Республикаси Президентининг </a:t>
            </a:r>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2019 йил 14 январдаги  “Ўзбекистон Республикаси Давлат активларини бошқариш агентлиги фаолиятини ташкил этиш тўғрисида” ПҚ-4112-сон қарори</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1600" b="1" dirty="0">
                <a:latin typeface="Times New Roman" panose="02020603050405020304" pitchFamily="18" charset="0"/>
                <a:cs typeface="Times New Roman" panose="02020603050405020304" pitchFamily="18" charset="0"/>
              </a:rPr>
              <a:t> </a:t>
            </a:r>
          </a:p>
          <a:p>
            <a:pPr algn="just"/>
            <a:r>
              <a:rPr lang="uz-Cyrl-UZ" sz="1600" b="1" dirty="0">
                <a:latin typeface="Times New Roman" panose="02020603050405020304" pitchFamily="18" charset="0"/>
                <a:cs typeface="Times New Roman" panose="02020603050405020304" pitchFamily="18" charset="0"/>
              </a:rPr>
              <a:t>        </a:t>
            </a:r>
            <a:r>
              <a:rPr lang="uz-Cyrl-UZ" sz="1600" b="1" dirty="0" smtClean="0">
                <a:latin typeface="Times New Roman" panose="02020603050405020304" pitchFamily="18" charset="0"/>
                <a:cs typeface="Times New Roman" panose="02020603050405020304" pitchFamily="18" charset="0"/>
              </a:rPr>
              <a:t> 7.Ўзбекистон </a:t>
            </a:r>
            <a:r>
              <a:rPr lang="uz-Cyrl-UZ" sz="1600" b="1" dirty="0">
                <a:latin typeface="Times New Roman" panose="02020603050405020304" pitchFamily="18" charset="0"/>
                <a:cs typeface="Times New Roman" panose="02020603050405020304" pitchFamily="18" charset="0"/>
              </a:rPr>
              <a:t>Республикаси Президентининг 2020 йил 27 октябрдаги “Давлат иштирокидаги корхоналарни ислоҳ қилишни жадаллаштириш ҳамда давлат активларини хусусийлаштиришга оид чора-тадбирлар тўғрисида”ги ПФ-6096-сон Фармони.</a:t>
            </a:r>
          </a:p>
          <a:p>
            <a:pPr algn="just"/>
            <a:endParaRPr lang="uz-Cyrl-UZ" sz="23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uz-Cyrl-UZ" sz="2300" b="1" dirty="0">
              <a:latin typeface="Times New Roman" pitchFamily="18" charset="0"/>
              <a:cs typeface="Times New Roman" pitchFamily="18" charset="0"/>
            </a:endParaRPr>
          </a:p>
          <a:p>
            <a:pPr algn="just"/>
            <a:endParaRPr lang="uz-Cyrl-UZ" sz="2300" b="1" dirty="0">
              <a:latin typeface="Times New Roman" pitchFamily="18" charset="0"/>
              <a:cs typeface="Times New Roman" pitchFamily="18" charset="0"/>
            </a:endParaRPr>
          </a:p>
          <a:p>
            <a:pPr algn="just"/>
            <a:endParaRPr lang="uz-Cyrl-UZ" sz="23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ru-RU" sz="2300" b="1" dirty="0">
              <a:latin typeface="Times New Roman" panose="02020603050405020304" pitchFamily="18" charset="0"/>
              <a:cs typeface="Times New Roman" panose="02020603050405020304" pitchFamily="18" charset="0"/>
            </a:endParaRPr>
          </a:p>
          <a:p>
            <a:pPr algn="just"/>
            <a:endParaRPr lang="ru-RU" sz="23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81119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09596" y="357166"/>
            <a:ext cx="8229600" cy="1143000"/>
          </a:xfrm>
        </p:spPr>
        <p:txBody>
          <a:bodyPr>
            <a:normAutofit fontScale="90000"/>
          </a:bodyPr>
          <a:lstStyle/>
          <a:p>
            <a:pPr algn="ct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sz="3200" dirty="0">
                <a:latin typeface="Times New Roman" pitchFamily="18" charset="0"/>
                <a:cs typeface="Times New Roman" pitchFamily="18" charset="0"/>
              </a:rPr>
              <a:t>. </a:t>
            </a:r>
            <a:r>
              <a:rPr lang="ru-RU" sz="3100" dirty="0">
                <a:latin typeface="Times New Roman" pitchFamily="18" charset="0"/>
                <a:cs typeface="Times New Roman" pitchFamily="18" charset="0"/>
              </a:rPr>
              <a:t/>
            </a:r>
            <a:br>
              <a:rPr lang="ru-RU" sz="3100" dirty="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endParaRPr lang="ru-RU" dirty="0"/>
          </a:p>
        </p:txBody>
      </p:sp>
      <p:sp>
        <p:nvSpPr>
          <p:cNvPr id="3" name="Содержимое 2"/>
          <p:cNvSpPr>
            <a:spLocks noGrp="1"/>
          </p:cNvSpPr>
          <p:nvPr>
            <p:ph idx="1"/>
          </p:nvPr>
        </p:nvSpPr>
        <p:spPr>
          <a:xfrm>
            <a:off x="189186" y="500042"/>
            <a:ext cx="9385738" cy="6357958"/>
          </a:xfrm>
        </p:spPr>
        <p:txBody>
          <a:bodyPr>
            <a:normAutofit/>
          </a:bodyPr>
          <a:lstStyle/>
          <a:p>
            <a:pPr marL="971550" lvl="1" indent="-514350" algn="ctr">
              <a:buNone/>
            </a:pPr>
            <a:r>
              <a:rPr lang="ru-RU" b="1" dirty="0" err="1" smtClean="0">
                <a:solidFill>
                  <a:srgbClr val="002060"/>
                </a:solidFill>
                <a:latin typeface="Times New Roman" pitchFamily="18" charset="0"/>
                <a:cs typeface="Times New Roman" pitchFamily="18" charset="0"/>
              </a:rPr>
              <a:t>Фойдаланилган</a:t>
            </a:r>
            <a:r>
              <a:rPr lang="ru-RU" b="1" dirty="0" smtClean="0">
                <a:solidFill>
                  <a:srgbClr val="002060"/>
                </a:solidFill>
                <a:latin typeface="Times New Roman" pitchFamily="18" charset="0"/>
                <a:cs typeface="Times New Roman" pitchFamily="18" charset="0"/>
              </a:rPr>
              <a:t> </a:t>
            </a:r>
            <a:r>
              <a:rPr lang="ru-RU" b="1" dirty="0" err="1" smtClean="0">
                <a:solidFill>
                  <a:srgbClr val="002060"/>
                </a:solidFill>
                <a:latin typeface="Times New Roman" pitchFamily="18" charset="0"/>
                <a:cs typeface="Times New Roman" pitchFamily="18" charset="0"/>
              </a:rPr>
              <a:t>ва</a:t>
            </a:r>
            <a:r>
              <a:rPr lang="ru-RU" b="1" dirty="0" smtClean="0">
                <a:solidFill>
                  <a:srgbClr val="002060"/>
                </a:solidFill>
                <a:latin typeface="Times New Roman" pitchFamily="18" charset="0"/>
                <a:cs typeface="Times New Roman" pitchFamily="18" charset="0"/>
              </a:rPr>
              <a:t> т</a:t>
            </a:r>
            <a:r>
              <a:rPr lang="uz-Cyrl-UZ" b="1" dirty="0" smtClean="0">
                <a:solidFill>
                  <a:srgbClr val="002060"/>
                </a:solidFill>
                <a:latin typeface="Times New Roman" pitchFamily="18" charset="0"/>
                <a:cs typeface="Times New Roman" pitchFamily="18" charset="0"/>
              </a:rPr>
              <a:t>аклиф қилинаётган адабиётлар рўйхати</a:t>
            </a:r>
            <a:r>
              <a:rPr lang="ru-RU" b="1" dirty="0" smtClean="0">
                <a:solidFill>
                  <a:srgbClr val="002060"/>
                </a:solidFill>
                <a:latin typeface="Times New Roman" pitchFamily="18" charset="0"/>
                <a:cs typeface="Times New Roman" pitchFamily="18" charset="0"/>
              </a:rPr>
              <a:t>:</a:t>
            </a:r>
            <a:r>
              <a:rPr lang="en-US" b="1" dirty="0" smtClean="0">
                <a:solidFill>
                  <a:srgbClr val="002060"/>
                </a:solidFill>
                <a:latin typeface="Times New Roman" pitchFamily="18" charset="0"/>
                <a:cs typeface="Times New Roman" pitchFamily="18" charset="0"/>
              </a:rPr>
              <a:t>II-</a:t>
            </a:r>
            <a:r>
              <a:rPr lang="uz-Cyrl-UZ" b="1" dirty="0" smtClean="0">
                <a:solidFill>
                  <a:srgbClr val="002060"/>
                </a:solidFill>
                <a:latin typeface="Times New Roman" pitchFamily="18" charset="0"/>
                <a:cs typeface="Times New Roman" pitchFamily="18" charset="0"/>
              </a:rPr>
              <a:t>гурух.</a:t>
            </a:r>
            <a:endParaRPr lang="ru-RU" b="1" dirty="0" smtClean="0">
              <a:solidFill>
                <a:srgbClr val="002060"/>
              </a:solidFill>
              <a:latin typeface="Times New Roman" pitchFamily="18" charset="0"/>
              <a:cs typeface="Times New Roman" pitchFamily="18" charset="0"/>
            </a:endParaRPr>
          </a:p>
          <a:p>
            <a:pPr algn="just"/>
            <a:r>
              <a:rPr lang="uz-Cyrl-UZ" sz="2400" b="1" dirty="0">
                <a:solidFill>
                  <a:srgbClr val="002060"/>
                </a:solidFill>
                <a:latin typeface="Times New Roman" pitchFamily="18" charset="0"/>
                <a:cs typeface="Times New Roman" pitchFamily="18" charset="0"/>
              </a:rPr>
              <a:t>     </a:t>
            </a:r>
            <a:r>
              <a:rPr lang="uz-Cyrl-UZ" sz="1600" b="1" dirty="0">
                <a:solidFill>
                  <a:srgbClr val="002060"/>
                </a:solidFill>
                <a:latin typeface="Times New Roman" pitchFamily="18" charset="0"/>
                <a:cs typeface="Times New Roman" pitchFamily="18" charset="0"/>
              </a:rPr>
              <a:t>1.</a:t>
            </a:r>
            <a:r>
              <a:rPr lang="ru-RU" sz="1600" b="1" cap="all" dirty="0">
                <a:latin typeface="Times New Roman" panose="02020603050405020304" pitchFamily="18" charset="0"/>
                <a:cs typeface="Times New Roman" panose="02020603050405020304" pitchFamily="18" charset="0"/>
              </a:rPr>
              <a:t> </a:t>
            </a:r>
            <a:r>
              <a:rPr lang="uz-Cyrl-UZ" sz="1600" b="1" dirty="0">
                <a:latin typeface="Times New Roman" panose="02020603050405020304" pitchFamily="18" charset="0"/>
                <a:cs typeface="Times New Roman" panose="02020603050405020304" pitchFamily="18" charset="0"/>
              </a:rPr>
              <a:t>Ў</a:t>
            </a:r>
            <a:r>
              <a:rPr lang="ru-RU" sz="1600" b="1" dirty="0" err="1">
                <a:latin typeface="Times New Roman" panose="02020603050405020304" pitchFamily="18" charset="0"/>
                <a:cs typeface="Times New Roman" panose="02020603050405020304" pitchFamily="18" charset="0"/>
              </a:rPr>
              <a:t>збекистон</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Республикаси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Вазирлар</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Маҳкамасининг</a:t>
            </a:r>
            <a:r>
              <a:rPr lang="uz-Cyrl-UZ" sz="1600" b="1" dirty="0">
                <a:latin typeface="Times New Roman" panose="02020603050405020304" pitchFamily="18" charset="0"/>
                <a:cs typeface="Times New Roman" panose="02020603050405020304" pitchFamily="18" charset="0"/>
              </a:rPr>
              <a:t> 2015 йил 28 июлдаги “Д</a:t>
            </a:r>
            <a:r>
              <a:rPr lang="ru-RU" sz="1600" b="1" dirty="0" err="1">
                <a:latin typeface="Times New Roman" panose="02020603050405020304" pitchFamily="18" charset="0"/>
                <a:cs typeface="Times New Roman" panose="02020603050405020304" pitchFamily="18" charset="0"/>
              </a:rPr>
              <a:t>авлат</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улуши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бўлган</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акциядорлик</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ажамиятлари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ва</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бошқа</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хўжалик</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юритувчи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субъектлар</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фаолияти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смарадорлигини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баҳолаш</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мезонлариини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жорий</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этиш</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тўғрисида»ги</a:t>
            </a:r>
            <a:r>
              <a:rPr lang="ru-RU" sz="1600" b="1" dirty="0">
                <a:latin typeface="Times New Roman" panose="02020603050405020304" pitchFamily="18" charset="0"/>
                <a:cs typeface="Times New Roman" panose="02020603050405020304" pitchFamily="18" charset="0"/>
              </a:rPr>
              <a:t> 207-сон </a:t>
            </a:r>
            <a:r>
              <a:rPr lang="ru-RU" sz="1600" b="1" dirty="0" err="1">
                <a:latin typeface="Times New Roman" panose="02020603050405020304" pitchFamily="18" charset="0"/>
                <a:cs typeface="Times New Roman" panose="02020603050405020304" pitchFamily="18" charset="0"/>
              </a:rPr>
              <a:t>қарори</a:t>
            </a:r>
            <a:r>
              <a:rPr lang="ru-RU" sz="1600" b="1" dirty="0">
                <a:latin typeface="Times New Roman" panose="02020603050405020304" pitchFamily="18" charset="0"/>
                <a:cs typeface="Times New Roman" panose="02020603050405020304" pitchFamily="18" charset="0"/>
              </a:rPr>
              <a:t>.</a:t>
            </a:r>
            <a:r>
              <a:rPr lang="uz-Cyrl-UZ" sz="1600" b="1" dirty="0">
                <a:solidFill>
                  <a:srgbClr val="002060"/>
                </a:solidFill>
                <a:latin typeface="Times New Roman" pitchFamily="18" charset="0"/>
                <a:cs typeface="Times New Roman" pitchFamily="18" charset="0"/>
              </a:rPr>
              <a:t> </a:t>
            </a:r>
          </a:p>
          <a:p>
            <a:pPr algn="just"/>
            <a:r>
              <a:rPr lang="uz-Cyrl-UZ" sz="1600" b="1" dirty="0">
                <a:solidFill>
                  <a:srgbClr val="002060"/>
                </a:solidFill>
                <a:latin typeface="Times New Roman" pitchFamily="18" charset="0"/>
                <a:cs typeface="Times New Roman" pitchFamily="18" charset="0"/>
              </a:rPr>
              <a:t>       2.</a:t>
            </a:r>
            <a:r>
              <a:rPr lang="uz-Cyrl-UZ" sz="1600" b="1" dirty="0">
                <a:latin typeface="Times New Roman" panose="02020603050405020304" pitchFamily="18" charset="0"/>
                <a:cs typeface="Times New Roman" panose="02020603050405020304" pitchFamily="18" charset="0"/>
              </a:rPr>
              <a:t> Ў</a:t>
            </a:r>
            <a:r>
              <a:rPr lang="ru-RU" sz="1600" b="1" dirty="0" err="1">
                <a:latin typeface="Times New Roman" panose="02020603050405020304" pitchFamily="18" charset="0"/>
                <a:cs typeface="Times New Roman" panose="02020603050405020304" pitchFamily="18" charset="0"/>
              </a:rPr>
              <a:t>збекистон</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Республикаси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Вазирлар</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Маҳкамасининг</a:t>
            </a:r>
            <a:r>
              <a:rPr lang="uz-Cyrl-UZ" sz="1600" b="1" dirty="0">
                <a:latin typeface="Times New Roman" panose="02020603050405020304" pitchFamily="18" charset="0"/>
                <a:cs typeface="Times New Roman" panose="02020603050405020304" pitchFamily="18" charset="0"/>
              </a:rPr>
              <a:t> 2019 йил 26 апрелдаги “Д</a:t>
            </a:r>
            <a:r>
              <a:rPr lang="ru-RU" sz="1600" b="1" dirty="0" err="1">
                <a:latin typeface="Times New Roman" panose="02020603050405020304" pitchFamily="18" charset="0"/>
                <a:cs typeface="Times New Roman" panose="02020603050405020304" pitchFamily="18" charset="0"/>
              </a:rPr>
              <a:t>авлат</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активларини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бошқариш</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тизимини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янада</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такомиллаштириш</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чора-тадбирлари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тўғрисида»ги</a:t>
            </a:r>
            <a:r>
              <a:rPr lang="ru-RU" sz="1600" b="1" dirty="0">
                <a:latin typeface="Times New Roman" panose="02020603050405020304" pitchFamily="18" charset="0"/>
                <a:cs typeface="Times New Roman" panose="02020603050405020304" pitchFamily="18" charset="0"/>
              </a:rPr>
              <a:t> 356-сон </a:t>
            </a:r>
            <a:r>
              <a:rPr lang="ru-RU" sz="1600" b="1" dirty="0" err="1">
                <a:latin typeface="Times New Roman" panose="02020603050405020304" pitchFamily="18" charset="0"/>
                <a:cs typeface="Times New Roman" panose="02020603050405020304" pitchFamily="18" charset="0"/>
              </a:rPr>
              <a:t>қарори</a:t>
            </a:r>
            <a:r>
              <a:rPr lang="ru-RU" sz="1600" b="1" dirty="0">
                <a:latin typeface="Times New Roman" panose="02020603050405020304" pitchFamily="18" charset="0"/>
                <a:cs typeface="Times New Roman" panose="02020603050405020304" pitchFamily="18" charset="0"/>
              </a:rPr>
              <a:t>.</a:t>
            </a:r>
            <a:endParaRPr lang="uz-Cyrl-UZ" sz="1600" b="1" dirty="0">
              <a:solidFill>
                <a:srgbClr val="002060"/>
              </a:solidFill>
              <a:latin typeface="Times New Roman" pitchFamily="18" charset="0"/>
              <a:cs typeface="Times New Roman" pitchFamily="18" charset="0"/>
            </a:endParaRPr>
          </a:p>
          <a:p>
            <a:pPr algn="just"/>
            <a:r>
              <a:rPr lang="uz-Cyrl-UZ" sz="1600" b="1" dirty="0">
                <a:latin typeface="Times New Roman" panose="02020603050405020304" pitchFamily="18" charset="0"/>
                <a:cs typeface="Times New Roman" panose="02020603050405020304" pitchFamily="18" charset="0"/>
              </a:rPr>
              <a:t>       3.Ў</a:t>
            </a:r>
            <a:r>
              <a:rPr lang="ru-RU" sz="1600" b="1" dirty="0" err="1">
                <a:latin typeface="Times New Roman" panose="02020603050405020304" pitchFamily="18" charset="0"/>
                <a:cs typeface="Times New Roman" panose="02020603050405020304" pitchFamily="18" charset="0"/>
              </a:rPr>
              <a:t>збекистон</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Республикаси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Вазирлар</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Маҳкамасининг</a:t>
            </a:r>
            <a:r>
              <a:rPr lang="uz-Cyrl-UZ" sz="1600" b="1" dirty="0">
                <a:latin typeface="Times New Roman" panose="02020603050405020304" pitchFamily="18" charset="0"/>
                <a:cs typeface="Times New Roman" panose="02020603050405020304" pitchFamily="18" charset="0"/>
              </a:rPr>
              <a:t> 2020 йил 9 декабрдаги “Д</a:t>
            </a:r>
            <a:r>
              <a:rPr lang="ru-RU" sz="1600" b="1" dirty="0" err="1">
                <a:latin typeface="Times New Roman" panose="02020603050405020304" pitchFamily="18" charset="0"/>
                <a:cs typeface="Times New Roman" panose="02020603050405020304" pitchFamily="18" charset="0"/>
              </a:rPr>
              <a:t>авлат</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иштирокидаги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корхоналар</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ижро</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этувчи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органи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фаолияти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самарадорлигини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баҳолаш</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тизимини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янада</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такомиллаштириш</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чора-тадбирлари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тўғрисида</a:t>
            </a:r>
            <a:r>
              <a:rPr lang="uz-Cyrl-UZ" sz="1600" b="1" dirty="0">
                <a:latin typeface="Times New Roman" panose="02020603050405020304" pitchFamily="18" charset="0"/>
                <a:cs typeface="Times New Roman" panose="02020603050405020304" pitchFamily="18" charset="0"/>
              </a:rPr>
              <a:t>”ги 755-сонли </a:t>
            </a:r>
            <a:r>
              <a:rPr lang="ru-RU" sz="1600" b="1" dirty="0" err="1">
                <a:latin typeface="Times New Roman" panose="02020603050405020304" pitchFamily="18" charset="0"/>
                <a:cs typeface="Times New Roman" panose="02020603050405020304" pitchFamily="18" charset="0"/>
              </a:rPr>
              <a:t>қарори</a:t>
            </a:r>
            <a:r>
              <a:rPr lang="ru-RU" sz="1600" b="1" dirty="0">
                <a:latin typeface="Times New Roman" panose="02020603050405020304" pitchFamily="18" charset="0"/>
                <a:cs typeface="Times New Roman" panose="02020603050405020304" pitchFamily="18" charset="0"/>
              </a:rPr>
              <a:t>.</a:t>
            </a:r>
          </a:p>
          <a:p>
            <a:pPr algn="just"/>
            <a:r>
              <a:rPr lang="ru-RU" sz="1600" b="1" dirty="0">
                <a:latin typeface="Times New Roman" panose="02020603050405020304" pitchFamily="18" charset="0"/>
                <a:cs typeface="Times New Roman" panose="02020603050405020304" pitchFamily="18" charset="0"/>
              </a:rPr>
              <a:t> </a:t>
            </a:r>
          </a:p>
          <a:p>
            <a:pPr algn="just"/>
            <a:r>
              <a:rPr lang="ru-RU" sz="1600" b="1" cap="all" dirty="0">
                <a:latin typeface="Times New Roman" panose="02020603050405020304" pitchFamily="18" charset="0"/>
                <a:cs typeface="Times New Roman" panose="02020603050405020304" pitchFamily="18" charset="0"/>
              </a:rPr>
              <a:t>       4.</a:t>
            </a:r>
            <a:r>
              <a:rPr lang="uz-Cyrl-UZ" sz="1600" b="1" dirty="0">
                <a:latin typeface="Times New Roman" panose="02020603050405020304" pitchFamily="18" charset="0"/>
                <a:cs typeface="Times New Roman" panose="02020603050405020304" pitchFamily="18" charset="0"/>
              </a:rPr>
              <a:t>Ў</a:t>
            </a:r>
            <a:r>
              <a:rPr lang="ru-RU" sz="1600" b="1" dirty="0" err="1">
                <a:latin typeface="Times New Roman" panose="02020603050405020304" pitchFamily="18" charset="0"/>
                <a:cs typeface="Times New Roman" panose="02020603050405020304" pitchFamily="18" charset="0"/>
              </a:rPr>
              <a:t>збекистон</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Республикаси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Вазирлар</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Маҳкамасининг</a:t>
            </a:r>
            <a:r>
              <a:rPr lang="uz-Cyrl-UZ" sz="1600" b="1" dirty="0">
                <a:latin typeface="Times New Roman" panose="02020603050405020304" pitchFamily="18" charset="0"/>
                <a:cs typeface="Times New Roman" panose="02020603050405020304" pitchFamily="18" charset="0"/>
              </a:rPr>
              <a:t> 2021 йил 29 мартдаги “</a:t>
            </a:r>
            <a:r>
              <a:rPr lang="uz-Cyrl-UZ" sz="1600" b="1" dirty="0" smtClean="0">
                <a:latin typeface="Times New Roman" panose="02020603050405020304" pitchFamily="18" charset="0"/>
                <a:cs typeface="Times New Roman" panose="02020603050405020304" pitchFamily="18" charset="0"/>
              </a:rPr>
              <a:t>2021-2025 </a:t>
            </a:r>
            <a:r>
              <a:rPr lang="uz-Cyrl-UZ" sz="1600" b="1" dirty="0">
                <a:latin typeface="Times New Roman" panose="02020603050405020304" pitchFamily="18" charset="0"/>
                <a:cs typeface="Times New Roman" panose="02020603050405020304" pitchFamily="18" charset="0"/>
              </a:rPr>
              <a:t>йилларда д</a:t>
            </a:r>
            <a:r>
              <a:rPr lang="ru-RU" sz="1600" b="1" dirty="0" err="1">
                <a:latin typeface="Times New Roman" panose="02020603050405020304" pitchFamily="18" charset="0"/>
                <a:cs typeface="Times New Roman" panose="02020603050405020304" pitchFamily="18" charset="0"/>
              </a:rPr>
              <a:t>авлат</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иштирокидаги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корхоналарни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бошқариш</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ва</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ислоҳ</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қилиш</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стратегиясини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тасдиқлаш</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тўғрисида»ги</a:t>
            </a:r>
            <a:r>
              <a:rPr lang="ru-RU" sz="1600" b="1" dirty="0">
                <a:latin typeface="Times New Roman" panose="02020603050405020304" pitchFamily="18" charset="0"/>
                <a:cs typeface="Times New Roman" panose="02020603050405020304" pitchFamily="18" charset="0"/>
              </a:rPr>
              <a:t> 166-сон </a:t>
            </a:r>
            <a:r>
              <a:rPr lang="ru-RU" sz="1600" b="1" dirty="0" err="1">
                <a:latin typeface="Times New Roman" panose="02020603050405020304" pitchFamily="18" charset="0"/>
                <a:cs typeface="Times New Roman" panose="02020603050405020304" pitchFamily="18" charset="0"/>
              </a:rPr>
              <a:t>қарори</a:t>
            </a:r>
            <a:r>
              <a:rPr lang="ru-RU" sz="1600" b="1" dirty="0">
                <a:latin typeface="Times New Roman" panose="02020603050405020304" pitchFamily="18" charset="0"/>
                <a:cs typeface="Times New Roman" panose="02020603050405020304" pitchFamily="18" charset="0"/>
              </a:rPr>
              <a:t>.</a:t>
            </a:r>
          </a:p>
          <a:p>
            <a:pPr algn="just"/>
            <a:endParaRPr lang="ru-RU" sz="1600" b="1" dirty="0">
              <a:latin typeface="Times New Roman" panose="02020603050405020304" pitchFamily="18" charset="0"/>
              <a:cs typeface="Times New Roman" panose="02020603050405020304" pitchFamily="18" charset="0"/>
            </a:endParaRPr>
          </a:p>
          <a:p>
            <a:pPr algn="just"/>
            <a:r>
              <a:rPr lang="uz-Cyrl-UZ" sz="1600" b="1" dirty="0">
                <a:latin typeface="Times New Roman" panose="02020603050405020304" pitchFamily="18" charset="0"/>
                <a:cs typeface="Times New Roman" panose="02020603050405020304" pitchFamily="18" charset="0"/>
              </a:rPr>
              <a:t>        5.Ў</a:t>
            </a:r>
            <a:r>
              <a:rPr lang="ru-RU" sz="1600" b="1" dirty="0" err="1">
                <a:latin typeface="Times New Roman" panose="02020603050405020304" pitchFamily="18" charset="0"/>
                <a:cs typeface="Times New Roman" panose="02020603050405020304" pitchFamily="18" charset="0"/>
              </a:rPr>
              <a:t>збекистон</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Республикаси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Вазирлар</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Маҳкамасининг</a:t>
            </a:r>
            <a:r>
              <a:rPr lang="uz-Cyrl-UZ" sz="1600" b="1" dirty="0">
                <a:latin typeface="Times New Roman" panose="02020603050405020304" pitchFamily="18" charset="0"/>
                <a:cs typeface="Times New Roman" panose="02020603050405020304" pitchFamily="18" charset="0"/>
              </a:rPr>
              <a:t> 2021 йил 26 апрелдаги “Корпоратив бошқарувчи малака аттестатини бериш тартиби тўғрсидаги низомни тасдиқлаш ҳақида”ги  236</a:t>
            </a:r>
            <a:r>
              <a:rPr lang="ru-RU" sz="1600" b="1" dirty="0">
                <a:latin typeface="Times New Roman" panose="02020603050405020304" pitchFamily="18" charset="0"/>
                <a:cs typeface="Times New Roman" panose="02020603050405020304" pitchFamily="18" charset="0"/>
              </a:rPr>
              <a:t>-сон </a:t>
            </a:r>
            <a:r>
              <a:rPr lang="ru-RU" sz="1600" b="1" dirty="0" err="1">
                <a:latin typeface="Times New Roman" panose="02020603050405020304" pitchFamily="18" charset="0"/>
                <a:cs typeface="Times New Roman" panose="02020603050405020304" pitchFamily="18" charset="0"/>
              </a:rPr>
              <a:t>қарори</a:t>
            </a:r>
            <a:r>
              <a:rPr lang="ru-RU" sz="1600" b="1" dirty="0">
                <a:latin typeface="Times New Roman" panose="02020603050405020304" pitchFamily="18" charset="0"/>
                <a:cs typeface="Times New Roman" panose="02020603050405020304" pitchFamily="18" charset="0"/>
              </a:rPr>
              <a:t>.</a:t>
            </a:r>
          </a:p>
          <a:p>
            <a:pPr algn="just"/>
            <a:endParaRPr lang="ru-RU" sz="1600" b="1" dirty="0">
              <a:latin typeface="Times New Roman" panose="02020603050405020304" pitchFamily="18" charset="0"/>
              <a:cs typeface="Times New Roman" panose="02020603050405020304" pitchFamily="18" charset="0"/>
            </a:endParaRPr>
          </a:p>
          <a:p>
            <a:pPr algn="just"/>
            <a:endParaRPr lang="ru-RU" sz="1600" b="1" dirty="0">
              <a:latin typeface="Times New Roman" panose="02020603050405020304" pitchFamily="18" charset="0"/>
              <a:cs typeface="Times New Roman" panose="02020603050405020304" pitchFamily="18" charset="0"/>
            </a:endParaRPr>
          </a:p>
          <a:p>
            <a:pPr algn="just"/>
            <a:endParaRPr lang="uz-Cyrl-UZ" sz="2400" b="1" dirty="0">
              <a:latin typeface="Times New Roman" pitchFamily="18" charset="0"/>
              <a:cs typeface="Times New Roman" pitchFamily="18" charset="0"/>
            </a:endParaRPr>
          </a:p>
          <a:p>
            <a:pPr algn="just"/>
            <a:endParaRPr lang="uz-Cyrl-UZ"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ru-RU" sz="2400" b="1" dirty="0">
              <a:latin typeface="Times New Roman CYR"/>
            </a:endParaRPr>
          </a:p>
          <a:p>
            <a:pPr algn="just"/>
            <a:endParaRPr lang="ru-RU" sz="2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79122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09596" y="391886"/>
            <a:ext cx="8229600" cy="393908"/>
          </a:xfrm>
        </p:spPr>
        <p:txBody>
          <a:bodyPr>
            <a:normAutofit fontScale="90000"/>
          </a:bodyPr>
          <a:lstStyle/>
          <a:p>
            <a:pPr algn="ct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dirty="0" smtClean="0"/>
              <a:t/>
            </a:r>
            <a:br>
              <a:rPr lang="ru-RU" dirty="0" smtClean="0"/>
            </a:br>
            <a:r>
              <a:rPr lang="ru-RU" sz="1800" b="1" dirty="0" smtClean="0">
                <a:latin typeface="Times New Roman" panose="02020603050405020304" pitchFamily="18" charset="0"/>
                <a:cs typeface="Times New Roman" panose="02020603050405020304" pitchFamily="18" charset="0"/>
              </a:rPr>
              <a:t>1</a:t>
            </a:r>
            <a:r>
              <a:rPr lang="ru-RU" dirty="0" smtClean="0"/>
              <a:t>.</a:t>
            </a:r>
            <a:r>
              <a:rPr lang="uz-Cyrl-UZ" sz="1800" b="1" dirty="0" smtClean="0">
                <a:latin typeface="Times New Roman" panose="02020603050405020304" pitchFamily="18" charset="0"/>
                <a:cs typeface="Times New Roman" panose="02020603050405020304" pitchFamily="18" charset="0"/>
              </a:rPr>
              <a:t>Ўзбекистон </a:t>
            </a:r>
            <a:r>
              <a:rPr lang="uz-Cyrl-UZ" sz="1800" b="1" dirty="0">
                <a:latin typeface="Times New Roman" panose="02020603050405020304" pitchFamily="18" charset="0"/>
                <a:cs typeface="Times New Roman" panose="02020603050405020304" pitchFamily="18" charset="0"/>
              </a:rPr>
              <a:t>Республпкасида корпоратив бошқарувнинг ривожланиш босқичлари.</a:t>
            </a:r>
            <a:br>
              <a:rPr lang="uz-Cyrl-UZ" sz="1800" b="1" dirty="0">
                <a:latin typeface="Times New Roman" panose="02020603050405020304" pitchFamily="18" charset="0"/>
                <a:cs typeface="Times New Roman" panose="02020603050405020304" pitchFamily="18" charset="0"/>
              </a:rPr>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sz="2700" b="1" dirty="0">
                <a:solidFill>
                  <a:schemeClr val="bg1"/>
                </a:solidFill>
                <a:latin typeface="Times New Roman" pitchFamily="18" charset="0"/>
                <a:cs typeface="Times New Roman" pitchFamily="18" charset="0"/>
              </a:rPr>
              <a:t>3. </a:t>
            </a:r>
            <a:r>
              <a:rPr lang="ru-RU" sz="2700" b="1" dirty="0" err="1">
                <a:solidFill>
                  <a:schemeClr val="bg1"/>
                </a:solidFill>
                <a:latin typeface="Times New Roman" pitchFamily="18" charset="0"/>
                <a:cs typeface="Times New Roman" pitchFamily="18" charset="0"/>
              </a:rPr>
              <a:t>Савол.Корпоратив</a:t>
            </a:r>
            <a:r>
              <a:rPr lang="ru-RU" sz="2700" b="1" dirty="0">
                <a:solidFill>
                  <a:schemeClr val="bg1"/>
                </a:solidFill>
                <a:latin typeface="Times New Roman" pitchFamily="18" charset="0"/>
                <a:cs typeface="Times New Roman" pitchFamily="18" charset="0"/>
              </a:rPr>
              <a:t> </a:t>
            </a:r>
            <a:r>
              <a:rPr lang="ru-RU" sz="2700" b="1" dirty="0" err="1">
                <a:solidFill>
                  <a:schemeClr val="bg1"/>
                </a:solidFill>
                <a:latin typeface="Times New Roman" pitchFamily="18" charset="0"/>
                <a:cs typeface="Times New Roman" pitchFamily="18" charset="0"/>
              </a:rPr>
              <a:t>бошқарув тизими</a:t>
            </a:r>
            <a:r>
              <a:rPr lang="ru-RU" sz="2700" b="1" dirty="0">
                <a:solidFill>
                  <a:schemeClr val="bg1"/>
                </a:solidFill>
                <a:latin typeface="Times New Roman" pitchFamily="18" charset="0"/>
                <a:cs typeface="Times New Roman" pitchFamily="18" charset="0"/>
              </a:rPr>
              <a:t> </a:t>
            </a:r>
            <a:r>
              <a:rPr lang="ru-RU" sz="2700" b="1" dirty="0" err="1">
                <a:solidFill>
                  <a:schemeClr val="bg1"/>
                </a:solidFill>
                <a:latin typeface="Times New Roman" pitchFamily="18" charset="0"/>
                <a:cs typeface="Times New Roman" pitchFamily="18" charset="0"/>
              </a:rPr>
              <a:t>шаклланиш</a:t>
            </a:r>
            <a:r>
              <a:rPr lang="ru-RU" sz="2700" b="1" dirty="0">
                <a:solidFill>
                  <a:schemeClr val="bg1"/>
                </a:solidFill>
                <a:latin typeface="Times New Roman" pitchFamily="18" charset="0"/>
                <a:cs typeface="Times New Roman" pitchFamily="18" charset="0"/>
              </a:rPr>
              <a:t> </a:t>
            </a:r>
            <a:r>
              <a:rPr lang="ru-RU" sz="2700" b="1" dirty="0" err="1">
                <a:solidFill>
                  <a:schemeClr val="bg1"/>
                </a:solidFill>
                <a:latin typeface="Times New Roman" pitchFamily="18" charset="0"/>
                <a:cs typeface="Times New Roman" pitchFamily="18" charset="0"/>
              </a:rPr>
              <a:t>даврлари</a:t>
            </a:r>
            <a:r>
              <a:rPr lang="ru-RU" sz="2700" b="1" dirty="0">
                <a:solidFill>
                  <a:schemeClr val="bg1"/>
                </a:solidFill>
                <a:latin typeface="Times New Roman" pitchFamily="18" charset="0"/>
                <a:cs typeface="Times New Roman" pitchFamily="18" charset="0"/>
              </a:rPr>
              <a:t>:</a:t>
            </a:r>
            <a:br>
              <a:rPr lang="ru-RU" sz="2700" b="1" dirty="0">
                <a:solidFill>
                  <a:schemeClr val="bg1"/>
                </a:solidFill>
                <a:latin typeface="Times New Roman" pitchFamily="18" charset="0"/>
                <a:cs typeface="Times New Roman" pitchFamily="18" charset="0"/>
              </a:rPr>
            </a:br>
            <a:endParaRPr lang="ru-RU" sz="2700" b="1" dirty="0">
              <a:solidFill>
                <a:schemeClr val="bg1"/>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1321793017"/>
              </p:ext>
            </p:extLst>
          </p:nvPr>
        </p:nvGraphicFramePr>
        <p:xfrm>
          <a:off x="166654" y="508921"/>
          <a:ext cx="9597455" cy="6079781"/>
        </p:xfrm>
        <a:graphic>
          <a:graphicData uri="http://schemas.openxmlformats.org/drawingml/2006/table">
            <a:tbl>
              <a:tblPr firstRow="1" bandRow="1">
                <a:tableStyleId>{5C22544A-7EE6-4342-B048-85BDC9FD1C3A}</a:tableStyleId>
              </a:tblPr>
              <a:tblGrid>
                <a:gridCol w="1025544">
                  <a:extLst>
                    <a:ext uri="{9D8B030D-6E8A-4147-A177-3AD203B41FA5}">
                      <a16:colId xmlns:a16="http://schemas.microsoft.com/office/drawing/2014/main" val="20000"/>
                    </a:ext>
                  </a:extLst>
                </a:gridCol>
                <a:gridCol w="867830">
                  <a:extLst>
                    <a:ext uri="{9D8B030D-6E8A-4147-A177-3AD203B41FA5}">
                      <a16:colId xmlns:a16="http://schemas.microsoft.com/office/drawing/2014/main" val="20001"/>
                    </a:ext>
                  </a:extLst>
                </a:gridCol>
                <a:gridCol w="1492469">
                  <a:extLst>
                    <a:ext uri="{9D8B030D-6E8A-4147-A177-3AD203B41FA5}">
                      <a16:colId xmlns:a16="http://schemas.microsoft.com/office/drawing/2014/main" val="20002"/>
                    </a:ext>
                  </a:extLst>
                </a:gridCol>
                <a:gridCol w="3168518">
                  <a:extLst>
                    <a:ext uri="{9D8B030D-6E8A-4147-A177-3AD203B41FA5}">
                      <a16:colId xmlns:a16="http://schemas.microsoft.com/office/drawing/2014/main" val="20003"/>
                    </a:ext>
                  </a:extLst>
                </a:gridCol>
                <a:gridCol w="3043094">
                  <a:extLst>
                    <a:ext uri="{9D8B030D-6E8A-4147-A177-3AD203B41FA5}">
                      <a16:colId xmlns:a16="http://schemas.microsoft.com/office/drawing/2014/main" val="20004"/>
                    </a:ext>
                  </a:extLst>
                </a:gridCol>
              </a:tblGrid>
              <a:tr h="710279">
                <a:tc>
                  <a:txBody>
                    <a:bodyPr/>
                    <a:lstStyle/>
                    <a:p>
                      <a:pPr algn="ctr">
                        <a:lnSpc>
                          <a:spcPct val="85000"/>
                        </a:lnSpc>
                        <a:spcAft>
                          <a:spcPts val="1000"/>
                        </a:spcAft>
                      </a:pPr>
                      <a:r>
                        <a:rPr lang="ru-RU" sz="1400" b="1" dirty="0" err="1" smtClean="0">
                          <a:solidFill>
                            <a:schemeClr val="tx1"/>
                          </a:solidFill>
                          <a:latin typeface="Times New Roman" pitchFamily="18" charset="0"/>
                          <a:ea typeface="Times New Roman"/>
                          <a:cs typeface="Times New Roman" pitchFamily="18" charset="0"/>
                        </a:rPr>
                        <a:t>Босқичлар</a:t>
                      </a:r>
                      <a:endParaRPr lang="ru-RU" sz="1400" b="1" dirty="0" smtClean="0">
                        <a:solidFill>
                          <a:schemeClr val="tx1"/>
                        </a:solidFill>
                        <a:latin typeface="Times New Roman" pitchFamily="18" charset="0"/>
                        <a:ea typeface="Times New Roman"/>
                        <a:cs typeface="Times New Roman" pitchFamily="18" charset="0"/>
                      </a:endParaRPr>
                    </a:p>
                    <a:p>
                      <a:pPr algn="ctr">
                        <a:lnSpc>
                          <a:spcPct val="85000"/>
                        </a:lnSpc>
                        <a:spcAft>
                          <a:spcPts val="1000"/>
                        </a:spcAft>
                      </a:pPr>
                      <a:endParaRPr lang="ru-RU" sz="1400"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Оралиқ даврлар</a:t>
                      </a:r>
                      <a:endParaRPr lang="ru-RU" sz="1400"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Номланиши</a:t>
                      </a:r>
                      <a:endParaRPr lang="ru-RU" sz="1400"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Белгилари</a:t>
                      </a:r>
                      <a:endParaRPr lang="ru-RU" sz="1400"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smtClean="0">
                          <a:solidFill>
                            <a:schemeClr val="tx1"/>
                          </a:solidFill>
                          <a:latin typeface="Times New Roman" pitchFamily="18" charset="0"/>
                          <a:ea typeface="Times New Roman"/>
                          <a:cs typeface="Times New Roman" pitchFamily="18" charset="0"/>
                        </a:rPr>
                        <a:t>Натижалар</a:t>
                      </a:r>
                      <a:endParaRPr lang="ru-RU" sz="1400" dirty="0">
                        <a:solidFill>
                          <a:schemeClr val="tx1"/>
                        </a:solidFill>
                        <a:latin typeface="Times New Roman" pitchFamily="18" charset="0"/>
                        <a:ea typeface="Times New Roman"/>
                        <a:cs typeface="Times New Roman" pitchFamily="18" charset="0"/>
                      </a:endParaRPr>
                    </a:p>
                  </a:txBody>
                  <a:tcPr marL="68580" marR="68580" marT="0" marB="0"/>
                </a:tc>
                <a:extLst>
                  <a:ext uri="{0D108BD9-81ED-4DB2-BD59-A6C34878D82A}">
                    <a16:rowId xmlns:a16="http://schemas.microsoft.com/office/drawing/2014/main" val="10000"/>
                  </a:ext>
                </a:extLst>
              </a:tr>
              <a:tr h="1367753">
                <a:tc>
                  <a:txBody>
                    <a:bodyPr/>
                    <a:lstStyle/>
                    <a:p>
                      <a:pPr algn="ctr">
                        <a:lnSpc>
                          <a:spcPct val="85000"/>
                        </a:lnSpc>
                        <a:spcBef>
                          <a:spcPts val="1200"/>
                        </a:spcBef>
                        <a:spcAft>
                          <a:spcPts val="0"/>
                        </a:spcAft>
                      </a:pPr>
                      <a:r>
                        <a:rPr lang="ru-RU" sz="1400" b="1" i="0" dirty="0" err="1">
                          <a:latin typeface="Times New Roman" pitchFamily="18" charset="0"/>
                          <a:ea typeface="Times New Roman"/>
                          <a:cs typeface="Times New Roman" pitchFamily="18" charset="0"/>
                        </a:rPr>
                        <a:t>Биринчи</a:t>
                      </a:r>
                      <a:endParaRPr lang="ru-RU" sz="1400" b="1" i="1" dirty="0">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a:latin typeface="Times New Roman" pitchFamily="18" charset="0"/>
                          <a:ea typeface="Times New Roman"/>
                          <a:cs typeface="Times New Roman" pitchFamily="18" charset="0"/>
                        </a:rPr>
                        <a:t>1990-1992 </a:t>
                      </a:r>
                      <a:r>
                        <a:rPr lang="ru-RU" sz="1400" b="1" dirty="0" err="1">
                          <a:latin typeface="Times New Roman" pitchFamily="18" charset="0"/>
                          <a:ea typeface="Times New Roman"/>
                          <a:cs typeface="Times New Roman" pitchFamily="18" charset="0"/>
                        </a:rPr>
                        <a:t>йиллар</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indent="457200" algn="just">
                        <a:lnSpc>
                          <a:spcPct val="85000"/>
                        </a:lnSpc>
                        <a:spcAft>
                          <a:spcPts val="0"/>
                        </a:spcAft>
                      </a:pPr>
                      <a:r>
                        <a:rPr lang="ru-RU" sz="1400" b="1" dirty="0" err="1" smtClean="0">
                          <a:latin typeface="Times New Roman" pitchFamily="18" charset="0"/>
                          <a:ea typeface="Times New Roman"/>
                          <a:cs typeface="Times New Roman" pitchFamily="18" charset="0"/>
                        </a:rPr>
                        <a:t>Мулкий</a:t>
                      </a:r>
                      <a:r>
                        <a:rPr lang="ru-RU" sz="1400" b="1" dirty="0" smtClean="0">
                          <a:latin typeface="Times New Roman" pitchFamily="18" charset="0"/>
                          <a:ea typeface="Times New Roman"/>
                          <a:cs typeface="Times New Roman" pitchFamily="18" charset="0"/>
                        </a:rPr>
                        <a:t> </a:t>
                      </a:r>
                      <a:r>
                        <a:rPr lang="ru-RU" sz="1400" b="1" dirty="0" err="1" smtClean="0">
                          <a:latin typeface="Times New Roman" pitchFamily="18" charset="0"/>
                          <a:ea typeface="Times New Roman"/>
                          <a:cs typeface="Times New Roman" pitchFamily="18" charset="0"/>
                        </a:rPr>
                        <a:t>асосларни</a:t>
                      </a:r>
                      <a:r>
                        <a:rPr lang="ru-RU" sz="1400" b="1" dirty="0" smtClean="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шакллантириш</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indent="457200" algn="ctr">
                        <a:lnSpc>
                          <a:spcPct val="85000"/>
                        </a:lnSpc>
                        <a:spcAft>
                          <a:spcPts val="0"/>
                        </a:spcAft>
                      </a:pPr>
                      <a:r>
                        <a:rPr lang="ru-RU" sz="1400" b="1" dirty="0" err="1">
                          <a:latin typeface="Times New Roman" pitchFamily="18" charset="0"/>
                          <a:ea typeface="Times New Roman"/>
                          <a:cs typeface="Times New Roman" pitchFamily="18" charset="0"/>
                        </a:rPr>
                        <a:t>Мулкий</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муносабатларнинг</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ҳуқуқий асослари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шакллантирилди</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indent="457200" algn="ctr">
                        <a:lnSpc>
                          <a:spcPct val="85000"/>
                        </a:lnSpc>
                        <a:spcAft>
                          <a:spcPts val="0"/>
                        </a:spcAft>
                      </a:pPr>
                      <a:r>
                        <a:rPr lang="ru-RU" sz="1400" b="1" dirty="0" err="1">
                          <a:latin typeface="Times New Roman" pitchFamily="18" charset="0"/>
                          <a:ea typeface="Times New Roman"/>
                          <a:cs typeface="Times New Roman" pitchFamily="18" charset="0"/>
                        </a:rPr>
                        <a:t>Корпоратив</a:t>
                      </a:r>
                      <a:r>
                        <a:rPr lang="ru-RU" sz="1400" b="1" dirty="0">
                          <a:latin typeface="Times New Roman" pitchFamily="18" charset="0"/>
                          <a:ea typeface="Times New Roman"/>
                          <a:cs typeface="Times New Roman" pitchFamily="18" charset="0"/>
                        </a:rPr>
                        <a:t> </a:t>
                      </a:r>
                      <a:r>
                        <a:rPr lang="ru-RU" sz="1400" b="1" dirty="0" err="1" smtClean="0">
                          <a:latin typeface="Times New Roman" pitchFamily="18" charset="0"/>
                          <a:ea typeface="Times New Roman"/>
                          <a:cs typeface="Times New Roman" pitchFamily="18" charset="0"/>
                        </a:rPr>
                        <a:t>бошқарувнинг</a:t>
                      </a:r>
                      <a:r>
                        <a:rPr lang="ru-RU" sz="1400" b="1" dirty="0" smtClean="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назарий</a:t>
                      </a:r>
                      <a:r>
                        <a:rPr lang="ru-RU" sz="1400" b="1" dirty="0">
                          <a:latin typeface="Times New Roman" pitchFamily="18" charset="0"/>
                          <a:ea typeface="Times New Roman"/>
                          <a:cs typeface="Times New Roman" pitchFamily="18" charset="0"/>
                        </a:rPr>
                        <a:t> </a:t>
                      </a:r>
                      <a:r>
                        <a:rPr lang="ru-RU" sz="1400" b="1" dirty="0" err="1" smtClean="0">
                          <a:latin typeface="Times New Roman" pitchFamily="18" charset="0"/>
                          <a:ea typeface="Times New Roman"/>
                          <a:cs typeface="Times New Roman" pitchFamily="18" charset="0"/>
                        </a:rPr>
                        <a:t>асосларини</a:t>
                      </a:r>
                      <a:r>
                        <a:rPr lang="ru-RU" sz="1400" b="1" dirty="0" smtClean="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яратиш</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бўйича</a:t>
                      </a:r>
                      <a:r>
                        <a:rPr lang="ru-RU" sz="1400" b="1" dirty="0">
                          <a:latin typeface="Times New Roman" pitchFamily="18" charset="0"/>
                          <a:ea typeface="Times New Roman"/>
                          <a:cs typeface="Times New Roman" pitchFamily="18" charset="0"/>
                        </a:rPr>
                        <a:t> </a:t>
                      </a:r>
                      <a:r>
                        <a:rPr lang="ru-RU" sz="1400" b="1" dirty="0" err="1" smtClean="0">
                          <a:latin typeface="Times New Roman" pitchFamily="18" charset="0"/>
                          <a:ea typeface="Times New Roman"/>
                          <a:cs typeface="Times New Roman" pitchFamily="18" charset="0"/>
                        </a:rPr>
                        <a:t>изланишлар</a:t>
                      </a:r>
                      <a:r>
                        <a:rPr lang="ru-RU" sz="1400" b="1" dirty="0" smtClean="0">
                          <a:latin typeface="Times New Roman" pitchFamily="18" charset="0"/>
                          <a:ea typeface="Times New Roman"/>
                          <a:cs typeface="Times New Roman" pitchFamily="18" charset="0"/>
                        </a:rPr>
                        <a:t> </a:t>
                      </a:r>
                      <a:r>
                        <a:rPr lang="ru-RU" sz="1400" b="1" dirty="0" err="1" smtClean="0">
                          <a:latin typeface="Times New Roman" pitchFamily="18" charset="0"/>
                          <a:ea typeface="Times New Roman"/>
                          <a:cs typeface="Times New Roman" pitchFamily="18" charset="0"/>
                        </a:rPr>
                        <a:t>амалга</a:t>
                      </a:r>
                      <a:r>
                        <a:rPr lang="ru-RU" sz="1400" b="1" dirty="0" smtClean="0">
                          <a:latin typeface="Times New Roman" pitchFamily="18" charset="0"/>
                          <a:ea typeface="Times New Roman"/>
                          <a:cs typeface="Times New Roman" pitchFamily="18" charset="0"/>
                        </a:rPr>
                        <a:t> </a:t>
                      </a:r>
                      <a:r>
                        <a:rPr lang="ru-RU" sz="1400" b="1" dirty="0" err="1" smtClean="0">
                          <a:latin typeface="Times New Roman" pitchFamily="18" charset="0"/>
                          <a:ea typeface="Times New Roman"/>
                          <a:cs typeface="Times New Roman" pitchFamily="18" charset="0"/>
                        </a:rPr>
                        <a:t>оширилди</a:t>
                      </a:r>
                      <a:endParaRPr lang="ru-RU" sz="1400" b="1" dirty="0">
                        <a:latin typeface="Times New Roman" pitchFamily="18" charset="0"/>
                        <a:ea typeface="Times New Roman"/>
                        <a:cs typeface="Times New Roman" pitchFamily="18" charset="0"/>
                      </a:endParaRPr>
                    </a:p>
                  </a:txBody>
                  <a:tcPr marL="68580" marR="68580" marT="0" marB="0"/>
                </a:tc>
                <a:extLst>
                  <a:ext uri="{0D108BD9-81ED-4DB2-BD59-A6C34878D82A}">
                    <a16:rowId xmlns:a16="http://schemas.microsoft.com/office/drawing/2014/main" val="10001"/>
                  </a:ext>
                </a:extLst>
              </a:tr>
              <a:tr h="1367753">
                <a:tc>
                  <a:txBody>
                    <a:bodyPr/>
                    <a:lstStyle/>
                    <a:p>
                      <a:pPr algn="ctr">
                        <a:lnSpc>
                          <a:spcPct val="85000"/>
                        </a:lnSpc>
                        <a:spcAft>
                          <a:spcPts val="1000"/>
                        </a:spcAft>
                      </a:pPr>
                      <a:r>
                        <a:rPr lang="ru-RU" sz="1400" b="1" dirty="0" err="1">
                          <a:latin typeface="Times New Roman" pitchFamily="18" charset="0"/>
                          <a:ea typeface="Times New Roman"/>
                          <a:cs typeface="Times New Roman" pitchFamily="18" charset="0"/>
                        </a:rPr>
                        <a:t>Иккинчи</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a:latin typeface="Times New Roman" pitchFamily="18" charset="0"/>
                          <a:ea typeface="Times New Roman"/>
                          <a:cs typeface="Times New Roman" pitchFamily="18" charset="0"/>
                        </a:rPr>
                        <a:t>1993-1995 </a:t>
                      </a:r>
                      <a:r>
                        <a:rPr lang="ru-RU" sz="1400" b="1" dirty="0" err="1">
                          <a:latin typeface="Times New Roman" pitchFamily="18" charset="0"/>
                          <a:ea typeface="Times New Roman"/>
                          <a:cs typeface="Times New Roman" pitchFamily="18" charset="0"/>
                        </a:rPr>
                        <a:t>йиллар</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indent="457200" algn="just">
                        <a:lnSpc>
                          <a:spcPct val="85000"/>
                        </a:lnSpc>
                        <a:spcAft>
                          <a:spcPts val="0"/>
                        </a:spcAft>
                      </a:pPr>
                      <a:r>
                        <a:rPr lang="ru-RU" sz="1400" b="1" dirty="0" err="1">
                          <a:latin typeface="Times New Roman" pitchFamily="18" charset="0"/>
                          <a:ea typeface="Times New Roman"/>
                          <a:cs typeface="Times New Roman" pitchFamily="18" charset="0"/>
                        </a:rPr>
                        <a:t>Мулкий</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муносабатларни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ислоҳ этиш</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latin typeface="Times New Roman" pitchFamily="18" charset="0"/>
                          <a:ea typeface="Times New Roman"/>
                          <a:cs typeface="Times New Roman" pitchFamily="18" charset="0"/>
                        </a:rPr>
                        <a:t>Дастлабки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акциядорлик</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жамиятлари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кичик</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ва</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хусусий</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корхоналар</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вужудга</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келди</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0"/>
                        </a:spcAft>
                        <a:tabLst>
                          <a:tab pos="2969895" algn="ctr"/>
                          <a:tab pos="5940425" algn="r"/>
                          <a:tab pos="449580" algn="l"/>
                        </a:tabLst>
                      </a:pPr>
                      <a:r>
                        <a:rPr lang="ru-RU" sz="1400" b="1" dirty="0" err="1">
                          <a:latin typeface="Times New Roman" pitchFamily="18" charset="0"/>
                          <a:ea typeface="Times New Roman"/>
                          <a:cs typeface="Times New Roman" pitchFamily="18" charset="0"/>
                        </a:rPr>
                        <a:t>Корпоратив</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бошқарув</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амалиёти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корпоратив</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бошқарув</a:t>
                      </a:r>
                      <a:r>
                        <a:rPr lang="ru-RU" sz="1400" b="1" dirty="0">
                          <a:latin typeface="Times New Roman" pitchFamily="18" charset="0"/>
                          <a:ea typeface="Times New Roman"/>
                          <a:cs typeface="Times New Roman" pitchFamily="18" charset="0"/>
                        </a:rPr>
                        <a:t> </a:t>
                      </a:r>
                      <a:r>
                        <a:rPr lang="ru-RU" sz="1400" b="1" dirty="0" err="1" smtClean="0">
                          <a:latin typeface="Times New Roman" pitchFamily="18" charset="0"/>
                          <a:ea typeface="Times New Roman"/>
                          <a:cs typeface="Times New Roman" pitchFamily="18" charset="0"/>
                        </a:rPr>
                        <a:t>элементларининг</a:t>
                      </a:r>
                      <a:r>
                        <a:rPr lang="ru-RU" sz="1400" b="1" dirty="0" smtClean="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вужудга</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келишини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таъминлади</a:t>
                      </a:r>
                      <a:endParaRPr lang="ru-RU" sz="1400" b="1" dirty="0">
                        <a:latin typeface="Times New Roman" pitchFamily="18" charset="0"/>
                        <a:ea typeface="Times New Roman"/>
                        <a:cs typeface="Times New Roman" pitchFamily="18" charset="0"/>
                      </a:endParaRPr>
                    </a:p>
                  </a:txBody>
                  <a:tcPr marL="68580" marR="68580" marT="0" marB="0"/>
                </a:tc>
                <a:extLst>
                  <a:ext uri="{0D108BD9-81ED-4DB2-BD59-A6C34878D82A}">
                    <a16:rowId xmlns:a16="http://schemas.microsoft.com/office/drawing/2014/main" val="10002"/>
                  </a:ext>
                </a:extLst>
              </a:tr>
              <a:tr h="2633996">
                <a:tc>
                  <a:txBody>
                    <a:bodyPr/>
                    <a:lstStyle/>
                    <a:p>
                      <a:pPr algn="ctr">
                        <a:lnSpc>
                          <a:spcPct val="85000"/>
                        </a:lnSpc>
                        <a:spcAft>
                          <a:spcPts val="1000"/>
                        </a:spcAft>
                      </a:pPr>
                      <a:r>
                        <a:rPr lang="ru-RU" sz="1400" b="1">
                          <a:latin typeface="Times New Roman" pitchFamily="18" charset="0"/>
                          <a:ea typeface="Times New Roman"/>
                          <a:cs typeface="Times New Roman" pitchFamily="18" charset="0"/>
                        </a:rPr>
                        <a:t>Учинчи</a:t>
                      </a:r>
                    </a:p>
                  </a:txBody>
                  <a:tcPr marL="68580" marR="68580" marT="0" marB="0"/>
                </a:tc>
                <a:tc>
                  <a:txBody>
                    <a:bodyPr/>
                    <a:lstStyle/>
                    <a:p>
                      <a:pPr algn="ctr">
                        <a:lnSpc>
                          <a:spcPct val="85000"/>
                        </a:lnSpc>
                        <a:spcAft>
                          <a:spcPts val="1000"/>
                        </a:spcAft>
                      </a:pPr>
                      <a:r>
                        <a:rPr lang="ru-RU" sz="1400" b="1">
                          <a:latin typeface="Times New Roman" pitchFamily="18" charset="0"/>
                          <a:ea typeface="Times New Roman"/>
                          <a:cs typeface="Times New Roman" pitchFamily="18" charset="0"/>
                        </a:rPr>
                        <a:t>1996-2002 йиллар</a:t>
                      </a:r>
                    </a:p>
                  </a:txBody>
                  <a:tcPr marL="68580" marR="68580" marT="0" marB="0"/>
                </a:tc>
                <a:tc>
                  <a:txBody>
                    <a:bodyPr/>
                    <a:lstStyle/>
                    <a:p>
                      <a:pPr algn="just">
                        <a:lnSpc>
                          <a:spcPct val="85000"/>
                        </a:lnSpc>
                        <a:spcAft>
                          <a:spcPts val="1000"/>
                        </a:spcAft>
                      </a:pPr>
                      <a:r>
                        <a:rPr lang="ru-RU" sz="1400" b="1" dirty="0" err="1">
                          <a:latin typeface="Times New Roman" pitchFamily="18" charset="0"/>
                          <a:ea typeface="Times New Roman"/>
                          <a:cs typeface="Times New Roman" pitchFamily="18" charset="0"/>
                        </a:rPr>
                        <a:t>Корпоратив</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бошқарув муносабатлари</a:t>
                      </a:r>
                      <a:r>
                        <a:rPr lang="uz-Cyrl-UZ" sz="1400" b="1" dirty="0">
                          <a:latin typeface="Times New Roman" pitchFamily="18" charset="0"/>
                          <a:ea typeface="Times New Roman"/>
                          <a:cs typeface="Times New Roman" pitchFamily="18" charset="0"/>
                        </a:rPr>
                        <a:t>-</a:t>
                      </a:r>
                      <a:r>
                        <a:rPr lang="ru-RU" sz="1400" b="1" dirty="0" err="1">
                          <a:latin typeface="Times New Roman" pitchFamily="18" charset="0"/>
                          <a:ea typeface="Times New Roman"/>
                          <a:cs typeface="Times New Roman" pitchFamily="18" charset="0"/>
                        </a:rPr>
                        <a:t>нинг</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шаклланиши</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a:latin typeface="Times New Roman" pitchFamily="18" charset="0"/>
                          <a:ea typeface="Times New Roman"/>
                          <a:cs typeface="Times New Roman" pitchFamily="18" charset="0"/>
                        </a:rPr>
                        <a:t>«</a:t>
                      </a:r>
                      <a:r>
                        <a:rPr lang="ru-RU" sz="1400" b="1" dirty="0" err="1">
                          <a:latin typeface="Times New Roman" pitchFamily="18" charset="0"/>
                          <a:ea typeface="Times New Roman"/>
                          <a:cs typeface="Times New Roman" pitchFamily="18" charset="0"/>
                        </a:rPr>
                        <a:t>Акциядорлик</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жамиятлари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ва</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акциядорлар</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ҳуқуқларини ҳимоя қилиш ҳақида» Ўзбекистон</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Республикаси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Қонуни</a:t>
                      </a:r>
                      <a:r>
                        <a:rPr lang="uz-Cyrl-UZ" sz="1400" b="1" dirty="0">
                          <a:latin typeface="Times New Roman" pitchFamily="18" charset="0"/>
                          <a:ea typeface="Times New Roman"/>
                          <a:cs typeface="Times New Roman" pitchFamily="18" charset="0"/>
                        </a:rPr>
                        <a:t>нинг</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қабул қилиниши Ўзбекистонда</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корпоратив</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бошқарув тизимининг</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тўлақонли шаклланиши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ҳал қилувчи босқичга кирганлигидан</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далолат</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берди</a:t>
                      </a:r>
                      <a:r>
                        <a:rPr lang="ru-RU" sz="1400" b="1" dirty="0">
                          <a:latin typeface="Times New Roman" pitchFamily="18" charset="0"/>
                          <a:ea typeface="Times New Roman"/>
                          <a:cs typeface="Times New Roman" pitchFamily="18" charset="0"/>
                        </a:rPr>
                        <a:t>.</a:t>
                      </a:r>
                    </a:p>
                  </a:txBody>
                  <a:tcPr marL="68580" marR="68580" marT="0" marB="0"/>
                </a:tc>
                <a:tc>
                  <a:txBody>
                    <a:bodyPr/>
                    <a:lstStyle/>
                    <a:p>
                      <a:pPr algn="ctr">
                        <a:lnSpc>
                          <a:spcPct val="85000"/>
                        </a:lnSpc>
                        <a:spcAft>
                          <a:spcPts val="0"/>
                        </a:spcAft>
                        <a:tabLst>
                          <a:tab pos="2969895" algn="ctr"/>
                          <a:tab pos="5940425" algn="r"/>
                          <a:tab pos="449580" algn="l"/>
                        </a:tabLst>
                      </a:pPr>
                      <a:r>
                        <a:rPr lang="ru-RU" sz="1400" b="1" dirty="0" err="1">
                          <a:latin typeface="Times New Roman" pitchFamily="18" charset="0"/>
                          <a:ea typeface="Times New Roman"/>
                          <a:cs typeface="Times New Roman" pitchFamily="18" charset="0"/>
                        </a:rPr>
                        <a:t>Жамиятда</a:t>
                      </a:r>
                      <a:r>
                        <a:rPr lang="ru-RU" sz="1400" b="1" dirty="0">
                          <a:latin typeface="Times New Roman" pitchFamily="18" charset="0"/>
                          <a:ea typeface="Times New Roman"/>
                          <a:cs typeface="Times New Roman" pitchFamily="18" charset="0"/>
                        </a:rPr>
                        <a:t> </a:t>
                      </a:r>
                      <a:r>
                        <a:rPr lang="uz-Cyrl-UZ" sz="1400" b="1" dirty="0">
                          <a:latin typeface="Times New Roman" pitchFamily="18" charset="0"/>
                          <a:ea typeface="Times New Roman"/>
                          <a:cs typeface="Times New Roman" pitchFamily="18" charset="0"/>
                        </a:rPr>
                        <a:t>к</a:t>
                      </a:r>
                      <a:r>
                        <a:rPr lang="ru-RU" sz="1400" b="1" dirty="0" err="1">
                          <a:latin typeface="Times New Roman" pitchFamily="18" charset="0"/>
                          <a:ea typeface="Times New Roman"/>
                          <a:cs typeface="Times New Roman" pitchFamily="18" charset="0"/>
                        </a:rPr>
                        <a:t>орпоратив</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бошқарув ҳақида тасаввур</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пайдо</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бўлди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мулкдорлар</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синфи</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кенгайди</a:t>
                      </a:r>
                      <a:r>
                        <a:rPr lang="ru-RU" sz="1400" b="1" dirty="0">
                          <a:latin typeface="Times New Roman" pitchFamily="18" charset="0"/>
                          <a:ea typeface="Times New Roman"/>
                          <a:cs typeface="Times New Roman" pitchFamily="18" charset="0"/>
                        </a:rPr>
                        <a:t>, бизнес </a:t>
                      </a:r>
                      <a:r>
                        <a:rPr lang="ru-RU" sz="1400" b="1" dirty="0" err="1">
                          <a:latin typeface="Times New Roman" pitchFamily="18" charset="0"/>
                          <a:ea typeface="Times New Roman"/>
                          <a:cs typeface="Times New Roman" pitchFamily="18" charset="0"/>
                        </a:rPr>
                        <a:t>ривожланишида</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корпоратив</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тузилмаларнинг</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аҳамияти ошди</a:t>
                      </a:r>
                      <a:endParaRPr lang="ru-RU" sz="1400" b="1" dirty="0">
                        <a:latin typeface="Times New Roman" pitchFamily="18" charset="0"/>
                        <a:ea typeface="Times New Roman"/>
                        <a:cs typeface="Times New Roman" pitchFamily="18" charset="0"/>
                      </a:endParaRPr>
                    </a:p>
                  </a:txBody>
                  <a:tcPr marL="68580" marR="68580"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60219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09596" y="-214338"/>
            <a:ext cx="8229600" cy="1000132"/>
          </a:xfrm>
        </p:spPr>
        <p:txBody>
          <a:bodyPr>
            <a:normAutofit fontScale="90000"/>
          </a:bodyPr>
          <a:lstStyle/>
          <a:p>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dirty="0" smtClean="0"/>
              <a:t/>
            </a:r>
            <a:br>
              <a:rPr lang="ru-RU" dirty="0" smtClean="0"/>
            </a:br>
            <a:r>
              <a:rPr lang="ru-RU" sz="2700" b="1" dirty="0" err="1">
                <a:solidFill>
                  <a:schemeClr val="bg1"/>
                </a:solidFill>
                <a:latin typeface="Times New Roman" pitchFamily="18" charset="0"/>
                <a:cs typeface="Times New Roman" pitchFamily="18" charset="0"/>
              </a:rPr>
              <a:t>Корпоратив</a:t>
            </a:r>
            <a:r>
              <a:rPr lang="ru-RU" sz="2700" b="1" dirty="0">
                <a:solidFill>
                  <a:schemeClr val="bg1"/>
                </a:solidFill>
                <a:latin typeface="Times New Roman" pitchFamily="18" charset="0"/>
                <a:cs typeface="Times New Roman" pitchFamily="18" charset="0"/>
              </a:rPr>
              <a:t> </a:t>
            </a:r>
            <a:r>
              <a:rPr lang="ru-RU" sz="2700" b="1" dirty="0" err="1">
                <a:solidFill>
                  <a:schemeClr val="bg1"/>
                </a:solidFill>
                <a:latin typeface="Times New Roman" pitchFamily="18" charset="0"/>
                <a:cs typeface="Times New Roman" pitchFamily="18" charset="0"/>
              </a:rPr>
              <a:t>бошқарув тизими</a:t>
            </a:r>
            <a:r>
              <a:rPr lang="ru-RU" sz="2700" b="1" dirty="0">
                <a:solidFill>
                  <a:schemeClr val="bg1"/>
                </a:solidFill>
                <a:latin typeface="Times New Roman" pitchFamily="18" charset="0"/>
                <a:cs typeface="Times New Roman" pitchFamily="18" charset="0"/>
              </a:rPr>
              <a:t> </a:t>
            </a:r>
            <a:r>
              <a:rPr lang="ru-RU" sz="2700" b="1" dirty="0" err="1">
                <a:solidFill>
                  <a:schemeClr val="bg1"/>
                </a:solidFill>
                <a:latin typeface="Times New Roman" pitchFamily="18" charset="0"/>
                <a:cs typeface="Times New Roman" pitchFamily="18" charset="0"/>
              </a:rPr>
              <a:t>шаклланиш</a:t>
            </a:r>
            <a:r>
              <a:rPr lang="ru-RU" sz="2700" b="1" dirty="0">
                <a:solidFill>
                  <a:schemeClr val="bg1"/>
                </a:solidFill>
                <a:latin typeface="Times New Roman" pitchFamily="18" charset="0"/>
                <a:cs typeface="Times New Roman" pitchFamily="18" charset="0"/>
              </a:rPr>
              <a:t> </a:t>
            </a:r>
            <a:r>
              <a:rPr lang="ru-RU" sz="2700" b="1" dirty="0" err="1">
                <a:solidFill>
                  <a:schemeClr val="bg1"/>
                </a:solidFill>
                <a:latin typeface="Times New Roman" pitchFamily="18" charset="0"/>
                <a:cs typeface="Times New Roman" pitchFamily="18" charset="0"/>
              </a:rPr>
              <a:t>даврлари</a:t>
            </a:r>
            <a:r>
              <a:rPr lang="ru-RU" sz="2700" b="1" dirty="0">
                <a:solidFill>
                  <a:schemeClr val="bg1"/>
                </a:solidFill>
                <a:latin typeface="Times New Roman" pitchFamily="18" charset="0"/>
                <a:cs typeface="Times New Roman" pitchFamily="18" charset="0"/>
              </a:rPr>
              <a:t>:</a:t>
            </a:r>
            <a:br>
              <a:rPr lang="ru-RU" sz="2700" b="1" dirty="0">
                <a:solidFill>
                  <a:schemeClr val="bg1"/>
                </a:solidFill>
                <a:latin typeface="Times New Roman" pitchFamily="18" charset="0"/>
                <a:cs typeface="Times New Roman" pitchFamily="18" charset="0"/>
              </a:rPr>
            </a:br>
            <a:endParaRPr lang="ru-RU" sz="2700"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2800179275"/>
              </p:ext>
            </p:extLst>
          </p:nvPr>
        </p:nvGraphicFramePr>
        <p:xfrm>
          <a:off x="206830" y="399392"/>
          <a:ext cx="9350826" cy="6053960"/>
        </p:xfrm>
        <a:graphic>
          <a:graphicData uri="http://schemas.openxmlformats.org/drawingml/2006/table">
            <a:tbl>
              <a:tblPr firstRow="1" bandRow="1">
                <a:tableStyleId>{5C22544A-7EE6-4342-B048-85BDC9FD1C3A}</a:tableStyleId>
              </a:tblPr>
              <a:tblGrid>
                <a:gridCol w="959818">
                  <a:extLst>
                    <a:ext uri="{9D8B030D-6E8A-4147-A177-3AD203B41FA5}">
                      <a16:colId xmlns:a16="http://schemas.microsoft.com/office/drawing/2014/main" val="20000"/>
                    </a:ext>
                  </a:extLst>
                </a:gridCol>
                <a:gridCol w="903890">
                  <a:extLst>
                    <a:ext uri="{9D8B030D-6E8A-4147-A177-3AD203B41FA5}">
                      <a16:colId xmlns:a16="http://schemas.microsoft.com/office/drawing/2014/main" val="20001"/>
                    </a:ext>
                  </a:extLst>
                </a:gridCol>
                <a:gridCol w="1135117">
                  <a:extLst>
                    <a:ext uri="{9D8B030D-6E8A-4147-A177-3AD203B41FA5}">
                      <a16:colId xmlns:a16="http://schemas.microsoft.com/office/drawing/2014/main" val="20002"/>
                    </a:ext>
                  </a:extLst>
                </a:gridCol>
                <a:gridCol w="3331779">
                  <a:extLst>
                    <a:ext uri="{9D8B030D-6E8A-4147-A177-3AD203B41FA5}">
                      <a16:colId xmlns:a16="http://schemas.microsoft.com/office/drawing/2014/main" val="20003"/>
                    </a:ext>
                  </a:extLst>
                </a:gridCol>
                <a:gridCol w="3020222">
                  <a:extLst>
                    <a:ext uri="{9D8B030D-6E8A-4147-A177-3AD203B41FA5}">
                      <a16:colId xmlns:a16="http://schemas.microsoft.com/office/drawing/2014/main" val="20004"/>
                    </a:ext>
                  </a:extLst>
                </a:gridCol>
              </a:tblGrid>
              <a:tr h="819799">
                <a:tc>
                  <a:txBody>
                    <a:bodyPr/>
                    <a:lstStyle/>
                    <a:p>
                      <a:pPr algn="ctr">
                        <a:lnSpc>
                          <a:spcPct val="85000"/>
                        </a:lnSpc>
                        <a:spcAft>
                          <a:spcPts val="1000"/>
                        </a:spcAft>
                      </a:pPr>
                      <a:r>
                        <a:rPr lang="ru-RU" sz="1400" b="1" dirty="0" err="1" smtClean="0">
                          <a:solidFill>
                            <a:schemeClr val="tx1"/>
                          </a:solidFill>
                          <a:latin typeface="Times New Roman" pitchFamily="18" charset="0"/>
                          <a:ea typeface="Times New Roman"/>
                          <a:cs typeface="Times New Roman" pitchFamily="18" charset="0"/>
                        </a:rPr>
                        <a:t>Босқичлар</a:t>
                      </a:r>
                      <a:endParaRPr lang="ru-RU" sz="1400" b="1" dirty="0" smtClean="0">
                        <a:solidFill>
                          <a:schemeClr val="tx1"/>
                        </a:solidFill>
                        <a:latin typeface="Times New Roman" pitchFamily="18" charset="0"/>
                        <a:ea typeface="Times New Roman"/>
                        <a:cs typeface="Times New Roman" pitchFamily="18" charset="0"/>
                      </a:endParaRPr>
                    </a:p>
                    <a:p>
                      <a:pPr algn="ctr">
                        <a:lnSpc>
                          <a:spcPct val="85000"/>
                        </a:lnSpc>
                        <a:spcAft>
                          <a:spcPts val="1000"/>
                        </a:spcAft>
                      </a:pPr>
                      <a:endParaRPr lang="ru-RU" sz="1400" b="1"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Оралиқ даврлар</a:t>
                      </a:r>
                      <a:endParaRPr lang="ru-RU" sz="1400" b="1"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Номланиши</a:t>
                      </a:r>
                      <a:endParaRPr lang="ru-RU" sz="1400" b="1"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Белгилари</a:t>
                      </a:r>
                      <a:endParaRPr lang="ru-RU" sz="1400" b="1"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smtClean="0">
                          <a:solidFill>
                            <a:schemeClr val="tx1"/>
                          </a:solidFill>
                          <a:latin typeface="Times New Roman" pitchFamily="18" charset="0"/>
                          <a:ea typeface="Times New Roman"/>
                          <a:cs typeface="Times New Roman" pitchFamily="18" charset="0"/>
                        </a:rPr>
                        <a:t>Натижалар</a:t>
                      </a:r>
                      <a:endParaRPr lang="ru-RU" sz="1400" b="1" dirty="0">
                        <a:solidFill>
                          <a:schemeClr val="tx1"/>
                        </a:solidFill>
                        <a:latin typeface="Times New Roman" pitchFamily="18" charset="0"/>
                        <a:ea typeface="Times New Roman"/>
                        <a:cs typeface="Times New Roman" pitchFamily="18" charset="0"/>
                      </a:endParaRPr>
                    </a:p>
                  </a:txBody>
                  <a:tcPr marL="68580" marR="68580" marT="0" marB="0"/>
                </a:tc>
                <a:extLst>
                  <a:ext uri="{0D108BD9-81ED-4DB2-BD59-A6C34878D82A}">
                    <a16:rowId xmlns:a16="http://schemas.microsoft.com/office/drawing/2014/main" val="10000"/>
                  </a:ext>
                </a:extLst>
              </a:tr>
              <a:tr h="5234161">
                <a:tc>
                  <a:txBody>
                    <a:bodyPr/>
                    <a:lstStyle/>
                    <a:p>
                      <a:pPr algn="ctr">
                        <a:lnSpc>
                          <a:spcPct val="85000"/>
                        </a:lnSpc>
                        <a:spcAft>
                          <a:spcPts val="1000"/>
                        </a:spcAft>
                      </a:pPr>
                      <a:r>
                        <a:rPr lang="ru-RU" sz="1400" b="1" dirty="0" err="1" smtClean="0">
                          <a:latin typeface="Times New Roman" pitchFamily="18" charset="0"/>
                          <a:ea typeface="Times New Roman"/>
                          <a:cs typeface="Times New Roman" pitchFamily="18" charset="0"/>
                        </a:rPr>
                        <a:t>Тўртинчи</a:t>
                      </a:r>
                      <a:endParaRPr lang="ru-RU" sz="1400" b="1"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dirty="0" smtClean="0">
                        <a:latin typeface="Times New Roman" pitchFamily="18" charset="0"/>
                        <a:ea typeface="Times New Roman"/>
                        <a:cs typeface="Times New Roman" pitchFamily="18" charset="0"/>
                      </a:endParaRPr>
                    </a:p>
                    <a:p>
                      <a:pPr algn="ctr">
                        <a:lnSpc>
                          <a:spcPct val="85000"/>
                        </a:lnSpc>
                        <a:spcAft>
                          <a:spcPts val="1000"/>
                        </a:spcAft>
                      </a:pPr>
                      <a:r>
                        <a:rPr lang="ru-RU" sz="1400" b="1" dirty="0" err="1" smtClean="0">
                          <a:latin typeface="Times New Roman" pitchFamily="18" charset="0"/>
                          <a:ea typeface="Times New Roman"/>
                          <a:cs typeface="Times New Roman" pitchFamily="18" charset="0"/>
                        </a:rPr>
                        <a:t>Бешинчи</a:t>
                      </a:r>
                      <a:r>
                        <a:rPr lang="ru-RU" sz="1400" b="1" dirty="0" smtClean="0">
                          <a:latin typeface="Times New Roman" pitchFamily="18" charset="0"/>
                          <a:ea typeface="Times New Roman"/>
                          <a:cs typeface="Times New Roman" pitchFamily="18" charset="0"/>
                        </a:rPr>
                        <a:t> </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smtClean="0">
                          <a:latin typeface="Times New Roman" pitchFamily="18" charset="0"/>
                          <a:ea typeface="Times New Roman"/>
                          <a:cs typeface="Times New Roman" pitchFamily="18" charset="0"/>
                        </a:rPr>
                        <a:t>2003-2014</a:t>
                      </a:r>
                      <a:r>
                        <a:rPr lang="ru-RU" sz="1400" b="1" baseline="0" dirty="0" smtClean="0">
                          <a:latin typeface="Times New Roman" pitchFamily="18" charset="0"/>
                          <a:ea typeface="Times New Roman"/>
                          <a:cs typeface="Times New Roman" pitchFamily="18" charset="0"/>
                        </a:rPr>
                        <a:t> й</a:t>
                      </a:r>
                    </a:p>
                    <a:p>
                      <a:pPr algn="ctr">
                        <a:lnSpc>
                          <a:spcPct val="85000"/>
                        </a:lnSpc>
                        <a:spcAft>
                          <a:spcPts val="1000"/>
                        </a:spcAft>
                      </a:pPr>
                      <a:r>
                        <a:rPr lang="ru-RU" sz="1400" b="1" baseline="0" dirty="0" err="1" smtClean="0">
                          <a:latin typeface="Times New Roman" pitchFamily="18" charset="0"/>
                          <a:ea typeface="Times New Roman"/>
                          <a:cs typeface="Times New Roman" pitchFamily="18" charset="0"/>
                        </a:rPr>
                        <a:t>иллар</a:t>
                      </a:r>
                      <a:endParaRPr lang="ru-RU" sz="1400" b="1" baseline="0"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baseline="0"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baseline="0"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baseline="0"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baseline="0"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baseline="0"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baseline="0" dirty="0" smtClean="0">
                        <a:latin typeface="Times New Roman" pitchFamily="18" charset="0"/>
                        <a:ea typeface="Times New Roman"/>
                        <a:cs typeface="Times New Roman" pitchFamily="18" charset="0"/>
                      </a:endParaRPr>
                    </a:p>
                    <a:p>
                      <a:pPr algn="ctr">
                        <a:lnSpc>
                          <a:spcPct val="85000"/>
                        </a:lnSpc>
                        <a:spcAft>
                          <a:spcPts val="1000"/>
                        </a:spcAft>
                      </a:pPr>
                      <a:endParaRPr lang="ru-RU" sz="1400" b="1" baseline="0" dirty="0" smtClean="0">
                        <a:latin typeface="Times New Roman" pitchFamily="18" charset="0"/>
                        <a:ea typeface="Times New Roman"/>
                        <a:cs typeface="Times New Roman" pitchFamily="18" charset="0"/>
                      </a:endParaRPr>
                    </a:p>
                    <a:p>
                      <a:pPr algn="ctr">
                        <a:lnSpc>
                          <a:spcPct val="85000"/>
                        </a:lnSpc>
                        <a:spcAft>
                          <a:spcPts val="1000"/>
                        </a:spcAft>
                      </a:pPr>
                      <a:r>
                        <a:rPr lang="ru-RU" sz="1400" b="1" baseline="0" dirty="0" smtClean="0">
                          <a:latin typeface="Times New Roman" pitchFamily="18" charset="0"/>
                          <a:ea typeface="Times New Roman"/>
                          <a:cs typeface="Times New Roman" pitchFamily="18" charset="0"/>
                        </a:rPr>
                        <a:t>2015 </a:t>
                      </a:r>
                      <a:r>
                        <a:rPr lang="ru-RU" sz="1400" b="1" baseline="0" dirty="0" err="1" smtClean="0">
                          <a:latin typeface="Times New Roman" pitchFamily="18" charset="0"/>
                          <a:ea typeface="Times New Roman"/>
                          <a:cs typeface="Times New Roman" pitchFamily="18" charset="0"/>
                        </a:rPr>
                        <a:t>йилдан</a:t>
                      </a:r>
                      <a:r>
                        <a:rPr lang="ru-RU" sz="1400" b="1" baseline="0" dirty="0" smtClean="0">
                          <a:latin typeface="Times New Roman" pitchFamily="18" charset="0"/>
                          <a:ea typeface="Times New Roman"/>
                          <a:cs typeface="Times New Roman" pitchFamily="18" charset="0"/>
                        </a:rPr>
                        <a:t> </a:t>
                      </a:r>
                      <a:r>
                        <a:rPr lang="ru-RU" sz="1400" b="1" baseline="0" dirty="0" err="1" smtClean="0">
                          <a:latin typeface="Times New Roman" pitchFamily="18" charset="0"/>
                          <a:ea typeface="Times New Roman"/>
                          <a:cs typeface="Times New Roman" pitchFamily="18" charset="0"/>
                        </a:rPr>
                        <a:t>хозирги</a:t>
                      </a:r>
                      <a:r>
                        <a:rPr lang="ru-RU" sz="1400" b="1" baseline="0" dirty="0" smtClean="0">
                          <a:latin typeface="Times New Roman" pitchFamily="18" charset="0"/>
                          <a:ea typeface="Times New Roman"/>
                          <a:cs typeface="Times New Roman" pitchFamily="18" charset="0"/>
                        </a:rPr>
                        <a:t> </a:t>
                      </a:r>
                      <a:r>
                        <a:rPr lang="ru-RU" sz="1400" b="1" baseline="0" dirty="0" err="1" smtClean="0">
                          <a:latin typeface="Times New Roman" pitchFamily="18" charset="0"/>
                          <a:ea typeface="Times New Roman"/>
                          <a:cs typeface="Times New Roman" pitchFamily="18" charset="0"/>
                        </a:rPr>
                        <a:t>вактда</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algn="just">
                        <a:lnSpc>
                          <a:spcPct val="85000"/>
                        </a:lnSpc>
                        <a:spcAft>
                          <a:spcPts val="1000"/>
                        </a:spcAft>
                      </a:pPr>
                      <a:r>
                        <a:rPr lang="ru-RU" sz="1400" b="1" dirty="0" err="1">
                          <a:latin typeface="Times New Roman" pitchFamily="18" charset="0"/>
                          <a:ea typeface="Times New Roman"/>
                          <a:cs typeface="Times New Roman" pitchFamily="18" charset="0"/>
                        </a:rPr>
                        <a:t>Корпоратив</a:t>
                      </a:r>
                      <a:r>
                        <a:rPr lang="ru-RU" sz="1400" b="1" dirty="0">
                          <a:latin typeface="Times New Roman" pitchFamily="18" charset="0"/>
                          <a:ea typeface="Times New Roman"/>
                          <a:cs typeface="Times New Roman" pitchFamily="18" charset="0"/>
                        </a:rPr>
                        <a:t> </a:t>
                      </a:r>
                      <a:r>
                        <a:rPr lang="ru-RU" sz="1400" b="1" dirty="0" err="1">
                          <a:latin typeface="Times New Roman" pitchFamily="18" charset="0"/>
                          <a:ea typeface="Times New Roman"/>
                          <a:cs typeface="Times New Roman" pitchFamily="18" charset="0"/>
                        </a:rPr>
                        <a:t>бошқарув тизимини</a:t>
                      </a:r>
                      <a:r>
                        <a:rPr lang="ru-RU" sz="1400" b="1" dirty="0">
                          <a:latin typeface="Times New Roman" pitchFamily="18" charset="0"/>
                          <a:ea typeface="Times New Roman"/>
                          <a:cs typeface="Times New Roman" pitchFamily="18" charset="0"/>
                        </a:rPr>
                        <a:t> </a:t>
                      </a:r>
                      <a:r>
                        <a:rPr lang="ru-RU" sz="1400" b="1" dirty="0" err="1" smtClean="0">
                          <a:latin typeface="Times New Roman" pitchFamily="18" charset="0"/>
                          <a:ea typeface="Times New Roman"/>
                          <a:cs typeface="Times New Roman" pitchFamily="18" charset="0"/>
                        </a:rPr>
                        <a:t>такомиллаштириш</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Ўзбекистон</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Республикаси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Президентининг</a:t>
                      </a:r>
                      <a:r>
                        <a:rPr lang="ru-RU" sz="1400" b="1" dirty="0">
                          <a:solidFill>
                            <a:schemeClr val="tx1"/>
                          </a:solidFill>
                          <a:latin typeface="Times New Roman" pitchFamily="18" charset="0"/>
                          <a:ea typeface="Times New Roman"/>
                          <a:cs typeface="Times New Roman" pitchFamily="18" charset="0"/>
                        </a:rPr>
                        <a:t> 2003 </a:t>
                      </a:r>
                      <a:r>
                        <a:rPr lang="ru-RU" sz="1400" b="1" dirty="0" err="1">
                          <a:solidFill>
                            <a:schemeClr val="tx1"/>
                          </a:solidFill>
                          <a:latin typeface="Times New Roman" pitchFamily="18" charset="0"/>
                          <a:ea typeface="Times New Roman"/>
                          <a:cs typeface="Times New Roman" pitchFamily="18" charset="0"/>
                        </a:rPr>
                        <a:t>йил</a:t>
                      </a:r>
                      <a:r>
                        <a:rPr lang="ru-RU" sz="1400" b="1" dirty="0">
                          <a:solidFill>
                            <a:schemeClr val="tx1"/>
                          </a:solidFill>
                          <a:latin typeface="Times New Roman" pitchFamily="18" charset="0"/>
                          <a:ea typeface="Times New Roman"/>
                          <a:cs typeface="Times New Roman" pitchFamily="18" charset="0"/>
                        </a:rPr>
                        <a:t> 24 </a:t>
                      </a:r>
                      <a:r>
                        <a:rPr lang="ru-RU" sz="1400" b="1" dirty="0" err="1">
                          <a:solidFill>
                            <a:schemeClr val="tx1"/>
                          </a:solidFill>
                          <a:latin typeface="Times New Roman" pitchFamily="18" charset="0"/>
                          <a:ea typeface="Times New Roman"/>
                          <a:cs typeface="Times New Roman" pitchFamily="18" charset="0"/>
                        </a:rPr>
                        <a:t>январдаги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Ўзбекистон</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иқтисодиётида хусусий</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секторнинг</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улуши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ва</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аҳамиятини тубдан</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ошириш</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чора-тадбирлари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тўғрисида</a:t>
                      </a:r>
                      <a:r>
                        <a:rPr lang="ru-RU" sz="1400" b="1" dirty="0">
                          <a:solidFill>
                            <a:schemeClr val="tx1"/>
                          </a:solidFill>
                          <a:latin typeface="Times New Roman" pitchFamily="18" charset="0"/>
                          <a:ea typeface="Times New Roman"/>
                          <a:cs typeface="Times New Roman" pitchFamily="18" charset="0"/>
                        </a:rPr>
                        <a:t>»</a:t>
                      </a:r>
                      <a:r>
                        <a:rPr lang="ru-RU" sz="1400" b="1" dirty="0" err="1">
                          <a:solidFill>
                            <a:schemeClr val="tx1"/>
                          </a:solidFill>
                          <a:latin typeface="Times New Roman" pitchFamily="18" charset="0"/>
                          <a:ea typeface="Times New Roman"/>
                          <a:cs typeface="Times New Roman" pitchFamily="18" charset="0"/>
                        </a:rPr>
                        <a:t>ги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Фармони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ва</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ундан</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кейинги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меъёрий</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ҳужжатларнинг қабул қилиниши корпоратив</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бошқарувни </a:t>
                      </a:r>
                      <a:r>
                        <a:rPr lang="ru-RU" sz="1400" b="1" dirty="0" err="1" smtClean="0">
                          <a:solidFill>
                            <a:schemeClr val="tx1"/>
                          </a:solidFill>
                          <a:latin typeface="Times New Roman" pitchFamily="18" charset="0"/>
                          <a:ea typeface="Times New Roman"/>
                          <a:cs typeface="Times New Roman" pitchFamily="18" charset="0"/>
                        </a:rPr>
                        <a:t>такомиллаштиришга</a:t>
                      </a:r>
                      <a:r>
                        <a:rPr lang="ru-RU" sz="1400" b="1" dirty="0" smtClean="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замин</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яратди</a:t>
                      </a:r>
                      <a:r>
                        <a:rPr lang="ru-RU" sz="1400" b="1" dirty="0" smtClean="0">
                          <a:solidFill>
                            <a:schemeClr val="tx1"/>
                          </a:solidFill>
                          <a:latin typeface="Times New Roman" pitchFamily="18" charset="0"/>
                          <a:ea typeface="Times New Roman"/>
                          <a:cs typeface="Times New Roman" pitchFamily="18" charset="0"/>
                        </a:rPr>
                        <a:t>.</a:t>
                      </a:r>
                      <a:endParaRPr lang="uz-Cyrl-UZ" sz="1400" b="1" dirty="0" smtClean="0">
                        <a:solidFill>
                          <a:schemeClr val="tx1"/>
                        </a:solidFill>
                        <a:latin typeface="Times New Roman" pitchFamily="18" charset="0"/>
                        <a:cs typeface="Times New Roman" pitchFamily="18" charset="0"/>
                      </a:endParaRPr>
                    </a:p>
                    <a:p>
                      <a:pPr marL="0" marR="0" indent="0" algn="ctr" defTabSz="914400" rtl="0" eaLnBrk="1" fontAlgn="auto" latinLnBrk="0" hangingPunct="1">
                        <a:lnSpc>
                          <a:spcPct val="85000"/>
                        </a:lnSpc>
                        <a:spcBef>
                          <a:spcPts val="0"/>
                        </a:spcBef>
                        <a:spcAft>
                          <a:spcPts val="1000"/>
                        </a:spcAft>
                        <a:buClrTx/>
                        <a:buSzTx/>
                        <a:buFontTx/>
                        <a:buNone/>
                        <a:tabLst/>
                        <a:defRPr/>
                      </a:pPr>
                      <a:endParaRPr lang="uz-Cyrl-UZ" sz="1400" b="1" dirty="0" smtClean="0">
                        <a:solidFill>
                          <a:schemeClr val="tx1"/>
                        </a:solidFill>
                        <a:latin typeface="Times New Roman" pitchFamily="18" charset="0"/>
                        <a:cs typeface="Times New Roman" pitchFamily="18" charset="0"/>
                      </a:endParaRPr>
                    </a:p>
                    <a:p>
                      <a:pPr marL="0" marR="0" indent="0" algn="ctr" defTabSz="914400" rtl="0" eaLnBrk="1" fontAlgn="auto" latinLnBrk="0" hangingPunct="1">
                        <a:lnSpc>
                          <a:spcPct val="85000"/>
                        </a:lnSpc>
                        <a:spcBef>
                          <a:spcPts val="0"/>
                        </a:spcBef>
                        <a:spcAft>
                          <a:spcPts val="1000"/>
                        </a:spcAft>
                        <a:buClrTx/>
                        <a:buSzTx/>
                        <a:buFontTx/>
                        <a:buNone/>
                        <a:tabLst/>
                        <a:defRPr/>
                      </a:pPr>
                      <a:endParaRPr lang="uz-Cyrl-UZ" sz="1400" b="1" dirty="0" smtClean="0">
                        <a:solidFill>
                          <a:schemeClr val="tx1"/>
                        </a:solidFill>
                        <a:latin typeface="Times New Roman" pitchFamily="18" charset="0"/>
                        <a:cs typeface="Times New Roman" pitchFamily="18" charset="0"/>
                      </a:endParaRPr>
                    </a:p>
                    <a:p>
                      <a:pPr marL="0" marR="0" indent="0" algn="ctr" defTabSz="914400" rtl="0" eaLnBrk="1" fontAlgn="auto" latinLnBrk="0" hangingPunct="1">
                        <a:lnSpc>
                          <a:spcPct val="85000"/>
                        </a:lnSpc>
                        <a:spcBef>
                          <a:spcPts val="0"/>
                        </a:spcBef>
                        <a:spcAft>
                          <a:spcPts val="1000"/>
                        </a:spcAft>
                        <a:buClrTx/>
                        <a:buSzTx/>
                        <a:buFontTx/>
                        <a:buNone/>
                        <a:tabLst/>
                        <a:defRPr/>
                      </a:pPr>
                      <a:endParaRPr lang="uz-Cyrl-UZ" sz="1400" b="1" dirty="0" smtClean="0">
                        <a:solidFill>
                          <a:schemeClr val="tx1"/>
                        </a:solidFill>
                        <a:latin typeface="Times New Roman" pitchFamily="18" charset="0"/>
                        <a:cs typeface="Times New Roman" pitchFamily="18" charset="0"/>
                      </a:endParaRPr>
                    </a:p>
                    <a:p>
                      <a:pPr marL="0" marR="0" indent="0" algn="ctr" defTabSz="914400" rtl="0" eaLnBrk="1" fontAlgn="auto" latinLnBrk="0" hangingPunct="1">
                        <a:lnSpc>
                          <a:spcPct val="85000"/>
                        </a:lnSpc>
                        <a:spcBef>
                          <a:spcPts val="0"/>
                        </a:spcBef>
                        <a:spcAft>
                          <a:spcPts val="1000"/>
                        </a:spcAft>
                        <a:buClrTx/>
                        <a:buSzTx/>
                        <a:buFontTx/>
                        <a:buNone/>
                        <a:tabLst/>
                        <a:defRPr/>
                      </a:pPr>
                      <a:r>
                        <a:rPr lang="uz-Cyrl-UZ" sz="1400" b="1" dirty="0" smtClean="0">
                          <a:solidFill>
                            <a:schemeClr val="tx1"/>
                          </a:solidFill>
                          <a:latin typeface="Times New Roman" pitchFamily="18" charset="0"/>
                          <a:cs typeface="Times New Roman" pitchFamily="18" charset="0"/>
                        </a:rPr>
                        <a:t>Ўзбекистон Республикаси Президентининг  2015 йилнинг 24 апрелдаги  “Акциядорлик жамиятларида замоновий корпоратив бошқарув услубларини жорий этиш чора-тадбирлари </a:t>
                      </a:r>
                      <a:r>
                        <a:rPr lang="ru-RU" sz="1400" b="1" dirty="0" err="1" smtClean="0">
                          <a:solidFill>
                            <a:schemeClr val="tx1"/>
                          </a:solidFill>
                          <a:latin typeface="Times New Roman" pitchFamily="18" charset="0"/>
                          <a:ea typeface="Times New Roman"/>
                          <a:cs typeface="Times New Roman" pitchFamily="18" charset="0"/>
                        </a:rPr>
                        <a:t>тўғрисида»ги</a:t>
                      </a:r>
                      <a:r>
                        <a:rPr lang="ru-RU" sz="1400" b="1" dirty="0" smtClean="0">
                          <a:solidFill>
                            <a:schemeClr val="tx1"/>
                          </a:solidFill>
                          <a:latin typeface="Times New Roman" pitchFamily="18" charset="0"/>
                          <a:ea typeface="Times New Roman"/>
                          <a:cs typeface="Times New Roman" pitchFamily="18" charset="0"/>
                        </a:rPr>
                        <a:t> </a:t>
                      </a:r>
                      <a:r>
                        <a:rPr lang="uz-Cyrl-UZ" sz="1400" b="1" baseline="0" dirty="0" smtClean="0">
                          <a:solidFill>
                            <a:schemeClr val="tx1"/>
                          </a:solidFill>
                          <a:latin typeface="Times New Roman" pitchFamily="18" charset="0"/>
                          <a:cs typeface="Times New Roman" pitchFamily="18" charset="0"/>
                        </a:rPr>
                        <a:t> </a:t>
                      </a:r>
                      <a:r>
                        <a:rPr lang="uz-Cyrl-UZ" sz="1400" b="1" dirty="0" smtClean="0">
                          <a:solidFill>
                            <a:schemeClr val="tx1"/>
                          </a:solidFill>
                          <a:latin typeface="Times New Roman" pitchFamily="18" charset="0"/>
                          <a:cs typeface="Times New Roman" pitchFamily="18" charset="0"/>
                        </a:rPr>
                        <a:t>фармони  </a:t>
                      </a:r>
                      <a:r>
                        <a:rPr lang="ru-RU" sz="1400" b="1" dirty="0" smtClean="0">
                          <a:solidFill>
                            <a:schemeClr val="tx1"/>
                          </a:solidFill>
                          <a:latin typeface="Times New Roman" pitchFamily="18" charset="0"/>
                          <a:ea typeface="Times New Roman"/>
                          <a:cs typeface="Times New Roman" pitchFamily="18" charset="0"/>
                        </a:rPr>
                        <a:t>корпоратив </a:t>
                      </a:r>
                      <a:r>
                        <a:rPr lang="ru-RU" sz="1400" b="1" dirty="0" err="1" smtClean="0">
                          <a:solidFill>
                            <a:schemeClr val="tx1"/>
                          </a:solidFill>
                          <a:latin typeface="Times New Roman" pitchFamily="18" charset="0"/>
                          <a:ea typeface="Times New Roman"/>
                          <a:cs typeface="Times New Roman" pitchFamily="18" charset="0"/>
                        </a:rPr>
                        <a:t>бошқарувни</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такомиллаштиришга</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замин</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яратди</a:t>
                      </a:r>
                      <a:r>
                        <a:rPr lang="ru-RU" sz="1400" b="1" dirty="0" smtClean="0">
                          <a:solidFill>
                            <a:schemeClr val="tx1"/>
                          </a:solidFill>
                          <a:latin typeface="Times New Roman" pitchFamily="18" charset="0"/>
                          <a:ea typeface="Times New Roman"/>
                          <a:cs typeface="Times New Roman" pitchFamily="18" charset="0"/>
                        </a:rPr>
                        <a:t>. </a:t>
                      </a:r>
                      <a:endParaRPr lang="ru-RU" sz="1400" b="1"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Давлатнинг</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корпоратив</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бошқарув тизимини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такомиллаштириш</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бўйича</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саъй-ҳаракат-лари ошди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акциядорлик</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жамиятлари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йириклаш-тирилди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Кузатув</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кенгаши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ваколатлари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кўпайтирилди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корпоратив</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маслаҳатчи, </a:t>
                      </a:r>
                      <a:r>
                        <a:rPr lang="ru-RU" sz="1400" b="1" dirty="0">
                          <a:solidFill>
                            <a:schemeClr val="tx1"/>
                          </a:solidFill>
                          <a:latin typeface="Times New Roman" pitchFamily="18" charset="0"/>
                          <a:ea typeface="Times New Roman"/>
                          <a:cs typeface="Times New Roman" pitchFamily="18" charset="0"/>
                        </a:rPr>
                        <a:t>аудитор </a:t>
                      </a:r>
                      <a:r>
                        <a:rPr lang="ru-RU" sz="1400" b="1" dirty="0" err="1">
                          <a:solidFill>
                            <a:schemeClr val="tx1"/>
                          </a:solidFill>
                          <a:latin typeface="Times New Roman" pitchFamily="18" charset="0"/>
                          <a:ea typeface="Times New Roman"/>
                          <a:cs typeface="Times New Roman" pitchFamily="18" charset="0"/>
                        </a:rPr>
                        <a:t>хизмати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институтлари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жорий</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этилди</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ва</a:t>
                      </a:r>
                      <a:r>
                        <a:rPr lang="ru-RU" sz="1400" b="1" dirty="0">
                          <a:solidFill>
                            <a:schemeClr val="tx1"/>
                          </a:solidFill>
                          <a:latin typeface="Times New Roman" pitchFamily="18" charset="0"/>
                          <a:ea typeface="Times New Roman"/>
                          <a:cs typeface="Times New Roman" pitchFamily="18" charset="0"/>
                        </a:rPr>
                        <a:t> </a:t>
                      </a:r>
                      <a:r>
                        <a:rPr lang="ru-RU" sz="1400" b="1" dirty="0" err="1">
                          <a:solidFill>
                            <a:schemeClr val="tx1"/>
                          </a:solidFill>
                          <a:latin typeface="Times New Roman" pitchFamily="18" charset="0"/>
                          <a:ea typeface="Times New Roman"/>
                          <a:cs typeface="Times New Roman" pitchFamily="18" charset="0"/>
                        </a:rPr>
                        <a:t>ҳ</a:t>
                      </a:r>
                      <a:r>
                        <a:rPr lang="ru-RU" sz="1400" b="1" dirty="0">
                          <a:solidFill>
                            <a:schemeClr val="tx1"/>
                          </a:solidFill>
                          <a:latin typeface="Times New Roman" pitchFamily="18" charset="0"/>
                          <a:ea typeface="Times New Roman"/>
                          <a:cs typeface="Times New Roman" pitchFamily="18" charset="0"/>
                        </a:rPr>
                        <a:t>.к</a:t>
                      </a:r>
                      <a:r>
                        <a:rPr lang="ru-RU" sz="1400" b="1" dirty="0" smtClean="0">
                          <a:solidFill>
                            <a:schemeClr val="tx1"/>
                          </a:solidFill>
                          <a:latin typeface="Times New Roman" pitchFamily="18" charset="0"/>
                          <a:ea typeface="Times New Roman"/>
                          <a:cs typeface="Times New Roman" pitchFamily="18" charset="0"/>
                        </a:rPr>
                        <a:t>.</a:t>
                      </a:r>
                    </a:p>
                    <a:p>
                      <a:pPr algn="ctr">
                        <a:lnSpc>
                          <a:spcPct val="85000"/>
                        </a:lnSpc>
                        <a:spcAft>
                          <a:spcPts val="1000"/>
                        </a:spcAft>
                      </a:pPr>
                      <a:endParaRPr lang="ru-RU" sz="1400" b="1" dirty="0" smtClean="0">
                        <a:solidFill>
                          <a:schemeClr val="tx1"/>
                        </a:solidFill>
                        <a:latin typeface="Times New Roman" pitchFamily="18" charset="0"/>
                        <a:ea typeface="Times New Roman"/>
                        <a:cs typeface="Times New Roman" pitchFamily="18" charset="0"/>
                      </a:endParaRPr>
                    </a:p>
                    <a:p>
                      <a:pPr algn="ctr">
                        <a:lnSpc>
                          <a:spcPct val="85000"/>
                        </a:lnSpc>
                        <a:spcAft>
                          <a:spcPts val="1000"/>
                        </a:spcAft>
                      </a:pPr>
                      <a:endParaRPr lang="ru-RU" sz="1400" b="1" dirty="0" smtClean="0">
                        <a:solidFill>
                          <a:schemeClr val="tx1"/>
                        </a:solidFill>
                        <a:latin typeface="Times New Roman" pitchFamily="18" charset="0"/>
                        <a:ea typeface="Times New Roman"/>
                        <a:cs typeface="Times New Roman" pitchFamily="18" charset="0"/>
                      </a:endParaRPr>
                    </a:p>
                    <a:p>
                      <a:pPr algn="ctr">
                        <a:lnSpc>
                          <a:spcPct val="85000"/>
                        </a:lnSpc>
                        <a:spcAft>
                          <a:spcPts val="1000"/>
                        </a:spcAft>
                      </a:pPr>
                      <a:endParaRPr lang="ru-RU" sz="1400" b="1" dirty="0" smtClean="0">
                        <a:solidFill>
                          <a:schemeClr val="tx1"/>
                        </a:solidFill>
                        <a:latin typeface="Times New Roman" pitchFamily="18" charset="0"/>
                        <a:ea typeface="Times New Roman"/>
                        <a:cs typeface="Times New Roman" pitchFamily="18" charset="0"/>
                      </a:endParaRPr>
                    </a:p>
                    <a:p>
                      <a:pPr algn="ctr">
                        <a:lnSpc>
                          <a:spcPct val="85000"/>
                        </a:lnSpc>
                        <a:spcAft>
                          <a:spcPts val="1000"/>
                        </a:spcAft>
                      </a:pPr>
                      <a:r>
                        <a:rPr lang="ru-RU" sz="1400" b="1" dirty="0" err="1" smtClean="0">
                          <a:solidFill>
                            <a:schemeClr val="tx1"/>
                          </a:solidFill>
                          <a:latin typeface="Times New Roman" pitchFamily="18" charset="0"/>
                          <a:ea typeface="Times New Roman"/>
                          <a:cs typeface="Times New Roman" pitchFamily="18" charset="0"/>
                        </a:rPr>
                        <a:t>Корпоратив</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бошкарувнинг</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мавжуд</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принциплар</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ва</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ёндашувларни</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тубдан</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ўзгартириш</a:t>
                      </a:r>
                      <a:r>
                        <a:rPr lang="ru-RU" sz="1400" b="1" dirty="0" smtClean="0">
                          <a:solidFill>
                            <a:schemeClr val="tx1"/>
                          </a:solidFill>
                          <a:latin typeface="Times New Roman" pitchFamily="18" charset="0"/>
                          <a:ea typeface="Times New Roman"/>
                          <a:cs typeface="Times New Roman" pitchFamily="18" charset="0"/>
                        </a:rPr>
                        <a:t>, </a:t>
                      </a:r>
                      <a:r>
                        <a:rPr lang="ru-RU" sz="1400" b="1" dirty="0" err="1" smtClean="0">
                          <a:solidFill>
                            <a:schemeClr val="tx1"/>
                          </a:solidFill>
                          <a:latin typeface="Times New Roman" pitchFamily="18" charset="0"/>
                          <a:ea typeface="Times New Roman"/>
                          <a:cs typeface="Times New Roman" pitchFamily="18" charset="0"/>
                        </a:rPr>
                        <a:t>ишлаб</a:t>
                      </a:r>
                      <a:r>
                        <a:rPr lang="ru-RU" sz="1400" b="1" dirty="0" smtClean="0">
                          <a:solidFill>
                            <a:schemeClr val="tx1"/>
                          </a:solidFill>
                          <a:latin typeface="Times New Roman" pitchFamily="18" charset="0"/>
                          <a:ea typeface="Times New Roman"/>
                          <a:cs typeface="Times New Roman" pitchFamily="18" charset="0"/>
                        </a:rPr>
                        <a:t> </a:t>
                      </a:r>
                      <a:r>
                        <a:rPr lang="uz-Cyrl-UZ" sz="1400" b="1" dirty="0" smtClean="0">
                          <a:solidFill>
                            <a:schemeClr val="tx1"/>
                          </a:solidFill>
                          <a:latin typeface="Times New Roman" pitchFamily="18" charset="0"/>
                          <a:cs typeface="Times New Roman" pitchFamily="18" charset="0"/>
                        </a:rPr>
                        <a:t>чиқариш, ташқи иқтисодий ва инвестиция жараёнларига замонавий халқаро корпоратив менежмент стандартларини жорий этишнинг хуқуқий асоси яратилди </a:t>
                      </a:r>
                      <a:endParaRPr lang="ru-RU" sz="1400" b="1" dirty="0">
                        <a:solidFill>
                          <a:schemeClr val="tx1"/>
                        </a:solidFill>
                        <a:latin typeface="Times New Roman" pitchFamily="18" charset="0"/>
                        <a:ea typeface="Times New Roman"/>
                        <a:cs typeface="Times New Roman" pitchFamily="18" charset="0"/>
                      </a:endParaRPr>
                    </a:p>
                  </a:txBody>
                  <a:tcPr marL="68580" marR="6858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02179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09596" y="-214338"/>
            <a:ext cx="8229600" cy="1000132"/>
          </a:xfrm>
        </p:spPr>
        <p:txBody>
          <a:bodyPr>
            <a:normAutofit fontScale="90000"/>
          </a:bodyPr>
          <a:lstStyle/>
          <a:p>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sz="1800" b="1" dirty="0">
                <a:latin typeface="Times New Roman" pitchFamily="18" charset="0"/>
                <a:cs typeface="Times New Roman" pitchFamily="18" charset="0"/>
              </a:rPr>
              <a:t/>
            </a:r>
            <a:br>
              <a:rPr lang="ru-RU" sz="1800" b="1" dirty="0">
                <a:latin typeface="Times New Roman" pitchFamily="18" charset="0"/>
                <a:cs typeface="Times New Roman" pitchFamily="18" charset="0"/>
              </a:rPr>
            </a:br>
            <a:r>
              <a:rPr lang="ru-RU" dirty="0" smtClean="0"/>
              <a:t/>
            </a:r>
            <a:br>
              <a:rPr lang="ru-RU" dirty="0" smtClean="0"/>
            </a:br>
            <a:r>
              <a:rPr lang="ru-RU" sz="2700" b="1" dirty="0" err="1">
                <a:solidFill>
                  <a:schemeClr val="bg1"/>
                </a:solidFill>
                <a:latin typeface="Times New Roman" pitchFamily="18" charset="0"/>
                <a:cs typeface="Times New Roman" pitchFamily="18" charset="0"/>
              </a:rPr>
              <a:t>Корпоратив</a:t>
            </a:r>
            <a:r>
              <a:rPr lang="ru-RU" sz="2700" b="1" dirty="0">
                <a:solidFill>
                  <a:schemeClr val="bg1"/>
                </a:solidFill>
                <a:latin typeface="Times New Roman" pitchFamily="18" charset="0"/>
                <a:cs typeface="Times New Roman" pitchFamily="18" charset="0"/>
              </a:rPr>
              <a:t> </a:t>
            </a:r>
            <a:r>
              <a:rPr lang="ru-RU" sz="2700" b="1" dirty="0" err="1">
                <a:solidFill>
                  <a:schemeClr val="bg1"/>
                </a:solidFill>
                <a:latin typeface="Times New Roman" pitchFamily="18" charset="0"/>
                <a:cs typeface="Times New Roman" pitchFamily="18" charset="0"/>
              </a:rPr>
              <a:t>бошқарув тизими</a:t>
            </a:r>
            <a:r>
              <a:rPr lang="ru-RU" sz="2700" b="1" dirty="0">
                <a:solidFill>
                  <a:schemeClr val="bg1"/>
                </a:solidFill>
                <a:latin typeface="Times New Roman" pitchFamily="18" charset="0"/>
                <a:cs typeface="Times New Roman" pitchFamily="18" charset="0"/>
              </a:rPr>
              <a:t> </a:t>
            </a:r>
            <a:r>
              <a:rPr lang="ru-RU" sz="2700" b="1" dirty="0" err="1">
                <a:solidFill>
                  <a:schemeClr val="bg1"/>
                </a:solidFill>
                <a:latin typeface="Times New Roman" pitchFamily="18" charset="0"/>
                <a:cs typeface="Times New Roman" pitchFamily="18" charset="0"/>
              </a:rPr>
              <a:t>шаклланиш</a:t>
            </a:r>
            <a:r>
              <a:rPr lang="ru-RU" sz="2700" b="1" dirty="0">
                <a:solidFill>
                  <a:schemeClr val="bg1"/>
                </a:solidFill>
                <a:latin typeface="Times New Roman" pitchFamily="18" charset="0"/>
                <a:cs typeface="Times New Roman" pitchFamily="18" charset="0"/>
              </a:rPr>
              <a:t> </a:t>
            </a:r>
            <a:r>
              <a:rPr lang="ru-RU" sz="2700" b="1" dirty="0" err="1">
                <a:solidFill>
                  <a:schemeClr val="bg1"/>
                </a:solidFill>
                <a:latin typeface="Times New Roman" pitchFamily="18" charset="0"/>
                <a:cs typeface="Times New Roman" pitchFamily="18" charset="0"/>
              </a:rPr>
              <a:t>даврлари</a:t>
            </a:r>
            <a:r>
              <a:rPr lang="ru-RU" sz="2700" b="1" dirty="0">
                <a:solidFill>
                  <a:schemeClr val="bg1"/>
                </a:solidFill>
                <a:latin typeface="Times New Roman" pitchFamily="18" charset="0"/>
                <a:cs typeface="Times New Roman" pitchFamily="18" charset="0"/>
              </a:rPr>
              <a:t>:</a:t>
            </a:r>
            <a:br>
              <a:rPr lang="ru-RU" sz="2700" b="1" dirty="0">
                <a:solidFill>
                  <a:schemeClr val="bg1"/>
                </a:solidFill>
                <a:latin typeface="Times New Roman" pitchFamily="18" charset="0"/>
                <a:cs typeface="Times New Roman" pitchFamily="18" charset="0"/>
              </a:rPr>
            </a:br>
            <a:endParaRPr lang="ru-RU" sz="2700"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1262988755"/>
              </p:ext>
            </p:extLst>
          </p:nvPr>
        </p:nvGraphicFramePr>
        <p:xfrm>
          <a:off x="108858" y="456696"/>
          <a:ext cx="9749845" cy="6314219"/>
        </p:xfrm>
        <a:graphic>
          <a:graphicData uri="http://schemas.openxmlformats.org/drawingml/2006/table">
            <a:tbl>
              <a:tblPr firstRow="1" bandRow="1">
                <a:tableStyleId>{5C22544A-7EE6-4342-B048-85BDC9FD1C3A}</a:tableStyleId>
              </a:tblPr>
              <a:tblGrid>
                <a:gridCol w="777930">
                  <a:extLst>
                    <a:ext uri="{9D8B030D-6E8A-4147-A177-3AD203B41FA5}">
                      <a16:colId xmlns:a16="http://schemas.microsoft.com/office/drawing/2014/main" val="20000"/>
                    </a:ext>
                  </a:extLst>
                </a:gridCol>
                <a:gridCol w="574150">
                  <a:extLst>
                    <a:ext uri="{9D8B030D-6E8A-4147-A177-3AD203B41FA5}">
                      <a16:colId xmlns:a16="http://schemas.microsoft.com/office/drawing/2014/main" val="20001"/>
                    </a:ext>
                  </a:extLst>
                </a:gridCol>
                <a:gridCol w="819807">
                  <a:extLst>
                    <a:ext uri="{9D8B030D-6E8A-4147-A177-3AD203B41FA5}">
                      <a16:colId xmlns:a16="http://schemas.microsoft.com/office/drawing/2014/main" val="20002"/>
                    </a:ext>
                  </a:extLst>
                </a:gridCol>
                <a:gridCol w="3111062">
                  <a:extLst>
                    <a:ext uri="{9D8B030D-6E8A-4147-A177-3AD203B41FA5}">
                      <a16:colId xmlns:a16="http://schemas.microsoft.com/office/drawing/2014/main" val="20003"/>
                    </a:ext>
                  </a:extLst>
                </a:gridCol>
                <a:gridCol w="4466896">
                  <a:extLst>
                    <a:ext uri="{9D8B030D-6E8A-4147-A177-3AD203B41FA5}">
                      <a16:colId xmlns:a16="http://schemas.microsoft.com/office/drawing/2014/main" val="20004"/>
                    </a:ext>
                  </a:extLst>
                </a:gridCol>
              </a:tblGrid>
              <a:tr h="766859">
                <a:tc>
                  <a:txBody>
                    <a:bodyPr/>
                    <a:lstStyle/>
                    <a:p>
                      <a:pPr algn="ctr">
                        <a:lnSpc>
                          <a:spcPct val="85000"/>
                        </a:lnSpc>
                        <a:spcAft>
                          <a:spcPts val="1000"/>
                        </a:spcAft>
                      </a:pPr>
                      <a:r>
                        <a:rPr lang="ru-RU" sz="1400" b="1" dirty="0" err="1" smtClean="0">
                          <a:solidFill>
                            <a:schemeClr val="tx1"/>
                          </a:solidFill>
                          <a:latin typeface="Times New Roman" pitchFamily="18" charset="0"/>
                          <a:ea typeface="Times New Roman"/>
                          <a:cs typeface="Times New Roman" pitchFamily="18" charset="0"/>
                        </a:rPr>
                        <a:t>Босқичлар</a:t>
                      </a:r>
                      <a:endParaRPr lang="ru-RU" sz="1400" b="1" dirty="0" smtClean="0">
                        <a:solidFill>
                          <a:schemeClr val="tx1"/>
                        </a:solidFill>
                        <a:latin typeface="Times New Roman" pitchFamily="18" charset="0"/>
                        <a:ea typeface="Times New Roman"/>
                        <a:cs typeface="Times New Roman" pitchFamily="18" charset="0"/>
                      </a:endParaRPr>
                    </a:p>
                    <a:p>
                      <a:pPr algn="ctr">
                        <a:lnSpc>
                          <a:spcPct val="85000"/>
                        </a:lnSpc>
                        <a:spcAft>
                          <a:spcPts val="1000"/>
                        </a:spcAft>
                      </a:pPr>
                      <a:endParaRPr lang="ru-RU" sz="1400"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Оралиқ даврлар</a:t>
                      </a:r>
                      <a:endParaRPr lang="ru-RU" sz="1400"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Номланиши</a:t>
                      </a:r>
                      <a:endParaRPr lang="ru-RU" sz="1400"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a:solidFill>
                            <a:schemeClr val="tx1"/>
                          </a:solidFill>
                          <a:latin typeface="Times New Roman" pitchFamily="18" charset="0"/>
                          <a:ea typeface="Times New Roman"/>
                          <a:cs typeface="Times New Roman" pitchFamily="18" charset="0"/>
                        </a:rPr>
                        <a:t>Белгилари</a:t>
                      </a:r>
                      <a:endParaRPr lang="ru-RU" sz="1400" dirty="0">
                        <a:solidFill>
                          <a:schemeClr val="tx1"/>
                        </a:solidFill>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dirty="0" err="1" smtClean="0">
                          <a:solidFill>
                            <a:schemeClr val="tx1"/>
                          </a:solidFill>
                          <a:latin typeface="Times New Roman" pitchFamily="18" charset="0"/>
                          <a:ea typeface="Times New Roman"/>
                          <a:cs typeface="Times New Roman" pitchFamily="18" charset="0"/>
                        </a:rPr>
                        <a:t>Натижалар</a:t>
                      </a:r>
                      <a:endParaRPr lang="ru-RU" sz="1400" dirty="0">
                        <a:solidFill>
                          <a:schemeClr val="tx1"/>
                        </a:solidFill>
                        <a:latin typeface="Times New Roman" pitchFamily="18" charset="0"/>
                        <a:ea typeface="Times New Roman"/>
                        <a:cs typeface="Times New Roman" pitchFamily="18" charset="0"/>
                      </a:endParaRPr>
                    </a:p>
                  </a:txBody>
                  <a:tcPr marL="68580" marR="68580" marT="0" marB="0"/>
                </a:tc>
                <a:extLst>
                  <a:ext uri="{0D108BD9-81ED-4DB2-BD59-A6C34878D82A}">
                    <a16:rowId xmlns:a16="http://schemas.microsoft.com/office/drawing/2014/main" val="10000"/>
                  </a:ext>
                </a:extLst>
              </a:tr>
              <a:tr h="4879449">
                <a:tc>
                  <a:txBody>
                    <a:bodyPr/>
                    <a:lstStyle/>
                    <a:p>
                      <a:pPr algn="ctr">
                        <a:lnSpc>
                          <a:spcPct val="85000"/>
                        </a:lnSpc>
                        <a:spcAft>
                          <a:spcPts val="1000"/>
                        </a:spcAft>
                      </a:pPr>
                      <a:r>
                        <a:rPr lang="ru-RU" sz="1400" b="1" dirty="0" err="1" smtClean="0">
                          <a:latin typeface="Times New Roman" pitchFamily="18" charset="0"/>
                          <a:ea typeface="Times New Roman"/>
                          <a:cs typeface="Times New Roman" pitchFamily="18" charset="0"/>
                        </a:rPr>
                        <a:t>Бешинчи</a:t>
                      </a:r>
                      <a:r>
                        <a:rPr lang="ru-RU" sz="1400" b="1" dirty="0" smtClean="0">
                          <a:latin typeface="Times New Roman" pitchFamily="18" charset="0"/>
                          <a:ea typeface="Times New Roman"/>
                          <a:cs typeface="Times New Roman" pitchFamily="18" charset="0"/>
                        </a:rPr>
                        <a:t> </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ru-RU" sz="1400" b="1" baseline="0" dirty="0" smtClean="0">
                          <a:latin typeface="Times New Roman" pitchFamily="18" charset="0"/>
                          <a:ea typeface="Times New Roman"/>
                          <a:cs typeface="Times New Roman" pitchFamily="18" charset="0"/>
                        </a:rPr>
                        <a:t>2015 </a:t>
                      </a:r>
                      <a:r>
                        <a:rPr lang="ru-RU" sz="1400" b="1" baseline="0" dirty="0" err="1" smtClean="0">
                          <a:latin typeface="Times New Roman" pitchFamily="18" charset="0"/>
                          <a:ea typeface="Times New Roman"/>
                          <a:cs typeface="Times New Roman" pitchFamily="18" charset="0"/>
                        </a:rPr>
                        <a:t>йилдан</a:t>
                      </a:r>
                      <a:r>
                        <a:rPr lang="ru-RU" sz="1400" b="1" baseline="0" dirty="0" smtClean="0">
                          <a:latin typeface="Times New Roman" pitchFamily="18" charset="0"/>
                          <a:ea typeface="Times New Roman"/>
                          <a:cs typeface="Times New Roman" pitchFamily="18" charset="0"/>
                        </a:rPr>
                        <a:t> </a:t>
                      </a:r>
                      <a:r>
                        <a:rPr lang="ru-RU" sz="1400" b="1" baseline="0" dirty="0" err="1" smtClean="0">
                          <a:latin typeface="Times New Roman" pitchFamily="18" charset="0"/>
                          <a:ea typeface="Times New Roman"/>
                          <a:cs typeface="Times New Roman" pitchFamily="18" charset="0"/>
                        </a:rPr>
                        <a:t>хозирги</a:t>
                      </a:r>
                      <a:r>
                        <a:rPr lang="ru-RU" sz="1400" b="1" baseline="0" dirty="0" smtClean="0">
                          <a:latin typeface="Times New Roman" pitchFamily="18" charset="0"/>
                          <a:ea typeface="Times New Roman"/>
                          <a:cs typeface="Times New Roman" pitchFamily="18" charset="0"/>
                        </a:rPr>
                        <a:t> </a:t>
                      </a:r>
                      <a:r>
                        <a:rPr lang="ru-RU" sz="1400" b="1" baseline="0" dirty="0" err="1" smtClean="0">
                          <a:latin typeface="Times New Roman" pitchFamily="18" charset="0"/>
                          <a:ea typeface="Times New Roman"/>
                          <a:cs typeface="Times New Roman" pitchFamily="18" charset="0"/>
                        </a:rPr>
                        <a:t>вактда</a:t>
                      </a:r>
                      <a:endParaRPr lang="ru-RU" sz="1400" b="1" dirty="0">
                        <a:latin typeface="Times New Roman" pitchFamily="18" charset="0"/>
                        <a:ea typeface="Times New Roman"/>
                        <a:cs typeface="Times New Roman" pitchFamily="18" charset="0"/>
                      </a:endParaRPr>
                    </a:p>
                  </a:txBody>
                  <a:tcPr marL="68580" marR="68580" marT="0" marB="0"/>
                </a:tc>
                <a:tc>
                  <a:txBody>
                    <a:bodyPr/>
                    <a:lstStyle/>
                    <a:p>
                      <a:pPr algn="just">
                        <a:lnSpc>
                          <a:spcPct val="85000"/>
                        </a:lnSpc>
                        <a:spcAft>
                          <a:spcPts val="1000"/>
                        </a:spcAft>
                      </a:pPr>
                      <a:endParaRPr lang="ru-RU" sz="1400" b="1" dirty="0">
                        <a:latin typeface="Times New Roman" pitchFamily="18" charset="0"/>
                        <a:ea typeface="Times New Roman"/>
                        <a:cs typeface="Times New Roman" pitchFamily="18" charset="0"/>
                      </a:endParaRPr>
                    </a:p>
                  </a:txBody>
                  <a:tcPr marL="68580" marR="68580" marT="0" marB="0"/>
                </a:tc>
                <a:tc>
                  <a:txBody>
                    <a:bodyPr/>
                    <a:lstStyle/>
                    <a:p>
                      <a:pPr algn="ctr">
                        <a:lnSpc>
                          <a:spcPct val="85000"/>
                        </a:lnSpc>
                        <a:spcAft>
                          <a:spcPts val="1000"/>
                        </a:spcAft>
                      </a:pPr>
                      <a:r>
                        <a:rPr lang="uz-Cyrl-UZ" sz="1400" b="1" kern="1200" dirty="0" smtClean="0">
                          <a:solidFill>
                            <a:schemeClr val="dk1"/>
                          </a:solidFill>
                          <a:effectLst/>
                          <a:latin typeface="Times New Roman" panose="02020603050405020304" pitchFamily="18" charset="0"/>
                          <a:ea typeface="+mn-ea"/>
                          <a:cs typeface="Times New Roman" panose="02020603050405020304" pitchFamily="18" charset="0"/>
                        </a:rPr>
                        <a:t>“Давлат активларини бошқариш, монополияга қарши курашишни тартибга солиш тизимини ва капитал бозорини тубдан такомиллаштириш чора-тадбирлари тўғрисида”ги ПФ-5630-сон Фармони </a:t>
                      </a:r>
                    </a:p>
                    <a:p>
                      <a:pPr algn="ctr">
                        <a:lnSpc>
                          <a:spcPct val="85000"/>
                        </a:lnSpc>
                        <a:spcAft>
                          <a:spcPts val="1000"/>
                        </a:spcAft>
                      </a:pPr>
                      <a:r>
                        <a:rPr lang="uz-Cyrl-UZ" sz="1400" b="1" kern="1200" dirty="0" smtClean="0">
                          <a:solidFill>
                            <a:schemeClr val="dk1"/>
                          </a:solidFill>
                          <a:effectLst/>
                          <a:latin typeface="Times New Roman" panose="02020603050405020304" pitchFamily="18" charset="0"/>
                          <a:ea typeface="+mn-ea"/>
                          <a:cs typeface="Times New Roman" panose="02020603050405020304" pitchFamily="18" charset="0"/>
                        </a:rPr>
                        <a:t>Ўзбекистон Республикаси Президентининг  2019 йил 14 январдаги  “Ўзбекистон Республикаси Давлат активларини бошқариш агентлиги фаолиятини ташкил этиш тўғрисида” ПҚ-4112-сон қарорига кўра </a:t>
                      </a:r>
                    </a:p>
                    <a:p>
                      <a:pPr algn="ctr">
                        <a:lnSpc>
                          <a:spcPct val="85000"/>
                        </a:lnSpc>
                        <a:spcAft>
                          <a:spcPts val="1000"/>
                        </a:spcAft>
                      </a:pPr>
                      <a:endParaRPr lang="uz-Cyrl-UZ" sz="14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lnSpc>
                          <a:spcPct val="85000"/>
                        </a:lnSpc>
                        <a:spcAft>
                          <a:spcPts val="1000"/>
                        </a:spcAft>
                      </a:pPr>
                      <a:r>
                        <a:rPr lang="uz-Cyrl-UZ" sz="1400" b="1" dirty="0" smtClean="0">
                          <a:latin typeface="Times New Roman" panose="02020603050405020304" pitchFamily="18" charset="0"/>
                          <a:cs typeface="Times New Roman" panose="02020603050405020304" pitchFamily="18" charset="0"/>
                        </a:rPr>
                        <a:t>Ўзбекистон Республикаси Президентининг 2020 йил 27 октябрдаги “Давлат иштирокидаги корхоналарни ислоҳ қилишни жадаллаштириш ҳамда давлат активларини хусусийлаштиришга оид чора-тадбирлар тўғрисида”ги ПФ-6096-сон Фармони</a:t>
                      </a:r>
                      <a:endParaRPr lang="ru-RU" sz="1400" b="1" dirty="0">
                        <a:solidFill>
                          <a:schemeClr val="bg1"/>
                        </a:solidFill>
                        <a:latin typeface="Times New Roman" pitchFamily="18" charset="0"/>
                        <a:ea typeface="Times New Roman"/>
                        <a:cs typeface="Times New Roman"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1400" b="1" kern="1200" dirty="0" smtClean="0">
                          <a:solidFill>
                            <a:schemeClr val="dk1"/>
                          </a:solidFill>
                          <a:effectLst/>
                          <a:latin typeface="Times New Roman" panose="02020603050405020304" pitchFamily="18" charset="0"/>
                          <a:ea typeface="+mn-ea"/>
                          <a:cs typeface="Times New Roman" panose="02020603050405020304" pitchFamily="18" charset="0"/>
                        </a:rPr>
                        <a:t>Ўзбекистон Республикаси Давлат активларини бошқариш агентлиги.</a:t>
                      </a:r>
                    </a:p>
                    <a:p>
                      <a:pPr marL="0" marR="0" indent="0" algn="l" defTabSz="914400" rtl="0" eaLnBrk="1" fontAlgn="auto" latinLnBrk="0" hangingPunct="1">
                        <a:lnSpc>
                          <a:spcPct val="100000"/>
                        </a:lnSpc>
                        <a:spcBef>
                          <a:spcPts val="0"/>
                        </a:spcBef>
                        <a:spcAft>
                          <a:spcPts val="0"/>
                        </a:spcAft>
                        <a:buClrTx/>
                        <a:buSzTx/>
                        <a:buFontTx/>
                        <a:buNone/>
                        <a:tabLst/>
                        <a:defRPr/>
                      </a:pPr>
                      <a:endParaRPr lang="uz-Cyrl-UZ" sz="14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uz-Cyrl-UZ" sz="14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uz-Cyrl-UZ" sz="1400" b="1" kern="1200" dirty="0" smtClean="0">
                          <a:solidFill>
                            <a:schemeClr val="dk1"/>
                          </a:solidFill>
                          <a:effectLst/>
                          <a:latin typeface="Times New Roman" panose="02020603050405020304" pitchFamily="18" charset="0"/>
                          <a:ea typeface="+mn-ea"/>
                          <a:cs typeface="Times New Roman" panose="02020603050405020304" pitchFamily="18" charset="0"/>
                        </a:rPr>
                        <a:t>Агентлик давлат улуши иштирокидаги хўжалик жамиятларининг жорий фаолиятига аралашмаган ҳолда ўзига юклатилган вазифаларни фақат корпоратив бошқарув усулларини қўллаган ҳолда бажарилишини таъминлайди.</a:t>
                      </a:r>
                    </a:p>
                    <a:p>
                      <a:pPr marL="0" marR="0" indent="0" algn="l" defTabSz="914400" rtl="0" eaLnBrk="1" fontAlgn="auto" latinLnBrk="0" hangingPunct="1">
                        <a:lnSpc>
                          <a:spcPct val="100000"/>
                        </a:lnSpc>
                        <a:spcBef>
                          <a:spcPts val="0"/>
                        </a:spcBef>
                        <a:spcAft>
                          <a:spcPts val="0"/>
                        </a:spcAft>
                        <a:buClrTx/>
                        <a:buSzTx/>
                        <a:buFontTx/>
                        <a:buNone/>
                        <a:tabLst/>
                        <a:defRPr/>
                      </a:pPr>
                      <a:r>
                        <a:rPr lang="uz-Cyrl-UZ" sz="1400" b="1" kern="1200" dirty="0" smtClean="0">
                          <a:solidFill>
                            <a:schemeClr val="dk1"/>
                          </a:solidFill>
                          <a:effectLst/>
                          <a:latin typeface="Times New Roman" panose="02020603050405020304" pitchFamily="18" charset="0"/>
                          <a:ea typeface="+mn-ea"/>
                          <a:cs typeface="Times New Roman" panose="02020603050405020304" pitchFamily="18" charset="0"/>
                        </a:rPr>
                        <a:t> </a:t>
                      </a:r>
                    </a:p>
                    <a:p>
                      <a:pPr algn="just"/>
                      <a:r>
                        <a:rPr lang="ru-RU" sz="1400"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Мамлакатимизда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қулай</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инвестициявий</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муҳитни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яратиш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хусусий</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мулк</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эгаларининг</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ҳуқуқлари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ва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қонуний</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манфаатларини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ҳимоя</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қилишни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янги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турдаги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рақобатбардош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маҳсулотлар</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ишлаб</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чиқаришни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йўлга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қўйиш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илғор</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технологияларни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жорий</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этиш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меҳнат</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унумдорлигини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ошириш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хусусий</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капитални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фаол</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жалб</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қилган</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ҳолда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янги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ўринларини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яратишга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Давлат</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иштирокидаги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корхоналарда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истеъмолчига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йўналтирилган</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замонавий</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бошқарув</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усуллари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очиқлик</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шаффофлик</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ва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бозор</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тамойилларини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жадал</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жорий</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этиш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таннархни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пасайтириш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орқали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даромадларни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ошириш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хусусий</a:t>
                      </a:r>
                      <a:r>
                        <a:rPr lang="ru-RU" sz="1400" b="1" dirty="0" smtClean="0">
                          <a:latin typeface="Times New Roman" panose="02020603050405020304" pitchFamily="18" charset="0"/>
                          <a:cs typeface="Times New Roman" panose="02020603050405020304" pitchFamily="18" charset="0"/>
                        </a:rPr>
                        <a:t> капитал </a:t>
                      </a:r>
                      <a:r>
                        <a:rPr lang="ru-RU" sz="1400" b="1" dirty="0" err="1" smtClean="0">
                          <a:latin typeface="Times New Roman" panose="02020603050405020304" pitchFamily="18" charset="0"/>
                          <a:cs typeface="Times New Roman" panose="02020603050405020304" pitchFamily="18" charset="0"/>
                        </a:rPr>
                        <a:t>иштироки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учун</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кенгроқ</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имкониятлар</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яратиш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иқтисодиётда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давлат</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иштирокини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қисқартириш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ва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рақобат</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муҳитини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янада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яхшилашга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олиб</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келади</a:t>
                      </a:r>
                      <a:r>
                        <a:rPr lang="ru-RU" sz="1400" b="1" dirty="0" smtClean="0">
                          <a:latin typeface="Times New Roman" panose="02020603050405020304" pitchFamily="18" charset="0"/>
                          <a:cs typeface="Times New Roman" panose="02020603050405020304" pitchFamily="18" charset="0"/>
                        </a:rPr>
                        <a:t>.</a:t>
                      </a:r>
                      <a:endParaRPr lang="ru-RU" sz="1400" b="1" dirty="0" smtClean="0">
                        <a:solidFill>
                          <a:schemeClr val="bg1"/>
                        </a:solidFill>
                        <a:latin typeface="Times New Roman" pitchFamily="18" charset="0"/>
                        <a:ea typeface="Times New Roman"/>
                        <a:cs typeface="Times New Roman" pitchFamily="18" charset="0"/>
                      </a:endParaRPr>
                    </a:p>
                  </a:txBody>
                  <a:tcPr marL="68580" marR="6858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04210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704088"/>
            <a:ext cx="8229600" cy="276640"/>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Бугунги кунда 2019 йилнинг 20 мартидан бошлаб ацкиядорлик жамиятлари фаолиятидаги ўзгаришлар:</a:t>
            </a:r>
            <a:endParaRPr lang="ru-RU" sz="2800" b="1" dirty="0">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262759" y="1471448"/>
            <a:ext cx="9522372" cy="5397061"/>
          </a:xfrm>
          <a:prstGeom prst="flowChartProcess">
            <a:avLst/>
          </a:prstGeom>
        </p:spPr>
        <p:style>
          <a:lnRef idx="2">
            <a:schemeClr val="accent6"/>
          </a:lnRef>
          <a:fillRef idx="1">
            <a:schemeClr val="lt1"/>
          </a:fillRef>
          <a:effectRef idx="0">
            <a:schemeClr val="accent6"/>
          </a:effectRef>
          <a:fontRef idx="minor">
            <a:schemeClr val="dk1"/>
          </a:fontRef>
        </p:style>
        <p:txBody>
          <a:bodyPr rtlCol="0" anchor="ctr">
            <a:normAutofit fontScale="25000" lnSpcReduction="20000"/>
          </a:bodyPr>
          <a:lstStyle/>
          <a:p>
            <a:pPr marL="0" indent="0">
              <a:buNone/>
            </a:pPr>
            <a:r>
              <a:rPr lang="uz-Cyrl-UZ" sz="1600" b="1" dirty="0">
                <a:latin typeface="Times New Roman" panose="02020603050405020304" pitchFamily="18" charset="0"/>
                <a:cs typeface="Times New Roman" panose="02020603050405020304" pitchFamily="18" charset="0"/>
              </a:rPr>
              <a:t>    </a:t>
            </a:r>
          </a:p>
          <a:p>
            <a:pPr marL="0" indent="0">
              <a:buNone/>
            </a:pPr>
            <a:endParaRPr lang="uz-Cyrl-UZ" sz="1600" b="1"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pPr algn="just"/>
            <a:endParaRPr lang="uz-Cyrl-UZ" sz="7200" b="1" dirty="0" smtClean="0">
              <a:latin typeface="Times New Roman" panose="02020603050405020304" pitchFamily="18" charset="0"/>
              <a:cs typeface="Times New Roman" panose="02020603050405020304" pitchFamily="18" charset="0"/>
            </a:endParaRPr>
          </a:p>
          <a:p>
            <a:pPr algn="just"/>
            <a:endParaRPr lang="uz-Cyrl-UZ" sz="7200" b="1" dirty="0" smtClean="0">
              <a:latin typeface="Times New Roman" panose="02020603050405020304" pitchFamily="18" charset="0"/>
              <a:cs typeface="Times New Roman" panose="02020603050405020304" pitchFamily="18" charset="0"/>
            </a:endParaRPr>
          </a:p>
          <a:p>
            <a:pPr algn="just"/>
            <a:endParaRPr lang="uz-Cyrl-UZ" sz="7200" b="1" dirty="0" smtClean="0">
              <a:latin typeface="Times New Roman" panose="02020603050405020304" pitchFamily="18" charset="0"/>
              <a:cs typeface="Times New Roman" panose="02020603050405020304" pitchFamily="18" charset="0"/>
            </a:endParaRPr>
          </a:p>
          <a:p>
            <a:pPr algn="just"/>
            <a:r>
              <a:rPr lang="ru-RU" sz="7200" b="1" dirty="0" smtClean="0">
                <a:latin typeface="Times New Roman" panose="02020603050405020304" pitchFamily="18" charset="0"/>
                <a:cs typeface="Times New Roman" panose="02020603050405020304" pitchFamily="18" charset="0"/>
              </a:rPr>
              <a:t>    17-модда. </a:t>
            </a:r>
            <a:r>
              <a:rPr lang="ru-RU" sz="7200" b="1" dirty="0" err="1" smtClean="0">
                <a:latin typeface="Times New Roman" panose="02020603050405020304" pitchFamily="18" charset="0"/>
                <a:cs typeface="Times New Roman" panose="02020603050405020304" pitchFamily="18" charset="0"/>
              </a:rPr>
              <a:t>Жамият</a:t>
            </a:r>
            <a:r>
              <a:rPr lang="ru-RU" sz="7200" b="1" dirty="0" smtClean="0">
                <a:latin typeface="Times New Roman" panose="02020603050405020304" pitchFamily="18" charset="0"/>
                <a:cs typeface="Times New Roman" panose="02020603050405020304" pitchFamily="18" charset="0"/>
              </a:rPr>
              <a:t> устав </a:t>
            </a:r>
            <a:r>
              <a:rPr lang="ru-RU" sz="7200" b="1" dirty="0" err="1" smtClean="0">
                <a:latin typeface="Times New Roman" panose="02020603050405020304" pitchFamily="18" charset="0"/>
                <a:cs typeface="Times New Roman" panose="02020603050405020304" pitchFamily="18" charset="0"/>
              </a:rPr>
              <a:t>фондининг</a:t>
            </a:r>
            <a:r>
              <a:rPr lang="ru-RU" sz="7200" b="1" dirty="0" smtClean="0">
                <a:latin typeface="Times New Roman" panose="02020603050405020304" pitchFamily="18" charset="0"/>
                <a:cs typeface="Times New Roman" panose="02020603050405020304" pitchFamily="18" charset="0"/>
              </a:rPr>
              <a:t> (устав </a:t>
            </a:r>
            <a:r>
              <a:rPr lang="ru-RU" sz="7200" b="1" dirty="0" err="1" smtClean="0">
                <a:latin typeface="Times New Roman" panose="02020603050405020304" pitchFamily="18" charset="0"/>
                <a:cs typeface="Times New Roman" panose="02020603050405020304" pitchFamily="18" charset="0"/>
              </a:rPr>
              <a:t>капиталининг</a:t>
            </a:r>
            <a:r>
              <a:rPr lang="ru-RU" sz="7200" b="1" dirty="0" smtClean="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миқдори</a:t>
            </a:r>
            <a:r>
              <a:rPr lang="ru-RU" sz="7200" b="1" dirty="0" smtClean="0">
                <a:latin typeface="Times New Roman" panose="02020603050405020304" pitchFamily="18" charset="0"/>
                <a:cs typeface="Times New Roman" panose="02020603050405020304" pitchFamily="18" charset="0"/>
              </a:rPr>
              <a:t>:</a:t>
            </a:r>
          </a:p>
          <a:p>
            <a:pPr algn="just"/>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Жамият</a:t>
            </a:r>
            <a:r>
              <a:rPr lang="ru-RU" sz="7200" b="1" dirty="0">
                <a:latin typeface="Times New Roman" panose="02020603050405020304" pitchFamily="18" charset="0"/>
                <a:cs typeface="Times New Roman" panose="02020603050405020304" pitchFamily="18" charset="0"/>
              </a:rPr>
              <a:t> устав </a:t>
            </a:r>
            <a:r>
              <a:rPr lang="ru-RU" sz="7200" b="1" dirty="0" err="1">
                <a:latin typeface="Times New Roman" panose="02020603050405020304" pitchFamily="18" charset="0"/>
                <a:cs typeface="Times New Roman" panose="02020603050405020304" pitchFamily="18" charset="0"/>
              </a:rPr>
              <a:t>фондининг</a:t>
            </a:r>
            <a:r>
              <a:rPr lang="ru-RU" sz="7200" b="1" dirty="0">
                <a:latin typeface="Times New Roman" panose="02020603050405020304" pitchFamily="18" charset="0"/>
                <a:cs typeface="Times New Roman" panose="02020603050405020304" pitchFamily="18" charset="0"/>
              </a:rPr>
              <a:t> (устав </a:t>
            </a:r>
            <a:r>
              <a:rPr lang="ru-RU" sz="7200" b="1" dirty="0" err="1">
                <a:latin typeface="Times New Roman" panose="02020603050405020304" pitchFamily="18" charset="0"/>
                <a:cs typeface="Times New Roman" panose="02020603050405020304" pitchFamily="18" charset="0"/>
              </a:rPr>
              <a:t>капиталининг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миқдори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жамият</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уставида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белгиланади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Жамиятнинг</a:t>
            </a:r>
            <a:r>
              <a:rPr lang="ru-RU" sz="7200" b="1" dirty="0">
                <a:latin typeface="Times New Roman" panose="02020603050405020304" pitchFamily="18" charset="0"/>
                <a:cs typeface="Times New Roman" panose="02020603050405020304" pitchFamily="18" charset="0"/>
              </a:rPr>
              <a:t> устав </a:t>
            </a:r>
            <a:r>
              <a:rPr lang="ru-RU" sz="7200" b="1" dirty="0" err="1">
                <a:latin typeface="Times New Roman" panose="02020603050405020304" pitchFamily="18" charset="0"/>
                <a:cs typeface="Times New Roman" panose="02020603050405020304" pitchFamily="18" charset="0"/>
              </a:rPr>
              <a:t>фондини</a:t>
            </a:r>
            <a:r>
              <a:rPr lang="ru-RU" sz="7200" b="1" dirty="0">
                <a:latin typeface="Times New Roman" panose="02020603050405020304" pitchFamily="18" charset="0"/>
                <a:cs typeface="Times New Roman" panose="02020603050405020304" pitchFamily="18" charset="0"/>
              </a:rPr>
              <a:t> (устав </a:t>
            </a:r>
            <a:r>
              <a:rPr lang="ru-RU" sz="7200" b="1" dirty="0" err="1">
                <a:latin typeface="Times New Roman" panose="02020603050405020304" pitchFamily="18" charset="0"/>
                <a:cs typeface="Times New Roman" panose="02020603050405020304" pitchFamily="18" charset="0"/>
              </a:rPr>
              <a:t>капиталини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жамият</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уставида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назарда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тутилган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миқдорда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шакллантиришнинг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энг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кўп</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муддати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жамият</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давлат</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рўйхатидан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ўтказилган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пайтдан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эътиборан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бир</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йилдан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ошмаслиги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керак</a:t>
            </a:r>
            <a:r>
              <a:rPr lang="ru-RU" sz="7200" b="1" dirty="0">
                <a:latin typeface="Times New Roman" panose="02020603050405020304" pitchFamily="18" charset="0"/>
                <a:cs typeface="Times New Roman" panose="02020603050405020304" pitchFamily="18" charset="0"/>
              </a:rPr>
              <a:t>.</a:t>
            </a:r>
          </a:p>
          <a:p>
            <a:pPr algn="just"/>
            <a:r>
              <a:rPr lang="ru-RU" sz="7200" b="1" dirty="0" err="1">
                <a:latin typeface="Times New Roman" panose="02020603050405020304" pitchFamily="18" charset="0"/>
                <a:cs typeface="Times New Roman" panose="02020603050405020304" pitchFamily="18" charset="0"/>
              </a:rPr>
              <a:t>Жамият</a:t>
            </a:r>
            <a:r>
              <a:rPr lang="ru-RU" sz="7200" b="1" dirty="0">
                <a:latin typeface="Times New Roman" panose="02020603050405020304" pitchFamily="18" charset="0"/>
                <a:cs typeface="Times New Roman" panose="02020603050405020304" pitchFamily="18" charset="0"/>
              </a:rPr>
              <a:t> устав </a:t>
            </a:r>
            <a:r>
              <a:rPr lang="ru-RU" sz="7200" b="1" dirty="0" err="1">
                <a:latin typeface="Times New Roman" panose="02020603050405020304" pitchFamily="18" charset="0"/>
                <a:cs typeface="Times New Roman" panose="02020603050405020304" pitchFamily="18" charset="0"/>
              </a:rPr>
              <a:t>фондининг</a:t>
            </a:r>
            <a:r>
              <a:rPr lang="ru-RU" sz="7200" b="1" dirty="0">
                <a:latin typeface="Times New Roman" panose="02020603050405020304" pitchFamily="18" charset="0"/>
                <a:cs typeface="Times New Roman" panose="02020603050405020304" pitchFamily="18" charset="0"/>
              </a:rPr>
              <a:t> (устав </a:t>
            </a:r>
            <a:r>
              <a:rPr lang="ru-RU" sz="7200" b="1" dirty="0" err="1">
                <a:latin typeface="Times New Roman" panose="02020603050405020304" pitchFamily="18" charset="0"/>
                <a:cs typeface="Times New Roman" panose="02020603050405020304" pitchFamily="18" charset="0"/>
              </a:rPr>
              <a:t>капиталининг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энг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кам</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миқдори</a:t>
            </a:r>
            <a:r>
              <a:rPr lang="ru-RU" sz="7200" b="1" dirty="0">
                <a:latin typeface="Times New Roman" panose="02020603050405020304" pitchFamily="18" charset="0"/>
                <a:cs typeface="Times New Roman" panose="02020603050405020304" pitchFamily="18" charset="0"/>
              </a:rPr>
              <a:t> лицензия </a:t>
            </a:r>
            <a:r>
              <a:rPr lang="ru-RU" sz="7200" b="1" dirty="0" err="1">
                <a:latin typeface="Times New Roman" panose="02020603050405020304" pitchFamily="18" charset="0"/>
                <a:cs typeface="Times New Roman" panose="02020603050405020304" pitchFamily="18" charset="0"/>
              </a:rPr>
              <a:t>талабларида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белгиланиши</a:t>
            </a:r>
            <a:r>
              <a:rPr lang="ru-RU" sz="7200" b="1" dirty="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мумкин</a:t>
            </a:r>
            <a:r>
              <a:rPr lang="ru-RU" sz="7200" b="1" dirty="0" smtClean="0">
                <a:latin typeface="Times New Roman" panose="02020603050405020304" pitchFamily="18" charset="0"/>
                <a:cs typeface="Times New Roman" panose="02020603050405020304" pitchFamily="18" charset="0"/>
              </a:rPr>
              <a:t>.</a:t>
            </a:r>
          </a:p>
          <a:p>
            <a:pPr algn="just"/>
            <a:r>
              <a:rPr lang="uz-Cyrl-UZ" sz="7200" b="1" dirty="0">
                <a:latin typeface="Times New Roman" panose="02020603050405020304" pitchFamily="18" charset="0"/>
                <a:cs typeface="Times New Roman" panose="02020603050405020304" pitchFamily="18" charset="0"/>
              </a:rPr>
              <a:t> </a:t>
            </a:r>
            <a:r>
              <a:rPr lang="uz-Cyrl-UZ" sz="7200" b="1" dirty="0" smtClean="0">
                <a:latin typeface="Times New Roman" panose="02020603050405020304" pitchFamily="18" charset="0"/>
                <a:cs typeface="Times New Roman" panose="02020603050405020304" pitchFamily="18" charset="0"/>
              </a:rPr>
              <a:t>   АЖнинг устав фондида хорижий инвесторнинг хиссаси 15 фоиз бўлишлиги бекор қилинди.</a:t>
            </a:r>
            <a:endParaRPr lang="ru-RU" sz="7200" b="1" dirty="0">
              <a:latin typeface="Times New Roman" panose="02020603050405020304" pitchFamily="18" charset="0"/>
              <a:cs typeface="Times New Roman" panose="02020603050405020304" pitchFamily="18" charset="0"/>
            </a:endParaRPr>
          </a:p>
          <a:p>
            <a:pPr marL="0" indent="0" algn="just">
              <a:buNone/>
            </a:pPr>
            <a:r>
              <a:rPr lang="uz-Cyrl-UZ" sz="7200" b="1" dirty="0">
                <a:latin typeface="Times New Roman" panose="02020603050405020304" pitchFamily="18" charset="0"/>
                <a:cs typeface="Times New Roman" panose="02020603050405020304" pitchFamily="18" charset="0"/>
              </a:rPr>
              <a:t>        </a:t>
            </a:r>
            <a:r>
              <a:rPr lang="uz-Cyrl-UZ" sz="7200" b="1" dirty="0" smtClean="0">
                <a:latin typeface="Times New Roman" panose="02020603050405020304" pitchFamily="18" charset="0"/>
                <a:cs typeface="Times New Roman" panose="02020603050405020304" pitchFamily="18" charset="0"/>
              </a:rPr>
              <a:t>35-модда</a:t>
            </a:r>
            <a:r>
              <a:rPr lang="uz-Cyrl-UZ" sz="7200" b="1" dirty="0">
                <a:latin typeface="Times New Roman" panose="02020603050405020304" pitchFamily="18" charset="0"/>
                <a:cs typeface="Times New Roman" panose="02020603050405020304" pitchFamily="18" charset="0"/>
              </a:rPr>
              <a:t>:</a:t>
            </a:r>
          </a:p>
          <a:p>
            <a:pPr marL="0" indent="0" algn="just">
              <a:buNone/>
            </a:pPr>
            <a:r>
              <a:rPr lang="uz-Cyrl-UZ" sz="7200" b="1" dirty="0" smtClean="0">
                <a:latin typeface="Times New Roman" panose="02020603050405020304" pitchFamily="18" charset="0"/>
                <a:cs typeface="Times New Roman" panose="02020603050405020304" pitchFamily="18" charset="0"/>
              </a:rPr>
              <a:t>      "</a:t>
            </a:r>
            <a:r>
              <a:rPr lang="uz-Cyrl-UZ" sz="7200" b="1" dirty="0">
                <a:latin typeface="Times New Roman" panose="02020603050405020304" pitchFamily="18" charset="0"/>
                <a:cs typeface="Times New Roman" panose="02020603050405020304" pitchFamily="18" charset="0"/>
              </a:rPr>
              <a:t>Жамият томонидан акцияларни ва акцияларга айирбошланадиган, ҳақи пул маблағлари билан тўланадиган эмиссиявий қимматли қоғозларни жойлаштиришда овоз берувчи акцияларнинг эгалари бўлган акциядорлар уларни имтиёзли равишда олиш ҳуқуқига эга“.</a:t>
            </a:r>
          </a:p>
          <a:p>
            <a:pPr marL="0" indent="0" algn="just">
              <a:buNone/>
            </a:pPr>
            <a:r>
              <a:rPr lang="uz-Cyrl-UZ" sz="7200" b="1" dirty="0">
                <a:latin typeface="Times New Roman" panose="02020603050405020304" pitchFamily="18" charset="0"/>
                <a:cs typeface="Times New Roman" panose="02020603050405020304" pitchFamily="18" charset="0"/>
              </a:rPr>
              <a:t> </a:t>
            </a:r>
            <a:r>
              <a:rPr lang="uz-Cyrl-UZ" sz="7200" b="1" dirty="0" smtClean="0">
                <a:latin typeface="Times New Roman" panose="02020603050405020304" pitchFamily="18" charset="0"/>
                <a:cs typeface="Times New Roman" panose="02020603050405020304" pitchFamily="18" charset="0"/>
              </a:rPr>
              <a:t>      </a:t>
            </a:r>
            <a:r>
              <a:rPr lang="ru-RU" sz="7200" b="1" dirty="0" smtClean="0">
                <a:latin typeface="Times New Roman" panose="02020603050405020304" pitchFamily="18" charset="0"/>
                <a:cs typeface="Times New Roman" panose="02020603050405020304" pitchFamily="18" charset="0"/>
              </a:rPr>
              <a:t>62-модданинг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қуйидаги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таҳрирда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баён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этилсин</a:t>
            </a:r>
            <a:r>
              <a:rPr lang="ru-RU" sz="7200" b="1" dirty="0">
                <a:latin typeface="Times New Roman" panose="02020603050405020304" pitchFamily="18" charset="0"/>
                <a:cs typeface="Times New Roman" panose="02020603050405020304" pitchFamily="18" charset="0"/>
              </a:rPr>
              <a:t>:</a:t>
            </a:r>
          </a:p>
          <a:p>
            <a:pPr algn="just"/>
            <a:r>
              <a:rPr lang="ru-RU" sz="7200" b="1" dirty="0">
                <a:latin typeface="Times New Roman" panose="02020603050405020304" pitchFamily="18" charset="0"/>
                <a:cs typeface="Times New Roman" panose="02020603050405020304" pitchFamily="18" charset="0"/>
              </a:rPr>
              <a:t>"</a:t>
            </a:r>
            <a:r>
              <a:rPr lang="ru-RU" sz="7200" b="1" dirty="0" err="1">
                <a:latin typeface="Times New Roman" panose="02020603050405020304" pitchFamily="18" charset="0"/>
                <a:cs typeface="Times New Roman" panose="02020603050405020304" pitchFamily="18" charset="0"/>
              </a:rPr>
              <a:t>Акциядорларнинг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умумий</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йиғилишини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ўтказиш</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тўғрисидаги</a:t>
            </a:r>
            <a:r>
              <a:rPr lang="ru-RU" sz="7200" b="1" dirty="0">
                <a:latin typeface="Times New Roman" panose="02020603050405020304" pitchFamily="18" charset="0"/>
                <a:cs typeface="Times New Roman" panose="02020603050405020304" pitchFamily="18" charset="0"/>
              </a:rPr>
              <a:t> хабар </a:t>
            </a:r>
            <a:r>
              <a:rPr lang="ru-RU" sz="7200" b="1" dirty="0" err="1">
                <a:latin typeface="Times New Roman" panose="02020603050405020304" pitchFamily="18" charset="0"/>
                <a:cs typeface="Times New Roman" panose="02020603050405020304" pitchFamily="18" charset="0"/>
              </a:rPr>
              <a:t>акциядорларнинг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умумий</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йиғилиши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ўтказиладиган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санадан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камида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йигирма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бир</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кундан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кечиктирмай</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лекин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узоғи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билан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ўттиз</a:t>
            </a:r>
            <a:r>
              <a:rPr lang="ru-RU" sz="7200" b="1" dirty="0">
                <a:latin typeface="Times New Roman" panose="02020603050405020304" pitchFamily="18" charset="0"/>
                <a:cs typeface="Times New Roman" panose="02020603050405020304" pitchFamily="18" charset="0"/>
              </a:rPr>
              <a:t> кун </a:t>
            </a:r>
            <a:r>
              <a:rPr lang="ru-RU" sz="7200" b="1" dirty="0" err="1">
                <a:latin typeface="Times New Roman" panose="02020603050405020304" pitchFamily="18" charset="0"/>
                <a:cs typeface="Times New Roman" panose="02020603050405020304" pitchFamily="18" charset="0"/>
              </a:rPr>
              <a:t>олдин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Корпоратив</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ахборотнинг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ягона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порталида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жамиятнинг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расмий</a:t>
            </a:r>
            <a:r>
              <a:rPr lang="ru-RU" sz="7200" b="1" dirty="0">
                <a:latin typeface="Times New Roman" panose="02020603050405020304" pitchFamily="18" charset="0"/>
                <a:cs typeface="Times New Roman" panose="02020603050405020304" pitchFamily="18" charset="0"/>
              </a:rPr>
              <a:t> веб-</a:t>
            </a:r>
            <a:r>
              <a:rPr lang="ru-RU" sz="7200" b="1" dirty="0" err="1">
                <a:latin typeface="Times New Roman" panose="02020603050405020304" pitchFamily="18" charset="0"/>
                <a:cs typeface="Times New Roman" panose="02020603050405020304" pitchFamily="18" charset="0"/>
              </a:rPr>
              <a:t>сайтида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ва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оммавий</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ахборот</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воситаларида</a:t>
            </a:r>
            <a:r>
              <a:rPr lang="ru-RU" sz="7200" b="1" dirty="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эълон</a:t>
            </a:r>
            <a:r>
              <a:rPr lang="ru-RU" sz="7200" b="1" dirty="0" smtClean="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қилинади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шунингдек</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акциядорларга</a:t>
            </a:r>
            <a:r>
              <a:rPr lang="ru-RU" sz="7200" b="1" dirty="0">
                <a:latin typeface="Times New Roman" panose="02020603050405020304" pitchFamily="18" charset="0"/>
                <a:cs typeface="Times New Roman" panose="02020603050405020304" pitchFamily="18" charset="0"/>
              </a:rPr>
              <a:t> электрон почта </a:t>
            </a:r>
            <a:r>
              <a:rPr lang="ru-RU" sz="7200" b="1" dirty="0" err="1">
                <a:latin typeface="Times New Roman" panose="02020603050405020304" pitchFamily="18" charset="0"/>
                <a:cs typeface="Times New Roman" panose="02020603050405020304" pitchFamily="18" charset="0"/>
              </a:rPr>
              <a:t>орқали</a:t>
            </a:r>
            <a:r>
              <a:rPr lang="ru-RU" sz="7200" b="1" dirty="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юборилади</a:t>
            </a:r>
            <a:r>
              <a:rPr lang="ru-RU" sz="7200" b="1" dirty="0" smtClean="0">
                <a:latin typeface="Times New Roman" panose="02020603050405020304" pitchFamily="18" charset="0"/>
                <a:cs typeface="Times New Roman" panose="02020603050405020304" pitchFamily="18" charset="0"/>
              </a:rPr>
              <a:t>.</a:t>
            </a:r>
            <a:endParaRPr lang="ru-RU" sz="7200" b="1" dirty="0">
              <a:latin typeface="Times New Roman" panose="02020603050405020304" pitchFamily="18" charset="0"/>
              <a:cs typeface="Times New Roman" panose="02020603050405020304" pitchFamily="18" charset="0"/>
            </a:endParaRPr>
          </a:p>
          <a:p>
            <a:pPr marL="0" indent="0" algn="just">
              <a:buNone/>
            </a:pPr>
            <a:endParaRPr lang="uz-Cyrl-UZ" sz="7200" b="1" dirty="0">
              <a:latin typeface="Times New Roman" panose="02020603050405020304" pitchFamily="18" charset="0"/>
              <a:cs typeface="Times New Roman" panose="02020603050405020304" pitchFamily="18" charset="0"/>
            </a:endParaRPr>
          </a:p>
          <a:p>
            <a:pPr marL="0" indent="0" algn="just">
              <a:buNone/>
            </a:pPr>
            <a:endParaRPr lang="uz-Cyrl-UZ" sz="7200" b="1" dirty="0">
              <a:latin typeface="Times New Roman" panose="02020603050405020304" pitchFamily="18" charset="0"/>
              <a:cs typeface="Times New Roman" panose="02020603050405020304" pitchFamily="18" charset="0"/>
            </a:endParaRPr>
          </a:p>
          <a:p>
            <a:endParaRPr lang="uz-Cyrl-UZ" dirty="0"/>
          </a:p>
          <a:p>
            <a:endParaRPr lang="uz-Cyrl-UZ" dirty="0" smtClean="0"/>
          </a:p>
          <a:p>
            <a:endParaRPr lang="uz-Cyrl-UZ" dirty="0"/>
          </a:p>
          <a:p>
            <a:endParaRPr lang="uz-Cyrl-UZ" dirty="0" smtClean="0"/>
          </a:p>
          <a:p>
            <a:endParaRPr lang="uz-Cyrl-UZ" dirty="0"/>
          </a:p>
          <a:p>
            <a:endParaRPr lang="uz-Cyrl-UZ" dirty="0" smtClean="0"/>
          </a:p>
          <a:p>
            <a:endParaRPr lang="ru-RU" dirty="0"/>
          </a:p>
          <a:p>
            <a:endParaRPr lang="ru-RU" dirty="0"/>
          </a:p>
        </p:txBody>
      </p:sp>
    </p:spTree>
    <p:extLst>
      <p:ext uri="{BB962C8B-B14F-4D97-AF65-F5344CB8AC3E}">
        <p14:creationId xmlns:p14="http://schemas.microsoft.com/office/powerpoint/2010/main" val="2542967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704088"/>
            <a:ext cx="8229600" cy="276640"/>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Бугунги кунда 2019 йилнинг 20 мартидан бошлаб ацкиядорлик жамиятлари фаолиятидаги ўзгаришлар:</a:t>
            </a:r>
            <a:endParaRPr lang="ru-RU" sz="2800" b="1" dirty="0">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560512" y="1268760"/>
            <a:ext cx="8712968" cy="5127848"/>
          </a:xfrm>
          <a:prstGeom prst="flowChartProcess">
            <a:avLst/>
          </a:prstGeom>
        </p:spPr>
        <p:style>
          <a:lnRef idx="2">
            <a:schemeClr val="accent6"/>
          </a:lnRef>
          <a:fillRef idx="1">
            <a:schemeClr val="lt1"/>
          </a:fillRef>
          <a:effectRef idx="0">
            <a:schemeClr val="accent6"/>
          </a:effectRef>
          <a:fontRef idx="minor">
            <a:schemeClr val="dk1"/>
          </a:fontRef>
        </p:style>
        <p:txBody>
          <a:bodyPr rtlCol="0" anchor="ctr">
            <a:normAutofit fontScale="25000" lnSpcReduction="20000"/>
          </a:bodyPr>
          <a:lstStyle/>
          <a:p>
            <a:pPr marL="0" indent="0">
              <a:buNone/>
            </a:pPr>
            <a:r>
              <a:rPr lang="uz-Cyrl-UZ" sz="1600" b="1" dirty="0">
                <a:latin typeface="Times New Roman" panose="02020603050405020304" pitchFamily="18" charset="0"/>
                <a:cs typeface="Times New Roman" panose="02020603050405020304" pitchFamily="18" charset="0"/>
              </a:rPr>
              <a:t>    </a:t>
            </a:r>
          </a:p>
          <a:p>
            <a:pPr marL="0" indent="0">
              <a:buNone/>
            </a:pPr>
            <a:endParaRPr lang="uz-Cyrl-UZ" sz="1600" b="1"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pPr algn="just"/>
            <a:r>
              <a:rPr lang="ru-RU" sz="8000" b="1" dirty="0">
                <a:latin typeface="Times New Roman" panose="02020603050405020304" pitchFamily="18" charset="0"/>
                <a:cs typeface="Times New Roman" panose="02020603050405020304" pitchFamily="18" charset="0"/>
              </a:rPr>
              <a:t> </a:t>
            </a:r>
            <a:r>
              <a:rPr lang="ru-RU" sz="8000" b="1" u="sng" dirty="0">
                <a:latin typeface="Times New Roman" panose="02020603050405020304" pitchFamily="18" charset="0"/>
                <a:cs typeface="Times New Roman" panose="02020603050405020304" pitchFamily="18" charset="0"/>
                <a:hlinkClick r:id="rId2"/>
              </a:rPr>
              <a:t>74-модда</a:t>
            </a:r>
            <a:r>
              <a:rPr lang="ru-RU" sz="8000" b="1" dirty="0">
                <a:latin typeface="Times New Roman" panose="02020603050405020304" pitchFamily="18" charset="0"/>
                <a:cs typeface="Times New Roman" panose="02020603050405020304" pitchFamily="18" charset="0"/>
              </a:rPr>
              <a:t> </a:t>
            </a:r>
            <a:endParaRPr lang="ru-RU" sz="8000" b="1" dirty="0" smtClean="0">
              <a:latin typeface="Times New Roman" panose="02020603050405020304" pitchFamily="18" charset="0"/>
              <a:cs typeface="Times New Roman" panose="02020603050405020304" pitchFamily="18" charset="0"/>
            </a:endParaRPr>
          </a:p>
          <a:p>
            <a:pPr algn="just"/>
            <a:r>
              <a:rPr lang="ru-RU" sz="8000" b="1" dirty="0">
                <a:latin typeface="Times New Roman" panose="02020603050405020304" pitchFamily="18" charset="0"/>
                <a:cs typeface="Times New Roman" panose="02020603050405020304" pitchFamily="18" charset="0"/>
              </a:rPr>
              <a:t> </a:t>
            </a:r>
            <a:r>
              <a:rPr lang="ru-RU" sz="8000" b="1" dirty="0" smtClean="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Энг</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муҳим</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масалаларни</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кўриб</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чиқиш</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ва</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жамиятнинг</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кузатув</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кенгашига</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тавсиялар</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тайёрлаш</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учун</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кузатув</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кенгаши</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аъзолари</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орасидан</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қўмиталар</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ташкил</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этилиши</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мумкин</a:t>
            </a:r>
            <a:r>
              <a:rPr lang="ru-RU" sz="8000" b="1" dirty="0">
                <a:latin typeface="Times New Roman" panose="02020603050405020304" pitchFamily="18" charset="0"/>
                <a:cs typeface="Times New Roman" panose="02020603050405020304" pitchFamily="18" charset="0"/>
              </a:rPr>
              <a:t>.</a:t>
            </a:r>
          </a:p>
          <a:p>
            <a:pPr algn="just"/>
            <a:r>
              <a:rPr lang="ru-RU" sz="8000" b="1" dirty="0" smtClean="0">
                <a:latin typeface="Times New Roman" panose="02020603050405020304" pitchFamily="18" charset="0"/>
                <a:cs typeface="Times New Roman" panose="02020603050405020304" pitchFamily="18" charset="0"/>
              </a:rPr>
              <a:t>         </a:t>
            </a:r>
            <a:r>
              <a:rPr lang="ru-RU" sz="8000" b="1" dirty="0" err="1" smtClean="0">
                <a:latin typeface="Times New Roman" panose="02020603050405020304" pitchFamily="18" charset="0"/>
                <a:cs typeface="Times New Roman" panose="02020603050405020304" pitchFamily="18" charset="0"/>
              </a:rPr>
              <a:t>Акциялари</a:t>
            </a:r>
            <a:r>
              <a:rPr lang="ru-RU" sz="8000" b="1" dirty="0" smtClean="0">
                <a:latin typeface="Times New Roman" panose="02020603050405020304" pitchFamily="18" charset="0"/>
                <a:cs typeface="Times New Roman" panose="02020603050405020304" pitchFamily="18" charset="0"/>
              </a:rPr>
              <a:t> </a:t>
            </a:r>
            <a:r>
              <a:rPr lang="ru-RU" sz="8000" b="1" dirty="0">
                <a:latin typeface="Times New Roman" panose="02020603050405020304" pitchFamily="18" charset="0"/>
                <a:cs typeface="Times New Roman" panose="02020603050405020304" pitchFamily="18" charset="0"/>
              </a:rPr>
              <a:t>фонд </a:t>
            </a:r>
            <a:r>
              <a:rPr lang="ru-RU" sz="8000" b="1" dirty="0" err="1">
                <a:latin typeface="Times New Roman" panose="02020603050405020304" pitchFamily="18" charset="0"/>
                <a:cs typeface="Times New Roman" panose="02020603050405020304" pitchFamily="18" charset="0"/>
              </a:rPr>
              <a:t>биржасининг</a:t>
            </a:r>
            <a:r>
              <a:rPr lang="ru-RU" sz="8000" b="1" dirty="0">
                <a:latin typeface="Times New Roman" panose="02020603050405020304" pitchFamily="18" charset="0"/>
                <a:cs typeface="Times New Roman" panose="02020603050405020304" pitchFamily="18" charset="0"/>
              </a:rPr>
              <a:t> биржа </a:t>
            </a:r>
            <a:r>
              <a:rPr lang="ru-RU" sz="8000" b="1" dirty="0" err="1">
                <a:latin typeface="Times New Roman" panose="02020603050405020304" pitchFamily="18" charset="0"/>
                <a:cs typeface="Times New Roman" panose="02020603050405020304" pitchFamily="18" charset="0"/>
              </a:rPr>
              <a:t>котировкаси</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варағига</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киритилган</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жамият</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фақат</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мазкур</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жамият</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кузатув</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кенгашининг</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аъзоларидан</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таркиб</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топган</a:t>
            </a:r>
            <a:r>
              <a:rPr lang="ru-RU" sz="8000" b="1" dirty="0">
                <a:latin typeface="Times New Roman" panose="02020603050405020304" pitchFamily="18" charset="0"/>
                <a:cs typeface="Times New Roman" panose="02020603050405020304" pitchFamily="18" charset="0"/>
              </a:rPr>
              <a:t> </a:t>
            </a:r>
            <a:r>
              <a:rPr lang="ru-RU" sz="8000" b="1" dirty="0" smtClean="0">
                <a:latin typeface="Times New Roman" panose="02020603050405020304" pitchFamily="18" charset="0"/>
                <a:cs typeface="Times New Roman" panose="02020603050405020304" pitchFamily="18" charset="0"/>
              </a:rPr>
              <a:t>аудит </a:t>
            </a:r>
            <a:r>
              <a:rPr lang="ru-RU" sz="8000" b="1" dirty="0" err="1" smtClean="0">
                <a:latin typeface="Times New Roman" panose="02020603050405020304" pitchFamily="18" charset="0"/>
                <a:cs typeface="Times New Roman" panose="02020603050405020304" pitchFamily="18" charset="0"/>
              </a:rPr>
              <a:t>қўмитасини</a:t>
            </a:r>
            <a:r>
              <a:rPr lang="ru-RU" sz="8000" b="1" dirty="0" smtClean="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ташкил</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этиши</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шарт</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Жамиятнинг</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ички</a:t>
            </a:r>
            <a:r>
              <a:rPr lang="ru-RU" sz="8000" b="1" dirty="0">
                <a:latin typeface="Times New Roman" panose="02020603050405020304" pitchFamily="18" charset="0"/>
                <a:cs typeface="Times New Roman" panose="02020603050405020304" pitchFamily="18" charset="0"/>
              </a:rPr>
              <a:t> аудит </a:t>
            </a:r>
            <a:r>
              <a:rPr lang="ru-RU" sz="8000" b="1" dirty="0" err="1">
                <a:latin typeface="Times New Roman" panose="02020603050405020304" pitchFamily="18" charset="0"/>
                <a:cs typeface="Times New Roman" panose="02020603050405020304" pitchFamily="18" charset="0"/>
              </a:rPr>
              <a:t>хизмати</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агар</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бундай</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хизмат</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мавжуд</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бўлса</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ўз</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фаолиятида</a:t>
            </a:r>
            <a:r>
              <a:rPr lang="ru-RU" sz="8000" b="1" dirty="0">
                <a:latin typeface="Times New Roman" panose="02020603050405020304" pitchFamily="18" charset="0"/>
                <a:cs typeface="Times New Roman" panose="02020603050405020304" pitchFamily="18" charset="0"/>
              </a:rPr>
              <a:t> аудит </a:t>
            </a:r>
            <a:r>
              <a:rPr lang="ru-RU" sz="8000" b="1" dirty="0" err="1">
                <a:latin typeface="Times New Roman" panose="02020603050405020304" pitchFamily="18" charset="0"/>
                <a:cs typeface="Times New Roman" panose="02020603050405020304" pitchFamily="18" charset="0"/>
              </a:rPr>
              <a:t>қўмитасига</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ҳисобдордир</a:t>
            </a:r>
            <a:r>
              <a:rPr lang="ru-RU" sz="8000" b="1" dirty="0">
                <a:latin typeface="Times New Roman" panose="02020603050405020304" pitchFamily="18" charset="0"/>
                <a:cs typeface="Times New Roman" panose="02020603050405020304" pitchFamily="18" charset="0"/>
              </a:rPr>
              <a:t>.</a:t>
            </a:r>
          </a:p>
          <a:p>
            <a:pPr algn="just"/>
            <a:r>
              <a:rPr lang="ru-RU" sz="8000" b="1" dirty="0" smtClean="0">
                <a:latin typeface="Times New Roman" panose="02020603050405020304" pitchFamily="18" charset="0"/>
                <a:cs typeface="Times New Roman" panose="02020603050405020304" pitchFamily="18" charset="0"/>
              </a:rPr>
              <a:t>        </a:t>
            </a:r>
            <a:r>
              <a:rPr lang="ru-RU" sz="8000" b="1" dirty="0" err="1" smtClean="0">
                <a:latin typeface="Times New Roman" panose="02020603050405020304" pitchFamily="18" charset="0"/>
                <a:cs typeface="Times New Roman" panose="02020603050405020304" pitchFamily="18" charset="0"/>
              </a:rPr>
              <a:t>Қўмиталарни</a:t>
            </a:r>
            <a:r>
              <a:rPr lang="ru-RU" sz="8000" b="1" dirty="0" smtClean="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шакллантириш</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ва</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уларнинг</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ишлаш</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тартиби</a:t>
            </a:r>
            <a:r>
              <a:rPr lang="ru-RU" sz="8000" b="1" dirty="0">
                <a:latin typeface="Times New Roman" panose="02020603050405020304" pitchFamily="18" charset="0"/>
                <a:cs typeface="Times New Roman" panose="02020603050405020304" pitchFamily="18" charset="0"/>
              </a:rPr>
              <a:t>, сони </a:t>
            </a:r>
            <a:r>
              <a:rPr lang="ru-RU" sz="8000" b="1" dirty="0" err="1">
                <a:latin typeface="Times New Roman" panose="02020603050405020304" pitchFamily="18" charset="0"/>
                <a:cs typeface="Times New Roman" panose="02020603050405020304" pitchFamily="18" charset="0"/>
              </a:rPr>
              <a:t>ва</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таркиби</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жамиятнинг</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кузатув</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кенгаши</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тўғрисидаги</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низомда</a:t>
            </a:r>
            <a:r>
              <a:rPr lang="ru-RU" sz="8000" b="1" dirty="0">
                <a:latin typeface="Times New Roman" panose="02020603050405020304" pitchFamily="18" charset="0"/>
                <a:cs typeface="Times New Roman" panose="02020603050405020304" pitchFamily="18" charset="0"/>
              </a:rPr>
              <a:t> </a:t>
            </a:r>
            <a:r>
              <a:rPr lang="ru-RU" sz="8000" b="1" dirty="0" err="1">
                <a:latin typeface="Times New Roman" panose="02020603050405020304" pitchFamily="18" charset="0"/>
                <a:cs typeface="Times New Roman" panose="02020603050405020304" pitchFamily="18" charset="0"/>
              </a:rPr>
              <a:t>белгиланади</a:t>
            </a:r>
            <a:r>
              <a:rPr lang="ru-RU" sz="8000" b="1" dirty="0">
                <a:latin typeface="Times New Roman" panose="02020603050405020304" pitchFamily="18" charset="0"/>
                <a:cs typeface="Times New Roman" panose="02020603050405020304" pitchFamily="18" charset="0"/>
              </a:rPr>
              <a:t>";</a:t>
            </a:r>
          </a:p>
          <a:p>
            <a:pPr algn="just"/>
            <a:endParaRPr lang="uz-Cyrl-UZ" sz="8000" b="1" dirty="0">
              <a:latin typeface="Times New Roman" panose="02020603050405020304" pitchFamily="18" charset="0"/>
              <a:cs typeface="Times New Roman" panose="02020603050405020304" pitchFamily="18" charset="0"/>
            </a:endParaRPr>
          </a:p>
          <a:p>
            <a:pPr algn="just"/>
            <a:endParaRPr lang="uz-Cyrl-UZ" sz="8000" b="1" dirty="0">
              <a:latin typeface="Times New Roman" panose="02020603050405020304" pitchFamily="18" charset="0"/>
              <a:cs typeface="Times New Roman" panose="02020603050405020304" pitchFamily="18" charset="0"/>
            </a:endParaRPr>
          </a:p>
          <a:p>
            <a:pPr algn="just"/>
            <a:endParaRPr lang="uz-Cyrl-UZ" sz="8000" b="1"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endParaRPr lang="uz-Cyrl-UZ" sz="1100" dirty="0">
              <a:latin typeface="Times New Roman" panose="02020603050405020304" pitchFamily="18" charset="0"/>
              <a:cs typeface="Times New Roman" panose="02020603050405020304" pitchFamily="18" charset="0"/>
            </a:endParaRPr>
          </a:p>
          <a:p>
            <a:pPr algn="just"/>
            <a:endParaRPr lang="uz-Cyrl-UZ" sz="1200" b="1" dirty="0">
              <a:latin typeface="Times New Roman" panose="02020603050405020304" pitchFamily="18" charset="0"/>
              <a:cs typeface="Times New Roman" panose="02020603050405020304" pitchFamily="18" charset="0"/>
            </a:endParaRPr>
          </a:p>
          <a:p>
            <a:pPr algn="just"/>
            <a:endParaRPr lang="uz-Cyrl-UZ" sz="1200" b="1" dirty="0">
              <a:latin typeface="Times New Roman" panose="02020603050405020304" pitchFamily="18" charset="0"/>
              <a:cs typeface="Times New Roman" panose="02020603050405020304" pitchFamily="18" charset="0"/>
            </a:endParaRPr>
          </a:p>
          <a:p>
            <a:pPr algn="just"/>
            <a:endParaRPr lang="uz-Cyrl-UZ" sz="1200" b="1" dirty="0">
              <a:latin typeface="Times New Roman" panose="02020603050405020304" pitchFamily="18" charset="0"/>
              <a:cs typeface="Times New Roman" panose="02020603050405020304" pitchFamily="18" charset="0"/>
            </a:endParaRPr>
          </a:p>
          <a:p>
            <a:pPr marL="0" indent="0" algn="just">
              <a:buNone/>
            </a:pPr>
            <a:r>
              <a:rPr lang="uz-Cyrl-UZ" sz="1600" b="1" dirty="0">
                <a:latin typeface="Times New Roman" panose="02020603050405020304" pitchFamily="18" charset="0"/>
                <a:cs typeface="Times New Roman" panose="02020603050405020304" pitchFamily="18" charset="0"/>
              </a:rPr>
              <a:t>3.</a:t>
            </a:r>
          </a:p>
          <a:p>
            <a:endParaRPr lang="uz-Cyrl-UZ" dirty="0"/>
          </a:p>
          <a:p>
            <a:endParaRPr lang="uz-Cyrl-UZ" dirty="0" smtClean="0"/>
          </a:p>
          <a:p>
            <a:endParaRPr lang="uz-Cyrl-UZ" dirty="0"/>
          </a:p>
          <a:p>
            <a:endParaRPr lang="uz-Cyrl-UZ" dirty="0" smtClean="0"/>
          </a:p>
          <a:p>
            <a:endParaRPr lang="uz-Cyrl-UZ" dirty="0"/>
          </a:p>
          <a:p>
            <a:endParaRPr lang="uz-Cyrl-UZ" dirty="0" smtClean="0"/>
          </a:p>
          <a:p>
            <a:endParaRPr lang="ru-RU" dirty="0"/>
          </a:p>
          <a:p>
            <a:endParaRPr lang="ru-RU" dirty="0"/>
          </a:p>
        </p:txBody>
      </p:sp>
    </p:spTree>
    <p:extLst>
      <p:ext uri="{BB962C8B-B14F-4D97-AF65-F5344CB8AC3E}">
        <p14:creationId xmlns:p14="http://schemas.microsoft.com/office/powerpoint/2010/main" val="2775461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704088"/>
            <a:ext cx="8229600" cy="276640"/>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Бугунги кунда 2019 йилнинг 20 мартидан бошлаб ацкиядорлик жамиятлари фаолиятидаги ўзгаришлар:</a:t>
            </a:r>
            <a:endParaRPr lang="ru-RU" sz="2800" b="1" dirty="0">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168167" y="1268759"/>
            <a:ext cx="9564412" cy="5478881"/>
          </a:xfrm>
          <a:prstGeom prst="flowChartProcess">
            <a:avLst/>
          </a:prstGeom>
        </p:spPr>
        <p:style>
          <a:lnRef idx="2">
            <a:schemeClr val="accent6"/>
          </a:lnRef>
          <a:fillRef idx="1">
            <a:schemeClr val="lt1"/>
          </a:fillRef>
          <a:effectRef idx="0">
            <a:schemeClr val="accent6"/>
          </a:effectRef>
          <a:fontRef idx="minor">
            <a:schemeClr val="dk1"/>
          </a:fontRef>
        </p:style>
        <p:txBody>
          <a:bodyPr rtlCol="0" anchor="ctr">
            <a:normAutofit/>
          </a:bodyPr>
          <a:lstStyle/>
          <a:p>
            <a:pPr indent="361950" algn="just">
              <a:lnSpc>
                <a:spcPct val="107000"/>
              </a:lnSpc>
            </a:pP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u="sng"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hlinkClick r:id="rId2"/>
              </a:rPr>
              <a:t>104-модда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361950" algn="just">
              <a:lnSpc>
                <a:spcPct val="107000"/>
              </a:lnSpc>
            </a:pPr>
            <a:r>
              <a:rPr lang="ru-RU" sz="20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Акциядор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акциядорлар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йирик</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битимни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аффилланган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шахс</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тузилган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битимни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ҳақиқий</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эмас</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деб</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топиш</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тўғрисидаги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даъво</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аризасини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судда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кўриб</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чиқиш</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чоғида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жамиятдан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гувоҳлардан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суд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томонидан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кўриб</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чиқилаётган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ишга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тааллуқли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барча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ҳужжатларни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олишга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ҳақли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бундан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давлат</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сирини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қонун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қўриқланадиган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сирни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ҳужжатлар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мустасно</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indent="361950" algn="just">
              <a:lnSpc>
                <a:spcPct val="107000"/>
              </a:lnSpc>
            </a:pP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u="sng"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hlinkClick r:id="rId3"/>
              </a:rPr>
              <a:t>106-модда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indent="361950" algn="just">
              <a:lnSpc>
                <a:spcPct val="107000"/>
              </a:lnSpc>
            </a:pPr>
            <a:r>
              <a:rPr lang="ru-RU" sz="20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Акциялари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фонд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биржасининг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биржа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котировкаси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варағига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киритилган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жамият</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Корпоратив</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ахборотнинг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ягона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порталида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жамиятнинг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расмий</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веб-</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сайтида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юридик</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шахсларнинг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ундан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ортиқ</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фоиз</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акцияларига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улушларига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пайларига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эгалик</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қилиши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тўғрисидаги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ахборотни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эълон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қилиши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шарт</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Бунда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мазкур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ахборот</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акциялар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улушлар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пайлар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олинган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пайтдан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эътиборан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72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соат</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ичида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эълон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қилиниши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керак</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algn="just"/>
            <a:endParaRPr lang="uz-Cyrl-UZ"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7055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704088"/>
            <a:ext cx="8229600" cy="276640"/>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Бугунги кунда 2019 йилнинг 20 мартидан бошлаб ацкиядорлик жамиятлари фаолиятидаги ўзгаришлар:</a:t>
            </a:r>
            <a:endParaRPr lang="ru-RU" sz="2800" b="1" dirty="0">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147145" y="1268760"/>
            <a:ext cx="9585434" cy="5589240"/>
          </a:xfrm>
          <a:prstGeom prst="flowChartProcess">
            <a:avLst/>
          </a:prstGeom>
        </p:spPr>
        <p:style>
          <a:lnRef idx="2">
            <a:schemeClr val="accent6"/>
          </a:lnRef>
          <a:fillRef idx="1">
            <a:schemeClr val="lt1"/>
          </a:fillRef>
          <a:effectRef idx="0">
            <a:schemeClr val="accent6"/>
          </a:effectRef>
          <a:fontRef idx="minor">
            <a:schemeClr val="dk1"/>
          </a:fontRef>
        </p:style>
        <p:txBody>
          <a:bodyPr rtlCol="0" anchor="ctr">
            <a:normAutofit/>
          </a:bodyPr>
          <a:lstStyle/>
          <a:p>
            <a:pPr indent="361950" algn="just">
              <a:lnSpc>
                <a:spcPct val="107000"/>
              </a:lnSpc>
            </a:pP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u="sng"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hlinkClick r:id="rId2"/>
              </a:rPr>
              <a:t>81-модда</a:t>
            </a:r>
            <a:endParaRPr lang="ru-RU" sz="2000" b="1" u="sng"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indent="361950" algn="just">
              <a:lnSpc>
                <a:spcPct val="107000"/>
              </a:lnSpc>
            </a:pPr>
            <a:r>
              <a:rPr lang="ru-RU" sz="20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"Суд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жамиятнинг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кузатув</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кенгаши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аъзосини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директорини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бошқаруви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аъзосини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жамиятга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мулкий</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зарар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етказганликда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айбдор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деб</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топган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тақдирда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ушбу</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аъзонинг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директорнинг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бошқарув</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аъзосининг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ваколатлари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суднинг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қарорига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кўра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уларнинг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хўжалик</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жамиятларида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раҳбарлик</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лавозимини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эгаллаши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тақиқланганҳолда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йилдан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кам</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бўлмаган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муддатга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тугатилиши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indent="361950" algn="just">
              <a:lnSpc>
                <a:spcPct val="107000"/>
              </a:lnSpc>
            </a:pP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Жамиятнинг</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кузатув</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кенгаши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аъзоси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директори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бошқаруви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аъзоси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шунингдек</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ишончли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бошқарувчи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жамиятга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чалғитувчи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ахборот</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била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туриб</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ёлғон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ахборот</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тақдим</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этганлиги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ёхуд</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ўзлари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аффилланган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шахслари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томонидан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фойда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даромад</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олиш</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мақсадида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йирик</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битим</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тузишни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йирик</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битим</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тузиш</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аффилланган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шахслар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битимлар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тузиш</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тўғрисида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қарор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қабул</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қилишни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таклиф</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этганлиги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натижасида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етказилган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зарар</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жавобгарликка</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тортилиши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algn="just"/>
            <a:endParaRPr lang="uz-Cyrl-UZ"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548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615" y="0"/>
            <a:ext cx="9543392" cy="980728"/>
          </a:xfrm>
        </p:spPr>
        <p:txBody>
          <a:bodyPr>
            <a:normAutofit/>
          </a:bodyPr>
          <a:lstStyle/>
          <a:p>
            <a:pPr algn="ctr"/>
            <a:r>
              <a:rPr lang="uz-Cyrl-UZ" sz="2000" b="1" dirty="0">
                <a:latin typeface="Times New Roman" panose="02020603050405020304" pitchFamily="18" charset="0"/>
                <a:cs typeface="Times New Roman" panose="02020603050405020304" pitchFamily="18" charset="0"/>
              </a:rPr>
              <a:t>Бугунги кунда </a:t>
            </a:r>
            <a:r>
              <a:rPr lang="uz-Cyrl-UZ" sz="2000" b="1" dirty="0" smtClean="0">
                <a:latin typeface="Times New Roman" panose="02020603050405020304" pitchFamily="18" charset="0"/>
                <a:cs typeface="Times New Roman" panose="02020603050405020304" pitchFamily="18" charset="0"/>
              </a:rPr>
              <a:t>Қонунга 2019 </a:t>
            </a:r>
            <a:r>
              <a:rPr lang="uz-Cyrl-UZ" sz="2000" b="1" dirty="0">
                <a:latin typeface="Times New Roman" panose="02020603050405020304" pitchFamily="18" charset="0"/>
                <a:cs typeface="Times New Roman" panose="02020603050405020304" pitchFamily="18" charset="0"/>
              </a:rPr>
              <a:t>йилнинг 20 мартидан бошлаб </a:t>
            </a:r>
            <a:r>
              <a:rPr lang="uz-Cyrl-UZ" sz="2000" b="1" dirty="0" smtClean="0">
                <a:latin typeface="Times New Roman" panose="02020603050405020304" pitchFamily="18" charset="0"/>
                <a:cs typeface="Times New Roman" panose="02020603050405020304" pitchFamily="18" charset="0"/>
              </a:rPr>
              <a:t>акциядорлик </a:t>
            </a:r>
            <a:r>
              <a:rPr lang="uz-Cyrl-UZ" sz="2000" b="1" dirty="0">
                <a:latin typeface="Times New Roman" panose="02020603050405020304" pitchFamily="18" charset="0"/>
                <a:cs typeface="Times New Roman" panose="02020603050405020304" pitchFamily="18" charset="0"/>
              </a:rPr>
              <a:t>жамиятлари </a:t>
            </a:r>
            <a:r>
              <a:rPr lang="uz-Cyrl-UZ" sz="2000" b="1" dirty="0" smtClean="0">
                <a:latin typeface="Times New Roman" panose="02020603050405020304" pitchFamily="18" charset="0"/>
                <a:cs typeface="Times New Roman" panose="02020603050405020304" pitchFamily="18" charset="0"/>
              </a:rPr>
              <a:t>фаолиятига қўйидаги ўзгаришлар киритилди:</a:t>
            </a:r>
            <a:endParaRPr lang="ru-RU" sz="2000" b="1" dirty="0">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115614" y="851338"/>
            <a:ext cx="9627475" cy="5875283"/>
          </a:xfrm>
          <a:prstGeom prst="flowChartProcess">
            <a:avLst/>
          </a:prstGeom>
        </p:spPr>
        <p:style>
          <a:lnRef idx="2">
            <a:schemeClr val="accent6"/>
          </a:lnRef>
          <a:fillRef idx="1">
            <a:schemeClr val="lt1"/>
          </a:fillRef>
          <a:effectRef idx="0">
            <a:schemeClr val="accent6"/>
          </a:effectRef>
          <a:fontRef idx="minor">
            <a:schemeClr val="dk1"/>
          </a:fontRef>
        </p:style>
        <p:txBody>
          <a:bodyPr rtlCol="0" anchor="ctr">
            <a:normAutofit/>
          </a:bodyPr>
          <a:lstStyle/>
          <a:p>
            <a:pPr algn="just"/>
            <a:r>
              <a:rPr lang="ru-RU" sz="1500" b="1" u="sng" dirty="0" smtClean="0">
                <a:latin typeface="Times New Roman" panose="02020603050405020304" pitchFamily="18" charset="0"/>
                <a:cs typeface="Times New Roman" panose="02020603050405020304" pitchFamily="18" charset="0"/>
                <a:hlinkClick r:id="rId2"/>
              </a:rPr>
              <a:t>76-модда</a:t>
            </a:r>
            <a:r>
              <a:rPr lang="ru-RU" sz="1500" b="1" dirty="0">
                <a:latin typeface="Times New Roman" panose="02020603050405020304" pitchFamily="18" charset="0"/>
                <a:cs typeface="Times New Roman" panose="02020603050405020304" pitchFamily="18" charset="0"/>
              </a:rPr>
              <a:t>:</a:t>
            </a:r>
          </a:p>
          <a:p>
            <a:pPr algn="just"/>
            <a:r>
              <a:rPr lang="ru-RU" sz="1500" b="1" dirty="0" smtClean="0">
                <a:latin typeface="Times New Roman" panose="02020603050405020304" pitchFamily="18" charset="0"/>
                <a:cs typeface="Times New Roman" panose="02020603050405020304" pitchFamily="18" charset="0"/>
              </a:rPr>
              <a:t>"</a:t>
            </a:r>
            <a:r>
              <a:rPr lang="ru-RU" sz="1500" b="1" dirty="0" err="1">
                <a:latin typeface="Times New Roman" panose="02020603050405020304" pitchFamily="18" charset="0"/>
                <a:cs typeface="Times New Roman" panose="02020603050405020304" pitchFamily="18" charset="0"/>
              </a:rPr>
              <a:t>Акциялари</a:t>
            </a:r>
            <a:r>
              <a:rPr lang="ru-RU" sz="1500" b="1" dirty="0">
                <a:latin typeface="Times New Roman" panose="02020603050405020304" pitchFamily="18" charset="0"/>
                <a:cs typeface="Times New Roman" panose="02020603050405020304" pitchFamily="18" charset="0"/>
              </a:rPr>
              <a:t> фонд </a:t>
            </a:r>
            <a:r>
              <a:rPr lang="ru-RU" sz="1500" b="1" dirty="0" err="1">
                <a:latin typeface="Times New Roman" panose="02020603050405020304" pitchFamily="18" charset="0"/>
                <a:cs typeface="Times New Roman" panose="02020603050405020304" pitchFamily="18" charset="0"/>
              </a:rPr>
              <a:t>биржасининг</a:t>
            </a:r>
            <a:r>
              <a:rPr lang="ru-RU" sz="1500" b="1" dirty="0">
                <a:latin typeface="Times New Roman" panose="02020603050405020304" pitchFamily="18" charset="0"/>
                <a:cs typeface="Times New Roman" panose="02020603050405020304" pitchFamily="18" charset="0"/>
              </a:rPr>
              <a:t> биржа </a:t>
            </a:r>
            <a:r>
              <a:rPr lang="ru-RU" sz="1500" b="1" dirty="0" err="1">
                <a:latin typeface="Times New Roman" panose="02020603050405020304" pitchFamily="18" charset="0"/>
                <a:cs typeface="Times New Roman" panose="02020603050405020304" pitchFamily="18" charset="0"/>
              </a:rPr>
              <a:t>котировкаси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варағига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киритилган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жамият</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кузатув</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кенгаши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таркибига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камида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бир</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нафар</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мустақил</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аъзо</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киритилиши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керак</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ушбу</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аъзо</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ҳар</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йили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қайта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сайланиши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мумкин</a:t>
            </a:r>
            <a:r>
              <a:rPr lang="ru-RU" sz="1500" b="1" dirty="0">
                <a:latin typeface="Times New Roman" panose="02020603050405020304" pitchFamily="18" charset="0"/>
                <a:cs typeface="Times New Roman" panose="02020603050405020304" pitchFamily="18" charset="0"/>
              </a:rPr>
              <a:t>. Бунда </a:t>
            </a:r>
            <a:r>
              <a:rPr lang="ru-RU" sz="1500" b="1" dirty="0" err="1">
                <a:latin typeface="Times New Roman" panose="02020603050405020304" pitchFamily="18" charset="0"/>
                <a:cs typeface="Times New Roman" panose="02020603050405020304" pitchFamily="18" charset="0"/>
              </a:rPr>
              <a:t>давлат</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ёки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хўжалик</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бирлашмасининг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улуши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устун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жамиятларда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номзод</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кўрсатиш</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ҳамда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кузатув</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кенгашининг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мустақил</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аъзоси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бўйича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овоз</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бериш</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давлат</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ёки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хўжалик</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бирлашмасининг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вакиллари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томонидан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амалга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оширилади</a:t>
            </a:r>
            <a:r>
              <a:rPr lang="ru-RU" sz="1500" b="1" dirty="0">
                <a:latin typeface="Times New Roman" panose="02020603050405020304" pitchFamily="18" charset="0"/>
                <a:cs typeface="Times New Roman" panose="02020603050405020304" pitchFamily="18" charset="0"/>
              </a:rPr>
              <a:t>.</a:t>
            </a:r>
          </a:p>
          <a:p>
            <a:pPr algn="just"/>
            <a:r>
              <a:rPr lang="ru-RU" sz="1600" b="1" i="1" dirty="0" err="1">
                <a:latin typeface="Times New Roman" panose="02020603050405020304" pitchFamily="18" charset="0"/>
                <a:cs typeface="Times New Roman" panose="02020603050405020304" pitchFamily="18" charset="0"/>
              </a:rPr>
              <a:t>Қуйидаги</a:t>
            </a:r>
            <a:r>
              <a:rPr lang="ru-RU" sz="1600" b="1" i="1" dirty="0">
                <a:latin typeface="Times New Roman" panose="02020603050405020304" pitchFamily="18" charset="0"/>
                <a:cs typeface="Times New Roman" panose="02020603050405020304" pitchFamily="18" charset="0"/>
              </a:rPr>
              <a:t> </a:t>
            </a:r>
            <a:r>
              <a:rPr lang="ru-RU" sz="1600" b="1" i="1" dirty="0" err="1">
                <a:latin typeface="Times New Roman" panose="02020603050405020304" pitchFamily="18" charset="0"/>
                <a:cs typeface="Times New Roman" panose="02020603050405020304" pitchFamily="18" charset="0"/>
              </a:rPr>
              <a:t>шахс</a:t>
            </a:r>
            <a:r>
              <a:rPr lang="ru-RU" sz="1600" b="1" i="1" dirty="0">
                <a:latin typeface="Times New Roman" panose="02020603050405020304" pitchFamily="18" charset="0"/>
                <a:cs typeface="Times New Roman" panose="02020603050405020304" pitchFamily="18" charset="0"/>
              </a:rPr>
              <a:t> </a:t>
            </a:r>
            <a:r>
              <a:rPr lang="ru-RU" sz="1600" b="1" i="1" dirty="0" err="1">
                <a:latin typeface="Times New Roman" panose="02020603050405020304" pitchFamily="18" charset="0"/>
                <a:cs typeface="Times New Roman" panose="02020603050405020304" pitchFamily="18" charset="0"/>
              </a:rPr>
              <a:t>кузатув</a:t>
            </a:r>
            <a:r>
              <a:rPr lang="ru-RU" sz="1600" b="1" i="1" dirty="0">
                <a:latin typeface="Times New Roman" panose="02020603050405020304" pitchFamily="18" charset="0"/>
                <a:cs typeface="Times New Roman" panose="02020603050405020304" pitchFamily="18" charset="0"/>
              </a:rPr>
              <a:t> </a:t>
            </a:r>
            <a:r>
              <a:rPr lang="ru-RU" sz="1600" b="1" i="1" dirty="0" err="1">
                <a:latin typeface="Times New Roman" panose="02020603050405020304" pitchFamily="18" charset="0"/>
                <a:cs typeface="Times New Roman" panose="02020603050405020304" pitchFamily="18" charset="0"/>
              </a:rPr>
              <a:t>кенгашининг</a:t>
            </a:r>
            <a:r>
              <a:rPr lang="ru-RU" sz="1600" b="1" i="1" dirty="0">
                <a:latin typeface="Times New Roman" panose="02020603050405020304" pitchFamily="18" charset="0"/>
                <a:cs typeface="Times New Roman" panose="02020603050405020304" pitchFamily="18" charset="0"/>
              </a:rPr>
              <a:t> </a:t>
            </a:r>
            <a:r>
              <a:rPr lang="ru-RU" sz="1600" b="1" i="1" dirty="0" err="1">
                <a:latin typeface="Times New Roman" panose="02020603050405020304" pitchFamily="18" charset="0"/>
                <a:cs typeface="Times New Roman" panose="02020603050405020304" pitchFamily="18" charset="0"/>
              </a:rPr>
              <a:t>мустақил</a:t>
            </a:r>
            <a:r>
              <a:rPr lang="ru-RU" sz="1600" b="1" i="1" dirty="0">
                <a:latin typeface="Times New Roman" panose="02020603050405020304" pitchFamily="18" charset="0"/>
                <a:cs typeface="Times New Roman" panose="02020603050405020304" pitchFamily="18" charset="0"/>
              </a:rPr>
              <a:t> </a:t>
            </a:r>
            <a:r>
              <a:rPr lang="ru-RU" sz="1600" b="1" i="1" dirty="0" err="1">
                <a:latin typeface="Times New Roman" panose="02020603050405020304" pitchFamily="18" charset="0"/>
                <a:cs typeface="Times New Roman" panose="02020603050405020304" pitchFamily="18" charset="0"/>
              </a:rPr>
              <a:t>аъзоси</a:t>
            </a:r>
            <a:r>
              <a:rPr lang="ru-RU" sz="1600" b="1" i="1" dirty="0">
                <a:latin typeface="Times New Roman" panose="02020603050405020304" pitchFamily="18" charset="0"/>
                <a:cs typeface="Times New Roman" panose="02020603050405020304" pitchFamily="18" charset="0"/>
              </a:rPr>
              <a:t> </a:t>
            </a:r>
            <a:r>
              <a:rPr lang="ru-RU" sz="1600" b="1" i="1" dirty="0" err="1">
                <a:latin typeface="Times New Roman" panose="02020603050405020304" pitchFamily="18" charset="0"/>
                <a:cs typeface="Times New Roman" panose="02020603050405020304" pitchFamily="18" charset="0"/>
              </a:rPr>
              <a:t>деб</a:t>
            </a:r>
            <a:r>
              <a:rPr lang="ru-RU" sz="1600" b="1" i="1" dirty="0">
                <a:latin typeface="Times New Roman" panose="02020603050405020304" pitchFamily="18" charset="0"/>
                <a:cs typeface="Times New Roman" panose="02020603050405020304" pitchFamily="18" charset="0"/>
              </a:rPr>
              <a:t> </a:t>
            </a:r>
            <a:r>
              <a:rPr lang="ru-RU" sz="1600" b="1" i="1" dirty="0" err="1">
                <a:latin typeface="Times New Roman" panose="02020603050405020304" pitchFamily="18" charset="0"/>
                <a:cs typeface="Times New Roman" panose="02020603050405020304" pitchFamily="18" charset="0"/>
              </a:rPr>
              <a:t>эътироф</a:t>
            </a:r>
            <a:r>
              <a:rPr lang="ru-RU" sz="1600" b="1" i="1" dirty="0">
                <a:latin typeface="Times New Roman" panose="02020603050405020304" pitchFamily="18" charset="0"/>
                <a:cs typeface="Times New Roman" panose="02020603050405020304" pitchFamily="18" charset="0"/>
              </a:rPr>
              <a:t> </a:t>
            </a:r>
            <a:r>
              <a:rPr lang="ru-RU" sz="1600" b="1" i="1" dirty="0" err="1">
                <a:latin typeface="Times New Roman" panose="02020603050405020304" pitchFamily="18" charset="0"/>
                <a:cs typeface="Times New Roman" panose="02020603050405020304" pitchFamily="18" charset="0"/>
              </a:rPr>
              <a:t>этилади</a:t>
            </a:r>
            <a:r>
              <a:rPr lang="ru-RU" sz="1600" b="1" i="1" dirty="0">
                <a:latin typeface="Times New Roman" panose="02020603050405020304" pitchFamily="18" charset="0"/>
                <a:cs typeface="Times New Roman" panose="02020603050405020304" pitchFamily="18" charset="0"/>
              </a:rPr>
              <a:t>:</a:t>
            </a:r>
          </a:p>
          <a:p>
            <a:pPr algn="just"/>
            <a:r>
              <a:rPr lang="ru-RU" sz="1500" b="1" dirty="0" err="1">
                <a:latin typeface="Times New Roman" panose="02020603050405020304" pitchFamily="18" charset="0"/>
                <a:cs typeface="Times New Roman" panose="02020603050405020304" pitchFamily="18" charset="0"/>
              </a:rPr>
              <a:t>сўнгги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уч</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йил</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мобайнида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жамиятда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ёки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аффилланган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шахсларида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ишламаган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a:t>
            </a:r>
            <a:r>
              <a:rPr lang="ru-RU" sz="1500" b="1" dirty="0">
                <a:latin typeface="Times New Roman" panose="02020603050405020304" pitchFamily="18" charset="0"/>
                <a:cs typeface="Times New Roman" panose="02020603050405020304" pitchFamily="18" charset="0"/>
              </a:rPr>
              <a:t>;</a:t>
            </a:r>
          </a:p>
          <a:p>
            <a:pPr algn="just"/>
            <a:r>
              <a:rPr lang="ru-RU" sz="1500" b="1" dirty="0" err="1">
                <a:latin typeface="Times New Roman" panose="02020603050405020304" pitchFamily="18" charset="0"/>
                <a:cs typeface="Times New Roman" panose="02020603050405020304" pitchFamily="18" charset="0"/>
              </a:rPr>
              <a:t>жамиятнинг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акциядори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ёки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аффилланган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таъсисчиси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акциядори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иштирокчиси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бўлмаган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a:t>
            </a:r>
            <a:r>
              <a:rPr lang="ru-RU" sz="1500" b="1" dirty="0">
                <a:latin typeface="Times New Roman" panose="02020603050405020304" pitchFamily="18" charset="0"/>
                <a:cs typeface="Times New Roman" panose="02020603050405020304" pitchFamily="18" charset="0"/>
              </a:rPr>
              <a:t>;</a:t>
            </a:r>
          </a:p>
          <a:p>
            <a:pPr algn="just"/>
            <a:r>
              <a:rPr lang="ru-RU" sz="1500" b="1" dirty="0" err="1">
                <a:latin typeface="Times New Roman" panose="02020603050405020304" pitchFamily="18" charset="0"/>
                <a:cs typeface="Times New Roman" panose="02020603050405020304" pitchFamily="18" charset="0"/>
              </a:rPr>
              <a:t>жамиятнинг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ёки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аффилланган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йирик</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мижози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ёки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йирик</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етказиб</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берувчиси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билан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фуқаролик-ҳуқуқий</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муносабатларда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бўлмаган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a:t>
            </a:r>
            <a:r>
              <a:rPr lang="ru-RU" sz="1500" b="1" dirty="0">
                <a:latin typeface="Times New Roman" panose="02020603050405020304" pitchFamily="18" charset="0"/>
                <a:cs typeface="Times New Roman" panose="02020603050405020304" pitchFamily="18" charset="0"/>
              </a:rPr>
              <a:t>. Бунда </a:t>
            </a:r>
            <a:r>
              <a:rPr lang="ru-RU" sz="1500" b="1" dirty="0" err="1">
                <a:latin typeface="Times New Roman" panose="02020603050405020304" pitchFamily="18" charset="0"/>
                <a:cs typeface="Times New Roman" panose="02020603050405020304" pitchFamily="18" charset="0"/>
              </a:rPr>
              <a:t>қайси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мижоз</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етказиб</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берувчи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билан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энг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кам</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иш</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ҳақининг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икки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бараваридан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кўп</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суммага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тенг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амалдаги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шартнома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мавжуд</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бўлса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ўшалар</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йирик</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мижоз</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йирик</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етказиб</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берувчи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деб</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эътироф</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этилади</a:t>
            </a:r>
            <a:r>
              <a:rPr lang="ru-RU" sz="1500" b="1" dirty="0">
                <a:latin typeface="Times New Roman" panose="02020603050405020304" pitchFamily="18" charset="0"/>
                <a:cs typeface="Times New Roman" panose="02020603050405020304" pitchFamily="18" charset="0"/>
              </a:rPr>
              <a:t>;</a:t>
            </a:r>
          </a:p>
          <a:p>
            <a:pPr algn="just"/>
            <a:r>
              <a:rPr lang="ru-RU" sz="1500" b="1" dirty="0" err="1">
                <a:latin typeface="Times New Roman" panose="02020603050405020304" pitchFamily="18" charset="0"/>
                <a:cs typeface="Times New Roman" panose="02020603050405020304" pitchFamily="18" charset="0"/>
              </a:rPr>
              <a:t>жамият</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ёки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аффилланган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шахслари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билан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бирор-бир</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келишувга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эга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бўлмаган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бундан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кузатув</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кенгаши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аъзосининг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вазифалари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функциялари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бажарилишини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таъминлаш</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билан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боғлиқ</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ҳоллар</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мустасно</a:t>
            </a:r>
            <a:r>
              <a:rPr lang="ru-RU" sz="1500" b="1" dirty="0">
                <a:latin typeface="Times New Roman" panose="02020603050405020304" pitchFamily="18" charset="0"/>
                <a:cs typeface="Times New Roman" panose="02020603050405020304" pitchFamily="18" charset="0"/>
              </a:rPr>
              <a:t>;</a:t>
            </a:r>
          </a:p>
          <a:p>
            <a:pPr algn="just"/>
            <a:r>
              <a:rPr lang="ru-RU" sz="1500" b="1" dirty="0" err="1">
                <a:latin typeface="Times New Roman" panose="02020603050405020304" pitchFamily="18" charset="0"/>
                <a:cs typeface="Times New Roman" panose="02020603050405020304" pitchFamily="18" charset="0"/>
              </a:rPr>
              <a:t>жамиятнинг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бошқарув</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ички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назорат</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органларининг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ёки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аффилланган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шахсларининг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аъзоси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ёки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сўнгги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уч</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йил</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ичида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уларга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аъзо</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эри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хотини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ота-онаси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фарзандликка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олувчиси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фарзанди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фарзандликка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олинган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боласи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туғишган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ва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ўгай</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акаси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укаси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ҳамда</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опаси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синглиси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бўлмаган</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шахс</a:t>
            </a:r>
            <a:r>
              <a:rPr lang="ru-RU" sz="1500" b="1" dirty="0">
                <a:latin typeface="Times New Roman" panose="02020603050405020304" pitchFamily="18" charset="0"/>
                <a:cs typeface="Times New Roman" panose="02020603050405020304" pitchFamily="18" charset="0"/>
              </a:rPr>
              <a:t>;</a:t>
            </a:r>
          </a:p>
          <a:p>
            <a:pPr algn="just"/>
            <a:r>
              <a:rPr lang="ru-RU" sz="1500" b="1" dirty="0" err="1">
                <a:latin typeface="Times New Roman" panose="02020603050405020304" pitchFamily="18" charset="0"/>
                <a:cs typeface="Times New Roman" panose="02020603050405020304" pitchFamily="18" charset="0"/>
              </a:rPr>
              <a:t>давлат</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бошқаруви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органининг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ёки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давлат</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корхонасининг</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ходими</a:t>
            </a:r>
            <a:r>
              <a:rPr lang="ru-RU" sz="1500" b="1" dirty="0">
                <a:latin typeface="Times New Roman" panose="02020603050405020304" pitchFamily="18" charset="0"/>
                <a:cs typeface="Times New Roman" panose="02020603050405020304" pitchFamily="18" charset="0"/>
              </a:rPr>
              <a:t> </a:t>
            </a:r>
            <a:r>
              <a:rPr lang="ru-RU" sz="1500" b="1" dirty="0" err="1">
                <a:latin typeface="Times New Roman" panose="02020603050405020304" pitchFamily="18" charset="0"/>
                <a:cs typeface="Times New Roman" panose="02020603050405020304" pitchFamily="18" charset="0"/>
              </a:rPr>
              <a:t>бўлмаган</a:t>
            </a:r>
            <a:r>
              <a:rPr lang="ru-RU" sz="1500" b="1" dirty="0">
                <a:latin typeface="Times New Roman" panose="02020603050405020304" pitchFamily="18" charset="0"/>
                <a:cs typeface="Times New Roman" panose="02020603050405020304" pitchFamily="18" charset="0"/>
              </a:rPr>
              <a:t> </a:t>
            </a:r>
            <a:r>
              <a:rPr lang="ru-RU" sz="1500" b="1" dirty="0" err="1" smtClean="0">
                <a:latin typeface="Times New Roman" panose="02020603050405020304" pitchFamily="18" charset="0"/>
                <a:cs typeface="Times New Roman" panose="02020603050405020304" pitchFamily="18" charset="0"/>
              </a:rPr>
              <a:t>шахс</a:t>
            </a:r>
            <a:r>
              <a:rPr lang="ru-RU" sz="1500" b="1" dirty="0" smtClean="0">
                <a:latin typeface="Times New Roman" panose="02020603050405020304" pitchFamily="18" charset="0"/>
                <a:cs typeface="Times New Roman" panose="02020603050405020304" pitchFamily="18" charset="0"/>
              </a:rPr>
              <a:t>.</a:t>
            </a:r>
            <a:endParaRPr lang="ru-RU" sz="1500" b="1" dirty="0">
              <a:latin typeface="Times New Roman" panose="02020603050405020304" pitchFamily="18" charset="0"/>
              <a:cs typeface="Times New Roman" panose="02020603050405020304" pitchFamily="18" charset="0"/>
            </a:endParaRPr>
          </a:p>
          <a:p>
            <a:pPr algn="just"/>
            <a:endParaRPr lang="uz-Cyrl-UZ"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6711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0"/>
          <p:cNvSpPr>
            <a:spLocks noChangeArrowheads="1"/>
          </p:cNvSpPr>
          <p:nvPr/>
        </p:nvSpPr>
        <p:spPr bwMode="auto">
          <a:xfrm>
            <a:off x="215153" y="160861"/>
            <a:ext cx="9412941" cy="1717248"/>
          </a:xfrm>
          <a:prstGeom prst="rect">
            <a:avLst/>
          </a:prstGeom>
          <a:noFill/>
          <a:ln w="28575">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square" lIns="126000" tIns="118800" rIns="126000" bIns="118800">
            <a:spAutoFit/>
          </a:bodyPr>
          <a:lstStyle>
            <a:lvl1pPr indent="3619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ru-RU" sz="2400" b="1" dirty="0" err="1">
                <a:latin typeface="Times New Roman" panose="02020603050405020304" pitchFamily="18" charset="0"/>
                <a:cs typeface="Times New Roman" panose="02020603050405020304" pitchFamily="18" charset="0"/>
              </a:rPr>
              <a:t>Ўзбекистон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Республикаси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Президентининг</a:t>
            </a:r>
            <a:r>
              <a:rPr lang="ru-RU" altLang="ru-RU" sz="2400" b="1" dirty="0">
                <a:latin typeface="Times New Roman" panose="02020603050405020304" pitchFamily="18" charset="0"/>
                <a:cs typeface="Times New Roman" panose="02020603050405020304" pitchFamily="18" charset="0"/>
              </a:rPr>
              <a:t> 24.04.2015 </a:t>
            </a:r>
            <a:r>
              <a:rPr lang="ru-RU" altLang="ru-RU" sz="2400" b="1" dirty="0" err="1">
                <a:latin typeface="Times New Roman" panose="02020603050405020304" pitchFamily="18" charset="0"/>
                <a:cs typeface="Times New Roman" panose="02020603050405020304" pitchFamily="18" charset="0"/>
              </a:rPr>
              <a:t>йилдаги</a:t>
            </a:r>
            <a:r>
              <a:rPr lang="ru-RU" altLang="ru-RU" sz="2400" b="1" dirty="0">
                <a:latin typeface="Times New Roman" panose="02020603050405020304" pitchFamily="18" charset="0"/>
                <a:cs typeface="Times New Roman" panose="02020603050405020304" pitchFamily="18" charset="0"/>
              </a:rPr>
              <a:t> ПФ-4720-сонли «</a:t>
            </a:r>
            <a:r>
              <a:rPr lang="ru-RU" altLang="ru-RU" sz="2400" b="1" dirty="0" err="1">
                <a:latin typeface="Times New Roman" panose="02020603050405020304" pitchFamily="18" charset="0"/>
                <a:cs typeface="Times New Roman" panose="02020603050405020304" pitchFamily="18" charset="0"/>
              </a:rPr>
              <a:t>Акциядорлик</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жамиятларида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замонавий</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корпоратив</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бошқарув</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услубларини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жорий</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этиш</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чора-тадбирлари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тўғрисида»ги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Фармони</a:t>
            </a:r>
            <a:endParaRPr lang="ru-RU" altLang="ru-RU" sz="2400" b="1" dirty="0">
              <a:latin typeface="Times New Roman" panose="02020603050405020304" pitchFamily="18" charset="0"/>
              <a:cs typeface="Times New Roman" panose="02020603050405020304" pitchFamily="18" charset="0"/>
            </a:endParaRPr>
          </a:p>
        </p:txBody>
      </p:sp>
      <p:sp>
        <p:nvSpPr>
          <p:cNvPr id="7" name="Номер слайда 6"/>
          <p:cNvSpPr>
            <a:spLocks noGrp="1"/>
          </p:cNvSpPr>
          <p:nvPr>
            <p:ph type="sldNum" sz="quarter" idx="12"/>
          </p:nvPr>
        </p:nvSpPr>
        <p:spPr>
          <a:xfrm>
            <a:off x="16102013" y="4213226"/>
            <a:ext cx="2133600" cy="365125"/>
          </a:xfrm>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32084E5-DE1E-4990-B1B1-526D219CA349}" type="slidenum">
              <a:rPr lang="ru-RU" altLang="ru-RU">
                <a:solidFill>
                  <a:srgbClr val="898989"/>
                </a:solidFill>
                <a:latin typeface="Calibri" panose="020F0502020204030204" pitchFamily="34" charset="0"/>
              </a:rPr>
              <a:pPr eaLnBrk="1" hangingPunct="1"/>
              <a:t>13</a:t>
            </a:fld>
            <a:endParaRPr lang="ru-RU" altLang="ru-RU">
              <a:solidFill>
                <a:srgbClr val="898989"/>
              </a:solidFill>
              <a:latin typeface="Calibri" panose="020F0502020204030204" pitchFamily="34" charset="0"/>
            </a:endParaRPr>
          </a:p>
        </p:txBody>
      </p:sp>
      <p:sp>
        <p:nvSpPr>
          <p:cNvPr id="8" name="Rectangle 0"/>
          <p:cNvSpPr>
            <a:spLocks noChangeArrowheads="1"/>
          </p:cNvSpPr>
          <p:nvPr/>
        </p:nvSpPr>
        <p:spPr bwMode="auto">
          <a:xfrm>
            <a:off x="215153" y="2186097"/>
            <a:ext cx="9412941" cy="3840906"/>
          </a:xfrm>
          <a:prstGeom prst="rect">
            <a:avLst/>
          </a:prstGeom>
          <a:noFill/>
          <a:ln w="28575">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square" lIns="126000" tIns="118800" rIns="126000" bIns="118800">
            <a:spAutoFit/>
          </a:bodyPr>
          <a:lstStyle>
            <a:lvl1pPr indent="3619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ru-RU" altLang="ru-RU" b="1" dirty="0" err="1" smtClean="0">
                <a:latin typeface="Times New Roman" panose="02020603050405020304" pitchFamily="18" charset="0"/>
                <a:cs typeface="Times New Roman" panose="02020603050405020304" pitchFamily="18" charset="0"/>
              </a:rPr>
              <a:t>Акциядорлик</a:t>
            </a:r>
            <a:r>
              <a:rPr lang="ru-RU" altLang="ru-RU" b="1" dirty="0" smtClean="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жамиятлари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фаолиятининг</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самарадорлигини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ошириш</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ва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корпоратив</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бошқарув</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тизимини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такомиллаштириш</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комиссияси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бошқа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манфаатдор</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вазирлик</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ва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идоралар</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билан</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ҳамкорликда</a:t>
            </a:r>
            <a:r>
              <a:rPr lang="ru-RU" altLang="ru-RU" b="1" dirty="0">
                <a:latin typeface="Times New Roman" panose="02020603050405020304" pitchFamily="18" charset="0"/>
                <a:cs typeface="Times New Roman" panose="02020603050405020304" pitchFamily="18" charset="0"/>
              </a:rPr>
              <a:t> Германия </a:t>
            </a:r>
            <a:r>
              <a:rPr lang="ru-RU" altLang="ru-RU" b="1" dirty="0" err="1">
                <a:latin typeface="Times New Roman" panose="02020603050405020304" pitchFamily="18" charset="0"/>
                <a:cs typeface="Times New Roman" panose="02020603050405020304" pitchFamily="18" charset="0"/>
              </a:rPr>
              <a:t>ҳамда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бошқа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ривожланган</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давлатларнинг</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муваффақиятли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тажрибаси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асосида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Корпоратив</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бошқарув</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кодексини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ишлаб</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чиқсин</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ва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тасдиқласин</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халқаро</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амалиётни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инобатга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олган</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ҳолда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ягона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ҳужжатда</a:t>
            </a:r>
            <a:r>
              <a:rPr lang="ru-RU" altLang="ru-RU" b="1" dirty="0">
                <a:latin typeface="Times New Roman" panose="02020603050405020304" pitchFamily="18" charset="0"/>
                <a:cs typeface="Times New Roman" panose="02020603050405020304" pitchFamily="18" charset="0"/>
              </a:rPr>
              <a:t>:</a:t>
            </a:r>
          </a:p>
          <a:p>
            <a:pPr algn="just" eaLnBrk="1" hangingPunct="1"/>
            <a:r>
              <a:rPr lang="ru-RU" altLang="ru-RU" b="1" dirty="0" err="1">
                <a:latin typeface="Times New Roman" panose="02020603050405020304" pitchFamily="18" charset="0"/>
                <a:cs typeface="Times New Roman" panose="02020603050405020304" pitchFamily="18" charset="0"/>
              </a:rPr>
              <a:t>корпоратив</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бошқарувнинг</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илғор</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услубларини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жорий</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этиш</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бўйича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тавсиялар</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жумладан</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узоқ</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муддатли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истиқболда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ривожланиш</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стратегияси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ва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вазифалари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ички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назорат</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тизимлари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ва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ижро</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органининг</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акциядорлар</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ҳамда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инвесторлар</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билан</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самарали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ўзаро</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ҳамкорлик</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механизмларини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белгилаш</a:t>
            </a:r>
            <a:r>
              <a:rPr lang="ru-RU" altLang="ru-RU" b="1" dirty="0">
                <a:latin typeface="Times New Roman" panose="02020603050405020304" pitchFamily="18" charset="0"/>
                <a:cs typeface="Times New Roman" panose="02020603050405020304" pitchFamily="18" charset="0"/>
              </a:rPr>
              <a:t>;</a:t>
            </a:r>
          </a:p>
          <a:p>
            <a:pPr algn="just" eaLnBrk="1" hangingPunct="1"/>
            <a:r>
              <a:rPr lang="ru-RU" altLang="ru-RU" b="1" dirty="0" err="1">
                <a:latin typeface="Times New Roman" panose="02020603050405020304" pitchFamily="18" charset="0"/>
                <a:cs typeface="Times New Roman" panose="02020603050405020304" pitchFamily="18" charset="0"/>
              </a:rPr>
              <a:t>акциядорлик</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жамиятлари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фаолиятининг</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кўлами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тармоқ</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хусусиятлари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ва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йўналишларини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инобатга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олган</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ҳолда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намунавий</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ташкилий</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тузилмани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жорий</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қилиш</a:t>
            </a:r>
            <a:r>
              <a:rPr lang="ru-RU" altLang="ru-RU" b="1" dirty="0">
                <a:latin typeface="Times New Roman" panose="02020603050405020304" pitchFamily="18" charset="0"/>
                <a:cs typeface="Times New Roman" panose="02020603050405020304" pitchFamily="18" charset="0"/>
              </a:rPr>
              <a:t>;</a:t>
            </a:r>
          </a:p>
          <a:p>
            <a:pPr algn="just" eaLnBrk="1" hangingPunct="1"/>
            <a:r>
              <a:rPr lang="ru-RU" altLang="ru-RU" b="1" dirty="0" err="1">
                <a:latin typeface="Times New Roman" panose="02020603050405020304" pitchFamily="18" charset="0"/>
                <a:cs typeface="Times New Roman" panose="02020603050405020304" pitchFamily="18" charset="0"/>
              </a:rPr>
              <a:t>акциядорлик</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жамиятлари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фаолиятининг</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очиқлигини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ошириш</a:t>
            </a:r>
            <a:r>
              <a:rPr lang="ru-RU" altLang="ru-RU" b="1" dirty="0">
                <a:latin typeface="Times New Roman" panose="02020603050405020304" pitchFamily="18" charset="0"/>
                <a:cs typeface="Times New Roman" panose="02020603050405020304" pitchFamily="18" charset="0"/>
              </a:rPr>
              <a:t>, улар </a:t>
            </a:r>
            <a:r>
              <a:rPr lang="ru-RU" altLang="ru-RU" b="1" dirty="0" err="1">
                <a:latin typeface="Times New Roman" panose="02020603050405020304" pitchFamily="18" charset="0"/>
                <a:cs typeface="Times New Roman" panose="02020603050405020304" pitchFamily="18" charset="0"/>
              </a:rPr>
              <a:t>томонидан</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халқаро</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стандартлар</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асосида</a:t>
            </a:r>
            <a:r>
              <a:rPr lang="ru-RU" altLang="ru-RU" b="1" dirty="0">
                <a:latin typeface="Times New Roman" panose="02020603050405020304" pitchFamily="18" charset="0"/>
                <a:cs typeface="Times New Roman" panose="02020603050405020304" pitchFamily="18" charset="0"/>
              </a:rPr>
              <a:t> аудит </a:t>
            </a:r>
            <a:r>
              <a:rPr lang="ru-RU" altLang="ru-RU" b="1" dirty="0" err="1">
                <a:latin typeface="Times New Roman" panose="02020603050405020304" pitchFamily="18" charset="0"/>
                <a:cs typeface="Times New Roman" panose="02020603050405020304" pitchFamily="18" charset="0"/>
              </a:rPr>
              <a:t>ва</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молиявий</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ҳисобот</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ахборотини</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нашр</a:t>
            </a:r>
            <a:r>
              <a:rPr lang="ru-RU" altLang="ru-RU" b="1" dirty="0">
                <a:latin typeface="Times New Roman" panose="02020603050405020304" pitchFamily="18" charset="0"/>
                <a:cs typeface="Times New Roman" panose="02020603050405020304" pitchFamily="18" charset="0"/>
              </a:rPr>
              <a:t> </a:t>
            </a:r>
            <a:r>
              <a:rPr lang="ru-RU" altLang="ru-RU" b="1" dirty="0" err="1">
                <a:latin typeface="Times New Roman" panose="02020603050405020304" pitchFamily="18" charset="0"/>
                <a:cs typeface="Times New Roman" panose="02020603050405020304" pitchFamily="18" charset="0"/>
              </a:rPr>
              <a:t>қилиш</a:t>
            </a:r>
            <a:r>
              <a:rPr lang="ru-RU" altLang="ru-RU"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244203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133108" y="562050"/>
            <a:ext cx="3672408" cy="360040"/>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1200" b="1" dirty="0">
                <a:ln w="1905"/>
                <a:solidFill>
                  <a:sysClr val="windowText" lastClr="000000"/>
                </a:solidFill>
                <a:effectLst>
                  <a:innerShdw blurRad="69850" dist="43180" dir="5400000">
                    <a:srgbClr val="000000">
                      <a:alpha val="65000"/>
                    </a:srgbClr>
                  </a:innerShdw>
                </a:effectLst>
                <a:latin typeface="Times New Roman" pitchFamily="18" charset="0"/>
                <a:cs typeface="Times New Roman" pitchFamily="18" charset="0"/>
              </a:rPr>
              <a:t>Акциядорлар умумий йиғилиши</a:t>
            </a:r>
            <a:endParaRPr lang="ru-RU" sz="1200" b="1" dirty="0">
              <a:ln w="1905"/>
              <a:solidFill>
                <a:sysClr val="windowText" lastClr="000000"/>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6" name="Прямоугольник 5"/>
          <p:cNvSpPr/>
          <p:nvPr/>
        </p:nvSpPr>
        <p:spPr>
          <a:xfrm>
            <a:off x="3584848" y="1127056"/>
            <a:ext cx="2768928" cy="432048"/>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1200" b="1" dirty="0">
                <a:ln w="1905"/>
                <a:solidFill>
                  <a:sysClr val="windowText" lastClr="000000"/>
                </a:solidFill>
                <a:effectLst>
                  <a:innerShdw blurRad="69850" dist="43180" dir="5400000">
                    <a:srgbClr val="000000">
                      <a:alpha val="65000"/>
                    </a:srgbClr>
                  </a:innerShdw>
                </a:effectLst>
                <a:latin typeface="Times New Roman" pitchFamily="18" charset="0"/>
                <a:cs typeface="Times New Roman" pitchFamily="18" charset="0"/>
              </a:rPr>
              <a:t>Кузатув кенгаши</a:t>
            </a:r>
            <a:endParaRPr lang="ru-RU" sz="1200" b="1" dirty="0">
              <a:ln w="1905"/>
              <a:solidFill>
                <a:sysClr val="windowText" lastClr="000000"/>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7" name="Прямоугольник 6"/>
          <p:cNvSpPr/>
          <p:nvPr/>
        </p:nvSpPr>
        <p:spPr>
          <a:xfrm>
            <a:off x="3584848" y="1844824"/>
            <a:ext cx="2768928" cy="432048"/>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1200" b="1" dirty="0">
                <a:ln w="1905"/>
                <a:solidFill>
                  <a:sysClr val="windowText" lastClr="000000"/>
                </a:solidFill>
                <a:effectLst>
                  <a:innerShdw blurRad="69850" dist="43180" dir="5400000">
                    <a:srgbClr val="000000">
                      <a:alpha val="65000"/>
                    </a:srgbClr>
                  </a:innerShdw>
                </a:effectLst>
                <a:latin typeface="Times New Roman" pitchFamily="18" charset="0"/>
                <a:cs typeface="Times New Roman" pitchFamily="18" charset="0"/>
              </a:rPr>
              <a:t>Ижроия органи раҳбари </a:t>
            </a:r>
          </a:p>
          <a:p>
            <a:pPr algn="ctr">
              <a:defRPr/>
            </a:pPr>
            <a:r>
              <a:rPr lang="uz-Cyrl-UZ" sz="1200" dirty="0">
                <a:ln w="1905"/>
                <a:solidFill>
                  <a:sysClr val="windowText" lastClr="000000"/>
                </a:solidFill>
                <a:effectLst>
                  <a:innerShdw blurRad="69850" dist="43180" dir="5400000">
                    <a:srgbClr val="000000">
                      <a:alpha val="65000"/>
                    </a:srgbClr>
                  </a:innerShdw>
                </a:effectLst>
                <a:latin typeface="Times New Roman" pitchFamily="18" charset="0"/>
                <a:cs typeface="Times New Roman" pitchFamily="18" charset="0"/>
              </a:rPr>
              <a:t>(бош директор/бошқарув раиси)</a:t>
            </a:r>
            <a:endParaRPr lang="ru-RU" sz="1200" dirty="0">
              <a:ln w="1905"/>
              <a:solidFill>
                <a:sysClr val="windowText" lastClr="000000"/>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8" name="Прямоугольник 7"/>
          <p:cNvSpPr/>
          <p:nvPr/>
        </p:nvSpPr>
        <p:spPr>
          <a:xfrm>
            <a:off x="631825" y="2565401"/>
            <a:ext cx="1257300" cy="5762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1050" b="1" dirty="0">
                <a:solidFill>
                  <a:schemeClr val="tx1"/>
                </a:solidFill>
                <a:latin typeface="Times New Roman" pitchFamily="18" charset="0"/>
                <a:cs typeface="Times New Roman" pitchFamily="18" charset="0"/>
              </a:rPr>
              <a:t>Маркетинг ва сотиш бўйича директор</a:t>
            </a:r>
            <a:endParaRPr lang="ru-RU" sz="1050" b="1" dirty="0">
              <a:solidFill>
                <a:schemeClr val="tx1"/>
              </a:solidFill>
              <a:latin typeface="Times New Roman" pitchFamily="18" charset="0"/>
              <a:cs typeface="Times New Roman" pitchFamily="18" charset="0"/>
            </a:endParaRPr>
          </a:p>
        </p:txBody>
      </p:sp>
      <p:sp>
        <p:nvSpPr>
          <p:cNvPr id="13" name="Прямоугольник 12"/>
          <p:cNvSpPr/>
          <p:nvPr/>
        </p:nvSpPr>
        <p:spPr>
          <a:xfrm>
            <a:off x="2073276" y="2565401"/>
            <a:ext cx="1255713" cy="5762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1000" b="1" dirty="0">
                <a:solidFill>
                  <a:schemeClr val="tx1"/>
                </a:solidFill>
                <a:latin typeface="Times New Roman" pitchFamily="18" charset="0"/>
                <a:cs typeface="Times New Roman" pitchFamily="18" charset="0"/>
              </a:rPr>
              <a:t>Истиқболли ривожлантириш ва инвестициялар бўйича директор</a:t>
            </a:r>
            <a:endParaRPr lang="ru-RU" sz="1000" b="1" dirty="0">
              <a:solidFill>
                <a:schemeClr val="tx1"/>
              </a:solidFill>
              <a:latin typeface="Times New Roman" pitchFamily="18" charset="0"/>
              <a:cs typeface="Times New Roman" pitchFamily="18" charset="0"/>
            </a:endParaRPr>
          </a:p>
        </p:txBody>
      </p:sp>
      <p:sp>
        <p:nvSpPr>
          <p:cNvPr id="14" name="Прямоугольник 13"/>
          <p:cNvSpPr/>
          <p:nvPr/>
        </p:nvSpPr>
        <p:spPr>
          <a:xfrm>
            <a:off x="3584576" y="2565401"/>
            <a:ext cx="1317625" cy="5762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1100" b="1" dirty="0">
                <a:solidFill>
                  <a:schemeClr val="tx1"/>
                </a:solidFill>
                <a:latin typeface="Times New Roman" pitchFamily="18" charset="0"/>
                <a:cs typeface="Times New Roman" pitchFamily="18" charset="0"/>
              </a:rPr>
              <a:t>Ишлаб чиқариш бўйича директор</a:t>
            </a:r>
            <a:endParaRPr lang="ru-RU" sz="1100" b="1" dirty="0">
              <a:solidFill>
                <a:schemeClr val="tx1"/>
              </a:solidFill>
              <a:latin typeface="Times New Roman" pitchFamily="18" charset="0"/>
              <a:cs typeface="Times New Roman" pitchFamily="18" charset="0"/>
            </a:endParaRPr>
          </a:p>
        </p:txBody>
      </p:sp>
      <p:sp>
        <p:nvSpPr>
          <p:cNvPr id="15" name="Прямоугольник 14"/>
          <p:cNvSpPr/>
          <p:nvPr/>
        </p:nvSpPr>
        <p:spPr>
          <a:xfrm>
            <a:off x="5097463" y="2565401"/>
            <a:ext cx="1255712" cy="5762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1200" b="1" dirty="0">
                <a:solidFill>
                  <a:schemeClr val="tx1"/>
                </a:solidFill>
                <a:latin typeface="Times New Roman" pitchFamily="18" charset="0"/>
                <a:cs typeface="Times New Roman" pitchFamily="18" charset="0"/>
              </a:rPr>
              <a:t>Молия бўйича  директор</a:t>
            </a:r>
            <a:endParaRPr lang="ru-RU" sz="1200" b="1" dirty="0">
              <a:solidFill>
                <a:schemeClr val="tx1"/>
              </a:solidFill>
              <a:latin typeface="Times New Roman" pitchFamily="18" charset="0"/>
              <a:cs typeface="Times New Roman" pitchFamily="18" charset="0"/>
            </a:endParaRPr>
          </a:p>
        </p:txBody>
      </p:sp>
      <p:sp>
        <p:nvSpPr>
          <p:cNvPr id="16" name="Прямоугольник 15"/>
          <p:cNvSpPr/>
          <p:nvPr/>
        </p:nvSpPr>
        <p:spPr>
          <a:xfrm>
            <a:off x="6577014" y="2565401"/>
            <a:ext cx="1290637" cy="5762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1200" b="1" dirty="0">
                <a:solidFill>
                  <a:schemeClr val="tx1"/>
                </a:solidFill>
                <a:latin typeface="Times New Roman" pitchFamily="18" charset="0"/>
                <a:cs typeface="Times New Roman" pitchFamily="18" charset="0"/>
              </a:rPr>
              <a:t>Харид бўйича  директор</a:t>
            </a:r>
            <a:endParaRPr lang="ru-RU" sz="1200" b="1" dirty="0">
              <a:solidFill>
                <a:schemeClr val="tx1"/>
              </a:solidFill>
              <a:latin typeface="Times New Roman" pitchFamily="18" charset="0"/>
              <a:cs typeface="Times New Roman" pitchFamily="18" charset="0"/>
            </a:endParaRPr>
          </a:p>
        </p:txBody>
      </p:sp>
      <p:sp>
        <p:nvSpPr>
          <p:cNvPr id="19" name="Прямоугольник 18"/>
          <p:cNvSpPr/>
          <p:nvPr/>
        </p:nvSpPr>
        <p:spPr>
          <a:xfrm>
            <a:off x="631825" y="3284538"/>
            <a:ext cx="1257300" cy="576262"/>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Бозор конъюктураси ва истиқболли</a:t>
            </a:r>
            <a:r>
              <a:rPr lang="uz-Cyrl-UZ" sz="900" dirty="0">
                <a:solidFill>
                  <a:srgbClr val="C00000"/>
                </a:solidFill>
                <a:latin typeface="Times New Roman" pitchFamily="18" charset="0"/>
                <a:cs typeface="Times New Roman" pitchFamily="18" charset="0"/>
              </a:rPr>
              <a:t> </a:t>
            </a:r>
            <a:r>
              <a:rPr lang="uz-Cyrl-UZ" sz="900" dirty="0">
                <a:solidFill>
                  <a:schemeClr val="tx1"/>
                </a:solidFill>
                <a:latin typeface="Times New Roman" pitchFamily="18" charset="0"/>
                <a:cs typeface="Times New Roman" pitchFamily="18" charset="0"/>
              </a:rPr>
              <a:t>талабни ўрганиш бўлими</a:t>
            </a:r>
            <a:endParaRPr lang="ru-RU" sz="900" dirty="0">
              <a:solidFill>
                <a:schemeClr val="tx1"/>
              </a:solidFill>
              <a:latin typeface="Times New Roman" pitchFamily="18" charset="0"/>
              <a:cs typeface="Times New Roman" pitchFamily="18" charset="0"/>
            </a:endParaRPr>
          </a:p>
        </p:txBody>
      </p:sp>
      <p:sp>
        <p:nvSpPr>
          <p:cNvPr id="20" name="Прямоугольник 19"/>
          <p:cNvSpPr/>
          <p:nvPr/>
        </p:nvSpPr>
        <p:spPr>
          <a:xfrm>
            <a:off x="631825" y="4005263"/>
            <a:ext cx="1257300" cy="576262"/>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Бренд-менежменти, маркетинг ва реклама хизмати </a:t>
            </a:r>
            <a:endParaRPr lang="ru-RU" sz="900" dirty="0">
              <a:solidFill>
                <a:schemeClr val="tx1"/>
              </a:solidFill>
              <a:latin typeface="Times New Roman" pitchFamily="18" charset="0"/>
              <a:cs typeface="Times New Roman" pitchFamily="18" charset="0"/>
            </a:endParaRPr>
          </a:p>
        </p:txBody>
      </p:sp>
      <p:sp>
        <p:nvSpPr>
          <p:cNvPr id="21" name="Прямоугольник 20"/>
          <p:cNvSpPr/>
          <p:nvPr/>
        </p:nvSpPr>
        <p:spPr>
          <a:xfrm>
            <a:off x="631825" y="4724401"/>
            <a:ext cx="1257300" cy="5762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Экспорт ва чет эллик мижозлар билан ишлаш бўлими</a:t>
            </a:r>
            <a:endParaRPr lang="ru-RU" sz="900" dirty="0">
              <a:solidFill>
                <a:schemeClr val="tx1"/>
              </a:solidFill>
              <a:latin typeface="Times New Roman" pitchFamily="18" charset="0"/>
              <a:cs typeface="Times New Roman" pitchFamily="18" charset="0"/>
            </a:endParaRPr>
          </a:p>
        </p:txBody>
      </p:sp>
      <p:sp>
        <p:nvSpPr>
          <p:cNvPr id="22" name="Прямоугольник 21"/>
          <p:cNvSpPr/>
          <p:nvPr/>
        </p:nvSpPr>
        <p:spPr>
          <a:xfrm>
            <a:off x="631825" y="5445126"/>
            <a:ext cx="1257300" cy="5762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Ички бозорларга сотиш бўлими</a:t>
            </a:r>
            <a:endParaRPr lang="ru-RU" sz="900" dirty="0">
              <a:solidFill>
                <a:schemeClr val="tx1"/>
              </a:solidFill>
              <a:latin typeface="Times New Roman" pitchFamily="18" charset="0"/>
              <a:cs typeface="Times New Roman" pitchFamily="18" charset="0"/>
            </a:endParaRPr>
          </a:p>
        </p:txBody>
      </p:sp>
      <p:sp>
        <p:nvSpPr>
          <p:cNvPr id="23" name="Прямоугольник 22"/>
          <p:cNvSpPr/>
          <p:nvPr/>
        </p:nvSpPr>
        <p:spPr>
          <a:xfrm>
            <a:off x="631825" y="6176963"/>
            <a:ext cx="1257300" cy="576262"/>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Кафолат ва сотувдан кейинги хизмат кўрсатиш бўлими</a:t>
            </a:r>
            <a:endParaRPr lang="ru-RU" sz="900" dirty="0">
              <a:solidFill>
                <a:schemeClr val="tx1"/>
              </a:solidFill>
              <a:latin typeface="Times New Roman" pitchFamily="18" charset="0"/>
              <a:cs typeface="Times New Roman" pitchFamily="18" charset="0"/>
            </a:endParaRPr>
          </a:p>
        </p:txBody>
      </p:sp>
      <p:sp>
        <p:nvSpPr>
          <p:cNvPr id="24" name="Прямоугольник 23"/>
          <p:cNvSpPr/>
          <p:nvPr/>
        </p:nvSpPr>
        <p:spPr>
          <a:xfrm>
            <a:off x="2073276" y="3284539"/>
            <a:ext cx="1255713" cy="720725"/>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Бизнесни ривожлантиришни стратегик режалаштириш бўлими</a:t>
            </a:r>
            <a:endParaRPr lang="ru-RU" sz="900" dirty="0">
              <a:solidFill>
                <a:schemeClr val="tx1"/>
              </a:solidFill>
              <a:latin typeface="Times New Roman" pitchFamily="18" charset="0"/>
              <a:cs typeface="Times New Roman" pitchFamily="18" charset="0"/>
            </a:endParaRPr>
          </a:p>
        </p:txBody>
      </p:sp>
      <p:sp>
        <p:nvSpPr>
          <p:cNvPr id="25" name="Прямоугольник 24"/>
          <p:cNvSpPr/>
          <p:nvPr/>
        </p:nvSpPr>
        <p:spPr>
          <a:xfrm>
            <a:off x="2073276" y="4149726"/>
            <a:ext cx="1255713" cy="549275"/>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Инвестицияни жалб этиш ва инвестиция лойиҳаларини амалга ошириш бўлими </a:t>
            </a:r>
            <a:endParaRPr lang="ru-RU" sz="900" dirty="0">
              <a:solidFill>
                <a:schemeClr val="tx1"/>
              </a:solidFill>
              <a:latin typeface="Times New Roman" pitchFamily="18" charset="0"/>
              <a:cs typeface="Times New Roman" pitchFamily="18" charset="0"/>
            </a:endParaRPr>
          </a:p>
        </p:txBody>
      </p:sp>
      <p:sp>
        <p:nvSpPr>
          <p:cNvPr id="26" name="Прямоугольник 25"/>
          <p:cNvSpPr/>
          <p:nvPr/>
        </p:nvSpPr>
        <p:spPr>
          <a:xfrm>
            <a:off x="2073276" y="4856163"/>
            <a:ext cx="1255713" cy="444500"/>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Янги махсулотларни излаш ва жорий этиш бўлими</a:t>
            </a:r>
            <a:endParaRPr lang="ru-RU" sz="900" dirty="0">
              <a:solidFill>
                <a:schemeClr val="tx1"/>
              </a:solidFill>
              <a:latin typeface="Times New Roman" pitchFamily="18" charset="0"/>
              <a:cs typeface="Times New Roman" pitchFamily="18" charset="0"/>
            </a:endParaRPr>
          </a:p>
        </p:txBody>
      </p:sp>
      <p:sp>
        <p:nvSpPr>
          <p:cNvPr id="27" name="Прямоугольник 26"/>
          <p:cNvSpPr/>
          <p:nvPr/>
        </p:nvSpPr>
        <p:spPr>
          <a:xfrm>
            <a:off x="1136651" y="1136650"/>
            <a:ext cx="1789113" cy="431800"/>
          </a:xfrm>
          <a:prstGeom prst="rect">
            <a:avLst/>
          </a:prstGeom>
          <a:solidFill>
            <a:schemeClr val="bg1"/>
          </a:solidFill>
          <a:ln w="3175">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dirty="0">
                <a:solidFill>
                  <a:schemeClr val="tx1"/>
                </a:solidFill>
                <a:latin typeface="Times New Roman" pitchFamily="18" charset="0"/>
                <a:cs typeface="Times New Roman" pitchFamily="18" charset="0"/>
              </a:rPr>
              <a:t>Миноритар акциядорлар </a:t>
            </a:r>
          </a:p>
          <a:p>
            <a:pPr algn="ctr">
              <a:defRPr/>
            </a:pPr>
            <a:r>
              <a:rPr lang="uz-Cyrl-UZ" sz="1200" dirty="0">
                <a:solidFill>
                  <a:schemeClr val="tx1"/>
                </a:solidFill>
                <a:latin typeface="Times New Roman" pitchFamily="18" charset="0"/>
                <a:cs typeface="Times New Roman" pitchFamily="18" charset="0"/>
              </a:rPr>
              <a:t>қўмитаси</a:t>
            </a:r>
            <a:endParaRPr lang="ru-RU" sz="1200" dirty="0">
              <a:solidFill>
                <a:schemeClr val="tx1"/>
              </a:solidFill>
              <a:latin typeface="Times New Roman" pitchFamily="18" charset="0"/>
              <a:cs typeface="Times New Roman" pitchFamily="18" charset="0"/>
            </a:endParaRPr>
          </a:p>
        </p:txBody>
      </p:sp>
      <p:sp>
        <p:nvSpPr>
          <p:cNvPr id="28" name="Прямоугольник 27"/>
          <p:cNvSpPr/>
          <p:nvPr/>
        </p:nvSpPr>
        <p:spPr>
          <a:xfrm>
            <a:off x="6897688" y="1125538"/>
            <a:ext cx="2087562" cy="431800"/>
          </a:xfrm>
          <a:prstGeom prst="rect">
            <a:avLst/>
          </a:prstGeom>
          <a:solidFill>
            <a:schemeClr val="bg1"/>
          </a:solidFill>
          <a:ln w="6350">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dirty="0">
                <a:solidFill>
                  <a:schemeClr val="tx1"/>
                </a:solidFill>
                <a:latin typeface="Times New Roman" pitchFamily="18" charset="0"/>
                <a:cs typeface="Times New Roman" pitchFamily="18" charset="0"/>
              </a:rPr>
              <a:t>Тафтиш комиссияси</a:t>
            </a:r>
            <a:endParaRPr lang="ru-RU" sz="1200" dirty="0">
              <a:solidFill>
                <a:schemeClr val="tx1"/>
              </a:solidFill>
              <a:latin typeface="Times New Roman" pitchFamily="18" charset="0"/>
              <a:cs typeface="Times New Roman" pitchFamily="18" charset="0"/>
            </a:endParaRPr>
          </a:p>
        </p:txBody>
      </p:sp>
      <p:sp>
        <p:nvSpPr>
          <p:cNvPr id="29" name="Прямоугольник 28"/>
          <p:cNvSpPr/>
          <p:nvPr/>
        </p:nvSpPr>
        <p:spPr>
          <a:xfrm>
            <a:off x="6897688" y="1835150"/>
            <a:ext cx="2087562" cy="298450"/>
          </a:xfrm>
          <a:prstGeom prst="rect">
            <a:avLst/>
          </a:prstGeom>
          <a:solidFill>
            <a:schemeClr val="bg1"/>
          </a:solid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dirty="0">
                <a:solidFill>
                  <a:schemeClr val="tx1"/>
                </a:solidFill>
                <a:latin typeface="Times New Roman" pitchFamily="18" charset="0"/>
                <a:cs typeface="Times New Roman" pitchFamily="18" charset="0"/>
              </a:rPr>
              <a:t>Ички аудит хизмати</a:t>
            </a:r>
            <a:endParaRPr lang="ru-RU" sz="1200" dirty="0">
              <a:solidFill>
                <a:schemeClr val="tx1"/>
              </a:solidFill>
              <a:latin typeface="Times New Roman" pitchFamily="18" charset="0"/>
              <a:cs typeface="Times New Roman" pitchFamily="18" charset="0"/>
            </a:endParaRPr>
          </a:p>
        </p:txBody>
      </p:sp>
      <p:sp>
        <p:nvSpPr>
          <p:cNvPr id="30" name="Прямоугольник 29"/>
          <p:cNvSpPr/>
          <p:nvPr/>
        </p:nvSpPr>
        <p:spPr>
          <a:xfrm>
            <a:off x="3584576" y="3284539"/>
            <a:ext cx="1317625" cy="427037"/>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Ишлаб чиқаришни мувофиқлаштириш бўлими</a:t>
            </a:r>
            <a:endParaRPr lang="ru-RU" sz="900" dirty="0">
              <a:solidFill>
                <a:schemeClr val="tx1"/>
              </a:solidFill>
              <a:latin typeface="Times New Roman" pitchFamily="18" charset="0"/>
              <a:cs typeface="Times New Roman" pitchFamily="18" charset="0"/>
            </a:endParaRPr>
          </a:p>
        </p:txBody>
      </p:sp>
      <p:sp>
        <p:nvSpPr>
          <p:cNvPr id="31" name="Прямоугольник 30"/>
          <p:cNvSpPr/>
          <p:nvPr/>
        </p:nvSpPr>
        <p:spPr>
          <a:xfrm>
            <a:off x="3584576" y="3789364"/>
            <a:ext cx="1317625" cy="287337"/>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Бош мухандис хизмати</a:t>
            </a:r>
            <a:endParaRPr lang="ru-RU" sz="900" dirty="0">
              <a:solidFill>
                <a:schemeClr val="tx1"/>
              </a:solidFill>
              <a:latin typeface="Times New Roman" pitchFamily="18" charset="0"/>
              <a:cs typeface="Times New Roman" pitchFamily="18" charset="0"/>
            </a:endParaRPr>
          </a:p>
        </p:txBody>
      </p:sp>
      <p:sp>
        <p:nvSpPr>
          <p:cNvPr id="32" name="Прямоугольник 31"/>
          <p:cNvSpPr/>
          <p:nvPr/>
        </p:nvSpPr>
        <p:spPr>
          <a:xfrm>
            <a:off x="3584576" y="4149726"/>
            <a:ext cx="1317625" cy="358775"/>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Бош энергетик хизмати</a:t>
            </a:r>
            <a:endParaRPr lang="ru-RU" sz="900" dirty="0">
              <a:solidFill>
                <a:schemeClr val="tx1"/>
              </a:solidFill>
              <a:latin typeface="Times New Roman" pitchFamily="18" charset="0"/>
              <a:cs typeface="Times New Roman" pitchFamily="18" charset="0"/>
            </a:endParaRPr>
          </a:p>
        </p:txBody>
      </p:sp>
      <p:sp>
        <p:nvSpPr>
          <p:cNvPr id="33" name="Прямоугольник 32"/>
          <p:cNvSpPr/>
          <p:nvPr/>
        </p:nvSpPr>
        <p:spPr>
          <a:xfrm>
            <a:off x="3584576" y="4579939"/>
            <a:ext cx="1317625" cy="358775"/>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Бош механик хизмати</a:t>
            </a:r>
            <a:endParaRPr lang="ru-RU" sz="900" dirty="0">
              <a:solidFill>
                <a:schemeClr val="tx1"/>
              </a:solidFill>
              <a:latin typeface="Times New Roman" pitchFamily="18" charset="0"/>
              <a:cs typeface="Times New Roman" pitchFamily="18" charset="0"/>
            </a:endParaRPr>
          </a:p>
        </p:txBody>
      </p:sp>
      <p:sp>
        <p:nvSpPr>
          <p:cNvPr id="34" name="Прямоугольник 33"/>
          <p:cNvSpPr/>
          <p:nvPr/>
        </p:nvSpPr>
        <p:spPr>
          <a:xfrm>
            <a:off x="3584576" y="5013326"/>
            <a:ext cx="1317625" cy="3603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Маҳаллийлаштириш бўлими</a:t>
            </a:r>
            <a:endParaRPr lang="ru-RU" sz="900" dirty="0">
              <a:solidFill>
                <a:schemeClr val="tx1"/>
              </a:solidFill>
              <a:latin typeface="Times New Roman" pitchFamily="18" charset="0"/>
              <a:cs typeface="Times New Roman" pitchFamily="18" charset="0"/>
            </a:endParaRPr>
          </a:p>
        </p:txBody>
      </p:sp>
      <p:sp>
        <p:nvSpPr>
          <p:cNvPr id="35" name="Прямоугольник 34"/>
          <p:cNvSpPr/>
          <p:nvPr/>
        </p:nvSpPr>
        <p:spPr>
          <a:xfrm>
            <a:off x="3584576" y="5446713"/>
            <a:ext cx="1317625" cy="360362"/>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Технология бўлими</a:t>
            </a:r>
            <a:endParaRPr lang="ru-RU" sz="900" dirty="0">
              <a:solidFill>
                <a:schemeClr val="tx1"/>
              </a:solidFill>
              <a:latin typeface="Times New Roman" pitchFamily="18" charset="0"/>
              <a:cs typeface="Times New Roman" pitchFamily="18" charset="0"/>
            </a:endParaRPr>
          </a:p>
        </p:txBody>
      </p:sp>
      <p:sp>
        <p:nvSpPr>
          <p:cNvPr id="37" name="Прямоугольник 36"/>
          <p:cNvSpPr/>
          <p:nvPr/>
        </p:nvSpPr>
        <p:spPr>
          <a:xfrm>
            <a:off x="3584576" y="5876926"/>
            <a:ext cx="1317625" cy="3603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Меҳнат муҳофазаси ва техник хавфсизлик хизмати</a:t>
            </a:r>
            <a:endParaRPr lang="ru-RU" sz="900" dirty="0">
              <a:solidFill>
                <a:schemeClr val="tx1"/>
              </a:solidFill>
              <a:latin typeface="Times New Roman" pitchFamily="18" charset="0"/>
              <a:cs typeface="Times New Roman" pitchFamily="18" charset="0"/>
            </a:endParaRPr>
          </a:p>
        </p:txBody>
      </p:sp>
      <p:sp>
        <p:nvSpPr>
          <p:cNvPr id="38" name="Прямоугольник 37"/>
          <p:cNvSpPr/>
          <p:nvPr/>
        </p:nvSpPr>
        <p:spPr>
          <a:xfrm>
            <a:off x="3584576" y="6284913"/>
            <a:ext cx="1317625" cy="360362"/>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Метрология ва лаборатория хизмати</a:t>
            </a:r>
            <a:endParaRPr lang="ru-RU" sz="900" dirty="0">
              <a:solidFill>
                <a:schemeClr val="tx1"/>
              </a:solidFill>
              <a:latin typeface="Times New Roman" pitchFamily="18" charset="0"/>
              <a:cs typeface="Times New Roman" pitchFamily="18" charset="0"/>
            </a:endParaRPr>
          </a:p>
        </p:txBody>
      </p:sp>
      <p:sp>
        <p:nvSpPr>
          <p:cNvPr id="40" name="Прямоугольник 39"/>
          <p:cNvSpPr/>
          <p:nvPr/>
        </p:nvSpPr>
        <p:spPr>
          <a:xfrm>
            <a:off x="5097463" y="3284538"/>
            <a:ext cx="1255712" cy="360362"/>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Бош ҳисобчи/</a:t>
            </a:r>
          </a:p>
          <a:p>
            <a:pPr algn="ctr">
              <a:defRPr/>
            </a:pPr>
            <a:r>
              <a:rPr lang="uz-Cyrl-UZ" sz="900" dirty="0">
                <a:solidFill>
                  <a:schemeClr val="tx1"/>
                </a:solidFill>
                <a:latin typeface="Times New Roman" pitchFamily="18" charset="0"/>
                <a:cs typeface="Times New Roman" pitchFamily="18" charset="0"/>
              </a:rPr>
              <a:t>Бухгалтерия</a:t>
            </a:r>
            <a:endParaRPr lang="ru-RU" sz="900" dirty="0">
              <a:solidFill>
                <a:schemeClr val="tx1"/>
              </a:solidFill>
              <a:latin typeface="Times New Roman" pitchFamily="18" charset="0"/>
              <a:cs typeface="Times New Roman" pitchFamily="18" charset="0"/>
            </a:endParaRPr>
          </a:p>
        </p:txBody>
      </p:sp>
      <p:sp>
        <p:nvSpPr>
          <p:cNvPr id="41" name="Прямоугольник 40"/>
          <p:cNvSpPr/>
          <p:nvPr/>
        </p:nvSpPr>
        <p:spPr>
          <a:xfrm>
            <a:off x="5097463" y="3716338"/>
            <a:ext cx="1255712" cy="360362"/>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Ғазначилик ва молия хизмати</a:t>
            </a:r>
            <a:endParaRPr lang="ru-RU" sz="900" dirty="0">
              <a:solidFill>
                <a:schemeClr val="tx1"/>
              </a:solidFill>
              <a:latin typeface="Times New Roman" pitchFamily="18" charset="0"/>
              <a:cs typeface="Times New Roman" pitchFamily="18" charset="0"/>
            </a:endParaRPr>
          </a:p>
        </p:txBody>
      </p:sp>
      <p:sp>
        <p:nvSpPr>
          <p:cNvPr id="42" name="Прямоугольник 41"/>
          <p:cNvSpPr/>
          <p:nvPr/>
        </p:nvSpPr>
        <p:spPr>
          <a:xfrm>
            <a:off x="5097463" y="4149726"/>
            <a:ext cx="1255712" cy="549275"/>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Шартномалар мажбуриятларини назорат қилиш бўлими</a:t>
            </a:r>
            <a:endParaRPr lang="ru-RU" sz="900" dirty="0">
              <a:solidFill>
                <a:schemeClr val="tx1"/>
              </a:solidFill>
              <a:latin typeface="Times New Roman" pitchFamily="18" charset="0"/>
              <a:cs typeface="Times New Roman" pitchFamily="18" charset="0"/>
            </a:endParaRPr>
          </a:p>
        </p:txBody>
      </p:sp>
      <p:sp>
        <p:nvSpPr>
          <p:cNvPr id="43" name="Прямоугольник 42"/>
          <p:cNvSpPr/>
          <p:nvPr/>
        </p:nvSpPr>
        <p:spPr>
          <a:xfrm>
            <a:off x="6577014" y="3284538"/>
            <a:ext cx="1290637" cy="360362"/>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Ички харидлар бўлими</a:t>
            </a:r>
            <a:endParaRPr lang="ru-RU" sz="900" dirty="0">
              <a:solidFill>
                <a:schemeClr val="tx1"/>
              </a:solidFill>
              <a:latin typeface="Times New Roman" pitchFamily="18" charset="0"/>
              <a:cs typeface="Times New Roman" pitchFamily="18" charset="0"/>
            </a:endParaRPr>
          </a:p>
        </p:txBody>
      </p:sp>
      <p:sp>
        <p:nvSpPr>
          <p:cNvPr id="44" name="Прямоугольник 43"/>
          <p:cNvSpPr/>
          <p:nvPr/>
        </p:nvSpPr>
        <p:spPr>
          <a:xfrm>
            <a:off x="6577014" y="3711576"/>
            <a:ext cx="1290637" cy="3603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Ташқи харидлар бўлими</a:t>
            </a:r>
            <a:endParaRPr lang="ru-RU" sz="900" dirty="0">
              <a:solidFill>
                <a:schemeClr val="tx1"/>
              </a:solidFill>
              <a:latin typeface="Times New Roman" pitchFamily="18" charset="0"/>
              <a:cs typeface="Times New Roman" pitchFamily="18" charset="0"/>
            </a:endParaRPr>
          </a:p>
        </p:txBody>
      </p:sp>
      <p:sp>
        <p:nvSpPr>
          <p:cNvPr id="45" name="Прямоугольник 44"/>
          <p:cNvSpPr/>
          <p:nvPr/>
        </p:nvSpPr>
        <p:spPr>
          <a:xfrm>
            <a:off x="6577014" y="4149726"/>
            <a:ext cx="1290637" cy="358775"/>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Логистика хизмати</a:t>
            </a:r>
            <a:endParaRPr lang="ru-RU" sz="900" dirty="0">
              <a:solidFill>
                <a:schemeClr val="tx1"/>
              </a:solidFill>
              <a:latin typeface="Times New Roman" pitchFamily="18" charset="0"/>
              <a:cs typeface="Times New Roman" pitchFamily="18" charset="0"/>
            </a:endParaRPr>
          </a:p>
        </p:txBody>
      </p:sp>
      <p:sp>
        <p:nvSpPr>
          <p:cNvPr id="46" name="Прямоугольник 45"/>
          <p:cNvSpPr/>
          <p:nvPr/>
        </p:nvSpPr>
        <p:spPr>
          <a:xfrm>
            <a:off x="6577014" y="4579939"/>
            <a:ext cx="1290637" cy="433387"/>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Моддий заҳираларини бошқариш хизмати</a:t>
            </a:r>
            <a:endParaRPr lang="ru-RU" sz="900" dirty="0">
              <a:solidFill>
                <a:schemeClr val="tx1"/>
              </a:solidFill>
              <a:latin typeface="Times New Roman" pitchFamily="18" charset="0"/>
              <a:cs typeface="Times New Roman" pitchFamily="18" charset="0"/>
            </a:endParaRPr>
          </a:p>
        </p:txBody>
      </p:sp>
      <p:sp>
        <p:nvSpPr>
          <p:cNvPr id="47" name="Прямоугольник 46"/>
          <p:cNvSpPr/>
          <p:nvPr/>
        </p:nvSpPr>
        <p:spPr>
          <a:xfrm>
            <a:off x="8048625" y="2565401"/>
            <a:ext cx="1296988" cy="576263"/>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1050" b="1" dirty="0">
                <a:solidFill>
                  <a:schemeClr val="tx1"/>
                </a:solidFill>
                <a:latin typeface="Times New Roman" pitchFamily="18" charset="0"/>
                <a:cs typeface="Times New Roman" pitchFamily="18" charset="0"/>
              </a:rPr>
              <a:t>Акциядорлар билан корпоратив алоқалар бошқармаси</a:t>
            </a:r>
            <a:endParaRPr lang="ru-RU" sz="1050" b="1" dirty="0">
              <a:solidFill>
                <a:schemeClr val="tx1"/>
              </a:solidFill>
              <a:latin typeface="Times New Roman" pitchFamily="18" charset="0"/>
              <a:cs typeface="Times New Roman" pitchFamily="18" charset="0"/>
            </a:endParaRPr>
          </a:p>
        </p:txBody>
      </p:sp>
      <p:sp>
        <p:nvSpPr>
          <p:cNvPr id="48" name="Прямоугольник 47"/>
          <p:cNvSpPr/>
          <p:nvPr/>
        </p:nvSpPr>
        <p:spPr>
          <a:xfrm>
            <a:off x="8048625" y="3278189"/>
            <a:ext cx="1296988" cy="619125"/>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Сифат ва стандартларга риоя этишни назорат қилиш бошқармаси</a:t>
            </a:r>
            <a:endParaRPr lang="ru-RU" sz="900" dirty="0">
              <a:solidFill>
                <a:schemeClr val="tx1"/>
              </a:solidFill>
              <a:latin typeface="Times New Roman" pitchFamily="18" charset="0"/>
              <a:cs typeface="Times New Roman" pitchFamily="18" charset="0"/>
            </a:endParaRPr>
          </a:p>
        </p:txBody>
      </p:sp>
      <p:sp>
        <p:nvSpPr>
          <p:cNvPr id="49" name="Прямоугольник 48"/>
          <p:cNvSpPr/>
          <p:nvPr/>
        </p:nvSpPr>
        <p:spPr>
          <a:xfrm>
            <a:off x="8048625" y="4071939"/>
            <a:ext cx="1296988" cy="509587"/>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Информацион технологиялар бошқармаси</a:t>
            </a:r>
            <a:endParaRPr lang="ru-RU" sz="900" dirty="0">
              <a:solidFill>
                <a:schemeClr val="tx1"/>
              </a:solidFill>
              <a:latin typeface="Times New Roman" pitchFamily="18" charset="0"/>
              <a:cs typeface="Times New Roman" pitchFamily="18" charset="0"/>
            </a:endParaRPr>
          </a:p>
        </p:txBody>
      </p:sp>
      <p:sp>
        <p:nvSpPr>
          <p:cNvPr id="50" name="Прямоугольник 49"/>
          <p:cNvSpPr/>
          <p:nvPr/>
        </p:nvSpPr>
        <p:spPr>
          <a:xfrm>
            <a:off x="8048625" y="4699001"/>
            <a:ext cx="1296988" cy="314325"/>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Ходимларни бошқариш хизмати</a:t>
            </a:r>
            <a:endParaRPr lang="ru-RU" sz="900" dirty="0">
              <a:solidFill>
                <a:schemeClr val="tx1"/>
              </a:solidFill>
              <a:latin typeface="Times New Roman" pitchFamily="18" charset="0"/>
              <a:cs typeface="Times New Roman" pitchFamily="18" charset="0"/>
            </a:endParaRPr>
          </a:p>
        </p:txBody>
      </p:sp>
      <p:sp>
        <p:nvSpPr>
          <p:cNvPr id="51" name="Прямоугольник 50"/>
          <p:cNvSpPr/>
          <p:nvPr/>
        </p:nvSpPr>
        <p:spPr>
          <a:xfrm>
            <a:off x="8048625" y="5130800"/>
            <a:ext cx="1296988" cy="242888"/>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Юридик хизмат</a:t>
            </a:r>
            <a:endParaRPr lang="ru-RU" sz="900" dirty="0">
              <a:solidFill>
                <a:schemeClr val="tx1"/>
              </a:solidFill>
              <a:latin typeface="Times New Roman" pitchFamily="18" charset="0"/>
              <a:cs typeface="Times New Roman" pitchFamily="18" charset="0"/>
            </a:endParaRPr>
          </a:p>
        </p:txBody>
      </p:sp>
      <p:sp>
        <p:nvSpPr>
          <p:cNvPr id="52" name="Прямоугольник 51"/>
          <p:cNvSpPr/>
          <p:nvPr/>
        </p:nvSpPr>
        <p:spPr>
          <a:xfrm>
            <a:off x="8048625" y="5516563"/>
            <a:ext cx="1296988" cy="660400"/>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Халқаро хамкорлик ва жамоатчилик билан алоқалар бўлими</a:t>
            </a:r>
            <a:endParaRPr lang="ru-RU" sz="900" dirty="0">
              <a:solidFill>
                <a:schemeClr val="tx1"/>
              </a:solidFill>
              <a:latin typeface="Times New Roman" pitchFamily="18" charset="0"/>
              <a:cs typeface="Times New Roman" pitchFamily="18" charset="0"/>
            </a:endParaRPr>
          </a:p>
        </p:txBody>
      </p:sp>
      <p:sp>
        <p:nvSpPr>
          <p:cNvPr id="53" name="Прямоугольник 52"/>
          <p:cNvSpPr/>
          <p:nvPr/>
        </p:nvSpPr>
        <p:spPr>
          <a:xfrm>
            <a:off x="8048625" y="6284914"/>
            <a:ext cx="1296988" cy="312737"/>
          </a:xfrm>
          <a:prstGeom prst="rect">
            <a:avLst/>
          </a:prstGeom>
          <a:ln w="3175"/>
        </p:spPr>
        <p:style>
          <a:lnRef idx="2">
            <a:schemeClr val="dk1"/>
          </a:lnRef>
          <a:fillRef idx="1">
            <a:schemeClr val="lt1"/>
          </a:fillRef>
          <a:effectRef idx="0">
            <a:schemeClr val="dk1"/>
          </a:effectRef>
          <a:fontRef idx="minor">
            <a:schemeClr val="dk1"/>
          </a:fontRef>
        </p:style>
        <p:txBody>
          <a:bodyPr anchor="ctr"/>
          <a:lstStyle/>
          <a:p>
            <a:pPr algn="ctr">
              <a:defRPr/>
            </a:pPr>
            <a:r>
              <a:rPr lang="uz-Cyrl-UZ" sz="900" dirty="0">
                <a:solidFill>
                  <a:schemeClr val="tx1"/>
                </a:solidFill>
                <a:latin typeface="Times New Roman" pitchFamily="18" charset="0"/>
                <a:cs typeface="Times New Roman" pitchFamily="18" charset="0"/>
              </a:rPr>
              <a:t>Офис-менеджер</a:t>
            </a:r>
            <a:endParaRPr lang="ru-RU" sz="900" dirty="0">
              <a:solidFill>
                <a:schemeClr val="tx1"/>
              </a:solidFill>
              <a:latin typeface="Times New Roman" pitchFamily="18" charset="0"/>
              <a:cs typeface="Times New Roman" pitchFamily="18" charset="0"/>
            </a:endParaRPr>
          </a:p>
        </p:txBody>
      </p:sp>
      <p:cxnSp>
        <p:nvCxnSpPr>
          <p:cNvPr id="11" name="Прямая соединительная линия 10"/>
          <p:cNvCxnSpPr>
            <a:stCxn id="6" idx="2"/>
            <a:endCxn id="7" idx="0"/>
          </p:cNvCxnSpPr>
          <p:nvPr/>
        </p:nvCxnSpPr>
        <p:spPr>
          <a:xfrm>
            <a:off x="4968875" y="1558925"/>
            <a:ext cx="0" cy="28575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Прямая соединительная линия 62"/>
          <p:cNvCxnSpPr/>
          <p:nvPr/>
        </p:nvCxnSpPr>
        <p:spPr>
          <a:xfrm>
            <a:off x="1260476" y="2420938"/>
            <a:ext cx="81565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6" name="Прямая соединительная линия 65"/>
          <p:cNvCxnSpPr/>
          <p:nvPr/>
        </p:nvCxnSpPr>
        <p:spPr>
          <a:xfrm>
            <a:off x="9417050" y="2420938"/>
            <a:ext cx="0" cy="4019550"/>
          </a:xfrm>
          <a:prstGeom prst="line">
            <a:avLst/>
          </a:prstGeom>
        </p:spPr>
        <p:style>
          <a:lnRef idx="1">
            <a:schemeClr val="accent1"/>
          </a:lnRef>
          <a:fillRef idx="0">
            <a:schemeClr val="accent1"/>
          </a:fillRef>
          <a:effectRef idx="0">
            <a:schemeClr val="accent1"/>
          </a:effectRef>
          <a:fontRef idx="minor">
            <a:schemeClr val="tx1"/>
          </a:fontRef>
        </p:style>
      </p:cxnSp>
      <p:cxnSp>
        <p:nvCxnSpPr>
          <p:cNvPr id="68" name="Прямая соединительная линия 67"/>
          <p:cNvCxnSpPr>
            <a:endCxn id="53" idx="3"/>
          </p:cNvCxnSpPr>
          <p:nvPr/>
        </p:nvCxnSpPr>
        <p:spPr>
          <a:xfrm flipH="1">
            <a:off x="9345614" y="6440488"/>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Прямая соединительная линия 97"/>
          <p:cNvCxnSpPr>
            <a:endCxn id="8" idx="0"/>
          </p:cNvCxnSpPr>
          <p:nvPr/>
        </p:nvCxnSpPr>
        <p:spPr>
          <a:xfrm>
            <a:off x="1260475" y="2420938"/>
            <a:ext cx="0" cy="14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00" name="Прямая соединительная линия 99"/>
          <p:cNvCxnSpPr>
            <a:endCxn id="13" idx="0"/>
          </p:cNvCxnSpPr>
          <p:nvPr/>
        </p:nvCxnSpPr>
        <p:spPr>
          <a:xfrm>
            <a:off x="2700338" y="2420938"/>
            <a:ext cx="0" cy="14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 name="Прямая соединительная линия 101"/>
          <p:cNvCxnSpPr>
            <a:endCxn id="14" idx="0"/>
          </p:cNvCxnSpPr>
          <p:nvPr/>
        </p:nvCxnSpPr>
        <p:spPr>
          <a:xfrm>
            <a:off x="4243388" y="2420938"/>
            <a:ext cx="0" cy="14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08" name="Прямая соединительная линия 107"/>
          <p:cNvCxnSpPr>
            <a:endCxn id="15" idx="0"/>
          </p:cNvCxnSpPr>
          <p:nvPr/>
        </p:nvCxnSpPr>
        <p:spPr>
          <a:xfrm>
            <a:off x="5726113" y="2420938"/>
            <a:ext cx="0" cy="14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10" name="Прямая соединительная линия 109"/>
          <p:cNvCxnSpPr>
            <a:stCxn id="5" idx="2"/>
            <a:endCxn id="5" idx="2"/>
          </p:cNvCxnSpPr>
          <p:nvPr/>
        </p:nvCxnSpPr>
        <p:spPr>
          <a:xfrm>
            <a:off x="4968875" y="922338"/>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1" name="Прямая соединительная линия 110"/>
          <p:cNvCxnSpPr>
            <a:stCxn id="5" idx="2"/>
            <a:endCxn id="6" idx="0"/>
          </p:cNvCxnSpPr>
          <p:nvPr/>
        </p:nvCxnSpPr>
        <p:spPr>
          <a:xfrm>
            <a:off x="4968875" y="922339"/>
            <a:ext cx="0" cy="204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Прямая соединительная линия 116"/>
          <p:cNvCxnSpPr>
            <a:endCxn id="16" idx="0"/>
          </p:cNvCxnSpPr>
          <p:nvPr/>
        </p:nvCxnSpPr>
        <p:spPr>
          <a:xfrm>
            <a:off x="7221538" y="2420938"/>
            <a:ext cx="0" cy="14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19" name="Прямая соединительная линия 118"/>
          <p:cNvCxnSpPr>
            <a:endCxn id="47" idx="0"/>
          </p:cNvCxnSpPr>
          <p:nvPr/>
        </p:nvCxnSpPr>
        <p:spPr>
          <a:xfrm>
            <a:off x="8697913" y="2420938"/>
            <a:ext cx="0" cy="14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1" name="Прямая соединительная линия 120"/>
          <p:cNvCxnSpPr>
            <a:stCxn id="47" idx="3"/>
          </p:cNvCxnSpPr>
          <p:nvPr/>
        </p:nvCxnSpPr>
        <p:spPr>
          <a:xfrm>
            <a:off x="9345614" y="2852738"/>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Прямая соединительная линия 122"/>
          <p:cNvCxnSpPr>
            <a:stCxn id="48" idx="3"/>
          </p:cNvCxnSpPr>
          <p:nvPr/>
        </p:nvCxnSpPr>
        <p:spPr>
          <a:xfrm>
            <a:off x="9345614" y="3587750"/>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5" name="Прямая соединительная линия 124"/>
          <p:cNvCxnSpPr>
            <a:stCxn id="49" idx="3"/>
          </p:cNvCxnSpPr>
          <p:nvPr/>
        </p:nvCxnSpPr>
        <p:spPr>
          <a:xfrm>
            <a:off x="9345614" y="4325938"/>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7" name="Прямая соединительная линия 126"/>
          <p:cNvCxnSpPr>
            <a:stCxn id="50" idx="3"/>
          </p:cNvCxnSpPr>
          <p:nvPr/>
        </p:nvCxnSpPr>
        <p:spPr>
          <a:xfrm>
            <a:off x="9345614" y="4856163"/>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9" name="Прямая соединительная линия 128"/>
          <p:cNvCxnSpPr>
            <a:stCxn id="51" idx="3"/>
          </p:cNvCxnSpPr>
          <p:nvPr/>
        </p:nvCxnSpPr>
        <p:spPr>
          <a:xfrm>
            <a:off x="9345614" y="5251450"/>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1" name="Прямая соединительная линия 130"/>
          <p:cNvCxnSpPr>
            <a:stCxn id="52" idx="3"/>
          </p:cNvCxnSpPr>
          <p:nvPr/>
        </p:nvCxnSpPr>
        <p:spPr>
          <a:xfrm>
            <a:off x="9345614" y="5846763"/>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Прямая соединительная линия 132"/>
          <p:cNvCxnSpPr/>
          <p:nvPr/>
        </p:nvCxnSpPr>
        <p:spPr>
          <a:xfrm>
            <a:off x="4968875" y="1701800"/>
            <a:ext cx="2971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5" name="Прямая соединительная линия 134"/>
          <p:cNvCxnSpPr>
            <a:endCxn id="29" idx="0"/>
          </p:cNvCxnSpPr>
          <p:nvPr/>
        </p:nvCxnSpPr>
        <p:spPr>
          <a:xfrm>
            <a:off x="7940675" y="1701800"/>
            <a:ext cx="0" cy="1333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9" name="Прямая соединительная линия 138"/>
          <p:cNvCxnSpPr/>
          <p:nvPr/>
        </p:nvCxnSpPr>
        <p:spPr>
          <a:xfrm>
            <a:off x="2030413" y="1022350"/>
            <a:ext cx="59102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3" name="Прямая соединительная линия 142"/>
          <p:cNvCxnSpPr>
            <a:endCxn id="28" idx="0"/>
          </p:cNvCxnSpPr>
          <p:nvPr/>
        </p:nvCxnSpPr>
        <p:spPr>
          <a:xfrm>
            <a:off x="7940675" y="1022350"/>
            <a:ext cx="0" cy="1031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5" name="Прямая соединительная линия 144"/>
          <p:cNvCxnSpPr>
            <a:endCxn id="27" idx="0"/>
          </p:cNvCxnSpPr>
          <p:nvPr/>
        </p:nvCxnSpPr>
        <p:spPr>
          <a:xfrm>
            <a:off x="2030413" y="1022350"/>
            <a:ext cx="0" cy="114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Прямая соединительная линия 164"/>
          <p:cNvCxnSpPr>
            <a:endCxn id="43" idx="1"/>
          </p:cNvCxnSpPr>
          <p:nvPr/>
        </p:nvCxnSpPr>
        <p:spPr>
          <a:xfrm>
            <a:off x="6513513" y="3465513"/>
            <a:ext cx="63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7" name="Прямая соединительная линия 166"/>
          <p:cNvCxnSpPr>
            <a:endCxn id="44" idx="1"/>
          </p:cNvCxnSpPr>
          <p:nvPr/>
        </p:nvCxnSpPr>
        <p:spPr>
          <a:xfrm>
            <a:off x="6516689" y="3892550"/>
            <a:ext cx="603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9" name="Прямая соединительная линия 168"/>
          <p:cNvCxnSpPr>
            <a:endCxn id="45" idx="1"/>
          </p:cNvCxnSpPr>
          <p:nvPr/>
        </p:nvCxnSpPr>
        <p:spPr>
          <a:xfrm>
            <a:off x="6513513" y="4329113"/>
            <a:ext cx="63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1" name="Прямая соединительная линия 170"/>
          <p:cNvCxnSpPr>
            <a:endCxn id="46" idx="1"/>
          </p:cNvCxnSpPr>
          <p:nvPr/>
        </p:nvCxnSpPr>
        <p:spPr>
          <a:xfrm>
            <a:off x="6516689" y="4795838"/>
            <a:ext cx="603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0" name="Прямая соединительная линия 179"/>
          <p:cNvCxnSpPr/>
          <p:nvPr/>
        </p:nvCxnSpPr>
        <p:spPr>
          <a:xfrm>
            <a:off x="6513513" y="2852738"/>
            <a:ext cx="0" cy="19431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4" name="Прямая соединительная линия 183"/>
          <p:cNvCxnSpPr/>
          <p:nvPr/>
        </p:nvCxnSpPr>
        <p:spPr>
          <a:xfrm>
            <a:off x="560388" y="2852738"/>
            <a:ext cx="0" cy="3611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6" name="Прямая соединительная линия 185"/>
          <p:cNvCxnSpPr>
            <a:stCxn id="8" idx="1"/>
          </p:cNvCxnSpPr>
          <p:nvPr/>
        </p:nvCxnSpPr>
        <p:spPr>
          <a:xfrm flipH="1">
            <a:off x="560389" y="2852738"/>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Прямая соединительная линия 187"/>
          <p:cNvCxnSpPr>
            <a:stCxn id="19" idx="1"/>
          </p:cNvCxnSpPr>
          <p:nvPr/>
        </p:nvCxnSpPr>
        <p:spPr>
          <a:xfrm flipH="1">
            <a:off x="560389" y="3573463"/>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0" name="Прямая соединительная линия 189"/>
          <p:cNvCxnSpPr>
            <a:stCxn id="20" idx="1"/>
          </p:cNvCxnSpPr>
          <p:nvPr/>
        </p:nvCxnSpPr>
        <p:spPr>
          <a:xfrm flipH="1">
            <a:off x="560389" y="4292600"/>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2" name="Прямая соединительная линия 191"/>
          <p:cNvCxnSpPr>
            <a:stCxn id="21" idx="1"/>
          </p:cNvCxnSpPr>
          <p:nvPr/>
        </p:nvCxnSpPr>
        <p:spPr>
          <a:xfrm flipH="1">
            <a:off x="560389" y="5013325"/>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4" name="Прямая соединительная линия 193"/>
          <p:cNvCxnSpPr>
            <a:stCxn id="22" idx="1"/>
          </p:cNvCxnSpPr>
          <p:nvPr/>
        </p:nvCxnSpPr>
        <p:spPr>
          <a:xfrm flipH="1">
            <a:off x="560389" y="5732463"/>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6" name="Прямая соединительная линия 195"/>
          <p:cNvCxnSpPr>
            <a:stCxn id="23" idx="1"/>
            <a:endCxn id="23" idx="1"/>
          </p:cNvCxnSpPr>
          <p:nvPr/>
        </p:nvCxnSpPr>
        <p:spPr>
          <a:xfrm>
            <a:off x="631825" y="646430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0" name="Прямая соединительная линия 199"/>
          <p:cNvCxnSpPr>
            <a:stCxn id="23" idx="1"/>
          </p:cNvCxnSpPr>
          <p:nvPr/>
        </p:nvCxnSpPr>
        <p:spPr>
          <a:xfrm flipH="1">
            <a:off x="560389" y="6464300"/>
            <a:ext cx="714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4" name="Прямая соединительная линия 203"/>
          <p:cNvCxnSpPr/>
          <p:nvPr/>
        </p:nvCxnSpPr>
        <p:spPr>
          <a:xfrm>
            <a:off x="2030413" y="2852738"/>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7" name="Прямая соединительная линия 206"/>
          <p:cNvCxnSpPr/>
          <p:nvPr/>
        </p:nvCxnSpPr>
        <p:spPr>
          <a:xfrm>
            <a:off x="2030413" y="2852738"/>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3" name="Прямая соединительная линия 212"/>
          <p:cNvCxnSpPr/>
          <p:nvPr/>
        </p:nvCxnSpPr>
        <p:spPr>
          <a:xfrm>
            <a:off x="1928813" y="2852738"/>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Прямая соединительная линия 214"/>
          <p:cNvCxnSpPr/>
          <p:nvPr/>
        </p:nvCxnSpPr>
        <p:spPr>
          <a:xfrm>
            <a:off x="1928813" y="2852738"/>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7" name="Прямая соединительная линия 216"/>
          <p:cNvCxnSpPr/>
          <p:nvPr/>
        </p:nvCxnSpPr>
        <p:spPr>
          <a:xfrm>
            <a:off x="1928813" y="2852738"/>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9" name="Прямая соединительная линия 218"/>
          <p:cNvCxnSpPr/>
          <p:nvPr/>
        </p:nvCxnSpPr>
        <p:spPr>
          <a:xfrm>
            <a:off x="2000250" y="2852739"/>
            <a:ext cx="0" cy="223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21" name="Прямая соединительная линия 220"/>
          <p:cNvCxnSpPr>
            <a:endCxn id="13" idx="1"/>
          </p:cNvCxnSpPr>
          <p:nvPr/>
        </p:nvCxnSpPr>
        <p:spPr>
          <a:xfrm>
            <a:off x="2000251" y="2852738"/>
            <a:ext cx="730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Прямая соединительная линия 223"/>
          <p:cNvCxnSpPr>
            <a:stCxn id="24" idx="1"/>
          </p:cNvCxnSpPr>
          <p:nvPr/>
        </p:nvCxnSpPr>
        <p:spPr>
          <a:xfrm flipH="1">
            <a:off x="2000251" y="3644900"/>
            <a:ext cx="730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Прямая соединительная линия 225"/>
          <p:cNvCxnSpPr>
            <a:stCxn id="25" idx="1"/>
          </p:cNvCxnSpPr>
          <p:nvPr/>
        </p:nvCxnSpPr>
        <p:spPr>
          <a:xfrm flipH="1">
            <a:off x="2000251" y="4424363"/>
            <a:ext cx="730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8" name="Прямая соединительная линия 227"/>
          <p:cNvCxnSpPr>
            <a:stCxn id="26" idx="1"/>
          </p:cNvCxnSpPr>
          <p:nvPr/>
        </p:nvCxnSpPr>
        <p:spPr>
          <a:xfrm flipH="1">
            <a:off x="2000251" y="5078413"/>
            <a:ext cx="730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Прямая соединительная линия 229"/>
          <p:cNvCxnSpPr/>
          <p:nvPr/>
        </p:nvCxnSpPr>
        <p:spPr>
          <a:xfrm>
            <a:off x="3503613" y="2847976"/>
            <a:ext cx="0" cy="36163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2" name="Прямая соединительная линия 231"/>
          <p:cNvCxnSpPr>
            <a:endCxn id="14" idx="1"/>
          </p:cNvCxnSpPr>
          <p:nvPr/>
        </p:nvCxnSpPr>
        <p:spPr>
          <a:xfrm>
            <a:off x="3503613" y="2851150"/>
            <a:ext cx="8096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4" name="Прямая соединительная линия 233"/>
          <p:cNvCxnSpPr>
            <a:stCxn id="30" idx="1"/>
          </p:cNvCxnSpPr>
          <p:nvPr/>
        </p:nvCxnSpPr>
        <p:spPr>
          <a:xfrm flipH="1">
            <a:off x="3503613" y="3498850"/>
            <a:ext cx="809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6" name="Прямая соединительная линия 235"/>
          <p:cNvCxnSpPr>
            <a:stCxn id="31" idx="1"/>
          </p:cNvCxnSpPr>
          <p:nvPr/>
        </p:nvCxnSpPr>
        <p:spPr>
          <a:xfrm flipH="1">
            <a:off x="3503613" y="3933825"/>
            <a:ext cx="809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8" name="Прямая соединительная линия 237"/>
          <p:cNvCxnSpPr>
            <a:stCxn id="32" idx="1"/>
          </p:cNvCxnSpPr>
          <p:nvPr/>
        </p:nvCxnSpPr>
        <p:spPr>
          <a:xfrm flipH="1">
            <a:off x="3503613" y="4329113"/>
            <a:ext cx="809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Прямая соединительная линия 239"/>
          <p:cNvCxnSpPr>
            <a:stCxn id="33" idx="1"/>
          </p:cNvCxnSpPr>
          <p:nvPr/>
        </p:nvCxnSpPr>
        <p:spPr>
          <a:xfrm flipH="1">
            <a:off x="3503613" y="4759325"/>
            <a:ext cx="809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2" name="Прямая соединительная линия 241"/>
          <p:cNvCxnSpPr>
            <a:stCxn id="34" idx="1"/>
          </p:cNvCxnSpPr>
          <p:nvPr/>
        </p:nvCxnSpPr>
        <p:spPr>
          <a:xfrm flipH="1">
            <a:off x="3503613" y="5192713"/>
            <a:ext cx="809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4" name="Прямая соединительная линия 243"/>
          <p:cNvCxnSpPr>
            <a:stCxn id="35" idx="1"/>
          </p:cNvCxnSpPr>
          <p:nvPr/>
        </p:nvCxnSpPr>
        <p:spPr>
          <a:xfrm flipH="1">
            <a:off x="3503613" y="5626100"/>
            <a:ext cx="809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Прямая соединительная линия 245"/>
          <p:cNvCxnSpPr>
            <a:stCxn id="37" idx="1"/>
          </p:cNvCxnSpPr>
          <p:nvPr/>
        </p:nvCxnSpPr>
        <p:spPr>
          <a:xfrm flipH="1">
            <a:off x="3503613" y="6057900"/>
            <a:ext cx="809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Прямая соединительная линия 247"/>
          <p:cNvCxnSpPr>
            <a:stCxn id="38" idx="1"/>
          </p:cNvCxnSpPr>
          <p:nvPr/>
        </p:nvCxnSpPr>
        <p:spPr>
          <a:xfrm flipH="1">
            <a:off x="3503613" y="6464300"/>
            <a:ext cx="809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1" name="Прямая соединительная линия 250"/>
          <p:cNvCxnSpPr/>
          <p:nvPr/>
        </p:nvCxnSpPr>
        <p:spPr>
          <a:xfrm>
            <a:off x="5041900" y="2847975"/>
            <a:ext cx="0" cy="15763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3" name="Прямая соединительная линия 252"/>
          <p:cNvCxnSpPr>
            <a:stCxn id="15" idx="1"/>
          </p:cNvCxnSpPr>
          <p:nvPr/>
        </p:nvCxnSpPr>
        <p:spPr>
          <a:xfrm flipH="1" flipV="1">
            <a:off x="5041901" y="2851150"/>
            <a:ext cx="55563"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5" name="Прямая соединительная линия 254"/>
          <p:cNvCxnSpPr/>
          <p:nvPr/>
        </p:nvCxnSpPr>
        <p:spPr>
          <a:xfrm flipH="1">
            <a:off x="5041900" y="3521075"/>
            <a:ext cx="587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7" name="Прямая соединительная линия 256"/>
          <p:cNvCxnSpPr>
            <a:stCxn id="41" idx="1"/>
          </p:cNvCxnSpPr>
          <p:nvPr/>
        </p:nvCxnSpPr>
        <p:spPr>
          <a:xfrm flipH="1">
            <a:off x="5041901" y="3897313"/>
            <a:ext cx="5556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9" name="Прямая соединительная линия 258"/>
          <p:cNvCxnSpPr>
            <a:stCxn id="42" idx="1"/>
          </p:cNvCxnSpPr>
          <p:nvPr/>
        </p:nvCxnSpPr>
        <p:spPr>
          <a:xfrm flipH="1">
            <a:off x="5041901" y="4424363"/>
            <a:ext cx="5556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Прямая соединительная линия 264"/>
          <p:cNvCxnSpPr>
            <a:endCxn id="16" idx="1"/>
          </p:cNvCxnSpPr>
          <p:nvPr/>
        </p:nvCxnSpPr>
        <p:spPr>
          <a:xfrm>
            <a:off x="6516689" y="2852738"/>
            <a:ext cx="60325" cy="0"/>
          </a:xfrm>
          <a:prstGeom prst="line">
            <a:avLst/>
          </a:prstGeom>
        </p:spPr>
        <p:style>
          <a:lnRef idx="1">
            <a:schemeClr val="accent1"/>
          </a:lnRef>
          <a:fillRef idx="0">
            <a:schemeClr val="accent1"/>
          </a:fillRef>
          <a:effectRef idx="0">
            <a:schemeClr val="accent1"/>
          </a:effectRef>
          <a:fontRef idx="minor">
            <a:schemeClr val="tx1"/>
          </a:fontRef>
        </p:style>
      </p:cxnSp>
      <p:sp>
        <p:nvSpPr>
          <p:cNvPr id="107" name="TextBox 106"/>
          <p:cNvSpPr txBox="1"/>
          <p:nvPr/>
        </p:nvSpPr>
        <p:spPr>
          <a:xfrm>
            <a:off x="381000" y="571500"/>
            <a:ext cx="9144000" cy="369888"/>
          </a:xfrm>
          <a:prstGeom prst="rect">
            <a:avLst/>
          </a:prstGeom>
          <a:noFill/>
        </p:spPr>
        <p:txBody>
          <a:bodyPr>
            <a:spAutoFit/>
          </a:bodyPr>
          <a:lstStyle/>
          <a:p>
            <a:pPr algn="ctr">
              <a:defRPr/>
            </a:pPr>
            <a:endParaRPr lang="ru-RU" b="1" spc="300" dirty="0">
              <a:solidFill>
                <a:schemeClr val="bg1"/>
              </a:solidFill>
              <a:effectLst>
                <a:outerShdw blurRad="38100" dist="38100" dir="2700000" algn="tl">
                  <a:srgbClr val="000000">
                    <a:alpha val="43137"/>
                  </a:srgbClr>
                </a:outerShdw>
              </a:effectLst>
              <a:cs typeface="Arial" pitchFamily="34" charset="0"/>
            </a:endParaRPr>
          </a:p>
        </p:txBody>
      </p:sp>
      <p:pic>
        <p:nvPicPr>
          <p:cNvPr id="109" name="Рисунок 108" descr="gouvernance_us.jpg"/>
          <p:cNvPicPr>
            <a:picLocks noChangeAspect="1"/>
          </p:cNvPicPr>
          <p:nvPr/>
        </p:nvPicPr>
        <p:blipFill>
          <a:blip r:embed="rId2">
            <a:duotone>
              <a:prstClr val="black"/>
              <a:schemeClr val="tx2">
                <a:tint val="45000"/>
                <a:satMod val="400000"/>
              </a:schemeClr>
            </a:duotone>
          </a:blip>
          <a:srcRect t="76875"/>
          <a:stretch>
            <a:fillRect/>
          </a:stretch>
        </p:blipFill>
        <p:spPr>
          <a:xfrm>
            <a:off x="381000" y="1"/>
            <a:ext cx="9144000" cy="428603"/>
          </a:xfrm>
          <a:prstGeom prst="rect">
            <a:avLst/>
          </a:prstGeom>
          <a:noFill/>
          <a:ln>
            <a:noFill/>
          </a:ln>
        </p:spPr>
      </p:pic>
      <p:sp>
        <p:nvSpPr>
          <p:cNvPr id="6251" name="TextBox 111"/>
          <p:cNvSpPr txBox="1">
            <a:spLocks noChangeArrowheads="1"/>
          </p:cNvSpPr>
          <p:nvPr/>
        </p:nvSpPr>
        <p:spPr bwMode="auto">
          <a:xfrm>
            <a:off x="666750" y="0"/>
            <a:ext cx="8572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ru-RU" b="1">
                <a:solidFill>
                  <a:schemeClr val="bg1"/>
                </a:solidFill>
              </a:rPr>
              <a:t>Акциядорлик жамиятининг намунавий ташкилий тузилмаси</a:t>
            </a:r>
          </a:p>
        </p:txBody>
      </p:sp>
    </p:spTree>
    <p:extLst>
      <p:ext uri="{BB962C8B-B14F-4D97-AF65-F5344CB8AC3E}">
        <p14:creationId xmlns:p14="http://schemas.microsoft.com/office/powerpoint/2010/main" val="2210955331"/>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956947" cy="633357"/>
          </a:xfrm>
        </p:spPr>
        <p:txBody>
          <a:bodyPr>
            <a:normAutofit fontScale="90000"/>
          </a:bodyPr>
          <a:lstStyle/>
          <a:p>
            <a:pPr algn="ctr"/>
            <a:r>
              <a:rPr lang="uz-Cyrl-UZ" sz="2000" b="1" dirty="0">
                <a:latin typeface="Times New Roman" panose="02020603050405020304" pitchFamily="18" charset="0"/>
                <a:cs typeface="Times New Roman" panose="02020603050405020304" pitchFamily="18" charset="0"/>
              </a:rPr>
              <a:t>Мамлакатимзда 2015-2021 йилларда амалга оширилаётган хуқуқий ислоҳатларнинг асосий вазифалари ва кутилаётган натижалар шархи</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uz-Cyrl-UZ" sz="1800" dirty="0" smtClean="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25604805"/>
              </p:ext>
            </p:extLst>
          </p:nvPr>
        </p:nvGraphicFramePr>
        <p:xfrm>
          <a:off x="-1" y="822326"/>
          <a:ext cx="9778702" cy="6391911"/>
        </p:xfrm>
        <a:graphic>
          <a:graphicData uri="http://schemas.openxmlformats.org/drawingml/2006/table">
            <a:tbl>
              <a:tblPr firstRow="1" firstCol="1" bandRow="1">
                <a:tableStyleId>{5C22544A-7EE6-4342-B048-85BDC9FD1C3A}</a:tableStyleId>
              </a:tblPr>
              <a:tblGrid>
                <a:gridCol w="663382">
                  <a:extLst>
                    <a:ext uri="{9D8B030D-6E8A-4147-A177-3AD203B41FA5}">
                      <a16:colId xmlns:a16="http://schemas.microsoft.com/office/drawing/2014/main" val="2345681804"/>
                    </a:ext>
                  </a:extLst>
                </a:gridCol>
                <a:gridCol w="2261062">
                  <a:extLst>
                    <a:ext uri="{9D8B030D-6E8A-4147-A177-3AD203B41FA5}">
                      <a16:colId xmlns:a16="http://schemas.microsoft.com/office/drawing/2014/main" val="516192278"/>
                    </a:ext>
                  </a:extLst>
                </a:gridCol>
                <a:gridCol w="3495116">
                  <a:extLst>
                    <a:ext uri="{9D8B030D-6E8A-4147-A177-3AD203B41FA5}">
                      <a16:colId xmlns:a16="http://schemas.microsoft.com/office/drawing/2014/main" val="1920905370"/>
                    </a:ext>
                  </a:extLst>
                </a:gridCol>
                <a:gridCol w="3359142">
                  <a:extLst>
                    <a:ext uri="{9D8B030D-6E8A-4147-A177-3AD203B41FA5}">
                      <a16:colId xmlns:a16="http://schemas.microsoft.com/office/drawing/2014/main" val="677565149"/>
                    </a:ext>
                  </a:extLst>
                </a:gridCol>
              </a:tblGrid>
              <a:tr h="456421">
                <a:tc>
                  <a:txBody>
                    <a:bodyPr/>
                    <a:lstStyle/>
                    <a:p>
                      <a:pPr marR="46990" algn="ctr">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Т.р</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6990" algn="ctr">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Норматив хуқуқий хужжатлар</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6990" algn="ctr">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 </a:t>
                      </a:r>
                      <a:endParaRPr lang="ru-RU" sz="1400" b="1" dirty="0">
                        <a:solidFill>
                          <a:schemeClr val="tx1"/>
                        </a:solidFill>
                        <a:effectLst/>
                        <a:latin typeface="Times New Roman" panose="02020603050405020304" pitchFamily="18" charset="0"/>
                        <a:cs typeface="Times New Roman" panose="02020603050405020304" pitchFamily="18" charset="0"/>
                      </a:endParaRPr>
                    </a:p>
                    <a:p>
                      <a:pPr marR="46990" algn="ctr">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Белгиланган вазифалар</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6990" algn="ctr">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 </a:t>
                      </a:r>
                      <a:endParaRPr lang="ru-RU" sz="1400" b="1" dirty="0">
                        <a:solidFill>
                          <a:schemeClr val="tx1"/>
                        </a:solidFill>
                        <a:effectLst/>
                        <a:latin typeface="Times New Roman" panose="02020603050405020304" pitchFamily="18" charset="0"/>
                        <a:cs typeface="Times New Roman" panose="02020603050405020304" pitchFamily="18" charset="0"/>
                      </a:endParaRPr>
                    </a:p>
                    <a:p>
                      <a:pPr marR="46990" algn="ctr">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Кутилаётган натижалар</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extLst>
                  <a:ext uri="{0D108BD9-81ED-4DB2-BD59-A6C34878D82A}">
                    <a16:rowId xmlns:a16="http://schemas.microsoft.com/office/drawing/2014/main" val="2337681171"/>
                  </a:ext>
                </a:extLst>
              </a:tr>
              <a:tr h="760702">
                <a:tc>
                  <a:txBody>
                    <a:bodyPr/>
                    <a:lstStyle/>
                    <a:p>
                      <a:pPr marR="45085" algn="just">
                        <a:lnSpc>
                          <a:spcPct val="107000"/>
                        </a:lnSpc>
                        <a:spcAft>
                          <a:spcPts val="0"/>
                        </a:spcAft>
                      </a:pPr>
                      <a:r>
                        <a:rPr lang="uz-Cyrl-UZ" sz="1400" b="1">
                          <a:solidFill>
                            <a:schemeClr val="tx1"/>
                          </a:solidFill>
                          <a:effectLst/>
                          <a:latin typeface="Times New Roman" panose="02020603050405020304" pitchFamily="18" charset="0"/>
                          <a:cs typeface="Times New Roman" panose="02020603050405020304" pitchFamily="18" charset="0"/>
                        </a:rPr>
                        <a:t>1.</a:t>
                      </a:r>
                      <a:endParaRPr lang="ru-RU" sz="14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5085" algn="just">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Ўзбекистон Республикасининг 2019 йил 20 мартдаги ЗРЎ-531 Қонуни</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5085" algn="just">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“Акциядорлик жамиятлари ва акциядорларнинг хуқуқларини химоя қилиш тўғрисида”ги қонунга ўзгартиришлар киритилди</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5085" algn="just">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Акциядорлик жамиятлари фаолиятининг шаффофлиги таъминланиб, фаолиятининг жадал риводланишини таъминлайди.</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extLst>
                  <a:ext uri="{0D108BD9-81ED-4DB2-BD59-A6C34878D82A}">
                    <a16:rowId xmlns:a16="http://schemas.microsoft.com/office/drawing/2014/main" val="1730399119"/>
                  </a:ext>
                </a:extLst>
              </a:tr>
              <a:tr h="1977825">
                <a:tc>
                  <a:txBody>
                    <a:bodyPr/>
                    <a:lstStyle/>
                    <a:p>
                      <a:pPr marR="45085" algn="just">
                        <a:lnSpc>
                          <a:spcPct val="107000"/>
                        </a:lnSpc>
                        <a:spcAft>
                          <a:spcPts val="0"/>
                        </a:spcAft>
                      </a:pPr>
                      <a:r>
                        <a:rPr lang="uz-Cyrl-UZ" sz="1400" b="1">
                          <a:solidFill>
                            <a:schemeClr val="tx1"/>
                          </a:solidFill>
                          <a:effectLst/>
                          <a:latin typeface="Times New Roman" panose="02020603050405020304" pitchFamily="18" charset="0"/>
                          <a:cs typeface="Times New Roman" panose="02020603050405020304" pitchFamily="18" charset="0"/>
                        </a:rPr>
                        <a:t>2.</a:t>
                      </a:r>
                      <a:endParaRPr lang="ru-RU" sz="14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5085" algn="just">
                        <a:lnSpc>
                          <a:spcPct val="107000"/>
                        </a:lnSpc>
                        <a:spcAft>
                          <a:spcPts val="0"/>
                        </a:spcAft>
                      </a:pPr>
                      <a:r>
                        <a:rPr lang="uz-Cyrl-UZ" sz="1400" b="1">
                          <a:solidFill>
                            <a:schemeClr val="tx1"/>
                          </a:solidFill>
                          <a:effectLst/>
                          <a:latin typeface="Times New Roman" panose="02020603050405020304" pitchFamily="18" charset="0"/>
                          <a:cs typeface="Times New Roman" panose="02020603050405020304" pitchFamily="18" charset="0"/>
                        </a:rPr>
                        <a:t>Ўзбекистон Республикаси Президентининг 2015 йил 26 апрелдаги  ПФ-4720-сонли Фармони</a:t>
                      </a:r>
                      <a:endParaRPr lang="ru-RU" sz="14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5085" algn="just">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Акциядорлик жамиятлари фаолиятига корпоратив бошқарувнинг замонавий стандартлари ва бу йўналишдаги етакччи давлатлар тажрибасини жорий қилиш орқали жамиятларнинг инвестицион жозибадорлигини таъминлаш ва маҳсулот сотиш ва хизматлар кўрсатиш бўйича жахон бозорига чиқиб экспортни кўпайтириш.</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5085" algn="just">
                        <a:lnSpc>
                          <a:spcPct val="107000"/>
                        </a:lnSpc>
                        <a:spcAft>
                          <a:spcPts val="0"/>
                        </a:spcAft>
                      </a:pPr>
                      <a:r>
                        <a:rPr lang="uz-Cyrl-UZ" sz="1400" b="1" dirty="0" smtClean="0">
                          <a:solidFill>
                            <a:schemeClr val="tx1"/>
                          </a:solidFill>
                          <a:effectLst/>
                          <a:latin typeface="Times New Roman" panose="02020603050405020304" pitchFamily="18" charset="0"/>
                          <a:cs typeface="Times New Roman" panose="02020603050405020304" pitchFamily="18" charset="0"/>
                        </a:rPr>
                        <a:t>Акциядорлик </a:t>
                      </a:r>
                      <a:r>
                        <a:rPr lang="uz-Cyrl-UZ" sz="1400" b="1" dirty="0">
                          <a:solidFill>
                            <a:schemeClr val="tx1"/>
                          </a:solidFill>
                          <a:effectLst/>
                          <a:latin typeface="Times New Roman" panose="02020603050405020304" pitchFamily="18" charset="0"/>
                          <a:cs typeface="Times New Roman" panose="02020603050405020304" pitchFamily="18" charset="0"/>
                        </a:rPr>
                        <a:t>жамиятлари </a:t>
                      </a:r>
                      <a:r>
                        <a:rPr lang="uz-Cyrl-UZ" sz="1400" b="1" dirty="0" smtClean="0">
                          <a:solidFill>
                            <a:schemeClr val="tx1"/>
                          </a:solidFill>
                          <a:effectLst/>
                          <a:latin typeface="Times New Roman" panose="02020603050405020304" pitchFamily="18" charset="0"/>
                          <a:cs typeface="Times New Roman" panose="02020603050405020304" pitchFamily="18" charset="0"/>
                        </a:rPr>
                        <a:t>фаолиятига ривожланган </a:t>
                      </a:r>
                      <a:r>
                        <a:rPr lang="uz-Cyrl-UZ" sz="1400" b="1" dirty="0">
                          <a:solidFill>
                            <a:schemeClr val="tx1"/>
                          </a:solidFill>
                          <a:effectLst/>
                          <a:latin typeface="Times New Roman" panose="02020603050405020304" pitchFamily="18" charset="0"/>
                          <a:cs typeface="Times New Roman" panose="02020603050405020304" pitchFamily="18" charset="0"/>
                        </a:rPr>
                        <a:t>мамлакатлар тажрибалари, инвесторларнинг қизиқиши ва охир оқибатда инвестицион жозибадорлик </a:t>
                      </a:r>
                      <a:r>
                        <a:rPr lang="uz-Cyrl-UZ" sz="1400" b="1" dirty="0" smtClean="0">
                          <a:solidFill>
                            <a:schemeClr val="tx1"/>
                          </a:solidFill>
                          <a:effectLst/>
                          <a:latin typeface="Times New Roman" panose="02020603050405020304" pitchFamily="18" charset="0"/>
                          <a:cs typeface="Times New Roman" panose="02020603050405020304" pitchFamily="18" charset="0"/>
                        </a:rPr>
                        <a:t>таъминланади. </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extLst>
                  <a:ext uri="{0D108BD9-81ED-4DB2-BD59-A6C34878D82A}">
                    <a16:rowId xmlns:a16="http://schemas.microsoft.com/office/drawing/2014/main" val="4122446016"/>
                  </a:ext>
                </a:extLst>
              </a:tr>
              <a:tr h="1064983">
                <a:tc>
                  <a:txBody>
                    <a:bodyPr/>
                    <a:lstStyle/>
                    <a:p>
                      <a:pPr marR="45085" algn="just">
                        <a:lnSpc>
                          <a:spcPct val="107000"/>
                        </a:lnSpc>
                        <a:spcAft>
                          <a:spcPts val="0"/>
                        </a:spcAft>
                      </a:pPr>
                      <a:r>
                        <a:rPr lang="uz-Cyrl-UZ" sz="1400" b="1">
                          <a:solidFill>
                            <a:schemeClr val="tx1"/>
                          </a:solidFill>
                          <a:effectLst/>
                          <a:latin typeface="Times New Roman" panose="02020603050405020304" pitchFamily="18" charset="0"/>
                          <a:cs typeface="Times New Roman" panose="02020603050405020304" pitchFamily="18" charset="0"/>
                        </a:rPr>
                        <a:t>3.</a:t>
                      </a:r>
                      <a:endParaRPr lang="ru-RU" sz="14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algn="just">
                        <a:lnSpc>
                          <a:spcPct val="107000"/>
                        </a:lnSpc>
                        <a:spcAft>
                          <a:spcPts val="0"/>
                        </a:spcAft>
                      </a:pPr>
                      <a:r>
                        <a:rPr lang="uz-Cyrl-UZ" sz="1400" b="1">
                          <a:solidFill>
                            <a:schemeClr val="tx1"/>
                          </a:solidFill>
                          <a:effectLst/>
                          <a:latin typeface="Times New Roman" panose="02020603050405020304" pitchFamily="18" charset="0"/>
                          <a:cs typeface="Times New Roman" panose="02020603050405020304" pitchFamily="18" charset="0"/>
                        </a:rPr>
                        <a:t>Ўзбекистон Республикаси Президентининг 2019 йил 14  январдаги ПҚ-4112-сон Қарори</a:t>
                      </a:r>
                      <a:endParaRPr lang="ru-RU" sz="14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5085" algn="just">
                        <a:lnSpc>
                          <a:spcPct val="107000"/>
                        </a:lnSpc>
                        <a:spcAft>
                          <a:spcPts val="0"/>
                        </a:spcAft>
                      </a:pPr>
                      <a:r>
                        <a:rPr lang="uz-Cyrl-UZ" sz="1400" b="1">
                          <a:solidFill>
                            <a:schemeClr val="tx1"/>
                          </a:solidFill>
                          <a:effectLst/>
                          <a:latin typeface="Times New Roman" panose="02020603050405020304" pitchFamily="18" charset="0"/>
                          <a:cs typeface="Times New Roman" panose="02020603050405020304" pitchFamily="18" charset="0"/>
                        </a:rPr>
                        <a:t>Копроартив бошқарувнинг самарадорлигини ошириш, жамиятларини бошқаришда мустақиллик бериш ва давлатнинг таъсирини камайтириш ва бош.</a:t>
                      </a:r>
                      <a:endParaRPr lang="ru-RU" sz="14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5085" algn="just">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Мамалакатда корпоратив бошқарка бўйича давлат сиёсатини амалга  ошириш, Давлатнинг таъсирини камайтириш, бошқарув самарадорлигини таъминлаш.</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extLst>
                  <a:ext uri="{0D108BD9-81ED-4DB2-BD59-A6C34878D82A}">
                    <a16:rowId xmlns:a16="http://schemas.microsoft.com/office/drawing/2014/main" val="2703725393"/>
                  </a:ext>
                </a:extLst>
              </a:tr>
              <a:tr h="1673545">
                <a:tc>
                  <a:txBody>
                    <a:bodyPr/>
                    <a:lstStyle/>
                    <a:p>
                      <a:pPr marR="45085" algn="just">
                        <a:lnSpc>
                          <a:spcPct val="107000"/>
                        </a:lnSpc>
                        <a:spcAft>
                          <a:spcPts val="0"/>
                        </a:spcAft>
                      </a:pPr>
                      <a:r>
                        <a:rPr lang="uz-Cyrl-UZ" sz="1400" b="1">
                          <a:solidFill>
                            <a:schemeClr val="tx1"/>
                          </a:solidFill>
                          <a:effectLst/>
                          <a:latin typeface="Times New Roman" panose="02020603050405020304" pitchFamily="18" charset="0"/>
                          <a:cs typeface="Times New Roman" panose="02020603050405020304" pitchFamily="18" charset="0"/>
                        </a:rPr>
                        <a:t>4.</a:t>
                      </a:r>
                      <a:endParaRPr lang="ru-RU" sz="14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algn="just">
                        <a:lnSpc>
                          <a:spcPct val="107000"/>
                        </a:lnSpc>
                        <a:spcAft>
                          <a:spcPts val="0"/>
                        </a:spcAft>
                      </a:pPr>
                      <a:r>
                        <a:rPr lang="uz-Cyrl-UZ" sz="1400" b="1">
                          <a:solidFill>
                            <a:schemeClr val="tx1"/>
                          </a:solidFill>
                          <a:effectLst/>
                          <a:latin typeface="Times New Roman" panose="02020603050405020304" pitchFamily="18" charset="0"/>
                          <a:cs typeface="Times New Roman" panose="02020603050405020304" pitchFamily="18" charset="0"/>
                        </a:rPr>
                        <a:t>Ўзбекистон Республикаси Вазирлар Маҳкамасининг 2021 йил 29 мартдаги № 166-сонли қарори.</a:t>
                      </a:r>
                      <a:endParaRPr lang="ru-RU" sz="1400" b="1">
                        <a:solidFill>
                          <a:schemeClr val="tx1"/>
                        </a:solidFill>
                        <a:effectLst/>
                        <a:latin typeface="Times New Roman" panose="02020603050405020304" pitchFamily="18" charset="0"/>
                        <a:cs typeface="Times New Roman" panose="02020603050405020304" pitchFamily="18" charset="0"/>
                      </a:endParaRPr>
                    </a:p>
                    <a:p>
                      <a:pPr marR="45085" algn="just">
                        <a:lnSpc>
                          <a:spcPct val="107000"/>
                        </a:lnSpc>
                        <a:spcAft>
                          <a:spcPts val="0"/>
                        </a:spcAft>
                      </a:pPr>
                      <a:r>
                        <a:rPr lang="uz-Cyrl-UZ" sz="1400" b="1">
                          <a:solidFill>
                            <a:schemeClr val="tx1"/>
                          </a:solidFill>
                          <a:effectLst/>
                          <a:latin typeface="Times New Roman" panose="02020603050405020304" pitchFamily="18" charset="0"/>
                          <a:cs typeface="Times New Roman" panose="02020603050405020304" pitchFamily="18" charset="0"/>
                        </a:rPr>
                        <a:t> </a:t>
                      </a:r>
                      <a:endParaRPr lang="ru-RU" sz="14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5085" indent="-75565" algn="just">
                        <a:lnSpc>
                          <a:spcPct val="107000"/>
                        </a:lnSpc>
                        <a:spcAft>
                          <a:spcPts val="0"/>
                        </a:spcAft>
                      </a:pPr>
                      <a:r>
                        <a:rPr lang="uz-Cyrl-UZ" sz="1400" b="1">
                          <a:solidFill>
                            <a:schemeClr val="tx1"/>
                          </a:solidFill>
                          <a:effectLst/>
                          <a:latin typeface="Times New Roman" panose="02020603050405020304" pitchFamily="18" charset="0"/>
                          <a:cs typeface="Times New Roman" panose="02020603050405020304" pitchFamily="18" charset="0"/>
                        </a:rPr>
                        <a:t>Давлат хиссаси бўлган активларни самарали бошқариш ва корпоратив бошқарувнинг замонавий стандартларини босқичма-босқич жорий қилиш.</a:t>
                      </a:r>
                      <a:endParaRPr lang="ru-RU" sz="14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tc>
                  <a:txBody>
                    <a:bodyPr/>
                    <a:lstStyle/>
                    <a:p>
                      <a:pPr marR="45085" algn="just">
                        <a:lnSpc>
                          <a:spcPct val="107000"/>
                        </a:lnSpc>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Давлат хиссаси бўлган акциядорлик жамиятларида корпоратив бошқарувнинг смарадорлигини таъминлаш мақсадида, мустақил аъзолар хиссасини ошириш, Кузатув кенгаши ишини баҳолаш ва уларнинг меҳнатини моддий рағбатлантиришни таъминлайди.</a:t>
                      </a:r>
                      <a:endParaRPr lang="ru-RU"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9098" marR="39098" marT="0" marB="0"/>
                </a:tc>
                <a:extLst>
                  <a:ext uri="{0D108BD9-81ED-4DB2-BD59-A6C34878D82A}">
                    <a16:rowId xmlns:a16="http://schemas.microsoft.com/office/drawing/2014/main" val="910112934"/>
                  </a:ext>
                </a:extLst>
              </a:tr>
            </a:tbl>
          </a:graphicData>
        </a:graphic>
      </p:graphicFrame>
      <p:sp>
        <p:nvSpPr>
          <p:cNvPr id="5" name="Rectangle 1"/>
          <p:cNvSpPr>
            <a:spLocks noChangeArrowheads="1"/>
          </p:cNvSpPr>
          <p:nvPr/>
        </p:nvSpPr>
        <p:spPr bwMode="auto">
          <a:xfrm>
            <a:off x="150606" y="0"/>
            <a:ext cx="1809479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403277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4E82B0C5-BFBE-4769-A222-D576D0F46E6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41" y="-168166"/>
            <a:ext cx="9970664" cy="6482512"/>
          </a:xfrm>
          <a:prstGeom prst="rect">
            <a:avLst/>
          </a:prstGeom>
        </p:spPr>
      </p:pic>
      <p:cxnSp>
        <p:nvCxnSpPr>
          <p:cNvPr id="149" name="Соединительная линия уступом 148"/>
          <p:cNvCxnSpPr/>
          <p:nvPr/>
        </p:nvCxnSpPr>
        <p:spPr>
          <a:xfrm flipV="1">
            <a:off x="2119514" y="5147086"/>
            <a:ext cx="2630336" cy="1206"/>
          </a:xfrm>
          <a:prstGeom prst="bentConnector3">
            <a:avLst>
              <a:gd name="adj1" fmla="val 50000"/>
            </a:avLst>
          </a:prstGeom>
          <a:ln w="28575">
            <a:solidFill>
              <a:srgbClr val="7A102C"/>
            </a:solidFill>
          </a:ln>
        </p:spPr>
        <p:style>
          <a:lnRef idx="1">
            <a:schemeClr val="accent1"/>
          </a:lnRef>
          <a:fillRef idx="0">
            <a:schemeClr val="accent1"/>
          </a:fillRef>
          <a:effectRef idx="0">
            <a:schemeClr val="accent1"/>
          </a:effectRef>
          <a:fontRef idx="minor">
            <a:schemeClr val="tx1"/>
          </a:fontRef>
        </p:style>
      </p:cxnSp>
      <p:sp>
        <p:nvSpPr>
          <p:cNvPr id="172" name="TextBox 171"/>
          <p:cNvSpPr txBox="1"/>
          <p:nvPr/>
        </p:nvSpPr>
        <p:spPr>
          <a:xfrm>
            <a:off x="1" y="5929503"/>
            <a:ext cx="3573434" cy="229935"/>
          </a:xfrm>
          <a:prstGeom prst="rect">
            <a:avLst/>
          </a:prstGeom>
          <a:noFill/>
        </p:spPr>
        <p:txBody>
          <a:bodyPr wrap="square" rtlCol="0">
            <a:spAutoFit/>
          </a:bodyPr>
          <a:lstStyle/>
          <a:p>
            <a:r>
              <a:rPr lang="uz-Cyrl-UZ" sz="894" dirty="0">
                <a:solidFill>
                  <a:schemeClr val="tx1">
                    <a:lumMod val="75000"/>
                    <a:lumOff val="25000"/>
                  </a:schemeClr>
                </a:solidFill>
              </a:rPr>
              <a:t>* Размер чистой </a:t>
            </a:r>
            <a:r>
              <a:rPr lang="ru-RU" sz="894" dirty="0">
                <a:solidFill>
                  <a:schemeClr val="tx1">
                    <a:lumMod val="75000"/>
                    <a:lumOff val="25000"/>
                  </a:schemeClr>
                </a:solidFill>
              </a:rPr>
              <a:t>прибыли </a:t>
            </a:r>
            <a:r>
              <a:rPr lang="uz-Cyrl-UZ" sz="894" dirty="0">
                <a:solidFill>
                  <a:schemeClr val="tx1">
                    <a:lumMod val="75000"/>
                    <a:lumOff val="25000"/>
                  </a:schemeClr>
                </a:solidFill>
              </a:rPr>
              <a:t>топ-20 предприятий.</a:t>
            </a:r>
            <a:endParaRPr lang="ru-RU" sz="894" dirty="0">
              <a:solidFill>
                <a:schemeClr val="tx1">
                  <a:lumMod val="75000"/>
                  <a:lumOff val="25000"/>
                </a:schemeClr>
              </a:solidFill>
            </a:endParaRPr>
          </a:p>
        </p:txBody>
      </p:sp>
      <p:sp>
        <p:nvSpPr>
          <p:cNvPr id="281" name="AutoShape 4" descr="Узбекнефтегаз» непромышленные активы будут проданы на аукционе // Новости —  Шуртанский газохимический комплекс - официальный сайт"/>
          <p:cNvSpPr>
            <a:spLocks noChangeAspect="1" noChangeArrowheads="1"/>
          </p:cNvSpPr>
          <p:nvPr/>
        </p:nvSpPr>
        <p:spPr bwMode="auto">
          <a:xfrm>
            <a:off x="126405" y="525562"/>
            <a:ext cx="247650" cy="2476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4295" tIns="37148" rIns="74295" bIns="37148" numCol="1" anchor="t" anchorCtr="0" compatLnSpc="1">
            <a:prstTxWarp prst="textNoShape">
              <a:avLst/>
            </a:prstTxWarp>
          </a:bodyPr>
          <a:lstStyle/>
          <a:p>
            <a:endParaRPr lang="ru-RU" sz="1463"/>
          </a:p>
        </p:txBody>
      </p:sp>
      <p:sp>
        <p:nvSpPr>
          <p:cNvPr id="282" name="AutoShape 6" descr="Узбекнефтегаз» непромышленные активы будут проданы на аукционе // Новости —  Шуртанский газохимический комплекс - официальный сайт"/>
          <p:cNvSpPr>
            <a:spLocks noChangeAspect="1" noChangeArrowheads="1"/>
          </p:cNvSpPr>
          <p:nvPr/>
        </p:nvSpPr>
        <p:spPr bwMode="auto">
          <a:xfrm>
            <a:off x="250230" y="649387"/>
            <a:ext cx="247650" cy="2476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4295" tIns="37148" rIns="74295" bIns="37148" numCol="1" anchor="t" anchorCtr="0" compatLnSpc="1">
            <a:prstTxWarp prst="textNoShape">
              <a:avLst/>
            </a:prstTxWarp>
          </a:bodyPr>
          <a:lstStyle/>
          <a:p>
            <a:endParaRPr lang="ru-RU" sz="1463"/>
          </a:p>
        </p:txBody>
      </p:sp>
      <p:grpSp>
        <p:nvGrpSpPr>
          <p:cNvPr id="511" name="Группа 510"/>
          <p:cNvGrpSpPr/>
          <p:nvPr/>
        </p:nvGrpSpPr>
        <p:grpSpPr>
          <a:xfrm>
            <a:off x="223880" y="1430852"/>
            <a:ext cx="9507701" cy="3844405"/>
            <a:chOff x="138957" y="1362079"/>
            <a:chExt cx="11701786" cy="4731575"/>
          </a:xfrm>
        </p:grpSpPr>
        <p:sp>
          <p:nvSpPr>
            <p:cNvPr id="68" name="Oval 84">
              <a:extLst>
                <a:ext uri="{FF2B5EF4-FFF2-40B4-BE49-F238E27FC236}">
                  <a16:creationId xmlns:a16="http://schemas.microsoft.com/office/drawing/2014/main" id="{5EEE2A7D-F442-48BA-99A1-566665DAB177}"/>
                </a:ext>
              </a:extLst>
            </p:cNvPr>
            <p:cNvSpPr/>
            <p:nvPr/>
          </p:nvSpPr>
          <p:spPr>
            <a:xfrm>
              <a:off x="513772" y="2166214"/>
              <a:ext cx="45719" cy="55283"/>
            </a:xfrm>
            <a:prstGeom prst="ellipse">
              <a:avLst/>
            </a:prstGeom>
            <a:solidFill>
              <a:srgbClr val="CB1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950">
                <a:defRPr/>
              </a:pPr>
              <a:r>
                <a:rPr lang="en-US" sz="1463" b="1" dirty="0">
                  <a:solidFill>
                    <a:srgbClr val="FFFFFF"/>
                  </a:solidFill>
                </a:rPr>
                <a:t>1</a:t>
              </a:r>
            </a:p>
          </p:txBody>
        </p:sp>
        <p:sp>
          <p:nvSpPr>
            <p:cNvPr id="116" name="Block Arc 77">
              <a:extLst>
                <a:ext uri="{FF2B5EF4-FFF2-40B4-BE49-F238E27FC236}">
                  <a16:creationId xmlns:a16="http://schemas.microsoft.com/office/drawing/2014/main" id="{07E19132-48B4-4E6B-BBA8-6C612C81CA72}"/>
                </a:ext>
              </a:extLst>
            </p:cNvPr>
            <p:cNvSpPr/>
            <p:nvPr/>
          </p:nvSpPr>
          <p:spPr>
            <a:xfrm>
              <a:off x="3945416" y="1399241"/>
              <a:ext cx="3676910" cy="4154508"/>
            </a:xfrm>
            <a:prstGeom prst="blockArc">
              <a:avLst>
                <a:gd name="adj1" fmla="val 15358064"/>
                <a:gd name="adj2" fmla="val 16936417"/>
                <a:gd name="adj3" fmla="val 3488"/>
              </a:avLst>
            </a:prstGeom>
            <a:solidFill>
              <a:srgbClr val="C2C923"/>
            </a:solidFill>
            <a:ln>
              <a:solidFill>
                <a:srgbClr val="BCC3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950">
                <a:defRPr/>
              </a:pPr>
              <a:endParaRPr lang="en-US" sz="1463" dirty="0">
                <a:solidFill>
                  <a:srgbClr val="282F39"/>
                </a:solidFill>
              </a:endParaRPr>
            </a:p>
          </p:txBody>
        </p:sp>
        <p:grpSp>
          <p:nvGrpSpPr>
            <p:cNvPr id="267" name="Группа 266"/>
            <p:cNvGrpSpPr/>
            <p:nvPr/>
          </p:nvGrpSpPr>
          <p:grpSpPr>
            <a:xfrm flipH="1">
              <a:off x="3464762" y="1385358"/>
              <a:ext cx="4704903" cy="4683928"/>
              <a:chOff x="3478031" y="1385358"/>
              <a:chExt cx="4704903" cy="4683928"/>
            </a:xfrm>
          </p:grpSpPr>
          <p:sp>
            <p:nvSpPr>
              <p:cNvPr id="91" name="Block Arc 74">
                <a:extLst>
                  <a:ext uri="{FF2B5EF4-FFF2-40B4-BE49-F238E27FC236}">
                    <a16:creationId xmlns:a16="http://schemas.microsoft.com/office/drawing/2014/main" id="{5BE472F4-4E6F-4001-B6D2-11DC35723D7E}"/>
                  </a:ext>
                </a:extLst>
              </p:cNvPr>
              <p:cNvSpPr/>
              <p:nvPr/>
            </p:nvSpPr>
            <p:spPr>
              <a:xfrm rot="19960254">
                <a:off x="3717001" y="1385358"/>
                <a:ext cx="4449060" cy="4569959"/>
              </a:xfrm>
              <a:prstGeom prst="blockArc">
                <a:avLst>
                  <a:gd name="adj1" fmla="val 15851743"/>
                  <a:gd name="adj2" fmla="val 16981713"/>
                  <a:gd name="adj3" fmla="val 4290"/>
                </a:avLst>
              </a:prstGeom>
              <a:solidFill>
                <a:srgbClr val="358C92"/>
              </a:solidFill>
              <a:ln>
                <a:solidFill>
                  <a:srgbClr val="358C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a:solidFill>
                    <a:schemeClr val="tx1"/>
                  </a:solidFill>
                </a:endParaRPr>
              </a:p>
            </p:txBody>
          </p:sp>
          <p:sp>
            <p:nvSpPr>
              <p:cNvPr id="92" name="Block Arc 75">
                <a:extLst>
                  <a:ext uri="{FF2B5EF4-FFF2-40B4-BE49-F238E27FC236}">
                    <a16:creationId xmlns:a16="http://schemas.microsoft.com/office/drawing/2014/main" id="{A8615BD9-E842-498B-A66C-66181317A349}"/>
                  </a:ext>
                </a:extLst>
              </p:cNvPr>
              <p:cNvSpPr/>
              <p:nvPr/>
            </p:nvSpPr>
            <p:spPr>
              <a:xfrm rot="7855307">
                <a:off x="3538481" y="1459786"/>
                <a:ext cx="4449060" cy="4569959"/>
              </a:xfrm>
              <a:prstGeom prst="blockArc">
                <a:avLst>
                  <a:gd name="adj1" fmla="val 15358064"/>
                  <a:gd name="adj2" fmla="val 16163098"/>
                  <a:gd name="adj3" fmla="val 14225"/>
                </a:avLst>
              </a:prstGeom>
              <a:solidFill>
                <a:srgbClr val="747915"/>
              </a:solidFill>
              <a:ln>
                <a:solidFill>
                  <a:srgbClr val="7479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93" name="Block Arc 76">
                <a:extLst>
                  <a:ext uri="{FF2B5EF4-FFF2-40B4-BE49-F238E27FC236}">
                    <a16:creationId xmlns:a16="http://schemas.microsoft.com/office/drawing/2014/main" id="{F17353AC-8BC2-4B94-8616-EC70125428A8}"/>
                  </a:ext>
                </a:extLst>
              </p:cNvPr>
              <p:cNvSpPr/>
              <p:nvPr/>
            </p:nvSpPr>
            <p:spPr>
              <a:xfrm rot="6951718">
                <a:off x="3549182" y="1440246"/>
                <a:ext cx="4449060" cy="4569959"/>
              </a:xfrm>
              <a:prstGeom prst="blockArc">
                <a:avLst>
                  <a:gd name="adj1" fmla="val 15358064"/>
                  <a:gd name="adj2" fmla="val 16214335"/>
                  <a:gd name="adj3" fmla="val 14641"/>
                </a:avLst>
              </a:prstGeom>
              <a:solidFill>
                <a:schemeClr val="accent6"/>
              </a:solidFill>
              <a:ln>
                <a:solidFill>
                  <a:srgbClr val="007A7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95" name="Block Arc 77">
                <a:extLst>
                  <a:ext uri="{FF2B5EF4-FFF2-40B4-BE49-F238E27FC236}">
                    <a16:creationId xmlns:a16="http://schemas.microsoft.com/office/drawing/2014/main" id="{07E19132-48B4-4E6B-BBA8-6C612C81CA72}"/>
                  </a:ext>
                </a:extLst>
              </p:cNvPr>
              <p:cNvSpPr/>
              <p:nvPr/>
            </p:nvSpPr>
            <p:spPr>
              <a:xfrm rot="6057669">
                <a:off x="3553070" y="1431190"/>
                <a:ext cx="4449060" cy="4569959"/>
              </a:xfrm>
              <a:prstGeom prst="blockArc">
                <a:avLst>
                  <a:gd name="adj1" fmla="val 15358064"/>
                  <a:gd name="adj2" fmla="val 16179844"/>
                  <a:gd name="adj3" fmla="val 15146"/>
                </a:avLst>
              </a:prstGeom>
              <a:solidFill>
                <a:schemeClr val="accent5"/>
              </a:solidFill>
              <a:ln>
                <a:solidFill>
                  <a:srgbClr val="FCB4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96" name="Block Arc 78">
                <a:extLst>
                  <a:ext uri="{FF2B5EF4-FFF2-40B4-BE49-F238E27FC236}">
                    <a16:creationId xmlns:a16="http://schemas.microsoft.com/office/drawing/2014/main" id="{B5EB6EC6-ACEE-486A-B3F5-9EAF2F4B363B}"/>
                  </a:ext>
                </a:extLst>
              </p:cNvPr>
              <p:cNvSpPr/>
              <p:nvPr/>
            </p:nvSpPr>
            <p:spPr>
              <a:xfrm rot="5026244">
                <a:off x="3558707" y="1429548"/>
                <a:ext cx="4449060" cy="4569959"/>
              </a:xfrm>
              <a:prstGeom prst="blockArc">
                <a:avLst>
                  <a:gd name="adj1" fmla="val 15358064"/>
                  <a:gd name="adj2" fmla="val 16299755"/>
                  <a:gd name="adj3" fmla="val 15779"/>
                </a:avLst>
              </a:prstGeom>
              <a:solidFill>
                <a:srgbClr val="074D67"/>
              </a:solidFill>
              <a:ln>
                <a:solidFill>
                  <a:srgbClr val="074D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97" name="Block Arc 79">
                <a:extLst>
                  <a:ext uri="{FF2B5EF4-FFF2-40B4-BE49-F238E27FC236}">
                    <a16:creationId xmlns:a16="http://schemas.microsoft.com/office/drawing/2014/main" id="{66AAF969-996D-4021-921E-87AB5736A99A}"/>
                  </a:ext>
                </a:extLst>
              </p:cNvPr>
              <p:cNvSpPr/>
              <p:nvPr/>
            </p:nvSpPr>
            <p:spPr>
              <a:xfrm rot="3518635">
                <a:off x="3541231" y="1392360"/>
                <a:ext cx="4449060" cy="4569959"/>
              </a:xfrm>
              <a:prstGeom prst="blockArc">
                <a:avLst>
                  <a:gd name="adj1" fmla="val 15358064"/>
                  <a:gd name="adj2" fmla="val 16884286"/>
                  <a:gd name="adj3" fmla="val 20275"/>
                </a:avLst>
              </a:prstGeom>
              <a:solidFill>
                <a:schemeClr val="accent2"/>
              </a:solidFill>
              <a:ln>
                <a:solidFill>
                  <a:srgbClr val="42AF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a:solidFill>
                    <a:schemeClr val="tx1"/>
                  </a:solidFill>
                </a:endParaRPr>
              </a:p>
            </p:txBody>
          </p:sp>
          <p:sp>
            <p:nvSpPr>
              <p:cNvPr id="98" name="Block Arc 80">
                <a:extLst>
                  <a:ext uri="{FF2B5EF4-FFF2-40B4-BE49-F238E27FC236}">
                    <a16:creationId xmlns:a16="http://schemas.microsoft.com/office/drawing/2014/main" id="{23036CD4-E57B-47EC-8CCE-AD0218F3D573}"/>
                  </a:ext>
                </a:extLst>
              </p:cNvPr>
              <p:cNvSpPr/>
              <p:nvPr/>
            </p:nvSpPr>
            <p:spPr>
              <a:xfrm rot="1819539">
                <a:off x="3553635" y="1391238"/>
                <a:ext cx="4449060" cy="4569959"/>
              </a:xfrm>
              <a:prstGeom prst="blockArc">
                <a:avLst>
                  <a:gd name="adj1" fmla="val 15358064"/>
                  <a:gd name="adj2" fmla="val 16903761"/>
                  <a:gd name="adj3" fmla="val 21937"/>
                </a:avLst>
              </a:prstGeom>
              <a:solidFill>
                <a:srgbClr val="CB1B4A"/>
              </a:solidFill>
              <a:ln>
                <a:solidFill>
                  <a:srgbClr val="CB1B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a:solidFill>
                    <a:schemeClr val="tx1"/>
                  </a:solidFill>
                </a:endParaRPr>
              </a:p>
            </p:txBody>
          </p:sp>
          <p:sp>
            <p:nvSpPr>
              <p:cNvPr id="99" name="Block Arc 74">
                <a:extLst>
                  <a:ext uri="{FF2B5EF4-FFF2-40B4-BE49-F238E27FC236}">
                    <a16:creationId xmlns:a16="http://schemas.microsoft.com/office/drawing/2014/main" id="{5BE472F4-4E6F-4001-B6D2-11DC35723D7E}"/>
                  </a:ext>
                </a:extLst>
              </p:cNvPr>
              <p:cNvSpPr/>
              <p:nvPr/>
            </p:nvSpPr>
            <p:spPr>
              <a:xfrm rot="11905775">
                <a:off x="3577559" y="1406357"/>
                <a:ext cx="4449060" cy="4566657"/>
              </a:xfrm>
              <a:prstGeom prst="blockArc">
                <a:avLst>
                  <a:gd name="adj1" fmla="val 15924629"/>
                  <a:gd name="adj2" fmla="val 16798160"/>
                  <a:gd name="adj3" fmla="val 9377"/>
                </a:avLst>
              </a:prstGeom>
              <a:solidFill>
                <a:srgbClr val="00494B"/>
              </a:solidFill>
              <a:ln>
                <a:solidFill>
                  <a:srgbClr val="0049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a:solidFill>
                    <a:schemeClr val="tx1"/>
                  </a:solidFill>
                </a:endParaRPr>
              </a:p>
            </p:txBody>
          </p:sp>
          <p:sp>
            <p:nvSpPr>
              <p:cNvPr id="100" name="Block Arc 75">
                <a:extLst>
                  <a:ext uri="{FF2B5EF4-FFF2-40B4-BE49-F238E27FC236}">
                    <a16:creationId xmlns:a16="http://schemas.microsoft.com/office/drawing/2014/main" id="{A8615BD9-E842-498B-A66C-66181317A349}"/>
                  </a:ext>
                </a:extLst>
              </p:cNvPr>
              <p:cNvSpPr/>
              <p:nvPr/>
            </p:nvSpPr>
            <p:spPr>
              <a:xfrm rot="8768796">
                <a:off x="3536894" y="1436331"/>
                <a:ext cx="4449060" cy="4569959"/>
              </a:xfrm>
              <a:prstGeom prst="blockArc">
                <a:avLst>
                  <a:gd name="adj1" fmla="val 15358064"/>
                  <a:gd name="adj2" fmla="val 16181378"/>
                  <a:gd name="adj3" fmla="val 13525"/>
                </a:avLst>
              </a:prstGeom>
              <a:solidFill>
                <a:srgbClr val="28696D"/>
              </a:solidFill>
              <a:ln>
                <a:solidFill>
                  <a:srgbClr val="2869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102" name="Block Arc 75">
                <a:extLst>
                  <a:ext uri="{FF2B5EF4-FFF2-40B4-BE49-F238E27FC236}">
                    <a16:creationId xmlns:a16="http://schemas.microsoft.com/office/drawing/2014/main" id="{A8615BD9-E842-498B-A66C-66181317A349}"/>
                  </a:ext>
                </a:extLst>
              </p:cNvPr>
              <p:cNvSpPr/>
              <p:nvPr/>
            </p:nvSpPr>
            <p:spPr>
              <a:xfrm rot="11398600">
                <a:off x="3557403" y="1520728"/>
                <a:ext cx="4505249" cy="4459676"/>
              </a:xfrm>
              <a:prstGeom prst="blockArc">
                <a:avLst>
                  <a:gd name="adj1" fmla="val 15553378"/>
                  <a:gd name="adj2" fmla="val 16394596"/>
                  <a:gd name="adj3" fmla="val 10659"/>
                </a:avLst>
              </a:prstGeom>
              <a:solidFill>
                <a:srgbClr val="A17002"/>
              </a:solidFill>
              <a:ln>
                <a:solidFill>
                  <a:srgbClr val="A170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103" name="Block Arc 75">
                <a:extLst>
                  <a:ext uri="{FF2B5EF4-FFF2-40B4-BE49-F238E27FC236}">
                    <a16:creationId xmlns:a16="http://schemas.microsoft.com/office/drawing/2014/main" id="{A8615BD9-E842-498B-A66C-66181317A349}"/>
                  </a:ext>
                </a:extLst>
              </p:cNvPr>
              <p:cNvSpPr/>
              <p:nvPr/>
            </p:nvSpPr>
            <p:spPr>
              <a:xfrm rot="10620080">
                <a:off x="3524674" y="1523903"/>
                <a:ext cx="4505249" cy="4459676"/>
              </a:xfrm>
              <a:prstGeom prst="blockArc">
                <a:avLst>
                  <a:gd name="adj1" fmla="val 15358064"/>
                  <a:gd name="adj2" fmla="val 16208142"/>
                  <a:gd name="adj3" fmla="val 11792"/>
                </a:avLst>
              </a:prstGeom>
              <a:solidFill>
                <a:srgbClr val="7A102C"/>
              </a:solidFill>
              <a:ln>
                <a:solidFill>
                  <a:srgbClr val="7A10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104" name="Block Arc 77">
                <a:extLst>
                  <a:ext uri="{FF2B5EF4-FFF2-40B4-BE49-F238E27FC236}">
                    <a16:creationId xmlns:a16="http://schemas.microsoft.com/office/drawing/2014/main" id="{07E19132-48B4-4E6B-BBA8-6C612C81CA72}"/>
                  </a:ext>
                </a:extLst>
              </p:cNvPr>
              <p:cNvSpPr/>
              <p:nvPr/>
            </p:nvSpPr>
            <p:spPr>
              <a:xfrm rot="14546699">
                <a:off x="3883784" y="1824055"/>
                <a:ext cx="3676910" cy="4154508"/>
              </a:xfrm>
              <a:prstGeom prst="blockArc">
                <a:avLst>
                  <a:gd name="adj1" fmla="val 15358064"/>
                  <a:gd name="adj2" fmla="val 16326398"/>
                  <a:gd name="adj3" fmla="val 9634"/>
                </a:avLst>
              </a:prstGeom>
              <a:solidFill>
                <a:srgbClr val="65C1C7"/>
              </a:solidFill>
              <a:ln>
                <a:solidFill>
                  <a:srgbClr val="65C1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950">
                  <a:defRPr/>
                </a:pPr>
                <a:endParaRPr lang="en-US" sz="1463" dirty="0">
                  <a:solidFill>
                    <a:srgbClr val="282F39"/>
                  </a:solidFill>
                </a:endParaRPr>
              </a:p>
            </p:txBody>
          </p:sp>
          <p:sp>
            <p:nvSpPr>
              <p:cNvPr id="105" name="Block Arc 78">
                <a:extLst>
                  <a:ext uri="{FF2B5EF4-FFF2-40B4-BE49-F238E27FC236}">
                    <a16:creationId xmlns:a16="http://schemas.microsoft.com/office/drawing/2014/main" id="{B5EB6EC6-ACEE-486A-B3F5-9EAF2F4B363B}"/>
                  </a:ext>
                </a:extLst>
              </p:cNvPr>
              <p:cNvSpPr/>
              <p:nvPr/>
            </p:nvSpPr>
            <p:spPr>
              <a:xfrm rot="13444671">
                <a:off x="3879791" y="1805659"/>
                <a:ext cx="3676910" cy="4154508"/>
              </a:xfrm>
              <a:prstGeom prst="blockArc">
                <a:avLst>
                  <a:gd name="adj1" fmla="val 15358064"/>
                  <a:gd name="adj2" fmla="val 16357158"/>
                  <a:gd name="adj3" fmla="val 10321"/>
                </a:avLst>
              </a:prstGeom>
              <a:solidFill>
                <a:srgbClr val="D8DE44"/>
              </a:solidFill>
              <a:ln>
                <a:solidFill>
                  <a:srgbClr val="D8DE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950">
                  <a:defRPr/>
                </a:pPr>
                <a:endParaRPr lang="en-US" sz="1463" dirty="0">
                  <a:solidFill>
                    <a:srgbClr val="282F39"/>
                  </a:solidFill>
                </a:endParaRPr>
              </a:p>
            </p:txBody>
          </p:sp>
          <p:sp>
            <p:nvSpPr>
              <p:cNvPr id="106" name="Block Arc 74">
                <a:extLst>
                  <a:ext uri="{FF2B5EF4-FFF2-40B4-BE49-F238E27FC236}">
                    <a16:creationId xmlns:a16="http://schemas.microsoft.com/office/drawing/2014/main" id="{5BE472F4-4E6F-4001-B6D2-11DC35723D7E}"/>
                  </a:ext>
                </a:extLst>
              </p:cNvPr>
              <p:cNvSpPr/>
              <p:nvPr/>
            </p:nvSpPr>
            <p:spPr>
              <a:xfrm rot="15455706">
                <a:off x="3851217" y="1807639"/>
                <a:ext cx="3676910" cy="4154508"/>
              </a:xfrm>
              <a:prstGeom prst="blockArc">
                <a:avLst>
                  <a:gd name="adj1" fmla="val 15423995"/>
                  <a:gd name="adj2" fmla="val 16409322"/>
                  <a:gd name="adj3" fmla="val 9251"/>
                </a:avLst>
              </a:prstGeom>
              <a:solidFill>
                <a:srgbClr val="0C85B2"/>
              </a:solidFill>
              <a:ln>
                <a:solidFill>
                  <a:srgbClr val="0C85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950">
                  <a:defRPr/>
                </a:pPr>
                <a:endParaRPr lang="en-US" sz="1463">
                  <a:solidFill>
                    <a:srgbClr val="282F39"/>
                  </a:solidFill>
                </a:endParaRPr>
              </a:p>
            </p:txBody>
          </p:sp>
          <p:sp>
            <p:nvSpPr>
              <p:cNvPr id="110" name="Block Arc 77">
                <a:extLst>
                  <a:ext uri="{FF2B5EF4-FFF2-40B4-BE49-F238E27FC236}">
                    <a16:creationId xmlns:a16="http://schemas.microsoft.com/office/drawing/2014/main" id="{07E19132-48B4-4E6B-BBA8-6C612C81CA72}"/>
                  </a:ext>
                </a:extLst>
              </p:cNvPr>
              <p:cNvSpPr/>
              <p:nvPr/>
            </p:nvSpPr>
            <p:spPr>
              <a:xfrm rot="17425776">
                <a:off x="3653776" y="1477811"/>
                <a:ext cx="4449060" cy="4569959"/>
              </a:xfrm>
              <a:prstGeom prst="blockArc">
                <a:avLst>
                  <a:gd name="adj1" fmla="val 15358064"/>
                  <a:gd name="adj2" fmla="val 16306584"/>
                  <a:gd name="adj3" fmla="val 7437"/>
                </a:avLst>
              </a:prstGeom>
              <a:solidFill>
                <a:srgbClr val="FDC343"/>
              </a:solidFill>
              <a:ln>
                <a:solidFill>
                  <a:srgbClr val="FDC3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111" name="Block Arc 75">
                <a:extLst>
                  <a:ext uri="{FF2B5EF4-FFF2-40B4-BE49-F238E27FC236}">
                    <a16:creationId xmlns:a16="http://schemas.microsoft.com/office/drawing/2014/main" id="{A8615BD9-E842-498B-A66C-66181317A349}"/>
                  </a:ext>
                </a:extLst>
              </p:cNvPr>
              <p:cNvSpPr/>
              <p:nvPr/>
            </p:nvSpPr>
            <p:spPr>
              <a:xfrm rot="19325704">
                <a:off x="3682048" y="1413310"/>
                <a:ext cx="4449060" cy="4569959"/>
              </a:xfrm>
              <a:prstGeom prst="blockArc">
                <a:avLst>
                  <a:gd name="adj1" fmla="val 15358064"/>
                  <a:gd name="adj2" fmla="val 16493021"/>
                  <a:gd name="adj3" fmla="val 5712"/>
                </a:avLst>
              </a:prstGeom>
              <a:solidFill>
                <a:srgbClr val="9BA11C"/>
              </a:solidFill>
              <a:ln>
                <a:solidFill>
                  <a:srgbClr val="9BA1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112" name="Block Arc 76">
                <a:extLst>
                  <a:ext uri="{FF2B5EF4-FFF2-40B4-BE49-F238E27FC236}">
                    <a16:creationId xmlns:a16="http://schemas.microsoft.com/office/drawing/2014/main" id="{F17353AC-8BC2-4B94-8616-EC70125428A8}"/>
                  </a:ext>
                </a:extLst>
              </p:cNvPr>
              <p:cNvSpPr/>
              <p:nvPr/>
            </p:nvSpPr>
            <p:spPr>
              <a:xfrm rot="18369714">
                <a:off x="3673425" y="1425608"/>
                <a:ext cx="4449060" cy="4569959"/>
              </a:xfrm>
              <a:prstGeom prst="blockArc">
                <a:avLst>
                  <a:gd name="adj1" fmla="val 15358064"/>
                  <a:gd name="adj2" fmla="val 16269906"/>
                  <a:gd name="adj3" fmla="val 6618"/>
                </a:avLst>
              </a:prstGeom>
              <a:solidFill>
                <a:srgbClr val="00C5CA"/>
              </a:solidFill>
              <a:ln>
                <a:solidFill>
                  <a:srgbClr val="00C5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113" name="Block Arc 77">
                <a:extLst>
                  <a:ext uri="{FF2B5EF4-FFF2-40B4-BE49-F238E27FC236}">
                    <a16:creationId xmlns:a16="http://schemas.microsoft.com/office/drawing/2014/main" id="{07E19132-48B4-4E6B-BBA8-6C612C81CA72}"/>
                  </a:ext>
                </a:extLst>
              </p:cNvPr>
              <p:cNvSpPr/>
              <p:nvPr/>
            </p:nvSpPr>
            <p:spPr>
              <a:xfrm rot="16552931">
                <a:off x="3656975" y="1559776"/>
                <a:ext cx="4449060" cy="4569959"/>
              </a:xfrm>
              <a:prstGeom prst="blockArc">
                <a:avLst>
                  <a:gd name="adj1" fmla="val 15358064"/>
                  <a:gd name="adj2" fmla="val 16300924"/>
                  <a:gd name="adj3" fmla="val 7427"/>
                </a:avLst>
              </a:prstGeom>
              <a:solidFill>
                <a:srgbClr val="E53967"/>
              </a:solidFill>
              <a:ln>
                <a:solidFill>
                  <a:srgbClr val="E539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sp>
            <p:nvSpPr>
              <p:cNvPr id="117" name="Block Arc 75">
                <a:extLst>
                  <a:ext uri="{FF2B5EF4-FFF2-40B4-BE49-F238E27FC236}">
                    <a16:creationId xmlns:a16="http://schemas.microsoft.com/office/drawing/2014/main" id="{A8615BD9-E842-498B-A66C-66181317A349}"/>
                  </a:ext>
                </a:extLst>
              </p:cNvPr>
              <p:cNvSpPr/>
              <p:nvPr/>
            </p:nvSpPr>
            <p:spPr>
              <a:xfrm rot="9647153">
                <a:off x="3483191" y="1496296"/>
                <a:ext cx="4556430" cy="4494893"/>
              </a:xfrm>
              <a:prstGeom prst="blockArc">
                <a:avLst>
                  <a:gd name="adj1" fmla="val 15358064"/>
                  <a:gd name="adj2" fmla="val 16241253"/>
                  <a:gd name="adj3" fmla="val 12450"/>
                </a:avLst>
              </a:prstGeom>
              <a:solidFill>
                <a:srgbClr val="042E3E"/>
              </a:solidFill>
              <a:ln>
                <a:solidFill>
                  <a:srgbClr val="042E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endParaRPr>
              </a:p>
            </p:txBody>
          </p:sp>
        </p:grpSp>
        <p:sp>
          <p:nvSpPr>
            <p:cNvPr id="11" name="Прямоугольник 10"/>
            <p:cNvSpPr/>
            <p:nvPr/>
          </p:nvSpPr>
          <p:spPr>
            <a:xfrm>
              <a:off x="526425" y="1399249"/>
              <a:ext cx="3614675" cy="513593"/>
            </a:xfrm>
            <a:prstGeom prst="rect">
              <a:avLst/>
            </a:prstGeom>
          </p:spPr>
          <p:txBody>
            <a:bodyPr wrap="square">
              <a:spAutoFit/>
            </a:bodyPr>
            <a:lstStyle/>
            <a:p>
              <a:pPr algn="ctr"/>
              <a:r>
                <a:rPr lang="ru-RU" sz="1056" b="1" dirty="0">
                  <a:solidFill>
                    <a:srgbClr val="000000"/>
                  </a:solidFill>
                </a:rPr>
                <a:t>АО «</a:t>
              </a:r>
              <a:r>
                <a:rPr lang="ru-RU" sz="1056" b="1" dirty="0" err="1">
                  <a:solidFill>
                    <a:srgbClr val="000000"/>
                  </a:solidFill>
                </a:rPr>
                <a:t>Алмалыкский</a:t>
              </a:r>
              <a:r>
                <a:rPr lang="ru-RU" sz="1056" b="1" dirty="0">
                  <a:solidFill>
                    <a:srgbClr val="000000"/>
                  </a:solidFill>
                </a:rPr>
                <a:t> горно-металлургический комбинат»</a:t>
              </a:r>
              <a:r>
                <a:rPr lang="ru-RU" sz="1056" b="1" dirty="0"/>
                <a:t> </a:t>
              </a:r>
            </a:p>
          </p:txBody>
        </p:sp>
        <p:sp>
          <p:nvSpPr>
            <p:cNvPr id="13" name="Прямоугольник 12"/>
            <p:cNvSpPr/>
            <p:nvPr/>
          </p:nvSpPr>
          <p:spPr>
            <a:xfrm>
              <a:off x="683239" y="2020497"/>
              <a:ext cx="1845419" cy="313616"/>
            </a:xfrm>
            <a:prstGeom prst="rect">
              <a:avLst/>
            </a:prstGeom>
          </p:spPr>
          <p:txBody>
            <a:bodyPr wrap="square">
              <a:spAutoFit/>
            </a:bodyPr>
            <a:lstStyle/>
            <a:p>
              <a:r>
                <a:rPr lang="ru-RU" sz="1056" b="1" dirty="0">
                  <a:solidFill>
                    <a:srgbClr val="000000"/>
                  </a:solidFill>
                </a:rPr>
                <a:t>АО «</a:t>
              </a:r>
              <a:r>
                <a:rPr lang="ru-RU" sz="1056" b="1" dirty="0" err="1">
                  <a:solidFill>
                    <a:srgbClr val="000000"/>
                  </a:solidFill>
                </a:rPr>
                <a:t>Узбекнефтегаз</a:t>
              </a:r>
              <a:r>
                <a:rPr lang="ru-RU" sz="1056" b="1" dirty="0">
                  <a:solidFill>
                    <a:srgbClr val="000000"/>
                  </a:solidFill>
                </a:rPr>
                <a:t>» </a:t>
              </a:r>
              <a:r>
                <a:rPr lang="ru-RU" sz="1056" b="1" dirty="0"/>
                <a:t> </a:t>
              </a:r>
            </a:p>
          </p:txBody>
        </p:sp>
        <p:sp>
          <p:nvSpPr>
            <p:cNvPr id="14" name="Прямоугольник 13"/>
            <p:cNvSpPr/>
            <p:nvPr/>
          </p:nvSpPr>
          <p:spPr>
            <a:xfrm>
              <a:off x="706095" y="2530350"/>
              <a:ext cx="1610303" cy="313616"/>
            </a:xfrm>
            <a:prstGeom prst="rect">
              <a:avLst/>
            </a:prstGeom>
          </p:spPr>
          <p:txBody>
            <a:bodyPr wrap="none">
              <a:spAutoFit/>
            </a:bodyPr>
            <a:lstStyle/>
            <a:p>
              <a:r>
                <a:rPr lang="ru-RU" sz="1056" b="1" dirty="0"/>
                <a:t>АО «</a:t>
              </a:r>
              <a:r>
                <a:rPr lang="ru-RU" sz="1056" b="1" dirty="0" err="1"/>
                <a:t>Ферганаазот</a:t>
              </a:r>
              <a:r>
                <a:rPr lang="ru-RU" sz="1056" b="1" dirty="0"/>
                <a:t>» </a:t>
              </a:r>
            </a:p>
          </p:txBody>
        </p:sp>
        <p:sp>
          <p:nvSpPr>
            <p:cNvPr id="15" name="Прямоугольник 14"/>
            <p:cNvSpPr/>
            <p:nvPr/>
          </p:nvSpPr>
          <p:spPr>
            <a:xfrm>
              <a:off x="668647" y="3573450"/>
              <a:ext cx="2126754" cy="313616"/>
            </a:xfrm>
            <a:prstGeom prst="rect">
              <a:avLst/>
            </a:prstGeom>
          </p:spPr>
          <p:txBody>
            <a:bodyPr wrap="square">
              <a:spAutoFit/>
            </a:bodyPr>
            <a:lstStyle/>
            <a:p>
              <a:r>
                <a:rPr lang="ru-RU" sz="1056" b="1" dirty="0">
                  <a:solidFill>
                    <a:srgbClr val="000000"/>
                  </a:solidFill>
                </a:rPr>
                <a:t>АО «</a:t>
              </a:r>
              <a:r>
                <a:rPr lang="ru-RU" sz="1056" b="1" dirty="0" err="1">
                  <a:solidFill>
                    <a:srgbClr val="000000"/>
                  </a:solidFill>
                </a:rPr>
                <a:t>Худудгазтаъминот</a:t>
              </a:r>
              <a:r>
                <a:rPr lang="ru-RU" sz="1056" b="1" dirty="0">
                  <a:solidFill>
                    <a:srgbClr val="000000"/>
                  </a:solidFill>
                </a:rPr>
                <a:t>»</a:t>
              </a:r>
              <a:r>
                <a:rPr lang="ru-RU" sz="1056" b="1" dirty="0"/>
                <a:t> </a:t>
              </a:r>
            </a:p>
          </p:txBody>
        </p:sp>
        <p:grpSp>
          <p:nvGrpSpPr>
            <p:cNvPr id="278" name="Группа 277"/>
            <p:cNvGrpSpPr/>
            <p:nvPr/>
          </p:nvGrpSpPr>
          <p:grpSpPr>
            <a:xfrm>
              <a:off x="308220" y="1747770"/>
              <a:ext cx="11385386" cy="1721598"/>
              <a:chOff x="-9501" y="-2100508"/>
              <a:chExt cx="11385386" cy="1882777"/>
            </a:xfrm>
          </p:grpSpPr>
          <p:sp>
            <p:nvSpPr>
              <p:cNvPr id="22" name="Прямоугольник 21"/>
              <p:cNvSpPr/>
              <p:nvPr/>
            </p:nvSpPr>
            <p:spPr>
              <a:xfrm>
                <a:off x="-9501" y="-779407"/>
                <a:ext cx="2758220" cy="561676"/>
              </a:xfrm>
              <a:prstGeom prst="rect">
                <a:avLst/>
              </a:prstGeom>
            </p:spPr>
            <p:txBody>
              <a:bodyPr wrap="square">
                <a:spAutoFit/>
              </a:bodyPr>
              <a:lstStyle/>
              <a:p>
                <a:pPr algn="ctr"/>
                <a:r>
                  <a:rPr lang="ru-RU" sz="1056" b="1" dirty="0">
                    <a:solidFill>
                      <a:srgbClr val="000000"/>
                    </a:solidFill>
                    <a:cs typeface="Arial" panose="020B0604020202020204" pitchFamily="34" charset="0"/>
                  </a:rPr>
                  <a:t>    АО «Узбекский металлургический комбинат»</a:t>
                </a:r>
                <a:endParaRPr lang="ru-RU" sz="1056" b="1" dirty="0"/>
              </a:p>
            </p:txBody>
          </p:sp>
          <p:sp>
            <p:nvSpPr>
              <p:cNvPr id="23" name="Прямоугольник 22"/>
              <p:cNvSpPr/>
              <p:nvPr/>
            </p:nvSpPr>
            <p:spPr>
              <a:xfrm>
                <a:off x="9171195" y="-725239"/>
                <a:ext cx="1841135" cy="342977"/>
              </a:xfrm>
              <a:prstGeom prst="rect">
                <a:avLst/>
              </a:prstGeom>
            </p:spPr>
            <p:txBody>
              <a:bodyPr wrap="none">
                <a:spAutoFit/>
              </a:bodyPr>
              <a:lstStyle/>
              <a:p>
                <a:r>
                  <a:rPr lang="ru-RU" sz="1056" b="1" dirty="0">
                    <a:solidFill>
                      <a:srgbClr val="000000"/>
                    </a:solidFill>
                    <a:cs typeface="Arial" panose="020B0604020202020204" pitchFamily="34" charset="0"/>
                  </a:rPr>
                  <a:t>АО «</a:t>
                </a:r>
                <a:r>
                  <a:rPr lang="ru-RU" sz="1056" b="1" dirty="0" err="1">
                    <a:solidFill>
                      <a:srgbClr val="000000"/>
                    </a:solidFill>
                    <a:cs typeface="Arial" panose="020B0604020202020204" pitchFamily="34" charset="0"/>
                  </a:rPr>
                  <a:t>У</a:t>
                </a:r>
                <a:r>
                  <a:rPr lang="ru-RU" sz="1056" b="1" dirty="0" err="1">
                    <a:solidFill>
                      <a:srgbClr val="000000"/>
                    </a:solidFill>
                  </a:rPr>
                  <a:t>збекгеофизика</a:t>
                </a:r>
                <a:r>
                  <a:rPr lang="ru-RU" sz="1056" b="1" dirty="0">
                    <a:solidFill>
                      <a:srgbClr val="000000"/>
                    </a:solidFill>
                  </a:rPr>
                  <a:t>»</a:t>
                </a:r>
                <a:endParaRPr lang="ru-RU" sz="1056" b="1" dirty="0"/>
              </a:p>
            </p:txBody>
          </p:sp>
          <p:sp>
            <p:nvSpPr>
              <p:cNvPr id="265" name="Прямоугольник 264"/>
              <p:cNvSpPr/>
              <p:nvPr/>
            </p:nvSpPr>
            <p:spPr>
              <a:xfrm>
                <a:off x="8639487" y="-1400054"/>
                <a:ext cx="2736398" cy="561676"/>
              </a:xfrm>
              <a:prstGeom prst="rect">
                <a:avLst/>
              </a:prstGeom>
            </p:spPr>
            <p:txBody>
              <a:bodyPr wrap="square">
                <a:spAutoFit/>
              </a:bodyPr>
              <a:lstStyle/>
              <a:p>
                <a:pPr algn="ctr"/>
                <a:r>
                  <a:rPr lang="ru-RU" sz="1056" b="1" dirty="0">
                    <a:solidFill>
                      <a:srgbClr val="000000"/>
                    </a:solidFill>
                    <a:cs typeface="Arial" panose="020B0604020202020204" pitchFamily="34" charset="0"/>
                  </a:rPr>
                  <a:t>АО «</a:t>
                </a:r>
                <a:r>
                  <a:rPr lang="en-US" sz="1056" b="1" dirty="0" err="1">
                    <a:solidFill>
                      <a:srgbClr val="000000"/>
                    </a:solidFill>
                  </a:rPr>
                  <a:t>Namangandon</a:t>
                </a:r>
                <a:r>
                  <a:rPr lang="en-US" sz="1056" b="1" dirty="0">
                    <a:solidFill>
                      <a:srgbClr val="000000"/>
                    </a:solidFill>
                  </a:rPr>
                  <a:t/>
                </a:r>
                <a:br>
                  <a:rPr lang="en-US" sz="1056" b="1" dirty="0">
                    <a:solidFill>
                      <a:srgbClr val="000000"/>
                    </a:solidFill>
                  </a:rPr>
                </a:br>
                <a:r>
                  <a:rPr lang="en-US" sz="1056" b="1" dirty="0" err="1">
                    <a:solidFill>
                      <a:srgbClr val="000000"/>
                    </a:solidFill>
                  </a:rPr>
                  <a:t>mahsulotlari</a:t>
                </a:r>
                <a:r>
                  <a:rPr lang="ru-RU" sz="1056" b="1" dirty="0">
                    <a:solidFill>
                      <a:srgbClr val="000000"/>
                    </a:solidFill>
                    <a:cs typeface="Arial" panose="020B0604020202020204" pitchFamily="34" charset="0"/>
                  </a:rPr>
                  <a:t>»</a:t>
                </a:r>
                <a:endParaRPr lang="ru-RU" sz="1056" b="1" dirty="0"/>
              </a:p>
            </p:txBody>
          </p:sp>
          <p:sp>
            <p:nvSpPr>
              <p:cNvPr id="270" name="Прямоугольник 269"/>
              <p:cNvSpPr/>
              <p:nvPr/>
            </p:nvSpPr>
            <p:spPr>
              <a:xfrm>
                <a:off x="8598886" y="-2100508"/>
                <a:ext cx="2592821" cy="561676"/>
              </a:xfrm>
              <a:prstGeom prst="rect">
                <a:avLst/>
              </a:prstGeom>
            </p:spPr>
            <p:txBody>
              <a:bodyPr wrap="none">
                <a:spAutoFit/>
              </a:bodyPr>
              <a:lstStyle/>
              <a:p>
                <a:pPr algn="ctr"/>
                <a:r>
                  <a:rPr lang="ru-RU" sz="1056" b="1" dirty="0">
                    <a:solidFill>
                      <a:srgbClr val="000000"/>
                    </a:solidFill>
                    <a:cs typeface="Arial" panose="020B0604020202020204" pitchFamily="34" charset="0"/>
                  </a:rPr>
                  <a:t>АО «Узбекская республиканская</a:t>
                </a:r>
              </a:p>
              <a:p>
                <a:pPr algn="ctr"/>
                <a:r>
                  <a:rPr lang="ru-RU" sz="1056" b="1" dirty="0">
                    <a:solidFill>
                      <a:srgbClr val="000000"/>
                    </a:solidFill>
                    <a:cs typeface="Arial" panose="020B0604020202020204" pitchFamily="34" charset="0"/>
                  </a:rPr>
                  <a:t>валютная биржа»</a:t>
                </a:r>
                <a:endParaRPr lang="ru-RU" sz="1056" b="1" dirty="0"/>
              </a:p>
            </p:txBody>
          </p:sp>
        </p:grpSp>
        <p:pic>
          <p:nvPicPr>
            <p:cNvPr id="1034" name="Picture 10" descr="Узбекнефтегаз» непромышленные активы будут проданы на аукционе // Новости —  Шуртанский газохимический комплекс - официальный сайт"/>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7607" y="1877321"/>
              <a:ext cx="454584" cy="45910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Алмалыкский ГМК запустит свой телеканал - Kultura.uz"/>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8957" y="1362079"/>
              <a:ext cx="561494" cy="409663"/>
            </a:xfrm>
            <a:prstGeom prst="rect">
              <a:avLst/>
            </a:prstGeom>
            <a:noFill/>
            <a:extLst>
              <a:ext uri="{909E8E84-426E-40DD-AFC4-6F175D3DCCD1}">
                <a14:hiddenFill xmlns:a14="http://schemas.microsoft.com/office/drawing/2010/main">
                  <a:solidFill>
                    <a:srgbClr val="FFFFFF"/>
                  </a:solidFill>
                </a14:hiddenFill>
              </a:ext>
            </a:extLst>
          </p:spPr>
        </p:pic>
        <p:sp>
          <p:nvSpPr>
            <p:cNvPr id="456" name="TextBox 455"/>
            <p:cNvSpPr txBox="1"/>
            <p:nvPr/>
          </p:nvSpPr>
          <p:spPr>
            <a:xfrm>
              <a:off x="4036864" y="1431672"/>
              <a:ext cx="827042" cy="298306"/>
            </a:xfrm>
            <a:prstGeom prst="rect">
              <a:avLst/>
            </a:prstGeom>
            <a:noFill/>
          </p:spPr>
          <p:txBody>
            <a:bodyPr wrap="square" rtlCol="0">
              <a:spAutoFit/>
            </a:bodyPr>
            <a:lstStyle/>
            <a:p>
              <a:r>
                <a:rPr lang="uz-Cyrl-UZ" sz="975" b="1" dirty="0">
                  <a:solidFill>
                    <a:srgbClr val="C00000"/>
                  </a:solidFill>
                </a:rPr>
                <a:t>3 944,9</a:t>
              </a:r>
              <a:endParaRPr lang="ru-RU" sz="975" b="1" dirty="0">
                <a:solidFill>
                  <a:srgbClr val="C00000"/>
                </a:solidFill>
              </a:endParaRPr>
            </a:p>
          </p:txBody>
        </p:sp>
        <p:pic>
          <p:nvPicPr>
            <p:cNvPr id="383" name="Picture 14" descr="АО Farg'onaazot производство азотных удобрений в Узбекистане"/>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6956" y="2423502"/>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448" name="Picture 16" descr="Компания &quot;Худудгазтаъминот&quot; возмущена тем, что Узнефтегазинспеция от своего  имени опубликовала результаты проверок, в которых не участвовала, Новости  Узбекистана сегодня"/>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4033" y="3532063"/>
              <a:ext cx="437404" cy="383313"/>
            </a:xfrm>
            <a:prstGeom prst="rect">
              <a:avLst/>
            </a:prstGeom>
            <a:noFill/>
            <a:extLst>
              <a:ext uri="{909E8E84-426E-40DD-AFC4-6F175D3DCCD1}">
                <a14:hiddenFill xmlns:a14="http://schemas.microsoft.com/office/drawing/2010/main">
                  <a:solidFill>
                    <a:srgbClr val="FFFFFF"/>
                  </a:solidFill>
                </a14:hiddenFill>
              </a:ext>
            </a:extLst>
          </p:spPr>
        </p:pic>
        <p:pic>
          <p:nvPicPr>
            <p:cNvPr id="465" name="Picture 42" descr="Узбекская республиканская валютная биржа провела ребрендинг | UzReport.news"/>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6429" t="13881" r="6393" b="16956"/>
            <a:stretch/>
          </p:blipFill>
          <p:spPr bwMode="auto">
            <a:xfrm>
              <a:off x="11355548" y="1824077"/>
              <a:ext cx="444126" cy="394727"/>
            </a:xfrm>
            <a:prstGeom prst="rect">
              <a:avLst/>
            </a:prstGeom>
            <a:noFill/>
            <a:extLst>
              <a:ext uri="{909E8E84-426E-40DD-AFC4-6F175D3DCCD1}">
                <a14:hiddenFill xmlns:a14="http://schemas.microsoft.com/office/drawing/2010/main">
                  <a:solidFill>
                    <a:srgbClr val="FFFFFF"/>
                  </a:solidFill>
                </a14:hiddenFill>
              </a:ext>
            </a:extLst>
          </p:spPr>
        </p:pic>
        <p:pic>
          <p:nvPicPr>
            <p:cNvPr id="466" name="Рисунок 465"/>
            <p:cNvPicPr>
              <a:picLocks noChangeAspect="1"/>
            </p:cNvPicPr>
            <p:nvPr/>
          </p:nvPicPr>
          <p:blipFill>
            <a:blip r:embed="rId8"/>
            <a:stretch>
              <a:fillRect/>
            </a:stretch>
          </p:blipFill>
          <p:spPr>
            <a:xfrm>
              <a:off x="11358190" y="2411740"/>
              <a:ext cx="451894" cy="451148"/>
            </a:xfrm>
            <a:prstGeom prst="rect">
              <a:avLst/>
            </a:prstGeom>
          </p:spPr>
        </p:pic>
        <p:pic>
          <p:nvPicPr>
            <p:cNvPr id="480" name="Picture 48" descr="Разработка логотипа для «Uzbekgeofizika» | &quot;MAGNAT DESIGN&quo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1367715" y="2979349"/>
              <a:ext cx="473028" cy="434693"/>
            </a:xfrm>
            <a:prstGeom prst="rect">
              <a:avLst/>
            </a:prstGeom>
            <a:noFill/>
            <a:extLst>
              <a:ext uri="{909E8E84-426E-40DD-AFC4-6F175D3DCCD1}">
                <a14:hiddenFill xmlns:a14="http://schemas.microsoft.com/office/drawing/2010/main">
                  <a:solidFill>
                    <a:srgbClr val="FFFFFF"/>
                  </a:solidFill>
                </a14:hiddenFill>
              </a:ext>
            </a:extLst>
          </p:spPr>
        </p:pic>
        <p:sp>
          <p:nvSpPr>
            <p:cNvPr id="492" name="TextBox 491"/>
            <p:cNvSpPr txBox="1"/>
            <p:nvPr/>
          </p:nvSpPr>
          <p:spPr>
            <a:xfrm>
              <a:off x="2605006" y="2031953"/>
              <a:ext cx="827042" cy="298306"/>
            </a:xfrm>
            <a:prstGeom prst="rect">
              <a:avLst/>
            </a:prstGeom>
            <a:noFill/>
          </p:spPr>
          <p:txBody>
            <a:bodyPr wrap="square" rtlCol="0">
              <a:spAutoFit/>
            </a:bodyPr>
            <a:lstStyle/>
            <a:p>
              <a:r>
                <a:rPr lang="uz-Cyrl-UZ" sz="975" b="1" dirty="0">
                  <a:solidFill>
                    <a:srgbClr val="C00000"/>
                  </a:solidFill>
                </a:rPr>
                <a:t>3 </a:t>
              </a:r>
              <a:r>
                <a:rPr lang="en-US" sz="975" b="1" dirty="0">
                  <a:solidFill>
                    <a:srgbClr val="C00000"/>
                  </a:solidFill>
                </a:rPr>
                <a:t>432</a:t>
              </a:r>
              <a:r>
                <a:rPr lang="uz-Cyrl-UZ" sz="975" b="1" dirty="0">
                  <a:solidFill>
                    <a:srgbClr val="C00000"/>
                  </a:solidFill>
                </a:rPr>
                <a:t>,</a:t>
              </a:r>
              <a:r>
                <a:rPr lang="en-US" sz="975" b="1" dirty="0">
                  <a:solidFill>
                    <a:srgbClr val="C00000"/>
                  </a:solidFill>
                </a:rPr>
                <a:t>1</a:t>
              </a:r>
              <a:endParaRPr lang="ru-RU" sz="975" b="1" dirty="0">
                <a:solidFill>
                  <a:srgbClr val="C00000"/>
                </a:solidFill>
              </a:endParaRPr>
            </a:p>
          </p:txBody>
        </p:sp>
        <p:sp>
          <p:nvSpPr>
            <p:cNvPr id="493" name="TextBox 492"/>
            <p:cNvSpPr txBox="1"/>
            <p:nvPr/>
          </p:nvSpPr>
          <p:spPr>
            <a:xfrm>
              <a:off x="2390692" y="2529996"/>
              <a:ext cx="827042" cy="298306"/>
            </a:xfrm>
            <a:prstGeom prst="rect">
              <a:avLst/>
            </a:prstGeom>
            <a:noFill/>
          </p:spPr>
          <p:txBody>
            <a:bodyPr wrap="square" rtlCol="0">
              <a:spAutoFit/>
            </a:bodyPr>
            <a:lstStyle/>
            <a:p>
              <a:r>
                <a:rPr lang="uz-Cyrl-UZ" sz="975" b="1" dirty="0">
                  <a:solidFill>
                    <a:srgbClr val="C00000"/>
                  </a:solidFill>
                </a:rPr>
                <a:t>292,6</a:t>
              </a:r>
              <a:endParaRPr lang="ru-RU" sz="975" b="1" dirty="0">
                <a:solidFill>
                  <a:srgbClr val="C00000"/>
                </a:solidFill>
              </a:endParaRPr>
            </a:p>
          </p:txBody>
        </p:sp>
        <p:sp>
          <p:nvSpPr>
            <p:cNvPr id="494" name="TextBox 493"/>
            <p:cNvSpPr txBox="1"/>
            <p:nvPr/>
          </p:nvSpPr>
          <p:spPr>
            <a:xfrm>
              <a:off x="2798828" y="3139020"/>
              <a:ext cx="827042" cy="298306"/>
            </a:xfrm>
            <a:prstGeom prst="rect">
              <a:avLst/>
            </a:prstGeom>
            <a:noFill/>
          </p:spPr>
          <p:txBody>
            <a:bodyPr wrap="square" rtlCol="0">
              <a:spAutoFit/>
            </a:bodyPr>
            <a:lstStyle/>
            <a:p>
              <a:r>
                <a:rPr lang="uz-Cyrl-UZ" sz="975" b="1" dirty="0">
                  <a:solidFill>
                    <a:srgbClr val="C00000"/>
                  </a:solidFill>
                </a:rPr>
                <a:t>2</a:t>
              </a:r>
              <a:r>
                <a:rPr lang="en-US" sz="975" b="1" dirty="0">
                  <a:solidFill>
                    <a:srgbClr val="C00000"/>
                  </a:solidFill>
                </a:rPr>
                <a:t>18</a:t>
              </a:r>
              <a:r>
                <a:rPr lang="uz-Cyrl-UZ" sz="975" b="1" dirty="0">
                  <a:solidFill>
                    <a:srgbClr val="C00000"/>
                  </a:solidFill>
                </a:rPr>
                <a:t>,</a:t>
              </a:r>
              <a:r>
                <a:rPr lang="en-US" sz="975" b="1" dirty="0">
                  <a:solidFill>
                    <a:srgbClr val="C00000"/>
                  </a:solidFill>
                </a:rPr>
                <a:t>5</a:t>
              </a:r>
              <a:endParaRPr lang="ru-RU" sz="975" b="1" dirty="0">
                <a:solidFill>
                  <a:srgbClr val="C00000"/>
                </a:solidFill>
              </a:endParaRPr>
            </a:p>
          </p:txBody>
        </p:sp>
        <p:pic>
          <p:nvPicPr>
            <p:cNvPr id="497" name="Picture 50" descr="Партнеры — Национальный олимпийский комитет Узбекистана"/>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06614" y="3018173"/>
              <a:ext cx="440822" cy="387886"/>
            </a:xfrm>
            <a:prstGeom prst="rect">
              <a:avLst/>
            </a:prstGeom>
            <a:noFill/>
            <a:extLst>
              <a:ext uri="{909E8E84-426E-40DD-AFC4-6F175D3DCCD1}">
                <a14:hiddenFill xmlns:a14="http://schemas.microsoft.com/office/drawing/2010/main">
                  <a:solidFill>
                    <a:srgbClr val="FFFFFF"/>
                  </a:solidFill>
                </a14:hiddenFill>
              </a:ext>
            </a:extLst>
          </p:spPr>
        </p:pic>
        <p:sp>
          <p:nvSpPr>
            <p:cNvPr id="516" name="TextBox 515"/>
            <p:cNvSpPr txBox="1"/>
            <p:nvPr/>
          </p:nvSpPr>
          <p:spPr>
            <a:xfrm>
              <a:off x="2692655" y="3581271"/>
              <a:ext cx="827042" cy="298306"/>
            </a:xfrm>
            <a:prstGeom prst="rect">
              <a:avLst/>
            </a:prstGeom>
            <a:noFill/>
          </p:spPr>
          <p:txBody>
            <a:bodyPr wrap="square" rtlCol="0">
              <a:spAutoFit/>
            </a:bodyPr>
            <a:lstStyle/>
            <a:p>
              <a:r>
                <a:rPr lang="uz-Cyrl-UZ" sz="975" b="1" dirty="0">
                  <a:solidFill>
                    <a:srgbClr val="C00000"/>
                  </a:solidFill>
                </a:rPr>
                <a:t>2</a:t>
              </a:r>
              <a:r>
                <a:rPr lang="en-US" sz="975" b="1" dirty="0">
                  <a:solidFill>
                    <a:srgbClr val="C00000"/>
                  </a:solidFill>
                </a:rPr>
                <a:t>11</a:t>
              </a:r>
              <a:r>
                <a:rPr lang="uz-Cyrl-UZ" sz="975" b="1" dirty="0">
                  <a:solidFill>
                    <a:srgbClr val="C00000"/>
                  </a:solidFill>
                </a:rPr>
                <a:t>,</a:t>
              </a:r>
              <a:r>
                <a:rPr lang="en-US" sz="975" b="1" dirty="0">
                  <a:solidFill>
                    <a:srgbClr val="C00000"/>
                  </a:solidFill>
                </a:rPr>
                <a:t>2</a:t>
              </a:r>
              <a:endParaRPr lang="ru-RU" sz="975" b="1" dirty="0">
                <a:solidFill>
                  <a:srgbClr val="C00000"/>
                </a:solidFill>
              </a:endParaRPr>
            </a:p>
          </p:txBody>
        </p:sp>
        <p:sp>
          <p:nvSpPr>
            <p:cNvPr id="526" name="TextBox 525"/>
            <p:cNvSpPr txBox="1"/>
            <p:nvPr/>
          </p:nvSpPr>
          <p:spPr>
            <a:xfrm>
              <a:off x="9195776" y="4214841"/>
              <a:ext cx="804639" cy="298306"/>
            </a:xfrm>
            <a:prstGeom prst="rect">
              <a:avLst/>
            </a:prstGeom>
            <a:noFill/>
          </p:spPr>
          <p:txBody>
            <a:bodyPr wrap="square" rtlCol="0">
              <a:spAutoFit/>
            </a:bodyPr>
            <a:lstStyle/>
            <a:p>
              <a:r>
                <a:rPr lang="uz-Cyrl-UZ" sz="975" b="1" dirty="0">
                  <a:solidFill>
                    <a:srgbClr val="C00000"/>
                  </a:solidFill>
                </a:rPr>
                <a:t>53,8</a:t>
              </a:r>
              <a:endParaRPr lang="ru-RU" sz="975" b="1" dirty="0">
                <a:solidFill>
                  <a:srgbClr val="C00000"/>
                </a:solidFill>
              </a:endParaRPr>
            </a:p>
          </p:txBody>
        </p:sp>
        <p:sp>
          <p:nvSpPr>
            <p:cNvPr id="527" name="TextBox 526"/>
            <p:cNvSpPr txBox="1"/>
            <p:nvPr/>
          </p:nvSpPr>
          <p:spPr>
            <a:xfrm>
              <a:off x="9140549" y="4750608"/>
              <a:ext cx="804639" cy="298306"/>
            </a:xfrm>
            <a:prstGeom prst="rect">
              <a:avLst/>
            </a:prstGeom>
            <a:noFill/>
          </p:spPr>
          <p:txBody>
            <a:bodyPr wrap="square" rtlCol="0">
              <a:spAutoFit/>
            </a:bodyPr>
            <a:lstStyle/>
            <a:p>
              <a:r>
                <a:rPr lang="uz-Cyrl-UZ" sz="975" b="1" dirty="0">
                  <a:solidFill>
                    <a:srgbClr val="C00000"/>
                  </a:solidFill>
                </a:rPr>
                <a:t>69,7</a:t>
              </a:r>
              <a:endParaRPr lang="ru-RU" sz="975" b="1" dirty="0">
                <a:solidFill>
                  <a:srgbClr val="C00000"/>
                </a:solidFill>
              </a:endParaRPr>
            </a:p>
          </p:txBody>
        </p:sp>
        <p:sp>
          <p:nvSpPr>
            <p:cNvPr id="528" name="TextBox 527"/>
            <p:cNvSpPr txBox="1"/>
            <p:nvPr/>
          </p:nvSpPr>
          <p:spPr>
            <a:xfrm>
              <a:off x="9163703" y="5233964"/>
              <a:ext cx="804639" cy="298306"/>
            </a:xfrm>
            <a:prstGeom prst="rect">
              <a:avLst/>
            </a:prstGeom>
            <a:noFill/>
          </p:spPr>
          <p:txBody>
            <a:bodyPr wrap="square" rtlCol="0">
              <a:spAutoFit/>
            </a:bodyPr>
            <a:lstStyle/>
            <a:p>
              <a:r>
                <a:rPr lang="en-US" sz="975" b="1" dirty="0">
                  <a:solidFill>
                    <a:srgbClr val="C00000"/>
                  </a:solidFill>
                </a:rPr>
                <a:t>82</a:t>
              </a:r>
              <a:r>
                <a:rPr lang="uz-Cyrl-UZ" sz="975" b="1" dirty="0">
                  <a:solidFill>
                    <a:srgbClr val="C00000"/>
                  </a:solidFill>
                </a:rPr>
                <a:t>,9</a:t>
              </a:r>
              <a:endParaRPr lang="ru-RU" sz="975" b="1" dirty="0">
                <a:solidFill>
                  <a:srgbClr val="C00000"/>
                </a:solidFill>
              </a:endParaRPr>
            </a:p>
          </p:txBody>
        </p:sp>
        <p:sp>
          <p:nvSpPr>
            <p:cNvPr id="529" name="TextBox 528"/>
            <p:cNvSpPr txBox="1"/>
            <p:nvPr/>
          </p:nvSpPr>
          <p:spPr>
            <a:xfrm>
              <a:off x="8830240" y="5795348"/>
              <a:ext cx="804639" cy="298306"/>
            </a:xfrm>
            <a:prstGeom prst="rect">
              <a:avLst/>
            </a:prstGeom>
            <a:noFill/>
          </p:spPr>
          <p:txBody>
            <a:bodyPr wrap="square" rtlCol="0">
              <a:spAutoFit/>
            </a:bodyPr>
            <a:lstStyle/>
            <a:p>
              <a:r>
                <a:rPr lang="uz-Cyrl-UZ" sz="975" b="1" dirty="0">
                  <a:solidFill>
                    <a:srgbClr val="C00000"/>
                  </a:solidFill>
                </a:rPr>
                <a:t>86,4</a:t>
              </a:r>
              <a:endParaRPr lang="ru-RU" sz="975" b="1" dirty="0">
                <a:solidFill>
                  <a:srgbClr val="C00000"/>
                </a:solidFill>
              </a:endParaRPr>
            </a:p>
          </p:txBody>
        </p:sp>
        <p:sp>
          <p:nvSpPr>
            <p:cNvPr id="173" name="Oval 85">
              <a:extLst>
                <a:ext uri="{FF2B5EF4-FFF2-40B4-BE49-F238E27FC236}">
                  <a16:creationId xmlns:a16="http://schemas.microsoft.com/office/drawing/2014/main" id="{291363BB-BBA9-4130-B608-752531D75781}"/>
                </a:ext>
              </a:extLst>
            </p:cNvPr>
            <p:cNvSpPr/>
            <p:nvPr/>
          </p:nvSpPr>
          <p:spPr>
            <a:xfrm>
              <a:off x="4796031" y="2718584"/>
              <a:ext cx="2294764" cy="2092590"/>
            </a:xfrm>
            <a:prstGeom prst="ellipse">
              <a:avLst/>
            </a:prstGeom>
            <a:ln/>
          </p:spPr>
          <p:style>
            <a:lnRef idx="1">
              <a:schemeClr val="accent3"/>
            </a:lnRef>
            <a:fillRef idx="2">
              <a:schemeClr val="accent3"/>
            </a:fillRef>
            <a:effectRef idx="1">
              <a:schemeClr val="accent3"/>
            </a:effectRef>
            <a:fontRef idx="minor">
              <a:schemeClr val="dk1"/>
            </a:fontRef>
          </p:style>
          <p:txBody>
            <a:bodyPr rtlCol="0" anchor="ctr"/>
            <a:lstStyle/>
            <a:p>
              <a:pPr algn="ctr" defTabSz="742950">
                <a:defRPr/>
              </a:pPr>
              <a:r>
                <a:rPr lang="en-US" sz="2600" b="1" dirty="0">
                  <a:solidFill>
                    <a:srgbClr val="FFFFFF"/>
                  </a:solidFill>
                </a:rPr>
                <a:t>9</a:t>
              </a:r>
              <a:r>
                <a:rPr lang="uz-Cyrl-UZ" sz="2600" b="1" dirty="0">
                  <a:solidFill>
                    <a:srgbClr val="FFFFFF"/>
                  </a:solidFill>
                </a:rPr>
                <a:t> </a:t>
              </a:r>
              <a:r>
                <a:rPr lang="en-US" sz="2600" b="1" dirty="0">
                  <a:solidFill>
                    <a:srgbClr val="FFFFFF"/>
                  </a:solidFill>
                </a:rPr>
                <a:t>548</a:t>
              </a:r>
              <a:r>
                <a:rPr lang="uz-Cyrl-UZ" sz="2600" b="1" dirty="0">
                  <a:solidFill>
                    <a:srgbClr val="FFFFFF"/>
                  </a:solidFill>
                </a:rPr>
                <a:t>,</a:t>
              </a:r>
              <a:r>
                <a:rPr lang="en-US" sz="2600" b="1" dirty="0">
                  <a:solidFill>
                    <a:srgbClr val="FFFFFF"/>
                  </a:solidFill>
                </a:rPr>
                <a:t>9</a:t>
              </a:r>
              <a:r>
                <a:rPr lang="uz-Cyrl-UZ" sz="2600" b="1" dirty="0">
                  <a:solidFill>
                    <a:srgbClr val="FFFFFF"/>
                  </a:solidFill>
                </a:rPr>
                <a:t>*</a:t>
              </a:r>
              <a:endParaRPr lang="en-US" sz="2600" b="1" dirty="0">
                <a:solidFill>
                  <a:srgbClr val="FFFFFF"/>
                </a:solidFill>
              </a:endParaRPr>
            </a:p>
          </p:txBody>
        </p:sp>
      </p:grpSp>
      <p:cxnSp>
        <p:nvCxnSpPr>
          <p:cNvPr id="8" name="Соединительная линия уступом 7"/>
          <p:cNvCxnSpPr/>
          <p:nvPr/>
        </p:nvCxnSpPr>
        <p:spPr>
          <a:xfrm>
            <a:off x="3265880" y="1679982"/>
            <a:ext cx="594418" cy="144995"/>
          </a:xfrm>
          <a:prstGeom prst="bentConnector3">
            <a:avLst>
              <a:gd name="adj1" fmla="val 101753"/>
            </a:avLst>
          </a:prstGeom>
          <a:ln w="28575">
            <a:solidFill>
              <a:srgbClr val="CB1B4A"/>
            </a:solidFill>
          </a:ln>
        </p:spPr>
        <p:style>
          <a:lnRef idx="1">
            <a:schemeClr val="accent1"/>
          </a:lnRef>
          <a:fillRef idx="0">
            <a:schemeClr val="accent1"/>
          </a:fillRef>
          <a:effectRef idx="0">
            <a:schemeClr val="accent1"/>
          </a:effectRef>
          <a:fontRef idx="minor">
            <a:schemeClr val="tx1"/>
          </a:fontRef>
        </p:style>
      </p:cxnSp>
      <p:cxnSp>
        <p:nvCxnSpPr>
          <p:cNvPr id="126" name="Соединительная линия уступом 125"/>
          <p:cNvCxnSpPr/>
          <p:nvPr/>
        </p:nvCxnSpPr>
        <p:spPr>
          <a:xfrm>
            <a:off x="2190393" y="2158810"/>
            <a:ext cx="1321129" cy="251271"/>
          </a:xfrm>
          <a:prstGeom prst="bentConnector3">
            <a:avLst>
              <a:gd name="adj1" fmla="val 100671"/>
            </a:avLst>
          </a:prstGeom>
          <a:ln w="28575">
            <a:solidFill>
              <a:srgbClr val="42AFB6"/>
            </a:solidFill>
          </a:ln>
        </p:spPr>
        <p:style>
          <a:lnRef idx="1">
            <a:schemeClr val="accent1"/>
          </a:lnRef>
          <a:fillRef idx="0">
            <a:schemeClr val="accent1"/>
          </a:fillRef>
          <a:effectRef idx="0">
            <a:schemeClr val="accent1"/>
          </a:effectRef>
          <a:fontRef idx="minor">
            <a:schemeClr val="tx1"/>
          </a:fontRef>
        </p:style>
      </p:cxnSp>
      <p:cxnSp>
        <p:nvCxnSpPr>
          <p:cNvPr id="130" name="Соединительная линия уступом 129"/>
          <p:cNvCxnSpPr/>
          <p:nvPr/>
        </p:nvCxnSpPr>
        <p:spPr>
          <a:xfrm>
            <a:off x="2081692" y="2580355"/>
            <a:ext cx="1055423" cy="331450"/>
          </a:xfrm>
          <a:prstGeom prst="bentConnector3">
            <a:avLst>
              <a:gd name="adj1" fmla="val 92896"/>
            </a:avLst>
          </a:prstGeom>
          <a:ln w="28575">
            <a:solidFill>
              <a:srgbClr val="074D67"/>
            </a:solidFill>
          </a:ln>
        </p:spPr>
        <p:style>
          <a:lnRef idx="1">
            <a:schemeClr val="accent1"/>
          </a:lnRef>
          <a:fillRef idx="0">
            <a:schemeClr val="accent1"/>
          </a:fillRef>
          <a:effectRef idx="0">
            <a:schemeClr val="accent1"/>
          </a:effectRef>
          <a:fontRef idx="minor">
            <a:schemeClr val="tx1"/>
          </a:fontRef>
        </p:style>
      </p:cxnSp>
      <p:cxnSp>
        <p:nvCxnSpPr>
          <p:cNvPr id="135" name="Соединительная линия уступом 134"/>
          <p:cNvCxnSpPr/>
          <p:nvPr/>
        </p:nvCxnSpPr>
        <p:spPr>
          <a:xfrm>
            <a:off x="2427939" y="3067923"/>
            <a:ext cx="1001637" cy="277450"/>
          </a:xfrm>
          <a:prstGeom prst="bentConnector3">
            <a:avLst>
              <a:gd name="adj1" fmla="val 46137"/>
            </a:avLst>
          </a:prstGeom>
          <a:ln w="28575">
            <a:solidFill>
              <a:srgbClr val="FCB414"/>
            </a:solidFill>
          </a:ln>
        </p:spPr>
        <p:style>
          <a:lnRef idx="1">
            <a:schemeClr val="accent1"/>
          </a:lnRef>
          <a:fillRef idx="0">
            <a:schemeClr val="accent1"/>
          </a:fillRef>
          <a:effectRef idx="0">
            <a:schemeClr val="accent1"/>
          </a:effectRef>
          <a:fontRef idx="minor">
            <a:schemeClr val="tx1"/>
          </a:fontRef>
        </p:style>
      </p:cxnSp>
      <p:cxnSp>
        <p:nvCxnSpPr>
          <p:cNvPr id="138" name="Соединительная линия уступом 137"/>
          <p:cNvCxnSpPr/>
          <p:nvPr/>
        </p:nvCxnSpPr>
        <p:spPr>
          <a:xfrm>
            <a:off x="2377602" y="3438236"/>
            <a:ext cx="923548" cy="446577"/>
          </a:xfrm>
          <a:prstGeom prst="bentConnector3">
            <a:avLst>
              <a:gd name="adj1" fmla="val 50000"/>
            </a:avLst>
          </a:prstGeom>
          <a:ln w="28575">
            <a:solidFill>
              <a:srgbClr val="007A7D"/>
            </a:solidFill>
          </a:ln>
        </p:spPr>
        <p:style>
          <a:lnRef idx="1">
            <a:schemeClr val="accent1"/>
          </a:lnRef>
          <a:fillRef idx="0">
            <a:schemeClr val="accent1"/>
          </a:fillRef>
          <a:effectRef idx="0">
            <a:schemeClr val="accent1"/>
          </a:effectRef>
          <a:fontRef idx="minor">
            <a:schemeClr val="tx1"/>
          </a:fontRef>
        </p:style>
      </p:cxnSp>
      <p:cxnSp>
        <p:nvCxnSpPr>
          <p:cNvPr id="141" name="Соединительная линия уступом 140"/>
          <p:cNvCxnSpPr/>
          <p:nvPr/>
        </p:nvCxnSpPr>
        <p:spPr>
          <a:xfrm>
            <a:off x="2165512" y="3884813"/>
            <a:ext cx="1244624" cy="352411"/>
          </a:xfrm>
          <a:prstGeom prst="bentConnector3">
            <a:avLst>
              <a:gd name="adj1" fmla="val 46891"/>
            </a:avLst>
          </a:prstGeom>
          <a:ln w="28575">
            <a:solidFill>
              <a:srgbClr val="747915"/>
            </a:solidFill>
          </a:ln>
        </p:spPr>
        <p:style>
          <a:lnRef idx="1">
            <a:schemeClr val="accent1"/>
          </a:lnRef>
          <a:fillRef idx="0">
            <a:schemeClr val="accent1"/>
          </a:fillRef>
          <a:effectRef idx="0">
            <a:schemeClr val="accent1"/>
          </a:effectRef>
          <a:fontRef idx="minor">
            <a:schemeClr val="tx1"/>
          </a:fontRef>
        </p:style>
      </p:cxnSp>
      <p:cxnSp>
        <p:nvCxnSpPr>
          <p:cNvPr id="143" name="Соединительная линия уступом 142"/>
          <p:cNvCxnSpPr/>
          <p:nvPr/>
        </p:nvCxnSpPr>
        <p:spPr>
          <a:xfrm>
            <a:off x="1846912" y="4300452"/>
            <a:ext cx="1807028" cy="370732"/>
          </a:xfrm>
          <a:prstGeom prst="bentConnector3">
            <a:avLst>
              <a:gd name="adj1" fmla="val 46145"/>
            </a:avLst>
          </a:prstGeom>
          <a:ln w="28575">
            <a:solidFill>
              <a:srgbClr val="28696D"/>
            </a:solidFill>
          </a:ln>
        </p:spPr>
        <p:style>
          <a:lnRef idx="1">
            <a:schemeClr val="accent1"/>
          </a:lnRef>
          <a:fillRef idx="0">
            <a:schemeClr val="accent1"/>
          </a:fillRef>
          <a:effectRef idx="0">
            <a:schemeClr val="accent1"/>
          </a:effectRef>
          <a:fontRef idx="minor">
            <a:schemeClr val="tx1"/>
          </a:fontRef>
        </p:style>
      </p:cxnSp>
      <p:cxnSp>
        <p:nvCxnSpPr>
          <p:cNvPr id="146" name="Соединительная линия уступом 145"/>
          <p:cNvCxnSpPr/>
          <p:nvPr/>
        </p:nvCxnSpPr>
        <p:spPr>
          <a:xfrm>
            <a:off x="2068387" y="4780248"/>
            <a:ext cx="2102968" cy="222697"/>
          </a:xfrm>
          <a:prstGeom prst="bentConnector3">
            <a:avLst>
              <a:gd name="adj1" fmla="val 49632"/>
            </a:avLst>
          </a:prstGeom>
          <a:ln w="28575">
            <a:solidFill>
              <a:srgbClr val="042E3E"/>
            </a:solidFill>
          </a:ln>
        </p:spPr>
        <p:style>
          <a:lnRef idx="1">
            <a:schemeClr val="accent1"/>
          </a:lnRef>
          <a:fillRef idx="0">
            <a:schemeClr val="accent1"/>
          </a:fillRef>
          <a:effectRef idx="0">
            <a:schemeClr val="accent1"/>
          </a:effectRef>
          <a:fontRef idx="minor">
            <a:schemeClr val="tx1"/>
          </a:fontRef>
        </p:style>
      </p:cxnSp>
      <p:cxnSp>
        <p:nvCxnSpPr>
          <p:cNvPr id="155" name="Соединительная линия уступом 154"/>
          <p:cNvCxnSpPr/>
          <p:nvPr/>
        </p:nvCxnSpPr>
        <p:spPr>
          <a:xfrm flipV="1">
            <a:off x="2007158" y="5100681"/>
            <a:ext cx="3017367" cy="598783"/>
          </a:xfrm>
          <a:prstGeom prst="bentConnector3">
            <a:avLst>
              <a:gd name="adj1" fmla="val 99758"/>
            </a:avLst>
          </a:prstGeom>
          <a:ln w="28575">
            <a:solidFill>
              <a:srgbClr val="A17002"/>
            </a:solidFill>
          </a:ln>
        </p:spPr>
        <p:style>
          <a:lnRef idx="1">
            <a:schemeClr val="accent1"/>
          </a:lnRef>
          <a:fillRef idx="0">
            <a:schemeClr val="accent1"/>
          </a:fillRef>
          <a:effectRef idx="0">
            <a:schemeClr val="accent1"/>
          </a:effectRef>
          <a:fontRef idx="minor">
            <a:schemeClr val="tx1"/>
          </a:fontRef>
        </p:style>
      </p:cxnSp>
      <p:cxnSp>
        <p:nvCxnSpPr>
          <p:cNvPr id="160" name="Соединительная линия уступом 159"/>
          <p:cNvCxnSpPr/>
          <p:nvPr/>
        </p:nvCxnSpPr>
        <p:spPr>
          <a:xfrm>
            <a:off x="5435448" y="5002945"/>
            <a:ext cx="2396782" cy="702932"/>
          </a:xfrm>
          <a:prstGeom prst="bentConnector3">
            <a:avLst>
              <a:gd name="adj1" fmla="val 2050"/>
            </a:avLst>
          </a:prstGeom>
          <a:ln w="28575">
            <a:solidFill>
              <a:srgbClr val="00494B"/>
            </a:solidFill>
          </a:ln>
        </p:spPr>
        <p:style>
          <a:lnRef idx="1">
            <a:schemeClr val="accent1"/>
          </a:lnRef>
          <a:fillRef idx="0">
            <a:schemeClr val="accent1"/>
          </a:fillRef>
          <a:effectRef idx="0">
            <a:schemeClr val="accent1"/>
          </a:effectRef>
          <a:fontRef idx="minor">
            <a:schemeClr val="tx1"/>
          </a:fontRef>
        </p:style>
      </p:cxnSp>
      <p:cxnSp>
        <p:nvCxnSpPr>
          <p:cNvPr id="165" name="Соединительная линия уступом 164"/>
          <p:cNvCxnSpPr/>
          <p:nvPr/>
        </p:nvCxnSpPr>
        <p:spPr>
          <a:xfrm>
            <a:off x="5961710" y="4643073"/>
            <a:ext cx="1837216" cy="596326"/>
          </a:xfrm>
          <a:prstGeom prst="bentConnector3">
            <a:avLst>
              <a:gd name="adj1" fmla="val 1136"/>
            </a:avLst>
          </a:prstGeom>
          <a:ln w="28575">
            <a:solidFill>
              <a:srgbClr val="D8DE44"/>
            </a:solidFill>
          </a:ln>
        </p:spPr>
        <p:style>
          <a:lnRef idx="1">
            <a:schemeClr val="accent1"/>
          </a:lnRef>
          <a:fillRef idx="0">
            <a:schemeClr val="accent1"/>
          </a:fillRef>
          <a:effectRef idx="0">
            <a:schemeClr val="accent1"/>
          </a:effectRef>
          <a:fontRef idx="minor">
            <a:schemeClr val="tx1"/>
          </a:fontRef>
        </p:style>
      </p:cxnSp>
      <p:cxnSp>
        <p:nvCxnSpPr>
          <p:cNvPr id="168" name="Соединительная линия уступом 167"/>
          <p:cNvCxnSpPr/>
          <p:nvPr/>
        </p:nvCxnSpPr>
        <p:spPr>
          <a:xfrm>
            <a:off x="6217684" y="4397396"/>
            <a:ext cx="1607127" cy="368582"/>
          </a:xfrm>
          <a:prstGeom prst="bentConnector3">
            <a:avLst>
              <a:gd name="adj1" fmla="val 4093"/>
            </a:avLst>
          </a:prstGeom>
          <a:ln w="28575">
            <a:solidFill>
              <a:srgbClr val="65C1C7"/>
            </a:solidFill>
          </a:ln>
        </p:spPr>
        <p:style>
          <a:lnRef idx="1">
            <a:schemeClr val="accent1"/>
          </a:lnRef>
          <a:fillRef idx="0">
            <a:schemeClr val="accent1"/>
          </a:fillRef>
          <a:effectRef idx="0">
            <a:schemeClr val="accent1"/>
          </a:effectRef>
          <a:fontRef idx="minor">
            <a:schemeClr val="tx1"/>
          </a:fontRef>
        </p:style>
      </p:cxnSp>
      <p:cxnSp>
        <p:nvCxnSpPr>
          <p:cNvPr id="171" name="Соединительная линия уступом 170"/>
          <p:cNvCxnSpPr/>
          <p:nvPr/>
        </p:nvCxnSpPr>
        <p:spPr>
          <a:xfrm>
            <a:off x="6468078" y="3973229"/>
            <a:ext cx="1381967" cy="403543"/>
          </a:xfrm>
          <a:prstGeom prst="bentConnector3">
            <a:avLst>
              <a:gd name="adj1" fmla="val 20320"/>
            </a:avLst>
          </a:prstGeom>
          <a:ln w="28575">
            <a:solidFill>
              <a:srgbClr val="0C85B2"/>
            </a:solidFill>
          </a:ln>
        </p:spPr>
        <p:style>
          <a:lnRef idx="1">
            <a:schemeClr val="accent1"/>
          </a:lnRef>
          <a:fillRef idx="0">
            <a:schemeClr val="accent1"/>
          </a:fillRef>
          <a:effectRef idx="0">
            <a:schemeClr val="accent1"/>
          </a:effectRef>
          <a:fontRef idx="minor">
            <a:schemeClr val="tx1"/>
          </a:fontRef>
        </p:style>
      </p:cxnSp>
      <p:cxnSp>
        <p:nvCxnSpPr>
          <p:cNvPr id="175" name="Соединительная линия уступом 174"/>
          <p:cNvCxnSpPr/>
          <p:nvPr/>
        </p:nvCxnSpPr>
        <p:spPr>
          <a:xfrm>
            <a:off x="6558341" y="3554424"/>
            <a:ext cx="1336566" cy="390353"/>
          </a:xfrm>
          <a:prstGeom prst="bentConnector3">
            <a:avLst>
              <a:gd name="adj1" fmla="val 38419"/>
            </a:avLst>
          </a:prstGeom>
          <a:ln w="28575">
            <a:solidFill>
              <a:srgbClr val="E53967"/>
            </a:solidFill>
          </a:ln>
        </p:spPr>
        <p:style>
          <a:lnRef idx="1">
            <a:schemeClr val="accent1"/>
          </a:lnRef>
          <a:fillRef idx="0">
            <a:schemeClr val="accent1"/>
          </a:fillRef>
          <a:effectRef idx="0">
            <a:schemeClr val="accent1"/>
          </a:effectRef>
          <a:fontRef idx="minor">
            <a:schemeClr val="tx1"/>
          </a:fontRef>
        </p:style>
      </p:cxnSp>
      <p:cxnSp>
        <p:nvCxnSpPr>
          <p:cNvPr id="180" name="Соединительная линия уступом 179"/>
          <p:cNvCxnSpPr/>
          <p:nvPr/>
        </p:nvCxnSpPr>
        <p:spPr>
          <a:xfrm>
            <a:off x="6456087" y="3067923"/>
            <a:ext cx="1400125" cy="426967"/>
          </a:xfrm>
          <a:prstGeom prst="bentConnector3">
            <a:avLst>
              <a:gd name="adj1" fmla="val 54974"/>
            </a:avLst>
          </a:prstGeom>
          <a:ln w="28575">
            <a:solidFill>
              <a:srgbClr val="FDC343"/>
            </a:solidFill>
          </a:ln>
        </p:spPr>
        <p:style>
          <a:lnRef idx="1">
            <a:schemeClr val="accent1"/>
          </a:lnRef>
          <a:fillRef idx="0">
            <a:schemeClr val="accent1"/>
          </a:fillRef>
          <a:effectRef idx="0">
            <a:schemeClr val="accent1"/>
          </a:effectRef>
          <a:fontRef idx="minor">
            <a:schemeClr val="tx1"/>
          </a:fontRef>
        </p:style>
      </p:cxnSp>
      <p:cxnSp>
        <p:nvCxnSpPr>
          <p:cNvPr id="183" name="Соединительная линия уступом 182"/>
          <p:cNvCxnSpPr/>
          <p:nvPr/>
        </p:nvCxnSpPr>
        <p:spPr>
          <a:xfrm>
            <a:off x="6363570" y="2577549"/>
            <a:ext cx="1435356" cy="371375"/>
          </a:xfrm>
          <a:prstGeom prst="bentConnector3">
            <a:avLst>
              <a:gd name="adj1" fmla="val 46226"/>
            </a:avLst>
          </a:prstGeom>
          <a:ln w="28575">
            <a:solidFill>
              <a:srgbClr val="00C5CA"/>
            </a:solidFill>
          </a:ln>
        </p:spPr>
        <p:style>
          <a:lnRef idx="1">
            <a:schemeClr val="accent1"/>
          </a:lnRef>
          <a:fillRef idx="0">
            <a:schemeClr val="accent1"/>
          </a:fillRef>
          <a:effectRef idx="0">
            <a:schemeClr val="accent1"/>
          </a:effectRef>
          <a:fontRef idx="minor">
            <a:schemeClr val="tx1"/>
          </a:fontRef>
        </p:style>
      </p:cxnSp>
      <p:cxnSp>
        <p:nvCxnSpPr>
          <p:cNvPr id="186" name="Соединительная линия уступом 185"/>
          <p:cNvCxnSpPr/>
          <p:nvPr/>
        </p:nvCxnSpPr>
        <p:spPr>
          <a:xfrm>
            <a:off x="6061745" y="2166794"/>
            <a:ext cx="1788300" cy="426233"/>
          </a:xfrm>
          <a:prstGeom prst="bentConnector3">
            <a:avLst>
              <a:gd name="adj1" fmla="val 61685"/>
            </a:avLst>
          </a:prstGeom>
          <a:ln w="28575">
            <a:solidFill>
              <a:srgbClr val="9BA11C"/>
            </a:solidFill>
          </a:ln>
        </p:spPr>
        <p:style>
          <a:lnRef idx="1">
            <a:schemeClr val="accent1"/>
          </a:lnRef>
          <a:fillRef idx="0">
            <a:schemeClr val="accent1"/>
          </a:fillRef>
          <a:effectRef idx="0">
            <a:schemeClr val="accent1"/>
          </a:effectRef>
          <a:fontRef idx="minor">
            <a:schemeClr val="tx1"/>
          </a:fontRef>
        </p:style>
      </p:cxnSp>
      <p:cxnSp>
        <p:nvCxnSpPr>
          <p:cNvPr id="189" name="Соединительная линия уступом 188"/>
          <p:cNvCxnSpPr/>
          <p:nvPr/>
        </p:nvCxnSpPr>
        <p:spPr>
          <a:xfrm>
            <a:off x="5631053" y="1691111"/>
            <a:ext cx="1839073" cy="356586"/>
          </a:xfrm>
          <a:prstGeom prst="bentConnector3">
            <a:avLst>
              <a:gd name="adj1" fmla="val 43267"/>
            </a:avLst>
          </a:prstGeom>
          <a:ln w="28575">
            <a:solidFill>
              <a:srgbClr val="358C92"/>
            </a:solidFill>
          </a:ln>
        </p:spPr>
        <p:style>
          <a:lnRef idx="1">
            <a:schemeClr val="accent1"/>
          </a:lnRef>
          <a:fillRef idx="0">
            <a:schemeClr val="accent1"/>
          </a:fillRef>
          <a:effectRef idx="0">
            <a:schemeClr val="accent1"/>
          </a:effectRef>
          <a:fontRef idx="minor">
            <a:schemeClr val="tx1"/>
          </a:fontRef>
        </p:style>
      </p:cxnSp>
      <p:cxnSp>
        <p:nvCxnSpPr>
          <p:cNvPr id="191" name="Соединительная линия уступом 190"/>
          <p:cNvCxnSpPr/>
          <p:nvPr/>
        </p:nvCxnSpPr>
        <p:spPr>
          <a:xfrm>
            <a:off x="4875982" y="1479159"/>
            <a:ext cx="2717237" cy="191994"/>
          </a:xfrm>
          <a:prstGeom prst="bentConnector3">
            <a:avLst>
              <a:gd name="adj1" fmla="val 67089"/>
            </a:avLst>
          </a:prstGeom>
          <a:ln w="28575">
            <a:solidFill>
              <a:srgbClr val="C2C923"/>
            </a:solidFill>
          </a:ln>
        </p:spPr>
        <p:style>
          <a:lnRef idx="1">
            <a:schemeClr val="accent1"/>
          </a:lnRef>
          <a:fillRef idx="0">
            <a:schemeClr val="accent1"/>
          </a:fillRef>
          <a:effectRef idx="0">
            <a:schemeClr val="accent1"/>
          </a:effectRef>
          <a:fontRef idx="minor">
            <a:schemeClr val="tx1"/>
          </a:fontRef>
        </p:style>
      </p:cxnSp>
      <p:sp>
        <p:nvSpPr>
          <p:cNvPr id="125" name="Прямоугольник 124"/>
          <p:cNvSpPr/>
          <p:nvPr/>
        </p:nvSpPr>
        <p:spPr>
          <a:xfrm>
            <a:off x="612736" y="3567884"/>
            <a:ext cx="1727988" cy="417294"/>
          </a:xfrm>
          <a:prstGeom prst="rect">
            <a:avLst/>
          </a:prstGeom>
        </p:spPr>
        <p:txBody>
          <a:bodyPr wrap="square">
            <a:spAutoFit/>
          </a:bodyPr>
          <a:lstStyle/>
          <a:p>
            <a:pPr algn="ctr"/>
            <a:r>
              <a:rPr lang="ru-RU" sz="1056" b="1" dirty="0">
                <a:solidFill>
                  <a:srgbClr val="000000"/>
                </a:solidFill>
              </a:rPr>
              <a:t>ООО «</a:t>
            </a:r>
            <a:r>
              <a:rPr lang="en-US" sz="1056" b="1" dirty="0"/>
              <a:t>Coca-Cola </a:t>
            </a:r>
            <a:r>
              <a:rPr lang="en-US" sz="1056" b="1" dirty="0" err="1"/>
              <a:t>Ichimligi</a:t>
            </a:r>
            <a:r>
              <a:rPr lang="en-US" sz="1056" b="1" dirty="0"/>
              <a:t> Uzbekistan</a:t>
            </a:r>
            <a:r>
              <a:rPr lang="ru-RU" sz="1056" b="1" dirty="0"/>
              <a:t>» </a:t>
            </a:r>
          </a:p>
        </p:txBody>
      </p:sp>
      <p:sp>
        <p:nvSpPr>
          <p:cNvPr id="128" name="TextBox 127"/>
          <p:cNvSpPr txBox="1"/>
          <p:nvPr/>
        </p:nvSpPr>
        <p:spPr>
          <a:xfrm>
            <a:off x="2217352" y="3667708"/>
            <a:ext cx="671972" cy="242374"/>
          </a:xfrm>
          <a:prstGeom prst="rect">
            <a:avLst/>
          </a:prstGeom>
          <a:noFill/>
        </p:spPr>
        <p:txBody>
          <a:bodyPr wrap="square" rtlCol="0">
            <a:spAutoFit/>
          </a:bodyPr>
          <a:lstStyle/>
          <a:p>
            <a:r>
              <a:rPr lang="uz-Cyrl-UZ" sz="975" b="1" dirty="0">
                <a:solidFill>
                  <a:srgbClr val="C00000"/>
                </a:solidFill>
              </a:rPr>
              <a:t>2</a:t>
            </a:r>
            <a:r>
              <a:rPr lang="en-US" sz="975" b="1" dirty="0">
                <a:solidFill>
                  <a:srgbClr val="C00000"/>
                </a:solidFill>
              </a:rPr>
              <a:t>05</a:t>
            </a:r>
            <a:r>
              <a:rPr lang="uz-Cyrl-UZ" sz="975" b="1" dirty="0">
                <a:solidFill>
                  <a:srgbClr val="C00000"/>
                </a:solidFill>
              </a:rPr>
              <a:t>,</a:t>
            </a:r>
            <a:r>
              <a:rPr lang="en-US" sz="975" b="1" dirty="0">
                <a:solidFill>
                  <a:srgbClr val="C00000"/>
                </a:solidFill>
              </a:rPr>
              <a:t>7</a:t>
            </a:r>
            <a:endParaRPr lang="ru-RU" sz="975" b="1" dirty="0">
              <a:solidFill>
                <a:srgbClr val="C00000"/>
              </a:solidFill>
            </a:endParaRPr>
          </a:p>
        </p:txBody>
      </p:sp>
      <p:pic>
        <p:nvPicPr>
          <p:cNvPr id="27" name="Picture 2" descr="Coca-Cola Ichimligi Uzbekiston, LTD - Продукция"/>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98926" y="3566806"/>
            <a:ext cx="375055" cy="347677"/>
          </a:xfrm>
          <a:prstGeom prst="rect">
            <a:avLst/>
          </a:prstGeom>
          <a:noFill/>
          <a:extLst>
            <a:ext uri="{909E8E84-426E-40DD-AFC4-6F175D3DCCD1}">
              <a14:hiddenFill xmlns:a14="http://schemas.microsoft.com/office/drawing/2010/main">
                <a:solidFill>
                  <a:srgbClr val="FFFFFF"/>
                </a:solidFill>
              </a14:hiddenFill>
            </a:ext>
          </a:extLst>
        </p:spPr>
      </p:pic>
      <p:sp>
        <p:nvSpPr>
          <p:cNvPr id="131" name="Прямоугольник 130"/>
          <p:cNvSpPr/>
          <p:nvPr/>
        </p:nvSpPr>
        <p:spPr>
          <a:xfrm>
            <a:off x="669169" y="4085444"/>
            <a:ext cx="1074333" cy="254813"/>
          </a:xfrm>
          <a:prstGeom prst="rect">
            <a:avLst/>
          </a:prstGeom>
        </p:spPr>
        <p:txBody>
          <a:bodyPr wrap="none">
            <a:spAutoFit/>
          </a:bodyPr>
          <a:lstStyle/>
          <a:p>
            <a:r>
              <a:rPr lang="ru-RU" sz="1056" b="1" dirty="0">
                <a:cs typeface="Arial" panose="020B0604020202020204" pitchFamily="34" charset="0"/>
              </a:rPr>
              <a:t>ООО «Коском»</a:t>
            </a:r>
          </a:p>
        </p:txBody>
      </p:sp>
      <p:sp>
        <p:nvSpPr>
          <p:cNvPr id="132" name="TextBox 131"/>
          <p:cNvSpPr txBox="1"/>
          <p:nvPr/>
        </p:nvSpPr>
        <p:spPr>
          <a:xfrm>
            <a:off x="1809466" y="4085880"/>
            <a:ext cx="671972" cy="242374"/>
          </a:xfrm>
          <a:prstGeom prst="rect">
            <a:avLst/>
          </a:prstGeom>
          <a:noFill/>
        </p:spPr>
        <p:txBody>
          <a:bodyPr wrap="square" rtlCol="0">
            <a:spAutoFit/>
          </a:bodyPr>
          <a:lstStyle/>
          <a:p>
            <a:r>
              <a:rPr lang="en-US" sz="975" b="1" dirty="0">
                <a:solidFill>
                  <a:srgbClr val="C00000"/>
                </a:solidFill>
              </a:rPr>
              <a:t>199</a:t>
            </a:r>
            <a:r>
              <a:rPr lang="uz-Cyrl-UZ" sz="975" b="1" dirty="0">
                <a:solidFill>
                  <a:srgbClr val="C00000"/>
                </a:solidFill>
              </a:rPr>
              <a:t>,8</a:t>
            </a:r>
            <a:endParaRPr lang="ru-RU" sz="975" b="1" dirty="0">
              <a:solidFill>
                <a:srgbClr val="C00000"/>
              </a:solidFill>
            </a:endParaRPr>
          </a:p>
        </p:txBody>
      </p:sp>
      <p:pic>
        <p:nvPicPr>
          <p:cNvPr id="33" name="Picture 10" descr="Ucell возместила ущерб абонентам на сумму более 97 млн сумов | AdIndex Asia"/>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0077" y="3980557"/>
            <a:ext cx="365477" cy="387606"/>
          </a:xfrm>
          <a:prstGeom prst="rect">
            <a:avLst/>
          </a:prstGeom>
          <a:noFill/>
          <a:extLst>
            <a:ext uri="{909E8E84-426E-40DD-AFC4-6F175D3DCCD1}">
              <a14:hiddenFill xmlns:a14="http://schemas.microsoft.com/office/drawing/2010/main">
                <a:solidFill>
                  <a:srgbClr val="FFFFFF"/>
                </a:solidFill>
              </a14:hiddenFill>
            </a:ext>
          </a:extLst>
        </p:spPr>
      </p:pic>
      <p:sp>
        <p:nvSpPr>
          <p:cNvPr id="139" name="Прямоугольник 138"/>
          <p:cNvSpPr/>
          <p:nvPr/>
        </p:nvSpPr>
        <p:spPr>
          <a:xfrm>
            <a:off x="675186" y="4924525"/>
            <a:ext cx="1343638" cy="254813"/>
          </a:xfrm>
          <a:prstGeom prst="rect">
            <a:avLst/>
          </a:prstGeom>
        </p:spPr>
        <p:txBody>
          <a:bodyPr wrap="none">
            <a:spAutoFit/>
          </a:bodyPr>
          <a:lstStyle/>
          <a:p>
            <a:r>
              <a:rPr lang="ru-RU" sz="1056" b="1" dirty="0">
                <a:solidFill>
                  <a:srgbClr val="000000"/>
                </a:solidFill>
              </a:rPr>
              <a:t>АО «</a:t>
            </a:r>
            <a:r>
              <a:rPr lang="ru-RU" sz="1056" b="1" dirty="0" err="1">
                <a:solidFill>
                  <a:srgbClr val="000000"/>
                </a:solidFill>
              </a:rPr>
              <a:t>Узавтосаноат</a:t>
            </a:r>
            <a:r>
              <a:rPr lang="ru-RU" sz="1056" b="1" dirty="0">
                <a:solidFill>
                  <a:srgbClr val="000000"/>
                </a:solidFill>
              </a:rPr>
              <a:t>»</a:t>
            </a:r>
            <a:r>
              <a:rPr lang="ru-RU" sz="1056" b="1" dirty="0"/>
              <a:t> </a:t>
            </a:r>
          </a:p>
        </p:txBody>
      </p:sp>
      <p:pic>
        <p:nvPicPr>
          <p:cNvPr id="140" name="Picture 18" descr="SC Uzavtosanoat | LinkedIn"/>
          <p:cNvPicPr>
            <a:picLocks noChangeAspect="1" noChangeArrowheads="1"/>
          </p:cNvPicPr>
          <p:nvPr/>
        </p:nvPicPr>
        <p:blipFill rotWithShape="1">
          <a:blip r:embed="rId13">
            <a:extLst>
              <a:ext uri="{28A0092B-C50C-407E-A947-70E740481C1C}">
                <a14:useLocalDpi xmlns:a14="http://schemas.microsoft.com/office/drawing/2010/main" val="0"/>
              </a:ext>
            </a:extLst>
          </a:blip>
          <a:srcRect t="32496" b="32514"/>
          <a:stretch/>
        </p:blipFill>
        <p:spPr bwMode="auto">
          <a:xfrm>
            <a:off x="278294" y="4860727"/>
            <a:ext cx="353851" cy="331686"/>
          </a:xfrm>
          <a:prstGeom prst="rect">
            <a:avLst/>
          </a:prstGeom>
          <a:noFill/>
          <a:extLst>
            <a:ext uri="{909E8E84-426E-40DD-AFC4-6F175D3DCCD1}">
              <a14:hiddenFill xmlns:a14="http://schemas.microsoft.com/office/drawing/2010/main">
                <a:solidFill>
                  <a:srgbClr val="FFFFFF"/>
                </a:solidFill>
              </a14:hiddenFill>
            </a:ext>
          </a:extLst>
        </p:spPr>
      </p:pic>
      <p:sp>
        <p:nvSpPr>
          <p:cNvPr id="142" name="TextBox 141"/>
          <p:cNvSpPr txBox="1"/>
          <p:nvPr/>
        </p:nvSpPr>
        <p:spPr>
          <a:xfrm>
            <a:off x="2053224" y="4945770"/>
            <a:ext cx="671972" cy="242374"/>
          </a:xfrm>
          <a:prstGeom prst="rect">
            <a:avLst/>
          </a:prstGeom>
          <a:noFill/>
        </p:spPr>
        <p:txBody>
          <a:bodyPr wrap="square" rtlCol="0">
            <a:spAutoFit/>
          </a:bodyPr>
          <a:lstStyle/>
          <a:p>
            <a:r>
              <a:rPr lang="uz-Cyrl-UZ" sz="975" b="1" dirty="0">
                <a:solidFill>
                  <a:srgbClr val="C00000"/>
                </a:solidFill>
              </a:rPr>
              <a:t>160,3</a:t>
            </a:r>
            <a:endParaRPr lang="ru-RU" sz="975" b="1" dirty="0">
              <a:solidFill>
                <a:srgbClr val="C00000"/>
              </a:solidFill>
            </a:endParaRPr>
          </a:p>
        </p:txBody>
      </p:sp>
      <p:sp>
        <p:nvSpPr>
          <p:cNvPr id="144" name="Прямоугольник 143"/>
          <p:cNvSpPr/>
          <p:nvPr/>
        </p:nvSpPr>
        <p:spPr>
          <a:xfrm>
            <a:off x="239606" y="5310285"/>
            <a:ext cx="2408287" cy="417294"/>
          </a:xfrm>
          <a:prstGeom prst="rect">
            <a:avLst/>
          </a:prstGeom>
        </p:spPr>
        <p:txBody>
          <a:bodyPr wrap="square">
            <a:spAutoFit/>
          </a:bodyPr>
          <a:lstStyle/>
          <a:p>
            <a:pPr algn="ctr"/>
            <a:r>
              <a:rPr lang="ru-RU" sz="1056" b="1" dirty="0">
                <a:solidFill>
                  <a:srgbClr val="000000"/>
                </a:solidFill>
              </a:rPr>
              <a:t>АО «Узбекская товарно</a:t>
            </a:r>
          </a:p>
          <a:p>
            <a:pPr algn="ctr"/>
            <a:r>
              <a:rPr lang="ru-RU" sz="1056" b="1" dirty="0">
                <a:solidFill>
                  <a:srgbClr val="000000"/>
                </a:solidFill>
              </a:rPr>
              <a:t>-сырьевая биржа»</a:t>
            </a:r>
            <a:endParaRPr lang="ru-RU" sz="1056" b="1" dirty="0"/>
          </a:p>
        </p:txBody>
      </p:sp>
      <p:pic>
        <p:nvPicPr>
          <p:cNvPr id="145" name="Picture 20" descr="В мессенджере Telegram появился бот УзРТСБ | Mobinfo.uz"/>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11654" t="18002" r="13215" b="15332"/>
          <a:stretch/>
        </p:blipFill>
        <p:spPr bwMode="auto">
          <a:xfrm>
            <a:off x="263058" y="5319867"/>
            <a:ext cx="362620" cy="338594"/>
          </a:xfrm>
          <a:prstGeom prst="rect">
            <a:avLst/>
          </a:prstGeom>
          <a:noFill/>
          <a:extLst>
            <a:ext uri="{909E8E84-426E-40DD-AFC4-6F175D3DCCD1}">
              <a14:hiddenFill xmlns:a14="http://schemas.microsoft.com/office/drawing/2010/main">
                <a:solidFill>
                  <a:srgbClr val="FFFFFF"/>
                </a:solidFill>
              </a14:hiddenFill>
            </a:ext>
          </a:extLst>
        </p:spPr>
      </p:pic>
      <p:sp>
        <p:nvSpPr>
          <p:cNvPr id="147" name="TextBox 146"/>
          <p:cNvSpPr txBox="1"/>
          <p:nvPr/>
        </p:nvSpPr>
        <p:spPr>
          <a:xfrm>
            <a:off x="2150344" y="5480910"/>
            <a:ext cx="671972" cy="242374"/>
          </a:xfrm>
          <a:prstGeom prst="rect">
            <a:avLst/>
          </a:prstGeom>
          <a:noFill/>
        </p:spPr>
        <p:txBody>
          <a:bodyPr wrap="square" rtlCol="0">
            <a:spAutoFit/>
          </a:bodyPr>
          <a:lstStyle/>
          <a:p>
            <a:r>
              <a:rPr lang="uz-Cyrl-UZ" sz="975" b="1" dirty="0">
                <a:solidFill>
                  <a:srgbClr val="C00000"/>
                </a:solidFill>
              </a:rPr>
              <a:t>94,8</a:t>
            </a:r>
            <a:endParaRPr lang="ru-RU" sz="975" b="1" dirty="0">
              <a:solidFill>
                <a:srgbClr val="C00000"/>
              </a:solidFill>
            </a:endParaRPr>
          </a:p>
        </p:txBody>
      </p:sp>
      <p:sp>
        <p:nvSpPr>
          <p:cNvPr id="150" name="Прямоугольник 149"/>
          <p:cNvSpPr/>
          <p:nvPr/>
        </p:nvSpPr>
        <p:spPr>
          <a:xfrm>
            <a:off x="7530704" y="5392656"/>
            <a:ext cx="2156598" cy="417294"/>
          </a:xfrm>
          <a:prstGeom prst="rect">
            <a:avLst/>
          </a:prstGeom>
        </p:spPr>
        <p:txBody>
          <a:bodyPr wrap="square">
            <a:spAutoFit/>
          </a:bodyPr>
          <a:lstStyle/>
          <a:p>
            <a:pPr algn="ctr"/>
            <a:r>
              <a:rPr lang="ru-RU" sz="1056" b="1" dirty="0">
                <a:solidFill>
                  <a:srgbClr val="000000"/>
                </a:solidFill>
              </a:rPr>
              <a:t>АО «</a:t>
            </a:r>
            <a:r>
              <a:rPr lang="ru-RU" sz="1056" b="1" dirty="0" err="1">
                <a:solidFill>
                  <a:srgbClr val="000000"/>
                </a:solidFill>
              </a:rPr>
              <a:t>Иссиқлик</a:t>
            </a:r>
            <a:r>
              <a:rPr lang="ru-RU" sz="1056" b="1" dirty="0">
                <a:solidFill>
                  <a:srgbClr val="000000"/>
                </a:solidFill>
              </a:rPr>
              <a:t> </a:t>
            </a:r>
            <a:r>
              <a:rPr lang="ru-RU" sz="1056" b="1" dirty="0" err="1">
                <a:solidFill>
                  <a:srgbClr val="000000"/>
                </a:solidFill>
              </a:rPr>
              <a:t>электр</a:t>
            </a:r>
            <a:r>
              <a:rPr lang="ru-RU" sz="1056" b="1" dirty="0">
                <a:solidFill>
                  <a:srgbClr val="000000"/>
                </a:solidFill>
              </a:rPr>
              <a:t> </a:t>
            </a:r>
            <a:r>
              <a:rPr lang="ru-RU" sz="1056" b="1" dirty="0" err="1">
                <a:solidFill>
                  <a:srgbClr val="000000"/>
                </a:solidFill>
              </a:rPr>
              <a:t>станциялари</a:t>
            </a:r>
            <a:r>
              <a:rPr lang="ru-RU" sz="1056" b="1" dirty="0">
                <a:solidFill>
                  <a:srgbClr val="000000"/>
                </a:solidFill>
              </a:rPr>
              <a:t>»</a:t>
            </a:r>
            <a:r>
              <a:rPr lang="ru-RU" sz="1056" b="1" dirty="0"/>
              <a:t> </a:t>
            </a:r>
          </a:p>
        </p:txBody>
      </p:sp>
      <p:pic>
        <p:nvPicPr>
          <p:cNvPr id="151" name="Picture 22" descr="Иссиқлик электр станциялари” АЖ хабар қилади !"/>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11498" t="16586" r="11163" b="22070"/>
          <a:stretch/>
        </p:blipFill>
        <p:spPr bwMode="auto">
          <a:xfrm>
            <a:off x="9370898" y="5407315"/>
            <a:ext cx="379376" cy="359909"/>
          </a:xfrm>
          <a:prstGeom prst="rect">
            <a:avLst/>
          </a:prstGeom>
          <a:noFill/>
          <a:extLst>
            <a:ext uri="{909E8E84-426E-40DD-AFC4-6F175D3DCCD1}">
              <a14:hiddenFill xmlns:a14="http://schemas.microsoft.com/office/drawing/2010/main">
                <a:solidFill>
                  <a:srgbClr val="FFFFFF"/>
                </a:solidFill>
              </a14:hiddenFill>
            </a:ext>
          </a:extLst>
        </p:spPr>
      </p:pic>
      <p:sp>
        <p:nvSpPr>
          <p:cNvPr id="152" name="TextBox 151"/>
          <p:cNvSpPr txBox="1"/>
          <p:nvPr/>
        </p:nvSpPr>
        <p:spPr>
          <a:xfrm>
            <a:off x="7545567" y="5517336"/>
            <a:ext cx="671972" cy="242374"/>
          </a:xfrm>
          <a:prstGeom prst="rect">
            <a:avLst/>
          </a:prstGeom>
          <a:noFill/>
        </p:spPr>
        <p:txBody>
          <a:bodyPr wrap="square" rtlCol="0">
            <a:spAutoFit/>
          </a:bodyPr>
          <a:lstStyle/>
          <a:p>
            <a:r>
              <a:rPr lang="uz-Cyrl-UZ" sz="975" b="1" dirty="0">
                <a:solidFill>
                  <a:srgbClr val="C00000"/>
                </a:solidFill>
              </a:rPr>
              <a:t>89,8</a:t>
            </a:r>
            <a:endParaRPr lang="ru-RU" sz="975" b="1" dirty="0">
              <a:solidFill>
                <a:srgbClr val="C00000"/>
              </a:solidFill>
            </a:endParaRPr>
          </a:p>
        </p:txBody>
      </p:sp>
      <p:sp>
        <p:nvSpPr>
          <p:cNvPr id="161" name="Прямоугольник 160"/>
          <p:cNvSpPr/>
          <p:nvPr/>
        </p:nvSpPr>
        <p:spPr>
          <a:xfrm>
            <a:off x="7858251" y="4554853"/>
            <a:ext cx="1337226" cy="254813"/>
          </a:xfrm>
          <a:prstGeom prst="rect">
            <a:avLst/>
          </a:prstGeom>
        </p:spPr>
        <p:txBody>
          <a:bodyPr wrap="none">
            <a:spAutoFit/>
          </a:bodyPr>
          <a:lstStyle/>
          <a:p>
            <a:r>
              <a:rPr lang="ru-RU" sz="1056" b="1" dirty="0">
                <a:cs typeface="Arial" panose="020B0604020202020204" pitchFamily="34" charset="0"/>
              </a:rPr>
              <a:t>ООО "</a:t>
            </a:r>
            <a:r>
              <a:rPr lang="ru-RU" sz="1056" b="1" dirty="0" err="1">
                <a:cs typeface="Arial" panose="020B0604020202020204" pitchFamily="34" charset="0"/>
              </a:rPr>
              <a:t>Агрокластер</a:t>
            </a:r>
            <a:r>
              <a:rPr lang="ru-RU" sz="1056" b="1" dirty="0">
                <a:cs typeface="Arial" panose="020B0604020202020204" pitchFamily="34" charset="0"/>
              </a:rPr>
              <a:t>"</a:t>
            </a:r>
          </a:p>
        </p:txBody>
      </p:sp>
      <p:pic>
        <p:nvPicPr>
          <p:cNvPr id="162" name="Рисунок 161"/>
          <p:cNvPicPr>
            <a:picLocks noChangeAspect="1"/>
          </p:cNvPicPr>
          <p:nvPr/>
        </p:nvPicPr>
        <p:blipFill>
          <a:blip r:embed="rId16"/>
          <a:stretch>
            <a:fillRect/>
          </a:stretch>
        </p:blipFill>
        <p:spPr>
          <a:xfrm>
            <a:off x="9367169" y="4508955"/>
            <a:ext cx="370695" cy="330059"/>
          </a:xfrm>
          <a:prstGeom prst="rect">
            <a:avLst/>
          </a:prstGeom>
        </p:spPr>
      </p:pic>
      <p:sp>
        <p:nvSpPr>
          <p:cNvPr id="167" name="Прямоугольник 166"/>
          <p:cNvSpPr/>
          <p:nvPr/>
        </p:nvSpPr>
        <p:spPr>
          <a:xfrm>
            <a:off x="7851556" y="4148397"/>
            <a:ext cx="1356462" cy="254813"/>
          </a:xfrm>
          <a:prstGeom prst="rect">
            <a:avLst/>
          </a:prstGeom>
        </p:spPr>
        <p:txBody>
          <a:bodyPr wrap="none">
            <a:spAutoFit/>
          </a:bodyPr>
          <a:lstStyle/>
          <a:p>
            <a:r>
              <a:rPr lang="ru-RU" sz="1056" b="1" dirty="0">
                <a:solidFill>
                  <a:srgbClr val="000000"/>
                </a:solidFill>
              </a:rPr>
              <a:t>АО «</a:t>
            </a:r>
            <a:r>
              <a:rPr lang="ru-RU" sz="1056" b="1" dirty="0" err="1">
                <a:solidFill>
                  <a:srgbClr val="000000"/>
                </a:solidFill>
              </a:rPr>
              <a:t>У</a:t>
            </a:r>
            <a:r>
              <a:rPr lang="ru-RU" sz="1056" b="1" dirty="0" err="1">
                <a:cs typeface="Arial" panose="020B0604020202020204" pitchFamily="34" charset="0"/>
              </a:rPr>
              <a:t>збектелеком</a:t>
            </a:r>
            <a:r>
              <a:rPr lang="ru-RU" sz="1056" b="1" dirty="0">
                <a:solidFill>
                  <a:srgbClr val="000000"/>
                </a:solidFill>
              </a:rPr>
              <a:t>"</a:t>
            </a:r>
            <a:endParaRPr lang="ru-RU" sz="1056" b="1" dirty="0">
              <a:cs typeface="Arial" panose="020B0604020202020204" pitchFamily="34" charset="0"/>
            </a:endParaRPr>
          </a:p>
        </p:txBody>
      </p:sp>
      <p:sp>
        <p:nvSpPr>
          <p:cNvPr id="169" name="Прямоугольник 168"/>
          <p:cNvSpPr/>
          <p:nvPr/>
        </p:nvSpPr>
        <p:spPr>
          <a:xfrm>
            <a:off x="7655830" y="4909876"/>
            <a:ext cx="2111389" cy="417294"/>
          </a:xfrm>
          <a:prstGeom prst="rect">
            <a:avLst/>
          </a:prstGeom>
        </p:spPr>
        <p:txBody>
          <a:bodyPr wrap="square">
            <a:spAutoFit/>
          </a:bodyPr>
          <a:lstStyle/>
          <a:p>
            <a:pPr algn="ctr"/>
            <a:r>
              <a:rPr lang="uz-Cyrl-UZ" sz="1056" b="1" dirty="0">
                <a:solidFill>
                  <a:srgbClr val="000000"/>
                </a:solidFill>
              </a:rPr>
              <a:t>ООО </a:t>
            </a:r>
            <a:r>
              <a:rPr lang="ru-RU" sz="1056" b="1" dirty="0">
                <a:solidFill>
                  <a:srgbClr val="000000"/>
                </a:solidFill>
              </a:rPr>
              <a:t>«</a:t>
            </a:r>
            <a:r>
              <a:rPr lang="uz-Cyrl-UZ" sz="1056" b="1" dirty="0">
                <a:solidFill>
                  <a:srgbClr val="000000"/>
                </a:solidFill>
              </a:rPr>
              <a:t>У</a:t>
            </a:r>
            <a:r>
              <a:rPr lang="ru-RU" sz="1056" b="1" dirty="0" err="1">
                <a:cs typeface="Arial" panose="020B0604020202020204" pitchFamily="34" charset="0"/>
              </a:rPr>
              <a:t>збек-Омон</a:t>
            </a:r>
            <a:r>
              <a:rPr lang="ru-RU" sz="1056" b="1" dirty="0">
                <a:cs typeface="Arial" panose="020B0604020202020204" pitchFamily="34" charset="0"/>
              </a:rPr>
              <a:t> инвестиция </a:t>
            </a:r>
            <a:r>
              <a:rPr lang="ru-RU" sz="1056" b="1" dirty="0" err="1">
                <a:cs typeface="Arial" panose="020B0604020202020204" pitchFamily="34" charset="0"/>
              </a:rPr>
              <a:t>компанияси</a:t>
            </a:r>
            <a:r>
              <a:rPr lang="ru-RU" sz="1056" b="1" dirty="0">
                <a:cs typeface="Arial" panose="020B0604020202020204" pitchFamily="34" charset="0"/>
              </a:rPr>
              <a:t>» </a:t>
            </a:r>
          </a:p>
        </p:txBody>
      </p:sp>
      <p:sp>
        <p:nvSpPr>
          <p:cNvPr id="174" name="Прямоугольник 173"/>
          <p:cNvSpPr/>
          <p:nvPr/>
        </p:nvSpPr>
        <p:spPr>
          <a:xfrm>
            <a:off x="628105" y="4430719"/>
            <a:ext cx="2119491" cy="254813"/>
          </a:xfrm>
          <a:prstGeom prst="rect">
            <a:avLst/>
          </a:prstGeom>
        </p:spPr>
        <p:txBody>
          <a:bodyPr wrap="none">
            <a:spAutoFit/>
          </a:bodyPr>
          <a:lstStyle/>
          <a:p>
            <a:r>
              <a:rPr lang="ru-RU" sz="1056" b="1" dirty="0">
                <a:cs typeface="Arial" panose="020B0604020202020204" pitchFamily="34" charset="0"/>
              </a:rPr>
              <a:t>ООО «</a:t>
            </a:r>
            <a:r>
              <a:rPr lang="ru-RU" sz="1056" b="1" dirty="0" err="1">
                <a:cs typeface="Arial" panose="020B0604020202020204" pitchFamily="34" charset="0"/>
              </a:rPr>
              <a:t>Узшахар</a:t>
            </a:r>
            <a:r>
              <a:rPr lang="ru-RU" sz="1056" b="1" dirty="0">
                <a:cs typeface="Arial" panose="020B0604020202020204" pitchFamily="34" charset="0"/>
              </a:rPr>
              <a:t> </a:t>
            </a:r>
            <a:r>
              <a:rPr lang="ru-RU" sz="1056" b="1" dirty="0" err="1">
                <a:cs typeface="Arial" panose="020B0604020202020204" pitchFamily="34" charset="0"/>
              </a:rPr>
              <a:t>курилиш</a:t>
            </a:r>
            <a:r>
              <a:rPr lang="ru-RU" sz="1056" b="1" dirty="0">
                <a:cs typeface="Arial" panose="020B0604020202020204" pitchFamily="34" charset="0"/>
              </a:rPr>
              <a:t> </a:t>
            </a:r>
            <a:r>
              <a:rPr lang="ru-RU" sz="1056" b="1" dirty="0" err="1">
                <a:cs typeface="Arial" panose="020B0604020202020204" pitchFamily="34" charset="0"/>
              </a:rPr>
              <a:t>инвест</a:t>
            </a:r>
            <a:r>
              <a:rPr lang="ru-RU" sz="1056" b="1" dirty="0">
                <a:cs typeface="Arial" panose="020B0604020202020204" pitchFamily="34" charset="0"/>
              </a:rPr>
              <a:t>»</a:t>
            </a:r>
          </a:p>
        </p:txBody>
      </p:sp>
      <p:sp>
        <p:nvSpPr>
          <p:cNvPr id="176" name="TextBox 175"/>
          <p:cNvSpPr txBox="1"/>
          <p:nvPr/>
        </p:nvSpPr>
        <p:spPr>
          <a:xfrm>
            <a:off x="2009463" y="4601451"/>
            <a:ext cx="671972" cy="242374"/>
          </a:xfrm>
          <a:prstGeom prst="rect">
            <a:avLst/>
          </a:prstGeom>
          <a:noFill/>
        </p:spPr>
        <p:txBody>
          <a:bodyPr wrap="square" rtlCol="0">
            <a:spAutoFit/>
          </a:bodyPr>
          <a:lstStyle/>
          <a:p>
            <a:r>
              <a:rPr lang="uz-Cyrl-UZ" sz="975" b="1" dirty="0">
                <a:solidFill>
                  <a:srgbClr val="C00000"/>
                </a:solidFill>
              </a:rPr>
              <a:t>168,8</a:t>
            </a:r>
            <a:endParaRPr lang="ru-RU" sz="975" b="1" dirty="0">
              <a:solidFill>
                <a:srgbClr val="C00000"/>
              </a:solidFill>
            </a:endParaRPr>
          </a:p>
        </p:txBody>
      </p:sp>
      <p:pic>
        <p:nvPicPr>
          <p:cNvPr id="178" name="Picture 4" descr="Логотип компании Uztelecom в формате PNG, EPS, CDR | Logobank"/>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t="27314"/>
          <a:stretch/>
        </p:blipFill>
        <p:spPr bwMode="auto">
          <a:xfrm>
            <a:off x="9305780" y="4053184"/>
            <a:ext cx="450695" cy="465064"/>
          </a:xfrm>
          <a:prstGeom prst="rect">
            <a:avLst/>
          </a:prstGeom>
          <a:noFill/>
          <a:extLst>
            <a:ext uri="{909E8E84-426E-40DD-AFC4-6F175D3DCCD1}">
              <a14:hiddenFill xmlns:a14="http://schemas.microsoft.com/office/drawing/2010/main">
                <a:solidFill>
                  <a:srgbClr val="FFFFFF"/>
                </a:solidFill>
              </a14:hiddenFill>
            </a:ext>
          </a:extLst>
        </p:spPr>
      </p:pic>
      <p:pic>
        <p:nvPicPr>
          <p:cNvPr id="181" name="Picture 28" descr="Акционерная Компания «Дори-Дармон» вновь подтвердила свою приверженность к  международному стандарту ISO 9001! | Сертификация по ISO 9001, 22000,  14001, 45001, 50001"/>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9351355" y="3670860"/>
            <a:ext cx="376744" cy="316401"/>
          </a:xfrm>
          <a:prstGeom prst="rect">
            <a:avLst/>
          </a:prstGeom>
          <a:noFill/>
          <a:extLst>
            <a:ext uri="{909E8E84-426E-40DD-AFC4-6F175D3DCCD1}">
              <a14:hiddenFill xmlns:a14="http://schemas.microsoft.com/office/drawing/2010/main">
                <a:solidFill>
                  <a:srgbClr val="FFFFFF"/>
                </a:solidFill>
              </a14:hiddenFill>
            </a:ext>
          </a:extLst>
        </p:spPr>
      </p:pic>
      <p:sp>
        <p:nvSpPr>
          <p:cNvPr id="182" name="Прямоугольник 181"/>
          <p:cNvSpPr/>
          <p:nvPr/>
        </p:nvSpPr>
        <p:spPr>
          <a:xfrm>
            <a:off x="7915736" y="3719256"/>
            <a:ext cx="1388522" cy="254813"/>
          </a:xfrm>
          <a:prstGeom prst="rect">
            <a:avLst/>
          </a:prstGeom>
        </p:spPr>
        <p:txBody>
          <a:bodyPr wrap="none">
            <a:spAutoFit/>
          </a:bodyPr>
          <a:lstStyle/>
          <a:p>
            <a:r>
              <a:rPr lang="ru-RU" sz="1056" b="1" dirty="0">
                <a:solidFill>
                  <a:srgbClr val="000000"/>
                </a:solidFill>
                <a:cs typeface="Arial" panose="020B0604020202020204" pitchFamily="34" charset="0"/>
              </a:rPr>
              <a:t>АО «Д</a:t>
            </a:r>
            <a:r>
              <a:rPr lang="uz-Cyrl-UZ" sz="1056" b="1" dirty="0">
                <a:solidFill>
                  <a:srgbClr val="000000"/>
                </a:solidFill>
                <a:cs typeface="Arial" panose="020B0604020202020204" pitchFamily="34" charset="0"/>
              </a:rPr>
              <a:t>ори</a:t>
            </a:r>
            <a:r>
              <a:rPr lang="ru-RU" sz="1056" b="1" dirty="0">
                <a:solidFill>
                  <a:srgbClr val="000000"/>
                </a:solidFill>
                <a:cs typeface="Arial" panose="020B0604020202020204" pitchFamily="34" charset="0"/>
              </a:rPr>
              <a:t>-</a:t>
            </a:r>
            <a:r>
              <a:rPr lang="ru-RU" sz="1056" b="1" dirty="0" err="1">
                <a:solidFill>
                  <a:srgbClr val="000000"/>
                </a:solidFill>
                <a:cs typeface="Arial" panose="020B0604020202020204" pitchFamily="34" charset="0"/>
              </a:rPr>
              <a:t>Дармон</a:t>
            </a:r>
            <a:r>
              <a:rPr lang="ru-RU" sz="1056" b="1" dirty="0">
                <a:solidFill>
                  <a:srgbClr val="000000"/>
                </a:solidFill>
                <a:cs typeface="Arial" panose="020B0604020202020204" pitchFamily="34" charset="0"/>
              </a:rPr>
              <a:t>»</a:t>
            </a:r>
            <a:r>
              <a:rPr lang="ru-RU" sz="1056" b="1" dirty="0">
                <a:cs typeface="Arial" panose="020B0604020202020204" pitchFamily="34" charset="0"/>
              </a:rPr>
              <a:t> </a:t>
            </a:r>
          </a:p>
        </p:txBody>
      </p:sp>
      <p:sp>
        <p:nvSpPr>
          <p:cNvPr id="184" name="Прямоугольник 183"/>
          <p:cNvSpPr/>
          <p:nvPr/>
        </p:nvSpPr>
        <p:spPr>
          <a:xfrm>
            <a:off x="7658570" y="3154209"/>
            <a:ext cx="1935820" cy="417294"/>
          </a:xfrm>
          <a:prstGeom prst="rect">
            <a:avLst/>
          </a:prstGeom>
        </p:spPr>
        <p:txBody>
          <a:bodyPr wrap="square">
            <a:spAutoFit/>
          </a:bodyPr>
          <a:lstStyle/>
          <a:p>
            <a:pPr algn="ctr"/>
            <a:r>
              <a:rPr lang="ru-RU" sz="1056" b="1" dirty="0">
                <a:solidFill>
                  <a:srgbClr val="000000"/>
                </a:solidFill>
                <a:cs typeface="Arial" panose="020B0604020202020204" pitchFamily="34" charset="0"/>
              </a:rPr>
              <a:t> ООО «</a:t>
            </a:r>
            <a:r>
              <a:rPr lang="ru-RU" sz="1056" b="1" dirty="0">
                <a:solidFill>
                  <a:srgbClr val="000000"/>
                </a:solidFill>
              </a:rPr>
              <a:t>Техник </a:t>
            </a:r>
            <a:r>
              <a:rPr lang="ru-RU" sz="1056" b="1" dirty="0" err="1">
                <a:solidFill>
                  <a:srgbClr val="000000"/>
                </a:solidFill>
              </a:rPr>
              <a:t>таъминлаш</a:t>
            </a:r>
            <a:r>
              <a:rPr lang="ru-RU" sz="1056" b="1" dirty="0">
                <a:solidFill>
                  <a:srgbClr val="000000"/>
                </a:solidFill>
              </a:rPr>
              <a:t> </a:t>
            </a:r>
          </a:p>
          <a:p>
            <a:pPr algn="ctr"/>
            <a:r>
              <a:rPr lang="ru-RU" sz="1056" b="1" dirty="0" err="1">
                <a:solidFill>
                  <a:srgbClr val="000000"/>
                </a:solidFill>
              </a:rPr>
              <a:t>ва</a:t>
            </a:r>
            <a:r>
              <a:rPr lang="ru-RU" sz="1056" b="1" dirty="0">
                <a:solidFill>
                  <a:srgbClr val="000000"/>
                </a:solidFill>
              </a:rPr>
              <a:t> </a:t>
            </a:r>
            <a:r>
              <a:rPr lang="ru-RU" sz="1056" b="1" dirty="0" err="1">
                <a:solidFill>
                  <a:srgbClr val="000000"/>
                </a:solidFill>
              </a:rPr>
              <a:t>бутлаш</a:t>
            </a:r>
            <a:r>
              <a:rPr lang="ru-RU" sz="1056" b="1" dirty="0">
                <a:solidFill>
                  <a:srgbClr val="000000"/>
                </a:solidFill>
              </a:rPr>
              <a:t>»</a:t>
            </a:r>
            <a:r>
              <a:rPr lang="ru-RU" sz="1056" b="1" dirty="0"/>
              <a:t> </a:t>
            </a:r>
          </a:p>
        </p:txBody>
      </p:sp>
      <p:sp>
        <p:nvSpPr>
          <p:cNvPr id="187" name="TextBox 186"/>
          <p:cNvSpPr txBox="1"/>
          <p:nvPr/>
        </p:nvSpPr>
        <p:spPr>
          <a:xfrm>
            <a:off x="7559322" y="3288245"/>
            <a:ext cx="653769" cy="242374"/>
          </a:xfrm>
          <a:prstGeom prst="rect">
            <a:avLst/>
          </a:prstGeom>
          <a:noFill/>
        </p:spPr>
        <p:txBody>
          <a:bodyPr wrap="square" rtlCol="0">
            <a:spAutoFit/>
          </a:bodyPr>
          <a:lstStyle/>
          <a:p>
            <a:r>
              <a:rPr lang="uz-Cyrl-UZ" sz="975" b="1" dirty="0">
                <a:solidFill>
                  <a:srgbClr val="C00000"/>
                </a:solidFill>
              </a:rPr>
              <a:t>52,7</a:t>
            </a:r>
            <a:endParaRPr lang="ru-RU" sz="975" b="1" dirty="0">
              <a:solidFill>
                <a:srgbClr val="C00000"/>
              </a:solidFill>
            </a:endParaRPr>
          </a:p>
        </p:txBody>
      </p:sp>
      <p:sp>
        <p:nvSpPr>
          <p:cNvPr id="196" name="TextBox 195"/>
          <p:cNvSpPr txBox="1"/>
          <p:nvPr/>
        </p:nvSpPr>
        <p:spPr>
          <a:xfrm>
            <a:off x="7512881" y="2750373"/>
            <a:ext cx="653769" cy="242374"/>
          </a:xfrm>
          <a:prstGeom prst="rect">
            <a:avLst/>
          </a:prstGeom>
          <a:noFill/>
        </p:spPr>
        <p:txBody>
          <a:bodyPr wrap="square" rtlCol="0">
            <a:spAutoFit/>
          </a:bodyPr>
          <a:lstStyle/>
          <a:p>
            <a:r>
              <a:rPr lang="uz-Cyrl-UZ" sz="975" b="1" dirty="0">
                <a:solidFill>
                  <a:srgbClr val="C00000"/>
                </a:solidFill>
              </a:rPr>
              <a:t>50,5</a:t>
            </a:r>
            <a:endParaRPr lang="ru-RU" sz="975" b="1" dirty="0">
              <a:solidFill>
                <a:srgbClr val="C00000"/>
              </a:solidFill>
            </a:endParaRPr>
          </a:p>
        </p:txBody>
      </p:sp>
      <p:sp>
        <p:nvSpPr>
          <p:cNvPr id="201" name="TextBox 200"/>
          <p:cNvSpPr txBox="1"/>
          <p:nvPr/>
        </p:nvSpPr>
        <p:spPr>
          <a:xfrm>
            <a:off x="7527696" y="2394602"/>
            <a:ext cx="653769" cy="242374"/>
          </a:xfrm>
          <a:prstGeom prst="rect">
            <a:avLst/>
          </a:prstGeom>
          <a:noFill/>
        </p:spPr>
        <p:txBody>
          <a:bodyPr wrap="square" rtlCol="0">
            <a:spAutoFit/>
          </a:bodyPr>
          <a:lstStyle/>
          <a:p>
            <a:r>
              <a:rPr lang="uz-Cyrl-UZ" sz="975" b="1" dirty="0">
                <a:solidFill>
                  <a:srgbClr val="C00000"/>
                </a:solidFill>
              </a:rPr>
              <a:t>45,3</a:t>
            </a:r>
            <a:endParaRPr lang="ru-RU" sz="975" b="1" dirty="0">
              <a:solidFill>
                <a:srgbClr val="C00000"/>
              </a:solidFill>
            </a:endParaRPr>
          </a:p>
        </p:txBody>
      </p:sp>
      <p:sp>
        <p:nvSpPr>
          <p:cNvPr id="208" name="Прямоугольник 207"/>
          <p:cNvSpPr/>
          <p:nvPr/>
        </p:nvSpPr>
        <p:spPr>
          <a:xfrm>
            <a:off x="7314836" y="1450536"/>
            <a:ext cx="2223323" cy="254813"/>
          </a:xfrm>
          <a:prstGeom prst="rect">
            <a:avLst/>
          </a:prstGeom>
        </p:spPr>
        <p:txBody>
          <a:bodyPr wrap="square">
            <a:spAutoFit/>
          </a:bodyPr>
          <a:lstStyle/>
          <a:p>
            <a:pPr algn="ctr"/>
            <a:r>
              <a:rPr lang="ru-RU" sz="1056" b="1" dirty="0">
                <a:solidFill>
                  <a:srgbClr val="000000"/>
                </a:solidFill>
                <a:cs typeface="Arial" panose="020B0604020202020204" pitchFamily="34" charset="0"/>
              </a:rPr>
              <a:t>АО «</a:t>
            </a:r>
            <a:r>
              <a:rPr lang="ru-RU" sz="1056" b="1" dirty="0" err="1">
                <a:solidFill>
                  <a:srgbClr val="000000"/>
                </a:solidFill>
                <a:cs typeface="Arial" panose="020B0604020202020204" pitchFamily="34" charset="0"/>
              </a:rPr>
              <a:t>У</a:t>
            </a:r>
            <a:r>
              <a:rPr lang="ru-RU" sz="1056" b="1" dirty="0" err="1">
                <a:solidFill>
                  <a:srgbClr val="000000"/>
                </a:solidFill>
              </a:rPr>
              <a:t>здонмахсулот</a:t>
            </a:r>
            <a:r>
              <a:rPr lang="ru-RU" sz="1056" b="1" dirty="0">
                <a:solidFill>
                  <a:srgbClr val="000000"/>
                </a:solidFill>
              </a:rPr>
              <a:t>»</a:t>
            </a:r>
            <a:endParaRPr lang="ru-RU" sz="1056" b="1" dirty="0"/>
          </a:p>
        </p:txBody>
      </p:sp>
      <p:pic>
        <p:nvPicPr>
          <p:cNvPr id="478" name="Picture 12" descr="Ўздонмаҳсулот» ойни этак билан ёпмоқчими?"/>
          <p:cNvPicPr>
            <a:picLocks noChangeAspect="1" noChangeArrowheads="1"/>
          </p:cNvPicPr>
          <p:nvPr/>
        </p:nvPicPr>
        <p:blipFill rotWithShape="1">
          <a:blip r:embed="rId19" cstate="print">
            <a:extLst>
              <a:ext uri="{28A0092B-C50C-407E-A947-70E740481C1C}">
                <a14:useLocalDpi xmlns:a14="http://schemas.microsoft.com/office/drawing/2010/main" val="0"/>
              </a:ext>
            </a:extLst>
          </a:blip>
          <a:srcRect l="18844" r="16899"/>
          <a:stretch/>
        </p:blipFill>
        <p:spPr bwMode="auto">
          <a:xfrm>
            <a:off x="9320519" y="1352860"/>
            <a:ext cx="391241" cy="405617"/>
          </a:xfrm>
          <a:prstGeom prst="rect">
            <a:avLst/>
          </a:prstGeom>
          <a:noFill/>
          <a:extLst>
            <a:ext uri="{909E8E84-426E-40DD-AFC4-6F175D3DCCD1}">
              <a14:hiddenFill xmlns:a14="http://schemas.microsoft.com/office/drawing/2010/main">
                <a:solidFill>
                  <a:srgbClr val="FFFFFF"/>
                </a:solidFill>
              </a14:hiddenFill>
            </a:ext>
          </a:extLst>
        </p:spPr>
      </p:pic>
      <p:sp>
        <p:nvSpPr>
          <p:cNvPr id="216" name="TextBox 215"/>
          <p:cNvSpPr txBox="1"/>
          <p:nvPr/>
        </p:nvSpPr>
        <p:spPr>
          <a:xfrm>
            <a:off x="7312106" y="1461209"/>
            <a:ext cx="653769" cy="242374"/>
          </a:xfrm>
          <a:prstGeom prst="rect">
            <a:avLst/>
          </a:prstGeom>
          <a:noFill/>
        </p:spPr>
        <p:txBody>
          <a:bodyPr wrap="square" rtlCol="0">
            <a:spAutoFit/>
          </a:bodyPr>
          <a:lstStyle/>
          <a:p>
            <a:r>
              <a:rPr lang="uz-Cyrl-UZ" sz="975" b="1" dirty="0">
                <a:solidFill>
                  <a:srgbClr val="C00000"/>
                </a:solidFill>
              </a:rPr>
              <a:t>44,8</a:t>
            </a:r>
            <a:endParaRPr lang="ru-RU" sz="975" b="1" dirty="0">
              <a:solidFill>
                <a:srgbClr val="C00000"/>
              </a:solidFill>
            </a:endParaRPr>
          </a:p>
        </p:txBody>
      </p:sp>
      <p:sp>
        <p:nvSpPr>
          <p:cNvPr id="217" name="TextBox 216"/>
          <p:cNvSpPr txBox="1"/>
          <p:nvPr/>
        </p:nvSpPr>
        <p:spPr>
          <a:xfrm>
            <a:off x="7141836" y="1855381"/>
            <a:ext cx="653769" cy="242374"/>
          </a:xfrm>
          <a:prstGeom prst="rect">
            <a:avLst/>
          </a:prstGeom>
          <a:noFill/>
        </p:spPr>
        <p:txBody>
          <a:bodyPr wrap="square" rtlCol="0">
            <a:spAutoFit/>
          </a:bodyPr>
          <a:lstStyle/>
          <a:p>
            <a:r>
              <a:rPr lang="uz-Cyrl-UZ" sz="975" b="1" dirty="0">
                <a:solidFill>
                  <a:srgbClr val="C00000"/>
                </a:solidFill>
              </a:rPr>
              <a:t>45,2</a:t>
            </a:r>
            <a:endParaRPr lang="ru-RU" sz="975" b="1" dirty="0">
              <a:solidFill>
                <a:srgbClr val="C00000"/>
              </a:solidFill>
            </a:endParaRPr>
          </a:p>
        </p:txBody>
      </p:sp>
      <p:pic>
        <p:nvPicPr>
          <p:cNvPr id="81" name="Рисунок 80"/>
          <p:cNvPicPr>
            <a:picLocks noChangeAspect="1"/>
          </p:cNvPicPr>
          <p:nvPr/>
        </p:nvPicPr>
        <p:blipFill rotWithShape="1">
          <a:blip r:embed="rId20"/>
          <a:srcRect t="21804" r="52270" b="25584"/>
          <a:stretch/>
        </p:blipFill>
        <p:spPr>
          <a:xfrm>
            <a:off x="286747" y="4402433"/>
            <a:ext cx="360712" cy="385476"/>
          </a:xfrm>
          <a:prstGeom prst="rect">
            <a:avLst/>
          </a:prstGeom>
        </p:spPr>
      </p:pic>
      <p:cxnSp>
        <p:nvCxnSpPr>
          <p:cNvPr id="5" name="Прямая соединительная линия 4">
            <a:extLst>
              <a:ext uri="{FF2B5EF4-FFF2-40B4-BE49-F238E27FC236}">
                <a16:creationId xmlns:a16="http://schemas.microsoft.com/office/drawing/2014/main" id="{A76194C5-D5DB-4B15-A8B6-C45943FF1459}"/>
              </a:ext>
            </a:extLst>
          </p:cNvPr>
          <p:cNvCxnSpPr/>
          <p:nvPr/>
        </p:nvCxnSpPr>
        <p:spPr>
          <a:xfrm>
            <a:off x="-38280" y="1133429"/>
            <a:ext cx="9906000" cy="0"/>
          </a:xfrm>
          <a:prstGeom prst="line">
            <a:avLst/>
          </a:prstGeom>
          <a:ln>
            <a:solidFill>
              <a:srgbClr val="544693"/>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8558351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8831"/>
          <p:cNvGrpSpPr/>
          <p:nvPr/>
        </p:nvGrpSpPr>
        <p:grpSpPr>
          <a:xfrm>
            <a:off x="199719" y="1457786"/>
            <a:ext cx="9442654" cy="4537588"/>
            <a:chOff x="0" y="0"/>
            <a:chExt cx="5949545" cy="3267109"/>
          </a:xfrm>
        </p:grpSpPr>
        <p:sp>
          <p:nvSpPr>
            <p:cNvPr id="6" name="Shape 403"/>
            <p:cNvSpPr/>
            <p:nvPr/>
          </p:nvSpPr>
          <p:spPr>
            <a:xfrm>
              <a:off x="4723628" y="478210"/>
              <a:ext cx="373299" cy="2788899"/>
            </a:xfrm>
            <a:custGeom>
              <a:avLst/>
              <a:gdLst/>
              <a:ahLst/>
              <a:cxnLst/>
              <a:rect l="0" t="0" r="0" b="0"/>
              <a:pathLst>
                <a:path w="373299" h="2788899">
                  <a:moveTo>
                    <a:pt x="55987" y="0"/>
                  </a:moveTo>
                  <a:lnTo>
                    <a:pt x="317310" y="0"/>
                  </a:lnTo>
                  <a:cubicBezTo>
                    <a:pt x="348106" y="0"/>
                    <a:pt x="373299" y="25189"/>
                    <a:pt x="373299" y="55991"/>
                  </a:cubicBezTo>
                  <a:lnTo>
                    <a:pt x="373299" y="2732907"/>
                  </a:lnTo>
                  <a:cubicBezTo>
                    <a:pt x="373299" y="2763710"/>
                    <a:pt x="348106" y="2788899"/>
                    <a:pt x="317310" y="2788899"/>
                  </a:cubicBezTo>
                  <a:lnTo>
                    <a:pt x="55987" y="2788899"/>
                  </a:lnTo>
                  <a:cubicBezTo>
                    <a:pt x="25193" y="2788899"/>
                    <a:pt x="0" y="2763710"/>
                    <a:pt x="0" y="2732907"/>
                  </a:cubicBezTo>
                  <a:lnTo>
                    <a:pt x="0" y="55991"/>
                  </a:lnTo>
                  <a:cubicBezTo>
                    <a:pt x="0" y="25189"/>
                    <a:pt x="25193" y="0"/>
                    <a:pt x="55987" y="0"/>
                  </a:cubicBezTo>
                  <a:close/>
                </a:path>
              </a:pathLst>
            </a:custGeom>
            <a:solidFill>
              <a:schemeClr val="accent5">
                <a:lumMod val="40000"/>
                <a:lumOff val="60000"/>
              </a:schemeClr>
            </a:solidFill>
            <a:ln w="0" cap="flat">
              <a:solidFill>
                <a:schemeClr val="accent1"/>
              </a:solid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DCECF3"/>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7" name="Shape 404"/>
            <p:cNvSpPr/>
            <p:nvPr/>
          </p:nvSpPr>
          <p:spPr>
            <a:xfrm>
              <a:off x="4017895" y="478210"/>
              <a:ext cx="373297" cy="2788899"/>
            </a:xfrm>
            <a:custGeom>
              <a:avLst/>
              <a:gdLst/>
              <a:ahLst/>
              <a:cxnLst/>
              <a:rect l="0" t="0" r="0" b="0"/>
              <a:pathLst>
                <a:path w="373297" h="2788899">
                  <a:moveTo>
                    <a:pt x="55987" y="0"/>
                  </a:moveTo>
                  <a:lnTo>
                    <a:pt x="317311" y="0"/>
                  </a:lnTo>
                  <a:cubicBezTo>
                    <a:pt x="348105" y="0"/>
                    <a:pt x="373297" y="25189"/>
                    <a:pt x="373297" y="55991"/>
                  </a:cubicBezTo>
                  <a:lnTo>
                    <a:pt x="373297" y="2732907"/>
                  </a:lnTo>
                  <a:cubicBezTo>
                    <a:pt x="373297" y="2763710"/>
                    <a:pt x="348105" y="2788899"/>
                    <a:pt x="317311" y="2788899"/>
                  </a:cubicBezTo>
                  <a:lnTo>
                    <a:pt x="55987" y="2788899"/>
                  </a:lnTo>
                  <a:cubicBezTo>
                    <a:pt x="25196" y="2788899"/>
                    <a:pt x="0" y="2763710"/>
                    <a:pt x="0" y="2732907"/>
                  </a:cubicBezTo>
                  <a:lnTo>
                    <a:pt x="0" y="55991"/>
                  </a:lnTo>
                  <a:cubicBezTo>
                    <a:pt x="0" y="25189"/>
                    <a:pt x="25196" y="0"/>
                    <a:pt x="55987" y="0"/>
                  </a:cubicBezTo>
                  <a:close/>
                </a:path>
              </a:pathLst>
            </a:custGeom>
            <a:solidFill>
              <a:schemeClr val="accent5">
                <a:lumMod val="40000"/>
                <a:lumOff val="60000"/>
              </a:schemeClr>
            </a:solidFill>
            <a:ln w="0" cap="flat">
              <a:solidFill>
                <a:schemeClr val="accent1"/>
              </a:solid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DCECF3"/>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8" name="Shape 405"/>
            <p:cNvSpPr/>
            <p:nvPr/>
          </p:nvSpPr>
          <p:spPr>
            <a:xfrm>
              <a:off x="3329294" y="478210"/>
              <a:ext cx="373299" cy="2788899"/>
            </a:xfrm>
            <a:custGeom>
              <a:avLst/>
              <a:gdLst/>
              <a:ahLst/>
              <a:cxnLst/>
              <a:rect l="0" t="0" r="0" b="0"/>
              <a:pathLst>
                <a:path w="373299" h="2788899">
                  <a:moveTo>
                    <a:pt x="55988" y="0"/>
                  </a:moveTo>
                  <a:lnTo>
                    <a:pt x="317312" y="0"/>
                  </a:lnTo>
                  <a:cubicBezTo>
                    <a:pt x="348106" y="0"/>
                    <a:pt x="373299" y="25189"/>
                    <a:pt x="373299" y="55991"/>
                  </a:cubicBezTo>
                  <a:lnTo>
                    <a:pt x="373299" y="2732907"/>
                  </a:lnTo>
                  <a:cubicBezTo>
                    <a:pt x="373299" y="2763710"/>
                    <a:pt x="348106" y="2788899"/>
                    <a:pt x="317312" y="2788899"/>
                  </a:cubicBezTo>
                  <a:lnTo>
                    <a:pt x="55988" y="2788899"/>
                  </a:lnTo>
                  <a:cubicBezTo>
                    <a:pt x="25197" y="2788899"/>
                    <a:pt x="0" y="2763710"/>
                    <a:pt x="0" y="2732907"/>
                  </a:cubicBezTo>
                  <a:lnTo>
                    <a:pt x="0" y="55991"/>
                  </a:lnTo>
                  <a:cubicBezTo>
                    <a:pt x="0" y="25189"/>
                    <a:pt x="25197" y="0"/>
                    <a:pt x="55988" y="0"/>
                  </a:cubicBezTo>
                  <a:close/>
                </a:path>
              </a:pathLst>
            </a:custGeom>
            <a:solidFill>
              <a:schemeClr val="accent5">
                <a:lumMod val="40000"/>
                <a:lumOff val="60000"/>
              </a:schemeClr>
            </a:solidFill>
            <a:ln w="0" cap="flat">
              <a:solidFill>
                <a:schemeClr val="accent1"/>
              </a:solid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DCECF3"/>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9" name="Shape 406"/>
            <p:cNvSpPr/>
            <p:nvPr/>
          </p:nvSpPr>
          <p:spPr>
            <a:xfrm>
              <a:off x="2618251" y="478210"/>
              <a:ext cx="373297" cy="2788899"/>
            </a:xfrm>
            <a:custGeom>
              <a:avLst/>
              <a:gdLst/>
              <a:ahLst/>
              <a:cxnLst/>
              <a:rect l="0" t="0" r="0" b="0"/>
              <a:pathLst>
                <a:path w="373297" h="2788899">
                  <a:moveTo>
                    <a:pt x="55987" y="0"/>
                  </a:moveTo>
                  <a:lnTo>
                    <a:pt x="317311" y="0"/>
                  </a:lnTo>
                  <a:cubicBezTo>
                    <a:pt x="348102" y="0"/>
                    <a:pt x="373297" y="25189"/>
                    <a:pt x="373297" y="55991"/>
                  </a:cubicBezTo>
                  <a:lnTo>
                    <a:pt x="373297" y="2732907"/>
                  </a:lnTo>
                  <a:cubicBezTo>
                    <a:pt x="373297" y="2763710"/>
                    <a:pt x="348102" y="2788899"/>
                    <a:pt x="317311" y="2788899"/>
                  </a:cubicBezTo>
                  <a:lnTo>
                    <a:pt x="55987" y="2788899"/>
                  </a:lnTo>
                  <a:cubicBezTo>
                    <a:pt x="25193" y="2788899"/>
                    <a:pt x="0" y="2763710"/>
                    <a:pt x="0" y="2732907"/>
                  </a:cubicBezTo>
                  <a:lnTo>
                    <a:pt x="0" y="55991"/>
                  </a:lnTo>
                  <a:cubicBezTo>
                    <a:pt x="0" y="25189"/>
                    <a:pt x="25193" y="0"/>
                    <a:pt x="55987" y="0"/>
                  </a:cubicBezTo>
                  <a:close/>
                </a:path>
              </a:pathLst>
            </a:custGeom>
            <a:solidFill>
              <a:schemeClr val="accent5">
                <a:lumMod val="40000"/>
                <a:lumOff val="60000"/>
              </a:schemeClr>
            </a:solidFill>
            <a:ln w="0" cap="flat">
              <a:solidFill>
                <a:schemeClr val="accent1"/>
              </a:solid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DCECF3"/>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10" name="Shape 407"/>
            <p:cNvSpPr/>
            <p:nvPr/>
          </p:nvSpPr>
          <p:spPr>
            <a:xfrm>
              <a:off x="1912517" y="478210"/>
              <a:ext cx="373299" cy="2788899"/>
            </a:xfrm>
            <a:custGeom>
              <a:avLst/>
              <a:gdLst/>
              <a:ahLst/>
              <a:cxnLst/>
              <a:rect l="0" t="0" r="0" b="0"/>
              <a:pathLst>
                <a:path w="373299" h="2788899">
                  <a:moveTo>
                    <a:pt x="55988" y="0"/>
                  </a:moveTo>
                  <a:lnTo>
                    <a:pt x="317312" y="0"/>
                  </a:lnTo>
                  <a:cubicBezTo>
                    <a:pt x="348102" y="0"/>
                    <a:pt x="373299" y="25189"/>
                    <a:pt x="373299" y="55991"/>
                  </a:cubicBezTo>
                  <a:lnTo>
                    <a:pt x="373299" y="2732907"/>
                  </a:lnTo>
                  <a:cubicBezTo>
                    <a:pt x="373299" y="2763710"/>
                    <a:pt x="348102" y="2788899"/>
                    <a:pt x="317312" y="2788899"/>
                  </a:cubicBezTo>
                  <a:lnTo>
                    <a:pt x="55988" y="2788899"/>
                  </a:lnTo>
                  <a:cubicBezTo>
                    <a:pt x="25193" y="2788899"/>
                    <a:pt x="0" y="2763710"/>
                    <a:pt x="0" y="2732907"/>
                  </a:cubicBezTo>
                  <a:lnTo>
                    <a:pt x="0" y="55991"/>
                  </a:lnTo>
                  <a:cubicBezTo>
                    <a:pt x="0" y="25189"/>
                    <a:pt x="25193" y="0"/>
                    <a:pt x="55988" y="0"/>
                  </a:cubicBezTo>
                  <a:close/>
                </a:path>
              </a:pathLst>
            </a:custGeom>
            <a:solidFill>
              <a:schemeClr val="accent5">
                <a:lumMod val="40000"/>
                <a:lumOff val="60000"/>
              </a:schemeClr>
            </a:solidFill>
            <a:ln w="0" cap="flat">
              <a:solidFill>
                <a:schemeClr val="accent1"/>
              </a:solid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DCECF3"/>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11" name="Shape 408"/>
            <p:cNvSpPr/>
            <p:nvPr/>
          </p:nvSpPr>
          <p:spPr>
            <a:xfrm>
              <a:off x="5434674" y="478210"/>
              <a:ext cx="373299" cy="2788899"/>
            </a:xfrm>
            <a:custGeom>
              <a:avLst/>
              <a:gdLst/>
              <a:ahLst/>
              <a:cxnLst/>
              <a:rect l="0" t="0" r="0" b="0"/>
              <a:pathLst>
                <a:path w="373299" h="2788899">
                  <a:moveTo>
                    <a:pt x="55988" y="0"/>
                  </a:moveTo>
                  <a:lnTo>
                    <a:pt x="317312" y="0"/>
                  </a:lnTo>
                  <a:cubicBezTo>
                    <a:pt x="348102" y="0"/>
                    <a:pt x="373299" y="25189"/>
                    <a:pt x="373299" y="55991"/>
                  </a:cubicBezTo>
                  <a:lnTo>
                    <a:pt x="373299" y="2732907"/>
                  </a:lnTo>
                  <a:cubicBezTo>
                    <a:pt x="373299" y="2763710"/>
                    <a:pt x="348102" y="2788899"/>
                    <a:pt x="317312" y="2788899"/>
                  </a:cubicBezTo>
                  <a:lnTo>
                    <a:pt x="55988" y="2788899"/>
                  </a:lnTo>
                  <a:cubicBezTo>
                    <a:pt x="25193" y="2788899"/>
                    <a:pt x="0" y="2763710"/>
                    <a:pt x="0" y="2732907"/>
                  </a:cubicBezTo>
                  <a:lnTo>
                    <a:pt x="0" y="55991"/>
                  </a:lnTo>
                  <a:cubicBezTo>
                    <a:pt x="0" y="25189"/>
                    <a:pt x="25193" y="0"/>
                    <a:pt x="55988" y="0"/>
                  </a:cubicBezTo>
                  <a:close/>
                </a:path>
              </a:pathLst>
            </a:custGeom>
            <a:solidFill>
              <a:schemeClr val="accent5">
                <a:lumMod val="40000"/>
                <a:lumOff val="60000"/>
              </a:schemeClr>
            </a:solidFill>
            <a:ln w="0" cap="flat">
              <a:solidFill>
                <a:schemeClr val="accent1"/>
              </a:solid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DCECF3"/>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12" name="Shape 409"/>
            <p:cNvSpPr/>
            <p:nvPr/>
          </p:nvSpPr>
          <p:spPr>
            <a:xfrm>
              <a:off x="5293101" y="268247"/>
              <a:ext cx="656443" cy="263681"/>
            </a:xfrm>
            <a:custGeom>
              <a:avLst/>
              <a:gdLst/>
              <a:ahLst/>
              <a:cxnLst/>
              <a:rect l="0" t="0" r="0" b="0"/>
              <a:pathLst>
                <a:path w="656443" h="263681">
                  <a:moveTo>
                    <a:pt x="55988" y="0"/>
                  </a:moveTo>
                  <a:lnTo>
                    <a:pt x="600455" y="0"/>
                  </a:lnTo>
                  <a:cubicBezTo>
                    <a:pt x="631250" y="0"/>
                    <a:pt x="656443" y="25191"/>
                    <a:pt x="656443" y="55990"/>
                  </a:cubicBezTo>
                  <a:lnTo>
                    <a:pt x="656443" y="207698"/>
                  </a:lnTo>
                  <a:cubicBezTo>
                    <a:pt x="656443" y="238489"/>
                    <a:pt x="631250" y="263681"/>
                    <a:pt x="600455" y="263681"/>
                  </a:cubicBezTo>
                  <a:lnTo>
                    <a:pt x="55988" y="263681"/>
                  </a:lnTo>
                  <a:cubicBezTo>
                    <a:pt x="25193" y="263681"/>
                    <a:pt x="0" y="238489"/>
                    <a:pt x="0" y="207698"/>
                  </a:cubicBezTo>
                  <a:lnTo>
                    <a:pt x="0" y="55990"/>
                  </a:lnTo>
                  <a:cubicBezTo>
                    <a:pt x="0" y="25191"/>
                    <a:pt x="25193" y="0"/>
                    <a:pt x="55988" y="0"/>
                  </a:cubicBezTo>
                  <a:close/>
                </a:path>
              </a:pathLst>
            </a:custGeom>
            <a:ln w="0" cap="flat">
              <a:no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1C7E9C"/>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13" name="Shape 410"/>
            <p:cNvSpPr/>
            <p:nvPr/>
          </p:nvSpPr>
          <p:spPr>
            <a:xfrm>
              <a:off x="0" y="0"/>
              <a:ext cx="1739754" cy="531928"/>
            </a:xfrm>
            <a:custGeom>
              <a:avLst/>
              <a:gdLst/>
              <a:ahLst/>
              <a:cxnLst/>
              <a:rect l="0" t="0" r="0" b="0"/>
              <a:pathLst>
                <a:path w="1739754" h="531928">
                  <a:moveTo>
                    <a:pt x="55987" y="0"/>
                  </a:moveTo>
                  <a:lnTo>
                    <a:pt x="1683766" y="0"/>
                  </a:lnTo>
                  <a:cubicBezTo>
                    <a:pt x="1714561" y="0"/>
                    <a:pt x="1739754" y="25193"/>
                    <a:pt x="1739754" y="55990"/>
                  </a:cubicBezTo>
                  <a:lnTo>
                    <a:pt x="1739754" y="475942"/>
                  </a:lnTo>
                  <a:cubicBezTo>
                    <a:pt x="1739754" y="506736"/>
                    <a:pt x="1714561" y="531928"/>
                    <a:pt x="1683766" y="531928"/>
                  </a:cubicBezTo>
                  <a:lnTo>
                    <a:pt x="55987" y="531928"/>
                  </a:lnTo>
                  <a:cubicBezTo>
                    <a:pt x="25192" y="531928"/>
                    <a:pt x="0" y="506736"/>
                    <a:pt x="0" y="475942"/>
                  </a:cubicBezTo>
                  <a:lnTo>
                    <a:pt x="0" y="55990"/>
                  </a:lnTo>
                  <a:cubicBezTo>
                    <a:pt x="0" y="25193"/>
                    <a:pt x="25192" y="0"/>
                    <a:pt x="55987" y="0"/>
                  </a:cubicBezTo>
                  <a:close/>
                </a:path>
              </a:pathLst>
            </a:custGeom>
            <a:ln w="0" cap="flat">
              <a:no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964794"/>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14" name="Shape 411"/>
            <p:cNvSpPr/>
            <p:nvPr/>
          </p:nvSpPr>
          <p:spPr>
            <a:xfrm>
              <a:off x="1782190" y="0"/>
              <a:ext cx="633961" cy="531928"/>
            </a:xfrm>
            <a:custGeom>
              <a:avLst/>
              <a:gdLst/>
              <a:ahLst/>
              <a:cxnLst/>
              <a:rect l="0" t="0" r="0" b="0"/>
              <a:pathLst>
                <a:path w="633961" h="531928">
                  <a:moveTo>
                    <a:pt x="55984" y="0"/>
                  </a:moveTo>
                  <a:lnTo>
                    <a:pt x="577977" y="0"/>
                  </a:lnTo>
                  <a:cubicBezTo>
                    <a:pt x="608771" y="0"/>
                    <a:pt x="633961" y="25193"/>
                    <a:pt x="633961" y="55990"/>
                  </a:cubicBezTo>
                  <a:lnTo>
                    <a:pt x="633961" y="475942"/>
                  </a:lnTo>
                  <a:cubicBezTo>
                    <a:pt x="633961" y="506736"/>
                    <a:pt x="608771" y="531928"/>
                    <a:pt x="577977" y="531928"/>
                  </a:cubicBezTo>
                  <a:lnTo>
                    <a:pt x="55984" y="531928"/>
                  </a:lnTo>
                  <a:cubicBezTo>
                    <a:pt x="25189" y="531928"/>
                    <a:pt x="0" y="506736"/>
                    <a:pt x="0" y="475942"/>
                  </a:cubicBezTo>
                  <a:lnTo>
                    <a:pt x="0" y="55990"/>
                  </a:lnTo>
                  <a:cubicBezTo>
                    <a:pt x="0" y="25193"/>
                    <a:pt x="25189" y="0"/>
                    <a:pt x="55984" y="0"/>
                  </a:cubicBezTo>
                  <a:close/>
                </a:path>
              </a:pathLst>
            </a:custGeom>
            <a:ln w="0" cap="flat">
              <a:no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00A3D3"/>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15" name="Shape 412"/>
            <p:cNvSpPr/>
            <p:nvPr/>
          </p:nvSpPr>
          <p:spPr>
            <a:xfrm>
              <a:off x="2476680" y="0"/>
              <a:ext cx="1367485" cy="247086"/>
            </a:xfrm>
            <a:custGeom>
              <a:avLst/>
              <a:gdLst/>
              <a:ahLst/>
              <a:cxnLst/>
              <a:rect l="0" t="0" r="0" b="0"/>
              <a:pathLst>
                <a:path w="1367485" h="247086">
                  <a:moveTo>
                    <a:pt x="55984" y="0"/>
                  </a:moveTo>
                  <a:lnTo>
                    <a:pt x="1311499" y="0"/>
                  </a:lnTo>
                  <a:cubicBezTo>
                    <a:pt x="1342293" y="0"/>
                    <a:pt x="1367485" y="25193"/>
                    <a:pt x="1367485" y="55983"/>
                  </a:cubicBezTo>
                  <a:lnTo>
                    <a:pt x="1367485" y="191095"/>
                  </a:lnTo>
                  <a:cubicBezTo>
                    <a:pt x="1367485" y="221893"/>
                    <a:pt x="1342293" y="247086"/>
                    <a:pt x="1311499" y="247086"/>
                  </a:cubicBezTo>
                  <a:lnTo>
                    <a:pt x="55984" y="247086"/>
                  </a:lnTo>
                  <a:cubicBezTo>
                    <a:pt x="25193" y="247086"/>
                    <a:pt x="0" y="221893"/>
                    <a:pt x="0" y="191095"/>
                  </a:cubicBezTo>
                  <a:lnTo>
                    <a:pt x="0" y="55983"/>
                  </a:lnTo>
                  <a:cubicBezTo>
                    <a:pt x="0" y="25193"/>
                    <a:pt x="25193" y="0"/>
                    <a:pt x="55984" y="0"/>
                  </a:cubicBezTo>
                  <a:close/>
                </a:path>
              </a:pathLst>
            </a:custGeom>
            <a:ln w="0" cap="flat">
              <a:no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00A3D3"/>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16" name="Shape 413"/>
            <p:cNvSpPr/>
            <p:nvPr/>
          </p:nvSpPr>
          <p:spPr>
            <a:xfrm>
              <a:off x="2476676" y="268247"/>
              <a:ext cx="656443" cy="263681"/>
            </a:xfrm>
            <a:custGeom>
              <a:avLst/>
              <a:gdLst/>
              <a:ahLst/>
              <a:cxnLst/>
              <a:rect l="0" t="0" r="0" b="0"/>
              <a:pathLst>
                <a:path w="656443" h="263681">
                  <a:moveTo>
                    <a:pt x="55988" y="0"/>
                  </a:moveTo>
                  <a:lnTo>
                    <a:pt x="600455" y="0"/>
                  </a:lnTo>
                  <a:cubicBezTo>
                    <a:pt x="631250" y="0"/>
                    <a:pt x="656443" y="25191"/>
                    <a:pt x="656443" y="55990"/>
                  </a:cubicBezTo>
                  <a:lnTo>
                    <a:pt x="656443" y="207698"/>
                  </a:lnTo>
                  <a:cubicBezTo>
                    <a:pt x="656443" y="238489"/>
                    <a:pt x="631250" y="263681"/>
                    <a:pt x="600455" y="263681"/>
                  </a:cubicBezTo>
                  <a:lnTo>
                    <a:pt x="55988" y="263681"/>
                  </a:lnTo>
                  <a:cubicBezTo>
                    <a:pt x="25193" y="263681"/>
                    <a:pt x="0" y="238489"/>
                    <a:pt x="0" y="207698"/>
                  </a:cubicBezTo>
                  <a:lnTo>
                    <a:pt x="0" y="55990"/>
                  </a:lnTo>
                  <a:cubicBezTo>
                    <a:pt x="0" y="25191"/>
                    <a:pt x="25193" y="0"/>
                    <a:pt x="55988" y="0"/>
                  </a:cubicBezTo>
                  <a:close/>
                </a:path>
              </a:pathLst>
            </a:custGeom>
            <a:ln w="0" cap="flat">
              <a:no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00A3D3"/>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17" name="Rectangle 414"/>
            <p:cNvSpPr/>
            <p:nvPr/>
          </p:nvSpPr>
          <p:spPr>
            <a:xfrm>
              <a:off x="89917" y="638120"/>
              <a:ext cx="2220562"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Қорақалпоғистон</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Республикаси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Rectangle 415"/>
            <p:cNvSpPr/>
            <p:nvPr/>
          </p:nvSpPr>
          <p:spPr>
            <a:xfrm>
              <a:off x="90057" y="790591"/>
              <a:ext cx="1718928"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Андижон</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9" name="Rectangle 416"/>
            <p:cNvSpPr/>
            <p:nvPr/>
          </p:nvSpPr>
          <p:spPr>
            <a:xfrm>
              <a:off x="89917" y="959648"/>
              <a:ext cx="1528870"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Бухоро</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0" name="Rectangle 417"/>
            <p:cNvSpPr/>
            <p:nvPr/>
          </p:nvSpPr>
          <p:spPr>
            <a:xfrm>
              <a:off x="91986" y="1118929"/>
              <a:ext cx="1588780"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Жиззах</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1" name="Rectangle 418"/>
            <p:cNvSpPr/>
            <p:nvPr/>
          </p:nvSpPr>
          <p:spPr>
            <a:xfrm>
              <a:off x="90471" y="1266914"/>
              <a:ext cx="2081326"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Қашкадарё</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2" name="Rectangle 419"/>
            <p:cNvSpPr/>
            <p:nvPr/>
          </p:nvSpPr>
          <p:spPr>
            <a:xfrm>
              <a:off x="94064" y="1427881"/>
              <a:ext cx="1606319"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Навоий</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3" name="Rectangle 420"/>
            <p:cNvSpPr/>
            <p:nvPr/>
          </p:nvSpPr>
          <p:spPr>
            <a:xfrm>
              <a:off x="91986" y="1590892"/>
              <a:ext cx="1784207" cy="158438"/>
            </a:xfrm>
            <a:prstGeom prst="rect">
              <a:avLst/>
            </a:prstGeom>
            <a:ln>
              <a:noFill/>
            </a:ln>
          </p:spPr>
          <p:txBody>
            <a:bodyPr vert="horz" lIns="0" tIns="0" rIns="0" bIns="0" rtlCol="0">
              <a:noAutofit/>
            </a:bodyPr>
            <a:lstStyle/>
            <a:p>
              <a:pPr>
                <a:lnSpc>
                  <a:spcPct val="107000"/>
                </a:lnSpc>
                <a:spcAft>
                  <a:spcPts val="650"/>
                </a:spcAft>
              </a:pP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Наманган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421"/>
            <p:cNvSpPr/>
            <p:nvPr/>
          </p:nvSpPr>
          <p:spPr>
            <a:xfrm>
              <a:off x="94755" y="1742223"/>
              <a:ext cx="1905060" cy="158438"/>
            </a:xfrm>
            <a:prstGeom prst="rect">
              <a:avLst/>
            </a:prstGeom>
            <a:ln>
              <a:noFill/>
            </a:ln>
          </p:spPr>
          <p:txBody>
            <a:bodyPr vert="horz" lIns="0" tIns="0" rIns="0" bIns="0" rtlCol="0">
              <a:noAutofit/>
            </a:bodyPr>
            <a:lstStyle/>
            <a:p>
              <a:pPr>
                <a:lnSpc>
                  <a:spcPct val="107000"/>
                </a:lnSpc>
                <a:spcAft>
                  <a:spcPts val="650"/>
                </a:spcAft>
              </a:pP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Самарканд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5" name="Rectangle 422"/>
            <p:cNvSpPr/>
            <p:nvPr/>
          </p:nvSpPr>
          <p:spPr>
            <a:xfrm>
              <a:off x="90057" y="1908143"/>
              <a:ext cx="1915404"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Сирдарё</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6" name="Rectangle 423"/>
            <p:cNvSpPr/>
            <p:nvPr/>
          </p:nvSpPr>
          <p:spPr>
            <a:xfrm>
              <a:off x="90057" y="2076824"/>
              <a:ext cx="2148321"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Сурхандарё</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7" name="Rectangle 424"/>
            <p:cNvSpPr/>
            <p:nvPr/>
          </p:nvSpPr>
          <p:spPr>
            <a:xfrm>
              <a:off x="90057" y="2384992"/>
              <a:ext cx="1602316"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Хоразм</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8" name="Rectangle 425"/>
            <p:cNvSpPr/>
            <p:nvPr/>
          </p:nvSpPr>
          <p:spPr>
            <a:xfrm>
              <a:off x="90057" y="2551434"/>
              <a:ext cx="1683327"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Тошкент</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9" name="Rectangle 426"/>
            <p:cNvSpPr/>
            <p:nvPr/>
          </p:nvSpPr>
          <p:spPr>
            <a:xfrm>
              <a:off x="90744" y="2717319"/>
              <a:ext cx="847097" cy="158438"/>
            </a:xfrm>
            <a:prstGeom prst="rect">
              <a:avLst/>
            </a:prstGeom>
            <a:ln>
              <a:noFill/>
            </a:ln>
          </p:spPr>
          <p:txBody>
            <a:bodyPr vert="horz" lIns="0" tIns="0" rIns="0" bIns="0" rtlCol="0">
              <a:noAutofit/>
            </a:bodyPr>
            <a:lstStyle/>
            <a:p>
              <a:pPr>
                <a:lnSpc>
                  <a:spcPct val="107000"/>
                </a:lnSpc>
                <a:spcAft>
                  <a:spcPts val="650"/>
                </a:spcAft>
              </a:pP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Тошкент</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шаҳри</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0" name="Rectangle 427"/>
            <p:cNvSpPr/>
            <p:nvPr/>
          </p:nvSpPr>
          <p:spPr>
            <a:xfrm>
              <a:off x="89917" y="3057445"/>
              <a:ext cx="529318" cy="174281"/>
            </a:xfrm>
            <a:prstGeom prst="rect">
              <a:avLst/>
            </a:prstGeom>
            <a:ln>
              <a:noFill/>
            </a:ln>
          </p:spPr>
          <p:txBody>
            <a:bodyPr vert="horz" lIns="0" tIns="0" rIns="0" bIns="0" rtlCol="0">
              <a:noAutofit/>
            </a:bodyPr>
            <a:lstStyle/>
            <a:p>
              <a:pPr>
                <a:lnSpc>
                  <a:spcPct val="107000"/>
                </a:lnSpc>
                <a:spcAft>
                  <a:spcPts val="650"/>
                </a:spcAft>
              </a:pPr>
              <a:r>
                <a:rPr lang="ru-RU" sz="1463" b="1"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Жами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1" name="Rectangle 428"/>
            <p:cNvSpPr/>
            <p:nvPr/>
          </p:nvSpPr>
          <p:spPr>
            <a:xfrm>
              <a:off x="89676" y="205377"/>
              <a:ext cx="1541508" cy="197097"/>
            </a:xfrm>
            <a:prstGeom prst="rect">
              <a:avLst/>
            </a:prstGeom>
            <a:ln>
              <a:noFill/>
            </a:ln>
          </p:spPr>
          <p:txBody>
            <a:bodyPr vert="horz" lIns="0" tIns="0" rIns="0" bIns="0" rtlCol="0">
              <a:noAutofit/>
            </a:bodyPr>
            <a:lstStyle/>
            <a:p>
              <a:pPr algn="ctr">
                <a:lnSpc>
                  <a:spcPct val="107000"/>
                </a:lnSpc>
                <a:spcAft>
                  <a:spcPts val="650"/>
                </a:spcAft>
              </a:pPr>
              <a:r>
                <a:rPr lang="ru-RU" sz="1463" b="1" dirty="0" err="1" smtClean="0">
                  <a:solidFill>
                    <a:srgbClr val="FEFEFE"/>
                  </a:solidFill>
                  <a:latin typeface="Times New Roman" panose="02020603050405020304" pitchFamily="18" charset="0"/>
                  <a:ea typeface="Arial" panose="020B0604020202020204" pitchFamily="34" charset="0"/>
                  <a:cs typeface="Times New Roman" panose="02020603050405020304" pitchFamily="18" charset="0"/>
                </a:rPr>
                <a:t>Вилоятлар</a:t>
              </a:r>
              <a:r>
                <a:rPr lang="ru-RU" sz="1463" b="1" dirty="0" smtClean="0">
                  <a:solidFill>
                    <a:srgbClr val="FEFEFE"/>
                  </a:solidFill>
                  <a:latin typeface="Times New Roman" panose="02020603050405020304" pitchFamily="18" charset="0"/>
                  <a:ea typeface="Arial" panose="020B0604020202020204" pitchFamily="34" charset="0"/>
                  <a:cs typeface="Times New Roman" panose="02020603050405020304" pitchFamily="18" charset="0"/>
                </a:rPr>
                <a:t> </a:t>
              </a:r>
              <a:r>
                <a:rPr lang="ru-RU" sz="1463" b="1" dirty="0" err="1" smtClean="0">
                  <a:solidFill>
                    <a:srgbClr val="FEFEFE"/>
                  </a:solidFill>
                  <a:latin typeface="Times New Roman" panose="02020603050405020304" pitchFamily="18" charset="0"/>
                  <a:ea typeface="Arial" panose="020B0604020202020204" pitchFamily="34" charset="0"/>
                  <a:cs typeface="Times New Roman" panose="02020603050405020304" pitchFamily="18" charset="0"/>
                </a:rPr>
                <a:t>номи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2" name="Rectangle 429"/>
            <p:cNvSpPr/>
            <p:nvPr/>
          </p:nvSpPr>
          <p:spPr>
            <a:xfrm>
              <a:off x="2595372" y="41512"/>
              <a:ext cx="1184704" cy="165241"/>
            </a:xfrm>
            <a:prstGeom prst="rect">
              <a:avLst/>
            </a:prstGeom>
            <a:ln>
              <a:noFill/>
            </a:ln>
          </p:spPr>
          <p:txBody>
            <a:bodyPr vert="horz" lIns="0" tIns="0" rIns="0" bIns="0" rtlCol="0">
              <a:noAutofit/>
            </a:bodyPr>
            <a:lstStyle/>
            <a:p>
              <a:pPr algn="ctr">
                <a:lnSpc>
                  <a:spcPct val="107000"/>
                </a:lnSpc>
                <a:spcAft>
                  <a:spcPts val="650"/>
                </a:spcAft>
              </a:pPr>
              <a:r>
                <a:rPr lang="ru-RU" sz="1463" dirty="0" smtClean="0">
                  <a:solidFill>
                    <a:srgbClr val="FEFEFE"/>
                  </a:solidFill>
                  <a:latin typeface="Times New Roman" panose="02020603050405020304" pitchFamily="18" charset="0"/>
                  <a:ea typeface="Arial" panose="020B0604020202020204" pitchFamily="34" charset="0"/>
                  <a:cs typeface="Times New Roman" panose="02020603050405020304" pitchFamily="18" charset="0"/>
                </a:rPr>
                <a:t> 01.01.18йилга.</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3" name="Rectangle 430"/>
            <p:cNvSpPr/>
            <p:nvPr/>
          </p:nvSpPr>
          <p:spPr>
            <a:xfrm>
              <a:off x="1868749" y="165594"/>
              <a:ext cx="413225" cy="147839"/>
            </a:xfrm>
            <a:prstGeom prst="rect">
              <a:avLst/>
            </a:prstGeom>
            <a:ln>
              <a:noFill/>
            </a:ln>
          </p:spPr>
          <p:txBody>
            <a:bodyPr vert="horz" lIns="0" tIns="0" rIns="0" bIns="0" rtlCol="0">
              <a:noAutofit/>
            </a:bodyPr>
            <a:lstStyle/>
            <a:p>
              <a:pPr algn="ctr">
                <a:lnSpc>
                  <a:spcPct val="107000"/>
                </a:lnSpc>
                <a:spcAft>
                  <a:spcPts val="650"/>
                </a:spcAft>
              </a:pPr>
              <a:r>
                <a:rPr lang="ru-RU" sz="1463" dirty="0" err="1" smtClean="0">
                  <a:solidFill>
                    <a:srgbClr val="FEFEFE"/>
                  </a:solidFill>
                  <a:latin typeface="Times New Roman" panose="02020603050405020304" pitchFamily="18" charset="0"/>
                  <a:ea typeface="Arial" panose="020B0604020202020204" pitchFamily="34" charset="0"/>
                  <a:cs typeface="Times New Roman" panose="02020603050405020304" pitchFamily="18" charset="0"/>
                </a:rPr>
                <a:t>Жами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4" name="Rectangle 431"/>
            <p:cNvSpPr/>
            <p:nvPr/>
          </p:nvSpPr>
          <p:spPr>
            <a:xfrm>
              <a:off x="2714433" y="311397"/>
              <a:ext cx="224274" cy="147839"/>
            </a:xfrm>
            <a:prstGeom prst="rect">
              <a:avLst/>
            </a:prstGeom>
            <a:ln>
              <a:noFill/>
            </a:ln>
          </p:spPr>
          <p:txBody>
            <a:bodyPr vert="horz" lIns="0" tIns="0" rIns="0" bIns="0" rtlCol="0">
              <a:noAutofit/>
            </a:bodyPr>
            <a:lstStyle/>
            <a:p>
              <a:pPr>
                <a:lnSpc>
                  <a:spcPct val="107000"/>
                </a:lnSpc>
                <a:spcAft>
                  <a:spcPts val="650"/>
                </a:spcAft>
              </a:pPr>
              <a:r>
                <a:rPr lang="ru-RU" sz="1463" dirty="0" smtClean="0">
                  <a:solidFill>
                    <a:srgbClr val="FEFEFE"/>
                  </a:solidFill>
                  <a:latin typeface="Times New Roman" panose="02020603050405020304" pitchFamily="18" charset="0"/>
                  <a:ea typeface="Arial" panose="020B0604020202020204" pitchFamily="34" charset="0"/>
                  <a:cs typeface="Times New Roman" panose="02020603050405020304" pitchFamily="18" charset="0"/>
                </a:rPr>
                <a:t>АЖ</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5" name="Rectangle 432"/>
            <p:cNvSpPr/>
            <p:nvPr/>
          </p:nvSpPr>
          <p:spPr>
            <a:xfrm>
              <a:off x="90057" y="2235992"/>
              <a:ext cx="1581268" cy="158438"/>
            </a:xfrm>
            <a:prstGeom prst="rect">
              <a:avLst/>
            </a:prstGeom>
            <a:ln>
              <a:noFill/>
            </a:ln>
          </p:spPr>
          <p:txBody>
            <a:bodyPr vert="horz" lIns="0" tIns="0" rIns="0" bIns="0" rtlCol="0">
              <a:noAutofit/>
            </a:bodyPr>
            <a:lstStyle/>
            <a:p>
              <a:pPr>
                <a:lnSpc>
                  <a:spcPct val="107000"/>
                </a:lnSpc>
                <a:spcAft>
                  <a:spcPts val="650"/>
                </a:spcAft>
              </a:pP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Фарғона</a:t>
              </a: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вилояти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6" name="Rectangle 433"/>
            <p:cNvSpPr/>
            <p:nvPr/>
          </p:nvSpPr>
          <p:spPr>
            <a:xfrm>
              <a:off x="2059765" y="628821"/>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8</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7" name="Rectangle 434"/>
            <p:cNvSpPr/>
            <p:nvPr/>
          </p:nvSpPr>
          <p:spPr>
            <a:xfrm>
              <a:off x="2059833" y="790889"/>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9</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8" name="Rectangle 435"/>
            <p:cNvSpPr/>
            <p:nvPr/>
          </p:nvSpPr>
          <p:spPr>
            <a:xfrm>
              <a:off x="2059765" y="952402"/>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8</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9" name="Rectangle 436"/>
            <p:cNvSpPr/>
            <p:nvPr/>
          </p:nvSpPr>
          <p:spPr>
            <a:xfrm>
              <a:off x="2059696" y="1113133"/>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0" name="Rectangle 437"/>
            <p:cNvSpPr/>
            <p:nvPr/>
          </p:nvSpPr>
          <p:spPr>
            <a:xfrm>
              <a:off x="2023960" y="1276269"/>
              <a:ext cx="204469"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43</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1" name="Rectangle 438"/>
            <p:cNvSpPr/>
            <p:nvPr/>
          </p:nvSpPr>
          <p:spPr>
            <a:xfrm>
              <a:off x="2059765" y="1438068"/>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8</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2" name="Rectangle 439"/>
            <p:cNvSpPr/>
            <p:nvPr/>
          </p:nvSpPr>
          <p:spPr>
            <a:xfrm>
              <a:off x="2061215" y="1599586"/>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3" name="Rectangle 440"/>
            <p:cNvSpPr/>
            <p:nvPr/>
          </p:nvSpPr>
          <p:spPr>
            <a:xfrm>
              <a:off x="2016425" y="1761554"/>
              <a:ext cx="194345" cy="166201"/>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4" name="Rectangle 441"/>
            <p:cNvSpPr/>
            <p:nvPr/>
          </p:nvSpPr>
          <p:spPr>
            <a:xfrm>
              <a:off x="2059833" y="1923597"/>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6</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5" name="Rectangle 442"/>
            <p:cNvSpPr/>
            <p:nvPr/>
          </p:nvSpPr>
          <p:spPr>
            <a:xfrm>
              <a:off x="2059833" y="2084970"/>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9</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6" name="Rectangle 443"/>
            <p:cNvSpPr/>
            <p:nvPr/>
          </p:nvSpPr>
          <p:spPr>
            <a:xfrm>
              <a:off x="2023199" y="2400806"/>
              <a:ext cx="194351"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7" name="Rectangle 444"/>
            <p:cNvSpPr/>
            <p:nvPr/>
          </p:nvSpPr>
          <p:spPr>
            <a:xfrm>
              <a:off x="2014908" y="2560263"/>
              <a:ext cx="204469"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8" name="Rectangle 445"/>
            <p:cNvSpPr/>
            <p:nvPr/>
          </p:nvSpPr>
          <p:spPr>
            <a:xfrm>
              <a:off x="2022296" y="2738349"/>
              <a:ext cx="204469"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78</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9" name="Rectangle 446"/>
            <p:cNvSpPr/>
            <p:nvPr/>
          </p:nvSpPr>
          <p:spPr>
            <a:xfrm>
              <a:off x="1983593" y="3071046"/>
              <a:ext cx="306704"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313130"/>
                  </a:solidFill>
                  <a:latin typeface="Times New Roman" panose="02020603050405020304" pitchFamily="18" charset="0"/>
                  <a:ea typeface="Arial" panose="020B0604020202020204" pitchFamily="34" charset="0"/>
                  <a:cs typeface="Times New Roman" panose="02020603050405020304" pitchFamily="18" charset="0"/>
                </a:rPr>
                <a:t>244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0" name="Rectangle 447"/>
            <p:cNvSpPr/>
            <p:nvPr/>
          </p:nvSpPr>
          <p:spPr>
            <a:xfrm>
              <a:off x="2022304" y="2244138"/>
              <a:ext cx="204469"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23</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1" name="Shape 448"/>
            <p:cNvSpPr/>
            <p:nvPr/>
          </p:nvSpPr>
          <p:spPr>
            <a:xfrm>
              <a:off x="3187724" y="268247"/>
              <a:ext cx="656441" cy="263681"/>
            </a:xfrm>
            <a:custGeom>
              <a:avLst/>
              <a:gdLst/>
              <a:ahLst/>
              <a:cxnLst/>
              <a:rect l="0" t="0" r="0" b="0"/>
              <a:pathLst>
                <a:path w="656441" h="263681">
                  <a:moveTo>
                    <a:pt x="55987" y="0"/>
                  </a:moveTo>
                  <a:lnTo>
                    <a:pt x="600455" y="0"/>
                  </a:lnTo>
                  <a:cubicBezTo>
                    <a:pt x="631249" y="0"/>
                    <a:pt x="656441" y="25191"/>
                    <a:pt x="656441" y="55990"/>
                  </a:cubicBezTo>
                  <a:lnTo>
                    <a:pt x="656441" y="207698"/>
                  </a:lnTo>
                  <a:cubicBezTo>
                    <a:pt x="656441" y="238489"/>
                    <a:pt x="631249" y="263681"/>
                    <a:pt x="600455" y="263681"/>
                  </a:cubicBezTo>
                  <a:lnTo>
                    <a:pt x="55987" y="263681"/>
                  </a:lnTo>
                  <a:cubicBezTo>
                    <a:pt x="25193" y="263681"/>
                    <a:pt x="0" y="238489"/>
                    <a:pt x="0" y="207698"/>
                  </a:cubicBezTo>
                  <a:lnTo>
                    <a:pt x="0" y="55990"/>
                  </a:lnTo>
                  <a:cubicBezTo>
                    <a:pt x="0" y="25191"/>
                    <a:pt x="25193" y="0"/>
                    <a:pt x="55987" y="0"/>
                  </a:cubicBezTo>
                  <a:close/>
                </a:path>
              </a:pathLst>
            </a:custGeom>
            <a:ln w="0" cap="flat">
              <a:no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00A3D3"/>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52" name="Rectangle 449"/>
            <p:cNvSpPr/>
            <p:nvPr/>
          </p:nvSpPr>
          <p:spPr>
            <a:xfrm>
              <a:off x="3378751" y="324090"/>
              <a:ext cx="306518" cy="123186"/>
            </a:xfrm>
            <a:prstGeom prst="rect">
              <a:avLst/>
            </a:prstGeom>
            <a:ln>
              <a:noFill/>
            </a:ln>
          </p:spPr>
          <p:txBody>
            <a:bodyPr vert="horz" lIns="0" tIns="0" rIns="0" bIns="0" rtlCol="0">
              <a:noAutofit/>
            </a:bodyPr>
            <a:lstStyle/>
            <a:p>
              <a:pPr>
                <a:lnSpc>
                  <a:spcPct val="107000"/>
                </a:lnSpc>
                <a:spcAft>
                  <a:spcPts val="650"/>
                </a:spcAft>
              </a:pPr>
              <a:r>
                <a:rPr lang="ru-RU" sz="1463" dirty="0">
                  <a:solidFill>
                    <a:srgbClr val="FEFEFE"/>
                  </a:solidFill>
                  <a:latin typeface="Times New Roman" panose="02020603050405020304" pitchFamily="18" charset="0"/>
                  <a:ea typeface="Arial" panose="020B0604020202020204" pitchFamily="34" charset="0"/>
                  <a:cs typeface="Times New Roman" panose="02020603050405020304" pitchFamily="18" charset="0"/>
                </a:rPr>
                <a:t>ООО</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3" name="Rectangle 450"/>
            <p:cNvSpPr/>
            <p:nvPr/>
          </p:nvSpPr>
          <p:spPr>
            <a:xfrm>
              <a:off x="90744" y="2887667"/>
              <a:ext cx="1833006" cy="158438"/>
            </a:xfrm>
            <a:prstGeom prst="rect">
              <a:avLst/>
            </a:prstGeom>
            <a:ln>
              <a:noFill/>
            </a:ln>
          </p:spPr>
          <p:txBody>
            <a:bodyPr vert="horz" lIns="0" tIns="0" rIns="0" bIns="0" rtlCol="0">
              <a:noAutofit/>
            </a:bodyPr>
            <a:lstStyle/>
            <a:p>
              <a:pPr>
                <a:lnSpc>
                  <a:spcPct val="107000"/>
                </a:lnSpc>
                <a:spcAft>
                  <a:spcPts val="650"/>
                </a:spcAft>
              </a:pPr>
              <a:r>
                <a:rPr lang="ru-RU" sz="1463" dirty="0"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Россия  </a:t>
              </a:r>
              <a:r>
                <a:rPr lang="ru-RU" sz="1463" dirty="0" err="1" smtClean="0">
                  <a:solidFill>
                    <a:srgbClr val="4D4D4D"/>
                  </a:solidFill>
                  <a:latin typeface="Times New Roman" panose="02020603050405020304" pitchFamily="18" charset="0"/>
                  <a:ea typeface="Arial" panose="020B0604020202020204" pitchFamily="34" charset="0"/>
                  <a:cs typeface="Times New Roman" panose="02020603050405020304" pitchFamily="18" charset="0"/>
                </a:rPr>
                <a:t>Федерацияси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4" name="Rectangle 451"/>
            <p:cNvSpPr/>
            <p:nvPr/>
          </p:nvSpPr>
          <p:spPr>
            <a:xfrm>
              <a:off x="3477992" y="628821"/>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5" name="Rectangle 452"/>
            <p:cNvSpPr/>
            <p:nvPr/>
          </p:nvSpPr>
          <p:spPr>
            <a:xfrm>
              <a:off x="3476616" y="790647"/>
              <a:ext cx="102236" cy="175264"/>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6</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6" name="Rectangle 453"/>
            <p:cNvSpPr/>
            <p:nvPr/>
          </p:nvSpPr>
          <p:spPr>
            <a:xfrm>
              <a:off x="3477585" y="949692"/>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7" name="Rectangle 454"/>
            <p:cNvSpPr/>
            <p:nvPr/>
          </p:nvSpPr>
          <p:spPr>
            <a:xfrm>
              <a:off x="3477585" y="1112719"/>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2</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8" name="Rectangle 455"/>
            <p:cNvSpPr/>
            <p:nvPr/>
          </p:nvSpPr>
          <p:spPr>
            <a:xfrm>
              <a:off x="3438874" y="1276288"/>
              <a:ext cx="204469"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38</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9" name="Rectangle 456"/>
            <p:cNvSpPr/>
            <p:nvPr/>
          </p:nvSpPr>
          <p:spPr>
            <a:xfrm>
              <a:off x="3477585" y="1438187"/>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0" name="Rectangle 457"/>
            <p:cNvSpPr/>
            <p:nvPr/>
          </p:nvSpPr>
          <p:spPr>
            <a:xfrm>
              <a:off x="3477992" y="1600227"/>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1" name="Rectangle 458"/>
            <p:cNvSpPr/>
            <p:nvPr/>
          </p:nvSpPr>
          <p:spPr>
            <a:xfrm>
              <a:off x="3477585" y="1761852"/>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2" name="Rectangle 459"/>
            <p:cNvSpPr/>
            <p:nvPr/>
          </p:nvSpPr>
          <p:spPr>
            <a:xfrm>
              <a:off x="3476477" y="1923052"/>
              <a:ext cx="102229" cy="17415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5</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3" name="Rectangle 460"/>
            <p:cNvSpPr/>
            <p:nvPr/>
          </p:nvSpPr>
          <p:spPr>
            <a:xfrm>
              <a:off x="3477992" y="2086190"/>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4" name="Rectangle 461"/>
            <p:cNvSpPr/>
            <p:nvPr/>
          </p:nvSpPr>
          <p:spPr>
            <a:xfrm>
              <a:off x="3476541" y="2402191"/>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8</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5" name="Rectangle 462"/>
            <p:cNvSpPr/>
            <p:nvPr/>
          </p:nvSpPr>
          <p:spPr>
            <a:xfrm>
              <a:off x="3432650" y="2563291"/>
              <a:ext cx="204469"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10</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6" name="Rectangle 463"/>
            <p:cNvSpPr/>
            <p:nvPr/>
          </p:nvSpPr>
          <p:spPr>
            <a:xfrm>
              <a:off x="3439561" y="2739414"/>
              <a:ext cx="204469"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7" name="Rectangle 464"/>
            <p:cNvSpPr/>
            <p:nvPr/>
          </p:nvSpPr>
          <p:spPr>
            <a:xfrm>
              <a:off x="3401961" y="3071046"/>
              <a:ext cx="306704"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313130"/>
                  </a:solidFill>
                  <a:latin typeface="Times New Roman" panose="02020603050405020304" pitchFamily="18" charset="0"/>
                  <a:ea typeface="Arial" panose="020B0604020202020204" pitchFamily="34" charset="0"/>
                  <a:cs typeface="Times New Roman" panose="02020603050405020304" pitchFamily="18" charset="0"/>
                </a:rPr>
                <a:t>147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8" name="Rectangle 465"/>
            <p:cNvSpPr/>
            <p:nvPr/>
          </p:nvSpPr>
          <p:spPr>
            <a:xfrm>
              <a:off x="3432232" y="2245358"/>
              <a:ext cx="204469"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15</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9" name="Rectangle 466"/>
            <p:cNvSpPr/>
            <p:nvPr/>
          </p:nvSpPr>
          <p:spPr>
            <a:xfrm>
              <a:off x="3485530" y="2909212"/>
              <a:ext cx="61230"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0" name="Rectangle 467"/>
            <p:cNvSpPr/>
            <p:nvPr/>
          </p:nvSpPr>
          <p:spPr>
            <a:xfrm>
              <a:off x="2766953" y="628821"/>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1" name="Rectangle 468"/>
            <p:cNvSpPr/>
            <p:nvPr/>
          </p:nvSpPr>
          <p:spPr>
            <a:xfrm>
              <a:off x="2766539" y="790647"/>
              <a:ext cx="102236" cy="175264"/>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2" name="Rectangle 469"/>
            <p:cNvSpPr/>
            <p:nvPr/>
          </p:nvSpPr>
          <p:spPr>
            <a:xfrm>
              <a:off x="2766539" y="949692"/>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3" name="Rectangle 470"/>
            <p:cNvSpPr/>
            <p:nvPr/>
          </p:nvSpPr>
          <p:spPr>
            <a:xfrm>
              <a:off x="2766880" y="1114518"/>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2</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4" name="Rectangle 471"/>
            <p:cNvSpPr/>
            <p:nvPr/>
          </p:nvSpPr>
          <p:spPr>
            <a:xfrm>
              <a:off x="2765430" y="1276288"/>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5</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5" name="Rectangle 472"/>
            <p:cNvSpPr/>
            <p:nvPr/>
          </p:nvSpPr>
          <p:spPr>
            <a:xfrm>
              <a:off x="2766539" y="1438187"/>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6" name="Rectangle 473"/>
            <p:cNvSpPr/>
            <p:nvPr/>
          </p:nvSpPr>
          <p:spPr>
            <a:xfrm>
              <a:off x="2774484" y="1600227"/>
              <a:ext cx="61230"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7" name="Rectangle 474"/>
            <p:cNvSpPr/>
            <p:nvPr/>
          </p:nvSpPr>
          <p:spPr>
            <a:xfrm>
              <a:off x="2754856" y="1761871"/>
              <a:ext cx="101916" cy="171937"/>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8</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8" name="Rectangle 475"/>
            <p:cNvSpPr/>
            <p:nvPr/>
          </p:nvSpPr>
          <p:spPr>
            <a:xfrm>
              <a:off x="2766953" y="1923052"/>
              <a:ext cx="102229" cy="17415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9" name="Rectangle 476"/>
            <p:cNvSpPr/>
            <p:nvPr/>
          </p:nvSpPr>
          <p:spPr>
            <a:xfrm>
              <a:off x="2766880" y="2086190"/>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2</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0" name="Rectangle 477"/>
            <p:cNvSpPr/>
            <p:nvPr/>
          </p:nvSpPr>
          <p:spPr>
            <a:xfrm>
              <a:off x="2766539" y="2401593"/>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1" name="Rectangle 478"/>
            <p:cNvSpPr/>
            <p:nvPr/>
          </p:nvSpPr>
          <p:spPr>
            <a:xfrm>
              <a:off x="2765498" y="2563291"/>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2" name="Rectangle 479"/>
            <p:cNvSpPr/>
            <p:nvPr/>
          </p:nvSpPr>
          <p:spPr>
            <a:xfrm>
              <a:off x="2729761" y="2739414"/>
              <a:ext cx="204469"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3" name="Rectangle 480"/>
            <p:cNvSpPr/>
            <p:nvPr/>
          </p:nvSpPr>
          <p:spPr>
            <a:xfrm>
              <a:off x="2728652" y="3071251"/>
              <a:ext cx="204469"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313130"/>
                  </a:solidFill>
                  <a:latin typeface="Times New Roman" panose="02020603050405020304" pitchFamily="18" charset="0"/>
                  <a:ea typeface="Arial" panose="020B0604020202020204" pitchFamily="34" charset="0"/>
                  <a:cs typeface="Times New Roman" panose="02020603050405020304" pitchFamily="18" charset="0"/>
                </a:rPr>
                <a:t>97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4" name="Rectangle 481"/>
            <p:cNvSpPr/>
            <p:nvPr/>
          </p:nvSpPr>
          <p:spPr>
            <a:xfrm>
              <a:off x="2765498" y="2245358"/>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8</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5" name="Rectangle 482"/>
            <p:cNvSpPr/>
            <p:nvPr/>
          </p:nvSpPr>
          <p:spPr>
            <a:xfrm>
              <a:off x="2750216" y="2910250"/>
              <a:ext cx="101747" cy="171651"/>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2</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6" name="Rectangle 483"/>
            <p:cNvSpPr/>
            <p:nvPr/>
          </p:nvSpPr>
          <p:spPr>
            <a:xfrm>
              <a:off x="2061147" y="2908696"/>
              <a:ext cx="102235"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2</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7" name="Shape 484"/>
            <p:cNvSpPr/>
            <p:nvPr/>
          </p:nvSpPr>
          <p:spPr>
            <a:xfrm>
              <a:off x="3887568" y="0"/>
              <a:ext cx="633964" cy="531928"/>
            </a:xfrm>
            <a:custGeom>
              <a:avLst/>
              <a:gdLst/>
              <a:ahLst/>
              <a:cxnLst/>
              <a:rect l="0" t="0" r="0" b="0"/>
              <a:pathLst>
                <a:path w="633964" h="531928">
                  <a:moveTo>
                    <a:pt x="55987" y="0"/>
                  </a:moveTo>
                  <a:lnTo>
                    <a:pt x="577976" y="0"/>
                  </a:lnTo>
                  <a:cubicBezTo>
                    <a:pt x="608771" y="0"/>
                    <a:pt x="633964" y="25193"/>
                    <a:pt x="633964" y="55990"/>
                  </a:cubicBezTo>
                  <a:lnTo>
                    <a:pt x="633964" y="475942"/>
                  </a:lnTo>
                  <a:cubicBezTo>
                    <a:pt x="633964" y="506736"/>
                    <a:pt x="608771" y="531928"/>
                    <a:pt x="577976" y="531928"/>
                  </a:cubicBezTo>
                  <a:lnTo>
                    <a:pt x="55987" y="531928"/>
                  </a:lnTo>
                  <a:cubicBezTo>
                    <a:pt x="25193" y="531928"/>
                    <a:pt x="0" y="506736"/>
                    <a:pt x="0" y="475942"/>
                  </a:cubicBezTo>
                  <a:lnTo>
                    <a:pt x="0" y="55990"/>
                  </a:lnTo>
                  <a:cubicBezTo>
                    <a:pt x="0" y="25193"/>
                    <a:pt x="25193" y="0"/>
                    <a:pt x="55987" y="0"/>
                  </a:cubicBezTo>
                  <a:close/>
                </a:path>
              </a:pathLst>
            </a:custGeom>
            <a:ln w="0" cap="flat">
              <a:no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1C7E9C"/>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88" name="Shape 485"/>
            <p:cNvSpPr/>
            <p:nvPr/>
          </p:nvSpPr>
          <p:spPr>
            <a:xfrm>
              <a:off x="4582059" y="0"/>
              <a:ext cx="1367486" cy="247086"/>
            </a:xfrm>
            <a:custGeom>
              <a:avLst/>
              <a:gdLst/>
              <a:ahLst/>
              <a:cxnLst/>
              <a:rect l="0" t="0" r="0" b="0"/>
              <a:pathLst>
                <a:path w="1367486" h="247086">
                  <a:moveTo>
                    <a:pt x="55987" y="0"/>
                  </a:moveTo>
                  <a:lnTo>
                    <a:pt x="1311498" y="0"/>
                  </a:lnTo>
                  <a:cubicBezTo>
                    <a:pt x="1342293" y="0"/>
                    <a:pt x="1367486" y="25193"/>
                    <a:pt x="1367486" y="55983"/>
                  </a:cubicBezTo>
                  <a:lnTo>
                    <a:pt x="1367486" y="191095"/>
                  </a:lnTo>
                  <a:cubicBezTo>
                    <a:pt x="1367486" y="221893"/>
                    <a:pt x="1342293" y="247086"/>
                    <a:pt x="1311498" y="247086"/>
                  </a:cubicBezTo>
                  <a:lnTo>
                    <a:pt x="55987" y="247086"/>
                  </a:lnTo>
                  <a:cubicBezTo>
                    <a:pt x="25192" y="247086"/>
                    <a:pt x="0" y="221893"/>
                    <a:pt x="0" y="191095"/>
                  </a:cubicBezTo>
                  <a:lnTo>
                    <a:pt x="0" y="55983"/>
                  </a:lnTo>
                  <a:cubicBezTo>
                    <a:pt x="0" y="25193"/>
                    <a:pt x="25192" y="0"/>
                    <a:pt x="55987" y="0"/>
                  </a:cubicBezTo>
                  <a:close/>
                </a:path>
              </a:pathLst>
            </a:custGeom>
            <a:ln w="0" cap="flat">
              <a:no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1C7E9C"/>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89" name="Shape 486"/>
            <p:cNvSpPr/>
            <p:nvPr/>
          </p:nvSpPr>
          <p:spPr>
            <a:xfrm>
              <a:off x="4582055" y="268247"/>
              <a:ext cx="656445" cy="263681"/>
            </a:xfrm>
            <a:custGeom>
              <a:avLst/>
              <a:gdLst/>
              <a:ahLst/>
              <a:cxnLst/>
              <a:rect l="0" t="0" r="0" b="0"/>
              <a:pathLst>
                <a:path w="656445" h="263681">
                  <a:moveTo>
                    <a:pt x="55987" y="0"/>
                  </a:moveTo>
                  <a:lnTo>
                    <a:pt x="600455" y="0"/>
                  </a:lnTo>
                  <a:cubicBezTo>
                    <a:pt x="631249" y="0"/>
                    <a:pt x="656445" y="25191"/>
                    <a:pt x="656445" y="55990"/>
                  </a:cubicBezTo>
                  <a:lnTo>
                    <a:pt x="656445" y="207698"/>
                  </a:lnTo>
                  <a:cubicBezTo>
                    <a:pt x="656445" y="238489"/>
                    <a:pt x="631249" y="263681"/>
                    <a:pt x="600455" y="263681"/>
                  </a:cubicBezTo>
                  <a:lnTo>
                    <a:pt x="55987" y="263681"/>
                  </a:lnTo>
                  <a:cubicBezTo>
                    <a:pt x="25193" y="263681"/>
                    <a:pt x="0" y="238489"/>
                    <a:pt x="0" y="207698"/>
                  </a:cubicBezTo>
                  <a:lnTo>
                    <a:pt x="0" y="55990"/>
                  </a:lnTo>
                  <a:cubicBezTo>
                    <a:pt x="0" y="25191"/>
                    <a:pt x="25193" y="0"/>
                    <a:pt x="55987" y="0"/>
                  </a:cubicBezTo>
                  <a:close/>
                </a:path>
              </a:pathLst>
            </a:custGeom>
            <a:ln w="0" cap="flat">
              <a:noFill/>
              <a:miter lim="127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rgbClr val="000000">
                <a:alpha val="0"/>
              </a:srgbClr>
            </a:lnRef>
            <a:fillRef idx="1">
              <a:srgbClr val="1C7E9C"/>
            </a:fillRef>
            <a:effectRef idx="0">
              <a:scrgbClr r="0" g="0" b="0"/>
            </a:effectRef>
            <a:fontRef idx="none"/>
          </p:style>
          <p:txBody>
            <a:bodyPr/>
            <a:lstStyle/>
            <a:p>
              <a:endParaRPr lang="ru-RU" sz="1463">
                <a:latin typeface="Times New Roman" panose="02020603050405020304" pitchFamily="18" charset="0"/>
                <a:cs typeface="Times New Roman" panose="02020603050405020304" pitchFamily="18" charset="0"/>
              </a:endParaRPr>
            </a:p>
          </p:txBody>
        </p:sp>
        <p:sp>
          <p:nvSpPr>
            <p:cNvPr id="90" name="Rectangle 487"/>
            <p:cNvSpPr/>
            <p:nvPr/>
          </p:nvSpPr>
          <p:spPr>
            <a:xfrm>
              <a:off x="4968979" y="34894"/>
              <a:ext cx="929101" cy="221747"/>
            </a:xfrm>
            <a:prstGeom prst="rect">
              <a:avLst/>
            </a:prstGeom>
            <a:ln>
              <a:noFill/>
            </a:ln>
          </p:spPr>
          <p:txBody>
            <a:bodyPr vert="horz" lIns="0" tIns="0" rIns="0" bIns="0" rtlCol="0">
              <a:noAutofit/>
            </a:bodyPr>
            <a:lstStyle/>
            <a:p>
              <a:pPr>
                <a:lnSpc>
                  <a:spcPct val="107000"/>
                </a:lnSpc>
                <a:spcAft>
                  <a:spcPts val="650"/>
                </a:spcAft>
              </a:pPr>
              <a:r>
                <a:rPr lang="ru-RU" sz="1463" dirty="0" smtClean="0">
                  <a:solidFill>
                    <a:srgbClr val="FEFEFE"/>
                  </a:solidFill>
                  <a:latin typeface="Times New Roman" panose="02020603050405020304" pitchFamily="18" charset="0"/>
                  <a:ea typeface="Arial" panose="020B0604020202020204" pitchFamily="34" charset="0"/>
                  <a:cs typeface="Times New Roman" panose="02020603050405020304" pitchFamily="18" charset="0"/>
                </a:rPr>
                <a:t>01.01.19йилга</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1" name="Rectangle 488"/>
            <p:cNvSpPr/>
            <p:nvPr/>
          </p:nvSpPr>
          <p:spPr>
            <a:xfrm>
              <a:off x="4024470" y="143702"/>
              <a:ext cx="413229" cy="147839"/>
            </a:xfrm>
            <a:prstGeom prst="rect">
              <a:avLst/>
            </a:prstGeom>
            <a:ln>
              <a:noFill/>
            </a:ln>
          </p:spPr>
          <p:txBody>
            <a:bodyPr vert="horz" lIns="0" tIns="0" rIns="0" bIns="0" rtlCol="0">
              <a:noAutofit/>
            </a:bodyPr>
            <a:lstStyle/>
            <a:p>
              <a:pPr algn="ctr">
                <a:lnSpc>
                  <a:spcPct val="107000"/>
                </a:lnSpc>
                <a:spcAft>
                  <a:spcPts val="650"/>
                </a:spcAft>
              </a:pPr>
              <a:r>
                <a:rPr lang="ru-RU" sz="1463" dirty="0" err="1" smtClean="0">
                  <a:solidFill>
                    <a:srgbClr val="FEFEFE"/>
                  </a:solidFill>
                  <a:latin typeface="Times New Roman" panose="02020603050405020304" pitchFamily="18" charset="0"/>
                  <a:ea typeface="Arial" panose="020B0604020202020204" pitchFamily="34" charset="0"/>
                  <a:cs typeface="Times New Roman" panose="02020603050405020304" pitchFamily="18" charset="0"/>
                </a:rPr>
                <a:t>Жами</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2" name="Rectangle 489"/>
            <p:cNvSpPr/>
            <p:nvPr/>
          </p:nvSpPr>
          <p:spPr>
            <a:xfrm>
              <a:off x="4813327" y="300517"/>
              <a:ext cx="224274" cy="147839"/>
            </a:xfrm>
            <a:prstGeom prst="rect">
              <a:avLst/>
            </a:prstGeom>
            <a:ln>
              <a:noFill/>
            </a:ln>
          </p:spPr>
          <p:txBody>
            <a:bodyPr vert="horz" lIns="0" tIns="0" rIns="0" bIns="0" rtlCol="0">
              <a:noAutofit/>
            </a:bodyPr>
            <a:lstStyle/>
            <a:p>
              <a:pPr>
                <a:lnSpc>
                  <a:spcPct val="107000"/>
                </a:lnSpc>
                <a:spcAft>
                  <a:spcPts val="650"/>
                </a:spcAft>
              </a:pPr>
              <a:r>
                <a:rPr lang="ru-RU" sz="1463" dirty="0" smtClean="0">
                  <a:solidFill>
                    <a:srgbClr val="FEFEFE"/>
                  </a:solidFill>
                  <a:latin typeface="Times New Roman" panose="02020603050405020304" pitchFamily="18" charset="0"/>
                  <a:ea typeface="Arial" panose="020B0604020202020204" pitchFamily="34" charset="0"/>
                  <a:cs typeface="Times New Roman" panose="02020603050405020304" pitchFamily="18" charset="0"/>
                </a:rPr>
                <a:t>АЖ</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3" name="Rectangle 490"/>
            <p:cNvSpPr/>
            <p:nvPr/>
          </p:nvSpPr>
          <p:spPr>
            <a:xfrm>
              <a:off x="5500752" y="324090"/>
              <a:ext cx="306519" cy="123186"/>
            </a:xfrm>
            <a:prstGeom prst="rect">
              <a:avLst/>
            </a:prstGeom>
            <a:ln>
              <a:noFill/>
            </a:ln>
          </p:spPr>
          <p:txBody>
            <a:bodyPr vert="horz" lIns="0" tIns="0" rIns="0" bIns="0" rtlCol="0">
              <a:noAutofit/>
            </a:bodyPr>
            <a:lstStyle/>
            <a:p>
              <a:pPr>
                <a:lnSpc>
                  <a:spcPct val="107000"/>
                </a:lnSpc>
                <a:spcAft>
                  <a:spcPts val="650"/>
                </a:spcAft>
              </a:pPr>
              <a:r>
                <a:rPr lang="ru-RU" sz="1463" dirty="0">
                  <a:solidFill>
                    <a:srgbClr val="FEFEFE"/>
                  </a:solidFill>
                  <a:latin typeface="Times New Roman" panose="02020603050405020304" pitchFamily="18" charset="0"/>
                  <a:ea typeface="Arial" panose="020B0604020202020204" pitchFamily="34" charset="0"/>
                  <a:cs typeface="Times New Roman" panose="02020603050405020304" pitchFamily="18" charset="0"/>
                </a:rPr>
                <a:t>ООО</a:t>
              </a:r>
              <a:endParaRPr lang="ru-RU" sz="1463"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4" name="Rectangle 491"/>
            <p:cNvSpPr/>
            <p:nvPr/>
          </p:nvSpPr>
          <p:spPr>
            <a:xfrm>
              <a:off x="5581987" y="630571"/>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6</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5" name="Rectangle 492"/>
            <p:cNvSpPr/>
            <p:nvPr/>
          </p:nvSpPr>
          <p:spPr>
            <a:xfrm>
              <a:off x="5582962" y="790647"/>
              <a:ext cx="102236" cy="175264"/>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6" name="Rectangle 493"/>
            <p:cNvSpPr/>
            <p:nvPr/>
          </p:nvSpPr>
          <p:spPr>
            <a:xfrm>
              <a:off x="5582962" y="949692"/>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7" name="Rectangle 494"/>
            <p:cNvSpPr/>
            <p:nvPr/>
          </p:nvSpPr>
          <p:spPr>
            <a:xfrm>
              <a:off x="5583305" y="1112719"/>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2</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8" name="Rectangle 495"/>
            <p:cNvSpPr/>
            <p:nvPr/>
          </p:nvSpPr>
          <p:spPr>
            <a:xfrm>
              <a:off x="5544944" y="1276288"/>
              <a:ext cx="204470"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9" name="Rectangle 496"/>
            <p:cNvSpPr/>
            <p:nvPr/>
          </p:nvSpPr>
          <p:spPr>
            <a:xfrm>
              <a:off x="5582962" y="1438187"/>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0" name="Rectangle 497"/>
            <p:cNvSpPr/>
            <p:nvPr/>
          </p:nvSpPr>
          <p:spPr>
            <a:xfrm>
              <a:off x="5581853" y="1600227"/>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1" name="Rectangle 498"/>
            <p:cNvSpPr/>
            <p:nvPr/>
          </p:nvSpPr>
          <p:spPr>
            <a:xfrm>
              <a:off x="5583305" y="1761852"/>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2</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2" name="Rectangle 499"/>
            <p:cNvSpPr/>
            <p:nvPr/>
          </p:nvSpPr>
          <p:spPr>
            <a:xfrm>
              <a:off x="5581853" y="1923052"/>
              <a:ext cx="102228" cy="17415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5</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3" name="Rectangle 500"/>
            <p:cNvSpPr/>
            <p:nvPr/>
          </p:nvSpPr>
          <p:spPr>
            <a:xfrm>
              <a:off x="5583372" y="2086190"/>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5</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4" name="Rectangle 501"/>
            <p:cNvSpPr/>
            <p:nvPr/>
          </p:nvSpPr>
          <p:spPr>
            <a:xfrm>
              <a:off x="5582962" y="2401593"/>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5" name="Rectangle 502"/>
            <p:cNvSpPr/>
            <p:nvPr/>
          </p:nvSpPr>
          <p:spPr>
            <a:xfrm>
              <a:off x="5581987" y="2563291"/>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9</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6" name="Rectangle 503"/>
            <p:cNvSpPr/>
            <p:nvPr/>
          </p:nvSpPr>
          <p:spPr>
            <a:xfrm>
              <a:off x="5544529" y="2739414"/>
              <a:ext cx="204469"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7" name="Rectangle 504"/>
            <p:cNvSpPr/>
            <p:nvPr/>
          </p:nvSpPr>
          <p:spPr>
            <a:xfrm>
              <a:off x="5500566" y="3071046"/>
              <a:ext cx="306705"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313130"/>
                  </a:solidFill>
                  <a:latin typeface="Times New Roman" panose="02020603050405020304" pitchFamily="18" charset="0"/>
                  <a:ea typeface="Arial" panose="020B0604020202020204" pitchFamily="34" charset="0"/>
                  <a:cs typeface="Times New Roman" panose="02020603050405020304" pitchFamily="18" charset="0"/>
                </a:rPr>
                <a:t>121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8" name="Rectangle 505"/>
            <p:cNvSpPr/>
            <p:nvPr/>
          </p:nvSpPr>
          <p:spPr>
            <a:xfrm>
              <a:off x="5545358" y="2245358"/>
              <a:ext cx="194347"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9" name="Rectangle 506"/>
            <p:cNvSpPr/>
            <p:nvPr/>
          </p:nvSpPr>
          <p:spPr>
            <a:xfrm>
              <a:off x="5590907" y="2909769"/>
              <a:ext cx="61230"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0" name="Rectangle 507"/>
            <p:cNvSpPr/>
            <p:nvPr/>
          </p:nvSpPr>
          <p:spPr>
            <a:xfrm>
              <a:off x="4872330" y="628821"/>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1" name="Rectangle 508"/>
            <p:cNvSpPr/>
            <p:nvPr/>
          </p:nvSpPr>
          <p:spPr>
            <a:xfrm>
              <a:off x="4871912" y="790647"/>
              <a:ext cx="102236" cy="175264"/>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2" name="Rectangle 509"/>
            <p:cNvSpPr/>
            <p:nvPr/>
          </p:nvSpPr>
          <p:spPr>
            <a:xfrm>
              <a:off x="4871916" y="949692"/>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3" name="Rectangle 510"/>
            <p:cNvSpPr/>
            <p:nvPr/>
          </p:nvSpPr>
          <p:spPr>
            <a:xfrm>
              <a:off x="4872258" y="1114518"/>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2</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4" name="Rectangle 511"/>
            <p:cNvSpPr/>
            <p:nvPr/>
          </p:nvSpPr>
          <p:spPr>
            <a:xfrm>
              <a:off x="4870807" y="1276288"/>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5" name="Rectangle 512"/>
            <p:cNvSpPr/>
            <p:nvPr/>
          </p:nvSpPr>
          <p:spPr>
            <a:xfrm>
              <a:off x="4871916" y="1438187"/>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6" name="Rectangle 513"/>
            <p:cNvSpPr/>
            <p:nvPr/>
          </p:nvSpPr>
          <p:spPr>
            <a:xfrm>
              <a:off x="4879861" y="1601579"/>
              <a:ext cx="61225" cy="170162"/>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7" name="Rectangle 514"/>
            <p:cNvSpPr/>
            <p:nvPr/>
          </p:nvSpPr>
          <p:spPr>
            <a:xfrm>
              <a:off x="4872326" y="1761852"/>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8" name="Rectangle 515"/>
            <p:cNvSpPr/>
            <p:nvPr/>
          </p:nvSpPr>
          <p:spPr>
            <a:xfrm>
              <a:off x="4872330" y="1925237"/>
              <a:ext cx="102229" cy="17415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9" name="Rectangle 516"/>
            <p:cNvSpPr/>
            <p:nvPr/>
          </p:nvSpPr>
          <p:spPr>
            <a:xfrm>
              <a:off x="4872258" y="2086190"/>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2</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0" name="Rectangle 517"/>
            <p:cNvSpPr/>
            <p:nvPr/>
          </p:nvSpPr>
          <p:spPr>
            <a:xfrm>
              <a:off x="4871916" y="2401593"/>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1" name="Rectangle 518"/>
            <p:cNvSpPr/>
            <p:nvPr/>
          </p:nvSpPr>
          <p:spPr>
            <a:xfrm>
              <a:off x="4872326" y="2563291"/>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2" name="Rectangle 519"/>
            <p:cNvSpPr/>
            <p:nvPr/>
          </p:nvSpPr>
          <p:spPr>
            <a:xfrm>
              <a:off x="4835069" y="2739414"/>
              <a:ext cx="204469"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3" name="Rectangle 520"/>
            <p:cNvSpPr/>
            <p:nvPr/>
          </p:nvSpPr>
          <p:spPr>
            <a:xfrm>
              <a:off x="4833132" y="3068339"/>
              <a:ext cx="204469"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313130"/>
                  </a:solidFill>
                  <a:latin typeface="Times New Roman" panose="02020603050405020304" pitchFamily="18" charset="0"/>
                  <a:ea typeface="Arial" panose="020B0604020202020204" pitchFamily="34" charset="0"/>
                  <a:cs typeface="Times New Roman" panose="02020603050405020304" pitchFamily="18" charset="0"/>
                </a:rPr>
                <a:t>87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4" name="Rectangle 521"/>
            <p:cNvSpPr/>
            <p:nvPr/>
          </p:nvSpPr>
          <p:spPr>
            <a:xfrm>
              <a:off x="4870944" y="2245358"/>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6</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5" name="Rectangle 522"/>
            <p:cNvSpPr/>
            <p:nvPr/>
          </p:nvSpPr>
          <p:spPr>
            <a:xfrm>
              <a:off x="4869295" y="2909488"/>
              <a:ext cx="110189" cy="18589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6" name="Rectangle 523"/>
            <p:cNvSpPr/>
            <p:nvPr/>
          </p:nvSpPr>
          <p:spPr>
            <a:xfrm>
              <a:off x="4166593" y="628821"/>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7" name="Rectangle 524"/>
            <p:cNvSpPr/>
            <p:nvPr/>
          </p:nvSpPr>
          <p:spPr>
            <a:xfrm>
              <a:off x="4166593" y="790889"/>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8" name="Rectangle 525"/>
            <p:cNvSpPr/>
            <p:nvPr/>
          </p:nvSpPr>
          <p:spPr>
            <a:xfrm>
              <a:off x="4165210" y="952402"/>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9" name="Rectangle 526"/>
            <p:cNvSpPr/>
            <p:nvPr/>
          </p:nvSpPr>
          <p:spPr>
            <a:xfrm>
              <a:off x="4166186" y="1114202"/>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0" name="Rectangle 527"/>
            <p:cNvSpPr/>
            <p:nvPr/>
          </p:nvSpPr>
          <p:spPr>
            <a:xfrm>
              <a:off x="4127475" y="1276269"/>
              <a:ext cx="204469"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38</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1" name="Rectangle 528"/>
            <p:cNvSpPr/>
            <p:nvPr/>
          </p:nvSpPr>
          <p:spPr>
            <a:xfrm>
              <a:off x="4166593" y="1438068"/>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2" name="Rectangle 529"/>
            <p:cNvSpPr/>
            <p:nvPr/>
          </p:nvSpPr>
          <p:spPr>
            <a:xfrm>
              <a:off x="4165077" y="1599586"/>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4</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3" name="Rectangle 530"/>
            <p:cNvSpPr/>
            <p:nvPr/>
          </p:nvSpPr>
          <p:spPr>
            <a:xfrm>
              <a:off x="4165210" y="1761384"/>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9</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4" name="Rectangle 531"/>
            <p:cNvSpPr/>
            <p:nvPr/>
          </p:nvSpPr>
          <p:spPr>
            <a:xfrm>
              <a:off x="4165210" y="1923597"/>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6</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5" name="Rectangle 532"/>
            <p:cNvSpPr/>
            <p:nvPr/>
          </p:nvSpPr>
          <p:spPr>
            <a:xfrm>
              <a:off x="4165210" y="2084970"/>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6" name="Rectangle 533"/>
            <p:cNvSpPr/>
            <p:nvPr/>
          </p:nvSpPr>
          <p:spPr>
            <a:xfrm>
              <a:off x="4166593" y="2400806"/>
              <a:ext cx="102235"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6</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7" name="Rectangle 534"/>
            <p:cNvSpPr/>
            <p:nvPr/>
          </p:nvSpPr>
          <p:spPr>
            <a:xfrm>
              <a:off x="4121042" y="2560263"/>
              <a:ext cx="204469"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16</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8" name="Rectangle 535"/>
            <p:cNvSpPr/>
            <p:nvPr/>
          </p:nvSpPr>
          <p:spPr>
            <a:xfrm>
              <a:off x="4128436" y="2738349"/>
              <a:ext cx="204469"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72</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9" name="Rectangle 536"/>
            <p:cNvSpPr/>
            <p:nvPr/>
          </p:nvSpPr>
          <p:spPr>
            <a:xfrm>
              <a:off x="4090488" y="3071046"/>
              <a:ext cx="306704"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313130"/>
                  </a:solidFill>
                  <a:latin typeface="Times New Roman" panose="02020603050405020304" pitchFamily="18" charset="0"/>
                  <a:ea typeface="Arial" panose="020B0604020202020204" pitchFamily="34" charset="0"/>
                  <a:cs typeface="Times New Roman" panose="02020603050405020304" pitchFamily="18" charset="0"/>
                </a:rPr>
                <a:t>208</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0" name="Rectangle 537"/>
            <p:cNvSpPr/>
            <p:nvPr/>
          </p:nvSpPr>
          <p:spPr>
            <a:xfrm>
              <a:off x="4121943" y="2244138"/>
              <a:ext cx="204469" cy="172475"/>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17</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1" name="Rectangle 538"/>
            <p:cNvSpPr/>
            <p:nvPr/>
          </p:nvSpPr>
          <p:spPr>
            <a:xfrm>
              <a:off x="4166524" y="2908696"/>
              <a:ext cx="102235" cy="172476"/>
            </a:xfrm>
            <a:prstGeom prst="rect">
              <a:avLst/>
            </a:prstGeom>
            <a:ln>
              <a:noFill/>
            </a:ln>
          </p:spPr>
          <p:txBody>
            <a:bodyPr vert="horz" lIns="0" tIns="0" rIns="0" bIns="0" rtlCol="0">
              <a:noAutofit/>
            </a:bodyPr>
            <a:lstStyle/>
            <a:p>
              <a:pPr>
                <a:lnSpc>
                  <a:spcPct val="107000"/>
                </a:lnSpc>
                <a:spcAft>
                  <a:spcPts val="650"/>
                </a:spcAft>
              </a:pPr>
              <a:r>
                <a:rPr lang="ru-RU" sz="1463" b="1">
                  <a:solidFill>
                    <a:srgbClr val="818181"/>
                  </a:solidFill>
                  <a:latin typeface="Times New Roman" panose="02020603050405020304" pitchFamily="18" charset="0"/>
                  <a:ea typeface="Arial" panose="020B0604020202020204" pitchFamily="34" charset="0"/>
                  <a:cs typeface="Times New Roman" panose="02020603050405020304" pitchFamily="18" charset="0"/>
                </a:rPr>
                <a:t>1</a:t>
              </a:r>
              <a:endParaRPr lang="ru-RU" sz="1463">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grpSp>
      <p:grpSp>
        <p:nvGrpSpPr>
          <p:cNvPr id="142" name="Group 28470"/>
          <p:cNvGrpSpPr/>
          <p:nvPr/>
        </p:nvGrpSpPr>
        <p:grpSpPr>
          <a:xfrm>
            <a:off x="182709" y="722190"/>
            <a:ext cx="8417807" cy="562258"/>
            <a:chOff x="0" y="-4619"/>
            <a:chExt cx="5193793" cy="624840"/>
          </a:xfrm>
          <a:scene3d>
            <a:camera prst="orthographicFront">
              <a:rot lat="0" lon="0" rev="0"/>
            </a:camera>
            <a:lightRig rig="balanced" dir="t">
              <a:rot lat="0" lon="0" rev="8700000"/>
            </a:lightRig>
          </a:scene3d>
        </p:grpSpPr>
        <p:pic>
          <p:nvPicPr>
            <p:cNvPr id="143" name="Picture 38562"/>
            <p:cNvPicPr/>
            <p:nvPr/>
          </p:nvPicPr>
          <p:blipFill>
            <a:blip r:embed="rId2"/>
            <a:stretch>
              <a:fillRect/>
            </a:stretch>
          </p:blipFill>
          <p:spPr>
            <a:xfrm>
              <a:off x="0" y="-4619"/>
              <a:ext cx="5193793" cy="624840"/>
            </a:xfrm>
            <a:prstGeom prst="rect">
              <a:avLst/>
            </a:prstGeom>
            <a:ln>
              <a:noFill/>
            </a:ln>
            <a:effectLst>
              <a:outerShdw blurRad="44450" dist="27940" dir="5400000" algn="ctr">
                <a:srgbClr val="000000">
                  <a:alpha val="32000"/>
                </a:srgbClr>
              </a:outerShdw>
            </a:effectLst>
            <a:sp3d>
              <a:bevelT w="190500" h="38100"/>
            </a:sp3d>
          </p:spPr>
        </p:pic>
        <p:sp>
          <p:nvSpPr>
            <p:cNvPr id="144" name="Rectangle 732"/>
            <p:cNvSpPr/>
            <p:nvPr/>
          </p:nvSpPr>
          <p:spPr>
            <a:xfrm>
              <a:off x="577825" y="136074"/>
              <a:ext cx="4304451" cy="313634"/>
            </a:xfrm>
            <a:prstGeom prst="rect">
              <a:avLst/>
            </a:prstGeom>
            <a:ln>
              <a:noFill/>
            </a:ln>
            <a:effectLst>
              <a:outerShdw blurRad="44450" dist="27940" dir="5400000" algn="ctr">
                <a:srgbClr val="000000">
                  <a:alpha val="32000"/>
                </a:srgbClr>
              </a:outerShdw>
            </a:effectLst>
            <a:sp3d>
              <a:bevelT w="190500" h="38100"/>
            </a:sp3d>
          </p:spPr>
          <p:txBody>
            <a:bodyPr vert="horz" lIns="0" tIns="0" rIns="0" bIns="0" rtlCol="0">
              <a:noAutofit/>
            </a:bodyPr>
            <a:lstStyle/>
            <a:p>
              <a:pPr>
                <a:lnSpc>
                  <a:spcPct val="107000"/>
                </a:lnSpc>
                <a:spcAft>
                  <a:spcPts val="650"/>
                </a:spcAft>
              </a:pPr>
              <a:r>
                <a:rPr lang="ru-RU" sz="2275" b="1" i="1" dirty="0" err="1"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Давлат</a:t>
              </a:r>
              <a:r>
                <a:rPr lang="ru-RU" sz="2275" b="1" i="1"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2275" b="1" i="1" dirty="0" err="1"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активларини</a:t>
              </a:r>
              <a:r>
                <a:rPr lang="ru-RU" sz="2275" b="1" i="1"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2275" b="1" i="1" dirty="0" err="1"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бошқариш</a:t>
              </a:r>
              <a:r>
                <a:rPr lang="ru-RU" sz="2275" b="1" i="1"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2275" b="1" i="1" dirty="0" err="1"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ҳолати</a:t>
              </a:r>
              <a:endParaRPr lang="ru-RU" sz="227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378271853"/>
      </p:ext>
    </p:extLst>
  </p:cSld>
  <p:clrMapOvr>
    <a:masterClrMapping/>
  </p:clrMapOvr>
  <mc:AlternateContent xmlns:mc="http://schemas.openxmlformats.org/markup-compatibility/2006" xmlns:p14="http://schemas.microsoft.com/office/powerpoint/2010/main">
    <mc:Choice Requires="p14">
      <p:transition spd="slow" p14:dur="2500" advClick="0">
        <p:checker/>
      </p:transition>
    </mc:Choice>
    <mc:Fallback xmlns="">
      <p:transition spd="slow" advClick="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643867"/>
          </a:xfrm>
        </p:spPr>
        <p:txBody>
          <a:bodyPr>
            <a:normAutofit fontScale="90000"/>
          </a:bodyPr>
          <a:lstStyle/>
          <a:p>
            <a:pPr algn="ctr"/>
            <a:r>
              <a:rPr lang="uz-Cyrl-UZ" sz="2400" b="1" dirty="0" smtClean="0">
                <a:latin typeface="Times New Roman" panose="02020603050405020304" pitchFamily="18" charset="0"/>
                <a:cs typeface="Times New Roman" panose="02020603050405020304" pitchFamily="18" charset="0"/>
              </a:rPr>
              <a:t>3.Ўзбекистон </a:t>
            </a:r>
            <a:r>
              <a:rPr lang="uz-Cyrl-UZ" sz="2400" b="1" dirty="0">
                <a:latin typeface="Times New Roman" panose="02020603050405020304" pitchFamily="18" charset="0"/>
                <a:cs typeface="Times New Roman" panose="02020603050405020304" pitchFamily="18" charset="0"/>
              </a:rPr>
              <a:t>Республикасида </a:t>
            </a:r>
            <a:r>
              <a:rPr lang="uz-Cyrl-UZ" sz="2400" b="1" dirty="0" smtClean="0">
                <a:latin typeface="Times New Roman" panose="02020603050405020304" pitchFamily="18" charset="0"/>
                <a:cs typeface="Times New Roman" panose="02020603050405020304" pitchFamily="18" charset="0"/>
              </a:rPr>
              <a:t>фаолият кўрсатаётган АЖда корпоратив бошқарувни баҳолаш тизими*. </a:t>
            </a:r>
            <a:r>
              <a:rPr lang="uz-Cyrl-UZ" sz="2400" b="1" dirty="0">
                <a:latin typeface="Times New Roman" panose="02020603050405020304" pitchFamily="18" charset="0"/>
                <a:cs typeface="Times New Roman" panose="02020603050405020304" pitchFamily="18" charset="0"/>
              </a:rPr>
              <a:t/>
            </a:r>
            <a:br>
              <a:rPr lang="uz-Cyrl-UZ" sz="2400" b="1" dirty="0">
                <a:latin typeface="Times New Roman" panose="02020603050405020304" pitchFamily="18" charset="0"/>
                <a:cs typeface="Times New Roman" panose="02020603050405020304" pitchFamily="18" charset="0"/>
              </a:rPr>
            </a:br>
            <a:endParaRPr lang="ru-RU" sz="2400" dirty="0"/>
          </a:p>
        </p:txBody>
      </p:sp>
      <p:sp>
        <p:nvSpPr>
          <p:cNvPr id="3" name="Объект 2"/>
          <p:cNvSpPr>
            <a:spLocks noGrp="1"/>
          </p:cNvSpPr>
          <p:nvPr>
            <p:ph idx="1"/>
          </p:nvPr>
        </p:nvSpPr>
        <p:spPr>
          <a:xfrm>
            <a:off x="84082" y="1008992"/>
            <a:ext cx="9669517" cy="5849008"/>
          </a:xfrm>
        </p:spPr>
        <p:txBody>
          <a:bodyPr>
            <a:normAutofit fontScale="92500" lnSpcReduction="10000"/>
          </a:bodyPr>
          <a:lstStyle/>
          <a:p>
            <a:endParaRPr lang="uz-Cyrl-UZ" sz="1200" dirty="0" smtClean="0">
              <a:latin typeface="Times New Roman" panose="02020603050405020304" pitchFamily="18" charset="0"/>
              <a:cs typeface="Times New Roman" panose="02020603050405020304" pitchFamily="18" charset="0"/>
            </a:endParaRPr>
          </a:p>
          <a:p>
            <a:endParaRPr lang="uz-Cyrl-UZ" sz="1200" dirty="0">
              <a:latin typeface="Times New Roman" panose="02020603050405020304" pitchFamily="18" charset="0"/>
              <a:cs typeface="Times New Roman" panose="02020603050405020304" pitchFamily="18" charset="0"/>
            </a:endParaRPr>
          </a:p>
          <a:p>
            <a:endParaRPr lang="uz-Cyrl-UZ" sz="1200" dirty="0" smtClean="0">
              <a:latin typeface="Times New Roman" panose="02020603050405020304" pitchFamily="18" charset="0"/>
              <a:cs typeface="Times New Roman" panose="02020603050405020304" pitchFamily="18" charset="0"/>
            </a:endParaRPr>
          </a:p>
          <a:p>
            <a:endParaRPr lang="uz-Cyrl-UZ" sz="1200" dirty="0">
              <a:latin typeface="Times New Roman" panose="02020603050405020304" pitchFamily="18" charset="0"/>
              <a:cs typeface="Times New Roman" panose="02020603050405020304" pitchFamily="18" charset="0"/>
            </a:endParaRPr>
          </a:p>
          <a:p>
            <a:endParaRPr lang="uz-Cyrl-UZ" sz="1200" dirty="0" smtClean="0">
              <a:latin typeface="Times New Roman" panose="02020603050405020304" pitchFamily="18" charset="0"/>
              <a:cs typeface="Times New Roman" panose="02020603050405020304" pitchFamily="18" charset="0"/>
            </a:endParaRPr>
          </a:p>
          <a:p>
            <a:endParaRPr lang="uz-Cyrl-UZ" sz="1200" dirty="0">
              <a:latin typeface="Times New Roman" panose="02020603050405020304" pitchFamily="18" charset="0"/>
              <a:cs typeface="Times New Roman" panose="02020603050405020304" pitchFamily="18" charset="0"/>
            </a:endParaRPr>
          </a:p>
          <a:p>
            <a:endParaRPr lang="uz-Cyrl-UZ" sz="1200" dirty="0" smtClean="0">
              <a:latin typeface="Times New Roman" panose="02020603050405020304" pitchFamily="18" charset="0"/>
              <a:cs typeface="Times New Roman" panose="02020603050405020304" pitchFamily="18" charset="0"/>
            </a:endParaRPr>
          </a:p>
          <a:p>
            <a:endParaRPr lang="uz-Cyrl-UZ" sz="1200" dirty="0">
              <a:latin typeface="Times New Roman" panose="02020603050405020304" pitchFamily="18" charset="0"/>
              <a:cs typeface="Times New Roman" panose="02020603050405020304" pitchFamily="18" charset="0"/>
            </a:endParaRPr>
          </a:p>
          <a:p>
            <a:endParaRPr lang="uz-Cyrl-UZ" sz="1200" dirty="0" smtClean="0">
              <a:latin typeface="Times New Roman" panose="02020603050405020304" pitchFamily="18" charset="0"/>
              <a:cs typeface="Times New Roman" panose="02020603050405020304" pitchFamily="18" charset="0"/>
            </a:endParaRPr>
          </a:p>
          <a:p>
            <a:endParaRPr lang="uz-Cyrl-UZ" sz="1200" dirty="0">
              <a:latin typeface="Times New Roman" panose="02020603050405020304" pitchFamily="18" charset="0"/>
              <a:cs typeface="Times New Roman" panose="02020603050405020304" pitchFamily="18" charset="0"/>
            </a:endParaRPr>
          </a:p>
          <a:p>
            <a:endParaRPr lang="uz-Cyrl-UZ" sz="1200" dirty="0" smtClean="0">
              <a:latin typeface="Times New Roman" panose="02020603050405020304" pitchFamily="18" charset="0"/>
              <a:cs typeface="Times New Roman" panose="02020603050405020304" pitchFamily="18" charset="0"/>
            </a:endParaRPr>
          </a:p>
          <a:p>
            <a:endParaRPr lang="uz-Cyrl-UZ" sz="1200" dirty="0">
              <a:latin typeface="Times New Roman" panose="02020603050405020304" pitchFamily="18" charset="0"/>
              <a:cs typeface="Times New Roman" panose="02020603050405020304" pitchFamily="18" charset="0"/>
            </a:endParaRPr>
          </a:p>
          <a:p>
            <a:endParaRPr lang="uz-Cyrl-UZ" sz="1200" dirty="0" smtClean="0">
              <a:latin typeface="Times New Roman" panose="02020603050405020304" pitchFamily="18" charset="0"/>
              <a:cs typeface="Times New Roman" panose="02020603050405020304" pitchFamily="18" charset="0"/>
            </a:endParaRPr>
          </a:p>
          <a:p>
            <a:endParaRPr lang="uz-Cyrl-UZ" sz="1200" dirty="0">
              <a:latin typeface="Times New Roman" panose="02020603050405020304" pitchFamily="18" charset="0"/>
              <a:cs typeface="Times New Roman" panose="02020603050405020304" pitchFamily="18" charset="0"/>
            </a:endParaRPr>
          </a:p>
          <a:p>
            <a:endParaRPr lang="uz-Cyrl-UZ" sz="1200" dirty="0" smtClean="0">
              <a:latin typeface="Times New Roman" panose="02020603050405020304" pitchFamily="18" charset="0"/>
              <a:cs typeface="Times New Roman" panose="02020603050405020304" pitchFamily="18" charset="0"/>
            </a:endParaRPr>
          </a:p>
          <a:p>
            <a:endParaRPr lang="uz-Cyrl-UZ" sz="1200" dirty="0">
              <a:latin typeface="Times New Roman" panose="02020603050405020304" pitchFamily="18" charset="0"/>
              <a:cs typeface="Times New Roman" panose="02020603050405020304" pitchFamily="18" charset="0"/>
            </a:endParaRPr>
          </a:p>
          <a:p>
            <a:endParaRPr lang="uz-Cyrl-UZ" sz="1400" dirty="0" smtClean="0">
              <a:latin typeface="Times New Roman" panose="02020603050405020304" pitchFamily="18" charset="0"/>
              <a:cs typeface="Times New Roman" panose="02020603050405020304" pitchFamily="18" charset="0"/>
            </a:endParaRPr>
          </a:p>
          <a:p>
            <a:endParaRPr lang="uz-Cyrl-UZ" sz="1400" dirty="0" smtClean="0">
              <a:latin typeface="Times New Roman" panose="02020603050405020304" pitchFamily="18" charset="0"/>
              <a:cs typeface="Times New Roman" panose="02020603050405020304" pitchFamily="18" charset="0"/>
            </a:endParaRPr>
          </a:p>
          <a:p>
            <a:endParaRPr lang="uz-Cyrl-UZ" sz="1400" dirty="0" smtClean="0">
              <a:latin typeface="Times New Roman" panose="02020603050405020304" pitchFamily="18" charset="0"/>
              <a:cs typeface="Times New Roman" panose="02020603050405020304" pitchFamily="18" charset="0"/>
            </a:endParaRPr>
          </a:p>
          <a:p>
            <a:pPr algn="just"/>
            <a:r>
              <a:rPr lang="uz-Cyrl-UZ" sz="1400" dirty="0" smtClean="0">
                <a:latin typeface="Times New Roman" panose="02020603050405020304" pitchFamily="18" charset="0"/>
                <a:cs typeface="Times New Roman" panose="02020603050405020304" pitchFamily="18" charset="0"/>
              </a:rPr>
              <a:t>*“</a:t>
            </a:r>
            <a:r>
              <a:rPr lang="uz-Cyrl-UZ" sz="1400" dirty="0">
                <a:latin typeface="Times New Roman" panose="02020603050405020304" pitchFamily="18" charset="0"/>
                <a:cs typeface="Times New Roman" panose="02020603050405020304" pitchFamily="18" charset="0"/>
              </a:rPr>
              <a:t>Ўзбекистонда корпоратив бошқарув кодекси” </a:t>
            </a:r>
            <a:r>
              <a:rPr lang="uz-Cyrl-UZ" sz="1400" dirty="0" smtClean="0">
                <a:latin typeface="Times New Roman" panose="02020603050405020304" pitchFamily="18" charset="0"/>
                <a:cs typeface="Times New Roman" panose="02020603050405020304" pitchFamily="18" charset="0"/>
              </a:rPr>
              <a:t>талаблари </a:t>
            </a:r>
            <a:r>
              <a:rPr lang="uz-Cyrl-UZ" sz="1400" dirty="0">
                <a:latin typeface="Times New Roman" panose="02020603050405020304" pitchFamily="18" charset="0"/>
                <a:cs typeface="Times New Roman" panose="02020603050405020304" pitchFamily="18" charset="0"/>
              </a:rPr>
              <a:t>асосида тузилган </a:t>
            </a:r>
            <a:r>
              <a:rPr lang="uz-Cyrl-UZ" sz="1400" dirty="0" smtClean="0">
                <a:latin typeface="Times New Roman" panose="02020603050405020304" pitchFamily="18" charset="0"/>
                <a:cs typeface="Times New Roman" panose="02020603050405020304" pitchFamily="18" charset="0"/>
              </a:rPr>
              <a:t>саволлном ишлаб чиқилган. Кодексга асосан “Акциядорлик </a:t>
            </a:r>
            <a:r>
              <a:rPr lang="uz-Cyrl-UZ" sz="1400" dirty="0">
                <a:latin typeface="Times New Roman" panose="02020603050405020304" pitchFamily="18" charset="0"/>
                <a:cs typeface="Times New Roman" panose="02020603050405020304" pitchFamily="18" charset="0"/>
              </a:rPr>
              <a:t>жамиятларида корпоратив бошқарув ҳолитини баҳолаш мезонлари” усулидан фойдаланиб, (</a:t>
            </a:r>
            <a:r>
              <a:rPr lang="uz-Cyrl-UZ" sz="1400" b="1" dirty="0">
                <a:latin typeface="Times New Roman" panose="02020603050405020304" pitchFamily="18" charset="0"/>
                <a:cs typeface="Times New Roman" panose="02020603050405020304" pitchFamily="18" charset="0"/>
              </a:rPr>
              <a:t>қониқарсиз</a:t>
            </a:r>
            <a:r>
              <a:rPr lang="uz-Cyrl-UZ" sz="1400" dirty="0">
                <a:latin typeface="Times New Roman" panose="02020603050405020304" pitchFamily="18" charset="0"/>
                <a:cs typeface="Times New Roman" panose="02020603050405020304" pitchFamily="18" charset="0"/>
              </a:rPr>
              <a:t>-агарда -600 бал бўлса, </a:t>
            </a:r>
            <a:r>
              <a:rPr lang="uz-Cyrl-UZ" sz="1400" b="1" dirty="0">
                <a:latin typeface="Times New Roman" panose="02020603050405020304" pitchFamily="18" charset="0"/>
                <a:cs typeface="Times New Roman" panose="02020603050405020304" pitchFamily="18" charset="0"/>
              </a:rPr>
              <a:t>паст даражада</a:t>
            </a:r>
            <a:r>
              <a:rPr lang="uz-Cyrl-UZ" sz="1400" dirty="0">
                <a:latin typeface="Times New Roman" panose="02020603050405020304" pitchFamily="18" charset="0"/>
                <a:cs typeface="Times New Roman" panose="02020603050405020304" pitchFamily="18" charset="0"/>
              </a:rPr>
              <a:t>-агарда 0 дан кам бўлиб, аммо -600 балдан кам бўлмаса,  </a:t>
            </a:r>
            <a:r>
              <a:rPr lang="uz-Cyrl-UZ" sz="1400" b="1" dirty="0">
                <a:latin typeface="Times New Roman" panose="02020603050405020304" pitchFamily="18" charset="0"/>
                <a:cs typeface="Times New Roman" panose="02020603050405020304" pitchFamily="18" charset="0"/>
              </a:rPr>
              <a:t>қониқарли</a:t>
            </a:r>
            <a:r>
              <a:rPr lang="uz-Cyrl-UZ" sz="1400" dirty="0">
                <a:latin typeface="Times New Roman" panose="02020603050405020304" pitchFamily="18" charset="0"/>
                <a:cs typeface="Times New Roman" panose="02020603050405020304" pitchFamily="18" charset="0"/>
              </a:rPr>
              <a:t>- агарда 600 балл бўлиб, аммо 0 балдан кам бўлмаса, </a:t>
            </a:r>
            <a:r>
              <a:rPr lang="uz-Cyrl-UZ" sz="1400" b="1" dirty="0">
                <a:latin typeface="Times New Roman" panose="02020603050405020304" pitchFamily="18" charset="0"/>
                <a:cs typeface="Times New Roman" panose="02020603050405020304" pitchFamily="18" charset="0"/>
              </a:rPr>
              <a:t>юқори даражада</a:t>
            </a:r>
            <a:r>
              <a:rPr lang="uz-Cyrl-UZ" sz="1400" dirty="0">
                <a:latin typeface="Times New Roman" panose="02020603050405020304" pitchFamily="18" charset="0"/>
                <a:cs typeface="Times New Roman" panose="02020603050405020304" pitchFamily="18" charset="0"/>
              </a:rPr>
              <a:t>- агарда 600 ва ундан юқори баллга эга бўлса) таҳлил қилиш </a:t>
            </a:r>
            <a:r>
              <a:rPr lang="uz-Cyrl-UZ" sz="1400" dirty="0" smtClean="0">
                <a:latin typeface="Times New Roman" panose="02020603050405020304" pitchFamily="18" charset="0"/>
                <a:cs typeface="Times New Roman" panose="02020603050405020304" pitchFamily="18" charset="0"/>
              </a:rPr>
              <a:t>тавсия қилинади. </a:t>
            </a:r>
            <a:endParaRPr lang="ru-RU" sz="1400" dirty="0">
              <a:latin typeface="Times New Roman" panose="02020603050405020304" pitchFamily="18" charset="0"/>
              <a:cs typeface="Times New Roman" panose="02020603050405020304" pitchFamily="18" charset="0"/>
            </a:endParaRPr>
          </a:p>
        </p:txBody>
      </p:sp>
      <p:graphicFrame>
        <p:nvGraphicFramePr>
          <p:cNvPr id="6" name="Таблица 5"/>
          <p:cNvGraphicFramePr>
            <a:graphicFrameLocks noGrp="1"/>
          </p:cNvGraphicFramePr>
          <p:nvPr>
            <p:extLst>
              <p:ext uri="{D42A27DB-BD31-4B8C-83A1-F6EECF244321}">
                <p14:modId xmlns:p14="http://schemas.microsoft.com/office/powerpoint/2010/main" val="580643912"/>
              </p:ext>
            </p:extLst>
          </p:nvPr>
        </p:nvGraphicFramePr>
        <p:xfrm>
          <a:off x="270643" y="869623"/>
          <a:ext cx="9364715" cy="5016168"/>
        </p:xfrm>
        <a:graphic>
          <a:graphicData uri="http://schemas.openxmlformats.org/drawingml/2006/table">
            <a:tbl>
              <a:tblPr firstRow="1" firstCol="1" bandRow="1">
                <a:tableStyleId>{5C22544A-7EE6-4342-B048-85BDC9FD1C3A}</a:tableStyleId>
              </a:tblPr>
              <a:tblGrid>
                <a:gridCol w="714702">
                  <a:extLst>
                    <a:ext uri="{9D8B030D-6E8A-4147-A177-3AD203B41FA5}">
                      <a16:colId xmlns:a16="http://schemas.microsoft.com/office/drawing/2014/main" val="2054088083"/>
                    </a:ext>
                  </a:extLst>
                </a:gridCol>
                <a:gridCol w="4258775">
                  <a:extLst>
                    <a:ext uri="{9D8B030D-6E8A-4147-A177-3AD203B41FA5}">
                      <a16:colId xmlns:a16="http://schemas.microsoft.com/office/drawing/2014/main" val="3892807333"/>
                    </a:ext>
                  </a:extLst>
                </a:gridCol>
                <a:gridCol w="1380164">
                  <a:extLst>
                    <a:ext uri="{9D8B030D-6E8A-4147-A177-3AD203B41FA5}">
                      <a16:colId xmlns:a16="http://schemas.microsoft.com/office/drawing/2014/main" val="1188683051"/>
                    </a:ext>
                  </a:extLst>
                </a:gridCol>
                <a:gridCol w="1505537">
                  <a:extLst>
                    <a:ext uri="{9D8B030D-6E8A-4147-A177-3AD203B41FA5}">
                      <a16:colId xmlns:a16="http://schemas.microsoft.com/office/drawing/2014/main" val="1296146594"/>
                    </a:ext>
                  </a:extLst>
                </a:gridCol>
                <a:gridCol w="1505537">
                  <a:extLst>
                    <a:ext uri="{9D8B030D-6E8A-4147-A177-3AD203B41FA5}">
                      <a16:colId xmlns:a16="http://schemas.microsoft.com/office/drawing/2014/main" val="3242324564"/>
                    </a:ext>
                  </a:extLst>
                </a:gridCol>
              </a:tblGrid>
              <a:tr h="278446">
                <a:tc rowSpan="2">
                  <a:txBody>
                    <a:bodyPr/>
                    <a:lstStyle/>
                    <a:p>
                      <a:pPr marL="71755" marR="71755" algn="ctr">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Рaқaми </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vert="vert270" anchor="ctr"/>
                </a:tc>
                <a:tc rowSpan="2">
                  <a:txBody>
                    <a:bodyPr/>
                    <a:lstStyle/>
                    <a:p>
                      <a:pPr algn="ctr">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Йўнaлиш </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rowSpan="2">
                  <a:txBody>
                    <a:bodyPr/>
                    <a:lstStyle/>
                    <a:p>
                      <a:pPr algn="ctr">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Сaвoллaр сoни</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gridSpan="2">
                  <a:txBody>
                    <a:bodyPr/>
                    <a:lstStyle/>
                    <a:p>
                      <a:pPr algn="ctr">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Мумкин бўлгaн бaллaр </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hMerge="1">
                  <a:txBody>
                    <a:bodyPr/>
                    <a:lstStyle/>
                    <a:p>
                      <a:endParaRPr lang="ru-RU"/>
                    </a:p>
                  </a:txBody>
                  <a:tcPr/>
                </a:tc>
                <a:extLst>
                  <a:ext uri="{0D108BD9-81ED-4DB2-BD59-A6C34878D82A}">
                    <a16:rowId xmlns:a16="http://schemas.microsoft.com/office/drawing/2014/main" val="2194397950"/>
                  </a:ext>
                </a:extLst>
              </a:tr>
              <a:tr h="278446">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1400" b="1" dirty="0">
                          <a:effectLst/>
                          <a:latin typeface="Times New Roman" panose="02020603050405020304" pitchFamily="18" charset="0"/>
                          <a:cs typeface="Times New Roman" panose="02020603050405020304" pitchFamily="18" charset="0"/>
                        </a:rPr>
                        <a:t>минимум</a:t>
                      </a:r>
                      <a:endParaRPr lang="ru-RU"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dirty="0" err="1">
                          <a:effectLst/>
                          <a:latin typeface="Times New Roman" panose="02020603050405020304" pitchFamily="18" charset="0"/>
                          <a:cs typeface="Times New Roman" panose="02020603050405020304" pitchFamily="18" charset="0"/>
                        </a:rPr>
                        <a:t>мaксимум</a:t>
                      </a:r>
                      <a:endParaRPr lang="ru-RU"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181488128"/>
                  </a:ext>
                </a:extLst>
              </a:tr>
              <a:tr h="627453">
                <a:tc>
                  <a:txBody>
                    <a:bodyPr/>
                    <a:lstStyle/>
                    <a:p>
                      <a:pPr algn="ctr">
                        <a:spcAft>
                          <a:spcPts val="0"/>
                        </a:spcAft>
                      </a:pPr>
                      <a:r>
                        <a:rPr lang="ru-RU" sz="1400" b="1" dirty="0">
                          <a:solidFill>
                            <a:schemeClr val="tx1"/>
                          </a:solidFill>
                          <a:effectLst/>
                          <a:latin typeface="Times New Roman" panose="02020603050405020304" pitchFamily="18" charset="0"/>
                          <a:cs typeface="Times New Roman" panose="02020603050405020304" pitchFamily="18" charset="0"/>
                        </a:rPr>
                        <a:t>1</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just">
                        <a:spcAft>
                          <a:spcPts val="0"/>
                        </a:spcAft>
                      </a:pPr>
                      <a:r>
                        <a:rPr lang="uz-Cyrl-UZ" sz="1400" b="1">
                          <a:effectLst/>
                          <a:latin typeface="Times New Roman" panose="02020603050405020304" pitchFamily="18" charset="0"/>
                          <a:cs typeface="Times New Roman" panose="02020603050405020304" pitchFamily="18" charset="0"/>
                        </a:rPr>
                        <a:t>Кoрпoрaтив бoшқaрув кoдeксини жoрий қилишгa тaйёргaрлик кўриш тaртибини бaҳoлaш</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13</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-135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dirty="0">
                          <a:effectLst/>
                          <a:latin typeface="Times New Roman" panose="02020603050405020304" pitchFamily="18" charset="0"/>
                          <a:cs typeface="Times New Roman" panose="02020603050405020304" pitchFamily="18" charset="0"/>
                        </a:rPr>
                        <a:t>135</a:t>
                      </a:r>
                      <a:endParaRPr lang="ru-RU"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3144755266"/>
                  </a:ext>
                </a:extLst>
              </a:tr>
              <a:tr h="449316">
                <a:tc>
                  <a:txBody>
                    <a:bodyPr/>
                    <a:lstStyle/>
                    <a:p>
                      <a:pPr algn="ctr">
                        <a:spcAft>
                          <a:spcPts val="0"/>
                        </a:spcAft>
                      </a:pPr>
                      <a:r>
                        <a:rPr lang="ru-RU" sz="1400" b="1" dirty="0">
                          <a:solidFill>
                            <a:schemeClr val="tx1"/>
                          </a:solidFill>
                          <a:effectLst/>
                          <a:latin typeface="Times New Roman" panose="02020603050405020304" pitchFamily="18" charset="0"/>
                          <a:cs typeface="Times New Roman" panose="02020603050405020304" pitchFamily="18" charset="0"/>
                        </a:rPr>
                        <a:t>2</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just">
                        <a:spcAft>
                          <a:spcPts val="0"/>
                        </a:spcAft>
                      </a:pPr>
                      <a:r>
                        <a:rPr lang="uz-Cyrl-UZ" sz="1400" b="1">
                          <a:effectLst/>
                          <a:latin typeface="Times New Roman" panose="02020603050405020304" pitchFamily="18" charset="0"/>
                          <a:cs typeface="Times New Roman" panose="02020603050405020304" pitchFamily="18" charset="0"/>
                        </a:rPr>
                        <a:t>Кoрпoрaтив бoшқaрув кoдeкси тaфсиялaригa риoя қилинишини бaҳoлaш</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37</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-360</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dirty="0">
                          <a:effectLst/>
                          <a:latin typeface="Times New Roman" panose="02020603050405020304" pitchFamily="18" charset="0"/>
                          <a:cs typeface="Times New Roman" panose="02020603050405020304" pitchFamily="18" charset="0"/>
                        </a:rPr>
                        <a:t>360</a:t>
                      </a:r>
                      <a:endParaRPr lang="ru-RU"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364249571"/>
                  </a:ext>
                </a:extLst>
              </a:tr>
              <a:tr h="449316">
                <a:tc>
                  <a:txBody>
                    <a:bodyPr/>
                    <a:lstStyle/>
                    <a:p>
                      <a:pPr algn="ctr">
                        <a:spcAft>
                          <a:spcPts val="0"/>
                        </a:spcAft>
                      </a:pPr>
                      <a:r>
                        <a:rPr lang="ru-RU" sz="1400" b="1" dirty="0">
                          <a:solidFill>
                            <a:schemeClr val="tx1"/>
                          </a:solidFill>
                          <a:effectLst/>
                          <a:latin typeface="Times New Roman" panose="02020603050405020304" pitchFamily="18" charset="0"/>
                          <a:cs typeface="Times New Roman" panose="02020603050405020304" pitchFamily="18" charset="0"/>
                        </a:rPr>
                        <a:t>3</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just">
                        <a:spcAft>
                          <a:spcPts val="0"/>
                        </a:spcAft>
                      </a:pPr>
                      <a:r>
                        <a:rPr lang="uz-Cyrl-UZ" sz="1400" b="1" dirty="0" smtClean="0">
                          <a:effectLst/>
                          <a:latin typeface="Times New Roman" panose="02020603050405020304" pitchFamily="18" charset="0"/>
                          <a:cs typeface="Times New Roman" panose="02020603050405020304" pitchFamily="18" charset="0"/>
                        </a:rPr>
                        <a:t>Компания </a:t>
                      </a:r>
                      <a:r>
                        <a:rPr lang="uz-Cyrl-UZ" sz="1400" b="1" dirty="0">
                          <a:effectLst/>
                          <a:latin typeface="Times New Roman" panose="02020603050405020304" pitchFamily="18" charset="0"/>
                          <a:cs typeface="Times New Roman" panose="02020603050405020304" pitchFamily="18" charset="0"/>
                        </a:rPr>
                        <a:t>тaшқилиш тузилмaсини мувoфиқлигини бaҳoлaш</a:t>
                      </a:r>
                      <a:endParaRPr lang="ru-RU"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3</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-30</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dirty="0">
                          <a:effectLst/>
                          <a:latin typeface="Times New Roman" panose="02020603050405020304" pitchFamily="18" charset="0"/>
                          <a:cs typeface="Times New Roman" panose="02020603050405020304" pitchFamily="18" charset="0"/>
                        </a:rPr>
                        <a:t>30</a:t>
                      </a:r>
                      <a:endParaRPr lang="ru-RU"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1575403041"/>
                  </a:ext>
                </a:extLst>
              </a:tr>
              <a:tr h="278446">
                <a:tc>
                  <a:txBody>
                    <a:bodyPr/>
                    <a:lstStyle/>
                    <a:p>
                      <a:pPr algn="ctr">
                        <a:spcAft>
                          <a:spcPts val="0"/>
                        </a:spcAft>
                      </a:pPr>
                      <a:r>
                        <a:rPr lang="ru-RU" sz="1400" b="1" dirty="0">
                          <a:solidFill>
                            <a:schemeClr val="tx1"/>
                          </a:solidFill>
                          <a:effectLst/>
                          <a:latin typeface="Times New Roman" panose="02020603050405020304" pitchFamily="18" charset="0"/>
                          <a:cs typeface="Times New Roman" panose="02020603050405020304" pitchFamily="18" charset="0"/>
                        </a:rPr>
                        <a:t>4</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just">
                        <a:spcAft>
                          <a:spcPts val="0"/>
                        </a:spcAft>
                      </a:pPr>
                      <a:r>
                        <a:rPr lang="uz-Cyrl-UZ" sz="1400" b="1">
                          <a:effectLst/>
                          <a:latin typeface="Times New Roman" panose="02020603050405020304" pitchFamily="18" charset="0"/>
                          <a:cs typeface="Times New Roman" panose="02020603050405020304" pitchFamily="18" charset="0"/>
                        </a:rPr>
                        <a:t>Кoнкурс тaнлoвини ўткaзилишини бaҳoлaш</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-45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45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3736037540"/>
                  </a:ext>
                </a:extLst>
              </a:tr>
              <a:tr h="696117">
                <a:tc>
                  <a:txBody>
                    <a:bodyPr/>
                    <a:lstStyle/>
                    <a:p>
                      <a:pPr algn="ctr">
                        <a:spcAft>
                          <a:spcPts val="0"/>
                        </a:spcAft>
                      </a:pPr>
                      <a:r>
                        <a:rPr lang="ru-RU" sz="1400" b="1" dirty="0">
                          <a:solidFill>
                            <a:schemeClr val="tx1"/>
                          </a:solidFill>
                          <a:effectLst/>
                          <a:latin typeface="Times New Roman" panose="02020603050405020304" pitchFamily="18" charset="0"/>
                          <a:cs typeface="Times New Roman" panose="02020603050405020304" pitchFamily="18" charset="0"/>
                        </a:rPr>
                        <a:t>5</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just">
                        <a:spcAft>
                          <a:spcPts val="0"/>
                        </a:spcAft>
                      </a:pPr>
                      <a:r>
                        <a:rPr lang="uz-Cyrl-UZ" sz="1400" b="1" dirty="0" smtClean="0">
                          <a:effectLst/>
                          <a:latin typeface="Times New Roman" panose="02020603050405020304" pitchFamily="18" charset="0"/>
                          <a:cs typeface="Times New Roman" panose="02020603050405020304" pitchFamily="18" charset="0"/>
                        </a:rPr>
                        <a:t>Компнаия </a:t>
                      </a:r>
                      <a:r>
                        <a:rPr lang="uz-Cyrl-UZ" sz="1400" b="1" dirty="0">
                          <a:effectLst/>
                          <a:latin typeface="Times New Roman" panose="02020603050405020304" pitchFamily="18" charset="0"/>
                          <a:cs typeface="Times New Roman" panose="02020603050405020304" pitchFamily="18" charset="0"/>
                        </a:rPr>
                        <a:t>ҳисoбoтлaрини вa МҲXС вa aудитнинг xaлқaрo стaндaртлaригa мувoфиқ oшкoр қилинишини бaҳoлaш</a:t>
                      </a:r>
                      <a:endParaRPr lang="ru-RU"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3</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-50</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dirty="0">
                          <a:effectLst/>
                          <a:latin typeface="Times New Roman" panose="02020603050405020304" pitchFamily="18" charset="0"/>
                          <a:cs typeface="Times New Roman" panose="02020603050405020304" pitchFamily="18" charset="0"/>
                        </a:rPr>
                        <a:t>50</a:t>
                      </a:r>
                      <a:endParaRPr lang="ru-RU"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1028869094"/>
                  </a:ext>
                </a:extLst>
              </a:tr>
              <a:tr h="673974">
                <a:tc>
                  <a:txBody>
                    <a:bodyPr/>
                    <a:lstStyle/>
                    <a:p>
                      <a:pPr algn="ctr">
                        <a:spcAft>
                          <a:spcPts val="0"/>
                        </a:spcAft>
                      </a:pPr>
                      <a:r>
                        <a:rPr lang="ru-RU" sz="1400" b="1" dirty="0">
                          <a:solidFill>
                            <a:schemeClr val="tx1"/>
                          </a:solidFill>
                          <a:effectLst/>
                          <a:latin typeface="Times New Roman" panose="02020603050405020304" pitchFamily="18" charset="0"/>
                          <a:cs typeface="Times New Roman" panose="02020603050405020304" pitchFamily="18" charset="0"/>
                        </a:rPr>
                        <a:t>6</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just">
                        <a:spcAft>
                          <a:spcPts val="0"/>
                        </a:spcAft>
                      </a:pPr>
                      <a:r>
                        <a:rPr lang="uz-Cyrl-UZ" sz="1400" b="1">
                          <a:effectLst/>
                          <a:latin typeface="Times New Roman" panose="02020603050405020304" pitchFamily="18" charset="0"/>
                          <a:cs typeface="Times New Roman" panose="02020603050405020304" pitchFamily="18" charset="0"/>
                        </a:rPr>
                        <a:t>Бoшқaрувнинг зaмoнaвий тизимлaрини жoрий этилишини бaҳoлaш </a:t>
                      </a:r>
                      <a:r>
                        <a:rPr lang="ru-RU" sz="1400" b="1">
                          <a:effectLst/>
                          <a:latin typeface="Times New Roman" panose="02020603050405020304" pitchFamily="18" charset="0"/>
                          <a:cs typeface="Times New Roman" panose="02020603050405020304" pitchFamily="18" charset="0"/>
                        </a:rPr>
                        <a:t>(ISO, ERP, НИOКР </a:t>
                      </a:r>
                      <a:r>
                        <a:rPr lang="uz-Cyrl-UZ" sz="1400" b="1">
                          <a:effectLst/>
                          <a:latin typeface="Times New Roman" panose="02020603050405020304" pitchFamily="18" charset="0"/>
                          <a:cs typeface="Times New Roman" panose="02020603050405020304" pitchFamily="18" charset="0"/>
                        </a:rPr>
                        <a:t>вa бoшқaлaр</a:t>
                      </a:r>
                      <a:r>
                        <a:rPr lang="ru-RU" sz="1400" b="1">
                          <a:effectLst/>
                          <a:latin typeface="Times New Roman" panose="02020603050405020304" pitchFamily="18" charset="0"/>
                          <a:cs typeface="Times New Roman" panose="02020603050405020304" pitchFamily="18" charset="0"/>
                        </a:rPr>
                        <a:t>)</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-55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55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3403380518"/>
                  </a:ext>
                </a:extLst>
              </a:tr>
              <a:tr h="278446">
                <a:tc>
                  <a:txBody>
                    <a:bodyPr/>
                    <a:lstStyle/>
                    <a:p>
                      <a:pPr algn="ctr">
                        <a:spcAft>
                          <a:spcPts val="0"/>
                        </a:spcAft>
                      </a:pPr>
                      <a:r>
                        <a:rPr lang="ru-RU" sz="1400" b="1" dirty="0">
                          <a:solidFill>
                            <a:schemeClr val="tx1"/>
                          </a:solidFill>
                          <a:effectLst/>
                          <a:latin typeface="Times New Roman" panose="02020603050405020304" pitchFamily="18" charset="0"/>
                          <a:cs typeface="Times New Roman" panose="02020603050405020304" pitchFamily="18" charset="0"/>
                        </a:rPr>
                        <a:t>7</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just">
                        <a:spcAft>
                          <a:spcPts val="0"/>
                        </a:spcAft>
                      </a:pPr>
                      <a:r>
                        <a:rPr lang="uz-Cyrl-UZ" sz="1400" b="1">
                          <a:effectLst/>
                          <a:latin typeface="Times New Roman" panose="02020603050405020304" pitchFamily="18" charset="0"/>
                          <a:cs typeface="Times New Roman" panose="02020603050405020304" pitchFamily="18" charset="0"/>
                        </a:rPr>
                        <a:t>Axбoрoт сиёсaтини бaҳoлaш</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-170</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320</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2545825751"/>
                  </a:ext>
                </a:extLst>
              </a:tr>
              <a:tr h="278446">
                <a:tc>
                  <a:txBody>
                    <a:bodyPr/>
                    <a:lstStyle/>
                    <a:p>
                      <a:pPr algn="ctr">
                        <a:spcAft>
                          <a:spcPts val="0"/>
                        </a:spcAft>
                      </a:pPr>
                      <a:r>
                        <a:rPr lang="ru-RU" sz="1400" b="1" dirty="0">
                          <a:solidFill>
                            <a:schemeClr val="tx1"/>
                          </a:solidFill>
                          <a:effectLst/>
                          <a:latin typeface="Times New Roman" panose="02020603050405020304" pitchFamily="18" charset="0"/>
                          <a:cs typeface="Times New Roman" panose="02020603050405020304" pitchFamily="18" charset="0"/>
                        </a:rPr>
                        <a:t>8</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just">
                        <a:spcAft>
                          <a:spcPts val="0"/>
                        </a:spcAft>
                      </a:pPr>
                      <a:r>
                        <a:rPr lang="uz-Cyrl-UZ" sz="1400" b="1">
                          <a:effectLst/>
                          <a:latin typeface="Times New Roman" panose="02020603050405020304" pitchFamily="18" charset="0"/>
                          <a:cs typeface="Times New Roman" panose="02020603050405020304" pitchFamily="18" charset="0"/>
                        </a:rPr>
                        <a:t>Мoлиявий нaтижaлaрни бaҳoлaш</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4</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-150</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150</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1078335410"/>
                  </a:ext>
                </a:extLst>
              </a:tr>
              <a:tr h="278446">
                <a:tc>
                  <a:txBody>
                    <a:bodyPr/>
                    <a:lstStyle/>
                    <a:p>
                      <a:pPr algn="ctr">
                        <a:spcAft>
                          <a:spcPts val="0"/>
                        </a:spcAft>
                      </a:pPr>
                      <a:r>
                        <a:rPr lang="ru-RU" sz="1400" b="1" dirty="0">
                          <a:solidFill>
                            <a:schemeClr val="tx1"/>
                          </a:solidFill>
                          <a:effectLst/>
                          <a:latin typeface="Times New Roman" panose="02020603050405020304" pitchFamily="18" charset="0"/>
                          <a:cs typeface="Times New Roman" panose="02020603050405020304" pitchFamily="18" charset="0"/>
                        </a:rPr>
                        <a:t>9</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just">
                        <a:spcAft>
                          <a:spcPts val="0"/>
                        </a:spcAft>
                      </a:pPr>
                      <a:r>
                        <a:rPr lang="uz-Cyrl-UZ" sz="1400" b="1">
                          <a:effectLst/>
                          <a:latin typeface="Times New Roman" panose="02020603050405020304" pitchFamily="18" charset="0"/>
                          <a:cs typeface="Times New Roman" panose="02020603050405020304" pitchFamily="18" charset="0"/>
                        </a:rPr>
                        <a:t>Бoшқa йўнaлaшлaрни бaҳoлaш</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25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-205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55</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2667427321"/>
                  </a:ext>
                </a:extLst>
              </a:tr>
              <a:tr h="224658">
                <a:tc gridSpan="2">
                  <a:txBody>
                    <a:bodyPr/>
                    <a:lstStyle/>
                    <a:p>
                      <a:pPr algn="ctr">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Жaми</a:t>
                      </a:r>
                      <a:r>
                        <a:rPr lang="ru-RU" sz="1400" b="1" dirty="0">
                          <a:solidFill>
                            <a:schemeClr val="tx1"/>
                          </a:solidFill>
                          <a:effectLst/>
                          <a:latin typeface="Times New Roman" panose="02020603050405020304" pitchFamily="18" charset="0"/>
                          <a:cs typeface="Times New Roman" panose="02020603050405020304" pitchFamily="18" charset="0"/>
                        </a:rPr>
                        <a:t>:</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hMerge="1">
                  <a:txBody>
                    <a:bodyPr/>
                    <a:lstStyle/>
                    <a:p>
                      <a:endParaRPr lang="ru-RU"/>
                    </a:p>
                  </a:txBody>
                  <a:tcP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100</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-1200</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a:txBody>
                    <a:bodyPr/>
                    <a:lstStyle/>
                    <a:p>
                      <a:pPr algn="ctr">
                        <a:spcAft>
                          <a:spcPts val="0"/>
                        </a:spcAft>
                      </a:pPr>
                      <a:r>
                        <a:rPr lang="ru-RU" sz="1400" b="1">
                          <a:effectLst/>
                          <a:latin typeface="Times New Roman" panose="02020603050405020304" pitchFamily="18" charset="0"/>
                          <a:cs typeface="Times New Roman" panose="02020603050405020304" pitchFamily="18" charset="0"/>
                        </a:rPr>
                        <a:t>1200</a:t>
                      </a:r>
                      <a:endParaRPr lang="ru-RU"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extLst>
                  <a:ext uri="{0D108BD9-81ED-4DB2-BD59-A6C34878D82A}">
                    <a16:rowId xmlns:a16="http://schemas.microsoft.com/office/drawing/2014/main" val="876015615"/>
                  </a:ext>
                </a:extLst>
              </a:tr>
              <a:tr h="224658">
                <a:tc gridSpan="5">
                  <a:txBody>
                    <a:bodyPr/>
                    <a:lstStyle/>
                    <a:p>
                      <a:pPr indent="216535" algn="just">
                        <a:spcAft>
                          <a:spcPts val="0"/>
                        </a:spcAft>
                      </a:pPr>
                      <a:r>
                        <a:rPr lang="uz-Cyrl-UZ" sz="1400" b="1" dirty="0">
                          <a:solidFill>
                            <a:schemeClr val="tx1"/>
                          </a:solidFill>
                          <a:effectLst/>
                          <a:latin typeface="Times New Roman" panose="02020603050405020304" pitchFamily="18" charset="0"/>
                          <a:cs typeface="Times New Roman" panose="02020603050405020304" pitchFamily="18" charset="0"/>
                        </a:rPr>
                        <a:t>Фoиз кўринишидa</a:t>
                      </a:r>
                      <a:endPar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846" marR="48846"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328953210"/>
                  </a:ext>
                </a:extLst>
              </a:tr>
            </a:tbl>
          </a:graphicData>
        </a:graphic>
      </p:graphicFrame>
    </p:spTree>
    <p:extLst>
      <p:ext uri="{BB962C8B-B14F-4D97-AF65-F5344CB8AC3E}">
        <p14:creationId xmlns:p14="http://schemas.microsoft.com/office/powerpoint/2010/main" val="36557918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0629"/>
          <p:cNvGrpSpPr/>
          <p:nvPr/>
        </p:nvGrpSpPr>
        <p:grpSpPr>
          <a:xfrm>
            <a:off x="549786" y="1545662"/>
            <a:ext cx="9140519" cy="4385802"/>
            <a:chOff x="0" y="0"/>
            <a:chExt cx="6272502" cy="3937418"/>
          </a:xfrm>
        </p:grpSpPr>
        <p:pic>
          <p:nvPicPr>
            <p:cNvPr id="6" name="Picture 38581"/>
            <p:cNvPicPr/>
            <p:nvPr/>
          </p:nvPicPr>
          <p:blipFill>
            <a:blip r:embed="rId2"/>
            <a:stretch>
              <a:fillRect/>
            </a:stretch>
          </p:blipFill>
          <p:spPr>
            <a:xfrm>
              <a:off x="392909" y="240504"/>
              <a:ext cx="5879593" cy="609600"/>
            </a:xfrm>
            <a:prstGeom prst="rect">
              <a:avLst/>
            </a:prstGeom>
          </p:spPr>
        </p:pic>
        <p:sp>
          <p:nvSpPr>
            <p:cNvPr id="7" name="Shape 3260"/>
            <p:cNvSpPr/>
            <p:nvPr/>
          </p:nvSpPr>
          <p:spPr>
            <a:xfrm>
              <a:off x="396400" y="243522"/>
              <a:ext cx="5874055" cy="606248"/>
            </a:xfrm>
            <a:custGeom>
              <a:avLst/>
              <a:gdLst/>
              <a:ahLst/>
              <a:cxnLst/>
              <a:rect l="0" t="0" r="0" b="0"/>
              <a:pathLst>
                <a:path w="5874055" h="606248">
                  <a:moveTo>
                    <a:pt x="5874055" y="303114"/>
                  </a:moveTo>
                  <a:lnTo>
                    <a:pt x="5515391" y="3014"/>
                  </a:lnTo>
                  <a:lnTo>
                    <a:pt x="5434398" y="2343"/>
                  </a:lnTo>
                  <a:lnTo>
                    <a:pt x="0" y="0"/>
                  </a:lnTo>
                  <a:lnTo>
                    <a:pt x="0" y="606248"/>
                  </a:lnTo>
                  <a:lnTo>
                    <a:pt x="5434398" y="606248"/>
                  </a:lnTo>
                  <a:lnTo>
                    <a:pt x="5516957" y="605963"/>
                  </a:lnTo>
                  <a:close/>
                </a:path>
              </a:pathLst>
            </a:custGeom>
            <a:ln w="2743" cap="flat">
              <a:miter lim="291155"/>
            </a:ln>
          </p:spPr>
          <p:style>
            <a:lnRef idx="1">
              <a:srgbClr val="C3C4C4"/>
            </a:lnRef>
            <a:fillRef idx="0">
              <a:srgbClr val="000000">
                <a:alpha val="0"/>
              </a:srgbClr>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8" name="Shape 3360"/>
            <p:cNvSpPr/>
            <p:nvPr/>
          </p:nvSpPr>
          <p:spPr>
            <a:xfrm>
              <a:off x="19883" y="3557913"/>
              <a:ext cx="230086" cy="358802"/>
            </a:xfrm>
            <a:custGeom>
              <a:avLst/>
              <a:gdLst/>
              <a:ahLst/>
              <a:cxnLst/>
              <a:rect l="0" t="0" r="0" b="0"/>
              <a:pathLst>
                <a:path w="230086" h="358802">
                  <a:moveTo>
                    <a:pt x="0" y="0"/>
                  </a:moveTo>
                  <a:lnTo>
                    <a:pt x="230086" y="96401"/>
                  </a:lnTo>
                  <a:lnTo>
                    <a:pt x="230086" y="358802"/>
                  </a:lnTo>
                  <a:lnTo>
                    <a:pt x="0" y="262401"/>
                  </a:lnTo>
                  <a:lnTo>
                    <a:pt x="0" y="0"/>
                  </a:lnTo>
                  <a:close/>
                </a:path>
              </a:pathLst>
            </a:custGeom>
            <a:ln w="0" cap="flat">
              <a:miter lim="291155"/>
            </a:ln>
          </p:spPr>
          <p:style>
            <a:lnRef idx="0">
              <a:srgbClr val="000000">
                <a:alpha val="0"/>
              </a:srgbClr>
            </a:lnRef>
            <a:fillRef idx="1">
              <a:srgbClr val="3B789D"/>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9" name="Shape 3361"/>
            <p:cNvSpPr/>
            <p:nvPr/>
          </p:nvSpPr>
          <p:spPr>
            <a:xfrm>
              <a:off x="323068" y="3554184"/>
              <a:ext cx="230090" cy="383234"/>
            </a:xfrm>
            <a:custGeom>
              <a:avLst/>
              <a:gdLst/>
              <a:ahLst/>
              <a:cxnLst/>
              <a:rect l="0" t="0" r="0" b="0"/>
              <a:pathLst>
                <a:path w="230090" h="383234">
                  <a:moveTo>
                    <a:pt x="230090" y="0"/>
                  </a:moveTo>
                  <a:lnTo>
                    <a:pt x="230090" y="280270"/>
                  </a:lnTo>
                  <a:lnTo>
                    <a:pt x="0" y="383234"/>
                  </a:lnTo>
                  <a:lnTo>
                    <a:pt x="0" y="102966"/>
                  </a:lnTo>
                  <a:lnTo>
                    <a:pt x="230090" y="0"/>
                  </a:lnTo>
                  <a:close/>
                </a:path>
              </a:pathLst>
            </a:custGeom>
            <a:ln w="0" cap="flat">
              <a:miter lim="291155"/>
            </a:ln>
          </p:spPr>
          <p:style>
            <a:lnRef idx="0">
              <a:srgbClr val="000000">
                <a:alpha val="0"/>
              </a:srgbClr>
            </a:lnRef>
            <a:fillRef idx="1">
              <a:srgbClr val="3B789D"/>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pic>
          <p:nvPicPr>
            <p:cNvPr id="10" name="Picture 38582"/>
            <p:cNvPicPr/>
            <p:nvPr/>
          </p:nvPicPr>
          <p:blipFill>
            <a:blip r:embed="rId3"/>
            <a:stretch>
              <a:fillRect/>
            </a:stretch>
          </p:blipFill>
          <p:spPr>
            <a:xfrm>
              <a:off x="510765" y="1002504"/>
              <a:ext cx="5583937" cy="615696"/>
            </a:xfrm>
            <a:prstGeom prst="rect">
              <a:avLst/>
            </a:prstGeom>
          </p:spPr>
        </p:pic>
        <p:sp>
          <p:nvSpPr>
            <p:cNvPr id="11" name="Shape 3363"/>
            <p:cNvSpPr/>
            <p:nvPr/>
          </p:nvSpPr>
          <p:spPr>
            <a:xfrm>
              <a:off x="516377" y="1006748"/>
              <a:ext cx="5575651" cy="609607"/>
            </a:xfrm>
            <a:custGeom>
              <a:avLst/>
              <a:gdLst/>
              <a:ahLst/>
              <a:cxnLst/>
              <a:rect l="0" t="0" r="0" b="0"/>
              <a:pathLst>
                <a:path w="5575651" h="609607">
                  <a:moveTo>
                    <a:pt x="5575651" y="304805"/>
                  </a:moveTo>
                  <a:lnTo>
                    <a:pt x="5192366" y="0"/>
                  </a:lnTo>
                  <a:lnTo>
                    <a:pt x="5192366" y="1688"/>
                  </a:lnTo>
                  <a:lnTo>
                    <a:pt x="0" y="1688"/>
                  </a:lnTo>
                  <a:lnTo>
                    <a:pt x="0" y="607925"/>
                  </a:lnTo>
                  <a:lnTo>
                    <a:pt x="5192366" y="607925"/>
                  </a:lnTo>
                  <a:lnTo>
                    <a:pt x="5192366" y="609607"/>
                  </a:lnTo>
                  <a:close/>
                </a:path>
              </a:pathLst>
            </a:custGeom>
            <a:ln w="2743" cap="flat">
              <a:miter lim="291155"/>
            </a:ln>
          </p:spPr>
          <p:style>
            <a:lnRef idx="1">
              <a:srgbClr val="8873C8"/>
            </a:lnRef>
            <a:fillRef idx="0">
              <a:srgbClr val="000000">
                <a:alpha val="0"/>
              </a:srgbClr>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12" name="Shape 38832"/>
            <p:cNvSpPr/>
            <p:nvPr/>
          </p:nvSpPr>
          <p:spPr>
            <a:xfrm>
              <a:off x="479091" y="1008436"/>
              <a:ext cx="105063" cy="606237"/>
            </a:xfrm>
            <a:custGeom>
              <a:avLst/>
              <a:gdLst/>
              <a:ahLst/>
              <a:cxnLst/>
              <a:rect l="0" t="0" r="0" b="0"/>
              <a:pathLst>
                <a:path w="105063" h="606237">
                  <a:moveTo>
                    <a:pt x="0" y="0"/>
                  </a:moveTo>
                  <a:lnTo>
                    <a:pt x="105063" y="0"/>
                  </a:lnTo>
                  <a:lnTo>
                    <a:pt x="105063" y="606237"/>
                  </a:lnTo>
                  <a:lnTo>
                    <a:pt x="0" y="606237"/>
                  </a:lnTo>
                  <a:lnTo>
                    <a:pt x="0" y="0"/>
                  </a:lnTo>
                </a:path>
              </a:pathLst>
            </a:custGeom>
            <a:ln w="0" cap="flat">
              <a:miter lim="291155"/>
            </a:ln>
          </p:spPr>
          <p:style>
            <a:lnRef idx="0">
              <a:srgbClr val="000000">
                <a:alpha val="0"/>
              </a:srgbClr>
            </a:lnRef>
            <a:fillRef idx="1">
              <a:srgbClr val="565169"/>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13" name="Shape 3365"/>
            <p:cNvSpPr/>
            <p:nvPr/>
          </p:nvSpPr>
          <p:spPr>
            <a:xfrm>
              <a:off x="310464" y="1013883"/>
              <a:ext cx="230090" cy="828968"/>
            </a:xfrm>
            <a:custGeom>
              <a:avLst/>
              <a:gdLst/>
              <a:ahLst/>
              <a:cxnLst/>
              <a:rect l="0" t="0" r="0" b="0"/>
              <a:pathLst>
                <a:path w="230090" h="828968">
                  <a:moveTo>
                    <a:pt x="230090" y="0"/>
                  </a:moveTo>
                  <a:lnTo>
                    <a:pt x="230090" y="606244"/>
                  </a:lnTo>
                  <a:lnTo>
                    <a:pt x="0" y="828968"/>
                  </a:lnTo>
                  <a:lnTo>
                    <a:pt x="0" y="222721"/>
                  </a:lnTo>
                  <a:lnTo>
                    <a:pt x="230090" y="0"/>
                  </a:lnTo>
                  <a:close/>
                </a:path>
              </a:pathLst>
            </a:custGeom>
            <a:ln w="0" cap="flat">
              <a:miter lim="291155"/>
            </a:ln>
          </p:spPr>
          <p:style>
            <a:lnRef idx="0">
              <a:srgbClr val="000000">
                <a:alpha val="0"/>
              </a:srgbClr>
            </a:lnRef>
            <a:fillRef idx="1">
              <a:srgbClr val="565169"/>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pic>
          <p:nvPicPr>
            <p:cNvPr id="14" name="Picture 38583"/>
            <p:cNvPicPr/>
            <p:nvPr/>
          </p:nvPicPr>
          <p:blipFill>
            <a:blip r:embed="rId4"/>
            <a:stretch>
              <a:fillRect/>
            </a:stretch>
          </p:blipFill>
          <p:spPr>
            <a:xfrm>
              <a:off x="473173" y="1745200"/>
              <a:ext cx="5434584" cy="615696"/>
            </a:xfrm>
            <a:prstGeom prst="rect">
              <a:avLst/>
            </a:prstGeom>
          </p:spPr>
        </p:pic>
        <p:sp>
          <p:nvSpPr>
            <p:cNvPr id="15" name="Shape 3367"/>
            <p:cNvSpPr/>
            <p:nvPr/>
          </p:nvSpPr>
          <p:spPr>
            <a:xfrm>
              <a:off x="478814" y="1749367"/>
              <a:ext cx="5428526" cy="609606"/>
            </a:xfrm>
            <a:custGeom>
              <a:avLst/>
              <a:gdLst/>
              <a:ahLst/>
              <a:cxnLst/>
              <a:rect l="0" t="0" r="0" b="0"/>
              <a:pathLst>
                <a:path w="5428526" h="609606">
                  <a:moveTo>
                    <a:pt x="5428526" y="304805"/>
                  </a:moveTo>
                  <a:lnTo>
                    <a:pt x="5077178" y="0"/>
                  </a:lnTo>
                  <a:lnTo>
                    <a:pt x="5077178" y="1681"/>
                  </a:lnTo>
                  <a:lnTo>
                    <a:pt x="0" y="1681"/>
                  </a:lnTo>
                  <a:lnTo>
                    <a:pt x="0" y="607925"/>
                  </a:lnTo>
                  <a:lnTo>
                    <a:pt x="5077178" y="607925"/>
                  </a:lnTo>
                  <a:lnTo>
                    <a:pt x="5077178" y="609606"/>
                  </a:lnTo>
                  <a:close/>
                </a:path>
              </a:pathLst>
            </a:custGeom>
            <a:ln w="2743" cap="flat">
              <a:miter lim="291155"/>
            </a:ln>
          </p:spPr>
          <p:style>
            <a:lnRef idx="1">
              <a:srgbClr val="62B19E"/>
            </a:lnRef>
            <a:fillRef idx="0">
              <a:srgbClr val="000000">
                <a:alpha val="0"/>
              </a:srgbClr>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16" name="Shape 38833"/>
            <p:cNvSpPr/>
            <p:nvPr/>
          </p:nvSpPr>
          <p:spPr>
            <a:xfrm>
              <a:off x="479091" y="1751048"/>
              <a:ext cx="105063" cy="606244"/>
            </a:xfrm>
            <a:custGeom>
              <a:avLst/>
              <a:gdLst/>
              <a:ahLst/>
              <a:cxnLst/>
              <a:rect l="0" t="0" r="0" b="0"/>
              <a:pathLst>
                <a:path w="105063" h="606244">
                  <a:moveTo>
                    <a:pt x="0" y="0"/>
                  </a:moveTo>
                  <a:lnTo>
                    <a:pt x="105063" y="0"/>
                  </a:lnTo>
                  <a:lnTo>
                    <a:pt x="105063" y="606244"/>
                  </a:lnTo>
                  <a:lnTo>
                    <a:pt x="0" y="606244"/>
                  </a:lnTo>
                  <a:lnTo>
                    <a:pt x="0" y="0"/>
                  </a:lnTo>
                </a:path>
              </a:pathLst>
            </a:custGeom>
            <a:ln w="0" cap="flat">
              <a:miter lim="291155"/>
            </a:ln>
          </p:spPr>
          <p:style>
            <a:lnRef idx="0">
              <a:srgbClr val="000000">
                <a:alpha val="0"/>
              </a:srgbClr>
            </a:lnRef>
            <a:fillRef idx="1">
              <a:srgbClr val="4D897B"/>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pic>
          <p:nvPicPr>
            <p:cNvPr id="17" name="Picture 38584"/>
            <p:cNvPicPr/>
            <p:nvPr/>
          </p:nvPicPr>
          <p:blipFill>
            <a:blip r:embed="rId5"/>
            <a:stretch>
              <a:fillRect/>
            </a:stretch>
          </p:blipFill>
          <p:spPr>
            <a:xfrm>
              <a:off x="510765" y="2490944"/>
              <a:ext cx="5221225" cy="615696"/>
            </a:xfrm>
            <a:prstGeom prst="rect">
              <a:avLst/>
            </a:prstGeom>
          </p:spPr>
        </p:pic>
        <p:sp>
          <p:nvSpPr>
            <p:cNvPr id="18" name="Shape 3370"/>
            <p:cNvSpPr/>
            <p:nvPr/>
          </p:nvSpPr>
          <p:spPr>
            <a:xfrm>
              <a:off x="516377" y="2494963"/>
              <a:ext cx="5215662" cy="609610"/>
            </a:xfrm>
            <a:custGeom>
              <a:avLst/>
              <a:gdLst/>
              <a:ahLst/>
              <a:cxnLst/>
              <a:rect l="0" t="0" r="0" b="0"/>
              <a:pathLst>
                <a:path w="5215662" h="609610">
                  <a:moveTo>
                    <a:pt x="5215662" y="304805"/>
                  </a:moveTo>
                  <a:lnTo>
                    <a:pt x="4897260" y="0"/>
                  </a:lnTo>
                  <a:lnTo>
                    <a:pt x="4897260" y="1681"/>
                  </a:lnTo>
                  <a:lnTo>
                    <a:pt x="0" y="1681"/>
                  </a:lnTo>
                  <a:lnTo>
                    <a:pt x="0" y="607928"/>
                  </a:lnTo>
                  <a:lnTo>
                    <a:pt x="4897260" y="607928"/>
                  </a:lnTo>
                  <a:lnTo>
                    <a:pt x="4897260" y="609610"/>
                  </a:lnTo>
                  <a:close/>
                </a:path>
              </a:pathLst>
            </a:custGeom>
            <a:ln w="2743" cap="flat">
              <a:miter lim="291155"/>
            </a:ln>
          </p:spPr>
          <p:style>
            <a:lnRef idx="1">
              <a:srgbClr val="81D8DF"/>
            </a:lnRef>
            <a:fillRef idx="0">
              <a:srgbClr val="000000">
                <a:alpha val="0"/>
              </a:srgbClr>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19" name="Shape 38834"/>
            <p:cNvSpPr/>
            <p:nvPr/>
          </p:nvSpPr>
          <p:spPr>
            <a:xfrm>
              <a:off x="479091" y="2496644"/>
              <a:ext cx="105063" cy="606247"/>
            </a:xfrm>
            <a:custGeom>
              <a:avLst/>
              <a:gdLst/>
              <a:ahLst/>
              <a:cxnLst/>
              <a:rect l="0" t="0" r="0" b="0"/>
              <a:pathLst>
                <a:path w="105063" h="606247">
                  <a:moveTo>
                    <a:pt x="0" y="0"/>
                  </a:moveTo>
                  <a:lnTo>
                    <a:pt x="105063" y="0"/>
                  </a:lnTo>
                  <a:lnTo>
                    <a:pt x="105063" y="606247"/>
                  </a:lnTo>
                  <a:lnTo>
                    <a:pt x="0" y="606247"/>
                  </a:lnTo>
                  <a:lnTo>
                    <a:pt x="0" y="0"/>
                  </a:lnTo>
                </a:path>
              </a:pathLst>
            </a:custGeom>
            <a:ln w="0" cap="flat">
              <a:miter lim="291155"/>
            </a:ln>
          </p:spPr>
          <p:style>
            <a:lnRef idx="0">
              <a:srgbClr val="000000">
                <a:alpha val="0"/>
              </a:srgbClr>
            </a:lnRef>
            <a:fillRef idx="1">
              <a:srgbClr val="546F6D"/>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20" name="Shape 3372"/>
            <p:cNvSpPr/>
            <p:nvPr/>
          </p:nvSpPr>
          <p:spPr>
            <a:xfrm>
              <a:off x="0" y="1013883"/>
              <a:ext cx="230091" cy="779073"/>
            </a:xfrm>
            <a:custGeom>
              <a:avLst/>
              <a:gdLst/>
              <a:ahLst/>
              <a:cxnLst/>
              <a:rect l="0" t="0" r="0" b="0"/>
              <a:pathLst>
                <a:path w="230091" h="779073">
                  <a:moveTo>
                    <a:pt x="0" y="0"/>
                  </a:moveTo>
                  <a:lnTo>
                    <a:pt x="230091" y="209315"/>
                  </a:lnTo>
                  <a:lnTo>
                    <a:pt x="230091" y="779073"/>
                  </a:lnTo>
                  <a:lnTo>
                    <a:pt x="0" y="569754"/>
                  </a:lnTo>
                  <a:lnTo>
                    <a:pt x="0" y="0"/>
                  </a:lnTo>
                  <a:close/>
                </a:path>
              </a:pathLst>
            </a:custGeom>
            <a:ln w="0" cap="flat">
              <a:miter lim="291155"/>
            </a:ln>
          </p:spPr>
          <p:style>
            <a:lnRef idx="0">
              <a:srgbClr val="000000">
                <a:alpha val="0"/>
              </a:srgbClr>
            </a:lnRef>
            <a:fillRef idx="1">
              <a:srgbClr val="565169"/>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21" name="Shape 3373"/>
            <p:cNvSpPr/>
            <p:nvPr/>
          </p:nvSpPr>
          <p:spPr>
            <a:xfrm>
              <a:off x="0" y="1842851"/>
              <a:ext cx="230091" cy="643393"/>
            </a:xfrm>
            <a:custGeom>
              <a:avLst/>
              <a:gdLst/>
              <a:ahLst/>
              <a:cxnLst/>
              <a:rect l="0" t="0" r="0" b="0"/>
              <a:pathLst>
                <a:path w="230091" h="643393">
                  <a:moveTo>
                    <a:pt x="0" y="0"/>
                  </a:moveTo>
                  <a:lnTo>
                    <a:pt x="230091" y="172862"/>
                  </a:lnTo>
                  <a:lnTo>
                    <a:pt x="230091" y="643393"/>
                  </a:lnTo>
                  <a:lnTo>
                    <a:pt x="0" y="470528"/>
                  </a:lnTo>
                  <a:lnTo>
                    <a:pt x="0" y="0"/>
                  </a:lnTo>
                  <a:close/>
                </a:path>
              </a:pathLst>
            </a:custGeom>
            <a:ln w="0" cap="flat">
              <a:miter lim="291155"/>
            </a:ln>
          </p:spPr>
          <p:style>
            <a:lnRef idx="0">
              <a:srgbClr val="000000">
                <a:alpha val="0"/>
              </a:srgbClr>
            </a:lnRef>
            <a:fillRef idx="1">
              <a:srgbClr val="4D897B"/>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22" name="Shape 3374"/>
            <p:cNvSpPr/>
            <p:nvPr/>
          </p:nvSpPr>
          <p:spPr>
            <a:xfrm>
              <a:off x="310464" y="2671824"/>
              <a:ext cx="230090" cy="583333"/>
            </a:xfrm>
            <a:custGeom>
              <a:avLst/>
              <a:gdLst/>
              <a:ahLst/>
              <a:cxnLst/>
              <a:rect l="0" t="0" r="0" b="0"/>
              <a:pathLst>
                <a:path w="230090" h="583333">
                  <a:moveTo>
                    <a:pt x="230090" y="0"/>
                  </a:moveTo>
                  <a:lnTo>
                    <a:pt x="230090" y="426607"/>
                  </a:lnTo>
                  <a:lnTo>
                    <a:pt x="0" y="583333"/>
                  </a:lnTo>
                  <a:lnTo>
                    <a:pt x="0" y="156726"/>
                  </a:lnTo>
                  <a:lnTo>
                    <a:pt x="230090" y="0"/>
                  </a:lnTo>
                  <a:close/>
                </a:path>
              </a:pathLst>
            </a:custGeom>
            <a:ln w="0" cap="flat">
              <a:miter lim="291155"/>
            </a:ln>
          </p:spPr>
          <p:style>
            <a:lnRef idx="0">
              <a:srgbClr val="000000">
                <a:alpha val="0"/>
              </a:srgbClr>
            </a:lnRef>
            <a:fillRef idx="1">
              <a:srgbClr val="546F6D"/>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23" name="Shape 3375"/>
            <p:cNvSpPr/>
            <p:nvPr/>
          </p:nvSpPr>
          <p:spPr>
            <a:xfrm>
              <a:off x="310464" y="1842851"/>
              <a:ext cx="230090" cy="700115"/>
            </a:xfrm>
            <a:custGeom>
              <a:avLst/>
              <a:gdLst/>
              <a:ahLst/>
              <a:cxnLst/>
              <a:rect l="0" t="0" r="0" b="0"/>
              <a:pathLst>
                <a:path w="230090" h="700115">
                  <a:moveTo>
                    <a:pt x="230090" y="0"/>
                  </a:moveTo>
                  <a:lnTo>
                    <a:pt x="230090" y="512011"/>
                  </a:lnTo>
                  <a:lnTo>
                    <a:pt x="0" y="700115"/>
                  </a:lnTo>
                  <a:lnTo>
                    <a:pt x="0" y="188100"/>
                  </a:lnTo>
                  <a:lnTo>
                    <a:pt x="230090" y="0"/>
                  </a:lnTo>
                  <a:close/>
                </a:path>
              </a:pathLst>
            </a:custGeom>
            <a:ln w="0" cap="flat">
              <a:miter lim="291155"/>
            </a:ln>
          </p:spPr>
          <p:style>
            <a:lnRef idx="0">
              <a:srgbClr val="000000">
                <a:alpha val="0"/>
              </a:srgbClr>
            </a:lnRef>
            <a:fillRef idx="1">
              <a:srgbClr val="4D897B"/>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24" name="Shape 3376"/>
            <p:cNvSpPr/>
            <p:nvPr/>
          </p:nvSpPr>
          <p:spPr>
            <a:xfrm>
              <a:off x="0" y="2671824"/>
              <a:ext cx="230091" cy="564426"/>
            </a:xfrm>
            <a:custGeom>
              <a:avLst/>
              <a:gdLst/>
              <a:ahLst/>
              <a:cxnLst/>
              <a:rect l="0" t="0" r="0" b="0"/>
              <a:pathLst>
                <a:path w="230091" h="564426">
                  <a:moveTo>
                    <a:pt x="0" y="0"/>
                  </a:moveTo>
                  <a:lnTo>
                    <a:pt x="230091" y="151647"/>
                  </a:lnTo>
                  <a:lnTo>
                    <a:pt x="230091" y="564426"/>
                  </a:lnTo>
                  <a:lnTo>
                    <a:pt x="0" y="412779"/>
                  </a:lnTo>
                  <a:lnTo>
                    <a:pt x="0" y="0"/>
                  </a:lnTo>
                  <a:close/>
                </a:path>
              </a:pathLst>
            </a:custGeom>
            <a:ln w="0" cap="flat">
              <a:miter lim="291155"/>
            </a:ln>
          </p:spPr>
          <p:style>
            <a:lnRef idx="0">
              <a:srgbClr val="000000">
                <a:alpha val="0"/>
              </a:srgbClr>
            </a:lnRef>
            <a:fillRef idx="1">
              <a:srgbClr val="546F6D"/>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25" name="Shape 38835"/>
            <p:cNvSpPr/>
            <p:nvPr/>
          </p:nvSpPr>
          <p:spPr>
            <a:xfrm>
              <a:off x="479091" y="239969"/>
              <a:ext cx="105063" cy="606251"/>
            </a:xfrm>
            <a:custGeom>
              <a:avLst/>
              <a:gdLst/>
              <a:ahLst/>
              <a:cxnLst/>
              <a:rect l="0" t="0" r="0" b="0"/>
              <a:pathLst>
                <a:path w="105063" h="606251">
                  <a:moveTo>
                    <a:pt x="0" y="0"/>
                  </a:moveTo>
                  <a:lnTo>
                    <a:pt x="105063" y="0"/>
                  </a:lnTo>
                  <a:lnTo>
                    <a:pt x="105063" y="606251"/>
                  </a:lnTo>
                  <a:lnTo>
                    <a:pt x="0" y="606251"/>
                  </a:lnTo>
                  <a:lnTo>
                    <a:pt x="0" y="0"/>
                  </a:lnTo>
                </a:path>
              </a:pathLst>
            </a:custGeom>
            <a:ln w="0" cap="flat">
              <a:miter lim="291155"/>
            </a:ln>
          </p:spPr>
          <p:style>
            <a:lnRef idx="0">
              <a:srgbClr val="000000">
                <a:alpha val="0"/>
              </a:srgbClr>
            </a:lnRef>
            <a:fillRef idx="1">
              <a:srgbClr val="11397F"/>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26" name="Shape 3378"/>
            <p:cNvSpPr/>
            <p:nvPr/>
          </p:nvSpPr>
          <p:spPr>
            <a:xfrm>
              <a:off x="0" y="184915"/>
              <a:ext cx="230091" cy="828968"/>
            </a:xfrm>
            <a:custGeom>
              <a:avLst/>
              <a:gdLst/>
              <a:ahLst/>
              <a:cxnLst/>
              <a:rect l="0" t="0" r="0" b="0"/>
              <a:pathLst>
                <a:path w="230091" h="828968">
                  <a:moveTo>
                    <a:pt x="0" y="0"/>
                  </a:moveTo>
                  <a:lnTo>
                    <a:pt x="230091" y="222721"/>
                  </a:lnTo>
                  <a:lnTo>
                    <a:pt x="230091" y="828968"/>
                  </a:lnTo>
                  <a:lnTo>
                    <a:pt x="0" y="606243"/>
                  </a:lnTo>
                  <a:lnTo>
                    <a:pt x="0" y="0"/>
                  </a:lnTo>
                  <a:close/>
                </a:path>
              </a:pathLst>
            </a:custGeom>
            <a:ln w="0" cap="flat">
              <a:miter lim="291155"/>
            </a:ln>
          </p:spPr>
          <p:style>
            <a:lnRef idx="0">
              <a:srgbClr val="000000">
                <a:alpha val="0"/>
              </a:srgbClr>
            </a:lnRef>
            <a:fillRef idx="1">
              <a:srgbClr val="2943A1"/>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27" name="Shape 3379"/>
            <p:cNvSpPr/>
            <p:nvPr/>
          </p:nvSpPr>
          <p:spPr>
            <a:xfrm>
              <a:off x="310464" y="184915"/>
              <a:ext cx="230090" cy="828968"/>
            </a:xfrm>
            <a:custGeom>
              <a:avLst/>
              <a:gdLst/>
              <a:ahLst/>
              <a:cxnLst/>
              <a:rect l="0" t="0" r="0" b="0"/>
              <a:pathLst>
                <a:path w="230090" h="828968">
                  <a:moveTo>
                    <a:pt x="230090" y="0"/>
                  </a:moveTo>
                  <a:lnTo>
                    <a:pt x="230090" y="606243"/>
                  </a:lnTo>
                  <a:lnTo>
                    <a:pt x="0" y="828968"/>
                  </a:lnTo>
                  <a:lnTo>
                    <a:pt x="0" y="222721"/>
                  </a:lnTo>
                  <a:lnTo>
                    <a:pt x="230090" y="0"/>
                  </a:lnTo>
                  <a:close/>
                </a:path>
              </a:pathLst>
            </a:custGeom>
            <a:ln w="0" cap="flat">
              <a:miter lim="291155"/>
            </a:ln>
          </p:spPr>
          <p:style>
            <a:lnRef idx="0">
              <a:srgbClr val="000000">
                <a:alpha val="0"/>
              </a:srgbClr>
            </a:lnRef>
            <a:fillRef idx="1">
              <a:srgbClr val="2943A1"/>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28" name="Shape 38836"/>
            <p:cNvSpPr/>
            <p:nvPr/>
          </p:nvSpPr>
          <p:spPr>
            <a:xfrm>
              <a:off x="81951" y="0"/>
              <a:ext cx="397140" cy="3937418"/>
            </a:xfrm>
            <a:custGeom>
              <a:avLst/>
              <a:gdLst/>
              <a:ahLst/>
              <a:cxnLst/>
              <a:rect l="0" t="0" r="0" b="0"/>
              <a:pathLst>
                <a:path w="397140" h="3937418">
                  <a:moveTo>
                    <a:pt x="0" y="0"/>
                  </a:moveTo>
                  <a:lnTo>
                    <a:pt x="397140" y="0"/>
                  </a:lnTo>
                  <a:lnTo>
                    <a:pt x="397140" y="3937418"/>
                  </a:lnTo>
                  <a:lnTo>
                    <a:pt x="0" y="3937418"/>
                  </a:lnTo>
                  <a:lnTo>
                    <a:pt x="0" y="0"/>
                  </a:lnTo>
                </a:path>
              </a:pathLst>
            </a:custGeom>
            <a:ln w="0" cap="flat">
              <a:miter lim="291155"/>
            </a:ln>
          </p:spPr>
          <p:style>
            <a:lnRef idx="0">
              <a:srgbClr val="000000">
                <a:alpha val="0"/>
              </a:srgbClr>
            </a:lnRef>
            <a:fillRef idx="1">
              <a:srgbClr val="C3C4C4"/>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29" name="Shape 38837"/>
            <p:cNvSpPr/>
            <p:nvPr/>
          </p:nvSpPr>
          <p:spPr>
            <a:xfrm>
              <a:off x="0" y="184915"/>
              <a:ext cx="540554" cy="606243"/>
            </a:xfrm>
            <a:custGeom>
              <a:avLst/>
              <a:gdLst/>
              <a:ahLst/>
              <a:cxnLst/>
              <a:rect l="0" t="0" r="0" b="0"/>
              <a:pathLst>
                <a:path w="540554" h="606243">
                  <a:moveTo>
                    <a:pt x="0" y="0"/>
                  </a:moveTo>
                  <a:lnTo>
                    <a:pt x="540554" y="0"/>
                  </a:lnTo>
                  <a:lnTo>
                    <a:pt x="540554" y="606243"/>
                  </a:lnTo>
                  <a:lnTo>
                    <a:pt x="0" y="606243"/>
                  </a:lnTo>
                  <a:lnTo>
                    <a:pt x="0" y="0"/>
                  </a:lnTo>
                </a:path>
              </a:pathLst>
            </a:custGeom>
            <a:ln w="0" cap="flat">
              <a:miter lim="291155"/>
            </a:ln>
          </p:spPr>
          <p:style>
            <a:lnRef idx="0">
              <a:srgbClr val="000000">
                <a:alpha val="0"/>
              </a:srgbClr>
            </a:lnRef>
            <a:fillRef idx="1">
              <a:srgbClr val="2F5C95"/>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30" name="Shape 38838"/>
            <p:cNvSpPr/>
            <p:nvPr/>
          </p:nvSpPr>
          <p:spPr>
            <a:xfrm>
              <a:off x="0" y="948378"/>
              <a:ext cx="540554" cy="606240"/>
            </a:xfrm>
            <a:custGeom>
              <a:avLst/>
              <a:gdLst/>
              <a:ahLst/>
              <a:cxnLst/>
              <a:rect l="0" t="0" r="0" b="0"/>
              <a:pathLst>
                <a:path w="540554" h="606240">
                  <a:moveTo>
                    <a:pt x="0" y="0"/>
                  </a:moveTo>
                  <a:lnTo>
                    <a:pt x="540554" y="0"/>
                  </a:lnTo>
                  <a:lnTo>
                    <a:pt x="540554" y="606240"/>
                  </a:lnTo>
                  <a:lnTo>
                    <a:pt x="0" y="606240"/>
                  </a:lnTo>
                  <a:lnTo>
                    <a:pt x="0" y="0"/>
                  </a:lnTo>
                </a:path>
              </a:pathLst>
            </a:custGeom>
            <a:ln w="0" cap="flat">
              <a:miter lim="291155"/>
            </a:ln>
          </p:spPr>
          <p:style>
            <a:lnRef idx="0">
              <a:srgbClr val="000000">
                <a:alpha val="0"/>
              </a:srgbClr>
            </a:lnRef>
            <a:fillRef idx="1">
              <a:srgbClr val="8873C8"/>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31" name="Shape 38839"/>
            <p:cNvSpPr/>
            <p:nvPr/>
          </p:nvSpPr>
          <p:spPr>
            <a:xfrm>
              <a:off x="0" y="1690992"/>
              <a:ext cx="540554" cy="606248"/>
            </a:xfrm>
            <a:custGeom>
              <a:avLst/>
              <a:gdLst/>
              <a:ahLst/>
              <a:cxnLst/>
              <a:rect l="0" t="0" r="0" b="0"/>
              <a:pathLst>
                <a:path w="540554" h="606248">
                  <a:moveTo>
                    <a:pt x="0" y="0"/>
                  </a:moveTo>
                  <a:lnTo>
                    <a:pt x="540554" y="0"/>
                  </a:lnTo>
                  <a:lnTo>
                    <a:pt x="540554" y="606248"/>
                  </a:lnTo>
                  <a:lnTo>
                    <a:pt x="0" y="606248"/>
                  </a:lnTo>
                  <a:lnTo>
                    <a:pt x="0" y="0"/>
                  </a:lnTo>
                </a:path>
              </a:pathLst>
            </a:custGeom>
            <a:ln w="0" cap="flat">
              <a:miter lim="291155"/>
            </a:ln>
          </p:spPr>
          <p:style>
            <a:lnRef idx="0">
              <a:srgbClr val="000000">
                <a:alpha val="0"/>
              </a:srgbClr>
            </a:lnRef>
            <a:fillRef idx="1">
              <a:srgbClr val="67A979"/>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32" name="Shape 38840"/>
            <p:cNvSpPr/>
            <p:nvPr/>
          </p:nvSpPr>
          <p:spPr>
            <a:xfrm>
              <a:off x="0" y="2436593"/>
              <a:ext cx="540554" cy="606243"/>
            </a:xfrm>
            <a:custGeom>
              <a:avLst/>
              <a:gdLst/>
              <a:ahLst/>
              <a:cxnLst/>
              <a:rect l="0" t="0" r="0" b="0"/>
              <a:pathLst>
                <a:path w="540554" h="606243">
                  <a:moveTo>
                    <a:pt x="0" y="0"/>
                  </a:moveTo>
                  <a:lnTo>
                    <a:pt x="540554" y="0"/>
                  </a:lnTo>
                  <a:lnTo>
                    <a:pt x="540554" y="606243"/>
                  </a:lnTo>
                  <a:lnTo>
                    <a:pt x="0" y="606243"/>
                  </a:lnTo>
                  <a:lnTo>
                    <a:pt x="0" y="0"/>
                  </a:lnTo>
                </a:path>
              </a:pathLst>
            </a:custGeom>
            <a:ln w="0" cap="flat">
              <a:miter lim="291155"/>
            </a:ln>
          </p:spPr>
          <p:style>
            <a:lnRef idx="0">
              <a:srgbClr val="000000">
                <a:alpha val="0"/>
              </a:srgbClr>
            </a:lnRef>
            <a:fillRef idx="1">
              <a:srgbClr val="63B0B8"/>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33" name="Shape 38841"/>
            <p:cNvSpPr/>
            <p:nvPr/>
          </p:nvSpPr>
          <p:spPr>
            <a:xfrm>
              <a:off x="81951" y="3042836"/>
              <a:ext cx="397140" cy="51944"/>
            </a:xfrm>
            <a:custGeom>
              <a:avLst/>
              <a:gdLst/>
              <a:ahLst/>
              <a:cxnLst/>
              <a:rect l="0" t="0" r="0" b="0"/>
              <a:pathLst>
                <a:path w="397140" h="51944">
                  <a:moveTo>
                    <a:pt x="0" y="0"/>
                  </a:moveTo>
                  <a:lnTo>
                    <a:pt x="397140" y="0"/>
                  </a:lnTo>
                  <a:lnTo>
                    <a:pt x="397140" y="51944"/>
                  </a:lnTo>
                  <a:lnTo>
                    <a:pt x="0" y="51944"/>
                  </a:lnTo>
                  <a:lnTo>
                    <a:pt x="0" y="0"/>
                  </a:lnTo>
                </a:path>
              </a:pathLst>
            </a:custGeom>
            <a:ln w="0" cap="flat">
              <a:miter lim="291155"/>
            </a:ln>
          </p:spPr>
          <p:style>
            <a:lnRef idx="0">
              <a:srgbClr val="000000">
                <a:alpha val="0"/>
              </a:srgbClr>
            </a:lnRef>
            <a:fillRef idx="1">
              <a:srgbClr val="818181"/>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34" name="Shape 38842"/>
            <p:cNvSpPr/>
            <p:nvPr/>
          </p:nvSpPr>
          <p:spPr>
            <a:xfrm>
              <a:off x="81951" y="2297240"/>
              <a:ext cx="397140" cy="51944"/>
            </a:xfrm>
            <a:custGeom>
              <a:avLst/>
              <a:gdLst/>
              <a:ahLst/>
              <a:cxnLst/>
              <a:rect l="0" t="0" r="0" b="0"/>
              <a:pathLst>
                <a:path w="397140" h="51944">
                  <a:moveTo>
                    <a:pt x="0" y="0"/>
                  </a:moveTo>
                  <a:lnTo>
                    <a:pt x="397140" y="0"/>
                  </a:lnTo>
                  <a:lnTo>
                    <a:pt x="397140" y="51944"/>
                  </a:lnTo>
                  <a:lnTo>
                    <a:pt x="0" y="51944"/>
                  </a:lnTo>
                  <a:lnTo>
                    <a:pt x="0" y="0"/>
                  </a:lnTo>
                </a:path>
              </a:pathLst>
            </a:custGeom>
            <a:ln w="0" cap="flat">
              <a:miter lim="291155"/>
            </a:ln>
          </p:spPr>
          <p:style>
            <a:lnRef idx="0">
              <a:srgbClr val="000000">
                <a:alpha val="0"/>
              </a:srgbClr>
            </a:lnRef>
            <a:fillRef idx="1">
              <a:srgbClr val="818181"/>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35" name="Shape 38843"/>
            <p:cNvSpPr/>
            <p:nvPr/>
          </p:nvSpPr>
          <p:spPr>
            <a:xfrm>
              <a:off x="81951" y="1554618"/>
              <a:ext cx="397140" cy="51948"/>
            </a:xfrm>
            <a:custGeom>
              <a:avLst/>
              <a:gdLst/>
              <a:ahLst/>
              <a:cxnLst/>
              <a:rect l="0" t="0" r="0" b="0"/>
              <a:pathLst>
                <a:path w="397140" h="51948">
                  <a:moveTo>
                    <a:pt x="0" y="0"/>
                  </a:moveTo>
                  <a:lnTo>
                    <a:pt x="397140" y="0"/>
                  </a:lnTo>
                  <a:lnTo>
                    <a:pt x="397140" y="51948"/>
                  </a:lnTo>
                  <a:lnTo>
                    <a:pt x="0" y="51948"/>
                  </a:lnTo>
                  <a:lnTo>
                    <a:pt x="0" y="0"/>
                  </a:lnTo>
                </a:path>
              </a:pathLst>
            </a:custGeom>
            <a:ln w="0" cap="flat">
              <a:miter lim="291155"/>
            </a:ln>
          </p:spPr>
          <p:style>
            <a:lnRef idx="0">
              <a:srgbClr val="000000">
                <a:alpha val="0"/>
              </a:srgbClr>
            </a:lnRef>
            <a:fillRef idx="1">
              <a:srgbClr val="818181"/>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36" name="Shape 38844"/>
            <p:cNvSpPr/>
            <p:nvPr/>
          </p:nvSpPr>
          <p:spPr>
            <a:xfrm>
              <a:off x="81951" y="791158"/>
              <a:ext cx="397140" cy="51944"/>
            </a:xfrm>
            <a:custGeom>
              <a:avLst/>
              <a:gdLst/>
              <a:ahLst/>
              <a:cxnLst/>
              <a:rect l="0" t="0" r="0" b="0"/>
              <a:pathLst>
                <a:path w="397140" h="51944">
                  <a:moveTo>
                    <a:pt x="0" y="0"/>
                  </a:moveTo>
                  <a:lnTo>
                    <a:pt x="397140" y="0"/>
                  </a:lnTo>
                  <a:lnTo>
                    <a:pt x="397140" y="51944"/>
                  </a:lnTo>
                  <a:lnTo>
                    <a:pt x="0" y="51944"/>
                  </a:lnTo>
                  <a:lnTo>
                    <a:pt x="0" y="0"/>
                  </a:lnTo>
                </a:path>
              </a:pathLst>
            </a:custGeom>
            <a:ln w="0" cap="flat">
              <a:miter lim="291155"/>
            </a:ln>
          </p:spPr>
          <p:style>
            <a:lnRef idx="0">
              <a:srgbClr val="000000">
                <a:alpha val="0"/>
              </a:srgbClr>
            </a:lnRef>
            <a:fillRef idx="1">
              <a:srgbClr val="818181"/>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pic>
          <p:nvPicPr>
            <p:cNvPr id="37" name="Picture 38585"/>
            <p:cNvPicPr/>
            <p:nvPr/>
          </p:nvPicPr>
          <p:blipFill>
            <a:blip r:embed="rId6"/>
            <a:stretch>
              <a:fillRect/>
            </a:stretch>
          </p:blipFill>
          <p:spPr>
            <a:xfrm>
              <a:off x="561565" y="3231608"/>
              <a:ext cx="4992625" cy="618744"/>
            </a:xfrm>
            <a:prstGeom prst="rect">
              <a:avLst/>
            </a:prstGeom>
          </p:spPr>
        </p:pic>
        <p:sp>
          <p:nvSpPr>
            <p:cNvPr id="38" name="Shape 3390"/>
            <p:cNvSpPr/>
            <p:nvPr/>
          </p:nvSpPr>
          <p:spPr>
            <a:xfrm>
              <a:off x="565409" y="3237088"/>
              <a:ext cx="4986641" cy="612112"/>
            </a:xfrm>
            <a:custGeom>
              <a:avLst/>
              <a:gdLst/>
              <a:ahLst/>
              <a:cxnLst/>
              <a:rect l="0" t="0" r="0" b="0"/>
              <a:pathLst>
                <a:path w="4986641" h="612112">
                  <a:moveTo>
                    <a:pt x="4986641" y="303902"/>
                  </a:moveTo>
                  <a:lnTo>
                    <a:pt x="4637999" y="274"/>
                  </a:lnTo>
                  <a:lnTo>
                    <a:pt x="4637610" y="0"/>
                  </a:lnTo>
                  <a:lnTo>
                    <a:pt x="0" y="778"/>
                  </a:lnTo>
                  <a:lnTo>
                    <a:pt x="0" y="607026"/>
                  </a:lnTo>
                  <a:lnTo>
                    <a:pt x="4641919" y="612112"/>
                  </a:lnTo>
                  <a:lnTo>
                    <a:pt x="4650912" y="611839"/>
                  </a:lnTo>
                  <a:close/>
                </a:path>
              </a:pathLst>
            </a:custGeom>
            <a:ln w="2743" cap="flat">
              <a:miter lim="291155"/>
            </a:ln>
          </p:spPr>
          <p:style>
            <a:lnRef idx="1">
              <a:srgbClr val="63B0B8"/>
            </a:lnRef>
            <a:fillRef idx="0">
              <a:srgbClr val="000000">
                <a:alpha val="0"/>
              </a:srgbClr>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39" name="Shape 38845"/>
            <p:cNvSpPr/>
            <p:nvPr/>
          </p:nvSpPr>
          <p:spPr>
            <a:xfrm>
              <a:off x="497999" y="3237866"/>
              <a:ext cx="105066" cy="606248"/>
            </a:xfrm>
            <a:custGeom>
              <a:avLst/>
              <a:gdLst/>
              <a:ahLst/>
              <a:cxnLst/>
              <a:rect l="0" t="0" r="0" b="0"/>
              <a:pathLst>
                <a:path w="105066" h="606248">
                  <a:moveTo>
                    <a:pt x="0" y="0"/>
                  </a:moveTo>
                  <a:lnTo>
                    <a:pt x="105066" y="0"/>
                  </a:lnTo>
                  <a:lnTo>
                    <a:pt x="105066" y="606248"/>
                  </a:lnTo>
                  <a:lnTo>
                    <a:pt x="0" y="606248"/>
                  </a:lnTo>
                  <a:lnTo>
                    <a:pt x="0" y="0"/>
                  </a:lnTo>
                </a:path>
              </a:pathLst>
            </a:custGeom>
            <a:ln w="0" cap="flat">
              <a:miter lim="291155"/>
            </a:ln>
          </p:spPr>
          <p:style>
            <a:lnRef idx="0">
              <a:srgbClr val="000000">
                <a:alpha val="0"/>
              </a:srgbClr>
            </a:lnRef>
            <a:fillRef idx="1">
              <a:srgbClr val="3B789D"/>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40" name="Shape 38846"/>
            <p:cNvSpPr/>
            <p:nvPr/>
          </p:nvSpPr>
          <p:spPr>
            <a:xfrm>
              <a:off x="18908" y="3177815"/>
              <a:ext cx="540554" cy="606247"/>
            </a:xfrm>
            <a:custGeom>
              <a:avLst/>
              <a:gdLst/>
              <a:ahLst/>
              <a:cxnLst/>
              <a:rect l="0" t="0" r="0" b="0"/>
              <a:pathLst>
                <a:path w="540554" h="606247">
                  <a:moveTo>
                    <a:pt x="0" y="0"/>
                  </a:moveTo>
                  <a:lnTo>
                    <a:pt x="540554" y="0"/>
                  </a:lnTo>
                  <a:lnTo>
                    <a:pt x="540554" y="606247"/>
                  </a:lnTo>
                  <a:lnTo>
                    <a:pt x="0" y="606247"/>
                  </a:lnTo>
                  <a:lnTo>
                    <a:pt x="0" y="0"/>
                  </a:lnTo>
                </a:path>
              </a:pathLst>
            </a:custGeom>
            <a:ln w="0" cap="flat">
              <a:miter lim="291155"/>
            </a:ln>
          </p:spPr>
          <p:style>
            <a:lnRef idx="0">
              <a:srgbClr val="000000">
                <a:alpha val="0"/>
              </a:srgbClr>
            </a:lnRef>
            <a:fillRef idx="1">
              <a:srgbClr val="5FAAD2"/>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41" name="Shape 38847"/>
            <p:cNvSpPr/>
            <p:nvPr/>
          </p:nvSpPr>
          <p:spPr>
            <a:xfrm>
              <a:off x="76688" y="3784062"/>
              <a:ext cx="397140" cy="51945"/>
            </a:xfrm>
            <a:custGeom>
              <a:avLst/>
              <a:gdLst/>
              <a:ahLst/>
              <a:cxnLst/>
              <a:rect l="0" t="0" r="0" b="0"/>
              <a:pathLst>
                <a:path w="397140" h="51945">
                  <a:moveTo>
                    <a:pt x="0" y="0"/>
                  </a:moveTo>
                  <a:lnTo>
                    <a:pt x="397140" y="0"/>
                  </a:lnTo>
                  <a:lnTo>
                    <a:pt x="397140" y="51945"/>
                  </a:lnTo>
                  <a:lnTo>
                    <a:pt x="0" y="51945"/>
                  </a:lnTo>
                  <a:lnTo>
                    <a:pt x="0" y="0"/>
                  </a:lnTo>
                </a:path>
              </a:pathLst>
            </a:custGeom>
            <a:ln w="0" cap="flat">
              <a:miter lim="291155"/>
            </a:ln>
          </p:spPr>
          <p:style>
            <a:lnRef idx="0">
              <a:srgbClr val="000000">
                <a:alpha val="0"/>
              </a:srgbClr>
            </a:lnRef>
            <a:fillRef idx="1">
              <a:srgbClr val="818181"/>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42" name="Rectangle 3394"/>
            <p:cNvSpPr/>
            <p:nvPr/>
          </p:nvSpPr>
          <p:spPr>
            <a:xfrm>
              <a:off x="704488" y="466344"/>
              <a:ext cx="4586644" cy="249920"/>
            </a:xfrm>
            <a:prstGeom prst="rect">
              <a:avLst/>
            </a:prstGeom>
            <a:ln>
              <a:noFill/>
            </a:ln>
          </p:spPr>
          <p:txBody>
            <a:bodyPr vert="horz" lIns="0" tIns="0" rIns="0" bIns="0" rtlCol="0">
              <a:noAutofit/>
            </a:bodyPr>
            <a:lstStyle/>
            <a:p>
              <a:pPr>
                <a:lnSpc>
                  <a:spcPct val="107000"/>
                </a:lnSpc>
                <a:spcAft>
                  <a:spcPts val="650"/>
                </a:spcAft>
              </a:pP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err="1"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Ўзогирсаноатлойиха</a:t>
              </a: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err="1">
                  <a:solidFill>
                    <a:srgbClr val="002060"/>
                  </a:solidFill>
                  <a:latin typeface="Times New Roman" panose="02020603050405020304" pitchFamily="18" charset="0"/>
                  <a:ea typeface="Arial" panose="020B0604020202020204" pitchFamily="34" charset="0"/>
                  <a:cs typeface="Times New Roman" panose="02020603050405020304" pitchFamily="18" charset="0"/>
                </a:rPr>
                <a:t>институти</a:t>
              </a: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АЖ</a:t>
              </a:r>
              <a:endParaRPr lang="ru-RU" sz="1788"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3" name="Rectangle 3395"/>
            <p:cNvSpPr/>
            <p:nvPr/>
          </p:nvSpPr>
          <p:spPr>
            <a:xfrm>
              <a:off x="704488" y="1236892"/>
              <a:ext cx="4895175" cy="249920"/>
            </a:xfrm>
            <a:prstGeom prst="rect">
              <a:avLst/>
            </a:prstGeom>
            <a:ln>
              <a:noFill/>
            </a:ln>
          </p:spPr>
          <p:txBody>
            <a:bodyPr vert="horz" lIns="0" tIns="0" rIns="0" bIns="0" rtlCol="0">
              <a:noAutofit/>
            </a:bodyPr>
            <a:lstStyle/>
            <a:p>
              <a:pPr>
                <a:lnSpc>
                  <a:spcPct val="107000"/>
                </a:lnSpc>
                <a:spcAft>
                  <a:spcPts val="650"/>
                </a:spcAft>
              </a:pP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err="1"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Ўзбекистон</a:t>
              </a: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err="1">
                  <a:solidFill>
                    <a:srgbClr val="002060"/>
                  </a:solidFill>
                  <a:latin typeface="Times New Roman" panose="02020603050405020304" pitchFamily="18" charset="0"/>
                  <a:ea typeface="Arial" panose="020B0604020202020204" pitchFamily="34" charset="0"/>
                  <a:cs typeface="Times New Roman" panose="02020603050405020304" pitchFamily="18" charset="0"/>
                </a:rPr>
                <a:t>саноаткурилиш</a:t>
              </a: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 банки</a:t>
              </a: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АЖ</a:t>
              </a:r>
              <a:endParaRPr lang="ru-RU" sz="1788"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4" name="Rectangle 3396"/>
            <p:cNvSpPr/>
            <p:nvPr/>
          </p:nvSpPr>
          <p:spPr>
            <a:xfrm>
              <a:off x="704488" y="1856978"/>
              <a:ext cx="4434376" cy="249920"/>
            </a:xfrm>
            <a:prstGeom prst="rect">
              <a:avLst/>
            </a:prstGeom>
            <a:ln>
              <a:noFill/>
            </a:ln>
          </p:spPr>
          <p:txBody>
            <a:bodyPr vert="horz" lIns="0" tIns="0" rIns="0" bIns="0" rtlCol="0">
              <a:noAutofit/>
            </a:bodyPr>
            <a:lstStyle/>
            <a:p>
              <a:pPr>
                <a:lnSpc>
                  <a:spcPct val="107000"/>
                </a:lnSpc>
                <a:spcAft>
                  <a:spcPts val="650"/>
                </a:spcAft>
              </a:pP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a:t>
              </a:r>
              <a:r>
                <a:rPr lang="ru-RU" sz="1788" dirty="0" err="1">
                  <a:solidFill>
                    <a:srgbClr val="002060"/>
                  </a:solidFill>
                  <a:latin typeface="Times New Roman" panose="02020603050405020304" pitchFamily="18" charset="0"/>
                  <a:ea typeface="Arial" panose="020B0604020202020204" pitchFamily="34" charset="0"/>
                  <a:cs typeface="Times New Roman" panose="02020603050405020304" pitchFamily="18" charset="0"/>
                </a:rPr>
                <a:t>Тошкент</a:t>
              </a: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err="1">
                  <a:solidFill>
                    <a:srgbClr val="002060"/>
                  </a:solidFill>
                  <a:latin typeface="Times New Roman" panose="02020603050405020304" pitchFamily="18" charset="0"/>
                  <a:ea typeface="Arial" panose="020B0604020202020204" pitchFamily="34" charset="0"/>
                  <a:cs typeface="Times New Roman" panose="02020603050405020304" pitchFamily="18" charset="0"/>
                </a:rPr>
                <a:t>йуловчи</a:t>
              </a: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err="1">
                  <a:solidFill>
                    <a:srgbClr val="002060"/>
                  </a:solidFill>
                  <a:latin typeface="Times New Roman" panose="02020603050405020304" pitchFamily="18" charset="0"/>
                  <a:ea typeface="Arial" panose="020B0604020202020204" pitchFamily="34" charset="0"/>
                  <a:cs typeface="Times New Roman" panose="02020603050405020304" pitchFamily="18" charset="0"/>
                </a:rPr>
                <a:t>вагонларини</a:t>
              </a: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endParaRPr lang="ru-RU" sz="1788"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5" name="Rectangle 3397"/>
            <p:cNvSpPr/>
            <p:nvPr/>
          </p:nvSpPr>
          <p:spPr>
            <a:xfrm>
              <a:off x="704464" y="2080779"/>
              <a:ext cx="3695674" cy="249920"/>
            </a:xfrm>
            <a:prstGeom prst="rect">
              <a:avLst/>
            </a:prstGeom>
            <a:ln>
              <a:noFill/>
            </a:ln>
          </p:spPr>
          <p:txBody>
            <a:bodyPr vert="horz" lIns="0" tIns="0" rIns="0" bIns="0" rtlCol="0">
              <a:noAutofit/>
            </a:bodyPr>
            <a:lstStyle/>
            <a:p>
              <a:pPr>
                <a:lnSpc>
                  <a:spcPct val="107000"/>
                </a:lnSpc>
                <a:spcAft>
                  <a:spcPts val="650"/>
                </a:spcAft>
              </a:pPr>
              <a:r>
                <a:rPr lang="ru-RU" sz="1788" dirty="0" err="1">
                  <a:solidFill>
                    <a:srgbClr val="002060"/>
                  </a:solidFill>
                  <a:latin typeface="Times New Roman" panose="02020603050405020304" pitchFamily="18" charset="0"/>
                  <a:ea typeface="Arial" panose="020B0604020202020204" pitchFamily="34" charset="0"/>
                  <a:cs typeface="Times New Roman" panose="02020603050405020304" pitchFamily="18" charset="0"/>
                </a:rPr>
                <a:t>куриш</a:t>
              </a: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err="1">
                  <a:solidFill>
                    <a:srgbClr val="002060"/>
                  </a:solidFill>
                  <a:latin typeface="Times New Roman" panose="02020603050405020304" pitchFamily="18" charset="0"/>
                  <a:ea typeface="Arial" panose="020B0604020202020204" pitchFamily="34" charset="0"/>
                  <a:cs typeface="Times New Roman" panose="02020603050405020304" pitchFamily="18" charset="0"/>
                </a:rPr>
                <a:t>ва</a:t>
              </a: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err="1">
                  <a:solidFill>
                    <a:srgbClr val="002060"/>
                  </a:solidFill>
                  <a:latin typeface="Times New Roman" panose="02020603050405020304" pitchFamily="18" charset="0"/>
                  <a:ea typeface="Arial" panose="020B0604020202020204" pitchFamily="34" charset="0"/>
                  <a:cs typeface="Times New Roman" panose="02020603050405020304" pitchFamily="18" charset="0"/>
                </a:rPr>
                <a:t>таъмирлаш</a:t>
              </a: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 заводи</a:t>
              </a: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АЖ</a:t>
              </a:r>
              <a:endParaRPr lang="ru-RU" sz="1788"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6" name="Rectangle 3398"/>
            <p:cNvSpPr/>
            <p:nvPr/>
          </p:nvSpPr>
          <p:spPr>
            <a:xfrm>
              <a:off x="704488" y="2729538"/>
              <a:ext cx="3873290" cy="249919"/>
            </a:xfrm>
            <a:prstGeom prst="rect">
              <a:avLst/>
            </a:prstGeom>
            <a:ln>
              <a:noFill/>
            </a:ln>
          </p:spPr>
          <p:txBody>
            <a:bodyPr vert="horz" lIns="0" tIns="0" rIns="0" bIns="0" rtlCol="0">
              <a:noAutofit/>
            </a:bodyPr>
            <a:lstStyle/>
            <a:p>
              <a:pPr>
                <a:lnSpc>
                  <a:spcPct val="107000"/>
                </a:lnSpc>
                <a:spcAft>
                  <a:spcPts val="650"/>
                </a:spcAft>
              </a:pP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a:t>
              </a:r>
              <a:r>
                <a:rPr lang="ru-RU" sz="1788" dirty="0" err="1"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Ўзмахсусмонтажкурилиш</a:t>
              </a: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АЖ</a:t>
              </a:r>
              <a:endParaRPr lang="ru-RU" sz="1788"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7" name="Rectangle 3399"/>
            <p:cNvSpPr/>
            <p:nvPr/>
          </p:nvSpPr>
          <p:spPr>
            <a:xfrm>
              <a:off x="704488" y="3337643"/>
              <a:ext cx="3577161" cy="249919"/>
            </a:xfrm>
            <a:prstGeom prst="rect">
              <a:avLst/>
            </a:prstGeom>
            <a:ln>
              <a:noFill/>
            </a:ln>
          </p:spPr>
          <p:txBody>
            <a:bodyPr vert="horz" lIns="0" tIns="0" rIns="0" bIns="0" rtlCol="0">
              <a:noAutofit/>
            </a:bodyPr>
            <a:lstStyle/>
            <a:p>
              <a:pPr>
                <a:lnSpc>
                  <a:spcPct val="107000"/>
                </a:lnSpc>
                <a:spcAft>
                  <a:spcPts val="650"/>
                </a:spcAft>
              </a:pP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a:t>
              </a:r>
              <a:r>
                <a:rPr lang="ru-RU" sz="1788" dirty="0" err="1"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Ўзбекистон</a:t>
              </a: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Республика </a:t>
              </a:r>
              <a:endParaRPr lang="ru-RU" sz="1788"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8" name="Rectangle 3400"/>
            <p:cNvSpPr/>
            <p:nvPr/>
          </p:nvSpPr>
          <p:spPr>
            <a:xfrm>
              <a:off x="704477" y="3561444"/>
              <a:ext cx="3043098" cy="249919"/>
            </a:xfrm>
            <a:prstGeom prst="rect">
              <a:avLst/>
            </a:prstGeom>
            <a:ln>
              <a:noFill/>
            </a:ln>
          </p:spPr>
          <p:txBody>
            <a:bodyPr vert="horz" lIns="0" tIns="0" rIns="0" bIns="0" rtlCol="0">
              <a:noAutofit/>
            </a:bodyPr>
            <a:lstStyle/>
            <a:p>
              <a:pPr>
                <a:lnSpc>
                  <a:spcPct val="107000"/>
                </a:lnSpc>
                <a:spcAft>
                  <a:spcPts val="650"/>
                </a:spcAft>
              </a:pP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товар-</a:t>
              </a:r>
              <a:r>
                <a:rPr lang="ru-RU" sz="1788" dirty="0" err="1">
                  <a:solidFill>
                    <a:srgbClr val="002060"/>
                  </a:solidFill>
                  <a:latin typeface="Times New Roman" panose="02020603050405020304" pitchFamily="18" charset="0"/>
                  <a:ea typeface="Arial" panose="020B0604020202020204" pitchFamily="34" charset="0"/>
                  <a:cs typeface="Times New Roman" panose="02020603050405020304" pitchFamily="18" charset="0"/>
                </a:rPr>
                <a:t>хомашё</a:t>
              </a:r>
              <a:r>
                <a:rPr lang="ru-RU" sz="1788" dirty="0">
                  <a:solidFill>
                    <a:srgbClr val="002060"/>
                  </a:solidFill>
                  <a:latin typeface="Times New Roman" panose="02020603050405020304" pitchFamily="18" charset="0"/>
                  <a:ea typeface="Arial" panose="020B0604020202020204" pitchFamily="34" charset="0"/>
                  <a:cs typeface="Times New Roman" panose="02020603050405020304" pitchFamily="18" charset="0"/>
                </a:rPr>
                <a:t> </a:t>
              </a:r>
              <a:r>
                <a:rPr lang="ru-RU" sz="1788" dirty="0" err="1">
                  <a:solidFill>
                    <a:srgbClr val="002060"/>
                  </a:solidFill>
                  <a:latin typeface="Times New Roman" panose="02020603050405020304" pitchFamily="18" charset="0"/>
                  <a:ea typeface="Arial" panose="020B0604020202020204" pitchFamily="34" charset="0"/>
                  <a:cs typeface="Times New Roman" panose="02020603050405020304" pitchFamily="18" charset="0"/>
                </a:rPr>
                <a:t>биржаси</a:t>
              </a:r>
              <a:r>
                <a:rPr lang="ru-RU" sz="1788" dirty="0" smtClean="0">
                  <a:solidFill>
                    <a:srgbClr val="002060"/>
                  </a:solidFill>
                  <a:latin typeface="Times New Roman" panose="02020603050405020304" pitchFamily="18" charset="0"/>
                  <a:ea typeface="Arial" panose="020B0604020202020204" pitchFamily="34" charset="0"/>
                  <a:cs typeface="Times New Roman" panose="02020603050405020304" pitchFamily="18" charset="0"/>
                </a:rPr>
                <a:t>» АЖ</a:t>
              </a:r>
              <a:endParaRPr lang="ru-RU" sz="1788"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9" name="Picture 38586"/>
            <p:cNvPicPr/>
            <p:nvPr/>
          </p:nvPicPr>
          <p:blipFill>
            <a:blip r:embed="rId7"/>
            <a:stretch>
              <a:fillRect/>
            </a:stretch>
          </p:blipFill>
          <p:spPr>
            <a:xfrm>
              <a:off x="59661" y="275048"/>
              <a:ext cx="420624" cy="420624"/>
            </a:xfrm>
            <a:prstGeom prst="rect">
              <a:avLst/>
            </a:prstGeom>
          </p:spPr>
        </p:pic>
        <p:pic>
          <p:nvPicPr>
            <p:cNvPr id="50" name="Picture 38587"/>
            <p:cNvPicPr/>
            <p:nvPr/>
          </p:nvPicPr>
          <p:blipFill>
            <a:blip r:embed="rId7"/>
            <a:stretch>
              <a:fillRect/>
            </a:stretch>
          </p:blipFill>
          <p:spPr>
            <a:xfrm>
              <a:off x="59661" y="275048"/>
              <a:ext cx="420624" cy="420624"/>
            </a:xfrm>
            <a:prstGeom prst="rect">
              <a:avLst/>
            </a:prstGeom>
          </p:spPr>
        </p:pic>
        <p:sp>
          <p:nvSpPr>
            <p:cNvPr id="51" name="Shape 3403"/>
            <p:cNvSpPr/>
            <p:nvPr/>
          </p:nvSpPr>
          <p:spPr>
            <a:xfrm>
              <a:off x="82202" y="313975"/>
              <a:ext cx="376146" cy="362141"/>
            </a:xfrm>
            <a:custGeom>
              <a:avLst/>
              <a:gdLst/>
              <a:ahLst/>
              <a:cxnLst/>
              <a:rect l="0" t="0" r="0" b="0"/>
              <a:pathLst>
                <a:path w="376146" h="362141">
                  <a:moveTo>
                    <a:pt x="197958" y="4679"/>
                  </a:moveTo>
                  <a:cubicBezTo>
                    <a:pt x="209210" y="5348"/>
                    <a:pt x="220563" y="7154"/>
                    <a:pt x="231877" y="10178"/>
                  </a:cubicBezTo>
                  <a:cubicBezTo>
                    <a:pt x="322384" y="34368"/>
                    <a:pt x="376146" y="127350"/>
                    <a:pt x="351958" y="217872"/>
                  </a:cubicBezTo>
                  <a:cubicBezTo>
                    <a:pt x="327763" y="308373"/>
                    <a:pt x="234781" y="362141"/>
                    <a:pt x="144271" y="337950"/>
                  </a:cubicBezTo>
                  <a:cubicBezTo>
                    <a:pt x="53755" y="313758"/>
                    <a:pt x="0" y="220770"/>
                    <a:pt x="24192" y="130263"/>
                  </a:cubicBezTo>
                  <a:cubicBezTo>
                    <a:pt x="45357" y="51062"/>
                    <a:pt x="119194" y="0"/>
                    <a:pt x="197958" y="4679"/>
                  </a:cubicBezTo>
                  <a:close/>
                </a:path>
              </a:pathLst>
            </a:custGeom>
            <a:ln w="2743" cap="flat">
              <a:miter lim="291155"/>
            </a:ln>
          </p:spPr>
          <p:style>
            <a:lnRef idx="1">
              <a:srgbClr val="676766"/>
            </a:lnRef>
            <a:fillRef idx="1">
              <a:srgbClr val="FEFEFE"/>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pic>
          <p:nvPicPr>
            <p:cNvPr id="52" name="Picture 38588"/>
            <p:cNvPicPr/>
            <p:nvPr/>
          </p:nvPicPr>
          <p:blipFill>
            <a:blip r:embed="rId8"/>
            <a:stretch>
              <a:fillRect/>
            </a:stretch>
          </p:blipFill>
          <p:spPr>
            <a:xfrm>
              <a:off x="59661" y="1040096"/>
              <a:ext cx="420624" cy="420624"/>
            </a:xfrm>
            <a:prstGeom prst="rect">
              <a:avLst/>
            </a:prstGeom>
          </p:spPr>
        </p:pic>
        <p:pic>
          <p:nvPicPr>
            <p:cNvPr id="53" name="Picture 38589"/>
            <p:cNvPicPr/>
            <p:nvPr/>
          </p:nvPicPr>
          <p:blipFill>
            <a:blip r:embed="rId8"/>
            <a:stretch>
              <a:fillRect/>
            </a:stretch>
          </p:blipFill>
          <p:spPr>
            <a:xfrm>
              <a:off x="59661" y="1040096"/>
              <a:ext cx="420624" cy="420624"/>
            </a:xfrm>
            <a:prstGeom prst="rect">
              <a:avLst/>
            </a:prstGeom>
          </p:spPr>
        </p:pic>
        <p:sp>
          <p:nvSpPr>
            <p:cNvPr id="54" name="Shape 3406"/>
            <p:cNvSpPr/>
            <p:nvPr/>
          </p:nvSpPr>
          <p:spPr>
            <a:xfrm>
              <a:off x="82202" y="1077438"/>
              <a:ext cx="376146" cy="362141"/>
            </a:xfrm>
            <a:custGeom>
              <a:avLst/>
              <a:gdLst/>
              <a:ahLst/>
              <a:cxnLst/>
              <a:rect l="0" t="0" r="0" b="0"/>
              <a:pathLst>
                <a:path w="376146" h="362141">
                  <a:moveTo>
                    <a:pt x="197958" y="4678"/>
                  </a:moveTo>
                  <a:cubicBezTo>
                    <a:pt x="209210" y="5346"/>
                    <a:pt x="220563" y="7152"/>
                    <a:pt x="231877" y="10176"/>
                  </a:cubicBezTo>
                  <a:cubicBezTo>
                    <a:pt x="322384" y="34368"/>
                    <a:pt x="376146" y="127353"/>
                    <a:pt x="351958" y="217872"/>
                  </a:cubicBezTo>
                  <a:cubicBezTo>
                    <a:pt x="327763" y="308372"/>
                    <a:pt x="234781" y="362141"/>
                    <a:pt x="144271" y="337953"/>
                  </a:cubicBezTo>
                  <a:cubicBezTo>
                    <a:pt x="53755" y="313757"/>
                    <a:pt x="0" y="220770"/>
                    <a:pt x="24192" y="130263"/>
                  </a:cubicBezTo>
                  <a:cubicBezTo>
                    <a:pt x="45357" y="51061"/>
                    <a:pt x="119194" y="0"/>
                    <a:pt x="197958" y="4678"/>
                  </a:cubicBezTo>
                  <a:close/>
                </a:path>
              </a:pathLst>
            </a:custGeom>
            <a:ln w="2743" cap="flat">
              <a:miter lim="291155"/>
            </a:ln>
          </p:spPr>
          <p:style>
            <a:lnRef idx="1">
              <a:srgbClr val="676766"/>
            </a:lnRef>
            <a:fillRef idx="1">
              <a:srgbClr val="FEFEFE"/>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pic>
          <p:nvPicPr>
            <p:cNvPr id="55" name="Picture 38590"/>
            <p:cNvPicPr/>
            <p:nvPr/>
          </p:nvPicPr>
          <p:blipFill>
            <a:blip r:embed="rId9"/>
            <a:stretch>
              <a:fillRect/>
            </a:stretch>
          </p:blipFill>
          <p:spPr>
            <a:xfrm>
              <a:off x="59661" y="1783808"/>
              <a:ext cx="420624" cy="420624"/>
            </a:xfrm>
            <a:prstGeom prst="rect">
              <a:avLst/>
            </a:prstGeom>
          </p:spPr>
        </p:pic>
        <p:pic>
          <p:nvPicPr>
            <p:cNvPr id="56" name="Picture 38591"/>
            <p:cNvPicPr/>
            <p:nvPr/>
          </p:nvPicPr>
          <p:blipFill>
            <a:blip r:embed="rId9"/>
            <a:stretch>
              <a:fillRect/>
            </a:stretch>
          </p:blipFill>
          <p:spPr>
            <a:xfrm>
              <a:off x="59661" y="1783808"/>
              <a:ext cx="420624" cy="420624"/>
            </a:xfrm>
            <a:prstGeom prst="rect">
              <a:avLst/>
            </a:prstGeom>
          </p:spPr>
        </p:pic>
        <p:sp>
          <p:nvSpPr>
            <p:cNvPr id="57" name="Shape 3409"/>
            <p:cNvSpPr/>
            <p:nvPr/>
          </p:nvSpPr>
          <p:spPr>
            <a:xfrm>
              <a:off x="82206" y="1820053"/>
              <a:ext cx="376146" cy="362141"/>
            </a:xfrm>
            <a:custGeom>
              <a:avLst/>
              <a:gdLst/>
              <a:ahLst/>
              <a:cxnLst/>
              <a:rect l="0" t="0" r="0" b="0"/>
              <a:pathLst>
                <a:path w="376146" h="362141">
                  <a:moveTo>
                    <a:pt x="197958" y="4679"/>
                  </a:moveTo>
                  <a:cubicBezTo>
                    <a:pt x="209210" y="5347"/>
                    <a:pt x="220563" y="7153"/>
                    <a:pt x="231877" y="10177"/>
                  </a:cubicBezTo>
                  <a:cubicBezTo>
                    <a:pt x="322383" y="34370"/>
                    <a:pt x="376146" y="127350"/>
                    <a:pt x="351958" y="217872"/>
                  </a:cubicBezTo>
                  <a:cubicBezTo>
                    <a:pt x="327762" y="308372"/>
                    <a:pt x="234781" y="362141"/>
                    <a:pt x="144271" y="337950"/>
                  </a:cubicBezTo>
                  <a:cubicBezTo>
                    <a:pt x="53755" y="313758"/>
                    <a:pt x="0" y="220770"/>
                    <a:pt x="24192" y="130262"/>
                  </a:cubicBezTo>
                  <a:cubicBezTo>
                    <a:pt x="45357" y="51062"/>
                    <a:pt x="119194" y="0"/>
                    <a:pt x="197958" y="4679"/>
                  </a:cubicBezTo>
                  <a:close/>
                </a:path>
              </a:pathLst>
            </a:custGeom>
            <a:ln w="2743" cap="flat">
              <a:miter lim="291155"/>
            </a:ln>
          </p:spPr>
          <p:style>
            <a:lnRef idx="1">
              <a:srgbClr val="676766"/>
            </a:lnRef>
            <a:fillRef idx="1">
              <a:srgbClr val="FEFEFE"/>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pic>
          <p:nvPicPr>
            <p:cNvPr id="58" name="Picture 38592"/>
            <p:cNvPicPr/>
            <p:nvPr/>
          </p:nvPicPr>
          <p:blipFill>
            <a:blip r:embed="rId10"/>
            <a:stretch>
              <a:fillRect/>
            </a:stretch>
          </p:blipFill>
          <p:spPr>
            <a:xfrm>
              <a:off x="59661" y="2526504"/>
              <a:ext cx="420624" cy="420624"/>
            </a:xfrm>
            <a:prstGeom prst="rect">
              <a:avLst/>
            </a:prstGeom>
          </p:spPr>
        </p:pic>
        <p:pic>
          <p:nvPicPr>
            <p:cNvPr id="59" name="Picture 38593"/>
            <p:cNvPicPr/>
            <p:nvPr/>
          </p:nvPicPr>
          <p:blipFill>
            <a:blip r:embed="rId10"/>
            <a:stretch>
              <a:fillRect/>
            </a:stretch>
          </p:blipFill>
          <p:spPr>
            <a:xfrm>
              <a:off x="59661" y="2526504"/>
              <a:ext cx="420624" cy="420624"/>
            </a:xfrm>
            <a:prstGeom prst="rect">
              <a:avLst/>
            </a:prstGeom>
          </p:spPr>
        </p:pic>
        <p:sp>
          <p:nvSpPr>
            <p:cNvPr id="60" name="Shape 3412"/>
            <p:cNvSpPr/>
            <p:nvPr/>
          </p:nvSpPr>
          <p:spPr>
            <a:xfrm>
              <a:off x="82206" y="2565651"/>
              <a:ext cx="376146" cy="362140"/>
            </a:xfrm>
            <a:custGeom>
              <a:avLst/>
              <a:gdLst/>
              <a:ahLst/>
              <a:cxnLst/>
              <a:rect l="0" t="0" r="0" b="0"/>
              <a:pathLst>
                <a:path w="376146" h="362140">
                  <a:moveTo>
                    <a:pt x="197958" y="4677"/>
                  </a:moveTo>
                  <a:cubicBezTo>
                    <a:pt x="209210" y="5345"/>
                    <a:pt x="220563" y="7151"/>
                    <a:pt x="231877" y="10175"/>
                  </a:cubicBezTo>
                  <a:cubicBezTo>
                    <a:pt x="322383" y="34371"/>
                    <a:pt x="376146" y="127351"/>
                    <a:pt x="351958" y="217873"/>
                  </a:cubicBezTo>
                  <a:cubicBezTo>
                    <a:pt x="327762" y="308373"/>
                    <a:pt x="234781" y="362140"/>
                    <a:pt x="144271" y="337951"/>
                  </a:cubicBezTo>
                  <a:cubicBezTo>
                    <a:pt x="53755" y="313759"/>
                    <a:pt x="0" y="220767"/>
                    <a:pt x="24192" y="130260"/>
                  </a:cubicBezTo>
                  <a:cubicBezTo>
                    <a:pt x="45357" y="51059"/>
                    <a:pt x="119194" y="0"/>
                    <a:pt x="197958" y="4677"/>
                  </a:cubicBezTo>
                  <a:close/>
                </a:path>
              </a:pathLst>
            </a:custGeom>
            <a:ln w="2743" cap="flat">
              <a:miter lim="291155"/>
            </a:ln>
          </p:spPr>
          <p:style>
            <a:lnRef idx="1">
              <a:srgbClr val="676766"/>
            </a:lnRef>
            <a:fillRef idx="1">
              <a:srgbClr val="FEFEFE"/>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pic>
          <p:nvPicPr>
            <p:cNvPr id="61" name="Picture 38594"/>
            <p:cNvPicPr/>
            <p:nvPr/>
          </p:nvPicPr>
          <p:blipFill>
            <a:blip r:embed="rId11"/>
            <a:stretch>
              <a:fillRect/>
            </a:stretch>
          </p:blipFill>
          <p:spPr>
            <a:xfrm>
              <a:off x="75917" y="3269201"/>
              <a:ext cx="423672" cy="420624"/>
            </a:xfrm>
            <a:prstGeom prst="rect">
              <a:avLst/>
            </a:prstGeom>
          </p:spPr>
        </p:pic>
        <p:pic>
          <p:nvPicPr>
            <p:cNvPr id="62" name="Picture 38595"/>
            <p:cNvPicPr/>
            <p:nvPr/>
          </p:nvPicPr>
          <p:blipFill>
            <a:blip r:embed="rId11"/>
            <a:stretch>
              <a:fillRect/>
            </a:stretch>
          </p:blipFill>
          <p:spPr>
            <a:xfrm>
              <a:off x="75917" y="3269201"/>
              <a:ext cx="423672" cy="420624"/>
            </a:xfrm>
            <a:prstGeom prst="rect">
              <a:avLst/>
            </a:prstGeom>
          </p:spPr>
        </p:pic>
        <p:sp>
          <p:nvSpPr>
            <p:cNvPr id="63" name="Shape 3415"/>
            <p:cNvSpPr/>
            <p:nvPr/>
          </p:nvSpPr>
          <p:spPr>
            <a:xfrm>
              <a:off x="101110" y="3306878"/>
              <a:ext cx="376146" cy="362142"/>
            </a:xfrm>
            <a:custGeom>
              <a:avLst/>
              <a:gdLst/>
              <a:ahLst/>
              <a:cxnLst/>
              <a:rect l="0" t="0" r="0" b="0"/>
              <a:pathLst>
                <a:path w="376146" h="362142">
                  <a:moveTo>
                    <a:pt x="197958" y="4676"/>
                  </a:moveTo>
                  <a:cubicBezTo>
                    <a:pt x="209210" y="5344"/>
                    <a:pt x="220562" y="7150"/>
                    <a:pt x="231875" y="10173"/>
                  </a:cubicBezTo>
                  <a:cubicBezTo>
                    <a:pt x="322387" y="34369"/>
                    <a:pt x="376146" y="127350"/>
                    <a:pt x="351958" y="217873"/>
                  </a:cubicBezTo>
                  <a:cubicBezTo>
                    <a:pt x="327762" y="308373"/>
                    <a:pt x="234781" y="362142"/>
                    <a:pt x="144269" y="337950"/>
                  </a:cubicBezTo>
                  <a:cubicBezTo>
                    <a:pt x="53755" y="313758"/>
                    <a:pt x="0" y="220767"/>
                    <a:pt x="24192" y="130259"/>
                  </a:cubicBezTo>
                  <a:cubicBezTo>
                    <a:pt x="45357" y="51062"/>
                    <a:pt x="119197" y="0"/>
                    <a:pt x="197958" y="4676"/>
                  </a:cubicBezTo>
                  <a:close/>
                </a:path>
              </a:pathLst>
            </a:custGeom>
            <a:ln w="2743" cap="flat">
              <a:miter lim="291155"/>
            </a:ln>
          </p:spPr>
          <p:style>
            <a:lnRef idx="1">
              <a:srgbClr val="676766"/>
            </a:lnRef>
            <a:fillRef idx="1">
              <a:srgbClr val="FEFEFE"/>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64" name="Rectangle 3416"/>
            <p:cNvSpPr/>
            <p:nvPr/>
          </p:nvSpPr>
          <p:spPr>
            <a:xfrm>
              <a:off x="209768" y="395146"/>
              <a:ext cx="186419" cy="314499"/>
            </a:xfrm>
            <a:prstGeom prst="rect">
              <a:avLst/>
            </a:prstGeom>
            <a:ln>
              <a:noFill/>
            </a:ln>
          </p:spPr>
          <p:txBody>
            <a:bodyPr vert="horz" lIns="0" tIns="0" rIns="0" bIns="0" rtlCol="0">
              <a:noAutofit/>
            </a:bodyPr>
            <a:lstStyle/>
            <a:p>
              <a:pPr>
                <a:lnSpc>
                  <a:spcPct val="107000"/>
                </a:lnSpc>
                <a:spcAft>
                  <a:spcPts val="650"/>
                </a:spcAft>
              </a:pPr>
              <a:r>
                <a:rPr lang="ru-RU" sz="1788">
                  <a:solidFill>
                    <a:srgbClr val="002060"/>
                  </a:solidFill>
                  <a:latin typeface="Times New Roman" panose="02020603050405020304" pitchFamily="18" charset="0"/>
                  <a:ea typeface="Arial" panose="020B0604020202020204" pitchFamily="34" charset="0"/>
                  <a:cs typeface="Times New Roman" panose="02020603050405020304" pitchFamily="18" charset="0"/>
                </a:rPr>
                <a:t>1</a:t>
              </a:r>
              <a:endParaRPr lang="ru-RU" sz="1788">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5" name="Rectangle 3417"/>
            <p:cNvSpPr/>
            <p:nvPr/>
          </p:nvSpPr>
          <p:spPr>
            <a:xfrm>
              <a:off x="203295" y="1158610"/>
              <a:ext cx="186419" cy="314499"/>
            </a:xfrm>
            <a:prstGeom prst="rect">
              <a:avLst/>
            </a:prstGeom>
            <a:ln>
              <a:noFill/>
            </a:ln>
          </p:spPr>
          <p:txBody>
            <a:bodyPr vert="horz" lIns="0" tIns="0" rIns="0" bIns="0" rtlCol="0">
              <a:noAutofit/>
            </a:bodyPr>
            <a:lstStyle/>
            <a:p>
              <a:pPr>
                <a:lnSpc>
                  <a:spcPct val="107000"/>
                </a:lnSpc>
                <a:spcAft>
                  <a:spcPts val="650"/>
                </a:spcAft>
              </a:pPr>
              <a:r>
                <a:rPr lang="ru-RU" sz="1788">
                  <a:solidFill>
                    <a:srgbClr val="002060"/>
                  </a:solidFill>
                  <a:latin typeface="Times New Roman" panose="02020603050405020304" pitchFamily="18" charset="0"/>
                  <a:ea typeface="Arial" panose="020B0604020202020204" pitchFamily="34" charset="0"/>
                  <a:cs typeface="Times New Roman" panose="02020603050405020304" pitchFamily="18" charset="0"/>
                </a:rPr>
                <a:t>2</a:t>
              </a:r>
              <a:endParaRPr lang="ru-RU" sz="1788">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6" name="Rectangle 3418"/>
            <p:cNvSpPr/>
            <p:nvPr/>
          </p:nvSpPr>
          <p:spPr>
            <a:xfrm>
              <a:off x="200570" y="1899710"/>
              <a:ext cx="186419" cy="314499"/>
            </a:xfrm>
            <a:prstGeom prst="rect">
              <a:avLst/>
            </a:prstGeom>
            <a:ln>
              <a:noFill/>
            </a:ln>
          </p:spPr>
          <p:txBody>
            <a:bodyPr vert="horz" lIns="0" tIns="0" rIns="0" bIns="0" rtlCol="0">
              <a:noAutofit/>
            </a:bodyPr>
            <a:lstStyle/>
            <a:p>
              <a:pPr>
                <a:lnSpc>
                  <a:spcPct val="107000"/>
                </a:lnSpc>
                <a:spcAft>
                  <a:spcPts val="650"/>
                </a:spcAft>
              </a:pPr>
              <a:r>
                <a:rPr lang="ru-RU" sz="1788">
                  <a:solidFill>
                    <a:srgbClr val="002060"/>
                  </a:solidFill>
                  <a:latin typeface="Times New Roman" panose="02020603050405020304" pitchFamily="18" charset="0"/>
                  <a:ea typeface="Arial" panose="020B0604020202020204" pitchFamily="34" charset="0"/>
                  <a:cs typeface="Times New Roman" panose="02020603050405020304" pitchFamily="18" charset="0"/>
                </a:rPr>
                <a:t>3</a:t>
              </a:r>
              <a:endParaRPr lang="ru-RU" sz="1788">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7" name="Rectangle 3419"/>
            <p:cNvSpPr/>
            <p:nvPr/>
          </p:nvSpPr>
          <p:spPr>
            <a:xfrm>
              <a:off x="204732" y="2646439"/>
              <a:ext cx="186419" cy="314498"/>
            </a:xfrm>
            <a:prstGeom prst="rect">
              <a:avLst/>
            </a:prstGeom>
            <a:ln>
              <a:noFill/>
            </a:ln>
          </p:spPr>
          <p:txBody>
            <a:bodyPr vert="horz" lIns="0" tIns="0" rIns="0" bIns="0" rtlCol="0">
              <a:noAutofit/>
            </a:bodyPr>
            <a:lstStyle/>
            <a:p>
              <a:pPr>
                <a:lnSpc>
                  <a:spcPct val="107000"/>
                </a:lnSpc>
                <a:spcAft>
                  <a:spcPts val="650"/>
                </a:spcAft>
              </a:pPr>
              <a:r>
                <a:rPr lang="ru-RU" sz="1788">
                  <a:solidFill>
                    <a:srgbClr val="002060"/>
                  </a:solidFill>
                  <a:latin typeface="Times New Roman" panose="02020603050405020304" pitchFamily="18" charset="0"/>
                  <a:ea typeface="Arial" panose="020B0604020202020204" pitchFamily="34" charset="0"/>
                  <a:cs typeface="Times New Roman" panose="02020603050405020304" pitchFamily="18" charset="0"/>
                </a:rPr>
                <a:t>4</a:t>
              </a:r>
              <a:endParaRPr lang="ru-RU" sz="1788">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8" name="Rectangle 3420"/>
            <p:cNvSpPr/>
            <p:nvPr/>
          </p:nvSpPr>
          <p:spPr>
            <a:xfrm>
              <a:off x="218848" y="3385019"/>
              <a:ext cx="186419" cy="314499"/>
            </a:xfrm>
            <a:prstGeom prst="rect">
              <a:avLst/>
            </a:prstGeom>
            <a:ln>
              <a:noFill/>
            </a:ln>
          </p:spPr>
          <p:txBody>
            <a:bodyPr vert="horz" lIns="0" tIns="0" rIns="0" bIns="0" rtlCol="0">
              <a:noAutofit/>
            </a:bodyPr>
            <a:lstStyle/>
            <a:p>
              <a:pPr>
                <a:lnSpc>
                  <a:spcPct val="107000"/>
                </a:lnSpc>
                <a:spcAft>
                  <a:spcPts val="650"/>
                </a:spcAft>
              </a:pPr>
              <a:r>
                <a:rPr lang="ru-RU" sz="1788">
                  <a:solidFill>
                    <a:srgbClr val="002060"/>
                  </a:solidFill>
                  <a:latin typeface="Times New Roman" panose="02020603050405020304" pitchFamily="18" charset="0"/>
                  <a:ea typeface="Arial" panose="020B0604020202020204" pitchFamily="34" charset="0"/>
                  <a:cs typeface="Times New Roman" panose="02020603050405020304" pitchFamily="18" charset="0"/>
                </a:rPr>
                <a:t>5</a:t>
              </a:r>
              <a:endParaRPr lang="ru-RU" sz="1788">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9" name="Shape 38848"/>
            <p:cNvSpPr/>
            <p:nvPr/>
          </p:nvSpPr>
          <p:spPr>
            <a:xfrm>
              <a:off x="5201488" y="305565"/>
              <a:ext cx="43820" cy="465015"/>
            </a:xfrm>
            <a:custGeom>
              <a:avLst/>
              <a:gdLst/>
              <a:ahLst/>
              <a:cxnLst/>
              <a:rect l="0" t="0" r="0" b="0"/>
              <a:pathLst>
                <a:path w="43820" h="465015">
                  <a:moveTo>
                    <a:pt x="0" y="0"/>
                  </a:moveTo>
                  <a:lnTo>
                    <a:pt x="43820" y="0"/>
                  </a:lnTo>
                  <a:lnTo>
                    <a:pt x="43820" y="465015"/>
                  </a:lnTo>
                  <a:lnTo>
                    <a:pt x="0" y="465015"/>
                  </a:lnTo>
                  <a:lnTo>
                    <a:pt x="0" y="0"/>
                  </a:lnTo>
                </a:path>
              </a:pathLst>
            </a:custGeom>
            <a:ln w="0" cap="flat">
              <a:miter lim="291155"/>
            </a:ln>
          </p:spPr>
          <p:style>
            <a:lnRef idx="0">
              <a:srgbClr val="000000">
                <a:alpha val="0"/>
              </a:srgbClr>
            </a:lnRef>
            <a:fillRef idx="1">
              <a:srgbClr val="52648A"/>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70" name="Shape 38849"/>
            <p:cNvSpPr/>
            <p:nvPr/>
          </p:nvSpPr>
          <p:spPr>
            <a:xfrm>
              <a:off x="5021665" y="1068837"/>
              <a:ext cx="38203" cy="465016"/>
            </a:xfrm>
            <a:custGeom>
              <a:avLst/>
              <a:gdLst/>
              <a:ahLst/>
              <a:cxnLst/>
              <a:rect l="0" t="0" r="0" b="0"/>
              <a:pathLst>
                <a:path w="38203" h="465016">
                  <a:moveTo>
                    <a:pt x="0" y="0"/>
                  </a:moveTo>
                  <a:lnTo>
                    <a:pt x="38203" y="0"/>
                  </a:lnTo>
                  <a:lnTo>
                    <a:pt x="38203" y="465016"/>
                  </a:lnTo>
                  <a:lnTo>
                    <a:pt x="0" y="465016"/>
                  </a:lnTo>
                  <a:lnTo>
                    <a:pt x="0" y="0"/>
                  </a:lnTo>
                </a:path>
              </a:pathLst>
            </a:custGeom>
            <a:ln w="0" cap="flat">
              <a:miter lim="291155"/>
            </a:ln>
          </p:spPr>
          <p:style>
            <a:lnRef idx="0">
              <a:srgbClr val="000000">
                <a:alpha val="0"/>
              </a:srgbClr>
            </a:lnRef>
            <a:fillRef idx="1">
              <a:srgbClr val="8873C8"/>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71" name="Rectangle 3458"/>
            <p:cNvSpPr/>
            <p:nvPr/>
          </p:nvSpPr>
          <p:spPr>
            <a:xfrm>
              <a:off x="5368947" y="452431"/>
              <a:ext cx="740718" cy="312407"/>
            </a:xfrm>
            <a:prstGeom prst="rect">
              <a:avLst/>
            </a:prstGeom>
            <a:ln>
              <a:noFill/>
            </a:ln>
          </p:spPr>
          <p:txBody>
            <a:bodyPr vert="horz" lIns="0" tIns="0" rIns="0" bIns="0" rtlCol="0">
              <a:noAutofit/>
            </a:bodyPr>
            <a:lstStyle/>
            <a:p>
              <a:pPr>
                <a:lnSpc>
                  <a:spcPct val="107000"/>
                </a:lnSpc>
                <a:spcAft>
                  <a:spcPts val="650"/>
                </a:spcAft>
              </a:pPr>
              <a:r>
                <a:rPr lang="ru-RU" sz="1788" b="1">
                  <a:solidFill>
                    <a:srgbClr val="002060"/>
                  </a:solidFill>
                  <a:latin typeface="Times New Roman" panose="02020603050405020304" pitchFamily="18" charset="0"/>
                  <a:ea typeface="Arial" panose="020B0604020202020204" pitchFamily="34" charset="0"/>
                  <a:cs typeface="Times New Roman" panose="02020603050405020304" pitchFamily="18" charset="0"/>
                </a:rPr>
                <a:t>1090</a:t>
              </a:r>
              <a:endParaRPr lang="ru-RU" sz="1788">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2" name="Rectangle 3459"/>
            <p:cNvSpPr/>
            <p:nvPr/>
          </p:nvSpPr>
          <p:spPr>
            <a:xfrm>
              <a:off x="5339520" y="1222481"/>
              <a:ext cx="555539" cy="312407"/>
            </a:xfrm>
            <a:prstGeom prst="rect">
              <a:avLst/>
            </a:prstGeom>
            <a:ln>
              <a:noFill/>
            </a:ln>
          </p:spPr>
          <p:txBody>
            <a:bodyPr vert="horz" lIns="0" tIns="0" rIns="0" bIns="0" rtlCol="0">
              <a:noAutofit/>
            </a:bodyPr>
            <a:lstStyle/>
            <a:p>
              <a:pPr>
                <a:lnSpc>
                  <a:spcPct val="107000"/>
                </a:lnSpc>
                <a:spcAft>
                  <a:spcPts val="650"/>
                </a:spcAft>
              </a:pPr>
              <a:r>
                <a:rPr lang="ru-RU" sz="1788" b="1">
                  <a:solidFill>
                    <a:srgbClr val="002060"/>
                  </a:solidFill>
                  <a:latin typeface="Times New Roman" panose="02020603050405020304" pitchFamily="18" charset="0"/>
                  <a:ea typeface="Arial" panose="020B0604020202020204" pitchFamily="34" charset="0"/>
                  <a:cs typeface="Times New Roman" panose="02020603050405020304" pitchFamily="18" charset="0"/>
                </a:rPr>
                <a:t>981</a:t>
              </a:r>
              <a:endParaRPr lang="ru-RU" sz="1788">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3" name="Rectangle 3460"/>
            <p:cNvSpPr/>
            <p:nvPr/>
          </p:nvSpPr>
          <p:spPr>
            <a:xfrm>
              <a:off x="5116172" y="1969053"/>
              <a:ext cx="555539" cy="312407"/>
            </a:xfrm>
            <a:prstGeom prst="rect">
              <a:avLst/>
            </a:prstGeom>
            <a:ln>
              <a:noFill/>
            </a:ln>
          </p:spPr>
          <p:txBody>
            <a:bodyPr vert="horz" lIns="0" tIns="0" rIns="0" bIns="0" rtlCol="0">
              <a:noAutofit/>
            </a:bodyPr>
            <a:lstStyle/>
            <a:p>
              <a:pPr>
                <a:lnSpc>
                  <a:spcPct val="107000"/>
                </a:lnSpc>
                <a:spcAft>
                  <a:spcPts val="650"/>
                </a:spcAft>
              </a:pPr>
              <a:r>
                <a:rPr lang="ru-RU" sz="1788" b="1">
                  <a:solidFill>
                    <a:srgbClr val="002060"/>
                  </a:solidFill>
                  <a:latin typeface="Times New Roman" panose="02020603050405020304" pitchFamily="18" charset="0"/>
                  <a:ea typeface="Arial" panose="020B0604020202020204" pitchFamily="34" charset="0"/>
                  <a:cs typeface="Times New Roman" panose="02020603050405020304" pitchFamily="18" charset="0"/>
                </a:rPr>
                <a:t>908</a:t>
              </a:r>
              <a:endParaRPr lang="ru-RU" sz="1788">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4" name="Rectangle 3461"/>
            <p:cNvSpPr/>
            <p:nvPr/>
          </p:nvSpPr>
          <p:spPr>
            <a:xfrm>
              <a:off x="4987540" y="2692149"/>
              <a:ext cx="555539" cy="312407"/>
            </a:xfrm>
            <a:prstGeom prst="rect">
              <a:avLst/>
            </a:prstGeom>
            <a:ln>
              <a:noFill/>
            </a:ln>
          </p:spPr>
          <p:txBody>
            <a:bodyPr vert="horz" lIns="0" tIns="0" rIns="0" bIns="0" rtlCol="0">
              <a:noAutofit/>
            </a:bodyPr>
            <a:lstStyle/>
            <a:p>
              <a:pPr>
                <a:lnSpc>
                  <a:spcPct val="107000"/>
                </a:lnSpc>
                <a:spcAft>
                  <a:spcPts val="650"/>
                </a:spcAft>
              </a:pPr>
              <a:r>
                <a:rPr lang="ru-RU" sz="1788" b="1">
                  <a:solidFill>
                    <a:srgbClr val="002060"/>
                  </a:solidFill>
                  <a:latin typeface="Times New Roman" panose="02020603050405020304" pitchFamily="18" charset="0"/>
                  <a:ea typeface="Arial" panose="020B0604020202020204" pitchFamily="34" charset="0"/>
                  <a:cs typeface="Times New Roman" panose="02020603050405020304" pitchFamily="18" charset="0"/>
                </a:rPr>
                <a:t>861</a:t>
              </a:r>
              <a:endParaRPr lang="ru-RU" sz="1788">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5" name="Rectangle 3462"/>
            <p:cNvSpPr/>
            <p:nvPr/>
          </p:nvSpPr>
          <p:spPr>
            <a:xfrm>
              <a:off x="4788803" y="3457505"/>
              <a:ext cx="555539" cy="312407"/>
            </a:xfrm>
            <a:prstGeom prst="rect">
              <a:avLst/>
            </a:prstGeom>
            <a:ln>
              <a:noFill/>
            </a:ln>
          </p:spPr>
          <p:txBody>
            <a:bodyPr vert="horz" lIns="0" tIns="0" rIns="0" bIns="0" rtlCol="0">
              <a:noAutofit/>
            </a:bodyPr>
            <a:lstStyle/>
            <a:p>
              <a:pPr>
                <a:lnSpc>
                  <a:spcPct val="107000"/>
                </a:lnSpc>
                <a:spcAft>
                  <a:spcPts val="650"/>
                </a:spcAft>
              </a:pPr>
              <a:r>
                <a:rPr lang="ru-RU" sz="1788" b="1">
                  <a:solidFill>
                    <a:srgbClr val="002060"/>
                  </a:solidFill>
                  <a:latin typeface="Times New Roman" panose="02020603050405020304" pitchFamily="18" charset="0"/>
                  <a:ea typeface="Arial" panose="020B0604020202020204" pitchFamily="34" charset="0"/>
                  <a:cs typeface="Times New Roman" panose="02020603050405020304" pitchFamily="18" charset="0"/>
                </a:rPr>
                <a:t>822</a:t>
              </a:r>
              <a:endParaRPr lang="ru-RU" sz="1788">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6" name="Shape 38850"/>
            <p:cNvSpPr/>
            <p:nvPr/>
          </p:nvSpPr>
          <p:spPr>
            <a:xfrm>
              <a:off x="4862948" y="1815409"/>
              <a:ext cx="38207" cy="465016"/>
            </a:xfrm>
            <a:custGeom>
              <a:avLst/>
              <a:gdLst/>
              <a:ahLst/>
              <a:cxnLst/>
              <a:rect l="0" t="0" r="0" b="0"/>
              <a:pathLst>
                <a:path w="38207" h="465016">
                  <a:moveTo>
                    <a:pt x="0" y="0"/>
                  </a:moveTo>
                  <a:lnTo>
                    <a:pt x="38207" y="0"/>
                  </a:lnTo>
                  <a:lnTo>
                    <a:pt x="38207" y="465016"/>
                  </a:lnTo>
                  <a:lnTo>
                    <a:pt x="0" y="465016"/>
                  </a:lnTo>
                  <a:lnTo>
                    <a:pt x="0" y="0"/>
                  </a:lnTo>
                </a:path>
              </a:pathLst>
            </a:custGeom>
            <a:ln w="0" cap="flat">
              <a:miter lim="291155"/>
            </a:ln>
          </p:spPr>
          <p:style>
            <a:lnRef idx="0">
              <a:srgbClr val="000000">
                <a:alpha val="0"/>
              </a:srgbClr>
            </a:lnRef>
            <a:fillRef idx="1">
              <a:srgbClr val="4D897B"/>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77" name="Shape 38851"/>
            <p:cNvSpPr/>
            <p:nvPr/>
          </p:nvSpPr>
          <p:spPr>
            <a:xfrm>
              <a:off x="4680947" y="2561988"/>
              <a:ext cx="38203" cy="465015"/>
            </a:xfrm>
            <a:custGeom>
              <a:avLst/>
              <a:gdLst/>
              <a:ahLst/>
              <a:cxnLst/>
              <a:rect l="0" t="0" r="0" b="0"/>
              <a:pathLst>
                <a:path w="38203" h="465015">
                  <a:moveTo>
                    <a:pt x="0" y="0"/>
                  </a:moveTo>
                  <a:lnTo>
                    <a:pt x="38203" y="0"/>
                  </a:lnTo>
                  <a:lnTo>
                    <a:pt x="38203" y="465015"/>
                  </a:lnTo>
                  <a:lnTo>
                    <a:pt x="0" y="465015"/>
                  </a:lnTo>
                  <a:lnTo>
                    <a:pt x="0" y="0"/>
                  </a:lnTo>
                </a:path>
              </a:pathLst>
            </a:custGeom>
            <a:ln w="0" cap="flat">
              <a:miter lim="291155"/>
            </a:ln>
          </p:spPr>
          <p:style>
            <a:lnRef idx="0">
              <a:srgbClr val="000000">
                <a:alpha val="0"/>
              </a:srgbClr>
            </a:lnRef>
            <a:fillRef idx="1">
              <a:srgbClr val="63B0B8"/>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sp>
          <p:nvSpPr>
            <p:cNvPr id="78" name="Shape 38852"/>
            <p:cNvSpPr/>
            <p:nvPr/>
          </p:nvSpPr>
          <p:spPr>
            <a:xfrm>
              <a:off x="4503579" y="3308556"/>
              <a:ext cx="38207" cy="465016"/>
            </a:xfrm>
            <a:custGeom>
              <a:avLst/>
              <a:gdLst/>
              <a:ahLst/>
              <a:cxnLst/>
              <a:rect l="0" t="0" r="0" b="0"/>
              <a:pathLst>
                <a:path w="38207" h="465016">
                  <a:moveTo>
                    <a:pt x="0" y="0"/>
                  </a:moveTo>
                  <a:lnTo>
                    <a:pt x="38207" y="0"/>
                  </a:lnTo>
                  <a:lnTo>
                    <a:pt x="38207" y="465016"/>
                  </a:lnTo>
                  <a:lnTo>
                    <a:pt x="0" y="465016"/>
                  </a:lnTo>
                  <a:lnTo>
                    <a:pt x="0" y="0"/>
                  </a:lnTo>
                </a:path>
              </a:pathLst>
            </a:custGeom>
            <a:ln w="0" cap="flat">
              <a:miter lim="291155"/>
            </a:ln>
          </p:spPr>
          <p:style>
            <a:lnRef idx="0">
              <a:srgbClr val="000000">
                <a:alpha val="0"/>
              </a:srgbClr>
            </a:lnRef>
            <a:fillRef idx="1">
              <a:srgbClr val="3B789D"/>
            </a:fillRef>
            <a:effectRef idx="0">
              <a:scrgbClr r="0" g="0" b="0"/>
            </a:effectRef>
            <a:fontRef idx="none"/>
          </p:style>
          <p:txBody>
            <a:bodyPr/>
            <a:lstStyle/>
            <a:p>
              <a:endParaRPr lang="ru-RU" sz="1788">
                <a:solidFill>
                  <a:srgbClr val="002060"/>
                </a:solidFill>
                <a:latin typeface="Times New Roman" panose="02020603050405020304" pitchFamily="18" charset="0"/>
                <a:cs typeface="Times New Roman" panose="02020603050405020304" pitchFamily="18" charset="0"/>
              </a:endParaRPr>
            </a:p>
          </p:txBody>
        </p:sp>
      </p:grpSp>
      <p:sp>
        <p:nvSpPr>
          <p:cNvPr id="86" name="Rectangle 8"/>
          <p:cNvSpPr>
            <a:spLocks noChangeArrowheads="1"/>
          </p:cNvSpPr>
          <p:nvPr/>
        </p:nvSpPr>
        <p:spPr bwMode="auto">
          <a:xfrm>
            <a:off x="442294" y="260960"/>
            <a:ext cx="9463706" cy="1050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4295" tIns="37148" rIns="74295" bIns="37148" numCol="1" anchor="ctr" anchorCtr="0" compatLnSpc="1">
            <a:prstTxWarp prst="textNoShape">
              <a:avLst/>
            </a:prstTxWarp>
            <a:spAutoFit/>
          </a:bodyPr>
          <a:lstStyle/>
          <a:p>
            <a:pPr algn="ctr" defTabSz="742950" eaLnBrk="0" fontAlgn="base" hangingPunct="0">
              <a:spcBef>
                <a:spcPct val="0"/>
              </a:spcBef>
              <a:spcAft>
                <a:spcPct val="0"/>
              </a:spcAft>
            </a:pP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Хўжалик</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жамиятларининг</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2018 </a:t>
            </a: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йил</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якунига</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a:t>
            </a:r>
          </a:p>
          <a:p>
            <a:pPr algn="ctr" defTabSz="742950" eaLnBrk="0" fontAlgn="base" hangingPunct="0">
              <a:spcBef>
                <a:spcPct val="0"/>
              </a:spcBef>
              <a:spcAft>
                <a:spcPct val="0"/>
              </a:spcAft>
            </a:pP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корпоратив</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бошқарув</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тизимини</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баҳолаш</a:t>
            </a:r>
            <a:r>
              <a:rPr lang="ru-RU" altLang="ru-RU" sz="2113" b="1" i="1" u="sng"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нтижалари</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бўйича</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a:t>
            </a:r>
          </a:p>
          <a:p>
            <a:pPr algn="ctr" defTabSz="742950" eaLnBrk="0" fontAlgn="base" hangingPunct="0">
              <a:spcBef>
                <a:spcPct val="0"/>
              </a:spcBef>
              <a:spcAft>
                <a:spcPct val="0"/>
              </a:spcAft>
            </a:pPr>
            <a:r>
              <a:rPr lang="ru-RU" altLang="ru-RU" sz="2113" b="1" i="1" u="sng" dirty="0" err="1" smtClean="0">
                <a:latin typeface="Times New Roman" panose="02020603050405020304" pitchFamily="18" charset="0"/>
                <a:ea typeface="Calibri" panose="020F0502020204030204" pitchFamily="34" charset="0"/>
                <a:cs typeface="Times New Roman" panose="02020603050405020304" pitchFamily="18" charset="0"/>
              </a:rPr>
              <a:t>энг</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a:latin typeface="Times New Roman" panose="02020603050405020304" pitchFamily="18" charset="0"/>
                <a:ea typeface="Calibri" panose="020F0502020204030204" pitchFamily="34" charset="0"/>
                <a:cs typeface="Times New Roman" panose="02020603050405020304" pitchFamily="18" charset="0"/>
              </a:rPr>
              <a:t>юқори</a:t>
            </a:r>
            <a:r>
              <a:rPr lang="ru-RU" altLang="ru-RU" sz="2113" b="1" i="1" u="sng"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a:latin typeface="Times New Roman" panose="02020603050405020304" pitchFamily="18" charset="0"/>
                <a:ea typeface="Calibri" panose="020F0502020204030204" pitchFamily="34" charset="0"/>
                <a:cs typeface="Times New Roman" panose="02020603050405020304" pitchFamily="18" charset="0"/>
              </a:rPr>
              <a:t>баллига</a:t>
            </a:r>
            <a:r>
              <a:rPr lang="ru-RU" altLang="ru-RU" sz="2113" b="1" i="1" u="sng"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err="1">
                <a:latin typeface="Times New Roman" panose="02020603050405020304" pitchFamily="18" charset="0"/>
                <a:ea typeface="Calibri" panose="020F0502020204030204" pitchFamily="34" charset="0"/>
                <a:cs typeface="Times New Roman" panose="02020603050405020304" pitchFamily="18" charset="0"/>
              </a:rPr>
              <a:t>эга</a:t>
            </a:r>
            <a:r>
              <a:rPr lang="ru-RU" altLang="ru-RU" sz="2113" b="1" i="1" u="sng"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113" b="1" i="1" u="sng" dirty="0" smtClean="0">
                <a:latin typeface="Times New Roman" panose="02020603050405020304" pitchFamily="18" charset="0"/>
                <a:ea typeface="Calibri" panose="020F0502020204030204" pitchFamily="34" charset="0"/>
                <a:cs typeface="Times New Roman" panose="02020603050405020304" pitchFamily="18" charset="0"/>
              </a:rPr>
              <a:t>ТОП -5 лик</a:t>
            </a:r>
            <a:endParaRPr lang="ru-RU" altLang="ru-RU" sz="2113" b="1" i="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167951"/>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 name="Рисунок 121">
            <a:extLst>
              <a:ext uri="{FF2B5EF4-FFF2-40B4-BE49-F238E27FC236}">
                <a16:creationId xmlns:a16="http://schemas.microsoft.com/office/drawing/2014/main" id="{470070FC-19D0-4354-9BC9-608A5DC44997}"/>
              </a:ext>
              <a:ext uri="{C183D7F6-B498-43B3-948B-1728B52AA6E4}">
                <adec:decorative xmlns:adec="http://schemas.microsoft.com/office/drawing/2017/decorative" xmlns="" val="1"/>
              </a:ext>
            </a:extLst>
          </p:cNvPr>
          <p:cNvPicPr>
            <a:picLocks noChangeAspect="1"/>
          </p:cNvPicPr>
          <p:nvPr/>
        </p:nvPicPr>
        <p:blipFill rotWithShape="1">
          <a:blip r:embed="rId3">
            <a:lum bright="70000" contrast="-70000"/>
            <a:extLst>
              <a:ext uri="{BEBA8EAE-BF5A-486C-A8C5-ECC9F3942E4B}">
                <a14:imgProps xmlns:a14="http://schemas.microsoft.com/office/drawing/2010/main">
                  <a14:imgLayer r:embed="rId4">
                    <a14:imgEffect>
                      <a14:colorTemperature colorTemp="5300"/>
                    </a14:imgEffect>
                    <a14:imgEffect>
                      <a14:saturation sat="0"/>
                    </a14:imgEffect>
                  </a14:imgLayer>
                </a14:imgProps>
              </a:ext>
              <a:ext uri="{28A0092B-C50C-407E-A947-70E740481C1C}">
                <a14:useLocalDpi xmlns:a14="http://schemas.microsoft.com/office/drawing/2010/main" val="0"/>
              </a:ext>
            </a:extLst>
          </a:blip>
          <a:srcRect/>
          <a:stretch/>
        </p:blipFill>
        <p:spPr>
          <a:xfrm>
            <a:off x="0" y="642938"/>
            <a:ext cx="9906000" cy="5572125"/>
          </a:xfrm>
          <a:custGeom>
            <a:avLst/>
            <a:gdLst>
              <a:gd name="connsiteX0" fmla="*/ 0 w 12192000"/>
              <a:gd name="connsiteY0" fmla="*/ 0 h 2895600"/>
              <a:gd name="connsiteX1" fmla="*/ 12192000 w 12192000"/>
              <a:gd name="connsiteY1" fmla="*/ 0 h 2895600"/>
              <a:gd name="connsiteX2" fmla="*/ 12192000 w 12192000"/>
              <a:gd name="connsiteY2" fmla="*/ 2895600 h 2895600"/>
              <a:gd name="connsiteX3" fmla="*/ 0 w 12192000"/>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12192000" h="2895600">
                <a:moveTo>
                  <a:pt x="0" y="0"/>
                </a:moveTo>
                <a:lnTo>
                  <a:pt x="12192000" y="0"/>
                </a:lnTo>
                <a:lnTo>
                  <a:pt x="12192000" y="2895600"/>
                </a:lnTo>
                <a:lnTo>
                  <a:pt x="0" y="2895600"/>
                </a:lnTo>
                <a:close/>
              </a:path>
            </a:pathLst>
          </a:custGeom>
        </p:spPr>
      </p:pic>
      <p:sp>
        <p:nvSpPr>
          <p:cNvPr id="123" name="Прямоугольник 122">
            <a:extLst>
              <a:ext uri="{FF2B5EF4-FFF2-40B4-BE49-F238E27FC236}">
                <a16:creationId xmlns:a16="http://schemas.microsoft.com/office/drawing/2014/main" id="{C9C2C56A-C4D4-4578-84E9-27FD62603EAA}"/>
              </a:ext>
              <a:ext uri="{C183D7F6-B498-43B3-948B-1728B52AA6E4}">
                <adec:decorative xmlns:adec="http://schemas.microsoft.com/office/drawing/2017/decorative" xmlns="" val="1"/>
              </a:ext>
            </a:extLst>
          </p:cNvPr>
          <p:cNvSpPr/>
          <p:nvPr/>
        </p:nvSpPr>
        <p:spPr>
          <a:xfrm>
            <a:off x="0" y="642938"/>
            <a:ext cx="9906000" cy="5572125"/>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sz="1463" dirty="0"/>
          </a:p>
        </p:txBody>
      </p:sp>
      <p:sp>
        <p:nvSpPr>
          <p:cNvPr id="6" name="Прямоугольник: Скругленные углы 5">
            <a:extLst>
              <a:ext uri="{FF2B5EF4-FFF2-40B4-BE49-F238E27FC236}">
                <a16:creationId xmlns:a16="http://schemas.microsoft.com/office/drawing/2014/main" id="{C8431200-8E45-4A0C-B12B-CFA1B2C53C47}"/>
              </a:ext>
              <a:ext uri="{C183D7F6-B498-43B3-948B-1728B52AA6E4}">
                <adec:decorative xmlns:adec="http://schemas.microsoft.com/office/drawing/2017/decorative" xmlns="" val="1"/>
              </a:ext>
            </a:extLst>
          </p:cNvPr>
          <p:cNvSpPr/>
          <p:nvPr/>
        </p:nvSpPr>
        <p:spPr>
          <a:xfrm>
            <a:off x="-180210" y="5113691"/>
            <a:ext cx="360419" cy="188741"/>
          </a:xfrm>
          <a:prstGeom prst="roundRect">
            <a:avLst>
              <a:gd name="adj" fmla="val 50000"/>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sz="1463" dirty="0"/>
          </a:p>
        </p:txBody>
      </p:sp>
      <p:sp>
        <p:nvSpPr>
          <p:cNvPr id="4" name="Параллелограмм 3">
            <a:extLst>
              <a:ext uri="{FF2B5EF4-FFF2-40B4-BE49-F238E27FC236}">
                <a16:creationId xmlns:a16="http://schemas.microsoft.com/office/drawing/2014/main" id="{241C7FC4-FEFA-4A96-9749-9068C68611EF}"/>
              </a:ext>
              <a:ext uri="{C183D7F6-B498-43B3-948B-1728B52AA6E4}">
                <adec:decorative xmlns:adec="http://schemas.microsoft.com/office/drawing/2017/decorative" xmlns="" val="1"/>
              </a:ext>
            </a:extLst>
          </p:cNvPr>
          <p:cNvSpPr/>
          <p:nvPr/>
        </p:nvSpPr>
        <p:spPr>
          <a:xfrm>
            <a:off x="3368201" y="642939"/>
            <a:ext cx="3218356" cy="5572123"/>
          </a:xfrm>
          <a:prstGeom prst="parallelogram">
            <a:avLst>
              <a:gd name="adj" fmla="val 0"/>
            </a:avLst>
          </a:prstGeom>
          <a:gradFill>
            <a:gsLst>
              <a:gs pos="0">
                <a:srgbClr val="7CEFD8"/>
              </a:gs>
              <a:gs pos="71000">
                <a:srgbClr val="6672E4"/>
              </a:gs>
              <a:gs pos="100000">
                <a:srgbClr val="882BE5"/>
              </a:gs>
            </a:gsLst>
            <a:lin ang="5400000" scaled="1"/>
          </a:gradFill>
          <a:ln w="12700" cap="flat">
            <a:noFill/>
            <a:prstDash val="solid"/>
            <a:miter lim="800000"/>
            <a:headEnd/>
            <a:tailEnd/>
          </a:ln>
        </p:spPr>
        <p:txBody>
          <a:bodyPr vert="horz" wrap="square" lIns="74295" tIns="37148" rIns="74295" bIns="37148" numCol="1" rtlCol="0" anchor="t" anchorCtr="0" compatLnSpc="1">
            <a:prstTxWarp prst="textNoShape">
              <a:avLst/>
            </a:prstTxWarp>
          </a:bodyPr>
          <a:lstStyle/>
          <a:p>
            <a:pPr rtl="0"/>
            <a:endParaRPr lang="ru-RU" sz="1463" dirty="0"/>
          </a:p>
        </p:txBody>
      </p:sp>
      <p:sp>
        <p:nvSpPr>
          <p:cNvPr id="14" name="Надпись 13">
            <a:extLst>
              <a:ext uri="{FF2B5EF4-FFF2-40B4-BE49-F238E27FC236}">
                <a16:creationId xmlns:a16="http://schemas.microsoft.com/office/drawing/2014/main" id="{A5704BA3-593E-4519-9139-4E1D86366677}"/>
              </a:ext>
            </a:extLst>
          </p:cNvPr>
          <p:cNvSpPr txBox="1"/>
          <p:nvPr/>
        </p:nvSpPr>
        <p:spPr>
          <a:xfrm>
            <a:off x="3435844" y="2019387"/>
            <a:ext cx="3073077" cy="450251"/>
          </a:xfrm>
          <a:prstGeom prst="rect">
            <a:avLst/>
          </a:prstGeom>
          <a:noFill/>
        </p:spPr>
        <p:txBody>
          <a:bodyPr wrap="square" lIns="0" tIns="0" rIns="0" bIns="0" rtlCol="0">
            <a:spAutoFit/>
          </a:bodyPr>
          <a:lstStyle/>
          <a:p>
            <a:pPr algn="ctr"/>
            <a:r>
              <a:rPr lang="ru-RU" sz="1463" b="1" dirty="0" err="1">
                <a:solidFill>
                  <a:srgbClr val="002060"/>
                </a:solidFill>
                <a:latin typeface="Segoe UI" panose="020B0502040204020203" pitchFamily="34" charset="0"/>
                <a:cs typeface="Segoe UI" panose="020B0502040204020203" pitchFamily="34" charset="0"/>
              </a:rPr>
              <a:t>Давлат</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иштирокидаги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корхоналар</a:t>
            </a:r>
            <a:endParaRPr lang="ru-RU" sz="1463" b="1" dirty="0">
              <a:solidFill>
                <a:srgbClr val="002060"/>
              </a:solidFill>
              <a:latin typeface="Segoe UI" panose="020B0502040204020203" pitchFamily="34" charset="0"/>
              <a:cs typeface="Segoe UI" panose="020B0502040204020203" pitchFamily="34" charset="0"/>
            </a:endParaRPr>
          </a:p>
        </p:txBody>
      </p:sp>
      <p:sp>
        <p:nvSpPr>
          <p:cNvPr id="12" name="Прямоугольник 11">
            <a:extLst>
              <a:ext uri="{FF2B5EF4-FFF2-40B4-BE49-F238E27FC236}">
                <a16:creationId xmlns:a16="http://schemas.microsoft.com/office/drawing/2014/main" id="{267E4A54-8A0F-43A0-AA7D-F508F05BB2EF}"/>
              </a:ext>
            </a:extLst>
          </p:cNvPr>
          <p:cNvSpPr/>
          <p:nvPr/>
        </p:nvSpPr>
        <p:spPr>
          <a:xfrm>
            <a:off x="4807116" y="2734428"/>
            <a:ext cx="1737502" cy="500137"/>
          </a:xfrm>
          <a:prstGeom prst="rect">
            <a:avLst/>
          </a:prstGeom>
        </p:spPr>
        <p:txBody>
          <a:bodyPr wrap="square" lIns="0" tIns="0" rIns="0" bIns="0" rtlCol="0">
            <a:spAutoFit/>
          </a:bodyPr>
          <a:lstStyle/>
          <a:p>
            <a:pPr algn="ctr"/>
            <a:r>
              <a:rPr lang="ru-RU" sz="1625" b="1" dirty="0" err="1">
                <a:solidFill>
                  <a:schemeClr val="bg1"/>
                </a:solidFill>
                <a:latin typeface="Segoe UI" panose="020B0502040204020203" pitchFamily="34" charset="0"/>
                <a:cs typeface="Segoe UI" panose="020B0502040204020203" pitchFamily="34" charset="0"/>
              </a:rPr>
              <a:t>Акциядорлик</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жамиятлари</a:t>
            </a:r>
            <a:endParaRPr lang="ru-RU" sz="1625" i="1" dirty="0">
              <a:solidFill>
                <a:schemeClr val="bg1"/>
              </a:solidFill>
              <a:latin typeface="+mj-lt"/>
              <a:cs typeface="Segoe UI" panose="020B0502040204020203" pitchFamily="34" charset="0"/>
            </a:endParaRPr>
          </a:p>
        </p:txBody>
      </p:sp>
      <p:sp>
        <p:nvSpPr>
          <p:cNvPr id="65" name="Прямоугольник 64">
            <a:extLst>
              <a:ext uri="{FF2B5EF4-FFF2-40B4-BE49-F238E27FC236}">
                <a16:creationId xmlns:a16="http://schemas.microsoft.com/office/drawing/2014/main" id="{D600301E-404F-4763-892B-EE1C3109F4D3}"/>
              </a:ext>
            </a:extLst>
          </p:cNvPr>
          <p:cNvSpPr/>
          <p:nvPr/>
        </p:nvSpPr>
        <p:spPr>
          <a:xfrm>
            <a:off x="4581422" y="3773945"/>
            <a:ext cx="1963197" cy="500137"/>
          </a:xfrm>
          <a:prstGeom prst="rect">
            <a:avLst/>
          </a:prstGeom>
        </p:spPr>
        <p:txBody>
          <a:bodyPr wrap="square" lIns="0" tIns="0" rIns="0" bIns="0" rtlCol="0">
            <a:spAutoFit/>
          </a:bodyPr>
          <a:lstStyle/>
          <a:p>
            <a:pPr algn="ctr"/>
            <a:r>
              <a:rPr lang="ru-RU" sz="1625" b="1" dirty="0" err="1">
                <a:solidFill>
                  <a:schemeClr val="bg1"/>
                </a:solidFill>
                <a:latin typeface="Segoe UI" panose="020B0502040204020203" pitchFamily="34" charset="0"/>
                <a:cs typeface="Segoe UI" panose="020B0502040204020203" pitchFamily="34" charset="0"/>
              </a:rPr>
              <a:t>Масъулияти</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чекланган</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жамият</a:t>
            </a:r>
            <a:endParaRPr lang="ru-RU" sz="1625" b="1" dirty="0">
              <a:solidFill>
                <a:schemeClr val="bg1"/>
              </a:solidFill>
              <a:latin typeface="Segoe UI" panose="020B0502040204020203" pitchFamily="34" charset="0"/>
              <a:cs typeface="Segoe UI" panose="020B0502040204020203" pitchFamily="34" charset="0"/>
            </a:endParaRPr>
          </a:p>
        </p:txBody>
      </p:sp>
      <p:sp>
        <p:nvSpPr>
          <p:cNvPr id="81" name="Прямоугольник 80">
            <a:extLst>
              <a:ext uri="{FF2B5EF4-FFF2-40B4-BE49-F238E27FC236}">
                <a16:creationId xmlns:a16="http://schemas.microsoft.com/office/drawing/2014/main" id="{E7E16F25-9A73-4F49-8593-4DDEE2A8AB5D}"/>
              </a:ext>
            </a:extLst>
          </p:cNvPr>
          <p:cNvSpPr/>
          <p:nvPr/>
        </p:nvSpPr>
        <p:spPr>
          <a:xfrm>
            <a:off x="4870370" y="4760662"/>
            <a:ext cx="1502464" cy="500137"/>
          </a:xfrm>
          <a:prstGeom prst="rect">
            <a:avLst/>
          </a:prstGeom>
        </p:spPr>
        <p:txBody>
          <a:bodyPr wrap="square" lIns="0" tIns="0" rIns="0" bIns="0" rtlCol="0">
            <a:spAutoFit/>
          </a:bodyPr>
          <a:lstStyle/>
          <a:p>
            <a:pPr algn="ctr"/>
            <a:r>
              <a:rPr lang="ru-RU" sz="1625" b="1" dirty="0" err="1">
                <a:solidFill>
                  <a:schemeClr val="bg1"/>
                </a:solidFill>
                <a:latin typeface="Segoe UI" panose="020B0502040204020203" pitchFamily="34" charset="0"/>
                <a:cs typeface="Segoe UI" panose="020B0502040204020203" pitchFamily="34" charset="0"/>
              </a:rPr>
              <a:t>Давлат</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унитар</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корхоналари</a:t>
            </a:r>
            <a:endParaRPr lang="ru-RU" sz="1625" b="1" dirty="0">
              <a:solidFill>
                <a:schemeClr val="bg1"/>
              </a:solidFill>
              <a:latin typeface="Segoe UI" panose="020B0502040204020203" pitchFamily="34" charset="0"/>
              <a:cs typeface="Segoe UI" panose="020B0502040204020203" pitchFamily="34" charset="0"/>
            </a:endParaRPr>
          </a:p>
        </p:txBody>
      </p:sp>
      <p:grpSp>
        <p:nvGrpSpPr>
          <p:cNvPr id="93" name="Группа 92">
            <a:extLst>
              <a:ext uri="{FF2B5EF4-FFF2-40B4-BE49-F238E27FC236}">
                <a16:creationId xmlns:a16="http://schemas.microsoft.com/office/drawing/2014/main" id="{294AEDC0-6B1D-4A3D-860D-83756CC387D3}"/>
              </a:ext>
              <a:ext uri="{C183D7F6-B498-43B3-948B-1728B52AA6E4}">
                <adec:decorative xmlns:adec="http://schemas.microsoft.com/office/drawing/2017/decorative" xmlns="" val="1"/>
              </a:ext>
            </a:extLst>
          </p:cNvPr>
          <p:cNvGrpSpPr/>
          <p:nvPr/>
        </p:nvGrpSpPr>
        <p:grpSpPr>
          <a:xfrm>
            <a:off x="143576" y="888216"/>
            <a:ext cx="3159730" cy="1978565"/>
            <a:chOff x="8011672" y="-208255"/>
            <a:chExt cx="3472646" cy="2435157"/>
          </a:xfrm>
        </p:grpSpPr>
        <p:sp>
          <p:nvSpPr>
            <p:cNvPr id="101" name="Надпись 100">
              <a:extLst>
                <a:ext uri="{FF2B5EF4-FFF2-40B4-BE49-F238E27FC236}">
                  <a16:creationId xmlns:a16="http://schemas.microsoft.com/office/drawing/2014/main" id="{CAECCF3F-B2FA-4F0A-96EE-B54207D66547}"/>
                </a:ext>
              </a:extLst>
            </p:cNvPr>
            <p:cNvSpPr txBox="1"/>
            <p:nvPr/>
          </p:nvSpPr>
          <p:spPr>
            <a:xfrm>
              <a:off x="8011672" y="-208255"/>
              <a:ext cx="3395803" cy="307776"/>
            </a:xfrm>
            <a:prstGeom prst="rect">
              <a:avLst/>
            </a:prstGeom>
            <a:noFill/>
          </p:spPr>
          <p:txBody>
            <a:bodyPr wrap="square" lIns="0" tIns="0" rIns="0" bIns="0" rtlCol="0">
              <a:spAutoFit/>
            </a:bodyPr>
            <a:lstStyle/>
            <a:p>
              <a:pPr marL="232172" indent="-232172" algn="just">
                <a:buFont typeface="Arial" panose="020B0604020202020204" pitchFamily="34" charset="0"/>
                <a:buChar char="•"/>
              </a:pPr>
              <a:endParaRPr lang="ru-RU" sz="1625" b="1" dirty="0">
                <a:solidFill>
                  <a:srgbClr val="002060"/>
                </a:solidFill>
                <a:latin typeface="Segoe UI" panose="020B0502040204020203" pitchFamily="34" charset="0"/>
                <a:cs typeface="Segoe UI" panose="020B0502040204020203" pitchFamily="34" charset="0"/>
              </a:endParaRPr>
            </a:p>
          </p:txBody>
        </p:sp>
        <p:cxnSp>
          <p:nvCxnSpPr>
            <p:cNvPr id="108" name="Прямая соединительная линия 107">
              <a:extLst>
                <a:ext uri="{FF2B5EF4-FFF2-40B4-BE49-F238E27FC236}">
                  <a16:creationId xmlns:a16="http://schemas.microsoft.com/office/drawing/2014/main" id="{8F599308-2B51-4D9D-9F9B-2C2E81CA918F}"/>
                </a:ext>
              </a:extLst>
            </p:cNvPr>
            <p:cNvCxnSpPr>
              <a:cxnSpLocks/>
            </p:cNvCxnSpPr>
            <p:nvPr/>
          </p:nvCxnSpPr>
          <p:spPr>
            <a:xfrm>
              <a:off x="8488201" y="2226902"/>
              <a:ext cx="299611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68" name="Заголовок 67" hidden="1">
            <a:extLst>
              <a:ext uri="{FF2B5EF4-FFF2-40B4-BE49-F238E27FC236}">
                <a16:creationId xmlns:a16="http://schemas.microsoft.com/office/drawing/2014/main" id="{3D46526D-118F-4F6F-BAE0-066F422EBD1E}"/>
              </a:ext>
            </a:extLst>
          </p:cNvPr>
          <p:cNvSpPr>
            <a:spLocks noGrp="1"/>
          </p:cNvSpPr>
          <p:nvPr>
            <p:ph type="title"/>
          </p:nvPr>
        </p:nvSpPr>
        <p:spPr/>
        <p:txBody>
          <a:bodyPr rtlCol="0"/>
          <a:lstStyle/>
          <a:p>
            <a:r>
              <a:rPr lang="ru-RU" dirty="0"/>
              <a:t>Слайд </a:t>
            </a:r>
            <a:r>
              <a:rPr lang="en-US" dirty="0" smtClean="0"/>
              <a:t>3</a:t>
            </a:r>
            <a:r>
              <a:rPr lang="ru-RU" dirty="0" smtClean="0"/>
              <a:t> </a:t>
            </a:r>
            <a:r>
              <a:rPr lang="ru-RU" dirty="0"/>
              <a:t>с информацией о кадрах</a:t>
            </a:r>
            <a:endParaRPr lang="ru" dirty="0"/>
          </a:p>
        </p:txBody>
      </p:sp>
      <p:sp>
        <p:nvSpPr>
          <p:cNvPr id="23" name="Надпись 100">
            <a:extLst>
              <a:ext uri="{FF2B5EF4-FFF2-40B4-BE49-F238E27FC236}">
                <a16:creationId xmlns:a16="http://schemas.microsoft.com/office/drawing/2014/main" id="{CAECCF3F-B2FA-4F0A-96EE-B54207D66547}"/>
              </a:ext>
            </a:extLst>
          </p:cNvPr>
          <p:cNvSpPr txBox="1"/>
          <p:nvPr/>
        </p:nvSpPr>
        <p:spPr>
          <a:xfrm>
            <a:off x="6785296" y="1610291"/>
            <a:ext cx="2950153" cy="3602012"/>
          </a:xfrm>
          <a:prstGeom prst="rect">
            <a:avLst/>
          </a:prstGeom>
          <a:noFill/>
        </p:spPr>
        <p:txBody>
          <a:bodyPr wrap="square" lIns="0" tIns="0" rIns="0" bIns="0" rtlCol="0">
            <a:spAutoFit/>
          </a:bodyPr>
          <a:lstStyle/>
          <a:p>
            <a:pPr marL="232172" indent="-232172" algn="ctr">
              <a:buFont typeface="Arial" panose="020B0604020202020204" pitchFamily="34" charset="0"/>
              <a:buChar char="•"/>
            </a:pPr>
            <a:r>
              <a:rPr lang="ru-RU" sz="1463" b="1" dirty="0" err="1">
                <a:solidFill>
                  <a:srgbClr val="002060"/>
                </a:solidFill>
                <a:latin typeface="Segoe UI" panose="020B0502040204020203" pitchFamily="34" charset="0"/>
                <a:cs typeface="Segoe UI" panose="020B0502040204020203" pitchFamily="34" charset="0"/>
              </a:rPr>
              <a:t>Ўзбекистон</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Республикаси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Акциядорлик</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жамиятлари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ва</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акциядорларнинг</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ҳуқуқларини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ҳимоя</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қилиш</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тўғрисида»ги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қонунига</a:t>
            </a:r>
            <a:r>
              <a:rPr lang="ru-RU" sz="1463" b="1" dirty="0">
                <a:solidFill>
                  <a:srgbClr val="002060"/>
                </a:solidFill>
                <a:latin typeface="Segoe UI" panose="020B0502040204020203" pitchFamily="34" charset="0"/>
                <a:cs typeface="Segoe UI" panose="020B0502040204020203" pitchFamily="34" charset="0"/>
              </a:rPr>
              <a:t> </a:t>
            </a:r>
          </a:p>
          <a:p>
            <a:pPr algn="ctr"/>
            <a:r>
              <a:rPr lang="ru-RU" sz="1463" b="1" dirty="0" err="1">
                <a:solidFill>
                  <a:srgbClr val="002060"/>
                </a:solidFill>
                <a:latin typeface="Segoe UI" panose="020B0502040204020203" pitchFamily="34" charset="0"/>
                <a:cs typeface="Segoe UI" panose="020B0502040204020203" pitchFamily="34" charset="0"/>
              </a:rPr>
              <a:t>ҳамда</a:t>
            </a:r>
            <a:endParaRPr lang="ru-RU" sz="1463" b="1" dirty="0">
              <a:solidFill>
                <a:srgbClr val="002060"/>
              </a:solidFill>
              <a:latin typeface="Segoe UI" panose="020B0502040204020203" pitchFamily="34" charset="0"/>
              <a:cs typeface="Segoe UI" panose="020B0502040204020203" pitchFamily="34" charset="0"/>
            </a:endParaRPr>
          </a:p>
          <a:p>
            <a:pPr marL="232172" indent="-232172" algn="ctr">
              <a:buFont typeface="Arial" panose="020B0604020202020204" pitchFamily="34" charset="0"/>
              <a:buChar char="•"/>
            </a:pPr>
            <a:r>
              <a:rPr lang="ru-RU" sz="1463" b="1" dirty="0" err="1">
                <a:solidFill>
                  <a:srgbClr val="002060"/>
                </a:solidFill>
                <a:latin typeface="Segoe UI" panose="020B0502040204020203" pitchFamily="34" charset="0"/>
                <a:cs typeface="Segoe UI" panose="020B0502040204020203" pitchFamily="34" charset="0"/>
              </a:rPr>
              <a:t>Ўзбекистон</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Республикаси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Вазирлар</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Маҳкамасининг</a:t>
            </a:r>
            <a:r>
              <a:rPr lang="ru-RU" sz="1463" b="1" dirty="0">
                <a:solidFill>
                  <a:srgbClr val="002060"/>
                </a:solidFill>
                <a:latin typeface="Segoe UI" panose="020B0502040204020203" pitchFamily="34" charset="0"/>
                <a:cs typeface="Segoe UI" panose="020B0502040204020203" pitchFamily="34" charset="0"/>
              </a:rPr>
              <a:t> 28.07.2015 </a:t>
            </a:r>
            <a:r>
              <a:rPr lang="ru-RU" sz="1463" b="1" dirty="0" err="1">
                <a:solidFill>
                  <a:srgbClr val="002060"/>
                </a:solidFill>
                <a:latin typeface="Segoe UI" panose="020B0502040204020203" pitchFamily="34" charset="0"/>
                <a:cs typeface="Segoe UI" panose="020B0502040204020203" pitchFamily="34" charset="0"/>
              </a:rPr>
              <a:t>йил</a:t>
            </a:r>
            <a:r>
              <a:rPr lang="ru-RU" sz="1463" b="1" dirty="0">
                <a:solidFill>
                  <a:srgbClr val="002060"/>
                </a:solidFill>
                <a:latin typeface="Segoe UI" panose="020B0502040204020203" pitchFamily="34" charset="0"/>
                <a:cs typeface="Segoe UI" panose="020B0502040204020203" pitchFamily="34" charset="0"/>
              </a:rPr>
              <a:t> 207-сон </a:t>
            </a:r>
            <a:r>
              <a:rPr lang="ru-RU" sz="1463" b="1" dirty="0" err="1">
                <a:solidFill>
                  <a:srgbClr val="002060"/>
                </a:solidFill>
                <a:latin typeface="Segoe UI" panose="020B0502040204020203" pitchFamily="34" charset="0"/>
                <a:cs typeface="Segoe UI" panose="020B0502040204020203" pitchFamily="34" charset="0"/>
              </a:rPr>
              <a:t>қарорига</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мувофиқ</a:t>
            </a:r>
            <a:r>
              <a:rPr lang="ru-RU" sz="1463" b="1" dirty="0">
                <a:solidFill>
                  <a:srgbClr val="002060"/>
                </a:solidFill>
                <a:latin typeface="Segoe UI" panose="020B0502040204020203" pitchFamily="34" charset="0"/>
                <a:cs typeface="Segoe UI" panose="020B0502040204020203" pitchFamily="34" charset="0"/>
              </a:rPr>
              <a:t> </a:t>
            </a:r>
            <a:br>
              <a:rPr lang="ru-RU" sz="1463" b="1" dirty="0">
                <a:solidFill>
                  <a:srgbClr val="002060"/>
                </a:solidFill>
                <a:latin typeface="Segoe UI" panose="020B0502040204020203" pitchFamily="34" charset="0"/>
                <a:cs typeface="Segoe UI" panose="020B0502040204020203" pitchFamily="34" charset="0"/>
              </a:rPr>
            </a:br>
            <a:r>
              <a:rPr lang="ru-RU" sz="1463" b="1" dirty="0" err="1">
                <a:solidFill>
                  <a:srgbClr val="002060"/>
                </a:solidFill>
                <a:latin typeface="Segoe UI" panose="020B0502040204020203" pitchFamily="34" charset="0"/>
                <a:cs typeface="Segoe UI" panose="020B0502040204020203" pitchFamily="34" charset="0"/>
              </a:rPr>
              <a:t>давлат</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иштирокидаги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корхоналар</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томонидан</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кейинги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йил</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учун</a:t>
            </a:r>
            <a:r>
              <a:rPr lang="ru-RU" sz="1463" b="1" dirty="0">
                <a:solidFill>
                  <a:srgbClr val="002060"/>
                </a:solidFill>
                <a:latin typeface="Segoe UI" panose="020B0502040204020203" pitchFamily="34" charset="0"/>
                <a:cs typeface="Segoe UI" panose="020B0502040204020203" pitchFamily="34" charset="0"/>
              </a:rPr>
              <a:t> </a:t>
            </a:r>
            <a:br>
              <a:rPr lang="ru-RU" sz="1463" b="1" dirty="0">
                <a:solidFill>
                  <a:srgbClr val="002060"/>
                </a:solidFill>
                <a:latin typeface="Segoe UI" panose="020B0502040204020203" pitchFamily="34" charset="0"/>
                <a:cs typeface="Segoe UI" panose="020B0502040204020203" pitchFamily="34" charset="0"/>
              </a:rPr>
            </a:br>
            <a:r>
              <a:rPr lang="ru-RU" sz="1463" b="1" dirty="0">
                <a:solidFill>
                  <a:srgbClr val="002060"/>
                </a:solidFill>
                <a:latin typeface="Segoe UI" panose="020B0502040204020203" pitchFamily="34" charset="0"/>
                <a:cs typeface="Segoe UI" panose="020B0502040204020203" pitchFamily="34" charset="0"/>
              </a:rPr>
              <a:t>Бизнес-</a:t>
            </a:r>
            <a:r>
              <a:rPr lang="ru-RU" sz="1463" b="1" dirty="0" err="1">
                <a:solidFill>
                  <a:srgbClr val="002060"/>
                </a:solidFill>
                <a:latin typeface="Segoe UI" panose="020B0502040204020203" pitchFamily="34" charset="0"/>
                <a:cs typeface="Segoe UI" panose="020B0502040204020203" pitchFamily="34" charset="0"/>
              </a:rPr>
              <a:t>режаси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ҳар</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йили</a:t>
            </a:r>
            <a:r>
              <a:rPr lang="ru-RU" sz="1463" b="1" dirty="0">
                <a:solidFill>
                  <a:srgbClr val="002060"/>
                </a:solidFill>
                <a:latin typeface="Segoe UI" panose="020B0502040204020203" pitchFamily="34" charset="0"/>
                <a:cs typeface="Segoe UI" panose="020B0502040204020203" pitchFamily="34" charset="0"/>
              </a:rPr>
              <a:t> </a:t>
            </a:r>
            <a:br>
              <a:rPr lang="ru-RU" sz="1463" b="1" dirty="0">
                <a:solidFill>
                  <a:srgbClr val="002060"/>
                </a:solidFill>
                <a:latin typeface="Segoe UI" panose="020B0502040204020203" pitchFamily="34" charset="0"/>
                <a:cs typeface="Segoe UI" panose="020B0502040204020203" pitchFamily="34" charset="0"/>
              </a:rPr>
            </a:br>
            <a:r>
              <a:rPr lang="ru-RU" sz="1463" b="1" dirty="0">
                <a:solidFill>
                  <a:srgbClr val="002060"/>
                </a:solidFill>
                <a:latin typeface="Segoe UI" panose="020B0502040204020203" pitchFamily="34" charset="0"/>
                <a:cs typeface="Segoe UI" panose="020B0502040204020203" pitchFamily="34" charset="0"/>
              </a:rPr>
              <a:t>1 </a:t>
            </a:r>
            <a:r>
              <a:rPr lang="ru-RU" sz="1463" b="1" dirty="0" err="1">
                <a:solidFill>
                  <a:srgbClr val="002060"/>
                </a:solidFill>
                <a:latin typeface="Segoe UI" panose="020B0502040204020203" pitchFamily="34" charset="0"/>
                <a:cs typeface="Segoe UI" panose="020B0502040204020203" pitchFamily="34" charset="0"/>
              </a:rPr>
              <a:t>декабргача</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тасдиқланиши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лозим</a:t>
            </a:r>
            <a:r>
              <a:rPr lang="ru-RU" sz="1463" b="1" dirty="0">
                <a:solidFill>
                  <a:srgbClr val="002060"/>
                </a:solidFill>
                <a:latin typeface="Segoe UI" panose="020B0502040204020203" pitchFamily="34" charset="0"/>
                <a:cs typeface="Segoe UI" panose="020B0502040204020203" pitchFamily="34" charset="0"/>
              </a:rPr>
              <a:t>.</a:t>
            </a:r>
            <a:endParaRPr lang="ru-RU" sz="1625" b="1" dirty="0">
              <a:solidFill>
                <a:srgbClr val="002060"/>
              </a:solidFill>
              <a:latin typeface="Segoe UI" panose="020B0502040204020203" pitchFamily="34" charset="0"/>
              <a:cs typeface="Segoe UI" panose="020B0502040204020203" pitchFamily="34" charset="0"/>
            </a:endParaRPr>
          </a:p>
        </p:txBody>
      </p:sp>
      <p:sp>
        <p:nvSpPr>
          <p:cNvPr id="24" name="Надпись 13">
            <a:extLst>
              <a:ext uri="{FF2B5EF4-FFF2-40B4-BE49-F238E27FC236}">
                <a16:creationId xmlns:a16="http://schemas.microsoft.com/office/drawing/2014/main" id="{A5704BA3-593E-4519-9139-4E1D86366677}"/>
              </a:ext>
            </a:extLst>
          </p:cNvPr>
          <p:cNvSpPr txBox="1"/>
          <p:nvPr/>
        </p:nvSpPr>
        <p:spPr>
          <a:xfrm>
            <a:off x="3637829" y="861651"/>
            <a:ext cx="2772281" cy="750205"/>
          </a:xfrm>
          <a:prstGeom prst="rect">
            <a:avLst/>
          </a:prstGeom>
          <a:noFill/>
        </p:spPr>
        <p:txBody>
          <a:bodyPr wrap="square" lIns="0" tIns="0" rIns="0" bIns="0" rtlCol="0">
            <a:spAutoFit/>
          </a:bodyPr>
          <a:lstStyle/>
          <a:p>
            <a:pPr algn="ctr"/>
            <a:r>
              <a:rPr lang="ru-RU" sz="1625" b="1" dirty="0" err="1">
                <a:solidFill>
                  <a:schemeClr val="bg1"/>
                </a:solidFill>
                <a:latin typeface="Segoe UI" panose="020B0502040204020203" pitchFamily="34" charset="0"/>
                <a:cs typeface="Segoe UI" panose="020B0502040204020203" pitchFamily="34" charset="0"/>
              </a:rPr>
              <a:t>Самарадорликни</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муҳим</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кўрсаткичларининг</a:t>
            </a:r>
            <a:r>
              <a:rPr lang="ru-RU" sz="1625" b="1" dirty="0">
                <a:solidFill>
                  <a:schemeClr val="bg1"/>
                </a:solidFill>
                <a:latin typeface="Segoe UI" panose="020B0502040204020203" pitchFamily="34" charset="0"/>
                <a:cs typeface="Segoe UI" panose="020B0502040204020203" pitchFamily="34" charset="0"/>
              </a:rPr>
              <a:t> </a:t>
            </a:r>
            <a:br>
              <a:rPr lang="ru-RU" sz="1625" b="1" dirty="0">
                <a:solidFill>
                  <a:schemeClr val="bg1"/>
                </a:solidFill>
                <a:latin typeface="Segoe UI" panose="020B0502040204020203" pitchFamily="34" charset="0"/>
                <a:cs typeface="Segoe UI" panose="020B0502040204020203" pitchFamily="34" charset="0"/>
              </a:rPr>
            </a:br>
            <a:r>
              <a:rPr lang="ru-RU" sz="1625" b="1" dirty="0" err="1">
                <a:solidFill>
                  <a:schemeClr val="bg1"/>
                </a:solidFill>
                <a:latin typeface="Segoe UI" panose="020B0502040204020203" pitchFamily="34" charset="0"/>
                <a:cs typeface="Segoe UI" panose="020B0502040204020203" pitchFamily="34" charset="0"/>
              </a:rPr>
              <a:t>тадбиқ</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этилиши</a:t>
            </a:r>
            <a:endParaRPr lang="ru-RU" sz="1625" b="1" dirty="0">
              <a:solidFill>
                <a:schemeClr val="bg1"/>
              </a:solidFill>
              <a:latin typeface="Segoe UI" panose="020B0502040204020203" pitchFamily="34" charset="0"/>
              <a:cs typeface="Segoe UI" panose="020B0502040204020203" pitchFamily="34" charset="0"/>
            </a:endParaRPr>
          </a:p>
        </p:txBody>
      </p:sp>
      <p:sp>
        <p:nvSpPr>
          <p:cNvPr id="25" name="Надпись 100">
            <a:extLst>
              <a:ext uri="{FF2B5EF4-FFF2-40B4-BE49-F238E27FC236}">
                <a16:creationId xmlns:a16="http://schemas.microsoft.com/office/drawing/2014/main" id="{CAECCF3F-B2FA-4F0A-96EE-B54207D66547}"/>
              </a:ext>
            </a:extLst>
          </p:cNvPr>
          <p:cNvSpPr txBox="1"/>
          <p:nvPr/>
        </p:nvSpPr>
        <p:spPr>
          <a:xfrm>
            <a:off x="143576" y="901989"/>
            <a:ext cx="3089811" cy="250068"/>
          </a:xfrm>
          <a:prstGeom prst="rect">
            <a:avLst/>
          </a:prstGeom>
          <a:noFill/>
        </p:spPr>
        <p:txBody>
          <a:bodyPr wrap="square" lIns="0" tIns="0" rIns="0" bIns="0" rtlCol="0">
            <a:spAutoFit/>
          </a:bodyPr>
          <a:lstStyle/>
          <a:p>
            <a:pPr marL="232172" indent="-232172" algn="just">
              <a:buFont typeface="Arial" panose="020B0604020202020204" pitchFamily="34" charset="0"/>
              <a:buChar char="•"/>
            </a:pPr>
            <a:endParaRPr lang="ru-RU" sz="1625" b="1" dirty="0">
              <a:solidFill>
                <a:srgbClr val="002060"/>
              </a:solidFill>
              <a:latin typeface="Segoe UI" panose="020B0502040204020203" pitchFamily="34" charset="0"/>
              <a:cs typeface="Segoe UI" panose="020B0502040204020203" pitchFamily="34" charset="0"/>
            </a:endParaRPr>
          </a:p>
        </p:txBody>
      </p:sp>
      <p:sp>
        <p:nvSpPr>
          <p:cNvPr id="27" name="Надпись 100">
            <a:extLst>
              <a:ext uri="{FF2B5EF4-FFF2-40B4-BE49-F238E27FC236}">
                <a16:creationId xmlns:a16="http://schemas.microsoft.com/office/drawing/2014/main" id="{CAECCF3F-B2FA-4F0A-96EE-B54207D66547}"/>
              </a:ext>
            </a:extLst>
          </p:cNvPr>
          <p:cNvSpPr txBox="1"/>
          <p:nvPr/>
        </p:nvSpPr>
        <p:spPr>
          <a:xfrm>
            <a:off x="150613" y="873293"/>
            <a:ext cx="3018849" cy="2476384"/>
          </a:xfrm>
          <a:prstGeom prst="rect">
            <a:avLst/>
          </a:prstGeom>
          <a:noFill/>
        </p:spPr>
        <p:txBody>
          <a:bodyPr wrap="square" lIns="0" tIns="0" rIns="0" bIns="0" rtlCol="0">
            <a:spAutoFit/>
          </a:bodyPr>
          <a:lstStyle/>
          <a:p>
            <a:pPr algn="ctr"/>
            <a:r>
              <a:rPr lang="ru-RU" sz="1463" b="1" dirty="0" err="1">
                <a:solidFill>
                  <a:srgbClr val="002060"/>
                </a:solidFill>
                <a:latin typeface="Segoe UI" panose="020B0502040204020203" pitchFamily="34" charset="0"/>
                <a:cs typeface="Segoe UI" panose="020B0502040204020203" pitchFamily="34" charset="0"/>
              </a:rPr>
              <a:t>Ўзбекистон</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Республикаси</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Вазирлар</a:t>
            </a:r>
            <a:r>
              <a:rPr lang="ru-RU" sz="1463" b="1" dirty="0">
                <a:solidFill>
                  <a:srgbClr val="002060"/>
                </a:solidFill>
                <a:latin typeface="Segoe UI" panose="020B0502040204020203" pitchFamily="34" charset="0"/>
                <a:cs typeface="Segoe UI" panose="020B0502040204020203" pitchFamily="34" charset="0"/>
              </a:rPr>
              <a:t> </a:t>
            </a:r>
            <a:r>
              <a:rPr lang="ru-RU" sz="1463" b="1" dirty="0" err="1">
                <a:solidFill>
                  <a:srgbClr val="002060"/>
                </a:solidFill>
                <a:latin typeface="Segoe UI" panose="020B0502040204020203" pitchFamily="34" charset="0"/>
                <a:cs typeface="Segoe UI" panose="020B0502040204020203" pitchFamily="34" charset="0"/>
              </a:rPr>
              <a:t>Маҳкамасининг</a:t>
            </a:r>
            <a:r>
              <a:rPr lang="ru-RU" sz="1463" b="1" dirty="0">
                <a:solidFill>
                  <a:srgbClr val="002060"/>
                </a:solidFill>
                <a:latin typeface="Segoe UI" panose="020B0502040204020203" pitchFamily="34" charset="0"/>
                <a:cs typeface="Segoe UI" panose="020B0502040204020203" pitchFamily="34" charset="0"/>
              </a:rPr>
              <a:t> 28.07.2015 </a:t>
            </a:r>
            <a:r>
              <a:rPr lang="ru-RU" sz="1463" b="1" dirty="0" err="1">
                <a:solidFill>
                  <a:srgbClr val="002060"/>
                </a:solidFill>
                <a:latin typeface="Segoe UI" panose="020B0502040204020203" pitchFamily="34" charset="0"/>
                <a:cs typeface="Segoe UI" panose="020B0502040204020203" pitchFamily="34" charset="0"/>
              </a:rPr>
              <a:t>йил</a:t>
            </a:r>
            <a:r>
              <a:rPr lang="ru-RU" sz="1463" b="1" dirty="0">
                <a:solidFill>
                  <a:srgbClr val="002060"/>
                </a:solidFill>
                <a:latin typeface="Segoe UI" panose="020B0502040204020203" pitchFamily="34" charset="0"/>
                <a:cs typeface="Segoe UI" panose="020B0502040204020203" pitchFamily="34" charset="0"/>
              </a:rPr>
              <a:t> 207-сон </a:t>
            </a:r>
            <a:r>
              <a:rPr lang="ru-RU" sz="1463" b="1" dirty="0" err="1">
                <a:solidFill>
                  <a:srgbClr val="002060"/>
                </a:solidFill>
                <a:latin typeface="Segoe UI" panose="020B0502040204020203" pitchFamily="34" charset="0"/>
                <a:cs typeface="Segoe UI" panose="020B0502040204020203" pitchFamily="34" charset="0"/>
              </a:rPr>
              <a:t>қарори</a:t>
            </a:r>
            <a:r>
              <a:rPr lang="ru-RU" sz="1463" b="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Давлат</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иштирокидаги</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корхоналар</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ижро</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этувчи</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органи</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фаолияти</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СМКнинг</a:t>
            </a:r>
            <a:r>
              <a:rPr lang="ru-RU" sz="1463" i="1" dirty="0">
                <a:solidFill>
                  <a:srgbClr val="002060"/>
                </a:solidFill>
                <a:latin typeface="Segoe UI" panose="020B0502040204020203" pitchFamily="34" charset="0"/>
                <a:cs typeface="Segoe UI" panose="020B0502040204020203" pitchFamily="34" charset="0"/>
              </a:rPr>
              <a:t> прогноз (</a:t>
            </a:r>
            <a:r>
              <a:rPr lang="ru-RU" sz="1463" i="1" dirty="0" err="1">
                <a:solidFill>
                  <a:srgbClr val="002060"/>
                </a:solidFill>
                <a:latin typeface="Segoe UI" panose="020B0502040204020203" pitchFamily="34" charset="0"/>
                <a:cs typeface="Segoe UI" panose="020B0502040204020203" pitchFamily="34" charset="0"/>
              </a:rPr>
              <a:t>мақсадли</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кўрсаткичлари</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ҳар</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бир</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чорак</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учун</a:t>
            </a:r>
            <a:r>
              <a:rPr lang="ru-RU" sz="1463" i="1" dirty="0">
                <a:solidFill>
                  <a:srgbClr val="002060"/>
                </a:solidFill>
                <a:latin typeface="Segoe UI" panose="020B0502040204020203" pitchFamily="34" charset="0"/>
                <a:cs typeface="Segoe UI" panose="020B0502040204020203" pitchFamily="34" charset="0"/>
              </a:rPr>
              <a:t> бизнес-</a:t>
            </a:r>
            <a:r>
              <a:rPr lang="ru-RU" sz="1463" i="1" dirty="0" err="1">
                <a:solidFill>
                  <a:srgbClr val="002060"/>
                </a:solidFill>
                <a:latin typeface="Segoe UI" panose="020B0502040204020203" pitchFamily="34" charset="0"/>
                <a:cs typeface="Segoe UI" panose="020B0502040204020203" pitchFamily="34" charset="0"/>
              </a:rPr>
              <a:t>режада</a:t>
            </a:r>
            <a:r>
              <a:rPr lang="ru-RU" sz="1463" i="1" dirty="0">
                <a:solidFill>
                  <a:srgbClr val="002060"/>
                </a:solidFill>
                <a:latin typeface="Segoe UI" panose="020B0502040204020203" pitchFamily="34" charset="0"/>
                <a:cs typeface="Segoe UI" panose="020B0502040204020203" pitchFamily="34" charset="0"/>
              </a:rPr>
              <a:t>, </a:t>
            </a:r>
            <a:br>
              <a:rPr lang="ru-RU" sz="1463" i="1" dirty="0">
                <a:solidFill>
                  <a:srgbClr val="002060"/>
                </a:solidFill>
                <a:latin typeface="Segoe UI" panose="020B0502040204020203" pitchFamily="34" charset="0"/>
                <a:cs typeface="Segoe UI" panose="020B0502040204020203" pitchFamily="34" charset="0"/>
              </a:rPr>
            </a:br>
            <a:r>
              <a:rPr lang="ru-RU" sz="1463" i="1" dirty="0" err="1">
                <a:solidFill>
                  <a:srgbClr val="002060"/>
                </a:solidFill>
                <a:latin typeface="Segoe UI" panose="020B0502040204020203" pitchFamily="34" charset="0"/>
                <a:cs typeface="Segoe UI" panose="020B0502040204020203" pitchFamily="34" charset="0"/>
              </a:rPr>
              <a:t>унинг</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ажралмас</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қисми</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ҳисобланадиган</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алоҳида</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илова</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сифатида</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акс</a:t>
            </a:r>
            <a:r>
              <a:rPr lang="ru-RU" sz="1463" i="1" dirty="0">
                <a:solidFill>
                  <a:srgbClr val="002060"/>
                </a:solidFill>
                <a:latin typeface="Segoe UI" panose="020B0502040204020203" pitchFamily="34" charset="0"/>
                <a:cs typeface="Segoe UI" panose="020B0502040204020203" pitchFamily="34" charset="0"/>
              </a:rPr>
              <a:t> </a:t>
            </a:r>
            <a:r>
              <a:rPr lang="ru-RU" sz="1463" i="1" dirty="0" err="1">
                <a:solidFill>
                  <a:srgbClr val="002060"/>
                </a:solidFill>
                <a:latin typeface="Segoe UI" panose="020B0502040204020203" pitchFamily="34" charset="0"/>
                <a:cs typeface="Segoe UI" panose="020B0502040204020203" pitchFamily="34" charset="0"/>
              </a:rPr>
              <a:t>эттирилади</a:t>
            </a:r>
            <a:r>
              <a:rPr lang="ru-RU" sz="1463" i="1" dirty="0">
                <a:solidFill>
                  <a:srgbClr val="002060"/>
                </a:solidFill>
                <a:latin typeface="Segoe UI" panose="020B0502040204020203" pitchFamily="34" charset="0"/>
                <a:cs typeface="Segoe UI" panose="020B0502040204020203" pitchFamily="34" charset="0"/>
              </a:rPr>
              <a:t>.</a:t>
            </a:r>
          </a:p>
        </p:txBody>
      </p:sp>
      <p:pic>
        <p:nvPicPr>
          <p:cNvPr id="3" name="Picture 2" descr="2 Ways You Can Make Money as a Sharehold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50034" y="2703135"/>
            <a:ext cx="1111731" cy="60255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Agm annual general meeting shareholder board Vector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20737" y="3596567"/>
            <a:ext cx="805770" cy="86918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Taiwan Imposes New Reporting Obligation on Information of Company  Shareholders | Insights | Jones Day"/>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48410" y="4813462"/>
            <a:ext cx="1108237" cy="554119"/>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Business News | WikiXM"/>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3576" y="3897580"/>
            <a:ext cx="3037763" cy="2012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0911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descr="Данное изображение содержит абстрактную декоративную форму. ">
            <a:extLst>
              <a:ext uri="{FF2B5EF4-FFF2-40B4-BE49-F238E27FC236}">
                <a16:creationId xmlns:a16="http://schemas.microsoft.com/office/drawing/2014/main" id="{8E504344-8563-476C-9EF9-4200B272FDC1}"/>
              </a:ext>
            </a:extLst>
          </p:cNvPr>
          <p:cNvGrpSpPr/>
          <p:nvPr/>
        </p:nvGrpSpPr>
        <p:grpSpPr>
          <a:xfrm>
            <a:off x="4262934" y="557048"/>
            <a:ext cx="5230069" cy="5728138"/>
            <a:chOff x="4855953" y="-2833465"/>
            <a:chExt cx="8948964" cy="12105059"/>
          </a:xfrm>
        </p:grpSpPr>
        <p:sp>
          <p:nvSpPr>
            <p:cNvPr id="18" name="Полилиния 10">
              <a:extLst>
                <a:ext uri="{FF2B5EF4-FFF2-40B4-BE49-F238E27FC236}">
                  <a16:creationId xmlns:a16="http://schemas.microsoft.com/office/drawing/2014/main" id="{73D22BE5-D5D5-4BF2-A935-5C4AB588B458}"/>
                </a:ext>
              </a:extLst>
            </p:cNvPr>
            <p:cNvSpPr>
              <a:spLocks/>
            </p:cNvSpPr>
            <p:nvPr/>
          </p:nvSpPr>
          <p:spPr bwMode="auto">
            <a:xfrm rot="9420272">
              <a:off x="4855953" y="-2246936"/>
              <a:ext cx="8673602" cy="11518530"/>
            </a:xfrm>
            <a:custGeom>
              <a:avLst/>
              <a:gdLst>
                <a:gd name="T0" fmla="*/ 1166 w 2492"/>
                <a:gd name="T1" fmla="*/ 2419 h 3315"/>
                <a:gd name="T2" fmla="*/ 243 w 2492"/>
                <a:gd name="T3" fmla="*/ 912 h 3315"/>
                <a:gd name="T4" fmla="*/ 449 w 2492"/>
                <a:gd name="T5" fmla="*/ 15 h 3315"/>
                <a:gd name="T6" fmla="*/ 766 w 2492"/>
                <a:gd name="T7" fmla="*/ 302 h 3315"/>
                <a:gd name="T8" fmla="*/ 1651 w 2492"/>
                <a:gd name="T9" fmla="*/ 481 h 3315"/>
                <a:gd name="T10" fmla="*/ 2239 w 2492"/>
                <a:gd name="T11" fmla="*/ 1238 h 3315"/>
                <a:gd name="T12" fmla="*/ 2186 w 2492"/>
                <a:gd name="T13" fmla="*/ 2201 h 3315"/>
                <a:gd name="T14" fmla="*/ 2165 w 2492"/>
                <a:gd name="T15" fmla="*/ 2928 h 3315"/>
                <a:gd name="T16" fmla="*/ 1400 w 2492"/>
                <a:gd name="T17" fmla="*/ 3100 h 3315"/>
                <a:gd name="T18" fmla="*/ 1166 w 2492"/>
                <a:gd name="T19" fmla="*/ 2419 h 3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2" h="3315">
                  <a:moveTo>
                    <a:pt x="1166" y="2419"/>
                  </a:moveTo>
                  <a:cubicBezTo>
                    <a:pt x="1505" y="1277"/>
                    <a:pt x="486" y="1533"/>
                    <a:pt x="243" y="912"/>
                  </a:cubicBezTo>
                  <a:cubicBezTo>
                    <a:pt x="0" y="292"/>
                    <a:pt x="291" y="31"/>
                    <a:pt x="449" y="15"/>
                  </a:cubicBezTo>
                  <a:cubicBezTo>
                    <a:pt x="607" y="0"/>
                    <a:pt x="716" y="54"/>
                    <a:pt x="766" y="302"/>
                  </a:cubicBezTo>
                  <a:cubicBezTo>
                    <a:pt x="817" y="551"/>
                    <a:pt x="1312" y="508"/>
                    <a:pt x="1651" y="481"/>
                  </a:cubicBezTo>
                  <a:cubicBezTo>
                    <a:pt x="1989" y="454"/>
                    <a:pt x="2492" y="733"/>
                    <a:pt x="2239" y="1238"/>
                  </a:cubicBezTo>
                  <a:cubicBezTo>
                    <a:pt x="1986" y="1743"/>
                    <a:pt x="2000" y="1716"/>
                    <a:pt x="2186" y="2201"/>
                  </a:cubicBezTo>
                  <a:cubicBezTo>
                    <a:pt x="2372" y="2685"/>
                    <a:pt x="2165" y="2928"/>
                    <a:pt x="2165" y="2928"/>
                  </a:cubicBezTo>
                  <a:cubicBezTo>
                    <a:pt x="2165" y="2928"/>
                    <a:pt x="1791" y="3315"/>
                    <a:pt x="1400" y="3100"/>
                  </a:cubicBezTo>
                  <a:cubicBezTo>
                    <a:pt x="1008" y="2885"/>
                    <a:pt x="1166" y="2419"/>
                    <a:pt x="1166" y="2419"/>
                  </a:cubicBezTo>
                  <a:close/>
                </a:path>
              </a:pathLst>
            </a:custGeom>
            <a:gradFill>
              <a:gsLst>
                <a:gs pos="0">
                  <a:srgbClr val="80DEDE"/>
                </a:gs>
                <a:gs pos="53500">
                  <a:srgbClr val="85C1E7"/>
                </a:gs>
                <a:gs pos="100000">
                  <a:srgbClr val="878CFF"/>
                </a:gs>
              </a:gsLst>
              <a:lin ang="5400000" scaled="1"/>
            </a:gradFill>
            <a:ln w="12700" cap="flat">
              <a:noFill/>
              <a:prstDash val="solid"/>
              <a:miter lim="800000"/>
              <a:headEnd/>
              <a:tailEnd/>
            </a:ln>
          </p:spPr>
          <p:txBody>
            <a:bodyPr vert="horz" wrap="square" lIns="74295" tIns="37148" rIns="74295" bIns="37148" numCol="1" rtlCol="0" anchor="t" anchorCtr="0" compatLnSpc="1">
              <a:prstTxWarp prst="textNoShape">
                <a:avLst/>
              </a:prstTxWarp>
            </a:bodyPr>
            <a:lstStyle/>
            <a:p>
              <a:pPr rtl="0"/>
              <a:endParaRPr lang="ru-RU" sz="1463" dirty="0"/>
            </a:p>
          </p:txBody>
        </p:sp>
        <p:sp>
          <p:nvSpPr>
            <p:cNvPr id="19" name="Полилиния 11">
              <a:extLst>
                <a:ext uri="{FF2B5EF4-FFF2-40B4-BE49-F238E27FC236}">
                  <a16:creationId xmlns:a16="http://schemas.microsoft.com/office/drawing/2014/main" id="{C42C174B-303A-45F6-8FF1-93001A3AAFC1}"/>
                </a:ext>
              </a:extLst>
            </p:cNvPr>
            <p:cNvSpPr>
              <a:spLocks/>
            </p:cNvSpPr>
            <p:nvPr/>
          </p:nvSpPr>
          <p:spPr bwMode="auto">
            <a:xfrm rot="9420272">
              <a:off x="5048022" y="-2833465"/>
              <a:ext cx="8756895" cy="10755934"/>
            </a:xfrm>
            <a:custGeom>
              <a:avLst/>
              <a:gdLst>
                <a:gd name="T0" fmla="*/ 1504 w 2516"/>
                <a:gd name="T1" fmla="*/ 2980 h 3095"/>
                <a:gd name="T2" fmla="*/ 2237 w 2516"/>
                <a:gd name="T3" fmla="*/ 2283 h 3095"/>
                <a:gd name="T4" fmla="*/ 1468 w 2516"/>
                <a:gd name="T5" fmla="*/ 1052 h 3095"/>
                <a:gd name="T6" fmla="*/ 979 w 2516"/>
                <a:gd name="T7" fmla="*/ 648 h 3095"/>
                <a:gd name="T8" fmla="*/ 411 w 2516"/>
                <a:gd name="T9" fmla="*/ 195 h 3095"/>
                <a:gd name="T10" fmla="*/ 397 w 2516"/>
                <a:gd name="T11" fmla="*/ 1117 h 3095"/>
                <a:gd name="T12" fmla="*/ 194 w 2516"/>
                <a:gd name="T13" fmla="*/ 1767 h 3095"/>
                <a:gd name="T14" fmla="*/ 866 w 2516"/>
                <a:gd name="T15" fmla="*/ 2349 h 3095"/>
                <a:gd name="T16" fmla="*/ 1275 w 2516"/>
                <a:gd name="T17" fmla="*/ 2766 h 3095"/>
                <a:gd name="T18" fmla="*/ 1504 w 2516"/>
                <a:gd name="T19" fmla="*/ 2980 h 3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16" h="3095">
                  <a:moveTo>
                    <a:pt x="1504" y="2980"/>
                  </a:moveTo>
                  <a:cubicBezTo>
                    <a:pt x="1504" y="2980"/>
                    <a:pt x="1958" y="3095"/>
                    <a:pt x="2237" y="2283"/>
                  </a:cubicBezTo>
                  <a:cubicBezTo>
                    <a:pt x="2516" y="1472"/>
                    <a:pt x="1745" y="1159"/>
                    <a:pt x="1468" y="1052"/>
                  </a:cubicBezTo>
                  <a:cubicBezTo>
                    <a:pt x="1191" y="945"/>
                    <a:pt x="1126" y="907"/>
                    <a:pt x="979" y="648"/>
                  </a:cubicBezTo>
                  <a:cubicBezTo>
                    <a:pt x="832" y="389"/>
                    <a:pt x="822" y="0"/>
                    <a:pt x="411" y="195"/>
                  </a:cubicBezTo>
                  <a:cubicBezTo>
                    <a:pt x="0" y="391"/>
                    <a:pt x="384" y="948"/>
                    <a:pt x="397" y="1117"/>
                  </a:cubicBezTo>
                  <a:cubicBezTo>
                    <a:pt x="411" y="1286"/>
                    <a:pt x="128" y="1580"/>
                    <a:pt x="194" y="1767"/>
                  </a:cubicBezTo>
                  <a:cubicBezTo>
                    <a:pt x="259" y="1954"/>
                    <a:pt x="273" y="2154"/>
                    <a:pt x="866" y="2349"/>
                  </a:cubicBezTo>
                  <a:cubicBezTo>
                    <a:pt x="866" y="2349"/>
                    <a:pt x="1186" y="2374"/>
                    <a:pt x="1275" y="2766"/>
                  </a:cubicBezTo>
                  <a:cubicBezTo>
                    <a:pt x="1275" y="2766"/>
                    <a:pt x="1340" y="2988"/>
                    <a:pt x="1504" y="2980"/>
                  </a:cubicBezTo>
                  <a:close/>
                </a:path>
              </a:pathLst>
            </a:custGeom>
            <a:gradFill>
              <a:gsLst>
                <a:gs pos="0">
                  <a:srgbClr val="7CEFD8"/>
                </a:gs>
                <a:gs pos="51000">
                  <a:srgbClr val="6672E4"/>
                </a:gs>
                <a:gs pos="100000">
                  <a:srgbClr val="882BE5"/>
                </a:gs>
              </a:gsLst>
              <a:lin ang="5400000" scaled="1"/>
            </a:gradFill>
            <a:ln w="12700" cap="flat">
              <a:noFill/>
              <a:prstDash val="solid"/>
              <a:miter lim="800000"/>
              <a:headEnd/>
              <a:tailEnd/>
            </a:ln>
          </p:spPr>
          <p:txBody>
            <a:bodyPr vert="horz" wrap="square" lIns="74295" tIns="37148" rIns="74295" bIns="37148" numCol="1" rtlCol="0" anchor="t" anchorCtr="0" compatLnSpc="1">
              <a:prstTxWarp prst="textNoShape">
                <a:avLst/>
              </a:prstTxWarp>
            </a:bodyPr>
            <a:lstStyle/>
            <a:p>
              <a:pPr rtl="0"/>
              <a:endParaRPr lang="ru-RU" sz="1463" dirty="0"/>
            </a:p>
          </p:txBody>
        </p:sp>
        <p:sp>
          <p:nvSpPr>
            <p:cNvPr id="20" name="Полилиния 12">
              <a:extLst>
                <a:ext uri="{FF2B5EF4-FFF2-40B4-BE49-F238E27FC236}">
                  <a16:creationId xmlns:a16="http://schemas.microsoft.com/office/drawing/2014/main" id="{22AA5A4F-A0EB-453F-A699-F817D4616C6F}"/>
                </a:ext>
              </a:extLst>
            </p:cNvPr>
            <p:cNvSpPr>
              <a:spLocks/>
            </p:cNvSpPr>
            <p:nvPr/>
          </p:nvSpPr>
          <p:spPr bwMode="auto">
            <a:xfrm rot="9420272">
              <a:off x="5218811" y="-1993836"/>
              <a:ext cx="7570428" cy="10122905"/>
            </a:xfrm>
            <a:custGeom>
              <a:avLst/>
              <a:gdLst>
                <a:gd name="T0" fmla="*/ 1896 w 2175"/>
                <a:gd name="T1" fmla="*/ 2283 h 2913"/>
                <a:gd name="T2" fmla="*/ 1467 w 2175"/>
                <a:gd name="T3" fmla="*/ 2913 h 2913"/>
                <a:gd name="T4" fmla="*/ 1250 w 2175"/>
                <a:gd name="T5" fmla="*/ 2849 h 2913"/>
                <a:gd name="T6" fmla="*/ 1016 w 2175"/>
                <a:gd name="T7" fmla="*/ 2168 h 2913"/>
                <a:gd name="T8" fmla="*/ 93 w 2175"/>
                <a:gd name="T9" fmla="*/ 661 h 2913"/>
                <a:gd name="T10" fmla="*/ 0 w 2175"/>
                <a:gd name="T11" fmla="*/ 238 h 2913"/>
                <a:gd name="T12" fmla="*/ 70 w 2175"/>
                <a:gd name="T13" fmla="*/ 195 h 2913"/>
                <a:gd name="T14" fmla="*/ 638 w 2175"/>
                <a:gd name="T15" fmla="*/ 648 h 2913"/>
                <a:gd name="T16" fmla="*/ 1127 w 2175"/>
                <a:gd name="T17" fmla="*/ 1052 h 2913"/>
                <a:gd name="T18" fmla="*/ 1896 w 2175"/>
                <a:gd name="T19" fmla="*/ 2283 h 2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75" h="2913">
                  <a:moveTo>
                    <a:pt x="1896" y="2283"/>
                  </a:moveTo>
                  <a:cubicBezTo>
                    <a:pt x="1770" y="2651"/>
                    <a:pt x="1607" y="2829"/>
                    <a:pt x="1467" y="2913"/>
                  </a:cubicBezTo>
                  <a:cubicBezTo>
                    <a:pt x="1397" y="2909"/>
                    <a:pt x="1324" y="2889"/>
                    <a:pt x="1250" y="2849"/>
                  </a:cubicBezTo>
                  <a:cubicBezTo>
                    <a:pt x="858" y="2634"/>
                    <a:pt x="1016" y="2168"/>
                    <a:pt x="1016" y="2168"/>
                  </a:cubicBezTo>
                  <a:cubicBezTo>
                    <a:pt x="1354" y="1026"/>
                    <a:pt x="336" y="1282"/>
                    <a:pt x="93" y="661"/>
                  </a:cubicBezTo>
                  <a:cubicBezTo>
                    <a:pt x="28" y="495"/>
                    <a:pt x="1" y="354"/>
                    <a:pt x="0" y="238"/>
                  </a:cubicBezTo>
                  <a:cubicBezTo>
                    <a:pt x="20" y="222"/>
                    <a:pt x="44" y="208"/>
                    <a:pt x="70" y="195"/>
                  </a:cubicBezTo>
                  <a:cubicBezTo>
                    <a:pt x="481" y="0"/>
                    <a:pt x="491" y="389"/>
                    <a:pt x="638" y="648"/>
                  </a:cubicBezTo>
                  <a:cubicBezTo>
                    <a:pt x="785" y="907"/>
                    <a:pt x="850" y="945"/>
                    <a:pt x="1127" y="1052"/>
                  </a:cubicBezTo>
                  <a:cubicBezTo>
                    <a:pt x="1404" y="1159"/>
                    <a:pt x="2175" y="1472"/>
                    <a:pt x="1896" y="2283"/>
                  </a:cubicBezTo>
                  <a:close/>
                </a:path>
              </a:pathLst>
            </a:custGeom>
            <a:gradFill>
              <a:gsLst>
                <a:gs pos="100000">
                  <a:srgbClr val="7CEFD8"/>
                </a:gs>
                <a:gs pos="19000">
                  <a:srgbClr val="6672E4"/>
                </a:gs>
                <a:gs pos="0">
                  <a:srgbClr val="882BE5"/>
                </a:gs>
              </a:gsLst>
              <a:lin ang="10200000" scaled="0"/>
            </a:gradFill>
            <a:ln w="12700" cap="flat">
              <a:noFill/>
              <a:prstDash val="solid"/>
              <a:miter lim="800000"/>
              <a:headEnd/>
              <a:tailEnd/>
            </a:ln>
          </p:spPr>
          <p:txBody>
            <a:bodyPr vert="horz" wrap="square" lIns="74295" tIns="37148" rIns="74295" bIns="37148" numCol="1" rtlCol="0" anchor="t" anchorCtr="0" compatLnSpc="1">
              <a:prstTxWarp prst="textNoShape">
                <a:avLst/>
              </a:prstTxWarp>
            </a:bodyPr>
            <a:lstStyle/>
            <a:p>
              <a:pPr rtl="0"/>
              <a:endParaRPr lang="ru-RU" sz="1463" dirty="0"/>
            </a:p>
          </p:txBody>
        </p:sp>
      </p:grpSp>
      <p:sp>
        <p:nvSpPr>
          <p:cNvPr id="55" name="Прямоугольник 54">
            <a:extLst>
              <a:ext uri="{FF2B5EF4-FFF2-40B4-BE49-F238E27FC236}">
                <a16:creationId xmlns:a16="http://schemas.microsoft.com/office/drawing/2014/main" id="{6BBBCB2E-F413-4381-8378-02FDC20EA4F6}"/>
              </a:ext>
            </a:extLst>
          </p:cNvPr>
          <p:cNvSpPr/>
          <p:nvPr/>
        </p:nvSpPr>
        <p:spPr>
          <a:xfrm>
            <a:off x="383382" y="4306651"/>
            <a:ext cx="3885629" cy="861774"/>
          </a:xfrm>
          <a:prstGeom prst="rect">
            <a:avLst/>
          </a:prstGeom>
        </p:spPr>
        <p:txBody>
          <a:bodyPr wrap="square" lIns="0" tIns="0" rIns="0" bIns="0" rtlCol="0">
            <a:spAutoFit/>
          </a:bodyPr>
          <a:lstStyle/>
          <a:p>
            <a:pPr algn="ctr"/>
            <a:r>
              <a:rPr lang="ru-RU" sz="1400" b="1" i="1" dirty="0" err="1">
                <a:solidFill>
                  <a:srgbClr val="002060"/>
                </a:solidFill>
                <a:latin typeface="Times New Roman" panose="02020603050405020304" pitchFamily="18" charset="0"/>
                <a:cs typeface="Times New Roman" panose="02020603050405020304" pitchFamily="18" charset="0"/>
              </a:rPr>
              <a:t>Давлат</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иштирокидаги</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корхоналар</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ижро</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этувчи</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органи</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фаолияти</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самарадорлигини</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баҳолаш</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тизимини</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янада</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такомиллаштириш</a:t>
            </a:r>
            <a:endParaRPr lang="en-US" sz="1400" b="1" i="1" dirty="0">
              <a:solidFill>
                <a:srgbClr val="002060"/>
              </a:solidFill>
              <a:latin typeface="Times New Roman" panose="02020603050405020304" pitchFamily="18" charset="0"/>
              <a:cs typeface="Times New Roman" panose="02020603050405020304" pitchFamily="18" charset="0"/>
            </a:endParaRPr>
          </a:p>
          <a:p>
            <a:pPr algn="ct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чора-тадбирлари</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err="1">
                <a:solidFill>
                  <a:srgbClr val="002060"/>
                </a:solidFill>
                <a:latin typeface="Times New Roman" panose="02020603050405020304" pitchFamily="18" charset="0"/>
                <a:cs typeface="Times New Roman" panose="02020603050405020304" pitchFamily="18" charset="0"/>
              </a:rPr>
              <a:t>тўғрисида</a:t>
            </a:r>
            <a:endParaRPr lang="ru-RU" sz="1400" b="1" i="1" dirty="0">
              <a:solidFill>
                <a:srgbClr val="002060"/>
              </a:solidFill>
              <a:latin typeface="Times New Roman" panose="02020603050405020304" pitchFamily="18" charset="0"/>
              <a:cs typeface="Times New Roman" panose="02020603050405020304" pitchFamily="18" charset="0"/>
            </a:endParaRPr>
          </a:p>
        </p:txBody>
      </p:sp>
      <p:sp>
        <p:nvSpPr>
          <p:cNvPr id="3" name="Заголовок 2" hidden="1">
            <a:extLst>
              <a:ext uri="{FF2B5EF4-FFF2-40B4-BE49-F238E27FC236}">
                <a16:creationId xmlns:a16="http://schemas.microsoft.com/office/drawing/2014/main" id="{016C325E-5B69-4D07-BBFB-7DB217A69D48}"/>
              </a:ext>
            </a:extLst>
          </p:cNvPr>
          <p:cNvSpPr>
            <a:spLocks noGrp="1"/>
          </p:cNvSpPr>
          <p:nvPr>
            <p:ph type="ctrTitle"/>
          </p:nvPr>
        </p:nvSpPr>
        <p:spPr/>
        <p:txBody>
          <a:bodyPr rtlCol="0">
            <a:normAutofit fontScale="90000"/>
          </a:bodyPr>
          <a:lstStyle/>
          <a:p>
            <a:r>
              <a:rPr lang="ru-RU" dirty="0"/>
              <a:t>Слайд 1 с информацией о кадрах</a:t>
            </a:r>
            <a:endParaRPr lang="ru" dirty="0"/>
          </a:p>
        </p:txBody>
      </p:sp>
      <p:sp>
        <p:nvSpPr>
          <p:cNvPr id="28" name="Надпись 23">
            <a:extLst>
              <a:ext uri="{FF2B5EF4-FFF2-40B4-BE49-F238E27FC236}">
                <a16:creationId xmlns:a16="http://schemas.microsoft.com/office/drawing/2014/main" id="{C1165547-DF3A-4694-9097-2BDAF2003713}"/>
              </a:ext>
            </a:extLst>
          </p:cNvPr>
          <p:cNvSpPr txBox="1"/>
          <p:nvPr/>
        </p:nvSpPr>
        <p:spPr>
          <a:xfrm>
            <a:off x="331873" y="2920694"/>
            <a:ext cx="3937138" cy="1300356"/>
          </a:xfrm>
          <a:prstGeom prst="rect">
            <a:avLst/>
          </a:prstGeom>
          <a:noFill/>
        </p:spPr>
        <p:txBody>
          <a:bodyPr wrap="square" lIns="0" tIns="0" rIns="0" bIns="0" rtlCol="0">
            <a:spAutoFit/>
          </a:bodyPr>
          <a:lstStyle/>
          <a:p>
            <a:pPr algn="ctr"/>
            <a:r>
              <a:rPr lang="ru-RU" sz="2275" b="1" dirty="0" err="1">
                <a:solidFill>
                  <a:srgbClr val="002060"/>
                </a:solidFill>
                <a:latin typeface="Segoe UI" panose="020B0502040204020203" pitchFamily="34" charset="0"/>
                <a:cs typeface="Segoe UI" panose="020B0502040204020203" pitchFamily="34" charset="0"/>
              </a:rPr>
              <a:t>Ўзбекистон</a:t>
            </a:r>
            <a:r>
              <a:rPr lang="ru-RU" sz="2275" b="1" dirty="0">
                <a:solidFill>
                  <a:srgbClr val="002060"/>
                </a:solidFill>
                <a:latin typeface="Segoe UI" panose="020B0502040204020203" pitchFamily="34" charset="0"/>
                <a:cs typeface="Segoe UI" panose="020B0502040204020203" pitchFamily="34" charset="0"/>
              </a:rPr>
              <a:t> </a:t>
            </a:r>
            <a:r>
              <a:rPr lang="ru-RU" sz="2275" b="1" dirty="0" err="1">
                <a:solidFill>
                  <a:srgbClr val="002060"/>
                </a:solidFill>
                <a:latin typeface="Segoe UI" panose="020B0502040204020203" pitchFamily="34" charset="0"/>
                <a:cs typeface="Segoe UI" panose="020B0502040204020203" pitchFamily="34" charset="0"/>
              </a:rPr>
              <a:t>Республикаси</a:t>
            </a:r>
            <a:r>
              <a:rPr lang="ru-RU" sz="2275" b="1" dirty="0">
                <a:solidFill>
                  <a:srgbClr val="002060"/>
                </a:solidFill>
                <a:latin typeface="Segoe UI" panose="020B0502040204020203" pitchFamily="34" charset="0"/>
                <a:cs typeface="Segoe UI" panose="020B0502040204020203" pitchFamily="34" charset="0"/>
              </a:rPr>
              <a:t/>
            </a:r>
            <a:br>
              <a:rPr lang="ru-RU" sz="2275" b="1" dirty="0">
                <a:solidFill>
                  <a:srgbClr val="002060"/>
                </a:solidFill>
                <a:latin typeface="Segoe UI" panose="020B0502040204020203" pitchFamily="34" charset="0"/>
                <a:cs typeface="Segoe UI" panose="020B0502040204020203" pitchFamily="34" charset="0"/>
              </a:rPr>
            </a:br>
            <a:r>
              <a:rPr lang="ru-RU" sz="2275" b="1" dirty="0" err="1">
                <a:solidFill>
                  <a:srgbClr val="002060"/>
                </a:solidFill>
                <a:latin typeface="Segoe UI" panose="020B0502040204020203" pitchFamily="34" charset="0"/>
                <a:cs typeface="Segoe UI" panose="020B0502040204020203" pitchFamily="34" charset="0"/>
              </a:rPr>
              <a:t>Вазирлар</a:t>
            </a:r>
            <a:r>
              <a:rPr lang="ru-RU" sz="2275" b="1" dirty="0">
                <a:solidFill>
                  <a:srgbClr val="002060"/>
                </a:solidFill>
                <a:latin typeface="Segoe UI" panose="020B0502040204020203" pitchFamily="34" charset="0"/>
                <a:cs typeface="Segoe UI" panose="020B0502040204020203" pitchFamily="34" charset="0"/>
              </a:rPr>
              <a:t> </a:t>
            </a:r>
            <a:r>
              <a:rPr lang="ru-RU" sz="2275" b="1" dirty="0" err="1">
                <a:solidFill>
                  <a:srgbClr val="002060"/>
                </a:solidFill>
                <a:latin typeface="Segoe UI" panose="020B0502040204020203" pitchFamily="34" charset="0"/>
                <a:cs typeface="Segoe UI" panose="020B0502040204020203" pitchFamily="34" charset="0"/>
              </a:rPr>
              <a:t>Маҳкамасининг</a:t>
            </a:r>
            <a:r>
              <a:rPr lang="ru-RU" sz="2275" b="1" dirty="0">
                <a:solidFill>
                  <a:srgbClr val="002060"/>
                </a:solidFill>
                <a:latin typeface="Segoe UI" panose="020B0502040204020203" pitchFamily="34" charset="0"/>
                <a:cs typeface="Segoe UI" panose="020B0502040204020203" pitchFamily="34" charset="0"/>
              </a:rPr>
              <a:t> </a:t>
            </a:r>
            <a:r>
              <a:rPr lang="ru-RU" sz="2275" b="1" dirty="0" err="1">
                <a:solidFill>
                  <a:srgbClr val="002060"/>
                </a:solidFill>
                <a:latin typeface="Segoe UI" panose="020B0502040204020203" pitchFamily="34" charset="0"/>
                <a:cs typeface="Segoe UI" panose="020B0502040204020203" pitchFamily="34" charset="0"/>
              </a:rPr>
              <a:t>қарори</a:t>
            </a:r>
            <a:endParaRPr lang="ru-RU" sz="2275" b="1" dirty="0">
              <a:solidFill>
                <a:srgbClr val="002060"/>
              </a:solidFill>
              <a:latin typeface="Segoe UI" panose="020B0502040204020203" pitchFamily="34" charset="0"/>
              <a:cs typeface="Segoe UI" panose="020B0502040204020203" pitchFamily="34" charset="0"/>
            </a:endParaRPr>
          </a:p>
          <a:p>
            <a:pPr algn="ctr"/>
            <a:r>
              <a:rPr lang="uz-Cyrl-UZ" sz="1625" b="1" dirty="0">
                <a:solidFill>
                  <a:srgbClr val="002060"/>
                </a:solidFill>
                <a:latin typeface="Segoe UI" panose="020B0502040204020203" pitchFamily="34" charset="0"/>
                <a:cs typeface="Segoe UI" panose="020B0502040204020203" pitchFamily="34" charset="0"/>
              </a:rPr>
              <a:t>(2020 йил 9 декабрь 775-сон)</a:t>
            </a:r>
            <a:endParaRPr lang="ru-RU" sz="1625" b="1" dirty="0">
              <a:solidFill>
                <a:srgbClr val="002060"/>
              </a:solidFill>
              <a:latin typeface="Segoe UI" panose="020B0502040204020203" pitchFamily="34" charset="0"/>
              <a:cs typeface="Segoe UI" panose="020B0502040204020203" pitchFamily="34" charset="0"/>
            </a:endParaRPr>
          </a:p>
        </p:txBody>
      </p:sp>
      <p:pic>
        <p:nvPicPr>
          <p:cNvPr id="30" name="Picture 4" descr="https://static.tildacdn.com/tild6365-3330-4338-a430-383136313739/mktg_camp_kpi-1-n6kc.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42" y="280470"/>
            <a:ext cx="4435366" cy="2914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23770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 name="Рисунок 121">
            <a:extLst>
              <a:ext uri="{FF2B5EF4-FFF2-40B4-BE49-F238E27FC236}">
                <a16:creationId xmlns:a16="http://schemas.microsoft.com/office/drawing/2014/main" id="{470070FC-19D0-4354-9BC9-608A5DC44997}"/>
              </a:ext>
              <a:ext uri="{C183D7F6-B498-43B3-948B-1728B52AA6E4}">
                <adec:decorative xmlns:adec="http://schemas.microsoft.com/office/drawing/2017/decorative" xmlns="" val="1"/>
              </a:ext>
            </a:extLst>
          </p:cNvPr>
          <p:cNvPicPr>
            <a:picLocks noChangeAspect="1"/>
          </p:cNvPicPr>
          <p:nvPr/>
        </p:nvPicPr>
        <p:blipFill rotWithShape="1">
          <a:blip r:embed="rId3">
            <a:lum bright="70000" contrast="-70000"/>
            <a:extLst>
              <a:ext uri="{BEBA8EAE-BF5A-486C-A8C5-ECC9F3942E4B}">
                <a14:imgProps xmlns:a14="http://schemas.microsoft.com/office/drawing/2010/main">
                  <a14:imgLayer r:embed="rId4">
                    <a14:imgEffect>
                      <a14:colorTemperature colorTemp="5300"/>
                    </a14:imgEffect>
                    <a14:imgEffect>
                      <a14:saturation sat="0"/>
                    </a14:imgEffect>
                  </a14:imgLayer>
                </a14:imgProps>
              </a:ext>
              <a:ext uri="{28A0092B-C50C-407E-A947-70E740481C1C}">
                <a14:useLocalDpi xmlns:a14="http://schemas.microsoft.com/office/drawing/2010/main" val="0"/>
              </a:ext>
            </a:extLst>
          </a:blip>
          <a:srcRect/>
          <a:stretch/>
        </p:blipFill>
        <p:spPr>
          <a:xfrm>
            <a:off x="0" y="642938"/>
            <a:ext cx="9906000" cy="5572125"/>
          </a:xfrm>
          <a:custGeom>
            <a:avLst/>
            <a:gdLst>
              <a:gd name="connsiteX0" fmla="*/ 0 w 12192000"/>
              <a:gd name="connsiteY0" fmla="*/ 0 h 2895600"/>
              <a:gd name="connsiteX1" fmla="*/ 12192000 w 12192000"/>
              <a:gd name="connsiteY1" fmla="*/ 0 h 2895600"/>
              <a:gd name="connsiteX2" fmla="*/ 12192000 w 12192000"/>
              <a:gd name="connsiteY2" fmla="*/ 2895600 h 2895600"/>
              <a:gd name="connsiteX3" fmla="*/ 0 w 12192000"/>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12192000" h="2895600">
                <a:moveTo>
                  <a:pt x="0" y="0"/>
                </a:moveTo>
                <a:lnTo>
                  <a:pt x="12192000" y="0"/>
                </a:lnTo>
                <a:lnTo>
                  <a:pt x="12192000" y="2895600"/>
                </a:lnTo>
                <a:lnTo>
                  <a:pt x="0" y="2895600"/>
                </a:lnTo>
                <a:close/>
              </a:path>
            </a:pathLst>
          </a:custGeom>
        </p:spPr>
      </p:pic>
      <p:sp>
        <p:nvSpPr>
          <p:cNvPr id="123" name="Прямоугольник 122">
            <a:extLst>
              <a:ext uri="{FF2B5EF4-FFF2-40B4-BE49-F238E27FC236}">
                <a16:creationId xmlns:a16="http://schemas.microsoft.com/office/drawing/2014/main" id="{C9C2C56A-C4D4-4578-84E9-27FD62603EAA}"/>
              </a:ext>
              <a:ext uri="{C183D7F6-B498-43B3-948B-1728B52AA6E4}">
                <adec:decorative xmlns:adec="http://schemas.microsoft.com/office/drawing/2017/decorative" xmlns="" val="1"/>
              </a:ext>
            </a:extLst>
          </p:cNvPr>
          <p:cNvSpPr/>
          <p:nvPr/>
        </p:nvSpPr>
        <p:spPr>
          <a:xfrm>
            <a:off x="0" y="642938"/>
            <a:ext cx="9906000" cy="5572125"/>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sz="1463" dirty="0"/>
          </a:p>
        </p:txBody>
      </p:sp>
      <p:sp>
        <p:nvSpPr>
          <p:cNvPr id="6" name="Прямоугольник: Скругленные углы 5">
            <a:extLst>
              <a:ext uri="{FF2B5EF4-FFF2-40B4-BE49-F238E27FC236}">
                <a16:creationId xmlns:a16="http://schemas.microsoft.com/office/drawing/2014/main" id="{C8431200-8E45-4A0C-B12B-CFA1B2C53C47}"/>
              </a:ext>
              <a:ext uri="{C183D7F6-B498-43B3-948B-1728B52AA6E4}">
                <adec:decorative xmlns:adec="http://schemas.microsoft.com/office/drawing/2017/decorative" xmlns="" val="1"/>
              </a:ext>
            </a:extLst>
          </p:cNvPr>
          <p:cNvSpPr/>
          <p:nvPr/>
        </p:nvSpPr>
        <p:spPr>
          <a:xfrm>
            <a:off x="-180210" y="5113691"/>
            <a:ext cx="360419" cy="188741"/>
          </a:xfrm>
          <a:prstGeom prst="roundRect">
            <a:avLst>
              <a:gd name="adj" fmla="val 50000"/>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sz="1463" dirty="0"/>
          </a:p>
        </p:txBody>
      </p:sp>
      <p:sp>
        <p:nvSpPr>
          <p:cNvPr id="4" name="Параллелограмм 3">
            <a:extLst>
              <a:ext uri="{FF2B5EF4-FFF2-40B4-BE49-F238E27FC236}">
                <a16:creationId xmlns:a16="http://schemas.microsoft.com/office/drawing/2014/main" id="{241C7FC4-FEFA-4A96-9749-9068C68611EF}"/>
              </a:ext>
              <a:ext uri="{C183D7F6-B498-43B3-948B-1728B52AA6E4}">
                <adec:decorative xmlns:adec="http://schemas.microsoft.com/office/drawing/2017/decorative" xmlns="" val="1"/>
              </a:ext>
            </a:extLst>
          </p:cNvPr>
          <p:cNvSpPr/>
          <p:nvPr/>
        </p:nvSpPr>
        <p:spPr>
          <a:xfrm>
            <a:off x="3108602" y="642939"/>
            <a:ext cx="3477865" cy="5572123"/>
          </a:xfrm>
          <a:prstGeom prst="parallelogram">
            <a:avLst>
              <a:gd name="adj" fmla="val 0"/>
            </a:avLst>
          </a:prstGeom>
          <a:gradFill>
            <a:gsLst>
              <a:gs pos="0">
                <a:srgbClr val="7CEFD8"/>
              </a:gs>
              <a:gs pos="71000">
                <a:srgbClr val="6672E4"/>
              </a:gs>
              <a:gs pos="100000">
                <a:srgbClr val="882BE5"/>
              </a:gs>
            </a:gsLst>
            <a:lin ang="5400000" scaled="1"/>
          </a:gradFill>
          <a:ln w="12700" cap="flat">
            <a:noFill/>
            <a:prstDash val="solid"/>
            <a:miter lim="800000"/>
            <a:headEnd/>
            <a:tailEnd/>
          </a:ln>
        </p:spPr>
        <p:txBody>
          <a:bodyPr vert="horz" wrap="square" lIns="74295" tIns="37148" rIns="74295" bIns="37148" numCol="1" rtlCol="0" anchor="t" anchorCtr="0" compatLnSpc="1">
            <a:prstTxWarp prst="textNoShape">
              <a:avLst/>
            </a:prstTxWarp>
          </a:bodyPr>
          <a:lstStyle/>
          <a:p>
            <a:pPr rtl="0"/>
            <a:endParaRPr lang="ru-RU" sz="1463" dirty="0"/>
          </a:p>
        </p:txBody>
      </p:sp>
      <p:sp>
        <p:nvSpPr>
          <p:cNvPr id="14" name="Надпись 13">
            <a:extLst>
              <a:ext uri="{FF2B5EF4-FFF2-40B4-BE49-F238E27FC236}">
                <a16:creationId xmlns:a16="http://schemas.microsoft.com/office/drawing/2014/main" id="{A5704BA3-593E-4519-9139-4E1D86366677}"/>
              </a:ext>
            </a:extLst>
          </p:cNvPr>
          <p:cNvSpPr txBox="1"/>
          <p:nvPr/>
        </p:nvSpPr>
        <p:spPr>
          <a:xfrm>
            <a:off x="3558791" y="1032474"/>
            <a:ext cx="2772281" cy="900246"/>
          </a:xfrm>
          <a:prstGeom prst="rect">
            <a:avLst/>
          </a:prstGeom>
          <a:noFill/>
        </p:spPr>
        <p:txBody>
          <a:bodyPr wrap="square" lIns="0" tIns="0" rIns="0" bIns="0" rtlCol="0">
            <a:spAutoFit/>
          </a:bodyPr>
          <a:lstStyle/>
          <a:p>
            <a:pPr algn="ctr"/>
            <a:r>
              <a:rPr lang="ru-RU" sz="1950" b="1" dirty="0" err="1">
                <a:solidFill>
                  <a:schemeClr val="bg1"/>
                </a:solidFill>
                <a:latin typeface="Segoe UI" panose="020B0502040204020203" pitchFamily="34" charset="0"/>
                <a:cs typeface="Segoe UI" panose="020B0502040204020203" pitchFamily="34" charset="0"/>
              </a:rPr>
              <a:t>Самарадорлик</a:t>
            </a:r>
            <a:r>
              <a:rPr lang="ru-RU" sz="1950" b="1" dirty="0">
                <a:solidFill>
                  <a:schemeClr val="bg1"/>
                </a:solidFill>
                <a:latin typeface="Segoe UI" panose="020B0502040204020203" pitchFamily="34" charset="0"/>
                <a:cs typeface="Segoe UI" panose="020B0502040204020203" pitchFamily="34" charset="0"/>
              </a:rPr>
              <a:t> </a:t>
            </a:r>
            <a:r>
              <a:rPr lang="ru-RU" sz="1950" b="1" dirty="0" err="1">
                <a:solidFill>
                  <a:schemeClr val="bg1"/>
                </a:solidFill>
                <a:latin typeface="Segoe UI" panose="020B0502040204020203" pitchFamily="34" charset="0"/>
                <a:cs typeface="Segoe UI" panose="020B0502040204020203" pitchFamily="34" charset="0"/>
              </a:rPr>
              <a:t>муҳим</a:t>
            </a:r>
            <a:r>
              <a:rPr lang="ru-RU" sz="1950" b="1" dirty="0">
                <a:solidFill>
                  <a:schemeClr val="bg1"/>
                </a:solidFill>
                <a:latin typeface="Segoe UI" panose="020B0502040204020203" pitchFamily="34" charset="0"/>
                <a:cs typeface="Segoe UI" panose="020B0502040204020203" pitchFamily="34" charset="0"/>
              </a:rPr>
              <a:t> </a:t>
            </a:r>
            <a:r>
              <a:rPr lang="ru-RU" sz="1950" b="1" dirty="0" err="1">
                <a:solidFill>
                  <a:schemeClr val="bg1"/>
                </a:solidFill>
                <a:latin typeface="Segoe UI" panose="020B0502040204020203" pitchFamily="34" charset="0"/>
                <a:cs typeface="Segoe UI" panose="020B0502040204020203" pitchFamily="34" charset="0"/>
              </a:rPr>
              <a:t>кўрсаткичлари</a:t>
            </a:r>
            <a:r>
              <a:rPr lang="ru-RU" sz="1950" b="1" dirty="0">
                <a:solidFill>
                  <a:schemeClr val="bg1"/>
                </a:solidFill>
                <a:latin typeface="Segoe UI" panose="020B0502040204020203" pitchFamily="34" charset="0"/>
                <a:cs typeface="Segoe UI" panose="020B0502040204020203" pitchFamily="34" charset="0"/>
              </a:rPr>
              <a:t> </a:t>
            </a:r>
            <a:br>
              <a:rPr lang="ru-RU" sz="1950" b="1" dirty="0">
                <a:solidFill>
                  <a:schemeClr val="bg1"/>
                </a:solidFill>
                <a:latin typeface="Segoe UI" panose="020B0502040204020203" pitchFamily="34" charset="0"/>
                <a:cs typeface="Segoe UI" panose="020B0502040204020203" pitchFamily="34" charset="0"/>
              </a:rPr>
            </a:br>
            <a:r>
              <a:rPr lang="ru-RU" sz="1950" b="1" dirty="0">
                <a:solidFill>
                  <a:schemeClr val="bg1"/>
                </a:solidFill>
                <a:latin typeface="Segoe UI" panose="020B0502040204020203" pitchFamily="34" charset="0"/>
                <a:cs typeface="Segoe UI" panose="020B0502040204020203" pitchFamily="34" charset="0"/>
              </a:rPr>
              <a:t>(СМК) </a:t>
            </a:r>
          </a:p>
        </p:txBody>
      </p:sp>
      <p:sp>
        <p:nvSpPr>
          <p:cNvPr id="12" name="Прямоугольник 11">
            <a:extLst>
              <a:ext uri="{FF2B5EF4-FFF2-40B4-BE49-F238E27FC236}">
                <a16:creationId xmlns:a16="http://schemas.microsoft.com/office/drawing/2014/main" id="{267E4A54-8A0F-43A0-AA7D-F508F05BB2EF}"/>
              </a:ext>
            </a:extLst>
          </p:cNvPr>
          <p:cNvSpPr/>
          <p:nvPr/>
        </p:nvSpPr>
        <p:spPr>
          <a:xfrm>
            <a:off x="4176959" y="2339558"/>
            <a:ext cx="2292774" cy="500137"/>
          </a:xfrm>
          <a:prstGeom prst="rect">
            <a:avLst/>
          </a:prstGeom>
        </p:spPr>
        <p:txBody>
          <a:bodyPr wrap="square" lIns="0" tIns="0" rIns="0" bIns="0" rtlCol="0">
            <a:spAutoFit/>
          </a:bodyPr>
          <a:lstStyle/>
          <a:p>
            <a:r>
              <a:rPr lang="ru-RU" sz="1625" b="1" dirty="0" err="1">
                <a:solidFill>
                  <a:schemeClr val="bg1"/>
                </a:solidFill>
                <a:latin typeface="Segoe UI" panose="020B0502040204020203" pitchFamily="34" charset="0"/>
                <a:cs typeface="Segoe UI" panose="020B0502040204020203" pitchFamily="34" charset="0"/>
              </a:rPr>
              <a:t>СМКни</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жорий</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этиш</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ва</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эълон</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қилиш</a:t>
            </a:r>
            <a:r>
              <a:rPr lang="ru-RU" sz="1625" i="1" dirty="0">
                <a:solidFill>
                  <a:schemeClr val="bg1"/>
                </a:solidFill>
                <a:latin typeface="+mj-lt"/>
                <a:cs typeface="Segoe UI" panose="020B0502040204020203" pitchFamily="34" charset="0"/>
              </a:rPr>
              <a:t> </a:t>
            </a:r>
          </a:p>
        </p:txBody>
      </p:sp>
      <p:grpSp>
        <p:nvGrpSpPr>
          <p:cNvPr id="15" name="Группа 14">
            <a:extLst>
              <a:ext uri="{FF2B5EF4-FFF2-40B4-BE49-F238E27FC236}">
                <a16:creationId xmlns:a16="http://schemas.microsoft.com/office/drawing/2014/main" id="{E136D759-25F2-4CF2-9BE6-769681C37E48}"/>
              </a:ext>
            </a:extLst>
          </p:cNvPr>
          <p:cNvGrpSpPr/>
          <p:nvPr/>
        </p:nvGrpSpPr>
        <p:grpSpPr>
          <a:xfrm>
            <a:off x="3514187" y="4906907"/>
            <a:ext cx="511765" cy="547081"/>
            <a:chOff x="3398838" y="2895601"/>
            <a:chExt cx="346075" cy="346075"/>
          </a:xfrm>
        </p:grpSpPr>
        <p:sp>
          <p:nvSpPr>
            <p:cNvPr id="16" name="Полилиния 49">
              <a:extLst>
                <a:ext uri="{FF2B5EF4-FFF2-40B4-BE49-F238E27FC236}">
                  <a16:creationId xmlns:a16="http://schemas.microsoft.com/office/drawing/2014/main" id="{56CCB68B-57D2-49CC-B61F-363F0FF3AD9B}"/>
                </a:ext>
              </a:extLst>
            </p:cNvPr>
            <p:cNvSpPr>
              <a:spLocks/>
            </p:cNvSpPr>
            <p:nvPr/>
          </p:nvSpPr>
          <p:spPr bwMode="auto">
            <a:xfrm>
              <a:off x="3398838" y="2986089"/>
              <a:ext cx="82550" cy="58738"/>
            </a:xfrm>
            <a:custGeom>
              <a:avLst/>
              <a:gdLst>
                <a:gd name="T0" fmla="*/ 14 w 22"/>
                <a:gd name="T1" fmla="*/ 0 h 16"/>
                <a:gd name="T2" fmla="*/ 14 w 22"/>
                <a:gd name="T3" fmla="*/ 6 h 16"/>
                <a:gd name="T4" fmla="*/ 4 w 22"/>
                <a:gd name="T5" fmla="*/ 9 h 16"/>
                <a:gd name="T6" fmla="*/ 0 w 22"/>
                <a:gd name="T7" fmla="*/ 14 h 16"/>
                <a:gd name="T8" fmla="*/ 0 w 22"/>
                <a:gd name="T9" fmla="*/ 16 h 16"/>
                <a:gd name="T10" fmla="*/ 22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14" y="0"/>
                  </a:moveTo>
                  <a:cubicBezTo>
                    <a:pt x="14" y="6"/>
                    <a:pt x="14" y="6"/>
                    <a:pt x="14" y="6"/>
                  </a:cubicBezTo>
                  <a:cubicBezTo>
                    <a:pt x="4" y="9"/>
                    <a:pt x="4" y="9"/>
                    <a:pt x="4" y="9"/>
                  </a:cubicBezTo>
                  <a:cubicBezTo>
                    <a:pt x="2" y="10"/>
                    <a:pt x="0" y="12"/>
                    <a:pt x="0" y="14"/>
                  </a:cubicBezTo>
                  <a:cubicBezTo>
                    <a:pt x="0" y="16"/>
                    <a:pt x="0" y="16"/>
                    <a:pt x="0" y="16"/>
                  </a:cubicBezTo>
                  <a:cubicBezTo>
                    <a:pt x="22" y="16"/>
                    <a:pt x="22" y="16"/>
                    <a:pt x="22"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17" name="Полилиния 50">
              <a:extLst>
                <a:ext uri="{FF2B5EF4-FFF2-40B4-BE49-F238E27FC236}">
                  <a16:creationId xmlns:a16="http://schemas.microsoft.com/office/drawing/2014/main" id="{67F96EFD-DA55-4AD5-BA45-4313C3E9814D}"/>
                </a:ext>
              </a:extLst>
            </p:cNvPr>
            <p:cNvSpPr>
              <a:spLocks/>
            </p:cNvSpPr>
            <p:nvPr/>
          </p:nvSpPr>
          <p:spPr bwMode="auto">
            <a:xfrm>
              <a:off x="3467101" y="2986089"/>
              <a:ext cx="82550" cy="58738"/>
            </a:xfrm>
            <a:custGeom>
              <a:avLst/>
              <a:gdLst>
                <a:gd name="T0" fmla="*/ 8 w 22"/>
                <a:gd name="T1" fmla="*/ 0 h 16"/>
                <a:gd name="T2" fmla="*/ 8 w 22"/>
                <a:gd name="T3" fmla="*/ 6 h 16"/>
                <a:gd name="T4" fmla="*/ 18 w 22"/>
                <a:gd name="T5" fmla="*/ 9 h 16"/>
                <a:gd name="T6" fmla="*/ 22 w 22"/>
                <a:gd name="T7" fmla="*/ 14 h 16"/>
                <a:gd name="T8" fmla="*/ 22 w 22"/>
                <a:gd name="T9" fmla="*/ 16 h 16"/>
                <a:gd name="T10" fmla="*/ 0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8" y="0"/>
                  </a:moveTo>
                  <a:cubicBezTo>
                    <a:pt x="8" y="6"/>
                    <a:pt x="8" y="6"/>
                    <a:pt x="8" y="6"/>
                  </a:cubicBezTo>
                  <a:cubicBezTo>
                    <a:pt x="18" y="9"/>
                    <a:pt x="18" y="9"/>
                    <a:pt x="18" y="9"/>
                  </a:cubicBezTo>
                  <a:cubicBezTo>
                    <a:pt x="20" y="10"/>
                    <a:pt x="22" y="12"/>
                    <a:pt x="22" y="14"/>
                  </a:cubicBezTo>
                  <a:cubicBezTo>
                    <a:pt x="22" y="16"/>
                    <a:pt x="22" y="16"/>
                    <a:pt x="22" y="16"/>
                  </a:cubicBezTo>
                  <a:cubicBezTo>
                    <a:pt x="0" y="16"/>
                    <a:pt x="0" y="16"/>
                    <a:pt x="0"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18" name="Овал 51">
              <a:extLst>
                <a:ext uri="{FF2B5EF4-FFF2-40B4-BE49-F238E27FC236}">
                  <a16:creationId xmlns:a16="http://schemas.microsoft.com/office/drawing/2014/main" id="{F372C151-C001-4280-B771-9A239086CCF5}"/>
                </a:ext>
              </a:extLst>
            </p:cNvPr>
            <p:cNvSpPr>
              <a:spLocks noChangeArrowheads="1"/>
            </p:cNvSpPr>
            <p:nvPr/>
          </p:nvSpPr>
          <p:spPr bwMode="auto">
            <a:xfrm>
              <a:off x="3429001" y="2895601"/>
              <a:ext cx="90488" cy="96838"/>
            </a:xfrm>
            <a:prstGeom prst="ellipse">
              <a:avLst/>
            </a:pr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19" name="Полилиния 52">
              <a:extLst>
                <a:ext uri="{FF2B5EF4-FFF2-40B4-BE49-F238E27FC236}">
                  <a16:creationId xmlns:a16="http://schemas.microsoft.com/office/drawing/2014/main" id="{D3FA7893-F8A0-4F72-ACCF-CF4CE6E4B9E5}"/>
                </a:ext>
              </a:extLst>
            </p:cNvPr>
            <p:cNvSpPr>
              <a:spLocks/>
            </p:cNvSpPr>
            <p:nvPr/>
          </p:nvSpPr>
          <p:spPr bwMode="auto">
            <a:xfrm>
              <a:off x="3429001" y="2928939"/>
              <a:ext cx="90488" cy="14288"/>
            </a:xfrm>
            <a:custGeom>
              <a:avLst/>
              <a:gdLst>
                <a:gd name="T0" fmla="*/ 24 w 24"/>
                <a:gd name="T1" fmla="*/ 2 h 4"/>
                <a:gd name="T2" fmla="*/ 14 w 24"/>
                <a:gd name="T3" fmla="*/ 0 h 4"/>
                <a:gd name="T4" fmla="*/ 0 w 24"/>
                <a:gd name="T5" fmla="*/ 1 h 4"/>
              </a:gdLst>
              <a:ahLst/>
              <a:cxnLst>
                <a:cxn ang="0">
                  <a:pos x="T0" y="T1"/>
                </a:cxn>
                <a:cxn ang="0">
                  <a:pos x="T2" y="T3"/>
                </a:cxn>
                <a:cxn ang="0">
                  <a:pos x="T4" y="T5"/>
                </a:cxn>
              </a:cxnLst>
              <a:rect l="0" t="0" r="r" b="b"/>
              <a:pathLst>
                <a:path w="24" h="4">
                  <a:moveTo>
                    <a:pt x="24" y="2"/>
                  </a:moveTo>
                  <a:cubicBezTo>
                    <a:pt x="22" y="4"/>
                    <a:pt x="16" y="4"/>
                    <a:pt x="14" y="0"/>
                  </a:cubicBezTo>
                  <a:cubicBezTo>
                    <a:pt x="10" y="4"/>
                    <a:pt x="3" y="4"/>
                    <a:pt x="0" y="1"/>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20" name="Полилиния 53">
              <a:extLst>
                <a:ext uri="{FF2B5EF4-FFF2-40B4-BE49-F238E27FC236}">
                  <a16:creationId xmlns:a16="http://schemas.microsoft.com/office/drawing/2014/main" id="{C017CF38-81FD-491D-9BA4-35D01D4D4210}"/>
                </a:ext>
              </a:extLst>
            </p:cNvPr>
            <p:cNvSpPr>
              <a:spLocks/>
            </p:cNvSpPr>
            <p:nvPr/>
          </p:nvSpPr>
          <p:spPr bwMode="auto">
            <a:xfrm>
              <a:off x="3594101" y="2986089"/>
              <a:ext cx="82550" cy="58738"/>
            </a:xfrm>
            <a:custGeom>
              <a:avLst/>
              <a:gdLst>
                <a:gd name="T0" fmla="*/ 14 w 22"/>
                <a:gd name="T1" fmla="*/ 0 h 16"/>
                <a:gd name="T2" fmla="*/ 14 w 22"/>
                <a:gd name="T3" fmla="*/ 6 h 16"/>
                <a:gd name="T4" fmla="*/ 4 w 22"/>
                <a:gd name="T5" fmla="*/ 9 h 16"/>
                <a:gd name="T6" fmla="*/ 0 w 22"/>
                <a:gd name="T7" fmla="*/ 14 h 16"/>
                <a:gd name="T8" fmla="*/ 0 w 22"/>
                <a:gd name="T9" fmla="*/ 16 h 16"/>
                <a:gd name="T10" fmla="*/ 22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14" y="0"/>
                  </a:moveTo>
                  <a:cubicBezTo>
                    <a:pt x="14" y="6"/>
                    <a:pt x="14" y="6"/>
                    <a:pt x="14" y="6"/>
                  </a:cubicBezTo>
                  <a:cubicBezTo>
                    <a:pt x="4" y="9"/>
                    <a:pt x="4" y="9"/>
                    <a:pt x="4" y="9"/>
                  </a:cubicBezTo>
                  <a:cubicBezTo>
                    <a:pt x="2" y="10"/>
                    <a:pt x="0" y="12"/>
                    <a:pt x="0" y="14"/>
                  </a:cubicBezTo>
                  <a:cubicBezTo>
                    <a:pt x="0" y="16"/>
                    <a:pt x="0" y="16"/>
                    <a:pt x="0" y="16"/>
                  </a:cubicBezTo>
                  <a:cubicBezTo>
                    <a:pt x="22" y="16"/>
                    <a:pt x="22" y="16"/>
                    <a:pt x="22"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21" name="Полилиния 54">
              <a:extLst>
                <a:ext uri="{FF2B5EF4-FFF2-40B4-BE49-F238E27FC236}">
                  <a16:creationId xmlns:a16="http://schemas.microsoft.com/office/drawing/2014/main" id="{99433936-BA1A-40A3-959B-047AFFF78F7C}"/>
                </a:ext>
              </a:extLst>
            </p:cNvPr>
            <p:cNvSpPr>
              <a:spLocks/>
            </p:cNvSpPr>
            <p:nvPr/>
          </p:nvSpPr>
          <p:spPr bwMode="auto">
            <a:xfrm>
              <a:off x="3662363" y="2986089"/>
              <a:ext cx="82550" cy="58738"/>
            </a:xfrm>
            <a:custGeom>
              <a:avLst/>
              <a:gdLst>
                <a:gd name="T0" fmla="*/ 8 w 22"/>
                <a:gd name="T1" fmla="*/ 0 h 16"/>
                <a:gd name="T2" fmla="*/ 8 w 22"/>
                <a:gd name="T3" fmla="*/ 6 h 16"/>
                <a:gd name="T4" fmla="*/ 18 w 22"/>
                <a:gd name="T5" fmla="*/ 9 h 16"/>
                <a:gd name="T6" fmla="*/ 22 w 22"/>
                <a:gd name="T7" fmla="*/ 14 h 16"/>
                <a:gd name="T8" fmla="*/ 22 w 22"/>
                <a:gd name="T9" fmla="*/ 16 h 16"/>
                <a:gd name="T10" fmla="*/ 0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8" y="0"/>
                  </a:moveTo>
                  <a:cubicBezTo>
                    <a:pt x="8" y="6"/>
                    <a:pt x="8" y="6"/>
                    <a:pt x="8" y="6"/>
                  </a:cubicBezTo>
                  <a:cubicBezTo>
                    <a:pt x="18" y="9"/>
                    <a:pt x="18" y="9"/>
                    <a:pt x="18" y="9"/>
                  </a:cubicBezTo>
                  <a:cubicBezTo>
                    <a:pt x="20" y="10"/>
                    <a:pt x="22" y="12"/>
                    <a:pt x="22" y="14"/>
                  </a:cubicBezTo>
                  <a:cubicBezTo>
                    <a:pt x="22" y="16"/>
                    <a:pt x="22" y="16"/>
                    <a:pt x="22" y="16"/>
                  </a:cubicBezTo>
                  <a:cubicBezTo>
                    <a:pt x="0" y="16"/>
                    <a:pt x="0" y="16"/>
                    <a:pt x="0"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22" name="Овал 55">
              <a:extLst>
                <a:ext uri="{FF2B5EF4-FFF2-40B4-BE49-F238E27FC236}">
                  <a16:creationId xmlns:a16="http://schemas.microsoft.com/office/drawing/2014/main" id="{BDA2F5A8-B23C-499E-9267-3DC7A37FA790}"/>
                </a:ext>
              </a:extLst>
            </p:cNvPr>
            <p:cNvSpPr>
              <a:spLocks noChangeArrowheads="1"/>
            </p:cNvSpPr>
            <p:nvPr/>
          </p:nvSpPr>
          <p:spPr bwMode="auto">
            <a:xfrm>
              <a:off x="3624263" y="2895601"/>
              <a:ext cx="90488" cy="96838"/>
            </a:xfrm>
            <a:prstGeom prst="ellipse">
              <a:avLst/>
            </a:pr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23" name="Полилиния 56">
              <a:extLst>
                <a:ext uri="{FF2B5EF4-FFF2-40B4-BE49-F238E27FC236}">
                  <a16:creationId xmlns:a16="http://schemas.microsoft.com/office/drawing/2014/main" id="{099EF59E-5EEF-46B5-962D-A5FD94EA515A}"/>
                </a:ext>
              </a:extLst>
            </p:cNvPr>
            <p:cNvSpPr>
              <a:spLocks/>
            </p:cNvSpPr>
            <p:nvPr/>
          </p:nvSpPr>
          <p:spPr bwMode="auto">
            <a:xfrm>
              <a:off x="3624263" y="2928939"/>
              <a:ext cx="90488" cy="14288"/>
            </a:xfrm>
            <a:custGeom>
              <a:avLst/>
              <a:gdLst>
                <a:gd name="T0" fmla="*/ 24 w 24"/>
                <a:gd name="T1" fmla="*/ 2 h 4"/>
                <a:gd name="T2" fmla="*/ 14 w 24"/>
                <a:gd name="T3" fmla="*/ 0 h 4"/>
                <a:gd name="T4" fmla="*/ 0 w 24"/>
                <a:gd name="T5" fmla="*/ 1 h 4"/>
              </a:gdLst>
              <a:ahLst/>
              <a:cxnLst>
                <a:cxn ang="0">
                  <a:pos x="T0" y="T1"/>
                </a:cxn>
                <a:cxn ang="0">
                  <a:pos x="T2" y="T3"/>
                </a:cxn>
                <a:cxn ang="0">
                  <a:pos x="T4" y="T5"/>
                </a:cxn>
              </a:cxnLst>
              <a:rect l="0" t="0" r="r" b="b"/>
              <a:pathLst>
                <a:path w="24" h="4">
                  <a:moveTo>
                    <a:pt x="24" y="2"/>
                  </a:moveTo>
                  <a:cubicBezTo>
                    <a:pt x="22" y="4"/>
                    <a:pt x="16" y="4"/>
                    <a:pt x="14" y="0"/>
                  </a:cubicBezTo>
                  <a:cubicBezTo>
                    <a:pt x="10" y="4"/>
                    <a:pt x="3" y="4"/>
                    <a:pt x="0" y="1"/>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24" name="Полилиния 57">
              <a:extLst>
                <a:ext uri="{FF2B5EF4-FFF2-40B4-BE49-F238E27FC236}">
                  <a16:creationId xmlns:a16="http://schemas.microsoft.com/office/drawing/2014/main" id="{FCE54361-37E3-4F52-B33F-6FAA345B486E}"/>
                </a:ext>
              </a:extLst>
            </p:cNvPr>
            <p:cNvSpPr>
              <a:spLocks/>
            </p:cNvSpPr>
            <p:nvPr/>
          </p:nvSpPr>
          <p:spPr bwMode="auto">
            <a:xfrm>
              <a:off x="3497263" y="3181351"/>
              <a:ext cx="82550" cy="60325"/>
            </a:xfrm>
            <a:custGeom>
              <a:avLst/>
              <a:gdLst>
                <a:gd name="T0" fmla="*/ 14 w 22"/>
                <a:gd name="T1" fmla="*/ 0 h 16"/>
                <a:gd name="T2" fmla="*/ 14 w 22"/>
                <a:gd name="T3" fmla="*/ 6 h 16"/>
                <a:gd name="T4" fmla="*/ 4 w 22"/>
                <a:gd name="T5" fmla="*/ 9 h 16"/>
                <a:gd name="T6" fmla="*/ 0 w 22"/>
                <a:gd name="T7" fmla="*/ 14 h 16"/>
                <a:gd name="T8" fmla="*/ 0 w 22"/>
                <a:gd name="T9" fmla="*/ 16 h 16"/>
                <a:gd name="T10" fmla="*/ 22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14" y="0"/>
                  </a:moveTo>
                  <a:cubicBezTo>
                    <a:pt x="14" y="6"/>
                    <a:pt x="14" y="6"/>
                    <a:pt x="14" y="6"/>
                  </a:cubicBezTo>
                  <a:cubicBezTo>
                    <a:pt x="4" y="9"/>
                    <a:pt x="4" y="9"/>
                    <a:pt x="4" y="9"/>
                  </a:cubicBezTo>
                  <a:cubicBezTo>
                    <a:pt x="2" y="10"/>
                    <a:pt x="0" y="12"/>
                    <a:pt x="0" y="14"/>
                  </a:cubicBezTo>
                  <a:cubicBezTo>
                    <a:pt x="0" y="16"/>
                    <a:pt x="0" y="16"/>
                    <a:pt x="0" y="16"/>
                  </a:cubicBezTo>
                  <a:cubicBezTo>
                    <a:pt x="22" y="16"/>
                    <a:pt x="22" y="16"/>
                    <a:pt x="22"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25" name="Полилиния 58">
              <a:extLst>
                <a:ext uri="{FF2B5EF4-FFF2-40B4-BE49-F238E27FC236}">
                  <a16:creationId xmlns:a16="http://schemas.microsoft.com/office/drawing/2014/main" id="{78645E47-D178-4E95-8459-77D1D8FF6434}"/>
                </a:ext>
              </a:extLst>
            </p:cNvPr>
            <p:cNvSpPr>
              <a:spLocks/>
            </p:cNvSpPr>
            <p:nvPr/>
          </p:nvSpPr>
          <p:spPr bwMode="auto">
            <a:xfrm>
              <a:off x="3563938" y="3181351"/>
              <a:ext cx="82550" cy="60325"/>
            </a:xfrm>
            <a:custGeom>
              <a:avLst/>
              <a:gdLst>
                <a:gd name="T0" fmla="*/ 8 w 22"/>
                <a:gd name="T1" fmla="*/ 0 h 16"/>
                <a:gd name="T2" fmla="*/ 8 w 22"/>
                <a:gd name="T3" fmla="*/ 6 h 16"/>
                <a:gd name="T4" fmla="*/ 18 w 22"/>
                <a:gd name="T5" fmla="*/ 9 h 16"/>
                <a:gd name="T6" fmla="*/ 22 w 22"/>
                <a:gd name="T7" fmla="*/ 14 h 16"/>
                <a:gd name="T8" fmla="*/ 22 w 22"/>
                <a:gd name="T9" fmla="*/ 16 h 16"/>
                <a:gd name="T10" fmla="*/ 0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8" y="0"/>
                  </a:moveTo>
                  <a:cubicBezTo>
                    <a:pt x="8" y="6"/>
                    <a:pt x="8" y="6"/>
                    <a:pt x="8" y="6"/>
                  </a:cubicBezTo>
                  <a:cubicBezTo>
                    <a:pt x="18" y="9"/>
                    <a:pt x="18" y="9"/>
                    <a:pt x="18" y="9"/>
                  </a:cubicBezTo>
                  <a:cubicBezTo>
                    <a:pt x="20" y="10"/>
                    <a:pt x="22" y="12"/>
                    <a:pt x="22" y="14"/>
                  </a:cubicBezTo>
                  <a:cubicBezTo>
                    <a:pt x="22" y="16"/>
                    <a:pt x="22" y="16"/>
                    <a:pt x="22" y="16"/>
                  </a:cubicBezTo>
                  <a:cubicBezTo>
                    <a:pt x="0" y="16"/>
                    <a:pt x="0" y="16"/>
                    <a:pt x="0"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26" name="Овал 59">
              <a:extLst>
                <a:ext uri="{FF2B5EF4-FFF2-40B4-BE49-F238E27FC236}">
                  <a16:creationId xmlns:a16="http://schemas.microsoft.com/office/drawing/2014/main" id="{7854B272-51DE-4F9C-A5CA-3532EA082A42}"/>
                </a:ext>
              </a:extLst>
            </p:cNvPr>
            <p:cNvSpPr>
              <a:spLocks noChangeArrowheads="1"/>
            </p:cNvSpPr>
            <p:nvPr/>
          </p:nvSpPr>
          <p:spPr bwMode="auto">
            <a:xfrm>
              <a:off x="3527426" y="3090864"/>
              <a:ext cx="88900" cy="96838"/>
            </a:xfrm>
            <a:prstGeom prst="ellipse">
              <a:avLst/>
            </a:pr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27" name="Полилиния 60">
              <a:extLst>
                <a:ext uri="{FF2B5EF4-FFF2-40B4-BE49-F238E27FC236}">
                  <a16:creationId xmlns:a16="http://schemas.microsoft.com/office/drawing/2014/main" id="{814DA909-0D02-4070-A399-CC0263BE579C}"/>
                </a:ext>
              </a:extLst>
            </p:cNvPr>
            <p:cNvSpPr>
              <a:spLocks/>
            </p:cNvSpPr>
            <p:nvPr/>
          </p:nvSpPr>
          <p:spPr bwMode="auto">
            <a:xfrm>
              <a:off x="3527426" y="3124201"/>
              <a:ext cx="88900" cy="15875"/>
            </a:xfrm>
            <a:custGeom>
              <a:avLst/>
              <a:gdLst>
                <a:gd name="T0" fmla="*/ 24 w 24"/>
                <a:gd name="T1" fmla="*/ 2 h 4"/>
                <a:gd name="T2" fmla="*/ 14 w 24"/>
                <a:gd name="T3" fmla="*/ 0 h 4"/>
                <a:gd name="T4" fmla="*/ 0 w 24"/>
                <a:gd name="T5" fmla="*/ 1 h 4"/>
              </a:gdLst>
              <a:ahLst/>
              <a:cxnLst>
                <a:cxn ang="0">
                  <a:pos x="T0" y="T1"/>
                </a:cxn>
                <a:cxn ang="0">
                  <a:pos x="T2" y="T3"/>
                </a:cxn>
                <a:cxn ang="0">
                  <a:pos x="T4" y="T5"/>
                </a:cxn>
              </a:cxnLst>
              <a:rect l="0" t="0" r="r" b="b"/>
              <a:pathLst>
                <a:path w="24" h="4">
                  <a:moveTo>
                    <a:pt x="24" y="2"/>
                  </a:moveTo>
                  <a:cubicBezTo>
                    <a:pt x="22" y="4"/>
                    <a:pt x="16" y="4"/>
                    <a:pt x="14" y="0"/>
                  </a:cubicBezTo>
                  <a:cubicBezTo>
                    <a:pt x="10" y="4"/>
                    <a:pt x="3" y="4"/>
                    <a:pt x="0" y="1"/>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28" name="Линия 61">
              <a:extLst>
                <a:ext uri="{FF2B5EF4-FFF2-40B4-BE49-F238E27FC236}">
                  <a16:creationId xmlns:a16="http://schemas.microsoft.com/office/drawing/2014/main" id="{5899F489-EDA7-4EC2-826F-95D6DBC76562}"/>
                </a:ext>
              </a:extLst>
            </p:cNvPr>
            <p:cNvSpPr>
              <a:spLocks noChangeShapeType="1"/>
            </p:cNvSpPr>
            <p:nvPr/>
          </p:nvSpPr>
          <p:spPr bwMode="auto">
            <a:xfrm>
              <a:off x="3451226" y="3074989"/>
              <a:ext cx="38100" cy="38100"/>
            </a:xfrm>
            <a:prstGeom prst="line">
              <a:avLst/>
            </a:prstGeom>
            <a:noFill/>
            <a:ln w="14288"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sp>
          <p:nvSpPr>
            <p:cNvPr id="29" name="Линия 62">
              <a:extLst>
                <a:ext uri="{FF2B5EF4-FFF2-40B4-BE49-F238E27FC236}">
                  <a16:creationId xmlns:a16="http://schemas.microsoft.com/office/drawing/2014/main" id="{83CCE497-C8F7-4970-AE29-490A81B267C2}"/>
                </a:ext>
              </a:extLst>
            </p:cNvPr>
            <p:cNvSpPr>
              <a:spLocks noChangeShapeType="1"/>
            </p:cNvSpPr>
            <p:nvPr/>
          </p:nvSpPr>
          <p:spPr bwMode="auto">
            <a:xfrm flipH="1">
              <a:off x="3654426" y="3074989"/>
              <a:ext cx="38100" cy="38100"/>
            </a:xfrm>
            <a:prstGeom prst="line">
              <a:avLst/>
            </a:prstGeom>
            <a:noFill/>
            <a:ln w="14288"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74295" tIns="37148" rIns="74295" bIns="37148" numCol="1" rtlCol="0" anchor="t" anchorCtr="0" compatLnSpc="1">
              <a:prstTxWarp prst="textNoShape">
                <a:avLst/>
              </a:prstTxWarp>
            </a:bodyPr>
            <a:lstStyle/>
            <a:p>
              <a:pPr rtl="0"/>
              <a:endParaRPr lang="ru-RU" sz="1950" dirty="0">
                <a:solidFill>
                  <a:schemeClr val="bg1"/>
                </a:solidFill>
              </a:endParaRPr>
            </a:p>
          </p:txBody>
        </p:sp>
      </p:grpSp>
      <p:sp>
        <p:nvSpPr>
          <p:cNvPr id="65" name="Прямоугольник 64">
            <a:extLst>
              <a:ext uri="{FF2B5EF4-FFF2-40B4-BE49-F238E27FC236}">
                <a16:creationId xmlns:a16="http://schemas.microsoft.com/office/drawing/2014/main" id="{D600301E-404F-4763-892B-EE1C3109F4D3}"/>
              </a:ext>
            </a:extLst>
          </p:cNvPr>
          <p:cNvSpPr/>
          <p:nvPr/>
        </p:nvSpPr>
        <p:spPr>
          <a:xfrm>
            <a:off x="4189996" y="2968160"/>
            <a:ext cx="2292774" cy="500137"/>
          </a:xfrm>
          <a:prstGeom prst="rect">
            <a:avLst/>
          </a:prstGeom>
        </p:spPr>
        <p:txBody>
          <a:bodyPr wrap="square" lIns="0" tIns="0" rIns="0" bIns="0" rtlCol="0">
            <a:spAutoFit/>
          </a:bodyPr>
          <a:lstStyle/>
          <a:p>
            <a:r>
              <a:rPr lang="ru-RU" sz="1625" b="1" dirty="0" err="1">
                <a:solidFill>
                  <a:schemeClr val="bg1"/>
                </a:solidFill>
                <a:latin typeface="Segoe UI" panose="020B0502040204020203" pitchFamily="34" charset="0"/>
                <a:cs typeface="Segoe UI" panose="020B0502040204020203" pitchFamily="34" charset="0"/>
              </a:rPr>
              <a:t>Ижро</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органининг</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ҳисоботини</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эшитиш</a:t>
            </a:r>
            <a:endParaRPr lang="ru-RU" sz="1625" b="1" dirty="0">
              <a:solidFill>
                <a:schemeClr val="bg1"/>
              </a:solidFill>
              <a:latin typeface="Segoe UI" panose="020B0502040204020203" pitchFamily="34" charset="0"/>
              <a:cs typeface="Segoe UI" panose="020B0502040204020203" pitchFamily="34" charset="0"/>
            </a:endParaRPr>
          </a:p>
        </p:txBody>
      </p:sp>
      <p:sp>
        <p:nvSpPr>
          <p:cNvPr id="81" name="Прямоугольник 80">
            <a:extLst>
              <a:ext uri="{FF2B5EF4-FFF2-40B4-BE49-F238E27FC236}">
                <a16:creationId xmlns:a16="http://schemas.microsoft.com/office/drawing/2014/main" id="{E7E16F25-9A73-4F49-8593-4DDEE2A8AB5D}"/>
              </a:ext>
            </a:extLst>
          </p:cNvPr>
          <p:cNvSpPr/>
          <p:nvPr/>
        </p:nvSpPr>
        <p:spPr>
          <a:xfrm>
            <a:off x="4188487" y="3913692"/>
            <a:ext cx="2292774" cy="500137"/>
          </a:xfrm>
          <a:prstGeom prst="rect">
            <a:avLst/>
          </a:prstGeom>
        </p:spPr>
        <p:txBody>
          <a:bodyPr wrap="square" lIns="0" tIns="0" rIns="0" bIns="0" rtlCol="0">
            <a:spAutoFit/>
          </a:bodyPr>
          <a:lstStyle/>
          <a:p>
            <a:r>
              <a:rPr lang="ru-RU" sz="1625" b="1" dirty="0" err="1">
                <a:solidFill>
                  <a:schemeClr val="bg1"/>
                </a:solidFill>
                <a:latin typeface="Segoe UI" panose="020B0502040204020203" pitchFamily="34" charset="0"/>
                <a:cs typeface="Segoe UI" panose="020B0502040204020203" pitchFamily="34" charset="0"/>
              </a:rPr>
              <a:t>Ижро</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органини</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рағбатлантириш</a:t>
            </a:r>
            <a:endParaRPr lang="ru-RU" sz="1625" b="1" dirty="0">
              <a:solidFill>
                <a:schemeClr val="bg1"/>
              </a:solidFill>
              <a:latin typeface="Segoe UI" panose="020B0502040204020203" pitchFamily="34" charset="0"/>
              <a:cs typeface="Segoe UI" panose="020B0502040204020203" pitchFamily="34" charset="0"/>
            </a:endParaRPr>
          </a:p>
        </p:txBody>
      </p:sp>
      <p:sp>
        <p:nvSpPr>
          <p:cNvPr id="94" name="Прямоугольник 93">
            <a:extLst>
              <a:ext uri="{FF2B5EF4-FFF2-40B4-BE49-F238E27FC236}">
                <a16:creationId xmlns:a16="http://schemas.microsoft.com/office/drawing/2014/main" id="{9482C2C4-A83F-481A-A4DA-8A5D9AD7A680}"/>
              </a:ext>
            </a:extLst>
          </p:cNvPr>
          <p:cNvSpPr/>
          <p:nvPr/>
        </p:nvSpPr>
        <p:spPr>
          <a:xfrm>
            <a:off x="4188488" y="4892751"/>
            <a:ext cx="2292775" cy="500137"/>
          </a:xfrm>
          <a:prstGeom prst="rect">
            <a:avLst/>
          </a:prstGeom>
        </p:spPr>
        <p:txBody>
          <a:bodyPr wrap="square" lIns="0" tIns="0" rIns="0" bIns="0" rtlCol="0">
            <a:spAutoFit/>
          </a:bodyPr>
          <a:lstStyle/>
          <a:p>
            <a:r>
              <a:rPr lang="ru-RU" sz="1625" b="1" dirty="0" err="1">
                <a:solidFill>
                  <a:schemeClr val="bg1"/>
                </a:solidFill>
                <a:latin typeface="Segoe UI" panose="020B0502040204020203" pitchFamily="34" charset="0"/>
                <a:cs typeface="Segoe UI" panose="020B0502040204020203" pitchFamily="34" charset="0"/>
              </a:rPr>
              <a:t>Ижро</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органига</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кўриладиган</a:t>
            </a:r>
            <a:r>
              <a:rPr lang="ru-RU" sz="1625" b="1" dirty="0">
                <a:solidFill>
                  <a:schemeClr val="bg1"/>
                </a:solidFill>
                <a:latin typeface="Segoe UI" panose="020B0502040204020203" pitchFamily="34" charset="0"/>
                <a:cs typeface="Segoe UI" panose="020B0502040204020203" pitchFamily="34" charset="0"/>
              </a:rPr>
              <a:t> </a:t>
            </a:r>
            <a:r>
              <a:rPr lang="ru-RU" sz="1625" b="1" dirty="0" err="1">
                <a:solidFill>
                  <a:schemeClr val="bg1"/>
                </a:solidFill>
                <a:latin typeface="Segoe UI" panose="020B0502040204020203" pitchFamily="34" charset="0"/>
                <a:cs typeface="Segoe UI" panose="020B0502040204020203" pitchFamily="34" charset="0"/>
              </a:rPr>
              <a:t>чоралар</a:t>
            </a:r>
            <a:r>
              <a:rPr lang="ru-RU" sz="1625" b="1" dirty="0">
                <a:solidFill>
                  <a:schemeClr val="bg1"/>
                </a:solidFill>
                <a:latin typeface="Segoe UI" panose="020B0502040204020203" pitchFamily="34" charset="0"/>
                <a:cs typeface="Segoe UI" panose="020B0502040204020203" pitchFamily="34" charset="0"/>
              </a:rPr>
              <a:t> </a:t>
            </a:r>
          </a:p>
        </p:txBody>
      </p:sp>
      <p:grpSp>
        <p:nvGrpSpPr>
          <p:cNvPr id="93" name="Группа 92">
            <a:extLst>
              <a:ext uri="{FF2B5EF4-FFF2-40B4-BE49-F238E27FC236}">
                <a16:creationId xmlns:a16="http://schemas.microsoft.com/office/drawing/2014/main" id="{294AEDC0-6B1D-4A3D-860D-83756CC387D3}"/>
              </a:ext>
              <a:ext uri="{C183D7F6-B498-43B3-948B-1728B52AA6E4}">
                <adec:decorative xmlns:adec="http://schemas.microsoft.com/office/drawing/2017/decorative" xmlns="" val="1"/>
              </a:ext>
            </a:extLst>
          </p:cNvPr>
          <p:cNvGrpSpPr/>
          <p:nvPr/>
        </p:nvGrpSpPr>
        <p:grpSpPr>
          <a:xfrm>
            <a:off x="7093430" y="2920990"/>
            <a:ext cx="2812482" cy="973337"/>
            <a:chOff x="8488201" y="1534476"/>
            <a:chExt cx="3052321" cy="1197953"/>
          </a:xfrm>
        </p:grpSpPr>
        <p:sp>
          <p:nvSpPr>
            <p:cNvPr id="101" name="Надпись 100">
              <a:extLst>
                <a:ext uri="{FF2B5EF4-FFF2-40B4-BE49-F238E27FC236}">
                  <a16:creationId xmlns:a16="http://schemas.microsoft.com/office/drawing/2014/main" id="{CAECCF3F-B2FA-4F0A-96EE-B54207D66547}"/>
                </a:ext>
              </a:extLst>
            </p:cNvPr>
            <p:cNvSpPr txBox="1"/>
            <p:nvPr/>
          </p:nvSpPr>
          <p:spPr>
            <a:xfrm>
              <a:off x="8493384" y="1534476"/>
              <a:ext cx="3047138" cy="615553"/>
            </a:xfrm>
            <a:prstGeom prst="rect">
              <a:avLst/>
            </a:prstGeom>
            <a:noFill/>
          </p:spPr>
          <p:txBody>
            <a:bodyPr wrap="square" lIns="0" tIns="0" rIns="0" bIns="0" rtlCol="0">
              <a:spAutoFit/>
            </a:bodyPr>
            <a:lstStyle/>
            <a:p>
              <a:r>
                <a:rPr lang="ru-RU" sz="1625" b="1" dirty="0" err="1">
                  <a:solidFill>
                    <a:srgbClr val="002060"/>
                  </a:solidFill>
                  <a:latin typeface="Segoe UI" panose="020B0502040204020203" pitchFamily="34" charset="0"/>
                  <a:cs typeface="Segoe UI" panose="020B0502040204020203" pitchFamily="34" charset="0"/>
                </a:rPr>
                <a:t>Корхоналар</a:t>
              </a:r>
              <a:r>
                <a:rPr lang="ru-RU" sz="1625" b="1" dirty="0">
                  <a:solidFill>
                    <a:srgbClr val="002060"/>
                  </a:solidFill>
                  <a:latin typeface="Segoe UI" panose="020B0502040204020203" pitchFamily="34" charset="0"/>
                  <a:cs typeface="Segoe UI" panose="020B0502040204020203" pitchFamily="34" charset="0"/>
                </a:rPr>
                <a:t> </a:t>
              </a:r>
              <a:r>
                <a:rPr lang="ru-RU" sz="1625" b="1" dirty="0" err="1">
                  <a:solidFill>
                    <a:srgbClr val="002060"/>
                  </a:solidFill>
                  <a:latin typeface="Segoe UI" panose="020B0502040204020203" pitchFamily="34" charset="0"/>
                  <a:cs typeface="Segoe UI" panose="020B0502040204020203" pitchFamily="34" charset="0"/>
                </a:rPr>
                <a:t>фаолиятини</a:t>
              </a:r>
              <a:r>
                <a:rPr lang="ru-RU" sz="1625" b="1" dirty="0">
                  <a:solidFill>
                    <a:srgbClr val="002060"/>
                  </a:solidFill>
                  <a:latin typeface="Segoe UI" panose="020B0502040204020203" pitchFamily="34" charset="0"/>
                  <a:cs typeface="Segoe UI" panose="020B0502040204020203" pitchFamily="34" charset="0"/>
                </a:rPr>
                <a:t> </a:t>
              </a:r>
              <a:r>
                <a:rPr lang="ru-RU" sz="1625" b="1" dirty="0" err="1">
                  <a:solidFill>
                    <a:srgbClr val="002060"/>
                  </a:solidFill>
                  <a:latin typeface="Segoe UI" panose="020B0502040204020203" pitchFamily="34" charset="0"/>
                  <a:cs typeface="Segoe UI" panose="020B0502040204020203" pitchFamily="34" charset="0"/>
                </a:rPr>
                <a:t>барқарорлаштириш</a:t>
              </a:r>
              <a:endParaRPr lang="ru-RU" sz="1625" b="1" dirty="0">
                <a:solidFill>
                  <a:srgbClr val="002060"/>
                </a:solidFill>
                <a:latin typeface="Segoe UI" panose="020B0502040204020203" pitchFamily="34" charset="0"/>
                <a:cs typeface="Segoe UI" panose="020B0502040204020203" pitchFamily="34" charset="0"/>
              </a:endParaRPr>
            </a:p>
          </p:txBody>
        </p:sp>
        <p:sp>
          <p:nvSpPr>
            <p:cNvPr id="104" name="Надпись 103">
              <a:extLst>
                <a:ext uri="{FF2B5EF4-FFF2-40B4-BE49-F238E27FC236}">
                  <a16:creationId xmlns:a16="http://schemas.microsoft.com/office/drawing/2014/main" id="{36650A66-75C3-4933-AFC0-6AB58DFE89D9}"/>
                </a:ext>
              </a:extLst>
            </p:cNvPr>
            <p:cNvSpPr txBox="1"/>
            <p:nvPr/>
          </p:nvSpPr>
          <p:spPr>
            <a:xfrm>
              <a:off x="8488201" y="2424653"/>
              <a:ext cx="3047138" cy="307776"/>
            </a:xfrm>
            <a:prstGeom prst="rect">
              <a:avLst/>
            </a:prstGeom>
            <a:noFill/>
          </p:spPr>
          <p:txBody>
            <a:bodyPr wrap="square" lIns="0" tIns="0" rIns="0" bIns="0" rtlCol="0">
              <a:spAutoFit/>
            </a:bodyPr>
            <a:lstStyle/>
            <a:p>
              <a:r>
                <a:rPr lang="ru-RU" sz="1625" b="1" dirty="0">
                  <a:solidFill>
                    <a:srgbClr val="002060"/>
                  </a:solidFill>
                  <a:latin typeface="Segoe UI" panose="020B0502040204020203" pitchFamily="34" charset="0"/>
                  <a:cs typeface="Segoe UI" panose="020B0502040204020203" pitchFamily="34" charset="0"/>
                </a:rPr>
                <a:t>Мониторинг </a:t>
              </a:r>
              <a:r>
                <a:rPr lang="ru-RU" sz="1625" b="1" dirty="0" err="1">
                  <a:solidFill>
                    <a:srgbClr val="002060"/>
                  </a:solidFill>
                  <a:latin typeface="Segoe UI" panose="020B0502040204020203" pitchFamily="34" charset="0"/>
                  <a:cs typeface="Segoe UI" panose="020B0502040204020203" pitchFamily="34" charset="0"/>
                </a:rPr>
                <a:t>тизими</a:t>
              </a:r>
              <a:r>
                <a:rPr lang="ru-RU" sz="1625" b="1" dirty="0">
                  <a:solidFill>
                    <a:srgbClr val="002060"/>
                  </a:solidFill>
                  <a:latin typeface="Segoe UI" panose="020B0502040204020203" pitchFamily="34" charset="0"/>
                  <a:cs typeface="Segoe UI" panose="020B0502040204020203" pitchFamily="34" charset="0"/>
                </a:rPr>
                <a:t> </a:t>
              </a:r>
            </a:p>
          </p:txBody>
        </p:sp>
        <p:cxnSp>
          <p:nvCxnSpPr>
            <p:cNvPr id="108" name="Прямая соединительная линия 107">
              <a:extLst>
                <a:ext uri="{FF2B5EF4-FFF2-40B4-BE49-F238E27FC236}">
                  <a16:creationId xmlns:a16="http://schemas.microsoft.com/office/drawing/2014/main" id="{8F599308-2B51-4D9D-9F9B-2C2E81CA918F}"/>
                </a:ext>
              </a:extLst>
            </p:cNvPr>
            <p:cNvCxnSpPr>
              <a:cxnSpLocks/>
            </p:cNvCxnSpPr>
            <p:nvPr/>
          </p:nvCxnSpPr>
          <p:spPr>
            <a:xfrm>
              <a:off x="8488201" y="2226902"/>
              <a:ext cx="299611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68" name="Заголовок 67" hidden="1">
            <a:extLst>
              <a:ext uri="{FF2B5EF4-FFF2-40B4-BE49-F238E27FC236}">
                <a16:creationId xmlns:a16="http://schemas.microsoft.com/office/drawing/2014/main" id="{3D46526D-118F-4F6F-BAE0-066F422EBD1E}"/>
              </a:ext>
            </a:extLst>
          </p:cNvPr>
          <p:cNvSpPr>
            <a:spLocks noGrp="1"/>
          </p:cNvSpPr>
          <p:nvPr>
            <p:ph type="title"/>
          </p:nvPr>
        </p:nvSpPr>
        <p:spPr/>
        <p:txBody>
          <a:bodyPr rtlCol="0"/>
          <a:lstStyle/>
          <a:p>
            <a:r>
              <a:rPr lang="ru-RU" dirty="0"/>
              <a:t>Слайд </a:t>
            </a:r>
            <a:r>
              <a:rPr lang="en-US" dirty="0" smtClean="0"/>
              <a:t>3</a:t>
            </a:r>
            <a:r>
              <a:rPr lang="ru-RU" dirty="0" smtClean="0"/>
              <a:t> </a:t>
            </a:r>
            <a:r>
              <a:rPr lang="ru-RU" dirty="0"/>
              <a:t>с информацией о кадрах</a:t>
            </a:r>
            <a:endParaRPr lang="ru" dirty="0"/>
          </a:p>
        </p:txBody>
      </p:sp>
      <p:pic>
        <p:nvPicPr>
          <p:cNvPr id="6146" name="Picture 2" descr="https://www.clipartmax.com/png/full/140-1406216_euclidean-vector-money-icon-money-icon-vector-pn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36145" y="3964937"/>
            <a:ext cx="605579" cy="571264"/>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https://cdn0.iconfinder.com/data/icons/essentials-line/100/Growth-512.png"/>
          <p:cNvPicPr>
            <a:picLocks noChangeAspect="1" noChangeArrowheads="1"/>
          </p:cNvPicPr>
          <p:nvPr/>
        </p:nvPicPr>
        <p:blipFill>
          <a:blip r:embed="rId6"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638344" y="2966613"/>
            <a:ext cx="378073" cy="378073"/>
          </a:xfrm>
          <a:prstGeom prst="rect">
            <a:avLst/>
          </a:prstGeom>
          <a:noFill/>
          <a:extLst>
            <a:ext uri="{909E8E84-426E-40DD-AFC4-6F175D3DCCD1}">
              <a14:hiddenFill xmlns:a14="http://schemas.microsoft.com/office/drawing/2010/main">
                <a:solidFill>
                  <a:srgbClr val="FFFFFF"/>
                </a:solidFill>
              </a14:hiddenFill>
            </a:ext>
          </a:extLst>
        </p:spPr>
      </p:pic>
      <p:pic>
        <p:nvPicPr>
          <p:cNvPr id="6160" name="Picture 16" descr="https://cdn.onlinewebfonts.com/svg/img_463391.png"/>
          <p:cNvPicPr>
            <a:picLocks noChangeAspect="1" noChangeArrowheads="1"/>
          </p:cNvPicPr>
          <p:nvPr/>
        </p:nvPicPr>
        <p:blipFill>
          <a:blip r:embed="rId7"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639333" y="3594429"/>
            <a:ext cx="413203" cy="299899"/>
          </a:xfrm>
          <a:prstGeom prst="rect">
            <a:avLst/>
          </a:prstGeom>
          <a:noFill/>
          <a:extLst>
            <a:ext uri="{909E8E84-426E-40DD-AFC4-6F175D3DCCD1}">
              <a14:hiddenFill xmlns:a14="http://schemas.microsoft.com/office/drawing/2010/main">
                <a:solidFill>
                  <a:srgbClr val="FFFFFF"/>
                </a:solidFill>
              </a14:hiddenFill>
            </a:ext>
          </a:extLst>
        </p:spPr>
      </p:pic>
      <p:pic>
        <p:nvPicPr>
          <p:cNvPr id="6162" name="Picture 18" descr="https://d57439wlqx3vo.cloudfront.net/iblock/2f2/2f27c26c765b92608b772c59bcd4571f/87fea2eb282d8994b28252589289ebaa.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33948" y="4099472"/>
            <a:ext cx="2845808" cy="1849775"/>
          </a:xfrm>
          <a:prstGeom prst="rect">
            <a:avLst/>
          </a:prstGeom>
          <a:noFill/>
          <a:extLst>
            <a:ext uri="{909E8E84-426E-40DD-AFC4-6F175D3DCCD1}">
              <a14:hiddenFill xmlns:a14="http://schemas.microsoft.com/office/drawing/2010/main">
                <a:solidFill>
                  <a:srgbClr val="FFFFFF"/>
                </a:solidFill>
              </a14:hiddenFill>
            </a:ext>
          </a:extLst>
        </p:spPr>
      </p:pic>
      <p:pic>
        <p:nvPicPr>
          <p:cNvPr id="6164" name="Picture 20" descr="https://cdn3.iconfinder.com/data/icons/businessman-2/512/business-people-businessman-13-512.png"/>
          <p:cNvPicPr>
            <a:picLocks noChangeAspect="1" noChangeArrowheads="1"/>
          </p:cNvPicPr>
          <p:nvPr/>
        </p:nvPicPr>
        <p:blipFill>
          <a:blip r:embed="rId9">
            <a:duotone>
              <a:schemeClr val="accent5">
                <a:shade val="45000"/>
                <a:satMod val="135000"/>
              </a:schemeClr>
              <a:prstClr val="white"/>
            </a:duotone>
            <a:extLst>
              <a:ext uri="{BEBA8EAE-BF5A-486C-A8C5-ECC9F3942E4B}">
                <a14:imgProps xmlns:a14="http://schemas.microsoft.com/office/drawing/2010/main">
                  <a14:imgLayer r:embed="rId10">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45771" y="2241028"/>
            <a:ext cx="2621938" cy="2621938"/>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s://img2.pngio.com/megaphone-hd-png-transparent-megaphone-hdpng-images-pluspng-megaphone-logo-png-1640_1287.png"/>
          <p:cNvPicPr>
            <a:picLocks noChangeAspect="1" noChangeArrowheads="1"/>
          </p:cNvPicPr>
          <p:nvPr/>
        </p:nvPicPr>
        <p:blipFill>
          <a:blip r:embed="rId11" cstate="print">
            <a:duotone>
              <a:schemeClr val="bg2">
                <a:shade val="45000"/>
                <a:satMod val="135000"/>
              </a:schemeClr>
              <a:prstClr val="white"/>
            </a:duotone>
            <a:extLst>
              <a:ext uri="{BEBA8EAE-BF5A-486C-A8C5-ECC9F3942E4B}">
                <a14:imgProps xmlns:a14="http://schemas.microsoft.com/office/drawing/2010/main">
                  <a14:imgLayer r:embed="rId12">
                    <a14:imgEffect>
                      <a14:colorTemperature colorTemp="8800"/>
                    </a14:imgEffect>
                    <a14:imgEffect>
                      <a14:saturation sat="0"/>
                    </a14:imgEffect>
                    <a14:imgEffect>
                      <a14:brightnessContrast contrast="100000"/>
                    </a14:imgEffect>
                  </a14:imgLayer>
                </a14:imgProps>
              </a:ext>
              <a:ext uri="{28A0092B-C50C-407E-A947-70E740481C1C}">
                <a14:useLocalDpi xmlns:a14="http://schemas.microsoft.com/office/drawing/2010/main" val="0"/>
              </a:ext>
            </a:extLst>
          </a:blip>
          <a:srcRect/>
          <a:stretch>
            <a:fillRect/>
          </a:stretch>
        </p:blipFill>
        <p:spPr bwMode="auto">
          <a:xfrm>
            <a:off x="3393693" y="2154731"/>
            <a:ext cx="733396" cy="575536"/>
          </a:xfrm>
          <a:prstGeom prst="rect">
            <a:avLst/>
          </a:prstGeom>
          <a:noFill/>
          <a:extLst>
            <a:ext uri="{909E8E84-426E-40DD-AFC4-6F175D3DCCD1}">
              <a14:hiddenFill xmlns:a14="http://schemas.microsoft.com/office/drawing/2010/main">
                <a:solidFill>
                  <a:srgbClr val="FFFFFF"/>
                </a:solidFill>
              </a14:hiddenFill>
            </a:ext>
          </a:extLst>
        </p:spPr>
      </p:pic>
      <p:pic>
        <p:nvPicPr>
          <p:cNvPr id="6166" name="Picture 22" descr="https://cdn0.iconfinder.com/data/icons/charts-analytics/128/Charts_Analytics_kpi_dashboard_report_document_line-512.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436145" y="2944456"/>
            <a:ext cx="626260" cy="626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279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 y="1987595"/>
            <a:ext cx="9906000" cy="2714644"/>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smtClean="0"/>
              <a:t>                                                         </a:t>
            </a:r>
            <a:r>
              <a:rPr lang="uz-Cyrl-UZ" sz="2800" b="1" dirty="0" smtClean="0">
                <a:solidFill>
                  <a:schemeClr val="tx1"/>
                </a:solidFill>
                <a:latin typeface="Times New Roman" panose="02020603050405020304" pitchFamily="18" charset="0"/>
                <a:cs typeface="Times New Roman" panose="02020603050405020304" pitchFamily="18" charset="0"/>
              </a:rPr>
              <a:t>ЭЪТИБОРИНГИЗ УЧУН РАҲМАТ !</a:t>
            </a:r>
            <a:endParaRPr lang="ru-RU" sz="2800" b="1" dirty="0">
              <a:solidFill>
                <a:schemeClr val="tx1"/>
              </a:solidFill>
              <a:latin typeface="Times New Roman" panose="02020603050405020304" pitchFamily="18" charset="0"/>
              <a:cs typeface="Times New Roman" panose="02020603050405020304"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 y="1987595"/>
            <a:ext cx="3384330"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3690294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738</TotalTime>
  <Words>2198</Words>
  <Application>Microsoft Office PowerPoint</Application>
  <PresentationFormat>Лист A4 (210x297 мм)</PresentationFormat>
  <Paragraphs>569</Paragraphs>
  <Slides>23</Slides>
  <Notes>6</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23</vt:i4>
      </vt:variant>
    </vt:vector>
  </HeadingPairs>
  <TitlesOfParts>
    <vt:vector size="30" baseType="lpstr">
      <vt:lpstr>Arial</vt:lpstr>
      <vt:lpstr>Calibri</vt:lpstr>
      <vt:lpstr>Calibri Light</vt:lpstr>
      <vt:lpstr>Segoe UI</vt:lpstr>
      <vt:lpstr>Times New Roman</vt:lpstr>
      <vt:lpstr>Times New Roman CYR</vt:lpstr>
      <vt:lpstr>Тема Office</vt:lpstr>
      <vt:lpstr>Презентация PowerPoint</vt:lpstr>
      <vt:lpstr>Презентация PowerPoint</vt:lpstr>
      <vt:lpstr>    .     </vt:lpstr>
      <vt:lpstr>    .     </vt:lpstr>
      <vt:lpstr>         1.Ўзбекистон Республпкасида корпоратив бошқарувнинг ривожланиш босқичлари.     3. Савол.Корпоратив бошқарув тизими шаклланиш даврлари: </vt:lpstr>
      <vt:lpstr>         Корпоратив бошқарув тизими шаклланиш даврлари: </vt:lpstr>
      <vt:lpstr>         Корпоратив бошқарув тизими шаклланиш даврлари: </vt:lpstr>
      <vt:lpstr>Бугунги кунда 2019 йилнинг 20 мартидан бошлаб ацкиядорлик жамиятлари фаолиятидаги ўзгаришлар:</vt:lpstr>
      <vt:lpstr>Бугунги кунда 2019 йилнинг 20 мартидан бошлаб ацкиядорлик жамиятлари фаолиятидаги ўзгаришлар:</vt:lpstr>
      <vt:lpstr>Бугунги кунда 2019 йилнинг 20 мартидан бошлаб ацкиядорлик жамиятлари фаолиятидаги ўзгаришлар:</vt:lpstr>
      <vt:lpstr>Бугунги кунда 2019 йилнинг 20 мартидан бошлаб ацкиядорлик жамиятлари фаолиятидаги ўзгаришлар:</vt:lpstr>
      <vt:lpstr>Бугунги кунда Қонунга 2019 йилнинг 20 мартидан бошлаб акциядорлик жамиятлари фаолиятига қўйидаги ўзгаришлар киритилди:</vt:lpstr>
      <vt:lpstr>Презентация PowerPoint</vt:lpstr>
      <vt:lpstr>Презентация PowerPoint</vt:lpstr>
      <vt:lpstr>Мамлакатимзда 2015-2021 йилларда амалга оширилаётган хуқуқий ислоҳатларнинг асосий вазифалари ва кутилаётган натижалар шархи .</vt:lpstr>
      <vt:lpstr>Презентация PowerPoint</vt:lpstr>
      <vt:lpstr>Презентация PowerPoint</vt:lpstr>
      <vt:lpstr>3.Ўзбекистон Республикасида фаолият кўрсатаётган АЖда корпоратив бошқарувни баҳолаш тизими*.  </vt:lpstr>
      <vt:lpstr>Презентация PowerPoint</vt:lpstr>
      <vt:lpstr>Слайд 3 с информацией о кадрах</vt:lpstr>
      <vt:lpstr>Слайд 1 с информацией о кадрах</vt:lpstr>
      <vt:lpstr>Слайд 3 с информацией о кадрах</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Пользователь Windows</cp:lastModifiedBy>
  <cp:revision>67</cp:revision>
  <dcterms:created xsi:type="dcterms:W3CDTF">2017-07-03T07:04:34Z</dcterms:created>
  <dcterms:modified xsi:type="dcterms:W3CDTF">2021-11-05T04:23:16Z</dcterms:modified>
</cp:coreProperties>
</file>