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77" r:id="rId2"/>
    <p:sldId id="257" r:id="rId3"/>
    <p:sldId id="278" r:id="rId4"/>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305" r:id="rId31"/>
    <p:sldId id="306" r:id="rId32"/>
    <p:sldId id="309" r:id="rId33"/>
    <p:sldId id="310" r:id="rId34"/>
    <p:sldId id="307" r:id="rId35"/>
    <p:sldId id="311" r:id="rId36"/>
    <p:sldId id="308" r:id="rId37"/>
    <p:sldId id="312" r:id="rId38"/>
    <p:sldId id="313" r:id="rId39"/>
    <p:sldId id="314" r:id="rId40"/>
    <p:sldId id="276" r:id="rId4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338" y="-2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3BC486AB-6D38-4E3E-BB55-A30F020CC04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7CD7E91-84D1-48B6-91CF-37D88B4B343D}" type="datetimeFigureOut">
              <a:rPr lang="ru-RU" smtClean="0"/>
              <a:pPr/>
              <a:t>24.04.2017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BC486AB-6D38-4E3E-BB55-A30F020CC04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lstStyle/>
          <a:p>
            <a:pPr algn="ctr"/>
            <a:r>
              <a:rPr lang="ru-RU" dirty="0" err="1" smtClean="0">
                <a:latin typeface="Times New Roman" pitchFamily="18" charset="0"/>
                <a:cs typeface="Times New Roman" pitchFamily="18" charset="0"/>
              </a:rPr>
              <a:t>Андижон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тиббиёт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3714752"/>
            <a:ext cx="8429684" cy="1571636"/>
          </a:xfrm>
        </p:spPr>
        <p:txBody>
          <a:bodyPr>
            <a:noAutofit/>
          </a:bodyPr>
          <a:lstStyle/>
          <a:p>
            <a:pPr marL="1790700" indent="-1790700" algn="l"/>
            <a:r>
              <a:rPr lang="ru-RU" sz="3500" b="1" dirty="0" err="1" smtClean="0">
                <a:solidFill>
                  <a:schemeClr val="bg1"/>
                </a:solidFill>
                <a:latin typeface="Times New Roman" pitchFamily="18" charset="0"/>
                <a:cs typeface="Times New Roman" pitchFamily="18" charset="0"/>
              </a:rPr>
              <a:t>Мавзу</a:t>
            </a:r>
            <a:r>
              <a:rPr lang="ru-RU" sz="3500" b="1" dirty="0" smtClean="0">
                <a:solidFill>
                  <a:schemeClr val="bg1"/>
                </a:solidFill>
                <a:latin typeface="Times New Roman" pitchFamily="18" charset="0"/>
                <a:cs typeface="Times New Roman" pitchFamily="18" charset="0"/>
              </a:rPr>
              <a:t>: </a:t>
            </a:r>
            <a:r>
              <a:rPr lang="ru-RU" sz="3500" b="1" dirty="0" smtClean="0">
                <a:solidFill>
                  <a:schemeClr val="accent4">
                    <a:lumMod val="75000"/>
                  </a:schemeClr>
                </a:solidFill>
                <a:latin typeface="Times New Roman" pitchFamily="18" charset="0"/>
                <a:cs typeface="Times New Roman" pitchFamily="18" charset="0"/>
              </a:rPr>
              <a:t>	</a:t>
            </a:r>
            <a:r>
              <a:rPr lang="uz-Cyrl-UZ" sz="3600" b="1" dirty="0" smtClean="0"/>
              <a:t> </a:t>
            </a:r>
            <a:r>
              <a:rPr lang="uz-Cyrl-UZ" sz="2500" b="1" dirty="0" smtClean="0"/>
              <a:t>УМУМИЙ ВА ИММУНОЛОГИК</a:t>
            </a:r>
            <a:r>
              <a:rPr lang="en-US" sz="2500" b="1" dirty="0" smtClean="0"/>
              <a:t> </a:t>
            </a:r>
            <a:r>
              <a:rPr lang="uz-Cyrl-UZ" sz="2500" b="1" dirty="0" smtClean="0"/>
              <a:t>РЕАКТИВЛИКНИ</a:t>
            </a:r>
            <a:r>
              <a:rPr lang="en-US" sz="2500" b="1" dirty="0" smtClean="0"/>
              <a:t> </a:t>
            </a:r>
            <a:r>
              <a:rPr lang="uz-Cyrl-UZ" sz="2500" b="1" dirty="0" smtClean="0"/>
              <a:t>ПАТОФИЗИОЛОГИК АСОСЛАРИ</a:t>
            </a:r>
            <a:endParaRPr lang="ru-RU" sz="25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b="1" dirty="0" smtClean="0">
                <a:solidFill>
                  <a:schemeClr val="bg1"/>
                </a:solidFill>
                <a:latin typeface="Times New Roman" pitchFamily="18" charset="0"/>
                <a:cs typeface="Times New Roman" pitchFamily="18" charset="0"/>
              </a:rPr>
              <a:t>Кафедра: </a:t>
            </a:r>
            <a:r>
              <a:rPr lang="ru-RU" sz="2800" dirty="0" smtClean="0">
                <a:latin typeface="Times New Roman" pitchFamily="18" charset="0"/>
                <a:cs typeface="Times New Roman" pitchFamily="18" charset="0"/>
              </a:rPr>
              <a:t>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fontScale="85000" lnSpcReduction="100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b="1" dirty="0" err="1" smtClean="0">
                <a:solidFill>
                  <a:schemeClr val="bg1"/>
                </a:solidFill>
                <a:latin typeface="Times New Roman" pitchFamily="18" charset="0"/>
                <a:cs typeface="Times New Roman" pitchFamily="18" charset="0"/>
              </a:rPr>
              <a:t>Ма</a:t>
            </a:r>
            <a:r>
              <a:rPr lang="ru-RU" sz="2800" b="1" dirty="0" err="1" smtClean="0">
                <a:solidFill>
                  <a:schemeClr val="bg1"/>
                </a:solidFill>
                <a:latin typeface="Times New Roman" pitchFamily="18" charset="0"/>
                <a:cs typeface="Times New Roman" pitchFamily="18" charset="0"/>
              </a:rPr>
              <a:t>ь</a:t>
            </a:r>
            <a:r>
              <a:rPr lang="ru-RU" sz="2800" b="1" dirty="0" err="1" smtClean="0">
                <a:solidFill>
                  <a:schemeClr val="bg1"/>
                </a:solidFill>
                <a:latin typeface="Times New Roman" pitchFamily="18" charset="0"/>
                <a:cs typeface="Times New Roman" pitchFamily="18" charset="0"/>
              </a:rPr>
              <a:t>рузачи</a:t>
            </a:r>
            <a:r>
              <a:rPr lang="ru-RU" sz="2800" b="1" dirty="0" smtClean="0">
                <a:solidFill>
                  <a:schemeClr val="bg1"/>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	М. М. </a:t>
            </a:r>
            <a:r>
              <a:rPr lang="ru-RU" sz="2800" dirty="0" err="1" smtClean="0">
                <a:latin typeface="Times New Roman" pitchFamily="18" charset="0"/>
                <a:cs typeface="Times New Roman" pitchFamily="18" charset="0"/>
              </a:rPr>
              <a:t>Мадумарова</a:t>
            </a:r>
            <a:endParaRPr lang="ru-RU" sz="2800" dirty="0" smtClean="0">
              <a:latin typeface="Times New Roman" pitchFamily="18" charset="0"/>
              <a:cs typeface="Times New Roman" pitchFamily="18" charset="0"/>
            </a:endParaRPr>
          </a:p>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367458"/>
          </a:xfrm>
        </p:spPr>
        <p:txBody>
          <a:bodyPr>
            <a:normAutofit fontScale="90000"/>
          </a:bodyPr>
          <a:lstStyle/>
          <a:p>
            <a:pPr algn="ctr"/>
            <a:r>
              <a:rPr lang="uz-Cyrl-UZ" sz="3500" dirty="0" smtClean="0">
                <a:latin typeface="Times New Roman" pitchFamily="18" charset="0"/>
                <a:cs typeface="Times New Roman" pitchFamily="18" charset="0"/>
              </a:rPr>
              <a:t>РЕАКТИВЛИК</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142844" y="1285860"/>
            <a:ext cx="8643998" cy="2000264"/>
          </a:xfrm>
        </p:spPr>
        <p:txBody>
          <a:bodyPr>
            <a:noAutofit/>
          </a:bodyPr>
          <a:lstStyle/>
          <a:p>
            <a:pPr marL="0" indent="444500" algn="just">
              <a:buNone/>
            </a:pPr>
            <a:r>
              <a:rPr lang="uz-Cyrl-UZ" sz="2000" dirty="0" smtClean="0">
                <a:latin typeface="Times New Roman" pitchFamily="18" charset="0"/>
                <a:cs typeface="Times New Roman" pitchFamily="18" charset="0"/>
              </a:rPr>
              <a:t>Реактивлик организмнинг энг муҳим хусусиятларидан бири бўлиб, ташқи муҳит омилларига, ўзини ҳаёт фаолиятини ўзгартириш билан жавоб бериши тушинилади. Реактивлик эволюция жараёнининг фило ва онтогенезида шаклланади. Реактивлик олрганизмнинг ташқи муҳит билан ўзаро муносабатини асосий формаси бўлиб ҳисобланади. </a:t>
            </a:r>
            <a:endParaRPr lang="ru-RU" sz="2000" dirty="0" smtClean="0">
              <a:latin typeface="Times New Roman" pitchFamily="18" charset="0"/>
              <a:cs typeface="Times New Roman" pitchFamily="18" charset="0"/>
            </a:endParaRPr>
          </a:p>
        </p:txBody>
      </p:sp>
      <p:sp>
        <p:nvSpPr>
          <p:cNvPr id="4" name="Прямоугольник 3"/>
          <p:cNvSpPr/>
          <p:nvPr/>
        </p:nvSpPr>
        <p:spPr>
          <a:xfrm>
            <a:off x="214282" y="3143248"/>
            <a:ext cx="4929222" cy="2862322"/>
          </a:xfrm>
          <a:prstGeom prst="rect">
            <a:avLst/>
          </a:prstGeom>
        </p:spPr>
        <p:txBody>
          <a:bodyPr wrap="square">
            <a:spAutoFit/>
          </a:bodyPr>
          <a:lstStyle/>
          <a:p>
            <a:pPr indent="355600" algn="just"/>
            <a:r>
              <a:rPr lang="uz-Cyrl-UZ" sz="2000" dirty="0" smtClean="0">
                <a:latin typeface="Times New Roman" pitchFamily="18" charset="0"/>
                <a:cs typeface="Times New Roman" pitchFamily="18" charset="0"/>
              </a:rPr>
              <a:t>Организм реактивлигини ўзгариши ҳимоя мослашув ҳарактерига эга. </a:t>
            </a:r>
            <a:endParaRPr lang="ru-RU" sz="2000" dirty="0" smtClean="0">
              <a:latin typeface="Times New Roman" pitchFamily="18" charset="0"/>
              <a:cs typeface="Times New Roman" pitchFamily="18" charset="0"/>
            </a:endParaRPr>
          </a:p>
          <a:p>
            <a:pPr indent="355600" algn="just"/>
            <a:r>
              <a:rPr lang="uz-Cyrl-UZ" sz="2000" dirty="0" smtClean="0">
                <a:latin typeface="Times New Roman" pitchFamily="18" charset="0"/>
                <a:cs typeface="Times New Roman" pitchFamily="18" charset="0"/>
              </a:rPr>
              <a:t>Реактивлик тўғрисидаги фикрларни пайдо бўлиши қадимларга бориб тақалади, яъни турли одамлар  турлича оғрийди. Лекин, реактивлик деган термин фанга XX-асрда киритилди, яъни анафилаксия, зардоб касаллиги, аллергия каби патологик ҳолатлар унга туртки бўлди.</a:t>
            </a:r>
            <a:endParaRPr lang="ru-RU" sz="2000" dirty="0">
              <a:latin typeface="Times New Roman" pitchFamily="18" charset="0"/>
              <a:cs typeface="Times New Roman" pitchFamily="18" charset="0"/>
            </a:endParaRPr>
          </a:p>
        </p:txBody>
      </p:sp>
      <p:pic>
        <p:nvPicPr>
          <p:cNvPr id="1026" name="Picture 2" descr="C:\Users\User\Desktop\reaktivnost.jpg"/>
          <p:cNvPicPr>
            <a:picLocks noChangeAspect="1" noChangeArrowheads="1"/>
          </p:cNvPicPr>
          <p:nvPr/>
        </p:nvPicPr>
        <p:blipFill>
          <a:blip r:embed="rId2"/>
          <a:srcRect/>
          <a:stretch>
            <a:fillRect/>
          </a:stretch>
        </p:blipFill>
        <p:spPr bwMode="auto">
          <a:xfrm>
            <a:off x="5286380" y="3070234"/>
            <a:ext cx="3773818" cy="3144848"/>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824558"/>
          </a:xfrm>
        </p:spPr>
        <p:txBody>
          <a:bodyPr>
            <a:normAutofit lnSpcReduction="10000"/>
          </a:bodyPr>
          <a:lstStyle/>
          <a:p>
            <a:pPr marL="273050" indent="628650" algn="just"/>
            <a:r>
              <a:rPr lang="uz-Cyrl-UZ" dirty="0" smtClean="0"/>
              <a:t>Мечниковнинг яллиғланиш ва иммунитетга доир изланишлари реактивликни ҳимоявий ҳарактерга эга эканлигини илмий жиҳатдан тасдиқлаб берди. Мечников – иммунологик реактивликни асосчиси сифатида эътироф этилади.</a:t>
            </a:r>
            <a:endParaRPr lang="ru-RU" dirty="0" smtClean="0"/>
          </a:p>
          <a:p>
            <a:pPr marL="273050" indent="628650" algn="just"/>
            <a:r>
              <a:rPr lang="uz-Cyrl-UZ" dirty="0" smtClean="0"/>
              <a:t>Богомолец – реактивликни инсон конституцияси билан чамбарчас боғлиқ эканлигини таъкидлади.</a:t>
            </a:r>
            <a:endParaRPr lang="ru-RU" dirty="0" smtClean="0"/>
          </a:p>
          <a:p>
            <a:pPr marL="273050" indent="628650" algn="just"/>
            <a:r>
              <a:rPr lang="uz-Cyrl-UZ" dirty="0" smtClean="0"/>
              <a:t>Конституция – бу организмни морфологик, функционал, психик жиҳатдан етарлича мустаҳкам, умумий комплекси бўлиб, реактивликни белгиловчи ирсий қонуниятларга асосланади, ташқи муҳит омилларига қараб ўзгариб турувчи ҳусусиятни намоён қилади.</a:t>
            </a:r>
            <a:endParaRPr lang="ru-RU" dirty="0" smtClean="0"/>
          </a:p>
          <a:p>
            <a:pPr marL="273050" indent="628650" algn="just"/>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19152"/>
            <a:ext cx="8229600" cy="5824558"/>
          </a:xfrm>
        </p:spPr>
        <p:txBody>
          <a:bodyPr>
            <a:normAutofit fontScale="92500" lnSpcReduction="10000"/>
          </a:bodyPr>
          <a:lstStyle/>
          <a:p>
            <a:pPr marL="273050" indent="628650" algn="just"/>
            <a:r>
              <a:rPr lang="uz-Cyrl-UZ" dirty="0" smtClean="0">
                <a:latin typeface="Times New Roman" pitchFamily="18" charset="0"/>
                <a:cs typeface="Times New Roman" pitchFamily="18" charset="0"/>
              </a:rPr>
              <a:t>Инсон конституциясини синфлашда турли белгиларни, яъни морфологик, биохимик, вегетатив нерв тизимини айрим қисмларини қўзғалиши ва ОНФ типларини инобатга олишган.</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Биринчи синфланишни Гиппократ таклиф қилган, яъни организмдаги асосий суюқликларни силжишини инобатга олиб, холерик, сангвиник, легматик, меланхолик. Қадимги шифокорлар мижозни аниқлаб, олдиндан айрим касалликларга чалинмаслик чора-тадбирларини кўрсатганлар, м: сангвиниклар бош оғриғи ва қандли диабетга чалиниши мумкинлигини айтганлар. Кейинчалик организм конституциясини синфлашда морфологик принцип, яъни скелетлар пропорцияси, тананинг горизонтал ва вертикал ўлчамларининг муносабати, ҳамда у ёки бу физиологик тизимни ривожланиши муҳим аҳамиятни касб этди.</a:t>
            </a:r>
            <a:endParaRPr lang="ru-RU" dirty="0" smtClean="0">
              <a:latin typeface="Times New Roman" pitchFamily="18" charset="0"/>
              <a:cs typeface="Times New Roman" pitchFamily="18" charset="0"/>
            </a:endParaRPr>
          </a:p>
          <a:p>
            <a:pPr marL="273050" indent="628650" algn="just"/>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47714"/>
            <a:ext cx="8229600" cy="5824558"/>
          </a:xfrm>
        </p:spPr>
        <p:txBody>
          <a:bodyPr>
            <a:normAutofit/>
          </a:bodyPr>
          <a:lstStyle/>
          <a:p>
            <a:pPr algn="ctr">
              <a:buNone/>
            </a:pPr>
            <a:r>
              <a:rPr lang="uz-Cyrl-UZ" b="1" dirty="0" smtClean="0">
                <a:latin typeface="Times New Roman" pitchFamily="18" charset="0"/>
                <a:cs typeface="Times New Roman" pitchFamily="18" charset="0"/>
              </a:rPr>
              <a:t>СИГО БЎЙИЧА 4та </a:t>
            </a:r>
            <a:endParaRPr lang="en-US" b="1"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1. нафас ёки респиратор</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2. ҳазм ёки дигестив</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3. мускул</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4. мия ёки церебрал типлар тафовутланади.</a:t>
            </a:r>
            <a:endParaRPr lang="en-US" dirty="0" smtClean="0">
              <a:latin typeface="Times New Roman" pitchFamily="18" charset="0"/>
              <a:cs typeface="Times New Roman" pitchFamily="18" charset="0"/>
            </a:endParaRPr>
          </a:p>
          <a:p>
            <a:pPr algn="ctr">
              <a:buNone/>
            </a:pPr>
            <a:endParaRPr lang="en-US" b="1" dirty="0" smtClean="0"/>
          </a:p>
          <a:p>
            <a:pPr algn="ctr">
              <a:buNone/>
            </a:pPr>
            <a:r>
              <a:rPr lang="uz-Cyrl-UZ" b="1" dirty="0" smtClean="0"/>
              <a:t>КРЕЧМЕР БЎЙИЧА</a:t>
            </a:r>
            <a:r>
              <a:rPr lang="uz-Cyrl-UZ" dirty="0" smtClean="0"/>
              <a:t> </a:t>
            </a:r>
            <a:r>
              <a:rPr lang="uz-Cyrl-UZ" b="1" dirty="0" smtClean="0"/>
              <a:t>3та </a:t>
            </a:r>
            <a:endParaRPr lang="en-US" b="1" dirty="0" smtClean="0"/>
          </a:p>
          <a:p>
            <a:r>
              <a:rPr lang="uz-Cyrl-UZ" dirty="0" smtClean="0"/>
              <a:t>1. атлетик</a:t>
            </a:r>
            <a:endParaRPr lang="ru-RU" dirty="0" smtClean="0"/>
          </a:p>
          <a:p>
            <a:r>
              <a:rPr lang="uz-Cyrl-UZ" dirty="0" smtClean="0"/>
              <a:t>2. пикник</a:t>
            </a:r>
            <a:endParaRPr lang="ru-RU" dirty="0" smtClean="0"/>
          </a:p>
          <a:p>
            <a:r>
              <a:rPr lang="uz-Cyrl-UZ" dirty="0" smtClean="0"/>
              <a:t>3. астеник типлар тафовутланади.</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642918"/>
            <a:ext cx="8572560" cy="6000792"/>
          </a:xfrm>
        </p:spPr>
        <p:txBody>
          <a:bodyPr>
            <a:normAutofit fontScale="92500" lnSpcReduction="10000"/>
          </a:bodyPr>
          <a:lstStyle/>
          <a:p>
            <a:pPr marL="273050" indent="539750" algn="just"/>
            <a:r>
              <a:rPr lang="uz-Cyrl-UZ" dirty="0" smtClean="0">
                <a:latin typeface="Times New Roman" pitchFamily="18" charset="0"/>
                <a:cs typeface="Times New Roman" pitchFamily="18" charset="0"/>
              </a:rPr>
              <a:t>Кречмер психиатор бўлганлиги учун, айрим типлар, айрим руҳий касалликлар билан кўпроқ оғришини кузатган.</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М: астеник тип кўпроқ шизофрения билан оғрир экан.</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Клиникада конституцияни Черноруцский бўйича синфланиш кенг қўлланилади, яъни 3та	</a:t>
            </a:r>
            <a:r>
              <a:rPr lang="ru-RU"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273050" indent="539750" algn="just">
              <a:buNone/>
            </a:pPr>
            <a:r>
              <a:rPr lang="uz-Cyrl-UZ" b="1"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 гипостеник</a:t>
            </a:r>
            <a:endParaRPr lang="ru-RU" dirty="0" smtClean="0">
              <a:latin typeface="Times New Roman" pitchFamily="18" charset="0"/>
              <a:cs typeface="Times New Roman" pitchFamily="18" charset="0"/>
            </a:endParaRPr>
          </a:p>
          <a:p>
            <a:pPr marL="273050" indent="539750" algn="just">
              <a:buNone/>
            </a:pPr>
            <a:r>
              <a:rPr lang="uz-Cyrl-UZ" b="1"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гиперстеник</a:t>
            </a:r>
            <a:endParaRPr lang="ru-RU" dirty="0" smtClean="0">
              <a:latin typeface="Times New Roman" pitchFamily="18" charset="0"/>
              <a:cs typeface="Times New Roman" pitchFamily="18" charset="0"/>
            </a:endParaRPr>
          </a:p>
          <a:p>
            <a:pPr marL="273050" indent="539750" algn="just">
              <a:buNone/>
            </a:pPr>
            <a:r>
              <a:rPr lang="uz-Cyrl-UZ" b="1"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нормостеник типлар тафовутланади.</a:t>
            </a:r>
            <a:endParaRPr lang="en-US" dirty="0" smtClean="0">
              <a:latin typeface="Times New Roman" pitchFamily="18" charset="0"/>
              <a:cs typeface="Times New Roman" pitchFamily="18" charset="0"/>
            </a:endParaRPr>
          </a:p>
          <a:p>
            <a:pPr marL="273050" indent="539750" algn="just">
              <a:buNone/>
            </a:pPr>
            <a:endParaRPr lang="en-US"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Организм конституциясини ўрганиш учун И.П.Павлов яна бир синфланишни таклиф қилди, ушбу синфланишда I ва II сигнал тизимлар фаолияти ётади, бунда фикрловчи ва бадиий типлар тафовутланади.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Инсон конституцияни ўрганишда олимлар диатез деб номланувчи ҳолат билан дуч келдилар.</a:t>
            </a:r>
            <a:endParaRPr lang="ru-RU" dirty="0" smtClean="0">
              <a:latin typeface="Times New Roman" pitchFamily="18" charset="0"/>
              <a:cs typeface="Times New Roman" pitchFamily="18" charset="0"/>
            </a:endParaRPr>
          </a:p>
          <a:p>
            <a:pPr marL="273050" indent="539750" algn="just"/>
            <a:endParaRPr lang="ru-RU" dirty="0" smtClean="0">
              <a:latin typeface="Times New Roman" pitchFamily="18" charset="0"/>
              <a:cs typeface="Times New Roman" pitchFamily="18" charset="0"/>
            </a:endParaRPr>
          </a:p>
          <a:p>
            <a:pPr marL="273050" indent="539750" algn="just"/>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539750" algn="just"/>
            <a:r>
              <a:rPr lang="uz-Cyrl-UZ" dirty="0" smtClean="0">
                <a:latin typeface="Times New Roman" pitchFamily="18" charset="0"/>
                <a:cs typeface="Times New Roman" pitchFamily="18" charset="0"/>
              </a:rPr>
              <a:t>Диатез бу организмни конституциал белгиларини аномалияси бўлиб, физиологик ва патологик таъсирловчиларга патологик реакциялар билан жавоб бериши билан намоён бўлади. </a:t>
            </a:r>
            <a:endParaRPr lang="ru-RU" dirty="0" smtClean="0">
              <a:latin typeface="Times New Roman" pitchFamily="18" charset="0"/>
              <a:cs typeface="Times New Roman" pitchFamily="18" charset="0"/>
            </a:endParaRPr>
          </a:p>
          <a:p>
            <a:pPr algn="just"/>
            <a:endParaRPr lang="en-US" dirty="0" smtClean="0">
              <a:latin typeface="Times New Roman" pitchFamily="18" charset="0"/>
              <a:cs typeface="Times New Roman" pitchFamily="18" charset="0"/>
            </a:endParaRPr>
          </a:p>
          <a:p>
            <a:pPr algn="just"/>
            <a:r>
              <a:rPr lang="uz-Cyrl-UZ" dirty="0" smtClean="0">
                <a:solidFill>
                  <a:srgbClr val="FF0000"/>
                </a:solidFill>
                <a:latin typeface="Times New Roman" pitchFamily="18" charset="0"/>
                <a:cs typeface="Times New Roman" pitchFamily="18" charset="0"/>
              </a:rPr>
              <a:t>Унинг турлари:	</a:t>
            </a:r>
            <a:r>
              <a:rPr lang="en-US" dirty="0" smtClean="0">
                <a:solidFill>
                  <a:srgbClr val="FF0000"/>
                </a:solidFill>
                <a:latin typeface="Times New Roman" pitchFamily="18" charset="0"/>
                <a:cs typeface="Times New Roman" pitchFamily="18" charset="0"/>
              </a:rPr>
              <a:t>	</a:t>
            </a:r>
            <a:r>
              <a:rPr lang="uz-Cyrl-UZ" dirty="0" smtClean="0">
                <a:latin typeface="Times New Roman" pitchFamily="18" charset="0"/>
                <a:cs typeface="Times New Roman" pitchFamily="18" charset="0"/>
              </a:rPr>
              <a:t>1. экссудатив катарал </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2. лимфат гипопластик </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3. нерв артрит</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4. астеник </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5. аралаш диатезлар мавжуд.</a:t>
            </a:r>
            <a:endParaRPr lang="ru-RU" dirty="0" smtClean="0">
              <a:latin typeface="Times New Roman" pitchFamily="18" charset="0"/>
              <a:cs typeface="Times New Roman" pitchFamily="18" charset="0"/>
            </a:endParaRPr>
          </a:p>
          <a:p>
            <a:pPr marL="273050" indent="628650" algn="just"/>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92500"/>
          </a:bodyPr>
          <a:lstStyle/>
          <a:p>
            <a:pPr marL="273050" indent="539750" algn="just"/>
            <a:r>
              <a:rPr lang="uz-Cyrl-UZ" dirty="0" smtClean="0">
                <a:latin typeface="Times New Roman" pitchFamily="18" charset="0"/>
                <a:cs typeface="Times New Roman" pitchFamily="18" charset="0"/>
              </a:rPr>
              <a:t>Сиротинин – иммунологик  ва аллергик реактивлик физиологик реактивлик асосида шаклланиб, бу ҳолат эса организмни фило ва онтогенетик ривожланишига чамбарчас боғлиқ эканлигини таъкидлади.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Ҳозирги кунда реактивлик медицина практикасига шундай кириб келдики, бу термин ёрдамида шифокор касал инсон ҳолатига баҳо беради. </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Ҳар қандай патологик жараён организм реактивлигини ўзгартиради. Организмнинг реактивлигини ўзгариши, унинг физиологик имкониятларидан устун бўлиши, касалликнинг ривожланишига асосий сабаб бўлади. Демак, реактивликни ўрганиш касалликнинг патогенезини тушунишимизга ёрдам беради.</a:t>
            </a:r>
            <a:endParaRPr lang="ru-RU" dirty="0" smtClean="0">
              <a:latin typeface="Times New Roman" pitchFamily="18" charset="0"/>
              <a:cs typeface="Times New Roman" pitchFamily="18" charset="0"/>
            </a:endParaRPr>
          </a:p>
          <a:p>
            <a:pPr marL="273050" indent="539750" algn="just"/>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a:bodyPr>
          <a:lstStyle/>
          <a:p>
            <a:pPr marL="273050" indent="628650" algn="just"/>
            <a:r>
              <a:rPr lang="uz-Cyrl-UZ" dirty="0" smtClean="0">
                <a:latin typeface="Times New Roman" pitchFamily="18" charset="0"/>
                <a:cs typeface="Times New Roman" pitchFamily="18" charset="0"/>
              </a:rPr>
              <a:t>Ички ва инфекцион касалликларда гиперергик, гипоерик ва дизергик тарзда кечувчи пневмония, туберкулез, дизентерия ва бошқа касалликлар тафовутланади. </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Гиперергик тарзда кечувчи касалликлар тез ва интенсив кечади, бунда барча орган ва тизимлар тез бузилишларга дучор бўлади.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Гипоергик тарзда кечувчи касалликларда эса буни акси бўлади, организмда антитела ҳосил бўлиши ва фагоцитоз жараёнлари жуда ёмон тарзда кечади.</a:t>
            </a: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a:bodyPr>
          <a:lstStyle/>
          <a:p>
            <a:pPr algn="ctr"/>
            <a:r>
              <a:rPr lang="uz-Cyrl-UZ" sz="3500" b="1" dirty="0" smtClean="0">
                <a:latin typeface="Times New Roman" pitchFamily="18" charset="0"/>
                <a:cs typeface="Times New Roman" pitchFamily="18" charset="0"/>
              </a:rPr>
              <a:t>РЕАКТИВЛИКНИНГ СИНФЛАНИШИ</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71612"/>
            <a:ext cx="8472518" cy="2000264"/>
          </a:xfrm>
        </p:spPr>
        <p:txBody>
          <a:bodyPr>
            <a:normAutofit fontScale="92500" lnSpcReduction="20000"/>
          </a:bodyPr>
          <a:lstStyle/>
          <a:p>
            <a:pPr marL="273050" indent="539750" algn="just"/>
            <a:r>
              <a:rPr lang="uz-Cyrl-UZ" dirty="0" smtClean="0">
                <a:latin typeface="Times New Roman" pitchFamily="18" charset="0"/>
                <a:cs typeface="Times New Roman" pitchFamily="18" charset="0"/>
              </a:rPr>
              <a:t>Нисбатан кенг тарқалган турга хос бўлган реактивлик ёки биологик реактивлик ҳисобланади, бу реактивлик ирсий омилларга асосланиб, шу турга таалуқли барча вакилларни ўзгарувчан ташқи мухитга ҳаёт фаолиятини ўзгартириб мослаштиради. Ушбу реактивликни бирламчи реактивлик ҳам деб атайдилар.</a:t>
            </a:r>
            <a:endParaRPr lang="ru-RU" dirty="0" smtClean="0">
              <a:latin typeface="Times New Roman" pitchFamily="18" charset="0"/>
              <a:cs typeface="Times New Roman" pitchFamily="18" charset="0"/>
            </a:endParaRPr>
          </a:p>
        </p:txBody>
      </p:sp>
      <p:pic>
        <p:nvPicPr>
          <p:cNvPr id="4" name="Picture 3"/>
          <p:cNvPicPr>
            <a:picLocks noChangeAspect="1" noChangeArrowheads="1"/>
          </p:cNvPicPr>
          <p:nvPr/>
        </p:nvPicPr>
        <p:blipFill>
          <a:blip r:embed="rId2"/>
          <a:srcRect/>
          <a:stretch>
            <a:fillRect/>
          </a:stretch>
        </p:blipFill>
        <p:spPr bwMode="auto">
          <a:xfrm>
            <a:off x="5857884" y="3500438"/>
            <a:ext cx="2995621" cy="2962284"/>
          </a:xfrm>
          <a:prstGeom prst="rect">
            <a:avLst/>
          </a:prstGeom>
          <a:noFill/>
          <a:ln w="9525">
            <a:noFill/>
            <a:miter lim="800000"/>
            <a:headEnd/>
            <a:tailEnd/>
          </a:ln>
          <a:effectLst/>
        </p:spPr>
      </p:pic>
      <p:sp>
        <p:nvSpPr>
          <p:cNvPr id="5" name="Прямоугольник 4"/>
          <p:cNvSpPr/>
          <p:nvPr/>
        </p:nvSpPr>
        <p:spPr>
          <a:xfrm>
            <a:off x="571472" y="3380125"/>
            <a:ext cx="4929222" cy="3477875"/>
          </a:xfrm>
          <a:prstGeom prst="rect">
            <a:avLst/>
          </a:prstGeom>
        </p:spPr>
        <p:txBody>
          <a:bodyPr wrap="square">
            <a:spAutoFit/>
          </a:bodyPr>
          <a:lstStyle/>
          <a:p>
            <a:pPr marL="273050" indent="539750" algn="just"/>
            <a:r>
              <a:rPr lang="uz-Cyrl-UZ" sz="2000" dirty="0" smtClean="0">
                <a:latin typeface="Times New Roman" pitchFamily="18" charset="0"/>
                <a:cs typeface="Times New Roman" pitchFamily="18" charset="0"/>
              </a:rPr>
              <a:t>Турга хос бўлган реактивлик, инфекцион касалликларга хос бўлган иммунитетни юзага чиқишида муҳим роль ўйнайди. Ҳайвонлар вабосига инсонлар чалинмайди. Турга хос бўлган реактивликни ўзгариши бу ҳайвонларни қишки уйқуси, қушлар ва балиқларни мавсумий миграцияси. М: қишки уйқуда, МНТ активлиги, эндокрин ва МА пасайиши ва тана ҳароратини 3-4</a:t>
            </a:r>
            <a:r>
              <a:rPr lang="uz-Cyrl-UZ" sz="2000" baseline="30000" dirty="0" smtClean="0">
                <a:latin typeface="Times New Roman" pitchFamily="18" charset="0"/>
                <a:cs typeface="Times New Roman" pitchFamily="18" charset="0"/>
              </a:rPr>
              <a:t>0</a:t>
            </a:r>
            <a:r>
              <a:rPr lang="uz-Cyrl-UZ" sz="2000" dirty="0" smtClean="0">
                <a:latin typeface="Times New Roman" pitchFamily="18" charset="0"/>
                <a:cs typeface="Times New Roman" pitchFamily="18" charset="0"/>
              </a:rPr>
              <a:t>гача тушиб кетиши кузатилади.</a:t>
            </a:r>
            <a:endParaRPr lang="ru-RU"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628650" algn="just"/>
            <a:r>
              <a:rPr lang="uz-Cyrl-UZ" dirty="0" smtClean="0">
                <a:latin typeface="Times New Roman" pitchFamily="18" charset="0"/>
                <a:cs typeface="Times New Roman" pitchFamily="18" charset="0"/>
              </a:rPr>
              <a:t>Турга хос бўлган реактивлик,  турни сақлаб қолишга қаратилган бўлиб, турли типлар учун алоҳида ўзига хослик билан рўй беради.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Турга хос бўлган реактивлик асосида гурухга ва индивидуал реактивлик шаклланади.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Гурухга хос реактивликни ирсий-конституциал жиҳатдан ўхшаш инсонлар намоён қилади. М: Қон гурухи бир хил, лейкоцитар антигенлари ўхшаш инсонлар. Ҳаммага маълумки I-гурухга мансуб инсонлар ошқозон яраси билан кўпроқ оғриса, HLA-В8 антигени бор инсонлар қандли диабет билан кўпроқ оғрийди.</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628650"/>
            <a:r>
              <a:rPr lang="uz-Cyrl-UZ" dirty="0" smtClean="0">
                <a:latin typeface="Times New Roman" pitchFamily="18" charset="0"/>
                <a:cs typeface="Times New Roman" pitchFamily="18" charset="0"/>
              </a:rPr>
              <a:t>Индивидуал реактивлик – ирсий ва орттирилган омиллар таъсирида шаклланади. Индивидуал реактивлик шаклланишида овқатланиш ҳарактери, иқлим, ҳаводаги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миқдори, яшаш ҳамда меҳнат тарзи ва бошқалар муҳим аҳамиятга эга. Бундан ташқари, реактивликни шаклланиши жинсга ҳам боғлиқ. </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М: аёлларда ҳайз цикли ва ҳомиладорликда реактивлик ўзгаради. Шуни таъкидлаш лозимки, аёл организми гипоксияга, қон йўқотишга, радиал тезлашишга, очликка эркакларга нисбатан чидамлироқ бўлади.</a:t>
            </a:r>
            <a:endParaRPr lang="ru-RU" dirty="0" smtClean="0">
              <a:latin typeface="Times New Roman" pitchFamily="18" charset="0"/>
              <a:cs typeface="Times New Roman" pitchFamily="18" charset="0"/>
            </a:endParaRPr>
          </a:p>
          <a:p>
            <a:pPr marL="273050" indent="628650"/>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a:bodyPr>
          <a:lstStyle/>
          <a:p>
            <a:pPr marL="273050" indent="539750"/>
            <a:r>
              <a:rPr lang="uz-Cyrl-UZ" dirty="0" smtClean="0">
                <a:latin typeface="Times New Roman" pitchFamily="18" charset="0"/>
                <a:cs typeface="Times New Roman" pitchFamily="18" charset="0"/>
              </a:rPr>
              <a:t>Реактивликни шаклланишида ёш ҳам муҳим роль ўйнайди, ёш болаларда нерв, эндокрин, иммун ва ички органлар ҳали тўла шаклланмаганлиги сабабли реактивлик паст даражада намоён бўлади.</a:t>
            </a:r>
            <a:endParaRPr lang="ru-RU" dirty="0" smtClean="0">
              <a:latin typeface="Times New Roman" pitchFamily="18" charset="0"/>
              <a:cs typeface="Times New Roman" pitchFamily="18" charset="0"/>
            </a:endParaRPr>
          </a:p>
          <a:p>
            <a:pPr marL="273050" indent="539750"/>
            <a:r>
              <a:rPr lang="uz-Cyrl-UZ" dirty="0" smtClean="0">
                <a:latin typeface="Times New Roman" pitchFamily="18" charset="0"/>
                <a:cs typeface="Times New Roman" pitchFamily="18" charset="0"/>
              </a:rPr>
              <a:t>Инсонларни баркамол ёшида реактивлик жуда юқори бўлади, ёш ўтган сари у пасайиб боради. М: қари одамлар инфекцион, ўпка ва бошқа касалликларга жуда чалинувчан бўлади. Бу асосан иммун ва барьер функцияларни пасайиши билан тушунтирилади.</a:t>
            </a:r>
            <a:endParaRPr lang="ru-RU" dirty="0" smtClean="0">
              <a:latin typeface="Times New Roman" pitchFamily="18" charset="0"/>
              <a:cs typeface="Times New Roman" pitchFamily="18" charset="0"/>
            </a:endParaRPr>
          </a:p>
          <a:p>
            <a:pPr marL="273050" indent="539750"/>
            <a:r>
              <a:rPr lang="uz-Cyrl-UZ" dirty="0" smtClean="0">
                <a:latin typeface="Times New Roman" pitchFamily="18" charset="0"/>
                <a:cs typeface="Times New Roman" pitchFamily="18" charset="0"/>
              </a:rPr>
              <a:t>Индивидуал реактивлик специфик ва носпецифик кўринишларга бўлинади.</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628650"/>
            <a:r>
              <a:rPr lang="uz-Cyrl-UZ" dirty="0" smtClean="0">
                <a:latin typeface="Times New Roman" pitchFamily="18" charset="0"/>
                <a:cs typeface="Times New Roman" pitchFamily="18" charset="0"/>
              </a:rPr>
              <a:t>Специфик реактивлик организмга тушган антигенларга жавобан антителалар ҳосил бўлиши билан шаклланади ва иммунитет юзага чиқиши билан якунланади.</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Носпецифик реактивлик организмга турли ташқи муҳит омиллари таъсир этилганда юзага чиқади. Бу ҳолат стресс, нерв тизимини функционал ўзгариши, парабиоз, фагоцитоз ва барьерлар фаолиятини ўзгариши билан намоён бўлади.</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Специфик ва носпецифик реактивликларни физиологик, ҳамда патологик кўринишлари тафовут қилинади.</a:t>
            </a:r>
            <a:endParaRPr lang="ru-RU" dirty="0" smtClean="0">
              <a:latin typeface="Times New Roman" pitchFamily="18" charset="0"/>
              <a:cs typeface="Times New Roman" pitchFamily="18" charset="0"/>
            </a:endParaRPr>
          </a:p>
          <a:p>
            <a:pPr marL="273050" indent="628650"/>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a:bodyPr>
          <a:lstStyle/>
          <a:p>
            <a:pPr marL="273050" indent="717550"/>
            <a:r>
              <a:rPr lang="uz-Cyrl-UZ" dirty="0" smtClean="0"/>
              <a:t>Физиологик реактивлик нормал ташқи муҳит шароитида организмни нормал яшаш тарзини (специфик физиологик) таъминлайди. Иммунитетни ҳосил бўлиши мисол бўлади. Агар ташқи муҳит омилларига организмни ўз ички муҳитини ўзгартирмасдан жавоб қайтара олса, бунда носпецифик физиологик реактивлик юза чиқади.</a:t>
            </a:r>
            <a:endParaRPr lang="ru-RU" dirty="0" smtClean="0"/>
          </a:p>
          <a:p>
            <a:pPr marL="273050" indent="717550"/>
            <a:r>
              <a:rPr lang="uz-Cyrl-UZ" dirty="0" smtClean="0"/>
              <a:t>Патологик реактивлик патоген ташқи омиллар организмга таъсир этилганда юзага чиқади, у физиологик реактивликдан сифат жиҳатидан кескин фарқланиб, бунда организмни мослашув реакциялари маълум даражада ишга тушади.</a:t>
            </a:r>
            <a:endParaRPr lang="ru-RU" dirty="0" smtClean="0"/>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lstStyle/>
          <a:p>
            <a:pPr marL="273050" indent="539750"/>
            <a:r>
              <a:rPr lang="uz-Cyrl-UZ" dirty="0" smtClean="0"/>
              <a:t>Специфик патологик реактивликка аллергия, иммундефицит ва иммундепрессив ҳолатлар мисол бўла олади.</a:t>
            </a:r>
            <a:endParaRPr lang="ru-RU" dirty="0" smtClean="0"/>
          </a:p>
          <a:p>
            <a:pPr marL="273050" indent="539750"/>
            <a:r>
              <a:rPr lang="uz-Cyrl-UZ" dirty="0" smtClean="0"/>
              <a:t>Носпецифик патологик реактивлик травматик шок, наркоз, инфекция ва бошқа оғриқ чақирувчи таъсирларга фагоцитоз ва организмни сезувчанлигини пасайиши, яъни реактивликни кескин ўзгариши билан намоён бўлади.</a:t>
            </a:r>
            <a:endParaRPr lang="ru-RU" dirty="0" smtClean="0"/>
          </a:p>
          <a:p>
            <a:pPr marL="273050" indent="539750"/>
            <a:r>
              <a:rPr lang="uz-Cyrl-UZ" dirty="0" smtClean="0"/>
              <a:t>Реактивлик намоён бўлишига кўра: гиперергик, гипоергик, дизергик реактивликни тафовут этади. </a:t>
            </a:r>
            <a:endParaRPr lang="ru-RU" dirty="0" smtClean="0"/>
          </a:p>
          <a:p>
            <a:pPr marL="273050" indent="539750"/>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610244"/>
          </a:xfrm>
        </p:spPr>
        <p:txBody>
          <a:bodyPr>
            <a:normAutofit/>
          </a:bodyPr>
          <a:lstStyle/>
          <a:p>
            <a:pPr marL="273050" indent="628650"/>
            <a:r>
              <a:rPr lang="uz-Cyrl-UZ" dirty="0" smtClean="0"/>
              <a:t>Организмни турли қисмларидаги реактивликлар. Юқорида айтганимиздек, реактивлик  ирсий, организмни конституцион типи, нерв тизими шаклланиш даражаси, эндокрин ва иммун тизимларига боғлиқ ҳолда шаклланиб, организмни бутун тизимларини умумий хоссасига айланган.</a:t>
            </a:r>
            <a:endParaRPr lang="ru-RU" dirty="0" smtClean="0"/>
          </a:p>
          <a:p>
            <a:pPr marL="273050" indent="628650"/>
            <a:r>
              <a:rPr lang="ru-RU" dirty="0" smtClean="0"/>
              <a:t> </a:t>
            </a:r>
            <a:r>
              <a:rPr lang="uz-Cyrl-UZ" dirty="0" smtClean="0"/>
              <a:t>Реактивликни субҳужайра даражасидан бошласак мисол: ўроқсимон анемияда HBS бўлиши, организмда гипоксияни ёмон ўтказиши билан тушунтирилади, бу холатда гемоглобини эриши, сўнгра кристалларни ҳосил бўлиши, бу эса эритроцитларни парчаланиши билан якун топади.</a:t>
            </a: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628650"/>
            <a:r>
              <a:rPr lang="uz-Cyrl-UZ" dirty="0" smtClean="0"/>
              <a:t>Ҳужайра реактивлиги унинг мембранасидаги жараёнлар билан боғлиқ, чунки бу ерда ташқи муҳит билан алоқа ўрнатилади (оқсиллар, ион каналларни фаол бузилиши).</a:t>
            </a:r>
            <a:endParaRPr lang="ru-RU" dirty="0" smtClean="0"/>
          </a:p>
          <a:p>
            <a:pPr marL="273050" indent="628650"/>
            <a:r>
              <a:rPr lang="uz-Cyrl-UZ" dirty="0" smtClean="0"/>
              <a:t>Реактивликни орган, аъзолар доирасида ҳам кузатиш мумкин, масалан: у ёки бу таъсирловчилар таъсирида органлар фаолияти ўзгариши мумкин.</a:t>
            </a:r>
            <a:endParaRPr lang="ru-RU" dirty="0" smtClean="0"/>
          </a:p>
          <a:p>
            <a:pPr marL="273050" indent="628650"/>
            <a:r>
              <a:rPr lang="uz-Cyrl-UZ" dirty="0" smtClean="0"/>
              <a:t>М: юрак ритмини ўзгаришини иссиқ ёки совуқ, ацетилхолин ёки адренилин таъсирида чақириш мумкин. Юрак қон-томир тизимида юракда нуқсон бўлса, бу тизимда юз берган ўзгаришлар организмни фаолиятини бутунлай ўзгаришига олиб келади.</a:t>
            </a: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806450"/>
            <a:r>
              <a:rPr lang="uz-Cyrl-UZ" dirty="0" smtClean="0"/>
              <a:t>Организмга бир неча омиллар бир вақтда берилса, бирига кўпроқ, бирига пастроқ реакция билан жавоб қайтаради, охир-оқибат улар тенглашади. Бунга жуда кўп мисоллар келтириш мумкин. </a:t>
            </a:r>
            <a:endParaRPr lang="en-US" dirty="0" smtClean="0"/>
          </a:p>
          <a:p>
            <a:pPr marL="273050" indent="806450">
              <a:buNone/>
            </a:pPr>
            <a:r>
              <a:rPr lang="uz-Cyrl-UZ" dirty="0" smtClean="0"/>
              <a:t>М: гипоксия, организм қизиб турганда, ўлим дозасида юборилган стриннин таъсирида сичқонда ўлим кузатилмайди, бунинг механизмида организм, биринчи таъсирловчилар билан банд бўлиб қолиши билан тушунтирилади.</a:t>
            </a:r>
            <a:endParaRPr lang="ru-RU" dirty="0" smtClean="0"/>
          </a:p>
          <a:p>
            <a:pPr marL="273050" indent="806450"/>
            <a:r>
              <a:rPr lang="uz-Cyrl-UZ" dirty="0" smtClean="0"/>
              <a:t>Резистентлик организмни патоген омилларга чидамлилигини ҳарактерлайдиган терминдир.</a:t>
            </a:r>
            <a:endParaRPr lang="ru-RU" dirty="0" smtClean="0"/>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1428760"/>
          </a:xfrm>
        </p:spPr>
        <p:txBody>
          <a:bodyPr/>
          <a:lstStyle/>
          <a:p>
            <a:r>
              <a:rPr lang="uz-Cyrl-UZ" dirty="0" smtClean="0">
                <a:latin typeface="Times New Roman" pitchFamily="18" charset="0"/>
                <a:cs typeface="Times New Roman" pitchFamily="18" charset="0"/>
              </a:rPr>
              <a:t>Реактивлик ва резистентлик бир-бири билан чамбарчас боғлиқ, улар биргаликда организмни муҳим хусусиятини таъминлаб беради.</a:t>
            </a:r>
            <a:endParaRPr lang="en-US"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4" name="Рисунок 3" descr="rezistentnost.jpg"/>
          <p:cNvPicPr>
            <a:picLocks noChangeAspect="1"/>
          </p:cNvPicPr>
          <p:nvPr/>
        </p:nvPicPr>
        <p:blipFill>
          <a:blip r:embed="rId2"/>
          <a:stretch>
            <a:fillRect/>
          </a:stretch>
        </p:blipFill>
        <p:spPr>
          <a:xfrm>
            <a:off x="4890691" y="2714620"/>
            <a:ext cx="4253309" cy="3071834"/>
          </a:xfrm>
          <a:prstGeom prst="rect">
            <a:avLst/>
          </a:prstGeom>
        </p:spPr>
      </p:pic>
      <p:sp>
        <p:nvSpPr>
          <p:cNvPr id="5" name="Прямоугольник 4"/>
          <p:cNvSpPr/>
          <p:nvPr/>
        </p:nvSpPr>
        <p:spPr>
          <a:xfrm>
            <a:off x="571472" y="2428868"/>
            <a:ext cx="4214842" cy="3477875"/>
          </a:xfrm>
          <a:prstGeom prst="rect">
            <a:avLst/>
          </a:prstGeom>
        </p:spPr>
        <p:txBody>
          <a:bodyPr wrap="square">
            <a:spAutoFit/>
          </a:bodyPr>
          <a:lstStyle/>
          <a:p>
            <a:pPr indent="444500" algn="just"/>
            <a:r>
              <a:rPr lang="uz-Cyrl-UZ" sz="2200" dirty="0" smtClean="0">
                <a:latin typeface="Times New Roman" pitchFamily="18" charset="0"/>
                <a:cs typeface="Times New Roman" pitchFamily="18" charset="0"/>
              </a:rPr>
              <a:t>Резистентлик актив ва пассив бўлади. </a:t>
            </a:r>
            <a:endParaRPr lang="en-US" sz="2200" dirty="0" smtClean="0">
              <a:latin typeface="Times New Roman" pitchFamily="18" charset="0"/>
              <a:cs typeface="Times New Roman" pitchFamily="18" charset="0"/>
            </a:endParaRPr>
          </a:p>
          <a:p>
            <a:pPr indent="444500" algn="just"/>
            <a:r>
              <a:rPr lang="uz-Cyrl-UZ" sz="2200" dirty="0" smtClean="0">
                <a:latin typeface="Times New Roman" pitchFamily="18" charset="0"/>
                <a:cs typeface="Times New Roman" pitchFamily="18" charset="0"/>
              </a:rPr>
              <a:t>Пассив резистентлик организмни анатомо-физиологик хусусиятларига боғлиқ резистентлик бўлиб, тери, шиллиқ қават, суяк тўқимаси, ҳайвонларда махсус қобиқларни функционал ҳолати билан ҳарактерланади.</a:t>
            </a:r>
            <a:endParaRPr lang="ru-RU" sz="22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5614998" cy="3643338"/>
          </a:xfrm>
        </p:spPr>
        <p:txBody>
          <a:bodyPr>
            <a:normAutofit fontScale="85000" lnSpcReduction="20000"/>
          </a:bodyPr>
          <a:lstStyle/>
          <a:p>
            <a:pPr algn="just"/>
            <a:r>
              <a:rPr lang="uz-Cyrl-UZ" dirty="0" smtClean="0">
                <a:latin typeface="Times New Roman" pitchFamily="18" charset="0"/>
                <a:cs typeface="Times New Roman" pitchFamily="18" charset="0"/>
              </a:rPr>
              <a:t>Актив резистентлик</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эса организм томонидан ҳимоя-мослашув механизмларини ишга тушиши билан намоён бўлади. М: гипоксия пайтида ўпка вентиляцияни кучайиши, қон оқишини тезлашуви, қонда эритроцит ва гемоглобинни кўпайиши ёки инфекция пайтида антителоларни ҳосил бўлиши, ҳамда фагоцитозни активлашуви билан тушинтирилади. Ирсий (бирламчи) ва ортирилган (иккиламчи) резистентлик тафовутланади.</a:t>
            </a:r>
            <a:endParaRPr lang="ru-RU" dirty="0" smtClean="0">
              <a:latin typeface="Times New Roman" pitchFamily="18" charset="0"/>
              <a:cs typeface="Times New Roman" pitchFamily="18" charset="0"/>
            </a:endParaRPr>
          </a:p>
        </p:txBody>
      </p:sp>
      <p:pic>
        <p:nvPicPr>
          <p:cNvPr id="2050" name="Picture 2" descr="C:\Users\User\Desktop\11.jpg"/>
          <p:cNvPicPr>
            <a:picLocks noChangeAspect="1" noChangeArrowheads="1"/>
          </p:cNvPicPr>
          <p:nvPr/>
        </p:nvPicPr>
        <p:blipFill>
          <a:blip r:embed="rId2"/>
          <a:srcRect/>
          <a:stretch>
            <a:fillRect/>
          </a:stretch>
        </p:blipFill>
        <p:spPr bwMode="auto">
          <a:xfrm>
            <a:off x="714348" y="4714884"/>
            <a:ext cx="2724150" cy="1676400"/>
          </a:xfrm>
          <a:prstGeom prst="rect">
            <a:avLst/>
          </a:prstGeom>
          <a:noFill/>
        </p:spPr>
      </p:pic>
      <p:pic>
        <p:nvPicPr>
          <p:cNvPr id="2051" name="Picture 3" descr="C:\Users\User\Desktop\22.jpg"/>
          <p:cNvPicPr>
            <a:picLocks noChangeAspect="1" noChangeArrowheads="1"/>
          </p:cNvPicPr>
          <p:nvPr/>
        </p:nvPicPr>
        <p:blipFill>
          <a:blip r:embed="rId3"/>
          <a:srcRect/>
          <a:stretch>
            <a:fillRect/>
          </a:stretch>
        </p:blipFill>
        <p:spPr bwMode="auto">
          <a:xfrm>
            <a:off x="6072198" y="1142984"/>
            <a:ext cx="2857520" cy="2571768"/>
          </a:xfrm>
          <a:prstGeom prst="rect">
            <a:avLst/>
          </a:prstGeom>
          <a:noFill/>
        </p:spPr>
      </p:pic>
      <p:sp>
        <p:nvSpPr>
          <p:cNvPr id="6" name="Прямоугольник 5"/>
          <p:cNvSpPr/>
          <p:nvPr/>
        </p:nvSpPr>
        <p:spPr>
          <a:xfrm>
            <a:off x="3571868" y="4643446"/>
            <a:ext cx="5286412" cy="1785104"/>
          </a:xfrm>
          <a:prstGeom prst="rect">
            <a:avLst/>
          </a:prstGeom>
        </p:spPr>
        <p:txBody>
          <a:bodyPr wrap="square">
            <a:spAutoFit/>
          </a:bodyPr>
          <a:lstStyle/>
          <a:p>
            <a:pPr algn="just"/>
            <a:r>
              <a:rPr lang="uz-Cyrl-UZ" sz="2200" dirty="0" smtClean="0">
                <a:latin typeface="Times New Roman" pitchFamily="18" charset="0"/>
                <a:cs typeface="Times New Roman" pitchFamily="18" charset="0"/>
              </a:rPr>
              <a:t>Ортирилган актив резистентлик гипоксияга нисбатан акклимитизация ёки вакцинадан кейин инфекцияга чидамлилигини кучайиши мисол бўлади.</a:t>
            </a:r>
            <a:endParaRPr lang="ru-RU" sz="2200" dirty="0" smtClean="0">
              <a:latin typeface="Times New Roman" pitchFamily="18" charset="0"/>
              <a:cs typeface="Times New Roman" pitchFamily="18" charset="0"/>
            </a:endParaRPr>
          </a:p>
          <a:p>
            <a:endParaRPr lang="ru-RU" sz="2200"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92500"/>
          </a:bodyPr>
          <a:lstStyle/>
          <a:p>
            <a:r>
              <a:rPr lang="uz-Cyrl-UZ" dirty="0" smtClean="0">
                <a:latin typeface="Times New Roman" pitchFamily="18" charset="0"/>
                <a:cs typeface="Times New Roman" pitchFamily="18" charset="0"/>
              </a:rPr>
              <a:t>Ортирилган пассив резистентлик организмга антитела ушловчи зардоб юборганимизда рўй беради.</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Одатда реактивлик билан резистентлик бир томонлама йўналишда ўзгаради, бир хил йўналиш бўлмаслиги ҳам мумкин, баъзида бир таъсиротга реактивлик кучайса, резистентлик камаяди.</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Бундан ташқари, носпецифик резистентлик кўплаб омилларга, специфик резистентлик фақат бир омил таъсирига юзага чиқади.</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Реактивликни барча тирик организмларда кузатамиз, лекин уларни даражаси турлича. Реактивлик ҳам эволюцион ривожланишда шаклланади. Агар организм филогенетик жиҳатдан юқори бўлса, реактивликнинг мукаммаллиги ҳам юқори бўлади. </a:t>
            </a:r>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er\Desktop\antitela_antigeny.jpg"/>
          <p:cNvPicPr>
            <a:picLocks noChangeAspect="1" noChangeArrowheads="1"/>
          </p:cNvPicPr>
          <p:nvPr/>
        </p:nvPicPr>
        <p:blipFill>
          <a:blip r:embed="rId2"/>
          <a:srcRect/>
          <a:stretch>
            <a:fillRect/>
          </a:stretch>
        </p:blipFill>
        <p:spPr bwMode="auto">
          <a:xfrm>
            <a:off x="4751550" y="2571744"/>
            <a:ext cx="4392482" cy="3469459"/>
          </a:xfrm>
          <a:prstGeom prst="rect">
            <a:avLst/>
          </a:prstGeom>
          <a:noFill/>
        </p:spPr>
      </p:pic>
      <p:sp>
        <p:nvSpPr>
          <p:cNvPr id="3" name="Содержимое 2"/>
          <p:cNvSpPr>
            <a:spLocks noGrp="1"/>
          </p:cNvSpPr>
          <p:nvPr>
            <p:ph idx="1"/>
          </p:nvPr>
        </p:nvSpPr>
        <p:spPr>
          <a:xfrm>
            <a:off x="142844" y="928670"/>
            <a:ext cx="8643998" cy="1143008"/>
          </a:xfrm>
        </p:spPr>
        <p:txBody>
          <a:bodyPr>
            <a:normAutofit fontScale="62500" lnSpcReduction="20000"/>
          </a:bodyPr>
          <a:lstStyle/>
          <a:p>
            <a:r>
              <a:rPr lang="uz-Cyrl-UZ" b="1" dirty="0" smtClean="0"/>
              <a:t>Реактивликни кўрсаткичлари:</a:t>
            </a:r>
            <a:endParaRPr lang="ru-RU" dirty="0" smtClean="0"/>
          </a:p>
          <a:p>
            <a:pPr marL="273050" indent="450850" algn="just"/>
            <a:r>
              <a:rPr lang="uz-Cyrl-UZ" dirty="0" smtClean="0"/>
              <a:t>Реактивликни носпецифик кўрсаткичлари:</a:t>
            </a:r>
            <a:r>
              <a:rPr lang="uz-Cyrl-UZ" b="1" dirty="0" smtClean="0"/>
              <a:t> </a:t>
            </a:r>
            <a:r>
              <a:rPr lang="uz-Cyrl-UZ" dirty="0" smtClean="0"/>
              <a:t>таъсирланувчанлик организмни ташқи муҳит таъсиротларига функционал ва морфологик ўзгариш билан жавоб беришидир. Қўзғалувчанлик тўқималарни таъсирловчиларга нисбатан нисбий тинчлик ҳолатдан қўзғалган ҳолатга ўтишидир.</a:t>
            </a:r>
            <a:endParaRPr lang="ru-RU" dirty="0" smtClean="0"/>
          </a:p>
          <a:p>
            <a:endParaRPr lang="ru-RU" dirty="0" smtClean="0"/>
          </a:p>
        </p:txBody>
      </p:sp>
      <p:sp>
        <p:nvSpPr>
          <p:cNvPr id="5" name="Прямоугольник 4"/>
          <p:cNvSpPr/>
          <p:nvPr/>
        </p:nvSpPr>
        <p:spPr>
          <a:xfrm>
            <a:off x="285720" y="2182079"/>
            <a:ext cx="4572000" cy="4247317"/>
          </a:xfrm>
          <a:prstGeom prst="rect">
            <a:avLst/>
          </a:prstGeom>
        </p:spPr>
        <p:txBody>
          <a:bodyPr wrap="square">
            <a:spAutoFit/>
          </a:bodyPr>
          <a:lstStyle/>
          <a:p>
            <a:pPr algn="just"/>
            <a:r>
              <a:rPr lang="uz-Cyrl-UZ" dirty="0" smtClean="0"/>
              <a:t>Сезувчанлик қўзғалувчанлик ўхшаш, лекин бу термин организмда рўй берадиган жуда мураккаб жараёнларга нисбатан ишлатилади.</a:t>
            </a:r>
            <a:endParaRPr lang="ru-RU" dirty="0" smtClean="0"/>
          </a:p>
          <a:p>
            <a:pPr algn="just"/>
            <a:r>
              <a:rPr lang="uz-Cyrl-UZ" dirty="0" smtClean="0"/>
              <a:t>Бундан ташқари, носпецифик реактивликни параметри бўлиб, адаптацион синдромни тезлиги ва интенсивлиги, таъсиротларга адреналин секрециясини ортиши, нафасни тезлашуви, артериал босимни ортиши бўлиши мумкин.</a:t>
            </a:r>
            <a:endParaRPr lang="ru-RU" dirty="0" smtClean="0"/>
          </a:p>
          <a:p>
            <a:pPr algn="just"/>
            <a:r>
              <a:rPr lang="uz-Cyrl-UZ" dirty="0" smtClean="0"/>
              <a:t>Реактивликни специфик кўрсаткичини баҳолашда иммун реакцияни аниқлаш муҳим роль ўйнайди (антитело ҳосил бўлиши).</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642918"/>
            <a:ext cx="8229600" cy="571504"/>
          </a:xfrm>
        </p:spPr>
        <p:txBody>
          <a:bodyPr>
            <a:normAutofit fontScale="90000"/>
          </a:bodyPr>
          <a:lstStyle/>
          <a:p>
            <a:pPr algn="ctr"/>
            <a:r>
              <a:rPr lang="uz-Cyrl-UZ" sz="3500" b="1" dirty="0" smtClean="0">
                <a:latin typeface="Times New Roman" pitchFamily="18" charset="0"/>
                <a:cs typeface="Times New Roman" pitchFamily="18" charset="0"/>
              </a:rPr>
              <a:t>Реактивликни ҳосил бўлиш механизми</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71612"/>
            <a:ext cx="8229600" cy="4752988"/>
          </a:xfrm>
        </p:spPr>
        <p:txBody>
          <a:bodyPr>
            <a:normAutofit fontScale="92500" lnSpcReduction="10000"/>
          </a:bodyPr>
          <a:lstStyle/>
          <a:p>
            <a:pPr marL="273050" indent="450850" algn="just"/>
            <a:r>
              <a:rPr lang="uz-Cyrl-UZ" dirty="0" smtClean="0"/>
              <a:t>Реактивликни ҳосил бўлиш механизмида, нерв ва эндокрин тизим муҳим аҳамиятга эга. Онто ва филогенез маълумотларига қарасак, реактивликни шаклланиши давомида ушбу тизимларни фаолияти такомиллашиб боради.</a:t>
            </a:r>
            <a:endParaRPr lang="ru-RU" dirty="0" smtClean="0"/>
          </a:p>
          <a:p>
            <a:pPr marL="273050" indent="450850" algn="just"/>
            <a:r>
              <a:rPr lang="uz-Cyrl-UZ" dirty="0" smtClean="0"/>
              <a:t>Павлов ва Орбелилар томонидан қилинган илмий изланишлар ушбу фикрларни тасдиқлади.</a:t>
            </a:r>
            <a:endParaRPr lang="ru-RU" dirty="0" smtClean="0"/>
          </a:p>
          <a:p>
            <a:pPr marL="273050" indent="450850" algn="just"/>
            <a:r>
              <a:rPr lang="uz-Cyrl-UZ" dirty="0" smtClean="0"/>
              <a:t>Агар, организм чуқур уйқуда ёки наркоз берилса, электр токи билан зарарланиш даражаси, уйғоқ даврдагига нисбатан анча паст бўлади. Яна бир мисол, ҳайвонлар мавсумий уйқуга кетган вақтда организмни вирус ва бактерияларга резистентлиги пасайиши яққол намоён бўлади.</a:t>
            </a:r>
            <a:endParaRPr lang="ru-RU" dirty="0" smtClean="0"/>
          </a:p>
          <a:p>
            <a:pPr algn="just"/>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a:bodyPr>
          <a:lstStyle/>
          <a:p>
            <a:pPr marL="273050" indent="539750" algn="just"/>
            <a:r>
              <a:rPr lang="uz-Cyrl-UZ" dirty="0" smtClean="0">
                <a:latin typeface="Times New Roman" pitchFamily="18" charset="0"/>
                <a:cs typeface="Times New Roman" pitchFamily="18" charset="0"/>
              </a:rPr>
              <a:t>Кеннон ва Сельелар реактивлик ва резистентликни шаклланишида, эндокрин тизим ролига алоҳида эътибор бердилар, организм маълум экстремал ҳолатларга тушиб қолганда “ҳалокат гормони” адреналиннинг ролини тушунтириб бердилар. Селье, гипофизни олдинги бўлаги ва буйрак усти бези мағиз моддасининг гормонлари ролини ҳам алоҳида таъкидлади.</a:t>
            </a:r>
            <a:endParaRPr lang="en-US" dirty="0" smtClean="0">
              <a:latin typeface="Times New Roman" pitchFamily="18" charset="0"/>
              <a:cs typeface="Times New Roman" pitchFamily="18" charset="0"/>
            </a:endParaRPr>
          </a:p>
          <a:p>
            <a:pPr marL="273050" indent="539750" algn="just"/>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Кортикостероидлар яллиғланиш реализациясида, глюкокортикоидлар яллиғланишга қарши, минералокортикоидлар яллиғланишга олиб келувчилар сифатида қаралади.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429288"/>
          </a:xfrm>
        </p:spPr>
        <p:txBody>
          <a:bodyPr>
            <a:normAutofit fontScale="92500" lnSpcReduction="20000"/>
          </a:bodyPr>
          <a:lstStyle/>
          <a:p>
            <a:pPr marL="273050" indent="628650"/>
            <a:r>
              <a:rPr lang="uz-Cyrl-UZ" dirty="0" smtClean="0">
                <a:latin typeface="Times New Roman" pitchFamily="18" charset="0"/>
                <a:cs typeface="Times New Roman" pitchFamily="18" charset="0"/>
              </a:rPr>
              <a:t>Қалқонсимон без гиперфункциясида яллиғланиш тез ва оғир кечса, гипофункциясида эса, аксинча бўлади.</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Қандли диабет касаллигида реактивлик кескин пасайиб кетади (ярани битиши, йирингли ярачалар, туберкулез асорати кузатилади).</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Реактивликни шаклланишида бириктирувчи тўқимани роли катта, улар иммунологик реакциялар юзага чиқишида, фагоцитоз, яраларни битишида, барьерлик функциясини бажаради.</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Инсон реактивлигини шаклланишида ташқи муҳит омиллари катта роль ўйнайди. Агар, ташқи муҳит ҳарорати ортса, хаттоки совуққонли  ҳайвонларда ҳам реактивлик ортади. Бундан шароитда рептилийларда ҳам анафилаксия, бақада столбняк, камфорли қалтирашлар чақириш мумкин.</a:t>
            </a:r>
            <a:endParaRPr lang="ru-RU" dirty="0" smtClean="0">
              <a:latin typeface="Times New Roman" pitchFamily="18" charset="0"/>
              <a:cs typeface="Times New Roman" pitchFamily="18" charset="0"/>
            </a:endParaRPr>
          </a:p>
          <a:p>
            <a:pPr marL="273050" indent="628650"/>
            <a:r>
              <a:rPr lang="uz-Cyrl-UZ" dirty="0" smtClean="0">
                <a:latin typeface="Times New Roman" pitchFamily="18" charset="0"/>
                <a:cs typeface="Times New Roman" pitchFamily="18" charset="0"/>
              </a:rPr>
              <a:t>Тана ҳароратини пасайиши организмни гипоксия, механик омилларга чидамлилигини ортиради.</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85000" lnSpcReduction="20000"/>
          </a:bodyPr>
          <a:lstStyle/>
          <a:p>
            <a:pPr marL="273050" indent="539750"/>
            <a:r>
              <a:rPr lang="uz-Cyrl-UZ" dirty="0" smtClean="0">
                <a:latin typeface="Times New Roman" pitchFamily="18" charset="0"/>
                <a:cs typeface="Times New Roman" pitchFamily="18" charset="0"/>
              </a:rPr>
              <a:t>Очликда ҳам реактивлик пасаяди, аввалига аллергик реакциялар, кейинчалик иммунитет пасаяди.</a:t>
            </a:r>
            <a:endParaRPr lang="ru-RU" dirty="0" smtClean="0">
              <a:latin typeface="Times New Roman" pitchFamily="18" charset="0"/>
              <a:cs typeface="Times New Roman" pitchFamily="18" charset="0"/>
            </a:endParaRPr>
          </a:p>
          <a:p>
            <a:pPr marL="273050" indent="539750"/>
            <a:r>
              <a:rPr lang="uz-Cyrl-UZ" dirty="0" smtClean="0">
                <a:latin typeface="Times New Roman" pitchFamily="18" charset="0"/>
                <a:cs typeface="Times New Roman" pitchFamily="18" charset="0"/>
              </a:rPr>
              <a:t>Организмни ўраб турган иқлимни кескин ўзгариши реактивлик ва резистентликни  ўзгаришига олиб келади. Катта одамларни кўчиб ўтиши мисол бўлади. Бундан ташқари, организм реактивлигига социал омиллар ҳам таъсир этади. М: станокда ишлаётган одамлар “инсон-машина”, агар қўйилган режани бажара олмаса психологик ўзгаришлар кузатилади.</a:t>
            </a:r>
            <a:endParaRPr lang="ru-RU" dirty="0" smtClean="0">
              <a:latin typeface="Times New Roman" pitchFamily="18" charset="0"/>
              <a:cs typeface="Times New Roman" pitchFamily="18" charset="0"/>
            </a:endParaRPr>
          </a:p>
          <a:p>
            <a:pPr marL="273050" indent="539750"/>
            <a:r>
              <a:rPr lang="uz-Cyrl-UZ" dirty="0" smtClean="0">
                <a:latin typeface="Times New Roman" pitchFamily="18" charset="0"/>
                <a:cs typeface="Times New Roman" pitchFamily="18" charset="0"/>
              </a:rPr>
              <a:t>Микросоциал муҳитда турли ноҳушликлар невротоник ҳолатларга олиб келиши кузатилади.</a:t>
            </a:r>
            <a:endParaRPr lang="ru-RU" dirty="0" smtClean="0">
              <a:latin typeface="Times New Roman" pitchFamily="18" charset="0"/>
              <a:cs typeface="Times New Roman" pitchFamily="18" charset="0"/>
            </a:endParaRPr>
          </a:p>
          <a:p>
            <a:pPr marL="273050" indent="539750"/>
            <a:r>
              <a:rPr lang="uz-Cyrl-UZ" dirty="0" smtClean="0">
                <a:latin typeface="Times New Roman" pitchFamily="18" charset="0"/>
                <a:cs typeface="Times New Roman" pitchFamily="18" charset="0"/>
              </a:rPr>
              <a:t>Реактивликни шаклланишида барьер тизимни, айниқса гистогематик барьерларни роли катта, чунки улар ҳимоя ва регулятор функцияларни бажаради.</a:t>
            </a:r>
            <a:endParaRPr lang="ru-RU" dirty="0" smtClean="0">
              <a:latin typeface="Times New Roman" pitchFamily="18" charset="0"/>
              <a:cs typeface="Times New Roman" pitchFamily="18" charset="0"/>
            </a:endParaRPr>
          </a:p>
          <a:p>
            <a:pPr marL="273050" indent="539750"/>
            <a:r>
              <a:rPr lang="uz-Cyrl-UZ" dirty="0" smtClean="0">
                <a:latin typeface="Times New Roman" pitchFamily="18" charset="0"/>
                <a:cs typeface="Times New Roman" pitchFamily="18" charset="0"/>
              </a:rPr>
              <a:t>Барьер деб, ташқи ва ички муҳит ёт заррачаларни, моддаларини ушлаб қолиш қобилиятига эга бўлган махсус ихтисослашган ҳужайралар мажмуасига айтилади. Баръер тизим организмдаги гомеостазни ушлашда актив иштирок этади. </a:t>
            </a:r>
            <a:endParaRPr lang="ru-RU" dirty="0" smtClean="0">
              <a:latin typeface="Times New Roman" pitchFamily="18" charset="0"/>
              <a:cs typeface="Times New Roman" pitchFamily="18" charset="0"/>
            </a:endParaRPr>
          </a:p>
          <a:p>
            <a:pPr marL="273050" indent="539750"/>
            <a:endParaRPr lang="ru-RU"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928670"/>
            <a:ext cx="6072230" cy="5395930"/>
          </a:xfrm>
        </p:spPr>
        <p:txBody>
          <a:bodyPr>
            <a:normAutofit fontScale="77500" lnSpcReduction="20000"/>
          </a:bodyPr>
          <a:lstStyle/>
          <a:p>
            <a:pPr>
              <a:buNone/>
            </a:pPr>
            <a:r>
              <a:rPr lang="uz-Cyrl-UZ" dirty="0" smtClean="0"/>
              <a:t>Барьер тизими юзаки (ташқи) ва чуқур (ички)га бўлинади.</a:t>
            </a:r>
            <a:endParaRPr lang="ru-RU" dirty="0" smtClean="0"/>
          </a:p>
          <a:p>
            <a:r>
              <a:rPr lang="uz-Cyrl-UZ" dirty="0" smtClean="0"/>
              <a:t>1. Ташқи (юзаки)га тери, шиллиқ қават, юзаки жойлашган лимфатик тугунлар, комплимент тизим, ошқозон ширасининг таркибидаги HCl ва бошқалар киради.</a:t>
            </a:r>
            <a:endParaRPr lang="ru-RU" dirty="0" smtClean="0"/>
          </a:p>
          <a:p>
            <a:r>
              <a:rPr lang="uz-Cyrl-UZ" dirty="0" smtClean="0"/>
              <a:t>2. Ички (чуқур) барьерга гистогематик барьер киради. Ушбу баръер организмда регулятор вазифани бажаришини 1929 йил Штерн аниқлаган.</a:t>
            </a:r>
            <a:endParaRPr lang="ru-RU" dirty="0" smtClean="0"/>
          </a:p>
          <a:p>
            <a:r>
              <a:rPr lang="uz-Cyrl-UZ" dirty="0" smtClean="0"/>
              <a:t>Паренхиматоз ҳужайраларни қамраб олишга кўра гистогематик барьер              3 турга бўлинади (Штерн,</a:t>
            </a:r>
            <a:r>
              <a:rPr lang="en-US" dirty="0" smtClean="0"/>
              <a:t> </a:t>
            </a:r>
            <a:r>
              <a:rPr lang="uz-Cyrl-UZ" dirty="0" smtClean="0"/>
              <a:t>Горбань бўйича)</a:t>
            </a:r>
            <a:endParaRPr lang="ru-RU" dirty="0" smtClean="0"/>
          </a:p>
          <a:p>
            <a:pPr lvl="0">
              <a:buNone/>
            </a:pPr>
            <a:r>
              <a:rPr lang="en-US" dirty="0" smtClean="0"/>
              <a:t>1. </a:t>
            </a:r>
            <a:r>
              <a:rPr lang="uz-Cyrl-UZ" dirty="0" smtClean="0"/>
              <a:t>Тўла қамраб олувчи ёки тўла изоляцияланган (гематоэнцефалик, гематотестикуляр)</a:t>
            </a:r>
            <a:endParaRPr lang="ru-RU" dirty="0" smtClean="0"/>
          </a:p>
          <a:p>
            <a:pPr lvl="0">
              <a:buNone/>
            </a:pPr>
            <a:r>
              <a:rPr lang="en-US" dirty="0" smtClean="0"/>
              <a:t>2. </a:t>
            </a:r>
            <a:r>
              <a:rPr lang="uz-Cyrl-UZ" dirty="0" smtClean="0"/>
              <a:t>Қисман қамраб олувчи (геметоофтальмик, гематотиреоид)</a:t>
            </a:r>
            <a:endParaRPr lang="ru-RU" dirty="0" smtClean="0"/>
          </a:p>
          <a:p>
            <a:pPr>
              <a:buNone/>
            </a:pPr>
            <a:r>
              <a:rPr lang="en-US" dirty="0" smtClean="0"/>
              <a:t>3. </a:t>
            </a:r>
            <a:r>
              <a:rPr lang="uz-Cyrl-UZ" dirty="0" smtClean="0"/>
              <a:t>Қамраб олмайдиган ёки изоляцияланмаган (гематоовариал)</a:t>
            </a:r>
            <a:endParaRPr lang="ru-RU" dirty="0"/>
          </a:p>
        </p:txBody>
      </p:sp>
      <p:pic>
        <p:nvPicPr>
          <p:cNvPr id="4" name="Picture 2" descr="C:\Users\User\Desktop\1439807336_organy-i-kletki-immunnoy-sistemy.jpeg"/>
          <p:cNvPicPr>
            <a:picLocks noChangeAspect="1" noChangeArrowheads="1"/>
          </p:cNvPicPr>
          <p:nvPr/>
        </p:nvPicPr>
        <p:blipFill>
          <a:blip r:embed="rId2"/>
          <a:srcRect/>
          <a:stretch>
            <a:fillRect/>
          </a:stretch>
        </p:blipFill>
        <p:spPr bwMode="auto">
          <a:xfrm>
            <a:off x="6072198" y="1214422"/>
            <a:ext cx="2812998" cy="459265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uz-Cyrl-UZ" sz="2800" dirty="0" smtClean="0"/>
              <a:t>Гистогематик барьерни вазифалари: </a:t>
            </a:r>
            <a:endParaRPr lang="ru-RU" sz="2400" dirty="0" smtClean="0"/>
          </a:p>
          <a:p>
            <a:pPr lvl="1"/>
            <a:r>
              <a:rPr lang="uz-Cyrl-UZ" dirty="0" smtClean="0"/>
              <a:t>ҳимоя</a:t>
            </a:r>
            <a:endParaRPr lang="ru-RU" sz="2000" dirty="0" smtClean="0"/>
          </a:p>
          <a:p>
            <a:pPr lvl="1"/>
            <a:r>
              <a:rPr lang="uz-Cyrl-UZ" dirty="0" smtClean="0"/>
              <a:t>танлов ўтказиш (селектив) </a:t>
            </a:r>
            <a:endParaRPr lang="ru-RU" sz="2000" dirty="0" smtClean="0"/>
          </a:p>
          <a:p>
            <a:pPr lvl="1"/>
            <a:r>
              <a:rPr lang="uz-Cyrl-UZ" dirty="0" smtClean="0"/>
              <a:t>бир томонлама ўтказиш</a:t>
            </a:r>
            <a:endParaRPr lang="ru-RU" sz="2000" dirty="0" smtClean="0"/>
          </a:p>
          <a:p>
            <a:pPr lvl="1"/>
            <a:r>
              <a:rPr lang="uz-Cyrl-UZ" dirty="0" smtClean="0"/>
              <a:t>таянч</a:t>
            </a:r>
            <a:endParaRPr lang="ru-RU" sz="2000" dirty="0" smtClean="0"/>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610244"/>
          </a:xfrm>
        </p:spPr>
        <p:txBody>
          <a:bodyPr>
            <a:normAutofit fontScale="85000" lnSpcReduction="10000"/>
          </a:bodyPr>
          <a:lstStyle/>
          <a:p>
            <a:pPr marL="273050" indent="628650"/>
            <a:r>
              <a:rPr lang="uz-Cyrl-UZ" dirty="0" smtClean="0"/>
              <a:t>Барьер тизим функциясини асосида диализ, ультрафильтрация, осмос механизмлари ҳамда ушбу тизимни ташкил қилувчи ҳужайраларнинг метоболитик активлиги ётади.</a:t>
            </a:r>
            <a:endParaRPr lang="ru-RU" dirty="0" smtClean="0"/>
          </a:p>
          <a:p>
            <a:pPr marL="273050" indent="628650"/>
            <a:r>
              <a:rPr lang="uz-Cyrl-UZ" dirty="0" smtClean="0"/>
              <a:t>Барьер тизимни транспорт ҳусусиятининг катталиги, органнинг эҳтиёжига, гемодинамикани интенсивлигига, нерв ва гуморал таъсирларга, унда морфологик ва функционал бузилишлар бор ёки йўқлигига боғлиқ бўлади.</a:t>
            </a:r>
            <a:endParaRPr lang="ru-RU" dirty="0" smtClean="0"/>
          </a:p>
          <a:p>
            <a:pPr marL="273050" indent="628650"/>
            <a:r>
              <a:rPr lang="uz-Cyrl-UZ" dirty="0" smtClean="0"/>
              <a:t>Баръер тизими ҳимоя ва регулятор вазифасини амалга ошириб, организмда ҳужайравий гомеостазни сақлайди.</a:t>
            </a:r>
            <a:endParaRPr lang="ru-RU" dirty="0" smtClean="0"/>
          </a:p>
          <a:p>
            <a:pPr marL="273050" indent="628650"/>
            <a:r>
              <a:rPr lang="uz-Cyrl-UZ" dirty="0" smtClean="0"/>
              <a:t>Барьер тизимни функцияси ёш, жинс, ички ва ташқи омиллар таъсирида ўзгариб туради.</a:t>
            </a:r>
            <a:endParaRPr lang="ru-RU" dirty="0" smtClean="0"/>
          </a:p>
          <a:p>
            <a:pPr marL="273050" indent="628650" algn="just"/>
            <a:r>
              <a:rPr lang="uz-Cyrl-UZ" dirty="0" smtClean="0"/>
              <a:t>Тийраклик ва уйқуда унинг функцияси бир хил бўлмайди. Очлик, чарчаш, травма, инфрақизил ва ультрабинафша, рентген нурлари таъсирида ўз фаолиятини ўзгартиради.</a:t>
            </a:r>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324492"/>
          </a:xfrm>
        </p:spPr>
        <p:txBody>
          <a:bodyPr>
            <a:normAutofit fontScale="92500" lnSpcReduction="10000"/>
          </a:bodyPr>
          <a:lstStyle/>
          <a:p>
            <a:r>
              <a:rPr lang="uz-Cyrl-UZ" dirty="0" smtClean="0"/>
              <a:t>Алькогол, ацетилхолин, гистамин, кинин, гиалуронидазалар барьер тизим ўтказувчанлигини оширса, катехоламинлар, кальций тузи, витамин Р, уйқу дорилари аксинча таъсир этади.</a:t>
            </a:r>
            <a:endParaRPr lang="ru-RU" dirty="0" smtClean="0"/>
          </a:p>
          <a:p>
            <a:r>
              <a:rPr lang="uz-Cyrl-UZ" dirty="0" smtClean="0"/>
              <a:t>Патологик жараёнларда унинг ўтказувчанлиги ўзгаради, организмни заҳарлар ва интоксикацияга сезувчанлигини ошириб юборади натижада ўсмалар тезроқ ўсади. Барьерларни зарарланиши органларни аутоиммун зарарланишига олиб келади.</a:t>
            </a:r>
            <a:endParaRPr lang="en-US" dirty="0" smtClean="0"/>
          </a:p>
          <a:p>
            <a:r>
              <a:rPr lang="uz-Cyrl-UZ" dirty="0" smtClean="0"/>
              <a:t>Шундай қилиб, эволюция жараёнида, ташқи муҳит омилларига организмнинг умумий реакция механизмлари такомиллашиб бормоқда, ўзгарувчан ташқи мухит омилларига мослашуви натижасида организмни актив ҳаёт фаолияти ва гомеостази ушлаб турилади.</a:t>
            </a:r>
            <a:endParaRPr lang="ru-RU" dirty="0" smtClean="0"/>
          </a:p>
          <a:p>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81772"/>
          </a:xfrm>
        </p:spPr>
        <p:txBody>
          <a:bodyPr>
            <a:normAutofit fontScale="90000"/>
          </a:bodyPr>
          <a:lstStyle/>
          <a:p>
            <a:pPr algn="ctr"/>
            <a:r>
              <a:rPr lang="uz-Cyrl-UZ" b="1" dirty="0" smtClean="0"/>
              <a:t>Иммунологик реактивлик</a:t>
            </a:r>
            <a:endParaRPr lang="ru-RU" dirty="0"/>
          </a:p>
        </p:txBody>
      </p:sp>
      <p:sp>
        <p:nvSpPr>
          <p:cNvPr id="3" name="Содержимое 2"/>
          <p:cNvSpPr>
            <a:spLocks noGrp="1"/>
          </p:cNvSpPr>
          <p:nvPr>
            <p:ph idx="1"/>
          </p:nvPr>
        </p:nvSpPr>
        <p:spPr>
          <a:xfrm>
            <a:off x="457200" y="1428736"/>
            <a:ext cx="8229600" cy="4895864"/>
          </a:xfrm>
        </p:spPr>
        <p:txBody>
          <a:bodyPr>
            <a:normAutofit lnSpcReduction="10000"/>
          </a:bodyPr>
          <a:lstStyle/>
          <a:p>
            <a:pPr marL="273050" indent="539750" algn="just"/>
            <a:r>
              <a:rPr lang="uz-Cyrl-UZ" dirty="0" smtClean="0">
                <a:latin typeface="Times New Roman" pitchFamily="18" charset="0"/>
                <a:cs typeface="Times New Roman" pitchFamily="18" charset="0"/>
              </a:rPr>
              <a:t>Инсонларда иммун тизими марказий (илик, айрисимон без ва қушларда  фабриция сумкаси, инсонларда унинг анологи) периферик (қора талоқ, лимфа тугуни, ҳазм трактини лимфа тўқимаси, бодомсимон без) бўлинади, бундан ташқари қондаги лимфоцитлар ҳам иммуноцитлар бўлиб ҳисобланади.</a:t>
            </a:r>
            <a:endParaRPr lang="en-US"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Иммун тизимнинг организмдаги асосий функцияси антиген гомеостазини ушлаб туришдан иборат. Иммун тизимни роли организмда инфекцион ва ноинфекцион антигенларни боғлаб, уни зарарлантиришдан иборат бўлади, шу йўл билан ҳимоя функциясини амалга оширилади.</a:t>
            </a:r>
            <a:endParaRPr lang="ru-RU" dirty="0">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a:bodyPr>
          <a:lstStyle/>
          <a:p>
            <a:r>
              <a:rPr lang="uz-Cyrl-UZ" dirty="0" smtClean="0"/>
              <a:t>Иммунологик реактивликни иммун тизим рўёбга чиқаради, бунда организмга тушган ёт антигенларга қарши ҳужайравий ва гуморал иммун реакциялар юзага чиқади.</a:t>
            </a:r>
            <a:endParaRPr lang="ru-RU" dirty="0" smtClean="0"/>
          </a:p>
          <a:p>
            <a:r>
              <a:rPr lang="uz-Cyrl-UZ" dirty="0" smtClean="0"/>
              <a:t>Бу ҳолат 2 турдаги иммуноцитлар ёрдамида амалга оширилади:                       Т-лимфоцитлар бевосита организмга тушган антигенларга жавобан ҳужайравий иммун реакцияларни юзага чақирса, антигенлар таъсирида В-лимфоцитлар плазматик ҳужайраларга айланади, сўнгра ушбу ҳужайралар иммуноглобулинлар синтез қилади, натижада гуморал иммунитет юзага чиқади.</a:t>
            </a:r>
            <a:endParaRPr lang="ru-RU"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srcRect/>
          <a:stretch>
            <a:fillRect/>
          </a:stretch>
        </p:blipFill>
        <p:spPr bwMode="auto">
          <a:xfrm>
            <a:off x="928662" y="857232"/>
            <a:ext cx="7678966" cy="2370143"/>
          </a:xfrm>
          <a:prstGeom prst="rect">
            <a:avLst/>
          </a:prstGeom>
          <a:noFill/>
          <a:ln w="9525">
            <a:noFill/>
            <a:miter lim="800000"/>
            <a:headEnd/>
            <a:tailEnd/>
          </a:ln>
          <a:effectLst/>
        </p:spPr>
      </p:pic>
      <p:pic>
        <p:nvPicPr>
          <p:cNvPr id="5124" name="Picture 4"/>
          <p:cNvPicPr>
            <a:picLocks noChangeAspect="1" noChangeArrowheads="1"/>
          </p:cNvPicPr>
          <p:nvPr/>
        </p:nvPicPr>
        <p:blipFill>
          <a:blip r:embed="rId3"/>
          <a:srcRect/>
          <a:stretch>
            <a:fillRect/>
          </a:stretch>
        </p:blipFill>
        <p:spPr bwMode="auto">
          <a:xfrm>
            <a:off x="857224" y="3500438"/>
            <a:ext cx="7641774" cy="3000372"/>
          </a:xfrm>
          <a:prstGeom prst="rect">
            <a:avLst/>
          </a:prstGeom>
          <a:noFill/>
          <a:ln w="9525">
            <a:noFill/>
            <a:miter lim="800000"/>
            <a:headEnd/>
            <a:tailEnd/>
          </a:ln>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000" b="1" dirty="0" smtClean="0">
                <a:latin typeface="Times New Roman" pitchFamily="18" charset="0"/>
                <a:cs typeface="Times New Roman" pitchFamily="18" charset="0"/>
              </a:rPr>
              <a:t>Иммун тизимни фаолияти бузилишининг умумий қонуниятлари</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85000" lnSpcReduction="20000"/>
          </a:bodyPr>
          <a:lstStyle/>
          <a:p>
            <a:pPr marL="273050" indent="539750" algn="just"/>
            <a:r>
              <a:rPr lang="uz-Cyrl-UZ" dirty="0" smtClean="0">
                <a:latin typeface="Times New Roman" pitchFamily="18" charset="0"/>
                <a:cs typeface="Times New Roman" pitchFamily="18" charset="0"/>
              </a:rPr>
              <a:t>Иммун тизим ҳужайралари доимий тарзда кўпайиб туради, шу билан бирга мутаген, канцероген, цитостатик омилларга жуда сезувчан бўлади.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Иммун тизими фаолияти бузилганда, органлар патологиясида, ўзак ҳужайралар генетик аппаратида дефект бўлганда, айрисимон без гормонлари ёки бошқа эндокрин без гормонлари етарли ишлаб чиқарилмаса иммуноцитлар функцияси ва уларнинг шаклланиши бузилади.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Иммун тизимни ҳужайралари аслида специфик антиген бўлиб ҳисобланади, шунинг учун, организмда иммун ва аутоиммун шикастланишлар чақиради.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Иммун тизим ҳолатига умумий ҳарактеристика берганда ундаги патологик жараёнлар кечишини қуйидаги формаларини тафовут этиш мумкин.</a:t>
            </a:r>
            <a:endParaRPr lang="ru-RU"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fontScale="92500"/>
          </a:bodyPr>
          <a:lstStyle/>
          <a:p>
            <a:pPr marL="273050" indent="806450" algn="just"/>
            <a:r>
              <a:rPr lang="uz-Cyrl-UZ" dirty="0" smtClean="0">
                <a:latin typeface="Times New Roman" pitchFamily="18" charset="0"/>
                <a:cs typeface="Times New Roman" pitchFamily="18" charset="0"/>
              </a:rPr>
              <a:t>Иммун тизимни функциясини бузилиши, антигенга қарши жавоб реакциясини ҳарактери ва интенсивлигини ўзгаришига қараб гиперфункция, дисфункция, гипофункция, организмни антигенларга қарши толерантликни ўзгариши кўринишида намоён бўлади.</a:t>
            </a:r>
            <a:endParaRPr lang="ru-RU" dirty="0" smtClean="0">
              <a:latin typeface="Times New Roman" pitchFamily="18" charset="0"/>
              <a:cs typeface="Times New Roman" pitchFamily="18" charset="0"/>
            </a:endParaRPr>
          </a:p>
          <a:p>
            <a:pPr marL="273050" indent="806450" algn="just"/>
            <a:r>
              <a:rPr lang="uz-Cyrl-UZ" dirty="0" smtClean="0">
                <a:latin typeface="Times New Roman" pitchFamily="18" charset="0"/>
                <a:cs typeface="Times New Roman" pitchFamily="18" charset="0"/>
              </a:rPr>
              <a:t>Иммун тизимни гиперфункциясида стимулловчи антигенлар таъсирида, ушбу тизимни зўриқиши келиб чиқади. У ёки бу антигенга қарши ирсий тарзда антитела синтезини кучайишидан келиб чиқиши мумкин. Иммун тизимни зўриқиши иммун тизимни ички тормозловчи омиллар таъсир йўқолгандан, яъни супрессорлар функцияси пасайгандан, ҳамда гипоталамо-гипофизар-буйрак усти бези тизими функцияси пасайишидан ишлаб чиқиши мумкин.</a:t>
            </a:r>
            <a:endParaRPr lang="ru-RU" dirty="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a:bodyPr>
          <a:lstStyle/>
          <a:p>
            <a:pPr marL="273050" indent="717550" algn="just"/>
            <a:r>
              <a:rPr lang="uz-Cyrl-UZ" dirty="0" smtClean="0"/>
              <a:t>Иммун тизим гиперфункциясида иммункомпонент тўқимадан ўсма ҳужайраларни ҳосил бўлиши муҳим роль ўйнайди, ўсма ҳужайраларни синтези ва кўпайишига назорат бузилганлигидан бир хилдаги иммунглобулинлар кўпайиб ҳужайралар сони кескин ортиб кетади.</a:t>
            </a:r>
            <a:endParaRPr lang="ru-RU" dirty="0" smtClean="0"/>
          </a:p>
          <a:p>
            <a:pPr marL="273050" indent="717550" algn="just"/>
            <a:r>
              <a:rPr lang="uz-Cyrl-UZ" dirty="0" smtClean="0"/>
              <a:t>Иммун тизим гиперфункциясида организмда аллергик реакциялар учун шарт-шароит туғилади.</a:t>
            </a:r>
            <a:endParaRPr lang="ru-RU" dirty="0" smtClean="0"/>
          </a:p>
          <a:p>
            <a:pPr marL="273050" indent="717550" algn="just"/>
            <a:r>
              <a:rPr lang="uz-Cyrl-UZ" dirty="0" smtClean="0"/>
              <a:t>Иммун тизимни дисфункцияси Т-лимфоцитлар функцияси пасайганда юзага чиқади, организм вирус ва замбуруғ инфекцияларга чидамлилиги кескин пасайиб кетади.</a:t>
            </a:r>
            <a:endParaRPr lang="ru-RU"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a:bodyPr>
          <a:lstStyle/>
          <a:p>
            <a:pPr marL="273050" indent="717550"/>
            <a:r>
              <a:rPr lang="uz-Cyrl-UZ" dirty="0" smtClean="0"/>
              <a:t>Бундай беморларда Т-супрессорларни синтезини пасайишидан, В-лимфоцитлар реакцияси, шундан гуморал антителалар асосан Zg, E синтези кучайиб кетади, бу эса инфекцион агентларга аллергик реакцияларни ривожланишига олиб келади (бронхиал астма).</a:t>
            </a:r>
            <a:endParaRPr lang="ru-RU" dirty="0" smtClean="0"/>
          </a:p>
          <a:p>
            <a:pPr marL="273050" indent="717550"/>
            <a:r>
              <a:rPr lang="uz-Cyrl-UZ" dirty="0" smtClean="0"/>
              <a:t>Агар беморларга Т-лимфоцитларни стимулловчи препарат юборилса (левамизол) инфекцион жараённи тўхтатиш мумкин. Дисфункция доим гипофункция билан бирга келади.</a:t>
            </a:r>
            <a:endParaRPr lang="ru-RU" dirty="0" smtClean="0"/>
          </a:p>
          <a:p>
            <a:pPr marL="273050" indent="717550"/>
            <a:r>
              <a:rPr lang="uz-Cyrl-UZ" dirty="0" smtClean="0"/>
              <a:t>Иммун тизимни гипофункция энг кўп учрайдиган тури бўлиб, у ирсий (иммунодефицит) ва ортирилган (иммунодепрессив) касалликлар келтириб чиқаради.</a:t>
            </a:r>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tayyor.jpg"/>
          <p:cNvPicPr>
            <a:picLocks noGrp="1" noChangeAspect="1" noChangeArrowheads="1"/>
          </p:cNvPicPr>
          <p:nvPr>
            <p:ph idx="1"/>
          </p:nvPr>
        </p:nvPicPr>
        <p:blipFill>
          <a:blip r:embed="rId2"/>
          <a:srcRect/>
          <a:stretch>
            <a:fillRect/>
          </a:stretch>
        </p:blipFill>
        <p:spPr bwMode="auto">
          <a:xfrm>
            <a:off x="214314" y="1209382"/>
            <a:ext cx="8786842" cy="5148576"/>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ЭЬТИБОРИЛАР УЧУН РАХМАТ</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327</TotalTime>
  <Words>2624</Words>
  <Application>Microsoft Office PowerPoint</Application>
  <PresentationFormat>Экран (4:3)</PresentationFormat>
  <Paragraphs>142</Paragraphs>
  <Slides>40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40</vt:i4>
      </vt:variant>
    </vt:vector>
  </HeadingPairs>
  <TitlesOfParts>
    <vt:vector size="41" baseType="lpstr">
      <vt:lpstr>Поток</vt:lpstr>
      <vt:lpstr>Андижон давлат тиббиёт институти</vt:lpstr>
      <vt:lpstr>РЕАКТИВЛИК</vt:lpstr>
      <vt:lpstr>Слайд 3</vt:lpstr>
      <vt:lpstr>Слайд 4</vt:lpstr>
      <vt:lpstr>Слайд 5</vt:lpstr>
      <vt:lpstr>Слайд 6</vt:lpstr>
      <vt:lpstr>Слайд 7</vt:lpstr>
      <vt:lpstr>Слайд 8</vt:lpstr>
      <vt:lpstr>Слайд 9</vt:lpstr>
      <vt:lpstr>РЕАКТИВЛИКНИНГ СИНФЛАНИШИ</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Реактивликни ҳосил бўлиш механизми</vt:lpstr>
      <vt:lpstr>Слайд 25</vt:lpstr>
      <vt:lpstr>Слайд 26</vt:lpstr>
      <vt:lpstr>Слайд 27</vt:lpstr>
      <vt:lpstr>Слайд 28</vt:lpstr>
      <vt:lpstr>Слайд 29</vt:lpstr>
      <vt:lpstr>Слайд 30</vt:lpstr>
      <vt:lpstr>Слайд 31</vt:lpstr>
      <vt:lpstr>Иммунологик реактивлик</vt:lpstr>
      <vt:lpstr>Слайд 33</vt:lpstr>
      <vt:lpstr>Слайд 34</vt:lpstr>
      <vt:lpstr>Иммун тизимни фаолияти бузилишининг умумий қонуниятлари</vt:lpstr>
      <vt:lpstr>Слайд 36</vt:lpstr>
      <vt:lpstr>Слайд 37</vt:lpstr>
      <vt:lpstr>Слайд 38</vt:lpstr>
      <vt:lpstr>Слайд 39</vt:lpstr>
      <vt:lpstr>Слайд 40</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35</cp:revision>
  <dcterms:created xsi:type="dcterms:W3CDTF">2017-04-18T17:14:00Z</dcterms:created>
  <dcterms:modified xsi:type="dcterms:W3CDTF">2017-04-23T19:23:33Z</dcterms:modified>
</cp:coreProperties>
</file>