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67" r:id="rId2"/>
    <p:sldId id="257" r:id="rId3"/>
    <p:sldId id="258" r:id="rId4"/>
    <p:sldId id="259" r:id="rId5"/>
    <p:sldId id="260" r:id="rId6"/>
    <p:sldId id="261" r:id="rId7"/>
    <p:sldId id="262" r:id="rId8"/>
    <p:sldId id="263" r:id="rId9"/>
    <p:sldId id="264" r:id="rId10"/>
    <p:sldId id="265" r:id="rId11"/>
    <p:sldId id="266" r:id="rId12"/>
    <p:sldId id="268"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611" autoAdjust="0"/>
    <p:restoredTop sz="94660"/>
  </p:normalViewPr>
  <p:slideViewPr>
    <p:cSldViewPr>
      <p:cViewPr varScale="1">
        <p:scale>
          <a:sx n="82" d="100"/>
          <a:sy n="82" d="100"/>
        </p:scale>
        <p:origin x="-125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FB9874-35F2-45D6-A9F0-4DF5D5555477}" type="doc">
      <dgm:prSet loTypeId="urn:microsoft.com/office/officeart/2005/8/layout/target3" loCatId="relationship" qsTypeId="urn:microsoft.com/office/officeart/2005/8/quickstyle/3d1" qsCatId="3D" csTypeId="urn:microsoft.com/office/officeart/2005/8/colors/accent1_2" csCatId="accent1" phldr="1"/>
      <dgm:spPr/>
      <dgm:t>
        <a:bodyPr/>
        <a:lstStyle/>
        <a:p>
          <a:endParaRPr lang="ru-RU"/>
        </a:p>
      </dgm:t>
    </dgm:pt>
    <dgm:pt modelId="{E51B0A1B-3DAF-4CEE-983A-C8C4D2E84BBB}">
      <dgm:prSet/>
      <dgm:spPr/>
      <dgm:t>
        <a:bodyPr/>
        <a:lstStyle/>
        <a:p>
          <a:pPr rtl="0"/>
          <a:r>
            <a:rPr lang="uz-Cyrl-UZ" dirty="0" smtClean="0"/>
            <a:t>1758- йили </a:t>
          </a:r>
          <a:r>
            <a:rPr lang="uz-Cyrl-UZ" u="sng" dirty="0" smtClean="0"/>
            <a:t>Гаубия </a:t>
          </a:r>
          <a:r>
            <a:rPr lang="uz-Cyrl-UZ" dirty="0" smtClean="0"/>
            <a:t> умумий патологияфдан қўлланма яратди.  </a:t>
          </a:r>
          <a:r>
            <a:rPr lang="en-US" dirty="0" smtClean="0"/>
            <a:t>XVIII </a:t>
          </a:r>
          <a:r>
            <a:rPr lang="uz-Cyrl-UZ" dirty="0" smtClean="0"/>
            <a:t>асирда </a:t>
          </a:r>
          <a:r>
            <a:rPr lang="uz-Cyrl-UZ" u="sng" dirty="0" smtClean="0"/>
            <a:t>Гунтер   </a:t>
          </a:r>
          <a:r>
            <a:rPr lang="uz-Cyrl-UZ" dirty="0" smtClean="0"/>
            <a:t>експериментал  патологияга асос солди.</a:t>
          </a:r>
          <a:endParaRPr lang="ru-RU" dirty="0"/>
        </a:p>
      </dgm:t>
    </dgm:pt>
    <dgm:pt modelId="{E0252ADF-E651-4345-9F44-956567727E50}" type="parTrans" cxnId="{4E83290D-5CF0-424C-A21E-A46904ADA2A3}">
      <dgm:prSet/>
      <dgm:spPr/>
      <dgm:t>
        <a:bodyPr/>
        <a:lstStyle/>
        <a:p>
          <a:endParaRPr lang="ru-RU"/>
        </a:p>
      </dgm:t>
    </dgm:pt>
    <dgm:pt modelId="{15B01509-9299-4394-AD7B-192CB44CA657}" type="sibTrans" cxnId="{4E83290D-5CF0-424C-A21E-A46904ADA2A3}">
      <dgm:prSet/>
      <dgm:spPr/>
      <dgm:t>
        <a:bodyPr/>
        <a:lstStyle/>
        <a:p>
          <a:endParaRPr lang="ru-RU"/>
        </a:p>
      </dgm:t>
    </dgm:pt>
    <dgm:pt modelId="{D77A2DD9-CC0A-40A1-B4DB-1457293991B4}">
      <dgm:prSet/>
      <dgm:spPr/>
      <dgm:t>
        <a:bodyPr/>
        <a:lstStyle/>
        <a:p>
          <a:pPr rtl="0"/>
          <a:r>
            <a:rPr lang="uz-Cyrl-UZ" u="sng" dirty="0" smtClean="0"/>
            <a:t>Калиот   </a:t>
          </a:r>
          <a:r>
            <a:rPr lang="uz-Cyrl-UZ" dirty="0" smtClean="0"/>
            <a:t>эса  ўзи</a:t>
          </a:r>
          <a:r>
            <a:rPr lang="ru-RU" dirty="0" smtClean="0"/>
            <a:t>ни</a:t>
          </a:r>
          <a:r>
            <a:rPr lang="uz-Cyrl-UZ" dirty="0" smtClean="0"/>
            <a:t>нг  асарларида “ патологик  физиология”  терминнини киритди. (1819)</a:t>
          </a:r>
          <a:endParaRPr lang="ru-RU" dirty="0"/>
        </a:p>
      </dgm:t>
    </dgm:pt>
    <dgm:pt modelId="{2B974A00-63FC-46D6-A38D-1359951803E1}" type="parTrans" cxnId="{27982E34-8864-4099-A75D-5A631890E3C1}">
      <dgm:prSet/>
      <dgm:spPr/>
      <dgm:t>
        <a:bodyPr/>
        <a:lstStyle/>
        <a:p>
          <a:endParaRPr lang="ru-RU"/>
        </a:p>
      </dgm:t>
    </dgm:pt>
    <dgm:pt modelId="{3D8B9BC3-7353-420F-8603-18A5BCBDFABB}" type="sibTrans" cxnId="{27982E34-8864-4099-A75D-5A631890E3C1}">
      <dgm:prSet/>
      <dgm:spPr/>
      <dgm:t>
        <a:bodyPr/>
        <a:lstStyle/>
        <a:p>
          <a:endParaRPr lang="ru-RU"/>
        </a:p>
      </dgm:t>
    </dgm:pt>
    <dgm:pt modelId="{C5399A53-046B-41FC-966F-BBCABDFBF6E6}">
      <dgm:prSet/>
      <dgm:spPr/>
      <dgm:t>
        <a:bodyPr/>
        <a:lstStyle/>
        <a:p>
          <a:pPr rtl="0"/>
          <a:endParaRPr lang="ru-RU" dirty="0"/>
        </a:p>
      </dgm:t>
    </dgm:pt>
    <dgm:pt modelId="{4099B5DF-7441-4167-91E8-1DB78D9EAB85}" type="parTrans" cxnId="{461D3965-0E57-417F-BD08-32C1A761C49C}">
      <dgm:prSet/>
      <dgm:spPr/>
      <dgm:t>
        <a:bodyPr/>
        <a:lstStyle/>
        <a:p>
          <a:endParaRPr lang="ru-RU"/>
        </a:p>
      </dgm:t>
    </dgm:pt>
    <dgm:pt modelId="{75C4AF0A-6A42-43A7-974A-80BE1F7C0C6C}" type="sibTrans" cxnId="{461D3965-0E57-417F-BD08-32C1A761C49C}">
      <dgm:prSet/>
      <dgm:spPr/>
      <dgm:t>
        <a:bodyPr/>
        <a:lstStyle/>
        <a:p>
          <a:endParaRPr lang="ru-RU"/>
        </a:p>
      </dgm:t>
    </dgm:pt>
    <dgm:pt modelId="{2CC1639A-2771-4B6E-828E-77E3714A30AB}">
      <dgm:prSet/>
      <dgm:spPr/>
      <dgm:t>
        <a:bodyPr/>
        <a:lstStyle/>
        <a:p>
          <a:pPr rtl="0"/>
          <a:r>
            <a:rPr lang="uz-Cyrl-UZ" dirty="0" smtClean="0"/>
            <a:t>1554- йил француз врачи </a:t>
          </a:r>
          <a:r>
            <a:rPr lang="uz-Cyrl-UZ" u="sng" dirty="0" smtClean="0"/>
            <a:t>Фернель</a:t>
          </a:r>
          <a:r>
            <a:rPr lang="uz-Cyrl-UZ" dirty="0" smtClean="0"/>
            <a:t>  “ патология” деган  терминни  тиббиётга  киритди, касалликларни келиб чиқиш  сабабларини, ундаги функционал – атомик  ўзгаришларни тахлил қилди.  Унинг асарлари  200 йил давомида долзарблигича қолди. </a:t>
          </a:r>
          <a:endParaRPr lang="ru-RU" dirty="0"/>
        </a:p>
      </dgm:t>
    </dgm:pt>
    <dgm:pt modelId="{4061BFA1-A230-4427-AC06-347578761FF3}" type="sibTrans" cxnId="{21026A3C-9529-4EFC-931A-6799A56386B5}">
      <dgm:prSet/>
      <dgm:spPr/>
      <dgm:t>
        <a:bodyPr/>
        <a:lstStyle/>
        <a:p>
          <a:endParaRPr lang="ru-RU"/>
        </a:p>
      </dgm:t>
    </dgm:pt>
    <dgm:pt modelId="{9EE1ED3A-D9E1-4304-872C-93306EA9EF29}" type="parTrans" cxnId="{21026A3C-9529-4EFC-931A-6799A56386B5}">
      <dgm:prSet/>
      <dgm:spPr/>
      <dgm:t>
        <a:bodyPr/>
        <a:lstStyle/>
        <a:p>
          <a:endParaRPr lang="ru-RU"/>
        </a:p>
      </dgm:t>
    </dgm:pt>
    <dgm:pt modelId="{13B14505-5EB6-404F-A632-C974B8FC5582}" type="pres">
      <dgm:prSet presAssocID="{DAFB9874-35F2-45D6-A9F0-4DF5D5555477}" presName="Name0" presStyleCnt="0">
        <dgm:presLayoutVars>
          <dgm:chMax val="7"/>
          <dgm:dir/>
          <dgm:animLvl val="lvl"/>
          <dgm:resizeHandles val="exact"/>
        </dgm:presLayoutVars>
      </dgm:prSet>
      <dgm:spPr/>
      <dgm:t>
        <a:bodyPr/>
        <a:lstStyle/>
        <a:p>
          <a:endParaRPr lang="ru-RU"/>
        </a:p>
      </dgm:t>
    </dgm:pt>
    <dgm:pt modelId="{7B333B57-9A7C-4AD2-A3C6-74A427CD07F2}" type="pres">
      <dgm:prSet presAssocID="{2CC1639A-2771-4B6E-828E-77E3714A30AB}" presName="circle1" presStyleLbl="node1" presStyleIdx="0" presStyleCnt="4" custScaleY="117188"/>
      <dgm:spPr/>
    </dgm:pt>
    <dgm:pt modelId="{36AB8C5F-13C1-461B-B073-82036D55B73F}" type="pres">
      <dgm:prSet presAssocID="{2CC1639A-2771-4B6E-828E-77E3714A30AB}" presName="space" presStyleCnt="0"/>
      <dgm:spPr/>
    </dgm:pt>
    <dgm:pt modelId="{0B4B81C7-1AF4-41A1-AD28-4EE5B79F9A9E}" type="pres">
      <dgm:prSet presAssocID="{2CC1639A-2771-4B6E-828E-77E3714A30AB}" presName="rect1" presStyleLbl="alignAcc1" presStyleIdx="0" presStyleCnt="4" custScaleY="117188"/>
      <dgm:spPr/>
      <dgm:t>
        <a:bodyPr/>
        <a:lstStyle/>
        <a:p>
          <a:endParaRPr lang="ru-RU"/>
        </a:p>
      </dgm:t>
    </dgm:pt>
    <dgm:pt modelId="{9F45C36D-BC03-45C9-B72D-AC3376564638}" type="pres">
      <dgm:prSet presAssocID="{E51B0A1B-3DAF-4CEE-983A-C8C4D2E84BBB}" presName="vertSpace2" presStyleLbl="node1" presStyleIdx="0" presStyleCnt="4"/>
      <dgm:spPr/>
    </dgm:pt>
    <dgm:pt modelId="{002FD7FB-9BA6-4488-8024-AB274819EEAF}" type="pres">
      <dgm:prSet presAssocID="{E51B0A1B-3DAF-4CEE-983A-C8C4D2E84BBB}" presName="circle2" presStyleLbl="node1" presStyleIdx="1" presStyleCnt="4"/>
      <dgm:spPr/>
    </dgm:pt>
    <dgm:pt modelId="{3C448DA5-1BC2-41F9-B9D4-74EAE9C39ADD}" type="pres">
      <dgm:prSet presAssocID="{E51B0A1B-3DAF-4CEE-983A-C8C4D2E84BBB}" presName="rect2" presStyleLbl="alignAcc1" presStyleIdx="1" presStyleCnt="4"/>
      <dgm:spPr/>
      <dgm:t>
        <a:bodyPr/>
        <a:lstStyle/>
        <a:p>
          <a:endParaRPr lang="ru-RU"/>
        </a:p>
      </dgm:t>
    </dgm:pt>
    <dgm:pt modelId="{65F039D4-347E-4ECC-8C56-6CC4739E0872}" type="pres">
      <dgm:prSet presAssocID="{D77A2DD9-CC0A-40A1-B4DB-1457293991B4}" presName="vertSpace3" presStyleLbl="node1" presStyleIdx="1" presStyleCnt="4"/>
      <dgm:spPr/>
    </dgm:pt>
    <dgm:pt modelId="{4C153424-6D2C-4CCE-BEAD-F61A572F51C7}" type="pres">
      <dgm:prSet presAssocID="{D77A2DD9-CC0A-40A1-B4DB-1457293991B4}" presName="circle3" presStyleLbl="node1" presStyleIdx="2" presStyleCnt="4"/>
      <dgm:spPr/>
    </dgm:pt>
    <dgm:pt modelId="{063CE9B5-A952-496E-8093-F39BAC02C520}" type="pres">
      <dgm:prSet presAssocID="{D77A2DD9-CC0A-40A1-B4DB-1457293991B4}" presName="rect3" presStyleLbl="alignAcc1" presStyleIdx="2" presStyleCnt="4"/>
      <dgm:spPr/>
      <dgm:t>
        <a:bodyPr/>
        <a:lstStyle/>
        <a:p>
          <a:endParaRPr lang="ru-RU"/>
        </a:p>
      </dgm:t>
    </dgm:pt>
    <dgm:pt modelId="{2AB15BA6-3B6C-469D-89E8-ABFAA0EDCCF5}" type="pres">
      <dgm:prSet presAssocID="{C5399A53-046B-41FC-966F-BBCABDFBF6E6}" presName="vertSpace4" presStyleLbl="node1" presStyleIdx="2" presStyleCnt="4"/>
      <dgm:spPr/>
    </dgm:pt>
    <dgm:pt modelId="{00920E8C-A2CC-48BB-BD00-1CA837BE11DA}" type="pres">
      <dgm:prSet presAssocID="{C5399A53-046B-41FC-966F-BBCABDFBF6E6}" presName="circle4" presStyleLbl="node1" presStyleIdx="3" presStyleCnt="4"/>
      <dgm:spPr/>
    </dgm:pt>
    <dgm:pt modelId="{2CA458B9-1E77-47C4-80EE-532C4E0751F4}" type="pres">
      <dgm:prSet presAssocID="{C5399A53-046B-41FC-966F-BBCABDFBF6E6}" presName="rect4" presStyleLbl="alignAcc1" presStyleIdx="3" presStyleCnt="4"/>
      <dgm:spPr/>
      <dgm:t>
        <a:bodyPr/>
        <a:lstStyle/>
        <a:p>
          <a:endParaRPr lang="ru-RU"/>
        </a:p>
      </dgm:t>
    </dgm:pt>
    <dgm:pt modelId="{94A038BB-17FB-4731-8EA0-1D08D822FF36}" type="pres">
      <dgm:prSet presAssocID="{2CC1639A-2771-4B6E-828E-77E3714A30AB}" presName="rect1ParTxNoCh" presStyleLbl="alignAcc1" presStyleIdx="3" presStyleCnt="4">
        <dgm:presLayoutVars>
          <dgm:chMax val="1"/>
          <dgm:bulletEnabled val="1"/>
        </dgm:presLayoutVars>
      </dgm:prSet>
      <dgm:spPr/>
      <dgm:t>
        <a:bodyPr/>
        <a:lstStyle/>
        <a:p>
          <a:endParaRPr lang="ru-RU"/>
        </a:p>
      </dgm:t>
    </dgm:pt>
    <dgm:pt modelId="{C30D070A-F1F3-45C5-AC2E-9F03AB9DB34A}" type="pres">
      <dgm:prSet presAssocID="{E51B0A1B-3DAF-4CEE-983A-C8C4D2E84BBB}" presName="rect2ParTxNoCh" presStyleLbl="alignAcc1" presStyleIdx="3" presStyleCnt="4">
        <dgm:presLayoutVars>
          <dgm:chMax val="1"/>
          <dgm:bulletEnabled val="1"/>
        </dgm:presLayoutVars>
      </dgm:prSet>
      <dgm:spPr/>
      <dgm:t>
        <a:bodyPr/>
        <a:lstStyle/>
        <a:p>
          <a:endParaRPr lang="ru-RU"/>
        </a:p>
      </dgm:t>
    </dgm:pt>
    <dgm:pt modelId="{BAA75CB6-EC08-4144-BFB2-DC38E015BF5D}" type="pres">
      <dgm:prSet presAssocID="{D77A2DD9-CC0A-40A1-B4DB-1457293991B4}" presName="rect3ParTxNoCh" presStyleLbl="alignAcc1" presStyleIdx="3" presStyleCnt="4">
        <dgm:presLayoutVars>
          <dgm:chMax val="1"/>
          <dgm:bulletEnabled val="1"/>
        </dgm:presLayoutVars>
      </dgm:prSet>
      <dgm:spPr/>
      <dgm:t>
        <a:bodyPr/>
        <a:lstStyle/>
        <a:p>
          <a:endParaRPr lang="ru-RU"/>
        </a:p>
      </dgm:t>
    </dgm:pt>
    <dgm:pt modelId="{27A566B9-CC50-4CF0-81F0-DEDCEC3764B5}" type="pres">
      <dgm:prSet presAssocID="{C5399A53-046B-41FC-966F-BBCABDFBF6E6}" presName="rect4ParTxNoCh" presStyleLbl="alignAcc1" presStyleIdx="3" presStyleCnt="4">
        <dgm:presLayoutVars>
          <dgm:chMax val="1"/>
          <dgm:bulletEnabled val="1"/>
        </dgm:presLayoutVars>
      </dgm:prSet>
      <dgm:spPr/>
      <dgm:t>
        <a:bodyPr/>
        <a:lstStyle/>
        <a:p>
          <a:endParaRPr lang="ru-RU"/>
        </a:p>
      </dgm:t>
    </dgm:pt>
  </dgm:ptLst>
  <dgm:cxnLst>
    <dgm:cxn modelId="{21026A3C-9529-4EFC-931A-6799A56386B5}" srcId="{DAFB9874-35F2-45D6-A9F0-4DF5D5555477}" destId="{2CC1639A-2771-4B6E-828E-77E3714A30AB}" srcOrd="0" destOrd="0" parTransId="{9EE1ED3A-D9E1-4304-872C-93306EA9EF29}" sibTransId="{4061BFA1-A230-4427-AC06-347578761FF3}"/>
    <dgm:cxn modelId="{176535A4-BF96-41D6-AB00-47C12074F542}" type="presOf" srcId="{E51B0A1B-3DAF-4CEE-983A-C8C4D2E84BBB}" destId="{C30D070A-F1F3-45C5-AC2E-9F03AB9DB34A}" srcOrd="1" destOrd="0" presId="urn:microsoft.com/office/officeart/2005/8/layout/target3"/>
    <dgm:cxn modelId="{4E83290D-5CF0-424C-A21E-A46904ADA2A3}" srcId="{DAFB9874-35F2-45D6-A9F0-4DF5D5555477}" destId="{E51B0A1B-3DAF-4CEE-983A-C8C4D2E84BBB}" srcOrd="1" destOrd="0" parTransId="{E0252ADF-E651-4345-9F44-956567727E50}" sibTransId="{15B01509-9299-4394-AD7B-192CB44CA657}"/>
    <dgm:cxn modelId="{DFA85E95-87AD-4A0F-A635-B13B43B1FC7F}" type="presOf" srcId="{DAFB9874-35F2-45D6-A9F0-4DF5D5555477}" destId="{13B14505-5EB6-404F-A632-C974B8FC5582}" srcOrd="0" destOrd="0" presId="urn:microsoft.com/office/officeart/2005/8/layout/target3"/>
    <dgm:cxn modelId="{205FF9B6-52A4-4D44-A8CA-F88A91B7FC0C}" type="presOf" srcId="{D77A2DD9-CC0A-40A1-B4DB-1457293991B4}" destId="{BAA75CB6-EC08-4144-BFB2-DC38E015BF5D}" srcOrd="1" destOrd="0" presId="urn:microsoft.com/office/officeart/2005/8/layout/target3"/>
    <dgm:cxn modelId="{68CC9FB7-5CDD-4B63-B720-B66B6B60588B}" type="presOf" srcId="{D77A2DD9-CC0A-40A1-B4DB-1457293991B4}" destId="{063CE9B5-A952-496E-8093-F39BAC02C520}" srcOrd="0" destOrd="0" presId="urn:microsoft.com/office/officeart/2005/8/layout/target3"/>
    <dgm:cxn modelId="{461D3965-0E57-417F-BD08-32C1A761C49C}" srcId="{DAFB9874-35F2-45D6-A9F0-4DF5D5555477}" destId="{C5399A53-046B-41FC-966F-BBCABDFBF6E6}" srcOrd="3" destOrd="0" parTransId="{4099B5DF-7441-4167-91E8-1DB78D9EAB85}" sibTransId="{75C4AF0A-6A42-43A7-974A-80BE1F7C0C6C}"/>
    <dgm:cxn modelId="{27982E34-8864-4099-A75D-5A631890E3C1}" srcId="{DAFB9874-35F2-45D6-A9F0-4DF5D5555477}" destId="{D77A2DD9-CC0A-40A1-B4DB-1457293991B4}" srcOrd="2" destOrd="0" parTransId="{2B974A00-63FC-46D6-A38D-1359951803E1}" sibTransId="{3D8B9BC3-7353-420F-8603-18A5BCBDFABB}"/>
    <dgm:cxn modelId="{5A7A104F-E2DE-40C6-8A60-D014EB018790}" type="presOf" srcId="{E51B0A1B-3DAF-4CEE-983A-C8C4D2E84BBB}" destId="{3C448DA5-1BC2-41F9-B9D4-74EAE9C39ADD}" srcOrd="0" destOrd="0" presId="urn:microsoft.com/office/officeart/2005/8/layout/target3"/>
    <dgm:cxn modelId="{06593F1E-3226-499F-A159-7A5C5D22BFE6}" type="presOf" srcId="{C5399A53-046B-41FC-966F-BBCABDFBF6E6}" destId="{27A566B9-CC50-4CF0-81F0-DEDCEC3764B5}" srcOrd="1" destOrd="0" presId="urn:microsoft.com/office/officeart/2005/8/layout/target3"/>
    <dgm:cxn modelId="{36A905DA-9E05-43C8-9B32-1B99C904051E}" type="presOf" srcId="{C5399A53-046B-41FC-966F-BBCABDFBF6E6}" destId="{2CA458B9-1E77-47C4-80EE-532C4E0751F4}" srcOrd="0" destOrd="0" presId="urn:microsoft.com/office/officeart/2005/8/layout/target3"/>
    <dgm:cxn modelId="{51BE0705-1093-4AFE-B471-5965F4F9BF6D}" type="presOf" srcId="{2CC1639A-2771-4B6E-828E-77E3714A30AB}" destId="{0B4B81C7-1AF4-41A1-AD28-4EE5B79F9A9E}" srcOrd="0" destOrd="0" presId="urn:microsoft.com/office/officeart/2005/8/layout/target3"/>
    <dgm:cxn modelId="{2762C307-0DC6-4C2C-8755-F2CA5AC694D0}" type="presOf" srcId="{2CC1639A-2771-4B6E-828E-77E3714A30AB}" destId="{94A038BB-17FB-4731-8EA0-1D08D822FF36}" srcOrd="1" destOrd="0" presId="urn:microsoft.com/office/officeart/2005/8/layout/target3"/>
    <dgm:cxn modelId="{6886B1FC-B184-4CDC-90F2-743ED5091429}" type="presParOf" srcId="{13B14505-5EB6-404F-A632-C974B8FC5582}" destId="{7B333B57-9A7C-4AD2-A3C6-74A427CD07F2}" srcOrd="0" destOrd="0" presId="urn:microsoft.com/office/officeart/2005/8/layout/target3"/>
    <dgm:cxn modelId="{CA4ABBD5-CF42-4F99-9FA9-9F8EBA6D9A74}" type="presParOf" srcId="{13B14505-5EB6-404F-A632-C974B8FC5582}" destId="{36AB8C5F-13C1-461B-B073-82036D55B73F}" srcOrd="1" destOrd="0" presId="urn:microsoft.com/office/officeart/2005/8/layout/target3"/>
    <dgm:cxn modelId="{C164940E-6050-41AE-B2D0-164E9AAA7775}" type="presParOf" srcId="{13B14505-5EB6-404F-A632-C974B8FC5582}" destId="{0B4B81C7-1AF4-41A1-AD28-4EE5B79F9A9E}" srcOrd="2" destOrd="0" presId="urn:microsoft.com/office/officeart/2005/8/layout/target3"/>
    <dgm:cxn modelId="{C95EA810-62D7-463C-AAEA-172EF29101BA}" type="presParOf" srcId="{13B14505-5EB6-404F-A632-C974B8FC5582}" destId="{9F45C36D-BC03-45C9-B72D-AC3376564638}" srcOrd="3" destOrd="0" presId="urn:microsoft.com/office/officeart/2005/8/layout/target3"/>
    <dgm:cxn modelId="{8E3453ED-F21A-479E-9F4D-D5E67BB08736}" type="presParOf" srcId="{13B14505-5EB6-404F-A632-C974B8FC5582}" destId="{002FD7FB-9BA6-4488-8024-AB274819EEAF}" srcOrd="4" destOrd="0" presId="urn:microsoft.com/office/officeart/2005/8/layout/target3"/>
    <dgm:cxn modelId="{88030378-37DE-46C5-8F75-BABE44CF0949}" type="presParOf" srcId="{13B14505-5EB6-404F-A632-C974B8FC5582}" destId="{3C448DA5-1BC2-41F9-B9D4-74EAE9C39ADD}" srcOrd="5" destOrd="0" presId="urn:microsoft.com/office/officeart/2005/8/layout/target3"/>
    <dgm:cxn modelId="{2890F4ED-8F98-4340-9745-82CC8A8D87A1}" type="presParOf" srcId="{13B14505-5EB6-404F-A632-C974B8FC5582}" destId="{65F039D4-347E-4ECC-8C56-6CC4739E0872}" srcOrd="6" destOrd="0" presId="urn:microsoft.com/office/officeart/2005/8/layout/target3"/>
    <dgm:cxn modelId="{F54D65F4-F74A-4C21-9FB7-25065250223E}" type="presParOf" srcId="{13B14505-5EB6-404F-A632-C974B8FC5582}" destId="{4C153424-6D2C-4CCE-BEAD-F61A572F51C7}" srcOrd="7" destOrd="0" presId="urn:microsoft.com/office/officeart/2005/8/layout/target3"/>
    <dgm:cxn modelId="{27DA33E2-552E-4E1F-8F2B-0DFDAE858A91}" type="presParOf" srcId="{13B14505-5EB6-404F-A632-C974B8FC5582}" destId="{063CE9B5-A952-496E-8093-F39BAC02C520}" srcOrd="8" destOrd="0" presId="urn:microsoft.com/office/officeart/2005/8/layout/target3"/>
    <dgm:cxn modelId="{1CC3524F-67A3-4CF3-B2B6-12872F9D7FBF}" type="presParOf" srcId="{13B14505-5EB6-404F-A632-C974B8FC5582}" destId="{2AB15BA6-3B6C-469D-89E8-ABFAA0EDCCF5}" srcOrd="9" destOrd="0" presId="urn:microsoft.com/office/officeart/2005/8/layout/target3"/>
    <dgm:cxn modelId="{19BCB360-177A-4B94-8ABE-C7C69333C53F}" type="presParOf" srcId="{13B14505-5EB6-404F-A632-C974B8FC5582}" destId="{00920E8C-A2CC-48BB-BD00-1CA837BE11DA}" srcOrd="10" destOrd="0" presId="urn:microsoft.com/office/officeart/2005/8/layout/target3"/>
    <dgm:cxn modelId="{9DEE325D-627A-4843-9DDD-EC136C9577E6}" type="presParOf" srcId="{13B14505-5EB6-404F-A632-C974B8FC5582}" destId="{2CA458B9-1E77-47C4-80EE-532C4E0751F4}" srcOrd="11" destOrd="0" presId="urn:microsoft.com/office/officeart/2005/8/layout/target3"/>
    <dgm:cxn modelId="{0FDA984D-A301-441F-AA7B-99712F0F849F}" type="presParOf" srcId="{13B14505-5EB6-404F-A632-C974B8FC5582}" destId="{94A038BB-17FB-4731-8EA0-1D08D822FF36}" srcOrd="12" destOrd="0" presId="urn:microsoft.com/office/officeart/2005/8/layout/target3"/>
    <dgm:cxn modelId="{5ED01B85-E073-4030-B936-68F256B32657}" type="presParOf" srcId="{13B14505-5EB6-404F-A632-C974B8FC5582}" destId="{C30D070A-F1F3-45C5-AC2E-9F03AB9DB34A}" srcOrd="13" destOrd="0" presId="urn:microsoft.com/office/officeart/2005/8/layout/target3"/>
    <dgm:cxn modelId="{3EF66BA8-CE8D-44F6-BD68-1A39383B9A22}" type="presParOf" srcId="{13B14505-5EB6-404F-A632-C974B8FC5582}" destId="{BAA75CB6-EC08-4144-BFB2-DC38E015BF5D}" srcOrd="14" destOrd="0" presId="urn:microsoft.com/office/officeart/2005/8/layout/target3"/>
    <dgm:cxn modelId="{135F0140-375F-4412-AD4C-4CB8BDE1BEA1}" type="presParOf" srcId="{13B14505-5EB6-404F-A632-C974B8FC5582}" destId="{27A566B9-CC50-4CF0-81F0-DEDCEC3764B5}" srcOrd="15" destOrd="0" presId="urn:microsoft.com/office/officeart/2005/8/layout/target3"/>
  </dgm:cxnLst>
  <dgm:bg/>
  <dgm:whole/>
</dgm:dataModel>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29F041-6C5A-464F-9690-7A4BB3D383B2}" type="datetimeFigureOut">
              <a:rPr lang="ru-RU" smtClean="0"/>
              <a:pPr/>
              <a:t>24.04.2017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55D2E4-45BA-4899-BCA0-E61CF1814CF4}"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3B55D2E4-45BA-4899-BCA0-E61CF1814CF4}"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725C68B6-61C2-468F-89AB-4B9F7531AA68}"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24.04.2017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B106E36-FD25-4E2D-B0AA-010F637433A0}" type="datetimeFigureOut">
              <a:rPr lang="ru-RU" smtClean="0"/>
              <a:pPr/>
              <a:t>24.04.2017</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034" y="214290"/>
            <a:ext cx="8229600" cy="1828800"/>
          </a:xfrm>
        </p:spPr>
        <p:txBody>
          <a:bodyPr/>
          <a:lstStyle/>
          <a:p>
            <a:r>
              <a:rPr lang="ru-RU" dirty="0" err="1" smtClean="0"/>
              <a:t>Андижон</a:t>
            </a:r>
            <a:r>
              <a:rPr lang="ru-RU" dirty="0" smtClean="0"/>
              <a:t> </a:t>
            </a:r>
            <a:r>
              <a:rPr lang="ru-RU" dirty="0" err="1" smtClean="0"/>
              <a:t>давлат</a:t>
            </a:r>
            <a:r>
              <a:rPr lang="ru-RU" dirty="0" smtClean="0"/>
              <a:t> </a:t>
            </a:r>
            <a:r>
              <a:rPr lang="ru-RU" dirty="0" err="1" smtClean="0"/>
              <a:t>тиббиёт</a:t>
            </a:r>
            <a:r>
              <a:rPr lang="ru-RU" dirty="0" smtClean="0"/>
              <a:t> </a:t>
            </a:r>
            <a:r>
              <a:rPr lang="ru-RU" dirty="0" err="1" smtClean="0"/>
              <a:t>институти</a:t>
            </a:r>
            <a:endParaRPr lang="ru-RU" dirty="0"/>
          </a:p>
        </p:txBody>
      </p:sp>
      <p:sp>
        <p:nvSpPr>
          <p:cNvPr id="3" name="Подзаголовок 2"/>
          <p:cNvSpPr>
            <a:spLocks noGrp="1"/>
          </p:cNvSpPr>
          <p:nvPr>
            <p:ph type="subTitle" idx="1"/>
          </p:nvPr>
        </p:nvSpPr>
        <p:spPr>
          <a:xfrm>
            <a:off x="357158" y="3286124"/>
            <a:ext cx="8429684" cy="2286016"/>
          </a:xfrm>
        </p:spPr>
        <p:txBody>
          <a:bodyPr>
            <a:noAutofit/>
          </a:bodyPr>
          <a:lstStyle/>
          <a:p>
            <a:pPr algn="l"/>
            <a:r>
              <a:rPr lang="ru-RU" sz="3000" dirty="0" err="1" smtClean="0"/>
              <a:t>Мавзу</a:t>
            </a:r>
            <a:r>
              <a:rPr lang="ru-RU" sz="3000" dirty="0" smtClean="0"/>
              <a:t>: </a:t>
            </a:r>
            <a:r>
              <a:rPr lang="ru-RU" sz="2000" dirty="0" smtClean="0">
                <a:solidFill>
                  <a:schemeClr val="accent4">
                    <a:lumMod val="75000"/>
                  </a:schemeClr>
                </a:solidFill>
              </a:rPr>
              <a:t>	</a:t>
            </a:r>
            <a:r>
              <a:rPr lang="uz-Cyrl-UZ" sz="2000" b="1" dirty="0" smtClean="0"/>
              <a:t> ПАТОФИЗИОЛОГИЯ ФАНИГА КИРИШ, УНИНГ</a:t>
            </a:r>
            <a:r>
              <a:rPr lang="en-US" sz="2000" b="1" dirty="0" smtClean="0"/>
              <a:t> 			</a:t>
            </a:r>
            <a:r>
              <a:rPr lang="uz-Cyrl-UZ" sz="2000" b="1" dirty="0" smtClean="0"/>
              <a:t>МАҚСАДИ ВА ВАЗИФАЛАРИ. </a:t>
            </a:r>
            <a:r>
              <a:rPr lang="en-US" sz="2000" b="1" dirty="0" smtClean="0"/>
              <a:t> </a:t>
            </a:r>
            <a:r>
              <a:rPr lang="uz-Cyrl-UZ" sz="2000" b="1" dirty="0" smtClean="0"/>
              <a:t>ЭТИОЛОГИЯ ВА </a:t>
            </a:r>
            <a:r>
              <a:rPr lang="en-US" sz="2000" b="1" dirty="0" smtClean="0"/>
              <a:t>			</a:t>
            </a:r>
            <a:r>
              <a:rPr lang="uz-Cyrl-UZ" sz="2000" b="1" dirty="0" smtClean="0"/>
              <a:t>ПАТОГЕНЕЗ, САНОГЕНЕЗ</a:t>
            </a:r>
            <a:r>
              <a:rPr lang="en-US" sz="2000" b="1" dirty="0" smtClean="0"/>
              <a:t>.</a:t>
            </a:r>
            <a:endParaRPr lang="ru-RU" sz="2000" dirty="0"/>
          </a:p>
        </p:txBody>
      </p:sp>
      <p:sp>
        <p:nvSpPr>
          <p:cNvPr id="4" name="Подзаголовок 2"/>
          <p:cNvSpPr txBox="1">
            <a:spLocks/>
          </p:cNvSpPr>
          <p:nvPr/>
        </p:nvSpPr>
        <p:spPr>
          <a:xfrm>
            <a:off x="285720" y="2571744"/>
            <a:ext cx="8429684" cy="857256"/>
          </a:xfrm>
          <a:prstGeom prst="rect">
            <a:avLst/>
          </a:prstGeom>
        </p:spPr>
        <p:txBody>
          <a:bodyPr vert="horz">
            <a:normAutofit fontScale="92500"/>
          </a:bodyPr>
          <a:lstStyle/>
          <a:p>
            <a:pPr lvl="0" algn="ctr">
              <a:spcBef>
                <a:spcPct val="20000"/>
              </a:spcBef>
              <a:buClr>
                <a:schemeClr val="tx1">
                  <a:shade val="95000"/>
                </a:schemeClr>
              </a:buClr>
              <a:buSzPct val="65000"/>
            </a:pPr>
            <a:r>
              <a:rPr lang="ru-RU" sz="2800" dirty="0" smtClean="0"/>
              <a:t>Кафедра: 	НОРМАЛ ВА ПАТОЛОГИК ФИЗИОЛОГИЯ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7" name="Подзаголовок 2"/>
          <p:cNvSpPr txBox="1">
            <a:spLocks/>
          </p:cNvSpPr>
          <p:nvPr/>
        </p:nvSpPr>
        <p:spPr>
          <a:xfrm>
            <a:off x="928662" y="5786454"/>
            <a:ext cx="7786742" cy="857256"/>
          </a:xfrm>
          <a:prstGeom prst="rect">
            <a:avLst/>
          </a:prstGeom>
        </p:spPr>
        <p:txBody>
          <a:bodyPr vert="horz">
            <a:normAutofit/>
          </a:bodyPr>
          <a:lstStyle/>
          <a:p>
            <a:pPr lvl="0">
              <a:spcBef>
                <a:spcPct val="20000"/>
              </a:spcBef>
              <a:buClr>
                <a:schemeClr val="tx1">
                  <a:shade val="95000"/>
                </a:schemeClr>
              </a:buClr>
              <a:buSzPct val="65000"/>
            </a:pPr>
            <a:r>
              <a:rPr lang="en-US" sz="2800" dirty="0" smtClean="0"/>
              <a:t> </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Подзаголовок 2"/>
          <p:cNvSpPr txBox="1">
            <a:spLocks/>
          </p:cNvSpPr>
          <p:nvPr/>
        </p:nvSpPr>
        <p:spPr>
          <a:xfrm>
            <a:off x="4143308" y="6072206"/>
            <a:ext cx="5000692" cy="571504"/>
          </a:xfrm>
          <a:prstGeom prst="rect">
            <a:avLst/>
          </a:prstGeom>
        </p:spPr>
        <p:txBody>
          <a:bodyPr vert="horz">
            <a:normAutofit/>
          </a:bodyPr>
          <a:lstStyle/>
          <a:p>
            <a:pPr marL="0" marR="0" lvl="0" indent="0" algn="l" defTabSz="914400" rtl="0" eaLnBrk="1" fontAlgn="auto" latinLnBrk="0" hangingPunct="1">
              <a:lnSpc>
                <a:spcPct val="100000"/>
              </a:lnSpc>
              <a:spcBef>
                <a:spcPct val="20000"/>
              </a:spcBef>
              <a:spcAft>
                <a:spcPts val="0"/>
              </a:spcAft>
              <a:buClr>
                <a:schemeClr val="tx1">
                  <a:shade val="95000"/>
                </a:schemeClr>
              </a:buClr>
              <a:buSzPct val="65000"/>
              <a:buFont typeface="Wingdings 2"/>
              <a:buNone/>
              <a:tabLst/>
              <a:defRPr/>
            </a:pPr>
            <a:r>
              <a:rPr lang="ru-RU" sz="2800" dirty="0" err="1" smtClean="0">
                <a:solidFill>
                  <a:srgbClr val="92D050"/>
                </a:solidFill>
              </a:rPr>
              <a:t>Маьрузачи</a:t>
            </a:r>
            <a:r>
              <a:rPr lang="ru-RU" sz="2800" dirty="0" smtClean="0">
                <a:solidFill>
                  <a:schemeClr val="accent1">
                    <a:lumMod val="75000"/>
                  </a:schemeClr>
                </a:solidFill>
              </a:rPr>
              <a:t>: </a:t>
            </a:r>
            <a:r>
              <a:rPr lang="ru-RU" sz="2800" dirty="0" smtClean="0"/>
              <a:t>	</a:t>
            </a:r>
            <a:r>
              <a:rPr lang="ru-RU" sz="2800" dirty="0" smtClean="0"/>
              <a:t> М</a:t>
            </a:r>
            <a:r>
              <a:rPr lang="ru-RU" sz="2800" dirty="0" smtClean="0"/>
              <a:t>. М. </a:t>
            </a:r>
            <a:r>
              <a:rPr lang="ru-RU" sz="2800" dirty="0" err="1" smtClean="0"/>
              <a:t>Мадумарова</a:t>
            </a:r>
            <a:endParaRPr kumimoji="0" lang="ru-RU"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Патология физиология</a:t>
            </a:r>
            <a:endParaRPr lang="ru-RU" dirty="0"/>
          </a:p>
        </p:txBody>
      </p:sp>
      <p:sp>
        <p:nvSpPr>
          <p:cNvPr id="3" name="Содержимое 2"/>
          <p:cNvSpPr>
            <a:spLocks noGrp="1"/>
          </p:cNvSpPr>
          <p:nvPr>
            <p:ph idx="1"/>
          </p:nvPr>
        </p:nvSpPr>
        <p:spPr/>
        <p:txBody>
          <a:bodyPr>
            <a:normAutofit fontScale="77500" lnSpcReduction="20000"/>
          </a:bodyPr>
          <a:lstStyle/>
          <a:p>
            <a:pPr>
              <a:buNone/>
            </a:pPr>
            <a:r>
              <a:rPr lang="uz-Cyrl-UZ" dirty="0" smtClean="0"/>
              <a:t>Патология физиология шундай фанки, касал организмни ҳаёт фаолиятини, яъни касаллиги келиб чиқиши қонуниятлари, ривожланиши ва оқибатларини ўргатади. </a:t>
            </a:r>
            <a:endParaRPr lang="ru-RU" dirty="0" smtClean="0"/>
          </a:p>
          <a:p>
            <a:pPr>
              <a:buNone/>
            </a:pPr>
            <a:r>
              <a:rPr lang="uz-Cyrl-UZ" dirty="0" smtClean="0"/>
              <a:t>Патологик  физиология – фундаментал фан  сифатида тиббиётда  муҳим  жой эгаллайди.  Назарий ва клиник фанлар  ўртасида  боғловчилик  вазифасини  ўтайди, интегратив  медикобиологик  фан сифатида  таъкидланади,  талабаларда клиник  мушоҳадани шакилланишида муҳим аҳамятга эга. </a:t>
            </a:r>
            <a:endParaRPr lang="ru-RU" dirty="0" smtClean="0"/>
          </a:p>
          <a:p>
            <a:pPr>
              <a:buNone/>
            </a:pPr>
            <a:r>
              <a:rPr lang="uz-Cyrl-UZ" dirty="0" smtClean="0"/>
              <a:t>Олий тиббиёт мактабида дастур шундай тузилганки, аввалига нормал организмни тузилиши ва функциялари ўрганилади, (анатомия, гистология, биохимия ва бошқалар) сўнгра, талабага касал организмда кечадиган структуравий, биохимик ва функционал бузилишлар ўргатилади (патофизиология ва патанатомия) ва талабани клиник фанларга тайёрлайди. </a:t>
            </a:r>
            <a:endParaRPr lang="ru-RU" dirty="0" smtClean="0"/>
          </a:p>
          <a:p>
            <a:pPr>
              <a:buNone/>
            </a:pPr>
            <a:endParaRPr lang="ru-RU"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1143000"/>
          </a:xfrm>
        </p:spPr>
        <p:txBody>
          <a:bodyPr>
            <a:normAutofit fontScale="90000"/>
          </a:bodyPr>
          <a:lstStyle/>
          <a:p>
            <a:r>
              <a:rPr lang="uz-Cyrl-UZ" b="1" dirty="0" smtClean="0"/>
              <a:t/>
            </a:r>
            <a:br>
              <a:rPr lang="uz-Cyrl-UZ" b="1" dirty="0" smtClean="0"/>
            </a:br>
            <a:r>
              <a:rPr lang="uz-Cyrl-UZ" b="1" dirty="0" smtClean="0"/>
              <a:t>Патофизиология умумий ва хусусий қисмларга бўлинади.</a:t>
            </a:r>
            <a:r>
              <a:rPr lang="ru-RU" dirty="0" smtClean="0"/>
              <a:t/>
            </a:r>
            <a:br>
              <a:rPr lang="ru-RU" dirty="0" smtClean="0"/>
            </a:br>
            <a:endParaRPr lang="ru-RU" dirty="0"/>
          </a:p>
        </p:txBody>
      </p:sp>
      <p:sp>
        <p:nvSpPr>
          <p:cNvPr id="3" name="Содержимое 2"/>
          <p:cNvSpPr>
            <a:spLocks noGrp="1"/>
          </p:cNvSpPr>
          <p:nvPr>
            <p:ph idx="1"/>
          </p:nvPr>
        </p:nvSpPr>
        <p:spPr>
          <a:xfrm>
            <a:off x="0" y="1000108"/>
            <a:ext cx="9144000" cy="5429288"/>
          </a:xfrm>
        </p:spPr>
        <p:txBody>
          <a:bodyPr>
            <a:noAutofit/>
          </a:bodyPr>
          <a:lstStyle/>
          <a:p>
            <a:pPr>
              <a:buFont typeface="Wingdings" pitchFamily="2" charset="2"/>
              <a:buChar char="ü"/>
            </a:pPr>
            <a:r>
              <a:rPr lang="uz-Cyrl-UZ" sz="1600" dirty="0" smtClean="0">
                <a:latin typeface="Times New Roman" pitchFamily="18" charset="0"/>
                <a:cs typeface="Times New Roman" pitchFamily="18" charset="0"/>
              </a:rPr>
              <a:t>1. Умумий нозология касаллик биологик қонуният эканлигини ўргатади (касаллик бутун организм реакцияси эканлиги, касалликлар моҳиятини, унинг босқичлари, касаллик оқибатларини ҳамда касаллик ва патологик жараёнларни синфланиши ўргатади).</a:t>
            </a:r>
          </a:p>
          <a:p>
            <a:pPr>
              <a:buFont typeface="Wingdings" pitchFamily="2" charset="2"/>
              <a:buChar char="ü"/>
            </a:pPr>
            <a:endParaRPr lang="ru-RU" sz="1600" dirty="0" smtClean="0">
              <a:latin typeface="Times New Roman" pitchFamily="18" charset="0"/>
              <a:cs typeface="Times New Roman" pitchFamily="18" charset="0"/>
            </a:endParaRPr>
          </a:p>
          <a:p>
            <a:pPr>
              <a:buFont typeface="Wingdings" pitchFamily="2" charset="2"/>
              <a:buChar char="ü"/>
            </a:pPr>
            <a:r>
              <a:rPr lang="uz-Cyrl-UZ" sz="1600" dirty="0" smtClean="0">
                <a:latin typeface="Times New Roman" pitchFamily="18" charset="0"/>
                <a:cs typeface="Times New Roman" pitchFamily="18" charset="0"/>
              </a:rPr>
              <a:t>2. Умумий этиология касалликни келтириб чиқарадиган шарт-шароит ва сабабларни, касалликни келтириб чиқарувчи шарт-шароит ва сабаблар ўртасидаги муносабатларни ўргатади.</a:t>
            </a:r>
          </a:p>
          <a:p>
            <a:pPr>
              <a:buFont typeface="Wingdings" pitchFamily="2" charset="2"/>
              <a:buChar char="ü"/>
            </a:pPr>
            <a:endParaRPr lang="ru-RU" sz="1600" dirty="0" smtClean="0">
              <a:latin typeface="Times New Roman" pitchFamily="18" charset="0"/>
              <a:cs typeface="Times New Roman" pitchFamily="18" charset="0"/>
            </a:endParaRPr>
          </a:p>
          <a:p>
            <a:pPr>
              <a:buFont typeface="Wingdings" pitchFamily="2" charset="2"/>
              <a:buChar char="ü"/>
            </a:pPr>
            <a:r>
              <a:rPr lang="uz-Cyrl-UZ" sz="1600" dirty="0" smtClean="0">
                <a:latin typeface="Times New Roman" pitchFamily="18" charset="0"/>
                <a:cs typeface="Times New Roman" pitchFamily="18" charset="0"/>
              </a:rPr>
              <a:t>3. Умумий патогенез патологик жараёнларни ривожланиш механизмини ўргатади. Ушбу бўлим, патофизиологияни нисбатан кенг бўлими бўлиб ҳисобланади.</a:t>
            </a:r>
            <a:endParaRPr lang="ru-RU" sz="1600" dirty="0" smtClean="0">
              <a:latin typeface="Times New Roman" pitchFamily="18" charset="0"/>
              <a:cs typeface="Times New Roman" pitchFamily="18" charset="0"/>
            </a:endParaRPr>
          </a:p>
          <a:p>
            <a:pPr>
              <a:buNone/>
            </a:pPr>
            <a:r>
              <a:rPr lang="uz-Cyrl-UZ" sz="1600" dirty="0" smtClean="0">
                <a:latin typeface="Times New Roman" pitchFamily="18" charset="0"/>
                <a:cs typeface="Times New Roman" pitchFamily="18" charset="0"/>
              </a:rPr>
              <a:t>         Бундан ташқари, умумий патофизиология бемор организмидаги адаптация, компенсация ва </a:t>
            </a:r>
            <a:r>
              <a:rPr lang="uz-Cyrl-UZ" sz="1600" b="1" dirty="0" smtClean="0">
                <a:latin typeface="Times New Roman" pitchFamily="18" charset="0"/>
                <a:cs typeface="Times New Roman" pitchFamily="18" charset="0"/>
              </a:rPr>
              <a:t>функцияларни тикланиш механизмлари</a:t>
            </a:r>
            <a:r>
              <a:rPr lang="uz-Cyrl-UZ" sz="1600" dirty="0" smtClean="0">
                <a:latin typeface="Times New Roman" pitchFamily="18" charset="0"/>
                <a:cs typeface="Times New Roman" pitchFamily="18" charset="0"/>
              </a:rPr>
              <a:t>ни, шунингдек, патологик жараёнларни ҳайвонларда нусхалаштириш ва уларнинг тугалланиш механизмларини ўрганади.</a:t>
            </a:r>
          </a:p>
          <a:p>
            <a:pPr>
              <a:buFont typeface="Wingdings" pitchFamily="2" charset="2"/>
              <a:buChar char="ü"/>
            </a:pPr>
            <a:endParaRPr lang="ru-RU" sz="1600" dirty="0" smtClean="0">
              <a:latin typeface="Times New Roman" pitchFamily="18" charset="0"/>
              <a:cs typeface="Times New Roman" pitchFamily="18" charset="0"/>
            </a:endParaRPr>
          </a:p>
          <a:p>
            <a:pPr>
              <a:buFont typeface="Wingdings" pitchFamily="2" charset="2"/>
              <a:buChar char="ü"/>
            </a:pPr>
            <a:r>
              <a:rPr lang="uz-Cyrl-UZ" sz="1600" dirty="0" smtClean="0">
                <a:latin typeface="Times New Roman" pitchFamily="18" charset="0"/>
                <a:cs typeface="Times New Roman" pitchFamily="18" charset="0"/>
              </a:rPr>
              <a:t>4. Типик патологик жараёнлар кўплаб, касалликлар асосида ётувчи жараёнлар бўлиб, буларга яллиғланиш, ўсма, иситма, гипоксия, моддалар алмашинувини типик бузилишлари, очлик ва бошқалар киради. Типик патологик жараён организм турига, патоген сабабларни ўзига хослигига, унинг жойлашган жойига қарамай, бир хил умумий қонуниятларга асосланиб ривожланади. </a:t>
            </a:r>
          </a:p>
          <a:p>
            <a:pPr>
              <a:buFont typeface="Wingdings" pitchFamily="2" charset="2"/>
              <a:buChar char="ü"/>
            </a:pPr>
            <a:endParaRPr lang="ru-RU" sz="1600" dirty="0" smtClean="0">
              <a:latin typeface="Times New Roman" pitchFamily="18" charset="0"/>
              <a:cs typeface="Times New Roman" pitchFamily="18" charset="0"/>
            </a:endParaRPr>
          </a:p>
          <a:p>
            <a:pPr>
              <a:buFont typeface="Wingdings" pitchFamily="2" charset="2"/>
              <a:buChar char="ü"/>
            </a:pPr>
            <a:r>
              <a:rPr lang="uz-Cyrl-UZ" sz="1600" dirty="0" smtClean="0">
                <a:latin typeface="Times New Roman" pitchFamily="18" charset="0"/>
                <a:cs typeface="Times New Roman" pitchFamily="18" charset="0"/>
              </a:rPr>
              <a:t>5. Хусусий патофизиология, айрим орган ва системаларда юз берадиган ўзгаришларни ўргатади, ушбу билимлар, умумий қисмдан олган билимларга асосланади. </a:t>
            </a:r>
            <a:endParaRPr lang="ru-RU" sz="1600" dirty="0" smtClean="0">
              <a:latin typeface="Times New Roman" pitchFamily="18" charset="0"/>
              <a:cs typeface="Times New Roman" pitchFamily="18" charset="0"/>
            </a:endParaRPr>
          </a:p>
          <a:p>
            <a:pPr>
              <a:buFont typeface="Wingdings" pitchFamily="2" charset="2"/>
              <a:buChar char="ü"/>
            </a:pPr>
            <a:endParaRPr lang="ru-RU" sz="1600"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pPr>
              <a:buNone/>
            </a:pPr>
            <a:endParaRPr lang="uz-Cyrl-UZ" sz="2400" dirty="0" smtClean="0">
              <a:latin typeface="Times New Roman" pitchFamily="18" charset="0"/>
              <a:cs typeface="Times New Roman" pitchFamily="18" charset="0"/>
            </a:endParaRPr>
          </a:p>
          <a:p>
            <a:pPr>
              <a:buNone/>
            </a:pPr>
            <a:endParaRPr lang="uz-Cyrl-UZ" sz="2400" dirty="0" smtClean="0">
              <a:latin typeface="Times New Roman" pitchFamily="18" charset="0"/>
              <a:cs typeface="Times New Roman" pitchFamily="18" charset="0"/>
            </a:endParaRPr>
          </a:p>
          <a:p>
            <a:pPr>
              <a:buNone/>
            </a:pPr>
            <a:r>
              <a:rPr lang="uz-Cyrl-UZ" sz="2400" dirty="0" smtClean="0">
                <a:latin typeface="Times New Roman" pitchFamily="18" charset="0"/>
                <a:cs typeface="Times New Roman" pitchFamily="18" charset="0"/>
              </a:rPr>
              <a:t>Қайси фанлар билим билан алоқаси тўғрисида қисқача маълумот. Булар  (биохимия, физиология, гистология, патанатомия) ва бошқа фанлардир. Айниқса, ушбу фан нормал физиология фани билан чамбарчас боғлиқ шунинг учун, ҳам патфизиология фанини “бемор организмни” физиологияси ҳам деб юритишади. Лекин шуни таъкидлаш лозимки, касаллик бу нормал жараёнларни  комбинациясидан ташкил топмайди, балки организмни сифат жиҳатидан янги ҳолати бўлиб ҳисобланади. Шундан уларни мақсади турлича эканлиги маълум, яъни патофизиология касалликни кўплаб томонларини очиб беради.</a:t>
            </a:r>
            <a:endParaRPr lang="ru-RU" sz="2400" dirty="0" smtClean="0">
              <a:latin typeface="Times New Roman" pitchFamily="18" charset="0"/>
              <a:cs typeface="Times New Roman" pitchFamily="18" charset="0"/>
            </a:endParaRPr>
          </a:p>
          <a:p>
            <a:pPr>
              <a:buNone/>
            </a:pPr>
            <a:r>
              <a:rPr lang="uz-Cyrl-UZ" sz="2400" dirty="0" smtClean="0">
                <a:latin typeface="Times New Roman" pitchFamily="18" charset="0"/>
                <a:cs typeface="Times New Roman" pitchFamily="18" charset="0"/>
              </a:rPr>
              <a:t>Патофизиология  фани яқин даврларгача патологик анатомия билан бир фан бўлиб ҳисобланган, лекин патологик анатомия касаллик динамикасини кўрсатиб бера олмаган.</a:t>
            </a:r>
            <a:endParaRPr lang="ru-RU" sz="2400"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85000" lnSpcReduction="20000"/>
          </a:bodyPr>
          <a:lstStyle/>
          <a:p>
            <a:pPr>
              <a:buNone/>
            </a:pPr>
            <a:r>
              <a:rPr lang="uz-Cyrl-UZ" dirty="0" smtClean="0">
                <a:latin typeface="Times New Roman" pitchFamily="18" charset="0"/>
                <a:cs typeface="Times New Roman" pitchFamily="18" charset="0"/>
              </a:rPr>
              <a:t>Россияда патологик физологик асосчиси сифатида  Сеченов И.К  шогирди  В.В Пашути хисобланади. 1874 йилдан Казань  унверситетини  умумий патология  кафедрасини бошқарган. У 1878 – 1881 йилларда “патологик физологиядан  маърузалар курси” асарини ёзди. Шундан сўнг, патологик физиология  фан сифатида ажралиб чиқди. Замонавий  тиббиётда патологик физиологияни қуйидаги йўналишлари тафовутланади.</a:t>
            </a:r>
            <a:endParaRPr lang="ru-RU" dirty="0" smtClean="0">
              <a:latin typeface="Times New Roman" pitchFamily="18" charset="0"/>
              <a:cs typeface="Times New Roman" pitchFamily="18" charset="0"/>
            </a:endParaRPr>
          </a:p>
          <a:p>
            <a:pPr lvl="0">
              <a:buFont typeface="Wingdings" pitchFamily="2" charset="2"/>
              <a:buChar char="q"/>
            </a:pPr>
            <a:r>
              <a:rPr lang="uz-Cyrl-UZ" dirty="0" smtClean="0">
                <a:latin typeface="Times New Roman" pitchFamily="18" charset="0"/>
                <a:cs typeface="Times New Roman" pitchFamily="18" charset="0"/>
              </a:rPr>
              <a:t>экспериментал – физиологик,  физик химик йўналиши . (Пашутинг) </a:t>
            </a:r>
            <a:endParaRPr lang="ru-RU" dirty="0" smtClean="0">
              <a:latin typeface="Times New Roman" pitchFamily="18" charset="0"/>
              <a:cs typeface="Times New Roman" pitchFamily="18" charset="0"/>
            </a:endParaRPr>
          </a:p>
          <a:p>
            <a:pPr lvl="0">
              <a:buFont typeface="Wingdings" pitchFamily="2" charset="2"/>
              <a:buChar char="q"/>
            </a:pPr>
            <a:r>
              <a:rPr lang="uz-Cyrl-UZ" dirty="0" smtClean="0">
                <a:latin typeface="Times New Roman" pitchFamily="18" charset="0"/>
                <a:cs typeface="Times New Roman" pitchFamily="18" charset="0"/>
              </a:rPr>
              <a:t>Гистофизиологик йўналиш нуқта (</a:t>
            </a:r>
            <a:r>
              <a:rPr lang="ru-RU" dirty="0" smtClean="0">
                <a:latin typeface="Times New Roman" pitchFamily="18" charset="0"/>
                <a:cs typeface="Times New Roman" pitchFamily="18" charset="0"/>
              </a:rPr>
              <a:t>П</a:t>
            </a:r>
            <a:r>
              <a:rPr lang="uz-Cyrl-UZ" dirty="0" smtClean="0">
                <a:latin typeface="Times New Roman" pitchFamily="18" charset="0"/>
                <a:cs typeface="Times New Roman" pitchFamily="18" charset="0"/>
              </a:rPr>
              <a:t>одв</a:t>
            </a:r>
            <a:r>
              <a:rPr lang="ru-RU" dirty="0" err="1" smtClean="0">
                <a:latin typeface="Times New Roman" pitchFamily="18" charset="0"/>
                <a:cs typeface="Times New Roman" pitchFamily="18" charset="0"/>
              </a:rPr>
              <a:t>ысоцки</a:t>
            </a:r>
            <a:r>
              <a:rPr lang="ru-RU" dirty="0" smtClean="0">
                <a:latin typeface="Times New Roman" pitchFamily="18" charset="0"/>
                <a:cs typeface="Times New Roman" pitchFamily="18" charset="0"/>
              </a:rPr>
              <a:t>, Заболотный, </a:t>
            </a:r>
            <a:r>
              <a:rPr lang="ru-RU" dirty="0" err="1" smtClean="0">
                <a:latin typeface="Times New Roman" pitchFamily="18" charset="0"/>
                <a:cs typeface="Times New Roman" pitchFamily="18" charset="0"/>
              </a:rPr>
              <a:t>Тарасевич</a:t>
            </a:r>
            <a:r>
              <a:rPr lang="uz-Cyrl-UZ"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lvl="0">
              <a:buFont typeface="Wingdings" pitchFamily="2" charset="2"/>
              <a:buChar char="q"/>
            </a:pPr>
            <a:r>
              <a:rPr lang="ru-RU" dirty="0" err="1" smtClean="0">
                <a:latin typeface="Times New Roman" pitchFamily="18" charset="0"/>
                <a:cs typeface="Times New Roman" pitchFamily="18" charset="0"/>
              </a:rPr>
              <a:t>умумий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биологик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a:t>
            </a:r>
            <a:r>
              <a:rPr lang="uz-Cyrl-UZ" dirty="0" smtClean="0">
                <a:latin typeface="Times New Roman" pitchFamily="18" charset="0"/>
                <a:cs typeface="Times New Roman" pitchFamily="18" charset="0"/>
              </a:rPr>
              <a:t>ўналиш ва  қиёсий патология. (Вирхов, Лукенов, Мечников) </a:t>
            </a:r>
            <a:endParaRPr lang="ru-RU" dirty="0" smtClean="0">
              <a:latin typeface="Times New Roman" pitchFamily="18" charset="0"/>
              <a:cs typeface="Times New Roman" pitchFamily="18" charset="0"/>
            </a:endParaRPr>
          </a:p>
          <a:p>
            <a:pPr lvl="0">
              <a:buFont typeface="Wingdings" pitchFamily="2" charset="2"/>
              <a:buChar char="q"/>
            </a:pPr>
            <a:r>
              <a:rPr lang="uz-Cyrl-UZ" dirty="0" smtClean="0">
                <a:latin typeface="Times New Roman" pitchFamily="18" charset="0"/>
                <a:cs typeface="Times New Roman" pitchFamily="18" charset="0"/>
              </a:rPr>
              <a:t>Нервизим (Павлов, Сперанский, Галлер, Мухин ва бошқалар.)</a:t>
            </a:r>
            <a:endParaRPr lang="ru-RU" dirty="0" smtClean="0">
              <a:latin typeface="Times New Roman" pitchFamily="18" charset="0"/>
              <a:cs typeface="Times New Roman" pitchFamily="18" charset="0"/>
            </a:endParaRPr>
          </a:p>
          <a:p>
            <a:pPr lvl="0">
              <a:buFont typeface="Wingdings" pitchFamily="2" charset="2"/>
              <a:buChar char="q"/>
            </a:pPr>
            <a:r>
              <a:rPr lang="uz-Cyrl-UZ" dirty="0" smtClean="0">
                <a:latin typeface="Times New Roman" pitchFamily="18" charset="0"/>
                <a:cs typeface="Times New Roman" pitchFamily="18" charset="0"/>
              </a:rPr>
              <a:t>Клиника – экспериментал интеграцион йўналиш (Фохит, Линдеман, Пилетнев)</a:t>
            </a:r>
            <a:endParaRPr lang="ru-RU" dirty="0" smtClean="0">
              <a:latin typeface="Times New Roman" pitchFamily="18" charset="0"/>
              <a:cs typeface="Times New Roman" pitchFamily="18" charset="0"/>
            </a:endParaRPr>
          </a:p>
          <a:p>
            <a:pPr lvl="0">
              <a:buNone/>
            </a:pPr>
            <a:r>
              <a:rPr lang="uz-Cyrl-UZ" dirty="0" smtClean="0">
                <a:latin typeface="Times New Roman" pitchFamily="18" charset="0"/>
                <a:cs typeface="Times New Roman" pitchFamily="18" charset="0"/>
              </a:rPr>
              <a:t>Патофизиология клиник фанлар билан ҳам чамбарчас боғланган. Уларнинг охирги мақсади ҳам бир, лекин бундай олиб қараганимизда уларни яқин мақсадлари ва ўрганиш объектлари бир-биридан фарқ қилинади албатта.</a:t>
            </a:r>
            <a:endParaRPr lang="ru-RU" dirty="0" smtClean="0">
              <a:latin typeface="Times New Roman" pitchFamily="18" charset="0"/>
              <a:cs typeface="Times New Roman" pitchFamily="18" charset="0"/>
            </a:endParaRPr>
          </a:p>
          <a:p>
            <a:pPr>
              <a:buNone/>
            </a:pPr>
            <a:endParaRPr lang="ru-RU"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Эксперимент патфизиологияни асосий ўрганиш усулидир</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92500" lnSpcReduction="20000"/>
          </a:bodyPr>
          <a:lstStyle/>
          <a:p>
            <a:r>
              <a:rPr lang="uz-Cyrl-UZ" dirty="0" smtClean="0">
                <a:latin typeface="Times New Roman" pitchFamily="18" charset="0"/>
                <a:cs typeface="Times New Roman" pitchFamily="18" charset="0"/>
              </a:rPr>
              <a:t>Патофизиологияни ўрганиш объекти касаллик бўлса, усули эса патофизиологик эксперимент бўлиб ҳисобланади. Эксперимент ёрдамида фанни ўрганиш, жуда кўплаб фанлар фойдаланади (нормал физиология, фармакология ва б.қ.) Патофизиологик экспериментлар моҳиятида хайвонларда касаллик чақириш ва олинган маълумотларни клиникага тадбиқ этиш ётади. Тажрибанинг аҳамияти шундан иборатки, экспериментаторга ҳайвонлардаги патологик жараённи бошидан охиригача кузатиш имкони берилади, шифокорда эса бундай имконият йўқ, чунки бемор шифокорга касал бўлгандагина мурожаат этади.</a:t>
            </a:r>
            <a:endParaRPr lang="ru-RU"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a:bodyPr>
          <a:lstStyle/>
          <a:p>
            <a:pPr>
              <a:buNone/>
            </a:pPr>
            <a:r>
              <a:rPr lang="uz-Cyrl-UZ" dirty="0" smtClean="0"/>
              <a:t>Юқорида такитланганидек,  патофизиология  асосий текшириш усули  эксперимент бўлиб бормоқда. Хозирги кунда кўплаб касалликлар нусхалаштирилган : инфекцион касалликлар, атеросклероз, гипертоник касалликлар  миокард  инфаркт. Лекин шуни эсдан чиқармаслик керакки, инсонлардаги касалликларни, айнан ўзини моделлаштириб бўлмайди, лекин айрим синдром ва симтомларни  маделлаштириш мумкин. Шунингдек ,  алмашинув, рухий ва алергик касалликларни  хайвонларда моделлаштириш имконияти хозирча йўқ. </a:t>
            </a:r>
            <a:endParaRPr lang="ru-RU" dirty="0" smtClean="0"/>
          </a:p>
          <a:p>
            <a:pPr>
              <a:buNone/>
            </a:pPr>
            <a:endParaRPr lang="ru-RU" dirty="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571480"/>
            <a:ext cx="8229600" cy="5011750"/>
          </a:xfrm>
        </p:spPr>
        <p:txBody>
          <a:bodyPr>
            <a:normAutofit/>
          </a:bodyPr>
          <a:lstStyle/>
          <a:p>
            <a:r>
              <a:rPr lang="uz-Cyrl-UZ" b="1" dirty="0" smtClean="0"/>
              <a:t>Патофизиологик экспериментлар иккига: ўткир ва сурункалига бўлинади. </a:t>
            </a:r>
            <a:r>
              <a:rPr lang="ru-RU" dirty="0" smtClean="0"/>
              <a:t/>
            </a:r>
            <a:br>
              <a:rPr lang="ru-RU" dirty="0" smtClean="0"/>
            </a:br>
            <a:r>
              <a:rPr lang="uz-Cyrl-UZ" b="1" dirty="0" smtClean="0"/>
              <a:t>Патофизиология қуйидаги усуллардан фойдаланади:</a:t>
            </a:r>
            <a:r>
              <a:rPr lang="ru-RU" dirty="0" smtClean="0"/>
              <a:t/>
            </a:r>
            <a:br>
              <a:rPr lang="ru-RU" dirty="0" smtClean="0"/>
            </a:br>
            <a:endParaRPr lang="ru-RU" dirty="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pPr lvl="0">
              <a:buFont typeface="Wingdings" pitchFamily="2" charset="2"/>
              <a:buChar char="v"/>
            </a:pPr>
            <a:r>
              <a:rPr lang="uz-Cyrl-UZ" dirty="0" smtClean="0"/>
              <a:t>Ажратиб олиш экстирпация</a:t>
            </a:r>
            <a:endParaRPr lang="ru-RU" dirty="0" smtClean="0"/>
          </a:p>
          <a:p>
            <a:pPr lvl="0">
              <a:buFont typeface="Wingdings" pitchFamily="2" charset="2"/>
              <a:buChar char="v"/>
            </a:pPr>
            <a:r>
              <a:rPr lang="uz-Cyrl-UZ" dirty="0" smtClean="0"/>
              <a:t>Кўчириш усуллари (трансплантация ва инъекция)</a:t>
            </a:r>
            <a:endParaRPr lang="ru-RU" dirty="0" smtClean="0"/>
          </a:p>
          <a:p>
            <a:pPr lvl="0">
              <a:buFont typeface="Wingdings" pitchFamily="2" charset="2"/>
              <a:buChar char="v"/>
            </a:pPr>
            <a:r>
              <a:rPr lang="uz-Cyrl-UZ" dirty="0" smtClean="0"/>
              <a:t>Ёриш усули </a:t>
            </a:r>
            <a:endParaRPr lang="ru-RU" dirty="0" smtClean="0"/>
          </a:p>
          <a:p>
            <a:pPr lvl="0">
              <a:buFont typeface="Wingdings" pitchFamily="2" charset="2"/>
              <a:buChar char="v"/>
            </a:pPr>
            <a:r>
              <a:rPr lang="uz-Cyrl-UZ" dirty="0" smtClean="0"/>
              <a:t>Эксплантация усули</a:t>
            </a:r>
            <a:endParaRPr lang="ru-RU" dirty="0" smtClean="0"/>
          </a:p>
          <a:p>
            <a:pPr lvl="0">
              <a:buFont typeface="Wingdings" pitchFamily="2" charset="2"/>
              <a:buChar char="v"/>
            </a:pPr>
            <a:r>
              <a:rPr lang="uz-Cyrl-UZ" dirty="0" smtClean="0"/>
              <a:t>Қўзғатиш усули</a:t>
            </a:r>
            <a:endParaRPr lang="ru-RU" dirty="0" smtClean="0"/>
          </a:p>
          <a:p>
            <a:pPr lvl="0">
              <a:buFont typeface="Wingdings" pitchFamily="2" charset="2"/>
              <a:buChar char="v"/>
            </a:pPr>
            <a:r>
              <a:rPr lang="uz-Cyrl-UZ" dirty="0" smtClean="0"/>
              <a:t>Органларни ажратиб қўйиш усули (Клод Бернар) </a:t>
            </a:r>
            <a:endParaRPr lang="ru-RU" dirty="0" smtClean="0"/>
          </a:p>
          <a:p>
            <a:pPr lvl="0">
              <a:buFont typeface="Wingdings" pitchFamily="2" charset="2"/>
              <a:buChar char="v"/>
            </a:pPr>
            <a:r>
              <a:rPr lang="uz-Cyrl-UZ" dirty="0" smtClean="0"/>
              <a:t>Ангиостомия</a:t>
            </a:r>
            <a:endParaRPr lang="ru-RU" dirty="0" smtClean="0"/>
          </a:p>
          <a:p>
            <a:pPr lvl="0">
              <a:buFont typeface="Wingdings" pitchFamily="2" charset="2"/>
              <a:buChar char="v"/>
            </a:pPr>
            <a:r>
              <a:rPr lang="uz-Cyrl-UZ" dirty="0" smtClean="0"/>
              <a:t>Парабиоз усули</a:t>
            </a:r>
            <a:endParaRPr lang="ru-RU" dirty="0" smtClean="0"/>
          </a:p>
          <a:p>
            <a:pPr lvl="0">
              <a:buFont typeface="Wingdings" pitchFamily="2" charset="2"/>
              <a:buChar char="v"/>
            </a:pPr>
            <a:r>
              <a:rPr lang="uz-Cyrl-UZ" dirty="0" smtClean="0"/>
              <a:t>Нишонланган атом усули</a:t>
            </a:r>
            <a:endParaRPr lang="ru-RU" dirty="0" smtClean="0"/>
          </a:p>
          <a:p>
            <a:pPr lvl="0">
              <a:buFont typeface="Wingdings" pitchFamily="2" charset="2"/>
              <a:buChar char="v"/>
            </a:pPr>
            <a:r>
              <a:rPr lang="uz-Cyrl-UZ" dirty="0" smtClean="0"/>
              <a:t>Фистула усули</a:t>
            </a:r>
            <a:endParaRPr lang="ru-RU" dirty="0" smtClean="0"/>
          </a:p>
          <a:p>
            <a:pPr lvl="0">
              <a:buFont typeface="Wingdings" pitchFamily="2" charset="2"/>
              <a:buChar char="v"/>
            </a:pPr>
            <a:r>
              <a:rPr lang="uz-Cyrl-UZ" dirty="0" smtClean="0"/>
              <a:t>Қон томирлардаги перфузия усули</a:t>
            </a:r>
            <a:endParaRPr lang="ru-RU" dirty="0" smtClean="0"/>
          </a:p>
          <a:p>
            <a:pPr lvl="0">
              <a:buFont typeface="Wingdings" pitchFamily="2" charset="2"/>
              <a:buChar char="v"/>
            </a:pPr>
            <a:r>
              <a:rPr lang="uz-Cyrl-UZ" dirty="0" smtClean="0"/>
              <a:t>Серологик усуллар</a:t>
            </a:r>
            <a:endParaRPr lang="ru-RU" dirty="0" smtClean="0"/>
          </a:p>
          <a:p>
            <a:pPr lvl="0">
              <a:buFont typeface="Wingdings" pitchFamily="2" charset="2"/>
              <a:buChar char="v"/>
            </a:pPr>
            <a:r>
              <a:rPr lang="uz-Cyrl-UZ" dirty="0" smtClean="0"/>
              <a:t>Биохимик усуллар</a:t>
            </a:r>
            <a:endParaRPr lang="ru-RU" dirty="0" smtClean="0"/>
          </a:p>
          <a:p>
            <a:pPr lvl="0">
              <a:buFont typeface="Wingdings" pitchFamily="2" charset="2"/>
              <a:buChar char="v"/>
            </a:pPr>
            <a:r>
              <a:rPr lang="uz-Cyrl-UZ" dirty="0" smtClean="0"/>
              <a:t>Кибернетик усуллар</a:t>
            </a:r>
            <a:endParaRPr lang="ru-RU" dirty="0" smtClean="0"/>
          </a:p>
          <a:p>
            <a:pPr lvl="0">
              <a:buFont typeface="Wingdings" pitchFamily="2" charset="2"/>
              <a:buChar char="v"/>
            </a:pPr>
            <a:r>
              <a:rPr lang="uz-Cyrl-UZ" dirty="0" smtClean="0"/>
              <a:t>Морфологик усуллар</a:t>
            </a:r>
            <a:endParaRPr lang="ru-RU" dirty="0" smtClean="0"/>
          </a:p>
          <a:p>
            <a:pPr lvl="0">
              <a:buFont typeface="Wingdings" pitchFamily="2" charset="2"/>
              <a:buChar char="v"/>
            </a:pPr>
            <a:r>
              <a:rPr lang="uz-Cyrl-UZ" dirty="0" smtClean="0"/>
              <a:t>Касал организмда клиник белгиларни кузатиш</a:t>
            </a:r>
            <a:endParaRPr lang="ru-RU" dirty="0" smtClean="0"/>
          </a:p>
          <a:p>
            <a:pPr>
              <a:buFont typeface="Wingdings" pitchFamily="2" charset="2"/>
              <a:buChar char="v"/>
            </a:pPr>
            <a:endParaRPr lang="ru-RU"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571480"/>
            <a:ext cx="8229600" cy="990600"/>
          </a:xfrm>
        </p:spPr>
        <p:txBody>
          <a:bodyPr>
            <a:normAutofit fontScale="90000"/>
          </a:bodyPr>
          <a:lstStyle/>
          <a:p>
            <a:r>
              <a:rPr lang="uz-Cyrl-UZ" b="1" dirty="0" smtClean="0"/>
              <a:t>Ҳар қандай тажриба қуйидаги 4 этапдан иборат бўлади</a:t>
            </a:r>
            <a:r>
              <a:rPr lang="ru-RU" dirty="0" smtClean="0"/>
              <a:t/>
            </a:r>
            <a:br>
              <a:rPr lang="ru-RU" dirty="0" smtClean="0"/>
            </a:br>
            <a:endParaRPr lang="ru-RU" dirty="0"/>
          </a:p>
        </p:txBody>
      </p:sp>
      <p:sp>
        <p:nvSpPr>
          <p:cNvPr id="3" name="Содержимое 2"/>
          <p:cNvSpPr>
            <a:spLocks noGrp="1"/>
          </p:cNvSpPr>
          <p:nvPr>
            <p:ph idx="1"/>
          </p:nvPr>
        </p:nvSpPr>
        <p:spPr>
          <a:xfrm>
            <a:off x="428596" y="1571612"/>
            <a:ext cx="8229600" cy="4937760"/>
          </a:xfrm>
        </p:spPr>
        <p:txBody>
          <a:bodyPr>
            <a:normAutofit/>
          </a:bodyPr>
          <a:lstStyle/>
          <a:p>
            <a:pPr lvl="0"/>
            <a:r>
              <a:rPr lang="uz-Cyrl-UZ" dirty="0" smtClean="0"/>
              <a:t>Режа тузиш, вазифа ва мақсадларни аниқлаш</a:t>
            </a:r>
            <a:endParaRPr lang="ru-RU" dirty="0" smtClean="0"/>
          </a:p>
          <a:p>
            <a:pPr lvl="0"/>
            <a:r>
              <a:rPr lang="uz-Cyrl-UZ" dirty="0" smtClean="0"/>
              <a:t>Хусусий жараён бўлиб, тажриба усулини танлаш</a:t>
            </a:r>
            <a:endParaRPr lang="ru-RU" dirty="0" smtClean="0"/>
          </a:p>
          <a:p>
            <a:pPr lvl="0"/>
            <a:r>
              <a:rPr lang="uz-Cyrl-UZ" dirty="0" smtClean="0"/>
              <a:t>Олинган натижаларни тахлил қилиш, янги тахминларни ишлаб чиқиш (хулоса, ишчи гипотезалар)</a:t>
            </a:r>
            <a:endParaRPr lang="ru-RU" dirty="0" smtClean="0"/>
          </a:p>
          <a:p>
            <a:pPr lvl="0"/>
            <a:r>
              <a:rPr lang="uz-Cyrl-UZ" dirty="0" smtClean="0"/>
              <a:t>Олинган натижаларни ва тушунчаларни амалиётда текшириш.</a:t>
            </a:r>
            <a:endParaRPr lang="ru-RU" dirty="0" smtClean="0"/>
          </a:p>
          <a:p>
            <a:endParaRPr lang="ru-RU" dirty="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500306"/>
            <a:ext cx="8010760" cy="1754326"/>
          </a:xfrm>
          <a:prstGeom prst="rect">
            <a:avLst/>
          </a:prstGeom>
          <a:noFill/>
        </p:spPr>
        <p:txBody>
          <a:bodyPr wrap="square" lIns="91440" tIns="45720" rIns="91440" bIns="45720">
            <a:spAutoFit/>
          </a:bodyPr>
          <a:lstStyle/>
          <a:p>
            <a:pPr algn="ctr"/>
            <a:r>
              <a:rPr lang="uz-Cyrl-UZ"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ЭЬТИБОРИЛАР УЧУН РАХМАТ</a:t>
            </a:r>
            <a:endParaRPr lang="ru-RU"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2">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2192</TotalTime>
  <Words>858</Words>
  <PresentationFormat>Экран (4:3)</PresentationFormat>
  <Paragraphs>61</Paragraphs>
  <Slides>12</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Апекс</vt:lpstr>
      <vt:lpstr>Андижон давлат тиббиёт институти</vt:lpstr>
      <vt:lpstr>Патология физиология</vt:lpstr>
      <vt:lpstr> Патофизиология умумий ва хусусий қисмларга бўлинади. </vt:lpstr>
      <vt:lpstr>Слайд 4</vt:lpstr>
      <vt:lpstr>Слайд 5</vt:lpstr>
      <vt:lpstr>Слайд 6</vt:lpstr>
      <vt:lpstr>Эксперимент патфизиологияни асосий ўрганиш усулидир </vt:lpstr>
      <vt:lpstr>Слайд 8</vt:lpstr>
      <vt:lpstr>Патофизиологик экспериментлар иккига: ўткир ва сурункалига бўлинади.  Патофизиология қуйидаги усуллардан фойдаланади: </vt:lpstr>
      <vt:lpstr>Слайд 10</vt:lpstr>
      <vt:lpstr>Ҳар қандай тажриба қуйидаги 4 этапдан иборат бўлади </vt:lpstr>
      <vt:lpstr>Слайд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user1</dc:creator>
  <cp:lastModifiedBy>User</cp:lastModifiedBy>
  <cp:revision>103</cp:revision>
  <dcterms:created xsi:type="dcterms:W3CDTF">2017-04-12T03:35:00Z</dcterms:created>
  <dcterms:modified xsi:type="dcterms:W3CDTF">2017-04-23T19:17:56Z</dcterms:modified>
</cp:coreProperties>
</file>