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7"/>
  </p:notesMasterIdLst>
  <p:sldIdLst>
    <p:sldId id="256" r:id="rId2"/>
    <p:sldId id="261" r:id="rId3"/>
    <p:sldId id="294" r:id="rId4"/>
    <p:sldId id="257" r:id="rId5"/>
    <p:sldId id="264" r:id="rId6"/>
    <p:sldId id="265" r:id="rId7"/>
    <p:sldId id="266" r:id="rId8"/>
    <p:sldId id="267" r:id="rId9"/>
    <p:sldId id="268" r:id="rId10"/>
    <p:sldId id="269" r:id="rId11"/>
    <p:sldId id="270" r:id="rId12"/>
    <p:sldId id="271" r:id="rId13"/>
    <p:sldId id="272" r:id="rId14"/>
    <p:sldId id="273" r:id="rId15"/>
    <p:sldId id="274" r:id="rId16"/>
    <p:sldId id="262" r:id="rId17"/>
    <p:sldId id="279" r:id="rId18"/>
    <p:sldId id="295" r:id="rId19"/>
    <p:sldId id="296" r:id="rId20"/>
    <p:sldId id="297" r:id="rId21"/>
    <p:sldId id="298" r:id="rId22"/>
    <p:sldId id="280" r:id="rId23"/>
    <p:sldId id="281" r:id="rId24"/>
    <p:sldId id="282" r:id="rId25"/>
    <p:sldId id="283" r:id="rId26"/>
    <p:sldId id="292" r:id="rId27"/>
    <p:sldId id="284" r:id="rId28"/>
    <p:sldId id="263" r:id="rId29"/>
    <p:sldId id="286" r:id="rId30"/>
    <p:sldId id="275" r:id="rId31"/>
    <p:sldId id="288" r:id="rId32"/>
    <p:sldId id="276" r:id="rId33"/>
    <p:sldId id="293" r:id="rId34"/>
    <p:sldId id="259" r:id="rId35"/>
    <p:sldId id="260" r:id="rId3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C901"/>
    <a:srgbClr val="FE9202"/>
    <a:srgbClr val="6C1A00"/>
    <a:srgbClr val="58004E"/>
    <a:srgbClr val="800080"/>
    <a:srgbClr val="CC0099"/>
    <a:srgbClr val="1D3A00"/>
    <a:srgbClr val="5EEC3C"/>
    <a:srgbClr val="990099"/>
    <a:srgbClr val="0070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5620"/>
    <p:restoredTop sz="94660"/>
  </p:normalViewPr>
  <p:slideViewPr>
    <p:cSldViewPr>
      <p:cViewPr varScale="1">
        <p:scale>
          <a:sx n="91" d="100"/>
          <a:sy n="91" d="100"/>
        </p:scale>
        <p:origin x="-552" y="-9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35</a:t>
            </a:fld>
            <a:endParaRPr lang="en-US"/>
          </a:p>
        </p:txBody>
      </p:sp>
    </p:spTree>
    <p:extLst>
      <p:ext uri="{BB962C8B-B14F-4D97-AF65-F5344CB8AC3E}">
        <p14:creationId xmlns=""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global.oup.com/us/companion.websites/9780199747382/student/chapter6/"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hyperlink" Target="https://fliphtml5.com/adjmv/swwq/basic/" TargetMode="External"/><Relationship Id="rId4" Type="http://schemas.openxmlformats.org/officeDocument/2006/relationships/hyperlink" Target="https://fliphtml5.com/homepage/adjm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b="1" cap="all" dirty="0" smtClean="0"/>
              <a:t>Nonverbal Communication</a:t>
            </a:r>
            <a:endParaRPr lang="en-US"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8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a:bodyPr>
          <a:lstStyle/>
          <a:p>
            <a:r>
              <a:rPr lang="en-US" dirty="0" smtClean="0"/>
              <a:t>At the end of this class, you should be able to:</a:t>
            </a:r>
          </a:p>
          <a:p>
            <a:pPr lvl="0"/>
            <a:r>
              <a:rPr lang="en-US" dirty="0" smtClean="0"/>
              <a:t>understand characteristics of nonverbal communication;</a:t>
            </a:r>
          </a:p>
          <a:p>
            <a:pPr lvl="0"/>
            <a:r>
              <a:rPr lang="en-US" dirty="0" smtClean="0"/>
              <a:t>Explain the differences between verbal and nonverbal communication; </a:t>
            </a:r>
          </a:p>
          <a:p>
            <a:pPr lvl="0"/>
            <a:r>
              <a:rPr lang="en-US" dirty="0" smtClean="0"/>
              <a:t>Analyze the functions that nonverbal communication serves and types of nonverbal communication; </a:t>
            </a:r>
          </a:p>
          <a:p>
            <a:r>
              <a:rPr lang="en-US" dirty="0" smtClean="0"/>
              <a:t>Apply the functions, types and characteristics of nonverbal communication in everyday interactions.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Nonverbal communication defined</a:t>
            </a:r>
            <a:endParaRPr lang="en-US" dirty="0"/>
          </a:p>
        </p:txBody>
      </p:sp>
      <p:sp>
        <p:nvSpPr>
          <p:cNvPr id="3" name="Content Placeholder 2"/>
          <p:cNvSpPr>
            <a:spLocks noGrp="1"/>
          </p:cNvSpPr>
          <p:nvPr>
            <p:ph idx="1"/>
          </p:nvPr>
        </p:nvSpPr>
        <p:spPr/>
        <p:txBody>
          <a:bodyPr/>
          <a:lstStyle/>
          <a:p>
            <a:r>
              <a:rPr lang="en-US" b="1" cap="all" dirty="0" smtClean="0"/>
              <a:t>definition:</a:t>
            </a:r>
            <a:endParaRPr lang="en-US" dirty="0" smtClean="0"/>
          </a:p>
          <a:p>
            <a:r>
              <a:rPr lang="en-US" b="1" dirty="0" smtClean="0"/>
              <a:t>Nonverbal communication </a:t>
            </a:r>
            <a:r>
              <a:rPr lang="en-US" dirty="0" smtClean="0"/>
              <a:t>is oral and non-oral messages expressed by other than linguistic means.</a:t>
            </a:r>
          </a:p>
          <a:p>
            <a:r>
              <a:rPr lang="en-US" dirty="0" smtClean="0"/>
              <a:t> This rules out not only sign languages but also written words as well, but it includes messages transmitted by vocal means that do not involve language such as sighs, laughs and other utterances.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Characteristics of Nonverbal Communication</a:t>
            </a:r>
            <a:endParaRPr lang="en-US" sz="3200" dirty="0" smtClean="0"/>
          </a:p>
        </p:txBody>
      </p:sp>
      <p:sp>
        <p:nvSpPr>
          <p:cNvPr id="3" name="Content Placeholder 2"/>
          <p:cNvSpPr>
            <a:spLocks noGrp="1"/>
          </p:cNvSpPr>
          <p:nvPr>
            <p:ph idx="1"/>
          </p:nvPr>
        </p:nvSpPr>
        <p:spPr>
          <a:xfrm>
            <a:off x="448966" y="1200150"/>
            <a:ext cx="8246070" cy="3943350"/>
          </a:xfrm>
        </p:spPr>
        <p:txBody>
          <a:bodyPr>
            <a:normAutofit/>
          </a:bodyPr>
          <a:lstStyle/>
          <a:p>
            <a:pPr lvl="1"/>
            <a:r>
              <a:rPr lang="en-US" dirty="0" smtClean="0"/>
              <a:t>All Behavior Has Communicative Value</a:t>
            </a:r>
            <a:endParaRPr lang="en-US" sz="2400" dirty="0" smtClean="0"/>
          </a:p>
          <a:p>
            <a:pPr lvl="1"/>
            <a:r>
              <a:rPr lang="en-US" dirty="0" smtClean="0"/>
              <a:t>Nonverbal Communication Is Primarily Relational</a:t>
            </a:r>
            <a:endParaRPr lang="en-US" sz="2400" dirty="0" smtClean="0"/>
          </a:p>
          <a:p>
            <a:pPr lvl="1"/>
            <a:r>
              <a:rPr lang="en-US" dirty="0" smtClean="0"/>
              <a:t>Nonverbal Communication Is Ambiguous</a:t>
            </a:r>
            <a:endParaRPr lang="en-US" sz="2400" dirty="0" smtClean="0"/>
          </a:p>
          <a:p>
            <a:pPr lvl="1"/>
            <a:r>
              <a:rPr lang="en-US" dirty="0" smtClean="0"/>
              <a:t>Nonverbal Communication Occurs in Mediated Messages</a:t>
            </a:r>
            <a:endParaRPr lang="en-US" sz="2400" dirty="0" smtClean="0"/>
          </a:p>
          <a:p>
            <a:pPr lvl="1"/>
            <a:r>
              <a:rPr lang="en-US" dirty="0" smtClean="0"/>
              <a:t>Nonverbal Communication Is Influenced by Culture </a:t>
            </a:r>
            <a:endParaRPr lang="en-US" sz="2400" dirty="0" smtClean="0"/>
          </a:p>
          <a:p>
            <a:endParaRPr lang="en-US" dirty="0">
              <a:solidFill>
                <a:srgbClr val="FFC000"/>
              </a:solidFill>
            </a:endParaRPr>
          </a:p>
        </p:txBody>
      </p:sp>
    </p:spTree>
    <p:extLst>
      <p:ext uri="{BB962C8B-B14F-4D97-AF65-F5344CB8AC3E}">
        <p14:creationId xmlns="" xmlns:p14="http://schemas.microsoft.com/office/powerpoint/2010/main" val="41033094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dirty="0" smtClean="0"/>
              <a:t>Nonverbal communication exists</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Nonverbal communication exists</a:t>
            </a:r>
            <a:endParaRPr lang="en-US" dirty="0" smtClean="0"/>
          </a:p>
          <a:p>
            <a:r>
              <a:rPr lang="en-US" dirty="0" smtClean="0"/>
              <a:t>Without understanding speech it is possible to get an idea about how others are feeling. </a:t>
            </a:r>
          </a:p>
          <a:p>
            <a:r>
              <a:rPr lang="en-US" dirty="0" smtClean="0"/>
              <a:t>Without any formal experience one is able to recognize and to some degree interpret messages that others people sent nonverbally. </a:t>
            </a:r>
          </a:p>
          <a:p>
            <a:r>
              <a:rPr lang="en-US" dirty="0" smtClean="0"/>
              <a:t>The fact that you and everyone around you is constantly sending nonverbal clues is important because it means that you have a </a:t>
            </a:r>
            <a:r>
              <a:rPr lang="en-US" b="1" dirty="0" smtClean="0"/>
              <a:t>constant</a:t>
            </a:r>
            <a:r>
              <a:rPr lang="en-US" dirty="0" smtClean="0"/>
              <a:t> source of information available about yourself and others.</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All behavior has Communicative value</a:t>
            </a:r>
          </a:p>
        </p:txBody>
      </p:sp>
      <p:sp>
        <p:nvSpPr>
          <p:cNvPr id="3" name="Content Placeholder 2"/>
          <p:cNvSpPr>
            <a:spLocks noGrp="1"/>
          </p:cNvSpPr>
          <p:nvPr>
            <p:ph idx="1"/>
          </p:nvPr>
        </p:nvSpPr>
        <p:spPr>
          <a:xfrm>
            <a:off x="448966" y="1200150"/>
            <a:ext cx="8246070" cy="3943350"/>
          </a:xfrm>
        </p:spPr>
        <p:txBody>
          <a:bodyPr>
            <a:normAutofit/>
          </a:bodyPr>
          <a:lstStyle/>
          <a:p>
            <a:r>
              <a:rPr lang="en-US" b="1" dirty="0" smtClean="0"/>
              <a:t>Nonverbal </a:t>
            </a:r>
            <a:r>
              <a:rPr lang="en-US" b="1" dirty="0" err="1" smtClean="0"/>
              <a:t>Behaviour</a:t>
            </a:r>
            <a:r>
              <a:rPr lang="en-US" b="1" dirty="0" smtClean="0"/>
              <a:t> Has Communicative Value</a:t>
            </a:r>
            <a:r>
              <a:rPr lang="en-US" dirty="0" smtClean="0"/>
              <a:t> </a:t>
            </a:r>
          </a:p>
          <a:p>
            <a:r>
              <a:rPr lang="en-US" dirty="0" smtClean="0"/>
              <a:t>Whether or not our non-verbal behavior is intention others recognize it and take it into account when responding to us. </a:t>
            </a:r>
          </a:p>
          <a:p>
            <a:r>
              <a:rPr lang="en-US" dirty="0" smtClean="0"/>
              <a:t>Although non-verbal behavior reveals information we aren’t always conscious of what we are communicating non-verbally.</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fontScale="90000"/>
          </a:bodyPr>
          <a:lstStyle/>
          <a:p>
            <a:r>
              <a:rPr lang="en-US" dirty="0" smtClean="0"/>
              <a:t>Nonverbal communication is primarily relational</a:t>
            </a:r>
          </a:p>
        </p:txBody>
      </p:sp>
      <p:sp>
        <p:nvSpPr>
          <p:cNvPr id="3" name="Content Placeholder 2"/>
          <p:cNvSpPr>
            <a:spLocks noGrp="1"/>
          </p:cNvSpPr>
          <p:nvPr>
            <p:ph idx="1"/>
          </p:nvPr>
        </p:nvSpPr>
        <p:spPr>
          <a:xfrm>
            <a:off x="228600" y="1047750"/>
            <a:ext cx="8763000" cy="4171950"/>
          </a:xfrm>
        </p:spPr>
        <p:txBody>
          <a:bodyPr>
            <a:normAutofit fontScale="85000" lnSpcReduction="20000"/>
          </a:bodyPr>
          <a:lstStyle/>
          <a:p>
            <a:r>
              <a:rPr lang="en-US" dirty="0" smtClean="0"/>
              <a:t>Nonverbal communication is much better suited to expressing attitudes and feelings than ideas. It offers many cues about the way people feel; often more than we get from their words alone.</a:t>
            </a:r>
          </a:p>
          <a:p>
            <a:r>
              <a:rPr lang="en-US" dirty="0" smtClean="0"/>
              <a:t>Nonverbal communication allows us to define the kind of relationships we want to have with others. For example when greeting another person : You could wave, shake hands, nod, smile, clap the other person on the back, give a hug or avoid contact.</a:t>
            </a:r>
          </a:p>
          <a:p>
            <a:r>
              <a:rPr lang="en-US" dirty="0" smtClean="0"/>
              <a:t>Each one of these decisions would a send a message about the nature of your relationship with the other person. </a:t>
            </a:r>
          </a:p>
          <a:p>
            <a:r>
              <a:rPr lang="en-US" dirty="0" smtClean="0"/>
              <a:t>Non-verbal messages also convey emotions that we may be unwilling or unable to express or ones we may not ever be aware of.</a:t>
            </a:r>
          </a:p>
          <a:p>
            <a:pPr>
              <a:buNone/>
            </a:pP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r>
              <a:rPr lang="en-US" dirty="0" smtClean="0"/>
              <a:t>Nonverbal communication is primarily relational</a:t>
            </a:r>
          </a:p>
        </p:txBody>
      </p:sp>
      <p:sp>
        <p:nvSpPr>
          <p:cNvPr id="3" name="Content Placeholder 2"/>
          <p:cNvSpPr>
            <a:spLocks noGrp="1"/>
          </p:cNvSpPr>
          <p:nvPr>
            <p:ph idx="1"/>
          </p:nvPr>
        </p:nvSpPr>
        <p:spPr>
          <a:xfrm>
            <a:off x="457200" y="1123950"/>
            <a:ext cx="8246070" cy="4019550"/>
          </a:xfrm>
        </p:spPr>
        <p:txBody>
          <a:bodyPr>
            <a:normAutofit fontScale="92500" lnSpcReduction="10000"/>
          </a:bodyPr>
          <a:lstStyle/>
          <a:p>
            <a:r>
              <a:rPr lang="en-US" dirty="0" smtClean="0"/>
              <a:t>In fact non-verbal communication is much better suited to expressing attitudes and feelings than to conveying ideas. For example how would you express yourself non-verbally when? </a:t>
            </a:r>
          </a:p>
          <a:p>
            <a:pPr lvl="0"/>
            <a:r>
              <a:rPr lang="en-US" dirty="0" smtClean="0"/>
              <a:t>You are bored</a:t>
            </a:r>
          </a:p>
          <a:p>
            <a:pPr lvl="0"/>
            <a:r>
              <a:rPr lang="en-US" dirty="0" smtClean="0"/>
              <a:t>You are attracted to another person in a group</a:t>
            </a:r>
          </a:p>
          <a:p>
            <a:pPr lvl="0"/>
            <a:r>
              <a:rPr lang="en-US" dirty="0" smtClean="0"/>
              <a:t>You are nervous about trying an experiment.</a:t>
            </a:r>
          </a:p>
          <a:p>
            <a:pPr lvl="0"/>
            <a:r>
              <a:rPr lang="en-US" dirty="0" smtClean="0"/>
              <a:t>Researchers suggest that one important element of communicative competence is non-verbal expressiveness.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
            <a:ext cx="8246070" cy="761270"/>
          </a:xfrm>
        </p:spPr>
        <p:txBody>
          <a:bodyPr>
            <a:normAutofit/>
          </a:bodyPr>
          <a:lstStyle/>
          <a:p>
            <a:pPr lvl="0" algn="ctr"/>
            <a:r>
              <a:rPr lang="en-US" dirty="0" smtClean="0"/>
              <a:t>Nonverbal communication is ambiguous</a:t>
            </a:r>
            <a:endParaRPr lang="en-US" dirty="0"/>
          </a:p>
        </p:txBody>
      </p:sp>
      <p:sp>
        <p:nvSpPr>
          <p:cNvPr id="3" name="Content Placeholder 2"/>
          <p:cNvSpPr>
            <a:spLocks noGrp="1"/>
          </p:cNvSpPr>
          <p:nvPr>
            <p:ph idx="1"/>
          </p:nvPr>
        </p:nvSpPr>
        <p:spPr>
          <a:xfrm>
            <a:off x="457200" y="819150"/>
            <a:ext cx="8246070" cy="3943350"/>
          </a:xfrm>
        </p:spPr>
        <p:txBody>
          <a:bodyPr>
            <a:noAutofit/>
          </a:bodyPr>
          <a:lstStyle/>
          <a:p>
            <a:r>
              <a:rPr lang="en-US" sz="2400" dirty="0" smtClean="0"/>
              <a:t>In real life nonverbal expressions are so ambiguous that observers are unable to identify the emotions they convey with accuracy and better than blind guessing.</a:t>
            </a:r>
          </a:p>
          <a:p>
            <a:r>
              <a:rPr lang="en-US" sz="2400" dirty="0" smtClean="0"/>
              <a:t>Some are easier to decode accurately than others. In laboratory experiments subjects are better at identifying positive facial expressions like love, joy, surprise and interest than negative ones like fear, sadness, anger and disgust. </a:t>
            </a:r>
          </a:p>
          <a:p>
            <a:r>
              <a:rPr lang="en-US" sz="2400" dirty="0" smtClean="0"/>
              <a:t>But in real life however, spontaneous non-verbal expressions are so ambiguous that observers are unable to identify the emotions they convey with accuracy any better than that of blind guessing.</a:t>
            </a:r>
            <a:endParaRPr lang="en-U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Nonverbal communication is ambiguous</a:t>
            </a:r>
          </a:p>
        </p:txBody>
      </p:sp>
      <p:sp>
        <p:nvSpPr>
          <p:cNvPr id="3" name="Content Placeholder 2"/>
          <p:cNvSpPr>
            <a:spLocks noGrp="1"/>
          </p:cNvSpPr>
          <p:nvPr>
            <p:ph idx="1"/>
          </p:nvPr>
        </p:nvSpPr>
        <p:spPr>
          <a:xfrm>
            <a:off x="448966" y="1200150"/>
            <a:ext cx="8246070" cy="3662172"/>
          </a:xfrm>
        </p:spPr>
        <p:txBody>
          <a:bodyPr>
            <a:normAutofit fontScale="77500" lnSpcReduction="20000"/>
          </a:bodyPr>
          <a:lstStyle/>
          <a:p>
            <a:r>
              <a:rPr lang="en-US" dirty="0" smtClean="0"/>
              <a:t>When trying to make sense of ambiguous non-verbal behavior you need to consider several factors:</a:t>
            </a:r>
          </a:p>
          <a:p>
            <a:pPr lvl="0"/>
            <a:r>
              <a:rPr lang="en-US" dirty="0" smtClean="0"/>
              <a:t>The context in which it occurs e.g. smiling at a joke suggests a different feeling from what is suggested by smiling at another ’s misfortune </a:t>
            </a:r>
          </a:p>
          <a:p>
            <a:pPr lvl="0"/>
            <a:r>
              <a:rPr lang="en-US" dirty="0" smtClean="0"/>
              <a:t>The history of our relationship with the sender (friendly hostile etc)</a:t>
            </a:r>
          </a:p>
          <a:p>
            <a:pPr lvl="0"/>
            <a:r>
              <a:rPr lang="en-US" dirty="0" smtClean="0"/>
              <a:t>The other’s mood at the time.</a:t>
            </a:r>
          </a:p>
          <a:p>
            <a:pPr lvl="0"/>
            <a:r>
              <a:rPr lang="en-US" dirty="0" smtClean="0"/>
              <a:t>Your feelings at the time (when you are feeling insecure almost anything can seem like a threat)</a:t>
            </a:r>
          </a:p>
          <a:p>
            <a:pPr lvl="0"/>
            <a:r>
              <a:rPr lang="en-US" dirty="0" smtClean="0"/>
              <a:t>The important idea is that when you become aware of non-verbal messages you should think of them not as facts but as clues to be checked.</a:t>
            </a:r>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742950"/>
          </a:xfrm>
        </p:spPr>
        <p:txBody>
          <a:bodyPr>
            <a:normAutofit fontScale="90000"/>
          </a:bodyPr>
          <a:lstStyle/>
          <a:p>
            <a:pPr algn="ctr"/>
            <a:r>
              <a:rPr lang="en-US" dirty="0" smtClean="0"/>
              <a:t/>
            </a:r>
            <a:br>
              <a:rPr lang="en-US" dirty="0" smtClean="0"/>
            </a:br>
            <a:r>
              <a:rPr lang="en-US" dirty="0" smtClean="0"/>
              <a:t>Nonverbal Communication Is Influenced by Culture </a:t>
            </a:r>
          </a:p>
        </p:txBody>
      </p:sp>
      <p:sp>
        <p:nvSpPr>
          <p:cNvPr id="3" name="Content Placeholder 2"/>
          <p:cNvSpPr>
            <a:spLocks noGrp="1"/>
          </p:cNvSpPr>
          <p:nvPr>
            <p:ph idx="1"/>
          </p:nvPr>
        </p:nvSpPr>
        <p:spPr>
          <a:xfrm>
            <a:off x="457200" y="1123950"/>
            <a:ext cx="8246070" cy="4495800"/>
          </a:xfrm>
        </p:spPr>
        <p:txBody>
          <a:bodyPr>
            <a:normAutofit fontScale="92500" lnSpcReduction="20000"/>
          </a:bodyPr>
          <a:lstStyle/>
          <a:p>
            <a:r>
              <a:rPr lang="en-US" sz="2600" b="1" dirty="0" smtClean="0"/>
              <a:t>Much nonverbal communication is culture- bound. </a:t>
            </a:r>
            <a:r>
              <a:rPr lang="en-US" sz="2600" dirty="0" smtClean="0"/>
              <a:t>Cultures have different nonverbal as well as verbal ones. </a:t>
            </a:r>
          </a:p>
          <a:p>
            <a:r>
              <a:rPr lang="en-US" sz="2600" dirty="0" smtClean="0"/>
              <a:t>The meaning of some gestures varies from one culture to another. Despite differences much nonverbal </a:t>
            </a:r>
            <a:r>
              <a:rPr lang="en-US" sz="2600" dirty="0" err="1" smtClean="0"/>
              <a:t>behaviour</a:t>
            </a:r>
            <a:r>
              <a:rPr lang="en-US" sz="2600" dirty="0" smtClean="0"/>
              <a:t> are universal. For </a:t>
            </a:r>
            <a:r>
              <a:rPr lang="en-US" sz="2600" dirty="0" err="1" smtClean="0"/>
              <a:t>example:The</a:t>
            </a:r>
            <a:r>
              <a:rPr lang="en-US" sz="2600" dirty="0" smtClean="0"/>
              <a:t> ‘okay’ gesture made by joining thumb and fore finger to form a circle is a cheery affirmation to Americans but has less positive meanings, for example, in France it means ‘you are worth zero’ in Greece and Turkey it is a vulgar sexual invitation its meant as an insult and a visiting tourist can easily get in trouble in a particular culture.</a:t>
            </a:r>
          </a:p>
          <a:p>
            <a:r>
              <a:rPr lang="en-US" sz="2600" dirty="0" smtClean="0"/>
              <a:t>Less obvious cross-cultural differences can damage relationships without the parties even recognizing exactly what has gone wrong.</a:t>
            </a:r>
            <a:endParaRPr lang="en-US" sz="2600" dirty="0" smtClean="0">
              <a:solidFill>
                <a:srgbClr val="FFC000"/>
              </a:solidFill>
            </a:endParaRPr>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9550"/>
            <a:ext cx="8246070" cy="763526"/>
          </a:xfrm>
        </p:spPr>
        <p:txBody>
          <a:bodyPr>
            <a:normAutofit fontScale="90000"/>
          </a:bodyPr>
          <a:lstStyle/>
          <a:p>
            <a:pPr lvl="0" algn="ctr"/>
            <a:r>
              <a:rPr lang="en-US" dirty="0" smtClean="0"/>
              <a:t>Nonverbal Communication Is Influenced by Culture and Gender</a:t>
            </a:r>
          </a:p>
        </p:txBody>
      </p:sp>
      <p:sp>
        <p:nvSpPr>
          <p:cNvPr id="3" name="Content Placeholder 2"/>
          <p:cNvSpPr>
            <a:spLocks noGrp="1"/>
          </p:cNvSpPr>
          <p:nvPr>
            <p:ph idx="1"/>
          </p:nvPr>
        </p:nvSpPr>
        <p:spPr>
          <a:xfrm>
            <a:off x="457200" y="1043178"/>
            <a:ext cx="8246070" cy="4347972"/>
          </a:xfrm>
        </p:spPr>
        <p:txBody>
          <a:bodyPr>
            <a:normAutofit fontScale="92500" lnSpcReduction="20000"/>
          </a:bodyPr>
          <a:lstStyle/>
          <a:p>
            <a:pPr>
              <a:buNone/>
            </a:pPr>
            <a:r>
              <a:rPr lang="en-US" dirty="0" smtClean="0"/>
              <a:t>	 </a:t>
            </a:r>
          </a:p>
          <a:p>
            <a:r>
              <a:rPr lang="en-US" dirty="0" smtClean="0"/>
              <a:t>Pattern of eye contact vary around the world for example A direct gaze is considered appropriate for speakers in Latin America, Arab world and southern Europe and on the other hand Asians, Indians and Northern Europeans gaze at a listener peripherally or not at all. In either case deviations from the norm are likely to make a listener uncomfortable.</a:t>
            </a:r>
          </a:p>
          <a:p>
            <a:r>
              <a:rPr lang="en-US" dirty="0" smtClean="0"/>
              <a:t>Females more nonverbally expressive and better at interpreting other’s nonverbal behavior</a:t>
            </a:r>
          </a:p>
          <a:p>
            <a:r>
              <a:rPr lang="en-US" dirty="0" smtClean="0"/>
              <a:t>Men’s and women’s nonverbal communication has a lot in common</a:t>
            </a:r>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Autofit/>
          </a:bodyPr>
          <a:lstStyle/>
          <a:p>
            <a:pPr algn="ctr"/>
            <a:r>
              <a:rPr lang="en-US" sz="3200" dirty="0" smtClean="0"/>
              <a:t>Differences between verbal and nonverbal communication</a:t>
            </a:r>
            <a:endParaRPr lang="en-US" sz="3200" dirty="0"/>
          </a:p>
        </p:txBody>
      </p:sp>
      <p:sp>
        <p:nvSpPr>
          <p:cNvPr id="3" name="Content Placeholder 2"/>
          <p:cNvSpPr>
            <a:spLocks noGrp="1"/>
          </p:cNvSpPr>
          <p:nvPr>
            <p:ph idx="1"/>
          </p:nvPr>
        </p:nvSpPr>
        <p:spPr>
          <a:xfrm>
            <a:off x="448966" y="1200150"/>
            <a:ext cx="8246070" cy="3943350"/>
          </a:xfrm>
        </p:spPr>
        <p:txBody>
          <a:bodyPr>
            <a:normAutofit/>
          </a:bodyPr>
          <a:lstStyle/>
          <a:p>
            <a:r>
              <a:rPr lang="en-US" dirty="0" smtClean="0"/>
              <a:t>The following are the four main differences between verbal and nonverbal communication</a:t>
            </a:r>
          </a:p>
          <a:p>
            <a:r>
              <a:rPr lang="en-US" dirty="0" smtClean="0"/>
              <a:t>Single Vs. Channels </a:t>
            </a:r>
          </a:p>
          <a:p>
            <a:r>
              <a:rPr lang="en-US" dirty="0" smtClean="0"/>
              <a:t>Discrete Vs. Continuous</a:t>
            </a:r>
          </a:p>
          <a:p>
            <a:r>
              <a:rPr lang="en-US" dirty="0" smtClean="0"/>
              <a:t>Conscious Vs. Unconscious</a:t>
            </a:r>
          </a:p>
          <a:p>
            <a:r>
              <a:rPr lang="en-US" dirty="0" smtClean="0"/>
              <a:t>Clear Vs. Ambiguous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lgn="ctr"/>
            <a:r>
              <a:rPr lang="en-US" dirty="0" smtClean="0"/>
              <a:t>Single Vs. Channels</a:t>
            </a:r>
          </a:p>
        </p:txBody>
      </p:sp>
      <p:sp>
        <p:nvSpPr>
          <p:cNvPr id="3" name="Content Placeholder 2"/>
          <p:cNvSpPr>
            <a:spLocks noGrp="1"/>
          </p:cNvSpPr>
          <p:nvPr>
            <p:ph idx="1"/>
          </p:nvPr>
        </p:nvSpPr>
        <p:spPr>
          <a:xfrm>
            <a:off x="381000" y="1200150"/>
            <a:ext cx="8534400" cy="4552950"/>
          </a:xfrm>
        </p:spPr>
        <p:txBody>
          <a:bodyPr>
            <a:normAutofit/>
          </a:bodyPr>
          <a:lstStyle/>
          <a:p>
            <a:r>
              <a:rPr lang="en-US" b="1" dirty="0" smtClean="0"/>
              <a:t>Single Vs. Channels </a:t>
            </a:r>
            <a:r>
              <a:rPr lang="en-US" dirty="0" smtClean="0"/>
              <a:t>most verbal messages- words, sentences, and paragraphs- reach us one at a time. Unlike the spoken word, however, non verbal messages don’t arrive in such an orderly, sequential manner.</a:t>
            </a:r>
          </a:p>
          <a:p>
            <a:r>
              <a:rPr lang="en-US" dirty="0" smtClean="0"/>
              <a:t> Instead, they bombard us simultaneously from a multitude of channels.</a:t>
            </a:r>
          </a:p>
          <a:p>
            <a:pPr>
              <a:buNone/>
            </a:pPr>
            <a:r>
              <a:rPr lang="en-US" dirty="0" smtClean="0"/>
              <a:t>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smtClean="0"/>
              <a:t/>
            </a:r>
            <a:br>
              <a:rPr lang="en-US" dirty="0" smtClean="0"/>
            </a:br>
            <a:r>
              <a:rPr lang="en-US" b="1" dirty="0" smtClean="0"/>
              <a:t> </a:t>
            </a:r>
            <a:r>
              <a:rPr lang="en-US" dirty="0" smtClean="0"/>
              <a:t>Discrete Vs. Continuous </a:t>
            </a:r>
            <a:br>
              <a:rPr lang="en-US" dirty="0" smtClean="0"/>
            </a:br>
            <a:endParaRPr lang="en-US" dirty="0"/>
          </a:p>
        </p:txBody>
      </p:sp>
      <p:sp>
        <p:nvSpPr>
          <p:cNvPr id="3" name="Content Placeholder 2"/>
          <p:cNvSpPr>
            <a:spLocks noGrp="1"/>
          </p:cNvSpPr>
          <p:nvPr>
            <p:ph idx="1"/>
          </p:nvPr>
        </p:nvSpPr>
        <p:spPr>
          <a:xfrm>
            <a:off x="448966" y="1066800"/>
            <a:ext cx="8246070" cy="4171950"/>
          </a:xfrm>
        </p:spPr>
        <p:txBody>
          <a:bodyPr>
            <a:normAutofit/>
          </a:bodyPr>
          <a:lstStyle/>
          <a:p>
            <a:r>
              <a:rPr lang="en-US" dirty="0" smtClean="0"/>
              <a:t>verbal messages- words, sentences, and paragraphs-form messages with clear beginnings and endings. It is possible to say that someone either is or is not communicating verbally by seeing whether or not he or she is speaking or writing. </a:t>
            </a:r>
          </a:p>
          <a:p>
            <a:r>
              <a:rPr lang="en-US" dirty="0" smtClean="0"/>
              <a:t>Unlike spoken or written words, nonverbal communication is continuous and never ending. Postures, gestures and other nonverbal cues take place simultaneously.</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Conscious Vs. Unconscious</a:t>
            </a:r>
            <a:endParaRPr lang="en-US" dirty="0"/>
          </a:p>
        </p:txBody>
      </p:sp>
      <p:sp>
        <p:nvSpPr>
          <p:cNvPr id="3" name="Content Placeholder 2"/>
          <p:cNvSpPr>
            <a:spLocks noGrp="1"/>
          </p:cNvSpPr>
          <p:nvPr>
            <p:ph idx="1"/>
          </p:nvPr>
        </p:nvSpPr>
        <p:spPr>
          <a:xfrm>
            <a:off x="457200" y="1200150"/>
            <a:ext cx="8246070" cy="4095750"/>
          </a:xfrm>
        </p:spPr>
        <p:txBody>
          <a:bodyPr>
            <a:normAutofit fontScale="92500" lnSpcReduction="10000"/>
          </a:bodyPr>
          <a:lstStyle/>
          <a:p>
            <a:r>
              <a:rPr lang="en-US" dirty="0" smtClean="0"/>
              <a:t>We usually think about what we want to say before speaking or writing, however, most nonverbal messages are not deliberate. </a:t>
            </a:r>
          </a:p>
          <a:p>
            <a:r>
              <a:rPr lang="en-US" dirty="0" smtClean="0"/>
              <a:t>Of course we pay attention to some of our nonverbal behavior like smiling. But there are so many nonverbal channel that it is impossible to think about and control all of them.  </a:t>
            </a:r>
          </a:p>
          <a:p>
            <a:r>
              <a:rPr lang="en-US" dirty="0" smtClean="0"/>
              <a:t>For example our slumping shoulders might contradict our smiles, and our sweating palms might cancel out all the self- confidence of our firm handshakes.</a:t>
            </a:r>
          </a:p>
          <a:p>
            <a:endParaRPr lang="en-US" dirty="0" smtClean="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50"/>
            <a:ext cx="8246070" cy="763526"/>
          </a:xfrm>
        </p:spPr>
        <p:txBody>
          <a:bodyPr/>
          <a:lstStyle/>
          <a:p>
            <a:pPr lvl="0" algn="ctr"/>
            <a:r>
              <a:rPr lang="en-US" dirty="0" smtClean="0"/>
              <a:t>Clear Vs. Ambiguous</a:t>
            </a:r>
          </a:p>
        </p:txBody>
      </p:sp>
      <p:sp>
        <p:nvSpPr>
          <p:cNvPr id="3" name="Content Placeholder 2"/>
          <p:cNvSpPr>
            <a:spLocks noGrp="1"/>
          </p:cNvSpPr>
          <p:nvPr>
            <p:ph idx="1"/>
          </p:nvPr>
        </p:nvSpPr>
        <p:spPr>
          <a:xfrm>
            <a:off x="448966" y="1200150"/>
            <a:ext cx="8246070" cy="3886200"/>
          </a:xfrm>
        </p:spPr>
        <p:txBody>
          <a:bodyPr>
            <a:normAutofit fontScale="92500" lnSpcReduction="20000"/>
          </a:bodyPr>
          <a:lstStyle/>
          <a:p>
            <a:r>
              <a:rPr lang="en-US" dirty="0" smtClean="0"/>
              <a:t>Although sometimes verbal communication can be confusing, most of nonverbal cues are even more vague, but they are not completely ambiguous for example frown signifies some sort of negative emotion and smile indicates a positive one. </a:t>
            </a:r>
          </a:p>
          <a:p>
            <a:r>
              <a:rPr lang="en-US" dirty="0" smtClean="0"/>
              <a:t>We need language to tell us why others feel as they do for example “ is the boss smiling because she likes your ideas or because she finds it amusing but completely impractical?” the best way to find out is to ask for a verbal clarification, and not to depend on our own reading of the verbal cues.</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Functions of nonverbal communication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a:bodyPr>
          <a:lstStyle/>
          <a:p>
            <a:r>
              <a:rPr lang="en-US" dirty="0" smtClean="0"/>
              <a:t>The following are functions of nonverbal communication:</a:t>
            </a:r>
          </a:p>
          <a:p>
            <a:r>
              <a:rPr lang="en-US" b="1" dirty="0" smtClean="0"/>
              <a:t>Repeating</a:t>
            </a:r>
            <a:endParaRPr lang="en-US" dirty="0" smtClean="0"/>
          </a:p>
          <a:p>
            <a:r>
              <a:rPr lang="en-US" b="1" dirty="0" smtClean="0"/>
              <a:t>Substituting</a:t>
            </a:r>
            <a:endParaRPr lang="en-US" dirty="0" smtClean="0"/>
          </a:p>
          <a:p>
            <a:r>
              <a:rPr lang="en-US" b="1" dirty="0" smtClean="0"/>
              <a:t>Complementing</a:t>
            </a:r>
            <a:endParaRPr lang="en-US" dirty="0" smtClean="0"/>
          </a:p>
          <a:p>
            <a:r>
              <a:rPr lang="en-US" b="1" dirty="0" smtClean="0"/>
              <a:t>Accenting</a:t>
            </a:r>
            <a:endParaRPr lang="en-US" dirty="0" smtClean="0"/>
          </a:p>
          <a:p>
            <a:r>
              <a:rPr lang="en-US" b="1" dirty="0" smtClean="0"/>
              <a:t>Regulating</a:t>
            </a:r>
            <a:endParaRPr lang="en-US" dirty="0" smtClean="0"/>
          </a:p>
          <a:p>
            <a:r>
              <a:rPr lang="en-US" b="1" dirty="0" smtClean="0"/>
              <a:t>Contradicting</a:t>
            </a:r>
            <a:endParaRPr lang="en-US"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Repeating and Substituting</a:t>
            </a:r>
            <a:endParaRPr lang="en-US" dirty="0"/>
          </a:p>
        </p:txBody>
      </p:sp>
      <p:sp>
        <p:nvSpPr>
          <p:cNvPr id="3" name="Content Placeholder 2"/>
          <p:cNvSpPr>
            <a:spLocks noGrp="1"/>
          </p:cNvSpPr>
          <p:nvPr>
            <p:ph idx="1"/>
          </p:nvPr>
        </p:nvSpPr>
        <p:spPr/>
        <p:txBody>
          <a:bodyPr>
            <a:normAutofit fontScale="92500"/>
          </a:bodyPr>
          <a:lstStyle/>
          <a:p>
            <a:r>
              <a:rPr lang="en-US" b="1" dirty="0" smtClean="0"/>
              <a:t>Repeating </a:t>
            </a:r>
            <a:r>
              <a:rPr lang="en-US" dirty="0" smtClean="0"/>
              <a:t>one can give a direction first verbally the repeat their instructions by pointing towards the direction. Pointing is an example of an emblem- deliberate nonverbal </a:t>
            </a:r>
            <a:r>
              <a:rPr lang="en-US" dirty="0" err="1" smtClean="0"/>
              <a:t>behaviour</a:t>
            </a:r>
            <a:r>
              <a:rPr lang="en-US" dirty="0" smtClean="0"/>
              <a:t> that has precise meanings known to everyone within a cultural group</a:t>
            </a:r>
          </a:p>
          <a:p>
            <a:r>
              <a:rPr lang="en-US" b="1" dirty="0" smtClean="0"/>
              <a:t>Substituting </a:t>
            </a:r>
            <a:r>
              <a:rPr lang="en-US" dirty="0" smtClean="0"/>
              <a:t>emblems can also replace a verbal message; nonverbal substituting is especially when people are reluctant to express their feelings in words.</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Complementing and Contradicting </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Complementing: </a:t>
            </a:r>
            <a:r>
              <a:rPr lang="en-US" dirty="0" smtClean="0"/>
              <a:t>sometimes nonverbal behaviors match the content of a verbal message. Much complementing behavior consists of illustrators- nonverbal behaviors that accompany and support spoken words. Scratching the head when searching for an idea and snapping your fingers when it occurs are examples of illustrators that complement verbal messages.</a:t>
            </a:r>
          </a:p>
          <a:p>
            <a:r>
              <a:rPr lang="en-US" b="1" dirty="0" smtClean="0"/>
              <a:t>Contradicting: </a:t>
            </a:r>
            <a:r>
              <a:rPr lang="en-US" dirty="0" smtClean="0"/>
              <a:t>people often simultaneously express different and even contradictory messages in their verbal and nonverbal behaviors.  </a:t>
            </a:r>
          </a:p>
          <a:p>
            <a:endParaRPr lang="en-US" dirty="0" smtClean="0"/>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Accenting and Regulating</a:t>
            </a:r>
            <a:endParaRPr lang="en-US" dirty="0"/>
          </a:p>
        </p:txBody>
      </p:sp>
      <p:sp>
        <p:nvSpPr>
          <p:cNvPr id="3" name="Content Placeholder 2"/>
          <p:cNvSpPr>
            <a:spLocks noGrp="1"/>
          </p:cNvSpPr>
          <p:nvPr>
            <p:ph idx="1"/>
          </p:nvPr>
        </p:nvSpPr>
        <p:spPr/>
        <p:txBody>
          <a:bodyPr>
            <a:normAutofit lnSpcReduction="10000"/>
          </a:bodyPr>
          <a:lstStyle/>
          <a:p>
            <a:r>
              <a:rPr lang="en-US" b="1" dirty="0" smtClean="0"/>
              <a:t>Accenting: </a:t>
            </a:r>
            <a:r>
              <a:rPr lang="en-US" dirty="0" smtClean="0"/>
              <a:t>just as we use italics to highlight an idea in print, we use nonverbal devices to emphasize oral messages. Stressing certain words with the voice is another way to add nonverbal accents.</a:t>
            </a:r>
          </a:p>
          <a:p>
            <a:r>
              <a:rPr lang="en-US" b="1" dirty="0" smtClean="0"/>
              <a:t>Regulating: </a:t>
            </a:r>
            <a:r>
              <a:rPr lang="en-US" dirty="0" smtClean="0"/>
              <a:t>nonverbal </a:t>
            </a:r>
            <a:r>
              <a:rPr lang="en-US" dirty="0" err="1" smtClean="0"/>
              <a:t>behaviours</a:t>
            </a:r>
            <a:r>
              <a:rPr lang="en-US" dirty="0" smtClean="0"/>
              <a:t> can control the flow of verbal communication. For example, parties in conversation often unconsciously send and receive turn taking cues.</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Types of Nonverbal Communication</a:t>
            </a:r>
            <a:endParaRPr lang="en-US" dirty="0"/>
          </a:p>
        </p:txBody>
      </p:sp>
      <p:sp>
        <p:nvSpPr>
          <p:cNvPr id="3" name="Content Placeholder 2"/>
          <p:cNvSpPr>
            <a:spLocks noGrp="1"/>
          </p:cNvSpPr>
          <p:nvPr>
            <p:ph idx="1"/>
          </p:nvPr>
        </p:nvSpPr>
        <p:spPr>
          <a:xfrm>
            <a:off x="457200" y="1200150"/>
            <a:ext cx="8246070" cy="4191000"/>
          </a:xfrm>
        </p:spPr>
        <p:txBody>
          <a:bodyPr>
            <a:normAutofit fontScale="85000" lnSpcReduction="20000"/>
          </a:bodyPr>
          <a:lstStyle/>
          <a:p>
            <a:r>
              <a:rPr lang="en-US" dirty="0" smtClean="0"/>
              <a:t>The following are the types of Nonverbal Communication:</a:t>
            </a:r>
          </a:p>
          <a:p>
            <a:pPr lvl="1"/>
            <a:r>
              <a:rPr lang="en-US" dirty="0" smtClean="0"/>
              <a:t>Body Movement</a:t>
            </a:r>
            <a:endParaRPr lang="en-US" sz="2400" dirty="0" smtClean="0"/>
          </a:p>
          <a:p>
            <a:pPr lvl="1"/>
            <a:r>
              <a:rPr lang="en-US" dirty="0" smtClean="0"/>
              <a:t>Touch</a:t>
            </a:r>
            <a:endParaRPr lang="en-US" sz="2400" dirty="0" smtClean="0"/>
          </a:p>
          <a:p>
            <a:pPr lvl="1"/>
            <a:r>
              <a:rPr lang="en-US" dirty="0" smtClean="0"/>
              <a:t>Voice</a:t>
            </a:r>
            <a:endParaRPr lang="en-US" sz="2400" dirty="0" smtClean="0"/>
          </a:p>
          <a:p>
            <a:pPr lvl="1"/>
            <a:r>
              <a:rPr lang="en-US" dirty="0" smtClean="0"/>
              <a:t>Distance</a:t>
            </a:r>
            <a:endParaRPr lang="en-US" sz="2400" dirty="0" smtClean="0"/>
          </a:p>
          <a:p>
            <a:pPr lvl="1"/>
            <a:r>
              <a:rPr lang="en-US" dirty="0" smtClean="0"/>
              <a:t>Territoriality</a:t>
            </a:r>
            <a:endParaRPr lang="en-US" sz="2400" dirty="0" smtClean="0"/>
          </a:p>
          <a:p>
            <a:pPr lvl="1"/>
            <a:r>
              <a:rPr lang="en-US" dirty="0" smtClean="0"/>
              <a:t>Time</a:t>
            </a:r>
          </a:p>
          <a:p>
            <a:pPr lvl="1"/>
            <a:r>
              <a:rPr lang="en-US" sz="2400" dirty="0" smtClean="0"/>
              <a:t>Face and eyes</a:t>
            </a:r>
          </a:p>
          <a:p>
            <a:pPr lvl="1"/>
            <a:r>
              <a:rPr lang="en-US" dirty="0" smtClean="0"/>
              <a:t>Physical Attractiveness</a:t>
            </a:r>
            <a:endParaRPr lang="en-US" sz="2400" dirty="0" smtClean="0"/>
          </a:p>
          <a:p>
            <a:pPr lvl="1"/>
            <a:r>
              <a:rPr lang="en-US" dirty="0" smtClean="0"/>
              <a:t>Clothing</a:t>
            </a:r>
            <a:endParaRPr lang="en-US" sz="2400" dirty="0" smtClean="0"/>
          </a:p>
          <a:p>
            <a:pPr lvl="1"/>
            <a:r>
              <a:rPr lang="en-US" dirty="0" smtClean="0"/>
              <a:t>Physical Environment</a:t>
            </a:r>
            <a:endParaRPr lang="en-US"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Body Movements</a:t>
            </a:r>
            <a:endParaRPr lang="en-US" dirty="0"/>
          </a:p>
        </p:txBody>
      </p:sp>
      <p:sp>
        <p:nvSpPr>
          <p:cNvPr id="3" name="Content Placeholder 2"/>
          <p:cNvSpPr>
            <a:spLocks noGrp="1"/>
          </p:cNvSpPr>
          <p:nvPr>
            <p:ph idx="1"/>
          </p:nvPr>
        </p:nvSpPr>
        <p:spPr>
          <a:xfrm>
            <a:off x="457200" y="1123950"/>
            <a:ext cx="8246070" cy="4019550"/>
          </a:xfrm>
        </p:spPr>
        <p:txBody>
          <a:bodyPr>
            <a:normAutofit fontScale="92500" lnSpcReduction="10000"/>
          </a:bodyPr>
          <a:lstStyle/>
          <a:p>
            <a:r>
              <a:rPr lang="en-US" sz="2400" b="1" dirty="0" smtClean="0"/>
              <a:t>Posture and gesture </a:t>
            </a:r>
            <a:r>
              <a:rPr lang="en-US" sz="2400" dirty="0" smtClean="0"/>
              <a:t>kinesics is the study of body movements, gesture and posture. Relaxed postures happen in non-threatening situations and we tighten up when threatened. Sometimes gestures are intentional-emblems like a cheery wave or thumbs up.</a:t>
            </a:r>
          </a:p>
          <a:p>
            <a:r>
              <a:rPr lang="en-US" sz="2400" dirty="0" smtClean="0"/>
              <a:t>This is our movements, sitting, standing and body position, and they illustrate the communication power of </a:t>
            </a:r>
            <a:r>
              <a:rPr lang="en-US" sz="2400" i="1" dirty="0" smtClean="0"/>
              <a:t>kinesics</a:t>
            </a:r>
            <a:r>
              <a:rPr lang="en-US" sz="2400" dirty="0" smtClean="0"/>
              <a:t>, the study of body movement, gesture and posture.</a:t>
            </a:r>
          </a:p>
          <a:p>
            <a:r>
              <a:rPr lang="en-US" sz="2400" dirty="0" smtClean="0"/>
              <a:t>Movements in which one part of the body grooms, massages, rubs, pinches, picks or otherwise manipulates another body part. Social scientists call these </a:t>
            </a:r>
            <a:r>
              <a:rPr lang="en-US" sz="2400" i="1" dirty="0" smtClean="0"/>
              <a:t>manipulators.</a:t>
            </a:r>
            <a:r>
              <a:rPr lang="en-US" sz="2400" dirty="0" smtClean="0"/>
              <a:t> Research confirms what common sense suggests that increased use of manipulators is often a sign of discomfort, but not all signals uneasiness.</a:t>
            </a:r>
            <a:endParaRPr lang="en-US"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Touch</a:t>
            </a:r>
            <a:endParaRPr lang="en-US" dirty="0"/>
          </a:p>
        </p:txBody>
      </p:sp>
      <p:sp>
        <p:nvSpPr>
          <p:cNvPr id="3" name="Content Placeholder 2"/>
          <p:cNvSpPr>
            <a:spLocks noGrp="1"/>
          </p:cNvSpPr>
          <p:nvPr>
            <p:ph idx="1"/>
          </p:nvPr>
        </p:nvSpPr>
        <p:spPr>
          <a:xfrm>
            <a:off x="448966" y="1195578"/>
            <a:ext cx="8246070" cy="3966972"/>
          </a:xfrm>
        </p:spPr>
        <p:txBody>
          <a:bodyPr>
            <a:normAutofit fontScale="92500" lnSpcReduction="10000"/>
          </a:bodyPr>
          <a:lstStyle/>
          <a:p>
            <a:pPr lvl="0"/>
            <a:r>
              <a:rPr lang="en-US" sz="2400" b="1" dirty="0" smtClean="0"/>
              <a:t>Touch </a:t>
            </a:r>
            <a:r>
              <a:rPr lang="en-US" sz="2400" dirty="0" smtClean="0"/>
              <a:t>is essential to our healthy development. Researchers have catalogued twelve different kinds of touches, including “positive,” “playful,” “control” and “ritualistic” some types of touch indicate varying degrees of aggression. Others signify types of relationships. </a:t>
            </a:r>
          </a:p>
          <a:p>
            <a:r>
              <a:rPr lang="en-US" sz="2400" dirty="0" smtClean="0"/>
              <a:t>Touch can communicate many messages and others signify types of relationships:</a:t>
            </a:r>
          </a:p>
          <a:p>
            <a:pPr lvl="0"/>
            <a:r>
              <a:rPr lang="en-US" sz="2400" dirty="0" smtClean="0"/>
              <a:t>Functional/ professional (dental examination, haircut)</a:t>
            </a:r>
          </a:p>
          <a:p>
            <a:pPr lvl="0"/>
            <a:r>
              <a:rPr lang="en-US" sz="2400" dirty="0" smtClean="0"/>
              <a:t>Social/ polite (handshake)</a:t>
            </a:r>
          </a:p>
          <a:p>
            <a:pPr lvl="0"/>
            <a:r>
              <a:rPr lang="en-US" sz="2400" dirty="0" smtClean="0"/>
              <a:t>Friendship/ warmth (clap on back, Spanish </a:t>
            </a:r>
            <a:r>
              <a:rPr lang="en-US" sz="2400" dirty="0" err="1" smtClean="0"/>
              <a:t>abrazo</a:t>
            </a:r>
            <a:r>
              <a:rPr lang="en-US" sz="2400" dirty="0" smtClean="0"/>
              <a:t>)</a:t>
            </a:r>
          </a:p>
          <a:p>
            <a:pPr lvl="0"/>
            <a:r>
              <a:rPr lang="en-US" sz="2400" dirty="0" smtClean="0"/>
              <a:t>Love/ intimacy (some caresses, hugs)</a:t>
            </a:r>
          </a:p>
          <a:p>
            <a:pPr lvl="0"/>
            <a:r>
              <a:rPr lang="en-US" sz="2400" dirty="0" smtClean="0"/>
              <a:t>Sexual arousal (some kisses, strokes)</a:t>
            </a:r>
          </a:p>
          <a:p>
            <a:pPr lvl="0"/>
            <a:endParaRPr lang="en-US" sz="2400" dirty="0" smtClean="0"/>
          </a:p>
          <a:p>
            <a:pPr lvl="1"/>
            <a:endParaRPr lang="en-US"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38200"/>
          </a:xfrm>
        </p:spPr>
        <p:txBody>
          <a:bodyPr>
            <a:normAutofit fontScale="90000"/>
          </a:bodyPr>
          <a:lstStyle/>
          <a:p>
            <a:pPr algn="ctr"/>
            <a:r>
              <a:rPr lang="en-US" dirty="0" smtClean="0"/>
              <a:t/>
            </a:r>
            <a:br>
              <a:rPr lang="en-US" dirty="0" smtClean="0"/>
            </a:br>
            <a:r>
              <a:rPr lang="en-US" sz="4000" dirty="0" smtClean="0"/>
              <a:t>  Voice </a:t>
            </a:r>
            <a:r>
              <a:rPr lang="en-US" dirty="0" smtClean="0"/>
              <a:t/>
            </a:r>
            <a:br>
              <a:rPr lang="en-US" dirty="0" smtClean="0"/>
            </a:br>
            <a:endParaRPr lang="en-US" dirty="0"/>
          </a:p>
        </p:txBody>
      </p:sp>
      <p:sp>
        <p:nvSpPr>
          <p:cNvPr id="3" name="Content Placeholder 2"/>
          <p:cNvSpPr>
            <a:spLocks noGrp="1"/>
          </p:cNvSpPr>
          <p:nvPr>
            <p:ph idx="1"/>
          </p:nvPr>
        </p:nvSpPr>
        <p:spPr>
          <a:xfrm>
            <a:off x="533400" y="1219200"/>
            <a:ext cx="8246070" cy="4095750"/>
          </a:xfrm>
        </p:spPr>
        <p:txBody>
          <a:bodyPr>
            <a:normAutofit fontScale="70000" lnSpcReduction="20000"/>
          </a:bodyPr>
          <a:lstStyle/>
          <a:p>
            <a:r>
              <a:rPr lang="en-US" dirty="0" smtClean="0">
                <a:solidFill>
                  <a:srgbClr val="FFC000"/>
                </a:solidFill>
              </a:rPr>
              <a:t> </a:t>
            </a:r>
            <a:r>
              <a:rPr lang="en-US" b="1" dirty="0" smtClean="0"/>
              <a:t>Voice</a:t>
            </a:r>
            <a:r>
              <a:rPr lang="en-US" dirty="0" smtClean="0"/>
              <a:t> itself is another form of nonverbal communication. </a:t>
            </a:r>
          </a:p>
          <a:p>
            <a:r>
              <a:rPr lang="en-US" b="1" dirty="0" smtClean="0"/>
              <a:t>Paralanguage</a:t>
            </a:r>
            <a:r>
              <a:rPr lang="en-US" dirty="0" smtClean="0"/>
              <a:t> is a term used to describe nonverbal, vocal messages. Vocal changes that contradict spoken words are not easy to conceal. If the speaker is trying to conceal fear or anger, the voice will probably sound higher and louder, and the rate of talking may be faster than normal.</a:t>
            </a:r>
          </a:p>
          <a:p>
            <a:r>
              <a:rPr lang="en-US" dirty="0" smtClean="0"/>
              <a:t>The social scientists use the term paralanguage to describe nonverbal, vocal messages. Through its tone, speed, pitch, volume, number and length of pauses, and </a:t>
            </a:r>
            <a:r>
              <a:rPr lang="en-US" i="1" dirty="0" err="1" smtClean="0"/>
              <a:t>disfluencies</a:t>
            </a:r>
            <a:r>
              <a:rPr lang="en-US" dirty="0" smtClean="0"/>
              <a:t> (such as stammering, use of ‘’uh,’’ ‘um’’,’ </a:t>
            </a:r>
            <a:r>
              <a:rPr lang="en-US" dirty="0" err="1" smtClean="0"/>
              <a:t>er</a:t>
            </a:r>
            <a:r>
              <a:rPr lang="en-US" dirty="0" smtClean="0"/>
              <a:t>’’ and so on) all these factors can do a great deal to reinforce or contradict the message our words convey. Sarcasm is one instance in which both emphasis and tone of voice help change a statement’s meaning.</a:t>
            </a:r>
          </a:p>
          <a:p>
            <a:r>
              <a:rPr lang="en-US" dirty="0" smtClean="0"/>
              <a:t>some vocal factors influence the way a speaker is perceived by others, those who speak loudly and without hesitations are viewed as more confident than those who pause and speak quietly.</a:t>
            </a:r>
          </a:p>
          <a:p>
            <a:endParaRPr lang="en-US" dirty="0" smtClean="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Distance</a:t>
            </a:r>
            <a:endParaRPr lang="en-US" dirty="0"/>
          </a:p>
        </p:txBody>
      </p:sp>
      <p:sp>
        <p:nvSpPr>
          <p:cNvPr id="3" name="Content Placeholder 2"/>
          <p:cNvSpPr>
            <a:spLocks noGrp="1"/>
          </p:cNvSpPr>
          <p:nvPr>
            <p:ph idx="1"/>
          </p:nvPr>
        </p:nvSpPr>
        <p:spPr>
          <a:xfrm>
            <a:off x="448966" y="1200150"/>
            <a:ext cx="8246070" cy="3943350"/>
          </a:xfrm>
        </p:spPr>
        <p:txBody>
          <a:bodyPr>
            <a:normAutofit fontScale="70000" lnSpcReduction="20000"/>
          </a:bodyPr>
          <a:lstStyle/>
          <a:p>
            <a:r>
              <a:rPr lang="en-US" b="1" dirty="0" smtClean="0"/>
              <a:t>Distance</a:t>
            </a:r>
            <a:r>
              <a:rPr lang="en-US" dirty="0" smtClean="0"/>
              <a:t>: We choose a particular distance depending on how we feel towards the other person at a given time, the context of the conversation, and our personal goals. </a:t>
            </a:r>
          </a:p>
          <a:p>
            <a:pPr lvl="1"/>
            <a:r>
              <a:rPr lang="en-US" i="1" dirty="0" err="1" smtClean="0"/>
              <a:t>Proxemics</a:t>
            </a:r>
            <a:r>
              <a:rPr lang="en-US" dirty="0" smtClean="0"/>
              <a:t> is the study of how communication is affected by the use, organization, and perception of space and distance.</a:t>
            </a:r>
          </a:p>
          <a:p>
            <a:pPr lvl="1"/>
            <a:r>
              <a:rPr lang="en-US" i="1" dirty="0" smtClean="0"/>
              <a:t>Personal space</a:t>
            </a:r>
            <a:r>
              <a:rPr lang="en-US" dirty="0" smtClean="0"/>
              <a:t> refers to the invisible bubble that puts distance between ourselves and others.</a:t>
            </a:r>
          </a:p>
          <a:p>
            <a:pPr lvl="1"/>
            <a:r>
              <a:rPr lang="en-US" i="1" dirty="0" smtClean="0"/>
              <a:t>Intimate distance</a:t>
            </a:r>
            <a:r>
              <a:rPr lang="en-US" dirty="0" smtClean="0"/>
              <a:t> is skin contact to about 18 inches and is reserved for people who are emotionally close to us and in mostly private situations.</a:t>
            </a:r>
          </a:p>
          <a:p>
            <a:pPr lvl="1"/>
            <a:r>
              <a:rPr lang="en-US" i="1" dirty="0" smtClean="0"/>
              <a:t>Personal distance</a:t>
            </a:r>
            <a:r>
              <a:rPr lang="en-US" dirty="0" smtClean="0"/>
              <a:t> ranges from 18 inches to 4 feet.</a:t>
            </a:r>
          </a:p>
          <a:p>
            <a:pPr lvl="1"/>
            <a:r>
              <a:rPr lang="en-US" i="1" dirty="0" smtClean="0"/>
              <a:t>Social distance</a:t>
            </a:r>
            <a:r>
              <a:rPr lang="en-US" dirty="0" smtClean="0"/>
              <a:t> ranges from about 4 feet to 12 feet.</a:t>
            </a:r>
          </a:p>
          <a:p>
            <a:pPr lvl="1"/>
            <a:r>
              <a:rPr lang="en-US" i="1" dirty="0" smtClean="0"/>
              <a:t>Public distance</a:t>
            </a:r>
            <a:r>
              <a:rPr lang="en-US" dirty="0" smtClean="0"/>
              <a:t> runs outward from 12 feet.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pPr lvl="1"/>
            <a:r>
              <a:rPr lang="en-US" sz="3600" dirty="0" smtClean="0">
                <a:solidFill>
                  <a:srgbClr val="FFC901"/>
                </a:solidFill>
                <a:latin typeface="+mj-lt"/>
              </a:rPr>
              <a:t>Territoriality</a:t>
            </a:r>
            <a:r>
              <a:rPr lang="en-US" sz="3600" dirty="0">
                <a:solidFill>
                  <a:srgbClr val="FFC901"/>
                </a:solidFill>
                <a:latin typeface="+mj-lt"/>
              </a:rPr>
              <a:t> </a:t>
            </a:r>
            <a:r>
              <a:rPr lang="en-US" sz="3600" dirty="0" smtClean="0">
                <a:solidFill>
                  <a:srgbClr val="FFC901"/>
                </a:solidFill>
                <a:latin typeface="+mj-lt"/>
              </a:rPr>
              <a:t>and Time</a:t>
            </a:r>
          </a:p>
        </p:txBody>
      </p:sp>
      <p:sp>
        <p:nvSpPr>
          <p:cNvPr id="3" name="Content Placeholder 2"/>
          <p:cNvSpPr>
            <a:spLocks noGrp="1"/>
          </p:cNvSpPr>
          <p:nvPr>
            <p:ph idx="1"/>
          </p:nvPr>
        </p:nvSpPr>
        <p:spPr>
          <a:xfrm>
            <a:off x="457200" y="1200150"/>
            <a:ext cx="8246070" cy="4019550"/>
          </a:xfrm>
        </p:spPr>
        <p:txBody>
          <a:bodyPr>
            <a:normAutofit fontScale="85000" lnSpcReduction="20000"/>
          </a:bodyPr>
          <a:lstStyle/>
          <a:p>
            <a:r>
              <a:rPr lang="en-US" b="1" dirty="0" smtClean="0"/>
              <a:t>Time</a:t>
            </a:r>
            <a:r>
              <a:rPr lang="en-US" dirty="0" smtClean="0"/>
              <a:t> social scientists use the term </a:t>
            </a:r>
            <a:r>
              <a:rPr lang="en-US" i="1" dirty="0" err="1" smtClean="0"/>
              <a:t>chronemics</a:t>
            </a:r>
            <a:r>
              <a:rPr lang="en-US" dirty="0" smtClean="0"/>
              <a:t> to describe the study of human beings use and structure time. The use of time depends greatly on culture. </a:t>
            </a:r>
          </a:p>
          <a:p>
            <a:r>
              <a:rPr lang="en-US" dirty="0" smtClean="0"/>
              <a:t>In some cultures, punctuality is critically important, while in others it is barely considered.</a:t>
            </a:r>
          </a:p>
          <a:p>
            <a:r>
              <a:rPr lang="en-US" b="1" dirty="0" smtClean="0"/>
              <a:t>Territoriality </a:t>
            </a:r>
            <a:r>
              <a:rPr lang="en-US" dirty="0" smtClean="0"/>
              <a:t>the way people use space can communicate a good deal about power and status relationships. Generally we grant people with higher status more personal territory and greater privacy.  </a:t>
            </a:r>
          </a:p>
          <a:p>
            <a:r>
              <a:rPr lang="en-US" dirty="0" smtClean="0"/>
              <a:t>Whereas personal space is the invisible bubble we carry around as an extension of our physical being, territory is a fixed space.</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Face and eyes</a:t>
            </a:r>
            <a:endParaRPr lang="en-US" dirty="0"/>
          </a:p>
        </p:txBody>
      </p:sp>
      <p:sp>
        <p:nvSpPr>
          <p:cNvPr id="3" name="Content Placeholder 2"/>
          <p:cNvSpPr>
            <a:spLocks noGrp="1"/>
          </p:cNvSpPr>
          <p:nvPr>
            <p:ph idx="1"/>
          </p:nvPr>
        </p:nvSpPr>
        <p:spPr>
          <a:xfrm>
            <a:off x="448966" y="1119378"/>
            <a:ext cx="8246070" cy="4347972"/>
          </a:xfrm>
        </p:spPr>
        <p:txBody>
          <a:bodyPr>
            <a:normAutofit fontScale="85000" lnSpcReduction="20000"/>
          </a:bodyPr>
          <a:lstStyle/>
          <a:p>
            <a:r>
              <a:rPr lang="en-US" b="1" dirty="0" smtClean="0"/>
              <a:t> Face and eyes </a:t>
            </a:r>
            <a:r>
              <a:rPr lang="en-US" dirty="0" smtClean="0"/>
              <a:t>are probably the most noticed parts of the body, but this does not mean that their nonverbal messages are the easiest to read. It is hard even to describe the number and kinds of expressions we commonly produce with our face and eyes.</a:t>
            </a:r>
          </a:p>
          <a:p>
            <a:r>
              <a:rPr lang="en-US" dirty="0" smtClean="0"/>
              <a:t>The face is a tremendously complicated channel of expression for several reasons. One is the number of expressions people can produce. Another is the speed with which they can change.</a:t>
            </a:r>
          </a:p>
          <a:p>
            <a:r>
              <a:rPr lang="en-US" dirty="0" smtClean="0"/>
              <a:t>The eyes themselves can send several kinds of messages. Someone’s glance with your eyes is usually a sign of involvement whereas looking away signals a desire to avoid contact.</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Physical attractiveness</a:t>
            </a:r>
            <a:endParaRPr lang="en-US" dirty="0"/>
          </a:p>
        </p:txBody>
      </p:sp>
      <p:sp>
        <p:nvSpPr>
          <p:cNvPr id="3" name="Content Placeholder 2"/>
          <p:cNvSpPr>
            <a:spLocks noGrp="1"/>
          </p:cNvSpPr>
          <p:nvPr>
            <p:ph idx="1"/>
          </p:nvPr>
        </p:nvSpPr>
        <p:spPr>
          <a:xfrm>
            <a:off x="448966" y="1119378"/>
            <a:ext cx="8246070" cy="4043172"/>
          </a:xfrm>
        </p:spPr>
        <p:txBody>
          <a:bodyPr>
            <a:normAutofit fontScale="85000" lnSpcReduction="20000"/>
          </a:bodyPr>
          <a:lstStyle/>
          <a:p>
            <a:r>
              <a:rPr lang="en-US" dirty="0" smtClean="0"/>
              <a:t>Most people claim that looks aren’t the best measure of desirability or character, but they typically prefer others who they find attractive. For example, women who are perceived as attractive have more dates, receive higher grades in collage, persuade males with greater ease, and receive lighter court sentences.  </a:t>
            </a:r>
          </a:p>
          <a:p>
            <a:r>
              <a:rPr lang="en-US" dirty="0" smtClean="0"/>
              <a:t>Both men and women whom others view as attractive are rated as being more sensitive, kind, strong, sociable, and interesting than their less fortunate brothers and sisters. </a:t>
            </a:r>
          </a:p>
          <a:p>
            <a:r>
              <a:rPr lang="en-US" dirty="0" smtClean="0"/>
              <a:t>For example in the US short people have difficulty finding jobs  and men over six-foot-two receive starting salaries than average 12.4 percent higher than comparable applicants under six feet. </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Clothing</a:t>
            </a:r>
            <a:endParaRPr lang="en-US" dirty="0"/>
          </a:p>
        </p:txBody>
      </p:sp>
      <p:sp>
        <p:nvSpPr>
          <p:cNvPr id="3" name="Content Placeholder 2"/>
          <p:cNvSpPr>
            <a:spLocks noGrp="1"/>
          </p:cNvSpPr>
          <p:nvPr>
            <p:ph idx="1"/>
          </p:nvPr>
        </p:nvSpPr>
        <p:spPr>
          <a:xfrm>
            <a:off x="533400" y="1200150"/>
            <a:ext cx="8246070" cy="4248150"/>
          </a:xfrm>
        </p:spPr>
        <p:txBody>
          <a:bodyPr>
            <a:normAutofit/>
          </a:bodyPr>
          <a:lstStyle/>
          <a:p>
            <a:r>
              <a:rPr lang="en-US" b="1" dirty="0" smtClean="0"/>
              <a:t>Clothing </a:t>
            </a:r>
            <a:r>
              <a:rPr lang="en-US" dirty="0" smtClean="0"/>
              <a:t>besides protecting us from the elements, clothing is a means of nonverbal communication.</a:t>
            </a:r>
          </a:p>
          <a:p>
            <a:r>
              <a:rPr lang="en-US" dirty="0" smtClean="0"/>
              <a:t> One writer has suggested that clothing may convey at least ten types of messages to others: Economic level, Educational level, trustworthiness, social position, level of sophistication, economic background, social background, educational background, level of success and moral character</a:t>
            </a:r>
          </a:p>
          <a:p>
            <a:r>
              <a:rPr lang="en-US" dirty="0" smtClean="0"/>
              <a:t> </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Physical Environment</a:t>
            </a:r>
          </a:p>
        </p:txBody>
      </p:sp>
      <p:sp>
        <p:nvSpPr>
          <p:cNvPr id="5" name="Content Placeholder 4"/>
          <p:cNvSpPr>
            <a:spLocks noGrp="1"/>
          </p:cNvSpPr>
          <p:nvPr>
            <p:ph idx="1"/>
          </p:nvPr>
        </p:nvSpPr>
        <p:spPr>
          <a:xfrm>
            <a:off x="609600" y="1176528"/>
            <a:ext cx="8246070" cy="3966972"/>
          </a:xfrm>
        </p:spPr>
        <p:txBody>
          <a:bodyPr>
            <a:normAutofit fontScale="85000" lnSpcReduction="20000"/>
          </a:bodyPr>
          <a:lstStyle/>
          <a:p>
            <a:r>
              <a:rPr lang="en-US" b="1" dirty="0" smtClean="0"/>
              <a:t>Environment </a:t>
            </a:r>
            <a:r>
              <a:rPr lang="en-US" dirty="0" smtClean="0"/>
              <a:t>designing an environment can shape communication that takes place in it.  </a:t>
            </a:r>
          </a:p>
          <a:p>
            <a:r>
              <a:rPr lang="en-US" dirty="0" smtClean="0"/>
              <a:t>A research study indicates that the impression that home designs communicate can be remarkably accurate. The decoration schemes communicate accurate information about the home owners’ intellectualism, politeness, maturity, and optimism, and tenseness, willingness to take adventures, family orientations, and </a:t>
            </a:r>
            <a:r>
              <a:rPr lang="en-US" dirty="0" err="1" smtClean="0"/>
              <a:t>reservedness</a:t>
            </a:r>
            <a:r>
              <a:rPr lang="en-US" dirty="0" smtClean="0"/>
              <a:t>. </a:t>
            </a:r>
          </a:p>
          <a:p>
            <a:r>
              <a:rPr lang="en-US" dirty="0" smtClean="0"/>
              <a:t>There are environments for workers, physicians, children, adults etc. Designs also express economic status, social status etc. The way we use an existing environment communicates our feeling about it.</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742950"/>
          </a:xfrm>
        </p:spPr>
        <p:txBody>
          <a:bodyPr/>
          <a:lstStyle/>
          <a:p>
            <a:pPr algn="ctr"/>
            <a:r>
              <a:rPr lang="en-US" dirty="0" smtClean="0"/>
              <a:t>SUMMARY</a:t>
            </a:r>
          </a:p>
        </p:txBody>
      </p:sp>
      <p:sp>
        <p:nvSpPr>
          <p:cNvPr id="3" name="Content Placeholder 2"/>
          <p:cNvSpPr>
            <a:spLocks noGrp="1"/>
          </p:cNvSpPr>
          <p:nvPr>
            <p:ph idx="1"/>
          </p:nvPr>
        </p:nvSpPr>
        <p:spPr>
          <a:xfrm>
            <a:off x="533400" y="1123950"/>
            <a:ext cx="8246070" cy="3943350"/>
          </a:xfrm>
        </p:spPr>
        <p:txBody>
          <a:bodyPr>
            <a:noAutofit/>
          </a:bodyPr>
          <a:lstStyle/>
          <a:p>
            <a:pPr>
              <a:buNone/>
            </a:pPr>
            <a:r>
              <a:rPr lang="en-US" sz="2400" dirty="0" smtClean="0"/>
              <a:t>We began with the fact that it is virtually impossible to avoid using </a:t>
            </a:r>
            <a:r>
              <a:rPr lang="en-US" sz="2400" i="1" dirty="0" smtClean="0"/>
              <a:t>nonverbal communication</a:t>
            </a:r>
            <a:r>
              <a:rPr lang="en-US" sz="2400" dirty="0" smtClean="0"/>
              <a:t>.</a:t>
            </a:r>
          </a:p>
          <a:p>
            <a:pPr lvl="1"/>
            <a:r>
              <a:rPr lang="en-US" sz="2400" dirty="0" smtClean="0"/>
              <a:t>The definition of </a:t>
            </a:r>
            <a:r>
              <a:rPr lang="en-US" sz="2400" i="1" dirty="0" smtClean="0"/>
              <a:t>nonverbal</a:t>
            </a:r>
            <a:r>
              <a:rPr lang="en-US" sz="2400" dirty="0" smtClean="0"/>
              <a:t> covers messages expressed through nonlinguistic means.</a:t>
            </a:r>
          </a:p>
          <a:p>
            <a:pPr lvl="1"/>
            <a:r>
              <a:rPr lang="en-US" sz="2400" dirty="0" smtClean="0"/>
              <a:t>There is communicative value in nonverbal behavior, but it is primarily relational in interpretation measures.</a:t>
            </a:r>
          </a:p>
          <a:p>
            <a:pPr lvl="1"/>
            <a:r>
              <a:rPr lang="en-US" sz="2400" dirty="0" smtClean="0"/>
              <a:t>Because nonverbal behavior is often difficult to interpret, it is ambiguous; sometimes it is presented without conscious effort, and at other times the communicator has not intended to send the message that has been received.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SUMMARY</a:t>
            </a:r>
            <a:endParaRPr lang="en-US" dirty="0"/>
          </a:p>
        </p:txBody>
      </p:sp>
      <p:sp>
        <p:nvSpPr>
          <p:cNvPr id="3" name="Content Placeholder 2"/>
          <p:cNvSpPr>
            <a:spLocks noGrp="1"/>
          </p:cNvSpPr>
          <p:nvPr>
            <p:ph idx="1"/>
          </p:nvPr>
        </p:nvSpPr>
        <p:spPr/>
        <p:txBody>
          <a:bodyPr>
            <a:normAutofit fontScale="92500" lnSpcReduction="20000"/>
          </a:bodyPr>
          <a:lstStyle/>
          <a:p>
            <a:r>
              <a:rPr lang="en-US" sz="2400" dirty="0" smtClean="0"/>
              <a:t>There are influences affecting the ability to understand and use nonverbal communication.</a:t>
            </a:r>
          </a:p>
          <a:p>
            <a:pPr lvl="1"/>
            <a:r>
              <a:rPr lang="en-US" sz="2400" dirty="0" smtClean="0"/>
              <a:t>Cultural differences and gender differences do exist</a:t>
            </a:r>
          </a:p>
          <a:p>
            <a:pPr lvl="1"/>
            <a:r>
              <a:rPr lang="en-US" sz="2400" dirty="0" smtClean="0"/>
              <a:t>Control and the power of insight influence accuracy of interpretation.</a:t>
            </a:r>
          </a:p>
          <a:p>
            <a:r>
              <a:rPr lang="en-US" sz="2400" dirty="0" smtClean="0"/>
              <a:t>Several functions of nonverbal communication relate to the verbal forms.</a:t>
            </a:r>
          </a:p>
          <a:p>
            <a:pPr lvl="1"/>
            <a:r>
              <a:rPr lang="en-US" sz="2400" dirty="0" smtClean="0"/>
              <a:t>Actions such as repeating, substituting, complementing, and accenting highlight verbal messages</a:t>
            </a:r>
          </a:p>
          <a:p>
            <a:pPr lvl="1"/>
            <a:r>
              <a:rPr lang="en-US" sz="2400" dirty="0" smtClean="0"/>
              <a:t>Regulating, contradicting, and deceiving functions of nonverbal communication result from </a:t>
            </a:r>
            <a:r>
              <a:rPr lang="en-US" sz="2400" i="1" dirty="0" err="1" smtClean="0"/>
              <a:t>microexpressions</a:t>
            </a:r>
            <a:r>
              <a:rPr lang="en-US" sz="2400" dirty="0" smtClean="0"/>
              <a:t>.</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514350"/>
            <a:ext cx="9144000" cy="4476750"/>
          </a:xfrm>
        </p:spPr>
        <p:txBody>
          <a:bodyPr>
            <a:noAutofit/>
          </a:bodyPr>
          <a:lstStyle/>
          <a:p>
            <a:r>
              <a:rPr lang="en-US" sz="2000" dirty="0" smtClean="0"/>
              <a:t>Our bodies, artifacts, environments, and the way we use time all send nonverbal messages.</a:t>
            </a:r>
          </a:p>
          <a:p>
            <a:pPr lvl="1"/>
            <a:r>
              <a:rPr lang="en-US" sz="2000" i="1" dirty="0" smtClean="0"/>
              <a:t>Kinesics</a:t>
            </a:r>
            <a:r>
              <a:rPr lang="en-US" sz="2000" dirty="0" smtClean="0"/>
              <a:t> and the ability to interpret ambiguous </a:t>
            </a:r>
            <a:r>
              <a:rPr lang="en-US" sz="2000" i="1" dirty="0" smtClean="0"/>
              <a:t>manipulators</a:t>
            </a:r>
            <a:r>
              <a:rPr lang="en-US" sz="2000" dirty="0" smtClean="0"/>
              <a:t> are tools used to send messages.</a:t>
            </a:r>
          </a:p>
          <a:p>
            <a:pPr lvl="1"/>
            <a:r>
              <a:rPr lang="en-US" sz="2000" dirty="0" smtClean="0"/>
              <a:t>The face, the eyes, and the </a:t>
            </a:r>
            <a:r>
              <a:rPr lang="en-US" sz="2000" i="1" dirty="0" smtClean="0"/>
              <a:t>affect blends</a:t>
            </a:r>
            <a:r>
              <a:rPr lang="en-US" sz="2000" dirty="0" smtClean="0"/>
              <a:t> presented combine to show messages.</a:t>
            </a:r>
          </a:p>
          <a:p>
            <a:pPr lvl="1"/>
            <a:r>
              <a:rPr lang="en-US" sz="2000" i="1" dirty="0" smtClean="0"/>
              <a:t>Paralanguage</a:t>
            </a:r>
            <a:r>
              <a:rPr lang="en-US" sz="2000" dirty="0" smtClean="0"/>
              <a:t> originating from the voice, with its </a:t>
            </a:r>
            <a:r>
              <a:rPr lang="en-US" sz="2000" i="1" dirty="0" err="1" smtClean="0"/>
              <a:t>disfluency</a:t>
            </a:r>
            <a:r>
              <a:rPr lang="en-US" sz="2000" dirty="0" smtClean="0"/>
              <a:t> and accent, is a nonverbal vehicle.</a:t>
            </a:r>
          </a:p>
          <a:p>
            <a:pPr lvl="1"/>
            <a:r>
              <a:rPr lang="en-US" sz="2000" dirty="0" smtClean="0"/>
              <a:t>Appearance and clothing are perception agents used strongly in nonverbal communication.</a:t>
            </a:r>
          </a:p>
          <a:p>
            <a:pPr lvl="1"/>
            <a:r>
              <a:rPr lang="en-US" sz="2000" dirty="0" smtClean="0"/>
              <a:t>Touch communicates; and the study of space, </a:t>
            </a:r>
            <a:r>
              <a:rPr lang="en-US" sz="2000" i="1" dirty="0" err="1" smtClean="0"/>
              <a:t>proxemics</a:t>
            </a:r>
            <a:r>
              <a:rPr lang="en-US" sz="2000" dirty="0" smtClean="0"/>
              <a:t>, has context relating to </a:t>
            </a:r>
            <a:r>
              <a:rPr lang="en-US" sz="2000" i="1" dirty="0" smtClean="0"/>
              <a:t>intimate distance, personal distance, social distance</a:t>
            </a:r>
            <a:r>
              <a:rPr lang="en-US" sz="2000" dirty="0" smtClean="0"/>
              <a:t>, and </a:t>
            </a:r>
            <a:r>
              <a:rPr lang="en-US" sz="2000" i="1" dirty="0" smtClean="0"/>
              <a:t>public distance</a:t>
            </a:r>
            <a:r>
              <a:rPr lang="en-US" sz="2000" dirty="0" smtClean="0"/>
              <a:t>.</a:t>
            </a:r>
          </a:p>
          <a:p>
            <a:pPr lvl="1"/>
            <a:r>
              <a:rPr lang="en-US" sz="2000" dirty="0" smtClean="0"/>
              <a:t>The environment and the use and structure of time, </a:t>
            </a:r>
            <a:r>
              <a:rPr lang="en-US" sz="2000" i="1" dirty="0" err="1" smtClean="0"/>
              <a:t>chronemics</a:t>
            </a:r>
            <a:r>
              <a:rPr lang="en-US" sz="2000" dirty="0" smtClean="0"/>
              <a:t>, can and often do send nonverbal messages.</a:t>
            </a:r>
          </a:p>
          <a:p>
            <a:r>
              <a:rPr lang="en-US" sz="2400" dirty="0" smtClean="0"/>
              <a:t> </a:t>
            </a:r>
          </a:p>
          <a:p>
            <a:r>
              <a:rPr lang="en-US" dirty="0" smtClean="0"/>
              <a:t/>
            </a:r>
            <a:br>
              <a:rPr lang="en-US" dirty="0" smtClean="0"/>
            </a:br>
            <a:endParaRPr lang="en-US" sz="2000" dirty="0" smtClean="0"/>
          </a:p>
        </p:txBody>
      </p:sp>
    </p:spTree>
    <p:extLst>
      <p:ext uri="{BB962C8B-B14F-4D97-AF65-F5344CB8AC3E}">
        <p14:creationId xmlns="" xmlns:p14="http://schemas.microsoft.com/office/powerpoint/2010/main" val="11016338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12763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2495550"/>
            <a:ext cx="8763000" cy="3416320"/>
          </a:xfrm>
          <a:prstGeom prst="rect">
            <a:avLst/>
          </a:prstGeom>
          <a:noFill/>
        </p:spPr>
        <p:txBody>
          <a:bodyPr wrap="square" rtlCol="0">
            <a:spAutoFit/>
          </a:bodyPr>
          <a:lstStyle/>
          <a:p>
            <a:pPr algn="ctr"/>
            <a:r>
              <a:rPr lang="en-US" b="1" dirty="0" smtClean="0">
                <a:solidFill>
                  <a:schemeClr val="bg1"/>
                </a:solidFill>
              </a:rPr>
              <a:t>LECTURE 3</a:t>
            </a:r>
          </a:p>
          <a:p>
            <a:pPr algn="ctr"/>
            <a:r>
              <a:rPr lang="en-US" dirty="0" smtClean="0">
                <a:solidFill>
                  <a:schemeClr val="bg1"/>
                </a:solidFill>
              </a:rPr>
              <a:t>THE MAIN SOURCES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pPr algn="ctr"/>
            <a:r>
              <a:rPr lang="en-US" dirty="0" smtClean="0">
                <a:solidFill>
                  <a:schemeClr val="bg1"/>
                </a:solidFill>
              </a:rPr>
              <a:t>Adler</a:t>
            </a:r>
            <a:r>
              <a:rPr lang="en-US" dirty="0" smtClean="0">
                <a:solidFill>
                  <a:schemeClr val="bg1"/>
                </a:solidFill>
              </a:rPr>
              <a:t>,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hlinkClick r:id="rId3"/>
              </a:rPr>
              <a:t>https://global.oup.com/us/companion.websites/9780199747382/student/chapter6</a:t>
            </a:r>
            <a:r>
              <a:rPr lang="en-US" u="sng" dirty="0" smtClean="0">
                <a:solidFill>
                  <a:schemeClr val="bg1"/>
                </a:solidFill>
                <a:hlinkClick r:id="rId3"/>
              </a:rPr>
              <a:t>/</a:t>
            </a:r>
            <a:endParaRPr lang="en-US" u="sng" dirty="0" smtClean="0">
              <a:solidFill>
                <a:schemeClr val="bg1"/>
              </a:solidFill>
            </a:endParaRP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du </a:t>
            </a:r>
            <a:r>
              <a:rPr lang="en-US" dirty="0" err="1" smtClean="0">
                <a:solidFill>
                  <a:schemeClr val="bg1"/>
                </a:solidFill>
              </a:rPr>
              <a:t>Pré</a:t>
            </a:r>
            <a:r>
              <a:rPr lang="en-US" dirty="0" smtClean="0">
                <a:solidFill>
                  <a:schemeClr val="bg1"/>
                </a:solidFill>
              </a:rPr>
              <a:t>, A. (2016) </a:t>
            </a:r>
            <a:r>
              <a:rPr lang="en-US" i="1" dirty="0" smtClean="0">
                <a:solidFill>
                  <a:schemeClr val="bg1"/>
                </a:solidFill>
              </a:rPr>
              <a:t>Understanding Human Communication</a:t>
            </a:r>
            <a:r>
              <a:rPr lang="en-US" dirty="0" smtClean="0">
                <a:solidFill>
                  <a:schemeClr val="bg1"/>
                </a:solidFill>
              </a:rPr>
              <a:t> 13th Edition </a:t>
            </a:r>
            <a:r>
              <a:rPr lang="en-US" i="1" dirty="0" smtClean="0">
                <a:solidFill>
                  <a:schemeClr val="bg1"/>
                </a:solidFill>
              </a:rPr>
              <a:t>Published by </a:t>
            </a:r>
            <a:r>
              <a:rPr lang="en-US" i="1" u="sng" dirty="0" smtClean="0">
                <a:solidFill>
                  <a:schemeClr val="bg1"/>
                </a:solidFill>
                <a:hlinkClick r:id="rId4"/>
              </a:rPr>
              <a:t>Amy Bell</a:t>
            </a:r>
            <a:r>
              <a:rPr lang="en-US" i="1" dirty="0" smtClean="0">
                <a:solidFill>
                  <a:schemeClr val="bg1"/>
                </a:solidFill>
              </a:rPr>
              <a:t>, 2020-08-14 13:57:17</a:t>
            </a:r>
            <a:r>
              <a:rPr lang="en-US" dirty="0" smtClean="0">
                <a:solidFill>
                  <a:schemeClr val="bg1"/>
                </a:solidFill>
              </a:rPr>
              <a:t> Fliphtml5.com, </a:t>
            </a:r>
            <a:r>
              <a:rPr lang="en-US" u="sng" dirty="0" smtClean="0">
                <a:solidFill>
                  <a:schemeClr val="bg1"/>
                </a:solidFill>
                <a:hlinkClick r:id="rId5"/>
              </a:rPr>
              <a:t>https://fliphtml5.com/adjmv/swwq/basic/</a:t>
            </a:r>
            <a:r>
              <a:rPr lang="en-US" dirty="0" smtClean="0">
                <a:solidFill>
                  <a:schemeClr val="bg1"/>
                </a:solidFill>
              </a:rPr>
              <a:t> Accessed on November, 5</a:t>
            </a:r>
            <a:r>
              <a:rPr lang="en-US" baseline="30000" dirty="0" smtClean="0">
                <a:solidFill>
                  <a:schemeClr val="bg1"/>
                </a:solidFill>
              </a:rPr>
              <a:t>th</a:t>
            </a:r>
            <a:r>
              <a:rPr lang="en-US" dirty="0" smtClean="0">
                <a:solidFill>
                  <a:schemeClr val="bg1"/>
                </a:solidFill>
              </a:rPr>
              <a:t> 2021</a:t>
            </a:r>
            <a:endParaRPr lang="en-US" b="1" dirty="0" smtClean="0">
              <a:solidFill>
                <a:schemeClr val="bg1"/>
              </a:solidFill>
            </a:endParaRPr>
          </a:p>
          <a:p>
            <a:pPr algn="ctr"/>
            <a:endParaRPr lang="en-US" dirty="0" smtClean="0">
              <a:solidFill>
                <a:schemeClr val="bg1"/>
              </a:solidFill>
            </a:endParaRPr>
          </a:p>
          <a:p>
            <a:pPr algn="ctr"/>
            <a:endParaRPr lang="en-US" dirty="0" smtClean="0">
              <a:solidFill>
                <a:schemeClr val="bg1"/>
              </a:solidFill>
            </a:endParaRPr>
          </a:p>
          <a:p>
            <a:endParaRPr lang="en-US" dirty="0"/>
          </a:p>
        </p:txBody>
      </p:sp>
    </p:spTree>
    <p:extLst>
      <p:ext uri="{BB962C8B-B14F-4D97-AF65-F5344CB8AC3E}">
        <p14:creationId xmlns=""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2548</Words>
  <Application>Microsoft Office PowerPoint</Application>
  <PresentationFormat>On-screen Show (16:9)</PresentationFormat>
  <Paragraphs>196</Paragraphs>
  <Slides>35</Slides>
  <Notes>10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INTRODUCTION TO HUMAN COMMUNICATION   Nonverbal Communication</vt:lpstr>
      <vt:lpstr>Intended Learning Outcomes </vt:lpstr>
      <vt:lpstr>Nonverbal communication defined</vt:lpstr>
      <vt:lpstr>Characteristics of Nonverbal Communication</vt:lpstr>
      <vt:lpstr>Nonverbal communication exists </vt:lpstr>
      <vt:lpstr>All behavior has Communicative value</vt:lpstr>
      <vt:lpstr>Nonverbal communication is primarily relational</vt:lpstr>
      <vt:lpstr>Nonverbal communication is primarily relational</vt:lpstr>
      <vt:lpstr>Nonverbal communication is ambiguous</vt:lpstr>
      <vt:lpstr>Nonverbal communication is ambiguous</vt:lpstr>
      <vt:lpstr> Nonverbal Communication Is Influenced by Culture </vt:lpstr>
      <vt:lpstr>Nonverbal Communication Is Influenced by Culture and Gender</vt:lpstr>
      <vt:lpstr>Differences between verbal and nonverbal communication</vt:lpstr>
      <vt:lpstr>Single Vs. Channels</vt:lpstr>
      <vt:lpstr>  Discrete Vs. Continuous  </vt:lpstr>
      <vt:lpstr>Conscious Vs. Unconscious</vt:lpstr>
      <vt:lpstr>Clear Vs. Ambiguous</vt:lpstr>
      <vt:lpstr>Functions of nonverbal communication                                         </vt:lpstr>
      <vt:lpstr>Repeating and Substituting</vt:lpstr>
      <vt:lpstr>Complementing and Contradicting </vt:lpstr>
      <vt:lpstr>Accenting and Regulating</vt:lpstr>
      <vt:lpstr>Types of Nonverbal Communication</vt:lpstr>
      <vt:lpstr>Body Movements</vt:lpstr>
      <vt:lpstr>Touch</vt:lpstr>
      <vt:lpstr>   Voice  </vt:lpstr>
      <vt:lpstr>Distance</vt:lpstr>
      <vt:lpstr>Territoriality and Time</vt:lpstr>
      <vt:lpstr>Face and eyes</vt:lpstr>
      <vt:lpstr>Physical attractiveness</vt:lpstr>
      <vt:lpstr>Clothing</vt:lpstr>
      <vt:lpstr>Physical Environment</vt:lpstr>
      <vt:lpstr>SUMMARY</vt:lpstr>
      <vt:lpstr>SUMMARY</vt:lpstr>
      <vt:lpstr>SUMMARY</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2021-11-08T08:29:14Z</dcterms:modified>
</cp:coreProperties>
</file>