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6"/>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80" r:id="rId18"/>
    <p:sldId id="281" r:id="rId19"/>
    <p:sldId id="282" r:id="rId20"/>
    <p:sldId id="283" r:id="rId21"/>
    <p:sldId id="292" r:id="rId22"/>
    <p:sldId id="284" r:id="rId23"/>
    <p:sldId id="263" r:id="rId24"/>
    <p:sldId id="285" r:id="rId25"/>
    <p:sldId id="286" r:id="rId26"/>
    <p:sldId id="275" r:id="rId27"/>
    <p:sldId id="288" r:id="rId28"/>
    <p:sldId id="287" r:id="rId29"/>
    <p:sldId id="291" r:id="rId30"/>
    <p:sldId id="276" r:id="rId31"/>
    <p:sldId id="259" r:id="rId32"/>
    <p:sldId id="294" r:id="rId33"/>
    <p:sldId id="293" r:id="rId34"/>
    <p:sldId id="260" r:id="rId3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C901"/>
    <a:srgbClr val="FE9202"/>
    <a:srgbClr val="6C1A00"/>
    <a:srgbClr val="58004E"/>
    <a:srgbClr val="800080"/>
    <a:srgbClr val="CC0099"/>
    <a:srgbClr val="1D3A00"/>
    <a:srgbClr val="5EEC3C"/>
    <a:srgbClr val="990099"/>
    <a:srgbClr val="0070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636" y="426"/>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xmlns=""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25</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34</a:t>
            </a:fld>
            <a:endParaRPr lang="en-US"/>
          </a:p>
        </p:txBody>
      </p:sp>
    </p:spTree>
    <p:extLst>
      <p:ext uri="{BB962C8B-B14F-4D97-AF65-F5344CB8AC3E}">
        <p14:creationId xmlns:p14="http://schemas.microsoft.com/office/powerpoint/2010/main" xmlns=""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11/8/2021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11/8/2021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xmlns=""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 Id="rId10" Type="http://schemas.microsoft.com/office/2007/relationships/hdphoto" Target="../../word/media/hdphoto1.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1" Type="http://schemas.microsoft.com/office/2007/relationships/hdphoto" Target="../../word/media/hdphoto3.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dirty="0" smtClean="0"/>
              <a:t>INTRODUCTION TO HUMAN COMMUNICATION  </a:t>
            </a:r>
            <a:r>
              <a:rPr lang="en-US" dirty="0"/>
              <a:t/>
            </a:r>
            <a:br>
              <a:rPr lang="en-US" dirty="0"/>
            </a:br>
            <a:r>
              <a:rPr lang="en-US" b="1" cap="all" dirty="0" smtClean="0"/>
              <a:t>Interpersonal Communication</a:t>
            </a:r>
            <a:endParaRPr lang="en-US" cap="all"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smtClean="0"/>
              <a:t>LECTURE 9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p14="http://schemas.microsoft.com/office/powerpoint/2010/main" xmlns=""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Intended Learning Outcomes</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92500" lnSpcReduction="20000"/>
          </a:bodyPr>
          <a:lstStyle/>
          <a:p>
            <a:r>
              <a:rPr lang="en-US" dirty="0" smtClean="0"/>
              <a:t>At the end of this class, you should be able to:</a:t>
            </a:r>
          </a:p>
          <a:p>
            <a:pPr lvl="0"/>
            <a:r>
              <a:rPr lang="en-US" dirty="0" smtClean="0"/>
              <a:t>Define Interpersonal Communication;</a:t>
            </a:r>
          </a:p>
          <a:p>
            <a:pPr lvl="0"/>
            <a:r>
              <a:rPr lang="en-US" dirty="0" smtClean="0"/>
              <a:t>Distinguish interpersonal relationship from impersonal ones; </a:t>
            </a:r>
          </a:p>
          <a:p>
            <a:pPr lvl="0"/>
            <a:r>
              <a:rPr lang="en-US" dirty="0" smtClean="0"/>
              <a:t>Analyze the role of </a:t>
            </a:r>
            <a:r>
              <a:rPr lang="en-US" dirty="0" err="1" smtClean="0"/>
              <a:t>metacommunication</a:t>
            </a:r>
            <a:r>
              <a:rPr lang="en-US" dirty="0" smtClean="0"/>
              <a:t> in conveying relational messages;</a:t>
            </a:r>
          </a:p>
          <a:p>
            <a:pPr lvl="0"/>
            <a:r>
              <a:rPr lang="en-US" dirty="0" smtClean="0"/>
              <a:t>Explain reasons for self- disclosure </a:t>
            </a:r>
          </a:p>
          <a:p>
            <a:r>
              <a:rPr lang="en-US" dirty="0" smtClean="0"/>
              <a:t>Apply the </a:t>
            </a:r>
            <a:r>
              <a:rPr lang="en-US" dirty="0" err="1" smtClean="0"/>
              <a:t>Johari</a:t>
            </a:r>
            <a:r>
              <a:rPr lang="en-US" dirty="0" smtClean="0"/>
              <a:t> window of self- disclosure in your own context.</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Interpersonal communication Defined</a:t>
            </a:r>
            <a:endParaRPr lang="en-US" dirty="0"/>
          </a:p>
        </p:txBody>
      </p:sp>
      <p:sp>
        <p:nvSpPr>
          <p:cNvPr id="3" name="Content Placeholder 2"/>
          <p:cNvSpPr>
            <a:spLocks noGrp="1"/>
          </p:cNvSpPr>
          <p:nvPr>
            <p:ph idx="1"/>
          </p:nvPr>
        </p:nvSpPr>
        <p:spPr>
          <a:xfrm>
            <a:off x="448966" y="1066800"/>
            <a:ext cx="8246070" cy="4248150"/>
          </a:xfrm>
        </p:spPr>
        <p:txBody>
          <a:bodyPr>
            <a:normAutofit fontScale="85000" lnSpcReduction="20000"/>
          </a:bodyPr>
          <a:lstStyle/>
          <a:p>
            <a:r>
              <a:rPr lang="en-US" dirty="0" smtClean="0"/>
              <a:t/>
            </a:r>
            <a:br>
              <a:rPr lang="en-US" dirty="0" smtClean="0"/>
            </a:br>
            <a:r>
              <a:rPr lang="en-US" dirty="0" smtClean="0"/>
              <a:t>Interpersonal communication occurs when people treat one another as unique individuals, regardless of the context in which the interaction occurs or the number of people.</a:t>
            </a:r>
          </a:p>
          <a:p>
            <a:r>
              <a:rPr lang="en-US" dirty="0" smtClean="0"/>
              <a:t>Relationship is ‘the mode in which two or more things stand to one another’. </a:t>
            </a:r>
            <a:endParaRPr lang="en-US" dirty="0" smtClean="0"/>
          </a:p>
          <a:p>
            <a:r>
              <a:rPr lang="en-US" dirty="0" smtClean="0"/>
              <a:t>Interpersonal </a:t>
            </a:r>
            <a:r>
              <a:rPr lang="en-US" dirty="0" smtClean="0"/>
              <a:t>relationships involve the way people deal with one another socially. Interpersonal communication is by </a:t>
            </a:r>
            <a:r>
              <a:rPr lang="en-US" b="1" dirty="0" smtClean="0"/>
              <a:t>context</a:t>
            </a:r>
            <a:r>
              <a:rPr lang="en-US" dirty="0" smtClean="0"/>
              <a:t>, looking at the number of people involved. All dyadic communication is a good example of interpersonal. </a:t>
            </a:r>
          </a:p>
          <a:p>
            <a:r>
              <a:rPr lang="en-US" dirty="0" smtClean="0"/>
              <a:t>To be more precise Interpersonal relationships is an association in which the parties meet each other’s social needs to a greater or lesser degree. </a:t>
            </a:r>
          </a:p>
          <a:p>
            <a:endParaRPr lang="en-US" dirty="0">
              <a:solidFill>
                <a:srgbClr val="FFC000"/>
              </a:solidFill>
            </a:endParaRPr>
          </a:p>
        </p:txBody>
      </p:sp>
    </p:spTree>
    <p:extLst>
      <p:ext uri="{BB962C8B-B14F-4D97-AF65-F5344CB8AC3E}">
        <p14:creationId xmlns:p14="http://schemas.microsoft.com/office/powerpoint/2010/main" xmlns=""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Why form relationships?</a:t>
            </a:r>
            <a:endParaRPr lang="en-US" dirty="0"/>
          </a:p>
        </p:txBody>
      </p:sp>
      <p:sp>
        <p:nvSpPr>
          <p:cNvPr id="3" name="Content Placeholder 2"/>
          <p:cNvSpPr>
            <a:spLocks noGrp="1"/>
          </p:cNvSpPr>
          <p:nvPr>
            <p:ph idx="1"/>
          </p:nvPr>
        </p:nvSpPr>
        <p:spPr>
          <a:xfrm>
            <a:off x="448966" y="1200150"/>
            <a:ext cx="8246070" cy="3943350"/>
          </a:xfrm>
        </p:spPr>
        <p:txBody>
          <a:bodyPr>
            <a:normAutofit fontScale="85000" lnSpcReduction="20000"/>
          </a:bodyPr>
          <a:lstStyle/>
          <a:p>
            <a:pPr lvl="0"/>
            <a:r>
              <a:rPr lang="en-US" dirty="0" smtClean="0"/>
              <a:t>Whom do you find most attractive – a confident person, a nice person, or a “player”? The Science of Attraction</a:t>
            </a:r>
          </a:p>
          <a:p>
            <a:r>
              <a:rPr lang="en-US" dirty="0" smtClean="0"/>
              <a:t>Take Note	:	</a:t>
            </a:r>
          </a:p>
          <a:p>
            <a:r>
              <a:rPr lang="en-US" dirty="0" smtClean="0"/>
              <a:t>Interpersonal communication focuses on relationships and the key word here is developing relationships that are qualitative in nature.</a:t>
            </a:r>
          </a:p>
          <a:p>
            <a:r>
              <a:rPr lang="en-US" dirty="0" smtClean="0"/>
              <a:t>Scarcity of qualitatively interpersonal interactions contributes to their value.</a:t>
            </a:r>
          </a:p>
          <a:p>
            <a:r>
              <a:rPr lang="en-US" dirty="0" smtClean="0"/>
              <a:t>Relationships can be enhanced by mediated communication; but when personal face-to-face interaction commences, the majority of these relationships are terminated.</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Why we form relationships?</a:t>
            </a:r>
          </a:p>
        </p:txBody>
      </p:sp>
      <p:sp>
        <p:nvSpPr>
          <p:cNvPr id="3" name="Content Placeholder 2"/>
          <p:cNvSpPr>
            <a:spLocks noGrp="1"/>
          </p:cNvSpPr>
          <p:nvPr>
            <p:ph idx="1"/>
          </p:nvPr>
        </p:nvSpPr>
        <p:spPr>
          <a:xfrm>
            <a:off x="448966" y="1200150"/>
            <a:ext cx="8246070" cy="3943350"/>
          </a:xfrm>
        </p:spPr>
        <p:txBody>
          <a:bodyPr>
            <a:normAutofit/>
          </a:bodyPr>
          <a:lstStyle/>
          <a:p>
            <a:r>
              <a:rPr lang="en-US" dirty="0" smtClean="0"/>
              <a:t>How does interpersonal communication differ from other types of interactions?</a:t>
            </a:r>
          </a:p>
          <a:p>
            <a:r>
              <a:rPr lang="en-US" dirty="0" smtClean="0"/>
              <a:t>Scientists believe that ALL relationships – both impersonal and personal – are based on the social exchange theory. We seek out people who can give us rewards (tangible or intangible) that are greater than or equal to the costs we encounter in dealing with them Rewards – Cost = Outcome</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fontScale="90000"/>
          </a:bodyPr>
          <a:lstStyle/>
          <a:p>
            <a:r>
              <a:rPr lang="en-US" b="1" dirty="0" smtClean="0"/>
              <a:t>Characteristics of interpersonal relationship</a:t>
            </a:r>
            <a:endParaRPr lang="en-US" b="1" dirty="0"/>
          </a:p>
        </p:txBody>
      </p:sp>
      <p:sp>
        <p:nvSpPr>
          <p:cNvPr id="3" name="Content Placeholder 2"/>
          <p:cNvSpPr>
            <a:spLocks noGrp="1"/>
          </p:cNvSpPr>
          <p:nvPr>
            <p:ph idx="1"/>
          </p:nvPr>
        </p:nvSpPr>
        <p:spPr>
          <a:xfrm>
            <a:off x="228600" y="1200150"/>
            <a:ext cx="8763000" cy="4171950"/>
          </a:xfrm>
        </p:spPr>
        <p:txBody>
          <a:bodyPr>
            <a:normAutofit fontScale="85000" lnSpcReduction="20000"/>
          </a:bodyPr>
          <a:lstStyle/>
          <a:p>
            <a:pPr lvl="0"/>
            <a:r>
              <a:rPr lang="en-US" u="sng" dirty="0" smtClean="0"/>
              <a:t>Interpersonal versus Impersonal communication</a:t>
            </a:r>
          </a:p>
          <a:p>
            <a:r>
              <a:rPr lang="en-US" dirty="0" smtClean="0"/>
              <a:t>In interpersonal communication we treat others as individuals whereas in impersonal communication we treat them as objects. This definition does not mean that all impersonal communication is cruel or that you need to establish a warm relationship with every person you meet. </a:t>
            </a:r>
          </a:p>
          <a:p>
            <a:r>
              <a:rPr lang="en-US" dirty="0" smtClean="0"/>
              <a:t>The fact to remember is that not all two people interacting are interpersonal. For example when you chat with the shopkeeper or fellow passengers on bus or plane is impersonal. </a:t>
            </a:r>
          </a:p>
          <a:p>
            <a:r>
              <a:rPr lang="en-US" dirty="0" smtClean="0"/>
              <a:t>It is treated as interpersonal when people treat one another as unique individuals, regardless of the context in which the interaction occurs or the number of people involved.</a:t>
            </a:r>
          </a:p>
          <a:p>
            <a:pPr lvl="0"/>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Uniqueness</a:t>
            </a:r>
          </a:p>
        </p:txBody>
      </p:sp>
      <p:sp>
        <p:nvSpPr>
          <p:cNvPr id="3" name="Content Placeholder 2"/>
          <p:cNvSpPr>
            <a:spLocks noGrp="1"/>
          </p:cNvSpPr>
          <p:nvPr>
            <p:ph idx="1"/>
          </p:nvPr>
        </p:nvSpPr>
        <p:spPr>
          <a:xfrm>
            <a:off x="457200" y="1123950"/>
            <a:ext cx="8246070" cy="4019550"/>
          </a:xfrm>
        </p:spPr>
        <p:txBody>
          <a:bodyPr>
            <a:normAutofit/>
          </a:bodyPr>
          <a:lstStyle/>
          <a:p>
            <a:r>
              <a:rPr lang="en-US" dirty="0" smtClean="0"/>
              <a:t>no two interpersonal relationships are alike, and the communication patterns reflect these differences. Unlike the distinctive quality of interpersonal relationships, impersonal ones are governed by the kind of standardized rules such as “please” and “thank you” and so on. These rules are followed for a while until we have created our own interpersonal conventions.</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a:bodyPr>
          <a:lstStyle/>
          <a:p>
            <a:pPr lvl="0" algn="ctr"/>
            <a:r>
              <a:rPr lang="en-US" dirty="0" err="1" smtClean="0"/>
              <a:t>Irreplaceability</a:t>
            </a:r>
            <a:endParaRPr lang="en-US" dirty="0"/>
          </a:p>
        </p:txBody>
      </p:sp>
      <p:sp>
        <p:nvSpPr>
          <p:cNvPr id="3" name="Content Placeholder 2"/>
          <p:cNvSpPr>
            <a:spLocks noGrp="1"/>
          </p:cNvSpPr>
          <p:nvPr>
            <p:ph idx="1"/>
          </p:nvPr>
        </p:nvSpPr>
        <p:spPr>
          <a:xfrm>
            <a:off x="457200" y="1200150"/>
            <a:ext cx="8246070" cy="3943350"/>
          </a:xfrm>
        </p:spPr>
        <p:txBody>
          <a:bodyPr>
            <a:normAutofit/>
          </a:bodyPr>
          <a:lstStyle/>
          <a:p>
            <a:r>
              <a:rPr lang="en-US" b="1" dirty="0" err="1" smtClean="0"/>
              <a:t>Irreplaceability</a:t>
            </a:r>
            <a:r>
              <a:rPr lang="en-US" b="1" dirty="0" smtClean="0"/>
              <a:t>: </a:t>
            </a:r>
            <a:r>
              <a:rPr lang="en-US" dirty="0" smtClean="0"/>
              <a:t>because interpersonal relationships are unique, they cannot be replaced. </a:t>
            </a:r>
          </a:p>
          <a:p>
            <a:r>
              <a:rPr lang="en-US" dirty="0" smtClean="0"/>
              <a:t>This explains the reason why we usually feel so sad when a close friendship or love affair cools down. </a:t>
            </a:r>
          </a:p>
          <a:p>
            <a:r>
              <a:rPr lang="en-US" dirty="0" smtClean="0"/>
              <a:t>People in less personal relationships are much easier to replace.</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Autofit/>
          </a:bodyPr>
          <a:lstStyle/>
          <a:p>
            <a:pPr algn="ctr"/>
            <a:r>
              <a:rPr lang="en-US" dirty="0" smtClean="0"/>
              <a:t>Interdependence</a:t>
            </a:r>
          </a:p>
        </p:txBody>
      </p:sp>
      <p:sp>
        <p:nvSpPr>
          <p:cNvPr id="3" name="Content Placeholder 2"/>
          <p:cNvSpPr>
            <a:spLocks noGrp="1"/>
          </p:cNvSpPr>
          <p:nvPr>
            <p:ph idx="1"/>
          </p:nvPr>
        </p:nvSpPr>
        <p:spPr>
          <a:xfrm>
            <a:off x="448966" y="1200150"/>
            <a:ext cx="8246070" cy="3662172"/>
          </a:xfrm>
        </p:spPr>
        <p:txBody>
          <a:bodyPr>
            <a:normAutofit/>
          </a:bodyPr>
          <a:lstStyle/>
          <a:p>
            <a:r>
              <a:rPr lang="en-US" b="1" dirty="0" smtClean="0"/>
              <a:t>Interdependence: </a:t>
            </a:r>
            <a:r>
              <a:rPr lang="en-US" dirty="0" smtClean="0"/>
              <a:t>in interpersonal relationships the fate of the parties is connected. </a:t>
            </a:r>
          </a:p>
          <a:p>
            <a:r>
              <a:rPr lang="en-US" dirty="0" smtClean="0"/>
              <a:t>For example you might be able to brush off anger, affection, excitement or depression of someone you are not involved interpersonally, but in an interpersonal relationship the other’s life affects you.</a:t>
            </a:r>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742950"/>
          </a:xfrm>
        </p:spPr>
        <p:txBody>
          <a:bodyPr>
            <a:normAutofit fontScale="90000"/>
          </a:bodyPr>
          <a:lstStyle/>
          <a:p>
            <a:pPr algn="ctr"/>
            <a:r>
              <a:rPr lang="en-US" dirty="0" smtClean="0"/>
              <a:t/>
            </a:r>
            <a:br>
              <a:rPr lang="en-US" dirty="0" smtClean="0"/>
            </a:br>
            <a:r>
              <a:rPr lang="en-US" b="1" dirty="0" smtClean="0"/>
              <a:t> </a:t>
            </a:r>
            <a:r>
              <a:rPr lang="en-US" sz="4000" dirty="0" smtClean="0"/>
              <a:t>Disclosure</a:t>
            </a:r>
          </a:p>
        </p:txBody>
      </p:sp>
      <p:sp>
        <p:nvSpPr>
          <p:cNvPr id="3" name="Content Placeholder 2"/>
          <p:cNvSpPr>
            <a:spLocks noGrp="1"/>
          </p:cNvSpPr>
          <p:nvPr>
            <p:ph idx="1"/>
          </p:nvPr>
        </p:nvSpPr>
        <p:spPr>
          <a:xfrm>
            <a:off x="457200" y="971550"/>
            <a:ext cx="8246070" cy="4495800"/>
          </a:xfrm>
        </p:spPr>
        <p:txBody>
          <a:bodyPr>
            <a:normAutofit/>
          </a:bodyPr>
          <a:lstStyle/>
          <a:p>
            <a:endParaRPr lang="en-US" b="1" dirty="0" smtClean="0"/>
          </a:p>
          <a:p>
            <a:r>
              <a:rPr lang="en-US" sz="2400" b="1" dirty="0" smtClean="0"/>
              <a:t>Disclosure: </a:t>
            </a:r>
            <a:r>
              <a:rPr lang="en-US" sz="2400" dirty="0" smtClean="0"/>
              <a:t>the amounts of information the parties share with one another are more. </a:t>
            </a:r>
          </a:p>
          <a:p>
            <a:r>
              <a:rPr lang="en-US" sz="2400" dirty="0" smtClean="0"/>
              <a:t>In impersonal relationships we don’t reveal much about ourselves, but in interpersonal ones we feel more comfortable sharing our thoughts and feelings, which can be positive or negative.</a:t>
            </a:r>
          </a:p>
          <a:p>
            <a:endParaRPr lang="en-US" dirty="0" smtClean="0"/>
          </a:p>
          <a:p>
            <a:pPr lvl="0"/>
            <a:endParaRPr lang="en-US" dirty="0" smtClean="0">
              <a:solidFill>
                <a:srgbClr val="FFC000"/>
              </a:solidFill>
            </a:endParaRPr>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dirty="0" smtClean="0"/>
              <a:t>Intrinsic rewards</a:t>
            </a:r>
          </a:p>
        </p:txBody>
      </p:sp>
      <p:sp>
        <p:nvSpPr>
          <p:cNvPr id="3" name="Content Placeholder 2"/>
          <p:cNvSpPr>
            <a:spLocks noGrp="1"/>
          </p:cNvSpPr>
          <p:nvPr>
            <p:ph idx="1"/>
          </p:nvPr>
        </p:nvSpPr>
        <p:spPr>
          <a:xfrm>
            <a:off x="457200" y="1276350"/>
            <a:ext cx="8246070" cy="3662172"/>
          </a:xfrm>
        </p:spPr>
        <p:txBody>
          <a:bodyPr>
            <a:normAutofit/>
          </a:bodyPr>
          <a:lstStyle/>
          <a:p>
            <a:r>
              <a:rPr lang="en-US" b="1" dirty="0" smtClean="0"/>
              <a:t>Intrinsic rewards: </a:t>
            </a:r>
            <a:r>
              <a:rPr lang="en-US" dirty="0" smtClean="0"/>
              <a:t>Communication in interpersonal relationships is its own reward. </a:t>
            </a:r>
          </a:p>
          <a:p>
            <a:r>
              <a:rPr lang="en-US" dirty="0" smtClean="0"/>
              <a:t>It doesn’t matter what you talk about; developing the relationship is what is important. </a:t>
            </a:r>
          </a:p>
          <a:p>
            <a:r>
              <a:rPr lang="en-US" dirty="0" smtClean="0"/>
              <a:t>On the contrary impersonal communications most of the time seek payoffs that have little to do with the people involved. </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rmAutofit/>
          </a:bodyPr>
          <a:lstStyle/>
          <a:p>
            <a:pPr algn="ctr"/>
            <a:r>
              <a:rPr lang="en-US" dirty="0" smtClean="0"/>
              <a:t>Scarcity</a:t>
            </a:r>
            <a:endParaRPr lang="en-US" dirty="0"/>
          </a:p>
        </p:txBody>
      </p:sp>
      <p:sp>
        <p:nvSpPr>
          <p:cNvPr id="3" name="Content Placeholder 2"/>
          <p:cNvSpPr>
            <a:spLocks noGrp="1"/>
          </p:cNvSpPr>
          <p:nvPr>
            <p:ph idx="1"/>
          </p:nvPr>
        </p:nvSpPr>
        <p:spPr>
          <a:xfrm>
            <a:off x="448966" y="1200150"/>
            <a:ext cx="8246070" cy="3943350"/>
          </a:xfrm>
        </p:spPr>
        <p:txBody>
          <a:bodyPr>
            <a:normAutofit/>
          </a:bodyPr>
          <a:lstStyle/>
          <a:p>
            <a:r>
              <a:rPr lang="en-US" b="1" dirty="0" smtClean="0"/>
              <a:t>Scarcity: </a:t>
            </a:r>
            <a:r>
              <a:rPr lang="en-US" dirty="0" smtClean="0"/>
              <a:t>Like precious jewels and one-of-a-kind artwork, interpersonal relationships are special because of their scarcity. </a:t>
            </a:r>
          </a:p>
          <a:p>
            <a:r>
              <a:rPr lang="en-US" dirty="0" smtClean="0"/>
              <a:t>Most of us do not have the time or energy to create personal relationship with everyone we encounter. Therefore because it take time and trust it is scarce.</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8150"/>
            <a:ext cx="8246070" cy="685800"/>
          </a:xfrm>
        </p:spPr>
        <p:txBody>
          <a:bodyPr>
            <a:normAutofit fontScale="90000"/>
          </a:bodyPr>
          <a:lstStyle/>
          <a:p>
            <a:pPr algn="ctr"/>
            <a:r>
              <a:rPr lang="en-US" dirty="0" smtClean="0"/>
              <a:t>Characteristics of interpersonal relationship</a:t>
            </a:r>
            <a:br>
              <a:rPr lang="en-US" dirty="0" smtClean="0"/>
            </a:br>
            <a:r>
              <a:rPr lang="en-US" u="sng" dirty="0" smtClean="0"/>
              <a:t>Meta communication</a:t>
            </a:r>
            <a:r>
              <a:rPr lang="en-US" dirty="0" smtClean="0"/>
              <a:t/>
            </a:r>
            <a:br>
              <a:rPr lang="en-US" dirty="0" smtClean="0"/>
            </a:br>
            <a:endParaRPr lang="en-US" dirty="0" smtClean="0"/>
          </a:p>
        </p:txBody>
      </p:sp>
      <p:sp>
        <p:nvSpPr>
          <p:cNvPr id="3" name="Content Placeholder 2"/>
          <p:cNvSpPr>
            <a:spLocks noGrp="1"/>
          </p:cNvSpPr>
          <p:nvPr>
            <p:ph idx="1"/>
          </p:nvPr>
        </p:nvSpPr>
        <p:spPr>
          <a:xfrm>
            <a:off x="381000" y="1200150"/>
            <a:ext cx="8534400" cy="5162550"/>
          </a:xfrm>
        </p:spPr>
        <p:txBody>
          <a:bodyPr>
            <a:noAutofit/>
          </a:bodyPr>
          <a:lstStyle/>
          <a:p>
            <a:r>
              <a:rPr lang="en-US" sz="2000" dirty="0" smtClean="0"/>
              <a:t>Social scientist uses the term </a:t>
            </a:r>
            <a:r>
              <a:rPr lang="en-US" sz="2000" dirty="0" err="1" smtClean="0"/>
              <a:t>Metacommunication</a:t>
            </a:r>
            <a:r>
              <a:rPr lang="en-US" sz="2000" dirty="0" smtClean="0"/>
              <a:t> to describe messages that refer to other messages. </a:t>
            </a:r>
          </a:p>
          <a:p>
            <a:r>
              <a:rPr lang="en-US" sz="2000" dirty="0" err="1" smtClean="0"/>
              <a:t>Metacommunication</a:t>
            </a:r>
            <a:r>
              <a:rPr lang="en-US" sz="2000" dirty="0" smtClean="0"/>
              <a:t> is simply communication about communication. Whenever we discuss a relationship with others we are </a:t>
            </a:r>
            <a:r>
              <a:rPr lang="en-US" sz="2000" dirty="0" err="1" smtClean="0"/>
              <a:t>Metacommunicating</a:t>
            </a:r>
            <a:r>
              <a:rPr lang="en-US" sz="2000" dirty="0" smtClean="0"/>
              <a:t>, for example “</a:t>
            </a:r>
            <a:r>
              <a:rPr lang="en-US" sz="2000" i="1" dirty="0" smtClean="0"/>
              <a:t>I wish we could stop arguing so much</a:t>
            </a:r>
            <a:r>
              <a:rPr lang="en-US" sz="2000" dirty="0" smtClean="0"/>
              <a:t>.” “</a:t>
            </a:r>
            <a:r>
              <a:rPr lang="en-US" sz="2000" i="1" dirty="0" smtClean="0"/>
              <a:t>I appreciate how you honest you have been.” </a:t>
            </a:r>
          </a:p>
          <a:p>
            <a:r>
              <a:rPr lang="en-US" sz="2000" dirty="0" err="1" smtClean="0"/>
              <a:t>Metacommunication</a:t>
            </a:r>
            <a:r>
              <a:rPr lang="en-US" sz="2000" dirty="0" smtClean="0"/>
              <a:t> is an essential ingredient in successful relationships. It is an important method of solving conflicts in a constructive manner. </a:t>
            </a:r>
          </a:p>
          <a:p>
            <a:r>
              <a:rPr lang="en-US" sz="2000" dirty="0" smtClean="0"/>
              <a:t>It provides a way to shift discussion from the content level to relational questions, where the problem often lies and is also a way to reinforce the good aspect is of a relationship.</a:t>
            </a:r>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763526"/>
          </a:xfrm>
        </p:spPr>
        <p:txBody>
          <a:bodyPr>
            <a:normAutofit fontScale="90000"/>
          </a:bodyPr>
          <a:lstStyle/>
          <a:p>
            <a:pPr algn="ctr"/>
            <a:r>
              <a:rPr lang="en-US" dirty="0" smtClean="0"/>
              <a:t/>
            </a:r>
            <a:br>
              <a:rPr lang="en-US" dirty="0" smtClean="0"/>
            </a:br>
            <a:r>
              <a:rPr lang="en-US" dirty="0" smtClean="0"/>
              <a:t/>
            </a:r>
            <a:br>
              <a:rPr lang="en-US" dirty="0" smtClean="0"/>
            </a:br>
            <a:r>
              <a:rPr lang="en-US" dirty="0" smtClean="0"/>
              <a:t> Characteristics of interpersonal relationship </a:t>
            </a:r>
            <a:r>
              <a:rPr lang="en-US" u="sng" dirty="0" smtClean="0"/>
              <a:t>Content and relational messages</a:t>
            </a:r>
            <a:r>
              <a:rPr lang="en-US" dirty="0" smtClean="0"/>
              <a:t/>
            </a:r>
            <a:br>
              <a:rPr lang="en-US" dirty="0" smtClean="0"/>
            </a:br>
            <a:r>
              <a:rPr lang="en-US" dirty="0" smtClean="0"/>
              <a:t/>
            </a:r>
            <a:br>
              <a:rPr lang="en-US" dirty="0" smtClean="0"/>
            </a:br>
            <a:endParaRPr lang="en-US" dirty="0"/>
          </a:p>
        </p:txBody>
      </p:sp>
      <p:sp>
        <p:nvSpPr>
          <p:cNvPr id="3" name="Content Placeholder 2"/>
          <p:cNvSpPr>
            <a:spLocks noGrp="1"/>
          </p:cNvSpPr>
          <p:nvPr>
            <p:ph idx="1"/>
          </p:nvPr>
        </p:nvSpPr>
        <p:spPr>
          <a:xfrm>
            <a:off x="448966" y="1200150"/>
            <a:ext cx="8246070" cy="4038600"/>
          </a:xfrm>
        </p:spPr>
        <p:txBody>
          <a:bodyPr>
            <a:normAutofit fontScale="85000" lnSpcReduction="10000"/>
          </a:bodyPr>
          <a:lstStyle/>
          <a:p>
            <a:r>
              <a:rPr lang="en-US" dirty="0" smtClean="0"/>
              <a:t>Every verb statement contains two kinds of messages. </a:t>
            </a:r>
          </a:p>
          <a:p>
            <a:r>
              <a:rPr lang="en-US" dirty="0" smtClean="0"/>
              <a:t>a.	</a:t>
            </a:r>
            <a:r>
              <a:rPr lang="en-US" b="1" dirty="0" smtClean="0"/>
              <a:t>Content messages</a:t>
            </a:r>
            <a:r>
              <a:rPr lang="en-US" dirty="0" smtClean="0"/>
              <a:t>, which focus on the subject being discussed, are the most obvious. The content of such statements as “It’s your turn to the dishes” or “I’m busy Saturday night” is obvious. Content messages aren’t the only kinds that are exchanged when two people interact. </a:t>
            </a:r>
          </a:p>
          <a:p>
            <a:r>
              <a:rPr lang="en-US" dirty="0" smtClean="0"/>
              <a:t>b.	In addition, virtually all communication- both verbal and nonverbal- </a:t>
            </a:r>
            <a:r>
              <a:rPr lang="en-US" b="1" dirty="0" smtClean="0"/>
              <a:t>contain relational messages</a:t>
            </a:r>
            <a:r>
              <a:rPr lang="en-US" dirty="0" smtClean="0"/>
              <a:t>, which makes statements about how the parties feel toward one another. These relational messages deal with one or more social needs most often inclusion, control, affection, or respect.</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Intimacy in Interpersonal Relationships </a:t>
            </a:r>
            <a:endParaRPr lang="en-US" dirty="0"/>
          </a:p>
        </p:txBody>
      </p:sp>
      <p:sp>
        <p:nvSpPr>
          <p:cNvPr id="3" name="Content Placeholder 2"/>
          <p:cNvSpPr>
            <a:spLocks noGrp="1"/>
          </p:cNvSpPr>
          <p:nvPr>
            <p:ph idx="1"/>
          </p:nvPr>
        </p:nvSpPr>
        <p:spPr>
          <a:xfrm>
            <a:off x="457200" y="1200150"/>
            <a:ext cx="8246070" cy="3943350"/>
          </a:xfrm>
        </p:spPr>
        <p:txBody>
          <a:bodyPr>
            <a:normAutofit fontScale="77500" lnSpcReduction="20000"/>
          </a:bodyPr>
          <a:lstStyle/>
          <a:p>
            <a:r>
              <a:rPr lang="en-US" b="1" dirty="0" smtClean="0"/>
              <a:t> </a:t>
            </a:r>
            <a:r>
              <a:rPr lang="en-US" i="1" dirty="0" smtClean="0"/>
              <a:t>Dimensions of Intimacy</a:t>
            </a:r>
            <a:endParaRPr lang="en-US" dirty="0" smtClean="0"/>
          </a:p>
          <a:p>
            <a:r>
              <a:rPr lang="en-US" dirty="0" smtClean="0"/>
              <a:t>The dictionary defines intimacy as arising from “close union, contact, association, or acquaintance.” This definition suggests that the key element of intimacy is closeness, one element that “ordinary people” have reported as characterizing their intimate relationships. However, it doesn’t explain what kinds of closeness can create a state of intimacy. In truth, intimacy can have several qualities: </a:t>
            </a:r>
          </a:p>
          <a:p>
            <a:r>
              <a:rPr lang="en-US" dirty="0" smtClean="0"/>
              <a:t>Physical</a:t>
            </a:r>
          </a:p>
          <a:p>
            <a:r>
              <a:rPr lang="en-US" dirty="0" smtClean="0"/>
              <a:t>Intellectual</a:t>
            </a:r>
          </a:p>
          <a:p>
            <a:r>
              <a:rPr lang="en-US" dirty="0" smtClean="0"/>
              <a:t>Emotional </a:t>
            </a:r>
          </a:p>
          <a:p>
            <a:r>
              <a:rPr lang="en-US" dirty="0" smtClean="0"/>
              <a:t>Shared Activities</a:t>
            </a:r>
          </a:p>
          <a:p>
            <a:endParaRPr lang="en-US" dirty="0" smtClean="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smtClean="0"/>
              <a:t>Physical and Intellectual</a:t>
            </a:r>
          </a:p>
        </p:txBody>
      </p:sp>
      <p:sp>
        <p:nvSpPr>
          <p:cNvPr id="3" name="Content Placeholder 2"/>
          <p:cNvSpPr>
            <a:spLocks noGrp="1"/>
          </p:cNvSpPr>
          <p:nvPr>
            <p:ph idx="1"/>
          </p:nvPr>
        </p:nvSpPr>
        <p:spPr/>
        <p:txBody>
          <a:bodyPr>
            <a:normAutofit fontScale="92500" lnSpcReduction="10000"/>
          </a:bodyPr>
          <a:lstStyle/>
          <a:p>
            <a:pPr lvl="0"/>
            <a:r>
              <a:rPr lang="en-US" dirty="0" smtClean="0"/>
              <a:t>–</a:t>
            </a:r>
            <a:r>
              <a:rPr lang="en-US" i="1" dirty="0" smtClean="0"/>
              <a:t>Physical</a:t>
            </a:r>
            <a:r>
              <a:rPr lang="en-US" dirty="0" smtClean="0"/>
              <a:t>: athletic events, emergencies, and children are continually nourished by physical intimacy: being rocked, fed, hugged, and held. As we grow older, the opportunities for physical intimacy are less regular, but still possible and important. </a:t>
            </a:r>
          </a:p>
          <a:p>
            <a:pPr lvl="0"/>
            <a:r>
              <a:rPr lang="en-US" dirty="0" smtClean="0"/>
              <a:t>Some, but by no means all, physical intimacy is sexual.  </a:t>
            </a:r>
          </a:p>
          <a:p>
            <a:pPr lvl="0"/>
            <a:r>
              <a:rPr lang="en-US" dirty="0" smtClean="0"/>
              <a:t>–</a:t>
            </a:r>
            <a:r>
              <a:rPr lang="en-US" i="1" dirty="0" smtClean="0"/>
              <a:t>Intellectual</a:t>
            </a:r>
            <a:r>
              <a:rPr lang="en-US" dirty="0" smtClean="0"/>
              <a:t>: such as when you engage another person in an exchange of important ideas, a kind of closeness develops that can be powerful and exciting. </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Emotional and Shared activities</a:t>
            </a:r>
            <a:endParaRPr lang="en-US" dirty="0"/>
          </a:p>
        </p:txBody>
      </p:sp>
      <p:sp>
        <p:nvSpPr>
          <p:cNvPr id="3" name="Content Placeholder 2"/>
          <p:cNvSpPr>
            <a:spLocks noGrp="1"/>
          </p:cNvSpPr>
          <p:nvPr>
            <p:ph idx="1"/>
          </p:nvPr>
        </p:nvSpPr>
        <p:spPr>
          <a:xfrm>
            <a:off x="457200" y="1176528"/>
            <a:ext cx="8246070" cy="3966972"/>
          </a:xfrm>
        </p:spPr>
        <p:txBody>
          <a:bodyPr>
            <a:normAutofit fontScale="85000" lnSpcReduction="20000"/>
          </a:bodyPr>
          <a:lstStyle/>
          <a:p>
            <a:pPr lvl="0"/>
            <a:r>
              <a:rPr lang="en-US" dirty="0" smtClean="0"/>
              <a:t> –</a:t>
            </a:r>
            <a:r>
              <a:rPr lang="en-US" i="1" dirty="0" smtClean="0"/>
              <a:t>Emotional</a:t>
            </a:r>
            <a:r>
              <a:rPr lang="en-US" dirty="0" smtClean="0"/>
              <a:t>: exchange of important feelings </a:t>
            </a:r>
          </a:p>
          <a:p>
            <a:pPr lvl="0"/>
            <a:r>
              <a:rPr lang="en-US" dirty="0" smtClean="0"/>
              <a:t>–</a:t>
            </a:r>
            <a:r>
              <a:rPr lang="en-US" i="1" dirty="0" smtClean="0"/>
              <a:t>Shared activities: </a:t>
            </a:r>
            <a:r>
              <a:rPr lang="en-US" dirty="0" smtClean="0"/>
              <a:t>can provide another way to achieve this state. Shared activities can include everything from working side by side at a job to meeting regularly for exercise workouts. </a:t>
            </a:r>
          </a:p>
          <a:p>
            <a:pPr lvl="0"/>
            <a:r>
              <a:rPr lang="en-US" dirty="0" smtClean="0"/>
              <a:t>Although shared activities are no guarantee of intimacy, people who spend time together can develop unique ways of relating that transform the relationship from an impersonal one that could be done with anybody to one with interpersonal qualities. </a:t>
            </a:r>
          </a:p>
          <a:p>
            <a:pPr lvl="0"/>
            <a:r>
              <a:rPr lang="en-US" dirty="0" smtClean="0"/>
              <a:t>For example, both friendships and romantic relationships are often characterized by several forms of play.</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Male and Female Intimacy Styles</a:t>
            </a:r>
            <a:endParaRPr lang="en-US" dirty="0"/>
          </a:p>
        </p:txBody>
      </p:sp>
      <p:sp>
        <p:nvSpPr>
          <p:cNvPr id="3" name="Content Placeholder 2"/>
          <p:cNvSpPr>
            <a:spLocks noGrp="1"/>
          </p:cNvSpPr>
          <p:nvPr>
            <p:ph idx="1"/>
          </p:nvPr>
        </p:nvSpPr>
        <p:spPr>
          <a:xfrm>
            <a:off x="457200" y="1200150"/>
            <a:ext cx="8246070" cy="3943350"/>
          </a:xfrm>
        </p:spPr>
        <p:txBody>
          <a:bodyPr>
            <a:normAutofit fontScale="92500" lnSpcReduction="20000"/>
          </a:bodyPr>
          <a:lstStyle/>
          <a:p>
            <a:pPr lvl="0"/>
            <a:r>
              <a:rPr lang="en-US" sz="2400" dirty="0" smtClean="0"/>
              <a:t>Unlike women who value personal talk, men grow close to one another by doing things. </a:t>
            </a:r>
          </a:p>
          <a:p>
            <a:pPr lvl="0"/>
            <a:r>
              <a:rPr lang="en-US" sz="2400" dirty="0" smtClean="0"/>
              <a:t>In one study more than 75 percent of the men surveyed said that their most meaningful experiences with friends came from activities other than talking. </a:t>
            </a:r>
          </a:p>
          <a:p>
            <a:pPr lvl="0"/>
            <a:r>
              <a:rPr lang="en-US" sz="2400" dirty="0" smtClean="0"/>
              <a:t>The amount and depth of information exchanged, female-female relationships are at the top of the disclosure list. Male-female relationships come in second, whereas relationships between men have less disclosure than any other type. </a:t>
            </a:r>
          </a:p>
          <a:p>
            <a:pPr lvl="0"/>
            <a:r>
              <a:rPr lang="en-US" sz="2400" dirty="0" smtClean="0"/>
              <a:t>At every age, women disclose more than men, and the information they disclose is more personal and more likely to involve feelings. Although both sexes are equally likely to reveal negative information, men are less likely to share positive feelings.</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Cultural Influences on Intimacy</a:t>
            </a:r>
            <a:endParaRPr lang="en-US" dirty="0"/>
          </a:p>
        </p:txBody>
      </p:sp>
      <p:sp>
        <p:nvSpPr>
          <p:cNvPr id="3" name="Content Placeholder 2"/>
          <p:cNvSpPr>
            <a:spLocks noGrp="1"/>
          </p:cNvSpPr>
          <p:nvPr>
            <p:ph idx="1"/>
          </p:nvPr>
        </p:nvSpPr>
        <p:spPr>
          <a:xfrm>
            <a:off x="304800" y="1123950"/>
            <a:ext cx="8610600" cy="4424172"/>
          </a:xfrm>
        </p:spPr>
        <p:txBody>
          <a:bodyPr>
            <a:normAutofit fontScale="92500" lnSpcReduction="20000"/>
          </a:bodyPr>
          <a:lstStyle/>
          <a:p>
            <a:r>
              <a:rPr lang="en-US" sz="2400" dirty="0" smtClean="0"/>
              <a:t>Culture also plays a role in shaping intimacy- the Japanese seem to expect more intimacy in friendships, whereas Americans look for more intimacy in romantic relationships with a boy or girlfriend, fiancée, or spouse. </a:t>
            </a:r>
          </a:p>
          <a:p>
            <a:r>
              <a:rPr lang="en-US" sz="2400" dirty="0" smtClean="0"/>
              <a:t>In collectivist cultures there is an especially great difference in the way members communicate with members of their “</a:t>
            </a:r>
            <a:r>
              <a:rPr lang="en-US" sz="2400" dirty="0" err="1" smtClean="0"/>
              <a:t>ingroups</a:t>
            </a:r>
            <a:r>
              <a:rPr lang="en-US" sz="2400" dirty="0" smtClean="0"/>
              <a:t>”(such as family and close friends) and with those they view as outsiders. </a:t>
            </a:r>
          </a:p>
          <a:p>
            <a:r>
              <a:rPr lang="en-US" sz="2400" dirty="0" smtClean="0"/>
              <a:t>Individualistic cultures like the United States and Australia make less of a distinction between personal relationships and casual ones. They act more familiar with strangers and disclose more personal information, making them excellent “cocktail party conversationalists.”</a:t>
            </a:r>
          </a:p>
          <a:p>
            <a:r>
              <a:rPr lang="en-US" sz="2400" dirty="0" smtClean="0"/>
              <a:t>Social psychologist Kurt </a:t>
            </a:r>
            <a:r>
              <a:rPr lang="en-US" sz="2400" dirty="0" err="1" smtClean="0"/>
              <a:t>Lewin</a:t>
            </a:r>
            <a:r>
              <a:rPr lang="en-US" sz="2400" dirty="0" smtClean="0"/>
              <a:t> noted that Americans are easy to meet but difficult to get to know, whereas Germans are difficult to meet but then easy to know well.</a:t>
            </a:r>
          </a:p>
          <a:p>
            <a:pPr lvl="1"/>
            <a:endParaRPr 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895350"/>
          </a:xfrm>
        </p:spPr>
        <p:txBody>
          <a:bodyPr>
            <a:normAutofit fontScale="90000"/>
          </a:bodyPr>
          <a:lstStyle/>
          <a:p>
            <a:r>
              <a:rPr lang="en-US" dirty="0" smtClean="0"/>
              <a:t/>
            </a:r>
            <a:br>
              <a:rPr lang="en-US" dirty="0" smtClean="0"/>
            </a:br>
            <a:r>
              <a:rPr lang="en-US" dirty="0" smtClean="0"/>
              <a:t> Characteristics of Relational Development &amp; Maintenance </a:t>
            </a:r>
            <a:br>
              <a:rPr lang="en-US" dirty="0" smtClean="0"/>
            </a:br>
            <a:endParaRPr lang="en-US" dirty="0"/>
          </a:p>
        </p:txBody>
      </p:sp>
      <p:sp>
        <p:nvSpPr>
          <p:cNvPr id="3" name="Content Placeholder 2"/>
          <p:cNvSpPr>
            <a:spLocks noGrp="1"/>
          </p:cNvSpPr>
          <p:nvPr>
            <p:ph idx="1"/>
          </p:nvPr>
        </p:nvSpPr>
        <p:spPr>
          <a:xfrm>
            <a:off x="533400" y="1123950"/>
            <a:ext cx="8246070" cy="3867150"/>
          </a:xfrm>
        </p:spPr>
        <p:txBody>
          <a:bodyPr>
            <a:normAutofit fontScale="70000" lnSpcReduction="20000"/>
          </a:bodyPr>
          <a:lstStyle/>
          <a:p>
            <a:r>
              <a:rPr lang="en-US" dirty="0" smtClean="0">
                <a:solidFill>
                  <a:srgbClr val="FFC000"/>
                </a:solidFill>
              </a:rPr>
              <a:t> </a:t>
            </a:r>
            <a:r>
              <a:rPr lang="en-US" dirty="0" smtClean="0"/>
              <a:t>Qualitatively interpersonal relationships aren’t stable. Instead, they are constantly changing. Communication scholars have described the way relationships develop and shift in two ways.</a:t>
            </a:r>
          </a:p>
          <a:p>
            <a:r>
              <a:rPr lang="en-US" i="1" dirty="0" smtClean="0">
                <a:solidFill>
                  <a:srgbClr val="FFC901"/>
                </a:solidFill>
              </a:rPr>
              <a:t>Relational Development </a:t>
            </a:r>
            <a:endParaRPr lang="en-US" dirty="0" smtClean="0">
              <a:solidFill>
                <a:srgbClr val="FFC901"/>
              </a:solidFill>
            </a:endParaRPr>
          </a:p>
          <a:p>
            <a:r>
              <a:rPr lang="en-US" dirty="0" smtClean="0"/>
              <a:t>Mark .l Knapp’s Developmental Model: Knapp’s relationship model explains how relationships grow and last and also how they end. </a:t>
            </a:r>
          </a:p>
          <a:p>
            <a:r>
              <a:rPr lang="en-US" dirty="0" smtClean="0"/>
              <a:t>This model is categorized into ten different stages which come under two interrelating stages are Knapp’s relationship escalation model and Knapp’s relationship termination model. </a:t>
            </a:r>
          </a:p>
          <a:p>
            <a:r>
              <a:rPr lang="en-US" dirty="0" smtClean="0"/>
              <a:t>This helps to understand how a relationship progresses and deteriorates. Diverse levels of speed and altered time between each step can be seen and experienced when a relationship grows. </a:t>
            </a:r>
          </a:p>
          <a:p>
            <a:r>
              <a:rPr lang="en-US" dirty="0" smtClean="0"/>
              <a:t>The steps can be even skipped out while the progression or deterioration of a relationship</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Relational Development </a:t>
            </a:r>
            <a:endParaRPr lang="en-US" dirty="0"/>
          </a:p>
        </p:txBody>
      </p:sp>
      <p:sp>
        <p:nvSpPr>
          <p:cNvPr id="3" name="Content Placeholder 2"/>
          <p:cNvSpPr>
            <a:spLocks noGrp="1"/>
          </p:cNvSpPr>
          <p:nvPr>
            <p:ph idx="1"/>
          </p:nvPr>
        </p:nvSpPr>
        <p:spPr>
          <a:xfrm>
            <a:off x="448966" y="1200150"/>
            <a:ext cx="8246070" cy="3943350"/>
          </a:xfrm>
        </p:spPr>
        <p:txBody>
          <a:bodyPr>
            <a:normAutofit fontScale="77500" lnSpcReduction="20000"/>
          </a:bodyPr>
          <a:lstStyle/>
          <a:p>
            <a:r>
              <a:rPr lang="en-US" dirty="0" smtClean="0"/>
              <a:t>The ten Stages of Relational Development include: </a:t>
            </a:r>
          </a:p>
          <a:p>
            <a:r>
              <a:rPr lang="en-US" dirty="0" smtClean="0"/>
              <a:t>1. Initiating: Making contact with another person </a:t>
            </a:r>
          </a:p>
          <a:p>
            <a:r>
              <a:rPr lang="en-US" dirty="0" smtClean="0"/>
              <a:t>2. Experimenting: emergence of “small-talk.” </a:t>
            </a:r>
          </a:p>
          <a:p>
            <a:r>
              <a:rPr lang="en-US" dirty="0" smtClean="0"/>
              <a:t>3. Intensifying: expression of feelings; spending more time together </a:t>
            </a:r>
          </a:p>
          <a:p>
            <a:r>
              <a:rPr lang="en-US" dirty="0" smtClean="0"/>
              <a:t> 4. Integrating: Identity as one social unit is created </a:t>
            </a:r>
          </a:p>
          <a:p>
            <a:r>
              <a:rPr lang="en-US" dirty="0" smtClean="0"/>
              <a:t>5. Bonding: symbolic public gestures to show commitment </a:t>
            </a:r>
          </a:p>
          <a:p>
            <a:r>
              <a:rPr lang="en-US" dirty="0" smtClean="0"/>
              <a:t>6. Differentiating: re-establish individual identity </a:t>
            </a:r>
          </a:p>
          <a:p>
            <a:r>
              <a:rPr lang="en-US" dirty="0" smtClean="0"/>
              <a:t>7. Circumscribing: shrinking interest and commitment </a:t>
            </a:r>
          </a:p>
          <a:p>
            <a:r>
              <a:rPr lang="en-US" dirty="0" smtClean="0"/>
              <a:t>8. Stagnation: boredom </a:t>
            </a:r>
          </a:p>
          <a:p>
            <a:r>
              <a:rPr lang="en-US" dirty="0" smtClean="0"/>
              <a:t>9. Avoiding: when stagnation becomes unpleasant </a:t>
            </a:r>
          </a:p>
          <a:p>
            <a:r>
              <a:rPr lang="en-US" dirty="0" smtClean="0"/>
              <a:t>10. Termination: ending </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fontScale="90000"/>
          </a:bodyPr>
          <a:lstStyle/>
          <a:p>
            <a:r>
              <a:rPr lang="en-US" dirty="0" smtClean="0"/>
              <a:t>Knapp’s Developmental Model</a:t>
            </a:r>
            <a:br>
              <a:rPr lang="en-US" dirty="0" smtClean="0"/>
            </a:br>
            <a:r>
              <a:rPr lang="en-US" sz="1600" dirty="0" smtClean="0"/>
              <a:t>Source: https://www.communicationtheory.org/knapps-relationship-model/</a:t>
            </a:r>
            <a:endParaRPr lang="en-US" sz="1600" dirty="0"/>
          </a:p>
        </p:txBody>
      </p:sp>
      <p:pic>
        <p:nvPicPr>
          <p:cNvPr id="4" name="Content Placeholder 3" descr="relationship-model-1024x862.jpg"/>
          <p:cNvPicPr>
            <a:picLocks noGrp="1" noChangeAspect="1"/>
          </p:cNvPicPr>
          <p:nvPr>
            <p:ph idx="1"/>
          </p:nvPr>
        </p:nvPicPr>
        <p:blipFill>
          <a:blip r:embed="rId2"/>
          <a:stretch>
            <a:fillRect/>
          </a:stretch>
        </p:blipFill>
        <p:spPr>
          <a:xfrm>
            <a:off x="2192455" y="1200150"/>
            <a:ext cx="4684443" cy="394335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SELF-DISCLOSURE IN INTERPERSONAL RELATIONSHIPS</a:t>
            </a:r>
            <a:endParaRPr lang="en-US" sz="2800" dirty="0"/>
          </a:p>
        </p:txBody>
      </p:sp>
      <p:sp>
        <p:nvSpPr>
          <p:cNvPr id="3" name="Content Placeholder 2"/>
          <p:cNvSpPr>
            <a:spLocks noGrp="1"/>
          </p:cNvSpPr>
          <p:nvPr>
            <p:ph idx="1"/>
          </p:nvPr>
        </p:nvSpPr>
        <p:spPr>
          <a:xfrm>
            <a:off x="448966" y="1195578"/>
            <a:ext cx="8246070" cy="3890772"/>
          </a:xfrm>
        </p:spPr>
        <p:txBody>
          <a:bodyPr>
            <a:normAutofit fontScale="85000" lnSpcReduction="20000"/>
          </a:bodyPr>
          <a:lstStyle/>
          <a:p>
            <a:r>
              <a:rPr lang="en-US" dirty="0" smtClean="0">
                <a:solidFill>
                  <a:srgbClr val="FFC901"/>
                </a:solidFill>
              </a:rPr>
              <a:t>Self-disclosure</a:t>
            </a:r>
            <a:r>
              <a:rPr lang="en-US" b="1" dirty="0" smtClean="0"/>
              <a:t> </a:t>
            </a:r>
            <a:r>
              <a:rPr lang="en-US" dirty="0" smtClean="0"/>
              <a:t>is the process of deliberately revealing information about oneself that is significant and that would not normally be known by others. </a:t>
            </a:r>
          </a:p>
          <a:p>
            <a:r>
              <a:rPr lang="en-US" dirty="0" smtClean="0"/>
              <a:t>Self-disclosure must be </a:t>
            </a:r>
            <a:r>
              <a:rPr lang="en-US" i="1" dirty="0" smtClean="0">
                <a:solidFill>
                  <a:srgbClr val="FFC901"/>
                </a:solidFill>
              </a:rPr>
              <a:t>deliberate</a:t>
            </a:r>
            <a:r>
              <a:rPr lang="en-US" i="1" dirty="0" smtClean="0"/>
              <a:t>. </a:t>
            </a:r>
            <a:r>
              <a:rPr lang="en-US" dirty="0" smtClean="0"/>
              <a:t>If you accidentally mentioned to a friend that you were thinking about quitting a job or proposing marriage, that information would not fit into the category we are examining here. </a:t>
            </a:r>
          </a:p>
          <a:p>
            <a:r>
              <a:rPr lang="en-US" dirty="0" smtClean="0"/>
              <a:t>Self-disclosure must also be </a:t>
            </a:r>
            <a:r>
              <a:rPr lang="en-US" i="1" dirty="0" smtClean="0">
                <a:solidFill>
                  <a:srgbClr val="FFC901"/>
                </a:solidFill>
              </a:rPr>
              <a:t>significant</a:t>
            </a:r>
            <a:r>
              <a:rPr lang="en-US" i="1" dirty="0" smtClean="0"/>
              <a:t>. </a:t>
            </a:r>
            <a:r>
              <a:rPr lang="en-US" dirty="0" smtClean="0"/>
              <a:t>Revealing relatively trivial information—the fact that you like fudge, for example—does not qualify as self-disclosure. </a:t>
            </a:r>
          </a:p>
          <a:p>
            <a:r>
              <a:rPr lang="en-US" dirty="0" smtClean="0"/>
              <a:t>The third requirement is that the information being revealed would </a:t>
            </a:r>
            <a:r>
              <a:rPr lang="en-US" i="1" dirty="0" smtClean="0">
                <a:solidFill>
                  <a:srgbClr val="FFC901"/>
                </a:solidFill>
              </a:rPr>
              <a:t>not be known by others</a:t>
            </a:r>
            <a:r>
              <a:rPr lang="en-US" i="1" dirty="0" smtClean="0"/>
              <a:t>.</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a:bodyPr>
          <a:lstStyle/>
          <a:p>
            <a:r>
              <a:rPr lang="en-US" dirty="0" smtClean="0"/>
              <a:t>The reasons for disclosing</a:t>
            </a:r>
            <a:endParaRPr lang="en-US" dirty="0"/>
          </a:p>
        </p:txBody>
      </p:sp>
      <p:sp>
        <p:nvSpPr>
          <p:cNvPr id="3" name="Content Placeholder 2"/>
          <p:cNvSpPr>
            <a:spLocks noGrp="1"/>
          </p:cNvSpPr>
          <p:nvPr>
            <p:ph idx="1"/>
          </p:nvPr>
        </p:nvSpPr>
        <p:spPr>
          <a:xfrm>
            <a:off x="762000" y="1200150"/>
            <a:ext cx="8246070" cy="4043172"/>
          </a:xfrm>
        </p:spPr>
        <p:txBody>
          <a:bodyPr>
            <a:normAutofit/>
          </a:bodyPr>
          <a:lstStyle/>
          <a:p>
            <a:endParaRPr lang="en-US" dirty="0" smtClean="0"/>
          </a:p>
          <a:p>
            <a:endParaRPr lang="en-US" dirty="0"/>
          </a:p>
        </p:txBody>
      </p:sp>
      <p:pic>
        <p:nvPicPr>
          <p:cNvPr id="4" name="Picture 3" descr="scan0002"/>
          <p:cNvPicPr/>
          <p:nvPr/>
        </p:nvPicPr>
        <p:blipFill rotWithShape="1">
          <a:blip r:embed="rId2">
            <a:lum contrast="20000"/>
            <a:extLst>
              <a:ext uri="{BEBA8EAE-BF5A-486C-A8C5-ECC9F3942E4B}">
                <a14:imgProps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a14:imgLayer r:embed="rId10">
                    <a14:imgEffect>
                      <a14:sharpenSoften amount="50000"/>
                    </a14:imgEffect>
                    <a14:imgEffect>
                      <a14:saturation sat="0"/>
                    </a14:imgEffect>
                  </a14:imgLayer>
                </a14:imgProps>
              </a:ex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b="51711"/>
          <a:stretch/>
        </p:blipFill>
        <p:spPr bwMode="auto">
          <a:xfrm>
            <a:off x="1143000" y="1200151"/>
            <a:ext cx="6781800" cy="3943350"/>
          </a:xfrm>
          <a:prstGeom prst="rect">
            <a:avLst/>
          </a:prstGeom>
          <a:noFill/>
          <a:ln>
            <a:noFill/>
          </a:ln>
          <a:extLst>
            <a:ext uri="{53640926-AAD7-44D8-BBD7-CCE9431645EC}">
              <a14:shadowObscured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Models of Self-Disclosure</a:t>
            </a:r>
          </a:p>
        </p:txBody>
      </p:sp>
      <p:sp>
        <p:nvSpPr>
          <p:cNvPr id="3" name="Content Placeholder 2"/>
          <p:cNvSpPr>
            <a:spLocks noGrp="1"/>
          </p:cNvSpPr>
          <p:nvPr>
            <p:ph idx="1"/>
          </p:nvPr>
        </p:nvSpPr>
        <p:spPr>
          <a:xfrm>
            <a:off x="448966" y="1200150"/>
            <a:ext cx="8246070" cy="3943350"/>
          </a:xfrm>
        </p:spPr>
        <p:txBody>
          <a:bodyPr>
            <a:normAutofit lnSpcReduction="10000"/>
          </a:bodyPr>
          <a:lstStyle/>
          <a:p>
            <a:r>
              <a:rPr lang="en-US" sz="2000" dirty="0" smtClean="0"/>
              <a:t>Over several decades, social scientists have created various models to represent self-disclosure. </a:t>
            </a:r>
          </a:p>
          <a:p>
            <a:r>
              <a:rPr lang="en-US" sz="2000" b="1" dirty="0" smtClean="0"/>
              <a:t>Breath and Depth: Social Penetration</a:t>
            </a:r>
            <a:r>
              <a:rPr lang="en-US" sz="2000" dirty="0" smtClean="0"/>
              <a:t>, Social psychologists Irwin Altman and </a:t>
            </a:r>
            <a:r>
              <a:rPr lang="en-US" sz="2000" dirty="0" err="1" smtClean="0"/>
              <a:t>Dalmas</a:t>
            </a:r>
            <a:r>
              <a:rPr lang="en-US" sz="2000" dirty="0" smtClean="0"/>
              <a:t> Taylor describe two ways in which communication can be more or less disclosing. The Onion” is one of the most identifiable analogies in Social Penetration Theory. The layers of the onion represent various aspects of a person’s personality. Their </a:t>
            </a:r>
            <a:r>
              <a:rPr lang="en-US" sz="2000" b="1" dirty="0" smtClean="0"/>
              <a:t>social penetration model </a:t>
            </a:r>
            <a:r>
              <a:rPr lang="en-US" sz="2000" dirty="0" smtClean="0"/>
              <a:t>is pictured in the next slide. </a:t>
            </a:r>
          </a:p>
          <a:p>
            <a:r>
              <a:rPr lang="en-US" sz="2000" dirty="0" smtClean="0"/>
              <a:t>The first dimension of self-disclosure in this model involves the </a:t>
            </a:r>
            <a:r>
              <a:rPr lang="en-US" sz="2000" b="1" dirty="0" smtClean="0"/>
              <a:t>breadth </a:t>
            </a:r>
            <a:r>
              <a:rPr lang="en-US" sz="2000" dirty="0" smtClean="0"/>
              <a:t>of information volunteered—the range of subjects being discussed. The second dimension of disclosure is the </a:t>
            </a:r>
            <a:r>
              <a:rPr lang="en-US" sz="2000" b="1" dirty="0" smtClean="0"/>
              <a:t>depth </a:t>
            </a:r>
            <a:r>
              <a:rPr lang="en-US" sz="2000" dirty="0" smtClean="0"/>
              <a:t>of the information being volunteered, the shift from relatively none revealing messages to more personal ones.</a:t>
            </a:r>
            <a:endParaRPr lang="en-US"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Social Penetration Model</a:t>
            </a:r>
            <a:br>
              <a:rPr lang="en-US" dirty="0" smtClean="0"/>
            </a:br>
            <a:r>
              <a:rPr lang="en-US" sz="1400" dirty="0" smtClean="0"/>
              <a:t>source: https://slcc.instructure.com/courses/429441/pages/social-penetration-theory?module_item_id=5082530</a:t>
            </a:r>
            <a:endParaRPr lang="en-US" dirty="0"/>
          </a:p>
        </p:txBody>
      </p:sp>
      <p:pic>
        <p:nvPicPr>
          <p:cNvPr id="4" name="Content Placeholder 3" descr="depth and breadth of an onion.png"/>
          <p:cNvPicPr>
            <a:picLocks noGrp="1" noChangeAspect="1"/>
          </p:cNvPicPr>
          <p:nvPr>
            <p:ph idx="1"/>
          </p:nvPr>
        </p:nvPicPr>
        <p:blipFill>
          <a:blip r:embed="rId2"/>
          <a:stretch>
            <a:fillRect/>
          </a:stretch>
        </p:blipFill>
        <p:spPr>
          <a:xfrm>
            <a:off x="1466312" y="1200150"/>
            <a:ext cx="5925088" cy="3945461"/>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a:t>
            </a:r>
            <a:r>
              <a:rPr lang="en-US" dirty="0" err="1" smtClean="0"/>
              <a:t>Johari</a:t>
            </a:r>
            <a:r>
              <a:rPr lang="en-US" dirty="0" smtClean="0"/>
              <a:t> window of Self-disclosure</a:t>
            </a:r>
          </a:p>
        </p:txBody>
      </p:sp>
      <p:sp>
        <p:nvSpPr>
          <p:cNvPr id="5" name="Content Placeholder 4"/>
          <p:cNvSpPr>
            <a:spLocks noGrp="1"/>
          </p:cNvSpPr>
          <p:nvPr>
            <p:ph idx="1"/>
          </p:nvPr>
        </p:nvSpPr>
        <p:spPr>
          <a:xfrm>
            <a:off x="609600" y="1176528"/>
            <a:ext cx="8246070" cy="3966972"/>
          </a:xfrm>
        </p:spPr>
        <p:txBody>
          <a:bodyPr>
            <a:normAutofit fontScale="92500"/>
          </a:bodyPr>
          <a:lstStyle/>
          <a:p>
            <a:r>
              <a:rPr lang="en-US" dirty="0" smtClean="0"/>
              <a:t>The </a:t>
            </a:r>
            <a:r>
              <a:rPr lang="en-US" b="1" dirty="0" err="1" smtClean="0"/>
              <a:t>Johari</a:t>
            </a:r>
            <a:r>
              <a:rPr lang="en-US" b="1" dirty="0" smtClean="0"/>
              <a:t> window </a:t>
            </a:r>
            <a:r>
              <a:rPr lang="en-US" dirty="0" smtClean="0"/>
              <a:t>is named after its creators Joseph </a:t>
            </a:r>
            <a:r>
              <a:rPr lang="en-US" dirty="0" err="1" smtClean="0"/>
              <a:t>Luft</a:t>
            </a:r>
            <a:r>
              <a:rPr lang="en-US" dirty="0" smtClean="0"/>
              <a:t> and Harrington Ingham. The </a:t>
            </a:r>
            <a:r>
              <a:rPr lang="en-US" dirty="0" err="1" smtClean="0"/>
              <a:t>Johari</a:t>
            </a:r>
            <a:r>
              <a:rPr lang="en-US" dirty="0" smtClean="0"/>
              <a:t> Window offers one way of looking at different aspects of ourselves. </a:t>
            </a:r>
          </a:p>
          <a:p>
            <a:r>
              <a:rPr lang="en-US" dirty="0" smtClean="0"/>
              <a:t>The </a:t>
            </a:r>
            <a:r>
              <a:rPr lang="en-US" b="1" dirty="0" err="1" smtClean="0"/>
              <a:t>Johari</a:t>
            </a:r>
            <a:r>
              <a:rPr lang="en-US" b="1" dirty="0" smtClean="0"/>
              <a:t> window</a:t>
            </a:r>
            <a:r>
              <a:rPr lang="en-US" dirty="0" smtClean="0"/>
              <a:t> can be applied to a variety of interpersonal interactions in order to help us understand what parts of ourselves are open, hidden, blind, and unknown. </a:t>
            </a:r>
          </a:p>
          <a:p>
            <a:r>
              <a:rPr lang="en-US" dirty="0" smtClean="0"/>
              <a:t>To help understand the concept, think of a window with four panes illustrated in the next slide:</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a:t>
            </a:r>
            <a:r>
              <a:rPr lang="en-US" dirty="0" err="1" smtClean="0"/>
              <a:t>Johari</a:t>
            </a:r>
            <a:r>
              <a:rPr lang="en-US" dirty="0" smtClean="0"/>
              <a:t> Window</a:t>
            </a:r>
            <a:endParaRPr lang="en-US" dirty="0"/>
          </a:p>
        </p:txBody>
      </p:sp>
      <p:pic>
        <p:nvPicPr>
          <p:cNvPr id="4" name="Content Placeholder 3"/>
          <p:cNvPicPr>
            <a:picLocks noGrp="1"/>
          </p:cNvPicPr>
          <p:nvPr>
            <p:ph idx="1"/>
          </p:nvPr>
        </p:nvPicPr>
        <p:blipFill>
          <a:blip r:embed="rId2">
            <a:extLst>
              <a:ext uri="{BEBA8EAE-BF5A-486C-A8C5-ECC9F3942E4B}">
                <a14:imgProps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a14:imgLayer r:embed="rId21">
                    <a14:imgEffect>
                      <a14:saturation sat="0"/>
                    </a14:imgEffect>
                  </a14:imgLayer>
                </a14:imgProps>
              </a:ext>
            </a:extLst>
          </a:blip>
          <a:srcRect/>
          <a:stretch>
            <a:fillRect/>
          </a:stretch>
        </p:blipFill>
        <p:spPr bwMode="auto">
          <a:xfrm>
            <a:off x="2710656" y="1252538"/>
            <a:ext cx="3890962" cy="3890962"/>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lstStyle/>
          <a:p>
            <a:pPr algn="ctr"/>
            <a:r>
              <a:rPr lang="en-US" dirty="0" smtClean="0"/>
              <a:t>The </a:t>
            </a:r>
            <a:r>
              <a:rPr lang="en-US" dirty="0" err="1" smtClean="0"/>
              <a:t>Johari</a:t>
            </a:r>
            <a:r>
              <a:rPr lang="en-US" dirty="0" smtClean="0"/>
              <a:t> Window </a:t>
            </a:r>
            <a:endParaRPr lang="en-US" dirty="0"/>
          </a:p>
        </p:txBody>
      </p:sp>
      <p:sp>
        <p:nvSpPr>
          <p:cNvPr id="3" name="Content Placeholder 2"/>
          <p:cNvSpPr>
            <a:spLocks noGrp="1"/>
          </p:cNvSpPr>
          <p:nvPr>
            <p:ph idx="1"/>
          </p:nvPr>
        </p:nvSpPr>
        <p:spPr>
          <a:xfrm>
            <a:off x="381000" y="1200150"/>
            <a:ext cx="8246070" cy="4019550"/>
          </a:xfrm>
        </p:spPr>
        <p:txBody>
          <a:bodyPr>
            <a:normAutofit fontScale="85000" lnSpcReduction="10000"/>
          </a:bodyPr>
          <a:lstStyle/>
          <a:p>
            <a:pPr lvl="0"/>
            <a:r>
              <a:rPr lang="en-US" dirty="0" smtClean="0"/>
              <a:t>The quadrant labeled </a:t>
            </a:r>
            <a:r>
              <a:rPr lang="en-US" b="1" dirty="0" smtClean="0"/>
              <a:t>Open</a:t>
            </a:r>
            <a:r>
              <a:rPr lang="en-US" dirty="0" smtClean="0"/>
              <a:t> represents the information that we know about ourselves and that also is obvious to others. </a:t>
            </a:r>
          </a:p>
          <a:p>
            <a:pPr lvl="0"/>
            <a:r>
              <a:rPr lang="en-US" b="1" dirty="0" smtClean="0"/>
              <a:t> </a:t>
            </a:r>
            <a:r>
              <a:rPr lang="en-US" dirty="0" smtClean="0"/>
              <a:t>The quadrant labeled </a:t>
            </a:r>
            <a:r>
              <a:rPr lang="en-US" b="1" dirty="0" smtClean="0"/>
              <a:t>Hidden</a:t>
            </a:r>
            <a:r>
              <a:rPr lang="en-US" dirty="0" smtClean="0"/>
              <a:t> represents personal information that is known only to us: our life experiences, our thoughts, feeling, dreams</a:t>
            </a:r>
          </a:p>
          <a:p>
            <a:pPr lvl="0"/>
            <a:r>
              <a:rPr lang="en-US" b="1" dirty="0" smtClean="0"/>
              <a:t> </a:t>
            </a:r>
            <a:r>
              <a:rPr lang="en-US" dirty="0" smtClean="0"/>
              <a:t>The quadrant labeled </a:t>
            </a:r>
            <a:r>
              <a:rPr lang="en-US" b="1" dirty="0" smtClean="0"/>
              <a:t>Blind</a:t>
            </a:r>
            <a:r>
              <a:rPr lang="en-US" dirty="0" smtClean="0"/>
              <a:t> refers to information that others know about us, but that we don’t know about ourselves. </a:t>
            </a:r>
          </a:p>
          <a:p>
            <a:pPr lvl="0"/>
            <a:r>
              <a:rPr lang="en-US" dirty="0" smtClean="0"/>
              <a:t>The last quadrants titled </a:t>
            </a:r>
            <a:r>
              <a:rPr lang="en-US" b="1" dirty="0" smtClean="0"/>
              <a:t>Unknown</a:t>
            </a:r>
            <a:r>
              <a:rPr lang="en-US" dirty="0" smtClean="0"/>
              <a:t> refers to personal information that is known to no one—not even us. It is information that is outside of our awareness but still may affect how we think, feel, and behave.</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Guidelines for self-disclosure</a:t>
            </a:r>
          </a:p>
        </p:txBody>
      </p:sp>
      <p:sp>
        <p:nvSpPr>
          <p:cNvPr id="3" name="Content Placeholder 2"/>
          <p:cNvSpPr>
            <a:spLocks noGrp="1"/>
          </p:cNvSpPr>
          <p:nvPr>
            <p:ph idx="1"/>
          </p:nvPr>
        </p:nvSpPr>
        <p:spPr>
          <a:xfrm>
            <a:off x="533400" y="1047750"/>
            <a:ext cx="8246070" cy="3943350"/>
          </a:xfrm>
        </p:spPr>
        <p:txBody>
          <a:bodyPr>
            <a:noAutofit/>
          </a:bodyPr>
          <a:lstStyle/>
          <a:p>
            <a:r>
              <a:rPr lang="en-US" sz="2000" dirty="0" smtClean="0"/>
              <a:t>There are guidelines for the appropriate expression of self-disclosure.</a:t>
            </a:r>
          </a:p>
          <a:p>
            <a:pPr lvl="1"/>
            <a:r>
              <a:rPr lang="en-US" sz="2000" dirty="0" smtClean="0"/>
              <a:t>Is the other person important to you, and is the contemplated disclosure worth the risk?</a:t>
            </a:r>
          </a:p>
          <a:p>
            <a:pPr lvl="1"/>
            <a:r>
              <a:rPr lang="en-US" sz="2000" dirty="0" smtClean="0"/>
              <a:t>Is the amount and type appropriate and relevant to the situation?</a:t>
            </a:r>
          </a:p>
          <a:p>
            <a:pPr lvl="1"/>
            <a:r>
              <a:rPr lang="en-US" sz="2000" dirty="0" smtClean="0"/>
              <a:t>Will the self-disclosure be reciprocated, understood, and beneficial for both?</a:t>
            </a:r>
          </a:p>
          <a:p>
            <a:r>
              <a:rPr lang="en-US" sz="2000" dirty="0" smtClean="0"/>
              <a:t>Although honesty is desirable, we often are not completely truthful at times of discomfort.</a:t>
            </a:r>
          </a:p>
          <a:p>
            <a:pPr lvl="1"/>
            <a:r>
              <a:rPr lang="en-US" sz="2000" i="1" dirty="0" smtClean="0"/>
              <a:t>Altruistic lies</a:t>
            </a:r>
            <a:r>
              <a:rPr lang="en-US" sz="2000" dirty="0" smtClean="0"/>
              <a:t> are sometimes considered helpful.</a:t>
            </a:r>
          </a:p>
          <a:p>
            <a:pPr lvl="1"/>
            <a:r>
              <a:rPr lang="en-US" sz="2000" i="1" dirty="0" smtClean="0"/>
              <a:t>Equivocal language</a:t>
            </a:r>
            <a:r>
              <a:rPr lang="en-US" sz="2000" dirty="0" smtClean="0"/>
              <a:t> often is used to avoid unpleasantness.</a:t>
            </a:r>
          </a:p>
          <a:p>
            <a:pPr lvl="1"/>
            <a:r>
              <a:rPr lang="en-US" sz="2000" dirty="0" smtClean="0"/>
              <a:t>Hints are more direct but involve relational messages that can be missed.</a:t>
            </a:r>
            <a:endParaRPr lang="en-US"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0"/>
            <a:ext cx="6558080" cy="725349"/>
          </a:xfrm>
        </p:spPr>
        <p:txBody>
          <a:bodyPr>
            <a:normAutofit/>
          </a:bodyPr>
          <a:lstStyle/>
          <a:p>
            <a:r>
              <a:rPr lang="en-US" dirty="0" smtClean="0"/>
              <a:t>SUMMARY</a:t>
            </a:r>
            <a:endParaRPr lang="en-US" dirty="0"/>
          </a:p>
        </p:txBody>
      </p:sp>
      <p:sp>
        <p:nvSpPr>
          <p:cNvPr id="5" name="Content Placeholder 4"/>
          <p:cNvSpPr>
            <a:spLocks noGrp="1"/>
          </p:cNvSpPr>
          <p:nvPr>
            <p:ph idx="1"/>
          </p:nvPr>
        </p:nvSpPr>
        <p:spPr>
          <a:xfrm>
            <a:off x="0" y="819150"/>
            <a:ext cx="9144000" cy="4038600"/>
          </a:xfrm>
        </p:spPr>
        <p:txBody>
          <a:bodyPr>
            <a:noAutofit/>
          </a:bodyPr>
          <a:lstStyle/>
          <a:p>
            <a:r>
              <a:rPr lang="en-US" sz="1800" dirty="0" smtClean="0"/>
              <a:t>Communication fosters interpersonal relationships but there are influences affecting our choices.</a:t>
            </a:r>
          </a:p>
          <a:p>
            <a:r>
              <a:rPr lang="en-US" sz="1800" dirty="0" smtClean="0"/>
              <a:t>Dyadic communication is </a:t>
            </a:r>
            <a:r>
              <a:rPr lang="en-US" sz="1800" i="1" dirty="0" smtClean="0"/>
              <a:t>contextually interpersonal</a:t>
            </a:r>
            <a:r>
              <a:rPr lang="en-US" sz="1800" dirty="0" smtClean="0"/>
              <a:t>; but treating one another as unique individuals makes it </a:t>
            </a:r>
            <a:r>
              <a:rPr lang="en-US" sz="1800" i="1" dirty="0" smtClean="0"/>
              <a:t>qualitatively interpersonal</a:t>
            </a:r>
            <a:r>
              <a:rPr lang="en-US" sz="1800" dirty="0" smtClean="0"/>
              <a:t>.</a:t>
            </a:r>
          </a:p>
          <a:p>
            <a:r>
              <a:rPr lang="en-US" sz="1800" dirty="0" smtClean="0"/>
              <a:t>Virtually every verbal statement contains a </a:t>
            </a:r>
            <a:r>
              <a:rPr lang="en-US" sz="1800" i="1" dirty="0" smtClean="0"/>
              <a:t>content message</a:t>
            </a:r>
            <a:r>
              <a:rPr lang="en-US" sz="1800" dirty="0" smtClean="0"/>
              <a:t> and a </a:t>
            </a:r>
            <a:r>
              <a:rPr lang="en-US" sz="1800" i="1" dirty="0" smtClean="0"/>
              <a:t>relational message</a:t>
            </a:r>
            <a:r>
              <a:rPr lang="en-US" sz="1800" dirty="0" smtClean="0"/>
              <a:t>.</a:t>
            </a:r>
          </a:p>
          <a:p>
            <a:pPr lvl="1"/>
            <a:r>
              <a:rPr lang="en-US" sz="1800" dirty="0" smtClean="0"/>
              <a:t>Content focuses on the subject, while relational indicates feelings.</a:t>
            </a:r>
          </a:p>
          <a:p>
            <a:pPr lvl="1"/>
            <a:r>
              <a:rPr lang="en-US" sz="1800" i="1" dirty="0" smtClean="0"/>
              <a:t>Affinity, respect, immediacy</a:t>
            </a:r>
            <a:r>
              <a:rPr lang="en-US" sz="1800" dirty="0" smtClean="0"/>
              <a:t>, and </a:t>
            </a:r>
            <a:r>
              <a:rPr lang="en-US" sz="1800" i="1" dirty="0" smtClean="0"/>
              <a:t>control</a:t>
            </a:r>
            <a:r>
              <a:rPr lang="en-US" sz="1800" dirty="0" smtClean="0"/>
              <a:t> can affect relational messages by adding or subtracting dimensions.</a:t>
            </a:r>
          </a:p>
          <a:p>
            <a:pPr lvl="1"/>
            <a:r>
              <a:rPr lang="en-US" sz="1800" i="1" dirty="0" err="1" smtClean="0"/>
              <a:t>Metacommunication</a:t>
            </a:r>
            <a:r>
              <a:rPr lang="en-US" sz="1800" dirty="0" smtClean="0"/>
              <a:t>, the messages we send referring to other messages, involves analysis and should be used carefully.</a:t>
            </a:r>
          </a:p>
          <a:p>
            <a:pPr lvl="1"/>
            <a:r>
              <a:rPr lang="en-US" sz="1800" dirty="0" smtClean="0"/>
              <a:t>A </a:t>
            </a:r>
            <a:r>
              <a:rPr lang="en-US" sz="1800" i="1" dirty="0" smtClean="0"/>
              <a:t>developmental model</a:t>
            </a:r>
            <a:r>
              <a:rPr lang="en-US" sz="1800" dirty="0" smtClean="0"/>
              <a:t> of the rise and fall of relationships shows how these connections are formed and fall apart.</a:t>
            </a:r>
          </a:p>
          <a:p>
            <a:pPr lvl="2"/>
            <a:r>
              <a:rPr lang="en-US" sz="1800" dirty="0" smtClean="0"/>
              <a:t>Relationships commence with an initial stage and come together via experimenting, intensifying, integrating, and bonding.</a:t>
            </a:r>
          </a:p>
          <a:p>
            <a:pPr lvl="1">
              <a:buNone/>
            </a:pPr>
            <a:r>
              <a:rPr lang="en-US" dirty="0" smtClean="0"/>
              <a:t/>
            </a:r>
            <a:br>
              <a:rPr lang="en-US" dirty="0" smtClean="0"/>
            </a:br>
            <a:endParaRPr lang="en-US" sz="2000" dirty="0" smtClean="0"/>
          </a:p>
        </p:txBody>
      </p:sp>
    </p:spTree>
    <p:extLst>
      <p:ext uri="{BB962C8B-B14F-4D97-AF65-F5344CB8AC3E}">
        <p14:creationId xmlns:p14="http://schemas.microsoft.com/office/powerpoint/2010/main" xmlns="" val="1101633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SUMMARY</a:t>
            </a:r>
            <a:endParaRPr lang="en-US" dirty="0"/>
          </a:p>
        </p:txBody>
      </p:sp>
      <p:sp>
        <p:nvSpPr>
          <p:cNvPr id="3" name="Content Placeholder 2"/>
          <p:cNvSpPr>
            <a:spLocks noGrp="1"/>
          </p:cNvSpPr>
          <p:nvPr>
            <p:ph idx="1"/>
          </p:nvPr>
        </p:nvSpPr>
        <p:spPr>
          <a:xfrm>
            <a:off x="0" y="742950"/>
            <a:ext cx="8684449" cy="4498917"/>
          </a:xfrm>
        </p:spPr>
        <p:txBody>
          <a:bodyPr>
            <a:normAutofit lnSpcReduction="10000"/>
          </a:bodyPr>
          <a:lstStyle/>
          <a:p>
            <a:pPr lvl="2"/>
            <a:r>
              <a:rPr lang="en-US" sz="1800" dirty="0" smtClean="0"/>
              <a:t>When the individuals involved seek to reestablish their separate identities, the process of differentiating is occurring. That can lead to circumscribing, stagnating, avoiding, and eventually terminating actions. Then the  relationship is over.</a:t>
            </a:r>
          </a:p>
          <a:p>
            <a:pPr lvl="1"/>
            <a:r>
              <a:rPr lang="en-US" sz="1800" dirty="0" smtClean="0"/>
              <a:t>Communicators seek important goals through all relationships in a </a:t>
            </a:r>
            <a:r>
              <a:rPr lang="en-US" sz="1800" i="1" dirty="0" smtClean="0"/>
              <a:t>dialectical model</a:t>
            </a:r>
            <a:r>
              <a:rPr lang="en-US" sz="1800" dirty="0" smtClean="0"/>
              <a:t> suggesting simultaneous </a:t>
            </a:r>
            <a:r>
              <a:rPr lang="en-US" sz="1800" i="1" dirty="0" smtClean="0"/>
              <a:t>dialectical tensions</a:t>
            </a:r>
            <a:r>
              <a:rPr lang="en-US" sz="1800" dirty="0" smtClean="0"/>
              <a:t>.</a:t>
            </a:r>
          </a:p>
          <a:p>
            <a:pPr lvl="2"/>
            <a:r>
              <a:rPr lang="en-US" sz="1800" dirty="0" smtClean="0"/>
              <a:t>Managing the dialectical tensions presents challenges. Strategies include denial, disorientation, selection, alternation, segmentation, moderation, reframing, and reaffirmation.</a:t>
            </a:r>
          </a:p>
          <a:p>
            <a:pPr lvl="1"/>
            <a:r>
              <a:rPr lang="en-US" sz="1800" dirty="0" smtClean="0"/>
              <a:t>Our communication is affected by the conflicting drives for </a:t>
            </a:r>
            <a:r>
              <a:rPr lang="en-US" sz="1800" i="1" dirty="0" smtClean="0"/>
              <a:t>intimacy</a:t>
            </a:r>
            <a:r>
              <a:rPr lang="en-US" sz="1800" dirty="0" smtClean="0"/>
              <a:t> versus distance.</a:t>
            </a:r>
          </a:p>
          <a:p>
            <a:pPr lvl="2"/>
            <a:r>
              <a:rPr lang="en-US" sz="1800" dirty="0" smtClean="0"/>
              <a:t>Intimacy can be simply defined as closeness. </a:t>
            </a:r>
          </a:p>
          <a:p>
            <a:pPr lvl="2"/>
            <a:r>
              <a:rPr lang="en-US" sz="1800" dirty="0" smtClean="0"/>
              <a:t>Women are more willing than men to share their thoughts and feelings.</a:t>
            </a:r>
          </a:p>
          <a:p>
            <a:pPr lvl="2"/>
            <a:r>
              <a:rPr lang="en-US" sz="1800" dirty="0" smtClean="0"/>
              <a:t>Men grow close by doing things together.</a:t>
            </a:r>
          </a:p>
          <a:p>
            <a:pPr lvl="2"/>
            <a:r>
              <a:rPr lang="en-US" sz="1800" dirty="0" smtClean="0"/>
              <a:t>Collectivist and individualistic cultures vary in degrees of </a:t>
            </a:r>
            <a:r>
              <a:rPr lang="en-US" sz="1800" i="1" dirty="0" smtClean="0"/>
              <a:t>self-disclosure</a:t>
            </a:r>
            <a:r>
              <a:rPr lang="en-US" sz="1800" dirty="0" smtClean="0"/>
              <a:t> and personal familiarity.</a:t>
            </a:r>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SUMMARY</a:t>
            </a:r>
            <a:endParaRPr lang="en-US" dirty="0"/>
          </a:p>
        </p:txBody>
      </p:sp>
      <p:sp>
        <p:nvSpPr>
          <p:cNvPr id="3" name="Content Placeholder 2"/>
          <p:cNvSpPr>
            <a:spLocks noGrp="1"/>
          </p:cNvSpPr>
          <p:nvPr>
            <p:ph idx="1"/>
          </p:nvPr>
        </p:nvSpPr>
        <p:spPr>
          <a:xfrm>
            <a:off x="0" y="892233"/>
            <a:ext cx="8684449" cy="4575117"/>
          </a:xfrm>
        </p:spPr>
        <p:txBody>
          <a:bodyPr>
            <a:normAutofit fontScale="70000" lnSpcReduction="20000"/>
          </a:bodyPr>
          <a:lstStyle/>
          <a:p>
            <a:pPr lvl="1"/>
            <a:r>
              <a:rPr lang="en-US" sz="2400" dirty="0" smtClean="0"/>
              <a:t>Self-disclosure is the process of deliberately revealing about oneself information that is significant and would not normally have been known by others.</a:t>
            </a:r>
          </a:p>
          <a:p>
            <a:pPr lvl="2"/>
            <a:r>
              <a:rPr lang="en-US" i="1" dirty="0" smtClean="0"/>
              <a:t>Social penetration models</a:t>
            </a:r>
            <a:r>
              <a:rPr lang="en-US" dirty="0" smtClean="0"/>
              <a:t> of self-disclosure involve </a:t>
            </a:r>
            <a:r>
              <a:rPr lang="en-US" i="1" dirty="0" smtClean="0"/>
              <a:t>breadth</a:t>
            </a:r>
            <a:r>
              <a:rPr lang="en-US" dirty="0" smtClean="0"/>
              <a:t> and </a:t>
            </a:r>
            <a:r>
              <a:rPr lang="en-US" i="1" dirty="0" smtClean="0"/>
              <a:t>depth</a:t>
            </a:r>
            <a:r>
              <a:rPr lang="en-US" dirty="0" smtClean="0"/>
              <a:t>.</a:t>
            </a:r>
          </a:p>
          <a:p>
            <a:pPr lvl="2"/>
            <a:r>
              <a:rPr lang="en-US" dirty="0" smtClean="0"/>
              <a:t>The </a:t>
            </a:r>
            <a:r>
              <a:rPr lang="en-US" i="1" dirty="0" err="1" smtClean="0"/>
              <a:t>Johari</a:t>
            </a:r>
            <a:r>
              <a:rPr lang="en-US" i="1" dirty="0" smtClean="0"/>
              <a:t> Window</a:t>
            </a:r>
            <a:r>
              <a:rPr lang="en-US" dirty="0" smtClean="0"/>
              <a:t> model represents self-awareness and the relational quality of knowledge about you from others.   </a:t>
            </a:r>
          </a:p>
          <a:p>
            <a:pPr lvl="2"/>
            <a:r>
              <a:rPr lang="en-US" dirty="0" smtClean="0"/>
              <a:t>Self-disclosure is influenced by culture, usually occurs in dyads, is usually symmetrical, occurs incrementally, and is relatively scarce.</a:t>
            </a:r>
          </a:p>
          <a:p>
            <a:pPr lvl="1"/>
            <a:r>
              <a:rPr lang="en-US" sz="2400" dirty="0" smtClean="0"/>
              <a:t>There are guidelines for the appropriate expression of self-disclosure.</a:t>
            </a:r>
          </a:p>
          <a:p>
            <a:pPr lvl="2"/>
            <a:r>
              <a:rPr lang="en-US" dirty="0" smtClean="0"/>
              <a:t>Is the other person important to you, and is the contemplated disclosure worth the risk?</a:t>
            </a:r>
          </a:p>
          <a:p>
            <a:pPr lvl="2"/>
            <a:r>
              <a:rPr lang="en-US" dirty="0" smtClean="0"/>
              <a:t>Is the amount and type appropriate and relevant to the situation?</a:t>
            </a:r>
          </a:p>
          <a:p>
            <a:pPr lvl="2"/>
            <a:r>
              <a:rPr lang="en-US" dirty="0" smtClean="0"/>
              <a:t>Will the self-disclosure be reciprocated, understood, and beneficial for both?</a:t>
            </a:r>
          </a:p>
          <a:p>
            <a:pPr lvl="1"/>
            <a:r>
              <a:rPr lang="en-US" sz="2400" dirty="0" smtClean="0"/>
              <a:t>Although honesty is desirable, we often are not completely truthful at times of discomfort.</a:t>
            </a:r>
          </a:p>
          <a:p>
            <a:pPr lvl="2"/>
            <a:r>
              <a:rPr lang="en-US" i="1" dirty="0" smtClean="0"/>
              <a:t>Altruistic lies</a:t>
            </a:r>
            <a:r>
              <a:rPr lang="en-US" dirty="0" smtClean="0"/>
              <a:t> are sometimes considered helpful.</a:t>
            </a:r>
          </a:p>
          <a:p>
            <a:pPr lvl="2"/>
            <a:r>
              <a:rPr lang="en-US" i="1" dirty="0" smtClean="0"/>
              <a:t>Equivocal language</a:t>
            </a:r>
            <a:r>
              <a:rPr lang="en-US" dirty="0" smtClean="0"/>
              <a:t> often is used to avoid unpleasantness.</a:t>
            </a:r>
          </a:p>
          <a:p>
            <a:pPr lvl="2"/>
            <a:r>
              <a:rPr lang="en-US" dirty="0" smtClean="0"/>
              <a:t>Hints are more direct but involve relational messages that can be missed.</a:t>
            </a:r>
          </a:p>
          <a:p>
            <a:r>
              <a:rPr lang="en-US" sz="2400" dirty="0" smtClean="0"/>
              <a:t> </a:t>
            </a:r>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23431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3105150"/>
            <a:ext cx="8763000" cy="2585323"/>
          </a:xfrm>
          <a:prstGeom prst="rect">
            <a:avLst/>
          </a:prstGeom>
          <a:noFill/>
        </p:spPr>
        <p:txBody>
          <a:bodyPr wrap="square" rtlCol="0">
            <a:spAutoFit/>
          </a:bodyPr>
          <a:lstStyle/>
          <a:p>
            <a:pPr algn="ctr"/>
            <a:r>
              <a:rPr lang="en-US" b="1" dirty="0" smtClean="0">
                <a:solidFill>
                  <a:schemeClr val="bg1"/>
                </a:solidFill>
              </a:rPr>
              <a:t>LECTURE 3</a:t>
            </a:r>
          </a:p>
          <a:p>
            <a:pPr algn="ctr"/>
            <a:r>
              <a:rPr lang="en-US" dirty="0" smtClean="0">
                <a:solidFill>
                  <a:schemeClr val="bg1"/>
                </a:solidFill>
              </a:rPr>
              <a:t>THE MAIN SOURCES 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p>
          <a:p>
            <a:pPr algn="ctr"/>
            <a:r>
              <a:rPr lang="en-US" dirty="0" smtClean="0">
                <a:solidFill>
                  <a:schemeClr val="bg1"/>
                </a:solidFill>
              </a:rPr>
              <a:t>Lucas, Stephen E. The Art of Public Speaking. 9th Edition. McGraw Hill, 2004. </a:t>
            </a:r>
          </a:p>
          <a:p>
            <a:pPr algn="ctr"/>
            <a:r>
              <a:rPr lang="en-US" dirty="0" smtClean="0">
                <a:solidFill>
                  <a:schemeClr val="bg1"/>
                </a:solidFill>
              </a:rPr>
              <a:t>Adler, R.B.,  </a:t>
            </a:r>
            <a:r>
              <a:rPr lang="en-US" dirty="0" err="1" smtClean="0">
                <a:solidFill>
                  <a:schemeClr val="bg1"/>
                </a:solidFill>
              </a:rPr>
              <a:t>Rodmann</a:t>
            </a:r>
            <a:r>
              <a:rPr lang="en-US" dirty="0" smtClean="0">
                <a:solidFill>
                  <a:schemeClr val="bg1"/>
                </a:solidFill>
              </a:rPr>
              <a:t>, G. and Hutchinson, C.C.</a:t>
            </a:r>
            <a:r>
              <a:rPr lang="en-US" b="1" dirty="0" smtClean="0">
                <a:solidFill>
                  <a:schemeClr val="bg1"/>
                </a:solidFill>
              </a:rPr>
              <a:t> </a:t>
            </a:r>
            <a:r>
              <a:rPr lang="en-US" dirty="0" smtClean="0">
                <a:solidFill>
                  <a:schemeClr val="bg1"/>
                </a:solidFill>
              </a:rPr>
              <a:t>(2011) global.uop.com</a:t>
            </a:r>
            <a:r>
              <a:rPr lang="en-US" i="1" dirty="0" smtClean="0">
                <a:solidFill>
                  <a:schemeClr val="bg1"/>
                </a:solidFill>
              </a:rPr>
              <a:t> Understanding human communication.</a:t>
            </a:r>
            <a:r>
              <a:rPr lang="en-US" dirty="0" smtClean="0">
                <a:solidFill>
                  <a:schemeClr val="bg1"/>
                </a:solidFill>
              </a:rPr>
              <a:t>11th edition. London: Oxford University Press. </a:t>
            </a:r>
            <a:r>
              <a:rPr lang="en-US" u="sng" dirty="0" smtClean="0">
                <a:solidFill>
                  <a:schemeClr val="bg1"/>
                </a:solidFill>
              </a:rPr>
              <a:t>https://global.oup.com/us/companion.websites/9780199747382/student/chapter4/</a:t>
            </a:r>
            <a:r>
              <a:rPr lang="en-US" dirty="0" smtClean="0">
                <a:solidFill>
                  <a:schemeClr val="bg1"/>
                </a:solidFill>
              </a:rPr>
              <a:t> </a:t>
            </a:r>
          </a:p>
          <a:p>
            <a:pPr algn="ctr"/>
            <a:endParaRPr lang="en-US" dirty="0" smtClean="0">
              <a:solidFill>
                <a:schemeClr val="bg1"/>
              </a:solidFill>
            </a:endParaRPr>
          </a:p>
          <a:p>
            <a:endParaRPr lang="en-US" dirty="0"/>
          </a:p>
        </p:txBody>
      </p:sp>
    </p:spTree>
    <p:extLst>
      <p:ext uri="{BB962C8B-B14F-4D97-AF65-F5344CB8AC3E}">
        <p14:creationId xmlns:p14="http://schemas.microsoft.com/office/powerpoint/2010/main" xmlns=""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2153</Words>
  <Application>Microsoft Office PowerPoint</Application>
  <PresentationFormat>On-screen Show (16:9)</PresentationFormat>
  <Paragraphs>188</Paragraphs>
  <Slides>34</Slides>
  <Notes>11</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INTRODUCTION TO HUMAN COMMUNICATION   Interpersonal Communication</vt:lpstr>
      <vt:lpstr>Intended Learning Outcomes </vt:lpstr>
      <vt:lpstr>Interpersonal communication Defined</vt:lpstr>
      <vt:lpstr>Why form relationships?</vt:lpstr>
      <vt:lpstr>Why we form relationships?</vt:lpstr>
      <vt:lpstr>Characteristics of interpersonal relationship</vt:lpstr>
      <vt:lpstr>Uniqueness</vt:lpstr>
      <vt:lpstr>Irreplaceability</vt:lpstr>
      <vt:lpstr>Interdependence</vt:lpstr>
      <vt:lpstr>  Disclosure</vt:lpstr>
      <vt:lpstr>Intrinsic rewards</vt:lpstr>
      <vt:lpstr>Scarcity</vt:lpstr>
      <vt:lpstr>Characteristics of interpersonal relationship Meta communication </vt:lpstr>
      <vt:lpstr>   Characteristics of interpersonal relationship Content and relational messages  </vt:lpstr>
      <vt:lpstr>Intimacy in Interpersonal Relationships </vt:lpstr>
      <vt:lpstr>Physical and Intellectual</vt:lpstr>
      <vt:lpstr>Emotional and Shared activities</vt:lpstr>
      <vt:lpstr>Male and Female Intimacy Styles</vt:lpstr>
      <vt:lpstr>Cultural Influences on Intimacy</vt:lpstr>
      <vt:lpstr>  Characteristics of Relational Development &amp; Maintenance  </vt:lpstr>
      <vt:lpstr>Relational Development </vt:lpstr>
      <vt:lpstr>Knapp’s Developmental Model Source: https://www.communicationtheory.org/knapps-relationship-model/</vt:lpstr>
      <vt:lpstr>SELF-DISCLOSURE IN INTERPERSONAL RELATIONSHIPS</vt:lpstr>
      <vt:lpstr>The reasons for disclosing</vt:lpstr>
      <vt:lpstr>Models of Self-Disclosure</vt:lpstr>
      <vt:lpstr>Social Penetration Model source: https://slcc.instructure.com/courses/429441/pages/social-penetration-theory?module_item_id=5082530</vt:lpstr>
      <vt:lpstr>The Johari window of Self-disclosure</vt:lpstr>
      <vt:lpstr>The Johari Window</vt:lpstr>
      <vt:lpstr>The Johari Window </vt:lpstr>
      <vt:lpstr>Guidelines for self-disclosure</vt:lpstr>
      <vt:lpstr>SUMMARY</vt:lpstr>
      <vt:lpstr>SUMMARY</vt:lpstr>
      <vt:lpstr>SUMMARY</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2021-11-08T06:32:58Z</dcterms:modified>
</cp:coreProperties>
</file>