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4"/>
  </p:notesMasterIdLst>
  <p:sldIdLst>
    <p:sldId id="256" r:id="rId2"/>
    <p:sldId id="261" r:id="rId3"/>
    <p:sldId id="257" r:id="rId4"/>
    <p:sldId id="264" r:id="rId5"/>
    <p:sldId id="265" r:id="rId6"/>
    <p:sldId id="266" r:id="rId7"/>
    <p:sldId id="267" r:id="rId8"/>
    <p:sldId id="268" r:id="rId9"/>
    <p:sldId id="269" r:id="rId10"/>
    <p:sldId id="270" r:id="rId11"/>
    <p:sldId id="271" r:id="rId12"/>
    <p:sldId id="272" r:id="rId13"/>
    <p:sldId id="273" r:id="rId14"/>
    <p:sldId id="274" r:id="rId15"/>
    <p:sldId id="262" r:id="rId16"/>
    <p:sldId id="279" r:id="rId17"/>
    <p:sldId id="280" r:id="rId18"/>
    <p:sldId id="281" r:id="rId19"/>
    <p:sldId id="282" r:id="rId20"/>
    <p:sldId id="283" r:id="rId21"/>
    <p:sldId id="284" r:id="rId22"/>
    <p:sldId id="263" r:id="rId23"/>
    <p:sldId id="285" r:id="rId24"/>
    <p:sldId id="286" r:id="rId25"/>
    <p:sldId id="275" r:id="rId26"/>
    <p:sldId id="288" r:id="rId27"/>
    <p:sldId id="287" r:id="rId28"/>
    <p:sldId id="291" r:id="rId29"/>
    <p:sldId id="276" r:id="rId30"/>
    <p:sldId id="290" r:id="rId31"/>
    <p:sldId id="259" r:id="rId32"/>
    <p:sldId id="260" r:id="rId33"/>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E9202"/>
    <a:srgbClr val="FFC901"/>
    <a:srgbClr val="6C1A00"/>
    <a:srgbClr val="58004E"/>
    <a:srgbClr val="800080"/>
    <a:srgbClr val="CC0099"/>
    <a:srgbClr val="1D3A00"/>
    <a:srgbClr val="5EEC3C"/>
    <a:srgbClr val="990099"/>
    <a:srgbClr val="007033"/>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6" d="100"/>
          <a:sy n="96" d="100"/>
        </p:scale>
        <p:origin x="-636" y="-6"/>
      </p:cViewPr>
      <p:guideLst>
        <p:guide orient="horz" pos="162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D18E60-4300-4729-A0D7-6AB984C3922D}" type="datetimeFigureOut">
              <a:rPr lang="en-US" smtClean="0"/>
              <a:pPr/>
              <a:t>6/7/2022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533E96-F078-4B3D-A8F4-F1AF21EBC357}" type="slidenum">
              <a:rPr lang="en-US" smtClean="0"/>
              <a:pPr/>
              <a:t>‹#›</a:t>
            </a:fld>
            <a:endParaRPr lang="en-US"/>
          </a:p>
        </p:txBody>
      </p:sp>
    </p:spTree>
    <p:extLst>
      <p:ext uri="{BB962C8B-B14F-4D97-AF65-F5344CB8AC3E}">
        <p14:creationId xmlns="" xmlns:p14="http://schemas.microsoft.com/office/powerpoint/2010/main" val="2844300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18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F533E96-F078-4B3D-A8F4-F1AF21EBC357}" type="slidenum">
              <a:rPr lang="en-US" smtClean="0"/>
              <a:pPr/>
              <a:t>24</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7350B06-B074-48FC-8CFD-53D2CD8FB95F}" type="slidenum">
              <a:rPr lang="en-US" smtClean="0"/>
              <a:pPr/>
              <a:t>32</a:t>
            </a:fld>
            <a:endParaRPr lang="en-US"/>
          </a:p>
        </p:txBody>
      </p:sp>
    </p:spTree>
    <p:extLst>
      <p:ext uri="{BB962C8B-B14F-4D97-AF65-F5344CB8AC3E}">
        <p14:creationId xmlns="" xmlns:p14="http://schemas.microsoft.com/office/powerpoint/2010/main" val="12845968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197655" y="1655521"/>
            <a:ext cx="5344675" cy="1679754"/>
          </a:xfrm>
          <a:noFill/>
          <a:effectLst>
            <a:outerShdw blurRad="50800" dist="38100" dir="2700000" algn="tl" rotWithShape="0">
              <a:prstClr val="black">
                <a:alpha val="40000"/>
              </a:prstClr>
            </a:outerShdw>
          </a:effectLst>
        </p:spPr>
        <p:txBody>
          <a:bodyPr>
            <a:normAutofit/>
          </a:bodyPr>
          <a:lstStyle>
            <a:lvl1pPr algn="r">
              <a:defRPr sz="3600">
                <a:solidFill>
                  <a:srgbClr val="FFC0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3197655" y="3485195"/>
            <a:ext cx="5344675" cy="1100512"/>
          </a:xfrm>
        </p:spPr>
        <p:txBody>
          <a:bodyPr>
            <a:normAutofit/>
          </a:bodyPr>
          <a:lstStyle>
            <a:lvl1pPr marL="0" indent="0" algn="r">
              <a:buNone/>
              <a:defRPr sz="2800" b="0" i="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6/7/2022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3526"/>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448966" y="1350110"/>
            <a:ext cx="8246070" cy="3512212"/>
          </a:xfrm>
        </p:spPr>
        <p:txBody>
          <a:bodyPr/>
          <a:lstStyle>
            <a:lvl1pPr algn="l">
              <a:defRPr sz="2800">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823311" y="281175"/>
            <a:ext cx="6861138" cy="572644"/>
          </a:xfrm>
        </p:spPr>
        <p:txBody>
          <a:bodyPr>
            <a:normAutofit/>
          </a:bodyPr>
          <a:lstStyle>
            <a:lvl1pPr algn="l">
              <a:defRPr sz="360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1823311" y="1044701"/>
            <a:ext cx="6861138" cy="3663766"/>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6/7/2022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6/7/2022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6879" y="281175"/>
            <a:ext cx="8093365" cy="763525"/>
          </a:xfrm>
        </p:spPr>
        <p:txBody>
          <a:bodyPr>
            <a:normAutofit/>
          </a:bodyPr>
          <a:lstStyle>
            <a:lvl1pPr algn="l">
              <a:defRPr sz="3600" baseline="0">
                <a:solidFill>
                  <a:srgbClr val="FFC0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536879" y="1655520"/>
            <a:ext cx="4040188"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536879" y="2127917"/>
            <a:ext cx="4040188"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572000" y="1655520"/>
            <a:ext cx="4041775" cy="47982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572000" y="2127917"/>
            <a:ext cx="4041775" cy="2276294"/>
          </a:xfrm>
        </p:spPr>
        <p:txBody>
          <a:bodyPr/>
          <a:lstStyle>
            <a:lvl1pPr algn="ctr">
              <a:defRPr sz="2400">
                <a:solidFill>
                  <a:schemeClr val="bg1"/>
                </a:solidFill>
              </a:defRPr>
            </a:lvl1pPr>
            <a:lvl2pPr algn="ctr">
              <a:defRPr sz="2000">
                <a:solidFill>
                  <a:schemeClr val="bg1"/>
                </a:solidFill>
              </a:defRPr>
            </a:lvl2pPr>
            <a:lvl3pPr algn="ctr">
              <a:defRPr sz="1800">
                <a:solidFill>
                  <a:schemeClr val="bg1"/>
                </a:solidFill>
              </a:defRPr>
            </a:lvl3pPr>
            <a:lvl4pPr algn="ctr">
              <a:defRPr sz="1600">
                <a:solidFill>
                  <a:schemeClr val="bg1"/>
                </a:solidFill>
              </a:defRPr>
            </a:lvl4pPr>
            <a:lvl5pPr algn="ctr">
              <a:defRPr sz="1600">
                <a:solidFill>
                  <a:schemeClr val="bg1"/>
                </a:solidFill>
              </a:defRPr>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6/7/2022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6/7/2022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6/7/2022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6/7/2022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6/7/2022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 xmlns:a16="http://schemas.microsoft.com/office/drawing/2014/main" id="{08B89D22-1D6E-450B-881F-4D2A4C527F72}"/>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tretch>
            <a:fillRect/>
          </a:stretch>
        </p:blipFill>
        <p:spPr bwMode="auto">
          <a:xfrm>
            <a:off x="3808475" y="2326213"/>
            <a:ext cx="1463784" cy="526961"/>
          </a:xfrm>
          <a:prstGeom prst="rect">
            <a:avLst/>
          </a:prstGeom>
          <a:noFill/>
          <a:ln>
            <a:noFill/>
          </a:ln>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6/7/2022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 xmlns:a16="http://schemas.microsoft.com/office/drawing/2014/main" id="{11E867DF-3DCA-4725-94F0-F2B6BD747A82}"/>
              </a:ext>
            </a:extLst>
          </p:cNvPr>
          <p:cNvSpPr txBox="1"/>
          <p:nvPr userDrawn="1"/>
        </p:nvSpPr>
        <p:spPr>
          <a:xfrm>
            <a:off x="-9150" y="5213747"/>
            <a:ext cx="8389625" cy="523220"/>
          </a:xfrm>
          <a:prstGeom prst="rect">
            <a:avLst/>
          </a:prstGeom>
          <a:noFill/>
        </p:spPr>
        <p:txBody>
          <a:bodyPr wrap="square" rtlCol="0">
            <a:spAutoFit/>
          </a:bodyPr>
          <a:lstStyle/>
          <a:p>
            <a:r>
              <a:rPr lang="en-US" sz="1400" dirty="0">
                <a:solidFill>
                  <a:schemeClr val="bg1">
                    <a:lumMod val="65000"/>
                  </a:schemeClr>
                </a:solidFill>
              </a:rPr>
              <a:t>This presentation uses a free template provided by FPPT.com</a:t>
            </a:r>
          </a:p>
          <a:p>
            <a:r>
              <a:rPr lang="en-US" sz="1400" dirty="0">
                <a:solidFill>
                  <a:schemeClr val="bg1">
                    <a:lumMod val="65000"/>
                  </a:schemeClr>
                </a:solidFill>
              </a:rPr>
              <a:t>www.free-power-point-templates.com</a:t>
            </a:r>
          </a:p>
        </p:txBody>
      </p:sp>
    </p:spTree>
    <p:extLst>
      <p:ext uri="{BB962C8B-B14F-4D97-AF65-F5344CB8AC3E}">
        <p14:creationId xmlns=""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hyperlink" Target="https://global.oup.com/us/companion.websites/9780199747382/student/chapter4/"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57349"/>
            <a:ext cx="8458199" cy="1677925"/>
          </a:xfrm>
        </p:spPr>
        <p:txBody>
          <a:bodyPr>
            <a:normAutofit fontScale="90000"/>
          </a:bodyPr>
          <a:lstStyle/>
          <a:p>
            <a:pPr algn="ctr"/>
            <a:r>
              <a:rPr lang="en-US" dirty="0" smtClean="0"/>
              <a:t>INTRODUCTION TO HUMAN COMMUNICATION  </a:t>
            </a:r>
            <a:r>
              <a:rPr lang="en-US"/>
              <a:t/>
            </a:r>
            <a:br>
              <a:rPr lang="en-US"/>
            </a:br>
            <a:r>
              <a:rPr lang="en-US" b="1" smtClean="0"/>
              <a:t>LANGUAGE</a:t>
            </a:r>
            <a:endParaRPr lang="en-US" dirty="0"/>
          </a:p>
        </p:txBody>
      </p:sp>
      <p:sp>
        <p:nvSpPr>
          <p:cNvPr id="3" name="Subtitle 2"/>
          <p:cNvSpPr>
            <a:spLocks noGrp="1"/>
          </p:cNvSpPr>
          <p:nvPr>
            <p:ph type="subTitle" idx="1"/>
          </p:nvPr>
        </p:nvSpPr>
        <p:spPr>
          <a:xfrm>
            <a:off x="2971801" y="3485194"/>
            <a:ext cx="5867400" cy="1220155"/>
          </a:xfrm>
        </p:spPr>
        <p:txBody>
          <a:bodyPr>
            <a:normAutofit fontScale="55000" lnSpcReduction="20000"/>
          </a:bodyPr>
          <a:lstStyle/>
          <a:p>
            <a:pPr algn="ctr"/>
            <a:r>
              <a:rPr lang="en-US" sz="5100" b="1" dirty="0" smtClean="0"/>
              <a:t>LECTURE 5 </a:t>
            </a:r>
            <a:r>
              <a:rPr lang="en-US" b="1" dirty="0" smtClean="0"/>
              <a:t>BY DR. RAPHAEL OGUTU, AFRICA NAZARENE UNIVERSITY</a:t>
            </a:r>
          </a:p>
          <a:p>
            <a:pPr algn="ctr"/>
            <a:r>
              <a:rPr lang="en-US" b="1" dirty="0" smtClean="0">
                <a:solidFill>
                  <a:srgbClr val="FFC000"/>
                </a:solidFill>
              </a:rPr>
              <a:t>THE MAIN SOURCE OF REFERENCE: Adler, R.B. &amp; Rodman, G. 2006.</a:t>
            </a:r>
            <a:r>
              <a:rPr lang="en-US" b="1" i="1" dirty="0" smtClean="0">
                <a:solidFill>
                  <a:srgbClr val="FFC000"/>
                </a:solidFill>
              </a:rPr>
              <a:t> Understanding human communication.</a:t>
            </a:r>
            <a:r>
              <a:rPr lang="en-US" b="1" dirty="0" smtClean="0">
                <a:solidFill>
                  <a:srgbClr val="FFC000"/>
                </a:solidFill>
              </a:rPr>
              <a:t> 9th edition. London: Oxford University Press.</a:t>
            </a:r>
          </a:p>
          <a:p>
            <a:endParaRPr lang="en-US" dirty="0"/>
          </a:p>
        </p:txBody>
      </p:sp>
    </p:spTree>
    <p:extLst>
      <p:ext uri="{BB962C8B-B14F-4D97-AF65-F5344CB8AC3E}">
        <p14:creationId xmlns=""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Intended Learning Outcomes</a:t>
            </a:r>
            <a:br>
              <a:rPr lang="en-US" dirty="0" smtClean="0"/>
            </a:br>
            <a:endParaRPr lang="en-US" dirty="0"/>
          </a:p>
        </p:txBody>
      </p:sp>
      <p:sp>
        <p:nvSpPr>
          <p:cNvPr id="3" name="Content Placeholder 2"/>
          <p:cNvSpPr>
            <a:spLocks noGrp="1"/>
          </p:cNvSpPr>
          <p:nvPr>
            <p:ph idx="1"/>
          </p:nvPr>
        </p:nvSpPr>
        <p:spPr>
          <a:xfrm>
            <a:off x="304800" y="1200150"/>
            <a:ext cx="8610600" cy="3662172"/>
          </a:xfrm>
        </p:spPr>
        <p:txBody>
          <a:bodyPr>
            <a:normAutofit fontScale="77500" lnSpcReduction="20000"/>
          </a:bodyPr>
          <a:lstStyle/>
          <a:p>
            <a:r>
              <a:rPr lang="en-US" dirty="0" smtClean="0"/>
              <a:t>			</a:t>
            </a:r>
          </a:p>
          <a:p>
            <a:r>
              <a:rPr lang="en-US" b="1" dirty="0" smtClean="0"/>
              <a:t>1. </a:t>
            </a:r>
            <a:r>
              <a:rPr lang="en-US" dirty="0" smtClean="0"/>
              <a:t>The symbolic, person-centered nature of language.</a:t>
            </a:r>
          </a:p>
          <a:p>
            <a:r>
              <a:rPr lang="en-US" b="1" dirty="0" smtClean="0"/>
              <a:t>2. </a:t>
            </a:r>
            <a:r>
              <a:rPr lang="en-US" dirty="0" smtClean="0"/>
              <a:t>Phonological, semantic, syntactic, and pragmatic rules that govern language.</a:t>
            </a:r>
          </a:p>
          <a:p>
            <a:r>
              <a:rPr lang="en-US" b="1" dirty="0" smtClean="0"/>
              <a:t>3. </a:t>
            </a:r>
            <a:r>
              <a:rPr lang="en-US" dirty="0" smtClean="0"/>
              <a:t>The ways in which language shapes and reflects attitudes.</a:t>
            </a:r>
          </a:p>
          <a:p>
            <a:r>
              <a:rPr lang="en-US" b="1" dirty="0" smtClean="0"/>
              <a:t>4. </a:t>
            </a:r>
            <a:r>
              <a:rPr lang="en-US" dirty="0" smtClean="0"/>
              <a:t>The types of troublesome language and the skills to deal with each.</a:t>
            </a:r>
          </a:p>
          <a:p>
            <a:r>
              <a:rPr lang="en-US" b="1" dirty="0" smtClean="0"/>
              <a:t>5. </a:t>
            </a:r>
            <a:r>
              <a:rPr lang="en-US" dirty="0" smtClean="0"/>
              <a:t>The gender and non-gender factors that characterize the speech of men and women.</a:t>
            </a:r>
          </a:p>
          <a:p>
            <a:r>
              <a:rPr lang="en-US" b="1" dirty="0" smtClean="0"/>
              <a:t>6. </a:t>
            </a:r>
            <a:r>
              <a:rPr lang="en-US" dirty="0" smtClean="0"/>
              <a:t>The verbal styles that distinguish various cultures, and the affect that language can have on worldview.</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Language defined</a:t>
            </a:r>
          </a:p>
        </p:txBody>
      </p:sp>
      <p:sp>
        <p:nvSpPr>
          <p:cNvPr id="3" name="Content Placeholder 2"/>
          <p:cNvSpPr>
            <a:spLocks noGrp="1"/>
          </p:cNvSpPr>
          <p:nvPr>
            <p:ph idx="1"/>
          </p:nvPr>
        </p:nvSpPr>
        <p:spPr>
          <a:xfrm>
            <a:off x="448966" y="1200150"/>
            <a:ext cx="8246070" cy="3943350"/>
          </a:xfrm>
        </p:spPr>
        <p:txBody>
          <a:bodyPr>
            <a:normAutofit fontScale="92500" lnSpcReduction="10000"/>
          </a:bodyPr>
          <a:lstStyle/>
          <a:p>
            <a:r>
              <a:rPr lang="en-US" dirty="0" smtClean="0"/>
              <a:t>Language is a collection of </a:t>
            </a:r>
            <a:r>
              <a:rPr lang="en-US" dirty="0" smtClean="0">
                <a:solidFill>
                  <a:srgbClr val="FFC000"/>
                </a:solidFill>
              </a:rPr>
              <a:t>symbols</a:t>
            </a:r>
            <a:r>
              <a:rPr lang="en-US" dirty="0" smtClean="0"/>
              <a:t> governed by </a:t>
            </a:r>
            <a:r>
              <a:rPr lang="en-US" dirty="0" smtClean="0">
                <a:solidFill>
                  <a:srgbClr val="FFC000"/>
                </a:solidFill>
              </a:rPr>
              <a:t>rules</a:t>
            </a:r>
            <a:r>
              <a:rPr lang="en-US" dirty="0" smtClean="0"/>
              <a:t> and used to convey messages between individuals. It is estimated that human speak about 10,000 dialects, although most of these sound different from one another, all possess the same characteristics of language.</a:t>
            </a:r>
          </a:p>
          <a:p>
            <a:r>
              <a:rPr lang="en-US" dirty="0" smtClean="0"/>
              <a:t>language is a whole body of words (vocabulary)and ways of combining them ( grammar) that are used by a nation, people or cultural community (Burton &amp; </a:t>
            </a:r>
            <a:r>
              <a:rPr lang="en-US" dirty="0" err="1" smtClean="0"/>
              <a:t>Dimbleby</a:t>
            </a:r>
            <a:r>
              <a:rPr lang="en-US" dirty="0" smtClean="0"/>
              <a:t> 1995) cited in (Steinberg, 2007 p.115).</a:t>
            </a:r>
          </a:p>
          <a:p>
            <a:r>
              <a:rPr lang="en-US" dirty="0" smtClean="0"/>
              <a:t> </a:t>
            </a:r>
            <a:endParaRPr lang="en-US" dirty="0"/>
          </a:p>
        </p:txBody>
      </p:sp>
    </p:spTree>
    <p:extLst>
      <p:ext uri="{BB962C8B-B14F-4D97-AF65-F5344CB8AC3E}">
        <p14:creationId xmlns="" xmlns:p14="http://schemas.microsoft.com/office/powerpoint/2010/main" val="41033094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nature of Language</a:t>
            </a:r>
            <a:endParaRPr lang="en-US" dirty="0"/>
          </a:p>
        </p:txBody>
      </p:sp>
      <p:sp>
        <p:nvSpPr>
          <p:cNvPr id="3" name="Content Placeholder 2"/>
          <p:cNvSpPr>
            <a:spLocks noGrp="1"/>
          </p:cNvSpPr>
          <p:nvPr>
            <p:ph idx="1"/>
          </p:nvPr>
        </p:nvSpPr>
        <p:spPr/>
        <p:txBody>
          <a:bodyPr>
            <a:normAutofit lnSpcReduction="10000"/>
          </a:bodyPr>
          <a:lstStyle/>
          <a:p>
            <a:r>
              <a:rPr lang="en-US" dirty="0" smtClean="0"/>
              <a:t>The elements of a language usually have no meaning by themselves. And in many combinations they are also meaningless. But they can be combined to create symbols- representations that stand for things, objects, ideas, or activities.</a:t>
            </a:r>
          </a:p>
          <a:p>
            <a:r>
              <a:rPr lang="en-US" dirty="0" smtClean="0"/>
              <a:t>Language is symbolic</a:t>
            </a:r>
          </a:p>
          <a:p>
            <a:r>
              <a:rPr lang="en-US" dirty="0" smtClean="0"/>
              <a:t>Language is rule-governed</a:t>
            </a:r>
          </a:p>
          <a:p>
            <a:r>
              <a:rPr lang="en-US" dirty="0" smtClean="0"/>
              <a:t>Meanings are in people, not in words</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Language is symbolic</a:t>
            </a:r>
          </a:p>
        </p:txBody>
      </p:sp>
      <p:sp>
        <p:nvSpPr>
          <p:cNvPr id="3" name="Content Placeholder 2"/>
          <p:cNvSpPr>
            <a:spLocks noGrp="1"/>
          </p:cNvSpPr>
          <p:nvPr>
            <p:ph idx="1"/>
          </p:nvPr>
        </p:nvSpPr>
        <p:spPr>
          <a:xfrm>
            <a:off x="448966" y="1200150"/>
            <a:ext cx="8246070" cy="3943350"/>
          </a:xfrm>
        </p:spPr>
        <p:txBody>
          <a:bodyPr>
            <a:normAutofit fontScale="77500" lnSpcReduction="20000"/>
          </a:bodyPr>
          <a:lstStyle/>
          <a:p>
            <a:r>
              <a:rPr lang="en-US" dirty="0" smtClean="0"/>
              <a:t>All languages contain elements which can be combined in various ways to create meaning and a number of ways to create different structures. </a:t>
            </a:r>
          </a:p>
          <a:p>
            <a:r>
              <a:rPr lang="en-US" dirty="0" smtClean="0"/>
              <a:t>The elements of English language for example, consist of letters of our alphabet along with punctuation marks, such as commas, periods and so on. </a:t>
            </a:r>
          </a:p>
          <a:p>
            <a:r>
              <a:rPr lang="en-US" dirty="0" smtClean="0"/>
              <a:t>In language of mathematics, the elements are integers zero through nine plus other symbols such as plus, minus, multiplication signs. The Morse code has only two elements dots and dashes.</a:t>
            </a:r>
          </a:p>
          <a:p>
            <a:r>
              <a:rPr lang="en-US" dirty="0" smtClean="0"/>
              <a:t>The elements of a language usually have no meaning by themselves. But they can be combined to create symbols- representations that stand for objects, things, ideas or activities.</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85070"/>
          </a:xfrm>
        </p:spPr>
        <p:txBody>
          <a:bodyPr>
            <a:normAutofit/>
          </a:bodyPr>
          <a:lstStyle/>
          <a:p>
            <a:pPr lvl="0" algn="ctr"/>
            <a:r>
              <a:rPr lang="en-US" dirty="0" smtClean="0"/>
              <a:t>Language is rule –Governed</a:t>
            </a:r>
            <a:endParaRPr lang="en-US" dirty="0"/>
          </a:p>
        </p:txBody>
      </p:sp>
      <p:sp>
        <p:nvSpPr>
          <p:cNvPr id="3" name="Content Placeholder 2"/>
          <p:cNvSpPr>
            <a:spLocks noGrp="1"/>
          </p:cNvSpPr>
          <p:nvPr>
            <p:ph idx="1"/>
          </p:nvPr>
        </p:nvSpPr>
        <p:spPr>
          <a:xfrm>
            <a:off x="228600" y="1200150"/>
            <a:ext cx="8763000" cy="4171950"/>
          </a:xfrm>
        </p:spPr>
        <p:txBody>
          <a:bodyPr>
            <a:normAutofit fontScale="92500" lnSpcReduction="10000"/>
          </a:bodyPr>
          <a:lstStyle/>
          <a:p>
            <a:r>
              <a:rPr lang="en-US" dirty="0" smtClean="0"/>
              <a:t>Language contains several types of rules:</a:t>
            </a:r>
          </a:p>
          <a:p>
            <a:pPr lvl="0"/>
            <a:r>
              <a:rPr lang="en-US" b="1" dirty="0" smtClean="0">
                <a:solidFill>
                  <a:srgbClr val="FFC000"/>
                </a:solidFill>
              </a:rPr>
              <a:t>Phonological rules </a:t>
            </a:r>
            <a:r>
              <a:rPr lang="en-US" b="1" dirty="0" smtClean="0"/>
              <a:t>–</a:t>
            </a:r>
            <a:r>
              <a:rPr lang="en-US" dirty="0" smtClean="0"/>
              <a:t> govern how sounds are combined to form words. For instance the words </a:t>
            </a:r>
            <a:r>
              <a:rPr lang="en-US" i="1" dirty="0" smtClean="0"/>
              <a:t>champagne, double</a:t>
            </a:r>
            <a:r>
              <a:rPr lang="en-US" dirty="0" smtClean="0"/>
              <a:t> and </a:t>
            </a:r>
            <a:r>
              <a:rPr lang="en-US" i="1" dirty="0" smtClean="0"/>
              <a:t>occasion</a:t>
            </a:r>
            <a:r>
              <a:rPr lang="en-US" dirty="0" smtClean="0"/>
              <a:t> have the same meaning in French and English, but all are pronounced differently.</a:t>
            </a:r>
          </a:p>
          <a:p>
            <a:pPr lvl="0"/>
            <a:r>
              <a:rPr lang="en-US" b="1" dirty="0" smtClean="0">
                <a:solidFill>
                  <a:srgbClr val="FFC000"/>
                </a:solidFill>
              </a:rPr>
              <a:t>Syntactic rules </a:t>
            </a:r>
            <a:r>
              <a:rPr lang="en-US" b="1" dirty="0" smtClean="0"/>
              <a:t>- </a:t>
            </a:r>
            <a:r>
              <a:rPr lang="en-US" dirty="0" smtClean="0"/>
              <a:t>govern the way symbols can be arranged. For example correct     English syntax requires that every word contains at least one vowel and prohibits sentences such as “have you the cookies brought?” which is a perfectly acceptable word order in a language such as German.</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Language is rule –Governed</a:t>
            </a:r>
          </a:p>
        </p:txBody>
      </p:sp>
      <p:sp>
        <p:nvSpPr>
          <p:cNvPr id="3" name="Content Placeholder 2"/>
          <p:cNvSpPr>
            <a:spLocks noGrp="1"/>
          </p:cNvSpPr>
          <p:nvPr>
            <p:ph idx="1"/>
          </p:nvPr>
        </p:nvSpPr>
        <p:spPr>
          <a:xfrm>
            <a:off x="457200" y="1200150"/>
            <a:ext cx="8246070" cy="4019550"/>
          </a:xfrm>
        </p:spPr>
        <p:txBody>
          <a:bodyPr>
            <a:normAutofit fontScale="85000" lnSpcReduction="20000"/>
          </a:bodyPr>
          <a:lstStyle/>
          <a:p>
            <a:pPr lvl="0"/>
            <a:r>
              <a:rPr lang="en-US" b="1" dirty="0" smtClean="0">
                <a:solidFill>
                  <a:srgbClr val="FFC000"/>
                </a:solidFill>
              </a:rPr>
              <a:t>Semantic rules</a:t>
            </a:r>
            <a:r>
              <a:rPr lang="en-US" b="1" dirty="0" smtClean="0"/>
              <a:t>-</a:t>
            </a:r>
            <a:r>
              <a:rPr lang="en-US" dirty="0" smtClean="0">
                <a:solidFill>
                  <a:srgbClr val="FFC000"/>
                </a:solidFill>
              </a:rPr>
              <a:t> </a:t>
            </a:r>
            <a:r>
              <a:rPr lang="en-US" dirty="0" smtClean="0"/>
              <a:t>reflect the way in which speakers of a language respond to a particular symbol. Semantic rules are what make it possible for us to agree that “bikes” are for riding and “books” are for reading; they also help us to know who we will and won’t encounter when we use rooms marked “men” or “women”. </a:t>
            </a:r>
          </a:p>
          <a:p>
            <a:pPr lvl="0"/>
            <a:r>
              <a:rPr lang="en-US" b="1" dirty="0" smtClean="0">
                <a:solidFill>
                  <a:srgbClr val="FFC000"/>
                </a:solidFill>
              </a:rPr>
              <a:t>Pragmatic rules</a:t>
            </a:r>
            <a:r>
              <a:rPr lang="en-US" b="1" dirty="0" smtClean="0"/>
              <a:t>-</a:t>
            </a:r>
            <a:r>
              <a:rPr lang="en-US" dirty="0" smtClean="0"/>
              <a:t>they help communicators to make a sense of message and how the same statement can have quiet different meaning meanings when communicators use different pragmatic rules. For example “You look very pretty today” is clear enough, yet the statement could be taken in several ways.</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761270"/>
          </a:xfrm>
        </p:spPr>
        <p:txBody>
          <a:bodyPr>
            <a:normAutofit/>
          </a:bodyPr>
          <a:lstStyle/>
          <a:p>
            <a:pPr lvl="0" algn="ctr"/>
            <a:r>
              <a:rPr lang="en-US" dirty="0" smtClean="0"/>
              <a:t>Meanings are in People not in words</a:t>
            </a:r>
            <a:endParaRPr lang="en-US" dirty="0"/>
          </a:p>
        </p:txBody>
      </p:sp>
      <p:sp>
        <p:nvSpPr>
          <p:cNvPr id="3" name="Content Placeholder 2"/>
          <p:cNvSpPr>
            <a:spLocks noGrp="1"/>
          </p:cNvSpPr>
          <p:nvPr>
            <p:ph idx="1"/>
          </p:nvPr>
        </p:nvSpPr>
        <p:spPr>
          <a:xfrm>
            <a:off x="457200" y="1200150"/>
            <a:ext cx="8246070" cy="3943350"/>
          </a:xfrm>
        </p:spPr>
        <p:txBody>
          <a:bodyPr>
            <a:normAutofit fontScale="92500" lnSpcReduction="20000"/>
          </a:bodyPr>
          <a:lstStyle/>
          <a:p>
            <a:r>
              <a:rPr lang="en-US" dirty="0" smtClean="0"/>
              <a:t>Words can be interpreted in many different ways and this is a basis for misunderstandings. </a:t>
            </a:r>
          </a:p>
          <a:p>
            <a:r>
              <a:rPr lang="en-US" dirty="0" smtClean="0"/>
              <a:t>Words don’t mean; people do- and often in widely different ways.</a:t>
            </a:r>
          </a:p>
          <a:p>
            <a:r>
              <a:rPr lang="en-US" dirty="0" smtClean="0"/>
              <a:t>Linguistic theorists C.K. Ogden and I.A. Richards illustrated in their “triangle of meaning,” that meaning are social constructions. This model shows that there is only an indirect relationship- indicated by a broken line- between a word and the thing it claim to represent. Some of these things or referents do not exist in the physical world. </a:t>
            </a: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6480"/>
            <a:ext cx="8246070" cy="608870"/>
          </a:xfrm>
        </p:spPr>
        <p:txBody>
          <a:bodyPr>
            <a:normAutofit fontScale="90000"/>
          </a:bodyPr>
          <a:lstStyle/>
          <a:p>
            <a:pPr algn="ctr"/>
            <a:r>
              <a:rPr lang="en-US" dirty="0" smtClean="0"/>
              <a:t>Triangle of meaning</a:t>
            </a:r>
          </a:p>
        </p:txBody>
      </p:sp>
      <p:sp>
        <p:nvSpPr>
          <p:cNvPr id="3" name="Content Placeholder 2"/>
          <p:cNvSpPr>
            <a:spLocks noGrp="1"/>
          </p:cNvSpPr>
          <p:nvPr>
            <p:ph idx="1"/>
          </p:nvPr>
        </p:nvSpPr>
        <p:spPr>
          <a:xfrm>
            <a:off x="448966" y="1047750"/>
            <a:ext cx="8246070" cy="3814572"/>
          </a:xfrm>
        </p:spPr>
        <p:txBody>
          <a:bodyPr>
            <a:normAutofit fontScale="92500" lnSpcReduction="10000"/>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sz="2200" dirty="0" smtClean="0"/>
              <a:t>For instance some referents are mythical such as the Unicorns, Pans and Ogres; some are no longer tangible such as Elvis, Bob Marley; and others are abstract ideas such as love, hate, admire etc.</a:t>
            </a:r>
            <a:endParaRPr lang="en-US" sz="2200" dirty="0"/>
          </a:p>
        </p:txBody>
      </p:sp>
      <p:pic>
        <p:nvPicPr>
          <p:cNvPr id="4" name="Picture 3" descr="scan0021"/>
          <p:cNvPicPr/>
          <p:nvPr/>
        </p:nvPicPr>
        <p:blipFill>
          <a:blip r:embed="rId2" cstate="print"/>
          <a:srcRect/>
          <a:stretch>
            <a:fillRect/>
          </a:stretch>
        </p:blipFill>
        <p:spPr bwMode="auto">
          <a:xfrm>
            <a:off x="3076575" y="1009650"/>
            <a:ext cx="2409825" cy="2628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The Language of Misunderstanding/ Troublesome Language</a:t>
            </a:r>
            <a:endParaRPr lang="en-US" dirty="0"/>
          </a:p>
        </p:txBody>
      </p:sp>
      <p:sp>
        <p:nvSpPr>
          <p:cNvPr id="3" name="Content Placeholder 2"/>
          <p:cNvSpPr>
            <a:spLocks noGrp="1"/>
          </p:cNvSpPr>
          <p:nvPr>
            <p:ph idx="1"/>
          </p:nvPr>
        </p:nvSpPr>
        <p:spPr>
          <a:xfrm>
            <a:off x="457200" y="1200150"/>
            <a:ext cx="8246070" cy="3810000"/>
          </a:xfrm>
        </p:spPr>
        <p:txBody>
          <a:bodyPr>
            <a:normAutofit fontScale="77500" lnSpcReduction="20000"/>
          </a:bodyPr>
          <a:lstStyle/>
          <a:p>
            <a:endParaRPr lang="en-US" dirty="0" smtClean="0"/>
          </a:p>
          <a:p>
            <a:r>
              <a:rPr lang="en-US" dirty="0" smtClean="0"/>
              <a:t>The most obvious kind of language problems are semantics: most misunderstandings arise from some common problems that are easily remedied- once you recognize them. These problems include:</a:t>
            </a:r>
          </a:p>
          <a:p>
            <a:pPr lvl="0"/>
            <a:r>
              <a:rPr lang="en-US" dirty="0" smtClean="0">
                <a:solidFill>
                  <a:srgbClr val="FFC000"/>
                </a:solidFill>
              </a:rPr>
              <a:t>Equivocal language</a:t>
            </a:r>
          </a:p>
          <a:p>
            <a:r>
              <a:rPr lang="en-US" dirty="0" smtClean="0">
                <a:solidFill>
                  <a:srgbClr val="FFC000"/>
                </a:solidFill>
              </a:rPr>
              <a:t>Relative words</a:t>
            </a:r>
          </a:p>
          <a:p>
            <a:r>
              <a:rPr lang="en-US" dirty="0" smtClean="0">
                <a:solidFill>
                  <a:srgbClr val="FFC000"/>
                </a:solidFill>
              </a:rPr>
              <a:t>Slang</a:t>
            </a:r>
          </a:p>
          <a:p>
            <a:r>
              <a:rPr lang="en-US" dirty="0" smtClean="0">
                <a:solidFill>
                  <a:srgbClr val="FFC000"/>
                </a:solidFill>
              </a:rPr>
              <a:t>Jargon</a:t>
            </a:r>
          </a:p>
          <a:p>
            <a:pPr lvl="0"/>
            <a:r>
              <a:rPr lang="en-US" dirty="0" smtClean="0">
                <a:solidFill>
                  <a:srgbClr val="FFC000"/>
                </a:solidFill>
              </a:rPr>
              <a:t>Overly Abstract Language</a:t>
            </a:r>
          </a:p>
          <a:p>
            <a:r>
              <a:rPr lang="en-US" dirty="0" smtClean="0">
                <a:solidFill>
                  <a:srgbClr val="FFC000"/>
                </a:solidFill>
              </a:rPr>
              <a:t>Disruptive language</a:t>
            </a:r>
          </a:p>
          <a:p>
            <a:pPr lvl="0"/>
            <a:r>
              <a:rPr lang="en-US" dirty="0" smtClean="0">
                <a:solidFill>
                  <a:srgbClr val="FFC000"/>
                </a:solidFill>
              </a:rPr>
              <a:t>Evasive language</a:t>
            </a:r>
          </a:p>
          <a:p>
            <a:endParaRPr lang="en-US" dirty="0" smtClean="0"/>
          </a:p>
          <a:p>
            <a:pPr lvl="0"/>
            <a:endParaRPr lang="en-US" dirty="0" smtClean="0">
              <a:solidFill>
                <a:srgbClr val="FFC000"/>
              </a:solidFill>
            </a:endParaRPr>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Equivocal language</a:t>
            </a:r>
          </a:p>
        </p:txBody>
      </p:sp>
      <p:sp>
        <p:nvSpPr>
          <p:cNvPr id="3" name="Content Placeholder 2"/>
          <p:cNvSpPr>
            <a:spLocks noGrp="1"/>
          </p:cNvSpPr>
          <p:nvPr>
            <p:ph idx="1"/>
          </p:nvPr>
        </p:nvSpPr>
        <p:spPr>
          <a:xfrm>
            <a:off x="457200" y="1276350"/>
            <a:ext cx="8246070" cy="3662172"/>
          </a:xfrm>
        </p:spPr>
        <p:txBody>
          <a:bodyPr>
            <a:normAutofit fontScale="92500" lnSpcReduction="20000"/>
          </a:bodyPr>
          <a:lstStyle/>
          <a:p>
            <a:r>
              <a:rPr lang="en-US" dirty="0" smtClean="0"/>
              <a:t>They have more than one dictionary definition. Equivocal misunderstandings can have serious consequences.</a:t>
            </a:r>
          </a:p>
          <a:p>
            <a:r>
              <a:rPr lang="en-US" dirty="0" smtClean="0"/>
              <a:t> Communication researcher Michael Motley and Heidi Reeder suggest that equivocation at least partially explains why men may sometimes persist in attempts to become physically intimate when women have expressed unwillingness to do so. </a:t>
            </a:r>
          </a:p>
          <a:p>
            <a:r>
              <a:rPr lang="en-US" dirty="0" smtClean="0"/>
              <a:t>Most of the time women use indirect statements as equivalent to saying “no,” men are likely to interpret them as less clear-cut request to stop.</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916656"/>
          </a:xfrm>
        </p:spPr>
        <p:txBody>
          <a:bodyPr>
            <a:normAutofit/>
          </a:bodyPr>
          <a:lstStyle/>
          <a:p>
            <a:pPr lvl="0" algn="ctr"/>
            <a:r>
              <a:rPr lang="en-US" sz="3200" dirty="0" smtClean="0"/>
              <a:t>Relative words</a:t>
            </a:r>
          </a:p>
        </p:txBody>
      </p:sp>
      <p:sp>
        <p:nvSpPr>
          <p:cNvPr id="3" name="Content Placeholder 2"/>
          <p:cNvSpPr>
            <a:spLocks noGrp="1"/>
          </p:cNvSpPr>
          <p:nvPr>
            <p:ph idx="1"/>
          </p:nvPr>
        </p:nvSpPr>
        <p:spPr/>
        <p:txBody>
          <a:bodyPr>
            <a:normAutofit fontScale="92500" lnSpcReduction="10000"/>
          </a:bodyPr>
          <a:lstStyle/>
          <a:p>
            <a:r>
              <a:rPr lang="en-US" dirty="0" smtClean="0"/>
              <a:t>Relative words gain their meaning by comparison. Relative words like fast, and slow, smart and stupid, short and long or tall, depend for their meaning upon what they are compared to. </a:t>
            </a:r>
          </a:p>
          <a:p>
            <a:r>
              <a:rPr lang="en-US" dirty="0" smtClean="0"/>
              <a:t>Using relative terms without explaining them can lead to communication problems. For example you have been disappointed to learn that classes you have heard were “easy’ turned to be hard, that journey you were told would be “short” were long.</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246070" cy="685800"/>
          </a:xfrm>
        </p:spPr>
        <p:txBody>
          <a:bodyPr>
            <a:normAutofit/>
          </a:bodyPr>
          <a:lstStyle/>
          <a:p>
            <a:pPr lvl="0" algn="ctr"/>
            <a:r>
              <a:rPr lang="en-US" dirty="0" smtClean="0"/>
              <a:t>Slang</a:t>
            </a:r>
          </a:p>
        </p:txBody>
      </p:sp>
      <p:sp>
        <p:nvSpPr>
          <p:cNvPr id="3" name="Content Placeholder 2"/>
          <p:cNvSpPr>
            <a:spLocks noGrp="1"/>
          </p:cNvSpPr>
          <p:nvPr>
            <p:ph idx="1"/>
          </p:nvPr>
        </p:nvSpPr>
        <p:spPr>
          <a:xfrm>
            <a:off x="381000" y="1200150"/>
            <a:ext cx="8534400" cy="4552950"/>
          </a:xfrm>
        </p:spPr>
        <p:txBody>
          <a:bodyPr>
            <a:normAutofit/>
          </a:bodyPr>
          <a:lstStyle/>
          <a:p>
            <a:r>
              <a:rPr lang="en-US" dirty="0" smtClean="0"/>
              <a:t>Slang is a language used by a group of people who belong to a similar co-culture or other group. </a:t>
            </a:r>
          </a:p>
          <a:p>
            <a:r>
              <a:rPr lang="en-US" dirty="0" smtClean="0"/>
              <a:t>Some slang consists of regionalism, terms understood by people who live in one geographic area but incomprehensible to outsiders.</a:t>
            </a:r>
          </a:p>
          <a:p>
            <a:pPr>
              <a:buNone/>
            </a:pPr>
            <a:r>
              <a:rPr lang="en-US" dirty="0" smtClean="0"/>
              <a:t>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US" dirty="0" smtClean="0"/>
              <a:t/>
            </a:r>
            <a:br>
              <a:rPr lang="en-US" dirty="0" smtClean="0"/>
            </a:br>
            <a:r>
              <a:rPr lang="en-US" dirty="0" smtClean="0"/>
              <a:t> Jargon </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Jargon is a specialized vocabulary that functions as a kind of short hand for people with common backgrounds and experiences. </a:t>
            </a:r>
          </a:p>
          <a:p>
            <a:r>
              <a:rPr lang="en-US" dirty="0" smtClean="0"/>
              <a:t>For example WYSIWYG means what you see is what you get a term used in Desktop Publishing. URLs usually pronounced as “earls” is used to refer to the addresses of site on the World Wide Web or WWW.</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Overly Abstract Language</a:t>
            </a:r>
            <a:endParaRPr lang="en-US" dirty="0"/>
          </a:p>
        </p:txBody>
      </p:sp>
      <p:sp>
        <p:nvSpPr>
          <p:cNvPr id="3" name="Content Placeholder 2"/>
          <p:cNvSpPr>
            <a:spLocks noGrp="1"/>
          </p:cNvSpPr>
          <p:nvPr>
            <p:ph idx="1"/>
          </p:nvPr>
        </p:nvSpPr>
        <p:spPr>
          <a:xfrm>
            <a:off x="457200" y="1200150"/>
            <a:ext cx="8246070" cy="4095750"/>
          </a:xfrm>
        </p:spPr>
        <p:txBody>
          <a:bodyPr>
            <a:normAutofit fontScale="77500" lnSpcReduction="20000"/>
          </a:bodyPr>
          <a:lstStyle/>
          <a:p>
            <a:pPr lvl="0"/>
            <a:r>
              <a:rPr lang="en-US" b="1" dirty="0" smtClean="0"/>
              <a:t> </a:t>
            </a:r>
            <a:r>
              <a:rPr lang="en-US" dirty="0" smtClean="0"/>
              <a:t>Most objects, events and ideas can be described with varying degree of specificity. For example a reading material; one could call it a book or text book or communication or by title- “ Understanding Human Communication or even Chapter three of Understanding Human Communication or even page 86 of chapter 3 of Understanding Human Communication.</a:t>
            </a:r>
          </a:p>
          <a:p>
            <a:r>
              <a:rPr lang="en-US" dirty="0" smtClean="0"/>
              <a:t>Semanticist S.I. Hayakawa created an abstraction ladder to describe this process. Lower items focus specifically on person, object, or event, or event, while higher terms are generalizations that include the subject as a member of a larger class. For example it is faster, easier and more useful to talk about Africa than to list all countries. </a:t>
            </a:r>
          </a:p>
          <a:p>
            <a:r>
              <a:rPr lang="en-US" dirty="0" smtClean="0"/>
              <a:t>Therefore abstract languages can lead to stereotyping and confusing others, for example “men don’t care about relationships,”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US" dirty="0" smtClean="0"/>
              <a:t>Disruptive language</a:t>
            </a:r>
          </a:p>
        </p:txBody>
      </p:sp>
      <p:sp>
        <p:nvSpPr>
          <p:cNvPr id="3" name="Content Placeholder 2"/>
          <p:cNvSpPr>
            <a:spLocks noGrp="1"/>
          </p:cNvSpPr>
          <p:nvPr>
            <p:ph idx="1"/>
          </p:nvPr>
        </p:nvSpPr>
        <p:spPr/>
        <p:txBody>
          <a:bodyPr>
            <a:normAutofit fontScale="77500" lnSpcReduction="20000"/>
          </a:bodyPr>
          <a:lstStyle/>
          <a:p>
            <a:r>
              <a:rPr lang="en-US" dirty="0" smtClean="0"/>
              <a:t>Not all linguistic problems come for misunderstandings. Sometimes people understand one another perfectly and still end up in conflict. Consider the following:</a:t>
            </a:r>
          </a:p>
          <a:p>
            <a:pPr lvl="0"/>
            <a:r>
              <a:rPr lang="en-US" b="1" dirty="0" smtClean="0">
                <a:solidFill>
                  <a:srgbClr val="FFC000"/>
                </a:solidFill>
              </a:rPr>
              <a:t>Confusing facts and opinions- </a:t>
            </a:r>
            <a:r>
              <a:rPr lang="en-US" dirty="0" smtClean="0"/>
              <a:t>Factual statements are claims that we can be verified as true or false. By contrast, opinion statements are based on speaker’s beliefs. Unlike matters of fact, they can never be proved or disapproved. In everyday conversations, we often present our opinions as if they are facts and in doing so we invite an unnecessary argument.</a:t>
            </a:r>
          </a:p>
          <a:p>
            <a:pPr lvl="0"/>
            <a:r>
              <a:rPr lang="en-US" b="1" dirty="0" smtClean="0">
                <a:solidFill>
                  <a:srgbClr val="FFC000"/>
                </a:solidFill>
              </a:rPr>
              <a:t>Confusing facts and inferences</a:t>
            </a:r>
            <a:r>
              <a:rPr lang="en-US" b="1" dirty="0" smtClean="0"/>
              <a:t>-</a:t>
            </a:r>
            <a:r>
              <a:rPr lang="en-US" dirty="0" smtClean="0"/>
              <a:t>difficulties arise when we confuse factual statements with inferential statements that are conclusions arrived at from an interpretation of evidence.</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Disruptive language</a:t>
            </a:r>
            <a:endParaRPr lang="en-US" dirty="0"/>
          </a:p>
        </p:txBody>
      </p:sp>
      <p:sp>
        <p:nvSpPr>
          <p:cNvPr id="3" name="Content Placeholder 2"/>
          <p:cNvSpPr>
            <a:spLocks noGrp="1"/>
          </p:cNvSpPr>
          <p:nvPr>
            <p:ph idx="1"/>
          </p:nvPr>
        </p:nvSpPr>
        <p:spPr>
          <a:xfrm>
            <a:off x="457200" y="1176528"/>
            <a:ext cx="8246070" cy="3966972"/>
          </a:xfrm>
        </p:spPr>
        <p:txBody>
          <a:bodyPr>
            <a:normAutofit fontScale="92500" lnSpcReduction="10000"/>
          </a:bodyPr>
          <a:lstStyle/>
          <a:p>
            <a:pPr lvl="0"/>
            <a:r>
              <a:rPr lang="en-US" b="1" dirty="0" smtClean="0">
                <a:solidFill>
                  <a:srgbClr val="FFC000"/>
                </a:solidFill>
              </a:rPr>
              <a:t>Emotive language</a:t>
            </a:r>
            <a:r>
              <a:rPr lang="en-US" b="1" dirty="0" smtClean="0"/>
              <a:t>- </a:t>
            </a:r>
            <a:r>
              <a:rPr lang="en-US" dirty="0" smtClean="0"/>
              <a:t>contains words that sound as if they are describing something when they are really announcing the speaker’s attitude towards something. Emotive words may sound like statements of facts but are always opinions. Barbra Streisand pointed out how some people use emotive language to stigmatize behavior in women that they admire in men:</a:t>
            </a:r>
          </a:p>
          <a:p>
            <a:r>
              <a:rPr lang="en-US" i="1" dirty="0" smtClean="0"/>
              <a:t>A man is commanding- a woman is demanding</a:t>
            </a:r>
            <a:r>
              <a:rPr lang="en-US" dirty="0" smtClean="0"/>
              <a:t>.</a:t>
            </a:r>
          </a:p>
          <a:p>
            <a:r>
              <a:rPr lang="en-US" i="1" dirty="0" smtClean="0"/>
              <a:t>A man is forceful-a woman is pushy. </a:t>
            </a:r>
          </a:p>
          <a:p>
            <a:r>
              <a:rPr lang="en-US" i="1" dirty="0" smtClean="0"/>
              <a:t>He is committed- she is obsessed </a:t>
            </a:r>
            <a:r>
              <a:rPr lang="en-US" dirty="0" smtClean="0"/>
              <a:t>etc. </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US" dirty="0" smtClean="0"/>
              <a:t>Evasive language</a:t>
            </a:r>
            <a:endParaRPr lang="en-US" dirty="0"/>
          </a:p>
        </p:txBody>
      </p:sp>
      <p:sp>
        <p:nvSpPr>
          <p:cNvPr id="3" name="Content Placeholder 2"/>
          <p:cNvSpPr>
            <a:spLocks noGrp="1"/>
          </p:cNvSpPr>
          <p:nvPr>
            <p:ph idx="1"/>
          </p:nvPr>
        </p:nvSpPr>
        <p:spPr>
          <a:xfrm>
            <a:off x="457200" y="1276350"/>
            <a:ext cx="8246070" cy="3867150"/>
          </a:xfrm>
        </p:spPr>
        <p:txBody>
          <a:bodyPr>
            <a:normAutofit fontScale="92500" lnSpcReduction="20000"/>
          </a:bodyPr>
          <a:lstStyle/>
          <a:p>
            <a:pPr lvl="1">
              <a:buNone/>
            </a:pPr>
            <a:r>
              <a:rPr lang="en-US" b="1" dirty="0" smtClean="0">
                <a:solidFill>
                  <a:srgbClr val="FFC000"/>
                </a:solidFill>
              </a:rPr>
              <a:t>Euphemisms</a:t>
            </a:r>
            <a:r>
              <a:rPr lang="en-US" b="1" dirty="0" smtClean="0"/>
              <a:t> </a:t>
            </a:r>
            <a:r>
              <a:rPr lang="en-US" dirty="0" smtClean="0"/>
              <a:t>is</a:t>
            </a:r>
            <a:r>
              <a:rPr lang="en-US" b="1" dirty="0" smtClean="0"/>
              <a:t> </a:t>
            </a:r>
            <a:r>
              <a:rPr lang="en-US" dirty="0" smtClean="0"/>
              <a:t>a Greek word meaning “to use words of good omen”</a:t>
            </a:r>
            <a:r>
              <a:rPr lang="en-US" b="1" dirty="0" smtClean="0"/>
              <a:t>. A euphemism </a:t>
            </a:r>
            <a:r>
              <a:rPr lang="en-US" dirty="0" smtClean="0"/>
              <a:t>is a pleasant term substituted for a more direct but potentially less pleasant one. </a:t>
            </a:r>
          </a:p>
          <a:p>
            <a:pPr lvl="1">
              <a:buNone/>
            </a:pPr>
            <a:r>
              <a:rPr lang="en-US" dirty="0" smtClean="0"/>
              <a:t>We are using euphemisms when we say “restroom” instead of “toilet” or “plump” instead of “fat” or “overweight.” </a:t>
            </a:r>
          </a:p>
          <a:p>
            <a:pPr lvl="1">
              <a:buNone/>
            </a:pPr>
            <a:r>
              <a:rPr lang="en-US" dirty="0" smtClean="0"/>
              <a:t>It could be face saving to people for example instead of calling someone </a:t>
            </a:r>
            <a:r>
              <a:rPr lang="en-US" i="1" dirty="0" smtClean="0"/>
              <a:t>a liar</a:t>
            </a:r>
            <a:r>
              <a:rPr lang="en-US" dirty="0" smtClean="0"/>
              <a:t> use the word “statistical misrepresentation” or “ senior citizens” than using “old”.</a:t>
            </a:r>
            <a:endParaRPr lang="en-US" sz="2400"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Evasive language</a:t>
            </a:r>
            <a:endParaRPr lang="en-US" b="1" dirty="0"/>
          </a:p>
        </p:txBody>
      </p:sp>
      <p:sp>
        <p:nvSpPr>
          <p:cNvPr id="3" name="Content Placeholder 2"/>
          <p:cNvSpPr>
            <a:spLocks noGrp="1"/>
          </p:cNvSpPr>
          <p:nvPr>
            <p:ph idx="1"/>
          </p:nvPr>
        </p:nvSpPr>
        <p:spPr/>
        <p:txBody>
          <a:bodyPr>
            <a:normAutofit fontScale="92500" lnSpcReduction="20000"/>
          </a:bodyPr>
          <a:lstStyle/>
          <a:p>
            <a:pPr lvl="1">
              <a:buNone/>
            </a:pPr>
            <a:r>
              <a:rPr lang="en-US" b="1" dirty="0" smtClean="0">
                <a:solidFill>
                  <a:srgbClr val="FFC000"/>
                </a:solidFill>
              </a:rPr>
              <a:t>	Equivocation </a:t>
            </a:r>
            <a:r>
              <a:rPr lang="en-US" dirty="0" smtClean="0"/>
              <a:t>is a deliberate vague statement that can be interpreted in more than one way. </a:t>
            </a:r>
          </a:p>
          <a:p>
            <a:pPr lvl="1"/>
            <a:r>
              <a:rPr lang="en-US" dirty="0" smtClean="0"/>
              <a:t>It is usually an </a:t>
            </a:r>
            <a:r>
              <a:rPr lang="en-US" i="1" dirty="0" smtClean="0"/>
              <a:t>intentionally ambiguous speech</a:t>
            </a:r>
            <a:r>
              <a:rPr lang="en-US" dirty="0" smtClean="0"/>
              <a:t> that is used to avoid lying on one hand and telling a painful truth on the other. </a:t>
            </a:r>
          </a:p>
          <a:p>
            <a:pPr lvl="1"/>
            <a:r>
              <a:rPr lang="en-US" dirty="0" smtClean="0"/>
              <a:t>The advantages of using them are that they spare the receiver from the embarrassment that might come from a complete truthful answer, and it can be easier for the sender to equivocate than to suffer the discomfort of being honest.</a:t>
            </a:r>
            <a:endParaRPr lang="en-US"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95350"/>
          </a:xfrm>
        </p:spPr>
        <p:txBody>
          <a:bodyPr>
            <a:normAutofit fontScale="90000"/>
          </a:bodyPr>
          <a:lstStyle/>
          <a:p>
            <a:pPr algn="ctr"/>
            <a:r>
              <a:rPr lang="en-US" dirty="0" smtClean="0"/>
              <a:t/>
            </a:r>
            <a:br>
              <a:rPr lang="en-US" dirty="0" smtClean="0"/>
            </a:br>
            <a:r>
              <a:rPr lang="en-US" b="1" dirty="0" smtClean="0"/>
              <a:t> </a:t>
            </a:r>
            <a:r>
              <a:rPr lang="en-US" dirty="0" smtClean="0"/>
              <a:t>Gender and Language</a:t>
            </a:r>
            <a:br>
              <a:rPr lang="en-US" dirty="0" smtClean="0"/>
            </a:br>
            <a:endParaRPr lang="en-US" dirty="0"/>
          </a:p>
        </p:txBody>
      </p:sp>
      <p:sp>
        <p:nvSpPr>
          <p:cNvPr id="3" name="Content Placeholder 2"/>
          <p:cNvSpPr>
            <a:spLocks noGrp="1"/>
          </p:cNvSpPr>
          <p:nvPr>
            <p:ph idx="1"/>
          </p:nvPr>
        </p:nvSpPr>
        <p:spPr>
          <a:xfrm>
            <a:off x="448966" y="1276350"/>
            <a:ext cx="8246070" cy="3867150"/>
          </a:xfrm>
        </p:spPr>
        <p:txBody>
          <a:bodyPr>
            <a:normAutofit fontScale="85000" lnSpcReduction="20000"/>
          </a:bodyPr>
          <a:lstStyle/>
          <a:p>
            <a:pPr>
              <a:buNone/>
            </a:pPr>
            <a:r>
              <a:rPr lang="en-US" dirty="0" smtClean="0">
                <a:solidFill>
                  <a:srgbClr val="FFC000"/>
                </a:solidFill>
              </a:rPr>
              <a:t>   </a:t>
            </a:r>
          </a:p>
          <a:p>
            <a:r>
              <a:rPr lang="en-US" dirty="0" smtClean="0"/>
              <a:t>Gender and language Men and women tend to talk about different things. Men and women have different reasons for communicating. Yet, the ways men and women communicate tend to be more similar than different.  The following are reasons for these differences and similarities:</a:t>
            </a:r>
          </a:p>
          <a:p>
            <a:r>
              <a:rPr lang="en-US" dirty="0" smtClean="0">
                <a:solidFill>
                  <a:srgbClr val="FFC000"/>
                </a:solidFill>
              </a:rPr>
              <a:t>Content of conversations, </a:t>
            </a:r>
          </a:p>
          <a:p>
            <a:r>
              <a:rPr lang="en-US" dirty="0" smtClean="0">
                <a:solidFill>
                  <a:srgbClr val="FFC000"/>
                </a:solidFill>
              </a:rPr>
              <a:t>reasons for communicating, </a:t>
            </a:r>
          </a:p>
          <a:p>
            <a:r>
              <a:rPr lang="en-US" dirty="0" smtClean="0">
                <a:solidFill>
                  <a:srgbClr val="FFC000"/>
                </a:solidFill>
              </a:rPr>
              <a:t>the style of presentation, </a:t>
            </a:r>
          </a:p>
          <a:p>
            <a:r>
              <a:rPr lang="en-US" dirty="0" smtClean="0">
                <a:solidFill>
                  <a:srgbClr val="FFC000"/>
                </a:solidFill>
              </a:rPr>
              <a:t>Non-Gender variables</a:t>
            </a:r>
          </a:p>
          <a:p>
            <a:r>
              <a:rPr lang="en-US" dirty="0" smtClean="0">
                <a:solidFill>
                  <a:srgbClr val="FFC000"/>
                </a:solidFill>
              </a:rPr>
              <a:t>Sex roles </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819150"/>
          </a:xfrm>
        </p:spPr>
        <p:txBody>
          <a:bodyPr>
            <a:normAutofit/>
          </a:bodyPr>
          <a:lstStyle/>
          <a:p>
            <a:pPr algn="ctr"/>
            <a:r>
              <a:rPr lang="en-US" dirty="0" smtClean="0"/>
              <a:t>Content</a:t>
            </a:r>
            <a:endParaRPr lang="en-US" dirty="0"/>
          </a:p>
        </p:txBody>
      </p:sp>
      <p:sp>
        <p:nvSpPr>
          <p:cNvPr id="3" name="Content Placeholder 2"/>
          <p:cNvSpPr>
            <a:spLocks noGrp="1"/>
          </p:cNvSpPr>
          <p:nvPr>
            <p:ph idx="1"/>
          </p:nvPr>
        </p:nvSpPr>
        <p:spPr>
          <a:xfrm>
            <a:off x="457200" y="1200150"/>
            <a:ext cx="8246070" cy="3943350"/>
          </a:xfrm>
        </p:spPr>
        <p:txBody>
          <a:bodyPr>
            <a:normAutofit/>
          </a:bodyPr>
          <a:lstStyle/>
          <a:p>
            <a:r>
              <a:rPr lang="en-US" dirty="0" smtClean="0"/>
              <a:t>Certain subjects are common to both sexes: work, movies, and television. The differences between men and women are more striking than similarities. </a:t>
            </a:r>
          </a:p>
          <a:p>
            <a:r>
              <a:rPr lang="en-US" dirty="0" smtClean="0"/>
              <a:t>Female friends spent much more time discussing personal and domestic subjects, relationship problems, family, health and reproductive matters, weight, food and clothing.</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Reasons for communicating</a:t>
            </a:r>
            <a:endParaRPr lang="en-US" dirty="0"/>
          </a:p>
        </p:txBody>
      </p:sp>
      <p:sp>
        <p:nvSpPr>
          <p:cNvPr id="3" name="Content Placeholder 2"/>
          <p:cNvSpPr>
            <a:spLocks noGrp="1"/>
          </p:cNvSpPr>
          <p:nvPr>
            <p:ph idx="1"/>
          </p:nvPr>
        </p:nvSpPr>
        <p:spPr>
          <a:xfrm>
            <a:off x="448966" y="1200150"/>
            <a:ext cx="8246070" cy="3662172"/>
          </a:xfrm>
        </p:spPr>
        <p:txBody>
          <a:bodyPr>
            <a:normAutofit/>
          </a:bodyPr>
          <a:lstStyle/>
          <a:p>
            <a:r>
              <a:rPr lang="en-US" b="1" dirty="0" smtClean="0"/>
              <a:t> </a:t>
            </a:r>
            <a:r>
              <a:rPr lang="en-US" dirty="0" smtClean="0"/>
              <a:t>Men value talks with friends for their freedom, playfulness, and camaraderie. </a:t>
            </a:r>
          </a:p>
          <a:p>
            <a:r>
              <a:rPr lang="en-US" dirty="0" smtClean="0"/>
              <a:t>Women on the other hand look for a feeling or understanding- ‘to know you are not alone”. </a:t>
            </a:r>
          </a:p>
          <a:p>
            <a:r>
              <a:rPr lang="en-US" dirty="0" smtClean="0"/>
              <a:t>More women call their friends at least once a week, whereas very few men do so.</a:t>
            </a:r>
          </a:p>
          <a:p>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86480"/>
            <a:ext cx="8686800" cy="763526"/>
          </a:xfrm>
        </p:spPr>
        <p:txBody>
          <a:bodyPr>
            <a:normAutofit/>
          </a:bodyPr>
          <a:lstStyle/>
          <a:p>
            <a:pPr algn="ctr"/>
            <a:r>
              <a:rPr lang="en-US" dirty="0" smtClean="0"/>
              <a:t>Conversational style</a:t>
            </a:r>
            <a:endParaRPr lang="en-US" dirty="0"/>
          </a:p>
        </p:txBody>
      </p:sp>
      <p:sp>
        <p:nvSpPr>
          <p:cNvPr id="3" name="Content Placeholder 2"/>
          <p:cNvSpPr>
            <a:spLocks noGrp="1"/>
          </p:cNvSpPr>
          <p:nvPr>
            <p:ph idx="1"/>
          </p:nvPr>
        </p:nvSpPr>
        <p:spPr>
          <a:xfrm>
            <a:off x="762000" y="1200150"/>
            <a:ext cx="8246070" cy="4043172"/>
          </a:xfrm>
        </p:spPr>
        <p:txBody>
          <a:bodyPr>
            <a:normAutofit fontScale="92500" lnSpcReduction="20000"/>
          </a:bodyPr>
          <a:lstStyle/>
          <a:p>
            <a:r>
              <a:rPr lang="en-US" dirty="0" smtClean="0"/>
              <a:t>Men and women behave differently in certain conversation settings. For example in a mixed sex dyads men talk longer than women, while in same sex situations women speak for a longer time. </a:t>
            </a:r>
          </a:p>
          <a:p>
            <a:r>
              <a:rPr lang="en-US" dirty="0" smtClean="0"/>
              <a:t>In larger groups, men talk more; while in smaller settings women do more of the speaking. </a:t>
            </a:r>
          </a:p>
          <a:p>
            <a:r>
              <a:rPr lang="en-US" dirty="0" smtClean="0"/>
              <a:t>Cross- sex conversations run smoothly because women accommodate to topics men raise. </a:t>
            </a:r>
          </a:p>
          <a:p>
            <a:r>
              <a:rPr lang="en-US" dirty="0" smtClean="0"/>
              <a:t>Both men and women regard topics introduced by women as tentative, whereas topics that men bring up are more likely to be pursued.</a:t>
            </a:r>
          </a:p>
          <a:p>
            <a:endParaRPr lang="en-US" dirty="0" smtClean="0"/>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Non-Gender variables</a:t>
            </a:r>
            <a:endParaRPr lang="en-US" dirty="0"/>
          </a:p>
        </p:txBody>
      </p:sp>
      <p:sp>
        <p:nvSpPr>
          <p:cNvPr id="3" name="Content Placeholder 2"/>
          <p:cNvSpPr>
            <a:spLocks noGrp="1"/>
          </p:cNvSpPr>
          <p:nvPr>
            <p:ph idx="1"/>
          </p:nvPr>
        </p:nvSpPr>
        <p:spPr/>
        <p:txBody>
          <a:bodyPr>
            <a:normAutofit/>
          </a:bodyPr>
          <a:lstStyle/>
          <a:p>
            <a:r>
              <a:rPr lang="en-US" dirty="0" smtClean="0"/>
              <a:t>Studies have found no significant difference between male and female speech in areas such as use of profanity, qualifiers such as “I guess” or “This is just my opinion”, tag questions, and vocal fluency. </a:t>
            </a:r>
          </a:p>
          <a:p>
            <a:r>
              <a:rPr lang="en-US" dirty="0" smtClean="0"/>
              <a:t>As the balance of power grows more equal between men and women, we can expect many linguistic differences to shrink.</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Sex roles</a:t>
            </a:r>
            <a:endParaRPr lang="en-US" dirty="0"/>
          </a:p>
        </p:txBody>
      </p:sp>
      <p:sp>
        <p:nvSpPr>
          <p:cNvPr id="3" name="Content Placeholder 2"/>
          <p:cNvSpPr>
            <a:spLocks noGrp="1"/>
          </p:cNvSpPr>
          <p:nvPr>
            <p:ph idx="1"/>
          </p:nvPr>
        </p:nvSpPr>
        <p:spPr>
          <a:xfrm>
            <a:off x="533400" y="1200150"/>
            <a:ext cx="8246070" cy="4248150"/>
          </a:xfrm>
        </p:spPr>
        <p:txBody>
          <a:bodyPr>
            <a:normAutofit fontScale="85000" lnSpcReduction="20000"/>
          </a:bodyPr>
          <a:lstStyle/>
          <a:p>
            <a:r>
              <a:rPr lang="en-US" b="1" dirty="0" smtClean="0"/>
              <a:t>Sex roles </a:t>
            </a:r>
            <a:r>
              <a:rPr lang="en-US" dirty="0" smtClean="0"/>
              <a:t>are the social orientation that governs behavior, rather than the biological gender.</a:t>
            </a:r>
          </a:p>
          <a:p>
            <a:r>
              <a:rPr lang="en-US" dirty="0" smtClean="0"/>
              <a:t> Researchers have identified three sex roles: Masculine, feminine and androgynous. </a:t>
            </a:r>
          </a:p>
          <a:p>
            <a:r>
              <a:rPr lang="en-US" dirty="0" smtClean="0"/>
              <a:t>There are “masculine” females, “feminine” males, and androgynous communicators who combine traditionally masculine and feminine characteristics. </a:t>
            </a:r>
          </a:p>
          <a:p>
            <a:r>
              <a:rPr lang="en-US" dirty="0" smtClean="0"/>
              <a:t>Masculine sex-type communicators- whether male or female- use more dominant language than either feminine or androgynous speakers. </a:t>
            </a:r>
          </a:p>
          <a:p>
            <a:r>
              <a:rPr lang="en-US" dirty="0" smtClean="0"/>
              <a:t>Feminine communicators have the most submissive speaking style, androgynous speakers fall between these extremes.   </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CULTURE AND LANGUAGE</a:t>
            </a:r>
            <a:endParaRPr lang="en-US" dirty="0"/>
          </a:p>
        </p:txBody>
      </p:sp>
      <p:sp>
        <p:nvSpPr>
          <p:cNvPr id="5" name="Content Placeholder 4"/>
          <p:cNvSpPr>
            <a:spLocks noGrp="1"/>
          </p:cNvSpPr>
          <p:nvPr>
            <p:ph idx="1"/>
          </p:nvPr>
        </p:nvSpPr>
        <p:spPr>
          <a:xfrm>
            <a:off x="609600" y="1176528"/>
            <a:ext cx="8246070" cy="3966972"/>
          </a:xfrm>
        </p:spPr>
        <p:txBody>
          <a:bodyPr>
            <a:normAutofit fontScale="92500" lnSpcReduction="10000"/>
          </a:bodyPr>
          <a:lstStyle/>
          <a:p>
            <a:endParaRPr lang="en-US" dirty="0" smtClean="0"/>
          </a:p>
          <a:p>
            <a:r>
              <a:rPr lang="en-US" dirty="0" smtClean="0"/>
              <a:t>Anyone who has tried to translate ideas from one language to another knows that communication across cultures can be a challenge. </a:t>
            </a:r>
          </a:p>
          <a:p>
            <a:r>
              <a:rPr lang="en-US" b="1" dirty="0" smtClean="0"/>
              <a:t>Verbal Communication Styles</a:t>
            </a:r>
            <a:endParaRPr lang="en-US" dirty="0" smtClean="0"/>
          </a:p>
          <a:p>
            <a:r>
              <a:rPr lang="en-US" dirty="0" smtClean="0"/>
              <a:t>Using language is more than just choosing a particular group of words to convey an idea. Each language has its own unique style that distinguishes it from others. And when a communicator tries to use the verbal style from one culture in a different one, problems are likely to arise</a:t>
            </a: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Culture and language</a:t>
            </a:r>
            <a:endParaRPr lang="en-US" dirty="0"/>
          </a:p>
        </p:txBody>
      </p:sp>
      <p:sp>
        <p:nvSpPr>
          <p:cNvPr id="5" name="Content Placeholder 4"/>
          <p:cNvSpPr>
            <a:spLocks noGrp="1"/>
          </p:cNvSpPr>
          <p:nvPr>
            <p:ph idx="1"/>
          </p:nvPr>
        </p:nvSpPr>
        <p:spPr>
          <a:xfrm>
            <a:off x="533400" y="1252728"/>
            <a:ext cx="8246070" cy="3890772"/>
          </a:xfrm>
        </p:spPr>
        <p:txBody>
          <a:bodyPr>
            <a:normAutofit fontScale="92500" lnSpcReduction="10000"/>
          </a:bodyPr>
          <a:lstStyle/>
          <a:p>
            <a:r>
              <a:rPr lang="en-US" b="1" dirty="0" smtClean="0"/>
              <a:t>ELABORATE–SUCCINCT </a:t>
            </a:r>
            <a:r>
              <a:rPr lang="en-US" dirty="0" smtClean="0"/>
              <a:t>Another way in which language styles can vary across cultures is in terms of whether they are </a:t>
            </a:r>
            <a:r>
              <a:rPr lang="en-US" i="1" dirty="0" smtClean="0"/>
              <a:t>elaborate </a:t>
            </a:r>
            <a:r>
              <a:rPr lang="en-US" dirty="0" smtClean="0"/>
              <a:t>or </a:t>
            </a:r>
            <a:r>
              <a:rPr lang="en-US" i="1" dirty="0" smtClean="0"/>
              <a:t>succinct. </a:t>
            </a:r>
          </a:p>
          <a:p>
            <a:r>
              <a:rPr lang="en-US" dirty="0" smtClean="0"/>
              <a:t>Speakers of Arabic, for instance, commonly use language that is much more rich and expressive than most communicators who use English. </a:t>
            </a:r>
          </a:p>
          <a:p>
            <a:r>
              <a:rPr lang="en-US" dirty="0" smtClean="0"/>
              <a:t>Strong assertions and exaggerations that would sound ridiculous in English are a common feature of Arabic. This contrast in linguistic style can lead to misunderstandings between people from different backgrounds.</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46070" cy="1050006"/>
          </a:xfrm>
        </p:spPr>
        <p:txBody>
          <a:bodyPr/>
          <a:lstStyle/>
          <a:p>
            <a:pPr algn="ctr"/>
            <a:r>
              <a:rPr lang="en-US" dirty="0" smtClean="0"/>
              <a:t>Culture and language</a:t>
            </a:r>
            <a:endParaRPr lang="en-US" dirty="0"/>
          </a:p>
        </p:txBody>
      </p:sp>
      <p:sp>
        <p:nvSpPr>
          <p:cNvPr id="3" name="Content Placeholder 2"/>
          <p:cNvSpPr>
            <a:spLocks noGrp="1"/>
          </p:cNvSpPr>
          <p:nvPr>
            <p:ph idx="1"/>
          </p:nvPr>
        </p:nvSpPr>
        <p:spPr>
          <a:xfrm>
            <a:off x="381000" y="1047750"/>
            <a:ext cx="8246070" cy="4171950"/>
          </a:xfrm>
        </p:spPr>
        <p:txBody>
          <a:bodyPr>
            <a:normAutofit fontScale="85000" lnSpcReduction="20000"/>
          </a:bodyPr>
          <a:lstStyle/>
          <a:p>
            <a:r>
              <a:rPr lang="en-US" b="1" dirty="0" smtClean="0"/>
              <a:t>FORMAL–INFORMAL -</a:t>
            </a:r>
            <a:r>
              <a:rPr lang="en-US" dirty="0" smtClean="0"/>
              <a:t>The informal approach that characterizes relationships in countries like the United States, Canada, and Australia is quite different from the great concern for using proper speech in many parts of Asia and Africa. </a:t>
            </a:r>
          </a:p>
          <a:p>
            <a:r>
              <a:rPr lang="en-US" dirty="0" smtClean="0"/>
              <a:t>Formality isn’t so much a matter of using correct grammar as of defining social position. In Korea, for example, the language reflects the Confucian system of relational hierarchies. </a:t>
            </a:r>
          </a:p>
          <a:p>
            <a:r>
              <a:rPr lang="en-US" dirty="0" smtClean="0"/>
              <a:t>It has special vocabularies for different sexes, for different levels of social status, for different degrees of intimacy, and for different types of social occasions. </a:t>
            </a:r>
          </a:p>
          <a:p>
            <a:r>
              <a:rPr lang="en-US" dirty="0" smtClean="0"/>
              <a:t>For example, there are different degrees of formality for speaking with old friends, non-acquaintances whose background one knows, and complete strangers. </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Language and Worldview</a:t>
            </a:r>
          </a:p>
        </p:txBody>
      </p:sp>
      <p:sp>
        <p:nvSpPr>
          <p:cNvPr id="3" name="Content Placeholder 2"/>
          <p:cNvSpPr>
            <a:spLocks noGrp="1"/>
          </p:cNvSpPr>
          <p:nvPr>
            <p:ph idx="1"/>
          </p:nvPr>
        </p:nvSpPr>
        <p:spPr>
          <a:xfrm>
            <a:off x="533400" y="1047750"/>
            <a:ext cx="8246070" cy="4248150"/>
          </a:xfrm>
        </p:spPr>
        <p:txBody>
          <a:bodyPr>
            <a:normAutofit fontScale="85000" lnSpcReduction="20000"/>
          </a:bodyPr>
          <a:lstStyle/>
          <a:p>
            <a:r>
              <a:rPr lang="en-US" dirty="0" smtClean="0"/>
              <a:t>Different linguistic styles are important, but there may be even more fundamental differences that separate speakers of various languages. </a:t>
            </a:r>
          </a:p>
          <a:p>
            <a:r>
              <a:rPr lang="en-US" dirty="0" smtClean="0"/>
              <a:t>For almost 150 years, some theorists have put forth the notion of </a:t>
            </a:r>
            <a:r>
              <a:rPr lang="en-US" b="1" dirty="0" smtClean="0"/>
              <a:t>linguistic determinism: </a:t>
            </a:r>
            <a:r>
              <a:rPr lang="en-US" dirty="0" smtClean="0"/>
              <a:t>the notion that the worldview of a culture is shaped and reflected by the language its members speak. </a:t>
            </a:r>
          </a:p>
          <a:p>
            <a:r>
              <a:rPr lang="en-US" dirty="0" smtClean="0"/>
              <a:t>The best-known example of linguistic determinism is the notion that Eskimos have a large number of words (estimated from seventeen to one hundred) for what we simply call “snow.”Different terms are used to describe conditions like a driving blizzard, crusty ice, and light powder. This example suggests how linguistic determinism operates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50"/>
            <a:ext cx="8246070" cy="762000"/>
          </a:xfrm>
        </p:spPr>
        <p:txBody>
          <a:bodyPr>
            <a:normAutofit/>
          </a:bodyPr>
          <a:lstStyle/>
          <a:p>
            <a:pPr algn="ctr"/>
            <a:r>
              <a:rPr lang="en-US" dirty="0" smtClean="0"/>
              <a:t>Summary of Culture and language</a:t>
            </a:r>
            <a:endParaRPr lang="en-US" dirty="0"/>
          </a:p>
        </p:txBody>
      </p:sp>
      <p:sp>
        <p:nvSpPr>
          <p:cNvPr id="3" name="Content Placeholder 2"/>
          <p:cNvSpPr>
            <a:spLocks noGrp="1"/>
          </p:cNvSpPr>
          <p:nvPr>
            <p:ph idx="1"/>
          </p:nvPr>
        </p:nvSpPr>
        <p:spPr>
          <a:xfrm>
            <a:off x="533400" y="1200150"/>
            <a:ext cx="8246070" cy="4195572"/>
          </a:xfrm>
        </p:spPr>
        <p:txBody>
          <a:bodyPr>
            <a:normAutofit fontScale="92500" lnSpcReduction="20000"/>
          </a:bodyPr>
          <a:lstStyle/>
          <a:p>
            <a:r>
              <a:rPr lang="en-US" dirty="0" smtClean="0"/>
              <a:t>Differences in the way language is used across cultures makes communication a challenging task.</a:t>
            </a:r>
          </a:p>
          <a:p>
            <a:pPr lvl="1"/>
            <a:r>
              <a:rPr lang="en-US" i="1" dirty="0" smtClean="0"/>
              <a:t>Low-context</a:t>
            </a:r>
            <a:r>
              <a:rPr lang="en-US" dirty="0" smtClean="0"/>
              <a:t> and </a:t>
            </a:r>
            <a:r>
              <a:rPr lang="en-US" i="1" dirty="0" smtClean="0"/>
              <a:t>high-context</a:t>
            </a:r>
            <a:r>
              <a:rPr lang="en-US" dirty="0" smtClean="0"/>
              <a:t> cultures vary in the use of verbal communication styles.</a:t>
            </a:r>
          </a:p>
          <a:p>
            <a:pPr lvl="1"/>
            <a:r>
              <a:rPr lang="en-US" dirty="0" smtClean="0"/>
              <a:t>Low- and high-context cultures also vary in terms of whether they are see as elaborate or succinct.</a:t>
            </a:r>
          </a:p>
          <a:p>
            <a:pPr lvl="1"/>
            <a:r>
              <a:rPr lang="en-US" dirty="0" smtClean="0"/>
              <a:t>A third way languages differ from one culture to another involves formality and informality.</a:t>
            </a:r>
          </a:p>
          <a:p>
            <a:pPr lvl="1"/>
            <a:r>
              <a:rPr lang="en-US" dirty="0" smtClean="0"/>
              <a:t>Linguistic relativism is the notion of a worldview of a culture being shaped and reflected by the language its members speak.</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76015" y="281175"/>
            <a:ext cx="6558080" cy="725349"/>
          </a:xfrm>
        </p:spPr>
        <p:txBody>
          <a:bodyPr>
            <a:normAutofit/>
          </a:bodyPr>
          <a:lstStyle/>
          <a:p>
            <a:r>
              <a:rPr lang="en-US" dirty="0" smtClean="0"/>
              <a:t>SUMMARY</a:t>
            </a:r>
            <a:endParaRPr lang="en-US" dirty="0"/>
          </a:p>
        </p:txBody>
      </p:sp>
      <p:sp>
        <p:nvSpPr>
          <p:cNvPr id="5" name="Content Placeholder 4"/>
          <p:cNvSpPr>
            <a:spLocks noGrp="1"/>
          </p:cNvSpPr>
          <p:nvPr>
            <p:ph idx="1"/>
          </p:nvPr>
        </p:nvSpPr>
        <p:spPr>
          <a:xfrm>
            <a:off x="0" y="819150"/>
            <a:ext cx="9144000" cy="4324350"/>
          </a:xfrm>
        </p:spPr>
        <p:txBody>
          <a:bodyPr>
            <a:noAutofit/>
          </a:bodyPr>
          <a:lstStyle/>
          <a:p>
            <a:r>
              <a:rPr lang="en-US" sz="2400" dirty="0" smtClean="0"/>
              <a:t>The chapter began by describing the complexity of </a:t>
            </a:r>
            <a:r>
              <a:rPr lang="en-US" sz="2400" i="1" dirty="0" smtClean="0"/>
              <a:t>language, </a:t>
            </a:r>
            <a:r>
              <a:rPr lang="en-US" sz="2400" dirty="0" smtClean="0"/>
              <a:t>which is a tool to more skillfully improve everyday interaction.</a:t>
            </a:r>
          </a:p>
          <a:p>
            <a:r>
              <a:rPr lang="en-US" sz="2400" dirty="0" smtClean="0"/>
              <a:t>Then next was the way we use language influences others and reflects our attitudes.</a:t>
            </a:r>
          </a:p>
          <a:p>
            <a:r>
              <a:rPr lang="en-US" sz="2400" dirty="0" smtClean="0"/>
              <a:t>Most linguistic misunderstandings arise from some common problems easily remedied.</a:t>
            </a:r>
          </a:p>
          <a:p>
            <a:r>
              <a:rPr lang="en-US" sz="2400" dirty="0" smtClean="0"/>
              <a:t>There are significant differences between the way men and women speak.</a:t>
            </a:r>
          </a:p>
          <a:p>
            <a:r>
              <a:rPr lang="en-US" sz="2400" dirty="0" smtClean="0"/>
              <a:t>Finally differences in the way language is used across cultures makes communication a challenging task.</a:t>
            </a:r>
          </a:p>
          <a:p>
            <a:r>
              <a:rPr lang="en-US" dirty="0" smtClean="0"/>
              <a:t/>
            </a:r>
            <a:br>
              <a:rPr lang="en-US" dirty="0" smtClean="0"/>
            </a:br>
            <a:endParaRPr lang="en-US" sz="2000" dirty="0" smtClean="0"/>
          </a:p>
        </p:txBody>
      </p:sp>
    </p:spTree>
    <p:extLst>
      <p:ext uri="{BB962C8B-B14F-4D97-AF65-F5344CB8AC3E}">
        <p14:creationId xmlns="" xmlns:p14="http://schemas.microsoft.com/office/powerpoint/2010/main" val="11016338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62200" y="2343150"/>
            <a:ext cx="4572000" cy="646331"/>
          </a:xfrm>
          <a:prstGeom prst="rect">
            <a:avLst/>
          </a:prstGeom>
          <a:noFill/>
        </p:spPr>
        <p:txBody>
          <a:bodyPr wrap="square" rtlCol="0">
            <a:spAutoFit/>
          </a:bodyPr>
          <a:lstStyle/>
          <a:p>
            <a:pPr algn="ctr"/>
            <a:r>
              <a:rPr lang="en-US" sz="3600" b="1" dirty="0" smtClean="0">
                <a:solidFill>
                  <a:schemeClr val="accent6"/>
                </a:solidFill>
              </a:rPr>
              <a:t>THANK YOU</a:t>
            </a:r>
            <a:endParaRPr lang="en-US" sz="3600" b="1" dirty="0">
              <a:solidFill>
                <a:schemeClr val="accent6"/>
              </a:solidFill>
            </a:endParaRPr>
          </a:p>
        </p:txBody>
      </p:sp>
      <p:sp>
        <p:nvSpPr>
          <p:cNvPr id="5" name="TextBox 4"/>
          <p:cNvSpPr txBox="1"/>
          <p:nvPr/>
        </p:nvSpPr>
        <p:spPr>
          <a:xfrm>
            <a:off x="228600" y="3257550"/>
            <a:ext cx="8763000" cy="2308324"/>
          </a:xfrm>
          <a:prstGeom prst="rect">
            <a:avLst/>
          </a:prstGeom>
          <a:noFill/>
        </p:spPr>
        <p:txBody>
          <a:bodyPr wrap="square" rtlCol="0">
            <a:spAutoFit/>
          </a:bodyPr>
          <a:lstStyle/>
          <a:p>
            <a:pPr algn="ctr"/>
            <a:r>
              <a:rPr lang="en-US" b="1" dirty="0" smtClean="0">
                <a:solidFill>
                  <a:schemeClr val="bg1"/>
                </a:solidFill>
              </a:rPr>
              <a:t>LECTURE 5</a:t>
            </a:r>
          </a:p>
          <a:p>
            <a:pPr algn="ctr"/>
            <a:r>
              <a:rPr lang="en-US" dirty="0" smtClean="0">
                <a:solidFill>
                  <a:schemeClr val="bg1"/>
                </a:solidFill>
              </a:rPr>
              <a:t>THE MAIN SOURCE OF REFERENCES: Adler, R.B. &amp; Rodman, G. 2006.</a:t>
            </a:r>
            <a:r>
              <a:rPr lang="en-US" i="1" dirty="0" smtClean="0">
                <a:solidFill>
                  <a:schemeClr val="bg1"/>
                </a:solidFill>
              </a:rPr>
              <a:t> Understanding human communication.</a:t>
            </a:r>
            <a:r>
              <a:rPr lang="en-US" dirty="0" smtClean="0">
                <a:solidFill>
                  <a:schemeClr val="bg1"/>
                </a:solidFill>
              </a:rPr>
              <a:t> 9th edition. London: Oxford University Press.</a:t>
            </a:r>
          </a:p>
          <a:p>
            <a:pPr algn="ctr"/>
            <a:r>
              <a:rPr lang="en-US" dirty="0" smtClean="0">
                <a:solidFill>
                  <a:schemeClr val="bg1"/>
                </a:solidFill>
              </a:rPr>
              <a:t>Adler, R.B.,  </a:t>
            </a:r>
            <a:r>
              <a:rPr lang="en-US" dirty="0" err="1" smtClean="0">
                <a:solidFill>
                  <a:schemeClr val="bg1"/>
                </a:solidFill>
              </a:rPr>
              <a:t>Rodmann</a:t>
            </a:r>
            <a:r>
              <a:rPr lang="en-US" dirty="0" smtClean="0">
                <a:solidFill>
                  <a:schemeClr val="bg1"/>
                </a:solidFill>
              </a:rPr>
              <a:t>, G. and Hutchinson, C.C.</a:t>
            </a:r>
            <a:r>
              <a:rPr lang="en-US" b="1" dirty="0" smtClean="0">
                <a:solidFill>
                  <a:schemeClr val="bg1"/>
                </a:solidFill>
              </a:rPr>
              <a:t> </a:t>
            </a:r>
            <a:r>
              <a:rPr lang="en-US" dirty="0" smtClean="0">
                <a:solidFill>
                  <a:schemeClr val="bg1"/>
                </a:solidFill>
              </a:rPr>
              <a:t>(2011) global.uop.com</a:t>
            </a:r>
            <a:r>
              <a:rPr lang="en-US" i="1" dirty="0" smtClean="0">
                <a:solidFill>
                  <a:schemeClr val="bg1"/>
                </a:solidFill>
              </a:rPr>
              <a:t> Understanding human communication.</a:t>
            </a:r>
            <a:r>
              <a:rPr lang="en-US" dirty="0" smtClean="0">
                <a:solidFill>
                  <a:schemeClr val="bg1"/>
                </a:solidFill>
              </a:rPr>
              <a:t>11th edition. London: Oxford University Press. </a:t>
            </a:r>
            <a:r>
              <a:rPr lang="en-US" u="sng" dirty="0" smtClean="0">
                <a:solidFill>
                  <a:schemeClr val="bg1"/>
                </a:solidFill>
                <a:hlinkClick r:id="rId3"/>
              </a:rPr>
              <a:t>https://global.oup.com/us/companion.websites/9780199747382/student/chapter4/</a:t>
            </a:r>
            <a:r>
              <a:rPr lang="en-US" dirty="0" smtClean="0">
                <a:solidFill>
                  <a:schemeClr val="bg1"/>
                </a:solidFill>
              </a:rPr>
              <a:t> </a:t>
            </a:r>
          </a:p>
          <a:p>
            <a:pPr algn="ctr"/>
            <a:endParaRPr lang="en-US" dirty="0" smtClean="0">
              <a:solidFill>
                <a:schemeClr val="bg1"/>
              </a:solidFill>
            </a:endParaRPr>
          </a:p>
          <a:p>
            <a:endParaRPr lang="en-US" dirty="0"/>
          </a:p>
        </p:txBody>
      </p:sp>
    </p:spTree>
    <p:extLst>
      <p:ext uri="{BB962C8B-B14F-4D97-AF65-F5344CB8AC3E}">
        <p14:creationId xmlns="" xmlns:p14="http://schemas.microsoft.com/office/powerpoint/2010/main" val="1091006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2388</Words>
  <Application>Microsoft Office PowerPoint</Application>
  <PresentationFormat>On-screen Show (16:9)</PresentationFormat>
  <Paragraphs>164</Paragraphs>
  <Slides>32</Slides>
  <Notes>10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INTRODUCTION TO HUMAN COMMUNICATION   LANGUAGE</vt:lpstr>
      <vt:lpstr>Intended Learning Outcomes </vt:lpstr>
      <vt:lpstr>Language defined</vt:lpstr>
      <vt:lpstr>The nature of Language</vt:lpstr>
      <vt:lpstr>Language is symbolic</vt:lpstr>
      <vt:lpstr>Language is rule –Governed</vt:lpstr>
      <vt:lpstr>Language is rule –Governed</vt:lpstr>
      <vt:lpstr>Meanings are in People not in words</vt:lpstr>
      <vt:lpstr>Triangle of meaning</vt:lpstr>
      <vt:lpstr>The Language of Misunderstanding/ Troublesome Language</vt:lpstr>
      <vt:lpstr>Equivocal language</vt:lpstr>
      <vt:lpstr>Relative words</vt:lpstr>
      <vt:lpstr>Slang</vt:lpstr>
      <vt:lpstr>  Jargon  </vt:lpstr>
      <vt:lpstr>Overly Abstract Language</vt:lpstr>
      <vt:lpstr>Disruptive language</vt:lpstr>
      <vt:lpstr>Disruptive language</vt:lpstr>
      <vt:lpstr>Evasive language</vt:lpstr>
      <vt:lpstr>Evasive language</vt:lpstr>
      <vt:lpstr>  Gender and Language </vt:lpstr>
      <vt:lpstr>Content</vt:lpstr>
      <vt:lpstr>Reasons for communicating</vt:lpstr>
      <vt:lpstr>Conversational style</vt:lpstr>
      <vt:lpstr>Non-Gender variables</vt:lpstr>
      <vt:lpstr>Sex roles</vt:lpstr>
      <vt:lpstr>CULTURE AND LANGUAGE</vt:lpstr>
      <vt:lpstr>Culture and language</vt:lpstr>
      <vt:lpstr>Culture and language</vt:lpstr>
      <vt:lpstr>Language and Worldview</vt:lpstr>
      <vt:lpstr>Summary of Culture and language</vt:lpstr>
      <vt:lpstr>SUMMARY</vt:lpstr>
      <vt:lpstr>Slide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2017-08-01T15:40:51Z</dcterms:created>
  <dcterms:modified xsi:type="dcterms:W3CDTF">2022-06-07T09:57:44Z</dcterms:modified>
</cp:coreProperties>
</file>