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1" r:id="rId2"/>
    <p:sldId id="332" r:id="rId3"/>
    <p:sldId id="256" r:id="rId4"/>
    <p:sldId id="257" r:id="rId5"/>
    <p:sldId id="258" r:id="rId6"/>
    <p:sldId id="259" r:id="rId7"/>
    <p:sldId id="260" r:id="rId8"/>
    <p:sldId id="261" r:id="rId9"/>
    <p:sldId id="308"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1" r:id="rId28"/>
    <p:sldId id="333" r:id="rId29"/>
    <p:sldId id="334" r:id="rId30"/>
    <p:sldId id="335" r:id="rId31"/>
    <p:sldId id="336" r:id="rId32"/>
    <p:sldId id="337" r:id="rId33"/>
    <p:sldId id="306" r:id="rId34"/>
    <p:sldId id="338" r:id="rId35"/>
    <p:sldId id="339" r:id="rId36"/>
    <p:sldId id="340" r:id="rId37"/>
    <p:sldId id="318" r:id="rId38"/>
    <p:sldId id="341" r:id="rId39"/>
    <p:sldId id="330" r:id="rId40"/>
    <p:sldId id="315" r:id="rId41"/>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0D2D02-FE0C-4908-AA3D-35A2EE513864}"/>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17B65B63-6D50-4940-840B-21B99151D8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866223D1-B66E-4239-89D4-66A99AC4420D}"/>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A875888C-D99D-4ADA-9C05-76D78B346FF3}"/>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4C181B89-9187-483D-A84D-EF1C18654BD1}"/>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3350180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C7EFE2-8829-4FBC-95C4-3681153EF52D}"/>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74CBA5F3-4CF9-483C-8C96-454BDCE0A0D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5448330F-33D8-4CE0-8EB7-50DE04B494B4}"/>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A55C53A8-20EB-4A5A-B0B9-FB479B6DD7D3}"/>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1FFFC48A-1269-4B3D-898D-0A4A106F4AF2}"/>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4142958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B617B6-47E9-41C7-9501-03CFE55C618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A8ABB5F1-2D0E-4068-A483-5C9659FDD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5CBC243-CCC0-4477-97A9-ACB6FD46C098}"/>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81F5872C-1F96-42F9-A5E3-7CD3C259B542}"/>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D7C16C4B-E295-4174-B850-B3E67D1E57AB}"/>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1788568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FCBDD8-8A2B-4A97-9D22-07235B0C6F89}"/>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853AE242-7B98-461C-8882-73FECB814E4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6A1F5AA1-40B4-4C6E-848E-9376B9C97E40}"/>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B762F288-9301-476B-BCDA-8952877C84C2}"/>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6" name="Нижний колонтитул 5">
            <a:extLst>
              <a:ext uri="{FF2B5EF4-FFF2-40B4-BE49-F238E27FC236}">
                <a16:creationId xmlns:a16="http://schemas.microsoft.com/office/drawing/2014/main" id="{6F6801F7-D713-4FD3-BAA1-13122D54329A}"/>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98640673-82DD-4C3B-A821-8B63CFEF92BA}"/>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3864504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19DB91-EA06-4BCA-9D44-8CEA47BF0B1C}"/>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EC663A62-9089-400E-953E-4137EC6BC0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0BA5A1B-D623-49C4-8931-712C6772316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5CDAFF62-292D-4344-861C-C54C890DF7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2A3AF38D-3C73-4B10-A393-060EBE0A47F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53087C20-DCC6-4806-8F0D-4D2325612B17}"/>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8" name="Нижний колонтитул 7">
            <a:extLst>
              <a:ext uri="{FF2B5EF4-FFF2-40B4-BE49-F238E27FC236}">
                <a16:creationId xmlns:a16="http://schemas.microsoft.com/office/drawing/2014/main" id="{F4AD2BA0-0ABE-4447-A675-34262F0D7C5C}"/>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B0E038C9-8DAE-42A1-B6EA-5AB80C57E97A}"/>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1845607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F89B16-4B45-4974-A0A4-32B81B9D1E41}"/>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8034B41D-DA9F-4DCF-B0D0-023CD5ED99CB}"/>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4" name="Нижний колонтитул 3">
            <a:extLst>
              <a:ext uri="{FF2B5EF4-FFF2-40B4-BE49-F238E27FC236}">
                <a16:creationId xmlns:a16="http://schemas.microsoft.com/office/drawing/2014/main" id="{E3C906EC-ABE3-403F-B784-39224D67A413}"/>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60366489-7196-4042-B8A8-8EF2841A4213}"/>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412092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0DD0B3D-C5BC-43D5-8DA5-33F583B2C434}"/>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3" name="Нижний колонтитул 2">
            <a:extLst>
              <a:ext uri="{FF2B5EF4-FFF2-40B4-BE49-F238E27FC236}">
                <a16:creationId xmlns:a16="http://schemas.microsoft.com/office/drawing/2014/main" id="{F4C8F451-0F03-4665-AA2B-C942E7A133EF}"/>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80A3027E-CE30-4DAA-8FFB-C9205F62ECE4}"/>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3157305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986EBF-8513-4DBD-9FF4-1D1F5B278DB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708D930C-6472-4072-B6F0-54D486844A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17BEF6D3-D5B0-4561-A8A3-4622ED1DC9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6DE7DFE-4F59-46B8-BCF7-34F32AFB3D87}"/>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6" name="Нижний колонтитул 5">
            <a:extLst>
              <a:ext uri="{FF2B5EF4-FFF2-40B4-BE49-F238E27FC236}">
                <a16:creationId xmlns:a16="http://schemas.microsoft.com/office/drawing/2014/main" id="{E76EE901-1FB1-4C97-B27B-55DAB2FC280B}"/>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A3D36B46-889B-4AE2-B84D-1CE05C1D0EE4}"/>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974165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BD7F31-7C18-4618-B495-CF57E94BE5F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3931E22B-C727-4D69-B673-7A9AE1A0D5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CE6ED578-02D9-4690-BE50-D12DD50053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3B62AF2-237A-49DD-8928-050A39BE7917}"/>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6" name="Нижний колонтитул 5">
            <a:extLst>
              <a:ext uri="{FF2B5EF4-FFF2-40B4-BE49-F238E27FC236}">
                <a16:creationId xmlns:a16="http://schemas.microsoft.com/office/drawing/2014/main" id="{1C1D4FC1-F12D-4FE7-871A-8B1A246EE45A}"/>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41772DB0-C0A1-49F0-973B-43B9B44C1E2D}"/>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1799907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B3B59A7-6673-4102-BA27-031EF5274CFA}"/>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9B0DCD00-82AA-445C-90DD-654B03B5070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D92ADEE-ADEF-43AD-8AAF-E8E0F0F5B134}"/>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3B431A61-C28B-4092-AC39-F59AF6EF24F2}"/>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AF39EE7F-72E8-4331-8698-1EE05EBEF66C}"/>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594359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D77B5178-3CE9-4B5D-8A4F-7530E16C6AFC}"/>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139075A3-8791-4F4E-A55D-11786ADCAA4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7DAE8717-10CC-4514-944F-F23CE3BCC969}"/>
              </a:ext>
            </a:extLst>
          </p:cNvPr>
          <p:cNvSpPr>
            <a:spLocks noGrp="1"/>
          </p:cNvSpPr>
          <p:nvPr>
            <p:ph type="dt" sz="half" idx="10"/>
          </p:nvPr>
        </p:nvSpPr>
        <p:spPr/>
        <p:txBody>
          <a:body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E5D327F1-D626-4FC0-8409-C949B11B119E}"/>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79164CAC-003F-460D-A3E9-D25119544AFC}"/>
              </a:ext>
            </a:extLst>
          </p:cNvPr>
          <p:cNvSpPr>
            <a:spLocks noGrp="1"/>
          </p:cNvSpPr>
          <p:nvPr>
            <p:ph type="sldNum" sz="quarter" idx="12"/>
          </p:nvPr>
        </p:nvSpPr>
        <p:spPr/>
        <p:txBody>
          <a:bodyPr/>
          <a:lstStyle/>
          <a:p>
            <a:fld id="{6F39B435-D270-47E1-BD53-73696558EC37}" type="slidenum">
              <a:rPr lang="uz-Latn-UZ" smtClean="0"/>
              <a:t>‹#›</a:t>
            </a:fld>
            <a:endParaRPr lang="uz-Latn-UZ"/>
          </a:p>
        </p:txBody>
      </p:sp>
    </p:spTree>
    <p:extLst>
      <p:ext uri="{BB962C8B-B14F-4D97-AF65-F5344CB8AC3E}">
        <p14:creationId xmlns:p14="http://schemas.microsoft.com/office/powerpoint/2010/main" val="4246955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FDD9A1E-12C7-49AB-B0D5-52A0D8D594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63757FB7-F1E8-4408-92F5-D58F8787B6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EEC355C1-1DD5-4A4E-83CA-519761F342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7DBE4E-C44E-44B5-9468-9A046ECB6476}" type="datetimeFigureOut">
              <a:rPr lang="uz-Latn-UZ" smtClean="0"/>
              <a:t>19/04/2022</a:t>
            </a:fld>
            <a:endParaRPr lang="uz-Latn-UZ"/>
          </a:p>
        </p:txBody>
      </p:sp>
      <p:sp>
        <p:nvSpPr>
          <p:cNvPr id="5" name="Нижний колонтитул 4">
            <a:extLst>
              <a:ext uri="{FF2B5EF4-FFF2-40B4-BE49-F238E27FC236}">
                <a16:creationId xmlns:a16="http://schemas.microsoft.com/office/drawing/2014/main" id="{EEF0481B-B460-48AD-A0A8-FEF026169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6A680E36-C8B5-45FB-86B7-9D2FEE3137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39B435-D270-47E1-BD53-73696558EC37}" type="slidenum">
              <a:rPr lang="uz-Latn-UZ" smtClean="0"/>
              <a:t>‹#›</a:t>
            </a:fld>
            <a:endParaRPr lang="uz-Latn-UZ"/>
          </a:p>
        </p:txBody>
      </p:sp>
    </p:spTree>
    <p:extLst>
      <p:ext uri="{BB962C8B-B14F-4D97-AF65-F5344CB8AC3E}">
        <p14:creationId xmlns:p14="http://schemas.microsoft.com/office/powerpoint/2010/main" val="2565005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12"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jpeg"/><Relationship Id="rId9" Type="http://schemas.openxmlformats.org/officeDocument/2006/relationships/image" Target="../media/image2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ebookcentral.proquest.com/lib/undip-ebooks/detail.action?docID=5751937"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37828A2-D7AA-4384-BC8B-AA3C332A8C1C}"/>
              </a:ext>
            </a:extLst>
          </p:cNvPr>
          <p:cNvSpPr/>
          <p:nvPr/>
        </p:nvSpPr>
        <p:spPr>
          <a:xfrm>
            <a:off x="0" y="2521059"/>
            <a:ext cx="12191998" cy="1815882"/>
          </a:xfrm>
          <a:prstGeom prst="rect">
            <a:avLst/>
          </a:prstGeom>
        </p:spPr>
        <p:txBody>
          <a:bodyPr wrap="square">
            <a:spAutoFit/>
          </a:bodyPr>
          <a:lstStyle/>
          <a:p>
            <a:pPr algn="ctr"/>
            <a:r>
              <a:rPr lang="ru-RU" sz="2800" b="1" dirty="0">
                <a:solidFill>
                  <a:schemeClr val="accent6">
                    <a:lumMod val="50000"/>
                  </a:schemeClr>
                </a:solidFill>
                <a:latin typeface="Times New Roman" panose="02020603050405020304" pitchFamily="18" charset="0"/>
                <a:cs typeface="Times New Roman" panose="02020603050405020304" pitchFamily="18" charset="0"/>
              </a:rPr>
              <a:t>ОПЕРАЦИЯНИ ЛОЙИҲАЛАШ: ЖАРАЁННИ ЛОЙИҲАЛАШ, ТЕХНОЛОГИЯ ВА ОПЕРАЦИЯДАГИ ОДАМЛАР</a:t>
            </a:r>
            <a:endParaRPr lang="en-US" sz="2800" b="1" dirty="0">
              <a:solidFill>
                <a:schemeClr val="accent6">
                  <a:lumMod val="50000"/>
                </a:schemeClr>
              </a:solidFill>
              <a:latin typeface="Times New Roman" panose="02020603050405020304" pitchFamily="18" charset="0"/>
              <a:cs typeface="Times New Roman" panose="02020603050405020304" pitchFamily="18" charset="0"/>
            </a:endParaRPr>
          </a:p>
          <a:p>
            <a:pPr algn="ctr"/>
            <a:r>
              <a:rPr lang="en-US" sz="2800" b="1" dirty="0">
                <a:solidFill>
                  <a:schemeClr val="accent6">
                    <a:lumMod val="50000"/>
                  </a:schemeClr>
                </a:solidFill>
                <a:latin typeface="Times New Roman" panose="02020603050405020304" pitchFamily="18" charset="0"/>
                <a:cs typeface="Times New Roman" panose="02020603050405020304" pitchFamily="18" charset="0"/>
              </a:rPr>
              <a:t>DESIGNING THE OPERATION: PROCESS DESIGN, TECHNOLOGY AND PEOPLE IN OPERATIONS</a:t>
            </a:r>
          </a:p>
        </p:txBody>
      </p:sp>
      <p:pic>
        <p:nvPicPr>
          <p:cNvPr id="2" name="Рисунок 1">
            <a:extLst>
              <a:ext uri="{FF2B5EF4-FFF2-40B4-BE49-F238E27FC236}">
                <a16:creationId xmlns:a16="http://schemas.microsoft.com/office/drawing/2014/main" id="{AF34498D-EA7B-4E0F-AE38-13292EADBBB4}"/>
              </a:ext>
            </a:extLst>
          </p:cNvPr>
          <p:cNvPicPr>
            <a:picLocks noChangeAspect="1"/>
          </p:cNvPicPr>
          <p:nvPr/>
        </p:nvPicPr>
        <p:blipFill>
          <a:blip r:embed="rId2"/>
          <a:stretch>
            <a:fillRect/>
          </a:stretch>
        </p:blipFill>
        <p:spPr>
          <a:xfrm>
            <a:off x="0" y="1"/>
            <a:ext cx="6096000" cy="2521058"/>
          </a:xfrm>
          <a:prstGeom prst="rect">
            <a:avLst/>
          </a:prstGeom>
        </p:spPr>
      </p:pic>
      <p:pic>
        <p:nvPicPr>
          <p:cNvPr id="1026" name="Picture 2" descr="Operations Management High Resolution Stock Photography and Images - Alamy">
            <a:extLst>
              <a:ext uri="{FF2B5EF4-FFF2-40B4-BE49-F238E27FC236}">
                <a16:creationId xmlns:a16="http://schemas.microsoft.com/office/drawing/2014/main" id="{460AB749-2723-465F-A72F-2F7DC7F89E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182"/>
          <a:stretch/>
        </p:blipFill>
        <p:spPr bwMode="auto">
          <a:xfrm>
            <a:off x="0" y="4336939"/>
            <a:ext cx="6096000" cy="252105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Operations Management High Resolution Stock Photography and Images - Alamy">
            <a:extLst>
              <a:ext uri="{FF2B5EF4-FFF2-40B4-BE49-F238E27FC236}">
                <a16:creationId xmlns:a16="http://schemas.microsoft.com/office/drawing/2014/main" id="{E8F8CE74-4744-472A-B573-0D5A09C7B7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182"/>
          <a:stretch/>
        </p:blipFill>
        <p:spPr bwMode="auto">
          <a:xfrm>
            <a:off x="6095997" y="0"/>
            <a:ext cx="6096000" cy="2521059"/>
          </a:xfrm>
          <a:prstGeom prst="rect">
            <a:avLst/>
          </a:prstGeom>
          <a:noFill/>
          <a:extLst>
            <a:ext uri="{909E8E84-426E-40DD-AFC4-6F175D3DCCD1}">
              <a14:hiddenFill xmlns:a14="http://schemas.microsoft.com/office/drawing/2010/main">
                <a:solidFill>
                  <a:srgbClr val="FFFFFF"/>
                </a:solidFill>
              </a14:hiddenFill>
            </a:ext>
          </a:extLst>
        </p:spPr>
      </p:pic>
      <p:pic>
        <p:nvPicPr>
          <p:cNvPr id="15" name="Рисунок 14">
            <a:extLst>
              <a:ext uri="{FF2B5EF4-FFF2-40B4-BE49-F238E27FC236}">
                <a16:creationId xmlns:a16="http://schemas.microsoft.com/office/drawing/2014/main" id="{E37E1E3C-F9B7-4973-BB9E-8EC7204E20CA}"/>
              </a:ext>
            </a:extLst>
          </p:cNvPr>
          <p:cNvPicPr>
            <a:picLocks noChangeAspect="1"/>
          </p:cNvPicPr>
          <p:nvPr/>
        </p:nvPicPr>
        <p:blipFill>
          <a:blip r:embed="rId2"/>
          <a:stretch>
            <a:fillRect/>
          </a:stretch>
        </p:blipFill>
        <p:spPr>
          <a:xfrm>
            <a:off x="6096000" y="4336939"/>
            <a:ext cx="6096000" cy="2521058"/>
          </a:xfrm>
          <a:prstGeom prst="rect">
            <a:avLst/>
          </a:prstGeom>
        </p:spPr>
      </p:pic>
    </p:spTree>
    <p:extLst>
      <p:ext uri="{BB962C8B-B14F-4D97-AF65-F5344CB8AC3E}">
        <p14:creationId xmlns:p14="http://schemas.microsoft.com/office/powerpoint/2010/main" val="3651140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FA8AC89-6B35-4813-9943-E23CA2C2B67D}"/>
              </a:ext>
            </a:extLst>
          </p:cNvPr>
          <p:cNvSpPr/>
          <p:nvPr/>
        </p:nvSpPr>
        <p:spPr>
          <a:xfrm>
            <a:off x="164122" y="264078"/>
            <a:ext cx="12192000" cy="3508653"/>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Жараённи </a:t>
            </a:r>
            <a:r>
              <a:rPr lang="uz-Cyrl-UZ" sz="2400" b="1" dirty="0">
                <a:latin typeface="Times New Roman" panose="02020603050405020304" pitchFamily="18" charset="0"/>
                <a:cs typeface="Times New Roman" panose="02020603050405020304" pitchFamily="18" charset="0"/>
              </a:rPr>
              <a:t>лойиҳалаш (дизаен)</a:t>
            </a:r>
            <a:r>
              <a:rPr lang="ru-RU" sz="2400" b="1" dirty="0">
                <a:latin typeface="Times New Roman" panose="02020603050405020304" pitchFamily="18" charset="0"/>
                <a:cs typeface="Times New Roman" panose="02020603050405020304" pitchFamily="18" charset="0"/>
              </a:rPr>
              <a:t> нима?</a:t>
            </a:r>
            <a:r>
              <a:rPr lang="en-US" sz="2400" b="1" dirty="0">
                <a:latin typeface="Times New Roman" panose="02020603050405020304" pitchFamily="18" charset="0"/>
                <a:cs typeface="Times New Roman" panose="02020603050405020304" pitchFamily="18" charset="0"/>
              </a:rPr>
              <a:t> What is process design?</a:t>
            </a:r>
          </a:p>
          <a:p>
            <a:pPr algn="ctr"/>
            <a:endParaRPr lang="ru-RU" sz="1000" b="1" dirty="0">
              <a:latin typeface="Times New Roman" panose="02020603050405020304" pitchFamily="18" charset="0"/>
              <a:cs typeface="Times New Roman" panose="02020603050405020304" pitchFamily="18" charset="0"/>
            </a:endParaRPr>
          </a:p>
          <a:p>
            <a:pPr algn="ctr"/>
            <a:r>
              <a:rPr lang="ru-RU" sz="2400" b="1" dirty="0">
                <a:latin typeface="Times New Roman" panose="02020603050405020304" pitchFamily="18" charset="0"/>
                <a:cs typeface="Times New Roman" panose="02020603050405020304" pitchFamily="18" charset="0"/>
              </a:rPr>
              <a:t>Жараённи </a:t>
            </a:r>
            <a:r>
              <a:rPr lang="uz-Cyrl-UZ" sz="2400" b="1" dirty="0">
                <a:latin typeface="Times New Roman" panose="02020603050405020304" pitchFamily="18" charset="0"/>
                <a:cs typeface="Times New Roman" panose="02020603050405020304" pitchFamily="18" charset="0"/>
              </a:rPr>
              <a:t>лойиҳалашнинг мақсадлари қандай бўлиши керак</a:t>
            </a:r>
            <a:r>
              <a:rPr lang="ru-RU" sz="2400" b="1" dirty="0">
                <a:latin typeface="Times New Roman" panose="02020603050405020304" pitchFamily="18" charset="0"/>
                <a:cs typeface="Times New Roman" panose="02020603050405020304" pitchFamily="18" charset="0"/>
              </a:rPr>
              <a:t>?</a:t>
            </a:r>
          </a:p>
          <a:p>
            <a:pPr algn="ctr"/>
            <a:r>
              <a:rPr lang="en-US" sz="2400" b="1" dirty="0">
                <a:latin typeface="Times New Roman" panose="02020603050405020304" pitchFamily="18" charset="0"/>
                <a:cs typeface="Times New Roman" panose="02020603050405020304" pitchFamily="18" charset="0"/>
              </a:rPr>
              <a:t>What should be the objectives of</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process design?</a:t>
            </a:r>
          </a:p>
          <a:p>
            <a:pPr algn="ctr"/>
            <a:endParaRPr lang="uz-Latn-UZ" sz="10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Ҳажми ва хилма-хиллиги жараён дизайнига қандай таъсир қилади</a:t>
            </a:r>
            <a:r>
              <a:rPr lang="ru-RU" sz="2400" b="1" dirty="0">
                <a:latin typeface="Times New Roman" panose="02020603050405020304" pitchFamily="18" charset="0"/>
                <a:cs typeface="Times New Roman" panose="02020603050405020304" pitchFamily="18" charset="0"/>
              </a:rPr>
              <a:t>?</a:t>
            </a:r>
          </a:p>
          <a:p>
            <a:pPr algn="ctr"/>
            <a:r>
              <a:rPr lang="en-US" sz="2400" b="1" dirty="0">
                <a:latin typeface="Times New Roman" panose="02020603050405020304" pitchFamily="18" charset="0"/>
                <a:cs typeface="Times New Roman" panose="02020603050405020304" pitchFamily="18" charset="0"/>
              </a:rPr>
              <a:t>How do volume and variety affect</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process design?</a:t>
            </a:r>
          </a:p>
          <a:p>
            <a:pPr algn="ctr"/>
            <a:endParaRPr lang="uz-Latn-UZ" sz="10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Жараёнлар қандай қилиб батафсил ишлаб чиқилган</a:t>
            </a:r>
            <a:r>
              <a:rPr lang="ru-RU" sz="2400" b="1" dirty="0">
                <a:latin typeface="Times New Roman" panose="02020603050405020304" pitchFamily="18" charset="0"/>
                <a:cs typeface="Times New Roman" panose="02020603050405020304" pitchFamily="18" charset="0"/>
              </a:rPr>
              <a:t>?</a:t>
            </a:r>
          </a:p>
          <a:p>
            <a:pPr algn="ctr"/>
            <a:r>
              <a:rPr lang="en-US" sz="2400" b="1" dirty="0">
                <a:latin typeface="Times New Roman" panose="02020603050405020304" pitchFamily="18" charset="0"/>
                <a:cs typeface="Times New Roman" panose="02020603050405020304" pitchFamily="18" charset="0"/>
              </a:rPr>
              <a:t>How are processes designed in</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detail?</a:t>
            </a:r>
            <a:endParaRPr lang="uz-Cyrl-UZ" sz="2400" b="1" dirty="0">
              <a:latin typeface="Times New Roman" panose="02020603050405020304" pitchFamily="18" charset="0"/>
              <a:cs typeface="Times New Roman" panose="02020603050405020304" pitchFamily="18" charset="0"/>
            </a:endParaRPr>
          </a:p>
          <a:p>
            <a:pPr algn="ctr"/>
            <a:endParaRPr lang="en-US" sz="2400" b="1" dirty="0">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D62C97E1-EB5D-46C9-B1E4-43E96F832E6F}"/>
              </a:ext>
            </a:extLst>
          </p:cNvPr>
          <p:cNvPicPr>
            <a:picLocks noChangeAspect="1"/>
          </p:cNvPicPr>
          <p:nvPr/>
        </p:nvPicPr>
        <p:blipFill>
          <a:blip r:embed="rId2"/>
          <a:stretch>
            <a:fillRect/>
          </a:stretch>
        </p:blipFill>
        <p:spPr>
          <a:xfrm>
            <a:off x="164122" y="5276313"/>
            <a:ext cx="1482832" cy="1581687"/>
          </a:xfrm>
          <a:prstGeom prst="rect">
            <a:avLst/>
          </a:prstGeom>
        </p:spPr>
      </p:pic>
      <p:pic>
        <p:nvPicPr>
          <p:cNvPr id="9" name="Рисунок 8">
            <a:extLst>
              <a:ext uri="{FF2B5EF4-FFF2-40B4-BE49-F238E27FC236}">
                <a16:creationId xmlns:a16="http://schemas.microsoft.com/office/drawing/2014/main" id="{89D37D09-3B44-45FF-90D6-896957F45DA0}"/>
              </a:ext>
            </a:extLst>
          </p:cNvPr>
          <p:cNvPicPr>
            <a:picLocks noChangeAspect="1"/>
          </p:cNvPicPr>
          <p:nvPr/>
        </p:nvPicPr>
        <p:blipFill>
          <a:blip r:embed="rId2"/>
          <a:stretch>
            <a:fillRect/>
          </a:stretch>
        </p:blipFill>
        <p:spPr>
          <a:xfrm>
            <a:off x="1646954" y="5276313"/>
            <a:ext cx="1482832" cy="1581687"/>
          </a:xfrm>
          <a:prstGeom prst="rect">
            <a:avLst/>
          </a:prstGeom>
        </p:spPr>
      </p:pic>
      <p:pic>
        <p:nvPicPr>
          <p:cNvPr id="10" name="Рисунок 9">
            <a:extLst>
              <a:ext uri="{FF2B5EF4-FFF2-40B4-BE49-F238E27FC236}">
                <a16:creationId xmlns:a16="http://schemas.microsoft.com/office/drawing/2014/main" id="{018461AA-DFC6-4929-B367-46EE6CDDD13A}"/>
              </a:ext>
            </a:extLst>
          </p:cNvPr>
          <p:cNvPicPr>
            <a:picLocks noChangeAspect="1"/>
          </p:cNvPicPr>
          <p:nvPr/>
        </p:nvPicPr>
        <p:blipFill>
          <a:blip r:embed="rId2"/>
          <a:stretch>
            <a:fillRect/>
          </a:stretch>
        </p:blipFill>
        <p:spPr>
          <a:xfrm>
            <a:off x="3129786" y="5276312"/>
            <a:ext cx="1482832" cy="1581687"/>
          </a:xfrm>
          <a:prstGeom prst="rect">
            <a:avLst/>
          </a:prstGeom>
        </p:spPr>
      </p:pic>
      <p:pic>
        <p:nvPicPr>
          <p:cNvPr id="11" name="Рисунок 10">
            <a:extLst>
              <a:ext uri="{FF2B5EF4-FFF2-40B4-BE49-F238E27FC236}">
                <a16:creationId xmlns:a16="http://schemas.microsoft.com/office/drawing/2014/main" id="{17F7C86B-A2C9-48AA-A176-6DC444545540}"/>
              </a:ext>
            </a:extLst>
          </p:cNvPr>
          <p:cNvPicPr>
            <a:picLocks noChangeAspect="1"/>
          </p:cNvPicPr>
          <p:nvPr/>
        </p:nvPicPr>
        <p:blipFill>
          <a:blip r:embed="rId2"/>
          <a:stretch>
            <a:fillRect/>
          </a:stretch>
        </p:blipFill>
        <p:spPr>
          <a:xfrm>
            <a:off x="4612618" y="5282637"/>
            <a:ext cx="1482832" cy="1581687"/>
          </a:xfrm>
          <a:prstGeom prst="rect">
            <a:avLst/>
          </a:prstGeom>
        </p:spPr>
      </p:pic>
      <p:pic>
        <p:nvPicPr>
          <p:cNvPr id="12" name="Рисунок 11">
            <a:extLst>
              <a:ext uri="{FF2B5EF4-FFF2-40B4-BE49-F238E27FC236}">
                <a16:creationId xmlns:a16="http://schemas.microsoft.com/office/drawing/2014/main" id="{4FEBB9E0-5ADA-4A6F-B7CB-24A59B16147E}"/>
              </a:ext>
            </a:extLst>
          </p:cNvPr>
          <p:cNvPicPr>
            <a:picLocks noChangeAspect="1"/>
          </p:cNvPicPr>
          <p:nvPr/>
        </p:nvPicPr>
        <p:blipFill>
          <a:blip r:embed="rId2"/>
          <a:stretch>
            <a:fillRect/>
          </a:stretch>
        </p:blipFill>
        <p:spPr>
          <a:xfrm>
            <a:off x="6095450" y="5276311"/>
            <a:ext cx="1482832" cy="1581687"/>
          </a:xfrm>
          <a:prstGeom prst="rect">
            <a:avLst/>
          </a:prstGeom>
        </p:spPr>
      </p:pic>
      <p:pic>
        <p:nvPicPr>
          <p:cNvPr id="13" name="Рисунок 12">
            <a:extLst>
              <a:ext uri="{FF2B5EF4-FFF2-40B4-BE49-F238E27FC236}">
                <a16:creationId xmlns:a16="http://schemas.microsoft.com/office/drawing/2014/main" id="{3B5AA04D-EA64-4676-943C-218A8933926A}"/>
              </a:ext>
            </a:extLst>
          </p:cNvPr>
          <p:cNvPicPr>
            <a:picLocks noChangeAspect="1"/>
          </p:cNvPicPr>
          <p:nvPr/>
        </p:nvPicPr>
        <p:blipFill>
          <a:blip r:embed="rId2"/>
          <a:stretch>
            <a:fillRect/>
          </a:stretch>
        </p:blipFill>
        <p:spPr>
          <a:xfrm>
            <a:off x="7578282" y="5269985"/>
            <a:ext cx="1482832" cy="1581687"/>
          </a:xfrm>
          <a:prstGeom prst="rect">
            <a:avLst/>
          </a:prstGeom>
        </p:spPr>
      </p:pic>
      <p:pic>
        <p:nvPicPr>
          <p:cNvPr id="14" name="Рисунок 13">
            <a:extLst>
              <a:ext uri="{FF2B5EF4-FFF2-40B4-BE49-F238E27FC236}">
                <a16:creationId xmlns:a16="http://schemas.microsoft.com/office/drawing/2014/main" id="{63C93BEB-7B3C-4E43-B259-8578B0B61648}"/>
              </a:ext>
            </a:extLst>
          </p:cNvPr>
          <p:cNvPicPr>
            <a:picLocks noChangeAspect="1"/>
          </p:cNvPicPr>
          <p:nvPr/>
        </p:nvPicPr>
        <p:blipFill>
          <a:blip r:embed="rId2"/>
          <a:stretch>
            <a:fillRect/>
          </a:stretch>
        </p:blipFill>
        <p:spPr>
          <a:xfrm>
            <a:off x="9061114" y="5282636"/>
            <a:ext cx="1482832" cy="1581687"/>
          </a:xfrm>
          <a:prstGeom prst="rect">
            <a:avLst/>
          </a:prstGeom>
        </p:spPr>
      </p:pic>
      <p:pic>
        <p:nvPicPr>
          <p:cNvPr id="15" name="Рисунок 14">
            <a:extLst>
              <a:ext uri="{FF2B5EF4-FFF2-40B4-BE49-F238E27FC236}">
                <a16:creationId xmlns:a16="http://schemas.microsoft.com/office/drawing/2014/main" id="{4DD7C9B4-F261-46A9-94E4-C1074CDE21E3}"/>
              </a:ext>
            </a:extLst>
          </p:cNvPr>
          <p:cNvPicPr>
            <a:picLocks noChangeAspect="1"/>
          </p:cNvPicPr>
          <p:nvPr/>
        </p:nvPicPr>
        <p:blipFill>
          <a:blip r:embed="rId2"/>
          <a:stretch>
            <a:fillRect/>
          </a:stretch>
        </p:blipFill>
        <p:spPr>
          <a:xfrm>
            <a:off x="10543946" y="5282636"/>
            <a:ext cx="1482832" cy="1581687"/>
          </a:xfrm>
          <a:prstGeom prst="rect">
            <a:avLst/>
          </a:prstGeom>
        </p:spPr>
      </p:pic>
    </p:spTree>
    <p:extLst>
      <p:ext uri="{BB962C8B-B14F-4D97-AF65-F5344CB8AC3E}">
        <p14:creationId xmlns:p14="http://schemas.microsoft.com/office/powerpoint/2010/main" val="541702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B452FDB7-C4BC-4DD7-B02D-61F5ADCD753A}"/>
              </a:ext>
            </a:extLst>
          </p:cNvPr>
          <p:cNvSpPr/>
          <p:nvPr/>
        </p:nvSpPr>
        <p:spPr>
          <a:xfrm>
            <a:off x="222738" y="197346"/>
            <a:ext cx="11711354" cy="5170646"/>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ЖАРАЁН</a:t>
            </a:r>
            <a:r>
              <a:rPr lang="uz-Cyrl-UZ" sz="2200" b="1" dirty="0">
                <a:latin typeface="Times New Roman" panose="02020603050405020304" pitchFamily="18" charset="0"/>
                <a:cs typeface="Times New Roman" panose="02020603050405020304" pitchFamily="18" charset="0"/>
              </a:rPr>
              <a:t>НИ ЛОЙИҲАЛАШ</a:t>
            </a:r>
            <a:r>
              <a:rPr lang="uz-Latn-UZ" sz="2200" b="1" dirty="0">
                <a:latin typeface="Times New Roman" panose="02020603050405020304" pitchFamily="18" charset="0"/>
                <a:cs typeface="Times New Roman" panose="02020603050405020304" pitchFamily="18" charset="0"/>
              </a:rPr>
              <a:t> </a:t>
            </a:r>
            <a:r>
              <a:rPr lang="uz-Cyrl-UZ" sz="2200" b="1" dirty="0">
                <a:latin typeface="Times New Roman" panose="02020603050405020304" pitchFamily="18" charset="0"/>
                <a:cs typeface="Times New Roman" panose="02020603050405020304" pitchFamily="18" charset="0"/>
              </a:rPr>
              <a:t>(</a:t>
            </a:r>
            <a:r>
              <a:rPr lang="uz-Latn-UZ" sz="2200" b="1" dirty="0">
                <a:latin typeface="Times New Roman" panose="02020603050405020304" pitchFamily="18" charset="0"/>
                <a:cs typeface="Times New Roman" panose="02020603050405020304" pitchFamily="18" charset="0"/>
              </a:rPr>
              <a:t>ДИЗАЙНИ</a:t>
            </a:r>
            <a:r>
              <a:rPr lang="uz-Cyrl-UZ" sz="2200" b="1" dirty="0">
                <a:latin typeface="Times New Roman" panose="02020603050405020304" pitchFamily="18" charset="0"/>
                <a:cs typeface="Times New Roman" panose="02020603050405020304" pitchFamily="18" charset="0"/>
              </a:rPr>
              <a:t>)</a:t>
            </a:r>
            <a:r>
              <a:rPr lang="uz-Latn-UZ" sz="2200" b="1" dirty="0">
                <a:latin typeface="Times New Roman" panose="02020603050405020304" pitchFamily="18" charset="0"/>
                <a:cs typeface="Times New Roman" panose="02020603050405020304" pitchFamily="18" charset="0"/>
              </a:rPr>
              <a:t> НИМА?</a:t>
            </a:r>
          </a:p>
          <a:p>
            <a:pPr indent="539750" algn="just"/>
            <a:r>
              <a:rPr lang="uz-Latn-UZ"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Лойиҳалаш (д</a:t>
            </a:r>
            <a:r>
              <a:rPr lang="uz-Latn-UZ" sz="2200" dirty="0">
                <a:latin typeface="Times New Roman" panose="02020603050405020304" pitchFamily="18" charset="0"/>
                <a:cs typeface="Times New Roman" panose="02020603050405020304" pitchFamily="18" charset="0"/>
              </a:rPr>
              <a:t>изайн</a:t>
            </a:r>
            <a:r>
              <a:rPr lang="uz-Cyrl-UZ" sz="2200" dirty="0">
                <a:latin typeface="Times New Roman" panose="02020603050405020304" pitchFamily="18" charset="0"/>
                <a:cs typeface="Times New Roman" panose="02020603050405020304" pitchFamily="18" charset="0"/>
              </a:rPr>
              <a:t>и)”</a:t>
            </a:r>
            <a:r>
              <a:rPr lang="uz-Latn-UZ" sz="2200" dirty="0">
                <a:latin typeface="Times New Roman" panose="02020603050405020304" pitchFamily="18" charset="0"/>
                <a:cs typeface="Times New Roman" panose="02020603050405020304" pitchFamily="18" charset="0"/>
              </a:rPr>
              <a:t> - бу нарса яратилишидан олдин унинг кўриниши, тартиби ва ишлашини тасаввур қилиш. Шу нуқтаи назардан, бу концептуал машқдир. Шунга қарамай, бу амалда ишлайдиган ечимни тақдим этиши керак. </a:t>
            </a:r>
            <a:r>
              <a:rPr lang="uz-Cyrl-UZ" sz="2200" dirty="0">
                <a:latin typeface="Times New Roman" panose="02020603050405020304" pitchFamily="18" charset="0"/>
                <a:cs typeface="Times New Roman" panose="02020603050405020304" pitchFamily="18" charset="0"/>
              </a:rPr>
              <a:t>Лойиҳалаш</a:t>
            </a:r>
            <a:r>
              <a:rPr lang="uz-Latn-UZ" sz="2200" dirty="0">
                <a:latin typeface="Times New Roman" panose="02020603050405020304" pitchFamily="18" charset="0"/>
                <a:cs typeface="Times New Roman" panose="02020603050405020304" pitchFamily="18" charset="0"/>
              </a:rPr>
              <a:t>, шунингдек, турли даражадаги тафсилотларда ёндашиш мумкин бўлган фаолиятдир. Бирор нарсанинг тафсилотларини аниқлашдан олдин унинг умумий шакли ва мақсадини тасаввур қилиш мумкин. Бу, албатта, жараённи лойиҳалаш учун тўғри келади. Лойиҳалаш жараёнининг бошида дизайн мақсадларини тушуниш муҳимдир, айниқса жараённинг умумий шакли ва табиати ҳал қилинаётганда. Бунинг энг кенг тарқалган усули - уни ҳажми ва хилма-хиллик хусусиятларига кўра жойлаштиришдир. Охир-оқибат, жараён ўз мақсадларини самарали бажаришини таъминлаш учун унинг тафсилотларини таҳлил қилиш керак. Бироқ, кўпинча </a:t>
            </a:r>
            <a:r>
              <a:rPr lang="uz-Cyrl-UZ" sz="2200" dirty="0">
                <a:latin typeface="Times New Roman" panose="02020603050405020304" pitchFamily="18" charset="0"/>
                <a:cs typeface="Times New Roman" panose="02020603050405020304" pitchFamily="18" charset="0"/>
              </a:rPr>
              <a:t>лойиҳалашнинг</a:t>
            </a:r>
            <a:r>
              <a:rPr lang="uz-Latn-UZ" sz="2200" dirty="0">
                <a:latin typeface="Times New Roman" panose="02020603050405020304" pitchFamily="18" charset="0"/>
                <a:cs typeface="Times New Roman" panose="02020603050405020304" pitchFamily="18" charset="0"/>
              </a:rPr>
              <a:t> тафсилотлари билан танишиш орқали унинг умумий шаклининг мақсадга мувофиқлигини баҳолаш мумкин. Лекин буни оддий кетма-кет жараён деб ўйламанг. Жараённинг мақсадлари ёки кенг жойлашуви билан боғлиқ жиҳатлар бўлиши мумкин, улар батафсилроқ таҳлил қилингандан кейин ўзгартирилиши керак.</a:t>
            </a:r>
          </a:p>
        </p:txBody>
      </p:sp>
    </p:spTree>
    <p:extLst>
      <p:ext uri="{BB962C8B-B14F-4D97-AF65-F5344CB8AC3E}">
        <p14:creationId xmlns:p14="http://schemas.microsoft.com/office/powerpoint/2010/main" val="775716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6017444-4887-4FDD-A763-B77A5757738C}"/>
              </a:ext>
            </a:extLst>
          </p:cNvPr>
          <p:cNvSpPr/>
          <p:nvPr/>
        </p:nvSpPr>
        <p:spPr>
          <a:xfrm>
            <a:off x="246185" y="320274"/>
            <a:ext cx="11699630" cy="501675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ЖАРАЁН ДИЗАЙНИ ВА МАҲСУЛОТ/ХИЗМАТ ДИЗАЙНИ ЎЗАРО БОҒЛИҚДИР</a:t>
            </a:r>
          </a:p>
          <a:p>
            <a:pPr indent="539750" algn="just"/>
            <a:r>
              <a:rPr lang="uz-Latn-UZ" sz="2000" dirty="0">
                <a:latin typeface="Times New Roman" panose="02020603050405020304" pitchFamily="18" charset="0"/>
                <a:cs typeface="Times New Roman" panose="02020603050405020304" pitchFamily="18" charset="0"/>
              </a:rPr>
              <a:t>Кўпинча биз, бир томондан, хизматлар ва маҳсулотлар дизайнига, иккинчи томондан, уларни амалга оширадиган жараёнларни лойиҳалашга, гўё улар алоҳида фаолият каби кўриб чиқамиз. Шунга қарамай, улар ўзаро боғлиқлиги аниқ. Ҳар қандай маҳсулот ёки хизматни қандай ишлаб чиқаришни ўйламасдан, унинг батафсил дизайнига киришиш аҳмоқлик бўлар эди. Маҳсулотлар ва хизматлар дизайнидаги кичик ўзгаришлар операция охир-оқибат уларни ишлаб чиқариш усулига чуқур таъсир кўрсатиши мумкин. Худди шундай, жараённи лойиҳалаш маҳсулот ва хизматлар дизайнерларининг ўзлари хоҳлаганча ишлаш эркинлигини чеклаб қўйиши мумкин</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Бу операция маҳсулот ёки хизматлар ишлаб чиқаришдан қатъи назар, яхши бўлади. Бироқ, иккита дизайн фаолияти ўртасидаги ўхшашлик одатда хизматлар ишлаб чиқарадиган операцияларда каттароқдир. Кўпгина хизматлар мижозни трансформация жараёнининг бир қисми сифатида жалб қилганлиги сабабли, хизматни мижоз кўрганидек, мижоз бўйсунадиган жараёндан ажратиб бўлмайди. Албатта, маҳсулот дизайнерлари ўзлари ишлаб чиққан нарсаларни ясашлари ёки ишлатишлари керак бўлганда, бу уларнинг фикрларини муҳим нарсага жамлаши мумкин. Мисол учун, парвознинг дастлабки кунларида самолётни лойиҳалаштирган муҳандислар ҳам уларни биринчи парвозига олиб чиққан синовчи учувчилар эди. Шу сабабли, агар бошқа бўлмаса, хавфсизлик дизайн фаолиятида муҳим мақсад эди.</a:t>
            </a:r>
          </a:p>
        </p:txBody>
      </p:sp>
    </p:spTree>
    <p:extLst>
      <p:ext uri="{BB962C8B-B14F-4D97-AF65-F5344CB8AC3E}">
        <p14:creationId xmlns:p14="http://schemas.microsoft.com/office/powerpoint/2010/main" val="2417856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065811A0-4E4C-40B6-A579-F44D7AB68C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5400"/>
            <a:ext cx="10401300" cy="5562600"/>
          </a:xfrm>
          <a:prstGeom prst="rect">
            <a:avLst/>
          </a:prstGeom>
        </p:spPr>
      </p:pic>
      <p:sp>
        <p:nvSpPr>
          <p:cNvPr id="4" name="Прямоугольник 3">
            <a:extLst>
              <a:ext uri="{FF2B5EF4-FFF2-40B4-BE49-F238E27FC236}">
                <a16:creationId xmlns:a16="http://schemas.microsoft.com/office/drawing/2014/main" id="{8F22B05B-F663-470B-BD85-DCBFD6530473}"/>
              </a:ext>
            </a:extLst>
          </p:cNvPr>
          <p:cNvSpPr/>
          <p:nvPr/>
        </p:nvSpPr>
        <p:spPr>
          <a:xfrm>
            <a:off x="0" y="82062"/>
            <a:ext cx="11148646" cy="1200329"/>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МАҲСУЛОТЛАР/ХИЗМАТЛАР ДИЗАЙНИ ВА ЖАРАЁНЛАРНИ ЛОЙИҲАЛАШ БИР-БИРИ БИЛАН БОҒЛИҚ ВА УЛАР БИРГАЛИКДА КЎРИБ ЧИҚИЛИШИ КЕРАК</a:t>
            </a:r>
            <a:r>
              <a:rPr lang="en-US" sz="2400" b="1" dirty="0">
                <a:latin typeface="Times New Roman" panose="02020603050405020304" pitchFamily="18" charset="0"/>
                <a:cs typeface="Times New Roman" panose="02020603050405020304" pitchFamily="18" charset="0"/>
              </a:rPr>
              <a:t> [5]</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0506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4EE3188-8307-4747-9D86-93106433095E}"/>
              </a:ext>
            </a:extLst>
          </p:cNvPr>
          <p:cNvSpPr/>
          <p:nvPr/>
        </p:nvSpPr>
        <p:spPr>
          <a:xfrm>
            <a:off x="269631" y="5708358"/>
            <a:ext cx="9718430"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ИЧКИ "ЖАРАЁН ЗАНЖИРИ" НИ КЎРСАТАДИГАН ОПЕРАЦИЯ ИЧИДАГИ ТЕХНОЛОГИК ТАРМОҚ</a:t>
            </a:r>
            <a:r>
              <a:rPr lang="en-US" sz="2400" b="1" dirty="0">
                <a:latin typeface="Times New Roman" panose="02020603050405020304" pitchFamily="18" charset="0"/>
                <a:cs typeface="Times New Roman" panose="02020603050405020304" pitchFamily="18" charset="0"/>
              </a:rPr>
              <a:t> [5]</a:t>
            </a:r>
            <a:endParaRPr lang="uz-Latn-UZ" sz="2400" b="1"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4ED48949-EF81-4835-978F-FE6104845C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277600" cy="5495925"/>
          </a:xfrm>
          <a:prstGeom prst="rect">
            <a:avLst/>
          </a:prstGeom>
        </p:spPr>
      </p:pic>
      <p:sp>
        <p:nvSpPr>
          <p:cNvPr id="7" name="TextBox 6">
            <a:extLst>
              <a:ext uri="{FF2B5EF4-FFF2-40B4-BE49-F238E27FC236}">
                <a16:creationId xmlns:a16="http://schemas.microsoft.com/office/drawing/2014/main" id="{3244A103-51ED-40A5-8892-70C289A71A7E}"/>
              </a:ext>
            </a:extLst>
          </p:cNvPr>
          <p:cNvSpPr txBox="1"/>
          <p:nvPr/>
        </p:nvSpPr>
        <p:spPr>
          <a:xfrm rot="5400000">
            <a:off x="-1335668" y="2032129"/>
            <a:ext cx="3610707" cy="400110"/>
          </a:xfrm>
          <a:prstGeom prst="rect">
            <a:avLst/>
          </a:prstGeom>
          <a:noFill/>
        </p:spPr>
        <p:txBody>
          <a:bodyPr wrap="square" rtlCol="0">
            <a:spAutoFit/>
          </a:bodyPr>
          <a:lstStyle/>
          <a:p>
            <a:r>
              <a:rPr lang="ru-RU" sz="2000" b="1" dirty="0">
                <a:latin typeface="Times New Roman" panose="02020603050405020304" pitchFamily="18" charset="0"/>
                <a:cs typeface="Times New Roman" panose="02020603050405020304" pitchFamily="18" charset="0"/>
              </a:rPr>
              <a:t>Ташқи етказиб берувчилар</a:t>
            </a:r>
            <a:endParaRPr lang="uz-Latn-UZ" sz="20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E6B390A-530B-43BA-B4EC-A0D1420A1831}"/>
              </a:ext>
            </a:extLst>
          </p:cNvPr>
          <p:cNvSpPr txBox="1"/>
          <p:nvPr/>
        </p:nvSpPr>
        <p:spPr>
          <a:xfrm rot="5400000">
            <a:off x="9659519" y="2311943"/>
            <a:ext cx="2299845" cy="400110"/>
          </a:xfrm>
          <a:prstGeom prst="rect">
            <a:avLst/>
          </a:prstGeom>
          <a:noFill/>
        </p:spPr>
        <p:txBody>
          <a:bodyPr wrap="square" rtlCol="0">
            <a:spAutoFit/>
          </a:bodyPr>
          <a:lstStyle/>
          <a:p>
            <a:r>
              <a:rPr lang="ru-RU" sz="2000" b="1" dirty="0">
                <a:latin typeface="Times New Roman" panose="02020603050405020304" pitchFamily="18" charset="0"/>
                <a:cs typeface="Times New Roman" panose="02020603050405020304" pitchFamily="18" charset="0"/>
              </a:rPr>
              <a:t>Ташқи мижозлар</a:t>
            </a:r>
            <a:endParaRPr lang="uz-Latn-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3172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A3EF2C1-3D60-4B4D-9C5C-8658A0A71A08}"/>
              </a:ext>
            </a:extLst>
          </p:cNvPr>
          <p:cNvSpPr/>
          <p:nvPr/>
        </p:nvSpPr>
        <p:spPr>
          <a:xfrm>
            <a:off x="211015" y="335846"/>
            <a:ext cx="11734800" cy="4832092"/>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ЖАРАЁННИ ЛОЙИҲАЛАШНИНГ МАҚСАДЛАРИ ҚАНДАЙ БЎЛИШИ КЕРАК?</a:t>
            </a:r>
          </a:p>
          <a:p>
            <a:pPr indent="539750" algn="just"/>
            <a:endParaRPr lang="uz-Cyrl-UZ" sz="1200" dirty="0">
              <a:latin typeface="Times New Roman" panose="02020603050405020304" pitchFamily="18" charset="0"/>
              <a:cs typeface="Times New Roman" panose="02020603050405020304" pitchFamily="18" charset="0"/>
            </a:endParaRPr>
          </a:p>
          <a:p>
            <a:pPr indent="539750" algn="just"/>
            <a:r>
              <a:rPr lang="uz-Latn-UZ" sz="2200" dirty="0">
                <a:latin typeface="Times New Roman" panose="02020603050405020304" pitchFamily="18" charset="0"/>
                <a:cs typeface="Times New Roman" panose="02020603050405020304" pitchFamily="18" charset="0"/>
              </a:rPr>
              <a:t>Жараённи лойиҳалашнинг бутун мақсади жараённинг ишлаши у эришмоқчи бўлган нарсага мос келишига ишонч ҳосил қилишдир. Мисол учун, агар операция биринчи навбатда мижознинг сўровларига тез жавоб бериш қобилияти билан рақобатлашса, унинг жараёнлари тез ўтказиш вақтини бериш учун мўлжалланган бўлиши керак. Бу мижозларнинг маҳсулот ёки хизматни сўраши ва уни олиши ўртасидаги вақтни минималлаштиради. Худди шундай, агар операция паст нархда рақобатлашса, унинг технологик дизайнида харажатлар билан боғлиқ мақсадлар устунлик қилиши мумкин. Бошқача қилиб айтадиган бўлсак, қандайдир мантиқ бутун операция нимага эришмоқчи бўлаётганини ва унинг индивидуал жараёнларининг ишлаш мақсадларини боғлаши керак. </a:t>
            </a:r>
            <a:r>
              <a:rPr lang="uz-Cyrl-UZ" sz="2200" dirty="0">
                <a:latin typeface="Times New Roman" panose="02020603050405020304" pitchFamily="18" charset="0"/>
                <a:cs typeface="Times New Roman" panose="02020603050405020304" pitchFamily="18" charset="0"/>
              </a:rPr>
              <a:t>М</a:t>
            </a:r>
            <a:r>
              <a:rPr lang="uz-Latn-UZ" sz="2200" dirty="0">
                <a:latin typeface="Times New Roman" panose="02020603050405020304" pitchFamily="18" charset="0"/>
                <a:cs typeface="Times New Roman" panose="02020603050405020304" pitchFamily="18" charset="0"/>
              </a:rPr>
              <a:t>аҳсулот ва хизматлар дизайни инновациясини кўриб чиққанимиздек, биз “барқарорлик”ни жараённи лойиҳалашнинг операцион мақсади сифатида киритамиз, гарчи бу ҳақиқатан ҳам ташкилотнинг “уч томонлама якуний” қисми бўлган анча кенгроқ ижтимоий масала</a:t>
            </a:r>
            <a:r>
              <a:rPr lang="uz-Cyrl-UZ" sz="2200" dirty="0">
                <a:latin typeface="Times New Roman" panose="02020603050405020304" pitchFamily="18" charset="0"/>
                <a:cs typeface="Times New Roman" panose="02020603050405020304" pitchFamily="18" charset="0"/>
              </a:rPr>
              <a:t>дир.</a:t>
            </a:r>
            <a:endParaRPr lang="uz-Latn-UZ"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2794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551782F-9A65-4C6C-8C5E-869D381D7697}"/>
              </a:ext>
            </a:extLst>
          </p:cNvPr>
          <p:cNvSpPr/>
          <p:nvPr/>
        </p:nvSpPr>
        <p:spPr>
          <a:xfrm>
            <a:off x="0" y="0"/>
            <a:ext cx="12192000" cy="707886"/>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СТРАТЕГИК САМАРАДОРЛИК МАҚСАДЛАРИНИНГ ЖАРАЁННИ ЛОЙИҲАЛАШ МАҚСАДЛАРИ ВА САМАРАДОРЛИГИГА ТАЪСИРИ</a:t>
            </a:r>
            <a:r>
              <a:rPr lang="en-US" sz="2000" b="1" dirty="0">
                <a:latin typeface="Times New Roman" panose="02020603050405020304" pitchFamily="18" charset="0"/>
                <a:cs typeface="Times New Roman" panose="02020603050405020304" pitchFamily="18" charset="0"/>
              </a:rPr>
              <a:t> [5]</a:t>
            </a:r>
            <a:endParaRPr lang="uz-Latn-UZ" sz="2000" b="1" dirty="0">
              <a:latin typeface="Times New Roman" panose="02020603050405020304" pitchFamily="18" charset="0"/>
              <a:cs typeface="Times New Roman" panose="02020603050405020304" pitchFamily="18" charset="0"/>
            </a:endParaRPr>
          </a:p>
        </p:txBody>
      </p:sp>
      <p:graphicFrame>
        <p:nvGraphicFramePr>
          <p:cNvPr id="3" name="Таблица 3">
            <a:extLst>
              <a:ext uri="{FF2B5EF4-FFF2-40B4-BE49-F238E27FC236}">
                <a16:creationId xmlns:a16="http://schemas.microsoft.com/office/drawing/2014/main" id="{FBD622DF-C4F7-46F0-B8BC-B84C6E11B87D}"/>
              </a:ext>
            </a:extLst>
          </p:cNvPr>
          <p:cNvGraphicFramePr>
            <a:graphicFrameLocks noGrp="1"/>
          </p:cNvGraphicFramePr>
          <p:nvPr>
            <p:extLst>
              <p:ext uri="{D42A27DB-BD31-4B8C-83A1-F6EECF244321}">
                <p14:modId xmlns:p14="http://schemas.microsoft.com/office/powerpoint/2010/main" val="45337166"/>
              </p:ext>
            </p:extLst>
          </p:nvPr>
        </p:nvGraphicFramePr>
        <p:xfrm>
          <a:off x="164124" y="719666"/>
          <a:ext cx="11875476" cy="5760720"/>
        </p:xfrm>
        <a:graphic>
          <a:graphicData uri="http://schemas.openxmlformats.org/drawingml/2006/table">
            <a:tbl>
              <a:tblPr firstRow="1" bandRow="1">
                <a:tableStyleId>{5C22544A-7EE6-4342-B048-85BDC9FD1C3A}</a:tableStyleId>
              </a:tblPr>
              <a:tblGrid>
                <a:gridCol w="1735014">
                  <a:extLst>
                    <a:ext uri="{9D8B030D-6E8A-4147-A177-3AD203B41FA5}">
                      <a16:colId xmlns:a16="http://schemas.microsoft.com/office/drawing/2014/main" val="4186596817"/>
                    </a:ext>
                  </a:extLst>
                </a:gridCol>
                <a:gridCol w="5111262">
                  <a:extLst>
                    <a:ext uri="{9D8B030D-6E8A-4147-A177-3AD203B41FA5}">
                      <a16:colId xmlns:a16="http://schemas.microsoft.com/office/drawing/2014/main" val="621186231"/>
                    </a:ext>
                  </a:extLst>
                </a:gridCol>
                <a:gridCol w="5029200">
                  <a:extLst>
                    <a:ext uri="{9D8B030D-6E8A-4147-A177-3AD203B41FA5}">
                      <a16:colId xmlns:a16="http://schemas.microsoft.com/office/drawing/2014/main" val="259134033"/>
                    </a:ext>
                  </a:extLst>
                </a:gridCol>
              </a:tblGrid>
              <a:tr h="370840">
                <a:tc>
                  <a:txBody>
                    <a:bodyPr/>
                    <a:lstStyle/>
                    <a:p>
                      <a:pPr algn="ctr"/>
                      <a:r>
                        <a:rPr lang="uz-Cyrl-UZ" sz="1400" noProof="0" dirty="0">
                          <a:latin typeface="Times New Roman" panose="02020603050405020304" pitchFamily="18" charset="0"/>
                          <a:cs typeface="Times New Roman" panose="02020603050405020304" pitchFamily="18" charset="0"/>
                        </a:rPr>
                        <a:t>Операцияларнинг самарадорлиги мақсади</a:t>
                      </a: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Жараённи лойиҳалашнинг одатий мақсадлари</a:t>
                      </a: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Жараённи яхши лойиҳалашнинг баъзи афзалликлари</a:t>
                      </a:r>
                    </a:p>
                  </a:txBody>
                  <a:tcPr anchor="ctr"/>
                </a:tc>
                <a:extLst>
                  <a:ext uri="{0D108BD9-81ED-4DB2-BD59-A6C34878D82A}">
                    <a16:rowId xmlns:a16="http://schemas.microsoft.com/office/drawing/2014/main" val="4244873348"/>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Сифат</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Маҳсулотлар ёки хизматларнинг спецификациясига эришишга қодир бўлган тегишли ресурсларни тақдим этинг</a:t>
                      </a:r>
                    </a:p>
                    <a:p>
                      <a:pPr algn="ctr"/>
                      <a:r>
                        <a:rPr lang="uz-Cyrl-UZ" sz="1400" noProof="0" dirty="0">
                          <a:latin typeface="Times New Roman" panose="02020603050405020304" pitchFamily="18" charset="0"/>
                          <a:cs typeface="Times New Roman" panose="02020603050405020304" pitchFamily="18" charset="0"/>
                        </a:rPr>
                        <a:t>Хатосиз ишлов бериш</a:t>
                      </a: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“Спесификасия бўйича” ишлаб чиқарилган маҳсулот ва хизматлар</a:t>
                      </a:r>
                    </a:p>
                    <a:p>
                      <a:pPr algn="ctr"/>
                      <a:r>
                        <a:rPr lang="uz-Cyrl-UZ" sz="1400" noProof="0" dirty="0">
                          <a:latin typeface="Times New Roman" panose="02020603050405020304" pitchFamily="18" charset="0"/>
                          <a:cs typeface="Times New Roman" panose="02020603050405020304" pitchFamily="18" charset="0"/>
                        </a:rPr>
                        <a:t>Жараён давомида камроқ қайта ишлаш ва беҳуда куч</a:t>
                      </a:r>
                    </a:p>
                  </a:txBody>
                  <a:tcPr anchor="ctr"/>
                </a:tc>
                <a:extLst>
                  <a:ext uri="{0D108BD9-81ED-4DB2-BD59-A6C34878D82A}">
                    <a16:rowId xmlns:a16="http://schemas.microsoft.com/office/drawing/2014/main" val="779158605"/>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Тезлик</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Минимал ўтказиш вақти</a:t>
                      </a:r>
                    </a:p>
                    <a:p>
                      <a:pPr algn="ctr"/>
                      <a:r>
                        <a:rPr lang="uz-Cyrl-UZ" sz="1400" noProof="0" dirty="0">
                          <a:latin typeface="Times New Roman" panose="02020603050405020304" pitchFamily="18" charset="0"/>
                          <a:cs typeface="Times New Roman" panose="02020603050405020304" pitchFamily="18" charset="0"/>
                        </a:rPr>
                        <a:t>Талабга мос ишлаб чиқариш даражаси</a:t>
                      </a:r>
                    </a:p>
                  </a:txBody>
                  <a:tcPr anchor="ctr"/>
                </a:tc>
                <a:tc>
                  <a:txBody>
                    <a:bodyPr/>
                    <a:lstStyle/>
                    <a:p>
                      <a:pPr algn="ctr"/>
                      <a:r>
                        <a:rPr lang="uz-Cyrl-UZ" sz="1400" noProof="0">
                          <a:latin typeface="Times New Roman" panose="02020603050405020304" pitchFamily="18" charset="0"/>
                          <a:cs typeface="Times New Roman" panose="02020603050405020304" pitchFamily="18" charset="0"/>
                        </a:rPr>
                        <a:t>Қисқа мижоз кутиш вақти</a:t>
                      </a:r>
                    </a:p>
                    <a:p>
                      <a:pPr algn="ctr"/>
                      <a:r>
                        <a:rPr lang="uz-Cyrl-UZ" sz="1400" noProof="0">
                          <a:latin typeface="Times New Roman" panose="02020603050405020304" pitchFamily="18" charset="0"/>
                          <a:cs typeface="Times New Roman" panose="02020603050405020304" pitchFamily="18" charset="0"/>
                        </a:rPr>
                        <a:t>Жараёндаги паст инвентар</a:t>
                      </a:r>
                    </a:p>
                  </a:txBody>
                  <a:tcPr anchor="ctr"/>
                </a:tc>
                <a:extLst>
                  <a:ext uri="{0D108BD9-81ED-4DB2-BD59-A6C34878D82A}">
                    <a16:rowId xmlns:a16="http://schemas.microsoft.com/office/drawing/2014/main" val="2045942412"/>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Ишончлилик</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Ишончли жараён ресурсларини тақдим этинг</a:t>
                      </a:r>
                    </a:p>
                    <a:p>
                      <a:pPr algn="ctr"/>
                      <a:r>
                        <a:rPr lang="uz-Cyrl-UZ" sz="1400" noProof="0" dirty="0">
                          <a:latin typeface="Times New Roman" panose="02020603050405020304" pitchFamily="18" charset="0"/>
                          <a:cs typeface="Times New Roman" panose="02020603050405020304" pitchFamily="18" charset="0"/>
                        </a:rPr>
                        <a:t>Ишончли жараённинг чиқиш вақти ва ҳажми</a:t>
                      </a: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Маҳсулот ва хизматларни ўз вақтида етказиб бериш</a:t>
                      </a:r>
                    </a:p>
                    <a:p>
                      <a:pPr algn="ctr"/>
                      <a:r>
                        <a:rPr lang="uz-Cyrl-UZ" sz="1400" noProof="0" dirty="0">
                          <a:latin typeface="Times New Roman" panose="02020603050405020304" pitchFamily="18" charset="0"/>
                          <a:cs typeface="Times New Roman" panose="02020603050405020304" pitchFamily="18" charset="0"/>
                        </a:rPr>
                        <a:t>Жараёнда камроқ бузилиш, чалкашлик ва қайта режалаштириш</a:t>
                      </a:r>
                    </a:p>
                  </a:txBody>
                  <a:tcPr anchor="ctr"/>
                </a:tc>
                <a:extLst>
                  <a:ext uri="{0D108BD9-81ED-4DB2-BD59-A6C34878D82A}">
                    <a16:rowId xmlns:a16="http://schemas.microsoft.com/office/drawing/2014/main" val="2797286587"/>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Мослашувчанлик</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Ресурсларни тегишли имкониятлар билан таъминланг</a:t>
                      </a:r>
                    </a:p>
                    <a:p>
                      <a:pPr algn="ctr"/>
                      <a:r>
                        <a:rPr lang="uz-Cyrl-UZ" sz="1400" noProof="0" dirty="0">
                          <a:latin typeface="Times New Roman" panose="02020603050405020304" pitchFamily="18" charset="0"/>
                          <a:cs typeface="Times New Roman" panose="02020603050405020304" pitchFamily="18" charset="0"/>
                        </a:rPr>
                        <a:t>Қайта ишлаш ҳолатлари ўртасида осонгина ўзгартиринг (нима, қандай ёки қанча ишлов берилмоқда?)</a:t>
                      </a: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Маҳсулот ва хизматларнинг кенг доирасини қайта ишлаш қобилияти</a:t>
                      </a:r>
                    </a:p>
                    <a:p>
                      <a:pPr algn="ctr"/>
                      <a:r>
                        <a:rPr lang="uz-Cyrl-UZ" sz="1400" noProof="0" dirty="0">
                          <a:latin typeface="Times New Roman" panose="02020603050405020304" pitchFamily="18" charset="0"/>
                          <a:cs typeface="Times New Roman" panose="02020603050405020304" pitchFamily="18" charset="0"/>
                        </a:rPr>
                        <a:t>Кам харажат/тезкор маҳсулот ва хизматларни ўзгартириш</a:t>
                      </a:r>
                    </a:p>
                    <a:p>
                      <a:pPr algn="ctr"/>
                      <a:r>
                        <a:rPr lang="uz-Cyrl-UZ" sz="1400" noProof="0" dirty="0">
                          <a:latin typeface="Times New Roman" panose="02020603050405020304" pitchFamily="18" charset="0"/>
                          <a:cs typeface="Times New Roman" panose="02020603050405020304" pitchFamily="18" charset="0"/>
                        </a:rPr>
                        <a:t>Кам харажатли/тезкор ҳажм ва вақтни ўзгартириш</a:t>
                      </a:r>
                    </a:p>
                    <a:p>
                      <a:pPr algn="ctr"/>
                      <a:r>
                        <a:rPr lang="uz-Cyrl-UZ" sz="1400" noProof="0" dirty="0">
                          <a:latin typeface="Times New Roman" panose="02020603050405020304" pitchFamily="18" charset="0"/>
                          <a:cs typeface="Times New Roman" panose="02020603050405020304" pitchFamily="18" charset="0"/>
                        </a:rPr>
                        <a:t>Кутилмаган ҳодисаларга дош бериш қобилияти (масалан, таъминот ёки ишлов беришдаги носозлик)</a:t>
                      </a:r>
                    </a:p>
                  </a:txBody>
                  <a:tcPr anchor="ctr"/>
                </a:tc>
                <a:extLst>
                  <a:ext uri="{0D108BD9-81ED-4DB2-BD59-A6C34878D82A}">
                    <a16:rowId xmlns:a16="http://schemas.microsoft.com/office/drawing/2014/main" val="2270613578"/>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Харажат</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latin typeface="Times New Roman" panose="02020603050405020304" pitchFamily="18" charset="0"/>
                          <a:cs typeface="Times New Roman" panose="02020603050405020304" pitchFamily="18" charset="0"/>
                        </a:rPr>
                        <a:t>Талабни қондириш учун мос қувват</a:t>
                      </a:r>
                    </a:p>
                    <a:p>
                      <a:pPr algn="ctr"/>
                      <a:r>
                        <a:rPr lang="uz-Cyrl-UZ" sz="1400" noProof="0" dirty="0">
                          <a:latin typeface="Times New Roman" panose="02020603050405020304" pitchFamily="18" charset="0"/>
                          <a:cs typeface="Times New Roman" panose="02020603050405020304" pitchFamily="18" charset="0"/>
                        </a:rPr>
                        <a:t>Жараён чиқиндиларини қуйидаги ҳолларда йўқ қилинг: ортиқча қувват; ортиқча жараён қобилияти; жараёндаги кечикишлар; жараёндаги хатолар; нотўғри жараён киритишлари</a:t>
                      </a:r>
                    </a:p>
                    <a:p>
                      <a:pPr algn="ctr"/>
                      <a:endParaRPr lang="uz-Cyrl-UZ" sz="1400" noProof="0" dirty="0">
                        <a:latin typeface="Times New Roman" panose="02020603050405020304" pitchFamily="18" charset="0"/>
                        <a:cs typeface="Times New Roman" panose="02020603050405020304" pitchFamily="18" charset="0"/>
                      </a:endParaRPr>
                    </a:p>
                  </a:txBody>
                  <a:tcPr anchor="ctr"/>
                </a:tc>
                <a:tc>
                  <a:txBody>
                    <a:bodyPr/>
                    <a:lstStyle/>
                    <a:p>
                      <a:pPr algn="ctr"/>
                      <a:endParaRPr lang="uz-Cyrl-UZ" sz="14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880261116"/>
                  </a:ext>
                </a:extLst>
              </a:tr>
              <a:tr h="370840">
                <a:tc>
                  <a:txBody>
                    <a:bodyPr/>
                    <a:lstStyle/>
                    <a:p>
                      <a:pPr algn="ctr"/>
                      <a:r>
                        <a:rPr lang="uz-Cyrl-UZ" sz="1400" b="1" dirty="0">
                          <a:latin typeface="Times New Roman" panose="02020603050405020304" pitchFamily="18" charset="0"/>
                          <a:cs typeface="Times New Roman" panose="02020603050405020304" pitchFamily="18" charset="0"/>
                        </a:rPr>
                        <a:t>Барқарорлик</a:t>
                      </a:r>
                      <a:endParaRPr lang="uz-Latn-UZ" sz="1400" b="1"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a:latin typeface="Times New Roman" panose="02020603050405020304" pitchFamily="18" charset="0"/>
                          <a:cs typeface="Times New Roman" panose="02020603050405020304" pitchFamily="18" charset="0"/>
                        </a:rPr>
                        <a:t>Энергия сарфини минималлаштириш</a:t>
                      </a:r>
                    </a:p>
                    <a:p>
                      <a:pPr algn="ctr"/>
                      <a:r>
                        <a:rPr lang="uz-Cyrl-UZ" sz="1400" noProof="0">
                          <a:latin typeface="Times New Roman" panose="02020603050405020304" pitchFamily="18" charset="0"/>
                          <a:cs typeface="Times New Roman" panose="02020603050405020304" pitchFamily="18" charset="0"/>
                        </a:rPr>
                        <a:t>Жамиятга маҳаллий таъсирни камайтириш</a:t>
                      </a:r>
                    </a:p>
                    <a:p>
                      <a:pPr algn="ctr"/>
                      <a:r>
                        <a:rPr lang="uz-Cyrl-UZ" sz="1400" noProof="0">
                          <a:latin typeface="Times New Roman" panose="02020603050405020304" pitchFamily="18" charset="0"/>
                          <a:cs typeface="Times New Roman" panose="02020603050405020304" pitchFamily="18" charset="0"/>
                        </a:rPr>
                        <a:t>Осон демонтаж қилиш учун ишлаб чиқаринг</a:t>
                      </a:r>
                    </a:p>
                  </a:txBody>
                  <a:tcPr anchor="ctr"/>
                </a:tc>
                <a:tc>
                  <a:txBody>
                    <a:bodyPr/>
                    <a:lstStyle/>
                    <a:p>
                      <a:pPr algn="ctr"/>
                      <a:endParaRPr lang="uz-Cyrl-UZ" sz="14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301955965"/>
                  </a:ext>
                </a:extLst>
              </a:tr>
            </a:tbl>
          </a:graphicData>
        </a:graphic>
      </p:graphicFrame>
      <p:sp>
        <p:nvSpPr>
          <p:cNvPr id="5" name="TextBox 4">
            <a:extLst>
              <a:ext uri="{FF2B5EF4-FFF2-40B4-BE49-F238E27FC236}">
                <a16:creationId xmlns:a16="http://schemas.microsoft.com/office/drawing/2014/main" id="{E1E72CF0-D0C8-4DC7-8050-32108838C1CA}"/>
              </a:ext>
            </a:extLst>
          </p:cNvPr>
          <p:cNvSpPr txBox="1"/>
          <p:nvPr/>
        </p:nvSpPr>
        <p:spPr>
          <a:xfrm>
            <a:off x="7010400" y="4549812"/>
            <a:ext cx="2954216" cy="1169551"/>
          </a:xfrm>
          <a:prstGeom prst="rect">
            <a:avLst/>
          </a:prstGeom>
          <a:noFill/>
        </p:spPr>
        <p:txBody>
          <a:bodyPr wrap="square" rtlCol="0">
            <a:spAutoFit/>
          </a:bodyPr>
          <a:lstStyle/>
          <a:p>
            <a:pPr algn="ctr"/>
            <a:r>
              <a:rPr lang="uz-Cyrl-UZ" sz="1400" dirty="0">
                <a:latin typeface="Times New Roman" panose="02020603050405020304" pitchFamily="18" charset="0"/>
                <a:cs typeface="Times New Roman" panose="02020603050405020304" pitchFamily="18" charset="0"/>
              </a:rPr>
              <a:t>Кам ишлов бериш харажатлари</a:t>
            </a:r>
          </a:p>
          <a:p>
            <a:pPr algn="ctr"/>
            <a:r>
              <a:rPr lang="uz-Cyrl-UZ" sz="1400" dirty="0">
                <a:latin typeface="Times New Roman" panose="02020603050405020304" pitchFamily="18" charset="0"/>
                <a:cs typeface="Times New Roman" panose="02020603050405020304" pitchFamily="18" charset="0"/>
              </a:rPr>
              <a:t>Кам ресурс харажатлари </a:t>
            </a:r>
          </a:p>
          <a:p>
            <a:pPr algn="ctr"/>
            <a:r>
              <a:rPr lang="uz-Cyrl-UZ" sz="1400" dirty="0">
                <a:latin typeface="Times New Roman" panose="02020603050405020304" pitchFamily="18" charset="0"/>
                <a:cs typeface="Times New Roman" panose="02020603050405020304" pitchFamily="18" charset="0"/>
              </a:rPr>
              <a:t>(капитал харажатлар)</a:t>
            </a:r>
          </a:p>
          <a:p>
            <a:pPr algn="ctr"/>
            <a:r>
              <a:rPr lang="uz-Cyrl-UZ" sz="1400" dirty="0">
                <a:latin typeface="Times New Roman" panose="02020603050405020304" pitchFamily="18" charset="0"/>
                <a:cs typeface="Times New Roman" panose="02020603050405020304" pitchFamily="18" charset="0"/>
              </a:rPr>
              <a:t>Кам кечикиш/инвентар харажатлари </a:t>
            </a:r>
          </a:p>
          <a:p>
            <a:pPr algn="ctr"/>
            <a:r>
              <a:rPr lang="uz-Cyrl-UZ" sz="1400" dirty="0">
                <a:latin typeface="Times New Roman" panose="02020603050405020304" pitchFamily="18" charset="0"/>
                <a:cs typeface="Times New Roman" panose="02020603050405020304" pitchFamily="18" charset="0"/>
              </a:rPr>
              <a:t>(айланма маблағлар харажатлари)</a:t>
            </a:r>
          </a:p>
        </p:txBody>
      </p:sp>
      <p:sp>
        <p:nvSpPr>
          <p:cNvPr id="6" name="TextBox 5">
            <a:extLst>
              <a:ext uri="{FF2B5EF4-FFF2-40B4-BE49-F238E27FC236}">
                <a16:creationId xmlns:a16="http://schemas.microsoft.com/office/drawing/2014/main" id="{822184EC-C59B-423D-BF8E-410A0ED472EF}"/>
              </a:ext>
            </a:extLst>
          </p:cNvPr>
          <p:cNvSpPr txBox="1"/>
          <p:nvPr/>
        </p:nvSpPr>
        <p:spPr>
          <a:xfrm>
            <a:off x="7069016" y="5838264"/>
            <a:ext cx="3329353" cy="523220"/>
          </a:xfrm>
          <a:prstGeom prst="rect">
            <a:avLst/>
          </a:prstGeom>
          <a:noFill/>
        </p:spPr>
        <p:txBody>
          <a:bodyPr wrap="square" rtlCol="0">
            <a:spAutoFit/>
          </a:bodyPr>
          <a:lstStyle/>
          <a:p>
            <a:r>
              <a:rPr lang="uz-Cyrl-UZ" sz="1400" dirty="0">
                <a:latin typeface="Times New Roman" panose="02020603050405020304" pitchFamily="18" charset="0"/>
                <a:cs typeface="Times New Roman" panose="02020603050405020304" pitchFamily="18" charset="0"/>
              </a:rPr>
              <a:t>Атроф-муҳит ва жамиятга салбий таъсирни камайтириш</a:t>
            </a:r>
          </a:p>
        </p:txBody>
      </p:sp>
    </p:spTree>
    <p:extLst>
      <p:ext uri="{BB962C8B-B14F-4D97-AF65-F5344CB8AC3E}">
        <p14:creationId xmlns:p14="http://schemas.microsoft.com/office/powerpoint/2010/main" val="3639529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그룹 9">
            <a:extLst>
              <a:ext uri="{FF2B5EF4-FFF2-40B4-BE49-F238E27FC236}">
                <a16:creationId xmlns:a16="http://schemas.microsoft.com/office/drawing/2014/main" id="{E8F9FDD0-588D-4929-BD0A-EC57FD13AD13}"/>
              </a:ext>
            </a:extLst>
          </p:cNvPr>
          <p:cNvGrpSpPr>
            <a:grpSpLocks/>
          </p:cNvGrpSpPr>
          <p:nvPr/>
        </p:nvGrpSpPr>
        <p:grpSpPr bwMode="auto">
          <a:xfrm>
            <a:off x="4259264" y="2408238"/>
            <a:ext cx="4186237" cy="1181100"/>
            <a:chOff x="2734490" y="2425337"/>
            <a:chExt cx="4187718" cy="1181463"/>
          </a:xfrm>
        </p:grpSpPr>
        <p:sp>
          <p:nvSpPr>
            <p:cNvPr id="4" name="타원 3">
              <a:extLst>
                <a:ext uri="{FF2B5EF4-FFF2-40B4-BE49-F238E27FC236}">
                  <a16:creationId xmlns:a16="http://schemas.microsoft.com/office/drawing/2014/main" id="{E9C9ABE0-536F-4965-87DE-68EB873E4E2E}"/>
                </a:ext>
              </a:extLst>
            </p:cNvPr>
            <p:cNvSpPr/>
            <p:nvPr/>
          </p:nvSpPr>
          <p:spPr>
            <a:xfrm>
              <a:off x="2734490" y="2463449"/>
              <a:ext cx="1067177" cy="1143351"/>
            </a:xfrm>
            <a:prstGeom prst="ellipse">
              <a:avLst/>
            </a:prstGeom>
            <a:ln w="19050">
              <a:solidFill>
                <a:srgbClr val="0033CC"/>
              </a:solidFill>
            </a:ln>
          </p:spPr>
          <p:style>
            <a:lnRef idx="1">
              <a:schemeClr val="accent1"/>
            </a:lnRef>
            <a:fillRef idx="0">
              <a:schemeClr val="accent1"/>
            </a:fillRef>
            <a:effectRef idx="0">
              <a:schemeClr val="accent1"/>
            </a:effectRef>
            <a:fontRef idx="minor">
              <a:schemeClr val="tx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sz="1400">
                <a:ea typeface="굴림" panose="020B0600000101010101" pitchFamily="34" charset="-127"/>
              </a:endParaRPr>
            </a:p>
          </p:txBody>
        </p:sp>
        <p:sp>
          <p:nvSpPr>
            <p:cNvPr id="5" name="타원 4">
              <a:extLst>
                <a:ext uri="{FF2B5EF4-FFF2-40B4-BE49-F238E27FC236}">
                  <a16:creationId xmlns:a16="http://schemas.microsoft.com/office/drawing/2014/main" id="{086B34F1-E337-43A3-9C98-FBC305BE9AA5}"/>
                </a:ext>
              </a:extLst>
            </p:cNvPr>
            <p:cNvSpPr/>
            <p:nvPr/>
          </p:nvSpPr>
          <p:spPr>
            <a:xfrm>
              <a:off x="5739103" y="2425337"/>
              <a:ext cx="1067177" cy="1143351"/>
            </a:xfrm>
            <a:prstGeom prst="ellipse">
              <a:avLst/>
            </a:prstGeom>
            <a:ln w="19050">
              <a:solidFill>
                <a:srgbClr val="0033CC"/>
              </a:solidFill>
            </a:ln>
          </p:spPr>
          <p:style>
            <a:lnRef idx="1">
              <a:schemeClr val="accent1"/>
            </a:lnRef>
            <a:fillRef idx="0">
              <a:schemeClr val="accent1"/>
            </a:fillRef>
            <a:effectRef idx="0">
              <a:schemeClr val="accent1"/>
            </a:effectRef>
            <a:fontRef idx="minor">
              <a:schemeClr val="tx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sz="1400">
                <a:ea typeface="굴림" panose="020B0600000101010101" pitchFamily="34" charset="-127"/>
              </a:endParaRPr>
            </a:p>
          </p:txBody>
        </p:sp>
        <p:sp>
          <p:nvSpPr>
            <p:cNvPr id="7" name="오른쪽 화살표 6">
              <a:extLst>
                <a:ext uri="{FF2B5EF4-FFF2-40B4-BE49-F238E27FC236}">
                  <a16:creationId xmlns:a16="http://schemas.microsoft.com/office/drawing/2014/main" id="{9FE185A8-F2F5-4E42-A991-9CC950B6DF69}"/>
                </a:ext>
              </a:extLst>
            </p:cNvPr>
            <p:cNvSpPr/>
            <p:nvPr/>
          </p:nvSpPr>
          <p:spPr>
            <a:xfrm>
              <a:off x="3809607" y="2590488"/>
              <a:ext cx="1931083" cy="889273"/>
            </a:xfrm>
            <a:prstGeom prst="rightArrow">
              <a:avLst/>
            </a:prstGeom>
            <a:ln w="19050">
              <a:solidFill>
                <a:srgbClr val="0033CC"/>
              </a:solidFill>
            </a:ln>
          </p:spPr>
          <p:style>
            <a:lnRef idx="1">
              <a:schemeClr val="accent1"/>
            </a:lnRef>
            <a:fillRef idx="0">
              <a:schemeClr val="accent1"/>
            </a:fillRef>
            <a:effectRef idx="0">
              <a:schemeClr val="accent1"/>
            </a:effectRef>
            <a:fontRef idx="minor">
              <a:schemeClr val="tx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uz-Cyrl-UZ" altLang="ko-KR" sz="1250" b="1" dirty="0">
                  <a:latin typeface="Times New Roman" panose="02020603050405020304" pitchFamily="18" charset="0"/>
                  <a:ea typeface="굴림" panose="020B0600000101010101" pitchFamily="34" charset="-127"/>
                  <a:cs typeface="Times New Roman" panose="02020603050405020304" pitchFamily="18" charset="0"/>
                </a:rPr>
                <a:t>ТРАНСФОРМАЦИЯ</a:t>
              </a:r>
              <a:endParaRPr lang="ko-KR" altLang="en-US" sz="1250" b="1" dirty="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43" name="TextBox 7">
              <a:extLst>
                <a:ext uri="{FF2B5EF4-FFF2-40B4-BE49-F238E27FC236}">
                  <a16:creationId xmlns:a16="http://schemas.microsoft.com/office/drawing/2014/main" id="{35659E75-B6DA-43F2-A94F-F5A7B3E35894}"/>
                </a:ext>
              </a:extLst>
            </p:cNvPr>
            <p:cNvSpPr txBox="1">
              <a:spLocks noChangeArrowheads="1"/>
            </p:cNvSpPr>
            <p:nvPr/>
          </p:nvSpPr>
          <p:spPr bwMode="auto">
            <a:xfrm>
              <a:off x="2777569" y="2906904"/>
              <a:ext cx="897647" cy="292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1300" b="1">
                  <a:latin typeface="Times New Roman" panose="02020603050405020304" pitchFamily="18" charset="0"/>
                  <a:ea typeface="굴림" panose="020B0600000101010101" pitchFamily="34" charset="-127"/>
                  <a:cs typeface="Times New Roman" panose="02020603050405020304" pitchFamily="18" charset="0"/>
                </a:rPr>
                <a:t>РЕСУРС</a:t>
              </a:r>
              <a:endParaRPr lang="ko-KR" altLang="en-US" sz="1300" b="1">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44" name="TextBox 8">
              <a:extLst>
                <a:ext uri="{FF2B5EF4-FFF2-40B4-BE49-F238E27FC236}">
                  <a16:creationId xmlns:a16="http://schemas.microsoft.com/office/drawing/2014/main" id="{E892A12B-6BBD-4DC1-8299-4FD86BBD5A4F}"/>
                </a:ext>
              </a:extLst>
            </p:cNvPr>
            <p:cNvSpPr txBox="1">
              <a:spLocks noChangeArrowheads="1"/>
            </p:cNvSpPr>
            <p:nvPr/>
          </p:nvSpPr>
          <p:spPr bwMode="auto">
            <a:xfrm>
              <a:off x="5714926" y="2862132"/>
              <a:ext cx="1207282" cy="277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r>
                <a:rPr lang="uz-Cyrl-UZ" altLang="ko-KR" sz="1200" b="1">
                  <a:latin typeface="Times New Roman" panose="02020603050405020304" pitchFamily="18" charset="0"/>
                  <a:ea typeface="굴림" panose="020B0600000101010101" pitchFamily="34" charset="-127"/>
                  <a:cs typeface="Times New Roman" panose="02020603050405020304" pitchFamily="18" charset="0"/>
                </a:rPr>
                <a:t>МАҲСУЛОТ</a:t>
              </a:r>
              <a:endParaRPr lang="ko-KR" altLang="en-US" sz="1200" b="1">
                <a:latin typeface="Times New Roman" panose="02020603050405020304" pitchFamily="18" charset="0"/>
                <a:ea typeface="굴림" panose="020B0600000101010101" pitchFamily="34" charset="-127"/>
                <a:cs typeface="Times New Roman" panose="02020603050405020304" pitchFamily="18" charset="0"/>
              </a:endParaRPr>
            </a:p>
          </p:txBody>
        </p:sp>
      </p:grpSp>
      <p:sp>
        <p:nvSpPr>
          <p:cNvPr id="30723" name="TextBox 10">
            <a:extLst>
              <a:ext uri="{FF2B5EF4-FFF2-40B4-BE49-F238E27FC236}">
                <a16:creationId xmlns:a16="http://schemas.microsoft.com/office/drawing/2014/main" id="{5E94A18A-7471-4F5F-BB35-E1B97A5573AF}"/>
              </a:ext>
            </a:extLst>
          </p:cNvPr>
          <p:cNvSpPr txBox="1">
            <a:spLocks noChangeArrowheads="1"/>
          </p:cNvSpPr>
          <p:nvPr/>
        </p:nvSpPr>
        <p:spPr bwMode="auto">
          <a:xfrm>
            <a:off x="7010400" y="1735138"/>
            <a:ext cx="1676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1800" b="1">
                <a:latin typeface="Times New Roman" panose="02020603050405020304" pitchFamily="18" charset="0"/>
                <a:ea typeface="굴림" panose="020B0600000101010101" pitchFamily="34" charset="-127"/>
                <a:cs typeface="Times New Roman" panose="02020603050405020304" pitchFamily="18" charset="0"/>
              </a:rPr>
              <a:t>Қўшилган қиймат</a:t>
            </a:r>
            <a:endParaRPr lang="ko-KR" altLang="en-US" sz="1800" b="1">
              <a:latin typeface="Times New Roman" panose="02020603050405020304" pitchFamily="18" charset="0"/>
              <a:ea typeface="굴림" panose="020B0600000101010101" pitchFamily="34" charset="-127"/>
              <a:cs typeface="Times New Roman" panose="02020603050405020304" pitchFamily="18" charset="0"/>
            </a:endParaRPr>
          </a:p>
        </p:txBody>
      </p:sp>
      <p:sp>
        <p:nvSpPr>
          <p:cNvPr id="17" name="직사각형 16">
            <a:extLst>
              <a:ext uri="{FF2B5EF4-FFF2-40B4-BE49-F238E27FC236}">
                <a16:creationId xmlns:a16="http://schemas.microsoft.com/office/drawing/2014/main" id="{B7816195-1A80-4544-879F-41DCF709E2C5}"/>
              </a:ext>
            </a:extLst>
          </p:cNvPr>
          <p:cNvSpPr/>
          <p:nvPr/>
        </p:nvSpPr>
        <p:spPr>
          <a:xfrm>
            <a:off x="3886200" y="1658938"/>
            <a:ext cx="4800600" cy="2362200"/>
          </a:xfrm>
          <a:prstGeom prst="rect">
            <a:avLst/>
          </a:prstGeom>
          <a:ln w="19050">
            <a:solidFill>
              <a:srgbClr val="0033CC"/>
            </a:solidFill>
          </a:ln>
        </p:spPr>
        <p:style>
          <a:lnRef idx="1">
            <a:schemeClr val="accent1"/>
          </a:lnRef>
          <a:fillRef idx="0">
            <a:schemeClr val="accent1"/>
          </a:fillRef>
          <a:effectRef idx="0">
            <a:schemeClr val="accent1"/>
          </a:effectRef>
          <a:fontRef idx="minor">
            <a:schemeClr val="tx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a:ea typeface="굴림" panose="020B0600000101010101" pitchFamily="34" charset="-127"/>
            </a:endParaRPr>
          </a:p>
        </p:txBody>
      </p:sp>
      <p:sp>
        <p:nvSpPr>
          <p:cNvPr id="30725" name="TextBox 1">
            <a:extLst>
              <a:ext uri="{FF2B5EF4-FFF2-40B4-BE49-F238E27FC236}">
                <a16:creationId xmlns:a16="http://schemas.microsoft.com/office/drawing/2014/main" id="{AB1AB890-A704-40FC-924E-A7DF975744D6}"/>
              </a:ext>
            </a:extLst>
          </p:cNvPr>
          <p:cNvSpPr txBox="1">
            <a:spLocks noChangeArrowheads="1"/>
          </p:cNvSpPr>
          <p:nvPr/>
        </p:nvSpPr>
        <p:spPr bwMode="auto">
          <a:xfrm>
            <a:off x="4038600" y="1811339"/>
            <a:ext cx="2370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1800" b="1">
                <a:latin typeface="Times New Roman" panose="02020603050405020304" pitchFamily="18" charset="0"/>
                <a:ea typeface="굴림" panose="020B0600000101010101" pitchFamily="34" charset="-127"/>
                <a:cs typeface="Times New Roman" panose="02020603050405020304" pitchFamily="18" charset="0"/>
              </a:rPr>
              <a:t>Асосий фаолият</a:t>
            </a:r>
            <a:endParaRPr lang="ko-KR" altLang="en-US" sz="1800" b="1">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26" name="TextBox 1">
            <a:extLst>
              <a:ext uri="{FF2B5EF4-FFF2-40B4-BE49-F238E27FC236}">
                <a16:creationId xmlns:a16="http://schemas.microsoft.com/office/drawing/2014/main" id="{18D189C5-BD0B-4DD0-BC35-B6DA2AFF0E44}"/>
              </a:ext>
            </a:extLst>
          </p:cNvPr>
          <p:cNvSpPr txBox="1">
            <a:spLocks noChangeArrowheads="1"/>
          </p:cNvSpPr>
          <p:nvPr/>
        </p:nvSpPr>
        <p:spPr bwMode="auto">
          <a:xfrm>
            <a:off x="3886201" y="2039939"/>
            <a:ext cx="2600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1800" b="1">
                <a:latin typeface="Times New Roman" panose="02020603050405020304" pitchFamily="18" charset="0"/>
                <a:ea typeface="굴림" panose="020B0600000101010101" pitchFamily="34" charset="-127"/>
                <a:cs typeface="Times New Roman" panose="02020603050405020304" pitchFamily="18" charset="0"/>
              </a:rPr>
              <a:t>Операцион менежмент</a:t>
            </a:r>
            <a:endParaRPr lang="ko-KR" altLang="en-US" sz="1800" b="1">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27" name="Rectangle 1">
            <a:extLst>
              <a:ext uri="{FF2B5EF4-FFF2-40B4-BE49-F238E27FC236}">
                <a16:creationId xmlns:a16="http://schemas.microsoft.com/office/drawing/2014/main" id="{8F4EC445-B660-4996-80CC-509E1201182E}"/>
              </a:ext>
            </a:extLst>
          </p:cNvPr>
          <p:cNvSpPr>
            <a:spLocks noChangeArrowheads="1"/>
          </p:cNvSpPr>
          <p:nvPr/>
        </p:nvSpPr>
        <p:spPr bwMode="auto">
          <a:xfrm>
            <a:off x="1219201" y="2209800"/>
            <a:ext cx="3084513"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lvl="1" eaLnBrk="1" hangingPunct="1">
              <a:lnSpc>
                <a:spcPct val="80000"/>
              </a:lnSpc>
              <a:spcBef>
                <a:spcPct val="30000"/>
              </a:spcBef>
              <a:buClrTx/>
              <a:buFont typeface="Wingdings" panose="05000000000000000000" pitchFamily="2" charset="2"/>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Қайси</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 ресурслар ва қанча?</a:t>
            </a:r>
            <a:endParaRPr lang="en-US" altLang="ko-KR"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28" name="Rectangle 2">
            <a:extLst>
              <a:ext uri="{FF2B5EF4-FFF2-40B4-BE49-F238E27FC236}">
                <a16:creationId xmlns:a16="http://schemas.microsoft.com/office/drawing/2014/main" id="{E66993A8-8B58-4718-AA75-6F9E6F2FE279}"/>
              </a:ext>
            </a:extLst>
          </p:cNvPr>
          <p:cNvSpPr>
            <a:spLocks noChangeArrowheads="1"/>
          </p:cNvSpPr>
          <p:nvPr/>
        </p:nvSpPr>
        <p:spPr bwMode="auto">
          <a:xfrm>
            <a:off x="1693864" y="2725739"/>
            <a:ext cx="2473325"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Қачон </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буюртма қилинган?</a:t>
            </a:r>
            <a:endParaRPr lang="en-US" altLang="ko-KR"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29" name="Rectangle 22">
            <a:extLst>
              <a:ext uri="{FF2B5EF4-FFF2-40B4-BE49-F238E27FC236}">
                <a16:creationId xmlns:a16="http://schemas.microsoft.com/office/drawing/2014/main" id="{8D25CAE4-C4BA-4104-841C-3DCD8FA74FCD}"/>
              </a:ext>
            </a:extLst>
          </p:cNvPr>
          <p:cNvSpPr>
            <a:spLocks noChangeArrowheads="1"/>
          </p:cNvSpPr>
          <p:nvPr/>
        </p:nvSpPr>
        <p:spPr bwMode="auto">
          <a:xfrm>
            <a:off x="1219201" y="3275014"/>
            <a:ext cx="3025775"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lvl="1" eaLnBrk="1" hangingPunct="1">
              <a:lnSpc>
                <a:spcPct val="80000"/>
              </a:lnSpc>
              <a:spcBef>
                <a:spcPct val="30000"/>
              </a:spcBef>
              <a:buClrTx/>
              <a:buFont typeface="Wingdings" panose="05000000000000000000" pitchFamily="2" charset="2"/>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Қаердан </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сотиб олиш керак?</a:t>
            </a:r>
            <a:endParaRPr lang="en-US" altLang="ko-KR"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30" name="Rectangle 7">
            <a:extLst>
              <a:ext uri="{FF2B5EF4-FFF2-40B4-BE49-F238E27FC236}">
                <a16:creationId xmlns:a16="http://schemas.microsoft.com/office/drawing/2014/main" id="{AFCBC06A-D6B7-44D9-AE60-C3DB97E1EAC7}"/>
              </a:ext>
            </a:extLst>
          </p:cNvPr>
          <p:cNvSpPr>
            <a:spLocks noChangeArrowheads="1"/>
          </p:cNvSpPr>
          <p:nvPr/>
        </p:nvSpPr>
        <p:spPr bwMode="auto">
          <a:xfrm>
            <a:off x="8170864" y="2413001"/>
            <a:ext cx="22685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lvl="1" eaLnBrk="1" hangingPunct="1">
              <a:lnSpc>
                <a:spcPct val="80000"/>
              </a:lnSpc>
              <a:spcBef>
                <a:spcPct val="30000"/>
              </a:spcBef>
              <a:buClrTx/>
              <a:buFont typeface="Wingdings" panose="05000000000000000000" pitchFamily="2" charset="2"/>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Қанча</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 миқдорда?</a:t>
            </a:r>
            <a:endParaRPr lang="en-US" altLang="ko-KR"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31" name="Rectangle 8">
            <a:extLst>
              <a:ext uri="{FF2B5EF4-FFF2-40B4-BE49-F238E27FC236}">
                <a16:creationId xmlns:a16="http://schemas.microsoft.com/office/drawing/2014/main" id="{4EFF5A81-E09D-48C2-93CF-8A9CCA6541D0}"/>
              </a:ext>
            </a:extLst>
          </p:cNvPr>
          <p:cNvSpPr>
            <a:spLocks noChangeArrowheads="1"/>
          </p:cNvSpPr>
          <p:nvPr/>
        </p:nvSpPr>
        <p:spPr bwMode="auto">
          <a:xfrm>
            <a:off x="8655050" y="2733676"/>
            <a:ext cx="4572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Қачон</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га керак?</a:t>
            </a:r>
            <a:endParaRPr lang="en-US" altLang="en-US"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32" name="Rectangle 25">
            <a:extLst>
              <a:ext uri="{FF2B5EF4-FFF2-40B4-BE49-F238E27FC236}">
                <a16:creationId xmlns:a16="http://schemas.microsoft.com/office/drawing/2014/main" id="{0B034DCB-A4E3-4B77-BAC2-4C6FFF785CAF}"/>
              </a:ext>
            </a:extLst>
          </p:cNvPr>
          <p:cNvSpPr>
            <a:spLocks noChangeArrowheads="1"/>
          </p:cNvSpPr>
          <p:nvPr/>
        </p:nvSpPr>
        <p:spPr bwMode="auto">
          <a:xfrm>
            <a:off x="8655050" y="3044825"/>
            <a:ext cx="22098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Қандай</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 қилиб яратилади?</a:t>
            </a:r>
            <a:endParaRPr lang="en-US" altLang="en-US" sz="1800">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33" name="Rectangle 9">
            <a:extLst>
              <a:ext uri="{FF2B5EF4-FFF2-40B4-BE49-F238E27FC236}">
                <a16:creationId xmlns:a16="http://schemas.microsoft.com/office/drawing/2014/main" id="{D4A6D16D-6480-411E-826B-D5751C9C7822}"/>
              </a:ext>
            </a:extLst>
          </p:cNvPr>
          <p:cNvSpPr>
            <a:spLocks noChangeArrowheads="1"/>
          </p:cNvSpPr>
          <p:nvPr/>
        </p:nvSpPr>
        <p:spPr bwMode="auto">
          <a:xfrm>
            <a:off x="4738688" y="3752851"/>
            <a:ext cx="457200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Қачон</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га режалаштирилган?</a:t>
            </a:r>
          </a:p>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Қаерда </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ишлар қилинади?</a:t>
            </a:r>
            <a:endParaRPr lang="en-US" altLang="ko-KR" sz="1800">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Қандай қилиб</a:t>
            </a:r>
            <a:r>
              <a:rPr lang="uz-Cyrl-UZ" altLang="ko-KR" sz="1800">
                <a:latin typeface="Times New Roman" panose="02020603050405020304" pitchFamily="18" charset="0"/>
                <a:ea typeface="굴림" panose="020B0600000101010101" pitchFamily="34" charset="-127"/>
                <a:cs typeface="Times New Roman" panose="02020603050405020304" pitchFamily="18" charset="0"/>
              </a:rPr>
              <a:t> ресурслар тақсимланади?</a:t>
            </a:r>
          </a:p>
          <a:p>
            <a:pPr eaLnBrk="1" hangingPunct="1">
              <a:lnSpc>
                <a:spcPct val="80000"/>
              </a:lnSpc>
              <a:spcBef>
                <a:spcPct val="30000"/>
              </a:spcBef>
              <a:buClrTx/>
              <a:buFontTx/>
              <a:buNone/>
            </a:pPr>
            <a:r>
              <a:rPr lang="uz-Cyrl-UZ"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rPr>
              <a:t>Ким (лар) ишни бажаради ? </a:t>
            </a:r>
            <a:endParaRPr lang="en-US" altLang="ko-KR" sz="1800">
              <a:solidFill>
                <a:srgbClr val="FF0000"/>
              </a:solidFill>
              <a:latin typeface="Times New Roman" panose="02020603050405020304" pitchFamily="18" charset="0"/>
              <a:ea typeface="굴림" panose="020B0600000101010101" pitchFamily="34" charset="-127"/>
              <a:cs typeface="Times New Roman" panose="02020603050405020304" pitchFamily="18" charset="0"/>
            </a:endParaRPr>
          </a:p>
        </p:txBody>
      </p:sp>
      <p:sp>
        <p:nvSpPr>
          <p:cNvPr id="30734" name="Rectangle 11">
            <a:extLst>
              <a:ext uri="{FF2B5EF4-FFF2-40B4-BE49-F238E27FC236}">
                <a16:creationId xmlns:a16="http://schemas.microsoft.com/office/drawing/2014/main" id="{A128D01B-13D0-49D6-B7FA-6DAE95644B68}"/>
              </a:ext>
            </a:extLst>
          </p:cNvPr>
          <p:cNvSpPr>
            <a:spLocks noChangeArrowheads="1"/>
          </p:cNvSpPr>
          <p:nvPr/>
        </p:nvSpPr>
        <p:spPr bwMode="auto">
          <a:xfrm>
            <a:off x="1808163" y="5368926"/>
            <a:ext cx="4291012" cy="118427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ru-RU" altLang="en-US" sz="1800"/>
          </a:p>
        </p:txBody>
      </p:sp>
      <p:sp>
        <p:nvSpPr>
          <p:cNvPr id="30735" name="Rectangle 17">
            <a:extLst>
              <a:ext uri="{FF2B5EF4-FFF2-40B4-BE49-F238E27FC236}">
                <a16:creationId xmlns:a16="http://schemas.microsoft.com/office/drawing/2014/main" id="{D4326365-5271-4427-8752-C348B918C373}"/>
              </a:ext>
            </a:extLst>
          </p:cNvPr>
          <p:cNvSpPr>
            <a:spLocks noChangeArrowheads="1"/>
          </p:cNvSpPr>
          <p:nvPr/>
        </p:nvSpPr>
        <p:spPr bwMode="auto">
          <a:xfrm>
            <a:off x="6221414" y="5357814"/>
            <a:ext cx="4162425" cy="1184275"/>
          </a:xfrm>
          <a:prstGeom prst="rect">
            <a:avLst/>
          </a:prstGeom>
          <a:solidFill>
            <a:schemeClr val="accent1"/>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ru-RU" altLang="en-US" sz="1800"/>
          </a:p>
        </p:txBody>
      </p:sp>
      <p:sp>
        <p:nvSpPr>
          <p:cNvPr id="30" name="Isosceles Triangle 29">
            <a:extLst>
              <a:ext uri="{FF2B5EF4-FFF2-40B4-BE49-F238E27FC236}">
                <a16:creationId xmlns:a16="http://schemas.microsoft.com/office/drawing/2014/main" id="{F06F05E1-50D1-4AB4-85D5-DE79C7C72286}"/>
              </a:ext>
            </a:extLst>
          </p:cNvPr>
          <p:cNvSpPr/>
          <p:nvPr/>
        </p:nvSpPr>
        <p:spPr bwMode="auto">
          <a:xfrm rot="10800000">
            <a:off x="2886076" y="4921250"/>
            <a:ext cx="6424613" cy="381000"/>
          </a:xfrm>
          <a:prstGeom prst="triangle">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p:spPr>
        <p:txBody>
          <a:bodyPr/>
          <a:lstStyle/>
          <a:p>
            <a:pPr>
              <a:defRPr/>
            </a:pPr>
            <a:endParaRPr lang="ru-RU">
              <a:latin typeface="Arial" charset="0"/>
            </a:endParaRPr>
          </a:p>
        </p:txBody>
      </p:sp>
      <p:sp>
        <p:nvSpPr>
          <p:cNvPr id="30737" name="Rectangle 10">
            <a:extLst>
              <a:ext uri="{FF2B5EF4-FFF2-40B4-BE49-F238E27FC236}">
                <a16:creationId xmlns:a16="http://schemas.microsoft.com/office/drawing/2014/main" id="{6CB1E50E-6765-4072-BAD4-7D81F8823F9F}"/>
              </a:ext>
            </a:extLst>
          </p:cNvPr>
          <p:cNvSpPr>
            <a:spLocks noChangeArrowheads="1"/>
          </p:cNvSpPr>
          <p:nvPr/>
        </p:nvSpPr>
        <p:spPr bwMode="auto">
          <a:xfrm>
            <a:off x="1808164" y="5535614"/>
            <a:ext cx="42751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en-US" sz="1800" dirty="0">
                <a:solidFill>
                  <a:srgbClr val="FF0000"/>
                </a:solidFill>
                <a:latin typeface="Times New Roman" panose="02020603050405020304" pitchFamily="18" charset="0"/>
                <a:cs typeface="Times New Roman" panose="02020603050405020304" pitchFamily="18" charset="0"/>
              </a:rPr>
              <a:t>Дизайн масалалари</a:t>
            </a:r>
            <a:endParaRPr lang="en-US" altLang="en-US" sz="1800" dirty="0">
              <a:latin typeface="Times New Roman" panose="02020603050405020304" pitchFamily="18" charset="0"/>
              <a:cs typeface="Times New Roman" panose="02020603050405020304" pitchFamily="18" charset="0"/>
            </a:endParaRPr>
          </a:p>
          <a:p>
            <a:pPr algn="ctr">
              <a:spcBef>
                <a:spcPct val="0"/>
              </a:spcBef>
              <a:buClrTx/>
              <a:buFontTx/>
              <a:buNone/>
            </a:pPr>
            <a:r>
              <a:rPr lang="uz-Cyrl-UZ" altLang="en-US" sz="1800" dirty="0">
                <a:latin typeface="Times New Roman" panose="02020603050405020304" pitchFamily="18" charset="0"/>
                <a:cs typeface="Times New Roman" panose="02020603050405020304" pitchFamily="18" charset="0"/>
              </a:rPr>
              <a:t>Маҳсулот дизайни, локация, цехлар жойлашиши, иш жараёни дизайни</a:t>
            </a:r>
            <a:endParaRPr lang="ru-RU" altLang="en-US" sz="1800" dirty="0">
              <a:latin typeface="Times New Roman" panose="02020603050405020304" pitchFamily="18" charset="0"/>
              <a:cs typeface="Times New Roman" panose="02020603050405020304" pitchFamily="18" charset="0"/>
            </a:endParaRPr>
          </a:p>
        </p:txBody>
      </p:sp>
      <p:sp>
        <p:nvSpPr>
          <p:cNvPr id="30738" name="TextBox 14">
            <a:extLst>
              <a:ext uri="{FF2B5EF4-FFF2-40B4-BE49-F238E27FC236}">
                <a16:creationId xmlns:a16="http://schemas.microsoft.com/office/drawing/2014/main" id="{5B21F0C4-7C0F-4EB5-B30A-DE5514AEBCD7}"/>
              </a:ext>
            </a:extLst>
          </p:cNvPr>
          <p:cNvSpPr txBox="1">
            <a:spLocks noChangeArrowheads="1"/>
          </p:cNvSpPr>
          <p:nvPr/>
        </p:nvSpPr>
        <p:spPr bwMode="auto">
          <a:xfrm>
            <a:off x="6259514" y="5310188"/>
            <a:ext cx="4179887" cy="1200150"/>
          </a:xfrm>
          <a:prstGeom prst="rect">
            <a:avLst/>
          </a:prstGeom>
          <a:ln/>
        </p:spPr>
        <p:style>
          <a:lnRef idx="1">
            <a:schemeClr val="accent3"/>
          </a:lnRef>
          <a:fillRef idx="2">
            <a:schemeClr val="accent3"/>
          </a:fillRef>
          <a:effectRef idx="1">
            <a:schemeClr val="accent3"/>
          </a:effectRef>
          <a:fontRef idx="minor">
            <a:schemeClr val="dk1"/>
          </a:fontRef>
        </p:style>
        <p:txBody>
          <a:bodyPr anchor="ct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en-US" sz="1800" dirty="0">
                <a:solidFill>
                  <a:srgbClr val="FF0000"/>
                </a:solidFill>
                <a:latin typeface="Times New Roman" panose="02020603050405020304" pitchFamily="18" charset="0"/>
                <a:cs typeface="Times New Roman" panose="02020603050405020304" pitchFamily="18" charset="0"/>
              </a:rPr>
              <a:t>Операцион масалалар</a:t>
            </a:r>
            <a:endParaRPr lang="en-US" altLang="en-US" sz="1800" dirty="0">
              <a:latin typeface="Times New Roman" panose="02020603050405020304" pitchFamily="18" charset="0"/>
              <a:cs typeface="Times New Roman" panose="02020603050405020304" pitchFamily="18" charset="0"/>
            </a:endParaRPr>
          </a:p>
          <a:p>
            <a:pPr algn="ctr">
              <a:spcBef>
                <a:spcPct val="0"/>
              </a:spcBef>
              <a:buClrTx/>
              <a:buFontTx/>
              <a:buNone/>
            </a:pPr>
            <a:r>
              <a:rPr lang="uz-Cyrl-UZ" altLang="en-US" sz="1800" dirty="0">
                <a:latin typeface="Times New Roman" panose="02020603050405020304" pitchFamily="18" charset="0"/>
                <a:cs typeface="Times New Roman" panose="02020603050405020304" pitchFamily="18" charset="0"/>
              </a:rPr>
              <a:t>Ишлаб чиқариш жараёнларини режалаштириш, товарларни бошқариш,</a:t>
            </a:r>
            <a:r>
              <a:rPr lang="en-US" altLang="en-US" sz="1800" dirty="0">
                <a:latin typeface="Times New Roman" panose="02020603050405020304" pitchFamily="18" charset="0"/>
                <a:cs typeface="Times New Roman" panose="02020603050405020304" pitchFamily="18" charset="0"/>
              </a:rPr>
              <a:t> MRP/ERP, </a:t>
            </a:r>
            <a:r>
              <a:rPr lang="uz-Cyrl-UZ" altLang="en-US" sz="1800" dirty="0">
                <a:latin typeface="Times New Roman" panose="02020603050405020304" pitchFamily="18" charset="0"/>
                <a:cs typeface="Times New Roman" panose="02020603050405020304" pitchFamily="18" charset="0"/>
              </a:rPr>
              <a:t>сифатни бошқариш</a:t>
            </a:r>
            <a:endParaRPr lang="ru-RU" altLang="en-US" sz="1800" dirty="0">
              <a:latin typeface="Times New Roman" panose="02020603050405020304" pitchFamily="18" charset="0"/>
              <a:cs typeface="Times New Roman" panose="02020603050405020304" pitchFamily="18" charset="0"/>
            </a:endParaRPr>
          </a:p>
        </p:txBody>
      </p:sp>
      <p:sp>
        <p:nvSpPr>
          <p:cNvPr id="14" name="Title 13">
            <a:extLst>
              <a:ext uri="{FF2B5EF4-FFF2-40B4-BE49-F238E27FC236}">
                <a16:creationId xmlns:a16="http://schemas.microsoft.com/office/drawing/2014/main" id="{9B2FC67F-2951-4927-85C8-40FA9A5944FC}"/>
              </a:ext>
            </a:extLst>
          </p:cNvPr>
          <p:cNvSpPr>
            <a:spLocks noGrp="1"/>
          </p:cNvSpPr>
          <p:nvPr>
            <p:ph type="title"/>
          </p:nvPr>
        </p:nvSpPr>
        <p:spPr>
          <a:xfrm>
            <a:off x="1808164" y="77788"/>
            <a:ext cx="8631237" cy="1065212"/>
          </a:xfrm>
        </p:spPr>
        <p:txBody>
          <a:bodyPr/>
          <a:lstStyle/>
          <a:p>
            <a:pPr>
              <a:defRPr/>
            </a:pPr>
            <a:r>
              <a:rPr lang="uz-Cyrl-UZ" sz="3200" b="1" dirty="0">
                <a:solidFill>
                  <a:schemeClr val="accent2"/>
                </a:solidFill>
                <a:latin typeface="Times New Roman" panose="02020603050405020304" pitchFamily="18" charset="0"/>
                <a:cs typeface="Times New Roman" panose="02020603050405020304" pitchFamily="18" charset="0"/>
              </a:rPr>
              <a:t>ОПЕРАЦИОН МЕНЕЖЕР ҚАБУЛ ҚИЛУВЧИ ЭНГ МУХИМ ҚАРОРЛАР</a:t>
            </a:r>
            <a:r>
              <a:rPr lang="en-US" sz="3200" b="1" dirty="0">
                <a:solidFill>
                  <a:schemeClr val="accent2"/>
                </a:solidFill>
                <a:latin typeface="Times New Roman" panose="02020603050405020304" pitchFamily="18" charset="0"/>
                <a:cs typeface="Times New Roman" panose="02020603050405020304" pitchFamily="18" charset="0"/>
              </a:rPr>
              <a:t> [10]</a:t>
            </a:r>
            <a:endParaRPr lang="en-US" sz="32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49839B0-E7FC-4984-9646-4049987DEB90}"/>
              </a:ext>
            </a:extLst>
          </p:cNvPr>
          <p:cNvSpPr/>
          <p:nvPr/>
        </p:nvSpPr>
        <p:spPr>
          <a:xfrm>
            <a:off x="199293" y="147111"/>
            <a:ext cx="11805139" cy="4801314"/>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ЖАРАЁНЛАРНИ СТАНДАРТЛАШТИРИШ</a:t>
            </a:r>
          </a:p>
          <a:p>
            <a:pPr indent="539750" algn="just"/>
            <a:r>
              <a:rPr lang="uz-Latn-UZ" dirty="0">
                <a:latin typeface="Times New Roman" panose="02020603050405020304" pitchFamily="18" charset="0"/>
                <a:cs typeface="Times New Roman" panose="02020603050405020304" pitchFamily="18" charset="0"/>
              </a:rPr>
              <a:t>Жараённи лойиҳалашнинг энг муҳим мақсадларидан бири, айниқса йирик ташкилотларда, технологик дизайнлар қанчалик стандартлаштирилиши кераклиги билан боғлиқ. Ушбу контекстда стандартлаштириш деганда биз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бир хил тарзда ишларни бажариш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ёки расмийроқ айтганда,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ускуналар, усуллар ва жиҳозлардан фойдаланишнинг умумий кетма-кетлигини қабул қилиш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ни тушунамиз. Йирик ташкилотларда бу муҳим масала, чунки кўпинча ташкилотнинг турли қисмларида вақт ўтиши билан ўхшаш ёки бир хил вазифаларни бажаришнинг турли усуллари пайдо бўлади. Аммо, нега бир хил нарсани қилишнинг турли усулларига рухсат бермайсиз? Бу алоҳида шахслар ва жамоаларга ўз ихтиёри билан фойдаланиши учун маълум даражада автономия ва эркинлик беради. Муаммо шундаки, ишларни бажаришнинг кўп усулларига рухсат бериш чалкашликларга, тушунмовчиликларга ва натижада самарасизликка олиб келади. Соғлиқни сақлаш жараёнларида бу ҳатто олдини олиш мумкин бўлган ўлимга олиб келиши мумкин. </a:t>
            </a:r>
            <a:endParaRPr lang="uz-Cyrl-UZ" dirty="0">
              <a:latin typeface="Times New Roman" panose="02020603050405020304" pitchFamily="18" charset="0"/>
              <a:cs typeface="Times New Roman" panose="02020603050405020304" pitchFamily="18" charset="0"/>
            </a:endParaRPr>
          </a:p>
          <a:p>
            <a:pPr indent="539750" algn="just"/>
            <a:r>
              <a:rPr lang="uz-Latn-UZ" dirty="0">
                <a:latin typeface="Times New Roman" panose="02020603050405020304" pitchFamily="18" charset="0"/>
                <a:cs typeface="Times New Roman" panose="02020603050405020304" pitchFamily="18" charset="0"/>
              </a:rPr>
              <a:t>Мисол учун, Буюк Британиядаги Қироллик шифокорлар коллежи Буюк Британия шифохоналарида қўлланиладиган беморларнинг ҳаётий белгиларини кузатиш учун ишлатиладиган 100 дан ортиқ турдаги жадваллар мавжудлигини </a:t>
            </a:r>
            <a:r>
              <a:rPr lang="uz-Cyrl-UZ" dirty="0">
                <a:latin typeface="Times New Roman" panose="02020603050405020304" pitchFamily="18" charset="0"/>
                <a:cs typeface="Times New Roman" panose="02020603050405020304" pitchFamily="18" charset="0"/>
              </a:rPr>
              <a:t>аниқланади</a:t>
            </a:r>
            <a:r>
              <a:rPr lang="uz-Latn-UZ" dirty="0">
                <a:latin typeface="Times New Roman" panose="02020603050405020304" pitchFamily="18" charset="0"/>
                <a:cs typeface="Times New Roman" panose="02020603050405020304" pitchFamily="18" charset="0"/>
              </a:rPr>
              <a:t>. Бу чалкашликка олиб келади, дейди улар. Агар шифокорлар ва ҳамширалар стандартлаштирилган ётоқ жадвалидан фойдалансалар, минглаб касалхонада ўлимнинг олдини олиш мумкин эди. Касалхоналар турли жадваллардан фойдаланиши мумкинлиги сабабли, шифокорлар ва ҳамширалар кўчиб ўтганда янгиларини ўқишни ўрганишлари керак. Улар беморларнинг аҳволини текширадиган барча ходимлар учун фақат битта жадвал ва битта жараён бўлишини тавсия қилдилар. </a:t>
            </a:r>
            <a:endParaRPr lang="uz-Cyrl-UZ"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EA12760F-B8CD-4C5C-ADE0-E78138E4F17A}"/>
              </a:ext>
            </a:extLst>
          </p:cNvPr>
          <p:cNvSpPr/>
          <p:nvPr/>
        </p:nvSpPr>
        <p:spPr>
          <a:xfrm>
            <a:off x="199293" y="4845028"/>
            <a:ext cx="9331569" cy="1754326"/>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Профессор Дерек Белл шундай деди: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Стандартлаштирилган эрта огоҳлантириш тизимини ишлаб чиқиш ва қабул қилиш кейинги ўн йилликда соғлиқни сақлаш соҳасидаги энг муҳим ўзгаришлардан бири бўлади.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Стандартлаштириш ҳам шунга ўхшаш сабабларга кўра баъзи хизматлар ва маҳсулотларни лойиҳалашда муҳим мақсаддир. Кўпгина ташкилотлар учун амалий диллема - бу стандартлаштирилиши керак бўлган жараёнлар ва бошқача бўлишига рухсат берилган жараёнлар ўртасидаги чегарани қандай чизишдир.</a:t>
            </a:r>
          </a:p>
        </p:txBody>
      </p:sp>
    </p:spTree>
    <p:extLst>
      <p:ext uri="{BB962C8B-B14F-4D97-AF65-F5344CB8AC3E}">
        <p14:creationId xmlns:p14="http://schemas.microsoft.com/office/powerpoint/2010/main" val="3418229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66F947C-ACA8-4122-AD15-6DD3E4C2FB4C}"/>
              </a:ext>
            </a:extLst>
          </p:cNvPr>
          <p:cNvSpPr/>
          <p:nvPr/>
        </p:nvSpPr>
        <p:spPr>
          <a:xfrm>
            <a:off x="216877" y="0"/>
            <a:ext cx="11758246" cy="4524315"/>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АТРОФ-МУҲИТГА СЕЗГИР ЖАРАЁННИ ЛОЙИҲАЛАШ</a:t>
            </a:r>
          </a:p>
          <a:p>
            <a:pPr indent="539750" algn="just"/>
            <a:r>
              <a:rPr lang="uz-Latn-UZ" dirty="0">
                <a:latin typeface="Times New Roman" panose="02020603050405020304" pitchFamily="18" charset="0"/>
                <a:cs typeface="Times New Roman" panose="02020603050405020304" pitchFamily="18" charset="0"/>
              </a:rPr>
              <a:t>Атроф-муҳитни муҳофаза қилиш масалалари муҳимроқ бўлиб бораётганлиги сабабли, жараён дизайнерлари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яшил</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(барқарорлик) масалаларини ҳисобга олишлари керак. Кўпгина ривожланган мамлакатларда қонунчилик аллақачон баъзи асосий стандартларни тақдим этган. Қизиқиш баъзи асосий масалаларга қаратилган:</a:t>
            </a:r>
          </a:p>
          <a:p>
            <a:pPr marL="285750" indent="-285750" algn="just">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Маҳсулот ёки хизматга кириш манбалари. (Улар ёмғир ўрмонларига зарар этказадими? Улар кам фойдали қазилмаларни ишлатадими? Улар камбағалларни эксплуатация қиладими ёки болалар меҳнатидан фойдаланадими?)</a:t>
            </a:r>
          </a:p>
          <a:p>
            <a:pPr marL="285750" indent="-285750" algn="just">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Жараёнда истеъмол қилинадиган энергия миқдори ва манбалари. (Пластик ичимлик идишлари шишадан кўра кўпроқ энергия сарфлайдими? Чиқиндидаги иссиқликни қайта тиклаш ва балиқ этиштиришда фойдаланиш керакми?)</a:t>
            </a:r>
          </a:p>
          <a:p>
            <a:pPr marL="285750" indent="-285750" algn="just">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Ишлаб чиқариш жараёнида ҳосил бўладиган чиқиндилар миқдори ва тури. (Ушбу чиқиндиларни самарали тарзда қайта ишлаш мумкинми ёки уни ёқиб юбориш ёки полигонга кўмиш керакми?)</a:t>
            </a:r>
          </a:p>
          <a:p>
            <a:pPr marL="285750" indent="-285750" algn="just">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Маҳсулотнинг ўзи ҳаёти. Агар маҳсулот узоқ хизмат муддатига эга бўлса, у қисқа муддатли маҳсулотга қараганда камроқ ресурсларни истеъмол қиладими?</a:t>
            </a:r>
          </a:p>
          <a:p>
            <a:pPr marL="285750" indent="-285750" algn="just">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Маҳсулотнинг яроқлилик муддати. (Атроф-муҳитга зарар этказмайдиган тарзда ортиқча маҳсулотни йўқ қилиш қийин бўладими?)</a:t>
            </a:r>
          </a:p>
        </p:txBody>
      </p:sp>
      <p:sp>
        <p:nvSpPr>
          <p:cNvPr id="3" name="Прямоугольник 2">
            <a:extLst>
              <a:ext uri="{FF2B5EF4-FFF2-40B4-BE49-F238E27FC236}">
                <a16:creationId xmlns:a16="http://schemas.microsoft.com/office/drawing/2014/main" id="{566C0824-DC5D-40F1-84F5-381E2F6DD6CD}"/>
              </a:ext>
            </a:extLst>
          </p:cNvPr>
          <p:cNvSpPr/>
          <p:nvPr/>
        </p:nvSpPr>
        <p:spPr>
          <a:xfrm>
            <a:off x="0" y="4432409"/>
            <a:ext cx="9519138" cy="2308324"/>
          </a:xfrm>
          <a:prstGeom prst="rect">
            <a:avLst/>
          </a:prstGeom>
        </p:spPr>
        <p:txBody>
          <a:bodyPr wrap="square">
            <a:spAutoFit/>
          </a:bodyPr>
          <a:lstStyle/>
          <a:p>
            <a:pPr indent="539750" algn="just"/>
            <a:r>
              <a:rPr lang="uz-Latn-UZ" sz="1600" dirty="0">
                <a:latin typeface="Times New Roman" panose="02020603050405020304" pitchFamily="18" charset="0"/>
                <a:cs typeface="Times New Roman" panose="02020603050405020304" pitchFamily="18" charset="0"/>
              </a:rPr>
              <a:t>Дизайнерлар ушбу омиллар ўртасида мураккаб келишувларга дуч келишади, гарчи </a:t>
            </a:r>
            <a:r>
              <a:rPr lang="uz-Cyrl-UZ" sz="1600" dirty="0">
                <a:latin typeface="Times New Roman" panose="02020603050405020304" pitchFamily="18" charset="0"/>
                <a:cs typeface="Times New Roman" panose="02020603050405020304" pitchFamily="18" charset="0"/>
              </a:rPr>
              <a:t>“</a:t>
            </a:r>
            <a:r>
              <a:rPr lang="uz-Latn-UZ" sz="1600" dirty="0">
                <a:latin typeface="Times New Roman" panose="02020603050405020304" pitchFamily="18" charset="0"/>
                <a:cs typeface="Times New Roman" panose="02020603050405020304" pitchFamily="18" charset="0"/>
              </a:rPr>
              <a:t>энг яхши</a:t>
            </a:r>
            <a:r>
              <a:rPr lang="uz-Cyrl-UZ" sz="1600" dirty="0">
                <a:latin typeface="Times New Roman" panose="02020603050405020304" pitchFamily="18" charset="0"/>
                <a:cs typeface="Times New Roman" panose="02020603050405020304" pitchFamily="18" charset="0"/>
              </a:rPr>
              <a:t>”</a:t>
            </a:r>
            <a:r>
              <a:rPr lang="uz-Latn-UZ" sz="1600" dirty="0">
                <a:latin typeface="Times New Roman" panose="02020603050405020304" pitchFamily="18" charset="0"/>
                <a:cs typeface="Times New Roman" panose="02020603050405020304" pitchFamily="18" charset="0"/>
              </a:rPr>
              <a:t> танловни амалга ошириш учун зарур бўлган барча маълумотларни олиш ҳар доим ҳам осон эмас. Дизайн фаолиятида янада оқилона қарорлар қабул қилишга ёрдам бериш учун баъзи тармоқлар ҳаёт айланиш жараёнини таҳлил қилиш билан тажриба ўтказмоқда. Ушбу услуб барча ишлаб чиқариш манбаларини, маҳсулотнинг ҳаёт циклидан фойдаланишни ва унинг якуний утилизациясини, сарфланган умумий энергия ва барча чиқарилган чиқиндилар нуқтаи назаридан таҳлил қилади. Кириш ва чиқиндилар асосий хом ашёни қазиб олиш ёки деҳқончилик қилишдан бошлаб, хизмат ёки маҳсулотни яратишнинг ҳар бир босқичида баҳоланади. </a:t>
            </a:r>
            <a:r>
              <a:rPr lang="uz-Cyrl-UZ" sz="1600" dirty="0">
                <a:latin typeface="Times New Roman" panose="02020603050405020304" pitchFamily="18" charset="0"/>
                <a:cs typeface="Times New Roman" panose="02020603050405020304" pitchFamily="18" charset="0"/>
              </a:rPr>
              <a:t>“</a:t>
            </a:r>
            <a:r>
              <a:rPr lang="uz-Latn-UZ" sz="1600" dirty="0">
                <a:latin typeface="Times New Roman" panose="02020603050405020304" pitchFamily="18" charset="0"/>
                <a:cs typeface="Times New Roman" panose="02020603050405020304" pitchFamily="18" charset="0"/>
              </a:rPr>
              <a:t>Ecover’s ахлоқий операцион дизайни</a:t>
            </a:r>
            <a:r>
              <a:rPr lang="uz-Cyrl-UZ" sz="1600" dirty="0">
                <a:latin typeface="Times New Roman" panose="02020603050405020304" pitchFamily="18" charset="0"/>
                <a:cs typeface="Times New Roman" panose="02020603050405020304" pitchFamily="18" charset="0"/>
              </a:rPr>
              <a:t>”</a:t>
            </a:r>
            <a:r>
              <a:rPr lang="uz-Latn-UZ" sz="1600" dirty="0">
                <a:latin typeface="Times New Roman" panose="02020603050405020304" pitchFamily="18" charset="0"/>
                <a:cs typeface="Times New Roman" panose="02020603050405020304" pitchFamily="18" charset="0"/>
              </a:rPr>
              <a:t> қисқача мисоли маҳсулот ва жараённи лойиҳалашнинг барча жиҳатларига экологик фикрларни киритиш мумкинлигини кўрсатади.</a:t>
            </a:r>
          </a:p>
        </p:txBody>
      </p:sp>
    </p:spTree>
    <p:extLst>
      <p:ext uri="{BB962C8B-B14F-4D97-AF65-F5344CB8AC3E}">
        <p14:creationId xmlns:p14="http://schemas.microsoft.com/office/powerpoint/2010/main" val="3701403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ADF36B4-E940-48B8-84E4-96DF9529FDBF}"/>
              </a:ext>
            </a:extLst>
          </p:cNvPr>
          <p:cNvSpPr/>
          <p:nvPr/>
        </p:nvSpPr>
        <p:spPr>
          <a:xfrm>
            <a:off x="240323" y="144428"/>
            <a:ext cx="11711353" cy="4893647"/>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ҲАЖМИ ВА ХИЛМА-ХИЛЛИГИ ЖАРАЁН ДИЗАЙНИГА ҚАНДАЙ ТАЪСИР ҚИЛАДИ?</a:t>
            </a:r>
          </a:p>
          <a:p>
            <a:pPr indent="539750" algn="just"/>
            <a:endParaRPr lang="uz-Cyrl-UZ" sz="1200" dirty="0">
              <a:latin typeface="Times New Roman" panose="02020603050405020304" pitchFamily="18" charset="0"/>
              <a:cs typeface="Times New Roman" panose="02020603050405020304" pitchFamily="18" charset="0"/>
            </a:endParaRPr>
          </a:p>
          <a:p>
            <a:pPr indent="539750" algn="just"/>
            <a:r>
              <a:rPr lang="uz-Cyrl-UZ" sz="2000" dirty="0">
                <a:latin typeface="Times New Roman" panose="02020603050405020304" pitchFamily="18" charset="0"/>
                <a:cs typeface="Times New Roman" panose="02020603050405020304" pitchFamily="18" charset="0"/>
              </a:rPr>
              <a:t>Аввалги мавзуларда </a:t>
            </a:r>
            <a:r>
              <a:rPr lang="uz-Latn-UZ" sz="2000" dirty="0">
                <a:latin typeface="Times New Roman" panose="02020603050405020304" pitchFamily="18" charset="0"/>
                <a:cs typeface="Times New Roman" panose="02020603050405020304" pitchFamily="18" charset="0"/>
              </a:rPr>
              <a:t>биз юқори ҳажмдаги ишлаб чиқариш жараёнларидан (масалан, кредит карта транзакцияларини қайта ишлаш) паст ҳажмгача (масалан, йирик комплекс сотиб олиш битимини молиялаштириш) қандай ўзгаришини кўриб чиқдик. Шунингдек, жараёнлар жуда кам турдаги маҳсулотлар ёки хизматларни ишлаб чиқаришдан (масалан, электр тармоғида) жуда юқори хилма-хилликгача (масалан, меъморлар амалиётида) бўлиши мумкин. Одатда ҳажм ва хилма-хилликнинг икки ўлчови бир-бирига мос келади - лекин тескари йўл билан. Шундай қилиб, паст ҳажмли жараёнлар кўпинча маҳсулот ва хизматларнинг юқори турларини ишлаб чиқаради ва юқори ҳажмли жараёнлар кўпинча тор турдаги маҳсулот ва хизматларни ишлаб чиқаради. Шундай қилиб, биз жараёнларни жойлаштиришимиз мумкин бўлган паст ҳажмли - юқори хилма-хилликдан юқори ҳажмли - паст хилма-хилликгача бўлган давомийлик мавжуд. Ва битта операция доирасида бу ҳажм-турли спектрда жуда бошқача позицияларга эга жараёнлар бўлиши мумкин. Масалан, кенг кўламли иммунизация дастурлари каби оммавий тиббий муолажалар пайтида тиббий хизматда қўлланиладиган ёндашувни трансплантация жарроҳлигида қўлланиладиган ёндашув билан солиштиринг, бунда даволаш бир кишининг эҳтиёжларини қондириш учун махсус ишлаб чиқилган. </a:t>
            </a:r>
          </a:p>
        </p:txBody>
      </p:sp>
      <p:sp>
        <p:nvSpPr>
          <p:cNvPr id="3" name="Прямоугольник 2">
            <a:extLst>
              <a:ext uri="{FF2B5EF4-FFF2-40B4-BE49-F238E27FC236}">
                <a16:creationId xmlns:a16="http://schemas.microsoft.com/office/drawing/2014/main" id="{C304528B-7B5B-423E-A34C-A1553D466063}"/>
              </a:ext>
            </a:extLst>
          </p:cNvPr>
          <p:cNvSpPr/>
          <p:nvPr/>
        </p:nvSpPr>
        <p:spPr>
          <a:xfrm>
            <a:off x="240323" y="4941167"/>
            <a:ext cx="8850923" cy="1323439"/>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Бошқача қилиб айтадиган бўлсак, жараён дизайнининг бир тури ҳар қандай шароитда барча турдаги талаблар учун энг яхшиси эмас - турли хил ҳажмдаги турли хил позицияларга эга бўлган турли хил маҳсулотлар ёки хизматлар турли жараёнларни талаб қилади.</a:t>
            </a:r>
            <a:endParaRPr lang="uz-Latn-UZ" sz="2000" dirty="0"/>
          </a:p>
        </p:txBody>
      </p:sp>
    </p:spTree>
    <p:extLst>
      <p:ext uri="{BB962C8B-B14F-4D97-AF65-F5344CB8AC3E}">
        <p14:creationId xmlns:p14="http://schemas.microsoft.com/office/powerpoint/2010/main" val="3838674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F6B4EF0A-81E1-44C0-9989-A80760A1C3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85" y="646330"/>
            <a:ext cx="10117015" cy="5602069"/>
          </a:xfrm>
          <a:prstGeom prst="rect">
            <a:avLst/>
          </a:prstGeom>
        </p:spPr>
      </p:pic>
      <p:sp>
        <p:nvSpPr>
          <p:cNvPr id="4" name="Прямоугольник 3">
            <a:extLst>
              <a:ext uri="{FF2B5EF4-FFF2-40B4-BE49-F238E27FC236}">
                <a16:creationId xmlns:a16="http://schemas.microsoft.com/office/drawing/2014/main" id="{0D6B8D8E-D359-46B4-BE52-4A50520B8A72}"/>
              </a:ext>
            </a:extLst>
          </p:cNvPr>
          <p:cNvSpPr/>
          <p:nvPr/>
        </p:nvSpPr>
        <p:spPr>
          <a:xfrm>
            <a:off x="0" y="0"/>
            <a:ext cx="12192000" cy="646331"/>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ТУРЛИ ХИЛ ЖАРАЁН ТУРЛАРИ ЖАРАЁН УЧУН ТУРЛИ ХИЛ ҲАЖМ-ХИЛЛИК ХУСУСИЯТЛАРИНИ НАЗАРДА ТУТАДИ</a:t>
            </a:r>
            <a:r>
              <a:rPr lang="en-US" b="1" dirty="0">
                <a:latin typeface="Times New Roman" panose="02020603050405020304" pitchFamily="18" charset="0"/>
                <a:cs typeface="Times New Roman" panose="02020603050405020304" pitchFamily="18" charset="0"/>
              </a:rPr>
              <a:t> [5]</a:t>
            </a:r>
            <a:endParaRPr lang="uz-Latn-U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2338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4275936-2741-47CB-9E19-777E99030EA0}"/>
              </a:ext>
            </a:extLst>
          </p:cNvPr>
          <p:cNvSpPr/>
          <p:nvPr/>
        </p:nvSpPr>
        <p:spPr>
          <a:xfrm>
            <a:off x="169984" y="99712"/>
            <a:ext cx="11852031" cy="4801314"/>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ЖАРАЁН ТУРЛАРИ</a:t>
            </a:r>
          </a:p>
          <a:p>
            <a:pPr indent="539750" algn="just"/>
            <a:r>
              <a:rPr lang="uz-Latn-UZ" dirty="0">
                <a:latin typeface="Times New Roman" panose="02020603050405020304" pitchFamily="18" charset="0"/>
                <a:cs typeface="Times New Roman" panose="02020603050405020304" pitchFamily="18" charset="0"/>
              </a:rPr>
              <a:t>Жараённинг ҳажм ва хилма-хиллик узлуксизлигидаги ўрни унинг умумий дизайни ва фаолиятини бошқаришга умумий ёндашувни шакллантиради. Жараёнларни лойиҳалаш ва бошқаришга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умумий ёндашувлар</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жараён турлари деб аталади. Асосан ишлаб чиқариш ёки хизмат кўрсатиш жараёнлари эканлигига қараб жараён турларини аниқлаш учун турли атамалар қўлланилади ва ишлатиладиган атамаларда баъзи фарқлар мавжуд. Мисол учун, хизмат кўрсатиш соҳаларида ишлатиладиган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ишлаб чиқариш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атамаларини топиш одатий ҳол эмас. </a:t>
            </a:r>
            <a:r>
              <a:rPr lang="uz-Cyrl-UZ" dirty="0">
                <a:latin typeface="Times New Roman" panose="02020603050405020304" pitchFamily="18" charset="0"/>
                <a:cs typeface="Times New Roman" panose="02020603050405020304" pitchFamily="18" charset="0"/>
              </a:rPr>
              <a:t>Навбатдаги расмда</a:t>
            </a:r>
            <a:r>
              <a:rPr lang="uz-Latn-UZ" dirty="0">
                <a:latin typeface="Times New Roman" panose="02020603050405020304" pitchFamily="18" charset="0"/>
                <a:cs typeface="Times New Roman" panose="02020603050405020304" pitchFamily="18" charset="0"/>
              </a:rPr>
              <a:t> ушбу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жараён турлари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нинг ҳажм-навланиш спектридаги турли позицияларни тасвирлаш учун қандай ишлатилиши кўрсатилган.</a:t>
            </a:r>
          </a:p>
          <a:p>
            <a:pPr algn="ctr"/>
            <a:r>
              <a:rPr lang="uz-Latn-UZ" b="1" dirty="0">
                <a:latin typeface="Times New Roman" panose="02020603050405020304" pitchFamily="18" charset="0"/>
                <a:cs typeface="Times New Roman" panose="02020603050405020304" pitchFamily="18" charset="0"/>
              </a:rPr>
              <a:t>ЛОЙИҲА ЖАРАЁНЛАРИ</a:t>
            </a:r>
          </a:p>
          <a:p>
            <a:pPr indent="539750" algn="just"/>
            <a:r>
              <a:rPr lang="uz-Latn-UZ" dirty="0">
                <a:latin typeface="Times New Roman" panose="02020603050405020304" pitchFamily="18" charset="0"/>
                <a:cs typeface="Times New Roman" panose="02020603050405020304" pitchFamily="18" charset="0"/>
              </a:rPr>
              <a:t>Лойиҳа жараёнлари дискрет, одатда юқори даражада мослаштирилган маҳсулотлар билан боғлиқ бўлиб, кўпинча ҳар бир ишнинг бошланиши ва тугаши аниқ белгилаб қўйилган ҳар бир элементнинг бажарилиши ўртасидаги нисбатан узоқ вақт оралиғи билан боғлиқ. Лойиҳа жараёнлари паст ҳажмга ва юқори хилма-хилликка эга. Жараёнга жалб қилинган ҳаракатлар нотўғри ва ноаниқ бўлиши мумкин. Трансформация ресурсларини ҳар бир элемент учун алоҳида ташкил қилиш керак бўлиши мумкин (чунки ҳар бир элемент бошқача). Жараён мураккаб бўлиши мумкин, чунки қисман бундай жараёнлардаги фаолият кўпинча профессионал мулоҳазага кўра ҳаракат қилиш учун муҳим ихтиёрийликни ўз ичига олади. Лойиҳа жараёнларига мисол сифатида дастурий таъминотни лойиҳалаш, кино ишлаб чиқариш, кўпгина қурилиш ишлари ва турбо генераторлар ишлаб чиқариш каби йирик ишлаб чиқариш операциялари киради.</a:t>
            </a:r>
          </a:p>
        </p:txBody>
      </p:sp>
      <p:pic>
        <p:nvPicPr>
          <p:cNvPr id="4" name="Рисунок 3">
            <a:extLst>
              <a:ext uri="{FF2B5EF4-FFF2-40B4-BE49-F238E27FC236}">
                <a16:creationId xmlns:a16="http://schemas.microsoft.com/office/drawing/2014/main" id="{396E1A2A-1A41-44AE-BD54-15161087810A}"/>
              </a:ext>
            </a:extLst>
          </p:cNvPr>
          <p:cNvPicPr>
            <a:picLocks noChangeAspect="1"/>
          </p:cNvPicPr>
          <p:nvPr/>
        </p:nvPicPr>
        <p:blipFill>
          <a:blip r:embed="rId2"/>
          <a:stretch>
            <a:fillRect/>
          </a:stretch>
        </p:blipFill>
        <p:spPr>
          <a:xfrm>
            <a:off x="0" y="4816042"/>
            <a:ext cx="3083169" cy="2041958"/>
          </a:xfrm>
          <a:prstGeom prst="rect">
            <a:avLst/>
          </a:prstGeom>
        </p:spPr>
      </p:pic>
      <p:sp>
        <p:nvSpPr>
          <p:cNvPr id="5" name="Прямоугольник 4">
            <a:extLst>
              <a:ext uri="{FF2B5EF4-FFF2-40B4-BE49-F238E27FC236}">
                <a16:creationId xmlns:a16="http://schemas.microsoft.com/office/drawing/2014/main" id="{0696CA14-A998-4C33-AD91-E28E36DEDBF6}"/>
              </a:ext>
            </a:extLst>
          </p:cNvPr>
          <p:cNvSpPr/>
          <p:nvPr/>
        </p:nvSpPr>
        <p:spPr>
          <a:xfrm>
            <a:off x="3253153" y="5021413"/>
            <a:ext cx="6207370" cy="1323439"/>
          </a:xfrm>
          <a:prstGeom prst="rect">
            <a:avLst/>
          </a:prstGeom>
        </p:spPr>
        <p:txBody>
          <a:bodyPr wrap="square">
            <a:spAutoFit/>
          </a:bodyPr>
          <a:lstStyle/>
          <a:p>
            <a:pPr indent="363538" algn="ctr"/>
            <a:r>
              <a:rPr lang="uz-Latn-UZ" sz="2000" i="1" dirty="0">
                <a:latin typeface="Times New Roman" panose="02020603050405020304" pitchFamily="18" charset="0"/>
                <a:cs typeface="Times New Roman" panose="02020603050405020304" pitchFamily="18" charset="0"/>
              </a:rPr>
              <a:t>Расмда кўрсатилган асосий қурилиш майдончаси лойиҳа жараёнидир. Ҳар бир </a:t>
            </a:r>
            <a:r>
              <a:rPr lang="uz-Cyrl-UZ" sz="2000" i="1" dirty="0">
                <a:latin typeface="Times New Roman" panose="02020603050405020304" pitchFamily="18" charset="0"/>
                <a:cs typeface="Times New Roman" panose="02020603050405020304" pitchFamily="18" charset="0"/>
              </a:rPr>
              <a:t>“</a:t>
            </a:r>
            <a:r>
              <a:rPr lang="uz-Latn-UZ" sz="2000" i="1" dirty="0">
                <a:latin typeface="Times New Roman" panose="02020603050405020304" pitchFamily="18" charset="0"/>
                <a:cs typeface="Times New Roman" panose="02020603050405020304" pitchFamily="18" charset="0"/>
              </a:rPr>
              <a:t>буюм</a:t>
            </a:r>
            <a:r>
              <a:rPr lang="uz-Cyrl-UZ" sz="2000" i="1" dirty="0">
                <a:latin typeface="Times New Roman" panose="02020603050405020304" pitchFamily="18" charset="0"/>
                <a:cs typeface="Times New Roman" panose="02020603050405020304" pitchFamily="18" charset="0"/>
              </a:rPr>
              <a:t>”</a:t>
            </a:r>
            <a:r>
              <a:rPr lang="uz-Latn-UZ" sz="2000" i="1" dirty="0">
                <a:latin typeface="Times New Roman" panose="02020603050405020304" pitchFamily="18" charset="0"/>
                <a:cs typeface="Times New Roman" panose="02020603050405020304" pitchFamily="18" charset="0"/>
              </a:rPr>
              <a:t> (бино) ҳар хил ва жараённи бошқарадиганларга (қурилиш муҳандислари) турли хил қийинчиликларни келтириб чиқаради.</a:t>
            </a:r>
          </a:p>
        </p:txBody>
      </p:sp>
    </p:spTree>
    <p:extLst>
      <p:ext uri="{BB962C8B-B14F-4D97-AF65-F5344CB8AC3E}">
        <p14:creationId xmlns:p14="http://schemas.microsoft.com/office/powerpoint/2010/main" val="1682613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4652417-0696-4B34-9624-7AF549C3C4F1}"/>
              </a:ext>
            </a:extLst>
          </p:cNvPr>
          <p:cNvSpPr/>
          <p:nvPr/>
        </p:nvSpPr>
        <p:spPr>
          <a:xfrm>
            <a:off x="169984" y="148936"/>
            <a:ext cx="11852031" cy="3785652"/>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ИШГА ҚАБУЛ ҚИЛИШ ЖАРАЁНЛАРИ</a:t>
            </a:r>
          </a:p>
          <a:p>
            <a:pPr indent="539750" algn="just"/>
            <a:r>
              <a:rPr lang="uz-Latn-UZ" sz="2000" dirty="0">
                <a:latin typeface="Times New Roman" panose="02020603050405020304" pitchFamily="18" charset="0"/>
                <a:cs typeface="Times New Roman" panose="02020603050405020304" pitchFamily="18" charset="0"/>
              </a:rPr>
              <a:t>Ишга қабул қилиш жараёнлари юқори хилма-хиллик ва паст ҳажмлар билан ҳам боғлиқ. Бироқ, лойиҳа жараёнларида ҳар бир элемент кўпроқ ёки камроқ фақат унга бағишланган ресурсларга эга бўлса-да, ишга жойлаштириш жараёнларида ҳар бир маҳсулот операция ресурсларини кўплаб бошқалар билан бўлишиши керак. Ресурслар бир қатор элементларни қайта ишлайди, аммо уларнинг ҳар бири бир хил эътибор талаб қилса-да, улар аниқ эҳтиёжларида фарқ қилиши мумкин. Кўпгина ишлар, эҳтимол, ҳеч қачон такрорланмайдиган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бир марталик</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бўлади. Шунга қарамай, ишга қабул қилиш жараёнлари нисбатан мураккаб бўлиши мумкин, аммо улар одатда жисмоний жиҳатдан кичикроқ маҳсулотларни ишлаб чиқарадилар ва баъзида катта маҳорат талаб қилсалар ҳам, бундай жараёнлар кўпинча олдиндан айтиб бўлмайдиган ҳолатларни ўз ичига олади. Ишга қабул қилиш жараёнларига мисол тариқасида махсус тикувчилар, кўплаб нозик муҳандислар, масалан, махсус асбобсозлик усталари, мебел реставраторлари ва маҳаллий ижтимоий тадбирга чипталар ишлаб чиқарувчи принтер киради.</a:t>
            </a:r>
          </a:p>
        </p:txBody>
      </p:sp>
      <p:pic>
        <p:nvPicPr>
          <p:cNvPr id="3" name="Рисунок 2">
            <a:extLst>
              <a:ext uri="{FF2B5EF4-FFF2-40B4-BE49-F238E27FC236}">
                <a16:creationId xmlns:a16="http://schemas.microsoft.com/office/drawing/2014/main" id="{5BA3C507-3DC7-4989-BB76-92830DE44E77}"/>
              </a:ext>
            </a:extLst>
          </p:cNvPr>
          <p:cNvPicPr>
            <a:picLocks noChangeAspect="1"/>
          </p:cNvPicPr>
          <p:nvPr/>
        </p:nvPicPr>
        <p:blipFill>
          <a:blip r:embed="rId2"/>
          <a:stretch>
            <a:fillRect/>
          </a:stretch>
        </p:blipFill>
        <p:spPr>
          <a:xfrm>
            <a:off x="169984" y="4296508"/>
            <a:ext cx="3428820" cy="2270880"/>
          </a:xfrm>
          <a:prstGeom prst="rect">
            <a:avLst/>
          </a:prstGeom>
        </p:spPr>
      </p:pic>
      <p:sp>
        <p:nvSpPr>
          <p:cNvPr id="4" name="Прямоугольник 3">
            <a:extLst>
              <a:ext uri="{FF2B5EF4-FFF2-40B4-BE49-F238E27FC236}">
                <a16:creationId xmlns:a16="http://schemas.microsoft.com/office/drawing/2014/main" id="{3E6F8811-C1D0-4812-92D2-8B94A37BE62B}"/>
              </a:ext>
            </a:extLst>
          </p:cNvPr>
          <p:cNvSpPr/>
          <p:nvPr/>
        </p:nvSpPr>
        <p:spPr>
          <a:xfrm>
            <a:off x="3730780" y="4495800"/>
            <a:ext cx="5917312" cy="1631216"/>
          </a:xfrm>
          <a:prstGeom prst="rect">
            <a:avLst/>
          </a:prstGeom>
        </p:spPr>
        <p:txBody>
          <a:bodyPr wrap="square">
            <a:spAutoFit/>
          </a:bodyPr>
          <a:lstStyle/>
          <a:p>
            <a:pPr indent="363538" algn="ctr"/>
            <a:r>
              <a:rPr lang="uz-Latn-UZ" sz="2000" i="1" dirty="0">
                <a:latin typeface="Times New Roman" panose="02020603050405020304" pitchFamily="18" charset="0"/>
                <a:cs typeface="Times New Roman" panose="02020603050405020304" pitchFamily="18" charset="0"/>
              </a:rPr>
              <a:t>Ушбу ҳунарманд индивидуал мижоз учун маҳсулот тайёрлаш учун умумий мақсадли ёғоч кесиш технологиясидан фойдаланмоқда. Кейинги ишлаб чиқарилган маҳсулот бошқа мижоз учун бошқача бўлади (гарчи ўхшаш бўлса ҳам).</a:t>
            </a:r>
          </a:p>
        </p:txBody>
      </p:sp>
    </p:spTree>
    <p:extLst>
      <p:ext uri="{BB962C8B-B14F-4D97-AF65-F5344CB8AC3E}">
        <p14:creationId xmlns:p14="http://schemas.microsoft.com/office/powerpoint/2010/main" val="13734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61564A5-D3A6-4533-935F-DCAEE37A4EC5}"/>
              </a:ext>
            </a:extLst>
          </p:cNvPr>
          <p:cNvSpPr/>
          <p:nvPr/>
        </p:nvSpPr>
        <p:spPr>
          <a:xfrm>
            <a:off x="240323" y="294144"/>
            <a:ext cx="11711353" cy="347787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ТЎПЛАМ ЖАРАЁНЛАРИ</a:t>
            </a:r>
          </a:p>
          <a:p>
            <a:pPr indent="539750" algn="just"/>
            <a:r>
              <a:rPr lang="uz-Latn-UZ" sz="2000" dirty="0">
                <a:latin typeface="Times New Roman" panose="02020603050405020304" pitchFamily="18" charset="0"/>
                <a:cs typeface="Times New Roman" panose="02020603050405020304" pitchFamily="18" charset="0"/>
              </a:rPr>
              <a:t>Оммавий жараёнлар ишга жойлаштириш жараёнларига ўхшаб кўриниши мумкин, лекин бир хил даражада хилма-хилликка эга эмас. Номидан кўриниб турибдики, оммавий жараёнлар бир вақтнинг ўзида бир нечта элементларни ишлаб чиқаради. Шундай қилиб, жараённинг ҳар бир қисмида ҳеч бўлмаганда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тўплам</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қайта ишланаётганда ўзини такрорлайдиган даврлар мавжуд. Агар партиянинг ўлчами икки ёки учта элементдан иборат бўлса, у иш билан таъминлашдан унчалик фарқ қилмайди. Аксинча, агар партиялар катта бўлса ва айниқса маҳсулотлар операцияга таниш бўлса, партия жараёнлари жуда такрорланиши мумкин. Шу сабабли, жараённинг оммавий турини кенг ҳажм ва хилма-хиллик даражасида топиш мумкин. Партия жараёнларига мисол сифатида дастгоҳлар ишлаб чиқариш, баъзи махсус гурме музлатилган озиқ-овқат маҳсулотларини ишлаб чиқариш ва автомобиллар каби оммавий ишлаб чиқариш йиғмаларига кирувчи компонентларнинг кўп қисмини ишлаб чиқариш киради.</a:t>
            </a:r>
          </a:p>
        </p:txBody>
      </p:sp>
      <p:pic>
        <p:nvPicPr>
          <p:cNvPr id="3" name="Рисунок 2">
            <a:extLst>
              <a:ext uri="{FF2B5EF4-FFF2-40B4-BE49-F238E27FC236}">
                <a16:creationId xmlns:a16="http://schemas.microsoft.com/office/drawing/2014/main" id="{F13A399A-003A-4EF0-B83E-0666EACBB2EE}"/>
              </a:ext>
            </a:extLst>
          </p:cNvPr>
          <p:cNvPicPr>
            <a:picLocks noChangeAspect="1"/>
          </p:cNvPicPr>
          <p:nvPr/>
        </p:nvPicPr>
        <p:blipFill>
          <a:blip r:embed="rId2"/>
          <a:stretch>
            <a:fillRect/>
          </a:stretch>
        </p:blipFill>
        <p:spPr>
          <a:xfrm>
            <a:off x="240323" y="3993690"/>
            <a:ext cx="3880714" cy="2570166"/>
          </a:xfrm>
          <a:prstGeom prst="rect">
            <a:avLst/>
          </a:prstGeom>
        </p:spPr>
      </p:pic>
      <p:sp>
        <p:nvSpPr>
          <p:cNvPr id="4" name="Прямоугольник 3">
            <a:extLst>
              <a:ext uri="{FF2B5EF4-FFF2-40B4-BE49-F238E27FC236}">
                <a16:creationId xmlns:a16="http://schemas.microsoft.com/office/drawing/2014/main" id="{3854A001-BB7C-45B0-B808-A489A3CBD251}"/>
              </a:ext>
            </a:extLst>
          </p:cNvPr>
          <p:cNvSpPr/>
          <p:nvPr/>
        </p:nvSpPr>
        <p:spPr>
          <a:xfrm>
            <a:off x="4296883" y="4371521"/>
            <a:ext cx="5245701" cy="1631216"/>
          </a:xfrm>
          <a:prstGeom prst="rect">
            <a:avLst/>
          </a:prstGeom>
        </p:spPr>
        <p:txBody>
          <a:bodyPr wrap="square">
            <a:spAutoFit/>
          </a:bodyPr>
          <a:lstStyle/>
          <a:p>
            <a:pPr algn="ctr"/>
            <a:r>
              <a:rPr lang="uz-Latn-UZ" sz="2000" i="1" dirty="0">
                <a:latin typeface="Times New Roman" panose="02020603050405020304" pitchFamily="18" charset="0"/>
                <a:cs typeface="Times New Roman" panose="02020603050405020304" pitchFamily="18" charset="0"/>
              </a:rPr>
              <a:t>Бу ошхонада таомлар партияларда тайёрланади. Барча партиялар бир хил кетма-кетликдан ўтади (тайёрлаш, пишириш ва сақлаш), лекин ҳар бир партия бошқа таомдан иборат.</a:t>
            </a:r>
          </a:p>
        </p:txBody>
      </p:sp>
    </p:spTree>
    <p:extLst>
      <p:ext uri="{BB962C8B-B14F-4D97-AF65-F5344CB8AC3E}">
        <p14:creationId xmlns:p14="http://schemas.microsoft.com/office/powerpoint/2010/main" val="4192397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D560EE7-0772-45C9-8EFB-216DA5DABFB8}"/>
              </a:ext>
            </a:extLst>
          </p:cNvPr>
          <p:cNvSpPr/>
          <p:nvPr/>
        </p:nvSpPr>
        <p:spPr>
          <a:xfrm>
            <a:off x="234461" y="265001"/>
            <a:ext cx="11723077" cy="2246769"/>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ОММАВИЙ ЖАРАЁНЛАР</a:t>
            </a:r>
          </a:p>
          <a:p>
            <a:pPr indent="539750" algn="just"/>
            <a:r>
              <a:rPr lang="uz-Latn-UZ" sz="2000" b="1" dirty="0">
                <a:latin typeface="Times New Roman" panose="02020603050405020304" pitchFamily="18" charset="0"/>
                <a:cs typeface="Times New Roman" panose="02020603050405020304" pitchFamily="18" charset="0"/>
              </a:rPr>
              <a:t>Оммавий жараёнлар </a:t>
            </a:r>
            <a:r>
              <a:rPr lang="uz-Latn-UZ" sz="2000" dirty="0">
                <a:latin typeface="Times New Roman" panose="02020603050405020304" pitchFamily="18" charset="0"/>
                <a:cs typeface="Times New Roman" panose="02020603050405020304" pitchFamily="18" charset="0"/>
              </a:rPr>
              <a:t>- бу маҳсулотларни катта ҳажмдаги ва нисбатан тор турдаги (асослари жиҳатидан тор - автомобил йиғиш жараёни, минглаб вариантларни ишлаб чиқариши мумкин, лекин аслида вариантлар ишлаб чиқаришнинг асосий жараёнига таъсир қилмайди). Оммавий жараёнларнинг фаолияти одатда такрорланади ва асосан прогноз қилинади. Оммавий жараёнларга мисол сифатида музлатилган озиқ-овқат ишлаб чиқариш, автоматик қадоқлаш линиялари, автомобил заводлари ва телевизор заводларини киритиш мумкин.</a:t>
            </a:r>
          </a:p>
        </p:txBody>
      </p:sp>
      <p:pic>
        <p:nvPicPr>
          <p:cNvPr id="3" name="Рисунок 2">
            <a:extLst>
              <a:ext uri="{FF2B5EF4-FFF2-40B4-BE49-F238E27FC236}">
                <a16:creationId xmlns:a16="http://schemas.microsoft.com/office/drawing/2014/main" id="{B2ABE5F5-4181-4B5D-8F01-6AF156B74FB1}"/>
              </a:ext>
            </a:extLst>
          </p:cNvPr>
          <p:cNvPicPr>
            <a:picLocks noChangeAspect="1"/>
          </p:cNvPicPr>
          <p:nvPr/>
        </p:nvPicPr>
        <p:blipFill>
          <a:blip r:embed="rId2"/>
          <a:stretch>
            <a:fillRect/>
          </a:stretch>
        </p:blipFill>
        <p:spPr>
          <a:xfrm>
            <a:off x="339968" y="2629000"/>
            <a:ext cx="3428820" cy="2270880"/>
          </a:xfrm>
          <a:prstGeom prst="rect">
            <a:avLst/>
          </a:prstGeom>
        </p:spPr>
      </p:pic>
      <p:sp>
        <p:nvSpPr>
          <p:cNvPr id="4" name="Прямоугольник 3">
            <a:extLst>
              <a:ext uri="{FF2B5EF4-FFF2-40B4-BE49-F238E27FC236}">
                <a16:creationId xmlns:a16="http://schemas.microsoft.com/office/drawing/2014/main" id="{1BD87A6D-1C74-4FCE-82BA-7C784070AC8E}"/>
              </a:ext>
            </a:extLst>
          </p:cNvPr>
          <p:cNvSpPr/>
          <p:nvPr/>
        </p:nvSpPr>
        <p:spPr>
          <a:xfrm>
            <a:off x="3929888" y="3086200"/>
            <a:ext cx="7922144" cy="1015663"/>
          </a:xfrm>
          <a:prstGeom prst="rect">
            <a:avLst/>
          </a:prstGeom>
        </p:spPr>
        <p:txBody>
          <a:bodyPr wrap="square">
            <a:spAutoFit/>
          </a:bodyPr>
          <a:lstStyle/>
          <a:p>
            <a:pPr algn="ctr"/>
            <a:r>
              <a:rPr lang="uz-Latn-UZ" sz="2000" i="1" dirty="0">
                <a:latin typeface="Times New Roman" panose="02020603050405020304" pitchFamily="18" charset="0"/>
                <a:cs typeface="Times New Roman" panose="02020603050405020304" pitchFamily="18" charset="0"/>
              </a:rPr>
              <a:t>Автомобил заводи ҳамманинг оммавий жараён ҳақидаги ғоясидир. Ҳар бир маҳсулот деярли (лекин унчалик эмас) бир хил ва кўп миқдорда ишлаб чиқарилади.</a:t>
            </a:r>
          </a:p>
        </p:txBody>
      </p:sp>
    </p:spTree>
    <p:extLst>
      <p:ext uri="{BB962C8B-B14F-4D97-AF65-F5344CB8AC3E}">
        <p14:creationId xmlns:p14="http://schemas.microsoft.com/office/powerpoint/2010/main" val="1127915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6C8945D-BE61-43E9-82BC-FC754BC07E72}"/>
              </a:ext>
            </a:extLst>
          </p:cNvPr>
          <p:cNvSpPr/>
          <p:nvPr/>
        </p:nvSpPr>
        <p:spPr>
          <a:xfrm>
            <a:off x="234462" y="175846"/>
            <a:ext cx="11723076" cy="2862322"/>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УЗЛУКСИЗ ЖАРАЁНЛАР</a:t>
            </a:r>
          </a:p>
          <a:p>
            <a:pPr indent="539750" algn="just"/>
            <a:r>
              <a:rPr lang="uz-Latn-UZ" sz="2000" dirty="0">
                <a:latin typeface="Times New Roman" panose="02020603050405020304" pitchFamily="18" charset="0"/>
                <a:cs typeface="Times New Roman" panose="02020603050405020304" pitchFamily="18" charset="0"/>
              </a:rPr>
              <a:t>Узлуксиз жараёнлар оммавий жараёнларга қараганда ҳатто катта ҳажмга ва одатда камроқ хилма-хилликка эга. Бундан ташқари, улар одатда узоқ вақт давомида ишлайди. Баъзан улар том маънода узлуксиздир, чунки уларнинг маҳсулотлари ажралмас, чексиз оқимда ишлаб чиқарилади. Улар кўпинча юқори прогноз қилинадиган оқимга эга нисбатан мослашувчан бўлмаган, капитал талаб қилувчи технологияларга эга ва маҳсулотлар жараён давомида сақланиши мумкин бўлса-да, уларнинг асосий хусусияти жараённинг бир қисмидан иккинчисига силлиқ ўтишидир. Узлуксиз жараёнларга мисол сифатида сувни қайта ишлаш, нефт-кимё заводлари, электр таъминоти, пўлат ишлаб чиқариш ва қоғоз ишлаб чиқариш киради.</a:t>
            </a:r>
          </a:p>
        </p:txBody>
      </p:sp>
      <p:pic>
        <p:nvPicPr>
          <p:cNvPr id="3" name="Рисунок 2">
            <a:extLst>
              <a:ext uri="{FF2B5EF4-FFF2-40B4-BE49-F238E27FC236}">
                <a16:creationId xmlns:a16="http://schemas.microsoft.com/office/drawing/2014/main" id="{9C2B321E-AAB0-472D-BFA3-91E76B389ADA}"/>
              </a:ext>
            </a:extLst>
          </p:cNvPr>
          <p:cNvPicPr>
            <a:picLocks noChangeAspect="1"/>
          </p:cNvPicPr>
          <p:nvPr/>
        </p:nvPicPr>
        <p:blipFill>
          <a:blip r:embed="rId2"/>
          <a:stretch>
            <a:fillRect/>
          </a:stretch>
        </p:blipFill>
        <p:spPr>
          <a:xfrm>
            <a:off x="234462" y="3217919"/>
            <a:ext cx="3428820" cy="2250960"/>
          </a:xfrm>
          <a:prstGeom prst="rect">
            <a:avLst/>
          </a:prstGeom>
        </p:spPr>
      </p:pic>
      <p:sp>
        <p:nvSpPr>
          <p:cNvPr id="4" name="Прямоугольник 3">
            <a:extLst>
              <a:ext uri="{FF2B5EF4-FFF2-40B4-BE49-F238E27FC236}">
                <a16:creationId xmlns:a16="http://schemas.microsoft.com/office/drawing/2014/main" id="{188BB401-0C49-4CBB-9AB5-4A5659773611}"/>
              </a:ext>
            </a:extLst>
          </p:cNvPr>
          <p:cNvSpPr/>
          <p:nvPr/>
        </p:nvSpPr>
        <p:spPr>
          <a:xfrm>
            <a:off x="3833446" y="3593013"/>
            <a:ext cx="8124092" cy="1323439"/>
          </a:xfrm>
          <a:prstGeom prst="rect">
            <a:avLst/>
          </a:prstGeom>
        </p:spPr>
        <p:txBody>
          <a:bodyPr wrap="square">
            <a:spAutoFit/>
          </a:bodyPr>
          <a:lstStyle/>
          <a:p>
            <a:pPr algn="ctr"/>
            <a:r>
              <a:rPr lang="uz-Latn-UZ" sz="2000" i="1" dirty="0">
                <a:latin typeface="Times New Roman" panose="02020603050405020304" pitchFamily="18" charset="0"/>
                <a:cs typeface="Times New Roman" panose="02020603050405020304" pitchFamily="18" charset="0"/>
              </a:rPr>
              <a:t>Ушбу узлуксиз сув тозалаш иншооти деярли ҳеч қачон тўхтамайди (у фақат техник хизмат кўрсатиш учун тўхтайди) ва фақат битта вазифани бажаради (ифлосланишларни филтрлаш). Кўпинча биз жараённи нотўғри бўлсагина сезамиз.</a:t>
            </a:r>
          </a:p>
        </p:txBody>
      </p:sp>
    </p:spTree>
    <p:extLst>
      <p:ext uri="{BB962C8B-B14F-4D97-AF65-F5344CB8AC3E}">
        <p14:creationId xmlns:p14="http://schemas.microsoft.com/office/powerpoint/2010/main" val="2371712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BB4921D-CB14-4D27-8194-0070C0049EDB}"/>
              </a:ext>
            </a:extLst>
          </p:cNvPr>
          <p:cNvSpPr/>
          <p:nvPr/>
        </p:nvSpPr>
        <p:spPr>
          <a:xfrm>
            <a:off x="281355" y="130856"/>
            <a:ext cx="11652738" cy="3785652"/>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ПРОФЕССИОНАЛ ХИЗМАТЛАР</a:t>
            </a:r>
          </a:p>
          <a:p>
            <a:pPr indent="539750" algn="just"/>
            <a:r>
              <a:rPr lang="uz-Latn-UZ" sz="2400" b="1" dirty="0">
                <a:latin typeface="Times New Roman" panose="02020603050405020304" pitchFamily="18" charset="0"/>
                <a:cs typeface="Times New Roman" panose="02020603050405020304" pitchFamily="18" charset="0"/>
              </a:rPr>
              <a:t>Профессионал хизматлар </a:t>
            </a:r>
            <a:r>
              <a:rPr lang="uz-Latn-UZ" sz="2400" dirty="0">
                <a:latin typeface="Times New Roman" panose="02020603050405020304" pitchFamily="18" charset="0"/>
                <a:cs typeface="Times New Roman" panose="02020603050405020304" pitchFamily="18" charset="0"/>
              </a:rPr>
              <a:t>- бу юқори даражадаги алоқа жараёнлари бўлиб, мижозлар хизмат кўрсатиш жараёнида кўп вақт сарфлашади. Улар юқори даражадаги мослаштиришни таъминлаши мумкин (жараён индивидуал мижозлар эҳтиёжларини қондириш учун юқори даражада мослашувчан). Профессионал хизматлар одатда ускуналарга эмас, балки одамларга асосланган бўлиб, одатда ходимларга мижозларга хизмат кўрсатишда катта ихтиёрийлик берилади. Профессионал хизматларга менежмент бўйича маслаҳатчилар, адвокатлар амалиёти, архитекторлар, шифокорлар операциялари, аудиторлар, соғлиқни сақлаш ва хавфсизлик инспекторлари ва баъзи компютер соҳасида хизмат кўрсатиш операциялари киради.</a:t>
            </a:r>
          </a:p>
        </p:txBody>
      </p:sp>
      <p:pic>
        <p:nvPicPr>
          <p:cNvPr id="3" name="Рисунок 2">
            <a:extLst>
              <a:ext uri="{FF2B5EF4-FFF2-40B4-BE49-F238E27FC236}">
                <a16:creationId xmlns:a16="http://schemas.microsoft.com/office/drawing/2014/main" id="{B7AA3B9A-FBBA-48A7-AA41-43F824AAE4CB}"/>
              </a:ext>
            </a:extLst>
          </p:cNvPr>
          <p:cNvPicPr>
            <a:picLocks noChangeAspect="1"/>
          </p:cNvPicPr>
          <p:nvPr/>
        </p:nvPicPr>
        <p:blipFill>
          <a:blip r:embed="rId2"/>
          <a:stretch>
            <a:fillRect/>
          </a:stretch>
        </p:blipFill>
        <p:spPr>
          <a:xfrm>
            <a:off x="0" y="3916508"/>
            <a:ext cx="4067908" cy="2682326"/>
          </a:xfrm>
          <a:prstGeom prst="rect">
            <a:avLst/>
          </a:prstGeom>
        </p:spPr>
      </p:pic>
      <p:sp>
        <p:nvSpPr>
          <p:cNvPr id="4" name="Прямоугольник 3">
            <a:extLst>
              <a:ext uri="{FF2B5EF4-FFF2-40B4-BE49-F238E27FC236}">
                <a16:creationId xmlns:a16="http://schemas.microsoft.com/office/drawing/2014/main" id="{143DF83A-39F6-47B5-9BD9-873561AEA46C}"/>
              </a:ext>
            </a:extLst>
          </p:cNvPr>
          <p:cNvSpPr/>
          <p:nvPr/>
        </p:nvSpPr>
        <p:spPr>
          <a:xfrm>
            <a:off x="4255477" y="3916508"/>
            <a:ext cx="5474677" cy="2585323"/>
          </a:xfrm>
          <a:prstGeom prst="rect">
            <a:avLst/>
          </a:prstGeom>
        </p:spPr>
        <p:txBody>
          <a:bodyPr wrap="square">
            <a:spAutoFit/>
          </a:bodyPr>
          <a:lstStyle/>
          <a:p>
            <a:pPr algn="ctr"/>
            <a:r>
              <a:rPr lang="uz-Latn-UZ" i="1" dirty="0">
                <a:latin typeface="Times New Roman" panose="02020603050405020304" pitchFamily="18" charset="0"/>
                <a:cs typeface="Times New Roman" panose="02020603050405020304" pitchFamily="18" charset="0"/>
              </a:rPr>
              <a:t>Бу </a:t>
            </a:r>
            <a:r>
              <a:rPr lang="uz-Cyrl-UZ" i="1" dirty="0">
                <a:latin typeface="Times New Roman" panose="02020603050405020304" pitchFamily="18" charset="0"/>
                <a:cs typeface="Times New Roman" panose="02020603050405020304" pitchFamily="18" charset="0"/>
              </a:rPr>
              <a:t>е</a:t>
            </a:r>
            <a:r>
              <a:rPr lang="uz-Latn-UZ" i="1" dirty="0">
                <a:latin typeface="Times New Roman" panose="02020603050405020304" pitchFamily="18" charset="0"/>
                <a:cs typeface="Times New Roman" panose="02020603050405020304" pitchFamily="18" charset="0"/>
              </a:rPr>
              <a:t>рда маслаҳатчилар консалтинг топшириғини бошлашга тайёргарлик кўрмоқда. Улар муаммонинг асл моҳиятини тушунишдан тортиб, тавсия этилган ечимларни амалга оширишгача бўлган топшириқнинг турли босқичларига қандай ёндашишлари мумкинлигини муҳокама қилмоқдалар. Бу жуда юқори даражадаги бўлса-да, жараён харитаси. У маслаҳатчилар фаолиятининг табиати ва кетма-кетлигини бошқаради.</a:t>
            </a:r>
          </a:p>
        </p:txBody>
      </p:sp>
    </p:spTree>
    <p:extLst>
      <p:ext uri="{BB962C8B-B14F-4D97-AF65-F5344CB8AC3E}">
        <p14:creationId xmlns:p14="http://schemas.microsoft.com/office/powerpoint/2010/main" val="1791790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367126B-7449-4416-BEFC-C2F6843411B0}"/>
              </a:ext>
            </a:extLst>
          </p:cNvPr>
          <p:cNvSpPr/>
          <p:nvPr/>
        </p:nvSpPr>
        <p:spPr>
          <a:xfrm>
            <a:off x="257907" y="241336"/>
            <a:ext cx="11676185" cy="3046988"/>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ХИЗМАТ КЎРСАТИШ ДЎКОНЛАРИ</a:t>
            </a:r>
          </a:p>
          <a:p>
            <a:pPr indent="539750" algn="just"/>
            <a:r>
              <a:rPr lang="uz-Latn-UZ" sz="2400" dirty="0">
                <a:latin typeface="Times New Roman" panose="02020603050405020304" pitchFamily="18" charset="0"/>
                <a:cs typeface="Times New Roman" panose="02020603050405020304" pitchFamily="18" charset="0"/>
              </a:rPr>
              <a:t>Хизмат кўрсатиш дўконлари профессионал ва оммавий хизматларнинг ҳаддан ташқари чегаралари орасида ҳажм ва хилма-хиллик даражаларига эга (ва мижозлар билан алоқа қилиш, созлаш ва ходимларнинг ихтиёри) (кейинги бандга қаранг). Хизмат фронт ва баcк-офис фаолиятининг аралашмаси орқали тақдим этилади. Хизмат кўрсатиш дўконларига банклар, катта кўча дўконлари, дам олиш учун туроператорлар, автомобил ижараси компаниялари, мактаблар, кўпчилик ресторанлар, меҳмонхоналар ва саёҳат агентликлари киради.</a:t>
            </a:r>
          </a:p>
        </p:txBody>
      </p:sp>
      <p:pic>
        <p:nvPicPr>
          <p:cNvPr id="3" name="Рисунок 2">
            <a:extLst>
              <a:ext uri="{FF2B5EF4-FFF2-40B4-BE49-F238E27FC236}">
                <a16:creationId xmlns:a16="http://schemas.microsoft.com/office/drawing/2014/main" id="{FF0C3841-7D08-4959-9A86-915EB29F4AFB}"/>
              </a:ext>
            </a:extLst>
          </p:cNvPr>
          <p:cNvPicPr>
            <a:picLocks noChangeAspect="1"/>
          </p:cNvPicPr>
          <p:nvPr/>
        </p:nvPicPr>
        <p:blipFill>
          <a:blip r:embed="rId2"/>
          <a:stretch>
            <a:fillRect/>
          </a:stretch>
        </p:blipFill>
        <p:spPr>
          <a:xfrm>
            <a:off x="348850" y="3429000"/>
            <a:ext cx="4293487" cy="2843542"/>
          </a:xfrm>
          <a:prstGeom prst="rect">
            <a:avLst/>
          </a:prstGeom>
        </p:spPr>
      </p:pic>
      <p:sp>
        <p:nvSpPr>
          <p:cNvPr id="4" name="Прямоугольник 3">
            <a:extLst>
              <a:ext uri="{FF2B5EF4-FFF2-40B4-BE49-F238E27FC236}">
                <a16:creationId xmlns:a16="http://schemas.microsoft.com/office/drawing/2014/main" id="{3C2A687C-68F6-46A5-A177-04F8DC57CB1D}"/>
              </a:ext>
            </a:extLst>
          </p:cNvPr>
          <p:cNvSpPr/>
          <p:nvPr/>
        </p:nvSpPr>
        <p:spPr>
          <a:xfrm>
            <a:off x="4747846" y="3429000"/>
            <a:ext cx="4900246" cy="2862322"/>
          </a:xfrm>
          <a:prstGeom prst="rect">
            <a:avLst/>
          </a:prstGeom>
        </p:spPr>
        <p:txBody>
          <a:bodyPr wrap="square">
            <a:spAutoFit/>
          </a:bodyPr>
          <a:lstStyle/>
          <a:p>
            <a:pPr algn="ctr"/>
            <a:r>
              <a:rPr lang="uz-Cyrl-UZ" sz="2000" i="1" dirty="0">
                <a:latin typeface="Times New Roman" panose="02020603050405020304" pitchFamily="18" charset="0"/>
                <a:cs typeface="Times New Roman" panose="02020603050405020304" pitchFamily="18" charset="0"/>
              </a:rPr>
              <a:t>Расмда кўрсатилган соғлиқни сақлаш клубида жисмоний машқлар дастурлари ва бошқа даволаш усуллари бўйича маслаҳат беришлари мумкин бўлган фронт-офис ходимлари мавжуд. Ҳар бир мижознинг ўзига хос фитнес дастури бўлса-да, баъзи машғулотлар (масалан, хавфсизлик масалалари) белгиланган жараёнларга риоя қилиши керак.</a:t>
            </a:r>
            <a:endParaRPr lang="uz-Cyrl-UZ"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9652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A47845D-A0B6-4526-8103-4AF600F594F4}"/>
              </a:ext>
            </a:extLst>
          </p:cNvPr>
          <p:cNvSpPr/>
          <p:nvPr/>
        </p:nvSpPr>
        <p:spPr>
          <a:xfrm>
            <a:off x="222738" y="212009"/>
            <a:ext cx="11746524" cy="3170099"/>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ОММАВИЙ ХИЗМАТЛАР</a:t>
            </a:r>
          </a:p>
          <a:p>
            <a:pPr indent="539750" algn="just"/>
            <a:r>
              <a:rPr lang="uz-Latn-UZ" sz="2000" dirty="0">
                <a:latin typeface="Times New Roman" panose="02020603050405020304" pitchFamily="18" charset="0"/>
                <a:cs typeface="Times New Roman" panose="02020603050405020304" pitchFamily="18" charset="0"/>
              </a:rPr>
              <a:t>Оммавий хизматлар чекланган алоқа вақти ва озгина мослаштиришни ўз ичига олган кўплаб мижозлар транзакцияларига эга. Ходимлар, эҳтимол, нисбатан аниқланган меҳнат тақсимотига эга ва белгиланган тартибларга риоя қилишлари керак. Оммавий хизматларга супермаркетлар, миллий темир йўл тармоғи, аеропорт, телекоммуникация хизмати, кутубхона, телевидение стансияси, полиция хизмати ва коммунал хизмат кўрсатиш бўлими киради. Масалан, оммавий хизмат кўрсатишнинг энг кенг тарқалган турларидан бири истеъмолчилар билан бевосита алоқада бўлган деярли барча компаниялар томонидан фойдаланиладиган cалл-марказлардир. Жуда катта ҳажмдаги сўровлар билан курашиш мижозлар билан мулоқот қилиш жараёнини қандайдир тизимлаштиришни талаб қилади. Бунга кўпинча пухта ишлаб чиқилган сўров жараёни (баъзан скрипт деб аталади) ёрдамида эришилади.</a:t>
            </a:r>
          </a:p>
        </p:txBody>
      </p:sp>
      <p:pic>
        <p:nvPicPr>
          <p:cNvPr id="3" name="Рисунок 2">
            <a:extLst>
              <a:ext uri="{FF2B5EF4-FFF2-40B4-BE49-F238E27FC236}">
                <a16:creationId xmlns:a16="http://schemas.microsoft.com/office/drawing/2014/main" id="{0B4C6910-D140-49B9-9A4B-B6782E003665}"/>
              </a:ext>
            </a:extLst>
          </p:cNvPr>
          <p:cNvPicPr>
            <a:picLocks noChangeAspect="1"/>
          </p:cNvPicPr>
          <p:nvPr/>
        </p:nvPicPr>
        <p:blipFill>
          <a:blip r:embed="rId2"/>
          <a:stretch>
            <a:fillRect/>
          </a:stretch>
        </p:blipFill>
        <p:spPr>
          <a:xfrm>
            <a:off x="360575" y="3475892"/>
            <a:ext cx="4523510" cy="2772507"/>
          </a:xfrm>
          <a:prstGeom prst="rect">
            <a:avLst/>
          </a:prstGeom>
        </p:spPr>
      </p:pic>
      <p:sp>
        <p:nvSpPr>
          <p:cNvPr id="4" name="Прямоугольник 3">
            <a:extLst>
              <a:ext uri="{FF2B5EF4-FFF2-40B4-BE49-F238E27FC236}">
                <a16:creationId xmlns:a16="http://schemas.microsoft.com/office/drawing/2014/main" id="{CE0A5720-2665-42E7-8E84-3E079450C9B6}"/>
              </a:ext>
            </a:extLst>
          </p:cNvPr>
          <p:cNvSpPr/>
          <p:nvPr/>
        </p:nvSpPr>
        <p:spPr>
          <a:xfrm>
            <a:off x="4982308" y="3429000"/>
            <a:ext cx="4407877" cy="2862322"/>
          </a:xfrm>
          <a:prstGeom prst="rect">
            <a:avLst/>
          </a:prstGeom>
        </p:spPr>
        <p:txBody>
          <a:bodyPr wrap="square">
            <a:spAutoFit/>
          </a:bodyPr>
          <a:lstStyle/>
          <a:p>
            <a:pPr algn="ctr"/>
            <a:r>
              <a:rPr lang="uz-Latn-UZ" sz="2000" i="1" dirty="0">
                <a:latin typeface="Times New Roman" panose="02020603050405020304" pitchFamily="18" charset="0"/>
                <a:cs typeface="Times New Roman" panose="02020603050405020304" pitchFamily="18" charset="0"/>
              </a:rPr>
              <a:t>Бу чакана банкнинг бир қисмининг "бек офиси" (барчамиз фойдаланадиган тур). Бу ҳар куни минглаб қўнғироқлар билан шуғулланадиган қўнғироқ маркази. Мижозларга стандарт хизматни олишига ишонч ҳосил қилиш учун ходимлар белгиланган жараёнларга (скриптларга) риоя қилишлари керак.</a:t>
            </a:r>
          </a:p>
        </p:txBody>
      </p:sp>
    </p:spTree>
    <p:extLst>
      <p:ext uri="{BB962C8B-B14F-4D97-AF65-F5344CB8AC3E}">
        <p14:creationId xmlns:p14="http://schemas.microsoft.com/office/powerpoint/2010/main" val="1521929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720B61B-EC54-43D5-BBF9-0911AAFDF575}"/>
              </a:ext>
            </a:extLst>
          </p:cNvPr>
          <p:cNvSpPr/>
          <p:nvPr/>
        </p:nvSpPr>
        <p:spPr>
          <a:xfrm>
            <a:off x="211015" y="235532"/>
            <a:ext cx="11746523" cy="347787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МАҲСУЛОТ-ЖАРАЁН МАТРИТСАСИ</a:t>
            </a:r>
          </a:p>
          <a:p>
            <a:pPr indent="539750" algn="just"/>
            <a:r>
              <a:rPr lang="uz-Latn-UZ" sz="2000" dirty="0">
                <a:latin typeface="Times New Roman" panose="02020603050405020304" pitchFamily="18" charset="0"/>
                <a:cs typeface="Times New Roman" panose="02020603050405020304" pitchFamily="18" charset="0"/>
              </a:rPr>
              <a:t>Жараённинг ҳажм-навбат ҳолати ва унинг дизайн хусусиятлари ўртасидаги боғлиқликни тасвирлашнинг энг кенг тарқалган усули </a:t>
            </a:r>
            <a:r>
              <a:rPr lang="uz-Cyrl-UZ" sz="2000" dirty="0">
                <a:latin typeface="Times New Roman" panose="02020603050405020304" pitchFamily="18" charset="0"/>
                <a:cs typeface="Times New Roman" panose="02020603050405020304" pitchFamily="18" charset="0"/>
              </a:rPr>
              <a:t>расмда </a:t>
            </a:r>
            <a:r>
              <a:rPr lang="uz-Latn-UZ" sz="2000" dirty="0">
                <a:latin typeface="Times New Roman" panose="02020603050405020304" pitchFamily="18" charset="0"/>
                <a:cs typeface="Times New Roman" panose="02020603050405020304" pitchFamily="18" charset="0"/>
              </a:rPr>
              <a:t>кўрсатилган. Кўпинча "маҳсулот-жараён" матритсаси деб аталади 5, у аслида маҳсулот ёки хизматлар ишлаб чиқаришдан қатъи назар, ҳар қандай жараён учун ишлатилиши мумкин. Маҳсулот-жараён матритсасининг асосий ғояси шундан иборатки, жараённи лойиҳалашнинг кўплаб муҳим элементлари жараённинг ҳажм-навбат позицияси билан кучли боғлиқдир. Шундай қилиб, ҳар қандай жараён учун у бажарадиган вазифалар, жараён бўйлаб объэктлар оқими, ресурсларнинг жойлашуви, фойдаланадиган технология ва иш ўринларининг дизайни унинг ҳажми - хилма-хиллиги билан кучли таъсир қилади. Бу шуни англатадики, кўпчилик жараёнлар матритсанинг диагоналига яқин бўлиши керак, бу жараён ва унинг ҳажми - хилма-хиллиги ўртасидаги "мослик" ни ифодалайди. Бу "табиий" диагонал ёки "мослик чизиғи" деб аталади.</a:t>
            </a:r>
          </a:p>
        </p:txBody>
      </p:sp>
    </p:spTree>
    <p:extLst>
      <p:ext uri="{BB962C8B-B14F-4D97-AF65-F5344CB8AC3E}">
        <p14:creationId xmlns:p14="http://schemas.microsoft.com/office/powerpoint/2010/main" val="3273647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FB5CC216-72CB-4946-BAA4-EF56BC053525}"/>
              </a:ext>
            </a:extLst>
          </p:cNvPr>
          <p:cNvPicPr>
            <a:picLocks noChangeAspect="1"/>
          </p:cNvPicPr>
          <p:nvPr/>
        </p:nvPicPr>
        <p:blipFill>
          <a:blip r:embed="rId2"/>
          <a:stretch>
            <a:fillRect/>
          </a:stretch>
        </p:blipFill>
        <p:spPr>
          <a:xfrm>
            <a:off x="1" y="627356"/>
            <a:ext cx="9636368" cy="6219804"/>
          </a:xfrm>
          <a:prstGeom prst="rect">
            <a:avLst/>
          </a:prstGeom>
        </p:spPr>
      </p:pic>
      <p:sp>
        <p:nvSpPr>
          <p:cNvPr id="7" name="Прямоугольник 6">
            <a:extLst>
              <a:ext uri="{FF2B5EF4-FFF2-40B4-BE49-F238E27FC236}">
                <a16:creationId xmlns:a16="http://schemas.microsoft.com/office/drawing/2014/main" id="{1E88F9ED-280C-4525-BB11-91A008D492F1}"/>
              </a:ext>
            </a:extLst>
          </p:cNvPr>
          <p:cNvSpPr/>
          <p:nvPr/>
        </p:nvSpPr>
        <p:spPr>
          <a:xfrm>
            <a:off x="0" y="0"/>
            <a:ext cx="12192000" cy="646331"/>
          </a:xfrm>
          <a:prstGeom prst="rect">
            <a:avLst/>
          </a:prstGeom>
        </p:spPr>
        <p:txBody>
          <a:bodyPr wrap="square">
            <a:spAutoFit/>
          </a:bodyPr>
          <a:lstStyle/>
          <a:p>
            <a:pPr algn="ctr"/>
            <a:r>
              <a:rPr lang="uz-Cyrl-UZ" b="1" dirty="0">
                <a:latin typeface="Times New Roman" panose="02020603050405020304" pitchFamily="18" charset="0"/>
                <a:cs typeface="Times New Roman" panose="02020603050405020304" pitchFamily="18" charset="0"/>
              </a:rPr>
              <a:t>МАҲСУЛОТ-ЖАРАЁН МАТРИТСАСИДАГИ “ТАБИИЙ” ДИАГОНАЛДАН ЧЕТГА ЧИҚИШ ХАРАЖАТ УЧУН ОҚИБАТЛАРГА ОЛИБ КЕЛАДИ</a:t>
            </a:r>
            <a:r>
              <a:rPr lang="en-US" b="1" dirty="0">
                <a:latin typeface="Times New Roman" panose="02020603050405020304" pitchFamily="18" charset="0"/>
                <a:cs typeface="Times New Roman" panose="02020603050405020304" pitchFamily="18" charset="0"/>
              </a:rPr>
              <a:t> [5]</a:t>
            </a:r>
            <a:endParaRPr lang="uz-Cyrl-U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005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1E3FD03-433C-417F-BB5F-4ADAD806F163}"/>
              </a:ext>
            </a:extLst>
          </p:cNvPr>
          <p:cNvSpPr/>
          <p:nvPr/>
        </p:nvSpPr>
        <p:spPr>
          <a:xfrm>
            <a:off x="246185" y="214766"/>
            <a:ext cx="11699630"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ТАБИИЙ ДИАГОНАЛДАН ЧЕТГА ЧИҚИШ</a:t>
            </a:r>
          </a:p>
          <a:p>
            <a:pPr indent="539750" algn="just"/>
            <a:r>
              <a:rPr lang="uz-Cyrl-UZ" sz="2000" dirty="0">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кўрсатилган матритсанинг табиий диагоналида жойлашган жараён одатда диагоналдан ташқарида жойлашган бир хил ҳажм-навқега эга бўлган жараёнга қараганда камроқ операцион харажатларга эга бўлади. Бунинг сабаби шундаки, диагонал ҳар қандай ҳажм ва хилма-хиллик позицияси учун энг мос жараён дизайнини ифодалайди. "Табиий" диагоналнинг ўнг томонида жойлашган жараёнлар одатда пастроқ ҳажмлар ва юқори хилма-хиллик билан боғлиқ бўлади. Бу шуни англатадики, улар ҳақиқий ҳажми - хилма-хиллиги билан таъминланганидан кўра кўпроқ мослашувчан бўлиши мумкин. Яъни, улар ўз фаолиятларини стандартлаштириш қобилиятидан фойдаланмаяптилар. Шу сабабли, уларнинг харажатлари диагоналга яқинроқ бўлган жараёнга қараганда юқори бўлиши мумкин. Аксинча, диагоналнинг чап томонидаги жараёнлар одатда юқори ҳажмли ва паст навли жараёнлар учун ишлатиладиган позицияни эгаллади. Шундай қилиб, жараёнлар "ортиқча стандартлаштирилган" бўлади ва уларнинг ҳажми ва хилма-хиллиги учун жуда мослашувчан эмас. Бу мослашувчанликнинг йўқлиги юқори харажатларга ҳам олиб келиши мумкин, чунки жараён мослашувчанроқ жараён каби бир фаолиятдан иккинчисига ўтишга қодир </a:t>
            </a:r>
            <a:r>
              <a:rPr lang="uz-Cyrl-UZ" sz="2000" dirty="0">
                <a:latin typeface="Times New Roman" panose="02020603050405020304" pitchFamily="18" charset="0"/>
                <a:cs typeface="Times New Roman" panose="02020603050405020304" pitchFamily="18" charset="0"/>
              </a:rPr>
              <a:t>эмас. </a:t>
            </a:r>
            <a:endParaRPr lang="uz-Latn-UZ" sz="20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C8C9B369-8F49-429C-A8FF-0787D2DC4899}"/>
              </a:ext>
            </a:extLst>
          </p:cNvPr>
          <p:cNvSpPr/>
          <p:nvPr/>
        </p:nvSpPr>
        <p:spPr>
          <a:xfrm>
            <a:off x="246185" y="4531281"/>
            <a:ext cx="8733692" cy="1938992"/>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Шундай қилиб, мавжуд жараённинг дизайнини текширишда биринчи қадам у маҳсулот-жараён матритсасининг табиий диагоналида жойлашган. Жараённинг ҳажми ва хилма-хиллиги унинг дизайнида тегишли ўзгаришларсиз ўзгарган бўлиши мумкин. Шу билан бир қаторда, дизайндаги ўзгаришлар уларнинг жараёнлар ҳажми-навбат позициясига мувофиқлигини ҳисобга олмаган ҳолда киритилган бўлиши мумкин.</a:t>
            </a:r>
          </a:p>
        </p:txBody>
      </p:sp>
    </p:spTree>
    <p:extLst>
      <p:ext uri="{BB962C8B-B14F-4D97-AF65-F5344CB8AC3E}">
        <p14:creationId xmlns:p14="http://schemas.microsoft.com/office/powerpoint/2010/main" val="91878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A5E6A91-8677-4FA2-894D-D333616F4A20}"/>
              </a:ext>
            </a:extLst>
          </p:cNvPr>
          <p:cNvSpPr/>
          <p:nvPr/>
        </p:nvSpPr>
        <p:spPr>
          <a:xfrm>
            <a:off x="211015" y="170381"/>
            <a:ext cx="11769970" cy="3170099"/>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ЖАРАЁНЛАР ҚАНДАЙ ҚИЛИБ БАТАФСИЛ ИШЛАБ ЧИҚИЛГАН?</a:t>
            </a:r>
          </a:p>
          <a:p>
            <a:pPr indent="539750" algn="just"/>
            <a:r>
              <a:rPr lang="uz-Latn-UZ" sz="2000" dirty="0">
                <a:latin typeface="Times New Roman" panose="02020603050405020304" pitchFamily="18" charset="0"/>
                <a:cs typeface="Times New Roman" panose="02020603050405020304" pitchFamily="18" charset="0"/>
              </a:rPr>
              <a:t>Жараённинг умумий дизайни аниқлангандан сўнг, унинг индивидуал фаолиятини созлаш керак. Энг содда қилиб айтганда, жараённинг ушбу батафсил дизайни жараённинг мақсадларига эришиш учун зарур бўлган барча индивидуал ҳаракатларни аниқлашни ва бу ҳаракатлар кетма-кетлигини ва уларни ким бажаришини ҳал қилишни ўз ичига олади. Албатта, бунинг учун баъзи чекловлар бўлади. Баъзи ҳаракатлар бошқалардан олдин бажарилиши керак ва маълум одамлар ёки ускуналар фақат баъзи ҳаракатларни бажариши мумкин. Шунга қарамай, ҳар қандай оқилона ўлчамдаги жараён учун муқобил жараён дизайнлари сони одатда катта. Шу сабабли, жараённи лойиҳалаш кўпинча жараённи хариталаш каби оддий визуал ёндашув ёрдамида амалга оширилади. 6.6-rasm Сув ҳисоблагичи мисолидаги жараён позициялари билан маҳсулот-жараён матритсаси.</a:t>
            </a:r>
          </a:p>
        </p:txBody>
      </p:sp>
    </p:spTree>
    <p:extLst>
      <p:ext uri="{BB962C8B-B14F-4D97-AF65-F5344CB8AC3E}">
        <p14:creationId xmlns:p14="http://schemas.microsoft.com/office/powerpoint/2010/main" val="863473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C61985BB-849B-42B2-9C3E-4BEA6741A2AF}"/>
              </a:ext>
            </a:extLst>
          </p:cNvPr>
          <p:cNvPicPr>
            <a:picLocks noChangeAspect="1"/>
          </p:cNvPicPr>
          <p:nvPr/>
        </p:nvPicPr>
        <p:blipFill>
          <a:blip r:embed="rId2"/>
          <a:stretch>
            <a:fillRect/>
          </a:stretch>
        </p:blipFill>
        <p:spPr>
          <a:xfrm>
            <a:off x="-23446" y="-4133"/>
            <a:ext cx="7561384" cy="6862134"/>
          </a:xfrm>
          <a:prstGeom prst="rect">
            <a:avLst/>
          </a:prstGeom>
        </p:spPr>
      </p:pic>
      <p:sp>
        <p:nvSpPr>
          <p:cNvPr id="8" name="Прямоугольник 7">
            <a:extLst>
              <a:ext uri="{FF2B5EF4-FFF2-40B4-BE49-F238E27FC236}">
                <a16:creationId xmlns:a16="http://schemas.microsoft.com/office/drawing/2014/main" id="{10B56F11-047D-464B-88B4-204253003410}"/>
              </a:ext>
            </a:extLst>
          </p:cNvPr>
          <p:cNvSpPr/>
          <p:nvPr/>
        </p:nvSpPr>
        <p:spPr>
          <a:xfrm>
            <a:off x="7537938" y="229943"/>
            <a:ext cx="4372708" cy="1938992"/>
          </a:xfrm>
          <a:prstGeom prst="rect">
            <a:avLst/>
          </a:prstGeom>
        </p:spPr>
        <p:txBody>
          <a:bodyPr wrap="square" anchor="ctr">
            <a:spAutoFit/>
          </a:bodyPr>
          <a:lstStyle/>
          <a:p>
            <a:pPr algn="ctr"/>
            <a:r>
              <a:rPr lang="uz-Latn-UZ" sz="2400" b="1" dirty="0">
                <a:latin typeface="Times New Roman" panose="02020603050405020304" pitchFamily="18" charset="0"/>
                <a:cs typeface="Times New Roman" panose="02020603050405020304" pitchFamily="18" charset="0"/>
              </a:rPr>
              <a:t>СУВ ҲИСОБЛАГИЧИ МИСОЛИДАГИ ЖАРАЁН ПОЗИЦИЯЛАРИ БИЛАН МАҲСУЛОТ-ЖАРАЁН МАТРИТСАСИ</a:t>
            </a:r>
            <a:r>
              <a:rPr lang="en-US" sz="2400" b="1" dirty="0">
                <a:latin typeface="Times New Roman" panose="02020603050405020304" pitchFamily="18" charset="0"/>
                <a:cs typeface="Times New Roman" panose="02020603050405020304" pitchFamily="18" charset="0"/>
              </a:rPr>
              <a:t> [5]</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121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D4E3CB8-A0B5-406D-AD5A-C1F6BB5B1E8C}"/>
              </a:ext>
            </a:extLst>
          </p:cNvPr>
          <p:cNvSpPr/>
          <p:nvPr/>
        </p:nvSpPr>
        <p:spPr>
          <a:xfrm>
            <a:off x="1644428" y="102549"/>
            <a:ext cx="9339160"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БАЪЗИ УМУМИЙ ЖАРАЁННИ ХАРИТАЛАШ БЕЛГИЛАРИ</a:t>
            </a:r>
            <a:r>
              <a:rPr lang="en-US" sz="2400" b="1" dirty="0">
                <a:latin typeface="Times New Roman" panose="02020603050405020304" pitchFamily="18" charset="0"/>
                <a:cs typeface="Times New Roman" panose="02020603050405020304" pitchFamily="18" charset="0"/>
              </a:rPr>
              <a:t> [5]</a:t>
            </a:r>
            <a:endParaRPr lang="uz-Latn-UZ" sz="2400" b="1"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ED9F1A70-B524-4FD9-80A6-15DAF77F20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3857"/>
            <a:ext cx="10867292" cy="6254144"/>
          </a:xfrm>
          <a:prstGeom prst="rect">
            <a:avLst/>
          </a:prstGeom>
        </p:spPr>
      </p:pic>
    </p:spTree>
    <p:extLst>
      <p:ext uri="{BB962C8B-B14F-4D97-AF65-F5344CB8AC3E}">
        <p14:creationId xmlns:p14="http://schemas.microsoft.com/office/powerpoint/2010/main" val="456293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9BA00450-32D1-4FE1-82C2-A356E9529877}"/>
              </a:ext>
            </a:extLst>
          </p:cNvPr>
          <p:cNvSpPr>
            <a:spLocks noGrp="1" noChangeArrowheads="1"/>
          </p:cNvSpPr>
          <p:nvPr>
            <p:ph type="title"/>
          </p:nvPr>
        </p:nvSpPr>
        <p:spPr>
          <a:xfrm>
            <a:off x="1752600" y="76200"/>
            <a:ext cx="8686800" cy="1219200"/>
          </a:xfrm>
        </p:spPr>
        <p:txBody>
          <a:bodyPr/>
          <a:lstStyle/>
          <a:p>
            <a:pPr eaLnBrk="1" hangingPunct="1">
              <a:defRPr/>
            </a:pPr>
            <a:r>
              <a:rPr lang="uz-Cyrl-UZ" sz="3400" b="1" dirty="0">
                <a:solidFill>
                  <a:schemeClr val="accent2"/>
                </a:solidFill>
                <a:latin typeface="Times New Roman" panose="02020603050405020304" pitchFamily="18" charset="0"/>
                <a:cs typeface="Times New Roman" panose="02020603050405020304" pitchFamily="18" charset="0"/>
              </a:rPr>
              <a:t>ОПЕРАЦИОН МЕНЕЖМЕНТДА ҚАРОР ҚАБУЛ ҚИЛИШ ИНСТРУМЕНТЛАРИ</a:t>
            </a:r>
            <a:endParaRPr lang="en-US" sz="3400" b="1" dirty="0">
              <a:solidFill>
                <a:schemeClr val="accent2"/>
              </a:solidFill>
              <a:latin typeface="Times New Roman" panose="02020603050405020304" pitchFamily="18" charset="0"/>
              <a:cs typeface="Times New Roman" panose="02020603050405020304" pitchFamily="18" charset="0"/>
            </a:endParaRPr>
          </a:p>
        </p:txBody>
      </p:sp>
      <p:sp>
        <p:nvSpPr>
          <p:cNvPr id="48132" name="Rectangle 3">
            <a:extLst>
              <a:ext uri="{FF2B5EF4-FFF2-40B4-BE49-F238E27FC236}">
                <a16:creationId xmlns:a16="http://schemas.microsoft.com/office/drawing/2014/main" id="{1338A0B2-5A21-42C2-B53A-63634052B197}"/>
              </a:ext>
            </a:extLst>
          </p:cNvPr>
          <p:cNvSpPr>
            <a:spLocks noGrp="1" noChangeArrowheads="1"/>
          </p:cNvSpPr>
          <p:nvPr>
            <p:ph type="body" idx="1"/>
          </p:nvPr>
        </p:nvSpPr>
        <p:spPr>
          <a:xfrm>
            <a:off x="1752600" y="1981200"/>
            <a:ext cx="8686800" cy="4572000"/>
          </a:xfrm>
        </p:spPr>
        <p:txBody>
          <a:bodyPr/>
          <a:lstStyle/>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Моделлар</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Миқдорли (Количественный) ёндашувлар</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Фаолият ўлчовлари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Компромислар (</a:t>
            </a:r>
            <a:r>
              <a:rPr lang="en-US" altLang="ko-KR">
                <a:latin typeface="Times New Roman" panose="02020603050405020304" pitchFamily="18" charset="0"/>
                <a:ea typeface="굴림" panose="020B0600000101010101" pitchFamily="34" charset="-127"/>
                <a:cs typeface="Times New Roman" panose="02020603050405020304" pitchFamily="18" charset="0"/>
              </a:rPr>
              <a:t>trade-off</a:t>
            </a:r>
            <a:r>
              <a:rPr lang="uz-Cyrl-UZ" altLang="ko-KR">
                <a:latin typeface="Times New Roman" panose="02020603050405020304" pitchFamily="18" charset="0"/>
                <a:ea typeface="굴림" panose="020B0600000101010101" pitchFamily="34" charset="-127"/>
                <a:cs typeface="Times New Roman" panose="02020603050405020304" pitchFamily="18" charset="0"/>
              </a:rPr>
              <a:t>) таҳлили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Тизимли ёндашув</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Устуворликларни (приоритетларни) аниқлаш</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Этика</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E60ECE44-247B-48E5-8E95-F8E2E87AAF27}"/>
              </a:ext>
            </a:extLst>
          </p:cNvPr>
          <p:cNvSpPr>
            <a:spLocks noChangeArrowheads="1"/>
          </p:cNvSpPr>
          <p:nvPr/>
        </p:nvSpPr>
        <p:spPr bwMode="auto">
          <a:xfrm>
            <a:off x="1524000" y="300038"/>
            <a:ext cx="914400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ru-RU" altLang="ko-KR" sz="4400" b="1">
                <a:solidFill>
                  <a:schemeClr val="accent2"/>
                </a:solidFill>
                <a:latin typeface="Times New Roman" panose="02020603050405020304" pitchFamily="18" charset="0"/>
                <a:ea typeface="굴림" panose="020B0600000101010101" pitchFamily="34" charset="-127"/>
                <a:cs typeface="Times New Roman" panose="02020603050405020304" pitchFamily="18" charset="0"/>
              </a:rPr>
              <a:t>МОДЕЛЛАР</a:t>
            </a:r>
          </a:p>
        </p:txBody>
      </p:sp>
      <p:sp>
        <p:nvSpPr>
          <p:cNvPr id="49155" name="Rectangle 3">
            <a:extLst>
              <a:ext uri="{FF2B5EF4-FFF2-40B4-BE49-F238E27FC236}">
                <a16:creationId xmlns:a16="http://schemas.microsoft.com/office/drawing/2014/main" id="{627C49B2-C3E8-4A52-BC4F-F4882BDADE64}"/>
              </a:ext>
            </a:extLst>
          </p:cNvPr>
          <p:cNvSpPr>
            <a:spLocks noChangeArrowheads="1"/>
          </p:cNvSpPr>
          <p:nvPr/>
        </p:nvSpPr>
        <p:spPr bwMode="auto">
          <a:xfrm>
            <a:off x="2432051" y="1473201"/>
            <a:ext cx="7134225"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49156" name="Rectangle 4">
            <a:extLst>
              <a:ext uri="{FF2B5EF4-FFF2-40B4-BE49-F238E27FC236}">
                <a16:creationId xmlns:a16="http://schemas.microsoft.com/office/drawing/2014/main" id="{B10EEF8C-EF43-45C9-9750-D2AB58CAC36C}"/>
              </a:ext>
            </a:extLst>
          </p:cNvPr>
          <p:cNvSpPr>
            <a:spLocks noChangeArrowheads="1"/>
          </p:cNvSpPr>
          <p:nvPr/>
        </p:nvSpPr>
        <p:spPr bwMode="auto">
          <a:xfrm>
            <a:off x="1846263" y="3506788"/>
            <a:ext cx="8305800"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b="1">
                <a:solidFill>
                  <a:schemeClr val="tx2"/>
                </a:solidFill>
                <a:latin typeface="Times New Roman" panose="02020603050405020304" pitchFamily="18" charset="0"/>
                <a:ea typeface="굴림" panose="020B0600000101010101" pitchFamily="34" charset="-127"/>
                <a:cs typeface="Times New Roman" panose="02020603050405020304" pitchFamily="18" charset="0"/>
              </a:rPr>
              <a:t>Модел реалликни абстрактлаштиришдир.</a:t>
            </a:r>
            <a:endParaRPr lang="en-US" altLang="ko-KR" b="1">
              <a:solidFill>
                <a:schemeClr val="tx2"/>
              </a:solidFill>
              <a:latin typeface="Times New Roman" panose="02020603050405020304" pitchFamily="18" charset="0"/>
              <a:ea typeface="굴림" panose="020B0600000101010101" pitchFamily="34" charset="-127"/>
              <a:cs typeface="Times New Roman" panose="02020603050405020304" pitchFamily="18" charset="0"/>
            </a:endParaRPr>
          </a:p>
        </p:txBody>
      </p:sp>
      <p:sp>
        <p:nvSpPr>
          <p:cNvPr id="49157" name="Freeform 12">
            <a:extLst>
              <a:ext uri="{FF2B5EF4-FFF2-40B4-BE49-F238E27FC236}">
                <a16:creationId xmlns:a16="http://schemas.microsoft.com/office/drawing/2014/main" id="{B40F67B9-32C6-431F-B8D9-5B70EC738389}"/>
              </a:ext>
            </a:extLst>
          </p:cNvPr>
          <p:cNvSpPr>
            <a:spLocks/>
          </p:cNvSpPr>
          <p:nvPr/>
        </p:nvSpPr>
        <p:spPr bwMode="auto">
          <a:xfrm>
            <a:off x="1992313" y="5105400"/>
            <a:ext cx="8159750" cy="1066800"/>
          </a:xfrm>
          <a:custGeom>
            <a:avLst/>
            <a:gdLst>
              <a:gd name="T0" fmla="*/ 2147483646 w 5051"/>
              <a:gd name="T1" fmla="*/ 2147483646 h 827"/>
              <a:gd name="T2" fmla="*/ 2147483646 w 5051"/>
              <a:gd name="T3" fmla="*/ 2147483646 h 827"/>
              <a:gd name="T4" fmla="*/ 2147483646 w 5051"/>
              <a:gd name="T5" fmla="*/ 2147483646 h 827"/>
              <a:gd name="T6" fmla="*/ 2147483646 w 5051"/>
              <a:gd name="T7" fmla="*/ 2147483646 h 827"/>
              <a:gd name="T8" fmla="*/ 2147483646 w 5051"/>
              <a:gd name="T9" fmla="*/ 2147483646 h 827"/>
              <a:gd name="T10" fmla="*/ 2147483646 w 5051"/>
              <a:gd name="T11" fmla="*/ 2147483646 h 827"/>
              <a:gd name="T12" fmla="*/ 2147483646 w 5051"/>
              <a:gd name="T13" fmla="*/ 2147483646 h 827"/>
              <a:gd name="T14" fmla="*/ 2147483646 w 5051"/>
              <a:gd name="T15" fmla="*/ 2147483646 h 827"/>
              <a:gd name="T16" fmla="*/ 2147483646 w 5051"/>
              <a:gd name="T17" fmla="*/ 2147483646 h 827"/>
              <a:gd name="T18" fmla="*/ 2147483646 w 5051"/>
              <a:gd name="T19" fmla="*/ 2147483646 h 827"/>
              <a:gd name="T20" fmla="*/ 2147483646 w 5051"/>
              <a:gd name="T21" fmla="*/ 2147483646 h 827"/>
              <a:gd name="T22" fmla="*/ 2147483646 w 5051"/>
              <a:gd name="T23" fmla="*/ 2147483646 h 827"/>
              <a:gd name="T24" fmla="*/ 2147483646 w 5051"/>
              <a:gd name="T25" fmla="*/ 0 h 827"/>
              <a:gd name="T26" fmla="*/ 2147483646 w 5051"/>
              <a:gd name="T27" fmla="*/ 2147483646 h 827"/>
              <a:gd name="T28" fmla="*/ 2147483646 w 5051"/>
              <a:gd name="T29" fmla="*/ 2147483646 h 827"/>
              <a:gd name="T30" fmla="*/ 2147483646 w 5051"/>
              <a:gd name="T31" fmla="*/ 2147483646 h 827"/>
              <a:gd name="T32" fmla="*/ 2147483646 w 5051"/>
              <a:gd name="T33" fmla="*/ 2147483646 h 827"/>
              <a:gd name="T34" fmla="*/ 2147483646 w 5051"/>
              <a:gd name="T35" fmla="*/ 2147483646 h 827"/>
              <a:gd name="T36" fmla="*/ 2147483646 w 5051"/>
              <a:gd name="T37" fmla="*/ 2147483646 h 827"/>
              <a:gd name="T38" fmla="*/ 2147483646 w 5051"/>
              <a:gd name="T39" fmla="*/ 2147483646 h 827"/>
              <a:gd name="T40" fmla="*/ 2147483646 w 5051"/>
              <a:gd name="T41" fmla="*/ 2147483646 h 827"/>
              <a:gd name="T42" fmla="*/ 2147483646 w 5051"/>
              <a:gd name="T43" fmla="*/ 2147483646 h 827"/>
              <a:gd name="T44" fmla="*/ 2147483646 w 5051"/>
              <a:gd name="T45" fmla="*/ 2147483646 h 827"/>
              <a:gd name="T46" fmla="*/ 2147483646 w 5051"/>
              <a:gd name="T47" fmla="*/ 2147483646 h 827"/>
              <a:gd name="T48" fmla="*/ 2147483646 w 5051"/>
              <a:gd name="T49" fmla="*/ 2147483646 h 827"/>
              <a:gd name="T50" fmla="*/ 2147483646 w 5051"/>
              <a:gd name="T51" fmla="*/ 2147483646 h 827"/>
              <a:gd name="T52" fmla="*/ 2147483646 w 5051"/>
              <a:gd name="T53" fmla="*/ 2147483646 h 827"/>
              <a:gd name="T54" fmla="*/ 2147483646 w 5051"/>
              <a:gd name="T55" fmla="*/ 2147483646 h 827"/>
              <a:gd name="T56" fmla="*/ 2147483646 w 5051"/>
              <a:gd name="T57" fmla="*/ 2147483646 h 827"/>
              <a:gd name="T58" fmla="*/ 2147483646 w 5051"/>
              <a:gd name="T59" fmla="*/ 2147483646 h 827"/>
              <a:gd name="T60" fmla="*/ 2147483646 w 5051"/>
              <a:gd name="T61" fmla="*/ 2147483646 h 827"/>
              <a:gd name="T62" fmla="*/ 2147483646 w 5051"/>
              <a:gd name="T63" fmla="*/ 2147483646 h 827"/>
              <a:gd name="T64" fmla="*/ 2147483646 w 5051"/>
              <a:gd name="T65" fmla="*/ 2147483646 h 827"/>
              <a:gd name="T66" fmla="*/ 2147483646 w 5051"/>
              <a:gd name="T67" fmla="*/ 2147483646 h 827"/>
              <a:gd name="T68" fmla="*/ 2147483646 w 5051"/>
              <a:gd name="T69" fmla="*/ 2147483646 h 827"/>
              <a:gd name="T70" fmla="*/ 2147483646 w 5051"/>
              <a:gd name="T71" fmla="*/ 2147483646 h 827"/>
              <a:gd name="T72" fmla="*/ 2147483646 w 5051"/>
              <a:gd name="T73" fmla="*/ 2147483646 h 827"/>
              <a:gd name="T74" fmla="*/ 2147483646 w 5051"/>
              <a:gd name="T75" fmla="*/ 2147483646 h 827"/>
              <a:gd name="T76" fmla="*/ 2147483646 w 5051"/>
              <a:gd name="T77" fmla="*/ 2147483646 h 827"/>
              <a:gd name="T78" fmla="*/ 2147483646 w 5051"/>
              <a:gd name="T79" fmla="*/ 2147483646 h 827"/>
              <a:gd name="T80" fmla="*/ 2147483646 w 5051"/>
              <a:gd name="T81" fmla="*/ 2147483646 h 827"/>
              <a:gd name="T82" fmla="*/ 2147483646 w 5051"/>
              <a:gd name="T83" fmla="*/ 2147483646 h 827"/>
              <a:gd name="T84" fmla="*/ 2147483646 w 5051"/>
              <a:gd name="T85" fmla="*/ 2147483646 h 827"/>
              <a:gd name="T86" fmla="*/ 2147483646 w 5051"/>
              <a:gd name="T87" fmla="*/ 2147483646 h 827"/>
              <a:gd name="T88" fmla="*/ 2147483646 w 5051"/>
              <a:gd name="T89" fmla="*/ 2147483646 h 827"/>
              <a:gd name="T90" fmla="*/ 2147483646 w 5051"/>
              <a:gd name="T91" fmla="*/ 2147483646 h 827"/>
              <a:gd name="T92" fmla="*/ 2147483646 w 5051"/>
              <a:gd name="T93" fmla="*/ 2147483646 h 827"/>
              <a:gd name="T94" fmla="*/ 2147483646 w 5051"/>
              <a:gd name="T95" fmla="*/ 2147483646 h 827"/>
              <a:gd name="T96" fmla="*/ 2147483646 w 5051"/>
              <a:gd name="T97" fmla="*/ 2147483646 h 827"/>
              <a:gd name="T98" fmla="*/ 2147483646 w 5051"/>
              <a:gd name="T99" fmla="*/ 2147483646 h 827"/>
              <a:gd name="T100" fmla="*/ 2147483646 w 5051"/>
              <a:gd name="T101" fmla="*/ 2147483646 h 827"/>
              <a:gd name="T102" fmla="*/ 2147483646 w 5051"/>
              <a:gd name="T103" fmla="*/ 2147483646 h 827"/>
              <a:gd name="T104" fmla="*/ 2147483646 w 5051"/>
              <a:gd name="T105" fmla="*/ 2147483646 h 827"/>
              <a:gd name="T106" fmla="*/ 2147483646 w 5051"/>
              <a:gd name="T107" fmla="*/ 2147483646 h 827"/>
              <a:gd name="T108" fmla="*/ 2147483646 w 5051"/>
              <a:gd name="T109" fmla="*/ 2147483646 h 827"/>
              <a:gd name="T110" fmla="*/ 2147483646 w 5051"/>
              <a:gd name="T111" fmla="*/ 2147483646 h 827"/>
              <a:gd name="T112" fmla="*/ 2147483646 w 5051"/>
              <a:gd name="T113" fmla="*/ 2147483646 h 827"/>
              <a:gd name="T114" fmla="*/ 2147483646 w 5051"/>
              <a:gd name="T115" fmla="*/ 2147483646 h 827"/>
              <a:gd name="T116" fmla="*/ 2147483646 w 5051"/>
              <a:gd name="T117" fmla="*/ 2147483646 h 82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051"/>
              <a:gd name="T178" fmla="*/ 0 h 827"/>
              <a:gd name="T179" fmla="*/ 5051 w 5051"/>
              <a:gd name="T180" fmla="*/ 827 h 82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051" h="827">
                <a:moveTo>
                  <a:pt x="4289" y="690"/>
                </a:moveTo>
                <a:lnTo>
                  <a:pt x="4372" y="688"/>
                </a:lnTo>
                <a:lnTo>
                  <a:pt x="4453" y="685"/>
                </a:lnTo>
                <a:lnTo>
                  <a:pt x="4530" y="680"/>
                </a:lnTo>
                <a:lnTo>
                  <a:pt x="4567" y="678"/>
                </a:lnTo>
                <a:lnTo>
                  <a:pt x="4603" y="675"/>
                </a:lnTo>
                <a:lnTo>
                  <a:pt x="4639" y="671"/>
                </a:lnTo>
                <a:lnTo>
                  <a:pt x="4673" y="669"/>
                </a:lnTo>
                <a:lnTo>
                  <a:pt x="4706" y="665"/>
                </a:lnTo>
                <a:lnTo>
                  <a:pt x="4736" y="661"/>
                </a:lnTo>
                <a:lnTo>
                  <a:pt x="4767" y="657"/>
                </a:lnTo>
                <a:lnTo>
                  <a:pt x="4796" y="652"/>
                </a:lnTo>
                <a:lnTo>
                  <a:pt x="4824" y="647"/>
                </a:lnTo>
                <a:lnTo>
                  <a:pt x="4850" y="642"/>
                </a:lnTo>
                <a:lnTo>
                  <a:pt x="4853" y="642"/>
                </a:lnTo>
                <a:lnTo>
                  <a:pt x="4878" y="637"/>
                </a:lnTo>
                <a:lnTo>
                  <a:pt x="4902" y="631"/>
                </a:lnTo>
                <a:lnTo>
                  <a:pt x="4923" y="626"/>
                </a:lnTo>
                <a:lnTo>
                  <a:pt x="4944" y="620"/>
                </a:lnTo>
                <a:lnTo>
                  <a:pt x="4962" y="614"/>
                </a:lnTo>
                <a:lnTo>
                  <a:pt x="4979" y="608"/>
                </a:lnTo>
                <a:lnTo>
                  <a:pt x="4994" y="602"/>
                </a:lnTo>
                <a:lnTo>
                  <a:pt x="5007" y="595"/>
                </a:lnTo>
                <a:lnTo>
                  <a:pt x="5019" y="589"/>
                </a:lnTo>
                <a:lnTo>
                  <a:pt x="5021" y="587"/>
                </a:lnTo>
                <a:lnTo>
                  <a:pt x="5030" y="580"/>
                </a:lnTo>
                <a:lnTo>
                  <a:pt x="5038" y="573"/>
                </a:lnTo>
                <a:lnTo>
                  <a:pt x="5043" y="568"/>
                </a:lnTo>
                <a:lnTo>
                  <a:pt x="5045" y="565"/>
                </a:lnTo>
                <a:lnTo>
                  <a:pt x="5048" y="558"/>
                </a:lnTo>
                <a:lnTo>
                  <a:pt x="5049" y="555"/>
                </a:lnTo>
                <a:lnTo>
                  <a:pt x="5050" y="548"/>
                </a:lnTo>
                <a:lnTo>
                  <a:pt x="5050" y="143"/>
                </a:lnTo>
                <a:lnTo>
                  <a:pt x="5049" y="136"/>
                </a:lnTo>
                <a:lnTo>
                  <a:pt x="5048" y="133"/>
                </a:lnTo>
                <a:lnTo>
                  <a:pt x="5045" y="126"/>
                </a:lnTo>
                <a:lnTo>
                  <a:pt x="5043" y="124"/>
                </a:lnTo>
                <a:lnTo>
                  <a:pt x="5038" y="117"/>
                </a:lnTo>
                <a:lnTo>
                  <a:pt x="5030" y="110"/>
                </a:lnTo>
                <a:lnTo>
                  <a:pt x="5021" y="104"/>
                </a:lnTo>
                <a:lnTo>
                  <a:pt x="5019" y="102"/>
                </a:lnTo>
                <a:lnTo>
                  <a:pt x="5007" y="95"/>
                </a:lnTo>
                <a:lnTo>
                  <a:pt x="4994" y="89"/>
                </a:lnTo>
                <a:lnTo>
                  <a:pt x="4979" y="83"/>
                </a:lnTo>
                <a:lnTo>
                  <a:pt x="4962" y="77"/>
                </a:lnTo>
                <a:lnTo>
                  <a:pt x="4944" y="71"/>
                </a:lnTo>
                <a:lnTo>
                  <a:pt x="4923" y="65"/>
                </a:lnTo>
                <a:lnTo>
                  <a:pt x="4902" y="60"/>
                </a:lnTo>
                <a:lnTo>
                  <a:pt x="4878" y="54"/>
                </a:lnTo>
                <a:lnTo>
                  <a:pt x="4853" y="50"/>
                </a:lnTo>
                <a:lnTo>
                  <a:pt x="4850" y="50"/>
                </a:lnTo>
                <a:lnTo>
                  <a:pt x="4824" y="45"/>
                </a:lnTo>
                <a:lnTo>
                  <a:pt x="4796" y="40"/>
                </a:lnTo>
                <a:lnTo>
                  <a:pt x="4767" y="35"/>
                </a:lnTo>
                <a:lnTo>
                  <a:pt x="4736" y="31"/>
                </a:lnTo>
                <a:lnTo>
                  <a:pt x="4706" y="27"/>
                </a:lnTo>
                <a:lnTo>
                  <a:pt x="4673" y="23"/>
                </a:lnTo>
                <a:lnTo>
                  <a:pt x="4639" y="20"/>
                </a:lnTo>
                <a:lnTo>
                  <a:pt x="4603" y="16"/>
                </a:lnTo>
                <a:lnTo>
                  <a:pt x="4567" y="13"/>
                </a:lnTo>
                <a:lnTo>
                  <a:pt x="4530" y="11"/>
                </a:lnTo>
                <a:lnTo>
                  <a:pt x="4453" y="6"/>
                </a:lnTo>
                <a:lnTo>
                  <a:pt x="4372" y="3"/>
                </a:lnTo>
                <a:lnTo>
                  <a:pt x="4289" y="1"/>
                </a:lnTo>
                <a:lnTo>
                  <a:pt x="4203" y="0"/>
                </a:lnTo>
                <a:lnTo>
                  <a:pt x="847" y="0"/>
                </a:lnTo>
                <a:lnTo>
                  <a:pt x="761" y="1"/>
                </a:lnTo>
                <a:lnTo>
                  <a:pt x="678" y="3"/>
                </a:lnTo>
                <a:lnTo>
                  <a:pt x="597" y="6"/>
                </a:lnTo>
                <a:lnTo>
                  <a:pt x="520" y="11"/>
                </a:lnTo>
                <a:lnTo>
                  <a:pt x="483" y="13"/>
                </a:lnTo>
                <a:lnTo>
                  <a:pt x="447" y="16"/>
                </a:lnTo>
                <a:lnTo>
                  <a:pt x="411" y="20"/>
                </a:lnTo>
                <a:lnTo>
                  <a:pt x="377" y="23"/>
                </a:lnTo>
                <a:lnTo>
                  <a:pt x="344" y="27"/>
                </a:lnTo>
                <a:lnTo>
                  <a:pt x="314" y="31"/>
                </a:lnTo>
                <a:lnTo>
                  <a:pt x="283" y="35"/>
                </a:lnTo>
                <a:lnTo>
                  <a:pt x="254" y="40"/>
                </a:lnTo>
                <a:lnTo>
                  <a:pt x="226" y="45"/>
                </a:lnTo>
                <a:lnTo>
                  <a:pt x="200" y="50"/>
                </a:lnTo>
                <a:lnTo>
                  <a:pt x="197" y="50"/>
                </a:lnTo>
                <a:lnTo>
                  <a:pt x="172" y="54"/>
                </a:lnTo>
                <a:lnTo>
                  <a:pt x="148" y="60"/>
                </a:lnTo>
                <a:lnTo>
                  <a:pt x="127" y="65"/>
                </a:lnTo>
                <a:lnTo>
                  <a:pt x="106" y="71"/>
                </a:lnTo>
                <a:lnTo>
                  <a:pt x="88" y="77"/>
                </a:lnTo>
                <a:lnTo>
                  <a:pt x="71" y="83"/>
                </a:lnTo>
                <a:lnTo>
                  <a:pt x="56" y="89"/>
                </a:lnTo>
                <a:lnTo>
                  <a:pt x="43" y="95"/>
                </a:lnTo>
                <a:lnTo>
                  <a:pt x="31" y="102"/>
                </a:lnTo>
                <a:lnTo>
                  <a:pt x="29" y="104"/>
                </a:lnTo>
                <a:lnTo>
                  <a:pt x="20" y="110"/>
                </a:lnTo>
                <a:lnTo>
                  <a:pt x="12" y="117"/>
                </a:lnTo>
                <a:lnTo>
                  <a:pt x="7" y="124"/>
                </a:lnTo>
                <a:lnTo>
                  <a:pt x="5" y="126"/>
                </a:lnTo>
                <a:lnTo>
                  <a:pt x="2" y="133"/>
                </a:lnTo>
                <a:lnTo>
                  <a:pt x="1" y="136"/>
                </a:lnTo>
                <a:lnTo>
                  <a:pt x="0" y="143"/>
                </a:lnTo>
                <a:lnTo>
                  <a:pt x="0" y="548"/>
                </a:lnTo>
                <a:lnTo>
                  <a:pt x="1" y="555"/>
                </a:lnTo>
                <a:lnTo>
                  <a:pt x="2" y="558"/>
                </a:lnTo>
                <a:lnTo>
                  <a:pt x="5" y="565"/>
                </a:lnTo>
                <a:lnTo>
                  <a:pt x="7" y="568"/>
                </a:lnTo>
                <a:lnTo>
                  <a:pt x="12" y="573"/>
                </a:lnTo>
                <a:lnTo>
                  <a:pt x="20" y="580"/>
                </a:lnTo>
                <a:lnTo>
                  <a:pt x="29" y="587"/>
                </a:lnTo>
                <a:lnTo>
                  <a:pt x="31" y="589"/>
                </a:lnTo>
                <a:lnTo>
                  <a:pt x="43" y="595"/>
                </a:lnTo>
                <a:lnTo>
                  <a:pt x="56" y="602"/>
                </a:lnTo>
                <a:lnTo>
                  <a:pt x="71" y="608"/>
                </a:lnTo>
                <a:lnTo>
                  <a:pt x="88" y="614"/>
                </a:lnTo>
                <a:lnTo>
                  <a:pt x="106" y="620"/>
                </a:lnTo>
                <a:lnTo>
                  <a:pt x="127" y="626"/>
                </a:lnTo>
                <a:lnTo>
                  <a:pt x="148" y="631"/>
                </a:lnTo>
                <a:lnTo>
                  <a:pt x="172" y="637"/>
                </a:lnTo>
                <a:lnTo>
                  <a:pt x="197" y="642"/>
                </a:lnTo>
                <a:lnTo>
                  <a:pt x="200" y="642"/>
                </a:lnTo>
                <a:lnTo>
                  <a:pt x="226" y="647"/>
                </a:lnTo>
                <a:lnTo>
                  <a:pt x="254" y="652"/>
                </a:lnTo>
                <a:lnTo>
                  <a:pt x="283" y="657"/>
                </a:lnTo>
                <a:lnTo>
                  <a:pt x="314" y="661"/>
                </a:lnTo>
                <a:lnTo>
                  <a:pt x="344" y="665"/>
                </a:lnTo>
                <a:lnTo>
                  <a:pt x="377" y="669"/>
                </a:lnTo>
                <a:lnTo>
                  <a:pt x="411" y="671"/>
                </a:lnTo>
                <a:lnTo>
                  <a:pt x="447" y="675"/>
                </a:lnTo>
                <a:lnTo>
                  <a:pt x="483" y="678"/>
                </a:lnTo>
                <a:lnTo>
                  <a:pt x="520" y="680"/>
                </a:lnTo>
                <a:lnTo>
                  <a:pt x="597" y="685"/>
                </a:lnTo>
                <a:lnTo>
                  <a:pt x="678" y="688"/>
                </a:lnTo>
                <a:lnTo>
                  <a:pt x="761" y="690"/>
                </a:lnTo>
                <a:lnTo>
                  <a:pt x="847" y="691"/>
                </a:lnTo>
                <a:lnTo>
                  <a:pt x="847" y="683"/>
                </a:lnTo>
                <a:lnTo>
                  <a:pt x="845" y="676"/>
                </a:lnTo>
                <a:lnTo>
                  <a:pt x="421" y="811"/>
                </a:lnTo>
                <a:lnTo>
                  <a:pt x="424" y="826"/>
                </a:lnTo>
                <a:lnTo>
                  <a:pt x="1267" y="691"/>
                </a:lnTo>
                <a:lnTo>
                  <a:pt x="1266" y="683"/>
                </a:lnTo>
                <a:lnTo>
                  <a:pt x="1266" y="691"/>
                </a:lnTo>
                <a:lnTo>
                  <a:pt x="4203" y="691"/>
                </a:lnTo>
                <a:lnTo>
                  <a:pt x="4289" y="690"/>
                </a:lnTo>
                <a:lnTo>
                  <a:pt x="4203" y="675"/>
                </a:lnTo>
                <a:lnTo>
                  <a:pt x="1266" y="675"/>
                </a:lnTo>
                <a:lnTo>
                  <a:pt x="1265" y="675"/>
                </a:lnTo>
                <a:lnTo>
                  <a:pt x="422" y="810"/>
                </a:lnTo>
                <a:lnTo>
                  <a:pt x="423" y="818"/>
                </a:lnTo>
                <a:lnTo>
                  <a:pt x="426" y="826"/>
                </a:lnTo>
                <a:lnTo>
                  <a:pt x="850" y="691"/>
                </a:lnTo>
                <a:lnTo>
                  <a:pt x="897" y="675"/>
                </a:lnTo>
                <a:lnTo>
                  <a:pt x="847" y="675"/>
                </a:lnTo>
                <a:lnTo>
                  <a:pt x="761" y="674"/>
                </a:lnTo>
                <a:lnTo>
                  <a:pt x="678" y="672"/>
                </a:lnTo>
                <a:lnTo>
                  <a:pt x="597" y="670"/>
                </a:lnTo>
                <a:lnTo>
                  <a:pt x="520" y="665"/>
                </a:lnTo>
                <a:lnTo>
                  <a:pt x="483" y="663"/>
                </a:lnTo>
                <a:lnTo>
                  <a:pt x="447" y="660"/>
                </a:lnTo>
                <a:lnTo>
                  <a:pt x="411" y="656"/>
                </a:lnTo>
                <a:lnTo>
                  <a:pt x="377" y="653"/>
                </a:lnTo>
                <a:lnTo>
                  <a:pt x="344" y="649"/>
                </a:lnTo>
                <a:lnTo>
                  <a:pt x="314" y="645"/>
                </a:lnTo>
                <a:lnTo>
                  <a:pt x="283" y="641"/>
                </a:lnTo>
                <a:lnTo>
                  <a:pt x="254" y="636"/>
                </a:lnTo>
                <a:lnTo>
                  <a:pt x="226" y="631"/>
                </a:lnTo>
                <a:lnTo>
                  <a:pt x="200" y="626"/>
                </a:lnTo>
                <a:lnTo>
                  <a:pt x="200" y="634"/>
                </a:lnTo>
                <a:lnTo>
                  <a:pt x="203" y="627"/>
                </a:lnTo>
                <a:lnTo>
                  <a:pt x="178" y="622"/>
                </a:lnTo>
                <a:lnTo>
                  <a:pt x="154" y="616"/>
                </a:lnTo>
                <a:lnTo>
                  <a:pt x="133" y="611"/>
                </a:lnTo>
                <a:lnTo>
                  <a:pt x="112" y="605"/>
                </a:lnTo>
                <a:lnTo>
                  <a:pt x="94" y="599"/>
                </a:lnTo>
                <a:lnTo>
                  <a:pt x="77" y="593"/>
                </a:lnTo>
                <a:lnTo>
                  <a:pt x="62" y="587"/>
                </a:lnTo>
                <a:lnTo>
                  <a:pt x="49" y="580"/>
                </a:lnTo>
                <a:lnTo>
                  <a:pt x="37" y="574"/>
                </a:lnTo>
                <a:lnTo>
                  <a:pt x="34" y="581"/>
                </a:lnTo>
                <a:lnTo>
                  <a:pt x="40" y="576"/>
                </a:lnTo>
                <a:lnTo>
                  <a:pt x="31" y="569"/>
                </a:lnTo>
                <a:lnTo>
                  <a:pt x="23" y="563"/>
                </a:lnTo>
                <a:lnTo>
                  <a:pt x="18" y="557"/>
                </a:lnTo>
                <a:lnTo>
                  <a:pt x="12" y="562"/>
                </a:lnTo>
                <a:lnTo>
                  <a:pt x="20" y="559"/>
                </a:lnTo>
                <a:lnTo>
                  <a:pt x="17" y="552"/>
                </a:lnTo>
                <a:lnTo>
                  <a:pt x="9" y="555"/>
                </a:lnTo>
                <a:lnTo>
                  <a:pt x="17" y="555"/>
                </a:lnTo>
                <a:lnTo>
                  <a:pt x="16" y="548"/>
                </a:lnTo>
                <a:lnTo>
                  <a:pt x="16" y="143"/>
                </a:lnTo>
                <a:lnTo>
                  <a:pt x="17" y="136"/>
                </a:lnTo>
                <a:lnTo>
                  <a:pt x="9" y="136"/>
                </a:lnTo>
                <a:lnTo>
                  <a:pt x="17" y="139"/>
                </a:lnTo>
                <a:lnTo>
                  <a:pt x="20" y="132"/>
                </a:lnTo>
                <a:lnTo>
                  <a:pt x="12" y="129"/>
                </a:lnTo>
                <a:lnTo>
                  <a:pt x="18" y="135"/>
                </a:lnTo>
                <a:lnTo>
                  <a:pt x="23" y="128"/>
                </a:lnTo>
                <a:lnTo>
                  <a:pt x="31" y="121"/>
                </a:lnTo>
                <a:lnTo>
                  <a:pt x="40" y="115"/>
                </a:lnTo>
                <a:lnTo>
                  <a:pt x="34" y="109"/>
                </a:lnTo>
                <a:lnTo>
                  <a:pt x="37" y="117"/>
                </a:lnTo>
                <a:lnTo>
                  <a:pt x="49" y="110"/>
                </a:lnTo>
                <a:lnTo>
                  <a:pt x="62" y="104"/>
                </a:lnTo>
                <a:lnTo>
                  <a:pt x="77" y="98"/>
                </a:lnTo>
                <a:lnTo>
                  <a:pt x="94" y="92"/>
                </a:lnTo>
                <a:lnTo>
                  <a:pt x="112" y="86"/>
                </a:lnTo>
                <a:lnTo>
                  <a:pt x="133" y="80"/>
                </a:lnTo>
                <a:lnTo>
                  <a:pt x="154" y="75"/>
                </a:lnTo>
                <a:lnTo>
                  <a:pt x="178" y="69"/>
                </a:lnTo>
                <a:lnTo>
                  <a:pt x="203" y="64"/>
                </a:lnTo>
                <a:lnTo>
                  <a:pt x="200" y="57"/>
                </a:lnTo>
                <a:lnTo>
                  <a:pt x="200" y="65"/>
                </a:lnTo>
                <a:lnTo>
                  <a:pt x="226" y="60"/>
                </a:lnTo>
                <a:lnTo>
                  <a:pt x="254" y="55"/>
                </a:lnTo>
                <a:lnTo>
                  <a:pt x="283" y="51"/>
                </a:lnTo>
                <a:lnTo>
                  <a:pt x="314" y="47"/>
                </a:lnTo>
                <a:lnTo>
                  <a:pt x="344" y="43"/>
                </a:lnTo>
                <a:lnTo>
                  <a:pt x="377" y="39"/>
                </a:lnTo>
                <a:lnTo>
                  <a:pt x="411" y="36"/>
                </a:lnTo>
                <a:lnTo>
                  <a:pt x="447" y="32"/>
                </a:lnTo>
                <a:lnTo>
                  <a:pt x="483" y="29"/>
                </a:lnTo>
                <a:lnTo>
                  <a:pt x="520" y="27"/>
                </a:lnTo>
                <a:lnTo>
                  <a:pt x="597" y="22"/>
                </a:lnTo>
                <a:lnTo>
                  <a:pt x="678" y="19"/>
                </a:lnTo>
                <a:lnTo>
                  <a:pt x="761" y="17"/>
                </a:lnTo>
                <a:lnTo>
                  <a:pt x="847" y="16"/>
                </a:lnTo>
                <a:lnTo>
                  <a:pt x="4203" y="16"/>
                </a:lnTo>
                <a:lnTo>
                  <a:pt x="4289" y="17"/>
                </a:lnTo>
                <a:lnTo>
                  <a:pt x="4372" y="19"/>
                </a:lnTo>
                <a:lnTo>
                  <a:pt x="4453" y="22"/>
                </a:lnTo>
                <a:lnTo>
                  <a:pt x="4530" y="27"/>
                </a:lnTo>
                <a:lnTo>
                  <a:pt x="4567" y="29"/>
                </a:lnTo>
                <a:lnTo>
                  <a:pt x="4603" y="32"/>
                </a:lnTo>
                <a:lnTo>
                  <a:pt x="4639" y="36"/>
                </a:lnTo>
                <a:lnTo>
                  <a:pt x="4673" y="39"/>
                </a:lnTo>
                <a:lnTo>
                  <a:pt x="4706" y="43"/>
                </a:lnTo>
                <a:lnTo>
                  <a:pt x="4736" y="47"/>
                </a:lnTo>
                <a:lnTo>
                  <a:pt x="4767" y="51"/>
                </a:lnTo>
                <a:lnTo>
                  <a:pt x="4796" y="55"/>
                </a:lnTo>
                <a:lnTo>
                  <a:pt x="4824" y="60"/>
                </a:lnTo>
                <a:lnTo>
                  <a:pt x="4850" y="65"/>
                </a:lnTo>
                <a:lnTo>
                  <a:pt x="4850" y="57"/>
                </a:lnTo>
                <a:lnTo>
                  <a:pt x="4847" y="64"/>
                </a:lnTo>
                <a:lnTo>
                  <a:pt x="4872" y="69"/>
                </a:lnTo>
                <a:lnTo>
                  <a:pt x="4896" y="75"/>
                </a:lnTo>
                <a:lnTo>
                  <a:pt x="4917" y="80"/>
                </a:lnTo>
                <a:lnTo>
                  <a:pt x="4938" y="86"/>
                </a:lnTo>
                <a:lnTo>
                  <a:pt x="4956" y="92"/>
                </a:lnTo>
                <a:lnTo>
                  <a:pt x="4973" y="98"/>
                </a:lnTo>
                <a:lnTo>
                  <a:pt x="4988" y="104"/>
                </a:lnTo>
                <a:lnTo>
                  <a:pt x="5001" y="110"/>
                </a:lnTo>
                <a:lnTo>
                  <a:pt x="5013" y="117"/>
                </a:lnTo>
                <a:lnTo>
                  <a:pt x="5016" y="109"/>
                </a:lnTo>
                <a:lnTo>
                  <a:pt x="5010" y="115"/>
                </a:lnTo>
                <a:lnTo>
                  <a:pt x="5019" y="121"/>
                </a:lnTo>
                <a:lnTo>
                  <a:pt x="5027" y="128"/>
                </a:lnTo>
                <a:lnTo>
                  <a:pt x="5032" y="135"/>
                </a:lnTo>
                <a:lnTo>
                  <a:pt x="5038" y="129"/>
                </a:lnTo>
                <a:lnTo>
                  <a:pt x="5030" y="132"/>
                </a:lnTo>
                <a:lnTo>
                  <a:pt x="5033" y="139"/>
                </a:lnTo>
                <a:lnTo>
                  <a:pt x="5041" y="136"/>
                </a:lnTo>
                <a:lnTo>
                  <a:pt x="5033" y="136"/>
                </a:lnTo>
                <a:lnTo>
                  <a:pt x="5034" y="143"/>
                </a:lnTo>
                <a:lnTo>
                  <a:pt x="5034" y="548"/>
                </a:lnTo>
                <a:lnTo>
                  <a:pt x="5033" y="555"/>
                </a:lnTo>
                <a:lnTo>
                  <a:pt x="5041" y="555"/>
                </a:lnTo>
                <a:lnTo>
                  <a:pt x="5033" y="552"/>
                </a:lnTo>
                <a:lnTo>
                  <a:pt x="5030" y="559"/>
                </a:lnTo>
                <a:lnTo>
                  <a:pt x="5038" y="562"/>
                </a:lnTo>
                <a:lnTo>
                  <a:pt x="5032" y="557"/>
                </a:lnTo>
                <a:lnTo>
                  <a:pt x="5027" y="563"/>
                </a:lnTo>
                <a:lnTo>
                  <a:pt x="5019" y="569"/>
                </a:lnTo>
                <a:lnTo>
                  <a:pt x="5010" y="576"/>
                </a:lnTo>
                <a:lnTo>
                  <a:pt x="5016" y="581"/>
                </a:lnTo>
                <a:lnTo>
                  <a:pt x="5013" y="574"/>
                </a:lnTo>
                <a:lnTo>
                  <a:pt x="5001" y="580"/>
                </a:lnTo>
                <a:lnTo>
                  <a:pt x="4988" y="587"/>
                </a:lnTo>
                <a:lnTo>
                  <a:pt x="4973" y="593"/>
                </a:lnTo>
                <a:lnTo>
                  <a:pt x="4956" y="599"/>
                </a:lnTo>
                <a:lnTo>
                  <a:pt x="4938" y="605"/>
                </a:lnTo>
                <a:lnTo>
                  <a:pt x="4917" y="611"/>
                </a:lnTo>
                <a:lnTo>
                  <a:pt x="4896" y="616"/>
                </a:lnTo>
                <a:lnTo>
                  <a:pt x="4872" y="622"/>
                </a:lnTo>
                <a:lnTo>
                  <a:pt x="4847" y="627"/>
                </a:lnTo>
                <a:lnTo>
                  <a:pt x="4850" y="634"/>
                </a:lnTo>
                <a:lnTo>
                  <a:pt x="4850" y="626"/>
                </a:lnTo>
                <a:lnTo>
                  <a:pt x="4824" y="631"/>
                </a:lnTo>
                <a:lnTo>
                  <a:pt x="4796" y="636"/>
                </a:lnTo>
                <a:lnTo>
                  <a:pt x="4767" y="641"/>
                </a:lnTo>
                <a:lnTo>
                  <a:pt x="4736" y="645"/>
                </a:lnTo>
                <a:lnTo>
                  <a:pt x="4706" y="649"/>
                </a:lnTo>
                <a:lnTo>
                  <a:pt x="4673" y="653"/>
                </a:lnTo>
                <a:lnTo>
                  <a:pt x="4639" y="656"/>
                </a:lnTo>
                <a:lnTo>
                  <a:pt x="4603" y="660"/>
                </a:lnTo>
                <a:lnTo>
                  <a:pt x="4567" y="663"/>
                </a:lnTo>
                <a:lnTo>
                  <a:pt x="4530" y="665"/>
                </a:lnTo>
                <a:lnTo>
                  <a:pt x="4453" y="670"/>
                </a:lnTo>
                <a:lnTo>
                  <a:pt x="4372" y="672"/>
                </a:lnTo>
                <a:lnTo>
                  <a:pt x="4289" y="674"/>
                </a:lnTo>
                <a:lnTo>
                  <a:pt x="4203" y="675"/>
                </a:lnTo>
                <a:lnTo>
                  <a:pt x="4289" y="690"/>
                </a:lnTo>
              </a:path>
            </a:pathLst>
          </a:custGeom>
          <a:solidFill>
            <a:srgbClr val="B22A92"/>
          </a:solidFill>
          <a:ln w="12700" cap="rnd" cmpd="sng">
            <a:solidFill>
              <a:schemeClr val="accent2"/>
            </a:solidFill>
            <a:prstDash val="solid"/>
            <a:round/>
            <a:headEnd type="none" w="med" len="med"/>
            <a:tailEnd type="none" w="med" len="med"/>
          </a:ln>
        </p:spPr>
        <p:txBody>
          <a:bodyPr/>
          <a:lstStyle/>
          <a:p>
            <a:endParaRPr lang="uz-Latn-UZ"/>
          </a:p>
        </p:txBody>
      </p:sp>
      <p:sp>
        <p:nvSpPr>
          <p:cNvPr id="49158" name="Rectangle 13">
            <a:extLst>
              <a:ext uri="{FF2B5EF4-FFF2-40B4-BE49-F238E27FC236}">
                <a16:creationId xmlns:a16="http://schemas.microsoft.com/office/drawing/2014/main" id="{81BED367-E19C-4571-A23A-FCFCA8A71906}"/>
              </a:ext>
            </a:extLst>
          </p:cNvPr>
          <p:cNvSpPr>
            <a:spLocks noChangeArrowheads="1"/>
          </p:cNvSpPr>
          <p:nvPr/>
        </p:nvSpPr>
        <p:spPr bwMode="auto">
          <a:xfrm>
            <a:off x="2033588" y="5181601"/>
            <a:ext cx="815975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2400" b="1">
                <a:solidFill>
                  <a:schemeClr val="tx2"/>
                </a:solidFill>
                <a:latin typeface="Times New Roman" panose="02020603050405020304" pitchFamily="18" charset="0"/>
                <a:ea typeface="굴림" panose="020B0600000101010101" pitchFamily="34" charset="-127"/>
              </a:rPr>
              <a:t>Моделларнинг устунлик ва камчиликлари нималардан иборат</a:t>
            </a:r>
            <a:r>
              <a:rPr lang="en-US" altLang="ko-KR" sz="2400" b="1">
                <a:solidFill>
                  <a:schemeClr val="tx2"/>
                </a:solidFill>
                <a:latin typeface="Times New Roman" panose="02020603050405020304" pitchFamily="18" charset="0"/>
                <a:ea typeface="굴림" panose="020B0600000101010101" pitchFamily="34" charset="-127"/>
              </a:rPr>
              <a:t>?</a:t>
            </a:r>
          </a:p>
        </p:txBody>
      </p:sp>
      <p:sp>
        <p:nvSpPr>
          <p:cNvPr id="49159" name="Прямоугольник 1">
            <a:extLst>
              <a:ext uri="{FF2B5EF4-FFF2-40B4-BE49-F238E27FC236}">
                <a16:creationId xmlns:a16="http://schemas.microsoft.com/office/drawing/2014/main" id="{E06B94C3-25B3-4645-AB46-A2ACEFC558AA}"/>
              </a:ext>
            </a:extLst>
          </p:cNvPr>
          <p:cNvSpPr>
            <a:spLocks noChangeArrowheads="1"/>
          </p:cNvSpPr>
          <p:nvPr/>
        </p:nvSpPr>
        <p:spPr bwMode="auto">
          <a:xfrm>
            <a:off x="1752600" y="1262064"/>
            <a:ext cx="86868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2438">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just">
              <a:spcBef>
                <a:spcPct val="0"/>
              </a:spcBef>
              <a:buClrTx/>
              <a:buFontTx/>
              <a:buNone/>
            </a:pPr>
            <a:r>
              <a:rPr lang="uz-Latn-UZ" altLang="uz-Latn-UZ" sz="2400" b="1">
                <a:latin typeface="Times New Roman" panose="02020603050405020304" pitchFamily="18" charset="0"/>
                <a:cs typeface="Times New Roman" panose="02020603050405020304" pitchFamily="18" charset="0"/>
              </a:rPr>
              <a:t>Модел</a:t>
            </a:r>
            <a:r>
              <a:rPr lang="uz-Cyrl-UZ" altLang="uz-Latn-UZ" sz="2400" b="1">
                <a:latin typeface="Times New Roman" panose="02020603050405020304" pitchFamily="18" charset="0"/>
                <a:cs typeface="Times New Roman" panose="02020603050405020304" pitchFamily="18" charset="0"/>
              </a:rPr>
              <a:t>ь</a:t>
            </a:r>
            <a:r>
              <a:rPr lang="uz-Latn-UZ" altLang="uz-Latn-UZ" sz="2400">
                <a:latin typeface="Times New Roman" panose="02020603050405020304" pitchFamily="18" charset="0"/>
                <a:cs typeface="Times New Roman" panose="02020603050405020304" pitchFamily="18" charset="0"/>
              </a:rPr>
              <a:t> (лот. “Modulus” – ўлчов, меъёр) – бирор объект ёки объектлар тизимининг образи ёки намунасидир.</a:t>
            </a:r>
          </a:p>
          <a:p>
            <a:pPr algn="just">
              <a:spcBef>
                <a:spcPct val="0"/>
              </a:spcBef>
              <a:buClrTx/>
              <a:buFontTx/>
              <a:buNone/>
            </a:pPr>
            <a:r>
              <a:rPr lang="uz-Latn-UZ" altLang="uz-Latn-UZ" sz="2400" b="1">
                <a:latin typeface="Times New Roman" panose="02020603050405020304" pitchFamily="18" charset="0"/>
                <a:cs typeface="Times New Roman" panose="02020603050405020304" pitchFamily="18" charset="0"/>
              </a:rPr>
              <a:t>Моделлаштириш</a:t>
            </a:r>
            <a:r>
              <a:rPr lang="uz-Latn-UZ" altLang="uz-Latn-UZ" sz="2400">
                <a:latin typeface="Times New Roman" panose="02020603050405020304" pitchFamily="18" charset="0"/>
                <a:cs typeface="Times New Roman" panose="02020603050405020304" pitchFamily="18" charset="0"/>
              </a:rPr>
              <a:t> – билиш объектларини уларнинг моделлари ёрдамида тадқиқ қилиш, мавжуд предмет ва ҳодисаларнинг моделларини ясаш ва ўрганишдир.</a:t>
            </a:r>
          </a:p>
        </p:txBody>
      </p:sp>
      <p:sp>
        <p:nvSpPr>
          <p:cNvPr id="49160" name="Rectangle 7">
            <a:extLst>
              <a:ext uri="{FF2B5EF4-FFF2-40B4-BE49-F238E27FC236}">
                <a16:creationId xmlns:a16="http://schemas.microsoft.com/office/drawing/2014/main" id="{F0AEAE4F-2C1F-4010-8AFA-20DC8426AFF7}"/>
              </a:ext>
            </a:extLst>
          </p:cNvPr>
          <p:cNvSpPr>
            <a:spLocks noChangeArrowheads="1"/>
          </p:cNvSpPr>
          <p:nvPr/>
        </p:nvSpPr>
        <p:spPr bwMode="auto">
          <a:xfrm>
            <a:off x="2162175" y="4127500"/>
            <a:ext cx="78676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sz="2800" b="1">
                <a:latin typeface="Times New Roman" panose="02020603050405020304" pitchFamily="18" charset="0"/>
                <a:ea typeface="굴림" panose="020B0600000101010101" pitchFamily="34" charset="-127"/>
                <a:cs typeface="Times New Roman" panose="02020603050405020304" pitchFamily="18" charset="0"/>
              </a:rPr>
              <a:t>- Жисмоний;        - Схематик;         - Математик.</a:t>
            </a:r>
            <a:endParaRPr lang="en-US" altLang="ko-KR" sz="2800" b="1">
              <a:latin typeface="Times New Roman" panose="02020603050405020304" pitchFamily="18" charset="0"/>
              <a:ea typeface="굴림" panose="020B0600000101010101" pitchFamily="34" charset="-127"/>
              <a:cs typeface="Times New Roman" panose="02020603050405020304" pitchFamily="18" charset="0"/>
            </a:endParaRPr>
          </a:p>
        </p:txBody>
      </p:sp>
    </p:spTree>
  </p:cSld>
  <p:clrMapOvr>
    <a:masterClrMapping/>
  </p:clrMapOvr>
  <p:transition>
    <p:dissolve/>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EE089759-B892-41EB-9554-B87D956B65E7}"/>
              </a:ext>
            </a:extLst>
          </p:cNvPr>
          <p:cNvSpPr>
            <a:spLocks noGrp="1" noChangeArrowheads="1"/>
          </p:cNvSpPr>
          <p:nvPr>
            <p:ph type="title"/>
          </p:nvPr>
        </p:nvSpPr>
        <p:spPr>
          <a:xfrm>
            <a:off x="2209800" y="76201"/>
            <a:ext cx="7772400" cy="823913"/>
          </a:xfrm>
        </p:spPr>
        <p:txBody>
          <a:bodyPr/>
          <a:lstStyle/>
          <a:p>
            <a:pPr eaLnBrk="1" hangingPunct="1">
              <a:defRPr/>
            </a:pPr>
            <a:r>
              <a:rPr lang="ru-RU" b="1" dirty="0">
                <a:solidFill>
                  <a:schemeClr val="accent2"/>
                </a:solidFill>
                <a:latin typeface="Times New Roman" panose="02020603050405020304" pitchFamily="18" charset="0"/>
                <a:cs typeface="Times New Roman" panose="02020603050405020304" pitchFamily="18" charset="0"/>
              </a:rPr>
              <a:t>МОДЕЛЛАР ФОЙДАЛИ</a:t>
            </a:r>
          </a:p>
        </p:txBody>
      </p:sp>
      <p:sp>
        <p:nvSpPr>
          <p:cNvPr id="40963" name="Rectangle 3">
            <a:extLst>
              <a:ext uri="{FF2B5EF4-FFF2-40B4-BE49-F238E27FC236}">
                <a16:creationId xmlns:a16="http://schemas.microsoft.com/office/drawing/2014/main" id="{1B334647-7667-4A7E-B6A1-B722CB96059D}"/>
              </a:ext>
            </a:extLst>
          </p:cNvPr>
          <p:cNvSpPr>
            <a:spLocks noGrp="1" noChangeArrowheads="1"/>
          </p:cNvSpPr>
          <p:nvPr>
            <p:ph type="body" idx="1"/>
          </p:nvPr>
        </p:nvSpPr>
        <p:spPr>
          <a:xfrm>
            <a:off x="1905000" y="838200"/>
            <a:ext cx="8434388" cy="2438400"/>
          </a:xfrm>
        </p:spPr>
        <p:txBody>
          <a:bodyPr/>
          <a:lstStyle/>
          <a:p>
            <a:pPr algn="just" eaLnBrk="1" hangingPunct="1"/>
            <a:r>
              <a:rPr lang="uz-Cyrl-UZ" altLang="ko-KR" sz="2600">
                <a:latin typeface="Times New Roman" panose="02020603050405020304" pitchFamily="18" charset="0"/>
                <a:ea typeface="굴림" panose="020B0600000101010101" pitchFamily="34" charset="-127"/>
                <a:cs typeface="Times New Roman" panose="02020603050405020304" pitchFamily="18" charset="0"/>
              </a:rPr>
              <a:t>Ишлатишга осон, қиммат эмас</a:t>
            </a:r>
            <a:endParaRPr lang="en-US" altLang="ko-KR" sz="2600">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sz="2600">
                <a:latin typeface="Times New Roman" panose="02020603050405020304" pitchFamily="18" charset="0"/>
                <a:ea typeface="굴림" panose="020B0600000101010101" pitchFamily="34" charset="-127"/>
                <a:cs typeface="Times New Roman" panose="02020603050405020304" pitchFamily="18" charset="0"/>
              </a:rPr>
              <a:t>Фойдаланувчилардан тартибли бўлишни талаб қилади</a:t>
            </a:r>
            <a:endParaRPr lang="en-US" altLang="ko-KR" sz="2600">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sz="2600">
                <a:latin typeface="Times New Roman" panose="02020603050405020304" pitchFamily="18" charset="0"/>
                <a:ea typeface="굴림" panose="020B0600000101010101" pitchFamily="34" charset="-127"/>
                <a:cs typeface="Times New Roman" panose="02020603050405020304" pitchFamily="18" charset="0"/>
              </a:rPr>
              <a:t>Муаммони англаш даражасини оширади</a:t>
            </a:r>
            <a:endParaRPr lang="en-US" altLang="ko-KR" sz="2600">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sz="2600">
                <a:latin typeface="Times New Roman" panose="02020603050405020304" pitchFamily="18" charset="0"/>
                <a:ea typeface="굴림" panose="020B0600000101010101" pitchFamily="34" charset="-127"/>
                <a:cs typeface="Times New Roman" panose="02020603050405020304" pitchFamily="18" charset="0"/>
              </a:rPr>
              <a:t>“...бўлсачи?” (</a:t>
            </a:r>
            <a:r>
              <a:rPr lang="en-US" altLang="ko-KR" sz="2600">
                <a:latin typeface="Times New Roman" panose="02020603050405020304" pitchFamily="18" charset="0"/>
                <a:ea typeface="굴림" panose="020B0600000101010101" pitchFamily="34" charset="-127"/>
                <a:cs typeface="Times New Roman" panose="02020603050405020304" pitchFamily="18" charset="0"/>
              </a:rPr>
              <a:t>what if</a:t>
            </a:r>
            <a:r>
              <a:rPr lang="uz-Cyrl-UZ" altLang="ko-KR" sz="2600">
                <a:latin typeface="Times New Roman" panose="02020603050405020304" pitchFamily="18" charset="0"/>
                <a:ea typeface="굴림" panose="020B0600000101010101" pitchFamily="34" charset="-127"/>
                <a:cs typeface="Times New Roman" panose="02020603050405020304" pitchFamily="18" charset="0"/>
              </a:rPr>
              <a:t>) саволларига имкон яратади</a:t>
            </a:r>
            <a:endParaRPr lang="en-US" altLang="ko-KR" sz="2600">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sz="2600">
                <a:latin typeface="Times New Roman" panose="02020603050405020304" pitchFamily="18" charset="0"/>
                <a:ea typeface="굴림" panose="020B0600000101010101" pitchFamily="34" charset="-127"/>
                <a:cs typeface="Times New Roman" panose="02020603050405020304" pitchFamily="18" charset="0"/>
              </a:rPr>
              <a:t>Бахолаш ва стандартга солиш учун яхши инструмент</a:t>
            </a:r>
            <a:endParaRPr lang="en-US" altLang="ko-KR" sz="2600">
              <a:latin typeface="Times New Roman" panose="02020603050405020304" pitchFamily="18" charset="0"/>
              <a:ea typeface="굴림" panose="020B0600000101010101" pitchFamily="34" charset="-127"/>
              <a:cs typeface="Times New Roman" panose="02020603050405020304" pitchFamily="18" charset="0"/>
            </a:endParaRPr>
          </a:p>
        </p:txBody>
      </p:sp>
      <p:pic>
        <p:nvPicPr>
          <p:cNvPr id="50180" name="Picture 6">
            <a:extLst>
              <a:ext uri="{FF2B5EF4-FFF2-40B4-BE49-F238E27FC236}">
                <a16:creationId xmlns:a16="http://schemas.microsoft.com/office/drawing/2014/main" id="{0C601FF4-49B5-4E30-AAFC-93685FC4CD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7825" y="3276600"/>
            <a:ext cx="635635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wipe(left)">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3">
                                            <p:txEl>
                                              <p:pRg st="1" end="1"/>
                                            </p:txEl>
                                          </p:spTgt>
                                        </p:tgtEl>
                                        <p:attrNameLst>
                                          <p:attrName>style.visibility</p:attrName>
                                        </p:attrNameLst>
                                      </p:cBhvr>
                                      <p:to>
                                        <p:strVal val="visible"/>
                                      </p:to>
                                    </p:set>
                                    <p:animEffect transition="in" filter="wipe(left)">
                                      <p:cBhvr>
                                        <p:cTn id="12" dur="500"/>
                                        <p:tgtEl>
                                          <p:spTgt spid="409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63">
                                            <p:txEl>
                                              <p:pRg st="2" end="2"/>
                                            </p:txEl>
                                          </p:spTgt>
                                        </p:tgtEl>
                                        <p:attrNameLst>
                                          <p:attrName>style.visibility</p:attrName>
                                        </p:attrNameLst>
                                      </p:cBhvr>
                                      <p:to>
                                        <p:strVal val="visible"/>
                                      </p:to>
                                    </p:set>
                                    <p:animEffect transition="in" filter="wipe(left)">
                                      <p:cBhvr>
                                        <p:cTn id="17" dur="500"/>
                                        <p:tgtEl>
                                          <p:spTgt spid="409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63">
                                            <p:txEl>
                                              <p:pRg st="3" end="3"/>
                                            </p:txEl>
                                          </p:spTgt>
                                        </p:tgtEl>
                                        <p:attrNameLst>
                                          <p:attrName>style.visibility</p:attrName>
                                        </p:attrNameLst>
                                      </p:cBhvr>
                                      <p:to>
                                        <p:strVal val="visible"/>
                                      </p:to>
                                    </p:set>
                                    <p:animEffect transition="in" filter="wipe(left)">
                                      <p:cBhvr>
                                        <p:cTn id="22" dur="500"/>
                                        <p:tgtEl>
                                          <p:spTgt spid="4096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63">
                                            <p:txEl>
                                              <p:pRg st="4" end="4"/>
                                            </p:txEl>
                                          </p:spTgt>
                                        </p:tgtEl>
                                        <p:attrNameLst>
                                          <p:attrName>style.visibility</p:attrName>
                                        </p:attrNameLst>
                                      </p:cBhvr>
                                      <p:to>
                                        <p:strVal val="visible"/>
                                      </p:to>
                                    </p:set>
                                    <p:animEffect transition="in" filter="wipe(left)">
                                      <p:cBhvr>
                                        <p:cTn id="27" dur="500"/>
                                        <p:tgtEl>
                                          <p:spTgt spid="409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82B994BE-3698-400A-A14B-97470A676232}"/>
              </a:ext>
            </a:extLst>
          </p:cNvPr>
          <p:cNvSpPr>
            <a:spLocks noGrp="1" noChangeArrowheads="1"/>
          </p:cNvSpPr>
          <p:nvPr>
            <p:ph type="title"/>
          </p:nvPr>
        </p:nvSpPr>
        <p:spPr>
          <a:xfrm>
            <a:off x="1752600" y="381000"/>
            <a:ext cx="8686800" cy="609600"/>
          </a:xfrm>
        </p:spPr>
        <p:txBody>
          <a:bodyPr/>
          <a:lstStyle/>
          <a:p>
            <a:pPr eaLnBrk="1" hangingPunct="1">
              <a:defRPr/>
            </a:pPr>
            <a:r>
              <a:rPr lang="en-US" sz="3600" b="1" dirty="0">
                <a:solidFill>
                  <a:schemeClr val="accent2"/>
                </a:solidFill>
                <a:latin typeface="Times New Roman" panose="02020603050405020304" pitchFamily="18" charset="0"/>
                <a:cs typeface="Times New Roman" panose="02020603050405020304" pitchFamily="18" charset="0"/>
              </a:rPr>
              <a:t>MO</a:t>
            </a:r>
            <a:r>
              <a:rPr lang="uz-Cyrl-UZ" sz="3600" b="1" dirty="0">
                <a:solidFill>
                  <a:schemeClr val="accent2"/>
                </a:solidFill>
                <a:latin typeface="Times New Roman" panose="02020603050405020304" pitchFamily="18" charset="0"/>
                <a:cs typeface="Times New Roman" panose="02020603050405020304" pitchFamily="18" charset="0"/>
              </a:rPr>
              <a:t>ДЕЛЛАРНИНГ КАМЧИЛИКЛАРИ</a:t>
            </a:r>
            <a:endParaRPr lang="en-US" sz="3600" b="1" dirty="0">
              <a:solidFill>
                <a:schemeClr val="accent2"/>
              </a:solidFill>
              <a:latin typeface="Times New Roman" panose="02020603050405020304" pitchFamily="18" charset="0"/>
              <a:cs typeface="Times New Roman" panose="02020603050405020304" pitchFamily="18" charset="0"/>
            </a:endParaRPr>
          </a:p>
        </p:txBody>
      </p:sp>
      <p:sp>
        <p:nvSpPr>
          <p:cNvPr id="51203" name="Rectangle 3">
            <a:extLst>
              <a:ext uri="{FF2B5EF4-FFF2-40B4-BE49-F238E27FC236}">
                <a16:creationId xmlns:a16="http://schemas.microsoft.com/office/drawing/2014/main" id="{38148C13-6F32-4E68-81FA-EED26EEEB7C5}"/>
              </a:ext>
            </a:extLst>
          </p:cNvPr>
          <p:cNvSpPr>
            <a:spLocks noGrp="1" noChangeArrowheads="1"/>
          </p:cNvSpPr>
          <p:nvPr>
            <p:ph type="body" idx="1"/>
          </p:nvPr>
        </p:nvSpPr>
        <p:spPr>
          <a:xfrm>
            <a:off x="1752600" y="1371600"/>
            <a:ext cx="8686800" cy="4800600"/>
          </a:xfrm>
        </p:spPr>
        <p:txBody>
          <a:bodyPr/>
          <a:lstStyle/>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Миқдор кўрсаткичлар сифат кўрсаткичларидан устун қўйилиши мумкин</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Моделлар нотўғри қўлланиши, натижалари нотўғри тушунилиши мумкин</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Малакасиз фойдаланувчилар моделдан фойдаланиш қоидаларини тушунмасликлари мумкин</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eaLnBrk="1" hangingPunct="1"/>
            <a:r>
              <a:rPr lang="uz-Cyrl-UZ" altLang="ko-KR">
                <a:latin typeface="Times New Roman" panose="02020603050405020304" pitchFamily="18" charset="0"/>
                <a:ea typeface="굴림" panose="020B0600000101010101" pitchFamily="34" charset="-127"/>
                <a:cs typeface="Times New Roman" panose="02020603050405020304" pitchFamily="18" charset="0"/>
              </a:rPr>
              <a:t>Моделлардан фойдаланганлик яхши қарор қабул қилинди дегани эмас</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63815900-FBDB-4D8D-A1E2-B9682C66B683}"/>
              </a:ext>
            </a:extLst>
          </p:cNvPr>
          <p:cNvSpPr>
            <a:spLocks noChangeArrowheads="1"/>
          </p:cNvSpPr>
          <p:nvPr/>
        </p:nvSpPr>
        <p:spPr bwMode="auto">
          <a:xfrm>
            <a:off x="8556625" y="5945189"/>
            <a:ext cx="1893888"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52227" name="Rectangle 3">
            <a:extLst>
              <a:ext uri="{FF2B5EF4-FFF2-40B4-BE49-F238E27FC236}">
                <a16:creationId xmlns:a16="http://schemas.microsoft.com/office/drawing/2014/main" id="{176A6664-385F-4E0A-A6B4-6D562B3CCE3E}"/>
              </a:ext>
            </a:extLst>
          </p:cNvPr>
          <p:cNvSpPr>
            <a:spLocks noChangeArrowheads="1"/>
          </p:cNvSpPr>
          <p:nvPr/>
        </p:nvSpPr>
        <p:spPr bwMode="auto">
          <a:xfrm>
            <a:off x="1527175" y="1108076"/>
            <a:ext cx="9132888"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43012" name="Rectangle 4">
            <a:extLst>
              <a:ext uri="{FF2B5EF4-FFF2-40B4-BE49-F238E27FC236}">
                <a16:creationId xmlns:a16="http://schemas.microsoft.com/office/drawing/2014/main" id="{24654E3A-68B0-465D-958D-32D679F2EC8A}"/>
              </a:ext>
            </a:extLst>
          </p:cNvPr>
          <p:cNvSpPr>
            <a:spLocks noChangeArrowheads="1"/>
          </p:cNvSpPr>
          <p:nvPr/>
        </p:nvSpPr>
        <p:spPr bwMode="auto">
          <a:xfrm>
            <a:off x="1524001" y="50800"/>
            <a:ext cx="9066213" cy="1320800"/>
          </a:xfrm>
          <a:prstGeom prst="rect">
            <a:avLst/>
          </a:prstGeom>
          <a:noFill/>
          <a:ln w="12700">
            <a:noFill/>
            <a:miter lim="800000"/>
            <a:headEnd/>
            <a:tailEnd/>
          </a:ln>
          <a:effectLst/>
        </p:spPr>
        <p:txBody>
          <a:bodyPr lIns="90488" tIns="44450" rIns="90488" bIns="44450">
            <a:spAutoFit/>
          </a:bodyPr>
          <a:lstStyle/>
          <a:p>
            <a:pPr algn="ctr">
              <a:defRPr/>
            </a:pPr>
            <a:r>
              <a:rPr lang="ru-RU" sz="4000" b="1" dirty="0">
                <a:solidFill>
                  <a:schemeClr val="accent2"/>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МИҚДОРЛИ (КОЛИЧЕСТВЕННЫЙ) ЁНДАШУВЛАР</a:t>
            </a:r>
          </a:p>
        </p:txBody>
      </p:sp>
      <p:sp>
        <p:nvSpPr>
          <p:cNvPr id="52229" name="Rectangle 5">
            <a:extLst>
              <a:ext uri="{FF2B5EF4-FFF2-40B4-BE49-F238E27FC236}">
                <a16:creationId xmlns:a16="http://schemas.microsoft.com/office/drawing/2014/main" id="{3D3528DF-EAD3-4EDE-8D97-738711688343}"/>
              </a:ext>
            </a:extLst>
          </p:cNvPr>
          <p:cNvSpPr>
            <a:spLocks noChangeArrowheads="1"/>
          </p:cNvSpPr>
          <p:nvPr/>
        </p:nvSpPr>
        <p:spPr bwMode="auto">
          <a:xfrm>
            <a:off x="2133601" y="1635125"/>
            <a:ext cx="4867275"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52230" name="Rectangle 6">
            <a:extLst>
              <a:ext uri="{FF2B5EF4-FFF2-40B4-BE49-F238E27FC236}">
                <a16:creationId xmlns:a16="http://schemas.microsoft.com/office/drawing/2014/main" id="{A60806BF-27A1-49F3-B139-E1C1E013701E}"/>
              </a:ext>
            </a:extLst>
          </p:cNvPr>
          <p:cNvSpPr>
            <a:spLocks noChangeArrowheads="1"/>
          </p:cNvSpPr>
          <p:nvPr/>
        </p:nvSpPr>
        <p:spPr bwMode="auto">
          <a:xfrm>
            <a:off x="1847850" y="1477964"/>
            <a:ext cx="8515350" cy="501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marL="88900" indent="363538">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Чизиқли программалаштириш </a:t>
            </a:r>
          </a:p>
          <a:p>
            <a:pPr algn="just">
              <a:spcBef>
                <a:spcPct val="0"/>
              </a:spcBef>
              <a:buFont typeface="Wingdings" panose="05000000000000000000" pitchFamily="2" charset="2"/>
              <a:buNone/>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a:t>
            </a:r>
            <a:r>
              <a:rPr lang="en-US" altLang="ko-KR" sz="4000">
                <a:latin typeface="Times New Roman" panose="02020603050405020304" pitchFamily="18" charset="0"/>
                <a:ea typeface="굴림" panose="020B0600000101010101" pitchFamily="34" charset="-127"/>
                <a:cs typeface="Times New Roman" panose="02020603050405020304" pitchFamily="18" charset="0"/>
              </a:rPr>
              <a:t>Linear programming</a:t>
            </a:r>
            <a:r>
              <a:rPr lang="uz-Cyrl-UZ" altLang="ko-KR" sz="4000">
                <a:latin typeface="Times New Roman" panose="02020603050405020304" pitchFamily="18" charset="0"/>
                <a:ea typeface="굴림" panose="020B0600000101010101" pitchFamily="34" charset="-127"/>
                <a:cs typeface="Times New Roman" panose="02020603050405020304" pitchFamily="18" charset="0"/>
              </a:rPr>
              <a:t> - </a:t>
            </a:r>
            <a:r>
              <a:rPr lang="en-US" altLang="ko-KR" sz="4000">
                <a:latin typeface="Times New Roman" panose="02020603050405020304" pitchFamily="18" charset="0"/>
                <a:ea typeface="굴림" panose="020B0600000101010101" pitchFamily="34" charset="-127"/>
                <a:cs typeface="Times New Roman" panose="02020603050405020304" pitchFamily="18" charset="0"/>
              </a:rPr>
              <a:t>LP</a:t>
            </a:r>
            <a:r>
              <a:rPr lang="uz-Cyrl-UZ" altLang="ko-KR" sz="4000">
                <a:latin typeface="Times New Roman" panose="02020603050405020304" pitchFamily="18" charset="0"/>
                <a:ea typeface="굴림" panose="020B0600000101010101" pitchFamily="34" charset="-127"/>
                <a:cs typeface="Times New Roman" panose="02020603050405020304" pitchFamily="18" charset="0"/>
              </a:rPr>
              <a:t>)</a:t>
            </a:r>
          </a:p>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Чизиқсиз программалаштириш</a:t>
            </a:r>
          </a:p>
          <a:p>
            <a:pPr algn="just">
              <a:spcBef>
                <a:spcPct val="0"/>
              </a:spcBef>
              <a:buFont typeface="Wingdings" panose="05000000000000000000" pitchFamily="2" charset="2"/>
              <a:buNone/>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a:t>
            </a:r>
            <a:r>
              <a:rPr lang="en-US" altLang="ko-KR" sz="4000">
                <a:latin typeface="Times New Roman" panose="02020603050405020304" pitchFamily="18" charset="0"/>
                <a:ea typeface="굴림" panose="020B0600000101010101" pitchFamily="34" charset="-127"/>
                <a:cs typeface="Times New Roman" panose="02020603050405020304" pitchFamily="18" charset="0"/>
              </a:rPr>
              <a:t>Non-linear programming NLP)</a:t>
            </a:r>
          </a:p>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Навбатлаштириш техникалари</a:t>
            </a:r>
            <a:endParaRPr lang="en-US" altLang="ko-KR" sz="4000">
              <a:latin typeface="Times New Roman" panose="02020603050405020304" pitchFamily="18" charset="0"/>
              <a:ea typeface="굴림" panose="020B0600000101010101" pitchFamily="34" charset="-127"/>
              <a:cs typeface="Times New Roman" panose="02020603050405020304" pitchFamily="18" charset="0"/>
            </a:endParaRPr>
          </a:p>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Товар моделлари</a:t>
            </a:r>
            <a:endParaRPr lang="en-US" altLang="ko-KR" sz="4000">
              <a:latin typeface="Times New Roman" panose="02020603050405020304" pitchFamily="18" charset="0"/>
              <a:ea typeface="굴림" panose="020B0600000101010101" pitchFamily="34" charset="-127"/>
              <a:cs typeface="Times New Roman" panose="02020603050405020304" pitchFamily="18" charset="0"/>
            </a:endParaRPr>
          </a:p>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Лойиҳа моделлари</a:t>
            </a:r>
            <a:endParaRPr lang="en-US" altLang="ko-KR" sz="4000">
              <a:latin typeface="Times New Roman" panose="02020603050405020304" pitchFamily="18" charset="0"/>
              <a:ea typeface="굴림" panose="020B0600000101010101" pitchFamily="34" charset="-127"/>
              <a:cs typeface="Times New Roman" panose="02020603050405020304" pitchFamily="18" charset="0"/>
            </a:endParaRPr>
          </a:p>
          <a:p>
            <a:pPr algn="just">
              <a:spcBef>
                <a:spcPct val="0"/>
              </a:spcBef>
            </a:pPr>
            <a:r>
              <a:rPr lang="uz-Cyrl-UZ" altLang="ko-KR" sz="4000">
                <a:latin typeface="Times New Roman" panose="02020603050405020304" pitchFamily="18" charset="0"/>
                <a:ea typeface="굴림" panose="020B0600000101010101" pitchFamily="34" charset="-127"/>
                <a:cs typeface="Times New Roman" panose="02020603050405020304" pitchFamily="18" charset="0"/>
              </a:rPr>
              <a:t>Статистик моделлар</a:t>
            </a:r>
            <a:endParaRPr lang="en-US" altLang="ko-KR" sz="4000">
              <a:latin typeface="Times New Roman" panose="02020603050405020304" pitchFamily="18" charset="0"/>
              <a:ea typeface="굴림" panose="020B0600000101010101" pitchFamily="34" charset="-127"/>
              <a:cs typeface="Times New Roman" panose="02020603050405020304" pitchFamily="18" charset="0"/>
            </a:endParaRPr>
          </a:p>
        </p:txBody>
      </p:sp>
      <p:pic>
        <p:nvPicPr>
          <p:cNvPr id="52231" name="Picture 9" descr="Количественные методы анализа для решения проблем бизнеса">
            <a:extLst>
              <a:ext uri="{FF2B5EF4-FFF2-40B4-BE49-F238E27FC236}">
                <a16:creationId xmlns:a16="http://schemas.microsoft.com/office/drawing/2014/main" id="{9E95F144-0AA0-4F7F-B44E-811F5FB248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1" y="4619626"/>
            <a:ext cx="304006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a:extLst>
              <a:ext uri="{FF2B5EF4-FFF2-40B4-BE49-F238E27FC236}">
                <a16:creationId xmlns:a16="http://schemas.microsoft.com/office/drawing/2014/main" id="{833ACBE0-9E7C-4F6D-8C9A-28E469656EA3}"/>
              </a:ext>
            </a:extLst>
          </p:cNvPr>
          <p:cNvSpPr>
            <a:spLocks noChangeArrowheads="1"/>
          </p:cNvSpPr>
          <p:nvPr/>
        </p:nvSpPr>
        <p:spPr bwMode="auto">
          <a:xfrm>
            <a:off x="1527175" y="1108076"/>
            <a:ext cx="9132888"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43012" name="Rectangle 4">
            <a:extLst>
              <a:ext uri="{FF2B5EF4-FFF2-40B4-BE49-F238E27FC236}">
                <a16:creationId xmlns:a16="http://schemas.microsoft.com/office/drawing/2014/main" id="{77D7BB3B-6F9B-44EA-896E-6E571F5C1C07}"/>
              </a:ext>
            </a:extLst>
          </p:cNvPr>
          <p:cNvSpPr>
            <a:spLocks noChangeArrowheads="1"/>
          </p:cNvSpPr>
          <p:nvPr/>
        </p:nvSpPr>
        <p:spPr bwMode="auto">
          <a:xfrm>
            <a:off x="3741738" y="12701"/>
            <a:ext cx="6953250" cy="766763"/>
          </a:xfrm>
          <a:prstGeom prst="rect">
            <a:avLst/>
          </a:prstGeom>
          <a:noFill/>
          <a:ln w="12700">
            <a:noFill/>
            <a:miter lim="800000"/>
            <a:headEnd/>
            <a:tailEnd/>
          </a:ln>
          <a:effectLst/>
        </p:spPr>
        <p:txBody>
          <a:bodyPr lIns="90488" tIns="44450" rIns="90488" bIns="44450">
            <a:spAutoFit/>
          </a:bodyPr>
          <a:lstStyle/>
          <a:p>
            <a:pPr algn="ctr">
              <a:defRPr/>
            </a:pPr>
            <a:r>
              <a:rPr lang="ru-RU" sz="4400" b="1" dirty="0">
                <a:solidFill>
                  <a:schemeClr val="accent2"/>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ФАОЛИЯТ ЎЛЧОВЛАРИ</a:t>
            </a:r>
          </a:p>
        </p:txBody>
      </p:sp>
      <p:sp>
        <p:nvSpPr>
          <p:cNvPr id="53252" name="Rectangle 5">
            <a:extLst>
              <a:ext uri="{FF2B5EF4-FFF2-40B4-BE49-F238E27FC236}">
                <a16:creationId xmlns:a16="http://schemas.microsoft.com/office/drawing/2014/main" id="{D40174ED-C8CB-4C8B-870E-52C7BB94E6F1}"/>
              </a:ext>
            </a:extLst>
          </p:cNvPr>
          <p:cNvSpPr>
            <a:spLocks noChangeArrowheads="1"/>
          </p:cNvSpPr>
          <p:nvPr/>
        </p:nvSpPr>
        <p:spPr bwMode="auto">
          <a:xfrm>
            <a:off x="2133601" y="1635125"/>
            <a:ext cx="4867275"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53253" name="Rectangle 6">
            <a:extLst>
              <a:ext uri="{FF2B5EF4-FFF2-40B4-BE49-F238E27FC236}">
                <a16:creationId xmlns:a16="http://schemas.microsoft.com/office/drawing/2014/main" id="{B67DCD13-CA13-4B0C-AC61-5FCE54D54FAE}"/>
              </a:ext>
            </a:extLst>
          </p:cNvPr>
          <p:cNvSpPr>
            <a:spLocks noChangeArrowheads="1"/>
          </p:cNvSpPr>
          <p:nvPr/>
        </p:nvSpPr>
        <p:spPr bwMode="auto">
          <a:xfrm>
            <a:off x="1768475" y="1657350"/>
            <a:ext cx="1150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FontTx/>
              <a:buNone/>
            </a:pPr>
            <a:r>
              <a:rPr lang="uz-Cyrl-UZ" altLang="uz-Latn-UZ" sz="2800" b="1">
                <a:latin typeface="Times New Roman" panose="02020603050405020304" pitchFamily="18" charset="0"/>
                <a:cs typeface="Times New Roman" panose="02020603050405020304" pitchFamily="18" charset="0"/>
              </a:rPr>
              <a:t>КЎП</a:t>
            </a:r>
            <a:r>
              <a:rPr lang="en-US" altLang="uz-Latn-UZ" sz="2800" b="1">
                <a:latin typeface="Times New Roman" panose="02020603050405020304" pitchFamily="18" charset="0"/>
                <a:cs typeface="Times New Roman" panose="02020603050405020304" pitchFamily="18" charset="0"/>
              </a:rPr>
              <a:t>:</a:t>
            </a:r>
          </a:p>
        </p:txBody>
      </p:sp>
      <p:pic>
        <p:nvPicPr>
          <p:cNvPr id="53254" name="Picture 11" descr="Корхоналар фаолияти қандай баҳоланади | NORMA.UZ">
            <a:extLst>
              <a:ext uri="{FF2B5EF4-FFF2-40B4-BE49-F238E27FC236}">
                <a16:creationId xmlns:a16="http://schemas.microsoft.com/office/drawing/2014/main" id="{CC6FFCAF-EE84-4D2F-888B-F6BBFD325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5543550"/>
            <a:ext cx="221297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скругленные углы 1">
            <a:extLst>
              <a:ext uri="{FF2B5EF4-FFF2-40B4-BE49-F238E27FC236}">
                <a16:creationId xmlns:a16="http://schemas.microsoft.com/office/drawing/2014/main" id="{2C07B7DA-9CFF-4F34-99E4-2F3E70987E7A}"/>
              </a:ext>
            </a:extLst>
          </p:cNvPr>
          <p:cNvSpPr/>
          <p:nvPr/>
        </p:nvSpPr>
        <p:spPr bwMode="auto">
          <a:xfrm>
            <a:off x="1733550" y="3028950"/>
            <a:ext cx="2008188"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ҲАРАЖАТЛАР</a:t>
            </a:r>
            <a:endParaRPr lang="uz-Latn-UZ" b="1" dirty="0">
              <a:solidFill>
                <a:schemeClr val="accent6">
                  <a:lumMod val="50000"/>
                </a:schemeClr>
              </a:solidFill>
            </a:endParaRPr>
          </a:p>
        </p:txBody>
      </p:sp>
      <p:sp>
        <p:nvSpPr>
          <p:cNvPr id="11" name="Прямоугольник: скругленные углы 10">
            <a:extLst>
              <a:ext uri="{FF2B5EF4-FFF2-40B4-BE49-F238E27FC236}">
                <a16:creationId xmlns:a16="http://schemas.microsoft.com/office/drawing/2014/main" id="{484F274C-542D-4246-8C94-3F1322B7ED41}"/>
              </a:ext>
            </a:extLst>
          </p:cNvPr>
          <p:cNvSpPr/>
          <p:nvPr/>
        </p:nvSpPr>
        <p:spPr bwMode="auto">
          <a:xfrm>
            <a:off x="1728789" y="3892550"/>
            <a:ext cx="2008187"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СИФАТ</a:t>
            </a:r>
            <a:endParaRPr lang="uz-Latn-UZ" b="1" dirty="0">
              <a:solidFill>
                <a:schemeClr val="accent6">
                  <a:lumMod val="50000"/>
                </a:schemeClr>
              </a:solidFill>
            </a:endParaRPr>
          </a:p>
        </p:txBody>
      </p:sp>
      <p:sp>
        <p:nvSpPr>
          <p:cNvPr id="12" name="Прямоугольник: скругленные углы 11">
            <a:extLst>
              <a:ext uri="{FF2B5EF4-FFF2-40B4-BE49-F238E27FC236}">
                <a16:creationId xmlns:a16="http://schemas.microsoft.com/office/drawing/2014/main" id="{5A964E90-B0A9-4196-8C6A-89E38AC364C9}"/>
              </a:ext>
            </a:extLst>
          </p:cNvPr>
          <p:cNvSpPr/>
          <p:nvPr/>
        </p:nvSpPr>
        <p:spPr bwMode="auto">
          <a:xfrm>
            <a:off x="5557838" y="3184525"/>
            <a:ext cx="2430462"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САМАРАДОРЛИК</a:t>
            </a:r>
            <a:endParaRPr lang="uz-Latn-UZ" b="1" dirty="0">
              <a:solidFill>
                <a:schemeClr val="accent6">
                  <a:lumMod val="50000"/>
                </a:schemeClr>
              </a:solidFill>
            </a:endParaRPr>
          </a:p>
        </p:txBody>
      </p:sp>
      <p:sp>
        <p:nvSpPr>
          <p:cNvPr id="13" name="Прямоугольник: скругленные углы 12">
            <a:extLst>
              <a:ext uri="{FF2B5EF4-FFF2-40B4-BE49-F238E27FC236}">
                <a16:creationId xmlns:a16="http://schemas.microsoft.com/office/drawing/2014/main" id="{05E37253-489A-4E71-8E8E-A3366573FB8C}"/>
              </a:ext>
            </a:extLst>
          </p:cNvPr>
          <p:cNvSpPr/>
          <p:nvPr/>
        </p:nvSpPr>
        <p:spPr bwMode="auto">
          <a:xfrm>
            <a:off x="8062914" y="4432300"/>
            <a:ext cx="2236787"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АКТИВЛАР</a:t>
            </a:r>
            <a:endParaRPr lang="uz-Latn-UZ" b="1" dirty="0">
              <a:solidFill>
                <a:schemeClr val="accent6">
                  <a:lumMod val="50000"/>
                </a:schemeClr>
              </a:solidFill>
            </a:endParaRPr>
          </a:p>
        </p:txBody>
      </p:sp>
      <p:sp>
        <p:nvSpPr>
          <p:cNvPr id="14" name="Прямоугольник: скругленные углы 13">
            <a:extLst>
              <a:ext uri="{FF2B5EF4-FFF2-40B4-BE49-F238E27FC236}">
                <a16:creationId xmlns:a16="http://schemas.microsoft.com/office/drawing/2014/main" id="{10B2C900-80B9-4218-8499-542A58702300}"/>
              </a:ext>
            </a:extLst>
          </p:cNvPr>
          <p:cNvSpPr/>
          <p:nvPr/>
        </p:nvSpPr>
        <p:spPr bwMode="auto">
          <a:xfrm>
            <a:off x="1725614" y="4818063"/>
            <a:ext cx="2016125"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ТОВАРЛАР</a:t>
            </a:r>
            <a:endParaRPr lang="uz-Latn-UZ" b="1" dirty="0">
              <a:solidFill>
                <a:schemeClr val="accent6">
                  <a:lumMod val="50000"/>
                </a:schemeClr>
              </a:solidFill>
            </a:endParaRPr>
          </a:p>
        </p:txBody>
      </p:sp>
      <p:sp>
        <p:nvSpPr>
          <p:cNvPr id="15" name="Прямоугольник: скругленные углы 14">
            <a:extLst>
              <a:ext uri="{FF2B5EF4-FFF2-40B4-BE49-F238E27FC236}">
                <a16:creationId xmlns:a16="http://schemas.microsoft.com/office/drawing/2014/main" id="{13E35AAE-5A04-4FA7-B4D0-3DFED4B5312F}"/>
              </a:ext>
            </a:extLst>
          </p:cNvPr>
          <p:cNvSpPr/>
          <p:nvPr/>
        </p:nvSpPr>
        <p:spPr bwMode="auto">
          <a:xfrm>
            <a:off x="6424614" y="5940425"/>
            <a:ext cx="2212975"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ЖАДВАЛЛАР</a:t>
            </a:r>
            <a:endParaRPr lang="uz-Latn-UZ" b="1" dirty="0">
              <a:solidFill>
                <a:schemeClr val="accent6">
                  <a:lumMod val="50000"/>
                </a:schemeClr>
              </a:solidFill>
            </a:endParaRPr>
          </a:p>
        </p:txBody>
      </p:sp>
      <p:sp>
        <p:nvSpPr>
          <p:cNvPr id="16" name="Прямоугольник: скругленные углы 15">
            <a:extLst>
              <a:ext uri="{FF2B5EF4-FFF2-40B4-BE49-F238E27FC236}">
                <a16:creationId xmlns:a16="http://schemas.microsoft.com/office/drawing/2014/main" id="{6AC49F5F-9262-4709-B746-8BD539C06C12}"/>
              </a:ext>
            </a:extLst>
          </p:cNvPr>
          <p:cNvSpPr/>
          <p:nvPr/>
        </p:nvSpPr>
        <p:spPr bwMode="auto">
          <a:xfrm>
            <a:off x="5483226" y="1730376"/>
            <a:ext cx="2124075" cy="1058863"/>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ТАХМИНЛАР / БАШОРАТ АНИҚЛИГИ</a:t>
            </a:r>
            <a:endParaRPr lang="uz-Latn-UZ" b="1" dirty="0">
              <a:solidFill>
                <a:schemeClr val="accent6">
                  <a:lumMod val="50000"/>
                </a:schemeClr>
              </a:solidFill>
            </a:endParaRPr>
          </a:p>
        </p:txBody>
      </p:sp>
      <p:sp>
        <p:nvSpPr>
          <p:cNvPr id="17" name="Прямоугольник: скругленные углы 16">
            <a:extLst>
              <a:ext uri="{FF2B5EF4-FFF2-40B4-BE49-F238E27FC236}">
                <a16:creationId xmlns:a16="http://schemas.microsoft.com/office/drawing/2014/main" id="{E6473F0D-6806-4F6D-BE49-49E04D3D0410}"/>
              </a:ext>
            </a:extLst>
          </p:cNvPr>
          <p:cNvSpPr/>
          <p:nvPr/>
        </p:nvSpPr>
        <p:spPr bwMode="auto">
          <a:xfrm>
            <a:off x="1733550" y="2182813"/>
            <a:ext cx="2008188" cy="609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nchor="ctr"/>
          <a:lstStyle/>
          <a:p>
            <a:pPr algn="ctr">
              <a:defRPr/>
            </a:pPr>
            <a:r>
              <a:rPr lang="uz-Cyrl-UZ" b="1" dirty="0">
                <a:solidFill>
                  <a:schemeClr val="accent6">
                    <a:lumMod val="50000"/>
                  </a:schemeClr>
                </a:solidFill>
                <a:latin typeface="Times New Roman" panose="02020603050405020304" pitchFamily="18" charset="0"/>
                <a:cs typeface="Times New Roman" panose="02020603050405020304" pitchFamily="18" charset="0"/>
              </a:rPr>
              <a:t>ФОЙДА</a:t>
            </a:r>
            <a:endParaRPr lang="uz-Latn-UZ" b="1" dirty="0">
              <a:solidFill>
                <a:schemeClr val="accent6">
                  <a:lumMod val="50000"/>
                </a:schemeClr>
              </a:solidFill>
            </a:endParaRPr>
          </a:p>
        </p:txBody>
      </p:sp>
      <p:sp>
        <p:nvSpPr>
          <p:cNvPr id="53263" name="Прямоугольник 2">
            <a:extLst>
              <a:ext uri="{FF2B5EF4-FFF2-40B4-BE49-F238E27FC236}">
                <a16:creationId xmlns:a16="http://schemas.microsoft.com/office/drawing/2014/main" id="{8E3EF1F5-8FF9-4DD5-8280-86872074C208}"/>
              </a:ext>
            </a:extLst>
          </p:cNvPr>
          <p:cNvSpPr>
            <a:spLocks noChangeArrowheads="1"/>
          </p:cNvSpPr>
          <p:nvPr/>
        </p:nvSpPr>
        <p:spPr bwMode="auto">
          <a:xfrm>
            <a:off x="3741739" y="779464"/>
            <a:ext cx="6670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uz-Latn-UZ" sz="2800" b="1">
                <a:solidFill>
                  <a:srgbClr val="FF0000"/>
                </a:solidFill>
                <a:latin typeface="Times New Roman" panose="02020603050405020304" pitchFamily="18" charset="0"/>
                <a:cs typeface="Times New Roman" panose="02020603050405020304" pitchFamily="18" charset="0"/>
              </a:rPr>
              <a:t>ЖАРАЁНЛАРНИНГ ТУРЛИ ЖИҲАТЛАРИНИ БОШҚАРИШ УЧУН</a:t>
            </a:r>
            <a:endParaRPr lang="uz-Latn-UZ" altLang="uz-Latn-UZ" sz="2800" b="1">
              <a:solidFill>
                <a:srgbClr val="FF0000"/>
              </a:solidFill>
            </a:endParaRPr>
          </a:p>
        </p:txBody>
      </p:sp>
      <p:pic>
        <p:nvPicPr>
          <p:cNvPr id="53264" name="Picture 13" descr="Мониторинг универсального оборудования заказать в Екатеринбурге">
            <a:extLst>
              <a:ext uri="{FF2B5EF4-FFF2-40B4-BE49-F238E27FC236}">
                <a16:creationId xmlns:a16="http://schemas.microsoft.com/office/drawing/2014/main" id="{898DBBE4-9171-4365-818A-C9B44CE5D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6714" y="101600"/>
            <a:ext cx="2166937"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5" name="Picture 15" descr="Прибыль картинки, стоковые фото Прибыль | Depositphotos">
            <a:extLst>
              <a:ext uri="{FF2B5EF4-FFF2-40B4-BE49-F238E27FC236}">
                <a16:creationId xmlns:a16="http://schemas.microsoft.com/office/drawing/2014/main" id="{8FD491C1-9A50-4549-AB86-5666B0459D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3500" y="1874839"/>
            <a:ext cx="14605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6" name="Picture 17" descr="Прогноз развития бизнеса - как есть провести и зачен он нужен">
            <a:extLst>
              <a:ext uri="{FF2B5EF4-FFF2-40B4-BE49-F238E27FC236}">
                <a16:creationId xmlns:a16="http://schemas.microsoft.com/office/drawing/2014/main" id="{F2E874FB-A550-4B0B-9FD5-5ABA72A4AD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0364" y="1738314"/>
            <a:ext cx="2503487"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7" name="Picture 19" descr="Чем отличаются расходы от затрат? - Дела финансовые">
            <a:extLst>
              <a:ext uri="{FF2B5EF4-FFF2-40B4-BE49-F238E27FC236}">
                <a16:creationId xmlns:a16="http://schemas.microsoft.com/office/drawing/2014/main" id="{AE8CEBC0-DFC2-46FE-BD38-8868449578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95726" y="2881314"/>
            <a:ext cx="1603375"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8" name="Picture 21" descr="100％ качество картинки, стоковые фото 100％ качество | Depositphotos">
            <a:extLst>
              <a:ext uri="{FF2B5EF4-FFF2-40B4-BE49-F238E27FC236}">
                <a16:creationId xmlns:a16="http://schemas.microsoft.com/office/drawing/2014/main" id="{DF4F8471-2CCD-4959-9A1E-F150F8509C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1919" t="14000" r="12415" b="21265"/>
          <a:stretch>
            <a:fillRect/>
          </a:stretch>
        </p:blipFill>
        <p:spPr bwMode="auto">
          <a:xfrm>
            <a:off x="4219576" y="3714750"/>
            <a:ext cx="885825"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9" name="Picture 23" descr="Что такое эффективность? И как ее повысить в вашей компании? |  DataReview.info">
            <a:extLst>
              <a:ext uri="{FF2B5EF4-FFF2-40B4-BE49-F238E27FC236}">
                <a16:creationId xmlns:a16="http://schemas.microsoft.com/office/drawing/2014/main" id="{01559764-53A7-402B-A9E8-6D5059222E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62914" y="3022600"/>
            <a:ext cx="221138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0" name="Picture 25" descr="Как определить эффективность бизнеса по основным показателям">
            <a:extLst>
              <a:ext uri="{FF2B5EF4-FFF2-40B4-BE49-F238E27FC236}">
                <a16:creationId xmlns:a16="http://schemas.microsoft.com/office/drawing/2014/main" id="{A0761C77-36E2-42EF-9489-DABA92D9367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21725" y="5543550"/>
            <a:ext cx="1938338"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1" name="Picture 27" descr="Продвижение сайтов: Состав оборотных активов компании">
            <a:extLst>
              <a:ext uri="{FF2B5EF4-FFF2-40B4-BE49-F238E27FC236}">
                <a16:creationId xmlns:a16="http://schemas.microsoft.com/office/drawing/2014/main" id="{966B0FA5-48B0-49E8-9633-EEE49621B38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51476" y="3930651"/>
            <a:ext cx="2409825"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2" name="Picture 29" descr="Как работать с Google Docs Таблицами - YouTube">
            <a:extLst>
              <a:ext uri="{FF2B5EF4-FFF2-40B4-BE49-F238E27FC236}">
                <a16:creationId xmlns:a16="http://schemas.microsoft.com/office/drawing/2014/main" id="{65496055-E5FF-461C-ACB7-213F5BEC270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59239" y="5618163"/>
            <a:ext cx="221138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3" name="Picture 31" descr="Все товары и услуги планируют внести в единый каталог | NORMA.UZ">
            <a:extLst>
              <a:ext uri="{FF2B5EF4-FFF2-40B4-BE49-F238E27FC236}">
                <a16:creationId xmlns:a16="http://schemas.microsoft.com/office/drawing/2014/main" id="{B9F74E3E-EB97-4B31-AEDD-71CF0FD752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02076" y="4737101"/>
            <a:ext cx="1489075" cy="88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E8FE7EF8-F27C-4D45-98AB-56AABA41FAB8}"/>
              </a:ext>
            </a:extLst>
          </p:cNvPr>
          <p:cNvSpPr>
            <a:spLocks noGrp="1" noChangeArrowheads="1"/>
          </p:cNvSpPr>
          <p:nvPr>
            <p:ph type="title"/>
          </p:nvPr>
        </p:nvSpPr>
        <p:spPr>
          <a:xfrm>
            <a:off x="1757363" y="228600"/>
            <a:ext cx="8686800" cy="1219200"/>
          </a:xfrm>
        </p:spPr>
        <p:txBody>
          <a:bodyPr>
            <a:normAutofit fontScale="90000"/>
          </a:bodyPr>
          <a:lstStyle/>
          <a:p>
            <a:pPr eaLnBrk="1" hangingPunct="1">
              <a:defRPr/>
            </a:pPr>
            <a:r>
              <a:rPr lang="ru-RU" b="1" dirty="0">
                <a:solidFill>
                  <a:schemeClr val="accent2"/>
                </a:solidFill>
                <a:latin typeface="Times New Roman" panose="02020603050405020304" pitchFamily="18" charset="0"/>
                <a:cs typeface="Times New Roman" panose="02020603050405020304" pitchFamily="18" charset="0"/>
              </a:rPr>
              <a:t>КОМПРОМИСЛАР (</a:t>
            </a:r>
            <a:r>
              <a:rPr lang="en-US" b="1" dirty="0">
                <a:solidFill>
                  <a:schemeClr val="accent2"/>
                </a:solidFill>
                <a:latin typeface="Times New Roman" panose="02020603050405020304" pitchFamily="18" charset="0"/>
                <a:cs typeface="Times New Roman" panose="02020603050405020304" pitchFamily="18" charset="0"/>
              </a:rPr>
              <a:t>TRADE-OFF) </a:t>
            </a:r>
            <a:r>
              <a:rPr lang="ru-RU" b="1" dirty="0">
                <a:solidFill>
                  <a:schemeClr val="accent2"/>
                </a:solidFill>
                <a:latin typeface="Times New Roman" panose="02020603050405020304" pitchFamily="18" charset="0"/>
                <a:cs typeface="Times New Roman" panose="02020603050405020304" pitchFamily="18" charset="0"/>
              </a:rPr>
              <a:t>ТАҲЛИЛИ</a:t>
            </a:r>
          </a:p>
        </p:txBody>
      </p:sp>
      <p:sp>
        <p:nvSpPr>
          <p:cNvPr id="2" name="Прямоугольник: скругленные углы 1">
            <a:extLst>
              <a:ext uri="{FF2B5EF4-FFF2-40B4-BE49-F238E27FC236}">
                <a16:creationId xmlns:a16="http://schemas.microsoft.com/office/drawing/2014/main" id="{B1D024A5-0B7D-4F3A-A73D-0EE5EE54DCD4}"/>
              </a:ext>
            </a:extLst>
          </p:cNvPr>
          <p:cNvSpPr/>
          <p:nvPr/>
        </p:nvSpPr>
        <p:spPr bwMode="auto">
          <a:xfrm>
            <a:off x="1752600" y="1752600"/>
            <a:ext cx="8686800" cy="1371600"/>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a:lstStyle/>
          <a:p>
            <a:pPr algn="ctr">
              <a:defRPr/>
            </a:pPr>
            <a:r>
              <a:rPr lang="uz-Cyrl-UZ" altLang="ko-KR" sz="4000" b="1" dirty="0">
                <a:latin typeface="Times New Roman" panose="02020603050405020304" pitchFamily="18" charset="0"/>
                <a:ea typeface="굴림" panose="020B0600000101010101" pitchFamily="34" charset="-127"/>
                <a:cs typeface="Times New Roman" panose="02020603050405020304" pitchFamily="18" charset="0"/>
              </a:rPr>
              <a:t>ҚАНЧА ТОВАРНИ ОМБОРДА САҚЛАШ ҚАРОРИ</a:t>
            </a:r>
            <a:r>
              <a:rPr lang="en-US" altLang="ko-KR" sz="4000" b="1" dirty="0">
                <a:latin typeface="Times New Roman" panose="02020603050405020304" pitchFamily="18" charset="0"/>
                <a:ea typeface="굴림" panose="020B0600000101010101" pitchFamily="34" charset="-127"/>
                <a:cs typeface="Times New Roman" panose="02020603050405020304" pitchFamily="18" charset="0"/>
              </a:rPr>
              <a:t> </a:t>
            </a:r>
          </a:p>
          <a:p>
            <a:pPr>
              <a:defRPr/>
            </a:pPr>
            <a:endParaRPr lang="uz-Latn-UZ" dirty="0">
              <a:solidFill>
                <a:schemeClr val="tx1"/>
              </a:solidFill>
            </a:endParaRPr>
          </a:p>
        </p:txBody>
      </p:sp>
      <p:sp>
        <p:nvSpPr>
          <p:cNvPr id="7" name="Прямоугольник: скругленные углы 6">
            <a:extLst>
              <a:ext uri="{FF2B5EF4-FFF2-40B4-BE49-F238E27FC236}">
                <a16:creationId xmlns:a16="http://schemas.microsoft.com/office/drawing/2014/main" id="{0233943C-56C0-402A-A94F-22310D7A2229}"/>
              </a:ext>
            </a:extLst>
          </p:cNvPr>
          <p:cNvSpPr/>
          <p:nvPr/>
        </p:nvSpPr>
        <p:spPr bwMode="auto">
          <a:xfrm>
            <a:off x="1870076" y="3733801"/>
            <a:ext cx="7045325" cy="1177925"/>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ctr">
              <a:defRPr/>
            </a:pPr>
            <a:r>
              <a:rPr lang="ru-RU" altLang="ko-KR" sz="3200" b="1" dirty="0">
                <a:latin typeface="Times New Roman" panose="02020603050405020304" pitchFamily="18" charset="0"/>
                <a:ea typeface="굴림" panose="020B0600000101010101" pitchFamily="34" charset="-127"/>
                <a:cs typeface="Times New Roman" panose="02020603050405020304" pitchFamily="18" charset="0"/>
              </a:rPr>
              <a:t>ТОВАРЛАРНИ САҚЛАШ ОРҚАЛИ ҲАРАЖАТЛАРНИ ОШИШИ</a:t>
            </a:r>
            <a:endParaRPr lang="uz-Latn-UZ" dirty="0">
              <a:solidFill>
                <a:schemeClr val="tx1"/>
              </a:solidFill>
            </a:endParaRPr>
          </a:p>
        </p:txBody>
      </p:sp>
      <p:sp>
        <p:nvSpPr>
          <p:cNvPr id="54277" name="Стрелка: вниз 3">
            <a:extLst>
              <a:ext uri="{FF2B5EF4-FFF2-40B4-BE49-F238E27FC236}">
                <a16:creationId xmlns:a16="http://schemas.microsoft.com/office/drawing/2014/main" id="{7523EE69-AA52-4300-944B-2D0571BC9BAA}"/>
              </a:ext>
            </a:extLst>
          </p:cNvPr>
          <p:cNvSpPr>
            <a:spLocks noChangeArrowheads="1"/>
          </p:cNvSpPr>
          <p:nvPr/>
        </p:nvSpPr>
        <p:spPr bwMode="auto">
          <a:xfrm>
            <a:off x="3505200" y="3159125"/>
            <a:ext cx="1752600" cy="539750"/>
          </a:xfrm>
          <a:prstGeom prst="downArrow">
            <a:avLst>
              <a:gd name="adj1" fmla="val 50000"/>
              <a:gd name="adj2" fmla="val 50000"/>
            </a:avLst>
          </a:prstGeom>
          <a:solidFill>
            <a:srgbClr val="00B05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uz-Latn-UZ" altLang="uz-Latn-UZ" sz="1800"/>
          </a:p>
        </p:txBody>
      </p:sp>
      <p:sp>
        <p:nvSpPr>
          <p:cNvPr id="9" name="Прямоугольник: скругленные углы 8">
            <a:extLst>
              <a:ext uri="{FF2B5EF4-FFF2-40B4-BE49-F238E27FC236}">
                <a16:creationId xmlns:a16="http://schemas.microsoft.com/office/drawing/2014/main" id="{74F13F17-3505-44C8-9242-BE7120CAAA09}"/>
              </a:ext>
            </a:extLst>
          </p:cNvPr>
          <p:cNvSpPr/>
          <p:nvPr/>
        </p:nvSpPr>
        <p:spPr bwMode="auto">
          <a:xfrm>
            <a:off x="2286000" y="5146676"/>
            <a:ext cx="8153400" cy="1177925"/>
          </a:xfrm>
          <a:prstGeom prst="round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a:lstStyle/>
          <a:p>
            <a:pPr algn="ctr">
              <a:defRPr/>
            </a:pPr>
            <a:r>
              <a:rPr lang="ru-RU" altLang="ko-KR" sz="3200" b="1" dirty="0">
                <a:latin typeface="Times New Roman" panose="02020603050405020304" pitchFamily="18" charset="0"/>
                <a:ea typeface="굴림" panose="020B0600000101010101" pitchFamily="34" charset="-127"/>
                <a:cs typeface="Times New Roman" panose="02020603050405020304" pitchFamily="18" charset="0"/>
              </a:rPr>
              <a:t>МИЖОЗЛАРГА ХИЗМАТ КЎРСАТИШ ДАРАЖАСИ</a:t>
            </a:r>
          </a:p>
        </p:txBody>
      </p:sp>
      <p:sp>
        <p:nvSpPr>
          <p:cNvPr id="54279" name="Стрелка: вниз 9">
            <a:extLst>
              <a:ext uri="{FF2B5EF4-FFF2-40B4-BE49-F238E27FC236}">
                <a16:creationId xmlns:a16="http://schemas.microsoft.com/office/drawing/2014/main" id="{E9B98004-E1E7-483E-B59A-765BE6DB92C2}"/>
              </a:ext>
            </a:extLst>
          </p:cNvPr>
          <p:cNvSpPr>
            <a:spLocks noChangeArrowheads="1"/>
          </p:cNvSpPr>
          <p:nvPr/>
        </p:nvSpPr>
        <p:spPr bwMode="auto">
          <a:xfrm>
            <a:off x="9144000" y="3159126"/>
            <a:ext cx="1371600" cy="1946275"/>
          </a:xfrm>
          <a:prstGeom prst="downArrow">
            <a:avLst>
              <a:gd name="adj1" fmla="val 50000"/>
              <a:gd name="adj2" fmla="val 49993"/>
            </a:avLst>
          </a:prstGeom>
          <a:solidFill>
            <a:srgbClr val="00B05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uz-Latn-UZ" altLang="uz-Latn-UZ" sz="18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82579B92-D6D6-466A-A7DE-AE5142CFCC78}"/>
              </a:ext>
            </a:extLst>
          </p:cNvPr>
          <p:cNvSpPr>
            <a:spLocks noChangeArrowheads="1"/>
          </p:cNvSpPr>
          <p:nvPr/>
        </p:nvSpPr>
        <p:spPr bwMode="auto">
          <a:xfrm>
            <a:off x="1143000" y="1406526"/>
            <a:ext cx="91328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46083" name="Rectangle 3">
            <a:extLst>
              <a:ext uri="{FF2B5EF4-FFF2-40B4-BE49-F238E27FC236}">
                <a16:creationId xmlns:a16="http://schemas.microsoft.com/office/drawing/2014/main" id="{EEF7E9A9-A8FA-4EFA-8B08-556725AE0BD2}"/>
              </a:ext>
            </a:extLst>
          </p:cNvPr>
          <p:cNvSpPr>
            <a:spLocks noChangeArrowheads="1"/>
          </p:cNvSpPr>
          <p:nvPr/>
        </p:nvSpPr>
        <p:spPr bwMode="auto">
          <a:xfrm>
            <a:off x="1524000" y="209550"/>
            <a:ext cx="9144000" cy="704850"/>
          </a:xfrm>
          <a:prstGeom prst="rect">
            <a:avLst/>
          </a:prstGeom>
          <a:noFill/>
          <a:ln w="12700">
            <a:noFill/>
            <a:miter lim="800000"/>
            <a:headEnd/>
            <a:tailEnd/>
          </a:ln>
          <a:effectLst/>
        </p:spPr>
        <p:txBody>
          <a:bodyPr lIns="90488" tIns="44450" rIns="90488" bIns="44450">
            <a:spAutoFit/>
          </a:bodyPr>
          <a:lstStyle/>
          <a:p>
            <a:pPr algn="ctr">
              <a:defRPr/>
            </a:pPr>
            <a:r>
              <a:rPr lang="ru-RU" sz="4000" b="1" dirty="0">
                <a:solidFill>
                  <a:schemeClr val="accent2"/>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УСТУВОРЛИКЛАРНИ АНИҚЛАШ</a:t>
            </a:r>
          </a:p>
        </p:txBody>
      </p:sp>
      <p:sp>
        <p:nvSpPr>
          <p:cNvPr id="55300" name="Rectangle 4">
            <a:extLst>
              <a:ext uri="{FF2B5EF4-FFF2-40B4-BE49-F238E27FC236}">
                <a16:creationId xmlns:a16="http://schemas.microsoft.com/office/drawing/2014/main" id="{7268ACCD-B4E8-406A-BD44-73224CB56CC6}"/>
              </a:ext>
            </a:extLst>
          </p:cNvPr>
          <p:cNvSpPr>
            <a:spLocks noChangeArrowheads="1"/>
          </p:cNvSpPr>
          <p:nvPr/>
        </p:nvSpPr>
        <p:spPr bwMode="auto">
          <a:xfrm>
            <a:off x="1752600" y="1143001"/>
            <a:ext cx="77851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55301" name="Rectangle 5">
            <a:extLst>
              <a:ext uri="{FF2B5EF4-FFF2-40B4-BE49-F238E27FC236}">
                <a16:creationId xmlns:a16="http://schemas.microsoft.com/office/drawing/2014/main" id="{8F207762-7B6F-4F35-B986-7A1C16DE77C4}"/>
              </a:ext>
            </a:extLst>
          </p:cNvPr>
          <p:cNvSpPr>
            <a:spLocks noChangeArrowheads="1"/>
          </p:cNvSpPr>
          <p:nvPr/>
        </p:nvSpPr>
        <p:spPr bwMode="auto">
          <a:xfrm>
            <a:off x="2035176" y="1066801"/>
            <a:ext cx="8023225" cy="176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marL="285750" indent="-285750">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just">
              <a:spcBef>
                <a:spcPct val="40000"/>
              </a:spcBef>
            </a:pPr>
            <a:r>
              <a:rPr lang="uz-Cyrl-UZ" altLang="ko-KR">
                <a:latin typeface="Times New Roman" panose="02020603050405020304" pitchFamily="18" charset="0"/>
                <a:ea typeface="굴림" panose="020B0600000101010101" pitchFamily="34" charset="-127"/>
                <a:cs typeface="Times New Roman" panose="02020603050405020304" pitchFamily="18" charset="0"/>
              </a:rPr>
              <a:t>Парето қонуни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algn="just">
              <a:spcBef>
                <a:spcPct val="40000"/>
              </a:spcBef>
            </a:pPr>
            <a:r>
              <a:rPr lang="en-US" altLang="ko-KR">
                <a:latin typeface="Times New Roman" panose="02020603050405020304" pitchFamily="18" charset="0"/>
                <a:ea typeface="굴림" panose="020B0600000101010101" pitchFamily="34" charset="-127"/>
                <a:cs typeface="Times New Roman" panose="02020603050405020304" pitchFamily="18" charset="0"/>
              </a:rPr>
              <a:t>80–20 </a:t>
            </a:r>
            <a:r>
              <a:rPr lang="uz-Cyrl-UZ" altLang="ko-KR">
                <a:latin typeface="Times New Roman" panose="02020603050405020304" pitchFamily="18" charset="0"/>
                <a:ea typeface="굴림" panose="020B0600000101010101" pitchFamily="34" charset="-127"/>
                <a:cs typeface="Times New Roman" panose="02020603050405020304" pitchFamily="18" charset="0"/>
              </a:rPr>
              <a:t>қоидаси</a:t>
            </a:r>
            <a:r>
              <a:rPr lang="en-US" altLang="ko-KR">
                <a:latin typeface="Times New Roman" panose="02020603050405020304" pitchFamily="18" charset="0"/>
                <a:ea typeface="굴림" panose="020B0600000101010101" pitchFamily="34" charset="-127"/>
                <a:cs typeface="Times New Roman" panose="02020603050405020304" pitchFamily="18" charset="0"/>
              </a:rPr>
              <a:t>: </a:t>
            </a:r>
            <a:r>
              <a:rPr lang="uz-Cyrl-UZ" altLang="ko-KR">
                <a:latin typeface="Times New Roman" panose="02020603050405020304" pitchFamily="18" charset="0"/>
                <a:ea typeface="굴림" panose="020B0600000101010101" pitchFamily="34" charset="-127"/>
                <a:cs typeface="Times New Roman" panose="02020603050405020304" pitchFamily="18" charset="0"/>
              </a:rPr>
              <a:t>муаммоларнинг </a:t>
            </a:r>
            <a:r>
              <a:rPr lang="en-US" altLang="ko-KR">
                <a:latin typeface="Times New Roman" panose="02020603050405020304" pitchFamily="18" charset="0"/>
                <a:ea typeface="굴림" panose="020B0600000101010101" pitchFamily="34" charset="-127"/>
                <a:cs typeface="Times New Roman" panose="02020603050405020304" pitchFamily="18" charset="0"/>
              </a:rPr>
              <a:t>80% 20%</a:t>
            </a:r>
            <a:r>
              <a:rPr lang="uz-Cyrl-UZ" altLang="ko-KR">
                <a:latin typeface="Times New Roman" panose="02020603050405020304" pitchFamily="18" charset="0"/>
                <a:ea typeface="굴림" panose="020B0600000101010101" pitchFamily="34" charset="-127"/>
                <a:cs typeface="Times New Roman" panose="02020603050405020304" pitchFamily="18" charset="0"/>
              </a:rPr>
              <a:t> жараёнлар туфайли келиб чиқади</a:t>
            </a:r>
            <a:r>
              <a:rPr lang="en-US" altLang="ko-KR">
                <a:latin typeface="Times New Roman" panose="02020603050405020304" pitchFamily="18" charset="0"/>
                <a:ea typeface="굴림" panose="020B0600000101010101" pitchFamily="34" charset="-127"/>
                <a:cs typeface="Times New Roman" panose="02020603050405020304" pitchFamily="18" charset="0"/>
              </a:rPr>
              <a:t>.</a:t>
            </a:r>
          </a:p>
        </p:txBody>
      </p:sp>
      <p:sp>
        <p:nvSpPr>
          <p:cNvPr id="55302" name="Freeform 6">
            <a:extLst>
              <a:ext uri="{FF2B5EF4-FFF2-40B4-BE49-F238E27FC236}">
                <a16:creationId xmlns:a16="http://schemas.microsoft.com/office/drawing/2014/main" id="{1513AC78-D127-4392-9139-377C1ED51952}"/>
              </a:ext>
            </a:extLst>
          </p:cNvPr>
          <p:cNvSpPr>
            <a:spLocks/>
          </p:cNvSpPr>
          <p:nvPr/>
        </p:nvSpPr>
        <p:spPr bwMode="auto">
          <a:xfrm>
            <a:off x="2057400" y="3094038"/>
            <a:ext cx="8001000" cy="1522412"/>
          </a:xfrm>
          <a:custGeom>
            <a:avLst/>
            <a:gdLst>
              <a:gd name="T0" fmla="*/ 2147483646 w 4751"/>
              <a:gd name="T1" fmla="*/ 2147483646 h 959"/>
              <a:gd name="T2" fmla="*/ 2147483646 w 4751"/>
              <a:gd name="T3" fmla="*/ 2147483646 h 959"/>
              <a:gd name="T4" fmla="*/ 2147483646 w 4751"/>
              <a:gd name="T5" fmla="*/ 2147483646 h 959"/>
              <a:gd name="T6" fmla="*/ 2147483646 w 4751"/>
              <a:gd name="T7" fmla="*/ 2147483646 h 959"/>
              <a:gd name="T8" fmla="*/ 2147483646 w 4751"/>
              <a:gd name="T9" fmla="*/ 2147483646 h 959"/>
              <a:gd name="T10" fmla="*/ 2147483646 w 4751"/>
              <a:gd name="T11" fmla="*/ 2147483646 h 959"/>
              <a:gd name="T12" fmla="*/ 2147483646 w 4751"/>
              <a:gd name="T13" fmla="*/ 2147483646 h 959"/>
              <a:gd name="T14" fmla="*/ 2147483646 w 4751"/>
              <a:gd name="T15" fmla="*/ 2147483646 h 959"/>
              <a:gd name="T16" fmla="*/ 2147483646 w 4751"/>
              <a:gd name="T17" fmla="*/ 2147483646 h 959"/>
              <a:gd name="T18" fmla="*/ 2147483646 w 4751"/>
              <a:gd name="T19" fmla="*/ 2147483646 h 959"/>
              <a:gd name="T20" fmla="*/ 2147483646 w 4751"/>
              <a:gd name="T21" fmla="*/ 2147483646 h 959"/>
              <a:gd name="T22" fmla="*/ 2147483646 w 4751"/>
              <a:gd name="T23" fmla="*/ 2147483646 h 959"/>
              <a:gd name="T24" fmla="*/ 2147483646 w 4751"/>
              <a:gd name="T25" fmla="*/ 2147483646 h 959"/>
              <a:gd name="T26" fmla="*/ 2147483646 w 4751"/>
              <a:gd name="T27" fmla="*/ 2147483646 h 959"/>
              <a:gd name="T28" fmla="*/ 2147483646 w 4751"/>
              <a:gd name="T29" fmla="*/ 2147483646 h 959"/>
              <a:gd name="T30" fmla="*/ 2147483646 w 4751"/>
              <a:gd name="T31" fmla="*/ 2147483646 h 959"/>
              <a:gd name="T32" fmla="*/ 2147483646 w 4751"/>
              <a:gd name="T33" fmla="*/ 2147483646 h 959"/>
              <a:gd name="T34" fmla="*/ 2147483646 w 4751"/>
              <a:gd name="T35" fmla="*/ 2147483646 h 959"/>
              <a:gd name="T36" fmla="*/ 0 w 4751"/>
              <a:gd name="T37" fmla="*/ 2147483646 h 959"/>
              <a:gd name="T38" fmla="*/ 2147483646 w 4751"/>
              <a:gd name="T39" fmla="*/ 2147483646 h 959"/>
              <a:gd name="T40" fmla="*/ 2147483646 w 4751"/>
              <a:gd name="T41" fmla="*/ 2147483646 h 959"/>
              <a:gd name="T42" fmla="*/ 2147483646 w 4751"/>
              <a:gd name="T43" fmla="*/ 2147483646 h 959"/>
              <a:gd name="T44" fmla="*/ 2147483646 w 4751"/>
              <a:gd name="T45" fmla="*/ 2147483646 h 959"/>
              <a:gd name="T46" fmla="*/ 2147483646 w 4751"/>
              <a:gd name="T47" fmla="*/ 2147483646 h 959"/>
              <a:gd name="T48" fmla="*/ 2147483646 w 4751"/>
              <a:gd name="T49" fmla="*/ 2147483646 h 959"/>
              <a:gd name="T50" fmla="*/ 2147483646 w 4751"/>
              <a:gd name="T51" fmla="*/ 2147483646 h 959"/>
              <a:gd name="T52" fmla="*/ 2147483646 w 4751"/>
              <a:gd name="T53" fmla="*/ 2147483646 h 959"/>
              <a:gd name="T54" fmla="*/ 2147483646 w 4751"/>
              <a:gd name="T55" fmla="*/ 2147483646 h 959"/>
              <a:gd name="T56" fmla="*/ 2147483646 w 4751"/>
              <a:gd name="T57" fmla="*/ 2147483646 h 959"/>
              <a:gd name="T58" fmla="*/ 2147483646 w 4751"/>
              <a:gd name="T59" fmla="*/ 2147483646 h 959"/>
              <a:gd name="T60" fmla="*/ 2147483646 w 4751"/>
              <a:gd name="T61" fmla="*/ 2147483646 h 959"/>
              <a:gd name="T62" fmla="*/ 2147483646 w 4751"/>
              <a:gd name="T63" fmla="*/ 2147483646 h 959"/>
              <a:gd name="T64" fmla="*/ 2147483646 w 4751"/>
              <a:gd name="T65" fmla="*/ 2147483646 h 959"/>
              <a:gd name="T66" fmla="*/ 2147483646 w 4751"/>
              <a:gd name="T67" fmla="*/ 2147483646 h 959"/>
              <a:gd name="T68" fmla="*/ 2147483646 w 4751"/>
              <a:gd name="T69" fmla="*/ 2147483646 h 959"/>
              <a:gd name="T70" fmla="*/ 2147483646 w 4751"/>
              <a:gd name="T71" fmla="*/ 2147483646 h 959"/>
              <a:gd name="T72" fmla="*/ 2147483646 w 4751"/>
              <a:gd name="T73" fmla="*/ 2147483646 h 959"/>
              <a:gd name="T74" fmla="*/ 2147483646 w 4751"/>
              <a:gd name="T75" fmla="*/ 2147483646 h 959"/>
              <a:gd name="T76" fmla="*/ 2147483646 w 4751"/>
              <a:gd name="T77" fmla="*/ 2147483646 h 959"/>
              <a:gd name="T78" fmla="*/ 2147483646 w 4751"/>
              <a:gd name="T79" fmla="*/ 2147483646 h 959"/>
              <a:gd name="T80" fmla="*/ 2147483646 w 4751"/>
              <a:gd name="T81" fmla="*/ 2147483646 h 959"/>
              <a:gd name="T82" fmla="*/ 2147483646 w 4751"/>
              <a:gd name="T83" fmla="*/ 2147483646 h 959"/>
              <a:gd name="T84" fmla="*/ 2147483646 w 4751"/>
              <a:gd name="T85" fmla="*/ 2147483646 h 959"/>
              <a:gd name="T86" fmla="*/ 2147483646 w 4751"/>
              <a:gd name="T87" fmla="*/ 2147483646 h 959"/>
              <a:gd name="T88" fmla="*/ 2147483646 w 4751"/>
              <a:gd name="T89" fmla="*/ 2147483646 h 959"/>
              <a:gd name="T90" fmla="*/ 2147483646 w 4751"/>
              <a:gd name="T91" fmla="*/ 2147483646 h 959"/>
              <a:gd name="T92" fmla="*/ 2147483646 w 4751"/>
              <a:gd name="T93" fmla="*/ 2147483646 h 959"/>
              <a:gd name="T94" fmla="*/ 2147483646 w 4751"/>
              <a:gd name="T95" fmla="*/ 2147483646 h 959"/>
              <a:gd name="T96" fmla="*/ 2147483646 w 4751"/>
              <a:gd name="T97" fmla="*/ 2147483646 h 959"/>
              <a:gd name="T98" fmla="*/ 2147483646 w 4751"/>
              <a:gd name="T99" fmla="*/ 2147483646 h 959"/>
              <a:gd name="T100" fmla="*/ 2147483646 w 4751"/>
              <a:gd name="T101" fmla="*/ 2147483646 h 959"/>
              <a:gd name="T102" fmla="*/ 2147483646 w 4751"/>
              <a:gd name="T103" fmla="*/ 2147483646 h 959"/>
              <a:gd name="T104" fmla="*/ 2147483646 w 4751"/>
              <a:gd name="T105" fmla="*/ 2147483646 h 959"/>
              <a:gd name="T106" fmla="*/ 2147483646 w 4751"/>
              <a:gd name="T107" fmla="*/ 2147483646 h 959"/>
              <a:gd name="T108" fmla="*/ 2147483646 w 4751"/>
              <a:gd name="T109" fmla="*/ 2147483646 h 959"/>
              <a:gd name="T110" fmla="*/ 2147483646 w 4751"/>
              <a:gd name="T111" fmla="*/ 2147483646 h 959"/>
              <a:gd name="T112" fmla="*/ 2147483646 w 4751"/>
              <a:gd name="T113" fmla="*/ 2147483646 h 959"/>
              <a:gd name="T114" fmla="*/ 2147483646 w 4751"/>
              <a:gd name="T115" fmla="*/ 2147483646 h 95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51"/>
              <a:gd name="T175" fmla="*/ 0 h 959"/>
              <a:gd name="T176" fmla="*/ 4751 w 4751"/>
              <a:gd name="T177" fmla="*/ 959 h 95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51" h="959">
                <a:moveTo>
                  <a:pt x="4034" y="800"/>
                </a:moveTo>
                <a:lnTo>
                  <a:pt x="4112" y="798"/>
                </a:lnTo>
                <a:lnTo>
                  <a:pt x="4188" y="794"/>
                </a:lnTo>
                <a:lnTo>
                  <a:pt x="4260" y="789"/>
                </a:lnTo>
                <a:lnTo>
                  <a:pt x="4329" y="782"/>
                </a:lnTo>
                <a:lnTo>
                  <a:pt x="4363" y="778"/>
                </a:lnTo>
                <a:lnTo>
                  <a:pt x="4395" y="775"/>
                </a:lnTo>
                <a:lnTo>
                  <a:pt x="4426" y="770"/>
                </a:lnTo>
                <a:lnTo>
                  <a:pt x="4454" y="766"/>
                </a:lnTo>
                <a:lnTo>
                  <a:pt x="4483" y="761"/>
                </a:lnTo>
                <a:lnTo>
                  <a:pt x="4511" y="756"/>
                </a:lnTo>
                <a:lnTo>
                  <a:pt x="4514" y="755"/>
                </a:lnTo>
                <a:lnTo>
                  <a:pt x="4540" y="750"/>
                </a:lnTo>
                <a:lnTo>
                  <a:pt x="4565" y="744"/>
                </a:lnTo>
                <a:lnTo>
                  <a:pt x="4588" y="738"/>
                </a:lnTo>
                <a:lnTo>
                  <a:pt x="4610" y="732"/>
                </a:lnTo>
                <a:lnTo>
                  <a:pt x="4631" y="725"/>
                </a:lnTo>
                <a:lnTo>
                  <a:pt x="4650" y="718"/>
                </a:lnTo>
                <a:lnTo>
                  <a:pt x="4667" y="712"/>
                </a:lnTo>
                <a:lnTo>
                  <a:pt x="4683" y="705"/>
                </a:lnTo>
                <a:lnTo>
                  <a:pt x="4697" y="697"/>
                </a:lnTo>
                <a:lnTo>
                  <a:pt x="4709" y="690"/>
                </a:lnTo>
                <a:lnTo>
                  <a:pt x="4712" y="688"/>
                </a:lnTo>
                <a:lnTo>
                  <a:pt x="4723" y="680"/>
                </a:lnTo>
                <a:lnTo>
                  <a:pt x="4731" y="673"/>
                </a:lnTo>
                <a:lnTo>
                  <a:pt x="4738" y="665"/>
                </a:lnTo>
                <a:lnTo>
                  <a:pt x="4740" y="662"/>
                </a:lnTo>
                <a:lnTo>
                  <a:pt x="4745" y="655"/>
                </a:lnTo>
                <a:lnTo>
                  <a:pt x="4749" y="647"/>
                </a:lnTo>
                <a:lnTo>
                  <a:pt x="4749" y="644"/>
                </a:lnTo>
                <a:lnTo>
                  <a:pt x="4750" y="636"/>
                </a:lnTo>
                <a:lnTo>
                  <a:pt x="4750" y="165"/>
                </a:lnTo>
                <a:lnTo>
                  <a:pt x="4749" y="157"/>
                </a:lnTo>
                <a:lnTo>
                  <a:pt x="4749" y="154"/>
                </a:lnTo>
                <a:lnTo>
                  <a:pt x="4745" y="146"/>
                </a:lnTo>
                <a:lnTo>
                  <a:pt x="4740" y="138"/>
                </a:lnTo>
                <a:lnTo>
                  <a:pt x="4738" y="136"/>
                </a:lnTo>
                <a:lnTo>
                  <a:pt x="4731" y="128"/>
                </a:lnTo>
                <a:lnTo>
                  <a:pt x="4723" y="120"/>
                </a:lnTo>
                <a:lnTo>
                  <a:pt x="4712" y="113"/>
                </a:lnTo>
                <a:lnTo>
                  <a:pt x="4709" y="111"/>
                </a:lnTo>
                <a:lnTo>
                  <a:pt x="4697" y="103"/>
                </a:lnTo>
                <a:lnTo>
                  <a:pt x="4683" y="96"/>
                </a:lnTo>
                <a:lnTo>
                  <a:pt x="4667" y="89"/>
                </a:lnTo>
                <a:lnTo>
                  <a:pt x="4650" y="82"/>
                </a:lnTo>
                <a:lnTo>
                  <a:pt x="4631" y="76"/>
                </a:lnTo>
                <a:lnTo>
                  <a:pt x="4610" y="69"/>
                </a:lnTo>
                <a:lnTo>
                  <a:pt x="4588" y="63"/>
                </a:lnTo>
                <a:lnTo>
                  <a:pt x="4565" y="58"/>
                </a:lnTo>
                <a:lnTo>
                  <a:pt x="4540" y="52"/>
                </a:lnTo>
                <a:lnTo>
                  <a:pt x="4514" y="47"/>
                </a:lnTo>
                <a:lnTo>
                  <a:pt x="4511" y="46"/>
                </a:lnTo>
                <a:lnTo>
                  <a:pt x="4483" y="41"/>
                </a:lnTo>
                <a:lnTo>
                  <a:pt x="4454" y="36"/>
                </a:lnTo>
                <a:lnTo>
                  <a:pt x="4426" y="31"/>
                </a:lnTo>
                <a:lnTo>
                  <a:pt x="4395" y="27"/>
                </a:lnTo>
                <a:lnTo>
                  <a:pt x="4363" y="23"/>
                </a:lnTo>
                <a:lnTo>
                  <a:pt x="4329" y="19"/>
                </a:lnTo>
                <a:lnTo>
                  <a:pt x="4260" y="12"/>
                </a:lnTo>
                <a:lnTo>
                  <a:pt x="4188" y="7"/>
                </a:lnTo>
                <a:lnTo>
                  <a:pt x="4112" y="3"/>
                </a:lnTo>
                <a:lnTo>
                  <a:pt x="4034" y="1"/>
                </a:lnTo>
                <a:lnTo>
                  <a:pt x="3953" y="0"/>
                </a:lnTo>
                <a:lnTo>
                  <a:pt x="797" y="0"/>
                </a:lnTo>
                <a:lnTo>
                  <a:pt x="716" y="1"/>
                </a:lnTo>
                <a:lnTo>
                  <a:pt x="638" y="3"/>
                </a:lnTo>
                <a:lnTo>
                  <a:pt x="562" y="7"/>
                </a:lnTo>
                <a:lnTo>
                  <a:pt x="490" y="12"/>
                </a:lnTo>
                <a:lnTo>
                  <a:pt x="421" y="19"/>
                </a:lnTo>
                <a:lnTo>
                  <a:pt x="388" y="23"/>
                </a:lnTo>
                <a:lnTo>
                  <a:pt x="355" y="27"/>
                </a:lnTo>
                <a:lnTo>
                  <a:pt x="324" y="31"/>
                </a:lnTo>
                <a:lnTo>
                  <a:pt x="296" y="36"/>
                </a:lnTo>
                <a:lnTo>
                  <a:pt x="267" y="41"/>
                </a:lnTo>
                <a:lnTo>
                  <a:pt x="240" y="46"/>
                </a:lnTo>
                <a:lnTo>
                  <a:pt x="237" y="47"/>
                </a:lnTo>
                <a:lnTo>
                  <a:pt x="210" y="52"/>
                </a:lnTo>
                <a:lnTo>
                  <a:pt x="186" y="58"/>
                </a:lnTo>
                <a:lnTo>
                  <a:pt x="162" y="63"/>
                </a:lnTo>
                <a:lnTo>
                  <a:pt x="140" y="69"/>
                </a:lnTo>
                <a:lnTo>
                  <a:pt x="119" y="76"/>
                </a:lnTo>
                <a:lnTo>
                  <a:pt x="100" y="82"/>
                </a:lnTo>
                <a:lnTo>
                  <a:pt x="83" y="89"/>
                </a:lnTo>
                <a:lnTo>
                  <a:pt x="67" y="96"/>
                </a:lnTo>
                <a:lnTo>
                  <a:pt x="53" y="103"/>
                </a:lnTo>
                <a:lnTo>
                  <a:pt x="41" y="111"/>
                </a:lnTo>
                <a:lnTo>
                  <a:pt x="38" y="113"/>
                </a:lnTo>
                <a:lnTo>
                  <a:pt x="27" y="120"/>
                </a:lnTo>
                <a:lnTo>
                  <a:pt x="19" y="128"/>
                </a:lnTo>
                <a:lnTo>
                  <a:pt x="12" y="136"/>
                </a:lnTo>
                <a:lnTo>
                  <a:pt x="10" y="138"/>
                </a:lnTo>
                <a:lnTo>
                  <a:pt x="5" y="146"/>
                </a:lnTo>
                <a:lnTo>
                  <a:pt x="2" y="154"/>
                </a:lnTo>
                <a:lnTo>
                  <a:pt x="1" y="157"/>
                </a:lnTo>
                <a:lnTo>
                  <a:pt x="0" y="165"/>
                </a:lnTo>
                <a:lnTo>
                  <a:pt x="0" y="636"/>
                </a:lnTo>
                <a:lnTo>
                  <a:pt x="1" y="644"/>
                </a:lnTo>
                <a:lnTo>
                  <a:pt x="2" y="647"/>
                </a:lnTo>
                <a:lnTo>
                  <a:pt x="5" y="655"/>
                </a:lnTo>
                <a:lnTo>
                  <a:pt x="10" y="662"/>
                </a:lnTo>
                <a:lnTo>
                  <a:pt x="12" y="665"/>
                </a:lnTo>
                <a:lnTo>
                  <a:pt x="19" y="673"/>
                </a:lnTo>
                <a:lnTo>
                  <a:pt x="27" y="680"/>
                </a:lnTo>
                <a:lnTo>
                  <a:pt x="38" y="688"/>
                </a:lnTo>
                <a:lnTo>
                  <a:pt x="41" y="690"/>
                </a:lnTo>
                <a:lnTo>
                  <a:pt x="53" y="697"/>
                </a:lnTo>
                <a:lnTo>
                  <a:pt x="67" y="705"/>
                </a:lnTo>
                <a:lnTo>
                  <a:pt x="83" y="712"/>
                </a:lnTo>
                <a:lnTo>
                  <a:pt x="100" y="718"/>
                </a:lnTo>
                <a:lnTo>
                  <a:pt x="119" y="725"/>
                </a:lnTo>
                <a:lnTo>
                  <a:pt x="140" y="732"/>
                </a:lnTo>
                <a:lnTo>
                  <a:pt x="162" y="738"/>
                </a:lnTo>
                <a:lnTo>
                  <a:pt x="186" y="744"/>
                </a:lnTo>
                <a:lnTo>
                  <a:pt x="210" y="750"/>
                </a:lnTo>
                <a:lnTo>
                  <a:pt x="237" y="755"/>
                </a:lnTo>
                <a:lnTo>
                  <a:pt x="240" y="756"/>
                </a:lnTo>
                <a:lnTo>
                  <a:pt x="267" y="761"/>
                </a:lnTo>
                <a:lnTo>
                  <a:pt x="296" y="766"/>
                </a:lnTo>
                <a:lnTo>
                  <a:pt x="324" y="770"/>
                </a:lnTo>
                <a:lnTo>
                  <a:pt x="355" y="775"/>
                </a:lnTo>
                <a:lnTo>
                  <a:pt x="388" y="778"/>
                </a:lnTo>
                <a:lnTo>
                  <a:pt x="421" y="782"/>
                </a:lnTo>
                <a:lnTo>
                  <a:pt x="490" y="789"/>
                </a:lnTo>
                <a:lnTo>
                  <a:pt x="562" y="794"/>
                </a:lnTo>
                <a:lnTo>
                  <a:pt x="638" y="798"/>
                </a:lnTo>
                <a:lnTo>
                  <a:pt x="716" y="800"/>
                </a:lnTo>
                <a:lnTo>
                  <a:pt x="797" y="801"/>
                </a:lnTo>
                <a:lnTo>
                  <a:pt x="797" y="793"/>
                </a:lnTo>
                <a:lnTo>
                  <a:pt x="794" y="786"/>
                </a:lnTo>
                <a:lnTo>
                  <a:pt x="395" y="943"/>
                </a:lnTo>
                <a:lnTo>
                  <a:pt x="400" y="958"/>
                </a:lnTo>
                <a:lnTo>
                  <a:pt x="1193" y="801"/>
                </a:lnTo>
                <a:lnTo>
                  <a:pt x="1191" y="793"/>
                </a:lnTo>
                <a:lnTo>
                  <a:pt x="1191" y="801"/>
                </a:lnTo>
                <a:lnTo>
                  <a:pt x="3953" y="801"/>
                </a:lnTo>
                <a:lnTo>
                  <a:pt x="4034" y="800"/>
                </a:lnTo>
                <a:lnTo>
                  <a:pt x="3953" y="785"/>
                </a:lnTo>
                <a:lnTo>
                  <a:pt x="1191" y="785"/>
                </a:lnTo>
                <a:lnTo>
                  <a:pt x="1192" y="785"/>
                </a:lnTo>
                <a:lnTo>
                  <a:pt x="1190" y="786"/>
                </a:lnTo>
                <a:lnTo>
                  <a:pt x="397" y="943"/>
                </a:lnTo>
                <a:lnTo>
                  <a:pt x="398" y="950"/>
                </a:lnTo>
                <a:lnTo>
                  <a:pt x="401" y="958"/>
                </a:lnTo>
                <a:lnTo>
                  <a:pt x="800" y="801"/>
                </a:lnTo>
                <a:lnTo>
                  <a:pt x="838" y="785"/>
                </a:lnTo>
                <a:lnTo>
                  <a:pt x="797" y="785"/>
                </a:lnTo>
                <a:lnTo>
                  <a:pt x="716" y="784"/>
                </a:lnTo>
                <a:lnTo>
                  <a:pt x="638" y="782"/>
                </a:lnTo>
                <a:lnTo>
                  <a:pt x="562" y="778"/>
                </a:lnTo>
                <a:lnTo>
                  <a:pt x="490" y="774"/>
                </a:lnTo>
                <a:lnTo>
                  <a:pt x="421" y="767"/>
                </a:lnTo>
                <a:lnTo>
                  <a:pt x="388" y="763"/>
                </a:lnTo>
                <a:lnTo>
                  <a:pt x="355" y="759"/>
                </a:lnTo>
                <a:lnTo>
                  <a:pt x="324" y="754"/>
                </a:lnTo>
                <a:lnTo>
                  <a:pt x="296" y="750"/>
                </a:lnTo>
                <a:lnTo>
                  <a:pt x="267" y="745"/>
                </a:lnTo>
                <a:lnTo>
                  <a:pt x="240" y="740"/>
                </a:lnTo>
                <a:lnTo>
                  <a:pt x="240" y="748"/>
                </a:lnTo>
                <a:lnTo>
                  <a:pt x="243" y="740"/>
                </a:lnTo>
                <a:lnTo>
                  <a:pt x="216" y="735"/>
                </a:lnTo>
                <a:lnTo>
                  <a:pt x="192" y="729"/>
                </a:lnTo>
                <a:lnTo>
                  <a:pt x="168" y="723"/>
                </a:lnTo>
                <a:lnTo>
                  <a:pt x="146" y="717"/>
                </a:lnTo>
                <a:lnTo>
                  <a:pt x="125" y="710"/>
                </a:lnTo>
                <a:lnTo>
                  <a:pt x="106" y="703"/>
                </a:lnTo>
                <a:lnTo>
                  <a:pt x="89" y="697"/>
                </a:lnTo>
                <a:lnTo>
                  <a:pt x="73" y="690"/>
                </a:lnTo>
                <a:lnTo>
                  <a:pt x="59" y="682"/>
                </a:lnTo>
                <a:lnTo>
                  <a:pt x="47" y="675"/>
                </a:lnTo>
                <a:lnTo>
                  <a:pt x="44" y="682"/>
                </a:lnTo>
                <a:lnTo>
                  <a:pt x="49" y="677"/>
                </a:lnTo>
                <a:lnTo>
                  <a:pt x="38" y="669"/>
                </a:lnTo>
                <a:lnTo>
                  <a:pt x="30" y="662"/>
                </a:lnTo>
                <a:lnTo>
                  <a:pt x="23" y="655"/>
                </a:lnTo>
                <a:lnTo>
                  <a:pt x="17" y="659"/>
                </a:lnTo>
                <a:lnTo>
                  <a:pt x="25" y="657"/>
                </a:lnTo>
                <a:lnTo>
                  <a:pt x="20" y="649"/>
                </a:lnTo>
                <a:lnTo>
                  <a:pt x="17" y="641"/>
                </a:lnTo>
                <a:lnTo>
                  <a:pt x="9" y="644"/>
                </a:lnTo>
                <a:lnTo>
                  <a:pt x="17" y="644"/>
                </a:lnTo>
                <a:lnTo>
                  <a:pt x="16" y="636"/>
                </a:lnTo>
                <a:lnTo>
                  <a:pt x="16" y="165"/>
                </a:lnTo>
                <a:lnTo>
                  <a:pt x="17" y="157"/>
                </a:lnTo>
                <a:lnTo>
                  <a:pt x="9" y="157"/>
                </a:lnTo>
                <a:lnTo>
                  <a:pt x="17" y="160"/>
                </a:lnTo>
                <a:lnTo>
                  <a:pt x="20" y="152"/>
                </a:lnTo>
                <a:lnTo>
                  <a:pt x="25" y="144"/>
                </a:lnTo>
                <a:lnTo>
                  <a:pt x="17" y="141"/>
                </a:lnTo>
                <a:lnTo>
                  <a:pt x="23" y="147"/>
                </a:lnTo>
                <a:lnTo>
                  <a:pt x="30" y="139"/>
                </a:lnTo>
                <a:lnTo>
                  <a:pt x="38" y="131"/>
                </a:lnTo>
                <a:lnTo>
                  <a:pt x="49" y="124"/>
                </a:lnTo>
                <a:lnTo>
                  <a:pt x="44" y="118"/>
                </a:lnTo>
                <a:lnTo>
                  <a:pt x="47" y="126"/>
                </a:lnTo>
                <a:lnTo>
                  <a:pt x="59" y="118"/>
                </a:lnTo>
                <a:lnTo>
                  <a:pt x="73" y="111"/>
                </a:lnTo>
                <a:lnTo>
                  <a:pt x="89" y="104"/>
                </a:lnTo>
                <a:lnTo>
                  <a:pt x="106" y="97"/>
                </a:lnTo>
                <a:lnTo>
                  <a:pt x="125" y="91"/>
                </a:lnTo>
                <a:lnTo>
                  <a:pt x="146" y="84"/>
                </a:lnTo>
                <a:lnTo>
                  <a:pt x="168" y="78"/>
                </a:lnTo>
                <a:lnTo>
                  <a:pt x="192" y="72"/>
                </a:lnTo>
                <a:lnTo>
                  <a:pt x="216" y="66"/>
                </a:lnTo>
                <a:lnTo>
                  <a:pt x="243" y="61"/>
                </a:lnTo>
                <a:lnTo>
                  <a:pt x="240" y="54"/>
                </a:lnTo>
                <a:lnTo>
                  <a:pt x="240" y="61"/>
                </a:lnTo>
                <a:lnTo>
                  <a:pt x="267" y="57"/>
                </a:lnTo>
                <a:lnTo>
                  <a:pt x="296" y="52"/>
                </a:lnTo>
                <a:lnTo>
                  <a:pt x="324" y="47"/>
                </a:lnTo>
                <a:lnTo>
                  <a:pt x="355" y="43"/>
                </a:lnTo>
                <a:lnTo>
                  <a:pt x="388" y="39"/>
                </a:lnTo>
                <a:lnTo>
                  <a:pt x="421" y="35"/>
                </a:lnTo>
                <a:lnTo>
                  <a:pt x="490" y="28"/>
                </a:lnTo>
                <a:lnTo>
                  <a:pt x="562" y="23"/>
                </a:lnTo>
                <a:lnTo>
                  <a:pt x="638" y="19"/>
                </a:lnTo>
                <a:lnTo>
                  <a:pt x="716" y="17"/>
                </a:lnTo>
                <a:lnTo>
                  <a:pt x="797" y="16"/>
                </a:lnTo>
                <a:lnTo>
                  <a:pt x="3953" y="16"/>
                </a:lnTo>
                <a:lnTo>
                  <a:pt x="4034" y="17"/>
                </a:lnTo>
                <a:lnTo>
                  <a:pt x="4112" y="19"/>
                </a:lnTo>
                <a:lnTo>
                  <a:pt x="4188" y="23"/>
                </a:lnTo>
                <a:lnTo>
                  <a:pt x="4260" y="28"/>
                </a:lnTo>
                <a:lnTo>
                  <a:pt x="4329" y="35"/>
                </a:lnTo>
                <a:lnTo>
                  <a:pt x="4363" y="39"/>
                </a:lnTo>
                <a:lnTo>
                  <a:pt x="4395" y="43"/>
                </a:lnTo>
                <a:lnTo>
                  <a:pt x="4426" y="47"/>
                </a:lnTo>
                <a:lnTo>
                  <a:pt x="4454" y="52"/>
                </a:lnTo>
                <a:lnTo>
                  <a:pt x="4483" y="57"/>
                </a:lnTo>
                <a:lnTo>
                  <a:pt x="4511" y="61"/>
                </a:lnTo>
                <a:lnTo>
                  <a:pt x="4511" y="54"/>
                </a:lnTo>
                <a:lnTo>
                  <a:pt x="4508" y="61"/>
                </a:lnTo>
                <a:lnTo>
                  <a:pt x="4534" y="66"/>
                </a:lnTo>
                <a:lnTo>
                  <a:pt x="4559" y="72"/>
                </a:lnTo>
                <a:lnTo>
                  <a:pt x="4582" y="78"/>
                </a:lnTo>
                <a:lnTo>
                  <a:pt x="4604" y="84"/>
                </a:lnTo>
                <a:lnTo>
                  <a:pt x="4625" y="91"/>
                </a:lnTo>
                <a:lnTo>
                  <a:pt x="4644" y="97"/>
                </a:lnTo>
                <a:lnTo>
                  <a:pt x="4661" y="104"/>
                </a:lnTo>
                <a:lnTo>
                  <a:pt x="4677" y="111"/>
                </a:lnTo>
                <a:lnTo>
                  <a:pt x="4691" y="118"/>
                </a:lnTo>
                <a:lnTo>
                  <a:pt x="4703" y="126"/>
                </a:lnTo>
                <a:lnTo>
                  <a:pt x="4706" y="118"/>
                </a:lnTo>
                <a:lnTo>
                  <a:pt x="4701" y="124"/>
                </a:lnTo>
                <a:lnTo>
                  <a:pt x="4712" y="131"/>
                </a:lnTo>
                <a:lnTo>
                  <a:pt x="4720" y="139"/>
                </a:lnTo>
                <a:lnTo>
                  <a:pt x="4727" y="147"/>
                </a:lnTo>
                <a:lnTo>
                  <a:pt x="4733" y="141"/>
                </a:lnTo>
                <a:lnTo>
                  <a:pt x="4725" y="144"/>
                </a:lnTo>
                <a:lnTo>
                  <a:pt x="4730" y="152"/>
                </a:lnTo>
                <a:lnTo>
                  <a:pt x="4734" y="160"/>
                </a:lnTo>
                <a:lnTo>
                  <a:pt x="4741" y="157"/>
                </a:lnTo>
                <a:lnTo>
                  <a:pt x="4733" y="157"/>
                </a:lnTo>
                <a:lnTo>
                  <a:pt x="4734" y="165"/>
                </a:lnTo>
                <a:lnTo>
                  <a:pt x="4734" y="636"/>
                </a:lnTo>
                <a:lnTo>
                  <a:pt x="4733" y="644"/>
                </a:lnTo>
                <a:lnTo>
                  <a:pt x="4741" y="644"/>
                </a:lnTo>
                <a:lnTo>
                  <a:pt x="4734" y="641"/>
                </a:lnTo>
                <a:lnTo>
                  <a:pt x="4730" y="649"/>
                </a:lnTo>
                <a:lnTo>
                  <a:pt x="4725" y="657"/>
                </a:lnTo>
                <a:lnTo>
                  <a:pt x="4733" y="659"/>
                </a:lnTo>
                <a:lnTo>
                  <a:pt x="4727" y="655"/>
                </a:lnTo>
                <a:lnTo>
                  <a:pt x="4720" y="662"/>
                </a:lnTo>
                <a:lnTo>
                  <a:pt x="4712" y="669"/>
                </a:lnTo>
                <a:lnTo>
                  <a:pt x="4701" y="677"/>
                </a:lnTo>
                <a:lnTo>
                  <a:pt x="4706" y="682"/>
                </a:lnTo>
                <a:lnTo>
                  <a:pt x="4703" y="675"/>
                </a:lnTo>
                <a:lnTo>
                  <a:pt x="4691" y="682"/>
                </a:lnTo>
                <a:lnTo>
                  <a:pt x="4677" y="690"/>
                </a:lnTo>
                <a:lnTo>
                  <a:pt x="4661" y="697"/>
                </a:lnTo>
                <a:lnTo>
                  <a:pt x="4644" y="703"/>
                </a:lnTo>
                <a:lnTo>
                  <a:pt x="4625" y="710"/>
                </a:lnTo>
                <a:lnTo>
                  <a:pt x="4604" y="717"/>
                </a:lnTo>
                <a:lnTo>
                  <a:pt x="4582" y="723"/>
                </a:lnTo>
                <a:lnTo>
                  <a:pt x="4559" y="729"/>
                </a:lnTo>
                <a:lnTo>
                  <a:pt x="4534" y="735"/>
                </a:lnTo>
                <a:lnTo>
                  <a:pt x="4508" y="740"/>
                </a:lnTo>
                <a:lnTo>
                  <a:pt x="4511" y="748"/>
                </a:lnTo>
                <a:lnTo>
                  <a:pt x="4511" y="740"/>
                </a:lnTo>
                <a:lnTo>
                  <a:pt x="4483" y="745"/>
                </a:lnTo>
                <a:lnTo>
                  <a:pt x="4454" y="750"/>
                </a:lnTo>
                <a:lnTo>
                  <a:pt x="4426" y="754"/>
                </a:lnTo>
                <a:lnTo>
                  <a:pt x="4395" y="759"/>
                </a:lnTo>
                <a:lnTo>
                  <a:pt x="4363" y="763"/>
                </a:lnTo>
                <a:lnTo>
                  <a:pt x="4329" y="767"/>
                </a:lnTo>
                <a:lnTo>
                  <a:pt x="4260" y="774"/>
                </a:lnTo>
                <a:lnTo>
                  <a:pt x="4188" y="778"/>
                </a:lnTo>
                <a:lnTo>
                  <a:pt x="4112" y="782"/>
                </a:lnTo>
                <a:lnTo>
                  <a:pt x="4034" y="784"/>
                </a:lnTo>
                <a:lnTo>
                  <a:pt x="3953" y="785"/>
                </a:lnTo>
                <a:lnTo>
                  <a:pt x="4034" y="800"/>
                </a:lnTo>
              </a:path>
            </a:pathLst>
          </a:custGeom>
          <a:solidFill>
            <a:srgbClr val="B22A92"/>
          </a:solidFill>
          <a:ln w="12700" cap="rnd" cmpd="sng">
            <a:solidFill>
              <a:schemeClr val="accent2"/>
            </a:solidFill>
            <a:prstDash val="solid"/>
            <a:round/>
            <a:headEnd type="none" w="med" len="med"/>
            <a:tailEnd type="none" w="med" len="med"/>
          </a:ln>
        </p:spPr>
        <p:txBody>
          <a:bodyPr/>
          <a:lstStyle/>
          <a:p>
            <a:endParaRPr lang="uz-Latn-UZ"/>
          </a:p>
        </p:txBody>
      </p:sp>
      <p:sp>
        <p:nvSpPr>
          <p:cNvPr id="55303" name="Rectangle 7">
            <a:extLst>
              <a:ext uri="{FF2B5EF4-FFF2-40B4-BE49-F238E27FC236}">
                <a16:creationId xmlns:a16="http://schemas.microsoft.com/office/drawing/2014/main" id="{8421B16D-DBCA-48E9-8420-A6888ADDD198}"/>
              </a:ext>
            </a:extLst>
          </p:cNvPr>
          <p:cNvSpPr>
            <a:spLocks noChangeArrowheads="1"/>
          </p:cNvSpPr>
          <p:nvPr/>
        </p:nvSpPr>
        <p:spPr bwMode="auto">
          <a:xfrm>
            <a:off x="2209800" y="3251200"/>
            <a:ext cx="7848600"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pPr>
            <a:r>
              <a:rPr lang="uz-Cyrl-UZ" altLang="ko-KR" b="1">
                <a:latin typeface="Times New Roman" panose="02020603050405020304" pitchFamily="18" charset="0"/>
                <a:ea typeface="굴림" panose="020B0600000101010101" pitchFamily="34" charset="-127"/>
              </a:rPr>
              <a:t>Бу муҳим жараёнларни қандай аниқласа бўлади?</a:t>
            </a:r>
            <a:endParaRPr lang="en-US" altLang="ko-KR" b="1">
              <a:latin typeface="Times New Roman" panose="02020603050405020304" pitchFamily="18" charset="0"/>
              <a:ea typeface="굴림" panose="020B0600000101010101" pitchFamily="34" charset="-127"/>
            </a:endParaRPr>
          </a:p>
        </p:txBody>
      </p:sp>
    </p:spTree>
  </p:cSld>
  <p:clrMapOvr>
    <a:masterClrMapping/>
  </p:clrMapOvr>
  <p:transition>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FF8251EF-74E3-4ADE-944C-9525E42CC4E6}"/>
              </a:ext>
            </a:extLst>
          </p:cNvPr>
          <p:cNvSpPr>
            <a:spLocks noGrp="1" noChangeArrowheads="1"/>
          </p:cNvSpPr>
          <p:nvPr>
            <p:ph type="title"/>
          </p:nvPr>
        </p:nvSpPr>
        <p:spPr/>
        <p:txBody>
          <a:bodyPr/>
          <a:lstStyle/>
          <a:p>
            <a:pPr eaLnBrk="1" hangingPunct="1">
              <a:defRPr/>
            </a:pPr>
            <a:r>
              <a:rPr lang="en-US" dirty="0">
                <a:solidFill>
                  <a:schemeClr val="accent2"/>
                </a:solidFill>
                <a:latin typeface="Times New Roman" panose="02020603050405020304" pitchFamily="18" charset="0"/>
                <a:cs typeface="Times New Roman" panose="02020603050405020304" pitchFamily="18" charset="0"/>
              </a:rPr>
              <a:t>OM</a:t>
            </a:r>
            <a:r>
              <a:rPr lang="uz-Cyrl-UZ" dirty="0">
                <a:solidFill>
                  <a:schemeClr val="accent2"/>
                </a:solidFill>
                <a:latin typeface="Times New Roman" panose="02020603050405020304" pitchFamily="18" charset="0"/>
                <a:cs typeface="Times New Roman" panose="02020603050405020304" pitchFamily="18" charset="0"/>
              </a:rPr>
              <a:t>да этика масалалари </a:t>
            </a:r>
            <a:endParaRPr lang="en-US" dirty="0">
              <a:solidFill>
                <a:schemeClr val="accent2"/>
              </a:solidFill>
              <a:latin typeface="Times New Roman" panose="02020603050405020304" pitchFamily="18" charset="0"/>
              <a:cs typeface="Times New Roman" panose="02020603050405020304" pitchFamily="18" charset="0"/>
            </a:endParaRPr>
          </a:p>
        </p:txBody>
      </p:sp>
      <p:sp>
        <p:nvSpPr>
          <p:cNvPr id="58371" name="Rectangle 3">
            <a:extLst>
              <a:ext uri="{FF2B5EF4-FFF2-40B4-BE49-F238E27FC236}">
                <a16:creationId xmlns:a16="http://schemas.microsoft.com/office/drawing/2014/main" id="{A6102250-C551-432B-AEA0-2ECC8CCFE5F1}"/>
              </a:ext>
            </a:extLst>
          </p:cNvPr>
          <p:cNvSpPr>
            <a:spLocks noGrp="1" noChangeArrowheads="1"/>
          </p:cNvSpPr>
          <p:nvPr>
            <p:ph type="body" idx="1"/>
          </p:nvPr>
        </p:nvSpPr>
        <p:spPr>
          <a:xfrm>
            <a:off x="1752600" y="1295400"/>
            <a:ext cx="8686800" cy="4953000"/>
          </a:xfrm>
        </p:spPr>
        <p:txBody>
          <a:bodyPr/>
          <a:lstStyle/>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Молиявий ҳисоботлар</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Ишчилар хавфсизлиги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Маҳсулот хавфсизлиги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Сифат</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Табиат/экология </a:t>
            </a: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Жамият</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Ишга олиш/бўшатиш</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Фабрикани ёпиш</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a:p>
            <a:pPr eaLnBrk="1" hangingPunct="1">
              <a:lnSpc>
                <a:spcPct val="90000"/>
              </a:lnSpc>
            </a:pPr>
            <a:r>
              <a:rPr lang="uz-Cyrl-UZ" altLang="ko-KR">
                <a:latin typeface="Times New Roman" panose="02020603050405020304" pitchFamily="18" charset="0"/>
                <a:ea typeface="굴림" panose="020B0600000101010101" pitchFamily="34" charset="-127"/>
                <a:cs typeface="Times New Roman" panose="02020603050405020304" pitchFamily="18" charset="0"/>
              </a:rPr>
              <a:t>Ишчиларнинг ҳуқуқлари</a:t>
            </a:r>
            <a:endParaRPr lang="en-US" altLang="ko-KR">
              <a:latin typeface="Times New Roman" panose="02020603050405020304" pitchFamily="18" charset="0"/>
              <a:ea typeface="굴림" panose="020B0600000101010101" pitchFamily="34" charset="-127"/>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0" descr="WHAT A LAWYER CAN LEARN FROM FINANCIAL STATEMENTS - VIETNAM LAW MENTOR">
            <a:extLst>
              <a:ext uri="{FF2B5EF4-FFF2-40B4-BE49-F238E27FC236}">
                <a16:creationId xmlns:a16="http://schemas.microsoft.com/office/drawing/2014/main" id="{CDBA3E94-9AD1-4EF9-9BB4-D6F8631E31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52400"/>
            <a:ext cx="28829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12" descr="The Occupational Health and Safety Rights of Workers - The Compliance and  Ethics Blog">
            <a:extLst>
              <a:ext uri="{FF2B5EF4-FFF2-40B4-BE49-F238E27FC236}">
                <a16:creationId xmlns:a16="http://schemas.microsoft.com/office/drawing/2014/main" id="{4E4135AE-EED7-49A7-805D-992F96F7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52400"/>
            <a:ext cx="32766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6" name="Picture 2" descr="Isometric Covid-19 Safety Service Fast Delivery Transportation Box Package  Goods Food Parcel Cargo Vector Illustration Stock Vector - Illustration of  fast, product: 179041827">
            <a:extLst>
              <a:ext uri="{FF2B5EF4-FFF2-40B4-BE49-F238E27FC236}">
                <a16:creationId xmlns:a16="http://schemas.microsoft.com/office/drawing/2014/main" id="{62DA9266-4FA6-48CC-8AB8-915847032E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7056"/>
          <a:stretch>
            <a:fillRect/>
          </a:stretch>
        </p:blipFill>
        <p:spPr bwMode="auto">
          <a:xfrm>
            <a:off x="1752600" y="2057400"/>
            <a:ext cx="28829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Picture 4" descr="Quality Management - Professional power resistors">
            <a:extLst>
              <a:ext uri="{FF2B5EF4-FFF2-40B4-BE49-F238E27FC236}">
                <a16:creationId xmlns:a16="http://schemas.microsoft.com/office/drawing/2014/main" id="{1BC2EB5B-6A5D-4D7F-ACB7-7CF9948AD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2057401"/>
            <a:ext cx="28829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Picture 6" descr="Lives in ecology | Wall Street International Magazine">
            <a:extLst>
              <a:ext uri="{FF2B5EF4-FFF2-40B4-BE49-F238E27FC236}">
                <a16:creationId xmlns:a16="http://schemas.microsoft.com/office/drawing/2014/main" id="{7734F50C-A0F9-480C-B5B1-514367D2D0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80276" y="2057401"/>
            <a:ext cx="3387725"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8" descr="Society Social Media Social Networking Connection Stock Photo (Edit Now)  305929019">
            <a:extLst>
              <a:ext uri="{FF2B5EF4-FFF2-40B4-BE49-F238E27FC236}">
                <a16:creationId xmlns:a16="http://schemas.microsoft.com/office/drawing/2014/main" id="{FE241724-8801-44D9-80B4-43CEFD9E1F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b="8363"/>
          <a:stretch>
            <a:fillRect/>
          </a:stretch>
        </p:blipFill>
        <p:spPr bwMode="auto">
          <a:xfrm>
            <a:off x="1524000" y="4586288"/>
            <a:ext cx="2286000" cy="219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0" name="Picture 10" descr="Hiring great sales staff | Onsight">
            <a:extLst>
              <a:ext uri="{FF2B5EF4-FFF2-40B4-BE49-F238E27FC236}">
                <a16:creationId xmlns:a16="http://schemas.microsoft.com/office/drawing/2014/main" id="{3740792B-2249-4B24-948A-810A2AA6E0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80276" y="4429126"/>
            <a:ext cx="338772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1" name="Picture 12" descr="6,272 Factory Closed Photos - Free &amp;amp; Royalty-Free Stock Photos from  Dreamstime">
            <a:extLst>
              <a:ext uri="{FF2B5EF4-FFF2-40B4-BE49-F238E27FC236}">
                <a16:creationId xmlns:a16="http://schemas.microsoft.com/office/drawing/2014/main" id="{596B2474-C036-4B2A-A0D1-6DBD130879F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b="13124"/>
          <a:stretch>
            <a:fillRect/>
          </a:stretch>
        </p:blipFill>
        <p:spPr bwMode="auto">
          <a:xfrm>
            <a:off x="3806825" y="4430714"/>
            <a:ext cx="3290888" cy="242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2" name="Picture 14" descr="Workers rights Royalty Free Vector Image - VectorStock">
            <a:extLst>
              <a:ext uri="{FF2B5EF4-FFF2-40B4-BE49-F238E27FC236}">
                <a16:creationId xmlns:a16="http://schemas.microsoft.com/office/drawing/2014/main" id="{43084CD7-9D9D-4ADF-AE25-8F8912C234D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b="10425"/>
          <a:stretch>
            <a:fillRect/>
          </a:stretch>
        </p:blipFill>
        <p:spPr bwMode="auto">
          <a:xfrm>
            <a:off x="8515351" y="111125"/>
            <a:ext cx="1965325"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7B7C8253-3043-4D7C-91AB-3A6DB8BDBDAD}"/>
              </a:ext>
            </a:extLst>
          </p:cNvPr>
          <p:cNvSpPr>
            <a:spLocks noChangeArrowheads="1"/>
          </p:cNvSpPr>
          <p:nvPr/>
        </p:nvSpPr>
        <p:spPr bwMode="auto">
          <a:xfrm>
            <a:off x="1524000" y="11113"/>
            <a:ext cx="8839200" cy="1320800"/>
          </a:xfrm>
          <a:prstGeom prst="rect">
            <a:avLst/>
          </a:prstGeom>
          <a:noFill/>
          <a:ln w="12700">
            <a:noFill/>
            <a:miter lim="800000"/>
            <a:headEnd/>
            <a:tailEnd/>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uz-Cyrl-UZ" altLang="ko-KR" sz="4000" b="1" dirty="0">
                <a:solidFill>
                  <a:schemeClr val="accent2"/>
                </a:solidFill>
                <a:effectLst>
                  <a:outerShdw blurRad="38100" dist="38100" dir="2700000" algn="tl">
                    <a:srgbClr val="C0C0C0"/>
                  </a:outerShdw>
                </a:effectLst>
                <a:latin typeface="Times New Roman" panose="02020603050405020304" pitchFamily="18" charset="0"/>
                <a:ea typeface="굴림" panose="020B0600000101010101" pitchFamily="50" charset="-127"/>
                <a:cs typeface="Times New Roman" panose="02020603050405020304" pitchFamily="18" charset="0"/>
              </a:rPr>
              <a:t>БИЗНЕС ФУНКЦИЯЛАРИНИНГ ЎЗАРО  БОҒЛИҚЛИГИ</a:t>
            </a:r>
            <a:r>
              <a:rPr lang="en-US" altLang="ko-KR" sz="4000" b="1" dirty="0">
                <a:solidFill>
                  <a:schemeClr val="accent2"/>
                </a:solidFill>
                <a:effectLst>
                  <a:outerShdw blurRad="38100" dist="38100" dir="2700000" algn="tl">
                    <a:srgbClr val="C0C0C0"/>
                  </a:outerShdw>
                </a:effectLst>
                <a:latin typeface="Times New Roman" panose="02020603050405020304" pitchFamily="18" charset="0"/>
                <a:ea typeface="굴림" panose="020B0600000101010101" pitchFamily="50" charset="-127"/>
                <a:cs typeface="Times New Roman" panose="02020603050405020304" pitchFamily="18" charset="0"/>
              </a:rPr>
              <a:t> [9]</a:t>
            </a:r>
          </a:p>
        </p:txBody>
      </p:sp>
      <p:sp>
        <p:nvSpPr>
          <p:cNvPr id="60419" name="Rectangle 3">
            <a:extLst>
              <a:ext uri="{FF2B5EF4-FFF2-40B4-BE49-F238E27FC236}">
                <a16:creationId xmlns:a16="http://schemas.microsoft.com/office/drawing/2014/main" id="{56C323C7-AB77-4D61-BDB3-24309DB20FFD}"/>
              </a:ext>
            </a:extLst>
          </p:cNvPr>
          <p:cNvSpPr>
            <a:spLocks noChangeArrowheads="1"/>
          </p:cNvSpPr>
          <p:nvPr/>
        </p:nvSpPr>
        <p:spPr bwMode="auto">
          <a:xfrm>
            <a:off x="1524000" y="1641476"/>
            <a:ext cx="913288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60420" name="Oval 4">
            <a:extLst>
              <a:ext uri="{FF2B5EF4-FFF2-40B4-BE49-F238E27FC236}">
                <a16:creationId xmlns:a16="http://schemas.microsoft.com/office/drawing/2014/main" id="{531A9798-65CB-4797-B2F2-2F20055551D6}"/>
              </a:ext>
            </a:extLst>
          </p:cNvPr>
          <p:cNvSpPr>
            <a:spLocks noChangeArrowheads="1"/>
          </p:cNvSpPr>
          <p:nvPr/>
        </p:nvSpPr>
        <p:spPr bwMode="auto">
          <a:xfrm>
            <a:off x="4246564" y="1676400"/>
            <a:ext cx="4116387" cy="2590800"/>
          </a:xfrm>
          <a:prstGeom prst="ellipse">
            <a:avLst/>
          </a:prstGeom>
          <a:noFill/>
          <a:ln w="19050">
            <a:solidFill>
              <a:schemeClr val="accent2"/>
            </a:solidFill>
            <a:round/>
            <a:headEnd/>
            <a:tailEnd/>
          </a:ln>
          <a:scene3d>
            <a:camera prst="legacyObliqueBottomLeft"/>
            <a:lightRig rig="legacyFlat3" dir="t"/>
          </a:scene3d>
          <a:sp3d extrusionH="430200" prstMaterial="legacyMatte">
            <a:bevelT w="13500" h="13500" prst="angle"/>
            <a:bevelB w="13500" h="13500" prst="angle"/>
            <a:extrusionClr>
              <a:schemeClr val="accent2"/>
            </a:extrusionClr>
            <a:contourClr>
              <a:schemeClr val="accent2"/>
            </a:contourClr>
          </a:sp3d>
          <a:extLst>
            <a:ext uri="{909E8E84-426E-40DD-AFC4-6F175D3DCCD1}">
              <a14:hiddenFill xmlns:a14="http://schemas.microsoft.com/office/drawing/2010/main">
                <a:solidFill>
                  <a:srgbClr val="FFFFFF"/>
                </a:solidFill>
              </a14:hiddenFill>
            </a:ext>
          </a:extLst>
        </p:spPr>
        <p:txBody>
          <a:bodyPr wrap="none" anchor="ctr">
            <a:flatTx/>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60421" name="Oval 5">
            <a:extLst>
              <a:ext uri="{FF2B5EF4-FFF2-40B4-BE49-F238E27FC236}">
                <a16:creationId xmlns:a16="http://schemas.microsoft.com/office/drawing/2014/main" id="{78C85C19-D084-4955-B269-31921E46DAEB}"/>
              </a:ext>
            </a:extLst>
          </p:cNvPr>
          <p:cNvSpPr>
            <a:spLocks noChangeArrowheads="1"/>
          </p:cNvSpPr>
          <p:nvPr/>
        </p:nvSpPr>
        <p:spPr bwMode="auto">
          <a:xfrm>
            <a:off x="2798764" y="2971800"/>
            <a:ext cx="4116387" cy="2590800"/>
          </a:xfrm>
          <a:prstGeom prst="ellipse">
            <a:avLst/>
          </a:prstGeom>
          <a:noFill/>
          <a:ln w="19050">
            <a:solidFill>
              <a:schemeClr val="accent2"/>
            </a:solidFill>
            <a:round/>
            <a:headEnd/>
            <a:tailEnd/>
          </a:ln>
          <a:scene3d>
            <a:camera prst="legacyObliqueBottomLeft"/>
            <a:lightRig rig="legacyFlat3" dir="t"/>
          </a:scene3d>
          <a:sp3d extrusionH="430200" prstMaterial="legacyMatte">
            <a:bevelT w="13500" h="13500" prst="angle"/>
            <a:bevelB w="13500" h="13500" prst="angle"/>
            <a:extrusionClr>
              <a:schemeClr val="accent2"/>
            </a:extrusionClr>
            <a:contourClr>
              <a:schemeClr val="accent2"/>
            </a:contourClr>
          </a:sp3d>
          <a:extLst>
            <a:ext uri="{909E8E84-426E-40DD-AFC4-6F175D3DCCD1}">
              <a14:hiddenFill xmlns:a14="http://schemas.microsoft.com/office/drawing/2010/main">
                <a:solidFill>
                  <a:srgbClr val="FFFFFF"/>
                </a:solidFill>
              </a14:hiddenFill>
            </a:ext>
          </a:extLst>
        </p:spPr>
        <p:txBody>
          <a:bodyPr wrap="none" anchor="ctr">
            <a:flatTx/>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60422" name="Rectangle 6">
            <a:extLst>
              <a:ext uri="{FF2B5EF4-FFF2-40B4-BE49-F238E27FC236}">
                <a16:creationId xmlns:a16="http://schemas.microsoft.com/office/drawing/2014/main" id="{BA1759EB-2F54-4D41-BBFA-B58A3DDCF2FD}"/>
              </a:ext>
            </a:extLst>
          </p:cNvPr>
          <p:cNvSpPr>
            <a:spLocks noChangeArrowheads="1"/>
          </p:cNvSpPr>
          <p:nvPr/>
        </p:nvSpPr>
        <p:spPr bwMode="auto">
          <a:xfrm>
            <a:off x="5316538" y="1947864"/>
            <a:ext cx="182808"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ko-KR" altLang="ko-KR" sz="2800" b="1">
              <a:solidFill>
                <a:srgbClr val="2237A0"/>
              </a:solidFill>
              <a:latin typeface="Times New Roman" panose="02020603050405020304" pitchFamily="18" charset="0"/>
              <a:ea typeface="굴림" panose="020B0600000101010101" pitchFamily="34" charset="-127"/>
            </a:endParaRPr>
          </a:p>
        </p:txBody>
      </p:sp>
      <p:sp>
        <p:nvSpPr>
          <p:cNvPr id="60423" name="Rectangle 7">
            <a:extLst>
              <a:ext uri="{FF2B5EF4-FFF2-40B4-BE49-F238E27FC236}">
                <a16:creationId xmlns:a16="http://schemas.microsoft.com/office/drawing/2014/main" id="{5A9B824E-DE07-4F1A-8914-CC803C567D47}"/>
              </a:ext>
            </a:extLst>
          </p:cNvPr>
          <p:cNvSpPr>
            <a:spLocks noChangeArrowheads="1"/>
          </p:cNvSpPr>
          <p:nvPr/>
        </p:nvSpPr>
        <p:spPr bwMode="auto">
          <a:xfrm>
            <a:off x="5032375" y="2124076"/>
            <a:ext cx="229870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r>
              <a:rPr lang="uz-Cyrl-UZ" altLang="ko-KR" b="1">
                <a:solidFill>
                  <a:schemeClr val="hlink"/>
                </a:solidFill>
                <a:latin typeface="Times New Roman" panose="02020603050405020304" pitchFamily="18" charset="0"/>
                <a:ea typeface="굴림" panose="020B0600000101010101" pitchFamily="34" charset="-127"/>
              </a:rPr>
              <a:t>Жараёнлар</a:t>
            </a:r>
            <a:endParaRPr lang="en-US" altLang="ko-KR" b="1">
              <a:solidFill>
                <a:schemeClr val="hlink"/>
              </a:solidFill>
              <a:latin typeface="Times New Roman" panose="02020603050405020304" pitchFamily="18" charset="0"/>
              <a:ea typeface="굴림" panose="020B0600000101010101" pitchFamily="34" charset="-127"/>
            </a:endParaRPr>
          </a:p>
        </p:txBody>
      </p:sp>
      <p:sp>
        <p:nvSpPr>
          <p:cNvPr id="60424" name="Rectangle 8">
            <a:extLst>
              <a:ext uri="{FF2B5EF4-FFF2-40B4-BE49-F238E27FC236}">
                <a16:creationId xmlns:a16="http://schemas.microsoft.com/office/drawing/2014/main" id="{8087C598-3703-46AE-8B03-1F8DFA972E46}"/>
              </a:ext>
            </a:extLst>
          </p:cNvPr>
          <p:cNvSpPr>
            <a:spLocks noChangeArrowheads="1"/>
          </p:cNvSpPr>
          <p:nvPr/>
        </p:nvSpPr>
        <p:spPr bwMode="auto">
          <a:xfrm>
            <a:off x="3321050" y="4241801"/>
            <a:ext cx="1455738"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r>
              <a:rPr lang="uz-Cyrl-UZ" altLang="ko-KR" b="1">
                <a:solidFill>
                  <a:schemeClr val="hlink"/>
                </a:solidFill>
                <a:latin typeface="Times New Roman" panose="02020603050405020304" pitchFamily="18" charset="0"/>
                <a:ea typeface="굴림" panose="020B0600000101010101" pitchFamily="34" charset="-127"/>
              </a:rPr>
              <a:t>Молия</a:t>
            </a:r>
            <a:endParaRPr lang="en-US" altLang="ko-KR" b="1">
              <a:solidFill>
                <a:schemeClr val="hlink"/>
              </a:solidFill>
              <a:latin typeface="Times New Roman" panose="02020603050405020304" pitchFamily="18" charset="0"/>
              <a:ea typeface="굴림" panose="020B0600000101010101" pitchFamily="34" charset="-127"/>
            </a:endParaRPr>
          </a:p>
        </p:txBody>
      </p:sp>
      <p:sp>
        <p:nvSpPr>
          <p:cNvPr id="60425" name="Oval 9">
            <a:extLst>
              <a:ext uri="{FF2B5EF4-FFF2-40B4-BE49-F238E27FC236}">
                <a16:creationId xmlns:a16="http://schemas.microsoft.com/office/drawing/2014/main" id="{85BF5D85-0F47-485F-A9DE-D01659504719}"/>
              </a:ext>
            </a:extLst>
          </p:cNvPr>
          <p:cNvSpPr>
            <a:spLocks noChangeArrowheads="1"/>
          </p:cNvSpPr>
          <p:nvPr/>
        </p:nvSpPr>
        <p:spPr bwMode="auto">
          <a:xfrm>
            <a:off x="5256214" y="2990850"/>
            <a:ext cx="4116387" cy="2590800"/>
          </a:xfrm>
          <a:prstGeom prst="ellipse">
            <a:avLst/>
          </a:prstGeom>
          <a:noFill/>
          <a:ln w="19050">
            <a:solidFill>
              <a:schemeClr val="accent2"/>
            </a:solidFill>
            <a:round/>
            <a:headEnd/>
            <a:tailEnd/>
          </a:ln>
          <a:scene3d>
            <a:camera prst="legacyObliqueBottomLeft"/>
            <a:lightRig rig="legacyFlat3" dir="t"/>
          </a:scene3d>
          <a:sp3d extrusionH="430200" prstMaterial="legacyMatte">
            <a:bevelT w="13500" h="13500" prst="angle"/>
            <a:bevelB w="13500" h="13500" prst="angle"/>
            <a:extrusionClr>
              <a:schemeClr val="accent2"/>
            </a:extrusionClr>
            <a:contourClr>
              <a:schemeClr val="accent2"/>
            </a:contourClr>
          </a:sp3d>
          <a:extLst>
            <a:ext uri="{909E8E84-426E-40DD-AFC4-6F175D3DCCD1}">
              <a14:hiddenFill xmlns:a14="http://schemas.microsoft.com/office/drawing/2010/main">
                <a:solidFill>
                  <a:srgbClr val="FFFFFF"/>
                </a:solidFill>
              </a14:hiddenFill>
            </a:ext>
          </a:extLst>
        </p:spPr>
        <p:txBody>
          <a:bodyPr wrap="none" anchor="ctr">
            <a:flatTx/>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SG" altLang="ko-KR" sz="1800">
              <a:ea typeface="굴림" panose="020B0600000101010101" pitchFamily="34" charset="-127"/>
            </a:endParaRPr>
          </a:p>
        </p:txBody>
      </p:sp>
      <p:sp>
        <p:nvSpPr>
          <p:cNvPr id="60426" name="Rectangle 11">
            <a:extLst>
              <a:ext uri="{FF2B5EF4-FFF2-40B4-BE49-F238E27FC236}">
                <a16:creationId xmlns:a16="http://schemas.microsoft.com/office/drawing/2014/main" id="{C6B5D5B3-16E3-4E1E-A3D6-003DF822C307}"/>
              </a:ext>
            </a:extLst>
          </p:cNvPr>
          <p:cNvSpPr>
            <a:spLocks noChangeArrowheads="1"/>
          </p:cNvSpPr>
          <p:nvPr/>
        </p:nvSpPr>
        <p:spPr bwMode="auto">
          <a:xfrm>
            <a:off x="6915151" y="4321176"/>
            <a:ext cx="2276475"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r>
              <a:rPr lang="uz-Cyrl-UZ" altLang="ko-KR" b="1">
                <a:solidFill>
                  <a:schemeClr val="hlink"/>
                </a:solidFill>
                <a:latin typeface="Times New Roman" panose="02020603050405020304" pitchFamily="18" charset="0"/>
                <a:ea typeface="굴림" panose="020B0600000101010101" pitchFamily="34" charset="-127"/>
              </a:rPr>
              <a:t>Маркетинг</a:t>
            </a:r>
            <a:endParaRPr lang="en-US" altLang="ko-KR" b="1">
              <a:solidFill>
                <a:schemeClr val="hlink"/>
              </a:solidFill>
              <a:latin typeface="Times New Roman" panose="02020603050405020304" pitchFamily="18" charset="0"/>
              <a:ea typeface="굴림" panose="020B0600000101010101" pitchFamily="34" charset="-127"/>
            </a:endParaRPr>
          </a:p>
        </p:txBody>
      </p:sp>
      <p:sp>
        <p:nvSpPr>
          <p:cNvPr id="60427" name="TextBox 1">
            <a:extLst>
              <a:ext uri="{FF2B5EF4-FFF2-40B4-BE49-F238E27FC236}">
                <a16:creationId xmlns:a16="http://schemas.microsoft.com/office/drawing/2014/main" id="{38AF1031-CB6A-4BED-9A80-06AD34473CA4}"/>
              </a:ext>
            </a:extLst>
          </p:cNvPr>
          <p:cNvSpPr txBox="1">
            <a:spLocks noChangeArrowheads="1"/>
          </p:cNvSpPr>
          <p:nvPr/>
        </p:nvSpPr>
        <p:spPr bwMode="auto">
          <a:xfrm>
            <a:off x="6477000" y="6019800"/>
            <a:ext cx="297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1"/>
              </a:buClr>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Clr>
                <a:schemeClr val="tx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tx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r>
              <a:rPr lang="uz-Cyrl-UZ" altLang="en-US" sz="1800">
                <a:latin typeface="Times New Roman" panose="02020603050405020304" pitchFamily="18" charset="0"/>
                <a:cs typeface="Times New Roman" panose="02020603050405020304" pitchFamily="18" charset="0"/>
              </a:rPr>
              <a:t>Узвий бир-бирига боғлиқ</a:t>
            </a:r>
          </a:p>
        </p:txBody>
      </p:sp>
    </p:spTree>
  </p:cSld>
  <p:clrMapOvr>
    <a:masterClrMapping/>
  </p:clrMapOvr>
  <p:transition>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833AB04-26F9-4B80-99D0-BB8F00463479}"/>
              </a:ext>
            </a:extLst>
          </p:cNvPr>
          <p:cNvSpPr/>
          <p:nvPr/>
        </p:nvSpPr>
        <p:spPr>
          <a:xfrm>
            <a:off x="254668" y="275688"/>
            <a:ext cx="11682663" cy="6494085"/>
          </a:xfrm>
          <a:prstGeom prst="rect">
            <a:avLst/>
          </a:prstGeom>
        </p:spPr>
        <p:txBody>
          <a:bodyPr wrap="square">
            <a:spAutoFit/>
          </a:bodyPr>
          <a:lstStyle/>
          <a:p>
            <a:pPr algn="ctr"/>
            <a:r>
              <a:rPr lang="uz-Cyrl-UZ" sz="2400" b="1" dirty="0">
                <a:solidFill>
                  <a:schemeClr val="accent1">
                    <a:lumMod val="50000"/>
                  </a:schemeClr>
                </a:solidFill>
                <a:latin typeface="Times New Roman" panose="02020603050405020304" pitchFamily="18" charset="0"/>
                <a:cs typeface="Times New Roman" panose="02020603050405020304" pitchFamily="18" charset="0"/>
              </a:rPr>
              <a:t>ФОЙДАЛАНГАН АДАБИТЛАР РЎЙҲАТИ</a:t>
            </a:r>
          </a:p>
          <a:p>
            <a:pPr indent="541338" algn="just"/>
            <a:endParaRPr lang="uz-Cyrl-UZ" sz="1200" b="1"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err="1">
                <a:latin typeface="Times New Roman" panose="02020603050405020304" pitchFamily="18" charset="0"/>
                <a:cs typeface="Times New Roman" panose="02020603050405020304" pitchFamily="18" charset="0"/>
              </a:rPr>
              <a:t>Damelio</a:t>
            </a:r>
            <a:r>
              <a:rPr lang="en-US" sz="2000" dirty="0">
                <a:latin typeface="Times New Roman" panose="02020603050405020304" pitchFamily="18" charset="0"/>
                <a:cs typeface="Times New Roman" panose="02020603050405020304" pitchFamily="18" charset="0"/>
              </a:rPr>
              <a:t>, R. (2011) The Basics of Process Mapping, 2nd </a:t>
            </a:r>
            <a:r>
              <a:rPr lang="en-US" sz="2000" dirty="0" err="1">
                <a:latin typeface="Times New Roman" panose="02020603050405020304" pitchFamily="18" charset="0"/>
                <a:cs typeface="Times New Roman" panose="02020603050405020304" pitchFamily="18" charset="0"/>
              </a:rPr>
              <a:t>edn</a:t>
            </a:r>
            <a:r>
              <a:rPr lang="en-US" sz="2000" dirty="0">
                <a:latin typeface="Times New Roman" panose="02020603050405020304" pitchFamily="18" charset="0"/>
                <a:cs typeface="Times New Roman" panose="02020603050405020304" pitchFamily="18" charset="0"/>
              </a:rPr>
              <a:t>, Productivity Press, New York. </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Hammer, M. (1990) Reengineering work: don’t automate, obliterate, Harvard Business Review, July–August.</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Harrington, H.J. (2011) Streamlined Process Improvement, McGraw Hill Professional, New York.</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Sparks, W. (2016) Process Mapping Road Trip: Improve Organizational Workflow in Five Steps, Promptitude Publishing, Washington DC.</a:t>
            </a:r>
          </a:p>
          <a:p>
            <a:pPr marL="457200" indent="-457200" algn="just">
              <a:buAutoNum type="arabicPeriod"/>
            </a:pPr>
            <a:r>
              <a:rPr lang="uz-Latn-UZ" sz="2000" dirty="0">
                <a:latin typeface="Times New Roman" panose="02020603050405020304" pitchFamily="18" charset="0"/>
                <a:cs typeface="Times New Roman" panose="02020603050405020304" pitchFamily="18" charset="0"/>
              </a:rPr>
              <a:t>Slack, Nigel, and Alistair Brandon-Jones. Operations Management 9th Edition PDF EBook, Pearson Education, Limited, 2019. ProQuest Ebook Central,</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http://ebookcentral.proquest.com/lib/undip-ebooks/detail.action?docID=5751937</a:t>
            </a:r>
            <a:r>
              <a:rPr lang="uz-Latn-UZ" sz="2000"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Created from undip-ebooks on 2021-07-09 03:07:58.</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Slack, N. (2017) The Operations Advantage, Kogan Page, London.</a:t>
            </a:r>
          </a:p>
          <a:p>
            <a:pPr marL="457200" indent="-457200" algn="just">
              <a:buAutoNum type="arabicPeriod"/>
            </a:pPr>
            <a:r>
              <a:rPr lang="en-US" sz="2000" dirty="0" err="1">
                <a:latin typeface="Times New Roman" panose="02020603050405020304" pitchFamily="18" charset="0"/>
                <a:cs typeface="Times New Roman" panose="02020603050405020304" pitchFamily="18" charset="0"/>
              </a:rPr>
              <a:t>Hopp</a:t>
            </a:r>
            <a:r>
              <a:rPr lang="en-US" sz="2000" dirty="0">
                <a:latin typeface="Times New Roman" panose="02020603050405020304" pitchFamily="18" charset="0"/>
                <a:cs typeface="Times New Roman" panose="02020603050405020304" pitchFamily="18" charset="0"/>
              </a:rPr>
              <a:t>, W.J. and Spearman, M.L. (2011) Factory Physics, 3rd </a:t>
            </a:r>
            <a:r>
              <a:rPr lang="en-US" sz="2000" dirty="0" err="1">
                <a:latin typeface="Times New Roman" panose="02020603050405020304" pitchFamily="18" charset="0"/>
                <a:cs typeface="Times New Roman" panose="02020603050405020304" pitchFamily="18" charset="0"/>
              </a:rPr>
              <a:t>edn</a:t>
            </a:r>
            <a:r>
              <a:rPr lang="en-US" sz="2000" dirty="0">
                <a:latin typeface="Times New Roman" panose="02020603050405020304" pitchFamily="18" charset="0"/>
                <a:cs typeface="Times New Roman" panose="02020603050405020304" pitchFamily="18" charset="0"/>
              </a:rPr>
              <a:t>, Waveland Press Inc., Illinois.</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The Risk-Driven Business Model: Four Questions That Will Define Your Company, Karan </a:t>
            </a:r>
            <a:r>
              <a:rPr lang="en-US" sz="2000" dirty="0" err="1">
                <a:latin typeface="Times New Roman" panose="02020603050405020304" pitchFamily="18" charset="0"/>
                <a:cs typeface="Times New Roman" panose="02020603050405020304" pitchFamily="18" charset="0"/>
              </a:rPr>
              <a:t>Girotra</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Serguei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Netessine</a:t>
            </a:r>
            <a:r>
              <a:rPr lang="en-US" sz="2000" dirty="0">
                <a:latin typeface="Times New Roman" panose="02020603050405020304" pitchFamily="18" charset="0"/>
                <a:cs typeface="Times New Roman" panose="02020603050405020304" pitchFamily="18" charset="0"/>
              </a:rPr>
              <a:t>, Harvard Business Review Press, 2014.</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Operations Strategy: Principles and Practice by J.A. Van </a:t>
            </a:r>
            <a:r>
              <a:rPr lang="en-US" sz="2000" dirty="0" err="1">
                <a:latin typeface="Times New Roman" panose="02020603050405020304" pitchFamily="18" charset="0"/>
                <a:cs typeface="Times New Roman" panose="02020603050405020304" pitchFamily="18" charset="0"/>
              </a:rPr>
              <a:t>Mieghem</a:t>
            </a:r>
            <a:r>
              <a:rPr lang="en-US" sz="2000" dirty="0">
                <a:latin typeface="Times New Roman" panose="02020603050405020304" pitchFamily="18" charset="0"/>
                <a:cs typeface="Times New Roman" panose="02020603050405020304" pitchFamily="18" charset="0"/>
              </a:rPr>
              <a:t> and G. </a:t>
            </a:r>
            <a:r>
              <a:rPr lang="en-US" sz="2000" dirty="0" err="1">
                <a:latin typeface="Times New Roman" panose="02020603050405020304" pitchFamily="18" charset="0"/>
                <a:cs typeface="Times New Roman" panose="02020603050405020304" pitchFamily="18" charset="0"/>
              </a:rPr>
              <a:t>Allon</a:t>
            </a:r>
            <a:r>
              <a:rPr lang="en-US" sz="2000" dirty="0">
                <a:latin typeface="Times New Roman" panose="02020603050405020304" pitchFamily="18" charset="0"/>
                <a:cs typeface="Times New Roman" panose="02020603050405020304" pitchFamily="18" charset="0"/>
              </a:rPr>
              <a:t>, Dynamic Ideas, 2nd edition 2015.</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William J. Stevenson (2015) Operations Management Twelfth Edition New York: McGrow-Hill</a:t>
            </a:r>
          </a:p>
          <a:p>
            <a:pPr marL="457200" indent="-457200" algn="just">
              <a:buAutoNum type="arabicPeriod"/>
            </a:pPr>
            <a:endParaRPr lang="en-US" sz="2000" dirty="0">
              <a:latin typeface="Times New Roman" panose="02020603050405020304" pitchFamily="18" charset="0"/>
              <a:cs typeface="Times New Roman" panose="02020603050405020304" pitchFamily="18" charset="0"/>
            </a:endParaRPr>
          </a:p>
          <a:p>
            <a:pPr marL="457200" indent="-457200" algn="just">
              <a:buAutoNum type="arabicPeriod"/>
            </a:pPr>
            <a:endParaRPr lang="en-US" sz="2000" dirty="0">
              <a:latin typeface="Times New Roman" panose="02020603050405020304" pitchFamily="18" charset="0"/>
              <a:cs typeface="Times New Roman" panose="02020603050405020304" pitchFamily="18" charset="0"/>
            </a:endParaRPr>
          </a:p>
          <a:p>
            <a:pPr marL="457200" indent="-457200" algn="just">
              <a:buAutoNum type="arabicPeriod"/>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07291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558</TotalTime>
  <Words>4042</Words>
  <Application>Microsoft Office PowerPoint</Application>
  <PresentationFormat>Широкоэкранный</PresentationFormat>
  <Paragraphs>218</Paragraphs>
  <Slides>40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40</vt:i4>
      </vt:variant>
    </vt:vector>
  </HeadingPairs>
  <TitlesOfParts>
    <vt:vector size="46"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ОПЕРАЦИОН МЕНЕЖЕР ҚАБУЛ ҚИЛУВЧИ ЭНГ МУХИМ ҚАРОРЛАР [10]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ОПЕРАЦИОН МЕНЕЖМЕНТДА ҚАРОР ҚАБУЛ ҚИЛИШ ИНСТРУМЕНТЛАРИ</vt:lpstr>
      <vt:lpstr>Презентация PowerPoint</vt:lpstr>
      <vt:lpstr>МОДЕЛЛАР ФОЙДАЛИ</vt:lpstr>
      <vt:lpstr>MOДЕЛЛАРНИНГ КАМЧИЛИКЛАРИ</vt:lpstr>
      <vt:lpstr>Презентация PowerPoint</vt:lpstr>
      <vt:lpstr>Презентация PowerPoint</vt:lpstr>
      <vt:lpstr>КОМПРОМИСЛАР (TRADE-OFF) ТАҲЛИЛИ</vt:lpstr>
      <vt:lpstr>Презентация PowerPoint</vt:lpstr>
      <vt:lpstr>OMда этика масалалари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37</cp:revision>
  <dcterms:created xsi:type="dcterms:W3CDTF">2022-04-14T10:50:23Z</dcterms:created>
  <dcterms:modified xsi:type="dcterms:W3CDTF">2022-04-19T13:44:39Z</dcterms:modified>
</cp:coreProperties>
</file>