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6" r:id="rId2"/>
    <p:sldId id="258" r:id="rId3"/>
    <p:sldId id="259" r:id="rId4"/>
    <p:sldId id="256" r:id="rId5"/>
    <p:sldId id="260" r:id="rId6"/>
    <p:sldId id="261" r:id="rId7"/>
    <p:sldId id="263" r:id="rId8"/>
    <p:sldId id="262" r:id="rId9"/>
    <p:sldId id="257" r:id="rId10"/>
    <p:sldId id="264" r:id="rId11"/>
    <p:sldId id="265" r:id="rId12"/>
    <p:sldId id="266" r:id="rId13"/>
    <p:sldId id="313" r:id="rId14"/>
    <p:sldId id="267" r:id="rId15"/>
    <p:sldId id="268" r:id="rId16"/>
    <p:sldId id="269" r:id="rId17"/>
    <p:sldId id="271" r:id="rId18"/>
    <p:sldId id="270" r:id="rId19"/>
    <p:sldId id="273" r:id="rId20"/>
    <p:sldId id="311" r:id="rId21"/>
    <p:sldId id="272" r:id="rId22"/>
    <p:sldId id="274" r:id="rId23"/>
    <p:sldId id="297" r:id="rId24"/>
    <p:sldId id="275" r:id="rId25"/>
    <p:sldId id="276" r:id="rId26"/>
    <p:sldId id="277" r:id="rId27"/>
    <p:sldId id="278" r:id="rId28"/>
    <p:sldId id="279" r:id="rId29"/>
    <p:sldId id="280" r:id="rId30"/>
    <p:sldId id="281" r:id="rId31"/>
    <p:sldId id="282" r:id="rId32"/>
    <p:sldId id="283" r:id="rId33"/>
    <p:sldId id="284" r:id="rId34"/>
    <p:sldId id="285" r:id="rId35"/>
    <p:sldId id="287" r:id="rId36"/>
    <p:sldId id="290" r:id="rId37"/>
    <p:sldId id="291" r:id="rId38"/>
    <p:sldId id="292" r:id="rId39"/>
    <p:sldId id="294" r:id="rId40"/>
    <p:sldId id="293" r:id="rId41"/>
    <p:sldId id="302" r:id="rId42"/>
    <p:sldId id="303" r:id="rId43"/>
    <p:sldId id="298" r:id="rId44"/>
    <p:sldId id="299" r:id="rId45"/>
    <p:sldId id="300" r:id="rId46"/>
    <p:sldId id="301" r:id="rId47"/>
    <p:sldId id="304" r:id="rId48"/>
    <p:sldId id="305" r:id="rId49"/>
    <p:sldId id="306" r:id="rId50"/>
    <p:sldId id="307" r:id="rId51"/>
    <p:sldId id="308" r:id="rId52"/>
    <p:sldId id="309" r:id="rId53"/>
    <p:sldId id="314" r:id="rId54"/>
    <p:sldId id="310" r:id="rId55"/>
    <p:sldId id="295" r:id="rId56"/>
    <p:sldId id="315" r:id="rId57"/>
  </p:sldIdLst>
  <p:sldSz cx="12192000" cy="6858000"/>
  <p:notesSz cx="6858000" cy="9144000"/>
  <p:defaultTex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5407" autoAdjust="0"/>
  </p:normalViewPr>
  <p:slideViewPr>
    <p:cSldViewPr snapToGrid="0">
      <p:cViewPr varScale="1">
        <p:scale>
          <a:sx n="88" d="100"/>
          <a:sy n="88" d="100"/>
        </p:scale>
        <p:origin x="54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B45D1B-7023-415B-8B9D-666BAE6B105A}"/>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uz-Latn-UZ"/>
          </a:p>
        </p:txBody>
      </p:sp>
      <p:sp>
        <p:nvSpPr>
          <p:cNvPr id="3" name="Подзаголовок 2">
            <a:extLst>
              <a:ext uri="{FF2B5EF4-FFF2-40B4-BE49-F238E27FC236}">
                <a16:creationId xmlns:a16="http://schemas.microsoft.com/office/drawing/2014/main" id="{E60F6EF5-88DE-4C26-ACD9-3517CE754F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uz-Latn-UZ"/>
          </a:p>
        </p:txBody>
      </p:sp>
      <p:sp>
        <p:nvSpPr>
          <p:cNvPr id="4" name="Дата 3">
            <a:extLst>
              <a:ext uri="{FF2B5EF4-FFF2-40B4-BE49-F238E27FC236}">
                <a16:creationId xmlns:a16="http://schemas.microsoft.com/office/drawing/2014/main" id="{7F3D1CCD-41E0-409A-B9CB-5AE574093A71}"/>
              </a:ext>
            </a:extLst>
          </p:cNvPr>
          <p:cNvSpPr>
            <a:spLocks noGrp="1"/>
          </p:cNvSpPr>
          <p:nvPr>
            <p:ph type="dt" sz="half" idx="10"/>
          </p:nvPr>
        </p:nvSpPr>
        <p:spPr/>
        <p:txBody>
          <a:bodyPr/>
          <a:lstStyle/>
          <a:p>
            <a:fld id="{21C35D4E-6C21-4401-821D-E1EC3CFEEC1D}" type="datetimeFigureOut">
              <a:rPr lang="uz-Latn-UZ" smtClean="0"/>
              <a:t>17/04/2022</a:t>
            </a:fld>
            <a:endParaRPr lang="uz-Latn-UZ"/>
          </a:p>
        </p:txBody>
      </p:sp>
      <p:sp>
        <p:nvSpPr>
          <p:cNvPr id="5" name="Нижний колонтитул 4">
            <a:extLst>
              <a:ext uri="{FF2B5EF4-FFF2-40B4-BE49-F238E27FC236}">
                <a16:creationId xmlns:a16="http://schemas.microsoft.com/office/drawing/2014/main" id="{A86824F9-302D-47E5-B2FB-EC9FE3AD144A}"/>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269406AB-D37A-4976-AA16-E1D54933A2B1}"/>
              </a:ext>
            </a:extLst>
          </p:cNvPr>
          <p:cNvSpPr>
            <a:spLocks noGrp="1"/>
          </p:cNvSpPr>
          <p:nvPr>
            <p:ph type="sldNum" sz="quarter" idx="12"/>
          </p:nvPr>
        </p:nvSpPr>
        <p:spPr/>
        <p:txBody>
          <a:bodyPr/>
          <a:lstStyle/>
          <a:p>
            <a:fld id="{81B684F8-6BFB-4B22-93BF-005A705480A6}" type="slidenum">
              <a:rPr lang="uz-Latn-UZ" smtClean="0"/>
              <a:t>‹#›</a:t>
            </a:fld>
            <a:endParaRPr lang="uz-Latn-UZ"/>
          </a:p>
        </p:txBody>
      </p:sp>
    </p:spTree>
    <p:extLst>
      <p:ext uri="{BB962C8B-B14F-4D97-AF65-F5344CB8AC3E}">
        <p14:creationId xmlns:p14="http://schemas.microsoft.com/office/powerpoint/2010/main" val="385330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CFC52BE-248E-4447-9428-AEF91BE882BA}"/>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B86D91AE-F716-4994-9D61-D55E2F6C7D20}"/>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1345C1A1-052B-49D3-826E-1D3836B6A5FD}"/>
              </a:ext>
            </a:extLst>
          </p:cNvPr>
          <p:cNvSpPr>
            <a:spLocks noGrp="1"/>
          </p:cNvSpPr>
          <p:nvPr>
            <p:ph type="dt" sz="half" idx="10"/>
          </p:nvPr>
        </p:nvSpPr>
        <p:spPr/>
        <p:txBody>
          <a:bodyPr/>
          <a:lstStyle/>
          <a:p>
            <a:fld id="{21C35D4E-6C21-4401-821D-E1EC3CFEEC1D}" type="datetimeFigureOut">
              <a:rPr lang="uz-Latn-UZ" smtClean="0"/>
              <a:t>17/04/2022</a:t>
            </a:fld>
            <a:endParaRPr lang="uz-Latn-UZ"/>
          </a:p>
        </p:txBody>
      </p:sp>
      <p:sp>
        <p:nvSpPr>
          <p:cNvPr id="5" name="Нижний колонтитул 4">
            <a:extLst>
              <a:ext uri="{FF2B5EF4-FFF2-40B4-BE49-F238E27FC236}">
                <a16:creationId xmlns:a16="http://schemas.microsoft.com/office/drawing/2014/main" id="{6C668212-FBE4-4A3B-AC8C-0FD293108C97}"/>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103F1777-E48C-4918-A14B-D0CCD00D8D76}"/>
              </a:ext>
            </a:extLst>
          </p:cNvPr>
          <p:cNvSpPr>
            <a:spLocks noGrp="1"/>
          </p:cNvSpPr>
          <p:nvPr>
            <p:ph type="sldNum" sz="quarter" idx="12"/>
          </p:nvPr>
        </p:nvSpPr>
        <p:spPr/>
        <p:txBody>
          <a:bodyPr/>
          <a:lstStyle/>
          <a:p>
            <a:fld id="{81B684F8-6BFB-4B22-93BF-005A705480A6}" type="slidenum">
              <a:rPr lang="uz-Latn-UZ" smtClean="0"/>
              <a:t>‹#›</a:t>
            </a:fld>
            <a:endParaRPr lang="uz-Latn-UZ"/>
          </a:p>
        </p:txBody>
      </p:sp>
    </p:spTree>
    <p:extLst>
      <p:ext uri="{BB962C8B-B14F-4D97-AF65-F5344CB8AC3E}">
        <p14:creationId xmlns:p14="http://schemas.microsoft.com/office/powerpoint/2010/main" val="2947883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D0D53E8-2844-41FD-B6A1-A6111BC967A7}"/>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uz-Latn-UZ"/>
          </a:p>
        </p:txBody>
      </p:sp>
      <p:sp>
        <p:nvSpPr>
          <p:cNvPr id="3" name="Текст 2">
            <a:extLst>
              <a:ext uri="{FF2B5EF4-FFF2-40B4-BE49-F238E27FC236}">
                <a16:creationId xmlns:a16="http://schemas.microsoft.com/office/drawing/2014/main" id="{429FB82F-A617-4832-AA5A-E86049E20D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254C7198-44CB-46EC-BD49-AD25F0A58931}"/>
              </a:ext>
            </a:extLst>
          </p:cNvPr>
          <p:cNvSpPr>
            <a:spLocks noGrp="1"/>
          </p:cNvSpPr>
          <p:nvPr>
            <p:ph type="dt" sz="half" idx="10"/>
          </p:nvPr>
        </p:nvSpPr>
        <p:spPr/>
        <p:txBody>
          <a:bodyPr/>
          <a:lstStyle/>
          <a:p>
            <a:fld id="{21C35D4E-6C21-4401-821D-E1EC3CFEEC1D}" type="datetimeFigureOut">
              <a:rPr lang="uz-Latn-UZ" smtClean="0"/>
              <a:t>17/04/2022</a:t>
            </a:fld>
            <a:endParaRPr lang="uz-Latn-UZ"/>
          </a:p>
        </p:txBody>
      </p:sp>
      <p:sp>
        <p:nvSpPr>
          <p:cNvPr id="5" name="Нижний колонтитул 4">
            <a:extLst>
              <a:ext uri="{FF2B5EF4-FFF2-40B4-BE49-F238E27FC236}">
                <a16:creationId xmlns:a16="http://schemas.microsoft.com/office/drawing/2014/main" id="{A5BB00CB-5F6E-475B-ADE7-4AEB8A1CD903}"/>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05F569AF-103C-41CD-AC21-9E8D7DF6584C}"/>
              </a:ext>
            </a:extLst>
          </p:cNvPr>
          <p:cNvSpPr>
            <a:spLocks noGrp="1"/>
          </p:cNvSpPr>
          <p:nvPr>
            <p:ph type="sldNum" sz="quarter" idx="12"/>
          </p:nvPr>
        </p:nvSpPr>
        <p:spPr/>
        <p:txBody>
          <a:bodyPr/>
          <a:lstStyle/>
          <a:p>
            <a:fld id="{81B684F8-6BFB-4B22-93BF-005A705480A6}" type="slidenum">
              <a:rPr lang="uz-Latn-UZ" smtClean="0"/>
              <a:t>‹#›</a:t>
            </a:fld>
            <a:endParaRPr lang="uz-Latn-UZ"/>
          </a:p>
        </p:txBody>
      </p:sp>
    </p:spTree>
    <p:extLst>
      <p:ext uri="{BB962C8B-B14F-4D97-AF65-F5344CB8AC3E}">
        <p14:creationId xmlns:p14="http://schemas.microsoft.com/office/powerpoint/2010/main" val="239449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8D7146-5D9E-4C5E-8046-A484F51FD0B6}"/>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E65257C9-B3FC-4760-B9F2-5941A651A866}"/>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Объект 3">
            <a:extLst>
              <a:ext uri="{FF2B5EF4-FFF2-40B4-BE49-F238E27FC236}">
                <a16:creationId xmlns:a16="http://schemas.microsoft.com/office/drawing/2014/main" id="{8210100C-0055-4100-9EAA-901C23B6559E}"/>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Дата 4">
            <a:extLst>
              <a:ext uri="{FF2B5EF4-FFF2-40B4-BE49-F238E27FC236}">
                <a16:creationId xmlns:a16="http://schemas.microsoft.com/office/drawing/2014/main" id="{76AC988F-C9AA-42CA-99B9-20258EE5C3E7}"/>
              </a:ext>
            </a:extLst>
          </p:cNvPr>
          <p:cNvSpPr>
            <a:spLocks noGrp="1"/>
          </p:cNvSpPr>
          <p:nvPr>
            <p:ph type="dt" sz="half" idx="10"/>
          </p:nvPr>
        </p:nvSpPr>
        <p:spPr/>
        <p:txBody>
          <a:bodyPr/>
          <a:lstStyle/>
          <a:p>
            <a:fld id="{21C35D4E-6C21-4401-821D-E1EC3CFEEC1D}" type="datetimeFigureOut">
              <a:rPr lang="uz-Latn-UZ" smtClean="0"/>
              <a:t>17/04/2022</a:t>
            </a:fld>
            <a:endParaRPr lang="uz-Latn-UZ"/>
          </a:p>
        </p:txBody>
      </p:sp>
      <p:sp>
        <p:nvSpPr>
          <p:cNvPr id="6" name="Нижний колонтитул 5">
            <a:extLst>
              <a:ext uri="{FF2B5EF4-FFF2-40B4-BE49-F238E27FC236}">
                <a16:creationId xmlns:a16="http://schemas.microsoft.com/office/drawing/2014/main" id="{388197FD-CA48-4A11-A00E-45ADA58F7B7F}"/>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A57A9238-A9B0-4C8D-B5DE-E2588609779A}"/>
              </a:ext>
            </a:extLst>
          </p:cNvPr>
          <p:cNvSpPr>
            <a:spLocks noGrp="1"/>
          </p:cNvSpPr>
          <p:nvPr>
            <p:ph type="sldNum" sz="quarter" idx="12"/>
          </p:nvPr>
        </p:nvSpPr>
        <p:spPr/>
        <p:txBody>
          <a:bodyPr/>
          <a:lstStyle/>
          <a:p>
            <a:fld id="{81B684F8-6BFB-4B22-93BF-005A705480A6}" type="slidenum">
              <a:rPr lang="uz-Latn-UZ" smtClean="0"/>
              <a:t>‹#›</a:t>
            </a:fld>
            <a:endParaRPr lang="uz-Latn-UZ"/>
          </a:p>
        </p:txBody>
      </p:sp>
    </p:spTree>
    <p:extLst>
      <p:ext uri="{BB962C8B-B14F-4D97-AF65-F5344CB8AC3E}">
        <p14:creationId xmlns:p14="http://schemas.microsoft.com/office/powerpoint/2010/main" val="1625870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12A992A-D1C4-4007-AE46-01D1139D90B5}"/>
              </a:ext>
            </a:extLst>
          </p:cNvPr>
          <p:cNvSpPr>
            <a:spLocks noGrp="1"/>
          </p:cNvSpPr>
          <p:nvPr>
            <p:ph type="title"/>
          </p:nvPr>
        </p:nvSpPr>
        <p:spPr>
          <a:xfrm>
            <a:off x="839788" y="365125"/>
            <a:ext cx="10515600" cy="1325563"/>
          </a:xfrm>
        </p:spPr>
        <p:txBody>
          <a:bodyPr/>
          <a:lstStyle/>
          <a:p>
            <a:r>
              <a:rPr lang="ru-RU"/>
              <a:t>Образец заголовка</a:t>
            </a:r>
            <a:endParaRPr lang="uz-Latn-UZ"/>
          </a:p>
        </p:txBody>
      </p:sp>
      <p:sp>
        <p:nvSpPr>
          <p:cNvPr id="3" name="Текст 2">
            <a:extLst>
              <a:ext uri="{FF2B5EF4-FFF2-40B4-BE49-F238E27FC236}">
                <a16:creationId xmlns:a16="http://schemas.microsoft.com/office/drawing/2014/main" id="{2269E8B0-18C7-41BB-B4F1-89B8BE50F94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89C095BC-A362-461F-9EB6-A8943FDD98B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Текст 4">
            <a:extLst>
              <a:ext uri="{FF2B5EF4-FFF2-40B4-BE49-F238E27FC236}">
                <a16:creationId xmlns:a16="http://schemas.microsoft.com/office/drawing/2014/main" id="{ED657CA5-F201-4C2E-A08A-CB428E1ECE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9702FB76-5E55-4BC4-B8F8-30CBB6B812E3}"/>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7" name="Дата 6">
            <a:extLst>
              <a:ext uri="{FF2B5EF4-FFF2-40B4-BE49-F238E27FC236}">
                <a16:creationId xmlns:a16="http://schemas.microsoft.com/office/drawing/2014/main" id="{64F0A40B-2C5B-477D-9CFD-03CF2F6189DE}"/>
              </a:ext>
            </a:extLst>
          </p:cNvPr>
          <p:cNvSpPr>
            <a:spLocks noGrp="1"/>
          </p:cNvSpPr>
          <p:nvPr>
            <p:ph type="dt" sz="half" idx="10"/>
          </p:nvPr>
        </p:nvSpPr>
        <p:spPr/>
        <p:txBody>
          <a:bodyPr/>
          <a:lstStyle/>
          <a:p>
            <a:fld id="{21C35D4E-6C21-4401-821D-E1EC3CFEEC1D}" type="datetimeFigureOut">
              <a:rPr lang="uz-Latn-UZ" smtClean="0"/>
              <a:t>17/04/2022</a:t>
            </a:fld>
            <a:endParaRPr lang="uz-Latn-UZ"/>
          </a:p>
        </p:txBody>
      </p:sp>
      <p:sp>
        <p:nvSpPr>
          <p:cNvPr id="8" name="Нижний колонтитул 7">
            <a:extLst>
              <a:ext uri="{FF2B5EF4-FFF2-40B4-BE49-F238E27FC236}">
                <a16:creationId xmlns:a16="http://schemas.microsoft.com/office/drawing/2014/main" id="{E6FF108F-1AC4-4689-8AA5-E12097954E02}"/>
              </a:ext>
            </a:extLst>
          </p:cNvPr>
          <p:cNvSpPr>
            <a:spLocks noGrp="1"/>
          </p:cNvSpPr>
          <p:nvPr>
            <p:ph type="ftr" sz="quarter" idx="11"/>
          </p:nvPr>
        </p:nvSpPr>
        <p:spPr/>
        <p:txBody>
          <a:bodyPr/>
          <a:lstStyle/>
          <a:p>
            <a:endParaRPr lang="uz-Latn-UZ"/>
          </a:p>
        </p:txBody>
      </p:sp>
      <p:sp>
        <p:nvSpPr>
          <p:cNvPr id="9" name="Номер слайда 8">
            <a:extLst>
              <a:ext uri="{FF2B5EF4-FFF2-40B4-BE49-F238E27FC236}">
                <a16:creationId xmlns:a16="http://schemas.microsoft.com/office/drawing/2014/main" id="{648AD075-6396-466E-94FB-794EB42822E9}"/>
              </a:ext>
            </a:extLst>
          </p:cNvPr>
          <p:cNvSpPr>
            <a:spLocks noGrp="1"/>
          </p:cNvSpPr>
          <p:nvPr>
            <p:ph type="sldNum" sz="quarter" idx="12"/>
          </p:nvPr>
        </p:nvSpPr>
        <p:spPr/>
        <p:txBody>
          <a:bodyPr/>
          <a:lstStyle/>
          <a:p>
            <a:fld id="{81B684F8-6BFB-4B22-93BF-005A705480A6}" type="slidenum">
              <a:rPr lang="uz-Latn-UZ" smtClean="0"/>
              <a:t>‹#›</a:t>
            </a:fld>
            <a:endParaRPr lang="uz-Latn-UZ"/>
          </a:p>
        </p:txBody>
      </p:sp>
    </p:spTree>
    <p:extLst>
      <p:ext uri="{BB962C8B-B14F-4D97-AF65-F5344CB8AC3E}">
        <p14:creationId xmlns:p14="http://schemas.microsoft.com/office/powerpoint/2010/main" val="1296279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F311651-66AC-4073-B911-A962DC22552B}"/>
              </a:ext>
            </a:extLst>
          </p:cNvPr>
          <p:cNvSpPr>
            <a:spLocks noGrp="1"/>
          </p:cNvSpPr>
          <p:nvPr>
            <p:ph type="title"/>
          </p:nvPr>
        </p:nvSpPr>
        <p:spPr/>
        <p:txBody>
          <a:bodyPr/>
          <a:lstStyle/>
          <a:p>
            <a:r>
              <a:rPr lang="ru-RU"/>
              <a:t>Образец заголовка</a:t>
            </a:r>
            <a:endParaRPr lang="uz-Latn-UZ"/>
          </a:p>
        </p:txBody>
      </p:sp>
      <p:sp>
        <p:nvSpPr>
          <p:cNvPr id="3" name="Дата 2">
            <a:extLst>
              <a:ext uri="{FF2B5EF4-FFF2-40B4-BE49-F238E27FC236}">
                <a16:creationId xmlns:a16="http://schemas.microsoft.com/office/drawing/2014/main" id="{5CF0FCDA-268A-410A-B367-DD0833E40708}"/>
              </a:ext>
            </a:extLst>
          </p:cNvPr>
          <p:cNvSpPr>
            <a:spLocks noGrp="1"/>
          </p:cNvSpPr>
          <p:nvPr>
            <p:ph type="dt" sz="half" idx="10"/>
          </p:nvPr>
        </p:nvSpPr>
        <p:spPr/>
        <p:txBody>
          <a:bodyPr/>
          <a:lstStyle/>
          <a:p>
            <a:fld id="{21C35D4E-6C21-4401-821D-E1EC3CFEEC1D}" type="datetimeFigureOut">
              <a:rPr lang="uz-Latn-UZ" smtClean="0"/>
              <a:t>17/04/2022</a:t>
            </a:fld>
            <a:endParaRPr lang="uz-Latn-UZ"/>
          </a:p>
        </p:txBody>
      </p:sp>
      <p:sp>
        <p:nvSpPr>
          <p:cNvPr id="4" name="Нижний колонтитул 3">
            <a:extLst>
              <a:ext uri="{FF2B5EF4-FFF2-40B4-BE49-F238E27FC236}">
                <a16:creationId xmlns:a16="http://schemas.microsoft.com/office/drawing/2014/main" id="{E4C356E5-072E-476B-97D1-BFBC2CF4EBA8}"/>
              </a:ext>
            </a:extLst>
          </p:cNvPr>
          <p:cNvSpPr>
            <a:spLocks noGrp="1"/>
          </p:cNvSpPr>
          <p:nvPr>
            <p:ph type="ftr" sz="quarter" idx="11"/>
          </p:nvPr>
        </p:nvSpPr>
        <p:spPr/>
        <p:txBody>
          <a:bodyPr/>
          <a:lstStyle/>
          <a:p>
            <a:endParaRPr lang="uz-Latn-UZ"/>
          </a:p>
        </p:txBody>
      </p:sp>
      <p:sp>
        <p:nvSpPr>
          <p:cNvPr id="5" name="Номер слайда 4">
            <a:extLst>
              <a:ext uri="{FF2B5EF4-FFF2-40B4-BE49-F238E27FC236}">
                <a16:creationId xmlns:a16="http://schemas.microsoft.com/office/drawing/2014/main" id="{F290BF35-E9D1-4D0F-A696-61791E308D64}"/>
              </a:ext>
            </a:extLst>
          </p:cNvPr>
          <p:cNvSpPr>
            <a:spLocks noGrp="1"/>
          </p:cNvSpPr>
          <p:nvPr>
            <p:ph type="sldNum" sz="quarter" idx="12"/>
          </p:nvPr>
        </p:nvSpPr>
        <p:spPr/>
        <p:txBody>
          <a:bodyPr/>
          <a:lstStyle/>
          <a:p>
            <a:fld id="{81B684F8-6BFB-4B22-93BF-005A705480A6}" type="slidenum">
              <a:rPr lang="uz-Latn-UZ" smtClean="0"/>
              <a:t>‹#›</a:t>
            </a:fld>
            <a:endParaRPr lang="uz-Latn-UZ"/>
          </a:p>
        </p:txBody>
      </p:sp>
    </p:spTree>
    <p:extLst>
      <p:ext uri="{BB962C8B-B14F-4D97-AF65-F5344CB8AC3E}">
        <p14:creationId xmlns:p14="http://schemas.microsoft.com/office/powerpoint/2010/main" val="2591884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E83B3919-D3C8-45C6-885C-284B9248A38A}"/>
              </a:ext>
            </a:extLst>
          </p:cNvPr>
          <p:cNvSpPr>
            <a:spLocks noGrp="1"/>
          </p:cNvSpPr>
          <p:nvPr>
            <p:ph type="dt" sz="half" idx="10"/>
          </p:nvPr>
        </p:nvSpPr>
        <p:spPr/>
        <p:txBody>
          <a:bodyPr/>
          <a:lstStyle/>
          <a:p>
            <a:fld id="{21C35D4E-6C21-4401-821D-E1EC3CFEEC1D}" type="datetimeFigureOut">
              <a:rPr lang="uz-Latn-UZ" smtClean="0"/>
              <a:t>17/04/2022</a:t>
            </a:fld>
            <a:endParaRPr lang="uz-Latn-UZ"/>
          </a:p>
        </p:txBody>
      </p:sp>
      <p:sp>
        <p:nvSpPr>
          <p:cNvPr id="3" name="Нижний колонтитул 2">
            <a:extLst>
              <a:ext uri="{FF2B5EF4-FFF2-40B4-BE49-F238E27FC236}">
                <a16:creationId xmlns:a16="http://schemas.microsoft.com/office/drawing/2014/main" id="{EF434FCF-E414-4619-B731-9A9C0F8711AC}"/>
              </a:ext>
            </a:extLst>
          </p:cNvPr>
          <p:cNvSpPr>
            <a:spLocks noGrp="1"/>
          </p:cNvSpPr>
          <p:nvPr>
            <p:ph type="ftr" sz="quarter" idx="11"/>
          </p:nvPr>
        </p:nvSpPr>
        <p:spPr/>
        <p:txBody>
          <a:bodyPr/>
          <a:lstStyle/>
          <a:p>
            <a:endParaRPr lang="uz-Latn-UZ"/>
          </a:p>
        </p:txBody>
      </p:sp>
      <p:sp>
        <p:nvSpPr>
          <p:cNvPr id="4" name="Номер слайда 3">
            <a:extLst>
              <a:ext uri="{FF2B5EF4-FFF2-40B4-BE49-F238E27FC236}">
                <a16:creationId xmlns:a16="http://schemas.microsoft.com/office/drawing/2014/main" id="{2BAE8B7B-87F2-4D95-8F04-B3C78B679E01}"/>
              </a:ext>
            </a:extLst>
          </p:cNvPr>
          <p:cNvSpPr>
            <a:spLocks noGrp="1"/>
          </p:cNvSpPr>
          <p:nvPr>
            <p:ph type="sldNum" sz="quarter" idx="12"/>
          </p:nvPr>
        </p:nvSpPr>
        <p:spPr/>
        <p:txBody>
          <a:bodyPr/>
          <a:lstStyle/>
          <a:p>
            <a:fld id="{81B684F8-6BFB-4B22-93BF-005A705480A6}" type="slidenum">
              <a:rPr lang="uz-Latn-UZ" smtClean="0"/>
              <a:t>‹#›</a:t>
            </a:fld>
            <a:endParaRPr lang="uz-Latn-UZ"/>
          </a:p>
        </p:txBody>
      </p:sp>
    </p:spTree>
    <p:extLst>
      <p:ext uri="{BB962C8B-B14F-4D97-AF65-F5344CB8AC3E}">
        <p14:creationId xmlns:p14="http://schemas.microsoft.com/office/powerpoint/2010/main" val="1916102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FD895C5-947B-483B-9D6B-CCDAF896F22A}"/>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Объект 2">
            <a:extLst>
              <a:ext uri="{FF2B5EF4-FFF2-40B4-BE49-F238E27FC236}">
                <a16:creationId xmlns:a16="http://schemas.microsoft.com/office/drawing/2014/main" id="{99A66A44-1AC8-4219-888E-03EC21E112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Текст 3">
            <a:extLst>
              <a:ext uri="{FF2B5EF4-FFF2-40B4-BE49-F238E27FC236}">
                <a16:creationId xmlns:a16="http://schemas.microsoft.com/office/drawing/2014/main" id="{EBEAC598-1D3A-4AD1-902C-0410C810D7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AE4AA684-CF71-43F6-9EB8-7495D8EFE7FB}"/>
              </a:ext>
            </a:extLst>
          </p:cNvPr>
          <p:cNvSpPr>
            <a:spLocks noGrp="1"/>
          </p:cNvSpPr>
          <p:nvPr>
            <p:ph type="dt" sz="half" idx="10"/>
          </p:nvPr>
        </p:nvSpPr>
        <p:spPr/>
        <p:txBody>
          <a:bodyPr/>
          <a:lstStyle/>
          <a:p>
            <a:fld id="{21C35D4E-6C21-4401-821D-E1EC3CFEEC1D}" type="datetimeFigureOut">
              <a:rPr lang="uz-Latn-UZ" smtClean="0"/>
              <a:t>17/04/2022</a:t>
            </a:fld>
            <a:endParaRPr lang="uz-Latn-UZ"/>
          </a:p>
        </p:txBody>
      </p:sp>
      <p:sp>
        <p:nvSpPr>
          <p:cNvPr id="6" name="Нижний колонтитул 5">
            <a:extLst>
              <a:ext uri="{FF2B5EF4-FFF2-40B4-BE49-F238E27FC236}">
                <a16:creationId xmlns:a16="http://schemas.microsoft.com/office/drawing/2014/main" id="{5F838756-35D7-4DEA-BB1F-89B54CB07400}"/>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ED5B22FD-5951-4251-A10E-38C7730E992B}"/>
              </a:ext>
            </a:extLst>
          </p:cNvPr>
          <p:cNvSpPr>
            <a:spLocks noGrp="1"/>
          </p:cNvSpPr>
          <p:nvPr>
            <p:ph type="sldNum" sz="quarter" idx="12"/>
          </p:nvPr>
        </p:nvSpPr>
        <p:spPr/>
        <p:txBody>
          <a:bodyPr/>
          <a:lstStyle/>
          <a:p>
            <a:fld id="{81B684F8-6BFB-4B22-93BF-005A705480A6}" type="slidenum">
              <a:rPr lang="uz-Latn-UZ" smtClean="0"/>
              <a:t>‹#›</a:t>
            </a:fld>
            <a:endParaRPr lang="uz-Latn-UZ"/>
          </a:p>
        </p:txBody>
      </p:sp>
    </p:spTree>
    <p:extLst>
      <p:ext uri="{BB962C8B-B14F-4D97-AF65-F5344CB8AC3E}">
        <p14:creationId xmlns:p14="http://schemas.microsoft.com/office/powerpoint/2010/main" val="2081856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426C510-795A-4C1E-BC2B-D9DDBA88EFB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Рисунок 2">
            <a:extLst>
              <a:ext uri="{FF2B5EF4-FFF2-40B4-BE49-F238E27FC236}">
                <a16:creationId xmlns:a16="http://schemas.microsoft.com/office/drawing/2014/main" id="{91FC675F-A336-4733-8C24-E13F4CE775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z-Latn-UZ"/>
          </a:p>
        </p:txBody>
      </p:sp>
      <p:sp>
        <p:nvSpPr>
          <p:cNvPr id="4" name="Текст 3">
            <a:extLst>
              <a:ext uri="{FF2B5EF4-FFF2-40B4-BE49-F238E27FC236}">
                <a16:creationId xmlns:a16="http://schemas.microsoft.com/office/drawing/2014/main" id="{8F853705-ABBD-4721-8428-6D64CEE1FF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E612DCAA-8400-4EC5-884C-94B170FF6602}"/>
              </a:ext>
            </a:extLst>
          </p:cNvPr>
          <p:cNvSpPr>
            <a:spLocks noGrp="1"/>
          </p:cNvSpPr>
          <p:nvPr>
            <p:ph type="dt" sz="half" idx="10"/>
          </p:nvPr>
        </p:nvSpPr>
        <p:spPr/>
        <p:txBody>
          <a:bodyPr/>
          <a:lstStyle/>
          <a:p>
            <a:fld id="{21C35D4E-6C21-4401-821D-E1EC3CFEEC1D}" type="datetimeFigureOut">
              <a:rPr lang="uz-Latn-UZ" smtClean="0"/>
              <a:t>17/04/2022</a:t>
            </a:fld>
            <a:endParaRPr lang="uz-Latn-UZ"/>
          </a:p>
        </p:txBody>
      </p:sp>
      <p:sp>
        <p:nvSpPr>
          <p:cNvPr id="6" name="Нижний колонтитул 5">
            <a:extLst>
              <a:ext uri="{FF2B5EF4-FFF2-40B4-BE49-F238E27FC236}">
                <a16:creationId xmlns:a16="http://schemas.microsoft.com/office/drawing/2014/main" id="{4C2D5FF2-497B-47FF-8851-6BCFBEF310A8}"/>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370ED3F6-1DBC-4F55-98BD-11B4ADCCA67F}"/>
              </a:ext>
            </a:extLst>
          </p:cNvPr>
          <p:cNvSpPr>
            <a:spLocks noGrp="1"/>
          </p:cNvSpPr>
          <p:nvPr>
            <p:ph type="sldNum" sz="quarter" idx="12"/>
          </p:nvPr>
        </p:nvSpPr>
        <p:spPr/>
        <p:txBody>
          <a:bodyPr/>
          <a:lstStyle/>
          <a:p>
            <a:fld id="{81B684F8-6BFB-4B22-93BF-005A705480A6}" type="slidenum">
              <a:rPr lang="uz-Latn-UZ" smtClean="0"/>
              <a:t>‹#›</a:t>
            </a:fld>
            <a:endParaRPr lang="uz-Latn-UZ"/>
          </a:p>
        </p:txBody>
      </p:sp>
    </p:spTree>
    <p:extLst>
      <p:ext uri="{BB962C8B-B14F-4D97-AF65-F5344CB8AC3E}">
        <p14:creationId xmlns:p14="http://schemas.microsoft.com/office/powerpoint/2010/main" val="2637067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3973556-CA46-4FF8-991D-D867DB1CDDE8}"/>
              </a:ext>
            </a:extLst>
          </p:cNvPr>
          <p:cNvSpPr>
            <a:spLocks noGrp="1"/>
          </p:cNvSpPr>
          <p:nvPr>
            <p:ph type="title"/>
          </p:nvPr>
        </p:nvSpPr>
        <p:spPr/>
        <p:txBody>
          <a:bodyPr/>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A70B2DBF-4A16-41E8-BFED-8076E719BCB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73F6C364-97CD-43C5-A1DE-503629A4ECA1}"/>
              </a:ext>
            </a:extLst>
          </p:cNvPr>
          <p:cNvSpPr>
            <a:spLocks noGrp="1"/>
          </p:cNvSpPr>
          <p:nvPr>
            <p:ph type="dt" sz="half" idx="10"/>
          </p:nvPr>
        </p:nvSpPr>
        <p:spPr/>
        <p:txBody>
          <a:bodyPr/>
          <a:lstStyle/>
          <a:p>
            <a:fld id="{21C35D4E-6C21-4401-821D-E1EC3CFEEC1D}" type="datetimeFigureOut">
              <a:rPr lang="uz-Latn-UZ" smtClean="0"/>
              <a:t>17/04/2022</a:t>
            </a:fld>
            <a:endParaRPr lang="uz-Latn-UZ"/>
          </a:p>
        </p:txBody>
      </p:sp>
      <p:sp>
        <p:nvSpPr>
          <p:cNvPr id="5" name="Нижний колонтитул 4">
            <a:extLst>
              <a:ext uri="{FF2B5EF4-FFF2-40B4-BE49-F238E27FC236}">
                <a16:creationId xmlns:a16="http://schemas.microsoft.com/office/drawing/2014/main" id="{F0D12176-34B3-41BC-BAFF-E2A0FD2B2925}"/>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4A5E719A-22D9-4158-AAA6-8FC3CB1814FD}"/>
              </a:ext>
            </a:extLst>
          </p:cNvPr>
          <p:cNvSpPr>
            <a:spLocks noGrp="1"/>
          </p:cNvSpPr>
          <p:nvPr>
            <p:ph type="sldNum" sz="quarter" idx="12"/>
          </p:nvPr>
        </p:nvSpPr>
        <p:spPr/>
        <p:txBody>
          <a:bodyPr/>
          <a:lstStyle/>
          <a:p>
            <a:fld id="{81B684F8-6BFB-4B22-93BF-005A705480A6}" type="slidenum">
              <a:rPr lang="uz-Latn-UZ" smtClean="0"/>
              <a:t>‹#›</a:t>
            </a:fld>
            <a:endParaRPr lang="uz-Latn-UZ"/>
          </a:p>
        </p:txBody>
      </p:sp>
    </p:spTree>
    <p:extLst>
      <p:ext uri="{BB962C8B-B14F-4D97-AF65-F5344CB8AC3E}">
        <p14:creationId xmlns:p14="http://schemas.microsoft.com/office/powerpoint/2010/main" val="8380303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4AB09ADC-39E3-4AEA-89AD-6F8EEC978CE7}"/>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AEFE2BEC-DA43-49FC-934E-CF2EFC368069}"/>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0D8AC144-A0CA-43F7-AB70-F08936F6254B}"/>
              </a:ext>
            </a:extLst>
          </p:cNvPr>
          <p:cNvSpPr>
            <a:spLocks noGrp="1"/>
          </p:cNvSpPr>
          <p:nvPr>
            <p:ph type="dt" sz="half" idx="10"/>
          </p:nvPr>
        </p:nvSpPr>
        <p:spPr/>
        <p:txBody>
          <a:bodyPr/>
          <a:lstStyle/>
          <a:p>
            <a:fld id="{21C35D4E-6C21-4401-821D-E1EC3CFEEC1D}" type="datetimeFigureOut">
              <a:rPr lang="uz-Latn-UZ" smtClean="0"/>
              <a:t>17/04/2022</a:t>
            </a:fld>
            <a:endParaRPr lang="uz-Latn-UZ"/>
          </a:p>
        </p:txBody>
      </p:sp>
      <p:sp>
        <p:nvSpPr>
          <p:cNvPr id="5" name="Нижний колонтитул 4">
            <a:extLst>
              <a:ext uri="{FF2B5EF4-FFF2-40B4-BE49-F238E27FC236}">
                <a16:creationId xmlns:a16="http://schemas.microsoft.com/office/drawing/2014/main" id="{7D1E4075-75AA-4835-93A6-796C6FAE77F5}"/>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66637F9B-C828-4208-8947-68F37FBD02A2}"/>
              </a:ext>
            </a:extLst>
          </p:cNvPr>
          <p:cNvSpPr>
            <a:spLocks noGrp="1"/>
          </p:cNvSpPr>
          <p:nvPr>
            <p:ph type="sldNum" sz="quarter" idx="12"/>
          </p:nvPr>
        </p:nvSpPr>
        <p:spPr/>
        <p:txBody>
          <a:bodyPr/>
          <a:lstStyle/>
          <a:p>
            <a:fld id="{81B684F8-6BFB-4B22-93BF-005A705480A6}" type="slidenum">
              <a:rPr lang="uz-Latn-UZ" smtClean="0"/>
              <a:t>‹#›</a:t>
            </a:fld>
            <a:endParaRPr lang="uz-Latn-UZ"/>
          </a:p>
        </p:txBody>
      </p:sp>
    </p:spTree>
    <p:extLst>
      <p:ext uri="{BB962C8B-B14F-4D97-AF65-F5344CB8AC3E}">
        <p14:creationId xmlns:p14="http://schemas.microsoft.com/office/powerpoint/2010/main" val="12806701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58B71E8-CE23-43C4-9700-E7E436DE17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uz-Latn-UZ"/>
          </a:p>
        </p:txBody>
      </p:sp>
      <p:sp>
        <p:nvSpPr>
          <p:cNvPr id="3" name="Текст 2">
            <a:extLst>
              <a:ext uri="{FF2B5EF4-FFF2-40B4-BE49-F238E27FC236}">
                <a16:creationId xmlns:a16="http://schemas.microsoft.com/office/drawing/2014/main" id="{671AB0DB-1397-4E08-B973-04814507A8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9BF8FB99-4AEB-446C-87B9-7E10A390B48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C35D4E-6C21-4401-821D-E1EC3CFEEC1D}" type="datetimeFigureOut">
              <a:rPr lang="uz-Latn-UZ" smtClean="0"/>
              <a:t>17/04/2022</a:t>
            </a:fld>
            <a:endParaRPr lang="uz-Latn-UZ"/>
          </a:p>
        </p:txBody>
      </p:sp>
      <p:sp>
        <p:nvSpPr>
          <p:cNvPr id="5" name="Нижний колонтитул 4">
            <a:extLst>
              <a:ext uri="{FF2B5EF4-FFF2-40B4-BE49-F238E27FC236}">
                <a16:creationId xmlns:a16="http://schemas.microsoft.com/office/drawing/2014/main" id="{CC7DA9E7-DE9E-42D4-9CB2-B7E947925C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z-Latn-UZ"/>
          </a:p>
        </p:txBody>
      </p:sp>
      <p:sp>
        <p:nvSpPr>
          <p:cNvPr id="6" name="Номер слайда 5">
            <a:extLst>
              <a:ext uri="{FF2B5EF4-FFF2-40B4-BE49-F238E27FC236}">
                <a16:creationId xmlns:a16="http://schemas.microsoft.com/office/drawing/2014/main" id="{7FEAB622-1B59-4488-8E6B-F2083D756E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B684F8-6BFB-4B22-93BF-005A705480A6}" type="slidenum">
              <a:rPr lang="uz-Latn-UZ" smtClean="0"/>
              <a:t>‹#›</a:t>
            </a:fld>
            <a:endParaRPr lang="uz-Latn-UZ"/>
          </a:p>
        </p:txBody>
      </p:sp>
    </p:spTree>
    <p:extLst>
      <p:ext uri="{BB962C8B-B14F-4D97-AF65-F5344CB8AC3E}">
        <p14:creationId xmlns:p14="http://schemas.microsoft.com/office/powerpoint/2010/main" val="170024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4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4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1.xml"/><Relationship Id="rId5" Type="http://schemas.openxmlformats.org/officeDocument/2006/relationships/image" Target="../media/image67.png"/><Relationship Id="rId4" Type="http://schemas.openxmlformats.org/officeDocument/2006/relationships/image" Target="../media/image66.png"/></Relationships>
</file>

<file path=ppt/slides/_rels/slide4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 Id="rId5" Type="http://schemas.openxmlformats.org/officeDocument/2006/relationships/image" Target="../media/image75.png"/><Relationship Id="rId4" Type="http://schemas.openxmlformats.org/officeDocument/2006/relationships/image" Target="../media/image74.png"/></Relationships>
</file>

<file path=ppt/slides/_rels/slide5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www.pmi.org/" TargetMode="External"/><Relationship Id="rId7" Type="http://schemas.openxmlformats.org/officeDocument/2006/relationships/image" Target="../media/image85.png"/><Relationship Id="rId2" Type="http://schemas.openxmlformats.org/officeDocument/2006/relationships/hyperlink" Target="https://www.apm.org.uk/" TargetMode="External"/><Relationship Id="rId1" Type="http://schemas.openxmlformats.org/officeDocument/2006/relationships/slideLayout" Target="../slideLayouts/slideLayout2.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56.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2.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image" Target="../media/image8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E081F4C0-4A9A-4A3D-96FA-9E715A490736}"/>
              </a:ext>
            </a:extLst>
          </p:cNvPr>
          <p:cNvPicPr>
            <a:picLocks noChangeAspect="1"/>
          </p:cNvPicPr>
          <p:nvPr/>
        </p:nvPicPr>
        <p:blipFill>
          <a:blip r:embed="rId2"/>
          <a:stretch>
            <a:fillRect/>
          </a:stretch>
        </p:blipFill>
        <p:spPr>
          <a:xfrm>
            <a:off x="0" y="1400169"/>
            <a:ext cx="3727937" cy="2878751"/>
          </a:xfrm>
          <a:prstGeom prst="rect">
            <a:avLst/>
          </a:prstGeom>
        </p:spPr>
      </p:pic>
      <p:sp>
        <p:nvSpPr>
          <p:cNvPr id="3" name="TextBox 2">
            <a:extLst>
              <a:ext uri="{FF2B5EF4-FFF2-40B4-BE49-F238E27FC236}">
                <a16:creationId xmlns:a16="http://schemas.microsoft.com/office/drawing/2014/main" id="{1A784D1C-A25D-4D9C-B6A4-1F19ADF058B0}"/>
              </a:ext>
            </a:extLst>
          </p:cNvPr>
          <p:cNvSpPr txBox="1"/>
          <p:nvPr/>
        </p:nvSpPr>
        <p:spPr>
          <a:xfrm>
            <a:off x="3727937" y="2579072"/>
            <a:ext cx="4841631" cy="1446550"/>
          </a:xfrm>
          <a:prstGeom prst="rect">
            <a:avLst/>
          </a:prstGeom>
          <a:noFill/>
        </p:spPr>
        <p:txBody>
          <a:bodyPr wrap="square" rtlCol="0">
            <a:spAutoFit/>
          </a:bodyPr>
          <a:lstStyle/>
          <a:p>
            <a:pPr algn="ctr"/>
            <a:r>
              <a:rPr lang="uz-Cyrl-UZ" sz="4400" b="1" dirty="0">
                <a:latin typeface="Times New Roman" panose="02020603050405020304" pitchFamily="18" charset="0"/>
                <a:cs typeface="Times New Roman" panose="02020603050405020304" pitchFamily="18" charset="0"/>
              </a:rPr>
              <a:t>ЛОЙИҲАЛАР БОШҚАРУВИ</a:t>
            </a:r>
            <a:endParaRPr lang="uz-Latn-UZ" sz="4400" b="1" dirty="0">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CAD56C88-EB5C-4549-9E20-72CC9C65204C}"/>
              </a:ext>
            </a:extLst>
          </p:cNvPr>
          <p:cNvPicPr>
            <a:picLocks noChangeAspect="1"/>
          </p:cNvPicPr>
          <p:nvPr/>
        </p:nvPicPr>
        <p:blipFill>
          <a:blip r:embed="rId3"/>
          <a:stretch>
            <a:fillRect/>
          </a:stretch>
        </p:blipFill>
        <p:spPr>
          <a:xfrm>
            <a:off x="0" y="4278923"/>
            <a:ext cx="3727937" cy="2579079"/>
          </a:xfrm>
          <a:prstGeom prst="rect">
            <a:avLst/>
          </a:prstGeom>
        </p:spPr>
      </p:pic>
      <p:pic>
        <p:nvPicPr>
          <p:cNvPr id="5" name="Рисунок 4">
            <a:extLst>
              <a:ext uri="{FF2B5EF4-FFF2-40B4-BE49-F238E27FC236}">
                <a16:creationId xmlns:a16="http://schemas.microsoft.com/office/drawing/2014/main" id="{3FCFC0D5-6400-432E-9E68-54117D4FD8E8}"/>
              </a:ext>
            </a:extLst>
          </p:cNvPr>
          <p:cNvPicPr>
            <a:picLocks noChangeAspect="1"/>
          </p:cNvPicPr>
          <p:nvPr/>
        </p:nvPicPr>
        <p:blipFill>
          <a:blip r:embed="rId4"/>
          <a:stretch>
            <a:fillRect/>
          </a:stretch>
        </p:blipFill>
        <p:spPr>
          <a:xfrm>
            <a:off x="8458200" y="-1"/>
            <a:ext cx="3727937" cy="2719753"/>
          </a:xfrm>
          <a:prstGeom prst="rect">
            <a:avLst/>
          </a:prstGeom>
        </p:spPr>
      </p:pic>
      <p:pic>
        <p:nvPicPr>
          <p:cNvPr id="6" name="Рисунок 5">
            <a:extLst>
              <a:ext uri="{FF2B5EF4-FFF2-40B4-BE49-F238E27FC236}">
                <a16:creationId xmlns:a16="http://schemas.microsoft.com/office/drawing/2014/main" id="{B6F2E5C9-6B6F-4256-AAF6-B726EF55589A}"/>
              </a:ext>
            </a:extLst>
          </p:cNvPr>
          <p:cNvPicPr>
            <a:picLocks noChangeAspect="1"/>
          </p:cNvPicPr>
          <p:nvPr/>
        </p:nvPicPr>
        <p:blipFill>
          <a:blip r:embed="rId5"/>
          <a:stretch>
            <a:fillRect/>
          </a:stretch>
        </p:blipFill>
        <p:spPr>
          <a:xfrm>
            <a:off x="0" y="-3"/>
            <a:ext cx="4232031" cy="1400175"/>
          </a:xfrm>
          <a:prstGeom prst="rect">
            <a:avLst/>
          </a:prstGeom>
        </p:spPr>
      </p:pic>
      <p:pic>
        <p:nvPicPr>
          <p:cNvPr id="7" name="Рисунок 6">
            <a:extLst>
              <a:ext uri="{FF2B5EF4-FFF2-40B4-BE49-F238E27FC236}">
                <a16:creationId xmlns:a16="http://schemas.microsoft.com/office/drawing/2014/main" id="{85A8DCD5-D0A0-4D16-B0B8-88C3F26BD771}"/>
              </a:ext>
            </a:extLst>
          </p:cNvPr>
          <p:cNvPicPr>
            <a:picLocks noChangeAspect="1"/>
          </p:cNvPicPr>
          <p:nvPr/>
        </p:nvPicPr>
        <p:blipFill>
          <a:blip r:embed="rId5"/>
          <a:stretch>
            <a:fillRect/>
          </a:stretch>
        </p:blipFill>
        <p:spPr>
          <a:xfrm>
            <a:off x="4232032" y="-5"/>
            <a:ext cx="4232031" cy="1400175"/>
          </a:xfrm>
          <a:prstGeom prst="rect">
            <a:avLst/>
          </a:prstGeom>
        </p:spPr>
      </p:pic>
      <p:pic>
        <p:nvPicPr>
          <p:cNvPr id="8" name="Рисунок 7">
            <a:extLst>
              <a:ext uri="{FF2B5EF4-FFF2-40B4-BE49-F238E27FC236}">
                <a16:creationId xmlns:a16="http://schemas.microsoft.com/office/drawing/2014/main" id="{FE3651AC-95F2-4E8C-9AE2-932B4A1398DC}"/>
              </a:ext>
            </a:extLst>
          </p:cNvPr>
          <p:cNvPicPr>
            <a:picLocks noChangeAspect="1"/>
          </p:cNvPicPr>
          <p:nvPr/>
        </p:nvPicPr>
        <p:blipFill>
          <a:blip r:embed="rId5"/>
          <a:stretch>
            <a:fillRect/>
          </a:stretch>
        </p:blipFill>
        <p:spPr>
          <a:xfrm>
            <a:off x="3727938" y="5457825"/>
            <a:ext cx="4232031" cy="1400175"/>
          </a:xfrm>
          <a:prstGeom prst="rect">
            <a:avLst/>
          </a:prstGeom>
        </p:spPr>
      </p:pic>
      <p:pic>
        <p:nvPicPr>
          <p:cNvPr id="9" name="Рисунок 8">
            <a:extLst>
              <a:ext uri="{FF2B5EF4-FFF2-40B4-BE49-F238E27FC236}">
                <a16:creationId xmlns:a16="http://schemas.microsoft.com/office/drawing/2014/main" id="{AFFD3D51-930B-4541-8FCC-899008E74DCA}"/>
              </a:ext>
            </a:extLst>
          </p:cNvPr>
          <p:cNvPicPr>
            <a:picLocks noChangeAspect="1"/>
          </p:cNvPicPr>
          <p:nvPr/>
        </p:nvPicPr>
        <p:blipFill>
          <a:blip r:embed="rId5"/>
          <a:stretch>
            <a:fillRect/>
          </a:stretch>
        </p:blipFill>
        <p:spPr>
          <a:xfrm>
            <a:off x="7959969" y="5457824"/>
            <a:ext cx="4232031" cy="1400175"/>
          </a:xfrm>
          <a:prstGeom prst="rect">
            <a:avLst/>
          </a:prstGeom>
        </p:spPr>
      </p:pic>
      <p:pic>
        <p:nvPicPr>
          <p:cNvPr id="10" name="Рисунок 9">
            <a:extLst>
              <a:ext uri="{FF2B5EF4-FFF2-40B4-BE49-F238E27FC236}">
                <a16:creationId xmlns:a16="http://schemas.microsoft.com/office/drawing/2014/main" id="{31DBF6D0-D169-414B-9AA6-E5B1031621BB}"/>
              </a:ext>
            </a:extLst>
          </p:cNvPr>
          <p:cNvPicPr>
            <a:picLocks noChangeAspect="1"/>
          </p:cNvPicPr>
          <p:nvPr/>
        </p:nvPicPr>
        <p:blipFill>
          <a:blip r:embed="rId6"/>
          <a:stretch>
            <a:fillRect/>
          </a:stretch>
        </p:blipFill>
        <p:spPr>
          <a:xfrm>
            <a:off x="8464062" y="2719754"/>
            <a:ext cx="3727938" cy="2738069"/>
          </a:xfrm>
          <a:prstGeom prst="rect">
            <a:avLst/>
          </a:prstGeom>
        </p:spPr>
      </p:pic>
      <p:sp>
        <p:nvSpPr>
          <p:cNvPr id="11" name="TextBox 10">
            <a:extLst>
              <a:ext uri="{FF2B5EF4-FFF2-40B4-BE49-F238E27FC236}">
                <a16:creationId xmlns:a16="http://schemas.microsoft.com/office/drawing/2014/main" id="{7F803B98-607E-40E2-8227-0FC6AD4F9CD9}"/>
              </a:ext>
            </a:extLst>
          </p:cNvPr>
          <p:cNvSpPr txBox="1"/>
          <p:nvPr/>
        </p:nvSpPr>
        <p:spPr>
          <a:xfrm>
            <a:off x="5322663" y="4467828"/>
            <a:ext cx="3138468"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PhD</a:t>
            </a:r>
            <a:r>
              <a:rPr lang="uz-Cyrl-UZ" sz="2400" b="1" dirty="0">
                <a:latin typeface="Times New Roman" panose="02020603050405020304" pitchFamily="18" charset="0"/>
                <a:cs typeface="Times New Roman" panose="02020603050405020304" pitchFamily="18" charset="0"/>
              </a:rPr>
              <a:t> Алимов Баходир Батирович</a:t>
            </a:r>
            <a:endParaRPr lang="uz-Latn-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9268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78EE8126-D99B-478D-B300-B13B0181C8E7}"/>
              </a:ext>
            </a:extLst>
          </p:cNvPr>
          <p:cNvPicPr>
            <a:picLocks noChangeAspect="1"/>
          </p:cNvPicPr>
          <p:nvPr/>
        </p:nvPicPr>
        <p:blipFill>
          <a:blip r:embed="rId2"/>
          <a:stretch>
            <a:fillRect/>
          </a:stretch>
        </p:blipFill>
        <p:spPr>
          <a:xfrm>
            <a:off x="6208397" y="0"/>
            <a:ext cx="5983603" cy="3428998"/>
          </a:xfrm>
          <a:prstGeom prst="rect">
            <a:avLst/>
          </a:prstGeom>
        </p:spPr>
      </p:pic>
      <p:pic>
        <p:nvPicPr>
          <p:cNvPr id="4" name="Рисунок 3">
            <a:extLst>
              <a:ext uri="{FF2B5EF4-FFF2-40B4-BE49-F238E27FC236}">
                <a16:creationId xmlns:a16="http://schemas.microsoft.com/office/drawing/2014/main" id="{CAC0017A-8D55-47D5-97EC-B8A7534DA4DC}"/>
              </a:ext>
            </a:extLst>
          </p:cNvPr>
          <p:cNvPicPr>
            <a:picLocks noChangeAspect="1"/>
          </p:cNvPicPr>
          <p:nvPr/>
        </p:nvPicPr>
        <p:blipFill>
          <a:blip r:embed="rId3"/>
          <a:stretch>
            <a:fillRect/>
          </a:stretch>
        </p:blipFill>
        <p:spPr>
          <a:xfrm>
            <a:off x="6208397" y="3429001"/>
            <a:ext cx="5983603" cy="3428999"/>
          </a:xfrm>
          <a:prstGeom prst="rect">
            <a:avLst/>
          </a:prstGeom>
        </p:spPr>
      </p:pic>
      <p:sp>
        <p:nvSpPr>
          <p:cNvPr id="5" name="Прямоугольник: скругленные углы 4">
            <a:extLst>
              <a:ext uri="{FF2B5EF4-FFF2-40B4-BE49-F238E27FC236}">
                <a16:creationId xmlns:a16="http://schemas.microsoft.com/office/drawing/2014/main" id="{7FDADAF3-4B18-46D4-A9D1-03FADF521128}"/>
              </a:ext>
            </a:extLst>
          </p:cNvPr>
          <p:cNvSpPr/>
          <p:nvPr/>
        </p:nvSpPr>
        <p:spPr>
          <a:xfrm>
            <a:off x="1105413" y="140678"/>
            <a:ext cx="4314093" cy="53925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 </a:t>
            </a:r>
            <a:r>
              <a:rPr lang="uz-Cyrl-UZ" sz="2800"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БУ</a:t>
            </a:r>
          </a:p>
        </p:txBody>
      </p:sp>
      <p:sp>
        <p:nvSpPr>
          <p:cNvPr id="6" name="Прямоугольник: скругленные углы 5">
            <a:extLst>
              <a:ext uri="{FF2B5EF4-FFF2-40B4-BE49-F238E27FC236}">
                <a16:creationId xmlns:a16="http://schemas.microsoft.com/office/drawing/2014/main" id="{676AC4AF-CC0A-4B6A-8C89-6081FCAF9795}"/>
              </a:ext>
            </a:extLst>
          </p:cNvPr>
          <p:cNvSpPr/>
          <p:nvPr/>
        </p:nvSpPr>
        <p:spPr>
          <a:xfrm>
            <a:off x="112397" y="825657"/>
            <a:ext cx="5983603" cy="4144928"/>
          </a:xfrm>
          <a:prstGeom prst="roundRect">
            <a:avLst/>
          </a:prstGeom>
        </p:spPr>
        <p:style>
          <a:lnRef idx="1">
            <a:schemeClr val="accent3"/>
          </a:lnRef>
          <a:fillRef idx="2">
            <a:schemeClr val="accent3"/>
          </a:fillRef>
          <a:effectRef idx="1">
            <a:schemeClr val="accent3"/>
          </a:effectRef>
          <a:fontRef idx="minor">
            <a:schemeClr val="dk1"/>
          </a:fontRef>
        </p:style>
        <p:txBody>
          <a:bodyPr rtlCol="0" anchor="b"/>
          <a:lstStyle/>
          <a:p>
            <a:pPr indent="363538" algn="just"/>
            <a:r>
              <a:rPr lang="uz-Cyrl-UZ" sz="2300" dirty="0">
                <a:latin typeface="Times New Roman" panose="02020603050405020304" pitchFamily="18" charset="0"/>
                <a:cs typeface="Times New Roman" panose="02020603050405020304" pitchFamily="18" charset="0"/>
              </a:rPr>
              <a:t>бирор бино, иншоотни барпо этиш мақсадида ёки муайян бир буюмни яратишга дойр тайёрланган ҳужжатлар (хисоб-китоблар, чизма, макетлар) мажмуи. Маълум бир бино ёки иншоотнинг Лойиҳаси якка тартибда ёки бир хил андазада бўлиши мумкин. Ҳозирда турли ташкилотларнинг Лойиҳа буюртмаларини бажарувчи махсус ва лойиҳалаш ин-тлари, кафедра ва б. ижодий уюшмалар мавжуд (қ. Лойиҳалаш)</a:t>
            </a:r>
            <a:endParaRPr lang="uz-Cyrl-UZ" sz="2300" b="1" dirty="0">
              <a:latin typeface="Times New Roman" panose="02020603050405020304" pitchFamily="18" charset="0"/>
              <a:cs typeface="Times New Roman" panose="02020603050405020304" pitchFamily="18" charset="0"/>
            </a:endParaRPr>
          </a:p>
        </p:txBody>
      </p:sp>
      <p:sp>
        <p:nvSpPr>
          <p:cNvPr id="7" name="Прямоугольник: скругленные углы 6">
            <a:extLst>
              <a:ext uri="{FF2B5EF4-FFF2-40B4-BE49-F238E27FC236}">
                <a16:creationId xmlns:a16="http://schemas.microsoft.com/office/drawing/2014/main" id="{B1BC99C1-4818-42B0-9A2C-C4D9ED11D05A}"/>
              </a:ext>
            </a:extLst>
          </p:cNvPr>
          <p:cNvSpPr/>
          <p:nvPr/>
        </p:nvSpPr>
        <p:spPr>
          <a:xfrm>
            <a:off x="112397" y="5096609"/>
            <a:ext cx="5983603" cy="51159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бирор ҳужжатнинг олдиндан тузилган матни</a:t>
            </a:r>
            <a:endParaRPr lang="uz-Cyrl-UZ" sz="2300" b="1" dirty="0">
              <a:latin typeface="Times New Roman" panose="02020603050405020304" pitchFamily="18" charset="0"/>
              <a:cs typeface="Times New Roman" panose="02020603050405020304" pitchFamily="18" charset="0"/>
            </a:endParaRPr>
          </a:p>
        </p:txBody>
      </p:sp>
      <p:sp>
        <p:nvSpPr>
          <p:cNvPr id="8" name="Прямоугольник: скругленные углы 7">
            <a:extLst>
              <a:ext uri="{FF2B5EF4-FFF2-40B4-BE49-F238E27FC236}">
                <a16:creationId xmlns:a16="http://schemas.microsoft.com/office/drawing/2014/main" id="{FA547B1C-3947-46D7-B557-3993A730F3EB}"/>
              </a:ext>
            </a:extLst>
          </p:cNvPr>
          <p:cNvSpPr/>
          <p:nvPr/>
        </p:nvSpPr>
        <p:spPr>
          <a:xfrm>
            <a:off x="112397" y="5707029"/>
            <a:ext cx="5983603" cy="51159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режа, мўлжал, ғоя</a:t>
            </a:r>
            <a:endParaRPr lang="uz-Cyrl-UZ" sz="2300" b="1"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96CE7EB5-EEED-4D09-BAB7-186CE81C68F8}"/>
              </a:ext>
            </a:extLst>
          </p:cNvPr>
          <p:cNvSpPr/>
          <p:nvPr/>
        </p:nvSpPr>
        <p:spPr>
          <a:xfrm>
            <a:off x="362571" y="6347990"/>
            <a:ext cx="5733429" cy="369332"/>
          </a:xfrm>
          <a:prstGeom prst="rect">
            <a:avLst/>
          </a:prstGeom>
        </p:spPr>
        <p:txBody>
          <a:bodyPr wrap="none">
            <a:spAutoFit/>
          </a:bodyPr>
          <a:lstStyle/>
          <a:p>
            <a:r>
              <a:rPr lang="uz-Cyrl-UZ" b="1" dirty="0">
                <a:latin typeface="Times New Roman" panose="02020603050405020304" pitchFamily="18" charset="0"/>
                <a:cs typeface="Times New Roman" panose="02020603050405020304" pitchFamily="18" charset="0"/>
              </a:rPr>
              <a:t>Манба: </a:t>
            </a:r>
            <a:r>
              <a:rPr lang="uz-Latn-UZ" b="1" dirty="0">
                <a:latin typeface="Times New Roman" panose="02020603050405020304" pitchFamily="18" charset="0"/>
                <a:cs typeface="Times New Roman" panose="02020603050405020304" pitchFamily="18" charset="0"/>
              </a:rPr>
              <a:t>https://qomus.info/encyclopedia/cat-l/loyiha-uz/</a:t>
            </a:r>
          </a:p>
        </p:txBody>
      </p:sp>
    </p:spTree>
    <p:extLst>
      <p:ext uri="{BB962C8B-B14F-4D97-AF65-F5344CB8AC3E}">
        <p14:creationId xmlns:p14="http://schemas.microsoft.com/office/powerpoint/2010/main" val="727045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9C371D8E-7597-4D4E-BC96-E71B2B4F5182}"/>
              </a:ext>
            </a:extLst>
          </p:cNvPr>
          <p:cNvPicPr>
            <a:picLocks noChangeAspect="1"/>
          </p:cNvPicPr>
          <p:nvPr/>
        </p:nvPicPr>
        <p:blipFill>
          <a:blip r:embed="rId2"/>
          <a:stretch>
            <a:fillRect/>
          </a:stretch>
        </p:blipFill>
        <p:spPr>
          <a:xfrm>
            <a:off x="7863947" y="1"/>
            <a:ext cx="4328053" cy="2588876"/>
          </a:xfrm>
          <a:prstGeom prst="rect">
            <a:avLst/>
          </a:prstGeom>
        </p:spPr>
      </p:pic>
      <p:pic>
        <p:nvPicPr>
          <p:cNvPr id="3" name="Рисунок 2">
            <a:extLst>
              <a:ext uri="{FF2B5EF4-FFF2-40B4-BE49-F238E27FC236}">
                <a16:creationId xmlns:a16="http://schemas.microsoft.com/office/drawing/2014/main" id="{CC80F3D7-EDEB-47A8-83BF-793BC80C47CD}"/>
              </a:ext>
            </a:extLst>
          </p:cNvPr>
          <p:cNvPicPr>
            <a:picLocks noChangeAspect="1"/>
          </p:cNvPicPr>
          <p:nvPr/>
        </p:nvPicPr>
        <p:blipFill>
          <a:blip r:embed="rId3"/>
          <a:stretch>
            <a:fillRect/>
          </a:stretch>
        </p:blipFill>
        <p:spPr>
          <a:xfrm>
            <a:off x="7863946" y="2588877"/>
            <a:ext cx="4328053" cy="2487215"/>
          </a:xfrm>
          <a:prstGeom prst="rect">
            <a:avLst/>
          </a:prstGeom>
        </p:spPr>
      </p:pic>
      <p:sp>
        <p:nvSpPr>
          <p:cNvPr id="5" name="Прямоугольник 4">
            <a:extLst>
              <a:ext uri="{FF2B5EF4-FFF2-40B4-BE49-F238E27FC236}">
                <a16:creationId xmlns:a16="http://schemas.microsoft.com/office/drawing/2014/main" id="{93F9B543-84B9-4567-A7C5-35472AB35FD1}"/>
              </a:ext>
            </a:extLst>
          </p:cNvPr>
          <p:cNvSpPr/>
          <p:nvPr/>
        </p:nvSpPr>
        <p:spPr>
          <a:xfrm>
            <a:off x="140677" y="373218"/>
            <a:ext cx="7584830" cy="869427"/>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indent="539750" algn="just"/>
            <a:r>
              <a:rPr lang="uz-Cyrl-UZ" sz="2200" b="1" dirty="0">
                <a:solidFill>
                  <a:srgbClr val="000000"/>
                </a:solidFill>
                <a:latin typeface="Times New Roman" panose="02020603050405020304" pitchFamily="18" charset="0"/>
                <a:cs typeface="Times New Roman" panose="02020603050405020304" pitchFamily="18" charset="0"/>
              </a:rPr>
              <a:t>Лойиҳа - </a:t>
            </a:r>
            <a:r>
              <a:rPr lang="uz-Cyrl-UZ" sz="2200" dirty="0">
                <a:solidFill>
                  <a:srgbClr val="000000"/>
                </a:solidFill>
                <a:latin typeface="Times New Roman" panose="02020603050405020304" pitchFamily="18" charset="0"/>
                <a:cs typeface="Times New Roman" panose="02020603050405020304" pitchFamily="18" charset="0"/>
              </a:rPr>
              <a:t>бу чекланган вақт ичида антиқа маҳсулот ёки хизматни яратиш мақсадида бўлган ташкилотдир.</a:t>
            </a:r>
            <a:r>
              <a:rPr lang="uz-Cyrl-UZ" sz="2200" b="1" dirty="0">
                <a:solidFill>
                  <a:srgbClr val="000000"/>
                </a:solidFill>
                <a:latin typeface="Times New Roman" panose="02020603050405020304" pitchFamily="18" charset="0"/>
                <a:cs typeface="Times New Roman" panose="02020603050405020304" pitchFamily="18" charset="0"/>
              </a:rPr>
              <a:t> (</a:t>
            </a:r>
            <a:r>
              <a:rPr lang="uz-Latn-UZ" sz="2200" b="1" dirty="0">
                <a:solidFill>
                  <a:srgbClr val="000000"/>
                </a:solidFill>
                <a:latin typeface="Times New Roman" panose="02020603050405020304" pitchFamily="18" charset="0"/>
                <a:cs typeface="Times New Roman" panose="02020603050405020304" pitchFamily="18" charset="0"/>
              </a:rPr>
              <a:t>PMI)</a:t>
            </a:r>
            <a:endParaRPr lang="uz-Latn-UZ" sz="2200" dirty="0"/>
          </a:p>
        </p:txBody>
      </p:sp>
      <p:sp>
        <p:nvSpPr>
          <p:cNvPr id="6" name="Прямоугольник 5">
            <a:extLst>
              <a:ext uri="{FF2B5EF4-FFF2-40B4-BE49-F238E27FC236}">
                <a16:creationId xmlns:a16="http://schemas.microsoft.com/office/drawing/2014/main" id="{B59A0A07-A9A2-417E-B830-70D91F6A5D8C}"/>
              </a:ext>
            </a:extLst>
          </p:cNvPr>
          <p:cNvSpPr/>
          <p:nvPr/>
        </p:nvSpPr>
        <p:spPr>
          <a:xfrm>
            <a:off x="140677" y="1377462"/>
            <a:ext cx="7584830" cy="1482971"/>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indent="539750" algn="just"/>
            <a:r>
              <a:rPr lang="uz-Cyrl-UZ" sz="2200" b="1" dirty="0">
                <a:solidFill>
                  <a:srgbClr val="000000"/>
                </a:solidFill>
                <a:latin typeface="Times New Roman" panose="02020603050405020304" pitchFamily="18" charset="0"/>
                <a:cs typeface="Times New Roman" panose="02020603050405020304" pitchFamily="18" charset="0"/>
              </a:rPr>
              <a:t>Лойиҳа - </a:t>
            </a:r>
            <a:r>
              <a:rPr lang="uz-Cyrl-UZ" sz="2200" dirty="0">
                <a:solidFill>
                  <a:srgbClr val="000000"/>
                </a:solidFill>
                <a:latin typeface="Times New Roman" panose="02020603050405020304" pitchFamily="18" charset="0"/>
                <a:cs typeface="Times New Roman" panose="02020603050405020304" pitchFamily="18" charset="0"/>
              </a:rPr>
              <a:t>бу аниқ вақт ичида ва аниқ белгиланган мақсадларга эга бўлган вазифаларни бажариш учун мўлжалланган вақт ичида ва белгиланган бюджет доирасида ўзаро боғлиқ ҳаракатлар мажмуидир. </a:t>
            </a:r>
            <a:r>
              <a:rPr lang="uz-Cyrl-UZ" sz="2200" b="1" dirty="0">
                <a:solidFill>
                  <a:srgbClr val="000000"/>
                </a:solidFill>
                <a:latin typeface="Times New Roman" panose="02020603050405020304" pitchFamily="18" charset="0"/>
                <a:cs typeface="Times New Roman" panose="02020603050405020304" pitchFamily="18" charset="0"/>
              </a:rPr>
              <a:t>(Жаҳон банки)</a:t>
            </a:r>
            <a:endParaRPr lang="uz-Cyrl-UZ" sz="2200" b="0" i="0" dirty="0">
              <a:solidFill>
                <a:srgbClr val="000000"/>
              </a:solidFill>
              <a:effectLst/>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D2A57CA3-5206-426B-8744-DCD98F9C5792}"/>
              </a:ext>
            </a:extLst>
          </p:cNvPr>
          <p:cNvSpPr/>
          <p:nvPr/>
        </p:nvSpPr>
        <p:spPr>
          <a:xfrm>
            <a:off x="140677" y="2995250"/>
            <a:ext cx="7584830" cy="1482971"/>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indent="539750" algn="just"/>
            <a:r>
              <a:rPr lang="uz-Cyrl-UZ" sz="2200" b="1" dirty="0">
                <a:latin typeface="Times New Roman" panose="02020603050405020304" pitchFamily="18" charset="0"/>
                <a:cs typeface="Times New Roman" panose="02020603050405020304" pitchFamily="18" charset="0"/>
              </a:rPr>
              <a:t>Лойиҳа - </a:t>
            </a:r>
            <a:r>
              <a:rPr lang="uz-Cyrl-UZ" sz="2200" dirty="0">
                <a:latin typeface="Times New Roman" panose="02020603050405020304" pitchFamily="18" charset="0"/>
                <a:cs typeface="Times New Roman" panose="02020603050405020304" pitchFamily="18" charset="0"/>
              </a:rPr>
              <a:t>бу аниқ талабларга жавоб берадиган, шу жумладан вақт, харажат ва ресурс чекловларини ўз ичига олган мувофиқлаштирилган ва бошқариладиган тадбирлар йиғиндисидан иборат антиқа жараёндир</a:t>
            </a:r>
            <a:r>
              <a:rPr lang="uz-Cyrl-UZ" sz="2200" b="1" dirty="0">
                <a:latin typeface="Times New Roman" panose="02020603050405020304" pitchFamily="18" charset="0"/>
                <a:cs typeface="Times New Roman" panose="02020603050405020304" pitchFamily="18" charset="0"/>
              </a:rPr>
              <a:t> (</a:t>
            </a:r>
            <a:r>
              <a:rPr lang="uz-Latn-UZ" sz="2200" b="1" dirty="0">
                <a:latin typeface="Times New Roman" panose="02020603050405020304" pitchFamily="18" charset="0"/>
                <a:cs typeface="Times New Roman" panose="02020603050405020304" pitchFamily="18" charset="0"/>
              </a:rPr>
              <a:t>ISO 9000:2001).</a:t>
            </a:r>
            <a:endParaRPr lang="uz-Cyrl-UZ" sz="2200"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D9FE9911-D8AA-4EED-B1E3-BEDF2C4A4467}"/>
              </a:ext>
            </a:extLst>
          </p:cNvPr>
          <p:cNvSpPr/>
          <p:nvPr/>
        </p:nvSpPr>
        <p:spPr>
          <a:xfrm>
            <a:off x="140677" y="4613038"/>
            <a:ext cx="7584830" cy="182293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indent="539750" algn="just"/>
            <a:r>
              <a:rPr lang="uz-Cyrl-UZ" sz="2200" b="1" dirty="0">
                <a:solidFill>
                  <a:srgbClr val="000000"/>
                </a:solidFill>
                <a:latin typeface="Times New Roman" panose="02020603050405020304" pitchFamily="18" charset="0"/>
                <a:cs typeface="Times New Roman" panose="02020603050405020304" pitchFamily="18" charset="0"/>
              </a:rPr>
              <a:t>Лойиҳа - </a:t>
            </a:r>
            <a:r>
              <a:rPr lang="uz-Cyrl-UZ" sz="2200" dirty="0">
                <a:solidFill>
                  <a:srgbClr val="000000"/>
                </a:solidFill>
                <a:latin typeface="Times New Roman" panose="02020603050405020304" pitchFamily="18" charset="0"/>
                <a:cs typeface="Times New Roman" panose="02020603050405020304" pitchFamily="18" charset="0"/>
              </a:rPr>
              <a:t>бу мавжуд тизимни ривожлантириш ва янада такомиллаштириш мақсадида ўзгартириш ёки ислоҳ қилишдир. Лойиҳани бошқариш – бу лойиҳанинг мақсад ва вазифаларига эришишга қаратилган тадбирлар мажмуасидир.</a:t>
            </a:r>
            <a:r>
              <a:rPr lang="uz-Cyrl-UZ" sz="2200" b="1" dirty="0">
                <a:solidFill>
                  <a:srgbClr val="000000"/>
                </a:solidFill>
                <a:latin typeface="Times New Roman" panose="02020603050405020304" pitchFamily="18" charset="0"/>
                <a:cs typeface="Times New Roman" panose="02020603050405020304" pitchFamily="18" charset="0"/>
              </a:rPr>
              <a:t>(Суюнов Д.Х., Холбоев Б.А.</a:t>
            </a:r>
            <a:r>
              <a:rPr lang="uz-Latn-UZ" sz="2200" b="1" dirty="0">
                <a:solidFill>
                  <a:srgbClr val="000000"/>
                </a:solidFill>
                <a:latin typeface="Times New Roman" panose="02020603050405020304" pitchFamily="18" charset="0"/>
                <a:cs typeface="Times New Roman" panose="02020603050405020304" pitchFamily="18" charset="0"/>
              </a:rPr>
              <a:t>)</a:t>
            </a:r>
            <a:endParaRPr lang="uz-Latn-UZ" sz="2200" dirty="0"/>
          </a:p>
        </p:txBody>
      </p:sp>
    </p:spTree>
    <p:extLst>
      <p:ext uri="{BB962C8B-B14F-4D97-AF65-F5344CB8AC3E}">
        <p14:creationId xmlns:p14="http://schemas.microsoft.com/office/powerpoint/2010/main" val="3841687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Таблица 6">
            <a:extLst>
              <a:ext uri="{FF2B5EF4-FFF2-40B4-BE49-F238E27FC236}">
                <a16:creationId xmlns:a16="http://schemas.microsoft.com/office/drawing/2014/main" id="{1A2FB1EA-C198-4385-AF97-E17C61559641}"/>
              </a:ext>
            </a:extLst>
          </p:cNvPr>
          <p:cNvGraphicFramePr>
            <a:graphicFrameLocks noGrp="1"/>
          </p:cNvGraphicFramePr>
          <p:nvPr>
            <p:extLst>
              <p:ext uri="{D42A27DB-BD31-4B8C-83A1-F6EECF244321}">
                <p14:modId xmlns:p14="http://schemas.microsoft.com/office/powerpoint/2010/main" val="222935941"/>
              </p:ext>
            </p:extLst>
          </p:nvPr>
        </p:nvGraphicFramePr>
        <p:xfrm>
          <a:off x="161925" y="723521"/>
          <a:ext cx="9802690" cy="5992864"/>
        </p:xfrm>
        <a:graphic>
          <a:graphicData uri="http://schemas.openxmlformats.org/drawingml/2006/table">
            <a:tbl>
              <a:tblPr firstRow="1" firstCol="1" bandRow="1"/>
              <a:tblGrid>
                <a:gridCol w="4890331">
                  <a:extLst>
                    <a:ext uri="{9D8B030D-6E8A-4147-A177-3AD203B41FA5}">
                      <a16:colId xmlns:a16="http://schemas.microsoft.com/office/drawing/2014/main" val="2051836759"/>
                    </a:ext>
                  </a:extLst>
                </a:gridCol>
                <a:gridCol w="4912359">
                  <a:extLst>
                    <a:ext uri="{9D8B030D-6E8A-4147-A177-3AD203B41FA5}">
                      <a16:colId xmlns:a16="http://schemas.microsoft.com/office/drawing/2014/main" val="901883615"/>
                    </a:ext>
                  </a:extLst>
                </a:gridCol>
              </a:tblGrid>
              <a:tr h="399524">
                <a:tc>
                  <a:txBody>
                    <a:bodyPr/>
                    <a:lstStyle/>
                    <a:p>
                      <a:pPr algn="ctr">
                        <a:spcAft>
                          <a:spcPts val="0"/>
                        </a:spcAft>
                      </a:pPr>
                      <a:r>
                        <a:rPr lang="uz-Cyrl-UZ" sz="2400" b="1" dirty="0">
                          <a:effectLst/>
                          <a:latin typeface="Times New Roman" panose="02020603050405020304" pitchFamily="18" charset="0"/>
                          <a:ea typeface="Times New Roman" panose="02020603050405020304" pitchFamily="18" charset="0"/>
                        </a:rPr>
                        <a:t>Лойиҳа</a:t>
                      </a:r>
                      <a:endParaRPr lang="uz-Latn-UZ" sz="2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algn="ctr">
                        <a:spcAft>
                          <a:spcPts val="0"/>
                        </a:spcAft>
                      </a:pPr>
                      <a:r>
                        <a:rPr lang="uz-Cyrl-UZ" sz="2400" b="1">
                          <a:solidFill>
                            <a:srgbClr val="000000"/>
                          </a:solidFill>
                          <a:effectLst/>
                          <a:latin typeface="Times New Roman" panose="02020603050405020304" pitchFamily="18" charset="0"/>
                          <a:ea typeface="Times New Roman" panose="02020603050405020304" pitchFamily="18" charset="0"/>
                        </a:rPr>
                        <a:t>Бизнес-жараён</a:t>
                      </a:r>
                      <a:endParaRPr lang="uz-Latn-UZ" sz="24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extLst>
                  <a:ext uri="{0D108BD9-81ED-4DB2-BD59-A6C34878D82A}">
                    <a16:rowId xmlns:a16="http://schemas.microsoft.com/office/drawing/2014/main" val="4193490174"/>
                  </a:ext>
                </a:extLst>
              </a:tr>
              <a:tr h="1198573">
                <a:tc gridSpan="2">
                  <a:txBody>
                    <a:bodyPr/>
                    <a:lstStyle/>
                    <a:p>
                      <a:pPr marL="342900" lvl="0" indent="-342900" algn="ctr">
                        <a:spcAft>
                          <a:spcPts val="0"/>
                        </a:spcAft>
                        <a:buFont typeface="Symbol" panose="05050102010706020507" pitchFamily="18" charset="2"/>
                        <a:buChar char=""/>
                      </a:pPr>
                      <a:r>
                        <a:rPr lang="uz-Cyrl-UZ" sz="2400" dirty="0">
                          <a:effectLst/>
                          <a:latin typeface="Times New Roman" panose="02020603050405020304" pitchFamily="18" charset="0"/>
                          <a:ea typeface="Times New Roman" panose="02020603050405020304" pitchFamily="18" charset="0"/>
                        </a:rPr>
                        <a:t>Одамлар томонидан бажаради</a:t>
                      </a:r>
                      <a:endParaRPr lang="uz-Latn-UZ" sz="2400" dirty="0">
                        <a:effectLst/>
                        <a:latin typeface="Times New Roman" panose="02020603050405020304" pitchFamily="18" charset="0"/>
                        <a:ea typeface="Times New Roman" panose="02020603050405020304" pitchFamily="18" charset="0"/>
                      </a:endParaRPr>
                    </a:p>
                    <a:p>
                      <a:pPr marL="342900" lvl="0" indent="-342900" algn="ctr">
                        <a:spcAft>
                          <a:spcPts val="0"/>
                        </a:spcAft>
                        <a:buFont typeface="Symbol" panose="05050102010706020507" pitchFamily="18" charset="2"/>
                        <a:buChar char=""/>
                      </a:pPr>
                      <a:r>
                        <a:rPr lang="uz-Cyrl-UZ" sz="2400" dirty="0">
                          <a:effectLst/>
                          <a:latin typeface="Times New Roman" panose="02020603050405020304" pitchFamily="18" charset="0"/>
                          <a:ea typeface="Times New Roman" panose="02020603050405020304" pitchFamily="18" charset="0"/>
                        </a:rPr>
                        <a:t>Ресурслар чегараланган</a:t>
                      </a:r>
                      <a:endParaRPr lang="uz-Latn-UZ" sz="2400" dirty="0">
                        <a:effectLst/>
                        <a:latin typeface="Times New Roman" panose="02020603050405020304" pitchFamily="18" charset="0"/>
                        <a:ea typeface="Times New Roman" panose="02020603050405020304" pitchFamily="18" charset="0"/>
                      </a:endParaRPr>
                    </a:p>
                    <a:p>
                      <a:pPr marL="342900" lvl="0" indent="-342900" algn="ctr">
                        <a:spcAft>
                          <a:spcPts val="0"/>
                        </a:spcAft>
                        <a:buFont typeface="Symbol" panose="05050102010706020507" pitchFamily="18" charset="2"/>
                        <a:buChar char=""/>
                      </a:pPr>
                      <a:r>
                        <a:rPr lang="uz-Cyrl-UZ" sz="2400" dirty="0">
                          <a:effectLst/>
                          <a:latin typeface="Times New Roman" panose="02020603050405020304" pitchFamily="18" charset="0"/>
                          <a:ea typeface="Times New Roman" panose="02020603050405020304" pitchFamily="18" charset="0"/>
                        </a:rPr>
                        <a:t>Режалаштирилади, бажарилади, бошқарилади</a:t>
                      </a:r>
                      <a:endParaRPr lang="uz-Latn-UZ" sz="2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uz-Latn-UZ"/>
                    </a:p>
                  </a:txBody>
                  <a:tcPr/>
                </a:tc>
                <a:extLst>
                  <a:ext uri="{0D108BD9-81ED-4DB2-BD59-A6C34878D82A}">
                    <a16:rowId xmlns:a16="http://schemas.microsoft.com/office/drawing/2014/main" val="2281105385"/>
                  </a:ext>
                </a:extLst>
              </a:tr>
              <a:tr h="799048">
                <a:tc>
                  <a:txBody>
                    <a:bodyPr/>
                    <a:lstStyle/>
                    <a:p>
                      <a:pPr algn="ctr">
                        <a:spcAft>
                          <a:spcPts val="0"/>
                        </a:spcAft>
                      </a:pPr>
                      <a:r>
                        <a:rPr lang="uz-Cyrl-UZ" sz="2400">
                          <a:effectLst/>
                          <a:latin typeface="Times New Roman" panose="02020603050405020304" pitchFamily="18" charset="0"/>
                          <a:ea typeface="Times New Roman" panose="02020603050405020304" pitchFamily="18" charset="0"/>
                        </a:rPr>
                        <a:t>1. Вақтинчалик жараён: бошланиши ва якунига эга.</a:t>
                      </a:r>
                      <a:endParaRPr lang="uz-Latn-UZ" sz="24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2400" dirty="0">
                          <a:effectLst/>
                          <a:latin typeface="Times New Roman" panose="02020603050405020304" pitchFamily="18" charset="0"/>
                          <a:ea typeface="Times New Roman" panose="02020603050405020304" pitchFamily="18" charset="0"/>
                        </a:rPr>
                        <a:t>1. Узлуксиз жараён: бир хил ҳаракатлар доимий такрорланади.</a:t>
                      </a:r>
                      <a:endParaRPr lang="uz-Latn-UZ" sz="2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70563447"/>
                  </a:ext>
                </a:extLst>
              </a:tr>
              <a:tr h="799048">
                <a:tc>
                  <a:txBody>
                    <a:bodyPr/>
                    <a:lstStyle/>
                    <a:p>
                      <a:pPr algn="ctr">
                        <a:spcAft>
                          <a:spcPts val="0"/>
                        </a:spcAft>
                      </a:pPr>
                      <a:r>
                        <a:rPr lang="uz-Cyrl-UZ" sz="2400">
                          <a:effectLst/>
                          <a:latin typeface="Times New Roman" panose="02020603050405020304" pitchFamily="18" charset="0"/>
                          <a:ea typeface="Times New Roman" panose="02020603050405020304" pitchFamily="18" charset="0"/>
                        </a:rPr>
                        <a:t>2. Натижаси антиқа.</a:t>
                      </a:r>
                      <a:endParaRPr lang="uz-Latn-UZ" sz="24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2400" dirty="0">
                          <a:effectLst/>
                          <a:latin typeface="Times New Roman" panose="02020603050405020304" pitchFamily="18" charset="0"/>
                          <a:ea typeface="Times New Roman" panose="02020603050405020304" pitchFamily="18" charset="0"/>
                        </a:rPr>
                        <a:t>2. Вазифа ҳар сафар бажарилганда бир хил натижалар беради.</a:t>
                      </a:r>
                      <a:endParaRPr lang="uz-Latn-UZ" sz="2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5717846"/>
                  </a:ext>
                </a:extLst>
              </a:tr>
              <a:tr h="1598098">
                <a:tc>
                  <a:txBody>
                    <a:bodyPr/>
                    <a:lstStyle/>
                    <a:p>
                      <a:pPr algn="ctr">
                        <a:spcAft>
                          <a:spcPts val="0"/>
                        </a:spcAft>
                      </a:pPr>
                      <a:r>
                        <a:rPr lang="uz-Cyrl-UZ" sz="2400">
                          <a:effectLst/>
                          <a:latin typeface="Times New Roman" panose="02020603050405020304" pitchFamily="18" charset="0"/>
                          <a:ea typeface="Times New Roman" panose="02020603050405020304" pitchFamily="18" charset="0"/>
                        </a:rPr>
                        <a:t>3. Ишлар лойиҳани амалга ошириш жараёнида ишлайдиган вақтинча тузилган тузилмаларда амалга оширилади.</a:t>
                      </a:r>
                      <a:endParaRPr lang="uz-Latn-UZ" sz="24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2400" dirty="0">
                          <a:effectLst/>
                          <a:latin typeface="Times New Roman" panose="02020603050405020304" pitchFamily="18" charset="0"/>
                          <a:ea typeface="Times New Roman" panose="02020603050405020304" pitchFamily="18" charset="0"/>
                        </a:rPr>
                        <a:t>3. Ишлар барқарор ташкилий тузилмаларда олиб борилади.</a:t>
                      </a:r>
                      <a:endParaRPr lang="uz-Latn-UZ" sz="2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99316129"/>
                  </a:ext>
                </a:extLst>
              </a:tr>
              <a:tr h="1198573">
                <a:tc>
                  <a:txBody>
                    <a:bodyPr/>
                    <a:lstStyle/>
                    <a:p>
                      <a:pPr algn="ctr">
                        <a:spcAft>
                          <a:spcPts val="0"/>
                        </a:spcAft>
                      </a:pPr>
                      <a:r>
                        <a:rPr lang="uz-Cyrl-UZ" sz="2400">
                          <a:effectLst/>
                          <a:latin typeface="Times New Roman" panose="02020603050405020304" pitchFamily="18" charset="0"/>
                          <a:ea typeface="Times New Roman" panose="02020603050405020304" pitchFamily="18" charset="0"/>
                        </a:rPr>
                        <a:t>4. Ишлар янги, ўзгарувчан, бир марталик, турлича, турли функционал.</a:t>
                      </a:r>
                      <a:endParaRPr lang="uz-Latn-UZ" sz="24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2400" dirty="0">
                          <a:effectLst/>
                          <a:latin typeface="Times New Roman" panose="02020603050405020304" pitchFamily="18" charset="0"/>
                          <a:ea typeface="Times New Roman" panose="02020603050405020304" pitchFamily="18" charset="0"/>
                        </a:rPr>
                        <a:t>4. Иш одатий, такрорланадиган, тасдиқланган қоидалар билан чекланган.</a:t>
                      </a:r>
                      <a:endParaRPr lang="uz-Latn-UZ" sz="24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0630607"/>
                  </a:ext>
                </a:extLst>
              </a:tr>
            </a:tbl>
          </a:graphicData>
        </a:graphic>
      </p:graphicFrame>
      <p:pic>
        <p:nvPicPr>
          <p:cNvPr id="1026" name="Picture 2" descr="CLOUD COMPUTING: MICROSOFT PROJECT">
            <a:extLst>
              <a:ext uri="{FF2B5EF4-FFF2-40B4-BE49-F238E27FC236}">
                <a16:creationId xmlns:a16="http://schemas.microsoft.com/office/drawing/2014/main" id="{6B282368-8BCE-4697-A979-F2FED86D04E3}"/>
              </a:ext>
            </a:extLst>
          </p:cNvPr>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l="5092" r="5141"/>
          <a:stretch/>
        </p:blipFill>
        <p:spPr bwMode="auto">
          <a:xfrm>
            <a:off x="10058400" y="0"/>
            <a:ext cx="2133600" cy="112651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CLOUD COMPUTING: MICROSOFT PROJECT">
            <a:extLst>
              <a:ext uri="{FF2B5EF4-FFF2-40B4-BE49-F238E27FC236}">
                <a16:creationId xmlns:a16="http://schemas.microsoft.com/office/drawing/2014/main" id="{FE4CB06D-2BC4-453C-A1B6-D1A20D7F70BC}"/>
              </a:ext>
            </a:extLst>
          </p:cNvPr>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l="5092" r="5141"/>
          <a:stretch/>
        </p:blipFill>
        <p:spPr bwMode="auto">
          <a:xfrm>
            <a:off x="10058400" y="1126511"/>
            <a:ext cx="2133600" cy="112651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CLOUD COMPUTING: MICROSOFT PROJECT">
            <a:extLst>
              <a:ext uri="{FF2B5EF4-FFF2-40B4-BE49-F238E27FC236}">
                <a16:creationId xmlns:a16="http://schemas.microsoft.com/office/drawing/2014/main" id="{5D39E280-1DBA-42AE-A4C7-3F96ADC40B0C}"/>
              </a:ext>
            </a:extLst>
          </p:cNvPr>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l="5092" r="5141"/>
          <a:stretch/>
        </p:blipFill>
        <p:spPr bwMode="auto">
          <a:xfrm>
            <a:off x="10058400" y="2253022"/>
            <a:ext cx="2133600" cy="11265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LOUD COMPUTING: MICROSOFT PROJECT">
            <a:extLst>
              <a:ext uri="{FF2B5EF4-FFF2-40B4-BE49-F238E27FC236}">
                <a16:creationId xmlns:a16="http://schemas.microsoft.com/office/drawing/2014/main" id="{C50AA739-CE81-410D-A6D3-CE795F2B0E37}"/>
              </a:ext>
            </a:extLst>
          </p:cNvPr>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l="5092" r="5141"/>
          <a:stretch/>
        </p:blipFill>
        <p:spPr bwMode="auto">
          <a:xfrm>
            <a:off x="10058400" y="3379533"/>
            <a:ext cx="2133600" cy="1126511"/>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id="{7C801FC6-B42D-4D63-AF27-56FFA434C6CB}"/>
              </a:ext>
            </a:extLst>
          </p:cNvPr>
          <p:cNvSpPr/>
          <p:nvPr/>
        </p:nvSpPr>
        <p:spPr>
          <a:xfrm>
            <a:off x="255711" y="9258"/>
            <a:ext cx="9802689" cy="738664"/>
          </a:xfrm>
          <a:prstGeom prst="rect">
            <a:avLst/>
          </a:prstGeom>
        </p:spPr>
        <p:txBody>
          <a:bodyPr wrap="square" anchor="ctr">
            <a:spAutoFit/>
          </a:bodyPr>
          <a:lstStyle/>
          <a:p>
            <a:pPr algn="ctr"/>
            <a:r>
              <a:rPr lang="uz-Latn-UZ" sz="2100" b="1" dirty="0">
                <a:latin typeface="Times New Roman" panose="02020603050405020304" pitchFamily="18" charset="0"/>
                <a:cs typeface="Times New Roman" panose="02020603050405020304" pitchFamily="18" charset="0"/>
              </a:rPr>
              <a:t>ЛОЙИҲАЛАР ВА БИЗНЕС ЖАРАЁНЛАРНИНГ ЎХШАШЛИКЛАРИ ВА </a:t>
            </a:r>
            <a:r>
              <a:rPr lang="uz-Latn-UZ" sz="2100" b="1" dirty="0" smtClean="0">
                <a:latin typeface="Times New Roman" panose="02020603050405020304" pitchFamily="18" charset="0"/>
                <a:cs typeface="Times New Roman" panose="02020603050405020304" pitchFamily="18" charset="0"/>
              </a:rPr>
              <a:t>ФАРҚЛАРИ</a:t>
            </a:r>
            <a:r>
              <a:rPr lang="en-US" sz="2100" b="1" dirty="0" smtClean="0">
                <a:latin typeface="Times New Roman" panose="02020603050405020304" pitchFamily="18" charset="0"/>
                <a:cs typeface="Times New Roman" panose="02020603050405020304" pitchFamily="18" charset="0"/>
              </a:rPr>
              <a:t> [1]</a:t>
            </a:r>
            <a:endParaRPr lang="uz-Latn-UZ" sz="2100" b="1" dirty="0">
              <a:latin typeface="Times New Roman" panose="02020603050405020304" pitchFamily="18" charset="0"/>
              <a:cs typeface="Times New Roman" panose="02020603050405020304" pitchFamily="18" charset="0"/>
            </a:endParaRPr>
          </a:p>
        </p:txBody>
      </p:sp>
      <p:pic>
        <p:nvPicPr>
          <p:cNvPr id="13" name="Picture 2" descr="CLOUD COMPUTING: MICROSOFT PROJECT">
            <a:extLst>
              <a:ext uri="{FF2B5EF4-FFF2-40B4-BE49-F238E27FC236}">
                <a16:creationId xmlns:a16="http://schemas.microsoft.com/office/drawing/2014/main" id="{38CFADB4-2252-4BAB-83BD-8B742C08DC45}"/>
              </a:ext>
            </a:extLst>
          </p:cNvPr>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l="5092" r="5141"/>
          <a:stretch/>
        </p:blipFill>
        <p:spPr bwMode="auto">
          <a:xfrm>
            <a:off x="10058400" y="4506044"/>
            <a:ext cx="2133600" cy="112651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CLOUD COMPUTING: MICROSOFT PROJECT">
            <a:extLst>
              <a:ext uri="{FF2B5EF4-FFF2-40B4-BE49-F238E27FC236}">
                <a16:creationId xmlns:a16="http://schemas.microsoft.com/office/drawing/2014/main" id="{3C2F7AAC-1EAC-43B7-ABCF-4AFFED38A2F9}"/>
              </a:ext>
            </a:extLst>
          </p:cNvPr>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l="5092" r="5141"/>
          <a:stretch/>
        </p:blipFill>
        <p:spPr bwMode="auto">
          <a:xfrm>
            <a:off x="10058400" y="5632555"/>
            <a:ext cx="2133600" cy="1126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5533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850C7EC7-CB7A-4C48-9B5D-FEC9D389707C}"/>
              </a:ext>
            </a:extLst>
          </p:cNvPr>
          <p:cNvPicPr>
            <a:picLocks noChangeAspect="1"/>
          </p:cNvPicPr>
          <p:nvPr/>
        </p:nvPicPr>
        <p:blipFill>
          <a:blip r:embed="rId2"/>
          <a:stretch>
            <a:fillRect/>
          </a:stretch>
        </p:blipFill>
        <p:spPr>
          <a:xfrm>
            <a:off x="172705" y="490177"/>
            <a:ext cx="9258509" cy="6339309"/>
          </a:xfrm>
          <a:prstGeom prst="rect">
            <a:avLst/>
          </a:prstGeom>
        </p:spPr>
      </p:pic>
      <p:sp>
        <p:nvSpPr>
          <p:cNvPr id="4" name="TextBox 3">
            <a:extLst>
              <a:ext uri="{FF2B5EF4-FFF2-40B4-BE49-F238E27FC236}">
                <a16:creationId xmlns:a16="http://schemas.microsoft.com/office/drawing/2014/main" id="{2BB685AE-7E42-428B-A6C7-B93FDAB0ADEF}"/>
              </a:ext>
            </a:extLst>
          </p:cNvPr>
          <p:cNvSpPr txBox="1"/>
          <p:nvPr/>
        </p:nvSpPr>
        <p:spPr>
          <a:xfrm>
            <a:off x="1360714" y="46894"/>
            <a:ext cx="7238163" cy="461665"/>
          </a:xfrm>
          <a:prstGeom prst="rect">
            <a:avLst/>
          </a:prstGeom>
          <a:noFill/>
        </p:spPr>
        <p:txBody>
          <a:bodyPr wrap="square" rtlCol="0">
            <a:spAutoFit/>
          </a:bodyPr>
          <a:lstStyle/>
          <a:p>
            <a:r>
              <a:rPr lang="ru-RU" sz="2400" b="1" dirty="0">
                <a:latin typeface="Times New Roman" panose="02020603050405020304" pitchFamily="18" charset="0"/>
                <a:cs typeface="Times New Roman" panose="02020603050405020304" pitchFamily="18" charset="0"/>
              </a:rPr>
              <a:t>ЛОЙИҲАВИЙ ФАОЛИЯТ </a:t>
            </a:r>
            <a:r>
              <a:rPr lang="ru-RU" sz="2400" b="1" dirty="0" smtClean="0">
                <a:latin typeface="Times New Roman" panose="02020603050405020304" pitchFamily="18" charset="0"/>
                <a:cs typeface="Times New Roman" panose="02020603050405020304" pitchFamily="18" charset="0"/>
              </a:rPr>
              <a:t>ХУСУСИЯТЛАРИ</a:t>
            </a:r>
            <a:r>
              <a:rPr lang="en-US" sz="2400" b="1" dirty="0" smtClean="0">
                <a:latin typeface="Times New Roman" panose="02020603050405020304" pitchFamily="18" charset="0"/>
                <a:cs typeface="Times New Roman" panose="02020603050405020304" pitchFamily="18" charset="0"/>
              </a:rPr>
              <a:t> [1]</a:t>
            </a:r>
            <a:endParaRPr lang="uz-Latn-UZ" sz="2400" b="1"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5D3A9F6A-05E1-47D1-829C-20CDDCC05699}"/>
              </a:ext>
            </a:extLst>
          </p:cNvPr>
          <p:cNvPicPr>
            <a:picLocks noChangeAspect="1"/>
          </p:cNvPicPr>
          <p:nvPr/>
        </p:nvPicPr>
        <p:blipFill>
          <a:blip r:embed="rId3"/>
          <a:stretch>
            <a:fillRect/>
          </a:stretch>
        </p:blipFill>
        <p:spPr>
          <a:xfrm>
            <a:off x="9559595" y="1000928"/>
            <a:ext cx="2632404" cy="984738"/>
          </a:xfrm>
          <a:prstGeom prst="rect">
            <a:avLst/>
          </a:prstGeom>
        </p:spPr>
      </p:pic>
      <p:pic>
        <p:nvPicPr>
          <p:cNvPr id="6" name="Рисунок 5">
            <a:extLst>
              <a:ext uri="{FF2B5EF4-FFF2-40B4-BE49-F238E27FC236}">
                <a16:creationId xmlns:a16="http://schemas.microsoft.com/office/drawing/2014/main" id="{625D3FD8-FA44-4575-A7D4-B6BA915C3F3A}"/>
              </a:ext>
            </a:extLst>
          </p:cNvPr>
          <p:cNvPicPr>
            <a:picLocks noChangeAspect="1"/>
          </p:cNvPicPr>
          <p:nvPr/>
        </p:nvPicPr>
        <p:blipFill>
          <a:blip r:embed="rId3"/>
          <a:stretch>
            <a:fillRect/>
          </a:stretch>
        </p:blipFill>
        <p:spPr>
          <a:xfrm>
            <a:off x="9559595" y="16190"/>
            <a:ext cx="2632404" cy="984738"/>
          </a:xfrm>
          <a:prstGeom prst="rect">
            <a:avLst/>
          </a:prstGeom>
        </p:spPr>
      </p:pic>
      <p:pic>
        <p:nvPicPr>
          <p:cNvPr id="7" name="Рисунок 6">
            <a:extLst>
              <a:ext uri="{FF2B5EF4-FFF2-40B4-BE49-F238E27FC236}">
                <a16:creationId xmlns:a16="http://schemas.microsoft.com/office/drawing/2014/main" id="{EDA31512-4E53-41F1-A151-611553B24B70}"/>
              </a:ext>
            </a:extLst>
          </p:cNvPr>
          <p:cNvPicPr>
            <a:picLocks noChangeAspect="1"/>
          </p:cNvPicPr>
          <p:nvPr/>
        </p:nvPicPr>
        <p:blipFill>
          <a:blip r:embed="rId3"/>
          <a:stretch>
            <a:fillRect/>
          </a:stretch>
        </p:blipFill>
        <p:spPr>
          <a:xfrm>
            <a:off x="9559595" y="2970404"/>
            <a:ext cx="2632404" cy="984738"/>
          </a:xfrm>
          <a:prstGeom prst="rect">
            <a:avLst/>
          </a:prstGeom>
        </p:spPr>
      </p:pic>
      <p:pic>
        <p:nvPicPr>
          <p:cNvPr id="8" name="Рисунок 7">
            <a:extLst>
              <a:ext uri="{FF2B5EF4-FFF2-40B4-BE49-F238E27FC236}">
                <a16:creationId xmlns:a16="http://schemas.microsoft.com/office/drawing/2014/main" id="{18613DEE-1734-41E1-94C9-0C38EEF8BD89}"/>
              </a:ext>
            </a:extLst>
          </p:cNvPr>
          <p:cNvPicPr>
            <a:picLocks noChangeAspect="1"/>
          </p:cNvPicPr>
          <p:nvPr/>
        </p:nvPicPr>
        <p:blipFill>
          <a:blip r:embed="rId3"/>
          <a:stretch>
            <a:fillRect/>
          </a:stretch>
        </p:blipFill>
        <p:spPr>
          <a:xfrm>
            <a:off x="9559595" y="1985666"/>
            <a:ext cx="2632404" cy="984738"/>
          </a:xfrm>
          <a:prstGeom prst="rect">
            <a:avLst/>
          </a:prstGeom>
        </p:spPr>
      </p:pic>
      <p:pic>
        <p:nvPicPr>
          <p:cNvPr id="9" name="Рисунок 8">
            <a:extLst>
              <a:ext uri="{FF2B5EF4-FFF2-40B4-BE49-F238E27FC236}">
                <a16:creationId xmlns:a16="http://schemas.microsoft.com/office/drawing/2014/main" id="{69D7111D-9110-4610-8790-4BDADA136796}"/>
              </a:ext>
            </a:extLst>
          </p:cNvPr>
          <p:cNvPicPr>
            <a:picLocks noChangeAspect="1"/>
          </p:cNvPicPr>
          <p:nvPr/>
        </p:nvPicPr>
        <p:blipFill>
          <a:blip r:embed="rId3"/>
          <a:stretch>
            <a:fillRect/>
          </a:stretch>
        </p:blipFill>
        <p:spPr>
          <a:xfrm>
            <a:off x="9559595" y="3955142"/>
            <a:ext cx="2632404" cy="984738"/>
          </a:xfrm>
          <a:prstGeom prst="rect">
            <a:avLst/>
          </a:prstGeom>
        </p:spPr>
      </p:pic>
      <p:pic>
        <p:nvPicPr>
          <p:cNvPr id="10" name="Рисунок 9">
            <a:extLst>
              <a:ext uri="{FF2B5EF4-FFF2-40B4-BE49-F238E27FC236}">
                <a16:creationId xmlns:a16="http://schemas.microsoft.com/office/drawing/2014/main" id="{C3BFE589-0AA0-4E09-8926-A1BE92D8B9EB}"/>
              </a:ext>
            </a:extLst>
          </p:cNvPr>
          <p:cNvPicPr>
            <a:picLocks noChangeAspect="1"/>
          </p:cNvPicPr>
          <p:nvPr/>
        </p:nvPicPr>
        <p:blipFill>
          <a:blip r:embed="rId3"/>
          <a:stretch>
            <a:fillRect/>
          </a:stretch>
        </p:blipFill>
        <p:spPr>
          <a:xfrm>
            <a:off x="9559596" y="4872334"/>
            <a:ext cx="2632404" cy="984738"/>
          </a:xfrm>
          <a:prstGeom prst="rect">
            <a:avLst/>
          </a:prstGeom>
        </p:spPr>
      </p:pic>
      <p:pic>
        <p:nvPicPr>
          <p:cNvPr id="11" name="Рисунок 10">
            <a:extLst>
              <a:ext uri="{FF2B5EF4-FFF2-40B4-BE49-F238E27FC236}">
                <a16:creationId xmlns:a16="http://schemas.microsoft.com/office/drawing/2014/main" id="{0A95DF13-4E47-4762-8599-7D205A31D061}"/>
              </a:ext>
            </a:extLst>
          </p:cNvPr>
          <p:cNvPicPr>
            <a:picLocks noChangeAspect="1"/>
          </p:cNvPicPr>
          <p:nvPr/>
        </p:nvPicPr>
        <p:blipFill>
          <a:blip r:embed="rId3"/>
          <a:stretch>
            <a:fillRect/>
          </a:stretch>
        </p:blipFill>
        <p:spPr>
          <a:xfrm>
            <a:off x="9559596" y="5857072"/>
            <a:ext cx="2632404" cy="984738"/>
          </a:xfrm>
          <a:prstGeom prst="rect">
            <a:avLst/>
          </a:prstGeom>
        </p:spPr>
      </p:pic>
    </p:spTree>
    <p:extLst>
      <p:ext uri="{BB962C8B-B14F-4D97-AF65-F5344CB8AC3E}">
        <p14:creationId xmlns:p14="http://schemas.microsoft.com/office/powerpoint/2010/main" val="25135636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B73150F0-87F7-42E7-AED2-C45F115FA330}"/>
              </a:ext>
            </a:extLst>
          </p:cNvPr>
          <p:cNvPicPr>
            <a:picLocks noChangeAspect="1"/>
          </p:cNvPicPr>
          <p:nvPr/>
        </p:nvPicPr>
        <p:blipFill>
          <a:blip r:embed="rId2"/>
          <a:stretch>
            <a:fillRect/>
          </a:stretch>
        </p:blipFill>
        <p:spPr>
          <a:xfrm>
            <a:off x="0" y="590601"/>
            <a:ext cx="12188996" cy="5071646"/>
          </a:xfrm>
          <a:prstGeom prst="rect">
            <a:avLst/>
          </a:prstGeom>
        </p:spPr>
      </p:pic>
      <p:sp>
        <p:nvSpPr>
          <p:cNvPr id="3" name="Прямоугольник 2">
            <a:extLst>
              <a:ext uri="{FF2B5EF4-FFF2-40B4-BE49-F238E27FC236}">
                <a16:creationId xmlns:a16="http://schemas.microsoft.com/office/drawing/2014/main" id="{173B1A6E-ACB6-46AB-AE6D-B92FB170E756}"/>
              </a:ext>
            </a:extLst>
          </p:cNvPr>
          <p:cNvSpPr/>
          <p:nvPr/>
        </p:nvSpPr>
        <p:spPr>
          <a:xfrm>
            <a:off x="3818701" y="67381"/>
            <a:ext cx="4671663" cy="523220"/>
          </a:xfrm>
          <a:prstGeom prst="rect">
            <a:avLst/>
          </a:prstGeom>
        </p:spPr>
        <p:txBody>
          <a:bodyPr wrap="none">
            <a:spAutoFit/>
          </a:bodyPr>
          <a:lstStyle/>
          <a:p>
            <a:r>
              <a:rPr lang="uz-Cyrl-UZ" sz="2800" b="1" dirty="0">
                <a:solidFill>
                  <a:schemeClr val="accent2">
                    <a:lumMod val="75000"/>
                  </a:schemeClr>
                </a:solidFill>
                <a:latin typeface="Times New Roman" panose="02020603050405020304" pitchFamily="18" charset="0"/>
                <a:ea typeface="Times New Roman" panose="02020603050405020304" pitchFamily="18" charset="0"/>
              </a:rPr>
              <a:t>ЛОЙИҲА </a:t>
            </a:r>
            <a:r>
              <a:rPr lang="uz-Cyrl-UZ" sz="2800" b="1" dirty="0" smtClean="0">
                <a:solidFill>
                  <a:schemeClr val="accent2">
                    <a:lumMod val="75000"/>
                  </a:schemeClr>
                </a:solidFill>
                <a:latin typeface="Times New Roman" panose="02020603050405020304" pitchFamily="18" charset="0"/>
                <a:ea typeface="Times New Roman" panose="02020603050405020304" pitchFamily="18" charset="0"/>
              </a:rPr>
              <a:t>УЧБУРЧАГИ</a:t>
            </a:r>
            <a:r>
              <a:rPr lang="en-US" sz="2800" b="1" dirty="0" smtClean="0">
                <a:solidFill>
                  <a:schemeClr val="accent2">
                    <a:lumMod val="75000"/>
                  </a:schemeClr>
                </a:solidFill>
                <a:latin typeface="Times New Roman" panose="02020603050405020304" pitchFamily="18" charset="0"/>
                <a:ea typeface="Times New Roman" panose="02020603050405020304" pitchFamily="18" charset="0"/>
              </a:rPr>
              <a:t> [1]</a:t>
            </a:r>
            <a:endParaRPr lang="uz-Latn-UZ" sz="2800" dirty="0">
              <a:solidFill>
                <a:schemeClr val="accent2">
                  <a:lumMod val="75000"/>
                </a:schemeClr>
              </a:solidFill>
            </a:endParaRPr>
          </a:p>
        </p:txBody>
      </p:sp>
      <p:pic>
        <p:nvPicPr>
          <p:cNvPr id="5" name="Рисунок 4">
            <a:extLst>
              <a:ext uri="{FF2B5EF4-FFF2-40B4-BE49-F238E27FC236}">
                <a16:creationId xmlns:a16="http://schemas.microsoft.com/office/drawing/2014/main" id="{DE9756DD-9178-40BF-B0B0-100C08DD34F3}"/>
              </a:ext>
            </a:extLst>
          </p:cNvPr>
          <p:cNvPicPr>
            <a:picLocks noChangeAspect="1"/>
          </p:cNvPicPr>
          <p:nvPr/>
        </p:nvPicPr>
        <p:blipFill rotWithShape="1">
          <a:blip r:embed="rId3"/>
          <a:srcRect t="-1" r="961" b="5049"/>
          <a:stretch/>
        </p:blipFill>
        <p:spPr>
          <a:xfrm>
            <a:off x="0" y="5791200"/>
            <a:ext cx="1112714" cy="1066800"/>
          </a:xfrm>
          <a:prstGeom prst="rect">
            <a:avLst/>
          </a:prstGeom>
        </p:spPr>
      </p:pic>
      <p:pic>
        <p:nvPicPr>
          <p:cNvPr id="6" name="Рисунок 5">
            <a:extLst>
              <a:ext uri="{FF2B5EF4-FFF2-40B4-BE49-F238E27FC236}">
                <a16:creationId xmlns:a16="http://schemas.microsoft.com/office/drawing/2014/main" id="{45FEBD29-58B6-4C6F-B8E0-4DA476FF1ACC}"/>
              </a:ext>
            </a:extLst>
          </p:cNvPr>
          <p:cNvPicPr>
            <a:picLocks noChangeAspect="1"/>
          </p:cNvPicPr>
          <p:nvPr/>
        </p:nvPicPr>
        <p:blipFill rotWithShape="1">
          <a:blip r:embed="rId3"/>
          <a:srcRect t="-1" r="961" b="5049"/>
          <a:stretch/>
        </p:blipFill>
        <p:spPr>
          <a:xfrm>
            <a:off x="1112714" y="5791200"/>
            <a:ext cx="1112714" cy="1066800"/>
          </a:xfrm>
          <a:prstGeom prst="rect">
            <a:avLst/>
          </a:prstGeom>
        </p:spPr>
      </p:pic>
      <p:pic>
        <p:nvPicPr>
          <p:cNvPr id="7" name="Рисунок 6">
            <a:extLst>
              <a:ext uri="{FF2B5EF4-FFF2-40B4-BE49-F238E27FC236}">
                <a16:creationId xmlns:a16="http://schemas.microsoft.com/office/drawing/2014/main" id="{5E1DA10E-B3C0-43B0-922D-F3C6BABE58ED}"/>
              </a:ext>
            </a:extLst>
          </p:cNvPr>
          <p:cNvPicPr>
            <a:picLocks noChangeAspect="1"/>
          </p:cNvPicPr>
          <p:nvPr/>
        </p:nvPicPr>
        <p:blipFill rotWithShape="1">
          <a:blip r:embed="rId3"/>
          <a:srcRect t="-1" r="961" b="5049"/>
          <a:stretch/>
        </p:blipFill>
        <p:spPr>
          <a:xfrm>
            <a:off x="2225428" y="5791200"/>
            <a:ext cx="1112714" cy="1066800"/>
          </a:xfrm>
          <a:prstGeom prst="rect">
            <a:avLst/>
          </a:prstGeom>
        </p:spPr>
      </p:pic>
      <p:pic>
        <p:nvPicPr>
          <p:cNvPr id="8" name="Рисунок 7">
            <a:extLst>
              <a:ext uri="{FF2B5EF4-FFF2-40B4-BE49-F238E27FC236}">
                <a16:creationId xmlns:a16="http://schemas.microsoft.com/office/drawing/2014/main" id="{8899AD28-5D74-4A79-A631-E5D3201BF557}"/>
              </a:ext>
            </a:extLst>
          </p:cNvPr>
          <p:cNvPicPr>
            <a:picLocks noChangeAspect="1"/>
          </p:cNvPicPr>
          <p:nvPr/>
        </p:nvPicPr>
        <p:blipFill rotWithShape="1">
          <a:blip r:embed="rId3"/>
          <a:srcRect t="-1" r="961" b="5049"/>
          <a:stretch/>
        </p:blipFill>
        <p:spPr>
          <a:xfrm>
            <a:off x="3338142" y="5791200"/>
            <a:ext cx="1112714" cy="1066800"/>
          </a:xfrm>
          <a:prstGeom prst="rect">
            <a:avLst/>
          </a:prstGeom>
        </p:spPr>
      </p:pic>
      <p:pic>
        <p:nvPicPr>
          <p:cNvPr id="9" name="Рисунок 8">
            <a:extLst>
              <a:ext uri="{FF2B5EF4-FFF2-40B4-BE49-F238E27FC236}">
                <a16:creationId xmlns:a16="http://schemas.microsoft.com/office/drawing/2014/main" id="{E903F13C-1492-4A42-8D1A-9EE444CF9805}"/>
              </a:ext>
            </a:extLst>
          </p:cNvPr>
          <p:cNvPicPr>
            <a:picLocks noChangeAspect="1"/>
          </p:cNvPicPr>
          <p:nvPr/>
        </p:nvPicPr>
        <p:blipFill rotWithShape="1">
          <a:blip r:embed="rId3"/>
          <a:srcRect t="-1" r="961" b="5049"/>
          <a:stretch/>
        </p:blipFill>
        <p:spPr>
          <a:xfrm>
            <a:off x="4450856" y="5791200"/>
            <a:ext cx="1112714" cy="1066800"/>
          </a:xfrm>
          <a:prstGeom prst="rect">
            <a:avLst/>
          </a:prstGeom>
        </p:spPr>
      </p:pic>
      <p:pic>
        <p:nvPicPr>
          <p:cNvPr id="10" name="Рисунок 9">
            <a:extLst>
              <a:ext uri="{FF2B5EF4-FFF2-40B4-BE49-F238E27FC236}">
                <a16:creationId xmlns:a16="http://schemas.microsoft.com/office/drawing/2014/main" id="{4B694A9E-BEDC-4145-B9A3-6AC817758688}"/>
              </a:ext>
            </a:extLst>
          </p:cNvPr>
          <p:cNvPicPr>
            <a:picLocks noChangeAspect="1"/>
          </p:cNvPicPr>
          <p:nvPr/>
        </p:nvPicPr>
        <p:blipFill rotWithShape="1">
          <a:blip r:embed="rId3"/>
          <a:srcRect t="-1" r="961" b="5049"/>
          <a:stretch/>
        </p:blipFill>
        <p:spPr>
          <a:xfrm>
            <a:off x="5563570" y="5791200"/>
            <a:ext cx="1112714" cy="1066800"/>
          </a:xfrm>
          <a:prstGeom prst="rect">
            <a:avLst/>
          </a:prstGeom>
        </p:spPr>
      </p:pic>
      <p:pic>
        <p:nvPicPr>
          <p:cNvPr id="11" name="Рисунок 10">
            <a:extLst>
              <a:ext uri="{FF2B5EF4-FFF2-40B4-BE49-F238E27FC236}">
                <a16:creationId xmlns:a16="http://schemas.microsoft.com/office/drawing/2014/main" id="{7AB69922-9379-4935-B777-65E082D05184}"/>
              </a:ext>
            </a:extLst>
          </p:cNvPr>
          <p:cNvPicPr>
            <a:picLocks noChangeAspect="1"/>
          </p:cNvPicPr>
          <p:nvPr/>
        </p:nvPicPr>
        <p:blipFill rotWithShape="1">
          <a:blip r:embed="rId3"/>
          <a:srcRect t="-1" r="961" b="5049"/>
          <a:stretch/>
        </p:blipFill>
        <p:spPr>
          <a:xfrm>
            <a:off x="6676284" y="5791200"/>
            <a:ext cx="1112714" cy="1066800"/>
          </a:xfrm>
          <a:prstGeom prst="rect">
            <a:avLst/>
          </a:prstGeom>
        </p:spPr>
      </p:pic>
      <p:pic>
        <p:nvPicPr>
          <p:cNvPr id="12" name="Рисунок 11">
            <a:extLst>
              <a:ext uri="{FF2B5EF4-FFF2-40B4-BE49-F238E27FC236}">
                <a16:creationId xmlns:a16="http://schemas.microsoft.com/office/drawing/2014/main" id="{382CA4F0-8438-4813-8580-9142F8918621}"/>
              </a:ext>
            </a:extLst>
          </p:cNvPr>
          <p:cNvPicPr>
            <a:picLocks noChangeAspect="1"/>
          </p:cNvPicPr>
          <p:nvPr/>
        </p:nvPicPr>
        <p:blipFill rotWithShape="1">
          <a:blip r:embed="rId3"/>
          <a:srcRect t="-1" r="961" b="5049"/>
          <a:stretch/>
        </p:blipFill>
        <p:spPr>
          <a:xfrm>
            <a:off x="7788998" y="5791200"/>
            <a:ext cx="1112714" cy="1066800"/>
          </a:xfrm>
          <a:prstGeom prst="rect">
            <a:avLst/>
          </a:prstGeom>
        </p:spPr>
      </p:pic>
      <p:pic>
        <p:nvPicPr>
          <p:cNvPr id="13" name="Рисунок 12">
            <a:extLst>
              <a:ext uri="{FF2B5EF4-FFF2-40B4-BE49-F238E27FC236}">
                <a16:creationId xmlns:a16="http://schemas.microsoft.com/office/drawing/2014/main" id="{C4662BF8-9FFA-4234-8812-F0CD1E00D629}"/>
              </a:ext>
            </a:extLst>
          </p:cNvPr>
          <p:cNvPicPr>
            <a:picLocks noChangeAspect="1"/>
          </p:cNvPicPr>
          <p:nvPr/>
        </p:nvPicPr>
        <p:blipFill rotWithShape="1">
          <a:blip r:embed="rId3"/>
          <a:srcRect t="-1" r="961" b="5049"/>
          <a:stretch/>
        </p:blipFill>
        <p:spPr>
          <a:xfrm>
            <a:off x="8901712" y="5791200"/>
            <a:ext cx="1112714" cy="1066800"/>
          </a:xfrm>
          <a:prstGeom prst="rect">
            <a:avLst/>
          </a:prstGeom>
        </p:spPr>
      </p:pic>
      <p:pic>
        <p:nvPicPr>
          <p:cNvPr id="14" name="Рисунок 13">
            <a:extLst>
              <a:ext uri="{FF2B5EF4-FFF2-40B4-BE49-F238E27FC236}">
                <a16:creationId xmlns:a16="http://schemas.microsoft.com/office/drawing/2014/main" id="{DBB73F05-1A7B-4631-851C-528E39FD6FC9}"/>
              </a:ext>
            </a:extLst>
          </p:cNvPr>
          <p:cNvPicPr>
            <a:picLocks noChangeAspect="1"/>
          </p:cNvPicPr>
          <p:nvPr/>
        </p:nvPicPr>
        <p:blipFill rotWithShape="1">
          <a:blip r:embed="rId3"/>
          <a:srcRect t="-1" r="961" b="5049"/>
          <a:stretch/>
        </p:blipFill>
        <p:spPr>
          <a:xfrm>
            <a:off x="10014426" y="5791200"/>
            <a:ext cx="1112714" cy="1066800"/>
          </a:xfrm>
          <a:prstGeom prst="rect">
            <a:avLst/>
          </a:prstGeom>
        </p:spPr>
      </p:pic>
      <p:pic>
        <p:nvPicPr>
          <p:cNvPr id="15" name="Рисунок 14">
            <a:extLst>
              <a:ext uri="{FF2B5EF4-FFF2-40B4-BE49-F238E27FC236}">
                <a16:creationId xmlns:a16="http://schemas.microsoft.com/office/drawing/2014/main" id="{84E54A1B-9E04-40D2-BC5E-6C3991895DEA}"/>
              </a:ext>
            </a:extLst>
          </p:cNvPr>
          <p:cNvPicPr>
            <a:picLocks noChangeAspect="1"/>
          </p:cNvPicPr>
          <p:nvPr/>
        </p:nvPicPr>
        <p:blipFill rotWithShape="1">
          <a:blip r:embed="rId3"/>
          <a:srcRect t="-1" r="961" b="5049"/>
          <a:stretch/>
        </p:blipFill>
        <p:spPr>
          <a:xfrm>
            <a:off x="11127140" y="5791200"/>
            <a:ext cx="1112714" cy="1066800"/>
          </a:xfrm>
          <a:prstGeom prst="rect">
            <a:avLst/>
          </a:prstGeom>
        </p:spPr>
      </p:pic>
    </p:spTree>
    <p:extLst>
      <p:ext uri="{BB962C8B-B14F-4D97-AF65-F5344CB8AC3E}">
        <p14:creationId xmlns:p14="http://schemas.microsoft.com/office/powerpoint/2010/main" val="3353942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04AD71F1-7F6C-4339-ABBA-9FD4362F9EF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173415" y="0"/>
            <a:ext cx="8018585" cy="6858000"/>
          </a:xfrm>
          <a:prstGeom prst="rect">
            <a:avLst/>
          </a:prstGeom>
          <a:noFill/>
          <a:ln>
            <a:noFill/>
          </a:ln>
        </p:spPr>
      </p:pic>
      <p:pic>
        <p:nvPicPr>
          <p:cNvPr id="3" name="Рисунок 2">
            <a:extLst>
              <a:ext uri="{FF2B5EF4-FFF2-40B4-BE49-F238E27FC236}">
                <a16:creationId xmlns:a16="http://schemas.microsoft.com/office/drawing/2014/main" id="{3AE1D4F8-A3B8-436E-B3F6-8520966C329A}"/>
              </a:ext>
            </a:extLst>
          </p:cNvPr>
          <p:cNvPicPr>
            <a:picLocks noChangeAspect="1"/>
          </p:cNvPicPr>
          <p:nvPr/>
        </p:nvPicPr>
        <p:blipFill>
          <a:blip r:embed="rId3"/>
          <a:stretch>
            <a:fillRect/>
          </a:stretch>
        </p:blipFill>
        <p:spPr>
          <a:xfrm>
            <a:off x="0" y="4089918"/>
            <a:ext cx="4173415" cy="2768082"/>
          </a:xfrm>
          <a:prstGeom prst="rect">
            <a:avLst/>
          </a:prstGeom>
        </p:spPr>
      </p:pic>
      <p:pic>
        <p:nvPicPr>
          <p:cNvPr id="4" name="Рисунок 3">
            <a:extLst>
              <a:ext uri="{FF2B5EF4-FFF2-40B4-BE49-F238E27FC236}">
                <a16:creationId xmlns:a16="http://schemas.microsoft.com/office/drawing/2014/main" id="{B6A3D8F3-C9CA-441C-9357-B27630A5FAEE}"/>
              </a:ext>
            </a:extLst>
          </p:cNvPr>
          <p:cNvPicPr>
            <a:picLocks noChangeAspect="1"/>
          </p:cNvPicPr>
          <p:nvPr/>
        </p:nvPicPr>
        <p:blipFill>
          <a:blip r:embed="rId4"/>
          <a:stretch>
            <a:fillRect/>
          </a:stretch>
        </p:blipFill>
        <p:spPr>
          <a:xfrm>
            <a:off x="-1" y="1321837"/>
            <a:ext cx="4173415" cy="2768081"/>
          </a:xfrm>
          <a:prstGeom prst="rect">
            <a:avLst/>
          </a:prstGeom>
        </p:spPr>
      </p:pic>
      <p:sp>
        <p:nvSpPr>
          <p:cNvPr id="6" name="Прямоугольник 5">
            <a:extLst>
              <a:ext uri="{FF2B5EF4-FFF2-40B4-BE49-F238E27FC236}">
                <a16:creationId xmlns:a16="http://schemas.microsoft.com/office/drawing/2014/main" id="{68154793-66E2-48DE-AFC7-7308031A609F}"/>
              </a:ext>
            </a:extLst>
          </p:cNvPr>
          <p:cNvSpPr/>
          <p:nvPr/>
        </p:nvSpPr>
        <p:spPr>
          <a:xfrm>
            <a:off x="-2" y="13136"/>
            <a:ext cx="5416063" cy="1077218"/>
          </a:xfrm>
          <a:prstGeom prst="rect">
            <a:avLst/>
          </a:prstGeom>
        </p:spPr>
        <p:txBody>
          <a:bodyPr wrap="square">
            <a:spAutoFit/>
          </a:bodyPr>
          <a:lstStyle/>
          <a:p>
            <a:pPr algn="ctr"/>
            <a:r>
              <a:rPr lang="uz-Cyrl-UZ" sz="3200" b="1" i="1" dirty="0">
                <a:latin typeface="Times New Roman" panose="02020603050405020304" pitchFamily="18" charset="0"/>
                <a:ea typeface="Times New Roman" panose="02020603050405020304" pitchFamily="18" charset="0"/>
              </a:rPr>
              <a:t>ЛОЙИҲАВИЙ </a:t>
            </a:r>
            <a:r>
              <a:rPr lang="uz-Cyrl-UZ" sz="3200" b="1" i="1" dirty="0" smtClean="0">
                <a:latin typeface="Times New Roman" panose="02020603050405020304" pitchFamily="18" charset="0"/>
                <a:ea typeface="Times New Roman" panose="02020603050405020304" pitchFamily="18" charset="0"/>
              </a:rPr>
              <a:t>КОМПЕТЕНЦИЯЛАР</a:t>
            </a:r>
            <a:r>
              <a:rPr lang="en-US" sz="3200" b="1" i="1" dirty="0" smtClean="0">
                <a:latin typeface="Times New Roman" panose="02020603050405020304" pitchFamily="18" charset="0"/>
                <a:ea typeface="Times New Roman" panose="02020603050405020304" pitchFamily="18" charset="0"/>
              </a:rPr>
              <a:t> [1]</a:t>
            </a:r>
            <a:endParaRPr lang="uz-Latn-UZ" sz="3200" b="1" dirty="0"/>
          </a:p>
        </p:txBody>
      </p:sp>
    </p:spTree>
    <p:extLst>
      <p:ext uri="{BB962C8B-B14F-4D97-AF65-F5344CB8AC3E}">
        <p14:creationId xmlns:p14="http://schemas.microsoft.com/office/powerpoint/2010/main" val="3213688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D0087EFE-A39A-4747-97D4-427E995900DE}"/>
              </a:ext>
            </a:extLst>
          </p:cNvPr>
          <p:cNvPicPr>
            <a:picLocks noChangeAspect="1"/>
          </p:cNvPicPr>
          <p:nvPr/>
        </p:nvPicPr>
        <p:blipFill rotWithShape="1">
          <a:blip r:embed="rId2"/>
          <a:srcRect l="6487" r="5298"/>
          <a:stretch/>
        </p:blipFill>
        <p:spPr>
          <a:xfrm>
            <a:off x="0" y="0"/>
            <a:ext cx="7491189" cy="6858000"/>
          </a:xfrm>
          <a:prstGeom prst="rect">
            <a:avLst/>
          </a:prstGeom>
        </p:spPr>
      </p:pic>
      <p:sp>
        <p:nvSpPr>
          <p:cNvPr id="3" name="Прямоугольник 2">
            <a:extLst>
              <a:ext uri="{FF2B5EF4-FFF2-40B4-BE49-F238E27FC236}">
                <a16:creationId xmlns:a16="http://schemas.microsoft.com/office/drawing/2014/main" id="{5CEF9060-8E10-4F06-93A3-36FCB06E06F3}"/>
              </a:ext>
            </a:extLst>
          </p:cNvPr>
          <p:cNvSpPr/>
          <p:nvPr/>
        </p:nvSpPr>
        <p:spPr>
          <a:xfrm>
            <a:off x="7271134" y="318252"/>
            <a:ext cx="4792336" cy="1569660"/>
          </a:xfrm>
          <a:prstGeom prst="rect">
            <a:avLst/>
          </a:prstGeom>
        </p:spPr>
        <p:txBody>
          <a:bodyPr wrap="square">
            <a:spAutoFit/>
          </a:bodyPr>
          <a:lstStyle/>
          <a:p>
            <a:pPr algn="ctr"/>
            <a:r>
              <a:rPr lang="uz-Cyrl-UZ" sz="3200" b="1" dirty="0">
                <a:latin typeface="Times New Roman" panose="02020603050405020304" pitchFamily="18" charset="0"/>
                <a:ea typeface="Times New Roman" panose="02020603050405020304" pitchFamily="18" charset="0"/>
              </a:rPr>
              <a:t>БОШҚАРУВ ОБЪЕКТИ СИФАТИДА ЛОЙИҲА </a:t>
            </a:r>
            <a:r>
              <a:rPr lang="uz-Cyrl-UZ" sz="3200" b="1" dirty="0" smtClean="0">
                <a:latin typeface="Times New Roman" panose="02020603050405020304" pitchFamily="18" charset="0"/>
                <a:ea typeface="Times New Roman" panose="02020603050405020304" pitchFamily="18" charset="0"/>
              </a:rPr>
              <a:t>ХУСУСИЯТЛАРИ</a:t>
            </a:r>
            <a:r>
              <a:rPr lang="en-US" sz="3200" b="1" dirty="0" smtClean="0">
                <a:latin typeface="Times New Roman" panose="02020603050405020304" pitchFamily="18" charset="0"/>
                <a:ea typeface="Times New Roman" panose="02020603050405020304" pitchFamily="18" charset="0"/>
              </a:rPr>
              <a:t> [1]</a:t>
            </a:r>
            <a:endParaRPr lang="uz-Latn-UZ" sz="3200" dirty="0"/>
          </a:p>
        </p:txBody>
      </p:sp>
      <p:pic>
        <p:nvPicPr>
          <p:cNvPr id="4" name="Рисунок 3">
            <a:extLst>
              <a:ext uri="{FF2B5EF4-FFF2-40B4-BE49-F238E27FC236}">
                <a16:creationId xmlns:a16="http://schemas.microsoft.com/office/drawing/2014/main" id="{F72CAC15-8EDF-44AB-90C4-DAC3BAABB522}"/>
              </a:ext>
            </a:extLst>
          </p:cNvPr>
          <p:cNvPicPr>
            <a:picLocks noChangeAspect="1"/>
          </p:cNvPicPr>
          <p:nvPr/>
        </p:nvPicPr>
        <p:blipFill>
          <a:blip r:embed="rId3"/>
          <a:stretch>
            <a:fillRect/>
          </a:stretch>
        </p:blipFill>
        <p:spPr>
          <a:xfrm>
            <a:off x="7491189" y="1887912"/>
            <a:ext cx="4700811" cy="2817611"/>
          </a:xfrm>
          <a:prstGeom prst="rect">
            <a:avLst/>
          </a:prstGeom>
        </p:spPr>
      </p:pic>
    </p:spTree>
    <p:extLst>
      <p:ext uri="{BB962C8B-B14F-4D97-AF65-F5344CB8AC3E}">
        <p14:creationId xmlns:p14="http://schemas.microsoft.com/office/powerpoint/2010/main" val="3424636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E26A973A-019F-471F-8012-E9BE9370703C}"/>
              </a:ext>
            </a:extLst>
          </p:cNvPr>
          <p:cNvSpPr/>
          <p:nvPr/>
        </p:nvSpPr>
        <p:spPr>
          <a:xfrm>
            <a:off x="4422161" y="119860"/>
            <a:ext cx="7605715" cy="2031325"/>
          </a:xfrm>
          <a:prstGeom prst="rect">
            <a:avLst/>
          </a:prstGeom>
        </p:spPr>
        <p:txBody>
          <a:bodyPr wrap="square">
            <a:spAutoFit/>
          </a:bodyPr>
          <a:lstStyle/>
          <a:p>
            <a:pPr indent="363538" algn="just"/>
            <a:r>
              <a:rPr lang="uz-Cyrl-UZ" sz="2100" b="1" dirty="0">
                <a:latin typeface="Times New Roman" panose="02020603050405020304" pitchFamily="18" charset="0"/>
                <a:cs typeface="Times New Roman" panose="02020603050405020304" pitchFamily="18" charset="0"/>
              </a:rPr>
              <a:t>Лойиҳани бошқариш</a:t>
            </a:r>
            <a:r>
              <a:rPr lang="uz-Cyrl-UZ" sz="2100" dirty="0">
                <a:latin typeface="Times New Roman" panose="02020603050405020304" pitchFamily="18" charset="0"/>
                <a:cs typeface="Times New Roman" panose="02020603050405020304" pitchFamily="18" charset="0"/>
              </a:rPr>
              <a:t> - бу белгиланган мақсадларга эришиш учун билимларни, кўникмаларни, воситаларни ва усулларни лойиҳалаш ишларида қўллаш. Лойиҳани самарали бошқариш лойиҳани бошқариш гуруҳидан камида бешта мутахассислик соҳасидаги билим ва кўникмаларни тушунишни ва улардан фойдаланишни талаб қилади</a:t>
            </a:r>
            <a:r>
              <a:rPr lang="uz-Cyrl-UZ" sz="2000" dirty="0">
                <a:solidFill>
                  <a:srgbClr val="000000"/>
                </a:solidFill>
                <a:latin typeface="Times New Roman" panose="02020603050405020304" pitchFamily="18" charset="0"/>
                <a:cs typeface="Times New Roman" panose="02020603050405020304" pitchFamily="18" charset="0"/>
              </a:rPr>
              <a:t>. </a:t>
            </a:r>
            <a:r>
              <a:rPr lang="uz-Cyrl-UZ" sz="2000" b="1" dirty="0">
                <a:solidFill>
                  <a:srgbClr val="000000"/>
                </a:solidFill>
                <a:latin typeface="Times New Roman" panose="02020603050405020304" pitchFamily="18" charset="0"/>
                <a:cs typeface="Times New Roman" panose="02020603050405020304" pitchFamily="18" charset="0"/>
              </a:rPr>
              <a:t>(Суюнов Д.Х., Холбоев Б.А.</a:t>
            </a:r>
            <a:r>
              <a:rPr lang="uz-Latn-UZ" sz="2000" b="1" dirty="0">
                <a:solidFill>
                  <a:srgbClr val="000000"/>
                </a:solidFill>
                <a:latin typeface="Times New Roman" panose="02020603050405020304" pitchFamily="18" charset="0"/>
                <a:cs typeface="Times New Roman" panose="02020603050405020304" pitchFamily="18" charset="0"/>
              </a:rPr>
              <a:t>)</a:t>
            </a:r>
            <a:endParaRPr lang="uz-Cyrl-UZ" sz="2100" dirty="0">
              <a:latin typeface="Times New Roman" panose="02020603050405020304" pitchFamily="18" charset="0"/>
              <a:cs typeface="Times New Roman" panose="02020603050405020304" pitchFamily="18" charset="0"/>
            </a:endParaRPr>
          </a:p>
        </p:txBody>
      </p:sp>
      <p:pic>
        <p:nvPicPr>
          <p:cNvPr id="7" name="Рисунок 6">
            <a:extLst>
              <a:ext uri="{FF2B5EF4-FFF2-40B4-BE49-F238E27FC236}">
                <a16:creationId xmlns:a16="http://schemas.microsoft.com/office/drawing/2014/main" id="{8FAC86C8-CE90-487F-B81A-D3AEA7CF2993}"/>
              </a:ext>
            </a:extLst>
          </p:cNvPr>
          <p:cNvPicPr>
            <a:picLocks noChangeAspect="1"/>
          </p:cNvPicPr>
          <p:nvPr/>
        </p:nvPicPr>
        <p:blipFill>
          <a:blip r:embed="rId2"/>
          <a:stretch>
            <a:fillRect/>
          </a:stretch>
        </p:blipFill>
        <p:spPr>
          <a:xfrm>
            <a:off x="0" y="0"/>
            <a:ext cx="4302370" cy="2151185"/>
          </a:xfrm>
          <a:prstGeom prst="rect">
            <a:avLst/>
          </a:prstGeom>
        </p:spPr>
      </p:pic>
      <p:pic>
        <p:nvPicPr>
          <p:cNvPr id="4098" name="Picture 2" descr="How To Make Project Management Successful - eLearning Industry">
            <a:extLst>
              <a:ext uri="{FF2B5EF4-FFF2-40B4-BE49-F238E27FC236}">
                <a16:creationId xmlns:a16="http://schemas.microsoft.com/office/drawing/2014/main" id="{5BB03A5E-0C14-4020-8B98-CC46DAB8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57846" y="2151185"/>
            <a:ext cx="3634154" cy="2038672"/>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a:extLst>
              <a:ext uri="{FF2B5EF4-FFF2-40B4-BE49-F238E27FC236}">
                <a16:creationId xmlns:a16="http://schemas.microsoft.com/office/drawing/2014/main" id="{DFC9F778-BAD2-4A7B-AD0E-1E42C9E26914}"/>
              </a:ext>
            </a:extLst>
          </p:cNvPr>
          <p:cNvSpPr/>
          <p:nvPr/>
        </p:nvSpPr>
        <p:spPr>
          <a:xfrm>
            <a:off x="15546" y="2215063"/>
            <a:ext cx="8542300" cy="2031325"/>
          </a:xfrm>
          <a:prstGeom prst="rect">
            <a:avLst/>
          </a:prstGeom>
        </p:spPr>
        <p:txBody>
          <a:bodyPr wrap="square">
            <a:spAutoFit/>
          </a:bodyPr>
          <a:lstStyle/>
          <a:p>
            <a:pPr indent="363538" algn="just"/>
            <a:r>
              <a:rPr lang="uz-Latn-UZ" sz="2100" b="1" dirty="0">
                <a:latin typeface="Times New Roman" panose="02020603050405020304" pitchFamily="18" charset="0"/>
                <a:cs typeface="Times New Roman" panose="02020603050405020304" pitchFamily="18" charset="0"/>
              </a:rPr>
              <a:t>Лойиҳани бошқариш</a:t>
            </a:r>
            <a:r>
              <a:rPr lang="uz-Latn-UZ" sz="2100" dirty="0">
                <a:latin typeface="Times New Roman" panose="02020603050405020304" pitchFamily="18" charset="0"/>
                <a:cs typeface="Times New Roman" panose="02020603050405020304" pitchFamily="18" charset="0"/>
              </a:rPr>
              <a:t> - бу одамларга қимматли нарсаларни этказиш учун махсус билимлар, кўникмалар, воситалар ва усуллардан фойдаланиш. Такомиллаштирилган бизнес жараёни учун дастурий таъминотни ишлаб чиқиш, бино қуриш, табиий офатдан кейин ёрдам кўрсатиш, янги географик бозорга сотишни кенгайтириш - буларнинг барчаси лойиҳаларга мисолдир.</a:t>
            </a:r>
            <a:r>
              <a:rPr lang="en-US" sz="2100" dirty="0">
                <a:latin typeface="Times New Roman" panose="02020603050405020304" pitchFamily="18" charset="0"/>
                <a:cs typeface="Times New Roman" panose="02020603050405020304" pitchFamily="18" charset="0"/>
              </a:rPr>
              <a:t> </a:t>
            </a:r>
            <a:r>
              <a:rPr lang="en-US" sz="2100" b="1" dirty="0">
                <a:latin typeface="Times New Roman" panose="02020603050405020304" pitchFamily="18" charset="0"/>
                <a:cs typeface="Times New Roman" panose="02020603050405020304" pitchFamily="18" charset="0"/>
              </a:rPr>
              <a:t>(PMI)</a:t>
            </a:r>
            <a:endParaRPr lang="uz-Latn-UZ" sz="21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4335F140-4172-4C71-A2AA-6A840B4F9D4F}"/>
              </a:ext>
            </a:extLst>
          </p:cNvPr>
          <p:cNvSpPr/>
          <p:nvPr/>
        </p:nvSpPr>
        <p:spPr>
          <a:xfrm>
            <a:off x="3763109" y="4325223"/>
            <a:ext cx="6107722" cy="2354491"/>
          </a:xfrm>
          <a:prstGeom prst="rect">
            <a:avLst/>
          </a:prstGeom>
        </p:spPr>
        <p:txBody>
          <a:bodyPr wrap="square">
            <a:spAutoFit/>
          </a:bodyPr>
          <a:lstStyle/>
          <a:p>
            <a:pPr indent="363538" algn="just"/>
            <a:r>
              <a:rPr lang="uz-Latn-UZ" sz="2100" b="1" dirty="0">
                <a:latin typeface="Times New Roman" panose="02020603050405020304" pitchFamily="18" charset="0"/>
                <a:cs typeface="Times New Roman" panose="02020603050405020304" pitchFamily="18" charset="0"/>
              </a:rPr>
              <a:t>Лойиҳани бошқариш</a:t>
            </a:r>
            <a:r>
              <a:rPr lang="uz-Latn-UZ" sz="2100" dirty="0">
                <a:latin typeface="Times New Roman" panose="02020603050405020304" pitchFamily="18" charset="0"/>
                <a:cs typeface="Times New Roman" panose="02020603050405020304" pitchFamily="18" charset="0"/>
              </a:rPr>
              <a:t> - бу келишилган параметрлар доирасида лойиҳани қабул қилиш мезонларига мувофиқ муайян лойиҳа мақсадларига эришиш учун жараёнлар, усуллар, кўникмалар, билим ва тажрибаларни қўллаш. Лойиҳа бошқаруви якуний натижаларга эга бўлиб, улар чекланган вақт ва бюджет билан чекланади.</a:t>
            </a:r>
            <a:r>
              <a:rPr lang="en-US" sz="2100" dirty="0">
                <a:latin typeface="Times New Roman" panose="02020603050405020304" pitchFamily="18" charset="0"/>
                <a:cs typeface="Times New Roman" panose="02020603050405020304" pitchFamily="18" charset="0"/>
              </a:rPr>
              <a:t> </a:t>
            </a:r>
            <a:r>
              <a:rPr lang="en-US" sz="2100" b="1" dirty="0">
                <a:latin typeface="Times New Roman" panose="02020603050405020304" pitchFamily="18" charset="0"/>
                <a:cs typeface="Times New Roman" panose="02020603050405020304" pitchFamily="18" charset="0"/>
              </a:rPr>
              <a:t>(APM)</a:t>
            </a:r>
            <a:endParaRPr lang="uz-Latn-UZ" sz="2100" b="1" dirty="0">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B24EB957-9F24-4778-A1E3-D103EF0416FA}"/>
              </a:ext>
            </a:extLst>
          </p:cNvPr>
          <p:cNvPicPr>
            <a:picLocks noChangeAspect="1"/>
          </p:cNvPicPr>
          <p:nvPr/>
        </p:nvPicPr>
        <p:blipFill>
          <a:blip r:embed="rId4"/>
          <a:stretch>
            <a:fillRect/>
          </a:stretch>
        </p:blipFill>
        <p:spPr>
          <a:xfrm>
            <a:off x="1" y="4310267"/>
            <a:ext cx="3763108" cy="2547733"/>
          </a:xfrm>
          <a:prstGeom prst="rect">
            <a:avLst/>
          </a:prstGeom>
        </p:spPr>
      </p:pic>
    </p:spTree>
    <p:extLst>
      <p:ext uri="{BB962C8B-B14F-4D97-AF65-F5344CB8AC3E}">
        <p14:creationId xmlns:p14="http://schemas.microsoft.com/office/powerpoint/2010/main" val="25014135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CC3E9E05-28EB-4040-8676-8D221DD4EC7C}"/>
              </a:ext>
            </a:extLst>
          </p:cNvPr>
          <p:cNvPicPr>
            <a:picLocks noChangeAspect="1"/>
          </p:cNvPicPr>
          <p:nvPr/>
        </p:nvPicPr>
        <p:blipFill>
          <a:blip r:embed="rId2"/>
          <a:stretch>
            <a:fillRect/>
          </a:stretch>
        </p:blipFill>
        <p:spPr>
          <a:xfrm>
            <a:off x="-1" y="657328"/>
            <a:ext cx="10363201" cy="6095166"/>
          </a:xfrm>
          <a:prstGeom prst="rect">
            <a:avLst/>
          </a:prstGeom>
        </p:spPr>
      </p:pic>
      <p:sp>
        <p:nvSpPr>
          <p:cNvPr id="3" name="Прямоугольник 2">
            <a:extLst>
              <a:ext uri="{FF2B5EF4-FFF2-40B4-BE49-F238E27FC236}">
                <a16:creationId xmlns:a16="http://schemas.microsoft.com/office/drawing/2014/main" id="{D7F6C384-460A-4A55-9361-802E57F6F310}"/>
              </a:ext>
            </a:extLst>
          </p:cNvPr>
          <p:cNvSpPr/>
          <p:nvPr/>
        </p:nvSpPr>
        <p:spPr>
          <a:xfrm>
            <a:off x="268287" y="105504"/>
            <a:ext cx="9990748" cy="523220"/>
          </a:xfrm>
          <a:prstGeom prst="rect">
            <a:avLst/>
          </a:prstGeom>
        </p:spPr>
        <p:txBody>
          <a:bodyPr wrap="none">
            <a:spAutoFit/>
          </a:bodyPr>
          <a:lstStyle/>
          <a:p>
            <a:r>
              <a:rPr lang="uz-Cyrl-UZ" sz="2800" b="1" dirty="0">
                <a:solidFill>
                  <a:srgbClr val="000000"/>
                </a:solidFill>
                <a:latin typeface="Times New Roman" panose="02020603050405020304" pitchFamily="18" charset="0"/>
                <a:ea typeface="Times New Roman" panose="02020603050405020304" pitchFamily="18" charset="0"/>
              </a:rPr>
              <a:t>ЛОЙИҲА БОШҚАРУВИНИНГ ЖАҲОН СТАНДАРТЛАРИ</a:t>
            </a:r>
            <a:endParaRPr lang="uz-Latn-UZ" sz="2800" dirty="0"/>
          </a:p>
        </p:txBody>
      </p:sp>
      <p:pic>
        <p:nvPicPr>
          <p:cNvPr id="4" name="Рисунок 3">
            <a:extLst>
              <a:ext uri="{FF2B5EF4-FFF2-40B4-BE49-F238E27FC236}">
                <a16:creationId xmlns:a16="http://schemas.microsoft.com/office/drawing/2014/main" id="{745057D2-F3A9-4F72-853B-A9D151918E09}"/>
              </a:ext>
            </a:extLst>
          </p:cNvPr>
          <p:cNvPicPr>
            <a:picLocks noChangeAspect="1"/>
          </p:cNvPicPr>
          <p:nvPr/>
        </p:nvPicPr>
        <p:blipFill>
          <a:blip r:embed="rId3"/>
          <a:stretch>
            <a:fillRect/>
          </a:stretch>
        </p:blipFill>
        <p:spPr>
          <a:xfrm>
            <a:off x="10363200" y="1"/>
            <a:ext cx="1828800" cy="820489"/>
          </a:xfrm>
          <a:prstGeom prst="rect">
            <a:avLst/>
          </a:prstGeom>
        </p:spPr>
      </p:pic>
      <p:pic>
        <p:nvPicPr>
          <p:cNvPr id="5" name="Рисунок 4">
            <a:extLst>
              <a:ext uri="{FF2B5EF4-FFF2-40B4-BE49-F238E27FC236}">
                <a16:creationId xmlns:a16="http://schemas.microsoft.com/office/drawing/2014/main" id="{04FF0AB9-7E57-49E5-A09F-6708A80D905B}"/>
              </a:ext>
            </a:extLst>
          </p:cNvPr>
          <p:cNvPicPr>
            <a:picLocks noChangeAspect="1"/>
          </p:cNvPicPr>
          <p:nvPr/>
        </p:nvPicPr>
        <p:blipFill>
          <a:blip r:embed="rId3"/>
          <a:stretch>
            <a:fillRect/>
          </a:stretch>
        </p:blipFill>
        <p:spPr>
          <a:xfrm>
            <a:off x="10363200" y="820490"/>
            <a:ext cx="1828800" cy="820489"/>
          </a:xfrm>
          <a:prstGeom prst="rect">
            <a:avLst/>
          </a:prstGeom>
        </p:spPr>
      </p:pic>
      <p:pic>
        <p:nvPicPr>
          <p:cNvPr id="6" name="Рисунок 5">
            <a:extLst>
              <a:ext uri="{FF2B5EF4-FFF2-40B4-BE49-F238E27FC236}">
                <a16:creationId xmlns:a16="http://schemas.microsoft.com/office/drawing/2014/main" id="{F6AAF182-1332-4C89-B49F-FD6E0414CDE2}"/>
              </a:ext>
            </a:extLst>
          </p:cNvPr>
          <p:cNvPicPr>
            <a:picLocks noChangeAspect="1"/>
          </p:cNvPicPr>
          <p:nvPr/>
        </p:nvPicPr>
        <p:blipFill>
          <a:blip r:embed="rId3"/>
          <a:stretch>
            <a:fillRect/>
          </a:stretch>
        </p:blipFill>
        <p:spPr>
          <a:xfrm>
            <a:off x="10363200" y="1640979"/>
            <a:ext cx="1828800" cy="820489"/>
          </a:xfrm>
          <a:prstGeom prst="rect">
            <a:avLst/>
          </a:prstGeom>
        </p:spPr>
      </p:pic>
      <p:pic>
        <p:nvPicPr>
          <p:cNvPr id="7" name="Рисунок 6">
            <a:extLst>
              <a:ext uri="{FF2B5EF4-FFF2-40B4-BE49-F238E27FC236}">
                <a16:creationId xmlns:a16="http://schemas.microsoft.com/office/drawing/2014/main" id="{3ABE2A66-C85A-42CF-BF31-B98BAD48A7B1}"/>
              </a:ext>
            </a:extLst>
          </p:cNvPr>
          <p:cNvPicPr>
            <a:picLocks noChangeAspect="1"/>
          </p:cNvPicPr>
          <p:nvPr/>
        </p:nvPicPr>
        <p:blipFill>
          <a:blip r:embed="rId3"/>
          <a:stretch>
            <a:fillRect/>
          </a:stretch>
        </p:blipFill>
        <p:spPr>
          <a:xfrm>
            <a:off x="10363200" y="2461468"/>
            <a:ext cx="1828800" cy="820489"/>
          </a:xfrm>
          <a:prstGeom prst="rect">
            <a:avLst/>
          </a:prstGeom>
        </p:spPr>
      </p:pic>
      <p:pic>
        <p:nvPicPr>
          <p:cNvPr id="8" name="Рисунок 7">
            <a:extLst>
              <a:ext uri="{FF2B5EF4-FFF2-40B4-BE49-F238E27FC236}">
                <a16:creationId xmlns:a16="http://schemas.microsoft.com/office/drawing/2014/main" id="{E4339F25-1184-4367-82BD-E3DB707DC54F}"/>
              </a:ext>
            </a:extLst>
          </p:cNvPr>
          <p:cNvPicPr>
            <a:picLocks noChangeAspect="1"/>
          </p:cNvPicPr>
          <p:nvPr/>
        </p:nvPicPr>
        <p:blipFill>
          <a:blip r:embed="rId3"/>
          <a:stretch>
            <a:fillRect/>
          </a:stretch>
        </p:blipFill>
        <p:spPr>
          <a:xfrm>
            <a:off x="10363200" y="3281957"/>
            <a:ext cx="1828800" cy="820489"/>
          </a:xfrm>
          <a:prstGeom prst="rect">
            <a:avLst/>
          </a:prstGeom>
        </p:spPr>
      </p:pic>
      <p:pic>
        <p:nvPicPr>
          <p:cNvPr id="9" name="Рисунок 8">
            <a:extLst>
              <a:ext uri="{FF2B5EF4-FFF2-40B4-BE49-F238E27FC236}">
                <a16:creationId xmlns:a16="http://schemas.microsoft.com/office/drawing/2014/main" id="{93B4A01F-8064-416E-8D35-2B44DCD6A88A}"/>
              </a:ext>
            </a:extLst>
          </p:cNvPr>
          <p:cNvPicPr>
            <a:picLocks noChangeAspect="1"/>
          </p:cNvPicPr>
          <p:nvPr/>
        </p:nvPicPr>
        <p:blipFill>
          <a:blip r:embed="rId3"/>
          <a:stretch>
            <a:fillRect/>
          </a:stretch>
        </p:blipFill>
        <p:spPr>
          <a:xfrm>
            <a:off x="10363200" y="4102446"/>
            <a:ext cx="1828800" cy="820489"/>
          </a:xfrm>
          <a:prstGeom prst="rect">
            <a:avLst/>
          </a:prstGeom>
        </p:spPr>
      </p:pic>
      <p:pic>
        <p:nvPicPr>
          <p:cNvPr id="10" name="Рисунок 9">
            <a:extLst>
              <a:ext uri="{FF2B5EF4-FFF2-40B4-BE49-F238E27FC236}">
                <a16:creationId xmlns:a16="http://schemas.microsoft.com/office/drawing/2014/main" id="{DB1B6E69-4684-4564-A9C3-FFC43FD217F5}"/>
              </a:ext>
            </a:extLst>
          </p:cNvPr>
          <p:cNvPicPr>
            <a:picLocks noChangeAspect="1"/>
          </p:cNvPicPr>
          <p:nvPr/>
        </p:nvPicPr>
        <p:blipFill>
          <a:blip r:embed="rId3"/>
          <a:stretch>
            <a:fillRect/>
          </a:stretch>
        </p:blipFill>
        <p:spPr>
          <a:xfrm>
            <a:off x="10363200" y="4922935"/>
            <a:ext cx="1828800" cy="820489"/>
          </a:xfrm>
          <a:prstGeom prst="rect">
            <a:avLst/>
          </a:prstGeom>
        </p:spPr>
      </p:pic>
      <p:pic>
        <p:nvPicPr>
          <p:cNvPr id="11" name="Рисунок 10">
            <a:extLst>
              <a:ext uri="{FF2B5EF4-FFF2-40B4-BE49-F238E27FC236}">
                <a16:creationId xmlns:a16="http://schemas.microsoft.com/office/drawing/2014/main" id="{FCF7EEF8-975B-47B4-ADCB-3DE27A98F743}"/>
              </a:ext>
            </a:extLst>
          </p:cNvPr>
          <p:cNvPicPr>
            <a:picLocks noChangeAspect="1"/>
          </p:cNvPicPr>
          <p:nvPr/>
        </p:nvPicPr>
        <p:blipFill>
          <a:blip r:embed="rId3"/>
          <a:stretch>
            <a:fillRect/>
          </a:stretch>
        </p:blipFill>
        <p:spPr>
          <a:xfrm>
            <a:off x="10363200" y="5743424"/>
            <a:ext cx="1828800" cy="820489"/>
          </a:xfrm>
          <a:prstGeom prst="rect">
            <a:avLst/>
          </a:prstGeom>
        </p:spPr>
      </p:pic>
    </p:spTree>
    <p:extLst>
      <p:ext uri="{BB962C8B-B14F-4D97-AF65-F5344CB8AC3E}">
        <p14:creationId xmlns:p14="http://schemas.microsoft.com/office/powerpoint/2010/main" val="2526014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CCB20BB0-C1D3-40D1-8E67-EFD931D5468F}"/>
              </a:ext>
            </a:extLst>
          </p:cNvPr>
          <p:cNvPicPr>
            <a:picLocks noChangeAspect="1"/>
          </p:cNvPicPr>
          <p:nvPr/>
        </p:nvPicPr>
        <p:blipFill>
          <a:blip r:embed="rId2"/>
          <a:stretch>
            <a:fillRect/>
          </a:stretch>
        </p:blipFill>
        <p:spPr>
          <a:xfrm>
            <a:off x="0" y="970728"/>
            <a:ext cx="10888595" cy="5887272"/>
          </a:xfrm>
          <a:prstGeom prst="rect">
            <a:avLst/>
          </a:prstGeom>
        </p:spPr>
      </p:pic>
      <p:sp>
        <p:nvSpPr>
          <p:cNvPr id="4" name="Прямоугольник 3">
            <a:extLst>
              <a:ext uri="{FF2B5EF4-FFF2-40B4-BE49-F238E27FC236}">
                <a16:creationId xmlns:a16="http://schemas.microsoft.com/office/drawing/2014/main" id="{68C690FA-42D0-48BB-A205-2C54467FB8CD}"/>
              </a:ext>
            </a:extLst>
          </p:cNvPr>
          <p:cNvSpPr/>
          <p:nvPr/>
        </p:nvSpPr>
        <p:spPr>
          <a:xfrm>
            <a:off x="2396910" y="172888"/>
            <a:ext cx="7907934" cy="523220"/>
          </a:xfrm>
          <a:prstGeom prst="rect">
            <a:avLst/>
          </a:prstGeom>
        </p:spPr>
        <p:txBody>
          <a:bodyPr wrap="none">
            <a:spAutoFit/>
          </a:bodyPr>
          <a:lstStyle/>
          <a:p>
            <a:r>
              <a:rPr lang="ru-RU" sz="2800" b="1" dirty="0">
                <a:latin typeface="Times New Roman" panose="02020603050405020304" pitchFamily="18" charset="0"/>
                <a:cs typeface="Times New Roman" panose="02020603050405020304" pitchFamily="18" charset="0"/>
              </a:rPr>
              <a:t>ЛОЙИҲАНИНГ ТИПИК ҲАЁТИЙ </a:t>
            </a:r>
            <a:r>
              <a:rPr lang="ru-RU" sz="2800" b="1" dirty="0" smtClean="0">
                <a:latin typeface="Times New Roman" panose="02020603050405020304" pitchFamily="18" charset="0"/>
                <a:cs typeface="Times New Roman" panose="02020603050405020304" pitchFamily="18" charset="0"/>
              </a:rPr>
              <a:t>ЦИКЛИ</a:t>
            </a:r>
            <a:r>
              <a:rPr lang="en-US" sz="2800" b="1" dirty="0" smtClean="0">
                <a:latin typeface="Times New Roman" panose="02020603050405020304" pitchFamily="18" charset="0"/>
                <a:cs typeface="Times New Roman" panose="02020603050405020304" pitchFamily="18" charset="0"/>
              </a:rPr>
              <a:t> [1]</a:t>
            </a:r>
            <a:endParaRPr lang="uz-Latn-UZ"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3867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022861B7-058E-4872-870D-7BA19B9A546F}"/>
              </a:ext>
            </a:extLst>
          </p:cNvPr>
          <p:cNvPicPr>
            <a:picLocks noChangeAspect="1"/>
          </p:cNvPicPr>
          <p:nvPr/>
        </p:nvPicPr>
        <p:blipFill>
          <a:blip r:embed="rId2"/>
          <a:stretch>
            <a:fillRect/>
          </a:stretch>
        </p:blipFill>
        <p:spPr>
          <a:xfrm>
            <a:off x="0" y="715045"/>
            <a:ext cx="12192000" cy="6142955"/>
          </a:xfrm>
          <a:prstGeom prst="rect">
            <a:avLst/>
          </a:prstGeom>
        </p:spPr>
      </p:pic>
      <p:sp>
        <p:nvSpPr>
          <p:cNvPr id="3" name="Прямоугольник 2">
            <a:extLst>
              <a:ext uri="{FF2B5EF4-FFF2-40B4-BE49-F238E27FC236}">
                <a16:creationId xmlns:a16="http://schemas.microsoft.com/office/drawing/2014/main" id="{A2443977-7176-4297-8720-468C47AF5B4D}"/>
              </a:ext>
            </a:extLst>
          </p:cNvPr>
          <p:cNvSpPr/>
          <p:nvPr/>
        </p:nvSpPr>
        <p:spPr>
          <a:xfrm>
            <a:off x="0" y="0"/>
            <a:ext cx="12192000" cy="954107"/>
          </a:xfrm>
          <a:prstGeom prst="rect">
            <a:avLst/>
          </a:prstGeom>
        </p:spPr>
        <p:txBody>
          <a:bodyPr wrap="square">
            <a:spAutoFit/>
          </a:bodyPr>
          <a:lstStyle/>
          <a:p>
            <a:pPr algn="ctr"/>
            <a:r>
              <a:rPr lang="uz-Cyrl-UZ" sz="2800" b="1" dirty="0">
                <a:solidFill>
                  <a:srgbClr val="000000"/>
                </a:solidFill>
                <a:latin typeface="Times New Roman" panose="02020603050405020304" pitchFamily="18" charset="0"/>
                <a:ea typeface="Times New Roman" panose="02020603050405020304" pitchFamily="18" charset="0"/>
              </a:rPr>
              <a:t>ЛОЙИҲА БОШҚАРУВИНИ ЖОРИЙ ЭТИШНИНГ ТИПИК ЭКОТИЗИМЛИ </a:t>
            </a:r>
            <a:r>
              <a:rPr lang="uz-Cyrl-UZ" sz="2800" b="1" dirty="0" smtClean="0">
                <a:solidFill>
                  <a:srgbClr val="000000"/>
                </a:solidFill>
                <a:latin typeface="Times New Roman" panose="02020603050405020304" pitchFamily="18" charset="0"/>
                <a:ea typeface="Times New Roman" panose="02020603050405020304" pitchFamily="18" charset="0"/>
              </a:rPr>
              <a:t>МОДЕЛИ</a:t>
            </a:r>
            <a:r>
              <a:rPr lang="en-US" sz="2800" b="1" dirty="0" smtClean="0">
                <a:solidFill>
                  <a:srgbClr val="000000"/>
                </a:solidFill>
                <a:latin typeface="Times New Roman" panose="02020603050405020304" pitchFamily="18" charset="0"/>
                <a:ea typeface="Times New Roman" panose="02020603050405020304" pitchFamily="18" charset="0"/>
              </a:rPr>
              <a:t> [1]</a:t>
            </a:r>
            <a:endParaRPr lang="uz-Latn-UZ" sz="2800" dirty="0"/>
          </a:p>
        </p:txBody>
      </p:sp>
    </p:spTree>
    <p:extLst>
      <p:ext uri="{BB962C8B-B14F-4D97-AF65-F5344CB8AC3E}">
        <p14:creationId xmlns:p14="http://schemas.microsoft.com/office/powerpoint/2010/main" val="29787967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roject Management Methodologies For Project Managers | emr.ac.uk">
            <a:extLst>
              <a:ext uri="{FF2B5EF4-FFF2-40B4-BE49-F238E27FC236}">
                <a16:creationId xmlns:a16="http://schemas.microsoft.com/office/drawing/2014/main" id="{A317261B-E6A9-4814-B382-3EDC74C82A5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0834"/>
          <a:stretch/>
        </p:blipFill>
        <p:spPr bwMode="auto">
          <a:xfrm>
            <a:off x="6840939" y="-1"/>
            <a:ext cx="5351061" cy="3690651"/>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a:extLst>
              <a:ext uri="{FF2B5EF4-FFF2-40B4-BE49-F238E27FC236}">
                <a16:creationId xmlns:a16="http://schemas.microsoft.com/office/drawing/2014/main" id="{B3EBB174-E322-4454-A54B-56F4F827950D}"/>
              </a:ext>
            </a:extLst>
          </p:cNvPr>
          <p:cNvPicPr>
            <a:picLocks noChangeAspect="1"/>
          </p:cNvPicPr>
          <p:nvPr/>
        </p:nvPicPr>
        <p:blipFill rotWithShape="1">
          <a:blip r:embed="rId3"/>
          <a:srcRect t="10154" b="5668"/>
          <a:stretch/>
        </p:blipFill>
        <p:spPr>
          <a:xfrm>
            <a:off x="0" y="0"/>
            <a:ext cx="6883058" cy="6858000"/>
          </a:xfrm>
          <a:prstGeom prst="rect">
            <a:avLst/>
          </a:prstGeom>
        </p:spPr>
      </p:pic>
      <p:pic>
        <p:nvPicPr>
          <p:cNvPr id="8" name="Рисунок 7">
            <a:extLst>
              <a:ext uri="{FF2B5EF4-FFF2-40B4-BE49-F238E27FC236}">
                <a16:creationId xmlns:a16="http://schemas.microsoft.com/office/drawing/2014/main" id="{FA63C32B-1CD3-4153-B59E-D9A1AF5E3414}"/>
              </a:ext>
            </a:extLst>
          </p:cNvPr>
          <p:cNvPicPr>
            <a:picLocks noChangeAspect="1"/>
          </p:cNvPicPr>
          <p:nvPr/>
        </p:nvPicPr>
        <p:blipFill>
          <a:blip r:embed="rId4"/>
          <a:stretch>
            <a:fillRect/>
          </a:stretch>
        </p:blipFill>
        <p:spPr>
          <a:xfrm>
            <a:off x="6607217" y="3690650"/>
            <a:ext cx="3689882" cy="3167350"/>
          </a:xfrm>
          <a:prstGeom prst="rect">
            <a:avLst/>
          </a:prstGeom>
        </p:spPr>
      </p:pic>
    </p:spTree>
    <p:extLst>
      <p:ext uri="{BB962C8B-B14F-4D97-AF65-F5344CB8AC3E}">
        <p14:creationId xmlns:p14="http://schemas.microsoft.com/office/powerpoint/2010/main" val="14269730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4D42462C-957A-4A44-8D38-200474C02DB1}"/>
              </a:ext>
            </a:extLst>
          </p:cNvPr>
          <p:cNvSpPr/>
          <p:nvPr/>
        </p:nvSpPr>
        <p:spPr>
          <a:xfrm>
            <a:off x="1611923" y="175845"/>
            <a:ext cx="8968154" cy="762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ЛОЙИҲАНИ БОШҚАРИШ МЕТОДОЛОГИЯСИ</a:t>
            </a:r>
            <a:endParaRPr lang="uz-Latn-UZ" sz="2800"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D51DEE74-94A1-460D-8C66-702AFC9E8B4F}"/>
              </a:ext>
            </a:extLst>
          </p:cNvPr>
          <p:cNvSpPr/>
          <p:nvPr/>
        </p:nvSpPr>
        <p:spPr>
          <a:xfrm>
            <a:off x="175847" y="1101968"/>
            <a:ext cx="5556739" cy="949569"/>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Шаршара методологияси (</a:t>
            </a:r>
            <a:r>
              <a:rPr lang="uz-Latn-UZ" sz="2800" b="1" dirty="0">
                <a:latin typeface="Times New Roman" panose="02020603050405020304" pitchFamily="18" charset="0"/>
                <a:cs typeface="Times New Roman" panose="02020603050405020304" pitchFamily="18" charset="0"/>
              </a:rPr>
              <a:t>Waterfall Methodology</a:t>
            </a:r>
            <a:r>
              <a:rPr lang="uz-Cyrl-UZ" sz="2800" b="1" dirty="0">
                <a:latin typeface="Times New Roman" panose="02020603050405020304" pitchFamily="18" charset="0"/>
                <a:cs typeface="Times New Roman" panose="02020603050405020304" pitchFamily="18" charset="0"/>
              </a:rPr>
              <a:t>)</a:t>
            </a:r>
          </a:p>
        </p:txBody>
      </p:sp>
      <p:sp>
        <p:nvSpPr>
          <p:cNvPr id="6" name="Прямоугольник 5">
            <a:extLst>
              <a:ext uri="{FF2B5EF4-FFF2-40B4-BE49-F238E27FC236}">
                <a16:creationId xmlns:a16="http://schemas.microsoft.com/office/drawing/2014/main" id="{568166D7-13FA-4AAF-B1B8-C0EAFED25AB7}"/>
              </a:ext>
            </a:extLst>
          </p:cNvPr>
          <p:cNvSpPr/>
          <p:nvPr/>
        </p:nvSpPr>
        <p:spPr>
          <a:xfrm>
            <a:off x="175846" y="2162907"/>
            <a:ext cx="5556739" cy="94956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Мослашувчан методология (</a:t>
            </a:r>
            <a:r>
              <a:rPr lang="uz-Latn-UZ" sz="2800" b="1" dirty="0">
                <a:latin typeface="Times New Roman" panose="02020603050405020304" pitchFamily="18" charset="0"/>
                <a:cs typeface="Times New Roman" panose="02020603050405020304" pitchFamily="18" charset="0"/>
              </a:rPr>
              <a:t>Agile Methodology</a:t>
            </a:r>
            <a:r>
              <a:rPr lang="ru-RU" sz="2800" b="1" dirty="0">
                <a:latin typeface="Times New Roman" panose="02020603050405020304" pitchFamily="18" charset="0"/>
                <a:cs typeface="Times New Roman" panose="02020603050405020304" pitchFamily="18" charset="0"/>
              </a:rPr>
              <a:t>)</a:t>
            </a:r>
            <a:endParaRPr lang="uz-Latn-UZ" sz="2800" b="1" dirty="0">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CB828286-EC9D-46A9-9D3E-3C7D176918E8}"/>
              </a:ext>
            </a:extLst>
          </p:cNvPr>
          <p:cNvSpPr/>
          <p:nvPr/>
        </p:nvSpPr>
        <p:spPr>
          <a:xfrm>
            <a:off x="175846" y="3223846"/>
            <a:ext cx="5556739" cy="949569"/>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Latn-UZ" sz="2800" b="1" dirty="0">
                <a:latin typeface="Times New Roman" panose="02020603050405020304" pitchFamily="18" charset="0"/>
                <a:cs typeface="Times New Roman" panose="02020603050405020304" pitchFamily="18" charset="0"/>
              </a:rPr>
              <a:t>Scrum</a:t>
            </a:r>
            <a:r>
              <a:rPr lang="ru-RU" sz="2800" b="1" dirty="0">
                <a:latin typeface="Times New Roman" panose="02020603050405020304" pitchFamily="18" charset="0"/>
                <a:cs typeface="Times New Roman" panose="02020603050405020304" pitchFamily="18" charset="0"/>
              </a:rPr>
              <a:t> методологияси </a:t>
            </a:r>
          </a:p>
          <a:p>
            <a:pPr algn="ctr"/>
            <a:r>
              <a:rPr lang="ru-RU" sz="2800" b="1" dirty="0">
                <a:latin typeface="Times New Roman" panose="02020603050405020304" pitchFamily="18" charset="0"/>
                <a:cs typeface="Times New Roman" panose="02020603050405020304" pitchFamily="18" charset="0"/>
              </a:rPr>
              <a:t>(</a:t>
            </a:r>
            <a:r>
              <a:rPr lang="uz-Latn-UZ" sz="2800" b="1" dirty="0">
                <a:latin typeface="Times New Roman" panose="02020603050405020304" pitchFamily="18" charset="0"/>
                <a:cs typeface="Times New Roman" panose="02020603050405020304" pitchFamily="18" charset="0"/>
              </a:rPr>
              <a:t>Scrum Methodology</a:t>
            </a:r>
            <a:r>
              <a:rPr lang="ru-RU" sz="2800" b="1" dirty="0">
                <a:latin typeface="Times New Roman" panose="02020603050405020304" pitchFamily="18" charset="0"/>
                <a:cs typeface="Times New Roman" panose="02020603050405020304" pitchFamily="18" charset="0"/>
              </a:rPr>
              <a:t>)</a:t>
            </a:r>
            <a:endParaRPr lang="uz-Latn-UZ" sz="2800" b="1" dirty="0">
              <a:latin typeface="Times New Roman" panose="02020603050405020304" pitchFamily="18"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id="{4EEBBB87-FD80-42FB-B13A-FA5376C89561}"/>
              </a:ext>
            </a:extLst>
          </p:cNvPr>
          <p:cNvSpPr/>
          <p:nvPr/>
        </p:nvSpPr>
        <p:spPr>
          <a:xfrm>
            <a:off x="175846" y="4284785"/>
            <a:ext cx="5556739" cy="949568"/>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Лойиҳа бошқаруви билим органи (ЛББО)</a:t>
            </a:r>
          </a:p>
          <a:p>
            <a:pPr algn="ctr"/>
            <a:r>
              <a:rPr lang="en-US" sz="2200" b="1" dirty="0">
                <a:latin typeface="Times New Roman" panose="02020603050405020304" pitchFamily="18" charset="0"/>
                <a:cs typeface="Times New Roman" panose="02020603050405020304" pitchFamily="18" charset="0"/>
              </a:rPr>
              <a:t>Project Management Body of Knowledge (PMBOK)</a:t>
            </a:r>
            <a:endParaRPr lang="uz-Latn-UZ" sz="2200" b="1" dirty="0">
              <a:latin typeface="Times New Roman" panose="02020603050405020304" pitchFamily="18" charset="0"/>
              <a:cs typeface="Times New Roman" panose="02020603050405020304" pitchFamily="18" charset="0"/>
            </a:endParaRPr>
          </a:p>
        </p:txBody>
      </p:sp>
      <p:sp>
        <p:nvSpPr>
          <p:cNvPr id="12" name="Прямоугольник 11">
            <a:extLst>
              <a:ext uri="{FF2B5EF4-FFF2-40B4-BE49-F238E27FC236}">
                <a16:creationId xmlns:a16="http://schemas.microsoft.com/office/drawing/2014/main" id="{CA757300-037D-4D91-9C35-EA7DEB5EE10A}"/>
              </a:ext>
            </a:extLst>
          </p:cNvPr>
          <p:cNvSpPr/>
          <p:nvPr/>
        </p:nvSpPr>
        <p:spPr>
          <a:xfrm>
            <a:off x="175847" y="5345722"/>
            <a:ext cx="5263662" cy="949567"/>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Критик </a:t>
            </a:r>
            <a:r>
              <a:rPr lang="uz-Cyrl-UZ" sz="2800" b="1" dirty="0">
                <a:latin typeface="Times New Roman" panose="02020603050405020304" pitchFamily="18" charset="0"/>
                <a:cs typeface="Times New Roman" panose="02020603050405020304" pitchFamily="18" charset="0"/>
              </a:rPr>
              <a:t>йўл усули </a:t>
            </a:r>
            <a:r>
              <a:rPr lang="ru-RU" sz="2800" b="1" dirty="0">
                <a:latin typeface="Times New Roman" panose="02020603050405020304" pitchFamily="18" charset="0"/>
                <a:cs typeface="Times New Roman" panose="02020603050405020304" pitchFamily="18" charset="0"/>
              </a:rPr>
              <a:t>(КЙУ)</a:t>
            </a:r>
          </a:p>
          <a:p>
            <a:pPr algn="ctr"/>
            <a:r>
              <a:rPr lang="uz-Latn-UZ" sz="2800" b="1" dirty="0">
                <a:latin typeface="Times New Roman" panose="02020603050405020304" pitchFamily="18" charset="0"/>
                <a:cs typeface="Times New Roman" panose="02020603050405020304" pitchFamily="18" charset="0"/>
              </a:rPr>
              <a:t>Critical Path Method (CPM)</a:t>
            </a:r>
          </a:p>
        </p:txBody>
      </p:sp>
      <p:sp>
        <p:nvSpPr>
          <p:cNvPr id="14" name="Прямоугольник 13">
            <a:extLst>
              <a:ext uri="{FF2B5EF4-FFF2-40B4-BE49-F238E27FC236}">
                <a16:creationId xmlns:a16="http://schemas.microsoft.com/office/drawing/2014/main" id="{202A9682-D570-4743-B68C-97BDA5E6C0F6}"/>
              </a:ext>
            </a:extLst>
          </p:cNvPr>
          <p:cNvSpPr/>
          <p:nvPr/>
        </p:nvSpPr>
        <p:spPr>
          <a:xfrm>
            <a:off x="6295292" y="1101968"/>
            <a:ext cx="5556739" cy="949569"/>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Канбан методологияси</a:t>
            </a:r>
          </a:p>
          <a:p>
            <a:pPr algn="ctr"/>
            <a:r>
              <a:rPr lang="uz-Cyrl-UZ" sz="2800" b="1" dirty="0">
                <a:latin typeface="Times New Roman" panose="02020603050405020304" pitchFamily="18" charset="0"/>
                <a:cs typeface="Times New Roman" panose="02020603050405020304" pitchFamily="18" charset="0"/>
              </a:rPr>
              <a:t>(</a:t>
            </a:r>
            <a:r>
              <a:rPr lang="uz-Latn-UZ" sz="2800" b="1" dirty="0">
                <a:latin typeface="Times New Roman" panose="02020603050405020304" pitchFamily="18" charset="0"/>
                <a:cs typeface="Times New Roman" panose="02020603050405020304" pitchFamily="18" charset="0"/>
              </a:rPr>
              <a:t>Kanban Methodology</a:t>
            </a:r>
            <a:r>
              <a:rPr lang="uz-Cyrl-UZ" sz="2800" b="1" dirty="0">
                <a:latin typeface="Times New Roman" panose="02020603050405020304" pitchFamily="18" charset="0"/>
                <a:cs typeface="Times New Roman" panose="02020603050405020304" pitchFamily="18" charset="0"/>
              </a:rPr>
              <a:t>)</a:t>
            </a:r>
          </a:p>
        </p:txBody>
      </p:sp>
      <p:sp>
        <p:nvSpPr>
          <p:cNvPr id="15" name="Прямоугольник 14">
            <a:extLst>
              <a:ext uri="{FF2B5EF4-FFF2-40B4-BE49-F238E27FC236}">
                <a16:creationId xmlns:a16="http://schemas.microsoft.com/office/drawing/2014/main" id="{77C64EB0-7E1A-4EE4-9B12-379B76C91006}"/>
              </a:ext>
            </a:extLst>
          </p:cNvPr>
          <p:cNvSpPr/>
          <p:nvPr/>
        </p:nvSpPr>
        <p:spPr>
          <a:xfrm>
            <a:off x="6295291" y="2162907"/>
            <a:ext cx="5556739" cy="949569"/>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Экстремал дастурлаш (ЭД)</a:t>
            </a:r>
          </a:p>
          <a:p>
            <a:pPr algn="ctr"/>
            <a:r>
              <a:rPr lang="ru-RU" sz="2800" b="1" dirty="0">
                <a:latin typeface="Times New Roman" panose="02020603050405020304" pitchFamily="18" charset="0"/>
                <a:cs typeface="Times New Roman" panose="02020603050405020304" pitchFamily="18" charset="0"/>
              </a:rPr>
              <a:t>(</a:t>
            </a:r>
            <a:r>
              <a:rPr lang="uz-Latn-UZ" sz="2800" b="1" dirty="0">
                <a:latin typeface="Times New Roman" panose="02020603050405020304" pitchFamily="18" charset="0"/>
                <a:cs typeface="Times New Roman" panose="02020603050405020304" pitchFamily="18" charset="0"/>
              </a:rPr>
              <a:t>Extreme Programming (XP)</a:t>
            </a:r>
            <a:r>
              <a:rPr lang="ru-RU" sz="2800" b="1" dirty="0">
                <a:latin typeface="Times New Roman" panose="02020603050405020304" pitchFamily="18" charset="0"/>
                <a:cs typeface="Times New Roman" panose="02020603050405020304" pitchFamily="18" charset="0"/>
              </a:rPr>
              <a:t>)</a:t>
            </a:r>
            <a:endParaRPr lang="uz-Latn-UZ" sz="2800" b="1" dirty="0">
              <a:latin typeface="Times New Roman" panose="02020603050405020304" pitchFamily="18" charset="0"/>
              <a:cs typeface="Times New Roman" panose="02020603050405020304" pitchFamily="18" charset="0"/>
            </a:endParaRPr>
          </a:p>
        </p:txBody>
      </p:sp>
      <p:sp>
        <p:nvSpPr>
          <p:cNvPr id="16" name="Прямоугольник 15">
            <a:extLst>
              <a:ext uri="{FF2B5EF4-FFF2-40B4-BE49-F238E27FC236}">
                <a16:creationId xmlns:a16="http://schemas.microsoft.com/office/drawing/2014/main" id="{0FA0ED98-DC9D-4866-BA99-A1C966911737}"/>
              </a:ext>
            </a:extLst>
          </p:cNvPr>
          <p:cNvSpPr/>
          <p:nvPr/>
        </p:nvSpPr>
        <p:spPr>
          <a:xfrm>
            <a:off x="6295291" y="3223846"/>
            <a:ext cx="5556739" cy="949569"/>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Ленн (тежамкор) методология</a:t>
            </a:r>
          </a:p>
          <a:p>
            <a:pPr algn="ctr"/>
            <a:r>
              <a:rPr lang="uz-Latn-UZ" sz="2800" b="1" dirty="0">
                <a:latin typeface="Times New Roman" panose="02020603050405020304" pitchFamily="18" charset="0"/>
                <a:cs typeface="Times New Roman" panose="02020603050405020304" pitchFamily="18" charset="0"/>
              </a:rPr>
              <a:t>Lean Methodology</a:t>
            </a:r>
          </a:p>
        </p:txBody>
      </p:sp>
      <p:sp>
        <p:nvSpPr>
          <p:cNvPr id="17" name="Прямоугольник 16">
            <a:extLst>
              <a:ext uri="{FF2B5EF4-FFF2-40B4-BE49-F238E27FC236}">
                <a16:creationId xmlns:a16="http://schemas.microsoft.com/office/drawing/2014/main" id="{B07CCA50-89F2-473D-B1B7-43C798F580D2}"/>
              </a:ext>
            </a:extLst>
          </p:cNvPr>
          <p:cNvSpPr/>
          <p:nvPr/>
        </p:nvSpPr>
        <p:spPr>
          <a:xfrm>
            <a:off x="6295291" y="4284785"/>
            <a:ext cx="5556739" cy="949568"/>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6 Сигма </a:t>
            </a:r>
          </a:p>
          <a:p>
            <a:pPr algn="ctr"/>
            <a:r>
              <a:rPr lang="uz-Cyrl-UZ" sz="2800" b="1" dirty="0">
                <a:latin typeface="Times New Roman" panose="02020603050405020304" pitchFamily="18" charset="0"/>
                <a:cs typeface="Times New Roman" panose="02020603050405020304" pitchFamily="18" charset="0"/>
              </a:rPr>
              <a:t>(</a:t>
            </a:r>
            <a:r>
              <a:rPr lang="uz-Latn-UZ" sz="2800" b="1" dirty="0">
                <a:latin typeface="Times New Roman" panose="02020603050405020304" pitchFamily="18" charset="0"/>
                <a:cs typeface="Times New Roman" panose="02020603050405020304" pitchFamily="18" charset="0"/>
              </a:rPr>
              <a:t>Six Sigma</a:t>
            </a:r>
            <a:r>
              <a:rPr lang="uz-Cyrl-UZ" sz="2800" b="1" dirty="0">
                <a:latin typeface="Times New Roman" panose="02020603050405020304" pitchFamily="18" charset="0"/>
                <a:cs typeface="Times New Roman" panose="02020603050405020304" pitchFamily="18" charset="0"/>
              </a:rPr>
              <a:t>)</a:t>
            </a:r>
            <a:endParaRPr lang="uz-Latn-UZ" sz="2800" b="1" dirty="0">
              <a:latin typeface="Times New Roman" panose="02020603050405020304" pitchFamily="18" charset="0"/>
              <a:cs typeface="Times New Roman" panose="02020603050405020304" pitchFamily="18" charset="0"/>
            </a:endParaRPr>
          </a:p>
        </p:txBody>
      </p:sp>
      <p:sp>
        <p:nvSpPr>
          <p:cNvPr id="18" name="Прямоугольник 17">
            <a:extLst>
              <a:ext uri="{FF2B5EF4-FFF2-40B4-BE49-F238E27FC236}">
                <a16:creationId xmlns:a16="http://schemas.microsoft.com/office/drawing/2014/main" id="{E0592CFC-22FB-4ADE-AA54-3B305AD55323}"/>
              </a:ext>
            </a:extLst>
          </p:cNvPr>
          <p:cNvSpPr/>
          <p:nvPr/>
        </p:nvSpPr>
        <p:spPr>
          <a:xfrm>
            <a:off x="5732586" y="5345722"/>
            <a:ext cx="6353906" cy="949567"/>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100" b="1" dirty="0">
                <a:latin typeface="Times New Roman" panose="02020603050405020304" pitchFamily="18" charset="0"/>
                <a:cs typeface="Times New Roman" panose="02020603050405020304" pitchFamily="18" charset="0"/>
              </a:rPr>
              <a:t>Критик занжир лойиҳаларини бошқариш </a:t>
            </a:r>
            <a:r>
              <a:rPr lang="ru-RU" sz="2100" b="1" dirty="0">
                <a:latin typeface="Times New Roman" panose="02020603050405020304" pitchFamily="18" charset="0"/>
                <a:cs typeface="Times New Roman" panose="02020603050405020304" pitchFamily="18" charset="0"/>
              </a:rPr>
              <a:t>(КЗЛБ)</a:t>
            </a:r>
          </a:p>
          <a:p>
            <a:pPr algn="ctr"/>
            <a:r>
              <a:rPr lang="uz-Latn-UZ" sz="2100" b="1" dirty="0">
                <a:latin typeface="Times New Roman" panose="02020603050405020304" pitchFamily="18" charset="0"/>
                <a:cs typeface="Times New Roman" panose="02020603050405020304" pitchFamily="18" charset="0"/>
              </a:rPr>
              <a:t>Critical Chain Project Management (CCPM)</a:t>
            </a:r>
          </a:p>
        </p:txBody>
      </p:sp>
    </p:spTree>
    <p:extLst>
      <p:ext uri="{BB962C8B-B14F-4D97-AF65-F5344CB8AC3E}">
        <p14:creationId xmlns:p14="http://schemas.microsoft.com/office/powerpoint/2010/main" val="16893410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A408CBC-3B81-49A0-A8AC-B0F3907BBCC8}"/>
              </a:ext>
            </a:extLst>
          </p:cNvPr>
          <p:cNvSpPr/>
          <p:nvPr/>
        </p:nvSpPr>
        <p:spPr>
          <a:xfrm>
            <a:off x="117231" y="105508"/>
            <a:ext cx="11957538" cy="1793631"/>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indent="363538" algn="just"/>
            <a:r>
              <a:rPr lang="uz-Cyrl-UZ" sz="1600" b="1" dirty="0">
                <a:latin typeface="Times New Roman" panose="02020603050405020304" pitchFamily="18" charset="0"/>
                <a:cs typeface="Times New Roman" panose="02020603050405020304" pitchFamily="18" charset="0"/>
              </a:rPr>
              <a:t>Шаршара методологияси - </a:t>
            </a:r>
            <a:r>
              <a:rPr lang="uz-Cyrl-UZ" sz="1600" dirty="0">
                <a:latin typeface="Times New Roman" panose="02020603050405020304" pitchFamily="18" charset="0"/>
                <a:cs typeface="Times New Roman" panose="02020603050405020304" pitchFamily="18" charset="0"/>
              </a:rPr>
              <a:t>Ушбу рўйхатдаги барча лойиҳаларни бошқариш усулларидан энг оддий ва чизиқли, шунингдек, энг анъанавий ёндашув бўлиши мумкин. Ушбу ном жуда мос келади, чунки шаршара методологияси лойиҳа босқичлари пастга қараб оқадиган жараёндир. Шаршара модели лойиҳанинг бир босқичидан иккинчисига фақат шу босқич муваффақиятли якунлангандан кейингина ўтишни талаб қилади.</a:t>
            </a:r>
          </a:p>
          <a:p>
            <a:pPr indent="363538" algn="just"/>
            <a:r>
              <a:rPr lang="uz-Latn-UZ" sz="1600" b="1" dirty="0">
                <a:latin typeface="Times New Roman" panose="02020603050405020304" pitchFamily="18" charset="0"/>
                <a:cs typeface="Times New Roman" panose="02020603050405020304" pitchFamily="18" charset="0"/>
              </a:rPr>
              <a:t>Қачон фойдаланиш керак. </a:t>
            </a:r>
            <a:r>
              <a:rPr lang="uz-Latn-UZ" sz="1600" dirty="0">
                <a:latin typeface="Times New Roman" panose="02020603050405020304" pitchFamily="18" charset="0"/>
                <a:cs typeface="Times New Roman" panose="02020603050405020304" pitchFamily="18" charset="0"/>
              </a:rPr>
              <a:t>Шаршара ёндашуви яхши тузилган ва ҳақиқатдан кейин нарсаларни ўзгартириш жуда қиммат бўлган ишлаб чиқариш ва қурилиш лойиҳалари учун жуда яхши. Шаршара усули режалаштириш ва режалаштириш учун Гантт диаграммаларидан фойдаланади.</a:t>
            </a:r>
          </a:p>
        </p:txBody>
      </p:sp>
      <p:sp>
        <p:nvSpPr>
          <p:cNvPr id="5" name="Прямоугольник 4">
            <a:extLst>
              <a:ext uri="{FF2B5EF4-FFF2-40B4-BE49-F238E27FC236}">
                <a16:creationId xmlns:a16="http://schemas.microsoft.com/office/drawing/2014/main" id="{D53B47E2-C02D-48DB-A9CA-9B2B79AD6935}"/>
              </a:ext>
            </a:extLst>
          </p:cNvPr>
          <p:cNvSpPr/>
          <p:nvPr/>
        </p:nvSpPr>
        <p:spPr>
          <a:xfrm>
            <a:off x="117231" y="1992924"/>
            <a:ext cx="11957538" cy="2414953"/>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indent="363538" algn="just"/>
            <a:r>
              <a:rPr lang="uz-Latn-UZ" sz="1600" b="1" dirty="0">
                <a:latin typeface="Times New Roman" panose="02020603050405020304" pitchFamily="18" charset="0"/>
                <a:cs typeface="Times New Roman" panose="02020603050405020304" pitchFamily="18" charset="0"/>
              </a:rPr>
              <a:t>Agile</a:t>
            </a:r>
            <a:r>
              <a:rPr lang="uz-Cyrl-UZ" sz="1600" b="1" dirty="0">
                <a:latin typeface="Times New Roman" panose="02020603050405020304" pitchFamily="18" charset="0"/>
                <a:cs typeface="Times New Roman" panose="02020603050405020304" pitchFamily="18" charset="0"/>
              </a:rPr>
              <a:t> лойиҳаларни бошқариш </a:t>
            </a:r>
            <a:r>
              <a:rPr lang="uz-Cyrl-UZ" sz="1600" dirty="0">
                <a:latin typeface="Times New Roman" panose="02020603050405020304" pitchFamily="18" charset="0"/>
                <a:cs typeface="Times New Roman" panose="02020603050405020304" pitchFamily="18" charset="0"/>
              </a:rPr>
              <a:t>- бу жамоалар ўртасида ўзини ўзи ташкил қилишнинг ривожланаётган ва ҳамкорликдаги усули. </a:t>
            </a:r>
            <a:r>
              <a:rPr lang="uz-Latn-UZ" sz="1600" dirty="0">
                <a:latin typeface="Times New Roman" panose="02020603050405020304" pitchFamily="18" charset="0"/>
                <a:cs typeface="Times New Roman" panose="02020603050405020304" pitchFamily="18" charset="0"/>
              </a:rPr>
              <a:t>Agile</a:t>
            </a:r>
            <a:r>
              <a:rPr lang="uz-Cyrl-UZ" sz="1600" dirty="0">
                <a:latin typeface="Times New Roman" panose="02020603050405020304" pitchFamily="18" charset="0"/>
                <a:cs typeface="Times New Roman" panose="02020603050405020304" pitchFamily="18" charset="0"/>
              </a:rPr>
              <a:t> методологиясини амалга оширишда лойиҳани режалаштириш ва ишни бошқариш мослашувчан, ривожланишда эволюцион хусусиятга эга, энг тез етказиб беришга интилади ва агар бу жараённи яхшилашга олиб келадиган бўлса, ҳар доим ўзгаришларга очиқ. Бу шаршара лойиҳасини бошқаришдан фарқли ўлароқ, тез ва мослашувчан.</a:t>
            </a:r>
          </a:p>
          <a:p>
            <a:pPr indent="363538" algn="just"/>
            <a:r>
              <a:rPr lang="uz-Latn-UZ" sz="1600" dirty="0">
                <a:latin typeface="Times New Roman" panose="02020603050405020304" pitchFamily="18" charset="0"/>
                <a:cs typeface="Times New Roman" panose="02020603050405020304" pitchFamily="18" charset="0"/>
              </a:rPr>
              <a:t>Agile</a:t>
            </a:r>
            <a:r>
              <a:rPr lang="ru-RU" sz="1600" dirty="0">
                <a:latin typeface="Times New Roman" panose="02020603050405020304" pitchFamily="18" charset="0"/>
                <a:cs typeface="Times New Roman" panose="02020603050405020304" pitchFamily="18" charset="0"/>
              </a:rPr>
              <a:t> </a:t>
            </a:r>
            <a:r>
              <a:rPr lang="uz-Cyrl-UZ" sz="1600" dirty="0">
                <a:latin typeface="Times New Roman" panose="02020603050405020304" pitchFamily="18" charset="0"/>
                <a:cs typeface="Times New Roman" panose="02020603050405020304" pitchFamily="18" charset="0"/>
              </a:rPr>
              <a:t>лойиҳа гуруҳлари учун ишлаш ва ҳамкорлик қилишнинг жуда динамик усулини таклиф қилади ва шунинг учун у маҳсулот ва дастурий таъминотни ишлаб чиқиш учун жуда машҳур лойиҳаларни бошқариш методологиясидир.</a:t>
            </a:r>
          </a:p>
          <a:p>
            <a:pPr indent="363538" algn="just"/>
            <a:r>
              <a:rPr lang="uz-Cyrl-UZ" sz="1600" b="1" dirty="0">
                <a:latin typeface="Times New Roman" panose="02020603050405020304" pitchFamily="18" charset="0"/>
                <a:cs typeface="Times New Roman" panose="02020603050405020304" pitchFamily="18" charset="0"/>
              </a:rPr>
              <a:t>Қачон фойдаланиш керак: </a:t>
            </a:r>
            <a:r>
              <a:rPr lang="uz-Cyrl-UZ" sz="1600" dirty="0">
                <a:latin typeface="Times New Roman" panose="02020603050405020304" pitchFamily="18" charset="0"/>
                <a:cs typeface="Times New Roman" panose="02020603050405020304" pitchFamily="18" charset="0"/>
              </a:rPr>
              <a:t>Амалиёт дастурий таъминотни ишлаб чиқишда пайдо бўлган ва бу маданиятда яхши ишлайди. Компютерлар, автотранспорт воситалари, тиббий асбоблар, озиқ-овқат, кийим-кечак, мусиқа ва бошқалар каби инновациялар билан олдинга интиладиган ва ноаниқлик даражасига эга бўлган дастурий таъминот бўлмаган маҳсулотларга нисбатан қўлланилган ҳамда у маркетинг каби янада сезгир ва тез ишлаб чиқариш жадвалига муҳтож бўлган бошқа турдаги лойиҳаларда ҳам қўлланилади.</a:t>
            </a:r>
          </a:p>
        </p:txBody>
      </p:sp>
      <p:sp>
        <p:nvSpPr>
          <p:cNvPr id="6" name="Прямоугольник 5">
            <a:extLst>
              <a:ext uri="{FF2B5EF4-FFF2-40B4-BE49-F238E27FC236}">
                <a16:creationId xmlns:a16="http://schemas.microsoft.com/office/drawing/2014/main" id="{1E01F732-ABD1-4F4C-8321-0088B8AD1036}"/>
              </a:ext>
            </a:extLst>
          </p:cNvPr>
          <p:cNvSpPr/>
          <p:nvPr/>
        </p:nvSpPr>
        <p:spPr>
          <a:xfrm>
            <a:off x="117230" y="4501662"/>
            <a:ext cx="10070123" cy="225083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indent="363538" algn="just"/>
            <a:r>
              <a:rPr lang="uz-Latn-UZ" sz="1600" b="1" dirty="0">
                <a:latin typeface="Times New Roman" panose="02020603050405020304" pitchFamily="18" charset="0"/>
                <a:cs typeface="Times New Roman" panose="02020603050405020304" pitchFamily="18" charset="0"/>
              </a:rPr>
              <a:t>Scrum</a:t>
            </a:r>
            <a:r>
              <a:rPr lang="uz-Cyrl-UZ" sz="1600" dirty="0">
                <a:latin typeface="Times New Roman" panose="02020603050405020304" pitchFamily="18" charset="0"/>
                <a:cs typeface="Times New Roman" panose="02020603050405020304" pitchFamily="18" charset="0"/>
              </a:rPr>
              <a:t> - бу лойиҳаларни бошқаришнинг қисқача “спринт” ёндашувидир. </a:t>
            </a:r>
            <a:r>
              <a:rPr lang="uz-Latn-UZ" sz="1600" dirty="0">
                <a:latin typeface="Times New Roman" panose="02020603050405020304" pitchFamily="18" charset="0"/>
                <a:cs typeface="Times New Roman" panose="02020603050405020304" pitchFamily="18" charset="0"/>
              </a:rPr>
              <a:t>Scrum</a:t>
            </a:r>
            <a:r>
              <a:rPr lang="uz-Cyrl-UZ" sz="1600" dirty="0">
                <a:latin typeface="Times New Roman" panose="02020603050405020304" pitchFamily="18" charset="0"/>
                <a:cs typeface="Times New Roman" panose="02020603050405020304" pitchFamily="18" charset="0"/>
              </a:rPr>
              <a:t> методологияси 10 кишидан кўп бўлмаган жамоалар учун жуда мос келади ва кўпинча кундалик </a:t>
            </a:r>
            <a:r>
              <a:rPr lang="uz-Latn-UZ" sz="1600" dirty="0">
                <a:latin typeface="Times New Roman" panose="02020603050405020304" pitchFamily="18" charset="0"/>
                <a:cs typeface="Times New Roman" panose="02020603050405020304" pitchFamily="18" charset="0"/>
              </a:rPr>
              <a:t>Scrum</a:t>
            </a:r>
            <a:r>
              <a:rPr lang="uz-Cyrl-UZ" sz="1600" dirty="0">
                <a:latin typeface="Times New Roman" panose="02020603050405020304" pitchFamily="18" charset="0"/>
                <a:cs typeface="Times New Roman" panose="02020603050405020304" pitchFamily="18" charset="0"/>
              </a:rPr>
              <a:t> йиғилишлари деб номланувчи қисқа кундалик учрашувлар билан икки ҳафталик циклларга уйланади. Уни </a:t>
            </a:r>
            <a:r>
              <a:rPr lang="uz-Latn-UZ" sz="1600" dirty="0">
                <a:latin typeface="Times New Roman" panose="02020603050405020304" pitchFamily="18" charset="0"/>
                <a:cs typeface="Times New Roman" panose="02020603050405020304" pitchFamily="18" charset="0"/>
              </a:rPr>
              <a:t>Scrum</a:t>
            </a:r>
            <a:r>
              <a:rPr lang="uz-Cyrl-UZ" sz="1600" dirty="0">
                <a:latin typeface="Times New Roman" panose="02020603050405020304" pitchFamily="18" charset="0"/>
                <a:cs typeface="Times New Roman" panose="02020603050405020304" pitchFamily="18" charset="0"/>
              </a:rPr>
              <a:t> мастер деб аталадиган нарса бошқаради. </a:t>
            </a:r>
            <a:r>
              <a:rPr lang="uz-Latn-UZ" sz="1600" dirty="0">
                <a:latin typeface="Times New Roman" panose="02020603050405020304" pitchFamily="18" charset="0"/>
                <a:cs typeface="Times New Roman" panose="02020603050405020304" pitchFamily="18" charset="0"/>
              </a:rPr>
              <a:t>Scrum</a:t>
            </a:r>
            <a:r>
              <a:rPr lang="uz-Cyrl-UZ" sz="1600" dirty="0">
                <a:latin typeface="Times New Roman" panose="02020603050405020304" pitchFamily="18" charset="0"/>
                <a:cs typeface="Times New Roman" panose="02020603050405020304" pitchFamily="18" charset="0"/>
              </a:rPr>
              <a:t> тезкор лойиҳаларни бошқариш тизимида ишлайди, аммо </a:t>
            </a:r>
            <a:r>
              <a:rPr lang="uz-Latn-UZ" sz="1600" dirty="0">
                <a:latin typeface="Times New Roman" panose="02020603050405020304" pitchFamily="18" charset="0"/>
                <a:cs typeface="Times New Roman" panose="02020603050405020304" pitchFamily="18" charset="0"/>
              </a:rPr>
              <a:t>Scrum</a:t>
            </a:r>
            <a:r>
              <a:rPr lang="uz-Cyrl-UZ" sz="1600" dirty="0">
                <a:latin typeface="Times New Roman" panose="02020603050405020304" pitchFamily="18" charset="0"/>
                <a:cs typeface="Times New Roman" panose="02020603050405020304" pitchFamily="18" charset="0"/>
              </a:rPr>
              <a:t>ни йирикроқ ташкилотларга мослаштиришга уринишлар бўлган.</a:t>
            </a:r>
          </a:p>
          <a:p>
            <a:pPr indent="363538" algn="just"/>
            <a:r>
              <a:rPr lang="uz-Cyrl-UZ" sz="1600" b="1" dirty="0">
                <a:latin typeface="Times New Roman" panose="02020603050405020304" pitchFamily="18" charset="0"/>
                <a:cs typeface="Times New Roman" panose="02020603050405020304" pitchFamily="18" charset="0"/>
              </a:rPr>
              <a:t>Қачон фойдаланиш керак: </a:t>
            </a:r>
            <a:r>
              <a:rPr lang="uz-Latn-UZ" sz="1600" dirty="0">
                <a:latin typeface="Times New Roman" panose="02020603050405020304" pitchFamily="18" charset="0"/>
                <a:cs typeface="Times New Roman" panose="02020603050405020304" pitchFamily="18" charset="0"/>
              </a:rPr>
              <a:t>Agile</a:t>
            </a:r>
            <a:r>
              <a:rPr lang="uz-Cyrl-UZ" sz="1600" dirty="0">
                <a:latin typeface="Times New Roman" panose="02020603050405020304" pitchFamily="18" charset="0"/>
                <a:cs typeface="Times New Roman" panose="02020603050405020304" pitchFamily="18" charset="0"/>
              </a:rPr>
              <a:t> сингари, </a:t>
            </a:r>
            <a:r>
              <a:rPr lang="uz-Latn-UZ" sz="1600" dirty="0">
                <a:latin typeface="Times New Roman" panose="02020603050405020304" pitchFamily="18" charset="0"/>
                <a:cs typeface="Times New Roman" panose="02020603050405020304" pitchFamily="18" charset="0"/>
              </a:rPr>
              <a:t>Scrum</a:t>
            </a:r>
            <a:r>
              <a:rPr lang="uz-Cyrl-UZ" sz="1600" dirty="0">
                <a:latin typeface="Times New Roman" panose="02020603050405020304" pitchFamily="18" charset="0"/>
                <a:cs typeface="Times New Roman" panose="02020603050405020304" pitchFamily="18" charset="0"/>
              </a:rPr>
              <a:t> методологияси асосан дастурий таъминотни ишлаб чиқишда қўлланилган, аммо тарафдорлар у ҳар қандай саноат ёки бизнесда, жумладан, чакана логистика, тадбирларни режалаштириш ёки бироз мослашувчанликни талаб қиладиган ҳар қандай лойиҳада қўлланилишини таъкидламоқда. Бироқ, бу қаттиқ </a:t>
            </a:r>
            <a:r>
              <a:rPr lang="uz-Latn-UZ" sz="1600" dirty="0">
                <a:latin typeface="Times New Roman" panose="02020603050405020304" pitchFamily="18" charset="0"/>
                <a:cs typeface="Times New Roman" panose="02020603050405020304" pitchFamily="18" charset="0"/>
              </a:rPr>
              <a:t>Scrum</a:t>
            </a:r>
            <a:r>
              <a:rPr lang="uz-Cyrl-UZ" sz="1600" dirty="0">
                <a:latin typeface="Times New Roman" panose="02020603050405020304" pitchFamily="18" charset="0"/>
                <a:cs typeface="Times New Roman" panose="02020603050405020304" pitchFamily="18" charset="0"/>
              </a:rPr>
              <a:t> ролларини талаб қилади.</a:t>
            </a:r>
          </a:p>
        </p:txBody>
      </p:sp>
    </p:spTree>
    <p:extLst>
      <p:ext uri="{BB962C8B-B14F-4D97-AF65-F5344CB8AC3E}">
        <p14:creationId xmlns:p14="http://schemas.microsoft.com/office/powerpoint/2010/main" val="8443475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877D3A3-359E-4F85-B2C6-21CD126E9616}"/>
              </a:ext>
            </a:extLst>
          </p:cNvPr>
          <p:cNvSpPr/>
          <p:nvPr/>
        </p:nvSpPr>
        <p:spPr>
          <a:xfrm>
            <a:off x="117231" y="105509"/>
            <a:ext cx="11957538" cy="3200399"/>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indent="363538" algn="just"/>
            <a:r>
              <a:rPr lang="uz-Cyrl-UZ" sz="1600" b="1" dirty="0">
                <a:latin typeface="Times New Roman" panose="02020603050405020304" pitchFamily="18" charset="0"/>
                <a:cs typeface="Times New Roman" panose="02020603050405020304" pitchFamily="18" charset="0"/>
              </a:rPr>
              <a:t>Лойиҳа бошқаруви билим органи </a:t>
            </a:r>
            <a:r>
              <a:rPr lang="ru-RU" sz="1600" b="1" dirty="0">
                <a:latin typeface="Times New Roman" panose="02020603050405020304" pitchFamily="18" charset="0"/>
                <a:cs typeface="Times New Roman" panose="02020603050405020304" pitchFamily="18" charset="0"/>
              </a:rPr>
              <a:t>(ЛББО) (</a:t>
            </a:r>
            <a:r>
              <a:rPr lang="en-US" sz="1600" dirty="0">
                <a:latin typeface="Times New Roman" panose="02020603050405020304" pitchFamily="18" charset="0"/>
                <a:cs typeface="Times New Roman" panose="02020603050405020304" pitchFamily="18" charset="0"/>
              </a:rPr>
              <a:t>Project Management Body of Knowledge (PMBOK)</a:t>
            </a:r>
            <a:r>
              <a:rPr lang="uz-Cyrl-UZ" sz="1600" dirty="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 б</a:t>
            </a:r>
            <a:r>
              <a:rPr lang="uz-Cyrl-UZ" sz="1600" dirty="0">
                <a:latin typeface="Times New Roman" panose="02020603050405020304" pitchFamily="18" charset="0"/>
                <a:cs typeface="Times New Roman" panose="02020603050405020304" pitchFamily="18" charset="0"/>
              </a:rPr>
              <a:t>у методологиянинг бобоси, агар у умуман методология бўлса. Лойиҳани бошқариш институти (</a:t>
            </a:r>
            <a:r>
              <a:rPr lang="uz-Latn-UZ" sz="1600" dirty="0">
                <a:latin typeface="Times New Roman" panose="02020603050405020304" pitchFamily="18" charset="0"/>
                <a:cs typeface="Times New Roman" panose="02020603050405020304" pitchFamily="18" charset="0"/>
              </a:rPr>
              <a:t>Project Management Institute (PMI)</a:t>
            </a:r>
            <a:r>
              <a:rPr lang="uz-Cyrl-UZ" sz="1600" dirty="0">
                <a:latin typeface="Times New Roman" panose="02020603050405020304" pitchFamily="18" charset="0"/>
                <a:cs typeface="Times New Roman" panose="02020603050405020304" pitchFamily="18" charset="0"/>
              </a:rPr>
              <a:t>) нотижорат аъзолик уюшмаси, лойиҳаларни бошқариш сертификати ва стандартлари ташкилотидир. Ушбу ташкилот “билимнинг лойиҳа бошқаруви органи” ёки ЛББО деб номланган китоб ишлаб чиқаради. ЛББО лойиҳани режалаштириш, режалаштириш, бажариш ва назорат қилиш учун таърифлар ва кўрсатмалар беради. Масалан, лойиҳани бошқариш жараёни гуруҳлари лойиҳанинг ҳаёт айланишини тавсифлайди, 10 та лойиҳа бошқаруви билим соҳалари эса лойиҳани қандай бошқаришни тушунтиради. Бу </a:t>
            </a:r>
            <a:r>
              <a:rPr lang="uz-Latn-UZ" sz="1600" dirty="0">
                <a:latin typeface="Times New Roman" panose="02020603050405020304" pitchFamily="18" charset="0"/>
                <a:cs typeface="Times New Roman" panose="02020603050405020304" pitchFamily="18" charset="0"/>
              </a:rPr>
              <a:t>PMI</a:t>
            </a:r>
            <a:r>
              <a:rPr lang="uz-Cyrl-UZ" sz="1600" dirty="0">
                <a:latin typeface="Times New Roman" panose="02020603050405020304" pitchFamily="18" charset="0"/>
                <a:cs typeface="Times New Roman" panose="02020603050405020304" pitchFamily="18" charset="0"/>
              </a:rPr>
              <a:t> томонидан нашр этилган китоб бўлиб, саноатда қабул қилинган меъёр бўлган жараёнлар, энг яхши амалиётлар, атамалар ва кўрсатмаларни тўплайди. У биринчи марта 1996 йилда нашр этилган ва 2017 йилнинг кузида олтинчи нашрини нашр этиш арафасида.</a:t>
            </a:r>
          </a:p>
          <a:p>
            <a:pPr indent="363538" algn="just"/>
            <a:r>
              <a:rPr lang="uz-Cyrl-UZ" sz="1600" b="1" dirty="0">
                <a:latin typeface="Times New Roman" panose="02020603050405020304" pitchFamily="18" charset="0"/>
                <a:cs typeface="Times New Roman" panose="02020603050405020304" pitchFamily="18" charset="0"/>
              </a:rPr>
              <a:t>Қачон фойдаланиш керак: </a:t>
            </a:r>
            <a:r>
              <a:rPr lang="uz-Cyrl-UZ" sz="1600" dirty="0">
                <a:latin typeface="Times New Roman" panose="02020603050405020304" pitchFamily="18" charset="0"/>
                <a:cs typeface="Times New Roman" panose="02020603050405020304" pitchFamily="18" charset="0"/>
              </a:rPr>
              <a:t>Деярли ҳар қандай лойиҳа ЛББО-дан фойдаланиши мумкин, чунки барча катта ва кичик лойиҳалар китобда кўрсатилган турли босқичлардан ўтади. Бу ҳаммани бир саҳифада ушлаб туришнинг ажойиб усули, таъбир жоиз бўлса, лойиҳа қандай бошқарилишини аниқ таърифлайди. Лойиҳа бошқаруви институти, шунингдек, лойиҳа менежерлари орасида олтин стандарт бўлган ва бутун дунёда тан олинган </a:t>
            </a:r>
            <a:r>
              <a:rPr lang="uz-Latn-UZ" sz="1600" dirty="0">
                <a:latin typeface="Times New Roman" panose="02020603050405020304" pitchFamily="18" charset="0"/>
                <a:cs typeface="Times New Roman" panose="02020603050405020304" pitchFamily="18" charset="0"/>
              </a:rPr>
              <a:t>PMP</a:t>
            </a:r>
            <a:r>
              <a:rPr lang="uz-Cyrl-UZ" sz="1600" dirty="0">
                <a:latin typeface="Times New Roman" panose="02020603050405020304" pitchFamily="18" charset="0"/>
                <a:cs typeface="Times New Roman" panose="02020603050405020304" pitchFamily="18" charset="0"/>
              </a:rPr>
              <a:t> сертификатини берувчи ташкилотдир. ЛББО - бу лойиҳани амалга ошириш учун ажойиб анъанавий рамка.</a:t>
            </a:r>
          </a:p>
        </p:txBody>
      </p:sp>
      <p:sp>
        <p:nvSpPr>
          <p:cNvPr id="5" name="Прямоугольник 4">
            <a:extLst>
              <a:ext uri="{FF2B5EF4-FFF2-40B4-BE49-F238E27FC236}">
                <a16:creationId xmlns:a16="http://schemas.microsoft.com/office/drawing/2014/main" id="{5BA425E0-03BB-4960-9277-C89C0E5150A1}"/>
              </a:ext>
            </a:extLst>
          </p:cNvPr>
          <p:cNvSpPr/>
          <p:nvPr/>
        </p:nvSpPr>
        <p:spPr>
          <a:xfrm>
            <a:off x="117232" y="3429000"/>
            <a:ext cx="7385538" cy="3323491"/>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indent="363538" algn="just"/>
            <a:r>
              <a:rPr lang="uz-Cyrl-UZ" sz="1600" b="1" dirty="0">
                <a:latin typeface="Times New Roman" panose="02020603050405020304" pitchFamily="18" charset="0"/>
                <a:cs typeface="Times New Roman" panose="02020603050405020304" pitchFamily="18" charset="0"/>
              </a:rPr>
              <a:t>Критик йўл усулида (КЙУ) – </a:t>
            </a:r>
            <a:r>
              <a:rPr lang="uz-Cyrl-UZ" sz="1600" dirty="0">
                <a:latin typeface="Times New Roman" panose="02020603050405020304" pitchFamily="18" charset="0"/>
                <a:cs typeface="Times New Roman" panose="02020603050405020304" pitchFamily="18" charset="0"/>
              </a:rPr>
              <a:t>бу</a:t>
            </a:r>
            <a:r>
              <a:rPr lang="uz-Cyrl-UZ" sz="1600" b="1" dirty="0">
                <a:latin typeface="Times New Roman" panose="02020603050405020304" pitchFamily="18" charset="0"/>
                <a:cs typeface="Times New Roman" panose="02020603050405020304" pitchFamily="18" charset="0"/>
              </a:rPr>
              <a:t> </a:t>
            </a:r>
            <a:r>
              <a:rPr lang="uz-Cyrl-UZ" sz="1600" dirty="0">
                <a:latin typeface="Times New Roman" panose="02020603050405020304" pitchFamily="18" charset="0"/>
                <a:cs typeface="Times New Roman" panose="02020603050405020304" pitchFamily="18" charset="0"/>
              </a:rPr>
              <a:t>сиз лойиҳанинг моделини тузасиз, жумладан, ишларни тақсимлаш тузилмасида санаб ўтилган барча тадбирлар, ушбу вазифаларнинг давомийлиги, агар бирон бир вазифага боғлиқлик мавжуд бўлса нима қилиш ва муҳим босқичларни белгилаш. Лойиҳанинг каттароқ босқичлари ёки сизнинг лойиҳангиз натижаларини олиш керак бўлган нуқталар кўрсатилган. Ушбу маълумотлар билан сиз лойиҳани тугатиш учун энг узун вазифалар кетма-кетлигини аниқлашингиз мумкин, бу муҳим йўл деб аталади. Сиз ушбу вазифаларни кузатиб боришингиз керак, чунки улардан бири кечиктирилса, бутун лойиҳа кечиктирилади.</a:t>
            </a:r>
          </a:p>
          <a:p>
            <a:pPr indent="363538" algn="just"/>
            <a:r>
              <a:rPr lang="uz-Cyrl-UZ" sz="1600" b="1" dirty="0">
                <a:latin typeface="Times New Roman" panose="02020603050405020304" pitchFamily="18" charset="0"/>
                <a:cs typeface="Times New Roman" panose="02020603050405020304" pitchFamily="18" charset="0"/>
              </a:rPr>
              <a:t>Қачон фойдаланиш керак: </a:t>
            </a:r>
            <a:r>
              <a:rPr lang="uz-Cyrl-UZ" sz="1600" dirty="0">
                <a:latin typeface="Times New Roman" panose="02020603050405020304" pitchFamily="18" charset="0"/>
                <a:cs typeface="Times New Roman" panose="02020603050405020304" pitchFamily="18" charset="0"/>
              </a:rPr>
              <a:t>КЙУ кичикроқ ёки ўрта ўлчамдаги лойиҳалар билан яхшироқ ишлайди. Лойиҳа қанчалик катта бўлса, лойиҳани бошқариш дастурий таъминотисиз диаграмма қилиш учун керак бўлган барча маълумотларни олиш ва уларни тушуниш шунчалик қийин бўлиши мумкин.</a:t>
            </a:r>
          </a:p>
        </p:txBody>
      </p:sp>
      <p:pic>
        <p:nvPicPr>
          <p:cNvPr id="7" name="Рисунок 6">
            <a:extLst>
              <a:ext uri="{FF2B5EF4-FFF2-40B4-BE49-F238E27FC236}">
                <a16:creationId xmlns:a16="http://schemas.microsoft.com/office/drawing/2014/main" id="{82B4EE19-5D5E-46E8-9F74-7B9A9BA472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32823" y="3419888"/>
            <a:ext cx="4441946" cy="1931281"/>
          </a:xfrm>
          <a:prstGeom prst="rect">
            <a:avLst/>
          </a:prstGeom>
        </p:spPr>
      </p:pic>
    </p:spTree>
    <p:extLst>
      <p:ext uri="{BB962C8B-B14F-4D97-AF65-F5344CB8AC3E}">
        <p14:creationId xmlns:p14="http://schemas.microsoft.com/office/powerpoint/2010/main" val="42674769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4C5A97F3-62DF-415B-A014-4049BF6B978A}"/>
              </a:ext>
            </a:extLst>
          </p:cNvPr>
          <p:cNvSpPr/>
          <p:nvPr/>
        </p:nvSpPr>
        <p:spPr>
          <a:xfrm>
            <a:off x="93784" y="128248"/>
            <a:ext cx="11934093" cy="180535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indent="363538" algn="just"/>
            <a:r>
              <a:rPr lang="uz-Cyrl-UZ" sz="1600" b="1" dirty="0">
                <a:latin typeface="Times New Roman" panose="02020603050405020304" pitchFamily="18" charset="0"/>
                <a:cs typeface="Times New Roman" panose="02020603050405020304" pitchFamily="18" charset="0"/>
              </a:rPr>
              <a:t>Критик занжир лойиҳаларини бошқариш </a:t>
            </a:r>
            <a:r>
              <a:rPr lang="ru-RU" sz="1600" b="1" dirty="0">
                <a:latin typeface="Times New Roman" panose="02020603050405020304" pitchFamily="18" charset="0"/>
                <a:cs typeface="Times New Roman" panose="02020603050405020304" pitchFamily="18" charset="0"/>
              </a:rPr>
              <a:t>(КЗЛБ) - </a:t>
            </a:r>
            <a:r>
              <a:rPr lang="ru-RU" sz="1600" dirty="0">
                <a:latin typeface="Times New Roman" panose="02020603050405020304" pitchFamily="18" charset="0"/>
                <a:cs typeface="Times New Roman" panose="02020603050405020304" pitchFamily="18" charset="0"/>
              </a:rPr>
              <a:t>бунда сиз </a:t>
            </a:r>
            <a:r>
              <a:rPr lang="uz-Cyrl-UZ" sz="1600" dirty="0">
                <a:latin typeface="Times New Roman" panose="02020603050405020304" pitchFamily="18" charset="0"/>
                <a:cs typeface="Times New Roman" panose="02020603050405020304" pitchFamily="18" charset="0"/>
              </a:rPr>
              <a:t>лойиҳани якунлаш учун фойдаланиладиган ресурсларга, масалан, жамоалар, жиҳозлар, офис майдони ва ҳоказоларга эътибор қаратасиз. Бу лойиҳани бошқаришнинг камроқ техник усули бўлиб, вазифалар тартибига унчалик катта аҳамият бермайди. ёки режалаштириш, балки ресурсларни мувозанатлаш ва уларни мослашувчан сақлаш. Биринчи марта 1997 йилда Элияху М. Голдраттнинг “Критик йўл” китобида тақдим этилган бўлиб, у ҳар қандай жойда 10-50% тезроқ ва / ёки арзонроқ лойиҳаларни амалга оширишга ёрдам беради.</a:t>
            </a:r>
          </a:p>
          <a:p>
            <a:pPr indent="363538" algn="just"/>
            <a:r>
              <a:rPr lang="uz-Cyrl-UZ" sz="1600" b="1" dirty="0">
                <a:latin typeface="Times New Roman" panose="02020603050405020304" pitchFamily="18" charset="0"/>
                <a:cs typeface="Times New Roman" panose="02020603050405020304" pitchFamily="18" charset="0"/>
              </a:rPr>
              <a:t>Қачон фойдаланиш керак: </a:t>
            </a:r>
            <a:r>
              <a:rPr lang="uz-Cyrl-UZ" sz="1600" dirty="0">
                <a:latin typeface="Times New Roman" panose="02020603050405020304" pitchFamily="18" charset="0"/>
                <a:cs typeface="Times New Roman" panose="02020603050405020304" pitchFamily="18" charset="0"/>
              </a:rPr>
              <a:t>Катта ва кичик компанияларга, шунингдек, қурилиш, дастурий таъминотни ишлаб чиқиш ва технологик тадқиқотлар ва ишланмалар каби соҳаларни ўз ичига олган лойиҳалар учун қўлланилиши мумкин.</a:t>
            </a:r>
          </a:p>
        </p:txBody>
      </p:sp>
      <p:sp>
        <p:nvSpPr>
          <p:cNvPr id="5" name="Прямоугольник 4">
            <a:extLst>
              <a:ext uri="{FF2B5EF4-FFF2-40B4-BE49-F238E27FC236}">
                <a16:creationId xmlns:a16="http://schemas.microsoft.com/office/drawing/2014/main" id="{4F15E32B-C783-466C-B9BC-5F0BA272039A}"/>
              </a:ext>
            </a:extLst>
          </p:cNvPr>
          <p:cNvSpPr/>
          <p:nvPr/>
        </p:nvSpPr>
        <p:spPr>
          <a:xfrm>
            <a:off x="93784" y="2082190"/>
            <a:ext cx="9215469" cy="4647562"/>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indent="363538" algn="just"/>
            <a:r>
              <a:rPr lang="uz-Cyrl-UZ" sz="1600" b="1" dirty="0">
                <a:latin typeface="Times New Roman" panose="02020603050405020304" pitchFamily="18" charset="0"/>
                <a:cs typeface="Times New Roman" panose="02020603050405020304" pitchFamily="18" charset="0"/>
              </a:rPr>
              <a:t>Ленн (тежамкор) методология. </a:t>
            </a:r>
            <a:r>
              <a:rPr lang="uz-Cyrl-UZ" sz="1600" dirty="0">
                <a:latin typeface="Times New Roman" panose="02020603050405020304" pitchFamily="18" charset="0"/>
                <a:cs typeface="Times New Roman" panose="02020603050405020304" pitchFamily="18" charset="0"/>
              </a:rPr>
              <a:t>Лойиҳани тежамкор бошқариш - бу сизнинг номидан шундай деб ўйлаган нарсадир: чиқиндиларни қисқартириш ва шу тариқа лойиҳалар ва ишлаб чиқариш жараёнлари қийматини ошириш усули. Шундай қилиб, леан доимий равишда қиймат оқимига ижобий таъсир кўрсатиш учун асосий жараёнлардан чиқиндиларни йўқ қилишга қаратилган. Буни алоҳида технологиялар, активлар ва вертикалларни оптималлаштириш орқали амалга оширади. Ленн лойиҳа бошқаруви </a:t>
            </a:r>
            <a:r>
              <a:rPr lang="uz-Latn-UZ" sz="1600" dirty="0">
                <a:latin typeface="Times New Roman" panose="02020603050405020304" pitchFamily="18" charset="0"/>
                <a:cs typeface="Times New Roman" panose="02020603050405020304" pitchFamily="18" charset="0"/>
              </a:rPr>
              <a:t>Henry Ford</a:t>
            </a:r>
            <a:r>
              <a:rPr lang="uz-Cyrl-UZ" sz="1600" dirty="0">
                <a:latin typeface="Times New Roman" panose="02020603050405020304" pitchFamily="18" charset="0"/>
                <a:cs typeface="Times New Roman" panose="02020603050405020304" pitchFamily="18" charset="0"/>
              </a:rPr>
              <a:t> ва унинг автомобилларни қуриш жараёнини автоматлаштириш учун ишлаб чиқариш оқимига бориб тақалади. </a:t>
            </a:r>
            <a:r>
              <a:rPr lang="uz-Latn-UZ" sz="1600" dirty="0">
                <a:latin typeface="Times New Roman" panose="02020603050405020304" pitchFamily="18" charset="0"/>
                <a:cs typeface="Times New Roman" panose="02020603050405020304" pitchFamily="18" charset="0"/>
              </a:rPr>
              <a:t>Toyota</a:t>
            </a:r>
            <a:r>
              <a:rPr lang="uz-Cyrl-UZ" sz="1600" dirty="0">
                <a:latin typeface="Times New Roman" panose="02020603050405020304" pitchFamily="18" charset="0"/>
                <a:cs typeface="Times New Roman" panose="02020603050405020304" pitchFamily="18" charset="0"/>
              </a:rPr>
              <a:t> ҳам бу ғояни қабул қилди ва ўз ғоясини ишлаб чиқаришдан ташқари маҳсулотни ишлаб чиқиш жараёнини доимий такомиллаштиришгача кенгайтирди. Бугунги кунда дастурий таъминотни ишлаб чиқиш бўйича гуруҳлар охирги фойдаланувчининг фикр-мулоҳазаларига эътибор қаратиш ва қийматни ошириш учун тежамкор жараёнларни амалга оширадилар, бу эса Ленн методологияси янги маънога эга бўлганлигини англатади, хусусан, тезкор прототиплаш, охирги фойдаланувчининг фикр-мулоҳазаларини ҳимоя қилувчи </a:t>
            </a:r>
            <a:r>
              <a:rPr lang="uz-Latn-UZ" sz="1600" dirty="0">
                <a:latin typeface="Times New Roman" panose="02020603050405020304" pitchFamily="18" charset="0"/>
                <a:cs typeface="Times New Roman" panose="02020603050405020304" pitchFamily="18" charset="0"/>
              </a:rPr>
              <a:t>Eric Ries</a:t>
            </a:r>
            <a:r>
              <a:rPr lang="uz-Cyrl-UZ" sz="1600" dirty="0">
                <a:latin typeface="Times New Roman" panose="02020603050405020304" pitchFamily="18" charset="0"/>
                <a:cs typeface="Times New Roman" panose="02020603050405020304" pitchFamily="18" charset="0"/>
              </a:rPr>
              <a:t> томонидан “</a:t>
            </a:r>
            <a:r>
              <a:rPr lang="uz-Latn-UZ" sz="1600" dirty="0">
                <a:latin typeface="Times New Roman" panose="02020603050405020304" pitchFamily="18" charset="0"/>
                <a:cs typeface="Times New Roman" panose="02020603050405020304" pitchFamily="18" charset="0"/>
              </a:rPr>
              <a:t>Lean Startup</a:t>
            </a:r>
            <a:r>
              <a:rPr lang="uz-Cyrl-UZ" sz="1600" dirty="0">
                <a:latin typeface="Times New Roman" panose="02020603050405020304" pitchFamily="18" charset="0"/>
                <a:cs typeface="Times New Roman" panose="02020603050405020304" pitchFamily="18" charset="0"/>
              </a:rPr>
              <a:t>” нашри билан. ва маҳсулотни эрта ва тез етказиб бериш.</a:t>
            </a:r>
          </a:p>
          <a:p>
            <a:pPr indent="363538" algn="just"/>
            <a:r>
              <a:rPr lang="uz-Cyrl-UZ" sz="1600" b="1" dirty="0">
                <a:latin typeface="Times New Roman" panose="02020603050405020304" pitchFamily="18" charset="0"/>
                <a:cs typeface="Times New Roman" panose="02020603050405020304" pitchFamily="18" charset="0"/>
              </a:rPr>
              <a:t>Қачон фойдаланиш керак: </a:t>
            </a:r>
            <a:r>
              <a:rPr lang="uz-Cyrl-UZ" sz="1600" dirty="0">
                <a:latin typeface="Times New Roman" panose="02020603050405020304" pitchFamily="18" charset="0"/>
                <a:cs typeface="Times New Roman" panose="02020603050405020304" pitchFamily="18" charset="0"/>
              </a:rPr>
              <a:t>Леан лойиҳа бошқаруви биринчи марта </a:t>
            </a:r>
            <a:r>
              <a:rPr lang="uz-Latn-UZ" sz="1600" dirty="0">
                <a:latin typeface="Times New Roman" panose="02020603050405020304" pitchFamily="18" charset="0"/>
                <a:cs typeface="Times New Roman" panose="02020603050405020304" pitchFamily="18" charset="0"/>
              </a:rPr>
              <a:t>Toyota</a:t>
            </a:r>
            <a:r>
              <a:rPr lang="uz-Cyrl-UZ" sz="1600" dirty="0">
                <a:latin typeface="Times New Roman" panose="02020603050405020304" pitchFamily="18" charset="0"/>
                <a:cs typeface="Times New Roman" panose="02020603050405020304" pitchFamily="18" charset="0"/>
              </a:rPr>
              <a:t> томонидан ишлаб чиқилган ва ишлаб чиқариш учун ажойиб методология эканлиги аниқ. Аслида, бу тежамкор ишлаб чиқариш деб ҳам аталади, аммо у қурилиш ва таълим соҳаларида, шу жумладан ишлаб чиқариш соҳасида, сон-саноқсиз стартаплар ва дастурий таъминотни ишлаб чиқиш компаниялари томонидан охирги фойдаланувчига қаратилган маҳсулотларни ишлаб чиқаришни мақсад қилган. </a:t>
            </a:r>
          </a:p>
        </p:txBody>
      </p:sp>
      <p:pic>
        <p:nvPicPr>
          <p:cNvPr id="2" name="Рисунок 1">
            <a:extLst>
              <a:ext uri="{FF2B5EF4-FFF2-40B4-BE49-F238E27FC236}">
                <a16:creationId xmlns:a16="http://schemas.microsoft.com/office/drawing/2014/main" id="{5A367B04-95DE-477C-8368-DB8880E8147C}"/>
              </a:ext>
            </a:extLst>
          </p:cNvPr>
          <p:cNvPicPr>
            <a:picLocks noChangeAspect="1"/>
          </p:cNvPicPr>
          <p:nvPr/>
        </p:nvPicPr>
        <p:blipFill>
          <a:blip r:embed="rId2"/>
          <a:stretch>
            <a:fillRect/>
          </a:stretch>
        </p:blipFill>
        <p:spPr>
          <a:xfrm>
            <a:off x="9397388" y="2082191"/>
            <a:ext cx="2700828" cy="1157980"/>
          </a:xfrm>
          <a:prstGeom prst="rect">
            <a:avLst/>
          </a:prstGeom>
        </p:spPr>
      </p:pic>
      <p:pic>
        <p:nvPicPr>
          <p:cNvPr id="6" name="Рисунок 5">
            <a:extLst>
              <a:ext uri="{FF2B5EF4-FFF2-40B4-BE49-F238E27FC236}">
                <a16:creationId xmlns:a16="http://schemas.microsoft.com/office/drawing/2014/main" id="{5002893A-6DA9-480D-9C3D-A5E86183E1BA}"/>
              </a:ext>
            </a:extLst>
          </p:cNvPr>
          <p:cNvPicPr>
            <a:picLocks noChangeAspect="1"/>
          </p:cNvPicPr>
          <p:nvPr/>
        </p:nvPicPr>
        <p:blipFill>
          <a:blip r:embed="rId3"/>
          <a:stretch>
            <a:fillRect/>
          </a:stretch>
        </p:blipFill>
        <p:spPr>
          <a:xfrm>
            <a:off x="9431216" y="3323871"/>
            <a:ext cx="2667000" cy="1714500"/>
          </a:xfrm>
          <a:prstGeom prst="rect">
            <a:avLst/>
          </a:prstGeom>
        </p:spPr>
      </p:pic>
    </p:spTree>
    <p:extLst>
      <p:ext uri="{BB962C8B-B14F-4D97-AF65-F5344CB8AC3E}">
        <p14:creationId xmlns:p14="http://schemas.microsoft.com/office/powerpoint/2010/main" val="21938367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E12AC70-F94A-4853-9368-1CE2EE50F358}"/>
              </a:ext>
            </a:extLst>
          </p:cNvPr>
          <p:cNvSpPr/>
          <p:nvPr/>
        </p:nvSpPr>
        <p:spPr>
          <a:xfrm>
            <a:off x="117231" y="1564396"/>
            <a:ext cx="11946239" cy="261099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indent="363538" algn="just"/>
            <a:r>
              <a:rPr lang="uz-Cyrl-UZ" sz="1700" b="1" dirty="0">
                <a:latin typeface="Times New Roman" panose="02020603050405020304" pitchFamily="18" charset="0"/>
                <a:cs typeface="Times New Roman" panose="02020603050405020304" pitchFamily="18" charset="0"/>
              </a:rPr>
              <a:t>Канбан методологияси. </a:t>
            </a:r>
            <a:r>
              <a:rPr lang="uz-Cyrl-UZ" sz="1700" dirty="0">
                <a:latin typeface="Times New Roman" panose="02020603050405020304" pitchFamily="18" charset="0"/>
                <a:cs typeface="Times New Roman" panose="02020603050405020304" pitchFamily="18" charset="0"/>
              </a:rPr>
              <a:t>Канбан методологияси лойиҳа бошқарувига визуал ёндашувдир. Бу ном япон тилида том маънода билборддир. Бу иш жараёни ва тараққиёт барча жамоа аъзоларига тушунарли бўлган Канбан тахтасида вазифаларни жойлаштириш орқали иш жараёнини бошқаришга ёрдам беради. Канбан методологияси самарасизликни камайтиришга ёрдам беради ва тежамкор ишлаб чиқариш ёки тезкор лойиҳалар каби кўплаб мақсадлар учун ажойиб лойиҳаларни бошқариш воситасидир.</a:t>
            </a:r>
          </a:p>
          <a:p>
            <a:pPr indent="363538" algn="just"/>
            <a:r>
              <a:rPr lang="uz-Cyrl-UZ" sz="1700" b="1" dirty="0">
                <a:latin typeface="Times New Roman" panose="02020603050405020304" pitchFamily="18" charset="0"/>
                <a:cs typeface="Times New Roman" panose="02020603050405020304" pitchFamily="18" charset="0"/>
              </a:rPr>
              <a:t>Қачон фойдаланиш керак:</a:t>
            </a:r>
            <a:r>
              <a:rPr lang="uz-Cyrl-UZ" sz="1700" dirty="0">
                <a:latin typeface="Times New Roman" panose="02020603050405020304" pitchFamily="18" charset="0"/>
                <a:cs typeface="Times New Roman" panose="02020603050405020304" pitchFamily="18" charset="0"/>
              </a:rPr>
              <a:t> Дастлаб ишлаб чиқариш ва дастурий таъминот гуруҳлари учун ишлаб чиқилган яна бир жараён, Канбан усули кейинчалик кенгайтирилди ва инсон ресурслари, маркетинг, ташкилий стратегия, ижро жараёни ва дебиторлик ва кредиторлик қарзларида қўлланилди. Деярли ҳар бир киши лойиҳа босқичларини, топшириқларни бажариш муддатларини, одамларни, ғояларни ва бошқаларни акс эттириш учун карталар қўшиб, Канбан тахталари билан режалаштириши мумкин. Канбан дастури ушбу методологияни айниқса қулай қилади.</a:t>
            </a:r>
          </a:p>
        </p:txBody>
      </p:sp>
      <p:sp>
        <p:nvSpPr>
          <p:cNvPr id="3" name="Прямоугольник 2">
            <a:extLst>
              <a:ext uri="{FF2B5EF4-FFF2-40B4-BE49-F238E27FC236}">
                <a16:creationId xmlns:a16="http://schemas.microsoft.com/office/drawing/2014/main" id="{E7BB7A36-AB17-4A71-91B4-E9B912C7DE53}"/>
              </a:ext>
            </a:extLst>
          </p:cNvPr>
          <p:cNvSpPr/>
          <p:nvPr/>
        </p:nvSpPr>
        <p:spPr>
          <a:xfrm>
            <a:off x="98869" y="4274544"/>
            <a:ext cx="9463772" cy="244278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indent="363538" algn="just"/>
            <a:r>
              <a:rPr lang="ru-RU" b="1" dirty="0">
                <a:latin typeface="Times New Roman" panose="02020603050405020304" pitchFamily="18" charset="0"/>
                <a:cs typeface="Times New Roman" panose="02020603050405020304" pitchFamily="18" charset="0"/>
              </a:rPr>
              <a:t>Экстремал </a:t>
            </a:r>
            <a:r>
              <a:rPr lang="uz-Cyrl-UZ" b="1" dirty="0">
                <a:latin typeface="Times New Roman" panose="02020603050405020304" pitchFamily="18" charset="0"/>
                <a:cs typeface="Times New Roman" panose="02020603050405020304" pitchFamily="18" charset="0"/>
              </a:rPr>
              <a:t>дастурлаш</a:t>
            </a:r>
            <a:r>
              <a:rPr lang="ru-RU" b="1" dirty="0">
                <a:latin typeface="Times New Roman" panose="02020603050405020304" pitchFamily="18" charset="0"/>
                <a:cs typeface="Times New Roman" panose="02020603050405020304" pitchFamily="18" charset="0"/>
              </a:rPr>
              <a:t> (ЭД). </a:t>
            </a:r>
            <a:r>
              <a:rPr lang="ru-RU" dirty="0">
                <a:latin typeface="Times New Roman" panose="02020603050405020304" pitchFamily="18" charset="0"/>
                <a:cs typeface="Times New Roman" panose="02020603050405020304" pitchFamily="18" charset="0"/>
              </a:rPr>
              <a:t>Экстремал </a:t>
            </a:r>
            <a:r>
              <a:rPr lang="uz-Cyrl-UZ" dirty="0">
                <a:latin typeface="Times New Roman" panose="02020603050405020304" pitchFamily="18" charset="0"/>
                <a:cs typeface="Times New Roman" panose="02020603050405020304" pitchFamily="18" charset="0"/>
              </a:rPr>
              <a:t>дастурлаш</a:t>
            </a:r>
            <a:r>
              <a:rPr lang="ru-RU"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болалар учун хавфли спорт турига ўхшайди, лекин аслида ХП қисқа ишлаб чиқиш даврлари ва унумдорликни ошириш учун бир нечта релизлар билан тезкор дастурий таъминот ишлаб чиқиш туридир. Мижозларнинг талаблари изланади ва лойиҳанинг боришини мослаштириши мумкин</a:t>
            </a:r>
            <a:r>
              <a:rPr lang="ru-RU" dirty="0">
                <a:latin typeface="Times New Roman" panose="02020603050405020304" pitchFamily="18" charset="0"/>
                <a:cs typeface="Times New Roman" panose="02020603050405020304" pitchFamily="18" charset="0"/>
              </a:rPr>
              <a:t>. Кент Бек томонидан </a:t>
            </a:r>
            <a:r>
              <a:rPr lang="uz-Latn-UZ" dirty="0">
                <a:latin typeface="Times New Roman" panose="02020603050405020304" pitchFamily="18" charset="0"/>
                <a:cs typeface="Times New Roman" panose="02020603050405020304" pitchFamily="18" charset="0"/>
              </a:rPr>
              <a:t>Chrysler Comprehensive Compensation System </a:t>
            </a:r>
            <a:r>
              <a:rPr lang="uz-Cyrl-UZ" dirty="0">
                <a:latin typeface="Times New Roman" panose="02020603050405020304" pitchFamily="18" charset="0"/>
                <a:cs typeface="Times New Roman" panose="02020603050405020304" pitchFamily="18" charset="0"/>
              </a:rPr>
              <a:t>иш ҳақи </a:t>
            </a:r>
            <a:r>
              <a:rPr lang="ru-RU" dirty="0">
                <a:latin typeface="Times New Roman" panose="02020603050405020304" pitchFamily="18" charset="0"/>
                <a:cs typeface="Times New Roman" panose="02020603050405020304" pitchFamily="18" charset="0"/>
              </a:rPr>
              <a:t>лойиҳаси устида ишлаётганда яратилган, у том маънода китобни </a:t>
            </a:r>
            <a:r>
              <a:rPr lang="uz-Cyrl-UZ" dirty="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Экстремал дастурлаш тушунтирилган</a:t>
            </a:r>
            <a:r>
              <a:rPr lang="uz-Cyrl-UZ" dirty="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1999 йилда ёзган.</a:t>
            </a:r>
          </a:p>
          <a:p>
            <a:pPr indent="363538" algn="just"/>
            <a:r>
              <a:rPr lang="uz-Cyrl-UZ" b="1" dirty="0">
                <a:latin typeface="Times New Roman" panose="02020603050405020304" pitchFamily="18" charset="0"/>
                <a:cs typeface="Times New Roman" panose="02020603050405020304" pitchFamily="18" charset="0"/>
              </a:rPr>
              <a:t>Қачон фойдаланиш керак: </a:t>
            </a:r>
            <a:r>
              <a:rPr lang="uz-Cyrl-UZ" dirty="0">
                <a:latin typeface="Times New Roman" panose="02020603050405020304" pitchFamily="18" charset="0"/>
                <a:cs typeface="Times New Roman" panose="02020603050405020304" pitchFamily="18" charset="0"/>
              </a:rPr>
              <a:t>Агар талаблар тез-тез ўзгарса, ХП каби методологиядан фойдаланишни хоҳлайсиз. Бу сизнинг мижозингиз нима истаётгани ҳақида аниқ тасаввурга эга бўлмаганда яхши.</a:t>
            </a:r>
            <a:endParaRPr lang="uz-Cyrl-UZ" b="1" dirty="0">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EEE6873F-9641-46F0-ACC6-A9C55EB23444}"/>
              </a:ext>
            </a:extLst>
          </p:cNvPr>
          <p:cNvPicPr>
            <a:picLocks noChangeAspect="1"/>
          </p:cNvPicPr>
          <p:nvPr/>
        </p:nvPicPr>
        <p:blipFill>
          <a:blip r:embed="rId2"/>
          <a:stretch>
            <a:fillRect/>
          </a:stretch>
        </p:blipFill>
        <p:spPr>
          <a:xfrm>
            <a:off x="8170845" y="0"/>
            <a:ext cx="4021155" cy="1487277"/>
          </a:xfrm>
          <a:prstGeom prst="rect">
            <a:avLst/>
          </a:prstGeom>
        </p:spPr>
      </p:pic>
      <p:pic>
        <p:nvPicPr>
          <p:cNvPr id="6" name="Рисунок 5">
            <a:extLst>
              <a:ext uri="{FF2B5EF4-FFF2-40B4-BE49-F238E27FC236}">
                <a16:creationId xmlns:a16="http://schemas.microsoft.com/office/drawing/2014/main" id="{9322E602-67EC-430A-B732-6314A09BFC7D}"/>
              </a:ext>
            </a:extLst>
          </p:cNvPr>
          <p:cNvPicPr>
            <a:picLocks noChangeAspect="1"/>
          </p:cNvPicPr>
          <p:nvPr/>
        </p:nvPicPr>
        <p:blipFill>
          <a:blip r:embed="rId2"/>
          <a:stretch>
            <a:fillRect/>
          </a:stretch>
        </p:blipFill>
        <p:spPr>
          <a:xfrm>
            <a:off x="4021157" y="0"/>
            <a:ext cx="4149688" cy="1487277"/>
          </a:xfrm>
          <a:prstGeom prst="rect">
            <a:avLst/>
          </a:prstGeom>
        </p:spPr>
      </p:pic>
      <p:pic>
        <p:nvPicPr>
          <p:cNvPr id="7" name="Рисунок 6">
            <a:extLst>
              <a:ext uri="{FF2B5EF4-FFF2-40B4-BE49-F238E27FC236}">
                <a16:creationId xmlns:a16="http://schemas.microsoft.com/office/drawing/2014/main" id="{A7D23C59-DEF8-43B3-BB3A-7A0E01199136}"/>
              </a:ext>
            </a:extLst>
          </p:cNvPr>
          <p:cNvPicPr>
            <a:picLocks noChangeAspect="1"/>
          </p:cNvPicPr>
          <p:nvPr/>
        </p:nvPicPr>
        <p:blipFill>
          <a:blip r:embed="rId2"/>
          <a:stretch>
            <a:fillRect/>
          </a:stretch>
        </p:blipFill>
        <p:spPr>
          <a:xfrm>
            <a:off x="2" y="0"/>
            <a:ext cx="4021155" cy="1487277"/>
          </a:xfrm>
          <a:prstGeom prst="rect">
            <a:avLst/>
          </a:prstGeom>
        </p:spPr>
      </p:pic>
    </p:spTree>
    <p:extLst>
      <p:ext uri="{BB962C8B-B14F-4D97-AF65-F5344CB8AC3E}">
        <p14:creationId xmlns:p14="http://schemas.microsoft.com/office/powerpoint/2010/main" val="31959841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EF5BF0D-8F03-4F15-A227-AD507B99E7BB}"/>
              </a:ext>
            </a:extLst>
          </p:cNvPr>
          <p:cNvSpPr/>
          <p:nvPr/>
        </p:nvSpPr>
        <p:spPr>
          <a:xfrm>
            <a:off x="169984" y="0"/>
            <a:ext cx="11852031" cy="5632311"/>
          </a:xfrm>
          <a:prstGeom prst="rect">
            <a:avLst/>
          </a:prstGeom>
        </p:spPr>
        <p:txBody>
          <a:bodyPr wrap="square">
            <a:spAutoFit/>
          </a:bodyPr>
          <a:lstStyle/>
          <a:p>
            <a:pPr algn="ctr">
              <a:spcAft>
                <a:spcPts val="0"/>
              </a:spcAft>
            </a:pPr>
            <a:r>
              <a:rPr lang="uz-Cyrl-UZ" b="1" dirty="0">
                <a:solidFill>
                  <a:srgbClr val="000000"/>
                </a:solidFill>
                <a:latin typeface="Times New Roman" panose="02020603050405020304" pitchFamily="18" charset="0"/>
                <a:ea typeface="Times New Roman" panose="02020603050405020304" pitchFamily="18" charset="0"/>
              </a:rPr>
              <a:t>ЛОЙИҲАНИ БОШҚАРИШ УСУЛИ: 6 ТА СИГМА</a:t>
            </a:r>
            <a:endParaRPr lang="uz-Latn-UZ" sz="1600" dirty="0">
              <a:latin typeface="Times New Roman" panose="02020603050405020304" pitchFamily="18" charset="0"/>
              <a:ea typeface="Times New Roman" panose="02020603050405020304" pitchFamily="18" charset="0"/>
            </a:endParaRPr>
          </a:p>
          <a:p>
            <a:pPr indent="363538" algn="just">
              <a:spcAft>
                <a:spcPts val="0"/>
              </a:spcAft>
            </a:pPr>
            <a:r>
              <a:rPr lang="uz-Cyrl-UZ" dirty="0">
                <a:solidFill>
                  <a:srgbClr val="000000"/>
                </a:solidFill>
                <a:latin typeface="Times New Roman" panose="02020603050405020304" pitchFamily="18" charset="0"/>
                <a:ea typeface="Times New Roman" panose="02020603050405020304" pitchFamily="18" charset="0"/>
              </a:rPr>
              <a:t>Motorola компанияси, Toyota билан бир қаторда, глобал лойиҳа бошқарувини ривожлантиришга ҳисса қўшди. Ушбу компаниянинг муҳандиси Билл Смит 1986 йилда 6 сигма концепциясини яратди. Бу канбанга қараганда линнинг тузилган версияси бўлиб, у ресурсларни тежаш, сифатни яхшилаш, шунингдек, парчаларни ва муаммоларни камайтириш учун кўпроқ режалаштиришни қўшади. Лойиҳанинг якуний мақсади кўрсаткичларни синчковлик билан таҳлил қилиш асосида лойиҳанинг барча жиҳатларини доимий равишда такомиллаштириш орқали эришиш мумкин бўлган маҳсулот сифатидан мижознинг қониқишидир. 6 сигма муаммоларни бартараф этишга қаратилган. Бунинг учун DMEDC номи билан танилган 5 босқичли жараён таклиф қилинади:</a:t>
            </a:r>
            <a:endParaRPr lang="uz-Latn-UZ" sz="1600" dirty="0">
              <a:latin typeface="Times New Roman" panose="02020603050405020304" pitchFamily="18" charset="0"/>
              <a:ea typeface="Times New Roman" panose="02020603050405020304" pitchFamily="18" charset="0"/>
            </a:endParaRPr>
          </a:p>
          <a:p>
            <a:pPr lvl="0" indent="363538" algn="just" fontAlgn="base">
              <a:spcAft>
                <a:spcPts val="0"/>
              </a:spcAft>
              <a:buSzPts val="1000"/>
              <a:tabLst>
                <a:tab pos="457200" algn="l"/>
              </a:tabLst>
            </a:pPr>
            <a:r>
              <a:rPr lang="uz-Cyrl-UZ" i="1" dirty="0">
                <a:latin typeface="Times New Roman" panose="02020603050405020304" pitchFamily="18" charset="0"/>
                <a:ea typeface="Times New Roman" panose="02020603050405020304" pitchFamily="18" charset="0"/>
              </a:rPr>
              <a:t>Aниқлаш (Define).</a:t>
            </a:r>
            <a:r>
              <a:rPr lang="uz-Cyrl-UZ" dirty="0">
                <a:latin typeface="Times New Roman" panose="02020603050405020304" pitchFamily="18" charset="0"/>
                <a:ea typeface="Times New Roman" panose="02020603050405020304" pitchFamily="18" charset="0"/>
              </a:rPr>
              <a:t> Aниқлаш</a:t>
            </a:r>
            <a:r>
              <a:rPr lang="uz-Cyrl-UZ" i="1"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босқичи бошқа лойиҳаларни бошқариш тизимларининг дастлабки босқичларига жуда ўхшаш. Лойиҳанинг таркибини белгилайди, лойиҳанинг олдинги шартлари ҳақида маълумот тўплайди, мақсадларни белгилайди.</a:t>
            </a:r>
            <a:endParaRPr lang="uz-Latn-UZ" sz="1600" dirty="0">
              <a:latin typeface="Times New Roman" panose="02020603050405020304" pitchFamily="18" charset="0"/>
              <a:ea typeface="Times New Roman" panose="02020603050405020304" pitchFamily="18" charset="0"/>
            </a:endParaRPr>
          </a:p>
          <a:p>
            <a:pPr lvl="0" indent="363538" algn="just" fontAlgn="base">
              <a:spcAft>
                <a:spcPts val="0"/>
              </a:spcAft>
              <a:buSzPts val="1000"/>
              <a:tabLst>
                <a:tab pos="457200" algn="l"/>
              </a:tabLst>
            </a:pPr>
            <a:r>
              <a:rPr lang="uz-Cyrl-UZ" i="1" dirty="0">
                <a:latin typeface="Times New Roman" panose="02020603050405020304" pitchFamily="18" charset="0"/>
                <a:ea typeface="Times New Roman" panose="02020603050405020304" pitchFamily="18" charset="0"/>
              </a:rPr>
              <a:t>Ўлчаш (Measure).</a:t>
            </a:r>
            <a:r>
              <a:rPr lang="uz-Cyrl-UZ" dirty="0">
                <a:latin typeface="Times New Roman" panose="02020603050405020304" pitchFamily="18" charset="0"/>
                <a:ea typeface="Times New Roman" panose="02020603050405020304" pitchFamily="18" charset="0"/>
              </a:rPr>
              <a:t> 6 сигма лойиҳанинг миқдорий маълумотларини тўплаш ва таҳлил қилишга қаратилган. Ушбу босқичда лойиҳанинг муваффақияти қандай кўрсаткичлар билан белгиланиши ва қандай маълумотларни тўплаш ва таҳлил қилиш кераклиги аниқланади.</a:t>
            </a:r>
            <a:endParaRPr lang="uz-Latn-UZ" sz="1600" dirty="0">
              <a:latin typeface="Times New Roman" panose="02020603050405020304" pitchFamily="18" charset="0"/>
              <a:ea typeface="Times New Roman" panose="02020603050405020304" pitchFamily="18" charset="0"/>
            </a:endParaRPr>
          </a:p>
          <a:p>
            <a:pPr lvl="0" indent="363538" algn="just" fontAlgn="base">
              <a:spcAft>
                <a:spcPts val="0"/>
              </a:spcAft>
              <a:buSzPts val="1000"/>
              <a:tabLst>
                <a:tab pos="457200" algn="l"/>
              </a:tabLst>
            </a:pPr>
            <a:r>
              <a:rPr lang="uz-Cyrl-UZ" i="1" dirty="0">
                <a:latin typeface="Times New Roman" panose="02020603050405020304" pitchFamily="18" charset="0"/>
                <a:ea typeface="Times New Roman" panose="02020603050405020304" pitchFamily="18" charset="0"/>
              </a:rPr>
              <a:t>Тадқиқот (Explore).</a:t>
            </a:r>
            <a:r>
              <a:rPr lang="uz-Cyrl-UZ" dirty="0">
                <a:latin typeface="Times New Roman" panose="02020603050405020304" pitchFamily="18" charset="0"/>
                <a:ea typeface="Times New Roman" panose="02020603050405020304" pitchFamily="18" charset="0"/>
              </a:rPr>
              <a:t> Тадқиқот босқичида лойиҳа бошқарувчиси қандай қилиб жамоа ўз мақсадларига эришиши ва барча талабларга ўз вақтида ва бюджет бўйича жавоб бериши мумкинлиги тўғрисида қарор қабул қилади. Ушбу босқичда, лойиҳа бошқарувчиси учун юзага келган муаммоларни ҳал қилишда ностандарт ўйлаш жуда муҳимдир.</a:t>
            </a:r>
            <a:endParaRPr lang="uz-Latn-UZ" sz="1600" dirty="0">
              <a:latin typeface="Times New Roman" panose="02020603050405020304" pitchFamily="18" charset="0"/>
              <a:ea typeface="Times New Roman" panose="02020603050405020304" pitchFamily="18" charset="0"/>
            </a:endParaRPr>
          </a:p>
          <a:p>
            <a:pPr lvl="0" indent="363538" algn="just">
              <a:spcAft>
                <a:spcPts val="0"/>
              </a:spcAft>
              <a:buSzPts val="1000"/>
              <a:tabLst>
                <a:tab pos="457200" algn="l"/>
              </a:tabLst>
            </a:pPr>
            <a:r>
              <a:rPr lang="uz-Cyrl-UZ" i="1" dirty="0">
                <a:solidFill>
                  <a:srgbClr val="000000"/>
                </a:solidFill>
                <a:latin typeface="Times New Roman" panose="02020603050405020304" pitchFamily="18" charset="0"/>
                <a:ea typeface="Times New Roman" panose="02020603050405020304" pitchFamily="18" charset="0"/>
              </a:rPr>
              <a:t>Ишлаб чиқиш (Develop).</a:t>
            </a:r>
            <a:r>
              <a:rPr lang="uz-Cyrl-UZ" dirty="0">
                <a:solidFill>
                  <a:srgbClr val="000000"/>
                </a:solidFill>
                <a:latin typeface="Times New Roman" panose="02020603050405020304" pitchFamily="18" charset="0"/>
                <a:ea typeface="Times New Roman" panose="02020603050405020304" pitchFamily="18" charset="0"/>
              </a:rPr>
              <a:t> Бу босқичда олдинги босқичларда қабул қилинган режалар ва қарорлар амалга оширилади. Ушбу босқичда белгиланган мақсадларга эришиш учун зарур бўлган барча ҳаракатлар тасвирланган батафсил режа зарурлигини тушуниш муҳимдир. Шунингдек, ушбу босқичда лойиҳанинг бориши ўлчанади.</a:t>
            </a:r>
            <a:endParaRPr lang="uz-Latn-UZ" sz="1600" dirty="0">
              <a:latin typeface="Times New Roman" panose="02020603050405020304" pitchFamily="18" charset="0"/>
              <a:ea typeface="Times New Roman" panose="02020603050405020304" pitchFamily="18" charset="0"/>
            </a:endParaRPr>
          </a:p>
        </p:txBody>
      </p:sp>
      <p:sp>
        <p:nvSpPr>
          <p:cNvPr id="3" name="Прямоугольник 2">
            <a:extLst>
              <a:ext uri="{FF2B5EF4-FFF2-40B4-BE49-F238E27FC236}">
                <a16:creationId xmlns:a16="http://schemas.microsoft.com/office/drawing/2014/main" id="{7C170956-94C3-4155-AC7A-F1C17441C90B}"/>
              </a:ext>
            </a:extLst>
          </p:cNvPr>
          <p:cNvSpPr/>
          <p:nvPr/>
        </p:nvSpPr>
        <p:spPr>
          <a:xfrm>
            <a:off x="169984" y="5534414"/>
            <a:ext cx="10058400" cy="1200329"/>
          </a:xfrm>
          <a:prstGeom prst="rect">
            <a:avLst/>
          </a:prstGeom>
        </p:spPr>
        <p:txBody>
          <a:bodyPr wrap="square">
            <a:spAutoFit/>
          </a:bodyPr>
          <a:lstStyle/>
          <a:p>
            <a:pPr indent="363538" algn="just"/>
            <a:r>
              <a:rPr lang="uz-Cyrl-UZ" i="1" dirty="0">
                <a:latin typeface="Times New Roman" panose="02020603050405020304" pitchFamily="18" charset="0"/>
                <a:ea typeface="Times New Roman" panose="02020603050405020304" pitchFamily="18" charset="0"/>
              </a:rPr>
              <a:t>Назорат (Control).</a:t>
            </a:r>
            <a:r>
              <a:rPr lang="uz-Cyrl-UZ" dirty="0">
                <a:latin typeface="Times New Roman" panose="02020603050405020304" pitchFamily="18" charset="0"/>
                <a:ea typeface="Times New Roman" panose="02020603050405020304" pitchFamily="18" charset="0"/>
              </a:rPr>
              <a:t> 6 Сигма методологиясининг асосий босқичидир. Унинг асосий вазифаси лойиҳани амалга ошириш жараёнларини узоқ муддатли такомиллаштиришдир. Ушбу босқич ўрганилган дарсларни синчковлик билан ҳужжатлаштиришни, тўпланган маълумотларни таҳлил қилишни ва олинган билимларни лойиҳаларда ҳам, умуман компанияда ҳам қўллашни талаб қилади.</a:t>
            </a:r>
            <a:endParaRPr lang="uz-Latn-UZ" dirty="0"/>
          </a:p>
        </p:txBody>
      </p:sp>
    </p:spTree>
    <p:extLst>
      <p:ext uri="{BB962C8B-B14F-4D97-AF65-F5344CB8AC3E}">
        <p14:creationId xmlns:p14="http://schemas.microsoft.com/office/powerpoint/2010/main" val="40528640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EDBD7E3-37A1-4445-8221-3DA569E9883A}"/>
              </a:ext>
            </a:extLst>
          </p:cNvPr>
          <p:cNvSpPr/>
          <p:nvPr/>
        </p:nvSpPr>
        <p:spPr>
          <a:xfrm>
            <a:off x="179942" y="0"/>
            <a:ext cx="11832116" cy="6771084"/>
          </a:xfrm>
          <a:prstGeom prst="rect">
            <a:avLst/>
          </a:prstGeom>
        </p:spPr>
        <p:txBody>
          <a:bodyPr wrap="square">
            <a:spAutoFit/>
          </a:bodyPr>
          <a:lstStyle/>
          <a:p>
            <a:pPr algn="ctr">
              <a:spcAft>
                <a:spcPts val="0"/>
              </a:spcAft>
            </a:pPr>
            <a:r>
              <a:rPr lang="uz-Cyrl-UZ" sz="2400" b="1" dirty="0">
                <a:solidFill>
                  <a:srgbClr val="000000"/>
                </a:solidFill>
                <a:latin typeface="Times New Roman" panose="02020603050405020304" pitchFamily="18" charset="0"/>
                <a:ea typeface="Times New Roman" panose="02020603050405020304" pitchFamily="18" charset="0"/>
              </a:rPr>
              <a:t>БУЮК БРИТАНИЯНИНГ PRINCE2 СТАНДАРТИ</a:t>
            </a:r>
            <a:endParaRPr lang="en-US" sz="2400" b="1" dirty="0">
              <a:solidFill>
                <a:srgbClr val="000000"/>
              </a:solidFill>
              <a:latin typeface="Times New Roman" panose="02020603050405020304" pitchFamily="18" charset="0"/>
              <a:ea typeface="Times New Roman" panose="02020603050405020304" pitchFamily="18" charset="0"/>
            </a:endParaRPr>
          </a:p>
          <a:p>
            <a:pPr algn="ctr">
              <a:spcAft>
                <a:spcPts val="0"/>
              </a:spcAft>
            </a:pPr>
            <a:endParaRPr lang="uz-Latn-UZ" sz="1000" dirty="0">
              <a:latin typeface="Times New Roman" panose="02020603050405020304" pitchFamily="18" charset="0"/>
              <a:ea typeface="Times New Roman" panose="02020603050405020304" pitchFamily="18" charset="0"/>
            </a:endParaRPr>
          </a:p>
          <a:p>
            <a:pPr indent="363538" algn="just">
              <a:spcAft>
                <a:spcPts val="0"/>
              </a:spcAft>
            </a:pPr>
            <a:r>
              <a:rPr lang="uz-Cyrl-UZ" sz="2000" dirty="0">
                <a:solidFill>
                  <a:srgbClr val="000000"/>
                </a:solidFill>
                <a:latin typeface="Times New Roman" panose="02020603050405020304" pitchFamily="18" charset="0"/>
                <a:ea typeface="Times New Roman" panose="02020603050405020304" pitchFamily="18" charset="0"/>
              </a:rPr>
              <a:t>Британиянинг PRINCE2 стандарти (Projectsin Controlled Environment) ахборот технологиялари соҳасидаги Британия ҳукуматининг лойиҳаларини бошқариш учун 1989 йилда яратилган. Ҳозирги кунда ушбу стандарт халқаро миқёсда тан олинган. PRINCE2 ҳар қандай лойиҳани бошқариш учун осонликча кенгайтириладиган жараёнга асосланган стандарт сифатида жойлаштирилган.</a:t>
            </a:r>
            <a:endParaRPr lang="uz-Latn-UZ" sz="2000" dirty="0">
              <a:latin typeface="Times New Roman" panose="02020603050405020304" pitchFamily="18" charset="0"/>
              <a:ea typeface="Times New Roman" panose="02020603050405020304" pitchFamily="18" charset="0"/>
            </a:endParaRPr>
          </a:p>
          <a:p>
            <a:pPr indent="363538" algn="just">
              <a:spcAft>
                <a:spcPts val="0"/>
              </a:spcAft>
            </a:pPr>
            <a:r>
              <a:rPr lang="uz-Cyrl-UZ" sz="2000" dirty="0">
                <a:solidFill>
                  <a:srgbClr val="000000"/>
                </a:solidFill>
                <a:latin typeface="Times New Roman" panose="02020603050405020304" pitchFamily="18" charset="0"/>
                <a:ea typeface="Times New Roman" panose="02020603050405020304" pitchFamily="18" charset="0"/>
              </a:rPr>
              <a:t>Лойиҳанинг ҳаётий қисмига мос келадиган олтита асосий кетма-кет дискрет жараёнлар мавжуд бўлиб, ушбу олтита асосий режалаштириш ва етакчиликни таъминлайдиган иккита жараён мавжуд – режалаштириш ва бошқариш. Стандарт учта услубни тавсифлайди:</a:t>
            </a:r>
            <a:r>
              <a:rPr lang="en-US" sz="2000" dirty="0">
                <a:solidFill>
                  <a:srgbClr val="000000"/>
                </a:solidFill>
                <a:latin typeface="Times New Roman" panose="02020603050405020304" pitchFamily="18" charset="0"/>
                <a:ea typeface="Times New Roman" panose="02020603050405020304" pitchFamily="18" charset="0"/>
              </a:rPr>
              <a:t> </a:t>
            </a:r>
            <a:r>
              <a:rPr lang="uz-Cyrl-UZ" sz="2000" b="1" dirty="0">
                <a:latin typeface="Times New Roman" panose="02020603050405020304" pitchFamily="18" charset="0"/>
                <a:ea typeface="Times New Roman" panose="02020603050405020304" pitchFamily="18" charset="0"/>
              </a:rPr>
              <a:t>маҳсулотга асосланган режалаштириш;</a:t>
            </a:r>
            <a:r>
              <a:rPr lang="en-US" sz="2000" b="1" dirty="0">
                <a:latin typeface="Times New Roman" panose="02020603050405020304" pitchFamily="18" charset="0"/>
                <a:ea typeface="Times New Roman" panose="02020603050405020304" pitchFamily="18" charset="0"/>
              </a:rPr>
              <a:t> </a:t>
            </a:r>
            <a:r>
              <a:rPr lang="uz-Cyrl-UZ" sz="2000" b="1" dirty="0">
                <a:latin typeface="Times New Roman" panose="02020603050405020304" pitchFamily="18" charset="0"/>
                <a:ea typeface="Times New Roman" panose="02020603050405020304" pitchFamily="18" charset="0"/>
              </a:rPr>
              <a:t>сифат назорати;</a:t>
            </a:r>
            <a:r>
              <a:rPr lang="en-US" sz="2000" b="1" dirty="0">
                <a:latin typeface="Times New Roman" panose="02020603050405020304" pitchFamily="18" charset="0"/>
                <a:ea typeface="Times New Roman" panose="02020603050405020304" pitchFamily="18" charset="0"/>
              </a:rPr>
              <a:t> </a:t>
            </a:r>
            <a:r>
              <a:rPr lang="uz-Cyrl-UZ" sz="2000" b="1" dirty="0">
                <a:latin typeface="Times New Roman" panose="02020603050405020304" pitchFamily="18" charset="0"/>
                <a:ea typeface="Times New Roman" panose="02020603050405020304" pitchFamily="18" charset="0"/>
              </a:rPr>
              <a:t>ўзгаришларни бошқариш.</a:t>
            </a:r>
            <a:endParaRPr lang="uz-Latn-UZ" sz="2000" b="1" dirty="0">
              <a:latin typeface="Times New Roman" panose="02020603050405020304" pitchFamily="18" charset="0"/>
              <a:ea typeface="Times New Roman" panose="02020603050405020304" pitchFamily="18" charset="0"/>
            </a:endParaRPr>
          </a:p>
          <a:p>
            <a:pPr indent="363538" algn="just">
              <a:spcAft>
                <a:spcPts val="0"/>
              </a:spcAft>
            </a:pPr>
            <a:endParaRPr lang="en-US" sz="2000" dirty="0">
              <a:solidFill>
                <a:srgbClr val="000000"/>
              </a:solidFill>
              <a:latin typeface="Times New Roman" panose="02020603050405020304" pitchFamily="18" charset="0"/>
              <a:ea typeface="Times New Roman" panose="02020603050405020304" pitchFamily="18" charset="0"/>
            </a:endParaRPr>
          </a:p>
          <a:p>
            <a:pPr indent="363538" algn="just">
              <a:spcAft>
                <a:spcPts val="0"/>
              </a:spcAft>
            </a:pPr>
            <a:r>
              <a:rPr lang="uz-Cyrl-UZ" sz="2000" dirty="0">
                <a:solidFill>
                  <a:srgbClr val="000000"/>
                </a:solidFill>
                <a:latin typeface="Times New Roman" panose="02020603050405020304" pitchFamily="18" charset="0"/>
                <a:ea typeface="Times New Roman" panose="02020603050405020304" pitchFamily="18" charset="0"/>
              </a:rPr>
              <a:t>2009 йилда РRINCE2 нинг бешинчи нашри иккита китобга бўлинди: “РRINCE2 асосида муваффақиятли лойиҳаларни бошқариш” ва “РRINCE2 асосида муваффақиятли лойиҳалар қўлланмаси”. Биринчи китоб лойиҳа қўмиталари раҳбарлари ва лойиҳа ҳомийларига (ҳомийнинг малакасига қўйиладиган талабларни ҳисобга олган ҳолда), иккинчи китоб эса лойиҳаларни бевосита бошқарувчи раҳбарларга қаратилган.</a:t>
            </a:r>
            <a:endParaRPr lang="uz-Latn-UZ" sz="2000" dirty="0">
              <a:latin typeface="Times New Roman" panose="02020603050405020304" pitchFamily="18" charset="0"/>
              <a:ea typeface="Times New Roman" panose="02020603050405020304" pitchFamily="18" charset="0"/>
            </a:endParaRPr>
          </a:p>
          <a:p>
            <a:pPr indent="363538" algn="just">
              <a:spcAft>
                <a:spcPts val="0"/>
              </a:spcAft>
            </a:pPr>
            <a:r>
              <a:rPr lang="uz-Cyrl-UZ" sz="2000" dirty="0">
                <a:solidFill>
                  <a:srgbClr val="000000"/>
                </a:solidFill>
                <a:latin typeface="Times New Roman" panose="02020603050405020304" pitchFamily="18" charset="0"/>
                <a:ea typeface="Times New Roman" panose="02020603050405020304" pitchFamily="18" charset="0"/>
              </a:rPr>
              <a:t>РRINCE2-нинг ўзига хос хусусиятлари:</a:t>
            </a:r>
            <a:r>
              <a:rPr lang="en-US" sz="2000" dirty="0">
                <a:solidFill>
                  <a:srgbClr val="000000"/>
                </a:solidFill>
                <a:latin typeface="Times New Roman" panose="02020603050405020304" pitchFamily="18" charset="0"/>
                <a:ea typeface="Times New Roman" panose="02020603050405020304" pitchFamily="18" charset="0"/>
              </a:rPr>
              <a:t> </a:t>
            </a:r>
            <a:endParaRPr lang="uz-Latn-UZ" sz="2000" dirty="0">
              <a:latin typeface="Times New Roman" panose="02020603050405020304" pitchFamily="18" charset="0"/>
              <a:ea typeface="Times New Roman" panose="02020603050405020304" pitchFamily="18" charset="0"/>
            </a:endParaRPr>
          </a:p>
          <a:p>
            <a:pPr lvl="0" indent="363538" algn="just" fontAlgn="base">
              <a:spcAft>
                <a:spcPts val="0"/>
              </a:spcAft>
              <a:buSzPts val="1000"/>
              <a:buFont typeface="Symbol" panose="05050102010706020507" pitchFamily="18" charset="2"/>
              <a:buChar char=""/>
              <a:tabLst>
                <a:tab pos="457200" algn="l"/>
              </a:tabLst>
            </a:pPr>
            <a:r>
              <a:rPr lang="uz-Cyrl-UZ" sz="2000" dirty="0">
                <a:latin typeface="Times New Roman" panose="02020603050405020304" pitchFamily="18" charset="0"/>
                <a:ea typeface="Times New Roman" panose="02020603050405020304" pitchFamily="18" charset="0"/>
              </a:rPr>
              <a:t>Лойиҳанинг мураккаблигига қараб дастурни мослашувчанлиги;</a:t>
            </a:r>
            <a:endParaRPr lang="uz-Latn-UZ" sz="2000" dirty="0">
              <a:latin typeface="Times New Roman" panose="02020603050405020304" pitchFamily="18" charset="0"/>
              <a:ea typeface="Times New Roman" panose="02020603050405020304" pitchFamily="18" charset="0"/>
            </a:endParaRPr>
          </a:p>
          <a:p>
            <a:pPr lvl="0" indent="363538" algn="just" fontAlgn="base">
              <a:spcAft>
                <a:spcPts val="0"/>
              </a:spcAft>
              <a:buSzPts val="1000"/>
              <a:buFont typeface="Symbol" panose="05050102010706020507" pitchFamily="18" charset="2"/>
              <a:buChar char=""/>
              <a:tabLst>
                <a:tab pos="457200" algn="l"/>
              </a:tabLst>
            </a:pPr>
            <a:r>
              <a:rPr lang="uz-Cyrl-UZ" sz="2000" dirty="0">
                <a:latin typeface="Times New Roman" panose="02020603050405020304" pitchFamily="18" charset="0"/>
                <a:ea typeface="Times New Roman" panose="02020603050405020304" pitchFamily="18" charset="0"/>
              </a:rPr>
              <a:t>Лойиҳани режалаштиришда маҳсулотга йўналтирилган ёндашув;</a:t>
            </a:r>
            <a:endParaRPr lang="uz-Latn-UZ" sz="2000" dirty="0">
              <a:latin typeface="Times New Roman" panose="02020603050405020304" pitchFamily="18" charset="0"/>
              <a:ea typeface="Times New Roman" panose="02020603050405020304" pitchFamily="18" charset="0"/>
            </a:endParaRPr>
          </a:p>
          <a:p>
            <a:pPr lvl="0" indent="363538" algn="just" fontAlgn="base">
              <a:spcAft>
                <a:spcPts val="0"/>
              </a:spcAft>
              <a:buSzPts val="1000"/>
              <a:buFont typeface="Symbol" panose="05050102010706020507" pitchFamily="18" charset="2"/>
              <a:buChar char=""/>
              <a:tabLst>
                <a:tab pos="457200" algn="l"/>
              </a:tabLst>
            </a:pPr>
            <a:r>
              <a:rPr lang="uz-Cyrl-UZ" sz="2000" dirty="0">
                <a:latin typeface="Times New Roman" panose="02020603050405020304" pitchFamily="18" charset="0"/>
                <a:ea typeface="Times New Roman" panose="02020603050405020304" pitchFamily="18" charset="0"/>
              </a:rPr>
              <a:t>Лойиҳани бошқариш жамоасининг ташкилий тузилмаси;</a:t>
            </a:r>
            <a:endParaRPr lang="uz-Latn-UZ" sz="2000" dirty="0">
              <a:latin typeface="Times New Roman" panose="02020603050405020304" pitchFamily="18" charset="0"/>
              <a:ea typeface="Times New Roman" panose="02020603050405020304" pitchFamily="18" charset="0"/>
            </a:endParaRPr>
          </a:p>
          <a:p>
            <a:pPr lvl="0" indent="363538" algn="just" fontAlgn="base">
              <a:spcAft>
                <a:spcPts val="0"/>
              </a:spcAft>
              <a:buSzPts val="1000"/>
              <a:buFont typeface="Symbol" panose="05050102010706020507" pitchFamily="18" charset="2"/>
              <a:buChar char=""/>
              <a:tabLst>
                <a:tab pos="457200" algn="l"/>
              </a:tabLst>
            </a:pPr>
            <a:r>
              <a:rPr lang="uz-Cyrl-UZ" sz="2000" dirty="0">
                <a:latin typeface="Times New Roman" panose="02020603050405020304" pitchFamily="18" charset="0"/>
                <a:ea typeface="Times New Roman" panose="02020603050405020304" pitchFamily="18" charset="0"/>
              </a:rPr>
              <a:t>Лойиҳани бизнес нуқтаи назаридан асослаш;</a:t>
            </a:r>
            <a:endParaRPr lang="uz-Latn-UZ" sz="2000" dirty="0">
              <a:latin typeface="Times New Roman" panose="02020603050405020304" pitchFamily="18" charset="0"/>
              <a:ea typeface="Times New Roman" panose="02020603050405020304" pitchFamily="18" charset="0"/>
            </a:endParaRPr>
          </a:p>
          <a:p>
            <a:pPr lvl="0" indent="363538" algn="just" fontAlgn="base">
              <a:spcAft>
                <a:spcPts val="0"/>
              </a:spcAft>
              <a:buSzPts val="1000"/>
              <a:buFont typeface="Symbol" panose="05050102010706020507" pitchFamily="18" charset="2"/>
              <a:buChar char=""/>
              <a:tabLst>
                <a:tab pos="457200" algn="l"/>
              </a:tabLst>
            </a:pPr>
            <a:r>
              <a:rPr lang="uz-Cyrl-UZ" sz="2000" dirty="0">
                <a:latin typeface="Times New Roman" panose="02020603050405020304" pitchFamily="18" charset="0"/>
                <a:ea typeface="Times New Roman" panose="02020603050405020304" pitchFamily="18" charset="0"/>
              </a:rPr>
              <a:t>Лойиҳани босқичларга бўлиш;</a:t>
            </a:r>
            <a:endParaRPr lang="uz-Latn-UZ"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772187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F4CB395-7870-4868-9991-2A4BFC9B64D3}"/>
              </a:ext>
            </a:extLst>
          </p:cNvPr>
          <p:cNvSpPr/>
          <p:nvPr/>
        </p:nvSpPr>
        <p:spPr>
          <a:xfrm>
            <a:off x="146538" y="22993"/>
            <a:ext cx="11898923" cy="5386090"/>
          </a:xfrm>
          <a:prstGeom prst="rect">
            <a:avLst/>
          </a:prstGeom>
        </p:spPr>
        <p:txBody>
          <a:bodyPr wrap="square">
            <a:spAutoFit/>
          </a:bodyPr>
          <a:lstStyle/>
          <a:p>
            <a:pPr algn="ctr">
              <a:spcAft>
                <a:spcPts val="0"/>
              </a:spcAft>
            </a:pPr>
            <a:r>
              <a:rPr lang="uz-Cyrl-UZ" sz="2000" b="1" dirty="0">
                <a:solidFill>
                  <a:srgbClr val="000000"/>
                </a:solidFill>
                <a:latin typeface="Times New Roman" panose="02020603050405020304" pitchFamily="18" charset="0"/>
                <a:ea typeface="Times New Roman" panose="02020603050405020304" pitchFamily="18" charset="0"/>
              </a:rPr>
              <a:t>ЛОЙИҲАНИ БОШҚАРИШ УСУЛИ: КЛАССИК</a:t>
            </a:r>
            <a:endParaRPr lang="en-US" sz="2000" b="1" dirty="0">
              <a:solidFill>
                <a:srgbClr val="000000"/>
              </a:solidFill>
              <a:latin typeface="Times New Roman" panose="02020603050405020304" pitchFamily="18" charset="0"/>
              <a:ea typeface="Times New Roman" panose="02020603050405020304" pitchFamily="18" charset="0"/>
            </a:endParaRPr>
          </a:p>
          <a:p>
            <a:pPr algn="ctr">
              <a:spcAft>
                <a:spcPts val="0"/>
              </a:spcAft>
            </a:pPr>
            <a:endParaRPr lang="uz-Latn-UZ" sz="2000" dirty="0">
              <a:latin typeface="Times New Roman" panose="02020603050405020304" pitchFamily="18" charset="0"/>
              <a:ea typeface="Times New Roman" panose="02020603050405020304" pitchFamily="18" charset="0"/>
            </a:endParaRPr>
          </a:p>
          <a:p>
            <a:pPr indent="363538" algn="just">
              <a:spcAft>
                <a:spcPts val="0"/>
              </a:spcAft>
            </a:pPr>
            <a:r>
              <a:rPr lang="uz-Cyrl-UZ" sz="1600" dirty="0">
                <a:solidFill>
                  <a:srgbClr val="000000"/>
                </a:solidFill>
                <a:latin typeface="Times New Roman" panose="02020603050405020304" pitchFamily="18" charset="0"/>
                <a:ea typeface="Times New Roman" panose="02020603050405020304" pitchFamily="18" charset="0"/>
              </a:rPr>
              <a:t>Лойиҳани бошқаришнинг энг аниқ усули бу бажарилиш жараёнини кетма-кет босқичларга ажратишдир. Классик лойиҳаларни бошқариш айнан мана шу чизиқли тузилишга асосланган. Шу маънода, у компютер ўйинига ўхшайди - сиз олдинги босқични якунламасдан кейинги босқичга ўтолмайсиз. Ушбу ёндашув вазифалар кетма-кетлигида қатъий чекловлар мавжуд бўлган лойиҳаларга қаратилган. Масалан, уй қуриш - сиз пойдеворсиз девор қура олмайсиз.</a:t>
            </a:r>
            <a:endParaRPr lang="uz-Latn-UZ" sz="1600" dirty="0">
              <a:latin typeface="Times New Roman" panose="02020603050405020304" pitchFamily="18" charset="0"/>
              <a:ea typeface="Times New Roman" panose="02020603050405020304" pitchFamily="18" charset="0"/>
            </a:endParaRPr>
          </a:p>
          <a:p>
            <a:pPr indent="363538" algn="just">
              <a:spcAft>
                <a:spcPts val="0"/>
              </a:spcAft>
            </a:pPr>
            <a:r>
              <a:rPr lang="uz-Cyrl-UZ" sz="1600" dirty="0">
                <a:solidFill>
                  <a:srgbClr val="000000"/>
                </a:solidFill>
                <a:latin typeface="Times New Roman" panose="02020603050405020304" pitchFamily="18" charset="0"/>
                <a:ea typeface="Times New Roman" panose="02020603050405020304" pitchFamily="18" charset="0"/>
              </a:rPr>
              <a:t>Одатда, лойиҳани классик бошқаришнинг 5 босқичи мавжуд, аммо агар талаб қилинса, қўшимча босқичларни қўшиш мумкин:</a:t>
            </a:r>
            <a:endParaRPr lang="uz-Latn-UZ" sz="1600" dirty="0">
              <a:latin typeface="Times New Roman" panose="02020603050405020304" pitchFamily="18" charset="0"/>
              <a:ea typeface="Times New Roman" panose="02020603050405020304" pitchFamily="18" charset="0"/>
            </a:endParaRPr>
          </a:p>
          <a:p>
            <a:pPr indent="363538" algn="just">
              <a:spcAft>
                <a:spcPts val="0"/>
              </a:spcAft>
            </a:pPr>
            <a:r>
              <a:rPr lang="uz-Cyrl-UZ" sz="1600" b="1" i="1" dirty="0">
                <a:solidFill>
                  <a:srgbClr val="000000"/>
                </a:solidFill>
                <a:latin typeface="Times New Roman" panose="02020603050405020304" pitchFamily="18" charset="0"/>
                <a:ea typeface="Times New Roman" panose="02020603050405020304" pitchFamily="18" charset="0"/>
              </a:rPr>
              <a:t>1-босқич. Инициация.</a:t>
            </a:r>
            <a:r>
              <a:rPr lang="uz-Cyrl-UZ" sz="1600" b="1" dirty="0">
                <a:solidFill>
                  <a:srgbClr val="000000"/>
                </a:solidFill>
                <a:latin typeface="Times New Roman" panose="02020603050405020304" pitchFamily="18" charset="0"/>
                <a:ea typeface="Times New Roman" panose="02020603050405020304" pitchFamily="18" charset="0"/>
              </a:rPr>
              <a:t> </a:t>
            </a:r>
            <a:r>
              <a:rPr lang="uz-Cyrl-UZ" sz="1600" dirty="0">
                <a:solidFill>
                  <a:srgbClr val="000000"/>
                </a:solidFill>
                <a:latin typeface="Times New Roman" panose="02020603050405020304" pitchFamily="18" charset="0"/>
                <a:ea typeface="Times New Roman" panose="02020603050405020304" pitchFamily="18" charset="0"/>
              </a:rPr>
              <a:t>Лойиҳа раҳбари ва жамоаси лойиҳага қўйиладиган талабларни белгилайди. Ушбу босқичда тез-тез учрашувлар ва “ақлий ҳужум” сессиялари ўтказилиб, унда лойиҳанинг натижаси нима бўлиши кераклиги аниқланади.</a:t>
            </a:r>
            <a:endParaRPr lang="uz-Latn-UZ" sz="1600" dirty="0">
              <a:latin typeface="Times New Roman" panose="02020603050405020304" pitchFamily="18" charset="0"/>
              <a:ea typeface="Times New Roman" panose="02020603050405020304" pitchFamily="18" charset="0"/>
            </a:endParaRPr>
          </a:p>
          <a:p>
            <a:pPr indent="363538" algn="just">
              <a:spcAft>
                <a:spcPts val="0"/>
              </a:spcAft>
            </a:pPr>
            <a:r>
              <a:rPr lang="uz-Cyrl-UZ" sz="1600" b="1" i="1" dirty="0">
                <a:solidFill>
                  <a:srgbClr val="000000"/>
                </a:solidFill>
                <a:latin typeface="Times New Roman" panose="02020603050405020304" pitchFamily="18" charset="0"/>
                <a:ea typeface="Times New Roman" panose="02020603050405020304" pitchFamily="18" charset="0"/>
              </a:rPr>
              <a:t>2-босқич. Режалаштириш.</a:t>
            </a:r>
            <a:r>
              <a:rPr lang="uz-Cyrl-UZ" sz="1600" b="1" dirty="0">
                <a:solidFill>
                  <a:srgbClr val="000000"/>
                </a:solidFill>
                <a:latin typeface="Times New Roman" panose="02020603050405020304" pitchFamily="18" charset="0"/>
                <a:ea typeface="Times New Roman" panose="02020603050405020304" pitchFamily="18" charset="0"/>
              </a:rPr>
              <a:t> </a:t>
            </a:r>
            <a:r>
              <a:rPr lang="uz-Cyrl-UZ" sz="1600" dirty="0">
                <a:solidFill>
                  <a:srgbClr val="000000"/>
                </a:solidFill>
                <a:latin typeface="Times New Roman" panose="02020603050405020304" pitchFamily="18" charset="0"/>
                <a:ea typeface="Times New Roman" panose="02020603050405020304" pitchFamily="18" charset="0"/>
              </a:rPr>
              <a:t>Ушбу босқичда жамоа олдинги босқичда қўйилган мақсадга қандай эришишини ҳал қилади. Ушбу босқичда жамоа лойиҳанинг мақсадлари ва натижаларини, шунингдек улар устида олиб бориладиган иш ҳажмини аниқлайди ва батафсил баён қилади. Ушбу маълумотларга асосланиб, гуруҳ жадвал ва бюджетни тузади, хавфларни баҳолайди ва манфаатдор томонларини аниқлайди.</a:t>
            </a:r>
            <a:endParaRPr lang="uz-Latn-UZ" sz="1600" dirty="0">
              <a:latin typeface="Times New Roman" panose="02020603050405020304" pitchFamily="18" charset="0"/>
              <a:ea typeface="Times New Roman" panose="02020603050405020304" pitchFamily="18" charset="0"/>
            </a:endParaRPr>
          </a:p>
          <a:p>
            <a:pPr indent="363538" algn="just">
              <a:spcAft>
                <a:spcPts val="0"/>
              </a:spcAft>
            </a:pPr>
            <a:r>
              <a:rPr lang="uz-Cyrl-UZ" sz="1600" b="1" i="1" dirty="0">
                <a:solidFill>
                  <a:srgbClr val="000000"/>
                </a:solidFill>
                <a:latin typeface="Times New Roman" panose="02020603050405020304" pitchFamily="18" charset="0"/>
                <a:ea typeface="Times New Roman" panose="02020603050405020304" pitchFamily="18" charset="0"/>
              </a:rPr>
              <a:t>3-босқич. Ишлаб чиқиш.</a:t>
            </a:r>
            <a:r>
              <a:rPr lang="uz-Cyrl-UZ" sz="1600" b="1" dirty="0">
                <a:solidFill>
                  <a:srgbClr val="000000"/>
                </a:solidFill>
                <a:latin typeface="Times New Roman" panose="02020603050405020304" pitchFamily="18" charset="0"/>
                <a:ea typeface="Times New Roman" panose="02020603050405020304" pitchFamily="18" charset="0"/>
              </a:rPr>
              <a:t> </a:t>
            </a:r>
            <a:r>
              <a:rPr lang="uz-Cyrl-UZ" sz="1600" dirty="0">
                <a:solidFill>
                  <a:srgbClr val="000000"/>
                </a:solidFill>
                <a:latin typeface="Times New Roman" panose="02020603050405020304" pitchFamily="18" charset="0"/>
                <a:ea typeface="Times New Roman" panose="02020603050405020304" pitchFamily="18" charset="0"/>
              </a:rPr>
              <a:t>Ушбу босқич барча лойиҳалар учун амалга оширилмайди - қоида тариқасида у режалаштириш босқичига киради. Технологик лойиҳалар учун хос бўлган ривожланиш босқичида келажакдаги лойиҳа ва/ёки маҳсулотнинг конфигурацияси ва унга эришишнинг техник усуллари аниқланади. Масалан, ИТ лойиҳаларида ушбу босқичда дастурлаш тили танланади. (Маҳаллий амалиётда бу босқич одатда таъкидланмайди ва “ривожланиш” атамаси ишлатилмайди.)</a:t>
            </a:r>
            <a:endParaRPr lang="uz-Latn-UZ" sz="1600" dirty="0">
              <a:latin typeface="Times New Roman" panose="02020603050405020304" pitchFamily="18" charset="0"/>
              <a:ea typeface="Times New Roman" panose="02020603050405020304" pitchFamily="18" charset="0"/>
            </a:endParaRPr>
          </a:p>
          <a:p>
            <a:pPr indent="363538" algn="just">
              <a:spcAft>
                <a:spcPts val="0"/>
              </a:spcAft>
            </a:pPr>
            <a:r>
              <a:rPr lang="uz-Cyrl-UZ" sz="1600" b="1" i="1" dirty="0">
                <a:solidFill>
                  <a:srgbClr val="000000"/>
                </a:solidFill>
                <a:latin typeface="Times New Roman" panose="02020603050405020304" pitchFamily="18" charset="0"/>
                <a:ea typeface="Times New Roman" panose="02020603050405020304" pitchFamily="18" charset="0"/>
              </a:rPr>
              <a:t>4-босқич. Aмалга ошириш ва синов.</a:t>
            </a:r>
            <a:r>
              <a:rPr lang="uz-Cyrl-UZ" sz="1600" b="1" dirty="0">
                <a:solidFill>
                  <a:srgbClr val="000000"/>
                </a:solidFill>
                <a:latin typeface="Times New Roman" panose="02020603050405020304" pitchFamily="18" charset="0"/>
                <a:ea typeface="Times New Roman" panose="02020603050405020304" pitchFamily="18" charset="0"/>
              </a:rPr>
              <a:t> </a:t>
            </a:r>
            <a:r>
              <a:rPr lang="uz-Cyrl-UZ" sz="1600" dirty="0">
                <a:solidFill>
                  <a:srgbClr val="000000"/>
                </a:solidFill>
                <a:latin typeface="Times New Roman" panose="02020603050405020304" pitchFamily="18" charset="0"/>
                <a:ea typeface="Times New Roman" panose="02020603050405020304" pitchFamily="18" charset="0"/>
              </a:rPr>
              <a:t>Ушбу босқичда лойиҳадаги асосий ишлар амалга оширилади - код ёзиш, бино қуриш ва шу кабилар. Ишлаб чиқилган режалардан сўнг, олдиндан белгиланган лойиҳанинг мазмуни яратила бошланади, танланган ўлчовларга мувофиқ назорат амалга оширилади. Ушбу босқичнинг иккинчи қисмида маҳсулот синовдан ўтказилиб, буюртмачи ва манфаатдор томонлар талабларига мувофиқлиги текширилади. Синов нуқтаи назаридан маҳсулотнинг камчиликлари аниқланади ва тузатилади.</a:t>
            </a:r>
            <a:endParaRPr lang="uz-Latn-UZ" sz="1600" dirty="0">
              <a:latin typeface="Times New Roman" panose="02020603050405020304" pitchFamily="18" charset="0"/>
              <a:ea typeface="Times New Roman" panose="02020603050405020304" pitchFamily="18" charset="0"/>
            </a:endParaRPr>
          </a:p>
        </p:txBody>
      </p:sp>
      <p:sp>
        <p:nvSpPr>
          <p:cNvPr id="3" name="Прямоугольник 2">
            <a:extLst>
              <a:ext uri="{FF2B5EF4-FFF2-40B4-BE49-F238E27FC236}">
                <a16:creationId xmlns:a16="http://schemas.microsoft.com/office/drawing/2014/main" id="{BA1CD8E6-1C4C-4F34-BE5B-7026D4FB491E}"/>
              </a:ext>
            </a:extLst>
          </p:cNvPr>
          <p:cNvSpPr/>
          <p:nvPr/>
        </p:nvSpPr>
        <p:spPr>
          <a:xfrm>
            <a:off x="146538" y="5303576"/>
            <a:ext cx="10087708" cy="1077218"/>
          </a:xfrm>
          <a:prstGeom prst="rect">
            <a:avLst/>
          </a:prstGeom>
        </p:spPr>
        <p:txBody>
          <a:bodyPr wrap="square">
            <a:spAutoFit/>
          </a:bodyPr>
          <a:lstStyle/>
          <a:p>
            <a:pPr indent="363538" algn="just"/>
            <a:r>
              <a:rPr lang="uz-Cyrl-UZ" sz="1600" b="1" i="1" dirty="0">
                <a:latin typeface="Times New Roman" panose="02020603050405020304" pitchFamily="18" charset="0"/>
                <a:ea typeface="Times New Roman" panose="02020603050405020304" pitchFamily="18" charset="0"/>
              </a:rPr>
              <a:t>5-босқич. Лойиҳани мониторинг қилиш ва якунлаш.</a:t>
            </a:r>
            <a:r>
              <a:rPr lang="uz-Cyrl-UZ" sz="1600" dirty="0">
                <a:latin typeface="Times New Roman" panose="02020603050405020304" pitchFamily="18" charset="0"/>
                <a:ea typeface="Times New Roman" panose="02020603050405020304" pitchFamily="18" charset="0"/>
              </a:rPr>
              <a:t> Лойиҳага қараб, ушбу босқич лойиҳанинг натижаларини буюртмачига оддий равишда ўтказишни ёки лойиҳани яхшилаш ва қониқишни ошириш ва лойиҳа натижаларини қўллаб-қувватлаш учун буюртмачи билан узоқ муддатли ўзаро муносабатни ўз ичига олиши мумкин. Охиргиси буюртмачига хизмат кўрсатиш ва дастурий таъминот соҳасидаги лойиҳаларга тегишли.</a:t>
            </a:r>
            <a:endParaRPr lang="uz-Latn-UZ" sz="1600" dirty="0"/>
          </a:p>
        </p:txBody>
      </p:sp>
    </p:spTree>
    <p:extLst>
      <p:ext uri="{BB962C8B-B14F-4D97-AF65-F5344CB8AC3E}">
        <p14:creationId xmlns:p14="http://schemas.microsoft.com/office/powerpoint/2010/main" val="32460689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BC515260-F80E-4853-8308-8F8372EA8E87}"/>
              </a:ext>
            </a:extLst>
          </p:cNvPr>
          <p:cNvSpPr/>
          <p:nvPr/>
        </p:nvSpPr>
        <p:spPr>
          <a:xfrm>
            <a:off x="205146" y="332657"/>
            <a:ext cx="11781693" cy="1160585"/>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200" b="1" dirty="0">
                <a:solidFill>
                  <a:srgbClr val="000000"/>
                </a:solidFill>
                <a:latin typeface="Times New Roman" panose="02020603050405020304" pitchFamily="18" charset="0"/>
                <a:ea typeface="Times New Roman" panose="02020603050405020304" pitchFamily="18" charset="0"/>
              </a:rPr>
              <a:t>ЛОЙИҲА БОШҚАРУВИ МЕТОДОЛОГИЯСИНИ ИШЛАБ ЧИҚИШДА ФАОЛ ЁРДАМ КЎРСАТГАН КЎПЛАБ МИЛЛИЙ ПРОФЕССИОНАЛ БИРЛАШМАЛАР ОРАСИДА БИРИНЧИ НАВБАТДА ҚУЙИДАГИЛАРНИ ТАЪКИДЛАШ ЛОЗИМ:</a:t>
            </a:r>
            <a:endParaRPr lang="uz-Latn-UZ" sz="2200" dirty="0"/>
          </a:p>
        </p:txBody>
      </p:sp>
      <p:sp>
        <p:nvSpPr>
          <p:cNvPr id="4" name="Прямоугольник: скругленные углы 3">
            <a:extLst>
              <a:ext uri="{FF2B5EF4-FFF2-40B4-BE49-F238E27FC236}">
                <a16:creationId xmlns:a16="http://schemas.microsoft.com/office/drawing/2014/main" id="{1FFCAC5A-92D2-441C-AECA-13DCB11FA8B2}"/>
              </a:ext>
            </a:extLst>
          </p:cNvPr>
          <p:cNvSpPr/>
          <p:nvPr/>
        </p:nvSpPr>
        <p:spPr>
          <a:xfrm>
            <a:off x="205146" y="1960695"/>
            <a:ext cx="11781693" cy="679939"/>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b="1" dirty="0">
                <a:solidFill>
                  <a:srgbClr val="000000"/>
                </a:solidFill>
                <a:latin typeface="Times New Roman" panose="02020603050405020304" pitchFamily="18" charset="0"/>
                <a:ea typeface="Times New Roman" panose="02020603050405020304" pitchFamily="18" charset="0"/>
              </a:rPr>
              <a:t>АҚШ - Лойиҳаларни бошқариш институти - </a:t>
            </a:r>
            <a:r>
              <a:rPr lang="uz-Latn-UZ" b="1" dirty="0">
                <a:solidFill>
                  <a:srgbClr val="000000"/>
                </a:solidFill>
                <a:latin typeface="Times New Roman" panose="02020603050405020304" pitchFamily="18" charset="0"/>
                <a:ea typeface="Times New Roman" panose="02020603050405020304" pitchFamily="18" charset="0"/>
              </a:rPr>
              <a:t>PMI (Pr</a:t>
            </a:r>
            <a:r>
              <a:rPr lang="uz-Cyrl-UZ" b="1" dirty="0">
                <a:solidFill>
                  <a:srgbClr val="000000"/>
                </a:solidFill>
                <a:latin typeface="Times New Roman" panose="02020603050405020304" pitchFamily="18" charset="0"/>
                <a:ea typeface="Times New Roman" panose="02020603050405020304" pitchFamily="18" charset="0"/>
              </a:rPr>
              <a:t>о</a:t>
            </a:r>
            <a:r>
              <a:rPr lang="uz-Latn-UZ" b="1" dirty="0">
                <a:solidFill>
                  <a:srgbClr val="000000"/>
                </a:solidFill>
                <a:latin typeface="Times New Roman" panose="02020603050405020304" pitchFamily="18" charset="0"/>
                <a:ea typeface="Times New Roman" panose="02020603050405020304" pitchFamily="18" charset="0"/>
              </a:rPr>
              <a:t>ject Management Institute) 1969 </a:t>
            </a:r>
            <a:r>
              <a:rPr lang="uz-Cyrl-UZ" b="1" dirty="0">
                <a:solidFill>
                  <a:srgbClr val="000000"/>
                </a:solidFill>
                <a:latin typeface="Times New Roman" panose="02020603050405020304" pitchFamily="18" charset="0"/>
                <a:ea typeface="Times New Roman" panose="02020603050405020304" pitchFamily="18" charset="0"/>
              </a:rPr>
              <a:t>йил</a:t>
            </a:r>
            <a:endParaRPr lang="uz-Latn-UZ" dirty="0"/>
          </a:p>
        </p:txBody>
      </p:sp>
      <p:sp>
        <p:nvSpPr>
          <p:cNvPr id="5" name="Прямоугольник: скругленные углы 4">
            <a:extLst>
              <a:ext uri="{FF2B5EF4-FFF2-40B4-BE49-F238E27FC236}">
                <a16:creationId xmlns:a16="http://schemas.microsoft.com/office/drawing/2014/main" id="{FE4FC14B-800B-4385-B298-88A0A7594B6A}"/>
              </a:ext>
            </a:extLst>
          </p:cNvPr>
          <p:cNvSpPr/>
          <p:nvPr/>
        </p:nvSpPr>
        <p:spPr>
          <a:xfrm>
            <a:off x="205146" y="2797425"/>
            <a:ext cx="11781693" cy="67993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Latn-UZ" b="1" dirty="0">
                <a:solidFill>
                  <a:srgbClr val="000000"/>
                </a:solidFill>
                <a:latin typeface="Times New Roman" panose="02020603050405020304" pitchFamily="18" charset="0"/>
                <a:ea typeface="Times New Roman" panose="02020603050405020304" pitchFamily="18" charset="0"/>
              </a:rPr>
              <a:t>A</a:t>
            </a:r>
            <a:r>
              <a:rPr lang="uz-Cyrl-UZ" b="1" dirty="0">
                <a:solidFill>
                  <a:srgbClr val="000000"/>
                </a:solidFill>
                <a:latin typeface="Times New Roman" panose="02020603050405020304" pitchFamily="18" charset="0"/>
                <a:ea typeface="Times New Roman" panose="02020603050405020304" pitchFamily="18" charset="0"/>
              </a:rPr>
              <a:t>встралия - </a:t>
            </a:r>
            <a:r>
              <a:rPr lang="uz-Latn-UZ" b="1" dirty="0">
                <a:solidFill>
                  <a:srgbClr val="000000"/>
                </a:solidFill>
                <a:latin typeface="Times New Roman" panose="02020603050405020304" pitchFamily="18" charset="0"/>
                <a:ea typeface="Times New Roman" panose="02020603050405020304" pitchFamily="18" charset="0"/>
              </a:rPr>
              <a:t>A</a:t>
            </a:r>
            <a:r>
              <a:rPr lang="uz-Cyrl-UZ" b="1" dirty="0">
                <a:solidFill>
                  <a:srgbClr val="000000"/>
                </a:solidFill>
                <a:latin typeface="Times New Roman" panose="02020603050405020304" pitchFamily="18" charset="0"/>
                <a:ea typeface="Times New Roman" panose="02020603050405020304" pitchFamily="18" charset="0"/>
              </a:rPr>
              <a:t>встралия лойиҳаларни бошқариш институти - </a:t>
            </a:r>
            <a:r>
              <a:rPr lang="uz-Latn-UZ" b="1" dirty="0">
                <a:solidFill>
                  <a:srgbClr val="000000"/>
                </a:solidFill>
                <a:latin typeface="Times New Roman" panose="02020603050405020304" pitchFamily="18" charset="0"/>
                <a:ea typeface="Times New Roman" panose="02020603050405020304" pitchFamily="18" charset="0"/>
              </a:rPr>
              <a:t>AIPM (Australian Institute of</a:t>
            </a:r>
            <a:r>
              <a:rPr lang="uz-Cyrl-UZ" b="1" dirty="0">
                <a:solidFill>
                  <a:srgbClr val="000000"/>
                </a:solidFill>
                <a:latin typeface="Times New Roman" panose="02020603050405020304" pitchFamily="18" charset="0"/>
                <a:ea typeface="Times New Roman" panose="02020603050405020304" pitchFamily="18" charset="0"/>
              </a:rPr>
              <a:t> </a:t>
            </a:r>
            <a:r>
              <a:rPr lang="uz-Latn-UZ" b="1" dirty="0">
                <a:solidFill>
                  <a:srgbClr val="000000"/>
                </a:solidFill>
                <a:latin typeface="Times New Roman" panose="02020603050405020304" pitchFamily="18" charset="0"/>
                <a:ea typeface="Times New Roman" panose="02020603050405020304" pitchFamily="18" charset="0"/>
              </a:rPr>
              <a:t>Pr</a:t>
            </a:r>
            <a:r>
              <a:rPr lang="uz-Cyrl-UZ" b="1" dirty="0">
                <a:solidFill>
                  <a:srgbClr val="000000"/>
                </a:solidFill>
                <a:latin typeface="Times New Roman" panose="02020603050405020304" pitchFamily="18" charset="0"/>
                <a:ea typeface="Times New Roman" panose="02020603050405020304" pitchFamily="18" charset="0"/>
              </a:rPr>
              <a:t>о</a:t>
            </a:r>
            <a:r>
              <a:rPr lang="uz-Latn-UZ" b="1" dirty="0">
                <a:solidFill>
                  <a:srgbClr val="000000"/>
                </a:solidFill>
                <a:latin typeface="Times New Roman" panose="02020603050405020304" pitchFamily="18" charset="0"/>
                <a:ea typeface="Times New Roman" panose="02020603050405020304" pitchFamily="18" charset="0"/>
              </a:rPr>
              <a:t>ject Management)</a:t>
            </a:r>
            <a:endParaRPr lang="uz-Latn-UZ" dirty="0"/>
          </a:p>
        </p:txBody>
      </p:sp>
      <p:sp>
        <p:nvSpPr>
          <p:cNvPr id="6" name="Прямоугольник: скругленные углы 5">
            <a:extLst>
              <a:ext uri="{FF2B5EF4-FFF2-40B4-BE49-F238E27FC236}">
                <a16:creationId xmlns:a16="http://schemas.microsoft.com/office/drawing/2014/main" id="{A994C4C4-2511-4849-86EC-E4186D09DBDE}"/>
              </a:ext>
            </a:extLst>
          </p:cNvPr>
          <p:cNvSpPr/>
          <p:nvPr/>
        </p:nvSpPr>
        <p:spPr>
          <a:xfrm>
            <a:off x="205147" y="3634155"/>
            <a:ext cx="11781693" cy="718618"/>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b="1" dirty="0">
                <a:solidFill>
                  <a:srgbClr val="000000"/>
                </a:solidFill>
                <a:latin typeface="Times New Roman" panose="02020603050405020304" pitchFamily="18" charset="0"/>
                <a:ea typeface="Times New Roman" panose="02020603050405020304" pitchFamily="18" charset="0"/>
              </a:rPr>
              <a:t>Осиё - Япония лойиҳаларни бошқариш уюшмаси</a:t>
            </a:r>
            <a:r>
              <a:rPr lang="ru-RU" b="1" dirty="0">
                <a:solidFill>
                  <a:srgbClr val="000000"/>
                </a:solidFill>
                <a:latin typeface="Times New Roman" panose="02020603050405020304" pitchFamily="18" charset="0"/>
                <a:ea typeface="Times New Roman" panose="02020603050405020304" pitchFamily="18" charset="0"/>
              </a:rPr>
              <a:t> - </a:t>
            </a:r>
            <a:r>
              <a:rPr lang="uz-Latn-UZ" b="1" dirty="0">
                <a:solidFill>
                  <a:srgbClr val="000000"/>
                </a:solidFill>
                <a:latin typeface="Times New Roman" panose="02020603050405020304" pitchFamily="18" charset="0"/>
                <a:ea typeface="Times New Roman" panose="02020603050405020304" pitchFamily="18" charset="0"/>
              </a:rPr>
              <a:t>PMAJ (Pr</a:t>
            </a:r>
            <a:r>
              <a:rPr lang="ru-RU" b="1" dirty="0">
                <a:solidFill>
                  <a:srgbClr val="000000"/>
                </a:solidFill>
                <a:latin typeface="Times New Roman" panose="02020603050405020304" pitchFamily="18" charset="0"/>
                <a:ea typeface="Times New Roman" panose="02020603050405020304" pitchFamily="18" charset="0"/>
              </a:rPr>
              <a:t>о</a:t>
            </a:r>
            <a:r>
              <a:rPr lang="uz-Latn-UZ" b="1" dirty="0">
                <a:solidFill>
                  <a:srgbClr val="000000"/>
                </a:solidFill>
                <a:latin typeface="Times New Roman" panose="02020603050405020304" pitchFamily="18" charset="0"/>
                <a:ea typeface="Times New Roman" panose="02020603050405020304" pitchFamily="18" charset="0"/>
              </a:rPr>
              <a:t>ject Management Association</a:t>
            </a:r>
            <a:r>
              <a:rPr lang="uz-Cyrl-UZ" b="1" dirty="0">
                <a:solidFill>
                  <a:srgbClr val="000000"/>
                </a:solidFill>
                <a:latin typeface="Times New Roman" panose="02020603050405020304" pitchFamily="18" charset="0"/>
                <a:ea typeface="Times New Roman" panose="02020603050405020304" pitchFamily="18" charset="0"/>
              </a:rPr>
              <a:t> </a:t>
            </a:r>
            <a:r>
              <a:rPr lang="uz-Latn-UZ" b="1" dirty="0">
                <a:solidFill>
                  <a:srgbClr val="000000"/>
                </a:solidFill>
                <a:latin typeface="Times New Roman" panose="02020603050405020304" pitchFamily="18" charset="0"/>
                <a:ea typeface="Times New Roman" panose="02020603050405020304" pitchFamily="18" charset="0"/>
              </a:rPr>
              <a:t>of Japan)</a:t>
            </a:r>
            <a:endParaRPr lang="uz-Latn-UZ" dirty="0"/>
          </a:p>
        </p:txBody>
      </p:sp>
      <p:sp>
        <p:nvSpPr>
          <p:cNvPr id="7" name="Прямоугольник: скругленные углы 6">
            <a:extLst>
              <a:ext uri="{FF2B5EF4-FFF2-40B4-BE49-F238E27FC236}">
                <a16:creationId xmlns:a16="http://schemas.microsoft.com/office/drawing/2014/main" id="{82E00AB0-07E0-4F74-9EBE-87CF400551BC}"/>
              </a:ext>
            </a:extLst>
          </p:cNvPr>
          <p:cNvSpPr/>
          <p:nvPr/>
        </p:nvSpPr>
        <p:spPr>
          <a:xfrm>
            <a:off x="205149" y="4525109"/>
            <a:ext cx="9687998" cy="92333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b="1" dirty="0">
                <a:solidFill>
                  <a:srgbClr val="000000"/>
                </a:solidFill>
                <a:latin typeface="Times New Roman" panose="02020603050405020304" pitchFamily="18" charset="0"/>
                <a:ea typeface="Times New Roman" panose="02020603050405020304" pitchFamily="18" charset="0"/>
              </a:rPr>
              <a:t>Европа - </a:t>
            </a:r>
            <a:r>
              <a:rPr lang="uz-Cyrl-UZ" b="1" dirty="0">
                <a:solidFill>
                  <a:srgbClr val="000000"/>
                </a:solidFill>
                <a:latin typeface="Times New Roman" panose="02020603050405020304" pitchFamily="18" charset="0"/>
                <a:ea typeface="Times New Roman" panose="02020603050405020304" pitchFamily="18" charset="0"/>
              </a:rPr>
              <a:t>Халқаро лойиҳаларни бошқариш уюшмаси </a:t>
            </a:r>
            <a:r>
              <a:rPr lang="ru-RU" b="1" dirty="0">
                <a:solidFill>
                  <a:srgbClr val="000000"/>
                </a:solidFill>
                <a:latin typeface="Times New Roman" panose="02020603050405020304" pitchFamily="18" charset="0"/>
                <a:ea typeface="Times New Roman" panose="02020603050405020304" pitchFamily="18" charset="0"/>
              </a:rPr>
              <a:t>- </a:t>
            </a:r>
            <a:r>
              <a:rPr lang="uz-Latn-UZ" b="1" dirty="0">
                <a:solidFill>
                  <a:srgbClr val="000000"/>
                </a:solidFill>
                <a:latin typeface="Times New Roman" panose="02020603050405020304" pitchFamily="18" charset="0"/>
                <a:ea typeface="Times New Roman" panose="02020603050405020304" pitchFamily="18" charset="0"/>
              </a:rPr>
              <a:t>IPMA (International Project Management Association) 1965 </a:t>
            </a:r>
            <a:r>
              <a:rPr lang="uz-Cyrl-UZ" b="1" dirty="0">
                <a:solidFill>
                  <a:srgbClr val="000000"/>
                </a:solidFill>
                <a:latin typeface="Times New Roman" panose="02020603050405020304" pitchFamily="18" charset="0"/>
                <a:ea typeface="Times New Roman" panose="02020603050405020304" pitchFamily="18" charset="0"/>
              </a:rPr>
              <a:t>йил. Шунингдек Буюк Британиянинг </a:t>
            </a:r>
            <a:r>
              <a:rPr lang="ru-RU" b="1" dirty="0">
                <a:solidFill>
                  <a:srgbClr val="000000"/>
                </a:solidFill>
                <a:latin typeface="Times New Roman" panose="02020603050405020304" pitchFamily="18" charset="0"/>
                <a:ea typeface="Times New Roman" panose="02020603050405020304" pitchFamily="18" charset="0"/>
              </a:rPr>
              <a:t>(</a:t>
            </a:r>
            <a:r>
              <a:rPr lang="uz-Latn-UZ" b="1" dirty="0">
                <a:solidFill>
                  <a:srgbClr val="000000"/>
                </a:solidFill>
                <a:latin typeface="Times New Roman" panose="02020603050405020304" pitchFamily="18" charset="0"/>
                <a:ea typeface="Times New Roman" panose="02020603050405020304" pitchFamily="18" charset="0"/>
              </a:rPr>
              <a:t>APM), </a:t>
            </a:r>
            <a:r>
              <a:rPr lang="uz-Cyrl-UZ" b="1" dirty="0">
                <a:solidFill>
                  <a:srgbClr val="000000"/>
                </a:solidFill>
                <a:latin typeface="Times New Roman" panose="02020603050405020304" pitchFamily="18" charset="0"/>
                <a:ea typeface="Times New Roman" panose="02020603050405020304" pitchFamily="18" charset="0"/>
              </a:rPr>
              <a:t>Германиянинг</a:t>
            </a:r>
            <a:r>
              <a:rPr lang="ru-RU" b="1" dirty="0">
                <a:solidFill>
                  <a:srgbClr val="000000"/>
                </a:solidFill>
                <a:latin typeface="Times New Roman" panose="02020603050405020304" pitchFamily="18" charset="0"/>
                <a:ea typeface="Times New Roman" panose="02020603050405020304" pitchFamily="18" charset="0"/>
              </a:rPr>
              <a:t> (</a:t>
            </a:r>
            <a:r>
              <a:rPr lang="uz-Latn-UZ" b="1" dirty="0">
                <a:solidFill>
                  <a:srgbClr val="000000"/>
                </a:solidFill>
                <a:latin typeface="Times New Roman" panose="02020603050405020304" pitchFamily="18" charset="0"/>
                <a:ea typeface="Times New Roman" panose="02020603050405020304" pitchFamily="18" charset="0"/>
              </a:rPr>
              <a:t>GPM) </a:t>
            </a:r>
            <a:r>
              <a:rPr lang="uz-Cyrl-UZ" b="1" dirty="0">
                <a:solidFill>
                  <a:srgbClr val="000000"/>
                </a:solidFill>
                <a:latin typeface="Times New Roman" panose="02020603050405020304" pitchFamily="18" charset="0"/>
                <a:ea typeface="Times New Roman" panose="02020603050405020304" pitchFamily="18" charset="0"/>
              </a:rPr>
              <a:t>лойиҳаларни бошқариш миллий уюшмалари</a:t>
            </a:r>
            <a:r>
              <a:rPr lang="ru-RU" b="1" dirty="0">
                <a:solidFill>
                  <a:srgbClr val="000000"/>
                </a:solidFill>
                <a:latin typeface="Times New Roman" panose="02020603050405020304" pitchFamily="18" charset="0"/>
                <a:ea typeface="Times New Roman" panose="02020603050405020304" pitchFamily="18" charset="0"/>
              </a:rPr>
              <a:t>.</a:t>
            </a:r>
          </a:p>
        </p:txBody>
      </p:sp>
      <p:sp>
        <p:nvSpPr>
          <p:cNvPr id="8" name="Прямоугольник: скругленные углы 7">
            <a:extLst>
              <a:ext uri="{FF2B5EF4-FFF2-40B4-BE49-F238E27FC236}">
                <a16:creationId xmlns:a16="http://schemas.microsoft.com/office/drawing/2014/main" id="{A3C18B50-34E2-443D-93ED-66EEF88CE452}"/>
              </a:ext>
            </a:extLst>
          </p:cNvPr>
          <p:cNvSpPr/>
          <p:nvPr/>
        </p:nvSpPr>
        <p:spPr>
          <a:xfrm>
            <a:off x="205150" y="5620776"/>
            <a:ext cx="9687998" cy="92333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b="1" dirty="0">
                <a:solidFill>
                  <a:srgbClr val="000000"/>
                </a:solidFill>
                <a:latin typeface="Times New Roman" panose="02020603050405020304" pitchFamily="18" charset="0"/>
                <a:ea typeface="Times New Roman" panose="02020603050405020304" pitchFamily="18" charset="0"/>
              </a:rPr>
              <a:t>Россия – Россия </a:t>
            </a:r>
            <a:r>
              <a:rPr lang="uz-Cyrl-UZ" b="1" dirty="0">
                <a:solidFill>
                  <a:srgbClr val="000000"/>
                </a:solidFill>
                <a:latin typeface="Times New Roman" panose="02020603050405020304" pitchFamily="18" charset="0"/>
                <a:ea typeface="Times New Roman" panose="02020603050405020304" pitchFamily="18" charset="0"/>
              </a:rPr>
              <a:t>лойиҳаларни бошқариш уюшмаси </a:t>
            </a:r>
            <a:r>
              <a:rPr lang="ru-RU" b="1" dirty="0">
                <a:solidFill>
                  <a:srgbClr val="000000"/>
                </a:solidFill>
                <a:latin typeface="Times New Roman" panose="02020603050405020304" pitchFamily="18" charset="0"/>
                <a:ea typeface="Times New Roman" panose="02020603050405020304" pitchFamily="18" charset="0"/>
              </a:rPr>
              <a:t>(СОВНЕТ).</a:t>
            </a:r>
          </a:p>
          <a:p>
            <a:pPr algn="ctr"/>
            <a:r>
              <a:rPr lang="uz-Cyrl-UZ" b="1" dirty="0">
                <a:solidFill>
                  <a:srgbClr val="000000"/>
                </a:solidFill>
                <a:latin typeface="Times New Roman" panose="02020603050405020304" pitchFamily="18" charset="0"/>
                <a:ea typeface="Times New Roman" panose="02020603050405020304" pitchFamily="18" charset="0"/>
              </a:rPr>
              <a:t>Стандартлаштириш бўйича халқаро ташкилот </a:t>
            </a:r>
            <a:r>
              <a:rPr lang="uz-Latn-UZ" b="1" dirty="0">
                <a:solidFill>
                  <a:srgbClr val="000000"/>
                </a:solidFill>
                <a:latin typeface="Times New Roman" panose="02020603050405020304" pitchFamily="18" charset="0"/>
                <a:ea typeface="Times New Roman" panose="02020603050405020304" pitchFamily="18" charset="0"/>
              </a:rPr>
              <a:t>ISO.ISO/TC 258 Project, Programmeand Portfolio Management </a:t>
            </a:r>
            <a:r>
              <a:rPr lang="ru-RU" b="1" dirty="0">
                <a:solidFill>
                  <a:srgbClr val="000000"/>
                </a:solidFill>
                <a:latin typeface="Times New Roman" panose="02020603050405020304" pitchFamily="18" charset="0"/>
                <a:ea typeface="Times New Roman" panose="02020603050405020304" pitchFamily="18" charset="0"/>
              </a:rPr>
              <a:t>техник </a:t>
            </a:r>
            <a:r>
              <a:rPr lang="uz-Cyrl-UZ" b="1" dirty="0">
                <a:solidFill>
                  <a:srgbClr val="000000"/>
                </a:solidFill>
                <a:latin typeface="Times New Roman" panose="02020603050405020304" pitchFamily="18" charset="0"/>
                <a:ea typeface="Times New Roman" panose="02020603050405020304" pitchFamily="18" charset="0"/>
              </a:rPr>
              <a:t>қўмитаси</a:t>
            </a:r>
            <a:r>
              <a:rPr lang="ru-RU" b="1" dirty="0">
                <a:solidFill>
                  <a:srgbClr val="000000"/>
                </a:solidFill>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7858071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BC515260-F80E-4853-8308-8F8372EA8E87}"/>
              </a:ext>
            </a:extLst>
          </p:cNvPr>
          <p:cNvSpPr/>
          <p:nvPr/>
        </p:nvSpPr>
        <p:spPr>
          <a:xfrm>
            <a:off x="205146" y="198304"/>
            <a:ext cx="11781693" cy="2104221"/>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indent="539750" algn="just"/>
            <a:r>
              <a:rPr lang="uz-Cyrl-UZ" sz="2000" b="1" dirty="0">
                <a:solidFill>
                  <a:srgbClr val="000000"/>
                </a:solidFill>
                <a:latin typeface="Times New Roman" panose="02020603050405020304" pitchFamily="18" charset="0"/>
                <a:ea typeface="Times New Roman" panose="02020603050405020304" pitchFamily="18" charset="0"/>
              </a:rPr>
              <a:t>Лойиҳаларни бошқаришнинг халқаро стандартлари. </a:t>
            </a:r>
            <a:r>
              <a:rPr lang="uz-Cyrl-UZ" sz="2000" dirty="0">
                <a:solidFill>
                  <a:srgbClr val="000000"/>
                </a:solidFill>
                <a:latin typeface="Times New Roman" panose="02020603050405020304" pitchFamily="18" charset="0"/>
                <a:ea typeface="Times New Roman" panose="02020603050405020304" pitchFamily="18" charset="0"/>
              </a:rPr>
              <a:t>Лойиҳаларни бошқаришнинг умумэътироф этилган усуллари ва ёндашишлари бутун дунё бўйлаб лойиҳаларни бошқариш бўйича мутахассисларни бирлаштирадиган халқаро ва миллий профессионал ташкилотлар стандартларида тасвирланган. Лойиҳани бошқаришнинг баъзи жиҳатларини белгилайдиган бир неча ўнлаб стандартлар мавжуд, аммо аксарият компаниялар корпоратив лойиҳаларни бошқариш методологиясини шакллантириш учун асос танлашда қуйидаги стандартларни танлайдилар:</a:t>
            </a:r>
          </a:p>
        </p:txBody>
      </p:sp>
      <p:sp>
        <p:nvSpPr>
          <p:cNvPr id="4" name="Прямоугольник: скругленные углы 3">
            <a:extLst>
              <a:ext uri="{FF2B5EF4-FFF2-40B4-BE49-F238E27FC236}">
                <a16:creationId xmlns:a16="http://schemas.microsoft.com/office/drawing/2014/main" id="{1FFCAC5A-92D2-441C-AECA-13DCB11FA8B2}"/>
              </a:ext>
            </a:extLst>
          </p:cNvPr>
          <p:cNvSpPr/>
          <p:nvPr/>
        </p:nvSpPr>
        <p:spPr>
          <a:xfrm>
            <a:off x="205144" y="2621969"/>
            <a:ext cx="11781693" cy="679939"/>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b="1" dirty="0">
                <a:solidFill>
                  <a:srgbClr val="000000"/>
                </a:solidFill>
                <a:latin typeface="Times New Roman" panose="02020603050405020304" pitchFamily="18" charset="0"/>
                <a:ea typeface="Times New Roman" panose="02020603050405020304" pitchFamily="18" charset="0"/>
              </a:rPr>
              <a:t>РМВОК® (</a:t>
            </a:r>
            <a:r>
              <a:rPr lang="uz-Latn-UZ" b="1" dirty="0">
                <a:solidFill>
                  <a:srgbClr val="000000"/>
                </a:solidFill>
                <a:latin typeface="Times New Roman" panose="02020603050405020304" pitchFamily="18" charset="0"/>
                <a:ea typeface="Times New Roman" panose="02020603050405020304" pitchFamily="18" charset="0"/>
              </a:rPr>
              <a:t>ANSI PMI </a:t>
            </a:r>
            <a:r>
              <a:rPr lang="uz-Cyrl-UZ" b="1" dirty="0">
                <a:solidFill>
                  <a:srgbClr val="000000"/>
                </a:solidFill>
                <a:latin typeface="Times New Roman" panose="02020603050405020304" pitchFamily="18" charset="0"/>
                <a:ea typeface="Times New Roman" panose="02020603050405020304" pitchFamily="18" charset="0"/>
              </a:rPr>
              <a:t>РМВОК® </a:t>
            </a:r>
            <a:r>
              <a:rPr lang="uz-Latn-UZ" b="1" dirty="0">
                <a:solidFill>
                  <a:srgbClr val="000000"/>
                </a:solidFill>
                <a:latin typeface="Times New Roman" panose="02020603050405020304" pitchFamily="18" charset="0"/>
                <a:ea typeface="Times New Roman" panose="02020603050405020304" pitchFamily="18" charset="0"/>
              </a:rPr>
              <a:t>Guide) (Project Management Body Of Knowledge). </a:t>
            </a:r>
            <a:r>
              <a:rPr lang="uz-Cyrl-UZ" b="1" dirty="0">
                <a:solidFill>
                  <a:srgbClr val="000000"/>
                </a:solidFill>
                <a:latin typeface="Times New Roman" panose="02020603050405020304" pitchFamily="18" charset="0"/>
                <a:ea typeface="Times New Roman" panose="02020603050405020304" pitchFamily="18" charset="0"/>
              </a:rPr>
              <a:t>Ишлаб чиқувчи - </a:t>
            </a:r>
            <a:r>
              <a:rPr lang="uz-Latn-UZ" b="1" dirty="0">
                <a:solidFill>
                  <a:srgbClr val="000000"/>
                </a:solidFill>
                <a:latin typeface="Times New Roman" panose="02020603050405020304" pitchFamily="18" charset="0"/>
                <a:ea typeface="Times New Roman" panose="02020603050405020304" pitchFamily="18" charset="0"/>
              </a:rPr>
              <a:t>PMI, A</a:t>
            </a:r>
            <a:r>
              <a:rPr lang="uz-Cyrl-UZ" b="1" dirty="0">
                <a:solidFill>
                  <a:srgbClr val="000000"/>
                </a:solidFill>
                <a:latin typeface="Times New Roman" panose="02020603050405020304" pitchFamily="18" charset="0"/>
                <a:ea typeface="Times New Roman" panose="02020603050405020304" pitchFamily="18" charset="0"/>
              </a:rPr>
              <a:t>ҚШ</a:t>
            </a:r>
            <a:endParaRPr lang="uz-Latn-UZ" dirty="0"/>
          </a:p>
        </p:txBody>
      </p:sp>
      <p:sp>
        <p:nvSpPr>
          <p:cNvPr id="5" name="Прямоугольник: скругленные углы 4">
            <a:extLst>
              <a:ext uri="{FF2B5EF4-FFF2-40B4-BE49-F238E27FC236}">
                <a16:creationId xmlns:a16="http://schemas.microsoft.com/office/drawing/2014/main" id="{FE4FC14B-800B-4385-B298-88A0A7594B6A}"/>
              </a:ext>
            </a:extLst>
          </p:cNvPr>
          <p:cNvSpPr/>
          <p:nvPr/>
        </p:nvSpPr>
        <p:spPr>
          <a:xfrm>
            <a:off x="205145" y="3466787"/>
            <a:ext cx="11781693" cy="679941"/>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Latn-UZ" b="1" dirty="0">
                <a:solidFill>
                  <a:srgbClr val="000000"/>
                </a:solidFill>
                <a:latin typeface="Times New Roman" panose="02020603050405020304" pitchFamily="18" charset="0"/>
                <a:ea typeface="Times New Roman" panose="02020603050405020304" pitchFamily="18" charset="0"/>
              </a:rPr>
              <a:t>ICB (International Competence Baseline) /NCB (National Competence Baseline). </a:t>
            </a:r>
            <a:r>
              <a:rPr lang="ru-RU" b="1" dirty="0" err="1">
                <a:solidFill>
                  <a:srgbClr val="000000"/>
                </a:solidFill>
                <a:latin typeface="Times New Roman" panose="02020603050405020304" pitchFamily="18" charset="0"/>
                <a:ea typeface="Times New Roman" panose="02020603050405020304" pitchFamily="18" charset="0"/>
              </a:rPr>
              <a:t>Ишлаб</a:t>
            </a:r>
            <a:r>
              <a:rPr lang="ru-RU" b="1" dirty="0">
                <a:solidFill>
                  <a:srgbClr val="000000"/>
                </a:solidFill>
                <a:latin typeface="Times New Roman" panose="02020603050405020304" pitchFamily="18" charset="0"/>
                <a:ea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rPr>
              <a:t>чиқувчи</a:t>
            </a:r>
            <a:r>
              <a:rPr lang="ru-RU" b="1" dirty="0">
                <a:solidFill>
                  <a:srgbClr val="000000"/>
                </a:solidFill>
                <a:latin typeface="Times New Roman" panose="02020603050405020304" pitchFamily="18" charset="0"/>
                <a:ea typeface="Times New Roman" panose="02020603050405020304" pitchFamily="18" charset="0"/>
              </a:rPr>
              <a:t> - </a:t>
            </a:r>
            <a:r>
              <a:rPr lang="uz-Latn-UZ" b="1" dirty="0">
                <a:solidFill>
                  <a:srgbClr val="000000"/>
                </a:solidFill>
                <a:latin typeface="Times New Roman" panose="02020603050405020304" pitchFamily="18" charset="0"/>
                <a:ea typeface="Times New Roman" panose="02020603050405020304" pitchFamily="18" charset="0"/>
              </a:rPr>
              <a:t>IPMA, </a:t>
            </a:r>
            <a:r>
              <a:rPr lang="ru-RU" b="1" dirty="0">
                <a:solidFill>
                  <a:srgbClr val="000000"/>
                </a:solidFill>
                <a:latin typeface="Times New Roman" panose="02020603050405020304" pitchFamily="18" charset="0"/>
                <a:ea typeface="Times New Roman" panose="02020603050405020304" pitchFamily="18" charset="0"/>
              </a:rPr>
              <a:t>Швейцария</a:t>
            </a:r>
            <a:endParaRPr lang="uz-Latn-UZ" dirty="0"/>
          </a:p>
        </p:txBody>
      </p:sp>
      <p:sp>
        <p:nvSpPr>
          <p:cNvPr id="6" name="Прямоугольник: скругленные углы 5">
            <a:extLst>
              <a:ext uri="{FF2B5EF4-FFF2-40B4-BE49-F238E27FC236}">
                <a16:creationId xmlns:a16="http://schemas.microsoft.com/office/drawing/2014/main" id="{A994C4C4-2511-4849-86EC-E4186D09DBDE}"/>
              </a:ext>
            </a:extLst>
          </p:cNvPr>
          <p:cNvSpPr/>
          <p:nvPr/>
        </p:nvSpPr>
        <p:spPr>
          <a:xfrm>
            <a:off x="205146" y="4306731"/>
            <a:ext cx="11781693" cy="67994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Latn-UZ" b="1" dirty="0">
                <a:solidFill>
                  <a:srgbClr val="000000"/>
                </a:solidFill>
                <a:latin typeface="Times New Roman" panose="02020603050405020304" pitchFamily="18" charset="0"/>
                <a:ea typeface="Times New Roman" panose="02020603050405020304" pitchFamily="18" charset="0"/>
              </a:rPr>
              <a:t>Prince2 (Projects In Controlled Environments). </a:t>
            </a:r>
            <a:r>
              <a:rPr lang="uz-Cyrl-UZ" b="1" dirty="0">
                <a:solidFill>
                  <a:srgbClr val="000000"/>
                </a:solidFill>
                <a:latin typeface="Times New Roman" panose="02020603050405020304" pitchFamily="18" charset="0"/>
                <a:ea typeface="Times New Roman" panose="02020603050405020304" pitchFamily="18" charset="0"/>
              </a:rPr>
              <a:t>Ишлаб чиқувчи - ССТ</a:t>
            </a:r>
            <a:r>
              <a:rPr lang="uz-Latn-UZ" b="1" dirty="0">
                <a:solidFill>
                  <a:srgbClr val="000000"/>
                </a:solidFill>
                <a:latin typeface="Times New Roman" panose="02020603050405020304" pitchFamily="18" charset="0"/>
                <a:ea typeface="Times New Roman" panose="02020603050405020304" pitchFamily="18" charset="0"/>
              </a:rPr>
              <a:t>A, </a:t>
            </a:r>
            <a:r>
              <a:rPr lang="uz-Cyrl-UZ" b="1" dirty="0">
                <a:solidFill>
                  <a:srgbClr val="000000"/>
                </a:solidFill>
                <a:latin typeface="Times New Roman" panose="02020603050405020304" pitchFamily="18" charset="0"/>
                <a:ea typeface="Times New Roman" panose="02020603050405020304" pitchFamily="18" charset="0"/>
              </a:rPr>
              <a:t>Буюк Британия;</a:t>
            </a:r>
            <a:endParaRPr lang="uz-Latn-UZ" dirty="0"/>
          </a:p>
        </p:txBody>
      </p:sp>
      <p:sp>
        <p:nvSpPr>
          <p:cNvPr id="7" name="Прямоугольник: скругленные углы 6">
            <a:extLst>
              <a:ext uri="{FF2B5EF4-FFF2-40B4-BE49-F238E27FC236}">
                <a16:creationId xmlns:a16="http://schemas.microsoft.com/office/drawing/2014/main" id="{82E00AB0-07E0-4F74-9EBE-87CF400551BC}"/>
              </a:ext>
            </a:extLst>
          </p:cNvPr>
          <p:cNvSpPr/>
          <p:nvPr/>
        </p:nvSpPr>
        <p:spPr>
          <a:xfrm>
            <a:off x="205147" y="5151551"/>
            <a:ext cx="9676984" cy="679941"/>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Latn-UZ" b="1" dirty="0">
                <a:solidFill>
                  <a:srgbClr val="000000"/>
                </a:solidFill>
                <a:latin typeface="Times New Roman" panose="02020603050405020304" pitchFamily="18" charset="0"/>
                <a:ea typeface="Times New Roman" panose="02020603050405020304" pitchFamily="18" charset="0"/>
              </a:rPr>
              <a:t>P2M (Project and Program Management for Enterprise Innovation). </a:t>
            </a:r>
            <a:r>
              <a:rPr lang="ru-RU" b="1" dirty="0" err="1">
                <a:solidFill>
                  <a:srgbClr val="000000"/>
                </a:solidFill>
                <a:latin typeface="Times New Roman" panose="02020603050405020304" pitchFamily="18" charset="0"/>
                <a:ea typeface="Times New Roman" panose="02020603050405020304" pitchFamily="18" charset="0"/>
              </a:rPr>
              <a:t>Ишлаб</a:t>
            </a:r>
            <a:r>
              <a:rPr lang="ru-RU" b="1" dirty="0">
                <a:solidFill>
                  <a:srgbClr val="000000"/>
                </a:solidFill>
                <a:latin typeface="Times New Roman" panose="02020603050405020304" pitchFamily="18" charset="0"/>
                <a:ea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rPr>
              <a:t>чиқувчи</a:t>
            </a:r>
            <a:r>
              <a:rPr lang="ru-RU" b="1" dirty="0">
                <a:solidFill>
                  <a:srgbClr val="000000"/>
                </a:solidFill>
                <a:latin typeface="Times New Roman" panose="02020603050405020304" pitchFamily="18" charset="0"/>
                <a:ea typeface="Times New Roman" panose="02020603050405020304" pitchFamily="18" charset="0"/>
              </a:rPr>
              <a:t> - ПМ</a:t>
            </a:r>
            <a:r>
              <a:rPr lang="uz-Latn-UZ" b="1" dirty="0">
                <a:solidFill>
                  <a:srgbClr val="000000"/>
                </a:solidFill>
                <a:latin typeface="Times New Roman" panose="02020603050405020304" pitchFamily="18" charset="0"/>
                <a:ea typeface="Times New Roman" panose="02020603050405020304" pitchFamily="18" charset="0"/>
              </a:rPr>
              <a:t>A</a:t>
            </a:r>
            <a:r>
              <a:rPr lang="ru-RU" b="1" dirty="0">
                <a:solidFill>
                  <a:srgbClr val="000000"/>
                </a:solidFill>
                <a:latin typeface="Times New Roman" panose="02020603050405020304" pitchFamily="18" charset="0"/>
                <a:ea typeface="Times New Roman" panose="02020603050405020304" pitchFamily="18" charset="0"/>
              </a:rPr>
              <a:t>Ж, Япония.</a:t>
            </a:r>
          </a:p>
        </p:txBody>
      </p:sp>
      <p:sp>
        <p:nvSpPr>
          <p:cNvPr id="8" name="Прямоугольник: скругленные углы 7">
            <a:extLst>
              <a:ext uri="{FF2B5EF4-FFF2-40B4-BE49-F238E27FC236}">
                <a16:creationId xmlns:a16="http://schemas.microsoft.com/office/drawing/2014/main" id="{A3C18B50-34E2-443D-93ED-66EEF88CE452}"/>
              </a:ext>
            </a:extLst>
          </p:cNvPr>
          <p:cNvSpPr/>
          <p:nvPr/>
        </p:nvSpPr>
        <p:spPr>
          <a:xfrm>
            <a:off x="205150" y="5996370"/>
            <a:ext cx="9676982" cy="67994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b="1" dirty="0" err="1">
                <a:solidFill>
                  <a:srgbClr val="000000"/>
                </a:solidFill>
                <a:latin typeface="Times New Roman" panose="02020603050405020304" pitchFamily="18" charset="0"/>
                <a:ea typeface="Times New Roman" panose="02020603050405020304" pitchFamily="18" charset="0"/>
              </a:rPr>
              <a:t>Халқаро</a:t>
            </a:r>
            <a:r>
              <a:rPr lang="ru-RU" b="1" dirty="0">
                <a:solidFill>
                  <a:srgbClr val="000000"/>
                </a:solidFill>
                <a:latin typeface="Times New Roman" panose="02020603050405020304" pitchFamily="18" charset="0"/>
                <a:ea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rPr>
              <a:t>стандартлаштириш</a:t>
            </a:r>
            <a:r>
              <a:rPr lang="ru-RU" b="1" dirty="0">
                <a:solidFill>
                  <a:srgbClr val="000000"/>
                </a:solidFill>
                <a:latin typeface="Times New Roman" panose="02020603050405020304" pitchFamily="18" charset="0"/>
                <a:ea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rPr>
              <a:t>ташкилоти</a:t>
            </a:r>
            <a:r>
              <a:rPr lang="ru-RU" b="1" dirty="0">
                <a:solidFill>
                  <a:srgbClr val="000000"/>
                </a:solidFill>
                <a:latin typeface="Times New Roman" panose="02020603050405020304" pitchFamily="18" charset="0"/>
                <a:ea typeface="Times New Roman" panose="02020603050405020304" pitchFamily="18" charset="0"/>
              </a:rPr>
              <a:t> (ISO) </a:t>
            </a:r>
            <a:r>
              <a:rPr lang="ru-RU" b="1" dirty="0" err="1">
                <a:solidFill>
                  <a:srgbClr val="000000"/>
                </a:solidFill>
                <a:latin typeface="Times New Roman" panose="02020603050405020304" pitchFamily="18" charset="0"/>
                <a:ea typeface="Times New Roman" panose="02020603050405020304" pitchFamily="18" charset="0"/>
              </a:rPr>
              <a:t>стандартлари</a:t>
            </a:r>
            <a:endParaRPr lang="ru-RU" b="1"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2944568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E9A45BB-EA0D-4B68-808F-5BF92EF11950}"/>
              </a:ext>
            </a:extLst>
          </p:cNvPr>
          <p:cNvSpPr/>
          <p:nvPr/>
        </p:nvSpPr>
        <p:spPr>
          <a:xfrm>
            <a:off x="140677" y="140128"/>
            <a:ext cx="6107724" cy="6340197"/>
          </a:xfrm>
          <a:prstGeom prst="rect">
            <a:avLst/>
          </a:prstGeom>
        </p:spPr>
        <p:txBody>
          <a:bodyPr wrap="square">
            <a:spAutoFit/>
          </a:bodyPr>
          <a:lstStyle/>
          <a:p>
            <a:pPr algn="ctr">
              <a:spcAft>
                <a:spcPts val="0"/>
              </a:spcAft>
            </a:pPr>
            <a:r>
              <a:rPr lang="uz-Cyrl-UZ" sz="2400" b="1" dirty="0">
                <a:solidFill>
                  <a:srgbClr val="000000"/>
                </a:solidFill>
                <a:latin typeface="Times New Roman" panose="02020603050405020304" pitchFamily="18" charset="0"/>
                <a:ea typeface="Times New Roman" panose="02020603050405020304" pitchFamily="18" charset="0"/>
              </a:rPr>
              <a:t>ЛОЙИҲАЛАРНИ БОШҚАРИШ ИНСТИТУТИ PMI</a:t>
            </a:r>
            <a:endParaRPr lang="uz-Latn-UZ" sz="2400" dirty="0">
              <a:latin typeface="Times New Roman" panose="02020603050405020304" pitchFamily="18" charset="0"/>
              <a:ea typeface="Times New Roman" panose="02020603050405020304" pitchFamily="18" charset="0"/>
            </a:endParaRPr>
          </a:p>
          <a:p>
            <a:pPr indent="449580" algn="just">
              <a:spcAft>
                <a:spcPts val="0"/>
              </a:spcAft>
            </a:pPr>
            <a:endParaRPr lang="uz-Cyrl-UZ" dirty="0">
              <a:solidFill>
                <a:srgbClr val="000000"/>
              </a:solidFill>
              <a:latin typeface="Times New Roman" panose="02020603050405020304" pitchFamily="18" charset="0"/>
              <a:ea typeface="Times New Roman" panose="02020603050405020304" pitchFamily="18" charset="0"/>
            </a:endParaRPr>
          </a:p>
          <a:p>
            <a:pPr indent="449580" algn="just">
              <a:spcAft>
                <a:spcPts val="0"/>
              </a:spcAft>
            </a:pPr>
            <a:r>
              <a:rPr lang="uz-Cyrl-UZ" sz="2000" dirty="0">
                <a:solidFill>
                  <a:srgbClr val="000000"/>
                </a:solidFill>
                <a:latin typeface="Times New Roman" panose="02020603050405020304" pitchFamily="18" charset="0"/>
                <a:ea typeface="Times New Roman" panose="02020603050405020304" pitchFamily="18" charset="0"/>
              </a:rPr>
              <a:t>Институт 1969 йилда AҚШда нотижорат бирлашма сифатида ташкил этилган ва лойиҳаларни бошқариш соҳасидаги мутахассисларни бирлаштирган. 300 мингдан ортиқ киши дунёнинг 150 дан ортиқ мамлакатларида PMI нинг индивидуал аъзолари ҳисобланади.</a:t>
            </a:r>
            <a:endParaRPr lang="uz-Latn-UZ" sz="2000" dirty="0">
              <a:latin typeface="Times New Roman" panose="02020603050405020304" pitchFamily="18" charset="0"/>
              <a:ea typeface="Times New Roman" panose="02020603050405020304" pitchFamily="18" charset="0"/>
            </a:endParaRPr>
          </a:p>
          <a:p>
            <a:pPr indent="449580" algn="just">
              <a:spcAft>
                <a:spcPts val="0"/>
              </a:spcAft>
            </a:pPr>
            <a:r>
              <a:rPr lang="uz-Cyrl-UZ" sz="2000" dirty="0">
                <a:solidFill>
                  <a:srgbClr val="000000"/>
                </a:solidFill>
                <a:latin typeface="Times New Roman" panose="02020603050405020304" pitchFamily="18" charset="0"/>
                <a:ea typeface="Times New Roman" panose="02020603050405020304" pitchFamily="18" charset="0"/>
              </a:rPr>
              <a:t>Турли мамлакатларда PMI аъзолари лойиҳаларни бошқариш соҳасида тўпланган тажриба ва билимларни алмашиш ва тарқатиш учун минтақавий идораларда бирлашади. </a:t>
            </a:r>
            <a:endParaRPr lang="uz-Latn-UZ" sz="2000" dirty="0">
              <a:latin typeface="Times New Roman" panose="02020603050405020304" pitchFamily="18" charset="0"/>
              <a:ea typeface="Times New Roman" panose="02020603050405020304" pitchFamily="18" charset="0"/>
            </a:endParaRPr>
          </a:p>
          <a:p>
            <a:pPr indent="449580" algn="just">
              <a:spcAft>
                <a:spcPts val="0"/>
              </a:spcAft>
            </a:pPr>
            <a:r>
              <a:rPr lang="uz-Cyrl-UZ" sz="2000" dirty="0">
                <a:solidFill>
                  <a:srgbClr val="000000"/>
                </a:solidFill>
                <a:latin typeface="Times New Roman" panose="02020603050405020304" pitchFamily="18" charset="0"/>
                <a:ea typeface="Times New Roman" panose="02020603050405020304" pitchFamily="18" charset="0"/>
              </a:rPr>
              <a:t>Лойиҳаларни бошқариш соҳасини стандартлаштиришга интеграциялашган ёндашув нафақат PMI томонидан ишлаб чиқилган стандартлар тўплами билан тасдиқланган, у нафақат дунёдаги енг машҳур PMBоK стандартларини, балки дастурлар ва лойиҳа портфелларини бошқаришни тавсифловчи стандартларни ўз ичига олади.  </a:t>
            </a:r>
            <a:endParaRPr lang="uz-Latn-UZ" sz="2000" dirty="0">
              <a:effectLst/>
              <a:latin typeface="Times New Roman" panose="02020603050405020304" pitchFamily="18" charset="0"/>
              <a:ea typeface="Times New Roman" panose="02020603050405020304" pitchFamily="18" charset="0"/>
            </a:endParaRPr>
          </a:p>
        </p:txBody>
      </p:sp>
      <p:pic>
        <p:nvPicPr>
          <p:cNvPr id="3" name="Рисунок 2">
            <a:extLst>
              <a:ext uri="{FF2B5EF4-FFF2-40B4-BE49-F238E27FC236}">
                <a16:creationId xmlns:a16="http://schemas.microsoft.com/office/drawing/2014/main" id="{1548C580-495A-4CB1-BEA0-31961590946D}"/>
              </a:ext>
            </a:extLst>
          </p:cNvPr>
          <p:cNvPicPr>
            <a:picLocks noChangeAspect="1"/>
          </p:cNvPicPr>
          <p:nvPr/>
        </p:nvPicPr>
        <p:blipFill>
          <a:blip r:embed="rId2"/>
          <a:stretch>
            <a:fillRect/>
          </a:stretch>
        </p:blipFill>
        <p:spPr>
          <a:xfrm>
            <a:off x="6430945" y="0"/>
            <a:ext cx="5761055" cy="3024554"/>
          </a:xfrm>
          <a:prstGeom prst="rect">
            <a:avLst/>
          </a:prstGeom>
        </p:spPr>
      </p:pic>
      <p:pic>
        <p:nvPicPr>
          <p:cNvPr id="4" name="Рисунок 3">
            <a:extLst>
              <a:ext uri="{FF2B5EF4-FFF2-40B4-BE49-F238E27FC236}">
                <a16:creationId xmlns:a16="http://schemas.microsoft.com/office/drawing/2014/main" id="{7FAF0590-C61C-42ED-871A-8CE93CA9A0D3}"/>
              </a:ext>
            </a:extLst>
          </p:cNvPr>
          <p:cNvPicPr>
            <a:picLocks noChangeAspect="1"/>
          </p:cNvPicPr>
          <p:nvPr/>
        </p:nvPicPr>
        <p:blipFill>
          <a:blip r:embed="rId3"/>
          <a:stretch>
            <a:fillRect/>
          </a:stretch>
        </p:blipFill>
        <p:spPr>
          <a:xfrm>
            <a:off x="6246225" y="3024554"/>
            <a:ext cx="5945776" cy="2579077"/>
          </a:xfrm>
          <a:prstGeom prst="rect">
            <a:avLst/>
          </a:prstGeom>
        </p:spPr>
      </p:pic>
    </p:spTree>
    <p:extLst>
      <p:ext uri="{BB962C8B-B14F-4D97-AF65-F5344CB8AC3E}">
        <p14:creationId xmlns:p14="http://schemas.microsoft.com/office/powerpoint/2010/main" val="19268118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C6B8D7B-FFFF-4E7F-9B21-0B15C66117B4}"/>
              </a:ext>
            </a:extLst>
          </p:cNvPr>
          <p:cNvSpPr/>
          <p:nvPr/>
        </p:nvSpPr>
        <p:spPr>
          <a:xfrm>
            <a:off x="0" y="43605"/>
            <a:ext cx="6330462" cy="6740307"/>
          </a:xfrm>
          <a:prstGeom prst="rect">
            <a:avLst/>
          </a:prstGeom>
        </p:spPr>
        <p:txBody>
          <a:bodyPr wrap="square">
            <a:spAutoFit/>
          </a:bodyPr>
          <a:lstStyle/>
          <a:p>
            <a:pPr algn="ctr">
              <a:spcAft>
                <a:spcPts val="0"/>
              </a:spcAft>
            </a:pPr>
            <a:r>
              <a:rPr lang="uz-Cyrl-UZ" sz="2400" b="1" dirty="0">
                <a:solidFill>
                  <a:srgbClr val="000000"/>
                </a:solidFill>
                <a:latin typeface="Times New Roman" panose="02020603050405020304" pitchFamily="18" charset="0"/>
                <a:ea typeface="Times New Roman" panose="02020603050405020304" pitchFamily="18" charset="0"/>
              </a:rPr>
              <a:t>ХАЛҚАРО ЛОЙИҲАЛАРНИ БОШҚАРИШ УЮШМАСИ IPMA</a:t>
            </a:r>
          </a:p>
          <a:p>
            <a:pPr algn="ctr">
              <a:spcAft>
                <a:spcPts val="0"/>
              </a:spcAft>
            </a:pPr>
            <a:endParaRPr lang="uz-Latn-UZ" sz="2400" dirty="0">
              <a:latin typeface="Times New Roman" panose="02020603050405020304" pitchFamily="18" charset="0"/>
              <a:ea typeface="Times New Roman" panose="02020603050405020304" pitchFamily="18" charset="0"/>
            </a:endParaRPr>
          </a:p>
          <a:p>
            <a:pPr indent="363538" algn="just"/>
            <a:r>
              <a:rPr lang="uz-Cyrl-UZ" sz="2000" dirty="0">
                <a:latin typeface="Times New Roman" panose="02020603050405020304" pitchFamily="18" charset="0"/>
                <a:ea typeface="Times New Roman" panose="02020603050405020304" pitchFamily="18" charset="0"/>
              </a:rPr>
              <a:t>IPMA уюшмаси (Швейцарияда рўйхатга олинган, биринчи номи INTERNET) халқаро миқёсда лойиҳаларни профессионал бошқариш соҳасида тажриба алмашиш мақсадида 1965 йилда ташкил этилган. Ушбу ташкилот нотижорат бўлиб, турли мамлакатларнинг лойиҳаларни бошқариш соҳасида миллий уюшмаларини бирлаштиради. IPMA нинг бошқарув органи уюшмага аъзо мамлакатларининг Делегатлар кенгаши ҳисобланади. </a:t>
            </a:r>
          </a:p>
          <a:p>
            <a:pPr indent="363538" algn="just"/>
            <a:r>
              <a:rPr lang="uz-Cyrl-UZ" sz="2000" dirty="0">
                <a:latin typeface="Times New Roman" panose="02020603050405020304" pitchFamily="18" charset="0"/>
                <a:ea typeface="Times New Roman" panose="02020603050405020304" pitchFamily="18" charset="0"/>
              </a:rPr>
              <a:t>Энг қадимги ва таниқли нодавлат нотижорат профессионал бирлашмаси сифатида IPMA ўзининг маҳаллий бўлимлари, гуруҳлари ва жамоалари орқали дунёнинг 170 мамлакатидан 285,000 дан ортиқ лойиҳаларни бошқариш бўйича мутахассисларни бирлаштиради. Мана бир йилдан ошибдики Ўзбекистон Лойиҳаларни бошқариш уюшмаси IPMA Халқаро лойиҳаларни бошқариш уюшмасининг аъзоси ҳисобланади.</a:t>
            </a:r>
            <a:endParaRPr lang="uz-Latn-UZ" sz="2000" dirty="0"/>
          </a:p>
        </p:txBody>
      </p:sp>
      <p:pic>
        <p:nvPicPr>
          <p:cNvPr id="3" name="Рисунок 2">
            <a:extLst>
              <a:ext uri="{FF2B5EF4-FFF2-40B4-BE49-F238E27FC236}">
                <a16:creationId xmlns:a16="http://schemas.microsoft.com/office/drawing/2014/main" id="{A928CE6B-1574-4AC9-A05B-C7A78D7910D9}"/>
              </a:ext>
            </a:extLst>
          </p:cNvPr>
          <p:cNvPicPr>
            <a:picLocks noChangeAspect="1"/>
          </p:cNvPicPr>
          <p:nvPr/>
        </p:nvPicPr>
        <p:blipFill>
          <a:blip r:embed="rId2"/>
          <a:stretch>
            <a:fillRect/>
          </a:stretch>
        </p:blipFill>
        <p:spPr>
          <a:xfrm>
            <a:off x="6330462" y="2157047"/>
            <a:ext cx="5861538" cy="4700954"/>
          </a:xfrm>
          <a:prstGeom prst="rect">
            <a:avLst/>
          </a:prstGeom>
        </p:spPr>
      </p:pic>
      <p:pic>
        <p:nvPicPr>
          <p:cNvPr id="4" name="Рисунок 3">
            <a:extLst>
              <a:ext uri="{FF2B5EF4-FFF2-40B4-BE49-F238E27FC236}">
                <a16:creationId xmlns:a16="http://schemas.microsoft.com/office/drawing/2014/main" id="{85170BF9-26C5-42DD-90EF-06DBF609570A}"/>
              </a:ext>
            </a:extLst>
          </p:cNvPr>
          <p:cNvPicPr>
            <a:picLocks noChangeAspect="1"/>
          </p:cNvPicPr>
          <p:nvPr/>
        </p:nvPicPr>
        <p:blipFill>
          <a:blip r:embed="rId3"/>
          <a:stretch>
            <a:fillRect/>
          </a:stretch>
        </p:blipFill>
        <p:spPr>
          <a:xfrm>
            <a:off x="6354633" y="0"/>
            <a:ext cx="5837367" cy="2157046"/>
          </a:xfrm>
          <a:prstGeom prst="rect">
            <a:avLst/>
          </a:prstGeom>
        </p:spPr>
      </p:pic>
    </p:spTree>
    <p:extLst>
      <p:ext uri="{BB962C8B-B14F-4D97-AF65-F5344CB8AC3E}">
        <p14:creationId xmlns:p14="http://schemas.microsoft.com/office/powerpoint/2010/main" val="15001827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55566F0-A0A0-4F18-9D56-F6C21E4A48AF}"/>
              </a:ext>
            </a:extLst>
          </p:cNvPr>
          <p:cNvSpPr/>
          <p:nvPr/>
        </p:nvSpPr>
        <p:spPr>
          <a:xfrm>
            <a:off x="0" y="0"/>
            <a:ext cx="6417672" cy="6740307"/>
          </a:xfrm>
          <a:prstGeom prst="rect">
            <a:avLst/>
          </a:prstGeom>
        </p:spPr>
        <p:txBody>
          <a:bodyPr wrap="square">
            <a:spAutoFit/>
          </a:bodyPr>
          <a:lstStyle/>
          <a:p>
            <a:pPr algn="ctr">
              <a:spcAft>
                <a:spcPts val="0"/>
              </a:spcAft>
            </a:pPr>
            <a:r>
              <a:rPr lang="uz-Cyrl-UZ" sz="2000" b="1" dirty="0">
                <a:solidFill>
                  <a:srgbClr val="000000"/>
                </a:solidFill>
                <a:latin typeface="Times New Roman" panose="02020603050405020304" pitchFamily="18" charset="0"/>
                <a:ea typeface="Times New Roman" panose="02020603050405020304" pitchFamily="18" charset="0"/>
              </a:rPr>
              <a:t>СТАНДАРТЛАШТИРИШ БЎЙИЧА ХАЛҚАРО ТАШКИЛОТ ISO</a:t>
            </a:r>
            <a:endParaRPr lang="uz-Latn-UZ" sz="2000" dirty="0">
              <a:latin typeface="Times New Roman" panose="02020603050405020304" pitchFamily="18" charset="0"/>
              <a:ea typeface="Times New Roman" panose="02020603050405020304" pitchFamily="18" charset="0"/>
            </a:endParaRPr>
          </a:p>
          <a:p>
            <a:pPr indent="449580" algn="just">
              <a:spcAft>
                <a:spcPts val="0"/>
              </a:spcAft>
            </a:pPr>
            <a:endParaRPr lang="uz-Cyrl-UZ" dirty="0">
              <a:solidFill>
                <a:srgbClr val="000000"/>
              </a:solidFill>
              <a:latin typeface="Times New Roman" panose="02020603050405020304" pitchFamily="18" charset="0"/>
              <a:ea typeface="Times New Roman" panose="02020603050405020304" pitchFamily="18" charset="0"/>
            </a:endParaRPr>
          </a:p>
          <a:p>
            <a:pPr indent="449580" algn="just">
              <a:spcAft>
                <a:spcPts val="0"/>
              </a:spcAft>
            </a:pPr>
            <a:r>
              <a:rPr lang="uz-Cyrl-UZ" dirty="0">
                <a:solidFill>
                  <a:srgbClr val="000000"/>
                </a:solidFill>
                <a:latin typeface="Times New Roman" panose="02020603050405020304" pitchFamily="18" charset="0"/>
                <a:ea typeface="Times New Roman" panose="02020603050405020304" pitchFamily="18" charset="0"/>
              </a:rPr>
              <a:t>Лойиҳани бошқариш соҳасида стандартлаштириш соҳасида муҳим ролни ISO томонидан тузилган техник қўмита (ISO/ТC 258 Project, Programme and Portfolio Management) ўйнайди. У ISO томонидан тузилган бўлиб, лойиҳаларни бошқариш соҳасидаги ихтисослаштирилган халқаро стандартларни, шунингдек дастурлар ва лойиҳа портфелларини ишлаб чиқишга йўналтирилган. </a:t>
            </a:r>
            <a:endParaRPr lang="uz-Latn-UZ" sz="1600" dirty="0">
              <a:latin typeface="Times New Roman" panose="02020603050405020304" pitchFamily="18" charset="0"/>
              <a:ea typeface="Times New Roman" panose="02020603050405020304" pitchFamily="18" charset="0"/>
            </a:endParaRPr>
          </a:p>
          <a:p>
            <a:pPr indent="449580" algn="just">
              <a:spcAft>
                <a:spcPts val="0"/>
              </a:spcAft>
            </a:pPr>
            <a:r>
              <a:rPr lang="uz-Cyrl-UZ" dirty="0">
                <a:solidFill>
                  <a:srgbClr val="000000"/>
                </a:solidFill>
                <a:latin typeface="Times New Roman" panose="02020603050405020304" pitchFamily="18" charset="0"/>
                <a:ea typeface="Times New Roman" panose="02020603050405020304" pitchFamily="18" charset="0"/>
              </a:rPr>
              <a:t>Қўмита дунёнинг турли мамлакатларидаги, жумладан IPMA ва PMI миллий стандарт ташкилотлари вакилларини бирлаштиради. Лойиҳани бошқариш учун биринчи ISO стандартларидан бири 2012 йилда нашр этилган стандарт - ISO 21500 (Guidаnсе on Prоject Manаgemеnt) хисобланади.</a:t>
            </a:r>
            <a:endParaRPr lang="uz-Latn-UZ" sz="1600" dirty="0">
              <a:latin typeface="Times New Roman" panose="02020603050405020304" pitchFamily="18" charset="0"/>
              <a:ea typeface="Times New Roman" panose="02020603050405020304" pitchFamily="18" charset="0"/>
            </a:endParaRPr>
          </a:p>
          <a:p>
            <a:pPr indent="449580" algn="just">
              <a:spcAft>
                <a:spcPts val="0"/>
              </a:spcAft>
            </a:pPr>
            <a:r>
              <a:rPr lang="uz-Cyrl-UZ" dirty="0">
                <a:solidFill>
                  <a:srgbClr val="000000"/>
                </a:solidFill>
                <a:latin typeface="Times New Roman" panose="02020603050405020304" pitchFamily="18" charset="0"/>
                <a:ea typeface="Times New Roman" panose="02020603050405020304" pitchFamily="18" charset="0"/>
              </a:rPr>
              <a:t>Лойиҳаларни бошқариш соҳасида стандартларни ишлаб чиқиш учун Ўзбекистонда Лойиҳаларни бошқариш бўйича миллий агентлик ташкил этилган. Миллий даражада лойиҳаларни бошқариш соҳасидаги стандартлар ва бошқа норматив ҳужжатлар ишлаб чиқилишини назорат қилади. Лойиҳаларни бошқариш методологиясини шакллантиришда турли мамлакатларнинг тадқиқотчилари ўзларининг мактаблари ва лойиҳаларни бошқариш муаммоларини ҳал қилиш учун концепцияларини яратишда катта рол ўйнадилар.</a:t>
            </a:r>
            <a:endParaRPr lang="uz-Latn-UZ" sz="1600" dirty="0">
              <a:effectLst/>
              <a:latin typeface="Times New Roman" panose="02020603050405020304" pitchFamily="18" charset="0"/>
              <a:ea typeface="Times New Roman" panose="02020603050405020304" pitchFamily="18" charset="0"/>
            </a:endParaRPr>
          </a:p>
        </p:txBody>
      </p:sp>
      <p:pic>
        <p:nvPicPr>
          <p:cNvPr id="1026" name="Picture 2" descr="ISO (International Standards) - Crescita International Consultants">
            <a:extLst>
              <a:ext uri="{FF2B5EF4-FFF2-40B4-BE49-F238E27FC236}">
                <a16:creationId xmlns:a16="http://schemas.microsoft.com/office/drawing/2014/main" id="{F7A753B4-03F7-48CC-A2BD-FA3F14AAC3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3547" y="2298183"/>
            <a:ext cx="5768453" cy="3247292"/>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a:extLst>
              <a:ext uri="{FF2B5EF4-FFF2-40B4-BE49-F238E27FC236}">
                <a16:creationId xmlns:a16="http://schemas.microsoft.com/office/drawing/2014/main" id="{27BBE528-73BF-49D0-9C69-B27FB904DAC2}"/>
              </a:ext>
            </a:extLst>
          </p:cNvPr>
          <p:cNvPicPr>
            <a:picLocks noChangeAspect="1"/>
          </p:cNvPicPr>
          <p:nvPr/>
        </p:nvPicPr>
        <p:blipFill>
          <a:blip r:embed="rId3"/>
          <a:stretch>
            <a:fillRect/>
          </a:stretch>
        </p:blipFill>
        <p:spPr>
          <a:xfrm>
            <a:off x="6417671" y="0"/>
            <a:ext cx="5774329" cy="2298183"/>
          </a:xfrm>
          <a:prstGeom prst="rect">
            <a:avLst/>
          </a:prstGeom>
        </p:spPr>
      </p:pic>
    </p:spTree>
    <p:extLst>
      <p:ext uri="{BB962C8B-B14F-4D97-AF65-F5344CB8AC3E}">
        <p14:creationId xmlns:p14="http://schemas.microsoft.com/office/powerpoint/2010/main" val="20330144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C0D3335D-65B8-400C-BF61-9C575DBFA24D}"/>
              </a:ext>
            </a:extLst>
          </p:cNvPr>
          <p:cNvPicPr>
            <a:picLocks noChangeAspect="1"/>
          </p:cNvPicPr>
          <p:nvPr/>
        </p:nvPicPr>
        <p:blipFill>
          <a:blip r:embed="rId2"/>
          <a:stretch>
            <a:fillRect/>
          </a:stretch>
        </p:blipFill>
        <p:spPr>
          <a:xfrm>
            <a:off x="6312664" y="497152"/>
            <a:ext cx="5879335" cy="6360848"/>
          </a:xfrm>
          <a:prstGeom prst="rect">
            <a:avLst/>
          </a:prstGeom>
        </p:spPr>
      </p:pic>
      <p:sp>
        <p:nvSpPr>
          <p:cNvPr id="4" name="Прямоугольник 3">
            <a:extLst>
              <a:ext uri="{FF2B5EF4-FFF2-40B4-BE49-F238E27FC236}">
                <a16:creationId xmlns:a16="http://schemas.microsoft.com/office/drawing/2014/main" id="{900D1A44-DFFF-4F57-9AE5-EDC60E89C67C}"/>
              </a:ext>
            </a:extLst>
          </p:cNvPr>
          <p:cNvSpPr/>
          <p:nvPr/>
        </p:nvSpPr>
        <p:spPr>
          <a:xfrm>
            <a:off x="6399753" y="35487"/>
            <a:ext cx="5667293" cy="430887"/>
          </a:xfrm>
          <a:prstGeom prst="rect">
            <a:avLst/>
          </a:prstGeom>
        </p:spPr>
        <p:txBody>
          <a:bodyPr wrap="square">
            <a:spAutoFit/>
          </a:bodyPr>
          <a:lstStyle/>
          <a:p>
            <a:pPr algn="ctr"/>
            <a:r>
              <a:rPr lang="uz-Cyrl-UZ" sz="2200" b="1" dirty="0">
                <a:solidFill>
                  <a:srgbClr val="002060"/>
                </a:solidFill>
                <a:latin typeface="Times New Roman" panose="02020603050405020304" pitchFamily="18" charset="0"/>
                <a:ea typeface="Times New Roman" panose="02020603050405020304" pitchFamily="18" charset="0"/>
              </a:rPr>
              <a:t>СТРАТЕГИК БОШҚАРУВ </a:t>
            </a:r>
            <a:r>
              <a:rPr lang="uz-Cyrl-UZ" sz="2200" b="1" dirty="0" smtClean="0">
                <a:solidFill>
                  <a:srgbClr val="002060"/>
                </a:solidFill>
                <a:latin typeface="Times New Roman" panose="02020603050405020304" pitchFamily="18" charset="0"/>
                <a:ea typeface="Times New Roman" panose="02020603050405020304" pitchFamily="18" charset="0"/>
              </a:rPr>
              <a:t>ЖАРАЁНИ</a:t>
            </a:r>
            <a:r>
              <a:rPr lang="en-US" sz="2200" b="1" dirty="0" smtClean="0">
                <a:solidFill>
                  <a:srgbClr val="002060"/>
                </a:solidFill>
                <a:latin typeface="Times New Roman" panose="02020603050405020304" pitchFamily="18" charset="0"/>
                <a:ea typeface="Times New Roman" panose="02020603050405020304" pitchFamily="18" charset="0"/>
              </a:rPr>
              <a:t> [1]</a:t>
            </a:r>
            <a:endParaRPr lang="uz-Latn-UZ" sz="2200" b="1" dirty="0">
              <a:solidFill>
                <a:srgbClr val="002060"/>
              </a:solidFill>
            </a:endParaRPr>
          </a:p>
        </p:txBody>
      </p:sp>
      <p:sp>
        <p:nvSpPr>
          <p:cNvPr id="5" name="Прямоугольник 4">
            <a:extLst>
              <a:ext uri="{FF2B5EF4-FFF2-40B4-BE49-F238E27FC236}">
                <a16:creationId xmlns:a16="http://schemas.microsoft.com/office/drawing/2014/main" id="{038C7CEA-D47D-4B99-837E-7D60078D75D1}"/>
              </a:ext>
            </a:extLst>
          </p:cNvPr>
          <p:cNvSpPr/>
          <p:nvPr/>
        </p:nvSpPr>
        <p:spPr>
          <a:xfrm>
            <a:off x="0" y="121187"/>
            <a:ext cx="6312665" cy="6740307"/>
          </a:xfrm>
          <a:prstGeom prst="rect">
            <a:avLst/>
          </a:prstGeom>
        </p:spPr>
        <p:txBody>
          <a:bodyPr wrap="square">
            <a:spAutoFit/>
          </a:bodyPr>
          <a:lstStyle/>
          <a:p>
            <a:pPr indent="363538" algn="just"/>
            <a:r>
              <a:rPr lang="uz-Cyrl-UZ" b="1" dirty="0">
                <a:latin typeface="Times New Roman" panose="02020603050405020304" pitchFamily="18" charset="0"/>
                <a:cs typeface="Times New Roman" panose="02020603050405020304" pitchFamily="18" charset="0"/>
              </a:rPr>
              <a:t>Миссия, мақсадлар ва стратегиялар мижозлар эҳтиёжларини хисобга олган холда белгиланади. Миссия, мақсадлар ва ташкилий стратегияларни ишлаб чиқиш ташқи ва ички муҳит омилларига боғлиқ:</a:t>
            </a:r>
          </a:p>
          <a:p>
            <a:pPr indent="363538" algn="just">
              <a:tabLst>
                <a:tab pos="539750" algn="l"/>
              </a:tabLst>
            </a:pPr>
            <a:r>
              <a:rPr lang="uz-Cyrl-UZ" dirty="0">
                <a:latin typeface="Times New Roman" panose="02020603050405020304" pitchFamily="18" charset="0"/>
                <a:cs typeface="Times New Roman" panose="02020603050405020304" pitchFamily="18" charset="0"/>
              </a:rPr>
              <a:t>•	Ташқи омиллар одатда</a:t>
            </a:r>
            <a:r>
              <a:rPr lang="ru-RU"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PEST </a:t>
            </a:r>
            <a:r>
              <a:rPr lang="uz-Cyrl-UZ" dirty="0">
                <a:latin typeface="Times New Roman" panose="02020603050405020304" pitchFamily="18" charset="0"/>
                <a:cs typeface="Times New Roman" panose="02020603050405020304" pitchFamily="18" charset="0"/>
              </a:rPr>
              <a:t>деб таснифланади (сиёсий, иқтисодий, ижтимоий ва технологик); улар ташкилот йўналишини аниқлашда имкониятлар ёки таҳдидларни </a:t>
            </a:r>
            <a:r>
              <a:rPr lang="ru-RU"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SWOT </a:t>
            </a:r>
            <a:r>
              <a:rPr lang="ru-RU" dirty="0">
                <a:latin typeface="Times New Roman" panose="02020603050405020304" pitchFamily="18" charset="0"/>
                <a:cs typeface="Times New Roman" panose="02020603050405020304" pitchFamily="18" charset="0"/>
              </a:rPr>
              <a:t>дан </a:t>
            </a:r>
            <a:r>
              <a:rPr lang="uz-Latn-UZ" dirty="0">
                <a:latin typeface="Times New Roman" panose="02020603050405020304" pitchFamily="18" charset="0"/>
                <a:cs typeface="Times New Roman" panose="02020603050405020304" pitchFamily="18" charset="0"/>
              </a:rPr>
              <a:t>OT) </a:t>
            </a:r>
            <a:r>
              <a:rPr lang="uz-Cyrl-UZ" dirty="0">
                <a:latin typeface="Times New Roman" panose="02020603050405020304" pitchFamily="18" charset="0"/>
                <a:cs typeface="Times New Roman" panose="02020603050405020304" pitchFamily="18" charset="0"/>
              </a:rPr>
              <a:t>билдирадилар.</a:t>
            </a:r>
          </a:p>
          <a:p>
            <a:pPr indent="363538" algn="just">
              <a:tabLst>
                <a:tab pos="539750" algn="l"/>
              </a:tabLst>
            </a:pPr>
            <a:r>
              <a:rPr lang="uz-Cyrl-UZ" dirty="0">
                <a:latin typeface="Times New Roman" panose="02020603050405020304" pitchFamily="18" charset="0"/>
                <a:cs typeface="Times New Roman" panose="02020603050405020304" pitchFamily="18" charset="0"/>
              </a:rPr>
              <a:t>•	Ички омиллар бошқарув, имкониятлар, асосий ваколатлар ва молиявий аҳвол каби кучли ва заиф томонларга бўлинади </a:t>
            </a:r>
            <a:r>
              <a:rPr lang="ru-RU"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SWOT </a:t>
            </a:r>
            <a:r>
              <a:rPr lang="ru-RU" dirty="0">
                <a:latin typeface="Times New Roman" panose="02020603050405020304" pitchFamily="18" charset="0"/>
                <a:cs typeface="Times New Roman" panose="02020603050405020304" pitchFamily="18" charset="0"/>
              </a:rPr>
              <a:t>дан </a:t>
            </a:r>
            <a:r>
              <a:rPr lang="uz-Latn-UZ" dirty="0">
                <a:latin typeface="Times New Roman" panose="02020603050405020304" pitchFamily="18" charset="0"/>
                <a:cs typeface="Times New Roman" panose="02020603050405020304" pitchFamily="18" charset="0"/>
              </a:rPr>
              <a:t>SW). </a:t>
            </a:r>
          </a:p>
          <a:p>
            <a:pPr indent="363538" algn="just">
              <a:tabLst>
                <a:tab pos="539750" algn="l"/>
              </a:tabLst>
            </a:pPr>
            <a:r>
              <a:rPr lang="uz-Latn-UZ" dirty="0">
                <a:latin typeface="Times New Roman" panose="02020603050405020304" pitchFamily="18" charset="0"/>
                <a:cs typeface="Times New Roman" panose="02020603050405020304" pitchFamily="18" charset="0"/>
              </a:rPr>
              <a:t>•	SWOT </a:t>
            </a:r>
            <a:r>
              <a:rPr lang="uz-Cyrl-UZ" dirty="0">
                <a:latin typeface="Times New Roman" panose="02020603050405020304" pitchFamily="18" charset="0"/>
                <a:cs typeface="Times New Roman" panose="02020603050405020304" pitchFamily="18" charset="0"/>
              </a:rPr>
              <a:t>таҳлилининг натижаси харидорларнинг эҳтиёжларини энг яхши қондириш учун ишлаб чиқилган стратегиялар тўпламидир. </a:t>
            </a:r>
          </a:p>
          <a:p>
            <a:pPr indent="363538" algn="just"/>
            <a:r>
              <a:rPr lang="uz-Cyrl-UZ" b="1" dirty="0">
                <a:latin typeface="Times New Roman" panose="02020603050405020304" pitchFamily="18" charset="0"/>
                <a:cs typeface="Times New Roman" panose="02020603050405020304" pitchFamily="18" charset="0"/>
              </a:rPr>
              <a:t>Стратегияни амалга ошириш энг қийин қадамлардан биридир. Таъкидланганидек, стратегиялар одатда лойиҳалар орқали амалга оширилади:</a:t>
            </a:r>
          </a:p>
          <a:p>
            <a:pPr indent="363538" algn="just">
              <a:tabLst>
                <a:tab pos="539750" algn="l"/>
              </a:tabLst>
            </a:pPr>
            <a:r>
              <a:rPr lang="uz-Cyrl-UZ" dirty="0">
                <a:latin typeface="Times New Roman" panose="02020603050405020304" pitchFamily="18" charset="0"/>
                <a:cs typeface="Times New Roman" panose="02020603050405020304" pitchFamily="18" charset="0"/>
              </a:rPr>
              <a:t>•	Мақсадлар ва стратегияларга эришишда энг катта ва мувозанатли ҳисса қўшадиган лойиҳалар танлаб олинади (устуворлик берилади).</a:t>
            </a:r>
          </a:p>
          <a:p>
            <a:pPr indent="363538" algn="just">
              <a:tabLst>
                <a:tab pos="539750" algn="l"/>
              </a:tabLst>
            </a:pPr>
            <a:r>
              <a:rPr lang="uz-Cyrl-UZ" dirty="0">
                <a:latin typeface="Times New Roman" panose="02020603050405020304" pitchFamily="18" charset="0"/>
                <a:cs typeface="Times New Roman" panose="02020603050405020304" pitchFamily="18" charset="0"/>
              </a:rPr>
              <a:t>•	Амалга ошириш учун лойиҳа танланганидан сўнг, диққат марказни бошқариш жараёнига ўтилади.</a:t>
            </a:r>
          </a:p>
          <a:p>
            <a:pPr indent="363538" algn="just">
              <a:tabLst>
                <a:tab pos="539750" algn="l"/>
              </a:tabLst>
            </a:pPr>
            <a:r>
              <a:rPr lang="uz-Cyrl-UZ" dirty="0">
                <a:latin typeface="Times New Roman" panose="02020603050405020304" pitchFamily="18" charset="0"/>
                <a:cs typeface="Times New Roman" panose="02020603050405020304" pitchFamily="18" charset="0"/>
              </a:rPr>
              <a:t>•	Ташкилий стратегик режа асосида лойиҳаларни бошлаш ва амалга оширишга комплекс ёндашилади.</a:t>
            </a:r>
          </a:p>
        </p:txBody>
      </p:sp>
    </p:spTree>
    <p:extLst>
      <p:ext uri="{BB962C8B-B14F-4D97-AF65-F5344CB8AC3E}">
        <p14:creationId xmlns:p14="http://schemas.microsoft.com/office/powerpoint/2010/main" val="3094489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A8F2AEC-7A9E-4999-8D87-5A53907ED65F}"/>
              </a:ext>
            </a:extLst>
          </p:cNvPr>
          <p:cNvSpPr/>
          <p:nvPr/>
        </p:nvSpPr>
        <p:spPr>
          <a:xfrm>
            <a:off x="2953537" y="104527"/>
            <a:ext cx="6794681" cy="523220"/>
          </a:xfrm>
          <a:prstGeom prst="rect">
            <a:avLst/>
          </a:prstGeom>
        </p:spPr>
        <p:txBody>
          <a:bodyPr wrap="none">
            <a:spAutoFit/>
          </a:bodyPr>
          <a:lstStyle/>
          <a:p>
            <a:r>
              <a:rPr lang="uz-Cyrl-UZ" sz="2800" b="1" dirty="0">
                <a:latin typeface="Times New Roman" panose="02020603050405020304" pitchFamily="18" charset="0"/>
                <a:ea typeface="Times New Roman" panose="02020603050405020304" pitchFamily="18" charset="0"/>
              </a:rPr>
              <a:t>PEST ЭЛЕМЕНТЛАРИ </a:t>
            </a:r>
            <a:r>
              <a:rPr lang="uz-Cyrl-UZ" sz="2800" b="1" dirty="0" smtClean="0">
                <a:latin typeface="Times New Roman" panose="02020603050405020304" pitchFamily="18" charset="0"/>
                <a:ea typeface="Times New Roman" panose="02020603050405020304" pitchFamily="18" charset="0"/>
              </a:rPr>
              <a:t>НАМУНАСИ</a:t>
            </a:r>
            <a:r>
              <a:rPr lang="en-US" sz="2800" b="1" dirty="0" smtClean="0">
                <a:latin typeface="Times New Roman" panose="02020603050405020304" pitchFamily="18" charset="0"/>
                <a:ea typeface="Times New Roman" panose="02020603050405020304" pitchFamily="18" charset="0"/>
              </a:rPr>
              <a:t> [2]</a:t>
            </a:r>
            <a:endParaRPr lang="uz-Latn-UZ" sz="2800" b="1" dirty="0"/>
          </a:p>
        </p:txBody>
      </p:sp>
      <p:graphicFrame>
        <p:nvGraphicFramePr>
          <p:cNvPr id="3" name="Таблица 3">
            <a:extLst>
              <a:ext uri="{FF2B5EF4-FFF2-40B4-BE49-F238E27FC236}">
                <a16:creationId xmlns:a16="http://schemas.microsoft.com/office/drawing/2014/main" id="{B7841804-C47D-482B-86F9-91223B432D85}"/>
              </a:ext>
            </a:extLst>
          </p:cNvPr>
          <p:cNvGraphicFramePr>
            <a:graphicFrameLocks noGrp="1"/>
          </p:cNvGraphicFramePr>
          <p:nvPr>
            <p:extLst>
              <p:ext uri="{D42A27DB-BD31-4B8C-83A1-F6EECF244321}">
                <p14:modId xmlns:p14="http://schemas.microsoft.com/office/powerpoint/2010/main" val="1732962814"/>
              </p:ext>
            </p:extLst>
          </p:nvPr>
        </p:nvGraphicFramePr>
        <p:xfrm>
          <a:off x="154236" y="1388993"/>
          <a:ext cx="9915182" cy="5364480"/>
        </p:xfrm>
        <a:graphic>
          <a:graphicData uri="http://schemas.openxmlformats.org/drawingml/2006/table">
            <a:tbl>
              <a:tblPr firstRow="1" bandRow="1">
                <a:tableStyleId>{5C22544A-7EE6-4342-B048-85BDC9FD1C3A}</a:tableStyleId>
              </a:tblPr>
              <a:tblGrid>
                <a:gridCol w="4869893">
                  <a:extLst>
                    <a:ext uri="{9D8B030D-6E8A-4147-A177-3AD203B41FA5}">
                      <a16:colId xmlns:a16="http://schemas.microsoft.com/office/drawing/2014/main" val="1710103229"/>
                    </a:ext>
                  </a:extLst>
                </a:gridCol>
                <a:gridCol w="5045289">
                  <a:extLst>
                    <a:ext uri="{9D8B030D-6E8A-4147-A177-3AD203B41FA5}">
                      <a16:colId xmlns:a16="http://schemas.microsoft.com/office/drawing/2014/main" val="809867005"/>
                    </a:ext>
                  </a:extLst>
                </a:gridCol>
              </a:tblGrid>
              <a:tr h="147412">
                <a:tc>
                  <a:txBody>
                    <a:bodyPr/>
                    <a:lstStyle/>
                    <a:p>
                      <a:pPr algn="ctr"/>
                      <a:r>
                        <a:rPr lang="uz-Cyrl-UZ" sz="2000" b="1" kern="1200" dirty="0">
                          <a:solidFill>
                            <a:srgbClr val="002060"/>
                          </a:solidFill>
                          <a:effectLst/>
                          <a:latin typeface="Times New Roman" panose="02020603050405020304" pitchFamily="18" charset="0"/>
                          <a:ea typeface="+mn-ea"/>
                          <a:cs typeface="Times New Roman" panose="02020603050405020304" pitchFamily="18" charset="0"/>
                        </a:rPr>
                        <a:t>СИЁСИЙ</a:t>
                      </a:r>
                      <a:endParaRPr lang="en-US" sz="2000" b="1" kern="1200" dirty="0">
                        <a:solidFill>
                          <a:srgbClr val="002060"/>
                        </a:solidFill>
                        <a:effectLst/>
                        <a:latin typeface="Times New Roman" panose="02020603050405020304" pitchFamily="18" charset="0"/>
                        <a:ea typeface="+mn-ea"/>
                        <a:cs typeface="Times New Roman" panose="02020603050405020304" pitchFamily="18" charset="0"/>
                      </a:endParaRPr>
                    </a:p>
                    <a:p>
                      <a:pPr algn="ctr"/>
                      <a:endParaRPr lang="en-US" sz="2000" b="1"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b="0" kern="1200" dirty="0">
                          <a:solidFill>
                            <a:srgbClr val="002060"/>
                          </a:solidFill>
                          <a:effectLst/>
                          <a:latin typeface="Times New Roman" panose="02020603050405020304" pitchFamily="18" charset="0"/>
                          <a:ea typeface="+mn-ea"/>
                          <a:cs typeface="Times New Roman" panose="02020603050405020304" pitchFamily="18" charset="0"/>
                        </a:rPr>
                        <a:t>Сиёсий партиялар ва савдо блоклари</a:t>
                      </a:r>
                      <a:endParaRPr lang="uz-Latn-UZ" sz="2000" b="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b="0" kern="1200" dirty="0">
                          <a:solidFill>
                            <a:srgbClr val="002060"/>
                          </a:solidFill>
                          <a:effectLst/>
                          <a:latin typeface="Times New Roman" panose="02020603050405020304" pitchFamily="18" charset="0"/>
                          <a:ea typeface="+mn-ea"/>
                          <a:cs typeface="Times New Roman" panose="02020603050405020304" pitchFamily="18" charset="0"/>
                        </a:rPr>
                        <a:t>Солиқ ва мехнат қонунчилиги</a:t>
                      </a:r>
                      <a:endParaRPr lang="uz-Latn-UZ" sz="2000" b="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b="0" kern="1200" dirty="0">
                          <a:solidFill>
                            <a:srgbClr val="002060"/>
                          </a:solidFill>
                          <a:effectLst/>
                          <a:latin typeface="Times New Roman" panose="02020603050405020304" pitchFamily="18" charset="0"/>
                          <a:ea typeface="+mn-ea"/>
                          <a:cs typeface="Times New Roman" panose="02020603050405020304" pitchFamily="18" charset="0"/>
                        </a:rPr>
                        <a:t>Давлат ва ташкилот муносабатлари</a:t>
                      </a:r>
                      <a:endParaRPr lang="uz-Latn-UZ" sz="2000" b="0" kern="1200" dirty="0">
                        <a:solidFill>
                          <a:srgbClr val="002060"/>
                        </a:solidFill>
                        <a:effectLst/>
                        <a:latin typeface="Times New Roman" panose="02020603050405020304" pitchFamily="18" charset="0"/>
                        <a:ea typeface="+mn-ea"/>
                        <a:cs typeface="Times New Roman" panose="02020603050405020304" pitchFamily="18" charset="0"/>
                      </a:endParaRPr>
                    </a:p>
                    <a:p>
                      <a:pPr algn="ctr"/>
                      <a:r>
                        <a:rPr lang="uz-Cyrl-UZ" sz="2000" b="0" kern="1200" dirty="0">
                          <a:solidFill>
                            <a:srgbClr val="002060"/>
                          </a:solidFill>
                          <a:effectLst/>
                          <a:latin typeface="Times New Roman" panose="02020603050405020304" pitchFamily="18" charset="0"/>
                          <a:ea typeface="+mn-ea"/>
                          <a:cs typeface="Times New Roman" panose="02020603050405020304" pitchFamily="18" charset="0"/>
                        </a:rPr>
                        <a:t>Монополия ва рақобатга нисбатан давлат муносабати </a:t>
                      </a:r>
                      <a:endParaRPr lang="uz-Latn-UZ" sz="2000" b="0" dirty="0">
                        <a:solidFill>
                          <a:srgbClr val="002060"/>
                        </a:solidFill>
                        <a:latin typeface="Times New Roman" panose="02020603050405020304" pitchFamily="18" charset="0"/>
                        <a:cs typeface="Times New Roman" panose="02020603050405020304" pitchFamily="18" charset="0"/>
                      </a:endParaRPr>
                    </a:p>
                  </a:txBody>
                  <a:tcPr>
                    <a:solidFill>
                      <a:schemeClr val="accent2">
                        <a:lumMod val="40000"/>
                        <a:lumOff val="60000"/>
                      </a:schemeClr>
                    </a:solidFill>
                  </a:tcPr>
                </a:tc>
                <a:tc>
                  <a:txBody>
                    <a:bodyPr/>
                    <a:lstStyle/>
                    <a:p>
                      <a:pPr algn="ctr"/>
                      <a:r>
                        <a:rPr lang="uz-Cyrl-UZ" sz="2000" b="1" kern="1200" dirty="0">
                          <a:solidFill>
                            <a:srgbClr val="002060"/>
                          </a:solidFill>
                          <a:effectLst/>
                          <a:latin typeface="Times New Roman" panose="02020603050405020304" pitchFamily="18" charset="0"/>
                          <a:ea typeface="+mn-ea"/>
                          <a:cs typeface="Times New Roman" panose="02020603050405020304" pitchFamily="18" charset="0"/>
                        </a:rPr>
                        <a:t>ИҚТИСОДИЙ</a:t>
                      </a:r>
                      <a:endParaRPr lang="en-US" sz="2000" b="1" kern="1200" dirty="0">
                        <a:solidFill>
                          <a:srgbClr val="002060"/>
                        </a:solidFill>
                        <a:effectLst/>
                        <a:latin typeface="Times New Roman" panose="02020603050405020304" pitchFamily="18" charset="0"/>
                        <a:ea typeface="+mn-ea"/>
                        <a:cs typeface="Times New Roman" panose="02020603050405020304" pitchFamily="18" charset="0"/>
                      </a:endParaRPr>
                    </a:p>
                    <a:p>
                      <a:pPr algn="ctr"/>
                      <a:endParaRPr lang="uz-Latn-UZ" sz="2000" b="1"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b="0" kern="1200" dirty="0">
                          <a:solidFill>
                            <a:srgbClr val="002060"/>
                          </a:solidFill>
                          <a:effectLst/>
                          <a:latin typeface="Times New Roman" panose="02020603050405020304" pitchFamily="18" charset="0"/>
                          <a:ea typeface="+mn-ea"/>
                          <a:cs typeface="Times New Roman" panose="02020603050405020304" pitchFamily="18" charset="0"/>
                        </a:rPr>
                        <a:t>ЯИМ ва ахоли бошига ЯИМ</a:t>
                      </a:r>
                      <a:endParaRPr lang="uz-Latn-UZ" sz="2000" b="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b="0" kern="1200" dirty="0">
                          <a:solidFill>
                            <a:srgbClr val="002060"/>
                          </a:solidFill>
                          <a:effectLst/>
                          <a:latin typeface="Times New Roman" panose="02020603050405020304" pitchFamily="18" charset="0"/>
                          <a:ea typeface="+mn-ea"/>
                          <a:cs typeface="Times New Roman" panose="02020603050405020304" pitchFamily="18" charset="0"/>
                        </a:rPr>
                        <a:t>Инфляция</a:t>
                      </a:r>
                      <a:endParaRPr lang="uz-Latn-UZ" sz="2000" b="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b="0" kern="1200" dirty="0">
                          <a:solidFill>
                            <a:srgbClr val="002060"/>
                          </a:solidFill>
                          <a:effectLst/>
                          <a:latin typeface="Times New Roman" panose="02020603050405020304" pitchFamily="18" charset="0"/>
                          <a:ea typeface="+mn-ea"/>
                          <a:cs typeface="Times New Roman" panose="02020603050405020304" pitchFamily="18" charset="0"/>
                        </a:rPr>
                        <a:t>Истемол харажатлари ва даромад</a:t>
                      </a:r>
                      <a:endParaRPr lang="uz-Latn-UZ" sz="2000" b="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b="0" kern="1200" dirty="0">
                          <a:solidFill>
                            <a:srgbClr val="002060"/>
                          </a:solidFill>
                          <a:effectLst/>
                          <a:latin typeface="Times New Roman" panose="02020603050405020304" pitchFamily="18" charset="0"/>
                          <a:ea typeface="+mn-ea"/>
                          <a:cs typeface="Times New Roman" panose="02020603050405020304" pitchFamily="18" charset="0"/>
                        </a:rPr>
                        <a:t>Фоиз ставкалари</a:t>
                      </a:r>
                      <a:endParaRPr lang="uz-Latn-UZ" sz="2000" b="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b="0" kern="1200" dirty="0">
                          <a:solidFill>
                            <a:srgbClr val="002060"/>
                          </a:solidFill>
                          <a:effectLst/>
                          <a:latin typeface="Times New Roman" panose="02020603050405020304" pitchFamily="18" charset="0"/>
                          <a:ea typeface="+mn-ea"/>
                          <a:cs typeface="Times New Roman" panose="02020603050405020304" pitchFamily="18" charset="0"/>
                        </a:rPr>
                        <a:t>Валюта сакраши</a:t>
                      </a:r>
                      <a:endParaRPr lang="uz-Latn-UZ" sz="2000" b="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b="0" kern="1200" dirty="0">
                          <a:solidFill>
                            <a:srgbClr val="002060"/>
                          </a:solidFill>
                          <a:effectLst/>
                          <a:latin typeface="Times New Roman" panose="02020603050405020304" pitchFamily="18" charset="0"/>
                          <a:ea typeface="+mn-ea"/>
                          <a:cs typeface="Times New Roman" panose="02020603050405020304" pitchFamily="18" charset="0"/>
                        </a:rPr>
                        <a:t>Махаллий ва хорижий сармоялар</a:t>
                      </a:r>
                      <a:endParaRPr lang="uz-Latn-UZ" sz="2000" b="0" kern="1200" dirty="0">
                        <a:solidFill>
                          <a:srgbClr val="002060"/>
                        </a:solidFill>
                        <a:effectLst/>
                        <a:latin typeface="Times New Roman" panose="02020603050405020304" pitchFamily="18" charset="0"/>
                        <a:ea typeface="+mn-ea"/>
                        <a:cs typeface="Times New Roman" panose="02020603050405020304" pitchFamily="18" charset="0"/>
                      </a:endParaRPr>
                    </a:p>
                    <a:p>
                      <a:pPr algn="ctr"/>
                      <a:r>
                        <a:rPr lang="uz-Cyrl-UZ" sz="2000" b="0" kern="1200" dirty="0">
                          <a:solidFill>
                            <a:srgbClr val="002060"/>
                          </a:solidFill>
                          <a:effectLst/>
                          <a:latin typeface="Times New Roman" panose="02020603050405020304" pitchFamily="18" charset="0"/>
                          <a:ea typeface="+mn-ea"/>
                          <a:cs typeface="Times New Roman" panose="02020603050405020304" pitchFamily="18" charset="0"/>
                        </a:rPr>
                        <a:t>Харажатлар: энергия, транспорт, алоқа</a:t>
                      </a:r>
                      <a:endParaRPr lang="uz-Latn-UZ" sz="2000" b="0" dirty="0">
                        <a:solidFill>
                          <a:srgbClr val="002060"/>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extLst>
                  <a:ext uri="{0D108BD9-81ED-4DB2-BD59-A6C34878D82A}">
                    <a16:rowId xmlns:a16="http://schemas.microsoft.com/office/drawing/2014/main" val="3850016119"/>
                  </a:ext>
                </a:extLst>
              </a:tr>
              <a:tr h="370840">
                <a:tc>
                  <a:txBody>
                    <a:bodyPr/>
                    <a:lstStyle/>
                    <a:p>
                      <a:pPr algn="ctr"/>
                      <a:r>
                        <a:rPr lang="uz-Cyrl-UZ" sz="2000" b="1" kern="1200" dirty="0">
                          <a:solidFill>
                            <a:srgbClr val="002060"/>
                          </a:solidFill>
                          <a:effectLst/>
                          <a:latin typeface="Times New Roman" panose="02020603050405020304" pitchFamily="18" charset="0"/>
                          <a:ea typeface="+mn-ea"/>
                          <a:cs typeface="Times New Roman" panose="02020603050405020304" pitchFamily="18" charset="0"/>
                        </a:rPr>
                        <a:t>ИЖТИМОИЙ-МАДАНИЙ</a:t>
                      </a:r>
                      <a:endParaRPr lang="en-US" sz="2000" b="1" kern="1200" dirty="0">
                        <a:solidFill>
                          <a:srgbClr val="002060"/>
                        </a:solidFill>
                        <a:effectLst/>
                        <a:latin typeface="Times New Roman" panose="02020603050405020304" pitchFamily="18" charset="0"/>
                        <a:ea typeface="+mn-ea"/>
                        <a:cs typeface="Times New Roman" panose="02020603050405020304" pitchFamily="18" charset="0"/>
                      </a:endParaRPr>
                    </a:p>
                    <a:p>
                      <a:pPr algn="ctr"/>
                      <a:endParaRPr lang="uz-Latn-UZ" sz="200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kern="1200" dirty="0">
                          <a:solidFill>
                            <a:srgbClr val="002060"/>
                          </a:solidFill>
                          <a:effectLst/>
                          <a:latin typeface="Times New Roman" panose="02020603050405020304" pitchFamily="18" charset="0"/>
                          <a:ea typeface="+mn-ea"/>
                          <a:cs typeface="Times New Roman" panose="02020603050405020304" pitchFamily="18" charset="0"/>
                        </a:rPr>
                        <a:t>Қадрият ва маданиятдаги ўзгаришлар</a:t>
                      </a:r>
                      <a:endParaRPr lang="uz-Latn-UZ" sz="200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kern="1200" dirty="0">
                          <a:solidFill>
                            <a:srgbClr val="002060"/>
                          </a:solidFill>
                          <a:effectLst/>
                          <a:latin typeface="Times New Roman" panose="02020603050405020304" pitchFamily="18" charset="0"/>
                          <a:ea typeface="+mn-ea"/>
                          <a:cs typeface="Times New Roman" panose="02020603050405020304" pitchFamily="18" charset="0"/>
                        </a:rPr>
                        <a:t>Хаёт тарзининг ўзгариши</a:t>
                      </a:r>
                      <a:endParaRPr lang="uz-Latn-UZ" sz="200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kern="1200" dirty="0">
                          <a:solidFill>
                            <a:srgbClr val="002060"/>
                          </a:solidFill>
                          <a:effectLst/>
                          <a:latin typeface="Times New Roman" panose="02020603050405020304" pitchFamily="18" charset="0"/>
                          <a:ea typeface="+mn-ea"/>
                          <a:cs typeface="Times New Roman" panose="02020603050405020304" pitchFamily="18" charset="0"/>
                        </a:rPr>
                        <a:t>Мехнат ва хордиққа муносабат</a:t>
                      </a:r>
                      <a:endParaRPr lang="uz-Latn-UZ" sz="200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kern="1200" dirty="0">
                          <a:solidFill>
                            <a:srgbClr val="002060"/>
                          </a:solidFill>
                          <a:effectLst/>
                          <a:latin typeface="Times New Roman" panose="02020603050405020304" pitchFamily="18" charset="0"/>
                          <a:ea typeface="+mn-ea"/>
                          <a:cs typeface="Times New Roman" panose="02020603050405020304" pitchFamily="18" charset="0"/>
                        </a:rPr>
                        <a:t>Экологик муаммолар</a:t>
                      </a:r>
                      <a:endParaRPr lang="uz-Latn-UZ" sz="200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kern="1200" dirty="0">
                          <a:solidFill>
                            <a:srgbClr val="002060"/>
                          </a:solidFill>
                          <a:effectLst/>
                          <a:latin typeface="Times New Roman" panose="02020603050405020304" pitchFamily="18" charset="0"/>
                          <a:ea typeface="+mn-ea"/>
                          <a:cs typeface="Times New Roman" panose="02020603050405020304" pitchFamily="18" charset="0"/>
                        </a:rPr>
                        <a:t>Таълим ва соғлиқ</a:t>
                      </a:r>
                      <a:endParaRPr lang="uz-Latn-UZ" sz="2000" kern="1200" dirty="0">
                        <a:solidFill>
                          <a:srgbClr val="002060"/>
                        </a:solidFill>
                        <a:effectLst/>
                        <a:latin typeface="Times New Roman" panose="02020603050405020304" pitchFamily="18" charset="0"/>
                        <a:ea typeface="+mn-ea"/>
                        <a:cs typeface="Times New Roman" panose="02020603050405020304" pitchFamily="18" charset="0"/>
                      </a:endParaRPr>
                    </a:p>
                    <a:p>
                      <a:pPr algn="ctr"/>
                      <a:r>
                        <a:rPr lang="uz-Cyrl-UZ" sz="2000" kern="1200" dirty="0">
                          <a:solidFill>
                            <a:srgbClr val="002060"/>
                          </a:solidFill>
                          <a:effectLst/>
                          <a:latin typeface="Times New Roman" panose="02020603050405020304" pitchFamily="18" charset="0"/>
                          <a:ea typeface="+mn-ea"/>
                          <a:cs typeface="Times New Roman" panose="02020603050405020304" pitchFamily="18" charset="0"/>
                        </a:rPr>
                        <a:t>Демографик ўзгаришлар</a:t>
                      </a:r>
                      <a:endParaRPr lang="uz-Latn-UZ" sz="2000" dirty="0">
                        <a:solidFill>
                          <a:srgbClr val="002060"/>
                        </a:solidFill>
                        <a:latin typeface="Times New Roman" panose="02020603050405020304" pitchFamily="18" charset="0"/>
                        <a:cs typeface="Times New Roman" panose="02020603050405020304" pitchFamily="18" charset="0"/>
                      </a:endParaRPr>
                    </a:p>
                  </a:txBody>
                  <a:tcPr anchor="ctr">
                    <a:solidFill>
                      <a:schemeClr val="accent6">
                        <a:lumMod val="40000"/>
                        <a:lumOff val="60000"/>
                      </a:schemeClr>
                    </a:solidFill>
                  </a:tcPr>
                </a:tc>
                <a:tc>
                  <a:txBody>
                    <a:bodyPr/>
                    <a:lstStyle/>
                    <a:p>
                      <a:pPr algn="ctr"/>
                      <a:r>
                        <a:rPr lang="uz-Cyrl-UZ" sz="2000" b="1" kern="1200" dirty="0">
                          <a:solidFill>
                            <a:srgbClr val="002060"/>
                          </a:solidFill>
                          <a:effectLst/>
                          <a:latin typeface="Times New Roman" panose="02020603050405020304" pitchFamily="18" charset="0"/>
                          <a:ea typeface="+mn-ea"/>
                          <a:cs typeface="Times New Roman" panose="02020603050405020304" pitchFamily="18" charset="0"/>
                        </a:rPr>
                        <a:t>ТЕХНОЛОГИК</a:t>
                      </a:r>
                      <a:endParaRPr lang="en-US" sz="2000" b="1" kern="1200" dirty="0">
                        <a:solidFill>
                          <a:srgbClr val="002060"/>
                        </a:solidFill>
                        <a:effectLst/>
                        <a:latin typeface="Times New Roman" panose="02020603050405020304" pitchFamily="18" charset="0"/>
                        <a:ea typeface="+mn-ea"/>
                        <a:cs typeface="Times New Roman" panose="02020603050405020304" pitchFamily="18" charset="0"/>
                      </a:endParaRPr>
                    </a:p>
                    <a:p>
                      <a:pPr algn="ctr"/>
                      <a:endParaRPr lang="uz-Latn-UZ" sz="200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kern="1200" dirty="0">
                          <a:solidFill>
                            <a:srgbClr val="002060"/>
                          </a:solidFill>
                          <a:effectLst/>
                          <a:latin typeface="Times New Roman" panose="02020603050405020304" pitchFamily="18" charset="0"/>
                          <a:ea typeface="+mn-ea"/>
                          <a:cs typeface="Times New Roman" panose="02020603050405020304" pitchFamily="18" charset="0"/>
                        </a:rPr>
                        <a:t>Инвестицион сиёсат</a:t>
                      </a:r>
                      <a:endParaRPr lang="uz-Latn-UZ" sz="200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kern="1200" dirty="0">
                          <a:solidFill>
                            <a:srgbClr val="002060"/>
                          </a:solidFill>
                          <a:effectLst/>
                          <a:latin typeface="Times New Roman" panose="02020603050405020304" pitchFamily="18" charset="0"/>
                          <a:ea typeface="+mn-ea"/>
                          <a:cs typeface="Times New Roman" panose="02020603050405020304" pitchFamily="18" charset="0"/>
                        </a:rPr>
                        <a:t>Тадқиқот ташаббуслари</a:t>
                      </a:r>
                      <a:endParaRPr lang="uz-Latn-UZ" sz="200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kern="1200" dirty="0">
                          <a:solidFill>
                            <a:srgbClr val="002060"/>
                          </a:solidFill>
                          <a:effectLst/>
                          <a:latin typeface="Times New Roman" panose="02020603050405020304" pitchFamily="18" charset="0"/>
                          <a:ea typeface="+mn-ea"/>
                          <a:cs typeface="Times New Roman" panose="02020603050405020304" pitchFamily="18" charset="0"/>
                        </a:rPr>
                        <a:t>Янги патент ва махсулотлар</a:t>
                      </a:r>
                      <a:endParaRPr lang="uz-Latn-UZ" sz="200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kern="1200" dirty="0">
                          <a:solidFill>
                            <a:srgbClr val="002060"/>
                          </a:solidFill>
                          <a:effectLst/>
                          <a:latin typeface="Times New Roman" panose="02020603050405020304" pitchFamily="18" charset="0"/>
                          <a:ea typeface="+mn-ea"/>
                          <a:cs typeface="Times New Roman" panose="02020603050405020304" pitchFamily="18" charset="0"/>
                        </a:rPr>
                        <a:t>Янги технологияларни жорий этиш</a:t>
                      </a:r>
                      <a:endParaRPr lang="uz-Latn-UZ" sz="2000" kern="1200" dirty="0">
                        <a:solidFill>
                          <a:srgbClr val="002060"/>
                        </a:solidFill>
                        <a:effectLst/>
                        <a:latin typeface="Times New Roman" panose="02020603050405020304" pitchFamily="18" charset="0"/>
                        <a:ea typeface="+mn-ea"/>
                        <a:cs typeface="Times New Roman" panose="02020603050405020304" pitchFamily="18" charset="0"/>
                      </a:endParaRPr>
                    </a:p>
                    <a:p>
                      <a:pPr lvl="0" algn="ctr"/>
                      <a:r>
                        <a:rPr lang="uz-Cyrl-UZ" sz="2000" kern="1200" dirty="0">
                          <a:solidFill>
                            <a:srgbClr val="002060"/>
                          </a:solidFill>
                          <a:effectLst/>
                          <a:latin typeface="Times New Roman" panose="02020603050405020304" pitchFamily="18" charset="0"/>
                          <a:ea typeface="+mn-ea"/>
                          <a:cs typeface="Times New Roman" panose="02020603050405020304" pitchFamily="18" charset="0"/>
                        </a:rPr>
                        <a:t>Бюджет НИОКР</a:t>
                      </a:r>
                      <a:endParaRPr lang="uz-Latn-UZ" sz="2000" kern="1200" dirty="0">
                        <a:solidFill>
                          <a:srgbClr val="002060"/>
                        </a:solidFill>
                        <a:effectLst/>
                        <a:latin typeface="Times New Roman" panose="02020603050405020304" pitchFamily="18" charset="0"/>
                        <a:ea typeface="+mn-ea"/>
                        <a:cs typeface="Times New Roman" panose="02020603050405020304" pitchFamily="18" charset="0"/>
                      </a:endParaRPr>
                    </a:p>
                    <a:p>
                      <a:pPr algn="ctr"/>
                      <a:r>
                        <a:rPr lang="uz-Cyrl-UZ" sz="2000" kern="1200" dirty="0">
                          <a:solidFill>
                            <a:srgbClr val="002060"/>
                          </a:solidFill>
                          <a:effectLst/>
                          <a:latin typeface="Times New Roman" panose="02020603050405020304" pitchFamily="18" charset="0"/>
                          <a:ea typeface="+mn-ea"/>
                          <a:cs typeface="Times New Roman" panose="02020603050405020304" pitchFamily="18" charset="0"/>
                        </a:rPr>
                        <a:t>Технологияларни ишлаб чиқиш</a:t>
                      </a:r>
                      <a:endParaRPr lang="uz-Latn-UZ" sz="2000" dirty="0">
                        <a:solidFill>
                          <a:srgbClr val="002060"/>
                        </a:solidFill>
                        <a:latin typeface="Times New Roman" panose="02020603050405020304" pitchFamily="18" charset="0"/>
                        <a:cs typeface="Times New Roman" panose="02020603050405020304" pitchFamily="18" charset="0"/>
                      </a:endParaRPr>
                    </a:p>
                  </a:txBody>
                  <a:tcPr anchor="ctr">
                    <a:solidFill>
                      <a:schemeClr val="accent4">
                        <a:lumMod val="40000"/>
                        <a:lumOff val="60000"/>
                      </a:schemeClr>
                    </a:solidFill>
                  </a:tcPr>
                </a:tc>
                <a:extLst>
                  <a:ext uri="{0D108BD9-81ED-4DB2-BD59-A6C34878D82A}">
                    <a16:rowId xmlns:a16="http://schemas.microsoft.com/office/drawing/2014/main" val="1103054719"/>
                  </a:ext>
                </a:extLst>
              </a:tr>
            </a:tbl>
          </a:graphicData>
        </a:graphic>
      </p:graphicFrame>
      <p:sp>
        <p:nvSpPr>
          <p:cNvPr id="5" name="Прямоугольник 4">
            <a:extLst>
              <a:ext uri="{FF2B5EF4-FFF2-40B4-BE49-F238E27FC236}">
                <a16:creationId xmlns:a16="http://schemas.microsoft.com/office/drawing/2014/main" id="{22FAC3CA-B7C9-41C8-9997-6AD9D038B8A4}"/>
              </a:ext>
            </a:extLst>
          </p:cNvPr>
          <p:cNvSpPr/>
          <p:nvPr/>
        </p:nvSpPr>
        <p:spPr>
          <a:xfrm>
            <a:off x="154236" y="627747"/>
            <a:ext cx="10047383" cy="646331"/>
          </a:xfrm>
          <a:prstGeom prst="rect">
            <a:avLst/>
          </a:prstGeom>
        </p:spPr>
        <p:txBody>
          <a:bodyPr wrap="square">
            <a:spAutoFit/>
          </a:bodyPr>
          <a:lstStyle/>
          <a:p>
            <a:pPr indent="363538" algn="just">
              <a:spcAft>
                <a:spcPts val="0"/>
              </a:spcAft>
            </a:pPr>
            <a:r>
              <a:rPr lang="uz-Cyrl-UZ" b="1" dirty="0">
                <a:latin typeface="Times New Roman" panose="02020603050405020304" pitchFamily="18" charset="0"/>
                <a:ea typeface="Times New Roman" panose="02020603050405020304" pitchFamily="18" charset="0"/>
              </a:rPr>
              <a:t>PEST таҳлили </a:t>
            </a:r>
            <a:r>
              <a:rPr lang="uz-Cyrl-UZ" dirty="0">
                <a:latin typeface="Times New Roman" panose="02020603050405020304" pitchFamily="18" charset="0"/>
                <a:ea typeface="Times New Roman" panose="02020603050405020304" pitchFamily="18" charset="0"/>
              </a:rPr>
              <a:t>- сиёсий, иқтисодий, ижтимоий-маданий ва технологик омилларни ўрганиш - ташкилот атрофидаги муҳитни ҳар қандай таҳлил қилиш учун фойдали бошланғич нуқтани беради.</a:t>
            </a:r>
            <a:endParaRPr lang="uz-Latn-UZ" sz="1600" dirty="0">
              <a:effectLst/>
              <a:latin typeface="Times New Roman" panose="02020603050405020304" pitchFamily="18" charset="0"/>
              <a:ea typeface="Times New Roman" panose="02020603050405020304" pitchFamily="18" charset="0"/>
            </a:endParaRPr>
          </a:p>
        </p:txBody>
      </p:sp>
      <p:pic>
        <p:nvPicPr>
          <p:cNvPr id="4" name="Рисунок 3">
            <a:extLst>
              <a:ext uri="{FF2B5EF4-FFF2-40B4-BE49-F238E27FC236}">
                <a16:creationId xmlns:a16="http://schemas.microsoft.com/office/drawing/2014/main" id="{0BE64C40-5A21-45ED-B637-035B966C538E}"/>
              </a:ext>
            </a:extLst>
          </p:cNvPr>
          <p:cNvPicPr>
            <a:picLocks noChangeAspect="1"/>
          </p:cNvPicPr>
          <p:nvPr/>
        </p:nvPicPr>
        <p:blipFill rotWithShape="1">
          <a:blip r:embed="rId2"/>
          <a:srcRect l="6546" t="4658" r="8474" b="13574"/>
          <a:stretch/>
        </p:blipFill>
        <p:spPr>
          <a:xfrm>
            <a:off x="10201619" y="-5289"/>
            <a:ext cx="1990381" cy="1436348"/>
          </a:xfrm>
          <a:prstGeom prst="rect">
            <a:avLst/>
          </a:prstGeom>
        </p:spPr>
      </p:pic>
      <p:pic>
        <p:nvPicPr>
          <p:cNvPr id="7" name="Рисунок 6">
            <a:extLst>
              <a:ext uri="{FF2B5EF4-FFF2-40B4-BE49-F238E27FC236}">
                <a16:creationId xmlns:a16="http://schemas.microsoft.com/office/drawing/2014/main" id="{E9D9B678-CDA3-4638-B7A0-DF655CF58145}"/>
              </a:ext>
            </a:extLst>
          </p:cNvPr>
          <p:cNvPicPr>
            <a:picLocks noChangeAspect="1"/>
          </p:cNvPicPr>
          <p:nvPr/>
        </p:nvPicPr>
        <p:blipFill rotWithShape="1">
          <a:blip r:embed="rId2"/>
          <a:srcRect l="6546" t="4658" r="8474" b="13574"/>
          <a:stretch/>
        </p:blipFill>
        <p:spPr>
          <a:xfrm>
            <a:off x="10201619" y="1352769"/>
            <a:ext cx="1990381" cy="1436348"/>
          </a:xfrm>
          <a:prstGeom prst="rect">
            <a:avLst/>
          </a:prstGeom>
        </p:spPr>
      </p:pic>
      <p:pic>
        <p:nvPicPr>
          <p:cNvPr id="8" name="Рисунок 7">
            <a:extLst>
              <a:ext uri="{FF2B5EF4-FFF2-40B4-BE49-F238E27FC236}">
                <a16:creationId xmlns:a16="http://schemas.microsoft.com/office/drawing/2014/main" id="{8AD036A9-2211-48D6-8B5A-EB0D7AF901ED}"/>
              </a:ext>
            </a:extLst>
          </p:cNvPr>
          <p:cNvPicPr>
            <a:picLocks noChangeAspect="1"/>
          </p:cNvPicPr>
          <p:nvPr/>
        </p:nvPicPr>
        <p:blipFill rotWithShape="1">
          <a:blip r:embed="rId2"/>
          <a:srcRect l="6546" t="4658" r="8474" b="13574"/>
          <a:stretch/>
        </p:blipFill>
        <p:spPr>
          <a:xfrm>
            <a:off x="10201619" y="2788716"/>
            <a:ext cx="1990381" cy="1436348"/>
          </a:xfrm>
          <a:prstGeom prst="rect">
            <a:avLst/>
          </a:prstGeom>
        </p:spPr>
      </p:pic>
      <p:pic>
        <p:nvPicPr>
          <p:cNvPr id="9" name="Рисунок 8">
            <a:extLst>
              <a:ext uri="{FF2B5EF4-FFF2-40B4-BE49-F238E27FC236}">
                <a16:creationId xmlns:a16="http://schemas.microsoft.com/office/drawing/2014/main" id="{2D94B6A6-C990-400F-82D7-FBB5AFBDE0CE}"/>
              </a:ext>
            </a:extLst>
          </p:cNvPr>
          <p:cNvPicPr>
            <a:picLocks noChangeAspect="1"/>
          </p:cNvPicPr>
          <p:nvPr/>
        </p:nvPicPr>
        <p:blipFill rotWithShape="1">
          <a:blip r:embed="rId2"/>
          <a:srcRect l="6546" t="4658" r="8474" b="13574"/>
          <a:stretch/>
        </p:blipFill>
        <p:spPr>
          <a:xfrm>
            <a:off x="10201619" y="4225064"/>
            <a:ext cx="1990381" cy="1436348"/>
          </a:xfrm>
          <a:prstGeom prst="rect">
            <a:avLst/>
          </a:prstGeom>
        </p:spPr>
      </p:pic>
    </p:spTree>
    <p:extLst>
      <p:ext uri="{BB962C8B-B14F-4D97-AF65-F5344CB8AC3E}">
        <p14:creationId xmlns:p14="http://schemas.microsoft.com/office/powerpoint/2010/main" val="10424789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9C637D6-E5AA-4757-A698-1D0E587383BA}"/>
              </a:ext>
            </a:extLst>
          </p:cNvPr>
          <p:cNvSpPr/>
          <p:nvPr/>
        </p:nvSpPr>
        <p:spPr>
          <a:xfrm>
            <a:off x="10157553" y="0"/>
            <a:ext cx="2034448" cy="954107"/>
          </a:xfrm>
          <a:prstGeom prst="rect">
            <a:avLst/>
          </a:prstGeom>
        </p:spPr>
        <p:txBody>
          <a:bodyPr wrap="square">
            <a:spAutoFit/>
          </a:bodyPr>
          <a:lstStyle/>
          <a:p>
            <a:pPr algn="ctr"/>
            <a:r>
              <a:rPr lang="uz-Cyrl-UZ" sz="2800" b="1" dirty="0">
                <a:latin typeface="Times New Roman" panose="02020603050405020304" pitchFamily="18" charset="0"/>
                <a:ea typeface="Times New Roman" panose="02020603050405020304" pitchFamily="18" charset="0"/>
              </a:rPr>
              <a:t>SWOT</a:t>
            </a:r>
            <a:r>
              <a:rPr lang="uz-Cyrl-UZ" sz="2800" b="1" dirty="0">
                <a:latin typeface="Times New Roman" panose="02020603050405020304" pitchFamily="18" charset="0"/>
                <a:ea typeface="OpenSymbol"/>
              </a:rPr>
              <a:t> ТАҲЛИЛ</a:t>
            </a:r>
            <a:endParaRPr lang="uz-Latn-UZ" sz="2800" dirty="0"/>
          </a:p>
        </p:txBody>
      </p:sp>
      <p:graphicFrame>
        <p:nvGraphicFramePr>
          <p:cNvPr id="3" name="Таблица 3">
            <a:extLst>
              <a:ext uri="{FF2B5EF4-FFF2-40B4-BE49-F238E27FC236}">
                <a16:creationId xmlns:a16="http://schemas.microsoft.com/office/drawing/2014/main" id="{6554A402-7525-47BE-A4BA-BA431E072575}"/>
              </a:ext>
            </a:extLst>
          </p:cNvPr>
          <p:cNvGraphicFramePr>
            <a:graphicFrameLocks noGrp="1"/>
          </p:cNvGraphicFramePr>
          <p:nvPr>
            <p:extLst>
              <p:ext uri="{D42A27DB-BD31-4B8C-83A1-F6EECF244321}">
                <p14:modId xmlns:p14="http://schemas.microsoft.com/office/powerpoint/2010/main" val="2615890395"/>
              </p:ext>
            </p:extLst>
          </p:nvPr>
        </p:nvGraphicFramePr>
        <p:xfrm>
          <a:off x="-1" y="0"/>
          <a:ext cx="10157553" cy="6858000"/>
        </p:xfrm>
        <a:graphic>
          <a:graphicData uri="http://schemas.openxmlformats.org/drawingml/2006/table">
            <a:tbl>
              <a:tblPr firstRow="1" bandRow="1">
                <a:tableStyleId>{5C22544A-7EE6-4342-B048-85BDC9FD1C3A}</a:tableStyleId>
              </a:tblPr>
              <a:tblGrid>
                <a:gridCol w="4988935">
                  <a:extLst>
                    <a:ext uri="{9D8B030D-6E8A-4147-A177-3AD203B41FA5}">
                      <a16:colId xmlns:a16="http://schemas.microsoft.com/office/drawing/2014/main" val="1710103229"/>
                    </a:ext>
                  </a:extLst>
                </a:gridCol>
                <a:gridCol w="5168618">
                  <a:extLst>
                    <a:ext uri="{9D8B030D-6E8A-4147-A177-3AD203B41FA5}">
                      <a16:colId xmlns:a16="http://schemas.microsoft.com/office/drawing/2014/main" val="809867005"/>
                    </a:ext>
                  </a:extLst>
                </a:gridCol>
              </a:tblGrid>
              <a:tr h="3516515">
                <a:tc>
                  <a:txBody>
                    <a:bodyPr/>
                    <a:lstStyle/>
                    <a:p>
                      <a:pPr algn="ctr">
                        <a:spcAft>
                          <a:spcPts val="0"/>
                        </a:spcAft>
                      </a:pPr>
                      <a:r>
                        <a:rPr lang="uz-Cyrl-UZ" sz="1700" b="1" kern="1200" dirty="0">
                          <a:solidFill>
                            <a:schemeClr val="tx1"/>
                          </a:solidFill>
                          <a:effectLst/>
                          <a:latin typeface="Times New Roman" panose="02020603050405020304" pitchFamily="18" charset="0"/>
                          <a:ea typeface="+mn-ea"/>
                          <a:cs typeface="Times New Roman" panose="02020603050405020304" pitchFamily="18" charset="0"/>
                        </a:rPr>
                        <a:t>КУЧЛИ ТОМОНЛАР</a:t>
                      </a:r>
                      <a:endParaRPr lang="en-US" sz="1700" b="1"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spcAft>
                          <a:spcPts val="0"/>
                        </a:spcAft>
                        <a:buFont typeface="Times New Roman" panose="02020603050405020304" pitchFamily="18" charset="0"/>
                        <a:buNone/>
                      </a:pPr>
                      <a:endParaRPr lang="en-US" sz="1700" b="1"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Бозорда устунлик қилиш</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Масштаб иқтисодиёти</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Кичик харажатлар</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Лидерлик ва бошқарув кўникмалари</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Молия-пул ресурслари</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Ишлаб чиқариш имкониятлари</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Инновацион жараёнлар</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Яхши архитектура</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Яхши ном</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Турли хил махсулотлар</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Махсулот ёки хизмат сифати</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txBody>
                  <a:tcPr marL="68580" marR="68580" marT="0" marB="0">
                    <a:solidFill>
                      <a:schemeClr val="accent2">
                        <a:lumMod val="40000"/>
                        <a:lumOff val="60000"/>
                      </a:schemeClr>
                    </a:solidFill>
                  </a:tcPr>
                </a:tc>
                <a:tc>
                  <a:txBody>
                    <a:bodyPr/>
                    <a:lstStyle/>
                    <a:p>
                      <a:pPr algn="ctr">
                        <a:spcAft>
                          <a:spcPts val="0"/>
                        </a:spcAft>
                      </a:pPr>
                      <a:r>
                        <a:rPr lang="uz-Cyrl-UZ" sz="1700" b="1" kern="1200" dirty="0">
                          <a:solidFill>
                            <a:schemeClr val="tx1"/>
                          </a:solidFill>
                          <a:effectLst/>
                          <a:latin typeface="Times New Roman" panose="02020603050405020304" pitchFamily="18" charset="0"/>
                          <a:ea typeface="+mn-ea"/>
                          <a:cs typeface="Times New Roman" panose="02020603050405020304" pitchFamily="18" charset="0"/>
                        </a:rPr>
                        <a:t>ЗАИФ ТОМОНЛАР</a:t>
                      </a:r>
                      <a:endParaRPr lang="en-US" sz="1700" b="1" kern="1200" dirty="0">
                        <a:solidFill>
                          <a:schemeClr val="tx1"/>
                        </a:solidFill>
                        <a:effectLst/>
                        <a:latin typeface="Times New Roman" panose="02020603050405020304" pitchFamily="18" charset="0"/>
                        <a:ea typeface="+mn-ea"/>
                        <a:cs typeface="Times New Roman" panose="02020603050405020304" pitchFamily="18" charset="0"/>
                      </a:endParaRPr>
                    </a:p>
                    <a:p>
                      <a:pPr algn="ctr">
                        <a:spcAft>
                          <a:spcPts val="0"/>
                        </a:spcAft>
                      </a:pPr>
                      <a:endParaRPr lang="uz-Latn-UZ" sz="1700" b="1"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Бозорнинг кичик улуши</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Асосий кўникмалар камлиги</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Катта харажатлар </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Лидерлик ва бошқарув етишмаслиги</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Заиф молия ва ёмон пул оқимлари</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Эскирган ишлаб чиқариш</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Инновациялар камлиги</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Заиф ташкилот</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Ёмон ном</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Дифференциация йўқ </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ctr">
                        <a:spcAft>
                          <a:spcPts val="0"/>
                        </a:spcAft>
                        <a:buFont typeface="Times New Roman" panose="02020603050405020304" pitchFamily="18" charset="0"/>
                        <a:buNone/>
                      </a:pP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Сифат пастлиги</a:t>
                      </a:r>
                      <a:endParaRPr lang="uz-Latn-UZ" sz="1700" b="0" kern="1200" dirty="0">
                        <a:solidFill>
                          <a:schemeClr val="tx1"/>
                        </a:solidFill>
                        <a:effectLst/>
                        <a:latin typeface="Times New Roman" panose="02020603050405020304" pitchFamily="18" charset="0"/>
                        <a:ea typeface="+mn-ea"/>
                        <a:cs typeface="Times New Roman" panose="02020603050405020304" pitchFamily="18" charset="0"/>
                      </a:endParaRPr>
                    </a:p>
                  </a:txBody>
                  <a:tcPr marL="68580" marR="68580" marT="0" marB="0">
                    <a:solidFill>
                      <a:schemeClr val="accent3">
                        <a:lumMod val="40000"/>
                        <a:lumOff val="60000"/>
                      </a:schemeClr>
                    </a:solidFill>
                  </a:tcPr>
                </a:tc>
                <a:extLst>
                  <a:ext uri="{0D108BD9-81ED-4DB2-BD59-A6C34878D82A}">
                    <a16:rowId xmlns:a16="http://schemas.microsoft.com/office/drawing/2014/main" val="3850016119"/>
                  </a:ext>
                </a:extLst>
              </a:tr>
              <a:tr h="3341485">
                <a:tc>
                  <a:txBody>
                    <a:bodyPr/>
                    <a:lstStyle/>
                    <a:p>
                      <a:pPr algn="ctr"/>
                      <a:r>
                        <a:rPr lang="uz-Cyrl-UZ" sz="1700" b="1" kern="1200" dirty="0">
                          <a:solidFill>
                            <a:schemeClr val="tx1"/>
                          </a:solidFill>
                          <a:effectLst/>
                          <a:latin typeface="Times New Roman" panose="02020603050405020304" pitchFamily="18" charset="0"/>
                          <a:ea typeface="+mn-ea"/>
                          <a:cs typeface="Times New Roman" panose="02020603050405020304" pitchFamily="18" charset="0"/>
                        </a:rPr>
                        <a:t>ИМКОНИЯТЛАР</a:t>
                      </a:r>
                    </a:p>
                    <a:p>
                      <a:pPr algn="ctr"/>
                      <a:endParaRPr lang="en-US" sz="1700" b="0" kern="1200" dirty="0">
                        <a:solidFill>
                          <a:schemeClr val="tx1"/>
                        </a:solidFill>
                        <a:effectLst/>
                        <a:latin typeface="Times New Roman" panose="02020603050405020304" pitchFamily="18" charset="0"/>
                        <a:ea typeface="+mn-ea"/>
                        <a:cs typeface="Times New Roman" panose="02020603050405020304" pitchFamily="18" charset="0"/>
                      </a:endParaRP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Янги бозор ва сегментлар</a:t>
                      </a:r>
                      <a:endParaRPr lang="en-US" sz="1700" b="0" kern="1200" dirty="0">
                        <a:solidFill>
                          <a:schemeClr val="tx1"/>
                        </a:solidFill>
                        <a:effectLst/>
                        <a:latin typeface="Times New Roman" panose="02020603050405020304" pitchFamily="18" charset="0"/>
                        <a:ea typeface="+mn-ea"/>
                        <a:cs typeface="Times New Roman" panose="02020603050405020304" pitchFamily="18" charset="0"/>
                      </a:endParaRP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Янги махсулотлар</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Диверсификация имкониятлари</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Бозор ўсиши</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Заиф рақобатчилар</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Демографик ва ижтимоий ўзгаришлар</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Сиёсий/иқтисодий шароит ўзгариши</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Хамкорликни янги имкониятлари</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Иқтисодий кўтарилаш</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Халқаро ўсиш</a:t>
                      </a:r>
                      <a:endParaRPr lang="uz-Latn-UZ" sz="1700" dirty="0">
                        <a:solidFill>
                          <a:schemeClr val="tx1"/>
                        </a:solidFill>
                        <a:latin typeface="Times New Roman" panose="02020603050405020304" pitchFamily="18" charset="0"/>
                        <a:cs typeface="Times New Roman" panose="02020603050405020304" pitchFamily="18" charset="0"/>
                      </a:endParaRPr>
                    </a:p>
                  </a:txBody>
                  <a:tcPr anchor="ctr">
                    <a:solidFill>
                      <a:schemeClr val="accent6">
                        <a:lumMod val="40000"/>
                        <a:lumOff val="60000"/>
                      </a:schemeClr>
                    </a:solidFill>
                  </a:tcPr>
                </a:tc>
                <a:tc>
                  <a:txBody>
                    <a:bodyPr/>
                    <a:lstStyle/>
                    <a:p>
                      <a:pPr algn="ctr"/>
                      <a:r>
                        <a:rPr lang="uz-Cyrl-UZ" sz="1700" b="1" kern="1200" dirty="0">
                          <a:solidFill>
                            <a:schemeClr val="tx1"/>
                          </a:solidFill>
                          <a:effectLst/>
                          <a:latin typeface="Times New Roman" panose="02020603050405020304" pitchFamily="18" charset="0"/>
                          <a:ea typeface="+mn-ea"/>
                          <a:cs typeface="Times New Roman" panose="02020603050405020304" pitchFamily="18" charset="0"/>
                        </a:rPr>
                        <a:t>ТАХДИДЛАР</a:t>
                      </a:r>
                      <a:endParaRPr lang="en-US" sz="1700" b="1" kern="1200" dirty="0">
                        <a:solidFill>
                          <a:schemeClr val="tx1"/>
                        </a:solidFill>
                        <a:effectLst/>
                        <a:latin typeface="Times New Roman" panose="02020603050405020304" pitchFamily="18" charset="0"/>
                        <a:ea typeface="+mn-ea"/>
                        <a:cs typeface="Times New Roman" panose="02020603050405020304" pitchFamily="18" charset="0"/>
                      </a:endParaRPr>
                    </a:p>
                    <a:p>
                      <a:pPr algn="ctr"/>
                      <a:endParaRPr lang="uz-Cyrl-UZ" sz="1700" b="1" kern="1200" dirty="0">
                        <a:solidFill>
                          <a:schemeClr val="tx1"/>
                        </a:solidFill>
                        <a:effectLst/>
                        <a:latin typeface="Times New Roman" panose="02020603050405020304" pitchFamily="18" charset="0"/>
                        <a:ea typeface="+mn-ea"/>
                        <a:cs typeface="Times New Roman" panose="02020603050405020304" pitchFamily="18" charset="0"/>
                      </a:endParaRP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Бозорда янги қатнашчилар</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Рақобатнинг ўсиши</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Мижоз томонидан босим ўсиши</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Бозорнинг паст ўсиши</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Иқтисодий тушкинлик</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Технологик тахдидлар</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Сиёсий/иқтисодий шароит ўзгариши</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Демографик ўзгаришлар</a:t>
                      </a:r>
                    </a:p>
                    <a:p>
                      <a:pPr algn="ctr"/>
                      <a:r>
                        <a:rPr lang="uz-Cyrl-UZ" sz="1700" b="0" kern="1200" dirty="0">
                          <a:solidFill>
                            <a:schemeClr val="tx1"/>
                          </a:solidFill>
                          <a:effectLst/>
                          <a:latin typeface="Times New Roman" panose="02020603050405020304" pitchFamily="18" charset="0"/>
                          <a:ea typeface="+mn-ea"/>
                          <a:cs typeface="Times New Roman" panose="02020603050405020304" pitchFamily="18" charset="0"/>
                        </a:rPr>
                        <a:t>Савдога янги халқаро тўсқинлик</a:t>
                      </a:r>
                      <a:endParaRPr lang="uz-Latn-UZ" sz="1700" dirty="0">
                        <a:solidFill>
                          <a:schemeClr val="tx1"/>
                        </a:solidFill>
                        <a:latin typeface="Times New Roman" panose="02020603050405020304" pitchFamily="18" charset="0"/>
                        <a:cs typeface="Times New Roman" panose="02020603050405020304" pitchFamily="18" charset="0"/>
                      </a:endParaRPr>
                    </a:p>
                  </a:txBody>
                  <a:tcPr>
                    <a:solidFill>
                      <a:schemeClr val="accent4">
                        <a:lumMod val="40000"/>
                        <a:lumOff val="60000"/>
                      </a:schemeClr>
                    </a:solidFill>
                  </a:tcPr>
                </a:tc>
                <a:extLst>
                  <a:ext uri="{0D108BD9-81ED-4DB2-BD59-A6C34878D82A}">
                    <a16:rowId xmlns:a16="http://schemas.microsoft.com/office/drawing/2014/main" val="1103054719"/>
                  </a:ext>
                </a:extLst>
              </a:tr>
            </a:tbl>
          </a:graphicData>
        </a:graphic>
      </p:graphicFrame>
      <p:pic>
        <p:nvPicPr>
          <p:cNvPr id="5" name="Рисунок 4">
            <a:extLst>
              <a:ext uri="{FF2B5EF4-FFF2-40B4-BE49-F238E27FC236}">
                <a16:creationId xmlns:a16="http://schemas.microsoft.com/office/drawing/2014/main" id="{C5381EEF-39B5-4671-9273-3B4A13C6FA68}"/>
              </a:ext>
            </a:extLst>
          </p:cNvPr>
          <p:cNvPicPr>
            <a:picLocks noChangeAspect="1"/>
          </p:cNvPicPr>
          <p:nvPr/>
        </p:nvPicPr>
        <p:blipFill>
          <a:blip r:embed="rId2"/>
          <a:stretch>
            <a:fillRect/>
          </a:stretch>
        </p:blipFill>
        <p:spPr>
          <a:xfrm>
            <a:off x="10157552" y="1227349"/>
            <a:ext cx="2034448" cy="1130249"/>
          </a:xfrm>
          <a:prstGeom prst="rect">
            <a:avLst/>
          </a:prstGeom>
        </p:spPr>
      </p:pic>
      <p:pic>
        <p:nvPicPr>
          <p:cNvPr id="6" name="Рисунок 5">
            <a:extLst>
              <a:ext uri="{FF2B5EF4-FFF2-40B4-BE49-F238E27FC236}">
                <a16:creationId xmlns:a16="http://schemas.microsoft.com/office/drawing/2014/main" id="{6D66E68B-E404-4567-A5D5-ED3955760CC0}"/>
              </a:ext>
            </a:extLst>
          </p:cNvPr>
          <p:cNvPicPr>
            <a:picLocks noChangeAspect="1"/>
          </p:cNvPicPr>
          <p:nvPr/>
        </p:nvPicPr>
        <p:blipFill>
          <a:blip r:embed="rId2"/>
          <a:stretch>
            <a:fillRect/>
          </a:stretch>
        </p:blipFill>
        <p:spPr>
          <a:xfrm>
            <a:off x="10157552" y="2362532"/>
            <a:ext cx="2034448" cy="1130249"/>
          </a:xfrm>
          <a:prstGeom prst="rect">
            <a:avLst/>
          </a:prstGeom>
        </p:spPr>
      </p:pic>
      <p:pic>
        <p:nvPicPr>
          <p:cNvPr id="7" name="Рисунок 6">
            <a:extLst>
              <a:ext uri="{FF2B5EF4-FFF2-40B4-BE49-F238E27FC236}">
                <a16:creationId xmlns:a16="http://schemas.microsoft.com/office/drawing/2014/main" id="{AAC8AFD1-2DA0-42F0-8C89-AB4EDEDC0426}"/>
              </a:ext>
            </a:extLst>
          </p:cNvPr>
          <p:cNvPicPr>
            <a:picLocks noChangeAspect="1"/>
          </p:cNvPicPr>
          <p:nvPr/>
        </p:nvPicPr>
        <p:blipFill>
          <a:blip r:embed="rId2"/>
          <a:stretch>
            <a:fillRect/>
          </a:stretch>
        </p:blipFill>
        <p:spPr>
          <a:xfrm>
            <a:off x="10157552" y="3462319"/>
            <a:ext cx="2034448" cy="1130249"/>
          </a:xfrm>
          <a:prstGeom prst="rect">
            <a:avLst/>
          </a:prstGeom>
        </p:spPr>
      </p:pic>
      <p:pic>
        <p:nvPicPr>
          <p:cNvPr id="8" name="Рисунок 7">
            <a:extLst>
              <a:ext uri="{FF2B5EF4-FFF2-40B4-BE49-F238E27FC236}">
                <a16:creationId xmlns:a16="http://schemas.microsoft.com/office/drawing/2014/main" id="{3AEA480B-D1EA-4169-8A17-1819EB87B93F}"/>
              </a:ext>
            </a:extLst>
          </p:cNvPr>
          <p:cNvPicPr>
            <a:picLocks noChangeAspect="1"/>
          </p:cNvPicPr>
          <p:nvPr/>
        </p:nvPicPr>
        <p:blipFill>
          <a:blip r:embed="rId2"/>
          <a:stretch>
            <a:fillRect/>
          </a:stretch>
        </p:blipFill>
        <p:spPr>
          <a:xfrm>
            <a:off x="10157552" y="4592568"/>
            <a:ext cx="2034448" cy="1130249"/>
          </a:xfrm>
          <a:prstGeom prst="rect">
            <a:avLst/>
          </a:prstGeom>
        </p:spPr>
      </p:pic>
      <p:pic>
        <p:nvPicPr>
          <p:cNvPr id="10" name="Рисунок 9">
            <a:extLst>
              <a:ext uri="{FF2B5EF4-FFF2-40B4-BE49-F238E27FC236}">
                <a16:creationId xmlns:a16="http://schemas.microsoft.com/office/drawing/2014/main" id="{64C4C7FF-9F08-46C0-98F9-FEE1243C6452}"/>
              </a:ext>
            </a:extLst>
          </p:cNvPr>
          <p:cNvPicPr>
            <a:picLocks noChangeAspect="1"/>
          </p:cNvPicPr>
          <p:nvPr/>
        </p:nvPicPr>
        <p:blipFill>
          <a:blip r:embed="rId2"/>
          <a:stretch>
            <a:fillRect/>
          </a:stretch>
        </p:blipFill>
        <p:spPr>
          <a:xfrm>
            <a:off x="10157552" y="5722817"/>
            <a:ext cx="2034448" cy="1130249"/>
          </a:xfrm>
          <a:prstGeom prst="rect">
            <a:avLst/>
          </a:prstGeom>
        </p:spPr>
      </p:pic>
    </p:spTree>
    <p:extLst>
      <p:ext uri="{BB962C8B-B14F-4D97-AF65-F5344CB8AC3E}">
        <p14:creationId xmlns:p14="http://schemas.microsoft.com/office/powerpoint/2010/main" val="85005336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B357E3B2-532E-44BA-968A-AA8ABD2ED69D}"/>
              </a:ext>
            </a:extLst>
          </p:cNvPr>
          <p:cNvPicPr>
            <a:picLocks noChangeAspect="1"/>
          </p:cNvPicPr>
          <p:nvPr/>
        </p:nvPicPr>
        <p:blipFill>
          <a:blip r:embed="rId2"/>
          <a:stretch>
            <a:fillRect/>
          </a:stretch>
        </p:blipFill>
        <p:spPr>
          <a:xfrm>
            <a:off x="5012675" y="639269"/>
            <a:ext cx="7179324" cy="3518028"/>
          </a:xfrm>
          <a:prstGeom prst="rect">
            <a:avLst/>
          </a:prstGeom>
        </p:spPr>
      </p:pic>
      <p:sp>
        <p:nvSpPr>
          <p:cNvPr id="3" name="Прямоугольник 2">
            <a:extLst>
              <a:ext uri="{FF2B5EF4-FFF2-40B4-BE49-F238E27FC236}">
                <a16:creationId xmlns:a16="http://schemas.microsoft.com/office/drawing/2014/main" id="{2493C04B-D77E-4C13-B200-BAC7597C23FA}"/>
              </a:ext>
            </a:extLst>
          </p:cNvPr>
          <p:cNvSpPr/>
          <p:nvPr/>
        </p:nvSpPr>
        <p:spPr>
          <a:xfrm>
            <a:off x="1889335" y="0"/>
            <a:ext cx="8923084" cy="523220"/>
          </a:xfrm>
          <a:prstGeom prst="rect">
            <a:avLst/>
          </a:prstGeom>
        </p:spPr>
        <p:txBody>
          <a:bodyPr wrap="none">
            <a:spAutoFit/>
          </a:bodyPr>
          <a:lstStyle/>
          <a:p>
            <a:r>
              <a:rPr lang="uz-Cyrl-UZ" sz="2800" b="1" dirty="0">
                <a:latin typeface="Times New Roman" panose="02020603050405020304" pitchFamily="18" charset="0"/>
                <a:ea typeface="Times New Roman" panose="02020603050405020304" pitchFamily="18" charset="0"/>
              </a:rPr>
              <a:t>СТРАТЕГИЯНИ АМАЛГА ОШИРИШ </a:t>
            </a:r>
            <a:r>
              <a:rPr lang="uz-Cyrl-UZ" sz="2800" b="1" dirty="0" smtClean="0">
                <a:latin typeface="Times New Roman" panose="02020603050405020304" pitchFamily="18" charset="0"/>
                <a:ea typeface="Times New Roman" panose="02020603050405020304" pitchFamily="18" charset="0"/>
              </a:rPr>
              <a:t>ЙЎЛЛАРИ</a:t>
            </a:r>
            <a:r>
              <a:rPr lang="en-US" sz="2800" b="1" dirty="0" smtClean="0">
                <a:latin typeface="Times New Roman" panose="02020603050405020304" pitchFamily="18" charset="0"/>
                <a:ea typeface="Times New Roman" panose="02020603050405020304" pitchFamily="18" charset="0"/>
              </a:rPr>
              <a:t> [2]</a:t>
            </a:r>
            <a:endParaRPr lang="uz-Latn-UZ" sz="2800" b="1" dirty="0"/>
          </a:p>
        </p:txBody>
      </p:sp>
      <p:sp>
        <p:nvSpPr>
          <p:cNvPr id="4" name="Прямоугольник 3">
            <a:extLst>
              <a:ext uri="{FF2B5EF4-FFF2-40B4-BE49-F238E27FC236}">
                <a16:creationId xmlns:a16="http://schemas.microsoft.com/office/drawing/2014/main" id="{4D984BEC-FBD6-4952-AF21-5790F9864359}"/>
              </a:ext>
            </a:extLst>
          </p:cNvPr>
          <p:cNvSpPr/>
          <p:nvPr/>
        </p:nvSpPr>
        <p:spPr>
          <a:xfrm>
            <a:off x="194631" y="548172"/>
            <a:ext cx="4818043" cy="3785652"/>
          </a:xfrm>
          <a:prstGeom prst="rect">
            <a:avLst/>
          </a:prstGeom>
        </p:spPr>
        <p:txBody>
          <a:bodyPr wrap="square">
            <a:spAutoFit/>
          </a:bodyPr>
          <a:lstStyle/>
          <a:p>
            <a:pPr algn="just">
              <a:spcAft>
                <a:spcPts val="0"/>
              </a:spcAft>
            </a:pPr>
            <a:r>
              <a:rPr lang="uz-Cyrl-UZ" sz="1600" b="1" dirty="0">
                <a:latin typeface="Times New Roman" panose="02020603050405020304" pitchFamily="18" charset="0"/>
                <a:ea typeface="Times New Roman" panose="02020603050405020304" pitchFamily="18" charset="0"/>
              </a:rPr>
              <a:t>1-йўналиш</a:t>
            </a:r>
            <a:r>
              <a:rPr lang="uz-Cyrl-UZ" sz="1600" dirty="0">
                <a:latin typeface="Times New Roman" panose="02020603050405020304" pitchFamily="18" charset="0"/>
                <a:ea typeface="Times New Roman" panose="02020603050405020304" pitchFamily="18" charset="0"/>
              </a:rPr>
              <a:t> - бу стратегик режалаштириш маршрути бўлиб, унда режалаштирилган стратегияни (лойиҳа) амалга ошириш  орқали мақсадга эришилади. Тадқиқотлар шуни кўрсатадики, амалга оширилган стратегияларнинг 10% дан камига шу тарзда эришилади.</a:t>
            </a:r>
            <a:endParaRPr lang="uz-Latn-UZ" sz="1600" dirty="0">
              <a:latin typeface="Times New Roman" panose="02020603050405020304" pitchFamily="18" charset="0"/>
              <a:ea typeface="Times New Roman" panose="02020603050405020304" pitchFamily="18" charset="0"/>
            </a:endParaRPr>
          </a:p>
          <a:p>
            <a:pPr algn="just"/>
            <a:r>
              <a:rPr lang="uz-Cyrl-UZ" sz="1600" b="1" dirty="0">
                <a:latin typeface="Times New Roman" panose="02020603050405020304" pitchFamily="18" charset="0"/>
                <a:ea typeface="Times New Roman" panose="02020603050405020304" pitchFamily="18" charset="0"/>
              </a:rPr>
              <a:t>2-йўналиш</a:t>
            </a:r>
            <a:r>
              <a:rPr lang="uz-Cyrl-UZ" sz="1600" dirty="0">
                <a:latin typeface="Times New Roman" panose="02020603050405020304" pitchFamily="18" charset="0"/>
                <a:ea typeface="Times New Roman" panose="02020603050405020304" pitchFamily="18" charset="0"/>
              </a:rPr>
              <a:t> - амалга оширилмаган стратегия - бу номувофиқ ёки амалга ошириб бўлмайдиган деб ҳисобланган, режалаштирилган, кутилган стратегиялар (яъни лойиҳалар) тақдири. (90% ҳолларда)</a:t>
            </a:r>
            <a:r>
              <a:rPr lang="uz-Cyrl-UZ" sz="1600" b="1" dirty="0">
                <a:latin typeface="Times New Roman" panose="02020603050405020304" pitchFamily="18" charset="0"/>
                <a:ea typeface="Times New Roman" panose="02020603050405020304" pitchFamily="18" charset="0"/>
              </a:rPr>
              <a:t> </a:t>
            </a:r>
            <a:endParaRPr lang="en-US" sz="1600" b="1" dirty="0">
              <a:latin typeface="Times New Roman" panose="02020603050405020304" pitchFamily="18" charset="0"/>
              <a:ea typeface="Times New Roman" panose="02020603050405020304" pitchFamily="18" charset="0"/>
            </a:endParaRPr>
          </a:p>
          <a:p>
            <a:pPr algn="just"/>
            <a:r>
              <a:rPr lang="uz-Cyrl-UZ" sz="1600" b="1" dirty="0">
                <a:latin typeface="Times New Roman" panose="02020603050405020304" pitchFamily="18" charset="0"/>
                <a:ea typeface="Times New Roman" panose="02020603050405020304" pitchFamily="18" charset="0"/>
              </a:rPr>
              <a:t>3-йўналиш</a:t>
            </a:r>
            <a:r>
              <a:rPr lang="uz-Cyrl-UZ" sz="1600" dirty="0">
                <a:latin typeface="Times New Roman" panose="02020603050405020304" pitchFamily="18" charset="0"/>
                <a:ea typeface="Times New Roman" panose="02020603050405020304" pitchFamily="18" charset="0"/>
              </a:rPr>
              <a:t> - пайдо бўлган стратегия ҳаракатлар босқичма-босқич амалга оширилганда пайдо бўлади (режалаштирилган стратегия доирасида ёки оддийгина “чалкашлик”).</a:t>
            </a:r>
            <a:endParaRPr lang="uz-Latn-UZ" sz="1600" dirty="0">
              <a:latin typeface="Times New Roman" panose="02020603050405020304" pitchFamily="18" charset="0"/>
              <a:ea typeface="Times New Roman" panose="02020603050405020304" pitchFamily="18" charset="0"/>
            </a:endParaRPr>
          </a:p>
        </p:txBody>
      </p:sp>
      <p:sp>
        <p:nvSpPr>
          <p:cNvPr id="5" name="Прямоугольник 4">
            <a:extLst>
              <a:ext uri="{FF2B5EF4-FFF2-40B4-BE49-F238E27FC236}">
                <a16:creationId xmlns:a16="http://schemas.microsoft.com/office/drawing/2014/main" id="{FF137420-5826-4318-A705-00AC1A4CB03D}"/>
              </a:ext>
            </a:extLst>
          </p:cNvPr>
          <p:cNvSpPr/>
          <p:nvPr/>
        </p:nvSpPr>
        <p:spPr>
          <a:xfrm>
            <a:off x="148040" y="4316526"/>
            <a:ext cx="9937214" cy="1323439"/>
          </a:xfrm>
          <a:prstGeom prst="rect">
            <a:avLst/>
          </a:prstGeom>
        </p:spPr>
        <p:txBody>
          <a:bodyPr wrap="square">
            <a:spAutoFit/>
          </a:bodyPr>
          <a:lstStyle/>
          <a:p>
            <a:pPr algn="just">
              <a:spcAft>
                <a:spcPts val="0"/>
              </a:spcAft>
            </a:pPr>
            <a:r>
              <a:rPr lang="uz-Cyrl-UZ" sz="1600" b="1" dirty="0">
                <a:latin typeface="Times New Roman" panose="02020603050405020304" pitchFamily="18" charset="0"/>
                <a:ea typeface="Times New Roman" panose="02020603050405020304" pitchFamily="18" charset="0"/>
              </a:rPr>
              <a:t>4-йўналиш</a:t>
            </a:r>
            <a:r>
              <a:rPr lang="uz-Cyrl-UZ" sz="1600" dirty="0">
                <a:latin typeface="Times New Roman" panose="02020603050405020304" pitchFamily="18" charset="0"/>
                <a:ea typeface="Times New Roman" panose="02020603050405020304" pitchFamily="18" charset="0"/>
              </a:rPr>
              <a:t> - пайдо бўлаётган стратегия вақт ўтиши билан режалаштирилган стратегияга айланиши мумкин.</a:t>
            </a:r>
            <a:endParaRPr lang="uz-Latn-UZ" sz="1600" dirty="0">
              <a:latin typeface="Times New Roman" panose="02020603050405020304" pitchFamily="18" charset="0"/>
              <a:ea typeface="Times New Roman" panose="02020603050405020304" pitchFamily="18" charset="0"/>
            </a:endParaRPr>
          </a:p>
          <a:p>
            <a:pPr algn="just">
              <a:spcAft>
                <a:spcPts val="0"/>
              </a:spcAft>
            </a:pPr>
            <a:r>
              <a:rPr lang="uz-Cyrl-UZ" sz="1600" b="1" dirty="0">
                <a:latin typeface="Times New Roman" panose="02020603050405020304" pitchFamily="18" charset="0"/>
                <a:ea typeface="Times New Roman" panose="02020603050405020304" pitchFamily="18" charset="0"/>
              </a:rPr>
              <a:t>5-йўналиш</a:t>
            </a:r>
            <a:r>
              <a:rPr lang="uz-Cyrl-UZ" sz="1600" dirty="0">
                <a:latin typeface="Times New Roman" panose="02020603050405020304" pitchFamily="18" charset="0"/>
                <a:ea typeface="Times New Roman" panose="02020603050405020304" pitchFamily="18" charset="0"/>
              </a:rPr>
              <a:t> – “имкониятларни излашга” асосланган бўлиши мумкин бўлган оптимистик стратегия. Рақобатбардош савдолар, қурилиш саноатидаги оппортунистик стратегиянинг намунасидир.</a:t>
            </a:r>
            <a:endParaRPr lang="uz-Latn-UZ" sz="1600" dirty="0">
              <a:latin typeface="Times New Roman" panose="02020603050405020304" pitchFamily="18" charset="0"/>
              <a:ea typeface="Times New Roman" panose="02020603050405020304" pitchFamily="18" charset="0"/>
            </a:endParaRPr>
          </a:p>
          <a:p>
            <a:pPr algn="just"/>
            <a:r>
              <a:rPr lang="uz-Cyrl-UZ" sz="1600" b="1" dirty="0">
                <a:latin typeface="Times New Roman" panose="02020603050405020304" pitchFamily="18" charset="0"/>
                <a:ea typeface="Times New Roman" panose="02020603050405020304" pitchFamily="18" charset="0"/>
              </a:rPr>
              <a:t>6-йўналиш</a:t>
            </a:r>
            <a:r>
              <a:rPr lang="uz-Cyrl-UZ" sz="1600" dirty="0">
                <a:latin typeface="Times New Roman" panose="02020603050405020304" pitchFamily="18" charset="0"/>
                <a:ea typeface="Times New Roman" panose="02020603050405020304" pitchFamily="18" charset="0"/>
              </a:rPr>
              <a:t> - асосий ташкилот ёки давлат мижозлари томонидан ташкилотга бириктирилган стратегияни амалга оширишга имкон беради.</a:t>
            </a:r>
            <a:endParaRPr lang="uz-Latn-UZ" sz="1600" dirty="0"/>
          </a:p>
        </p:txBody>
      </p:sp>
      <p:pic>
        <p:nvPicPr>
          <p:cNvPr id="6" name="Рисунок 5">
            <a:extLst>
              <a:ext uri="{FF2B5EF4-FFF2-40B4-BE49-F238E27FC236}">
                <a16:creationId xmlns:a16="http://schemas.microsoft.com/office/drawing/2014/main" id="{9CFEB801-B771-47B5-B3F8-4812471B14BD}"/>
              </a:ext>
            </a:extLst>
          </p:cNvPr>
          <p:cNvPicPr>
            <a:picLocks noChangeAspect="1"/>
          </p:cNvPicPr>
          <p:nvPr/>
        </p:nvPicPr>
        <p:blipFill>
          <a:blip r:embed="rId3"/>
          <a:stretch>
            <a:fillRect/>
          </a:stretch>
        </p:blipFill>
        <p:spPr>
          <a:xfrm>
            <a:off x="4109290" y="5825169"/>
            <a:ext cx="2065662" cy="1032831"/>
          </a:xfrm>
          <a:prstGeom prst="rect">
            <a:avLst/>
          </a:prstGeom>
        </p:spPr>
      </p:pic>
      <p:pic>
        <p:nvPicPr>
          <p:cNvPr id="7" name="Рисунок 6">
            <a:extLst>
              <a:ext uri="{FF2B5EF4-FFF2-40B4-BE49-F238E27FC236}">
                <a16:creationId xmlns:a16="http://schemas.microsoft.com/office/drawing/2014/main" id="{EB4ADE47-DD20-47C1-974C-D26CD6EF2768}"/>
              </a:ext>
            </a:extLst>
          </p:cNvPr>
          <p:cNvPicPr>
            <a:picLocks noChangeAspect="1"/>
          </p:cNvPicPr>
          <p:nvPr/>
        </p:nvPicPr>
        <p:blipFill>
          <a:blip r:embed="rId3"/>
          <a:stretch>
            <a:fillRect/>
          </a:stretch>
        </p:blipFill>
        <p:spPr>
          <a:xfrm>
            <a:off x="2054645" y="5825169"/>
            <a:ext cx="2065662" cy="1032831"/>
          </a:xfrm>
          <a:prstGeom prst="rect">
            <a:avLst/>
          </a:prstGeom>
        </p:spPr>
      </p:pic>
      <p:pic>
        <p:nvPicPr>
          <p:cNvPr id="8" name="Рисунок 7">
            <a:extLst>
              <a:ext uri="{FF2B5EF4-FFF2-40B4-BE49-F238E27FC236}">
                <a16:creationId xmlns:a16="http://schemas.microsoft.com/office/drawing/2014/main" id="{BD3453A4-BB2B-4194-8749-3A28419E3A20}"/>
              </a:ext>
            </a:extLst>
          </p:cNvPr>
          <p:cNvPicPr>
            <a:picLocks noChangeAspect="1"/>
          </p:cNvPicPr>
          <p:nvPr/>
        </p:nvPicPr>
        <p:blipFill>
          <a:blip r:embed="rId3"/>
          <a:stretch>
            <a:fillRect/>
          </a:stretch>
        </p:blipFill>
        <p:spPr>
          <a:xfrm>
            <a:off x="0" y="5825169"/>
            <a:ext cx="2065662" cy="1032831"/>
          </a:xfrm>
          <a:prstGeom prst="rect">
            <a:avLst/>
          </a:prstGeom>
        </p:spPr>
      </p:pic>
      <p:pic>
        <p:nvPicPr>
          <p:cNvPr id="9" name="Рисунок 8">
            <a:extLst>
              <a:ext uri="{FF2B5EF4-FFF2-40B4-BE49-F238E27FC236}">
                <a16:creationId xmlns:a16="http://schemas.microsoft.com/office/drawing/2014/main" id="{A459E9ED-4AF3-40A3-8433-26D1F2804686}"/>
              </a:ext>
            </a:extLst>
          </p:cNvPr>
          <p:cNvPicPr>
            <a:picLocks noChangeAspect="1"/>
          </p:cNvPicPr>
          <p:nvPr/>
        </p:nvPicPr>
        <p:blipFill>
          <a:blip r:embed="rId3"/>
          <a:stretch>
            <a:fillRect/>
          </a:stretch>
        </p:blipFill>
        <p:spPr>
          <a:xfrm>
            <a:off x="6062948" y="5825169"/>
            <a:ext cx="2065662" cy="1032831"/>
          </a:xfrm>
          <a:prstGeom prst="rect">
            <a:avLst/>
          </a:prstGeom>
        </p:spPr>
      </p:pic>
      <p:pic>
        <p:nvPicPr>
          <p:cNvPr id="10" name="Рисунок 9">
            <a:extLst>
              <a:ext uri="{FF2B5EF4-FFF2-40B4-BE49-F238E27FC236}">
                <a16:creationId xmlns:a16="http://schemas.microsoft.com/office/drawing/2014/main" id="{E062FE60-D47C-44D7-B78F-3DF58496D22C}"/>
              </a:ext>
            </a:extLst>
          </p:cNvPr>
          <p:cNvPicPr>
            <a:picLocks noChangeAspect="1"/>
          </p:cNvPicPr>
          <p:nvPr/>
        </p:nvPicPr>
        <p:blipFill>
          <a:blip r:embed="rId3"/>
          <a:stretch>
            <a:fillRect/>
          </a:stretch>
        </p:blipFill>
        <p:spPr>
          <a:xfrm>
            <a:off x="8128610" y="5825169"/>
            <a:ext cx="2065662" cy="1032831"/>
          </a:xfrm>
          <a:prstGeom prst="rect">
            <a:avLst/>
          </a:prstGeom>
        </p:spPr>
      </p:pic>
      <p:pic>
        <p:nvPicPr>
          <p:cNvPr id="11" name="Рисунок 10">
            <a:extLst>
              <a:ext uri="{FF2B5EF4-FFF2-40B4-BE49-F238E27FC236}">
                <a16:creationId xmlns:a16="http://schemas.microsoft.com/office/drawing/2014/main" id="{0C22B4BD-08B9-43F6-B671-2EE1613B99EB}"/>
              </a:ext>
            </a:extLst>
          </p:cNvPr>
          <p:cNvPicPr>
            <a:picLocks noChangeAspect="1"/>
          </p:cNvPicPr>
          <p:nvPr/>
        </p:nvPicPr>
        <p:blipFill>
          <a:blip r:embed="rId3"/>
          <a:stretch>
            <a:fillRect/>
          </a:stretch>
        </p:blipFill>
        <p:spPr>
          <a:xfrm>
            <a:off x="10126338" y="5825168"/>
            <a:ext cx="2065662" cy="1032831"/>
          </a:xfrm>
          <a:prstGeom prst="rect">
            <a:avLst/>
          </a:prstGeom>
        </p:spPr>
      </p:pic>
      <p:pic>
        <p:nvPicPr>
          <p:cNvPr id="12" name="Рисунок 11">
            <a:extLst>
              <a:ext uri="{FF2B5EF4-FFF2-40B4-BE49-F238E27FC236}">
                <a16:creationId xmlns:a16="http://schemas.microsoft.com/office/drawing/2014/main" id="{A9D27400-1A76-4F30-AE64-BF5B6448B692}"/>
              </a:ext>
            </a:extLst>
          </p:cNvPr>
          <p:cNvPicPr>
            <a:picLocks noChangeAspect="1"/>
          </p:cNvPicPr>
          <p:nvPr/>
        </p:nvPicPr>
        <p:blipFill>
          <a:blip r:embed="rId3"/>
          <a:stretch>
            <a:fillRect/>
          </a:stretch>
        </p:blipFill>
        <p:spPr>
          <a:xfrm>
            <a:off x="10126338" y="4792336"/>
            <a:ext cx="2065662" cy="1032831"/>
          </a:xfrm>
          <a:prstGeom prst="rect">
            <a:avLst/>
          </a:prstGeom>
        </p:spPr>
      </p:pic>
      <p:pic>
        <p:nvPicPr>
          <p:cNvPr id="13" name="Рисунок 12">
            <a:extLst>
              <a:ext uri="{FF2B5EF4-FFF2-40B4-BE49-F238E27FC236}">
                <a16:creationId xmlns:a16="http://schemas.microsoft.com/office/drawing/2014/main" id="{48E4B402-685E-43FD-8F4B-CA9672BDE7F8}"/>
              </a:ext>
            </a:extLst>
          </p:cNvPr>
          <p:cNvPicPr>
            <a:picLocks noChangeAspect="1"/>
          </p:cNvPicPr>
          <p:nvPr/>
        </p:nvPicPr>
        <p:blipFill>
          <a:blip r:embed="rId3"/>
          <a:stretch>
            <a:fillRect/>
          </a:stretch>
        </p:blipFill>
        <p:spPr>
          <a:xfrm>
            <a:off x="10085254" y="3756930"/>
            <a:ext cx="2065662" cy="1032831"/>
          </a:xfrm>
          <a:prstGeom prst="rect">
            <a:avLst/>
          </a:prstGeom>
        </p:spPr>
      </p:pic>
    </p:spTree>
    <p:extLst>
      <p:ext uri="{BB962C8B-B14F-4D97-AF65-F5344CB8AC3E}">
        <p14:creationId xmlns:p14="http://schemas.microsoft.com/office/powerpoint/2010/main" val="13872562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AFD79419-D0A0-48D1-AD11-1A7BF5F93A8F}"/>
              </a:ext>
            </a:extLst>
          </p:cNvPr>
          <p:cNvSpPr/>
          <p:nvPr/>
        </p:nvSpPr>
        <p:spPr>
          <a:xfrm>
            <a:off x="0" y="-1"/>
            <a:ext cx="9177051" cy="2341083"/>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indent="363538" algn="just"/>
            <a:r>
              <a:rPr lang="uz-Cyrl-UZ" b="1" dirty="0">
                <a:solidFill>
                  <a:schemeClr val="tx1"/>
                </a:solidFill>
                <a:latin typeface="Times New Roman" panose="02020603050405020304" pitchFamily="18" charset="0"/>
                <a:ea typeface="Times New Roman" panose="02020603050405020304" pitchFamily="18" charset="0"/>
              </a:rPr>
              <a:t>Лойиҳани танлаш </a:t>
            </a:r>
            <a:r>
              <a:rPr lang="uz-Cyrl-UZ" dirty="0">
                <a:solidFill>
                  <a:schemeClr val="tx1"/>
                </a:solidFill>
                <a:latin typeface="Times New Roman" panose="02020603050405020304" pitchFamily="18" charset="0"/>
                <a:ea typeface="Times New Roman" panose="02020603050405020304" pitchFamily="18" charset="0"/>
              </a:rPr>
              <a:t>- бу индивидуал лойиҳаларни ёки лойиҳалар гуруҳларини баҳолаш ва кейинчалик ташкилот мақсадларига эришиш учун улардан бирини ёки бир нечтасини танлаш жараёни. Лойиҳани амалга ошириш учун лойиҳа бошқарувчисини жалб қилиш орқали лойиҳа амалга оширилади. Кўпгина лойиҳалар бошидан муваффақиятсизликка учрайди: сабаби, нотўғри лойиҳа танланган ва лойиҳа пухта аниқланмаган. Бундай холларда кейинги режалаштириш, амалга ошириш, мониторинг ва назорат қилиш ишлари самарасини бермайди, чунки бошиданоқ бундай лойиҳанинг пешонасига инқирозга учраш ёзилган.</a:t>
            </a:r>
          </a:p>
        </p:txBody>
      </p:sp>
      <p:sp>
        <p:nvSpPr>
          <p:cNvPr id="4" name="Прямоугольник 3">
            <a:extLst>
              <a:ext uri="{FF2B5EF4-FFF2-40B4-BE49-F238E27FC236}">
                <a16:creationId xmlns:a16="http://schemas.microsoft.com/office/drawing/2014/main" id="{433A2884-5995-4B9A-9A4E-9EEEC077A210}"/>
              </a:ext>
            </a:extLst>
          </p:cNvPr>
          <p:cNvSpPr/>
          <p:nvPr/>
        </p:nvSpPr>
        <p:spPr>
          <a:xfrm>
            <a:off x="0" y="2341082"/>
            <a:ext cx="9177051" cy="4527933"/>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indent="363538" algn="just">
              <a:tabLst>
                <a:tab pos="539750" algn="l"/>
              </a:tabLst>
            </a:pPr>
            <a:endParaRPr lang="uz-Cyrl-UZ" dirty="0">
              <a:solidFill>
                <a:schemeClr val="tx1"/>
              </a:solidFill>
              <a:latin typeface="Times New Roman" panose="02020603050405020304" pitchFamily="18" charset="0"/>
            </a:endParaRPr>
          </a:p>
          <a:p>
            <a:pPr indent="363538" algn="just">
              <a:tabLst>
                <a:tab pos="539750" algn="l"/>
              </a:tabLst>
            </a:pPr>
            <a:r>
              <a:rPr lang="uz-Cyrl-UZ" dirty="0">
                <a:solidFill>
                  <a:schemeClr val="tx1"/>
                </a:solidFill>
                <a:latin typeface="Times New Roman" panose="02020603050405020304" pitchFamily="18" charset="0"/>
              </a:rPr>
              <a:t>Инициация жараёни дастлабки режаларни тайёрлашда етакчи ўринни эгаллайди. Буларга лойиҳани тушуниш ёки лойиҳанинг умумий режаси, шунингдек, лойиҳанинг босқичини давом эттириш учун рухсат сўраш ёки ҳатто ундан воз кечиш киради. Инициация босқичида лойиҳа менежери қуйидагиларни бажариши керак:</a:t>
            </a:r>
          </a:p>
          <a:p>
            <a:pPr indent="363538" algn="just">
              <a:tabLst>
                <a:tab pos="539750" algn="l"/>
              </a:tabLst>
            </a:pPr>
            <a:r>
              <a:rPr lang="uz-Cyrl-UZ" dirty="0">
                <a:solidFill>
                  <a:schemeClr val="tx1"/>
                </a:solidFill>
                <a:latin typeface="Times New Roman" panose="02020603050405020304" pitchFamily="18" charset="0"/>
              </a:rPr>
              <a:t>•	Лойиҳанинг ҳажмини ва унинг барча жиҳатларини аниқлаш;</a:t>
            </a:r>
          </a:p>
          <a:p>
            <a:pPr indent="363538" algn="just">
              <a:tabLst>
                <a:tab pos="539750" algn="l"/>
              </a:tabLst>
            </a:pPr>
            <a:r>
              <a:rPr lang="uz-Cyrl-UZ" dirty="0">
                <a:solidFill>
                  <a:schemeClr val="tx1"/>
                </a:solidFill>
                <a:latin typeface="Times New Roman" panose="02020603050405020304" pitchFamily="18" charset="0"/>
              </a:rPr>
              <a:t>•	Хатарларни бошқаришнинг сифатли шаклини жорий қилиш;</a:t>
            </a:r>
          </a:p>
          <a:p>
            <a:pPr indent="363538" algn="just">
              <a:tabLst>
                <a:tab pos="539750" algn="l"/>
              </a:tabLst>
            </a:pPr>
            <a:r>
              <a:rPr lang="uz-Cyrl-UZ" dirty="0">
                <a:solidFill>
                  <a:schemeClr val="tx1"/>
                </a:solidFill>
                <a:latin typeface="Times New Roman" panose="02020603050405020304" pitchFamily="18" charset="0"/>
              </a:rPr>
              <a:t>•	Бир лойиҳа учун зарур бўлган турли хил шартномаларни тушуниш;</a:t>
            </a:r>
          </a:p>
          <a:p>
            <a:pPr indent="363538" algn="just">
              <a:tabLst>
                <a:tab pos="539750" algn="l"/>
              </a:tabLst>
            </a:pPr>
            <a:r>
              <a:rPr lang="uz-Cyrl-UZ" dirty="0">
                <a:solidFill>
                  <a:schemeClr val="tx1"/>
                </a:solidFill>
                <a:latin typeface="Times New Roman" panose="02020603050405020304" pitchFamily="18" charset="0"/>
              </a:rPr>
              <a:t>•	Керакли материалларни сотиб олиш турини аниқлаш ва ушбу материаллар ташкилот томонидан сотиб олинадими ёки ишлаб чиқарилишини аниқлаш;</a:t>
            </a:r>
          </a:p>
          <a:p>
            <a:pPr indent="363538" algn="just">
              <a:tabLst>
                <a:tab pos="539750" algn="l"/>
              </a:tabLst>
            </a:pPr>
            <a:r>
              <a:rPr lang="uz-Cyrl-UZ" dirty="0">
                <a:solidFill>
                  <a:schemeClr val="tx1"/>
                </a:solidFill>
                <a:latin typeface="Times New Roman" panose="02020603050405020304" pitchFamily="18" charset="0"/>
              </a:rPr>
              <a:t>•	Лойиҳа жамоасини ташкил этадиган ташкилотларнинг турларини аниқлаш ва гуруҳ аъзоларининг роли ва мажбуриятларини белгилаш;</a:t>
            </a:r>
          </a:p>
          <a:p>
            <a:pPr indent="363538" algn="just">
              <a:tabLst>
                <a:tab pos="539750" algn="l"/>
              </a:tabLst>
            </a:pPr>
            <a:r>
              <a:rPr lang="uz-Cyrl-UZ" dirty="0">
                <a:solidFill>
                  <a:schemeClr val="tx1"/>
                </a:solidFill>
                <a:latin typeface="Times New Roman" panose="02020603050405020304" pitchFamily="18" charset="0"/>
              </a:rPr>
              <a:t>•	Ишлатиладиган коммуникация турларини ва лойиҳа бошқарувчисининг ролини аниқлаш;</a:t>
            </a:r>
          </a:p>
          <a:p>
            <a:pPr indent="363538" algn="just">
              <a:tabLst>
                <a:tab pos="539750" algn="l"/>
              </a:tabLst>
            </a:pPr>
            <a:r>
              <a:rPr lang="uz-Cyrl-UZ" dirty="0">
                <a:solidFill>
                  <a:schemeClr val="tx1"/>
                </a:solidFill>
                <a:latin typeface="Times New Roman" panose="02020603050405020304" pitchFamily="18" charset="0"/>
              </a:rPr>
              <a:t>•	Керакли маҳсулотни назорат қилиш учун зарур бўлган сифат талаблари тўғрисида тушунчани ишлаб чиқиш ва лойиҳа давомида сифатни назорат қилиш учун ким жавобгарлигини аниқлаш.</a:t>
            </a:r>
            <a:endParaRPr lang="uz-Latn-UZ" dirty="0"/>
          </a:p>
          <a:p>
            <a:pPr indent="363538" algn="just"/>
            <a:endParaRPr lang="uz-Cyrl-UZ" dirty="0">
              <a:solidFill>
                <a:schemeClr val="tx1"/>
              </a:solidFill>
              <a:latin typeface="Times New Roman" panose="02020603050405020304" pitchFamily="18" charset="0"/>
              <a:ea typeface="Times New Roman" panose="02020603050405020304" pitchFamily="18" charset="0"/>
            </a:endParaRPr>
          </a:p>
        </p:txBody>
      </p:sp>
      <p:pic>
        <p:nvPicPr>
          <p:cNvPr id="2" name="Рисунок 1">
            <a:extLst>
              <a:ext uri="{FF2B5EF4-FFF2-40B4-BE49-F238E27FC236}">
                <a16:creationId xmlns:a16="http://schemas.microsoft.com/office/drawing/2014/main" id="{9A7B12B7-C80F-4D5E-B1C9-092CD2CB9585}"/>
              </a:ext>
            </a:extLst>
          </p:cNvPr>
          <p:cNvPicPr>
            <a:picLocks noChangeAspect="1"/>
          </p:cNvPicPr>
          <p:nvPr/>
        </p:nvPicPr>
        <p:blipFill>
          <a:blip r:embed="rId2"/>
          <a:stretch>
            <a:fillRect/>
          </a:stretch>
        </p:blipFill>
        <p:spPr>
          <a:xfrm>
            <a:off x="9188068" y="4583017"/>
            <a:ext cx="3014949" cy="2280494"/>
          </a:xfrm>
          <a:prstGeom prst="rect">
            <a:avLst/>
          </a:prstGeom>
        </p:spPr>
      </p:pic>
      <p:pic>
        <p:nvPicPr>
          <p:cNvPr id="5" name="Рисунок 4">
            <a:extLst>
              <a:ext uri="{FF2B5EF4-FFF2-40B4-BE49-F238E27FC236}">
                <a16:creationId xmlns:a16="http://schemas.microsoft.com/office/drawing/2014/main" id="{0F0EF452-FB0F-47DB-814D-A00BAD1B85E7}"/>
              </a:ext>
            </a:extLst>
          </p:cNvPr>
          <p:cNvPicPr>
            <a:picLocks noChangeAspect="1"/>
          </p:cNvPicPr>
          <p:nvPr/>
        </p:nvPicPr>
        <p:blipFill>
          <a:blip r:embed="rId3"/>
          <a:stretch>
            <a:fillRect/>
          </a:stretch>
        </p:blipFill>
        <p:spPr>
          <a:xfrm>
            <a:off x="9191611" y="2241935"/>
            <a:ext cx="3011406" cy="2341083"/>
          </a:xfrm>
          <a:prstGeom prst="rect">
            <a:avLst/>
          </a:prstGeom>
        </p:spPr>
      </p:pic>
      <p:pic>
        <p:nvPicPr>
          <p:cNvPr id="6" name="Рисунок 5">
            <a:extLst>
              <a:ext uri="{FF2B5EF4-FFF2-40B4-BE49-F238E27FC236}">
                <a16:creationId xmlns:a16="http://schemas.microsoft.com/office/drawing/2014/main" id="{F603C198-4BE5-4662-8422-BEA242F7DFD0}"/>
              </a:ext>
            </a:extLst>
          </p:cNvPr>
          <p:cNvPicPr>
            <a:picLocks noChangeAspect="1"/>
          </p:cNvPicPr>
          <p:nvPr/>
        </p:nvPicPr>
        <p:blipFill>
          <a:blip r:embed="rId4"/>
          <a:stretch>
            <a:fillRect/>
          </a:stretch>
        </p:blipFill>
        <p:spPr>
          <a:xfrm>
            <a:off x="9165542" y="-1"/>
            <a:ext cx="3026458" cy="2274984"/>
          </a:xfrm>
          <a:prstGeom prst="rect">
            <a:avLst/>
          </a:prstGeom>
        </p:spPr>
      </p:pic>
    </p:spTree>
    <p:extLst>
      <p:ext uri="{BB962C8B-B14F-4D97-AF65-F5344CB8AC3E}">
        <p14:creationId xmlns:p14="http://schemas.microsoft.com/office/powerpoint/2010/main" val="151768132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93A292A8-D6D4-4368-BDB8-84DBFA7EE1C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308993" y="649995"/>
            <a:ext cx="5883007" cy="6208005"/>
          </a:xfrm>
          <a:prstGeom prst="rect">
            <a:avLst/>
          </a:prstGeom>
          <a:noFill/>
          <a:ln>
            <a:noFill/>
          </a:ln>
        </p:spPr>
      </p:pic>
      <p:sp>
        <p:nvSpPr>
          <p:cNvPr id="3" name="Прямоугольник 2">
            <a:extLst>
              <a:ext uri="{FF2B5EF4-FFF2-40B4-BE49-F238E27FC236}">
                <a16:creationId xmlns:a16="http://schemas.microsoft.com/office/drawing/2014/main" id="{0D5CD513-517F-4C56-818A-2B550C5D66C4}"/>
              </a:ext>
            </a:extLst>
          </p:cNvPr>
          <p:cNvSpPr/>
          <p:nvPr/>
        </p:nvSpPr>
        <p:spPr>
          <a:xfrm>
            <a:off x="6308993" y="3664"/>
            <a:ext cx="5651653" cy="646331"/>
          </a:xfrm>
          <a:prstGeom prst="rect">
            <a:avLst/>
          </a:prstGeom>
        </p:spPr>
        <p:txBody>
          <a:bodyPr wrap="square">
            <a:spAutoFit/>
          </a:bodyPr>
          <a:lstStyle/>
          <a:p>
            <a:pPr algn="ctr"/>
            <a:r>
              <a:rPr lang="uz-Cyrl-UZ" b="1" dirty="0">
                <a:latin typeface="Times New Roman" panose="02020603050405020304" pitchFamily="18" charset="0"/>
                <a:ea typeface="Times New Roman" panose="02020603050405020304" pitchFamily="18" charset="0"/>
              </a:rPr>
              <a:t>ЛОЙИҲА ЭГАСИ НУҚТАИ НАЗАРИДАН ЛОЙИҲА ИНИЦИАЦИЯСИ </a:t>
            </a:r>
            <a:r>
              <a:rPr lang="uz-Cyrl-UZ" b="1" dirty="0" smtClean="0">
                <a:latin typeface="Times New Roman" panose="02020603050405020304" pitchFamily="18" charset="0"/>
                <a:ea typeface="Times New Roman" panose="02020603050405020304" pitchFamily="18" charset="0"/>
              </a:rPr>
              <a:t>ЖАРАЁНИ</a:t>
            </a:r>
            <a:r>
              <a:rPr lang="en-US" b="1" dirty="0" smtClean="0">
                <a:latin typeface="Times New Roman" panose="02020603050405020304" pitchFamily="18" charset="0"/>
                <a:ea typeface="Times New Roman" panose="02020603050405020304" pitchFamily="18" charset="0"/>
              </a:rPr>
              <a:t> [1]</a:t>
            </a:r>
            <a:endParaRPr lang="uz-Latn-UZ" b="1" dirty="0"/>
          </a:p>
        </p:txBody>
      </p:sp>
      <p:graphicFrame>
        <p:nvGraphicFramePr>
          <p:cNvPr id="4" name="Таблица 3">
            <a:extLst>
              <a:ext uri="{FF2B5EF4-FFF2-40B4-BE49-F238E27FC236}">
                <a16:creationId xmlns:a16="http://schemas.microsoft.com/office/drawing/2014/main" id="{1AA4E7BB-E2A5-4274-881F-D65F5896FA47}"/>
              </a:ext>
            </a:extLst>
          </p:cNvPr>
          <p:cNvGraphicFramePr>
            <a:graphicFrameLocks noGrp="1"/>
          </p:cNvGraphicFramePr>
          <p:nvPr>
            <p:extLst>
              <p:ext uri="{D42A27DB-BD31-4B8C-83A1-F6EECF244321}">
                <p14:modId xmlns:p14="http://schemas.microsoft.com/office/powerpoint/2010/main" val="1292253412"/>
              </p:ext>
            </p:extLst>
          </p:nvPr>
        </p:nvGraphicFramePr>
        <p:xfrm>
          <a:off x="11016" y="543500"/>
          <a:ext cx="6308992" cy="6314500"/>
        </p:xfrm>
        <a:graphic>
          <a:graphicData uri="http://schemas.openxmlformats.org/drawingml/2006/table">
            <a:tbl>
              <a:tblPr firstRow="1" firstCol="1" bandRow="1">
                <a:tableStyleId>{5C22544A-7EE6-4342-B048-85BDC9FD1C3A}</a:tableStyleId>
              </a:tblPr>
              <a:tblGrid>
                <a:gridCol w="284280">
                  <a:extLst>
                    <a:ext uri="{9D8B030D-6E8A-4147-A177-3AD203B41FA5}">
                      <a16:colId xmlns:a16="http://schemas.microsoft.com/office/drawing/2014/main" val="1080505763"/>
                    </a:ext>
                  </a:extLst>
                </a:gridCol>
                <a:gridCol w="3417456">
                  <a:extLst>
                    <a:ext uri="{9D8B030D-6E8A-4147-A177-3AD203B41FA5}">
                      <a16:colId xmlns:a16="http://schemas.microsoft.com/office/drawing/2014/main" val="420908404"/>
                    </a:ext>
                  </a:extLst>
                </a:gridCol>
                <a:gridCol w="667382">
                  <a:extLst>
                    <a:ext uri="{9D8B030D-6E8A-4147-A177-3AD203B41FA5}">
                      <a16:colId xmlns:a16="http://schemas.microsoft.com/office/drawing/2014/main" val="2364948109"/>
                    </a:ext>
                  </a:extLst>
                </a:gridCol>
                <a:gridCol w="827120">
                  <a:extLst>
                    <a:ext uri="{9D8B030D-6E8A-4147-A177-3AD203B41FA5}">
                      <a16:colId xmlns:a16="http://schemas.microsoft.com/office/drawing/2014/main" val="1667593215"/>
                    </a:ext>
                  </a:extLst>
                </a:gridCol>
                <a:gridCol w="1112754">
                  <a:extLst>
                    <a:ext uri="{9D8B030D-6E8A-4147-A177-3AD203B41FA5}">
                      <a16:colId xmlns:a16="http://schemas.microsoft.com/office/drawing/2014/main" val="3129990814"/>
                    </a:ext>
                  </a:extLst>
                </a:gridCol>
              </a:tblGrid>
              <a:tr h="218842">
                <a:tc gridSpan="4">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КЕРАКЛИ МЕЗОНЛАР</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3">
                        <a:lumMod val="40000"/>
                        <a:lumOff val="60000"/>
                      </a:schemeClr>
                    </a:solidFill>
                  </a:tcPr>
                </a:tc>
                <a:tc hMerge="1">
                  <a:txBody>
                    <a:bodyPr/>
                    <a:lstStyle/>
                    <a:p>
                      <a:endParaRPr lang="uz-Latn-UZ"/>
                    </a:p>
                  </a:txBody>
                  <a:tcPr/>
                </a:tc>
                <a:tc hMerge="1">
                  <a:txBody>
                    <a:bodyPr/>
                    <a:lstStyle/>
                    <a:p>
                      <a:endParaRPr lang="uz-Latn-UZ"/>
                    </a:p>
                  </a:txBody>
                  <a:tcPr/>
                </a:tc>
                <a:tc hMerge="1">
                  <a:txBody>
                    <a:bodyPr/>
                    <a:lstStyle/>
                    <a:p>
                      <a:endParaRPr lang="uz-Latn-UZ"/>
                    </a:p>
                  </a:txBody>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ТЕКШИРУВ</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3">
                        <a:lumMod val="40000"/>
                        <a:lumOff val="60000"/>
                      </a:schemeClr>
                    </a:solidFill>
                  </a:tcPr>
                </a:tc>
                <a:extLst>
                  <a:ext uri="{0D108BD9-81ED-4DB2-BD59-A6C34878D82A}">
                    <a16:rowId xmlns:a16="http://schemas.microsoft.com/office/drawing/2014/main" val="1938990072"/>
                  </a:ext>
                </a:extLst>
              </a:tr>
              <a:tr h="1209386">
                <a:tc gridSpan="4">
                  <a:txBody>
                    <a:bodyPr/>
                    <a:lstStyle/>
                    <a:p>
                      <a:pPr algn="just">
                        <a:spcAft>
                          <a:spcPts val="0"/>
                        </a:spcAft>
                      </a:pPr>
                      <a:r>
                        <a:rPr lang="uz-Cyrl-UZ" sz="1200" b="0" dirty="0">
                          <a:solidFill>
                            <a:schemeClr val="tx1"/>
                          </a:solidFill>
                          <a:effectLst/>
                          <a:latin typeface="Times New Roman" panose="02020603050405020304" pitchFamily="18" charset="0"/>
                          <a:cs typeface="Times New Roman" panose="02020603050405020304" pitchFamily="18" charset="0"/>
                        </a:rPr>
                        <a:t>Стратегик тўғирлаш (стратегияга мос келиши керак)</a:t>
                      </a:r>
                      <a:endParaRPr lang="uz-Latn-UZ" sz="1200" b="0" dirty="0">
                        <a:solidFill>
                          <a:schemeClr val="tx1"/>
                        </a:solidFill>
                        <a:effectLst/>
                        <a:latin typeface="Times New Roman" panose="02020603050405020304" pitchFamily="18" charset="0"/>
                        <a:cs typeface="Times New Roman" panose="02020603050405020304" pitchFamily="18" charset="0"/>
                      </a:endParaRPr>
                    </a:p>
                    <a:p>
                      <a:pPr algn="just">
                        <a:spcAft>
                          <a:spcPts val="0"/>
                        </a:spcAft>
                      </a:pPr>
                      <a:r>
                        <a:rPr lang="uz-Cyrl-UZ" sz="1200" b="0" dirty="0">
                          <a:solidFill>
                            <a:schemeClr val="tx1"/>
                          </a:solidFill>
                          <a:effectLst/>
                          <a:latin typeface="Times New Roman" panose="02020603050405020304" pitchFamily="18" charset="0"/>
                          <a:cs typeface="Times New Roman" panose="02020603050405020304" pitchFamily="18" charset="0"/>
                        </a:rPr>
                        <a:t>Бозор талаби мавжуд (етарли хажмда)</a:t>
                      </a:r>
                      <a:endParaRPr lang="uz-Latn-UZ" sz="1200" b="0" dirty="0">
                        <a:solidFill>
                          <a:schemeClr val="tx1"/>
                        </a:solidFill>
                        <a:effectLst/>
                        <a:latin typeface="Times New Roman" panose="02020603050405020304" pitchFamily="18" charset="0"/>
                        <a:cs typeface="Times New Roman" panose="02020603050405020304" pitchFamily="18" charset="0"/>
                      </a:endParaRPr>
                    </a:p>
                    <a:p>
                      <a:pPr algn="just">
                        <a:spcAft>
                          <a:spcPts val="0"/>
                        </a:spcAft>
                      </a:pPr>
                      <a:r>
                        <a:rPr lang="uz-Cyrl-UZ" sz="1200" b="0" dirty="0">
                          <a:solidFill>
                            <a:schemeClr val="tx1"/>
                          </a:solidFill>
                          <a:effectLst/>
                          <a:latin typeface="Times New Roman" panose="02020603050405020304" pitchFamily="18" charset="0"/>
                          <a:cs typeface="Times New Roman" panose="02020603050405020304" pitchFamily="18" charset="0"/>
                        </a:rPr>
                        <a:t>Техник амалга ошириш имкони бор</a:t>
                      </a:r>
                      <a:endParaRPr lang="uz-Latn-UZ" sz="1200" b="0" dirty="0">
                        <a:solidFill>
                          <a:schemeClr val="tx1"/>
                        </a:solidFill>
                        <a:effectLst/>
                        <a:latin typeface="Times New Roman" panose="02020603050405020304" pitchFamily="18" charset="0"/>
                        <a:cs typeface="Times New Roman" panose="02020603050405020304" pitchFamily="18" charset="0"/>
                      </a:endParaRPr>
                    </a:p>
                    <a:p>
                      <a:pPr algn="just">
                        <a:spcAft>
                          <a:spcPts val="0"/>
                        </a:spcAft>
                      </a:pPr>
                      <a:r>
                        <a:rPr lang="uz-Cyrl-UZ" sz="1200" b="0" dirty="0">
                          <a:solidFill>
                            <a:schemeClr val="tx1"/>
                          </a:solidFill>
                          <a:effectLst/>
                          <a:latin typeface="Times New Roman" panose="02020603050405020304" pitchFamily="18" charset="0"/>
                          <a:cs typeface="Times New Roman" panose="02020603050405020304" pitchFamily="18" charset="0"/>
                        </a:rPr>
                        <a:t>Махсулотнинг афзалликлари (нарх-сифат)</a:t>
                      </a:r>
                      <a:endParaRPr lang="uz-Latn-UZ" sz="1200" b="0" dirty="0">
                        <a:solidFill>
                          <a:schemeClr val="tx1"/>
                        </a:solidFill>
                        <a:effectLst/>
                        <a:latin typeface="Times New Roman" panose="02020603050405020304" pitchFamily="18" charset="0"/>
                        <a:cs typeface="Times New Roman" panose="02020603050405020304" pitchFamily="18" charset="0"/>
                      </a:endParaRPr>
                    </a:p>
                    <a:p>
                      <a:pPr algn="just">
                        <a:spcAft>
                          <a:spcPts val="0"/>
                        </a:spcAft>
                      </a:pPr>
                      <a:r>
                        <a:rPr lang="uz-Cyrl-UZ" sz="1200" b="0" dirty="0">
                          <a:solidFill>
                            <a:schemeClr val="tx1"/>
                          </a:solidFill>
                          <a:effectLst/>
                          <a:latin typeface="Times New Roman" panose="02020603050405020304" pitchFamily="18" charset="0"/>
                          <a:cs typeface="Times New Roman" panose="02020603050405020304" pitchFamily="18" charset="0"/>
                        </a:rPr>
                        <a:t>Хавфсизлик, соғлиқ, атроф-мухит, хуқуқ сиёсати билан танишинг</a:t>
                      </a:r>
                      <a:endParaRPr lang="uz-Latn-UZ" sz="1200" b="0" dirty="0">
                        <a:solidFill>
                          <a:schemeClr val="tx1"/>
                        </a:solidFill>
                        <a:effectLst/>
                        <a:latin typeface="Times New Roman" panose="02020603050405020304" pitchFamily="18" charset="0"/>
                        <a:cs typeface="Times New Roman" panose="02020603050405020304" pitchFamily="18" charset="0"/>
                      </a:endParaRPr>
                    </a:p>
                    <a:p>
                      <a:pPr algn="just">
                        <a:spcAft>
                          <a:spcPts val="0"/>
                        </a:spcAft>
                      </a:pPr>
                      <a:r>
                        <a:rPr lang="uz-Cyrl-UZ" sz="1200" b="0" dirty="0">
                          <a:solidFill>
                            <a:schemeClr val="tx1"/>
                          </a:solidFill>
                          <a:effectLst/>
                          <a:latin typeface="Times New Roman" panose="02020603050405020304" pitchFamily="18" charset="0"/>
                          <a:cs typeface="Times New Roman" panose="02020603050405020304" pitchFamily="18" charset="0"/>
                        </a:rPr>
                        <a:t>Ижобий фойданинг рискларга нисбати</a:t>
                      </a:r>
                      <a:endParaRPr lang="uz-Latn-UZ" sz="12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3">
                        <a:lumMod val="40000"/>
                        <a:lumOff val="60000"/>
                      </a:schemeClr>
                    </a:solidFill>
                  </a:tcPr>
                </a:tc>
                <a:tc hMerge="1">
                  <a:txBody>
                    <a:bodyPr/>
                    <a:lstStyle/>
                    <a:p>
                      <a:endParaRPr lang="uz-Latn-UZ"/>
                    </a:p>
                  </a:txBody>
                  <a:tcPr/>
                </a:tc>
                <a:tc hMerge="1">
                  <a:txBody>
                    <a:bodyPr/>
                    <a:lstStyle/>
                    <a:p>
                      <a:endParaRPr lang="uz-Latn-UZ"/>
                    </a:p>
                  </a:txBody>
                  <a:tcPr/>
                </a:tc>
                <a:tc hMerge="1">
                  <a:txBody>
                    <a:bodyPr/>
                    <a:lstStyle/>
                    <a:p>
                      <a:endParaRPr lang="uz-Latn-UZ"/>
                    </a:p>
                  </a:txBody>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3">
                        <a:lumMod val="40000"/>
                        <a:lumOff val="60000"/>
                      </a:schemeClr>
                    </a:solidFill>
                  </a:tcPr>
                </a:tc>
                <a:extLst>
                  <a:ext uri="{0D108BD9-81ED-4DB2-BD59-A6C34878D82A}">
                    <a16:rowId xmlns:a16="http://schemas.microsoft.com/office/drawing/2014/main" val="1368856382"/>
                  </a:ext>
                </a:extLst>
              </a:tr>
              <a:tr h="218842">
                <a:tc>
                  <a:txBody>
                    <a:bodyPr/>
                    <a:lstStyle/>
                    <a:p>
                      <a:pPr algn="ctr">
                        <a:spcAft>
                          <a:spcPts val="0"/>
                        </a:spcAft>
                      </a:pPr>
                      <a:r>
                        <a:rPr lang="uz-Cyrl-UZ" sz="1200" dirty="0">
                          <a:solidFill>
                            <a:schemeClr val="tx1"/>
                          </a:solidFill>
                          <a:effectLst/>
                        </a:rPr>
                        <a:t> </a:t>
                      </a:r>
                      <a:endParaRPr lang="uz-Latn-UZ" sz="1200" dirty="0">
                        <a:solidFill>
                          <a:schemeClr val="tx1"/>
                        </a:solidFill>
                        <a:effectLst/>
                        <a:latin typeface="Times New Roman" panose="02020603050405020304" pitchFamily="18" charset="0"/>
                        <a:ea typeface="Times New Roman" panose="02020603050405020304" pitchFamily="18" charset="0"/>
                      </a:endParaRPr>
                    </a:p>
                  </a:txBody>
                  <a:tcPr marL="57422" marR="57422" marT="0" marB="0">
                    <a:solidFill>
                      <a:schemeClr val="accent1">
                        <a:lumMod val="40000"/>
                        <a:lumOff val="60000"/>
                      </a:schemeClr>
                    </a:solidFill>
                  </a:tcPr>
                </a:tc>
                <a:tc>
                  <a:txBody>
                    <a:bodyPr/>
                    <a:lstStyle/>
                    <a:p>
                      <a:pPr algn="ctr">
                        <a:spcAft>
                          <a:spcPts val="0"/>
                        </a:spcAft>
                      </a:pPr>
                      <a:r>
                        <a:rPr lang="uz-Cyrl-UZ" sz="1200" b="1" dirty="0">
                          <a:solidFill>
                            <a:schemeClr val="tx1"/>
                          </a:solidFill>
                          <a:effectLst/>
                          <a:latin typeface="Times New Roman" panose="02020603050405020304" pitchFamily="18" charset="0"/>
                          <a:cs typeface="Times New Roman" panose="02020603050405020304" pitchFamily="18" charset="0"/>
                        </a:rPr>
                        <a:t>МЕЗОНЛАРГА ТЎҒРИ КЕЛИШИ КЕРАК</a:t>
                      </a:r>
                      <a:endParaRPr lang="uz-Latn-UZ"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2">
                        <a:lumMod val="40000"/>
                        <a:lumOff val="60000"/>
                      </a:schemeClr>
                    </a:solidFill>
                  </a:tcPr>
                </a:tc>
                <a:tc>
                  <a:txBody>
                    <a:bodyPr/>
                    <a:lstStyle/>
                    <a:p>
                      <a:pPr algn="ctr">
                        <a:spcAft>
                          <a:spcPts val="0"/>
                        </a:spcAft>
                      </a:pPr>
                      <a:r>
                        <a:rPr lang="uz-Cyrl-UZ" sz="1200" b="1" dirty="0">
                          <a:solidFill>
                            <a:schemeClr val="tx1"/>
                          </a:solidFill>
                          <a:effectLst/>
                          <a:latin typeface="Times New Roman" panose="02020603050405020304" pitchFamily="18" charset="0"/>
                          <a:cs typeface="Times New Roman" panose="02020603050405020304" pitchFamily="18" charset="0"/>
                        </a:rPr>
                        <a:t>БАЛЛ</a:t>
                      </a:r>
                      <a:endParaRPr lang="uz-Latn-UZ"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4">
                        <a:lumMod val="40000"/>
                        <a:lumOff val="60000"/>
                      </a:schemeClr>
                    </a:solidFill>
                  </a:tcPr>
                </a:tc>
                <a:tc>
                  <a:txBody>
                    <a:bodyPr/>
                    <a:lstStyle/>
                    <a:p>
                      <a:pPr algn="ctr">
                        <a:spcAft>
                          <a:spcPts val="0"/>
                        </a:spcAft>
                      </a:pPr>
                      <a:r>
                        <a:rPr lang="uz-Cyrl-UZ" sz="1200" b="1" dirty="0">
                          <a:solidFill>
                            <a:schemeClr val="tx1"/>
                          </a:solidFill>
                          <a:effectLst/>
                          <a:latin typeface="Times New Roman" panose="02020603050405020304" pitchFamily="18" charset="0"/>
                          <a:cs typeface="Times New Roman" panose="02020603050405020304" pitchFamily="18" charset="0"/>
                        </a:rPr>
                        <a:t>ЎРТАЧА</a:t>
                      </a:r>
                      <a:endParaRPr lang="uz-Latn-UZ"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6">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5">
                        <a:lumMod val="40000"/>
                        <a:lumOff val="60000"/>
                      </a:schemeClr>
                    </a:solidFill>
                  </a:tcPr>
                </a:tc>
                <a:extLst>
                  <a:ext uri="{0D108BD9-81ED-4DB2-BD59-A6C34878D82A}">
                    <a16:rowId xmlns:a16="http://schemas.microsoft.com/office/drawing/2014/main" val="3257255915"/>
                  </a:ext>
                </a:extLst>
              </a:tr>
              <a:tr h="621826">
                <a:tc>
                  <a:txBody>
                    <a:bodyPr/>
                    <a:lstStyle/>
                    <a:p>
                      <a:pPr algn="ctr">
                        <a:spcAft>
                          <a:spcPts val="0"/>
                        </a:spcAft>
                      </a:pPr>
                      <a:r>
                        <a:rPr lang="uz-Cyrl-UZ" sz="1200" dirty="0">
                          <a:solidFill>
                            <a:schemeClr val="tx1"/>
                          </a:solidFill>
                          <a:effectLst/>
                        </a:rPr>
                        <a:t>1</a:t>
                      </a:r>
                      <a:endParaRPr lang="uz-Latn-UZ" sz="1200" dirty="0">
                        <a:solidFill>
                          <a:schemeClr val="tx1"/>
                        </a:solidFill>
                        <a:effectLst/>
                        <a:latin typeface="Times New Roman" panose="02020603050405020304" pitchFamily="18" charset="0"/>
                        <a:ea typeface="Times New Roman" panose="02020603050405020304" pitchFamily="18" charset="0"/>
                      </a:endParaRPr>
                    </a:p>
                  </a:txBody>
                  <a:tcPr marL="57422" marR="57422" marT="0" marB="0" anchor="ctr">
                    <a:solidFill>
                      <a:schemeClr val="accent1">
                        <a:lumMod val="40000"/>
                        <a:lumOff val="60000"/>
                      </a:schemeClr>
                    </a:solidFill>
                  </a:tcPr>
                </a:tc>
                <a:tc>
                  <a:txBody>
                    <a:bodyPr/>
                    <a:lstStyle/>
                    <a:p>
                      <a:pPr>
                        <a:spcAft>
                          <a:spcPts val="0"/>
                        </a:spcAft>
                      </a:pPr>
                      <a:r>
                        <a:rPr lang="uz-Cyrl-UZ" sz="1200" b="1" dirty="0">
                          <a:solidFill>
                            <a:schemeClr val="tx1"/>
                          </a:solidFill>
                          <a:effectLst/>
                          <a:latin typeface="Times New Roman" panose="02020603050405020304" pitchFamily="18" charset="0"/>
                          <a:cs typeface="Times New Roman" panose="02020603050405020304" pitchFamily="18" charset="0"/>
                        </a:rPr>
                        <a:t>Стратегия</a:t>
                      </a:r>
                      <a:endParaRPr lang="uz-Latn-UZ" sz="1200" b="1"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Лойиҳани стратегияга мос келиш даражаси</a:t>
                      </a:r>
                      <a:endParaRPr lang="uz-Latn-UZ" sz="1200"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Стратегик кўрсатгич</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2">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4">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6">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5">
                        <a:lumMod val="40000"/>
                        <a:lumOff val="60000"/>
                      </a:schemeClr>
                    </a:solidFill>
                  </a:tcPr>
                </a:tc>
                <a:extLst>
                  <a:ext uri="{0D108BD9-81ED-4DB2-BD59-A6C34878D82A}">
                    <a16:rowId xmlns:a16="http://schemas.microsoft.com/office/drawing/2014/main" val="1915668413"/>
                  </a:ext>
                </a:extLst>
              </a:tr>
              <a:tr h="804215">
                <a:tc>
                  <a:txBody>
                    <a:bodyPr/>
                    <a:lstStyle/>
                    <a:p>
                      <a:pPr algn="ctr">
                        <a:spcAft>
                          <a:spcPts val="0"/>
                        </a:spcAft>
                      </a:pPr>
                      <a:r>
                        <a:rPr lang="uz-Cyrl-UZ" sz="1200" dirty="0">
                          <a:solidFill>
                            <a:schemeClr val="tx1"/>
                          </a:solidFill>
                          <a:effectLst/>
                        </a:rPr>
                        <a:t>2</a:t>
                      </a:r>
                      <a:endParaRPr lang="uz-Latn-UZ" sz="1200" dirty="0">
                        <a:solidFill>
                          <a:schemeClr val="tx1"/>
                        </a:solidFill>
                        <a:effectLst/>
                        <a:latin typeface="Times New Roman" panose="02020603050405020304" pitchFamily="18" charset="0"/>
                        <a:ea typeface="Times New Roman" panose="02020603050405020304" pitchFamily="18" charset="0"/>
                      </a:endParaRPr>
                    </a:p>
                  </a:txBody>
                  <a:tcPr marL="57422" marR="57422" marT="0" marB="0" anchor="ctr">
                    <a:solidFill>
                      <a:schemeClr val="accent1">
                        <a:lumMod val="40000"/>
                        <a:lumOff val="60000"/>
                      </a:schemeClr>
                    </a:solidFill>
                  </a:tcPr>
                </a:tc>
                <a:tc>
                  <a:txBody>
                    <a:bodyPr/>
                    <a:lstStyle/>
                    <a:p>
                      <a:pPr>
                        <a:spcAft>
                          <a:spcPts val="0"/>
                        </a:spcAft>
                      </a:pPr>
                      <a:r>
                        <a:rPr lang="uz-Cyrl-UZ" sz="1200" b="1" dirty="0">
                          <a:solidFill>
                            <a:schemeClr val="tx1"/>
                          </a:solidFill>
                          <a:effectLst/>
                          <a:latin typeface="Times New Roman" panose="02020603050405020304" pitchFamily="18" charset="0"/>
                          <a:cs typeface="Times New Roman" panose="02020603050405020304" pitchFamily="18" charset="0"/>
                        </a:rPr>
                        <a:t>Маҳсулот/Рақобат устунлик</a:t>
                      </a:r>
                      <a:endParaRPr lang="uz-Latn-UZ" sz="1200" b="1"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Мижозларнинг антиқа эҳтиёжлари</a:t>
                      </a:r>
                      <a:endParaRPr lang="uz-Latn-UZ" sz="1200"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Мижоз эҳтиёжларини яхшироқ қондиради</a:t>
                      </a:r>
                      <a:endParaRPr lang="uz-Latn-UZ" sz="1200"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Нарх ва сифатнинг ижобий нисбати</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2">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4">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6">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5">
                        <a:lumMod val="40000"/>
                        <a:lumOff val="60000"/>
                      </a:schemeClr>
                    </a:solidFill>
                  </a:tcPr>
                </a:tc>
                <a:extLst>
                  <a:ext uri="{0D108BD9-81ED-4DB2-BD59-A6C34878D82A}">
                    <a16:rowId xmlns:a16="http://schemas.microsoft.com/office/drawing/2014/main" val="3697151192"/>
                  </a:ext>
                </a:extLst>
              </a:tr>
              <a:tr h="792560">
                <a:tc>
                  <a:txBody>
                    <a:bodyPr/>
                    <a:lstStyle/>
                    <a:p>
                      <a:pPr algn="ctr">
                        <a:spcAft>
                          <a:spcPts val="0"/>
                        </a:spcAft>
                      </a:pPr>
                      <a:r>
                        <a:rPr lang="uz-Cyrl-UZ" sz="1200" dirty="0">
                          <a:solidFill>
                            <a:schemeClr val="tx1"/>
                          </a:solidFill>
                          <a:effectLst/>
                        </a:rPr>
                        <a:t>3</a:t>
                      </a:r>
                      <a:endParaRPr lang="uz-Latn-UZ" sz="1200" dirty="0">
                        <a:solidFill>
                          <a:schemeClr val="tx1"/>
                        </a:solidFill>
                        <a:effectLst/>
                        <a:latin typeface="Times New Roman" panose="02020603050405020304" pitchFamily="18" charset="0"/>
                        <a:ea typeface="Times New Roman" panose="02020603050405020304" pitchFamily="18" charset="0"/>
                      </a:endParaRPr>
                    </a:p>
                  </a:txBody>
                  <a:tcPr marL="57422" marR="57422" marT="0" marB="0" anchor="ctr">
                    <a:solidFill>
                      <a:schemeClr val="accent1">
                        <a:lumMod val="40000"/>
                        <a:lumOff val="60000"/>
                      </a:schemeClr>
                    </a:solidFill>
                  </a:tcPr>
                </a:tc>
                <a:tc>
                  <a:txBody>
                    <a:bodyPr/>
                    <a:lstStyle/>
                    <a:p>
                      <a:pPr>
                        <a:spcAft>
                          <a:spcPts val="0"/>
                        </a:spcAft>
                      </a:pPr>
                      <a:r>
                        <a:rPr lang="uz-Cyrl-UZ" sz="1200" b="1" dirty="0">
                          <a:solidFill>
                            <a:schemeClr val="tx1"/>
                          </a:solidFill>
                          <a:effectLst/>
                          <a:latin typeface="Times New Roman" panose="02020603050405020304" pitchFamily="18" charset="0"/>
                          <a:cs typeface="Times New Roman" panose="02020603050405020304" pitchFamily="18" charset="0"/>
                        </a:rPr>
                        <a:t>Бозор жозибадорлиги</a:t>
                      </a:r>
                      <a:endParaRPr lang="uz-Latn-UZ" sz="1200" b="1"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Бозор хажми</a:t>
                      </a:r>
                      <a:endParaRPr lang="uz-Latn-UZ" sz="1200"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Бозор ўсиши</a:t>
                      </a:r>
                      <a:endParaRPr lang="uz-Latn-UZ" sz="1200"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Рақоботдош шароит</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2">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4">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6">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5">
                        <a:lumMod val="40000"/>
                        <a:lumOff val="60000"/>
                      </a:schemeClr>
                    </a:solidFill>
                  </a:tcPr>
                </a:tc>
                <a:extLst>
                  <a:ext uri="{0D108BD9-81ED-4DB2-BD59-A6C34878D82A}">
                    <a16:rowId xmlns:a16="http://schemas.microsoft.com/office/drawing/2014/main" val="273700514"/>
                  </a:ext>
                </a:extLst>
              </a:tr>
              <a:tr h="792559">
                <a:tc>
                  <a:txBody>
                    <a:bodyPr/>
                    <a:lstStyle/>
                    <a:p>
                      <a:pPr algn="ctr">
                        <a:spcAft>
                          <a:spcPts val="0"/>
                        </a:spcAft>
                      </a:pPr>
                      <a:r>
                        <a:rPr lang="uz-Cyrl-UZ" sz="1200" dirty="0">
                          <a:solidFill>
                            <a:schemeClr val="tx1"/>
                          </a:solidFill>
                          <a:effectLst/>
                        </a:rPr>
                        <a:t>4</a:t>
                      </a:r>
                      <a:endParaRPr lang="uz-Latn-UZ" sz="1200" dirty="0">
                        <a:solidFill>
                          <a:schemeClr val="tx1"/>
                        </a:solidFill>
                        <a:effectLst/>
                        <a:latin typeface="Times New Roman" panose="02020603050405020304" pitchFamily="18" charset="0"/>
                        <a:ea typeface="Times New Roman" panose="02020603050405020304" pitchFamily="18" charset="0"/>
                      </a:endParaRPr>
                    </a:p>
                  </a:txBody>
                  <a:tcPr marL="57422" marR="57422" marT="0" marB="0" anchor="ctr">
                    <a:solidFill>
                      <a:schemeClr val="accent1">
                        <a:lumMod val="40000"/>
                        <a:lumOff val="60000"/>
                      </a:schemeClr>
                    </a:solidFill>
                  </a:tcPr>
                </a:tc>
                <a:tc>
                  <a:txBody>
                    <a:bodyPr/>
                    <a:lstStyle/>
                    <a:p>
                      <a:pPr>
                        <a:spcAft>
                          <a:spcPts val="0"/>
                        </a:spcAft>
                      </a:pPr>
                      <a:r>
                        <a:rPr lang="uz-Cyrl-UZ" sz="1200" b="1" dirty="0">
                          <a:solidFill>
                            <a:schemeClr val="tx1"/>
                          </a:solidFill>
                          <a:effectLst/>
                          <a:latin typeface="Times New Roman" panose="02020603050405020304" pitchFamily="18" charset="0"/>
                          <a:cs typeface="Times New Roman" panose="02020603050405020304" pitchFamily="18" charset="0"/>
                        </a:rPr>
                        <a:t>Синергия (асосий компетенциялар)</a:t>
                      </a:r>
                      <a:endParaRPr lang="uz-Latn-UZ" sz="1200" b="1"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Маркетинг синергияси</a:t>
                      </a:r>
                      <a:endParaRPr lang="uz-Latn-UZ" sz="1200"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Технологик синергия</a:t>
                      </a:r>
                      <a:endParaRPr lang="uz-Latn-UZ" sz="1200"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Ишлаб чиқариш синергияси</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2">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4">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6">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5">
                        <a:lumMod val="40000"/>
                        <a:lumOff val="60000"/>
                      </a:schemeClr>
                    </a:solidFill>
                  </a:tcPr>
                </a:tc>
                <a:extLst>
                  <a:ext uri="{0D108BD9-81ED-4DB2-BD59-A6C34878D82A}">
                    <a16:rowId xmlns:a16="http://schemas.microsoft.com/office/drawing/2014/main" val="276421176"/>
                  </a:ext>
                </a:extLst>
              </a:tr>
              <a:tr h="780905">
                <a:tc>
                  <a:txBody>
                    <a:bodyPr/>
                    <a:lstStyle/>
                    <a:p>
                      <a:pPr algn="ctr">
                        <a:spcAft>
                          <a:spcPts val="0"/>
                        </a:spcAft>
                      </a:pPr>
                      <a:r>
                        <a:rPr lang="uz-Cyrl-UZ" sz="1200" dirty="0">
                          <a:solidFill>
                            <a:schemeClr val="tx1"/>
                          </a:solidFill>
                          <a:effectLst/>
                        </a:rPr>
                        <a:t>5</a:t>
                      </a:r>
                      <a:endParaRPr lang="uz-Latn-UZ" sz="1200" dirty="0">
                        <a:solidFill>
                          <a:schemeClr val="tx1"/>
                        </a:solidFill>
                        <a:effectLst/>
                        <a:latin typeface="Times New Roman" panose="02020603050405020304" pitchFamily="18" charset="0"/>
                        <a:ea typeface="Times New Roman" panose="02020603050405020304" pitchFamily="18" charset="0"/>
                      </a:endParaRPr>
                    </a:p>
                  </a:txBody>
                  <a:tcPr marL="57422" marR="57422" marT="0" marB="0" anchor="ctr">
                    <a:solidFill>
                      <a:schemeClr val="accent1">
                        <a:lumMod val="40000"/>
                        <a:lumOff val="60000"/>
                      </a:schemeClr>
                    </a:solidFill>
                  </a:tcPr>
                </a:tc>
                <a:tc>
                  <a:txBody>
                    <a:bodyPr/>
                    <a:lstStyle/>
                    <a:p>
                      <a:pPr>
                        <a:spcAft>
                          <a:spcPts val="0"/>
                        </a:spcAft>
                      </a:pPr>
                      <a:r>
                        <a:rPr lang="uz-Cyrl-UZ" sz="1200" b="1" dirty="0">
                          <a:solidFill>
                            <a:schemeClr val="tx1"/>
                          </a:solidFill>
                          <a:effectLst/>
                          <a:latin typeface="Times New Roman" panose="02020603050405020304" pitchFamily="18" charset="0"/>
                          <a:cs typeface="Times New Roman" panose="02020603050405020304" pitchFamily="18" charset="0"/>
                        </a:rPr>
                        <a:t>Техник амалга ошириш имконияти</a:t>
                      </a:r>
                      <a:endParaRPr lang="uz-Latn-UZ" sz="1200" b="1"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Техник пробел</a:t>
                      </a:r>
                      <a:endParaRPr lang="uz-Latn-UZ" sz="1200"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Техник мураккаблик</a:t>
                      </a:r>
                      <a:endParaRPr lang="uz-Latn-UZ" sz="1200"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Техник ноаниқлик</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2">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4">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6">
                        <a:lumMod val="40000"/>
                        <a:lumOff val="60000"/>
                      </a:schemeClr>
                    </a:solidFill>
                  </a:tcPr>
                </a:tc>
                <a:tc>
                  <a:txBody>
                    <a:bodyPr/>
                    <a:lstStyle/>
                    <a:p>
                      <a:pPr algn="ctr">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5">
                        <a:lumMod val="40000"/>
                        <a:lumOff val="60000"/>
                      </a:schemeClr>
                    </a:solidFill>
                  </a:tcPr>
                </a:tc>
                <a:extLst>
                  <a:ext uri="{0D108BD9-81ED-4DB2-BD59-A6C34878D82A}">
                    <a16:rowId xmlns:a16="http://schemas.microsoft.com/office/drawing/2014/main" val="1392240372"/>
                  </a:ext>
                </a:extLst>
              </a:tr>
              <a:tr h="875365">
                <a:tc>
                  <a:txBody>
                    <a:bodyPr/>
                    <a:lstStyle/>
                    <a:p>
                      <a:pPr algn="ctr">
                        <a:spcAft>
                          <a:spcPts val="0"/>
                        </a:spcAft>
                      </a:pPr>
                      <a:r>
                        <a:rPr lang="uz-Cyrl-UZ" sz="1200" dirty="0">
                          <a:solidFill>
                            <a:schemeClr val="tx1"/>
                          </a:solidFill>
                          <a:effectLst/>
                        </a:rPr>
                        <a:t>6</a:t>
                      </a:r>
                      <a:endParaRPr lang="uz-Latn-UZ" sz="1200" dirty="0">
                        <a:solidFill>
                          <a:schemeClr val="tx1"/>
                        </a:solidFill>
                        <a:effectLst/>
                        <a:latin typeface="Times New Roman" panose="02020603050405020304" pitchFamily="18" charset="0"/>
                        <a:ea typeface="Times New Roman" panose="02020603050405020304" pitchFamily="18" charset="0"/>
                      </a:endParaRPr>
                    </a:p>
                  </a:txBody>
                  <a:tcPr marL="57422" marR="57422" marT="0" marB="0" anchor="ctr">
                    <a:solidFill>
                      <a:schemeClr val="accent1">
                        <a:lumMod val="40000"/>
                        <a:lumOff val="60000"/>
                      </a:schemeClr>
                    </a:solidFill>
                  </a:tcPr>
                </a:tc>
                <a:tc>
                  <a:txBody>
                    <a:bodyPr/>
                    <a:lstStyle/>
                    <a:p>
                      <a:pPr>
                        <a:spcAft>
                          <a:spcPts val="0"/>
                        </a:spcAft>
                      </a:pPr>
                      <a:r>
                        <a:rPr lang="uz-Cyrl-UZ" sz="1200" b="1" dirty="0">
                          <a:solidFill>
                            <a:schemeClr val="tx1"/>
                          </a:solidFill>
                          <a:effectLst/>
                          <a:latin typeface="Times New Roman" panose="02020603050405020304" pitchFamily="18" charset="0"/>
                          <a:cs typeface="Times New Roman" panose="02020603050405020304" pitchFamily="18" charset="0"/>
                        </a:rPr>
                        <a:t>Молиявий рағбатлантириш</a:t>
                      </a:r>
                      <a:endParaRPr lang="uz-Latn-UZ" sz="1200" b="1"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Кутилаётган даромад</a:t>
                      </a:r>
                      <a:endParaRPr lang="uz-Latn-UZ" sz="1200"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Ўзини қоплаш муддати</a:t>
                      </a:r>
                      <a:endParaRPr lang="uz-Latn-UZ" sz="1200" dirty="0">
                        <a:solidFill>
                          <a:schemeClr val="tx1"/>
                        </a:solidFill>
                        <a:effectLst/>
                        <a:latin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uz-Cyrl-UZ" sz="1200" dirty="0">
                          <a:solidFill>
                            <a:schemeClr val="tx1"/>
                          </a:solidFill>
                          <a:effectLst/>
                          <a:latin typeface="Times New Roman" panose="02020603050405020304" pitchFamily="18" charset="0"/>
                          <a:cs typeface="Times New Roman" panose="02020603050405020304" pitchFamily="18" charset="0"/>
                        </a:rPr>
                        <a:t>Ўзини қоплашга ишнч комиллиги</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2">
                        <a:lumMod val="40000"/>
                        <a:lumOff val="60000"/>
                      </a:schemeClr>
                    </a:solidFill>
                  </a:tcPr>
                </a:tc>
                <a:tc>
                  <a:txBody>
                    <a:bodyPr/>
                    <a:lstStyle/>
                    <a:p>
                      <a:pPr algn="just">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4">
                        <a:lumMod val="40000"/>
                        <a:lumOff val="60000"/>
                      </a:schemeClr>
                    </a:solidFill>
                  </a:tcPr>
                </a:tc>
                <a:tc>
                  <a:txBody>
                    <a:bodyPr/>
                    <a:lstStyle/>
                    <a:p>
                      <a:pPr algn="just">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6">
                        <a:lumMod val="40000"/>
                        <a:lumOff val="60000"/>
                      </a:schemeClr>
                    </a:solidFill>
                  </a:tcPr>
                </a:tc>
                <a:tc>
                  <a:txBody>
                    <a:bodyPr/>
                    <a:lstStyle/>
                    <a:p>
                      <a:pPr algn="just">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uz-Latn-UZ"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422" marR="57422" marT="0" marB="0">
                    <a:solidFill>
                      <a:schemeClr val="accent5">
                        <a:lumMod val="40000"/>
                        <a:lumOff val="60000"/>
                      </a:schemeClr>
                    </a:solidFill>
                  </a:tcPr>
                </a:tc>
                <a:extLst>
                  <a:ext uri="{0D108BD9-81ED-4DB2-BD59-A6C34878D82A}">
                    <a16:rowId xmlns:a16="http://schemas.microsoft.com/office/drawing/2014/main" val="1646417152"/>
                  </a:ext>
                </a:extLst>
              </a:tr>
            </a:tbl>
          </a:graphicData>
        </a:graphic>
      </p:graphicFrame>
      <p:sp>
        <p:nvSpPr>
          <p:cNvPr id="5" name="Прямоугольник 4">
            <a:extLst>
              <a:ext uri="{FF2B5EF4-FFF2-40B4-BE49-F238E27FC236}">
                <a16:creationId xmlns:a16="http://schemas.microsoft.com/office/drawing/2014/main" id="{210CC3D3-B5B7-44CD-9869-7C085D8274CF}"/>
              </a:ext>
            </a:extLst>
          </p:cNvPr>
          <p:cNvSpPr/>
          <p:nvPr/>
        </p:nvSpPr>
        <p:spPr>
          <a:xfrm>
            <a:off x="62795" y="27706"/>
            <a:ext cx="6544356" cy="400110"/>
          </a:xfrm>
          <a:prstGeom prst="rect">
            <a:avLst/>
          </a:prstGeom>
        </p:spPr>
        <p:txBody>
          <a:bodyPr wrap="none">
            <a:spAutoFit/>
          </a:bodyPr>
          <a:lstStyle/>
          <a:p>
            <a:r>
              <a:rPr lang="uz-Cyrl-UZ" sz="2000" b="1" dirty="0">
                <a:latin typeface="Times New Roman" panose="02020603050405020304" pitchFamily="18" charset="0"/>
                <a:ea typeface="Times New Roman" panose="02020603050405020304" pitchFamily="18" charset="0"/>
              </a:rPr>
              <a:t>ЛОЙИҲА ИНИЦИАЦИЯСИ. НАЗОРАТ </a:t>
            </a:r>
            <a:r>
              <a:rPr lang="uz-Cyrl-UZ" sz="2000" b="1" dirty="0" smtClean="0">
                <a:latin typeface="Times New Roman" panose="02020603050405020304" pitchFamily="18" charset="0"/>
                <a:ea typeface="Times New Roman" panose="02020603050405020304" pitchFamily="18" charset="0"/>
              </a:rPr>
              <a:t>РЎЙХАТИ</a:t>
            </a:r>
            <a:r>
              <a:rPr lang="en-US" sz="2000" b="1" dirty="0" smtClean="0">
                <a:latin typeface="Times New Roman" panose="02020603050405020304" pitchFamily="18" charset="0"/>
                <a:ea typeface="Times New Roman" panose="02020603050405020304" pitchFamily="18" charset="0"/>
              </a:rPr>
              <a:t> [1]</a:t>
            </a:r>
            <a:endParaRPr lang="uz-Latn-UZ" sz="2000" b="1" dirty="0"/>
          </a:p>
        </p:txBody>
      </p:sp>
    </p:spTree>
    <p:extLst>
      <p:ext uri="{BB962C8B-B14F-4D97-AF65-F5344CB8AC3E}">
        <p14:creationId xmlns:p14="http://schemas.microsoft.com/office/powerpoint/2010/main" val="91555574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95EA28B-F110-4925-9B00-39B696025B06}"/>
              </a:ext>
            </a:extLst>
          </p:cNvPr>
          <p:cNvSpPr/>
          <p:nvPr/>
        </p:nvSpPr>
        <p:spPr>
          <a:xfrm>
            <a:off x="185451" y="196054"/>
            <a:ext cx="11821098" cy="3893374"/>
          </a:xfrm>
          <a:prstGeom prst="rect">
            <a:avLst/>
          </a:prstGeom>
        </p:spPr>
        <p:txBody>
          <a:bodyPr wrap="square">
            <a:spAutoFit/>
          </a:bodyPr>
          <a:lstStyle/>
          <a:p>
            <a:pPr algn="just" fontAlgn="base">
              <a:spcAft>
                <a:spcPts val="0"/>
              </a:spcAft>
            </a:pPr>
            <a:r>
              <a:rPr lang="uz-Cyrl-UZ" sz="1900" b="1" u="sng" dirty="0">
                <a:latin typeface="Times New Roman" panose="02020603050405020304" pitchFamily="18" charset="0"/>
                <a:ea typeface="Times New Roman" panose="02020603050405020304" pitchFamily="18" charset="0"/>
              </a:rPr>
              <a:t>Лойиҳа танланганидан сўнг, лойиҳа расман тасдиқланади:</a:t>
            </a:r>
            <a:endParaRPr lang="uz-Latn-UZ" sz="1900" b="1" dirty="0">
              <a:latin typeface="Times New Roman" panose="02020603050405020304" pitchFamily="18" charset="0"/>
              <a:ea typeface="Times New Roman" panose="02020603050405020304" pitchFamily="18" charset="0"/>
            </a:endParaRPr>
          </a:p>
          <a:p>
            <a:pPr marL="176213" lvl="0" indent="187325" algn="just" fontAlgn="base">
              <a:spcAft>
                <a:spcPts val="0"/>
              </a:spcAft>
              <a:buFont typeface="Times New Roman" panose="02020603050405020304" pitchFamily="18" charset="0"/>
              <a:buChar char="•"/>
              <a:tabLst>
                <a:tab pos="539750" algn="l"/>
              </a:tabLst>
            </a:pPr>
            <a:r>
              <a:rPr lang="uz-Cyrl-UZ" sz="1900" dirty="0">
                <a:latin typeface="Times New Roman" panose="02020603050405020304" pitchFamily="18" charset="0"/>
                <a:ea typeface="Times New Roman" panose="02020603050405020304" pitchFamily="18" charset="0"/>
              </a:rPr>
              <a:t>Лойиҳа низомини яратиш;</a:t>
            </a:r>
            <a:endParaRPr lang="uz-Latn-UZ" sz="1900" dirty="0">
              <a:latin typeface="Times New Roman" panose="02020603050405020304" pitchFamily="18" charset="0"/>
              <a:ea typeface="Times New Roman" panose="02020603050405020304" pitchFamily="18" charset="0"/>
            </a:endParaRPr>
          </a:p>
          <a:p>
            <a:pPr marL="176213" lvl="0" indent="187325" algn="just" fontAlgn="base">
              <a:spcAft>
                <a:spcPts val="0"/>
              </a:spcAft>
              <a:buFont typeface="Times New Roman" panose="02020603050405020304" pitchFamily="18" charset="0"/>
              <a:buChar char="•"/>
              <a:tabLst>
                <a:tab pos="539750" algn="l"/>
              </a:tabLst>
            </a:pPr>
            <a:r>
              <a:rPr lang="uz-Cyrl-UZ" sz="1900" dirty="0">
                <a:latin typeface="Times New Roman" panose="02020603050405020304" pitchFamily="18" charset="0"/>
                <a:ea typeface="Times New Roman" panose="02020603050405020304" pitchFamily="18" charset="0"/>
              </a:rPr>
              <a:t>Лойиҳа бошқарувчисини танлаш;</a:t>
            </a:r>
            <a:endParaRPr lang="uz-Latn-UZ" sz="1900" dirty="0">
              <a:latin typeface="Times New Roman" panose="02020603050405020304" pitchFamily="18" charset="0"/>
              <a:ea typeface="Times New Roman" panose="02020603050405020304" pitchFamily="18" charset="0"/>
            </a:endParaRPr>
          </a:p>
          <a:p>
            <a:pPr marL="176213" lvl="0" indent="187325" algn="just" fontAlgn="base">
              <a:spcAft>
                <a:spcPts val="0"/>
              </a:spcAft>
              <a:buFont typeface="Times New Roman" panose="02020603050405020304" pitchFamily="18" charset="0"/>
              <a:buChar char="•"/>
              <a:tabLst>
                <a:tab pos="539750" algn="l"/>
              </a:tabLst>
            </a:pPr>
            <a:r>
              <a:rPr lang="uz-Cyrl-UZ" sz="1900" dirty="0">
                <a:latin typeface="Times New Roman" panose="02020603050405020304" pitchFamily="18" charset="0"/>
                <a:ea typeface="Times New Roman" panose="02020603050405020304" pitchFamily="18" charset="0"/>
              </a:rPr>
              <a:t>Лойиҳа учун чекловлар ва тахминларни аниқлаш, яъни лойиҳани аниқлаш ва бошқариш режаси.</a:t>
            </a:r>
            <a:endParaRPr lang="uz-Latn-UZ" sz="1900" dirty="0">
              <a:latin typeface="Times New Roman" panose="02020603050405020304" pitchFamily="18" charset="0"/>
              <a:ea typeface="Times New Roman" panose="02020603050405020304" pitchFamily="18" charset="0"/>
            </a:endParaRPr>
          </a:p>
          <a:p>
            <a:pPr algn="just" fontAlgn="base">
              <a:spcAft>
                <a:spcPts val="0"/>
              </a:spcAft>
            </a:pPr>
            <a:r>
              <a:rPr lang="uz-Cyrl-UZ" sz="1900" b="1" u="sng" dirty="0">
                <a:latin typeface="Times New Roman" panose="02020603050405020304" pitchFamily="18" charset="0"/>
                <a:ea typeface="Times New Roman" panose="02020603050405020304" pitchFamily="18" charset="0"/>
              </a:rPr>
              <a:t>Лойиҳа низоми:</a:t>
            </a:r>
            <a:endParaRPr lang="uz-Latn-UZ" sz="1900" b="1" dirty="0">
              <a:latin typeface="Times New Roman" panose="02020603050405020304" pitchFamily="18" charset="0"/>
              <a:ea typeface="Times New Roman" panose="02020603050405020304" pitchFamily="18" charset="0"/>
            </a:endParaRPr>
          </a:p>
          <a:p>
            <a:pPr marL="176213" lvl="0" indent="187325" algn="just" fontAlgn="base">
              <a:spcAft>
                <a:spcPts val="0"/>
              </a:spcAft>
              <a:buFont typeface="Times New Roman" panose="02020603050405020304" pitchFamily="18" charset="0"/>
              <a:buChar char="•"/>
            </a:pPr>
            <a:r>
              <a:rPr lang="uz-Cyrl-UZ" sz="1900" dirty="0">
                <a:latin typeface="Times New Roman" panose="02020603050405020304" pitchFamily="18" charset="0"/>
                <a:ea typeface="Times New Roman" panose="02020603050405020304" pitchFamily="18" charset="0"/>
              </a:rPr>
              <a:t>Рахбарият лойиҳа бошқарувчисининг мажбуриятлари, маъсулиятлари ва ваколатларини аниқ белгилаб беради;</a:t>
            </a:r>
            <a:endParaRPr lang="uz-Latn-UZ" sz="1900" dirty="0">
              <a:latin typeface="Times New Roman" panose="02020603050405020304" pitchFamily="18" charset="0"/>
              <a:ea typeface="Times New Roman" panose="02020603050405020304" pitchFamily="18" charset="0"/>
            </a:endParaRPr>
          </a:p>
          <a:p>
            <a:pPr marL="176213" lvl="0" indent="187325" algn="just" fontAlgn="base">
              <a:spcAft>
                <a:spcPts val="0"/>
              </a:spcAft>
              <a:buFont typeface="Times New Roman" panose="02020603050405020304" pitchFamily="18" charset="0"/>
              <a:buChar char="•"/>
            </a:pPr>
            <a:r>
              <a:rPr lang="uz-Cyrl-UZ" sz="1900" dirty="0">
                <a:latin typeface="Times New Roman" panose="02020603050405020304" pitchFamily="18" charset="0"/>
                <a:ea typeface="Times New Roman" panose="02020603050405020304" pitchFamily="18" charset="0"/>
              </a:rPr>
              <a:t>Лойиҳа бошқарувчисига лойиҳа фаолиятида ташкилий ресурсларни қўллаш ваколатини беради;</a:t>
            </a:r>
            <a:endParaRPr lang="uz-Latn-UZ" sz="1900" dirty="0">
              <a:latin typeface="Times New Roman" panose="02020603050405020304" pitchFamily="18" charset="0"/>
              <a:ea typeface="Times New Roman" panose="02020603050405020304" pitchFamily="18" charset="0"/>
            </a:endParaRPr>
          </a:p>
          <a:p>
            <a:pPr marL="176213" lvl="0" indent="187325" algn="just" fontAlgn="base">
              <a:spcAft>
                <a:spcPts val="0"/>
              </a:spcAft>
              <a:buFont typeface="Times New Roman" panose="02020603050405020304" pitchFamily="18" charset="0"/>
              <a:buChar char="•"/>
            </a:pPr>
            <a:r>
              <a:rPr lang="uz-Cyrl-UZ" sz="1900" dirty="0">
                <a:latin typeface="Times New Roman" panose="02020603050405020304" pitchFamily="18" charset="0"/>
                <a:ea typeface="Times New Roman" panose="02020603050405020304" pitchFamily="18" charset="0"/>
              </a:rPr>
              <a:t>Лойиҳани режалаштиришни бошлашдан олдин лойиҳа бошқарувчисини имкон қадар эртароқ аниқлаш керак;</a:t>
            </a:r>
            <a:endParaRPr lang="uz-Latn-UZ" sz="1900" dirty="0">
              <a:latin typeface="Times New Roman" panose="02020603050405020304" pitchFamily="18" charset="0"/>
              <a:ea typeface="Times New Roman" panose="02020603050405020304" pitchFamily="18" charset="0"/>
            </a:endParaRPr>
          </a:p>
          <a:p>
            <a:pPr marL="176213" lvl="0" indent="187325" algn="just" fontAlgn="base">
              <a:spcAft>
                <a:spcPts val="0"/>
              </a:spcAft>
              <a:buFont typeface="Times New Roman" panose="02020603050405020304" pitchFamily="18" charset="0"/>
              <a:buChar char="•"/>
            </a:pPr>
            <a:r>
              <a:rPr lang="uz-Cyrl-UZ" sz="1900" dirty="0">
                <a:latin typeface="Times New Roman" panose="02020603050405020304" pitchFamily="18" charset="0"/>
                <a:ea typeface="Times New Roman" panose="02020603050405020304" pitchFamily="18" charset="0"/>
              </a:rPr>
              <a:t>Лойиҳа бошқарувчиси, гуруҳ ва функционал менежерларнинг мажбуриятларини, шунингдек ўзлари ва пудратчилар ўртасидаги муносабатларни белгилайди;</a:t>
            </a:r>
            <a:endParaRPr lang="uz-Latn-UZ" sz="1900" dirty="0">
              <a:latin typeface="Times New Roman" panose="02020603050405020304" pitchFamily="18" charset="0"/>
              <a:ea typeface="Times New Roman" panose="02020603050405020304" pitchFamily="18" charset="0"/>
            </a:endParaRPr>
          </a:p>
          <a:p>
            <a:pPr marL="176213" lvl="0" indent="187325" algn="just" fontAlgn="base">
              <a:spcAft>
                <a:spcPts val="0"/>
              </a:spcAft>
              <a:buFont typeface="Times New Roman" panose="02020603050405020304" pitchFamily="18" charset="0"/>
              <a:buChar char="•"/>
            </a:pPr>
            <a:r>
              <a:rPr lang="uz-Cyrl-UZ" sz="1900" dirty="0">
                <a:latin typeface="Times New Roman" panose="02020603050405020304" pitchFamily="18" charset="0"/>
                <a:ea typeface="Times New Roman" panose="02020603050405020304" pitchFamily="18" charset="0"/>
              </a:rPr>
              <a:t>Устав эгилувчан бўлиши ва лойиҳа давомида ўзгариши мумкин;</a:t>
            </a:r>
            <a:endParaRPr lang="uz-Latn-UZ" sz="1900" dirty="0">
              <a:latin typeface="Times New Roman" panose="02020603050405020304" pitchFamily="18" charset="0"/>
              <a:ea typeface="Times New Roman" panose="02020603050405020304" pitchFamily="18" charset="0"/>
            </a:endParaRPr>
          </a:p>
          <a:p>
            <a:pPr marL="176213" lvl="0" indent="187325" algn="just" fontAlgn="base">
              <a:spcAft>
                <a:spcPts val="0"/>
              </a:spcAft>
              <a:buFont typeface="Times New Roman" panose="02020603050405020304" pitchFamily="18" charset="0"/>
              <a:buChar char="•"/>
            </a:pPr>
            <a:r>
              <a:rPr lang="uz-Cyrl-UZ" sz="1900" dirty="0">
                <a:latin typeface="Times New Roman" panose="02020603050405020304" pitchFamily="18" charset="0"/>
                <a:ea typeface="Times New Roman" panose="02020603050405020304" pitchFamily="18" charset="0"/>
              </a:rPr>
              <a:t>Устав оддий ёзувдан тортиб хизмат кўрсатиш шартномасига қадар кўп шаклларга эга бўлиши мумкин.</a:t>
            </a:r>
            <a:endParaRPr lang="uz-Latn-UZ" sz="1900" dirty="0">
              <a:latin typeface="Times New Roman" panose="02020603050405020304" pitchFamily="18" charset="0"/>
              <a:ea typeface="Times New Roman" panose="02020603050405020304" pitchFamily="18" charset="0"/>
            </a:endParaRPr>
          </a:p>
        </p:txBody>
      </p:sp>
      <p:sp>
        <p:nvSpPr>
          <p:cNvPr id="3" name="Прямоугольник 2">
            <a:extLst>
              <a:ext uri="{FF2B5EF4-FFF2-40B4-BE49-F238E27FC236}">
                <a16:creationId xmlns:a16="http://schemas.microsoft.com/office/drawing/2014/main" id="{C6597016-8E60-4BA1-95C0-F647DD342043}"/>
              </a:ext>
            </a:extLst>
          </p:cNvPr>
          <p:cNvSpPr/>
          <p:nvPr/>
        </p:nvSpPr>
        <p:spPr>
          <a:xfrm>
            <a:off x="185451" y="4016733"/>
            <a:ext cx="10038202" cy="2723823"/>
          </a:xfrm>
          <a:prstGeom prst="rect">
            <a:avLst/>
          </a:prstGeom>
        </p:spPr>
        <p:txBody>
          <a:bodyPr wrap="square">
            <a:spAutoFit/>
          </a:bodyPr>
          <a:lstStyle/>
          <a:p>
            <a:pPr algn="just" fontAlgn="base">
              <a:spcAft>
                <a:spcPts val="0"/>
              </a:spcAft>
            </a:pPr>
            <a:r>
              <a:rPr lang="uz-Cyrl-UZ" sz="1900" b="1" u="sng" dirty="0">
                <a:latin typeface="Times New Roman" panose="02020603050405020304" pitchFamily="18" charset="0"/>
                <a:ea typeface="Times New Roman" panose="02020603050405020304" pitchFamily="18" charset="0"/>
              </a:rPr>
              <a:t>Ваколатларни топшириш:</a:t>
            </a:r>
            <a:endParaRPr lang="uz-Latn-UZ" sz="1900" b="1" dirty="0">
              <a:latin typeface="Times New Roman" panose="02020603050405020304" pitchFamily="18" charset="0"/>
              <a:ea typeface="Times New Roman" panose="02020603050405020304" pitchFamily="18" charset="0"/>
            </a:endParaRPr>
          </a:p>
          <a:p>
            <a:pPr marL="176213" lvl="0" indent="187325" algn="just" fontAlgn="base">
              <a:spcAft>
                <a:spcPts val="0"/>
              </a:spcAft>
              <a:buFont typeface="Times New Roman" panose="02020603050405020304" pitchFamily="18" charset="0"/>
              <a:buChar char="•"/>
            </a:pPr>
            <a:r>
              <a:rPr lang="uz-Cyrl-UZ" sz="1900" dirty="0">
                <a:latin typeface="Times New Roman" panose="02020603050405020304" pitchFamily="18" charset="0"/>
                <a:ea typeface="Times New Roman" panose="02020603050405020304" pitchFamily="18" charset="0"/>
              </a:rPr>
              <a:t>Берилган ваколатлар сони юқори бошқарув раҳбарининг ихтиёрига кўра, лойиҳанинг турли босқичларида чиқариладиган қувватнинг чеклови кўринишида белгиланади;</a:t>
            </a:r>
            <a:endParaRPr lang="uz-Latn-UZ" sz="1900" dirty="0">
              <a:latin typeface="Times New Roman" panose="02020603050405020304" pitchFamily="18" charset="0"/>
              <a:ea typeface="Times New Roman" panose="02020603050405020304" pitchFamily="18" charset="0"/>
            </a:endParaRPr>
          </a:p>
          <a:p>
            <a:pPr marL="176213" lvl="0" indent="187325" algn="just" fontAlgn="base">
              <a:spcAft>
                <a:spcPts val="0"/>
              </a:spcAft>
              <a:buFont typeface="Times New Roman" panose="02020603050405020304" pitchFamily="18" charset="0"/>
              <a:buChar char="•"/>
            </a:pPr>
            <a:r>
              <a:rPr lang="uz-Cyrl-UZ" sz="1900" dirty="0">
                <a:latin typeface="Times New Roman" panose="02020603050405020304" pitchFamily="18" charset="0"/>
                <a:ea typeface="Times New Roman" panose="02020603050405020304" pitchFamily="18" charset="0"/>
              </a:rPr>
              <a:t>Лойиҳанинг кўлами, лойиҳа бошқарувчисининг тажрибаси ва бошқа объектив ва субъектив параметрларга боғлиқ;</a:t>
            </a:r>
            <a:endParaRPr lang="uz-Latn-UZ" sz="1900" dirty="0">
              <a:latin typeface="Times New Roman" panose="02020603050405020304" pitchFamily="18" charset="0"/>
              <a:ea typeface="Times New Roman" panose="02020603050405020304" pitchFamily="18" charset="0"/>
            </a:endParaRPr>
          </a:p>
          <a:p>
            <a:pPr marL="176213" lvl="0" indent="187325" algn="just" fontAlgn="base">
              <a:spcAft>
                <a:spcPts val="0"/>
              </a:spcAft>
              <a:buFont typeface="Times New Roman" panose="02020603050405020304" pitchFamily="18" charset="0"/>
              <a:buChar char="•"/>
            </a:pPr>
            <a:r>
              <a:rPr lang="uz-Cyrl-UZ" sz="1900" dirty="0">
                <a:latin typeface="Times New Roman" panose="02020603050405020304" pitchFamily="18" charset="0"/>
                <a:ea typeface="Times New Roman" panose="02020603050405020304" pitchFamily="18" charset="0"/>
              </a:rPr>
              <a:t>Кўпгина лойиҳаларнинг муваффақиятсизлиги лойиҳа бошқарувчисига етарли ваколат берилмаганлиги билан боғлиқ бўлиши мумкин</a:t>
            </a:r>
            <a:endParaRPr lang="uz-Latn-UZ" sz="1900" dirty="0">
              <a:latin typeface="Times New Roman" panose="02020603050405020304" pitchFamily="18" charset="0"/>
              <a:ea typeface="Times New Roman" panose="02020603050405020304" pitchFamily="18" charset="0"/>
            </a:endParaRPr>
          </a:p>
          <a:p>
            <a:pPr marL="176213" lvl="0" indent="187325" algn="just" fontAlgn="base">
              <a:spcAft>
                <a:spcPts val="0"/>
              </a:spcAft>
              <a:buFont typeface="Times New Roman" panose="02020603050405020304" pitchFamily="18" charset="0"/>
              <a:buChar char="•"/>
            </a:pPr>
            <a:r>
              <a:rPr lang="uz-Cyrl-UZ" sz="1900" dirty="0">
                <a:latin typeface="Times New Roman" panose="02020603050405020304" pitchFamily="18" charset="0"/>
                <a:ea typeface="Times New Roman" panose="02020603050405020304" pitchFamily="18" charset="0"/>
              </a:rPr>
              <a:t>Рад этиш шунингдек ваколатлар чегараси йўқлиги билан изоҳланиши мумкин: “ҳамма жавобгар ва ҳеч ким ҳеч қандай иш қилмайди”.</a:t>
            </a:r>
            <a:endParaRPr lang="uz-Latn-UZ" sz="19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4642664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3EFEA632-56A1-4567-A731-1F69AECD2466}"/>
              </a:ext>
            </a:extLst>
          </p:cNvPr>
          <p:cNvPicPr/>
          <p:nvPr/>
        </p:nvPicPr>
        <p:blipFill rotWithShape="1">
          <a:blip r:embed="rId2">
            <a:extLst>
              <a:ext uri="{28A0092B-C50C-407E-A947-70E740481C1C}">
                <a14:useLocalDpi xmlns:a14="http://schemas.microsoft.com/office/drawing/2010/main" val="0"/>
              </a:ext>
            </a:extLst>
          </a:blip>
          <a:srcRect l="3783" r="3947"/>
          <a:stretch/>
        </p:blipFill>
        <p:spPr bwMode="auto">
          <a:xfrm>
            <a:off x="0" y="338555"/>
            <a:ext cx="6180463" cy="6519446"/>
          </a:xfrm>
          <a:prstGeom prst="rect">
            <a:avLst/>
          </a:prstGeom>
          <a:noFill/>
          <a:ln>
            <a:noFill/>
          </a:ln>
        </p:spPr>
      </p:pic>
      <p:sp>
        <p:nvSpPr>
          <p:cNvPr id="3" name="Прямоугольник 2">
            <a:extLst>
              <a:ext uri="{FF2B5EF4-FFF2-40B4-BE49-F238E27FC236}">
                <a16:creationId xmlns:a16="http://schemas.microsoft.com/office/drawing/2014/main" id="{1825EF91-DAC1-4E73-B26F-423441A86D76}"/>
              </a:ext>
            </a:extLst>
          </p:cNvPr>
          <p:cNvSpPr/>
          <p:nvPr/>
        </p:nvSpPr>
        <p:spPr>
          <a:xfrm>
            <a:off x="0" y="0"/>
            <a:ext cx="6095999" cy="323165"/>
          </a:xfrm>
          <a:prstGeom prst="rect">
            <a:avLst/>
          </a:prstGeom>
        </p:spPr>
        <p:txBody>
          <a:bodyPr wrap="square">
            <a:spAutoFit/>
          </a:bodyPr>
          <a:lstStyle/>
          <a:p>
            <a:pPr algn="ctr"/>
            <a:r>
              <a:rPr lang="uz-Cyrl-UZ" sz="1500" b="1" dirty="0">
                <a:latin typeface="Times New Roman" panose="02020603050405020304" pitchFamily="18" charset="0"/>
                <a:ea typeface="Times New Roman" panose="02020603050405020304" pitchFamily="18" charset="0"/>
              </a:rPr>
              <a:t>ЛОЙИҲА БОШҚАРУВИНИНГ УМУМИЙ ЖАРАЁНИ ( PMI</a:t>
            </a:r>
            <a:r>
              <a:rPr lang="uz-Cyrl-UZ" sz="1500" b="1" dirty="0" smtClean="0">
                <a:latin typeface="Times New Roman" panose="02020603050405020304" pitchFamily="18" charset="0"/>
                <a:ea typeface="Times New Roman" panose="02020603050405020304" pitchFamily="18" charset="0"/>
              </a:rPr>
              <a:t>)</a:t>
            </a:r>
            <a:r>
              <a:rPr lang="en-US" sz="1500" b="1" dirty="0" smtClean="0">
                <a:latin typeface="Times New Roman" panose="02020603050405020304" pitchFamily="18" charset="0"/>
                <a:ea typeface="Times New Roman" panose="02020603050405020304" pitchFamily="18" charset="0"/>
              </a:rPr>
              <a:t> [10]</a:t>
            </a:r>
            <a:endParaRPr lang="uz-Latn-UZ" sz="1500" b="1" dirty="0"/>
          </a:p>
        </p:txBody>
      </p:sp>
      <p:sp>
        <p:nvSpPr>
          <p:cNvPr id="4" name="Прямоугольник 3">
            <a:extLst>
              <a:ext uri="{FF2B5EF4-FFF2-40B4-BE49-F238E27FC236}">
                <a16:creationId xmlns:a16="http://schemas.microsoft.com/office/drawing/2014/main" id="{3ABBFBB6-5A0E-4442-92D8-97644A264D54}"/>
              </a:ext>
            </a:extLst>
          </p:cNvPr>
          <p:cNvSpPr/>
          <p:nvPr/>
        </p:nvSpPr>
        <p:spPr>
          <a:xfrm>
            <a:off x="6180464" y="0"/>
            <a:ext cx="6011536" cy="5401479"/>
          </a:xfrm>
          <a:prstGeom prst="rect">
            <a:avLst/>
          </a:prstGeom>
        </p:spPr>
        <p:txBody>
          <a:bodyPr wrap="square">
            <a:spAutoFit/>
          </a:bodyPr>
          <a:lstStyle/>
          <a:p>
            <a:pPr indent="363538" algn="just">
              <a:spcAft>
                <a:spcPts val="0"/>
              </a:spcAft>
            </a:pPr>
            <a:r>
              <a:rPr lang="uz-Cyrl-UZ" sz="1500" dirty="0">
                <a:latin typeface="Times New Roman" panose="02020603050405020304" pitchFamily="18" charset="0"/>
                <a:ea typeface="Times New Roman" panose="02020603050405020304" pitchFamily="18" charset="0"/>
              </a:rPr>
              <a:t>Инициация жараёни қуйидаги босқичларни ўз ичига олган лойиҳаларни интеграциялашган бошқарув жараёнларида ҳал қилувчи аҳамиятга эга:</a:t>
            </a:r>
            <a:endParaRPr lang="uz-Latn-UZ" sz="1500" dirty="0">
              <a:latin typeface="Times New Roman" panose="02020603050405020304" pitchFamily="18" charset="0"/>
              <a:ea typeface="Times New Roman" panose="02020603050405020304" pitchFamily="18" charset="0"/>
            </a:endParaRPr>
          </a:p>
          <a:p>
            <a:pPr lvl="0" indent="363538" algn="just" fontAlgn="base">
              <a:spcAft>
                <a:spcPts val="0"/>
              </a:spcAft>
            </a:pPr>
            <a:r>
              <a:rPr lang="uz-Cyrl-UZ" sz="1500" b="1" i="1" dirty="0">
                <a:latin typeface="Times New Roman" panose="02020603050405020304" pitchFamily="18" charset="0"/>
                <a:ea typeface="Times New Roman" panose="02020603050405020304" pitchFamily="18" charset="0"/>
              </a:rPr>
              <a:t>Лойиҳанинг низомини ишлаб чиқиш</a:t>
            </a:r>
            <a:r>
              <a:rPr lang="uz-Cyrl-UZ" sz="1500" b="1" dirty="0">
                <a:latin typeface="Times New Roman" panose="02020603050405020304" pitchFamily="18" charset="0"/>
                <a:ea typeface="Times New Roman" panose="02020603050405020304" pitchFamily="18" charset="0"/>
              </a:rPr>
              <a:t> </a:t>
            </a:r>
            <a:r>
              <a:rPr lang="uz-Cyrl-UZ" sz="1500" dirty="0">
                <a:latin typeface="Times New Roman" panose="02020603050405020304" pitchFamily="18" charset="0"/>
                <a:ea typeface="Times New Roman" panose="02020603050405020304" pitchFamily="18" charset="0"/>
              </a:rPr>
              <a:t>- бу лойиҳани расмий равишда тан олади ва лойиҳа бошқарувчисига алоҳида  ҳуқуқ беради</a:t>
            </a:r>
            <a:endParaRPr lang="uz-Latn-UZ" sz="1500" dirty="0">
              <a:latin typeface="Times New Roman" panose="02020603050405020304" pitchFamily="18" charset="0"/>
              <a:ea typeface="Times New Roman" panose="02020603050405020304" pitchFamily="18" charset="0"/>
            </a:endParaRPr>
          </a:p>
          <a:p>
            <a:pPr lvl="0" indent="363538" algn="just" fontAlgn="base">
              <a:spcAft>
                <a:spcPts val="0"/>
              </a:spcAft>
            </a:pPr>
            <a:r>
              <a:rPr lang="uz-Cyrl-UZ" sz="1500" b="1" i="1" dirty="0">
                <a:latin typeface="Times New Roman" panose="02020603050405020304" pitchFamily="18" charset="0"/>
                <a:ea typeface="Times New Roman" panose="02020603050405020304" pitchFamily="18" charset="0"/>
              </a:rPr>
              <a:t>Лойиҳанинг қамрови тўғрисида дастлабки ҳисоботни ишлаб чиқиш</a:t>
            </a:r>
            <a:r>
              <a:rPr lang="uz-Cyrl-UZ" sz="1500" b="1" dirty="0">
                <a:latin typeface="Times New Roman" panose="02020603050405020304" pitchFamily="18" charset="0"/>
                <a:ea typeface="Times New Roman" panose="02020603050405020304" pitchFamily="18" charset="0"/>
              </a:rPr>
              <a:t> </a:t>
            </a:r>
            <a:r>
              <a:rPr lang="uz-Cyrl-UZ" sz="1500" dirty="0">
                <a:latin typeface="Times New Roman" panose="02020603050405020304" pitchFamily="18" charset="0"/>
                <a:ea typeface="Times New Roman" panose="02020603050405020304" pitchFamily="18" charset="0"/>
              </a:rPr>
              <a:t>- унда батафсил маълумот берилади.</a:t>
            </a:r>
            <a:endParaRPr lang="uz-Latn-UZ" sz="1500" dirty="0">
              <a:latin typeface="Times New Roman" panose="02020603050405020304" pitchFamily="18" charset="0"/>
              <a:ea typeface="Times New Roman" panose="02020603050405020304" pitchFamily="18" charset="0"/>
            </a:endParaRPr>
          </a:p>
          <a:p>
            <a:pPr lvl="0" indent="363538" algn="just" fontAlgn="base">
              <a:spcAft>
                <a:spcPts val="0"/>
              </a:spcAft>
            </a:pPr>
            <a:r>
              <a:rPr lang="uz-Cyrl-UZ" sz="1500" b="1" i="1" dirty="0">
                <a:latin typeface="Times New Roman" panose="02020603050405020304" pitchFamily="18" charset="0"/>
                <a:ea typeface="Times New Roman" panose="02020603050405020304" pitchFamily="18" charset="0"/>
              </a:rPr>
              <a:t>Лойиҳани бошқариш режасини ишлаб чиқиш</a:t>
            </a:r>
            <a:r>
              <a:rPr lang="uz-Cyrl-UZ" sz="1500" b="1" dirty="0">
                <a:latin typeface="Times New Roman" panose="02020603050405020304" pitchFamily="18" charset="0"/>
                <a:ea typeface="Times New Roman" panose="02020603050405020304" pitchFamily="18" charset="0"/>
              </a:rPr>
              <a:t> </a:t>
            </a:r>
            <a:r>
              <a:rPr lang="uz-Cyrl-UZ" sz="1500" dirty="0">
                <a:latin typeface="Times New Roman" panose="02020603050405020304" pitchFamily="18" charset="0"/>
                <a:ea typeface="Times New Roman" panose="02020603050405020304" pitchFamily="18" charset="0"/>
              </a:rPr>
              <a:t>- у барча қўллаб-қувватловчи режаларни белгилайди, тайёрлайди, бирлаштиради ва лойиҳани бошқариш режасига мувофиқлаштиради.</a:t>
            </a:r>
            <a:endParaRPr lang="uz-Latn-UZ" sz="1500" dirty="0">
              <a:latin typeface="Times New Roman" panose="02020603050405020304" pitchFamily="18" charset="0"/>
              <a:ea typeface="Times New Roman" panose="02020603050405020304" pitchFamily="18" charset="0"/>
            </a:endParaRPr>
          </a:p>
          <a:p>
            <a:pPr lvl="0" indent="363538" algn="just" fontAlgn="base">
              <a:spcAft>
                <a:spcPts val="0"/>
              </a:spcAft>
            </a:pPr>
            <a:r>
              <a:rPr lang="uz-Cyrl-UZ" sz="1500" b="1" i="1" dirty="0">
                <a:latin typeface="Times New Roman" panose="02020603050405020304" pitchFamily="18" charset="0"/>
                <a:ea typeface="Times New Roman" panose="02020603050405020304" pitchFamily="18" charset="0"/>
              </a:rPr>
              <a:t>Лойиҳани амалга оширишга йўналтириш ва бошқариш</a:t>
            </a:r>
            <a:r>
              <a:rPr lang="uz-Cyrl-UZ" sz="1500" b="1" dirty="0">
                <a:latin typeface="Times New Roman" panose="02020603050405020304" pitchFamily="18" charset="0"/>
                <a:ea typeface="Times New Roman" panose="02020603050405020304" pitchFamily="18" charset="0"/>
              </a:rPr>
              <a:t> </a:t>
            </a:r>
            <a:r>
              <a:rPr lang="uz-Cyrl-UZ" sz="1500" dirty="0">
                <a:latin typeface="Times New Roman" panose="02020603050405020304" pitchFamily="18" charset="0"/>
                <a:ea typeface="Times New Roman" panose="02020603050405020304" pitchFamily="18" charset="0"/>
              </a:rPr>
              <a:t>- лойиҳани бажариш баённомасида белгиланган талабларга эришиш учун лойиҳани бошқариш режасида белгиланган ишларни бажариш.  </a:t>
            </a:r>
            <a:endParaRPr lang="uz-Latn-UZ" sz="1500" dirty="0">
              <a:latin typeface="Times New Roman" panose="02020603050405020304" pitchFamily="18" charset="0"/>
              <a:ea typeface="Times New Roman" panose="02020603050405020304" pitchFamily="18" charset="0"/>
            </a:endParaRPr>
          </a:p>
          <a:p>
            <a:pPr lvl="0" indent="363538" algn="just" fontAlgn="base">
              <a:spcAft>
                <a:spcPts val="0"/>
              </a:spcAft>
            </a:pPr>
            <a:r>
              <a:rPr lang="uz-Cyrl-UZ" sz="1500" b="1" i="1" dirty="0">
                <a:latin typeface="Times New Roman" panose="02020603050405020304" pitchFamily="18" charset="0"/>
                <a:ea typeface="Times New Roman" panose="02020603050405020304" pitchFamily="18" charset="0"/>
              </a:rPr>
              <a:t>Лойиҳа бажарилишини мониторинг ва назорат қилиш</a:t>
            </a:r>
            <a:r>
              <a:rPr lang="uz-Cyrl-UZ" sz="1500" b="1" dirty="0">
                <a:latin typeface="Times New Roman" panose="02020603050405020304" pitchFamily="18" charset="0"/>
                <a:ea typeface="Times New Roman" panose="02020603050405020304" pitchFamily="18" charset="0"/>
              </a:rPr>
              <a:t> </a:t>
            </a:r>
            <a:r>
              <a:rPr lang="uz-Cyrl-UZ" sz="1500" dirty="0">
                <a:latin typeface="Times New Roman" panose="02020603050405020304" pitchFamily="18" charset="0"/>
                <a:ea typeface="Times New Roman" panose="02020603050405020304" pitchFamily="18" charset="0"/>
              </a:rPr>
              <a:t>- лойиҳани бошқариш режасида белгиланган мақсадларга эришиш учун лойиҳани бошлаш, режалаштириш, бажариш ва ёпиш учун зарур бўлган жараёнларни кузатиб бориш ва бошқариш. </a:t>
            </a:r>
            <a:endParaRPr lang="uz-Latn-UZ" sz="1500" dirty="0">
              <a:latin typeface="Times New Roman" panose="02020603050405020304" pitchFamily="18" charset="0"/>
              <a:ea typeface="Times New Roman" panose="02020603050405020304" pitchFamily="18" charset="0"/>
            </a:endParaRPr>
          </a:p>
          <a:p>
            <a:pPr lvl="0" indent="363538" algn="just" fontAlgn="base">
              <a:spcAft>
                <a:spcPts val="0"/>
              </a:spcAft>
            </a:pPr>
            <a:r>
              <a:rPr lang="uz-Cyrl-UZ" sz="1500" b="1" i="1" dirty="0">
                <a:latin typeface="Times New Roman" panose="02020603050405020304" pitchFamily="18" charset="0"/>
                <a:ea typeface="Times New Roman" panose="02020603050405020304" pitchFamily="18" charset="0"/>
              </a:rPr>
              <a:t>Ўзгаришларни интеграциялашган ҳолда бошқариш</a:t>
            </a:r>
            <a:r>
              <a:rPr lang="uz-Cyrl-UZ" sz="1500" b="1" dirty="0">
                <a:latin typeface="Times New Roman" panose="02020603050405020304" pitchFamily="18" charset="0"/>
                <a:ea typeface="Times New Roman" panose="02020603050405020304" pitchFamily="18" charset="0"/>
              </a:rPr>
              <a:t> </a:t>
            </a:r>
            <a:r>
              <a:rPr lang="uz-Cyrl-UZ" sz="1500" dirty="0">
                <a:latin typeface="Times New Roman" panose="02020603050405020304" pitchFamily="18" charset="0"/>
                <a:ea typeface="Times New Roman" panose="02020603050405020304" pitchFamily="18" charset="0"/>
              </a:rPr>
              <a:t>- барча ўзгартириш талабларини кўриб чиқиш, ўзгартиришларни тасдиқлаш ва якуний маҳсулотлар ва ташкилий жараён активларига киритилган ўзгартиришларни бошқариш.</a:t>
            </a:r>
            <a:endParaRPr lang="uz-Latn-UZ" sz="1500" dirty="0">
              <a:latin typeface="Times New Roman" panose="02020603050405020304" pitchFamily="18" charset="0"/>
              <a:ea typeface="Times New Roman" panose="02020603050405020304" pitchFamily="18" charset="0"/>
            </a:endParaRPr>
          </a:p>
          <a:p>
            <a:pPr lvl="0" indent="363538" algn="just" fontAlgn="base">
              <a:spcAft>
                <a:spcPts val="0"/>
              </a:spcAft>
            </a:pPr>
            <a:r>
              <a:rPr lang="uz-Cyrl-UZ" sz="1500" b="1" i="1" dirty="0">
                <a:latin typeface="Times New Roman" panose="02020603050405020304" pitchFamily="18" charset="0"/>
                <a:ea typeface="Times New Roman" panose="02020603050405020304" pitchFamily="18" charset="0"/>
              </a:rPr>
              <a:t>Лойиҳани якунлаш</a:t>
            </a:r>
            <a:r>
              <a:rPr lang="uz-Cyrl-UZ" sz="1500" b="1" dirty="0">
                <a:latin typeface="Times New Roman" panose="02020603050405020304" pitchFamily="18" charset="0"/>
                <a:ea typeface="Times New Roman" panose="02020603050405020304" pitchFamily="18" charset="0"/>
              </a:rPr>
              <a:t> </a:t>
            </a:r>
            <a:r>
              <a:rPr lang="uz-Cyrl-UZ" sz="1500" dirty="0">
                <a:latin typeface="Times New Roman" panose="02020603050405020304" pitchFamily="18" charset="0"/>
                <a:ea typeface="Times New Roman" panose="02020603050405020304" pitchFamily="18" charset="0"/>
              </a:rPr>
              <a:t>- лойиҳани расмий равишда ёпиш учун барча жараёнларни амалга оширувчи гуруҳлардаги барча ишларни тугатиш.</a:t>
            </a:r>
            <a:endParaRPr lang="uz-Latn-UZ" sz="15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4452534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240CD33-A3CA-4699-86FE-0E6DF3D4F52E}"/>
              </a:ext>
            </a:extLst>
          </p:cNvPr>
          <p:cNvSpPr/>
          <p:nvPr/>
        </p:nvSpPr>
        <p:spPr>
          <a:xfrm>
            <a:off x="152400" y="58846"/>
            <a:ext cx="11887200" cy="5355312"/>
          </a:xfrm>
          <a:prstGeom prst="rect">
            <a:avLst/>
          </a:prstGeom>
        </p:spPr>
        <p:txBody>
          <a:bodyPr wrap="square">
            <a:spAutoFit/>
          </a:bodyPr>
          <a:lstStyle/>
          <a:p>
            <a:pPr marL="457200" indent="449580" algn="ctr">
              <a:spcAft>
                <a:spcPts val="0"/>
              </a:spcAft>
            </a:pPr>
            <a:r>
              <a:rPr lang="uz-Cyrl-UZ" b="1" dirty="0">
                <a:latin typeface="Times New Roman" panose="02020603050405020304" pitchFamily="18" charset="0"/>
                <a:ea typeface="Times New Roman" panose="02020603050405020304" pitchFamily="18" charset="0"/>
              </a:rPr>
              <a:t>ЛОЙИҲАНИ АНИҚЛАШ БОСҚИЧЛАРИ:</a:t>
            </a:r>
            <a:endParaRPr lang="uz-Latn-UZ" sz="1600" b="1" dirty="0">
              <a:latin typeface="Times New Roman" panose="02020603050405020304" pitchFamily="18" charset="0"/>
              <a:ea typeface="Times New Roman" panose="02020603050405020304" pitchFamily="18" charset="0"/>
            </a:endParaRPr>
          </a:p>
          <a:p>
            <a:pPr lvl="0" indent="363538" algn="just">
              <a:spcAft>
                <a:spcPts val="0"/>
              </a:spcAft>
            </a:pPr>
            <a:r>
              <a:rPr lang="uz-Cyrl-UZ" i="1" dirty="0">
                <a:solidFill>
                  <a:srgbClr val="000000"/>
                </a:solidFill>
                <a:latin typeface="Times New Roman" panose="02020603050405020304" pitchFamily="18" charset="0"/>
                <a:ea typeface="Times New Roman" panose="02020603050405020304" pitchFamily="18" charset="0"/>
              </a:rPr>
              <a:t>1-қадам. Лойиҳа ҳақида маълумот тўплаш.</a:t>
            </a:r>
            <a:r>
              <a:rPr lang="uz-Cyrl-UZ" dirty="0">
                <a:solidFill>
                  <a:srgbClr val="000000"/>
                </a:solidFill>
                <a:latin typeface="Times New Roman" panose="02020603050405020304" pitchFamily="18" charset="0"/>
                <a:ea typeface="Times New Roman" panose="02020603050405020304" pitchFamily="18" charset="0"/>
              </a:rPr>
              <a:t> Ушбу лойиҳа учун аллақачон мавжуд бўлиши мумкин бўлган барча маълумотларни топинг. Бунга ҳар қандай олдинги лойиҳа натижалари, эслатмалар, электрон почта хабарлари ва бошқалар киради.</a:t>
            </a:r>
            <a:endParaRPr lang="uz-Latn-UZ" sz="1600" dirty="0">
              <a:latin typeface="Times New Roman" panose="02020603050405020304" pitchFamily="18" charset="0"/>
              <a:ea typeface="Times New Roman" panose="02020603050405020304" pitchFamily="18" charset="0"/>
            </a:endParaRPr>
          </a:p>
          <a:p>
            <a:pPr lvl="0" indent="363538" algn="just">
              <a:spcAft>
                <a:spcPts val="0"/>
              </a:spcAft>
            </a:pPr>
            <a:r>
              <a:rPr lang="uz-Cyrl-UZ" i="1" dirty="0">
                <a:solidFill>
                  <a:srgbClr val="000000"/>
                </a:solidFill>
                <a:latin typeface="Times New Roman" panose="02020603050405020304" pitchFamily="18" charset="0"/>
                <a:ea typeface="Times New Roman" panose="02020603050405020304" pitchFamily="18" charset="0"/>
              </a:rPr>
              <a:t>2-қадам. Тасдиқлаш жараёнини тушуниш. </a:t>
            </a:r>
            <a:r>
              <a:rPr lang="uz-Cyrl-UZ" dirty="0">
                <a:solidFill>
                  <a:srgbClr val="000000"/>
                </a:solidFill>
                <a:latin typeface="Times New Roman" panose="02020603050405020304" pitchFamily="18" charset="0"/>
                <a:ea typeface="Times New Roman" panose="02020603050405020304" pitchFamily="18" charset="0"/>
              </a:rPr>
              <a:t>Тасдиқлаш жараёни қандай бўлишини тушуниш учун лойиҳа ҳомийси билан ишланг. Масалан, ҳомий ушбу таърифни бошқа манфаатдор томонлар билан маъқуллашни хоҳлайдими ёки ҳомий якуний тасдиқлашни хоҳлайдими ёки йўқлигини аниқланг.</a:t>
            </a:r>
            <a:endParaRPr lang="uz-Latn-UZ" sz="1600" dirty="0">
              <a:latin typeface="Times New Roman" panose="02020603050405020304" pitchFamily="18" charset="0"/>
              <a:ea typeface="Times New Roman" panose="02020603050405020304" pitchFamily="18" charset="0"/>
            </a:endParaRPr>
          </a:p>
          <a:p>
            <a:pPr lvl="0" indent="363538" algn="just">
              <a:spcAft>
                <a:spcPts val="0"/>
              </a:spcAft>
            </a:pPr>
            <a:r>
              <a:rPr lang="uz-Cyrl-UZ" i="1" dirty="0">
                <a:solidFill>
                  <a:srgbClr val="000000"/>
                </a:solidFill>
                <a:latin typeface="Times New Roman" panose="02020603050405020304" pitchFamily="18" charset="0"/>
                <a:ea typeface="Times New Roman" panose="02020603050405020304" pitchFamily="18" charset="0"/>
              </a:rPr>
              <a:t>3-қадам. Манфаатдор томонларнинг қизиқишларини аниқлаш учун учрашувлар.</a:t>
            </a:r>
            <a:r>
              <a:rPr lang="uz-Cyrl-UZ" dirty="0">
                <a:solidFill>
                  <a:srgbClr val="000000"/>
                </a:solidFill>
                <a:latin typeface="Times New Roman" panose="02020603050405020304" pitchFamily="18" charset="0"/>
                <a:ea typeface="Times New Roman" panose="02020603050405020304" pitchFamily="18" charset="0"/>
              </a:rPr>
              <a:t> Тегишли манфаатдор томонлар билан учрашинг ва уларнинг сўралган иш ҳақидаги тасаввурларини тушунишга ҳаракат қилинг.</a:t>
            </a:r>
            <a:endParaRPr lang="uz-Latn-UZ" sz="1600" dirty="0">
              <a:latin typeface="Times New Roman" panose="02020603050405020304" pitchFamily="18" charset="0"/>
              <a:ea typeface="Times New Roman" panose="02020603050405020304" pitchFamily="18" charset="0"/>
            </a:endParaRPr>
          </a:p>
          <a:p>
            <a:pPr lvl="0" indent="363538" algn="just">
              <a:spcAft>
                <a:spcPts val="0"/>
              </a:spcAft>
            </a:pPr>
            <a:r>
              <a:rPr lang="uz-Cyrl-UZ" i="1" dirty="0">
                <a:solidFill>
                  <a:srgbClr val="000000"/>
                </a:solidFill>
                <a:latin typeface="Times New Roman" panose="02020603050405020304" pitchFamily="18" charset="0"/>
                <a:ea typeface="Times New Roman" panose="02020603050405020304" pitchFamily="18" charset="0"/>
              </a:rPr>
              <a:t>4-қадам. Лойиҳани тавсифловчи ҳужжатни тайёрлаш.</a:t>
            </a:r>
            <a:r>
              <a:rPr lang="uz-Cyrl-UZ" dirty="0">
                <a:solidFill>
                  <a:srgbClr val="000000"/>
                </a:solidFill>
                <a:latin typeface="Times New Roman" panose="02020603050405020304" pitchFamily="18" charset="0"/>
                <a:ea typeface="Times New Roman" panose="02020603050405020304" pitchFamily="18" charset="0"/>
              </a:rPr>
              <a:t> Тўлиқ лойиҳа ҳужжати лойиҳа эгаси учун катта ва қийин бўлиши мумкин. Ўқиш учун қисқача маълумотни киритинг.</a:t>
            </a:r>
            <a:endParaRPr lang="uz-Latn-UZ" sz="1600" dirty="0">
              <a:latin typeface="Times New Roman" panose="02020603050405020304" pitchFamily="18" charset="0"/>
              <a:ea typeface="Times New Roman" panose="02020603050405020304" pitchFamily="18" charset="0"/>
            </a:endParaRPr>
          </a:p>
          <a:p>
            <a:pPr lvl="0" indent="363538" algn="just" fontAlgn="base">
              <a:spcAft>
                <a:spcPts val="0"/>
              </a:spcAft>
            </a:pPr>
            <a:r>
              <a:rPr lang="uz-Cyrl-UZ" i="1" dirty="0">
                <a:latin typeface="Times New Roman" panose="02020603050405020304" pitchFamily="18" charset="0"/>
                <a:ea typeface="Times New Roman" panose="02020603050405020304" pitchFamily="18" charset="0"/>
              </a:rPr>
              <a:t>5-қадам. Ҳисобланган харажатлар режаси.</a:t>
            </a:r>
            <a:r>
              <a:rPr lang="uz-Cyrl-UZ" dirty="0">
                <a:latin typeface="Times New Roman" panose="02020603050405020304" pitchFamily="18" charset="0"/>
                <a:ea typeface="Times New Roman" panose="02020603050405020304" pitchFamily="18" charset="0"/>
              </a:rPr>
              <a:t> Лойиҳани якунлаш учун зарур бўлган ресурсларни ҳисобланг. Смета қандай тайёрланганлиги, қандай тахминлар борлиги ва бошқалар ҳақида маълумот беринг.</a:t>
            </a:r>
            <a:endParaRPr lang="uz-Latn-UZ" sz="1600" dirty="0">
              <a:latin typeface="Times New Roman" panose="02020603050405020304" pitchFamily="18" charset="0"/>
              <a:ea typeface="Times New Roman" panose="02020603050405020304" pitchFamily="18" charset="0"/>
            </a:endParaRPr>
          </a:p>
          <a:p>
            <a:pPr lvl="0" indent="363538" algn="just">
              <a:spcAft>
                <a:spcPts val="0"/>
              </a:spcAft>
            </a:pPr>
            <a:r>
              <a:rPr lang="uz-Cyrl-UZ" i="1" dirty="0">
                <a:solidFill>
                  <a:srgbClr val="000000"/>
                </a:solidFill>
                <a:latin typeface="Times New Roman" panose="02020603050405020304" pitchFamily="18" charset="0"/>
                <a:ea typeface="Times New Roman" panose="02020603050405020304" pitchFamily="18" charset="0"/>
              </a:rPr>
              <a:t>6-қадам. Лойиҳанинг тахминий давомийлиги.</a:t>
            </a:r>
            <a:r>
              <a:rPr lang="uz-Cyrl-UZ" dirty="0">
                <a:solidFill>
                  <a:srgbClr val="000000"/>
                </a:solidFill>
                <a:latin typeface="Times New Roman" panose="02020603050405020304" pitchFamily="18" charset="0"/>
                <a:ea typeface="Times New Roman" panose="02020603050405020304" pitchFamily="18" charset="0"/>
              </a:rPr>
              <a:t> Лойиҳа бошланганидан сўнг уни якунлаш учун қанча вақт кетишини тахмин қилинг.</a:t>
            </a:r>
            <a:endParaRPr lang="uz-Latn-UZ" sz="1600" dirty="0">
              <a:latin typeface="Times New Roman" panose="02020603050405020304" pitchFamily="18" charset="0"/>
              <a:ea typeface="Times New Roman" panose="02020603050405020304" pitchFamily="18" charset="0"/>
            </a:endParaRPr>
          </a:p>
          <a:p>
            <a:pPr lvl="0" indent="363538" algn="just">
              <a:spcAft>
                <a:spcPts val="0"/>
              </a:spcAft>
            </a:pPr>
            <a:r>
              <a:rPr lang="uz-Cyrl-UZ" i="1" dirty="0">
                <a:solidFill>
                  <a:srgbClr val="000000"/>
                </a:solidFill>
                <a:latin typeface="Times New Roman" panose="02020603050405020304" pitchFamily="18" charset="0"/>
                <a:ea typeface="Times New Roman" panose="02020603050405020304" pitchFamily="18" charset="0"/>
              </a:rPr>
              <a:t>7-қадам. Aсосий тахминлар</a:t>
            </a:r>
            <a:r>
              <a:rPr lang="uz-Cyrl-UZ" dirty="0">
                <a:solidFill>
                  <a:srgbClr val="000000"/>
                </a:solidFill>
                <a:latin typeface="Times New Roman" panose="02020603050405020304" pitchFamily="18" charset="0"/>
                <a:ea typeface="Times New Roman" panose="02020603050405020304" pitchFamily="18" charset="0"/>
              </a:rPr>
              <a:t>. Тахминлар лойиҳанинг муваффақиятли бўлиши учун юзага келадиган ташқи ҳодисалардир. Aгар бу ҳодисалар эҳтимоли кўпроқ содир бўлса, уларни тахминлар сифатида рўйхатга олиш керак.</a:t>
            </a:r>
            <a:endParaRPr lang="uz-Latn-UZ" sz="1600" dirty="0">
              <a:latin typeface="Times New Roman" panose="02020603050405020304" pitchFamily="18" charset="0"/>
              <a:ea typeface="Times New Roman" panose="02020603050405020304" pitchFamily="18" charset="0"/>
            </a:endParaRPr>
          </a:p>
          <a:p>
            <a:pPr lvl="0" indent="363538" algn="just">
              <a:spcAft>
                <a:spcPts val="0"/>
              </a:spcAft>
            </a:pPr>
            <a:r>
              <a:rPr lang="uz-Cyrl-UZ" i="1" dirty="0">
                <a:solidFill>
                  <a:srgbClr val="000000"/>
                </a:solidFill>
                <a:latin typeface="Times New Roman" panose="02020603050405020304" pitchFamily="18" charset="0"/>
                <a:ea typeface="Times New Roman" panose="02020603050405020304" pitchFamily="18" charset="0"/>
              </a:rPr>
              <a:t>8-қадам. Aсосий рисклар.</a:t>
            </a:r>
            <a:r>
              <a:rPr lang="uz-Cyrl-UZ" dirty="0">
                <a:solidFill>
                  <a:srgbClr val="000000"/>
                </a:solidFill>
                <a:latin typeface="Times New Roman" panose="02020603050405020304" pitchFamily="18" charset="0"/>
                <a:ea typeface="Times New Roman" panose="02020603050405020304" pitchFamily="18" charset="0"/>
              </a:rPr>
              <a:t> Рисклар бу келажакда, улар юзага келса лойиҳада муаммоларга олиб келадиган ташқи ҳодисалардир.</a:t>
            </a:r>
            <a:endParaRPr lang="uz-Latn-UZ" sz="1600" dirty="0">
              <a:latin typeface="Times New Roman" panose="02020603050405020304" pitchFamily="18" charset="0"/>
              <a:ea typeface="Times New Roman" panose="02020603050405020304" pitchFamily="18" charset="0"/>
            </a:endParaRPr>
          </a:p>
        </p:txBody>
      </p:sp>
      <p:sp>
        <p:nvSpPr>
          <p:cNvPr id="3" name="Прямоугольник 2">
            <a:extLst>
              <a:ext uri="{FF2B5EF4-FFF2-40B4-BE49-F238E27FC236}">
                <a16:creationId xmlns:a16="http://schemas.microsoft.com/office/drawing/2014/main" id="{C6DD3475-9F11-41D0-9883-828DDB41C8C6}"/>
              </a:ext>
            </a:extLst>
          </p:cNvPr>
          <p:cNvSpPr/>
          <p:nvPr/>
        </p:nvSpPr>
        <p:spPr>
          <a:xfrm>
            <a:off x="152400" y="5249585"/>
            <a:ext cx="10412776" cy="1477328"/>
          </a:xfrm>
          <a:prstGeom prst="rect">
            <a:avLst/>
          </a:prstGeom>
        </p:spPr>
        <p:txBody>
          <a:bodyPr wrap="square">
            <a:spAutoFit/>
          </a:bodyPr>
          <a:lstStyle/>
          <a:p>
            <a:pPr lvl="0" indent="363538" algn="just">
              <a:spcAft>
                <a:spcPts val="0"/>
              </a:spcAft>
            </a:pPr>
            <a:r>
              <a:rPr lang="uz-Cyrl-UZ" i="1" dirty="0">
                <a:solidFill>
                  <a:srgbClr val="000000"/>
                </a:solidFill>
                <a:latin typeface="Times New Roman" panose="02020603050405020304" pitchFamily="18" charset="0"/>
                <a:ea typeface="Times New Roman" panose="02020603050405020304" pitchFamily="18" charset="0"/>
              </a:rPr>
              <a:t>9-қадам. Етказиб бериш усули.</a:t>
            </a:r>
            <a:r>
              <a:rPr lang="uz-Cyrl-UZ" dirty="0">
                <a:solidFill>
                  <a:srgbClr val="000000"/>
                </a:solidFill>
                <a:latin typeface="Times New Roman" panose="02020603050405020304" pitchFamily="18" charset="0"/>
                <a:ea typeface="Times New Roman" panose="02020603050405020304" pitchFamily="18" charset="0"/>
              </a:rPr>
              <a:t> Юқори даражада, лойиҳанинг асосий босқичларини, шунингдек ишларнинг умумий кетма-кетлигини ва асосий натижалар қачон тайёр бўлишини тасвирлаб беринг.</a:t>
            </a:r>
            <a:endParaRPr lang="uz-Latn-UZ" sz="1600" dirty="0">
              <a:latin typeface="Times New Roman" panose="02020603050405020304" pitchFamily="18" charset="0"/>
              <a:ea typeface="Times New Roman" panose="02020603050405020304" pitchFamily="18" charset="0"/>
            </a:endParaRPr>
          </a:p>
          <a:p>
            <a:pPr lvl="0" indent="363538" algn="just">
              <a:spcAft>
                <a:spcPts val="0"/>
              </a:spcAft>
            </a:pPr>
            <a:r>
              <a:rPr lang="uz-Cyrl-UZ" i="1" dirty="0">
                <a:solidFill>
                  <a:srgbClr val="000000"/>
                </a:solidFill>
                <a:latin typeface="Times New Roman" panose="02020603050405020304" pitchFamily="18" charset="0"/>
                <a:ea typeface="Times New Roman" panose="02020603050405020304" pitchFamily="18" charset="0"/>
              </a:rPr>
              <a:t>10-қадам. Лойиҳани ташкиллаштириш.</a:t>
            </a:r>
            <a:r>
              <a:rPr lang="uz-Cyrl-UZ" dirty="0">
                <a:solidFill>
                  <a:srgbClr val="000000"/>
                </a:solidFill>
                <a:latin typeface="Times New Roman" panose="02020603050405020304" pitchFamily="18" charset="0"/>
                <a:ea typeface="Times New Roman" panose="02020603050405020304" pitchFamily="18" charset="0"/>
              </a:rPr>
              <a:t> Катта лойиҳанинг ташкилий схемаси одатда турли хил манфаатдор томонларнинг бевосита иштирокини акс эттирадиган тузилишга эга. Масалан, лойиҳада мижоз ташкилотининг расмий ҳомийси бўлиши мумкин, у ҳам лойиҳа ҳомийсига ҳисобот беради.</a:t>
            </a:r>
            <a:endParaRPr lang="uz-Latn-UZ"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1105857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C8AD046-DADC-4176-8E52-ADEF17BCE955}"/>
              </a:ext>
            </a:extLst>
          </p:cNvPr>
          <p:cNvSpPr/>
          <p:nvPr/>
        </p:nvSpPr>
        <p:spPr>
          <a:xfrm>
            <a:off x="154238" y="99153"/>
            <a:ext cx="11876183" cy="62796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000" b="1" dirty="0">
                <a:latin typeface="Times New Roman" panose="02020603050405020304" pitchFamily="18" charset="0"/>
                <a:ea typeface="Times New Roman" panose="02020603050405020304" pitchFamily="18" charset="0"/>
              </a:rPr>
              <a:t>Лойиҳага қўйиладиган талаблар </a:t>
            </a:r>
            <a:r>
              <a:rPr lang="uz-Cyrl-UZ" sz="2000" dirty="0">
                <a:latin typeface="Times New Roman" panose="02020603050405020304" pitchFamily="18" charset="0"/>
                <a:ea typeface="Times New Roman" panose="02020603050405020304" pitchFamily="18" charset="0"/>
              </a:rPr>
              <a:t>- бу лойиҳани бошлашдан олдин жорий қилиниши керак бўлган барча олдиндан белгиланган шартлар ва талабларни ўз ичига олган ҳужжат. </a:t>
            </a:r>
            <a:r>
              <a:rPr lang="uz-Cyrl-UZ" sz="2000" b="1" dirty="0">
                <a:latin typeface="Times New Roman" panose="02020603050405020304" pitchFamily="18" charset="0"/>
                <a:ea typeface="Times New Roman" panose="02020603050405020304" pitchFamily="18" charset="0"/>
              </a:rPr>
              <a:t>Талаблар:</a:t>
            </a:r>
            <a:endParaRPr lang="uz-Latn-UZ" b="1" dirty="0"/>
          </a:p>
        </p:txBody>
      </p:sp>
      <p:sp>
        <p:nvSpPr>
          <p:cNvPr id="5" name="Прямоугольник 4">
            <a:extLst>
              <a:ext uri="{FF2B5EF4-FFF2-40B4-BE49-F238E27FC236}">
                <a16:creationId xmlns:a16="http://schemas.microsoft.com/office/drawing/2014/main" id="{7BBA4FA2-4F3D-476E-95CD-0B8DC1C8D495}"/>
              </a:ext>
            </a:extLst>
          </p:cNvPr>
          <p:cNvSpPr/>
          <p:nvPr/>
        </p:nvSpPr>
        <p:spPr>
          <a:xfrm>
            <a:off x="161579" y="826266"/>
            <a:ext cx="11876183" cy="1564395"/>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a:r>
              <a:rPr lang="uz-Cyrl-UZ" sz="1400" b="1" dirty="0">
                <a:latin typeface="Times New Roman" panose="02020603050405020304" pitchFamily="18" charset="0"/>
                <a:ea typeface="Times New Roman" panose="02020603050405020304" pitchFamily="18" charset="0"/>
              </a:rPr>
              <a:t>Техник вазифа. </a:t>
            </a:r>
            <a:r>
              <a:rPr lang="uz-Cyrl-UZ" sz="1400" dirty="0">
                <a:latin typeface="Times New Roman" panose="02020603050405020304" pitchFamily="18" charset="0"/>
                <a:ea typeface="Times New Roman" panose="02020603050405020304" pitchFamily="18" charset="0"/>
              </a:rPr>
              <a:t>Лойиҳага бўлган талабни шакллантиришда қўлланиладиган ҳар қандай қўлланма аниқ белгиланган бўлиши керак. Одатда, бу турли хил маҳаллий ҳокимиятлар, қонун чиқарувчи органлар ёки тегишли идоралар томонидан ишлаб чиқилган турли хил сиёсатлар, қоидалар ва кўрсатмалар ёки дизайн ва қурилиш даврида қўлланма ва кўрсатма сифатида ишлатиладиган лойиҳа стандартлари кўринишида бўлади. Улар орасида: кўчаларни дренажлаш ва қурилиш тўғрисидаги қонунлар; умумлаштирилган қурилиш меъёрлари; уй-жой тўғрисидаги қонун; ёнғинни ўчириш хизматлари тўғрисида қонун; ер тўғрисида кодекс; шаҳар ва қишлоқларни режалаштириш тўғрисидаги қонунлар.</a:t>
            </a:r>
          </a:p>
          <a:p>
            <a:pPr algn="just"/>
            <a:r>
              <a:rPr lang="uz-Cyrl-UZ" sz="1400" dirty="0">
                <a:latin typeface="Times New Roman" panose="02020603050405020304" pitchFamily="18" charset="0"/>
                <a:ea typeface="Times New Roman" panose="02020603050405020304" pitchFamily="18" charset="0"/>
              </a:rPr>
              <a:t>Профессионал маслаҳатчилар томонидан тартибга солинадиганлари қуйидагича: архитекторлар тўғрисида қонун; муҳандислар тўғрисида қонун; миқдор бўйича текшириш далолатномаси; ҳар хил ахлоқ қоидалари ва бошқа мутахассисларни жалб қилиш шартлари</a:t>
            </a:r>
            <a:r>
              <a:rPr lang="uz-Cyrl-UZ" sz="1400" b="1" dirty="0">
                <a:latin typeface="Times New Roman" panose="02020603050405020304" pitchFamily="18" charset="0"/>
                <a:ea typeface="Times New Roman" panose="02020603050405020304" pitchFamily="18" charset="0"/>
              </a:rPr>
              <a:t>.</a:t>
            </a:r>
          </a:p>
        </p:txBody>
      </p:sp>
      <p:sp>
        <p:nvSpPr>
          <p:cNvPr id="6" name="Прямоугольник 5">
            <a:extLst>
              <a:ext uri="{FF2B5EF4-FFF2-40B4-BE49-F238E27FC236}">
                <a16:creationId xmlns:a16="http://schemas.microsoft.com/office/drawing/2014/main" id="{E41B3AFC-5E61-42D2-9551-10DA35050ABF}"/>
              </a:ext>
            </a:extLst>
          </p:cNvPr>
          <p:cNvSpPr/>
          <p:nvPr/>
        </p:nvSpPr>
        <p:spPr>
          <a:xfrm>
            <a:off x="161579" y="2489814"/>
            <a:ext cx="11876183" cy="2005069"/>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just"/>
            <a:r>
              <a:rPr lang="uz-Cyrl-UZ" sz="1400" b="1" dirty="0">
                <a:latin typeface="Times New Roman" panose="02020603050405020304" pitchFamily="18" charset="0"/>
                <a:ea typeface="Times New Roman" panose="02020603050405020304" pitchFamily="18" charset="0"/>
              </a:rPr>
              <a:t>Ишлаш мезонлари. </a:t>
            </a:r>
            <a:r>
              <a:rPr lang="uz-Cyrl-UZ" sz="1400" dirty="0">
                <a:latin typeface="Times New Roman" panose="02020603050405020304" pitchFamily="18" charset="0"/>
                <a:ea typeface="Times New Roman" panose="02020603050405020304" pitchFamily="18" charset="0"/>
              </a:rPr>
              <a:t>Минимал ишлаш стандарти меъёрий ҳужжатлар, қоидаларга мувофиқликни таъминлашда ва сифатга мувофиқликни ўлчаш воситаси сифатида белгиланиши керак. Малайзияда асосан Британия стандартлари (БС) дан келиб чиққан Малайзия стандартлари устунлик қилади. Саноат амалиёти шундан иборатки, бундай МС стандарти мавжуд бўлмаган жойларда БС кўпинча қўлланилади.</a:t>
            </a:r>
          </a:p>
          <a:p>
            <a:pPr algn="just"/>
            <a:r>
              <a:rPr lang="uz-Cyrl-UZ" sz="1400" dirty="0">
                <a:latin typeface="Times New Roman" panose="02020603050405020304" pitchFamily="18" charset="0"/>
                <a:ea typeface="Times New Roman" panose="02020603050405020304" pitchFamily="18" charset="0"/>
              </a:rPr>
              <a:t>Ҳеч қандай стандарт мавжуд бўлмаган ҳолларда, лойиҳалаштириш ва қурилишни самарали назорат қилишни таъминлаш учун алтернатив қиёслаш тизимини белгилаш муҳимдир, шу билан низоларга йўл қўймаслик керак. Ушбу стандартларнинг амалий ва қурилиш саноатида қўлланилишини ва текширилиши мумкинлигини таъминлаш ҳам бирдай муҳимдир.</a:t>
            </a:r>
          </a:p>
          <a:p>
            <a:pPr algn="just"/>
            <a:r>
              <a:rPr lang="uz-Cyrl-UZ" sz="1400" dirty="0">
                <a:latin typeface="Times New Roman" panose="02020603050405020304" pitchFamily="18" charset="0"/>
                <a:ea typeface="Times New Roman" panose="02020603050405020304" pitchFamily="18" charset="0"/>
              </a:rPr>
              <a:t>Малайзияда стандартларни ишлаб чиқариш ва тадқиқот институти (СИРИМ) саноат стандартларини белгиловчи ва синовдан ўтказадиган асосий орган ҳисобланади. Малайзия жамоат ишлари институти (ИКР</a:t>
            </a:r>
            <a:r>
              <a:rPr lang="uz-Latn-UZ" sz="1400" dirty="0">
                <a:latin typeface="Times New Roman" panose="02020603050405020304" pitchFamily="18" charset="0"/>
                <a:ea typeface="Times New Roman" panose="02020603050405020304" pitchFamily="18" charset="0"/>
              </a:rPr>
              <a:t>A</a:t>
            </a:r>
            <a:r>
              <a:rPr lang="uz-Cyrl-UZ" sz="1400" dirty="0">
                <a:latin typeface="Times New Roman" panose="02020603050405020304" pitchFamily="18" charset="0"/>
                <a:ea typeface="Times New Roman" panose="02020603050405020304" pitchFamily="18" charset="0"/>
              </a:rPr>
              <a:t>М) қурилиш билан боғлиқ синовлар ва текширувларни ўтказадиган яна бир орган (айниқса, ҳукумат лойиҳаси учун) хисобланади.</a:t>
            </a:r>
          </a:p>
        </p:txBody>
      </p:sp>
      <p:sp>
        <p:nvSpPr>
          <p:cNvPr id="7" name="Прямоугольник 6">
            <a:extLst>
              <a:ext uri="{FF2B5EF4-FFF2-40B4-BE49-F238E27FC236}">
                <a16:creationId xmlns:a16="http://schemas.microsoft.com/office/drawing/2014/main" id="{B39D4265-6A3D-4A29-83D2-63808FCDB4E9}"/>
              </a:ext>
            </a:extLst>
          </p:cNvPr>
          <p:cNvSpPr/>
          <p:nvPr/>
        </p:nvSpPr>
        <p:spPr>
          <a:xfrm>
            <a:off x="161580" y="4594036"/>
            <a:ext cx="9962922" cy="1564396"/>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just"/>
            <a:r>
              <a:rPr lang="uz-Cyrl-UZ" sz="1400" b="1" dirty="0">
                <a:latin typeface="Times New Roman" panose="02020603050405020304" pitchFamily="18" charset="0"/>
                <a:ea typeface="Times New Roman" panose="02020603050405020304" pitchFamily="18" charset="0"/>
              </a:rPr>
              <a:t>Лойиҳанинг қисқача тавсифи. </a:t>
            </a:r>
            <a:r>
              <a:rPr lang="uz-Cyrl-UZ" sz="1400" dirty="0">
                <a:latin typeface="Times New Roman" panose="02020603050405020304" pitchFamily="18" charset="0"/>
                <a:ea typeface="Times New Roman" panose="02020603050405020304" pitchFamily="18" charset="0"/>
              </a:rPr>
              <a:t>Лойиҳанинг бошида лойиҳа ҳақида қисқача маълумот берилиши керак. Унда мижознинг эҳтиёжлари тавсифи ва лойиҳа талаблари батафсил баён қилинади. Лойиҳа ҳақида қисқача маълумот одатда мижоз, лойиҳа менежери ва лойиҳа маслаҳатчилари билан ҳамкорликда тайёрланади ва кўриб чиқилади.</a:t>
            </a:r>
          </a:p>
          <a:p>
            <a:pPr algn="just"/>
            <a:r>
              <a:rPr lang="uz-Cyrl-UZ" sz="1400" dirty="0">
                <a:latin typeface="Times New Roman" panose="02020603050405020304" pitchFamily="18" charset="0"/>
                <a:ea typeface="Times New Roman" panose="02020603050405020304" pitchFamily="18" charset="0"/>
              </a:rPr>
              <a:t>Мижоз томонидан кўриб чиқилгандан сўнг, лойиҳа менежери ва лойиҳа маслаҳатчилари лойиҳа қисқача шарҳлари ва тузатишларини киритишади. Мижоз лойиҳанинг қисқача маълумотини тасдиқлаши жуда муҳим, чунки у мижознинг лойиҳаси қурилиши ёки ишлаб чиқилиши керак бўлган расмий ҳужжат бўлиб хизмат қилади. Тасдиқланган лойиҳа хулосасининг нусхаси лойиҳа жамоаси аъзолари ва маслаҳатчиларига тарқатилиши керак.</a:t>
            </a:r>
          </a:p>
        </p:txBody>
      </p:sp>
      <p:sp>
        <p:nvSpPr>
          <p:cNvPr id="8" name="Прямоугольник 7">
            <a:extLst>
              <a:ext uri="{FF2B5EF4-FFF2-40B4-BE49-F238E27FC236}">
                <a16:creationId xmlns:a16="http://schemas.microsoft.com/office/drawing/2014/main" id="{D20C2A3B-0315-4F01-8047-614719CEF217}"/>
              </a:ext>
            </a:extLst>
          </p:cNvPr>
          <p:cNvSpPr/>
          <p:nvPr/>
        </p:nvSpPr>
        <p:spPr>
          <a:xfrm>
            <a:off x="161580" y="6257585"/>
            <a:ext cx="9962922" cy="501262"/>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r>
              <a:rPr lang="uz-Cyrl-UZ" sz="1400" b="1" dirty="0">
                <a:latin typeface="Times New Roman" panose="02020603050405020304" pitchFamily="18" charset="0"/>
                <a:ea typeface="Times New Roman" panose="02020603050405020304" pitchFamily="18" charset="0"/>
              </a:rPr>
              <a:t>Харид ҳақида баёнот. </a:t>
            </a:r>
            <a:r>
              <a:rPr lang="uz-Cyrl-UZ" sz="1400" dirty="0">
                <a:latin typeface="Times New Roman" panose="02020603050405020304" pitchFamily="18" charset="0"/>
                <a:ea typeface="Times New Roman" panose="02020603050405020304" pitchFamily="18" charset="0"/>
              </a:rPr>
              <a:t>Харид қилиш тўғрисида баёнот одатда қуйидагиларни ўз ичига олади: маслаҳатчиларни тайинлаш стратегияси; шартномалар ёки ишларни харид қилиш стратегияси.</a:t>
            </a:r>
          </a:p>
        </p:txBody>
      </p:sp>
    </p:spTree>
    <p:extLst>
      <p:ext uri="{BB962C8B-B14F-4D97-AF65-F5344CB8AC3E}">
        <p14:creationId xmlns:p14="http://schemas.microsoft.com/office/powerpoint/2010/main" val="248568456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F395C47C-20B5-4747-9F0E-550EC2E9731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095999" y="1203248"/>
            <a:ext cx="6096001" cy="3787394"/>
          </a:xfrm>
          <a:prstGeom prst="rect">
            <a:avLst/>
          </a:prstGeom>
          <a:noFill/>
          <a:ln>
            <a:noFill/>
          </a:ln>
        </p:spPr>
      </p:pic>
      <p:sp>
        <p:nvSpPr>
          <p:cNvPr id="3" name="Прямоугольник 2">
            <a:extLst>
              <a:ext uri="{FF2B5EF4-FFF2-40B4-BE49-F238E27FC236}">
                <a16:creationId xmlns:a16="http://schemas.microsoft.com/office/drawing/2014/main" id="{6B095E26-95BF-4BFC-ABDC-6559A36F1C39}"/>
              </a:ext>
            </a:extLst>
          </p:cNvPr>
          <p:cNvSpPr/>
          <p:nvPr/>
        </p:nvSpPr>
        <p:spPr>
          <a:xfrm>
            <a:off x="6823199" y="424004"/>
            <a:ext cx="5312352" cy="400110"/>
          </a:xfrm>
          <a:prstGeom prst="rect">
            <a:avLst/>
          </a:prstGeom>
        </p:spPr>
        <p:txBody>
          <a:bodyPr wrap="none">
            <a:spAutoFit/>
          </a:bodyPr>
          <a:lstStyle/>
          <a:p>
            <a:r>
              <a:rPr lang="uz-Cyrl-UZ" sz="2000" b="1" dirty="0">
                <a:latin typeface="Times New Roman" panose="02020603050405020304" pitchFamily="18" charset="0"/>
                <a:ea typeface="Times New Roman" panose="02020603050405020304" pitchFamily="18" charset="0"/>
              </a:rPr>
              <a:t>СИФАТ ХУЖЖАТЛАРИ </a:t>
            </a:r>
            <a:r>
              <a:rPr lang="uz-Cyrl-UZ" sz="2000" b="1" dirty="0" smtClean="0">
                <a:latin typeface="Times New Roman" panose="02020603050405020304" pitchFamily="18" charset="0"/>
                <a:ea typeface="Times New Roman" panose="02020603050405020304" pitchFamily="18" charset="0"/>
              </a:rPr>
              <a:t>ИЕРАРХИЯСИ</a:t>
            </a:r>
            <a:r>
              <a:rPr lang="en-US" sz="2000" b="1" dirty="0" smtClean="0">
                <a:latin typeface="Times New Roman" panose="02020603050405020304" pitchFamily="18" charset="0"/>
                <a:ea typeface="Times New Roman" panose="02020603050405020304" pitchFamily="18" charset="0"/>
              </a:rPr>
              <a:t> [1]</a:t>
            </a:r>
            <a:endParaRPr lang="uz-Latn-UZ" sz="2000" b="1" dirty="0"/>
          </a:p>
        </p:txBody>
      </p:sp>
      <p:sp>
        <p:nvSpPr>
          <p:cNvPr id="4" name="Прямоугольник 3">
            <a:extLst>
              <a:ext uri="{FF2B5EF4-FFF2-40B4-BE49-F238E27FC236}">
                <a16:creationId xmlns:a16="http://schemas.microsoft.com/office/drawing/2014/main" id="{595AC300-8485-41DD-9BA3-ADC6D3ED0C5A}"/>
              </a:ext>
            </a:extLst>
          </p:cNvPr>
          <p:cNvSpPr/>
          <p:nvPr/>
        </p:nvSpPr>
        <p:spPr>
          <a:xfrm>
            <a:off x="260732" y="424004"/>
            <a:ext cx="5655326" cy="2308324"/>
          </a:xfrm>
          <a:prstGeom prst="rect">
            <a:avLst/>
          </a:prstGeom>
        </p:spPr>
        <p:txBody>
          <a:bodyPr wrap="square">
            <a:spAutoFit/>
          </a:bodyPr>
          <a:lstStyle/>
          <a:p>
            <a:pPr algn="just">
              <a:spcAft>
                <a:spcPts val="0"/>
              </a:spcAft>
            </a:pPr>
            <a:r>
              <a:rPr lang="uz-Cyrl-UZ" b="1" u="sng" dirty="0">
                <a:latin typeface="Times New Roman" panose="02020603050405020304" pitchFamily="18" charset="0"/>
                <a:ea typeface="Times New Roman" panose="02020603050405020304" pitchFamily="18" charset="0"/>
              </a:rPr>
              <a:t>Сифат ҳужжатлари одатда қуйидагилардан иборат</a:t>
            </a:r>
            <a:r>
              <a:rPr lang="uz-Cyrl-UZ" b="1" dirty="0">
                <a:latin typeface="Times New Roman" panose="02020603050405020304" pitchFamily="18" charset="0"/>
                <a:ea typeface="Times New Roman" panose="02020603050405020304" pitchFamily="18" charset="0"/>
              </a:rPr>
              <a:t>:</a:t>
            </a:r>
            <a:endParaRPr lang="uz-Latn-UZ" sz="1600" b="1"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pPr>
            <a:r>
              <a:rPr lang="uz-Cyrl-UZ" dirty="0">
                <a:latin typeface="Times New Roman" panose="02020603050405020304" pitchFamily="18" charset="0"/>
                <a:ea typeface="Calibri" panose="020F0502020204030204" pitchFamily="34" charset="0"/>
              </a:rPr>
              <a:t>Сифат сиёсати</a:t>
            </a:r>
            <a:endParaRPr lang="uz-Latn-UZ" sz="1600" dirty="0">
              <a:latin typeface="Times New Roman" panose="02020603050405020304" pitchFamily="18" charset="0"/>
              <a:ea typeface="Calibri" panose="020F0502020204030204" pitchFamily="34" charset="0"/>
            </a:endParaRPr>
          </a:p>
          <a:p>
            <a:pPr marL="342900" lvl="0" indent="-342900" algn="just">
              <a:spcAft>
                <a:spcPts val="0"/>
              </a:spcAft>
              <a:buFont typeface="Times New Roman" panose="02020603050405020304" pitchFamily="18" charset="0"/>
              <a:buChar char="•"/>
            </a:pPr>
            <a:r>
              <a:rPr lang="uz-Cyrl-UZ" dirty="0">
                <a:latin typeface="Times New Roman" panose="02020603050405020304" pitchFamily="18" charset="0"/>
                <a:ea typeface="Calibri" panose="020F0502020204030204" pitchFamily="34" charset="0"/>
              </a:rPr>
              <a:t>Сифат мақсадлари</a:t>
            </a:r>
            <a:endParaRPr lang="uz-Latn-UZ" sz="1600" dirty="0">
              <a:latin typeface="Times New Roman" panose="02020603050405020304" pitchFamily="18" charset="0"/>
              <a:ea typeface="Calibri" panose="020F0502020204030204" pitchFamily="34" charset="0"/>
            </a:endParaRPr>
          </a:p>
          <a:p>
            <a:pPr marL="342900" lvl="0" indent="-342900" algn="just">
              <a:spcAft>
                <a:spcPts val="0"/>
              </a:spcAft>
              <a:buFont typeface="Times New Roman" panose="02020603050405020304" pitchFamily="18" charset="0"/>
              <a:buChar char="•"/>
            </a:pPr>
            <a:r>
              <a:rPr lang="uz-Cyrl-UZ" dirty="0">
                <a:latin typeface="Times New Roman" panose="02020603050405020304" pitchFamily="18" charset="0"/>
                <a:ea typeface="Calibri" panose="020F0502020204030204" pitchFamily="34" charset="0"/>
              </a:rPr>
              <a:t>Сифат режаси</a:t>
            </a:r>
            <a:endParaRPr lang="uz-Latn-UZ" sz="1600" dirty="0">
              <a:latin typeface="Times New Roman" panose="02020603050405020304" pitchFamily="18" charset="0"/>
              <a:ea typeface="Calibri" panose="020F0502020204030204" pitchFamily="34" charset="0"/>
            </a:endParaRPr>
          </a:p>
          <a:p>
            <a:pPr marL="342900" lvl="0" indent="-342900" algn="just">
              <a:spcAft>
                <a:spcPts val="0"/>
              </a:spcAft>
              <a:buFont typeface="Times New Roman" panose="02020603050405020304" pitchFamily="18" charset="0"/>
              <a:buChar char="•"/>
            </a:pPr>
            <a:r>
              <a:rPr lang="uz-Cyrl-UZ" dirty="0">
                <a:latin typeface="Times New Roman" panose="02020603050405020304" pitchFamily="18" charset="0"/>
                <a:ea typeface="Calibri" panose="020F0502020204030204" pitchFamily="34" charset="0"/>
              </a:rPr>
              <a:t>Сифат бўйича қўлланмалар</a:t>
            </a:r>
            <a:endParaRPr lang="uz-Latn-UZ" sz="1600" dirty="0">
              <a:latin typeface="Times New Roman" panose="02020603050405020304" pitchFamily="18" charset="0"/>
              <a:ea typeface="Calibri" panose="020F0502020204030204" pitchFamily="34" charset="0"/>
            </a:endParaRPr>
          </a:p>
          <a:p>
            <a:pPr marL="342900" lvl="0" indent="-342900" algn="just">
              <a:spcAft>
                <a:spcPts val="0"/>
              </a:spcAft>
              <a:buFont typeface="Times New Roman" panose="02020603050405020304" pitchFamily="18" charset="0"/>
              <a:buChar char="•"/>
            </a:pPr>
            <a:r>
              <a:rPr lang="uz-Cyrl-UZ" dirty="0">
                <a:latin typeface="Times New Roman" panose="02020603050405020304" pitchFamily="18" charset="0"/>
                <a:ea typeface="Calibri" panose="020F0502020204030204" pitchFamily="34" charset="0"/>
              </a:rPr>
              <a:t>Сифат бўйича процедуралар</a:t>
            </a:r>
            <a:endParaRPr lang="uz-Latn-UZ" sz="1600" dirty="0">
              <a:latin typeface="Times New Roman" panose="02020603050405020304" pitchFamily="18" charset="0"/>
              <a:ea typeface="Calibri" panose="020F0502020204030204" pitchFamily="34" charset="0"/>
            </a:endParaRPr>
          </a:p>
          <a:p>
            <a:pPr marL="342900" lvl="0" indent="-342900" algn="just">
              <a:spcAft>
                <a:spcPts val="0"/>
              </a:spcAft>
              <a:buFont typeface="Times New Roman" panose="02020603050405020304" pitchFamily="18" charset="0"/>
              <a:buChar char="•"/>
            </a:pPr>
            <a:r>
              <a:rPr lang="uz-Cyrl-UZ" dirty="0">
                <a:latin typeface="Times New Roman" panose="02020603050405020304" pitchFamily="18" charset="0"/>
                <a:ea typeface="Calibri" panose="020F0502020204030204" pitchFamily="34" charset="0"/>
              </a:rPr>
              <a:t>Иш йўриқномалари</a:t>
            </a:r>
            <a:endParaRPr lang="uz-Latn-UZ" sz="1600" dirty="0">
              <a:latin typeface="Times New Roman" panose="02020603050405020304" pitchFamily="18" charset="0"/>
              <a:ea typeface="Calibri" panose="020F0502020204030204" pitchFamily="34" charset="0"/>
            </a:endParaRPr>
          </a:p>
          <a:p>
            <a:pPr marL="342900" lvl="0" indent="-342900" algn="just">
              <a:spcAft>
                <a:spcPts val="0"/>
              </a:spcAft>
              <a:buFont typeface="Times New Roman" panose="02020603050405020304" pitchFamily="18" charset="0"/>
              <a:buChar char="•"/>
            </a:pPr>
            <a:r>
              <a:rPr lang="uz-Cyrl-UZ" dirty="0">
                <a:latin typeface="Times New Roman" panose="02020603050405020304" pitchFamily="18" charset="0"/>
                <a:ea typeface="Calibri" panose="020F0502020204030204" pitchFamily="34" charset="0"/>
              </a:rPr>
              <a:t>Сифат бўйича ҳисоботлар</a:t>
            </a:r>
            <a:endParaRPr lang="uz-Latn-UZ" sz="1600" dirty="0">
              <a:effectLst/>
              <a:latin typeface="Times New Roman" panose="02020603050405020304" pitchFamily="18" charset="0"/>
              <a:ea typeface="Calibri" panose="020F0502020204030204" pitchFamily="34" charset="0"/>
            </a:endParaRPr>
          </a:p>
        </p:txBody>
      </p:sp>
      <p:sp>
        <p:nvSpPr>
          <p:cNvPr id="5" name="Прямоугольник 4">
            <a:extLst>
              <a:ext uri="{FF2B5EF4-FFF2-40B4-BE49-F238E27FC236}">
                <a16:creationId xmlns:a16="http://schemas.microsoft.com/office/drawing/2014/main" id="{6715D0E4-8E3B-4250-8F00-FE312862D828}"/>
              </a:ext>
            </a:extLst>
          </p:cNvPr>
          <p:cNvSpPr/>
          <p:nvPr/>
        </p:nvSpPr>
        <p:spPr>
          <a:xfrm>
            <a:off x="260732" y="2975215"/>
            <a:ext cx="5655326" cy="3662541"/>
          </a:xfrm>
          <a:prstGeom prst="rect">
            <a:avLst/>
          </a:prstGeom>
        </p:spPr>
        <p:txBody>
          <a:bodyPr wrap="square">
            <a:spAutoFit/>
          </a:bodyPr>
          <a:lstStyle/>
          <a:p>
            <a:pPr indent="363538" algn="just">
              <a:spcAft>
                <a:spcPts val="0"/>
              </a:spcAft>
            </a:pPr>
            <a:r>
              <a:rPr lang="uz-Cyrl-UZ" b="1" dirty="0">
                <a:latin typeface="Times New Roman" panose="02020603050405020304" pitchFamily="18" charset="0"/>
                <a:ea typeface="Times New Roman" panose="02020603050405020304" pitchFamily="18" charset="0"/>
              </a:rPr>
              <a:t>Халқаро сифат стандартларига (ИСО 9000) мувофиқ бўлиш учун, ташкилотнинг юқори раҳбарияти сифат сиёсати қуйидаги талабларга жавоб беришини таъминлаши керак:</a:t>
            </a:r>
          </a:p>
          <a:p>
            <a:pPr indent="363538" algn="just">
              <a:spcAft>
                <a:spcPts val="0"/>
              </a:spcAft>
            </a:pPr>
            <a:endParaRPr lang="uz-Latn-UZ" sz="1600" b="1" dirty="0">
              <a:latin typeface="Times New Roman" panose="02020603050405020304" pitchFamily="18" charset="0"/>
              <a:ea typeface="Times New Roman" panose="02020603050405020304" pitchFamily="18" charset="0"/>
            </a:endParaRPr>
          </a:p>
          <a:p>
            <a:pPr lvl="0" indent="363538" algn="just">
              <a:spcAft>
                <a:spcPts val="0"/>
              </a:spcAft>
              <a:buFont typeface="Times New Roman" panose="02020603050405020304" pitchFamily="18" charset="0"/>
              <a:buChar char="•"/>
            </a:pPr>
            <a:r>
              <a:rPr lang="uz-Cyrl-UZ" dirty="0">
                <a:latin typeface="Times New Roman" panose="02020603050405020304" pitchFamily="18" charset="0"/>
                <a:ea typeface="Calibri" panose="020F0502020204030204" pitchFamily="34" charset="0"/>
              </a:rPr>
              <a:t>ташкилот мақсадларига жавоб беради;</a:t>
            </a:r>
            <a:endParaRPr lang="uz-Latn-UZ" sz="1600" dirty="0">
              <a:latin typeface="Times New Roman" panose="02020603050405020304" pitchFamily="18" charset="0"/>
              <a:ea typeface="Calibri" panose="020F0502020204030204" pitchFamily="34" charset="0"/>
            </a:endParaRPr>
          </a:p>
          <a:p>
            <a:pPr lvl="0" indent="363538" algn="just">
              <a:spcAft>
                <a:spcPts val="0"/>
              </a:spcAft>
              <a:buFont typeface="Times New Roman" panose="02020603050405020304" pitchFamily="18" charset="0"/>
              <a:buChar char="•"/>
            </a:pPr>
            <a:r>
              <a:rPr lang="uz-Cyrl-UZ" dirty="0">
                <a:latin typeface="Times New Roman" panose="02020603050405020304" pitchFamily="18" charset="0"/>
                <a:ea typeface="Calibri" panose="020F0502020204030204" pitchFamily="34" charset="0"/>
              </a:rPr>
              <a:t>сифат стандартларига риоя қилиш ва сифат менежменти тизимининг самарадорлигини доимий равишда ошириш мажбуриятини ўз ичига олади;</a:t>
            </a:r>
            <a:endParaRPr lang="uz-Latn-UZ" sz="1600" dirty="0">
              <a:latin typeface="Times New Roman" panose="02020603050405020304" pitchFamily="18" charset="0"/>
              <a:ea typeface="Calibri" panose="020F0502020204030204" pitchFamily="34" charset="0"/>
            </a:endParaRPr>
          </a:p>
          <a:p>
            <a:pPr lvl="0" indent="363538" algn="just">
              <a:spcAft>
                <a:spcPts val="0"/>
              </a:spcAft>
              <a:buFont typeface="Times New Roman" panose="02020603050405020304" pitchFamily="18" charset="0"/>
              <a:buChar char="•"/>
            </a:pPr>
            <a:r>
              <a:rPr lang="uz-Cyrl-UZ" dirty="0">
                <a:latin typeface="Times New Roman" panose="02020603050405020304" pitchFamily="18" charset="0"/>
                <a:ea typeface="Calibri" panose="020F0502020204030204" pitchFamily="34" charset="0"/>
              </a:rPr>
              <a:t>сифат мақсадларини белгилаш ва кўриб чиқиш учун асос яратади;</a:t>
            </a:r>
            <a:endParaRPr lang="uz-Latn-UZ" sz="1600" dirty="0">
              <a:latin typeface="Times New Roman" panose="02020603050405020304" pitchFamily="18" charset="0"/>
              <a:ea typeface="Calibri" panose="020F0502020204030204" pitchFamily="34" charset="0"/>
            </a:endParaRPr>
          </a:p>
          <a:p>
            <a:pPr lvl="0" indent="363538" algn="just">
              <a:spcAft>
                <a:spcPts val="0"/>
              </a:spcAft>
              <a:buFont typeface="Times New Roman" panose="02020603050405020304" pitchFamily="18" charset="0"/>
              <a:buChar char="•"/>
            </a:pPr>
            <a:r>
              <a:rPr lang="uz-Cyrl-UZ" dirty="0">
                <a:latin typeface="Times New Roman" panose="02020603050405020304" pitchFamily="18" charset="0"/>
                <a:ea typeface="Calibri" panose="020F0502020204030204" pitchFamily="34" charset="0"/>
              </a:rPr>
              <a:t>ташкилот ичида алмашинилади ва тушунилади;</a:t>
            </a:r>
            <a:endParaRPr lang="uz-Latn-UZ" sz="1600" dirty="0">
              <a:latin typeface="Times New Roman" panose="02020603050405020304" pitchFamily="18" charset="0"/>
              <a:ea typeface="Calibri" panose="020F0502020204030204" pitchFamily="34" charset="0"/>
            </a:endParaRPr>
          </a:p>
          <a:p>
            <a:pPr indent="363538"/>
            <a:r>
              <a:rPr lang="uz-Cyrl-UZ" dirty="0">
                <a:latin typeface="Times New Roman" panose="02020603050405020304" pitchFamily="18" charset="0"/>
                <a:ea typeface="Times New Roman" panose="02020603050405020304" pitchFamily="18" charset="0"/>
              </a:rPr>
              <a:t>яроқлилиги текширилди.</a:t>
            </a:r>
            <a:endParaRPr lang="uz-Latn-UZ" dirty="0"/>
          </a:p>
        </p:txBody>
      </p:sp>
    </p:spTree>
    <p:extLst>
      <p:ext uri="{BB962C8B-B14F-4D97-AF65-F5344CB8AC3E}">
        <p14:creationId xmlns:p14="http://schemas.microsoft.com/office/powerpoint/2010/main" val="40894638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5DFE1F4-4A04-4A12-A0D4-462B55DE3A92}"/>
              </a:ext>
            </a:extLst>
          </p:cNvPr>
          <p:cNvSpPr/>
          <p:nvPr/>
        </p:nvSpPr>
        <p:spPr>
          <a:xfrm>
            <a:off x="0" y="0"/>
            <a:ext cx="12192000" cy="5493812"/>
          </a:xfrm>
          <a:prstGeom prst="rect">
            <a:avLst/>
          </a:prstGeom>
        </p:spPr>
        <p:txBody>
          <a:bodyPr wrap="square">
            <a:spAutoFit/>
          </a:bodyPr>
          <a:lstStyle/>
          <a:p>
            <a:pPr indent="363538" algn="just">
              <a:tabLst>
                <a:tab pos="539750" algn="l"/>
              </a:tabLst>
            </a:pPr>
            <a:r>
              <a:rPr lang="uz-Cyrl-UZ" sz="1300" b="1" dirty="0">
                <a:latin typeface="Times New Roman" panose="02020603050405020304" pitchFamily="18" charset="0"/>
                <a:cs typeface="Times New Roman" panose="02020603050405020304" pitchFamily="18" charset="0"/>
              </a:rPr>
              <a:t>Сифат мақсадлари</a:t>
            </a:r>
          </a:p>
          <a:p>
            <a:pPr indent="363538" algn="just">
              <a:tabLst>
                <a:tab pos="539750" algn="l"/>
              </a:tabLst>
            </a:pPr>
            <a:r>
              <a:rPr lang="uz-Cyrl-UZ" sz="1300" dirty="0">
                <a:latin typeface="Times New Roman" panose="02020603050405020304" pitchFamily="18" charset="0"/>
                <a:cs typeface="Times New Roman" panose="02020603050405020304" pitchFamily="18" charset="0"/>
              </a:rPr>
              <a:t>Сифат мақсадлари сифат сиёсатининг бир қисмидир. Мақсадлар аниқ, эришиш мумкин ва амалий бўлиши керак. Мақсадлар сифат сиёсатининг асосий жиҳатларини тизимнинг алоҳида таркибий қисмлари томонидан нима қилиниши кераклиги тўғрисида алоҳида баёнотга айлантириши керак. Ташкилот сифатли мақсадларга эришиш учун у эришиши керак бўлган иш фаолиятини аниқлаш муҳимдир.</a:t>
            </a:r>
          </a:p>
          <a:p>
            <a:pPr indent="363538" algn="just">
              <a:tabLst>
                <a:tab pos="539750" algn="l"/>
              </a:tabLst>
            </a:pPr>
            <a:r>
              <a:rPr lang="uz-Cyrl-UZ" sz="1300" dirty="0">
                <a:latin typeface="Times New Roman" panose="02020603050405020304" pitchFamily="18" charset="0"/>
                <a:cs typeface="Times New Roman" panose="02020603050405020304" pitchFamily="18" charset="0"/>
              </a:rPr>
              <a:t>Халқаро сифат стандартларига (ИСО 9000) мувофиқ бўлиш учун, ташкилотнинг юқори раҳбарияти сифат мақсадлари, шу жумладан лойиҳа ёки маҳсулотнинг талабларини қондириш учун ташкилотнинг тегишли функциялари ва даражаларида қўйилишини таъминлаши керак. Сифат мақсадлари ўлчанадиган ва сифат сиёсатига мувофиқ бўлиши керак.</a:t>
            </a:r>
          </a:p>
          <a:p>
            <a:pPr indent="363538" algn="just">
              <a:tabLst>
                <a:tab pos="539750" algn="l"/>
              </a:tabLst>
            </a:pPr>
            <a:r>
              <a:rPr lang="uz-Cyrl-UZ" sz="1300" b="1" dirty="0">
                <a:latin typeface="Times New Roman" panose="02020603050405020304" pitchFamily="18" charset="0"/>
                <a:cs typeface="Times New Roman" panose="02020603050405020304" pitchFamily="18" charset="0"/>
              </a:rPr>
              <a:t>Сифат режаси</a:t>
            </a:r>
          </a:p>
          <a:p>
            <a:pPr indent="363538" algn="just">
              <a:tabLst>
                <a:tab pos="539750" algn="l"/>
              </a:tabLst>
            </a:pPr>
            <a:r>
              <a:rPr lang="uz-Cyrl-UZ" sz="1300" dirty="0">
                <a:latin typeface="Times New Roman" panose="02020603050405020304" pitchFamily="18" charset="0"/>
                <a:cs typeface="Times New Roman" panose="02020603050405020304" pitchFamily="18" charset="0"/>
              </a:rPr>
              <a:t>Сифат режалари муайян вазифа ёки лойиҳани қандай бажариш кераклигини тавсифлайдиган ёки ташкилотнинг сифат тизимининг ажралмас қисми бўлган тегишли ҳужжатлаштирилган тизим процедураларига ҳавола қилинган сифатли режалаштириш ҳаракатларининг натижасидир. </a:t>
            </a:r>
          </a:p>
          <a:p>
            <a:pPr indent="363538" algn="just">
              <a:tabLst>
                <a:tab pos="539750" algn="l"/>
              </a:tabLst>
            </a:pPr>
            <a:r>
              <a:rPr lang="uz-Cyrl-UZ" sz="1300" dirty="0">
                <a:latin typeface="Times New Roman" panose="02020603050405020304" pitchFamily="18" charset="0"/>
                <a:cs typeface="Times New Roman" panose="02020603050405020304" pitchFamily="18" charset="0"/>
              </a:rPr>
              <a:t>Ташкилотга шартнома шартларининг бир қисми сифатида сифат режаларини тақдим этиш талаб қилинса, ташкилот белгиланган сифат стандартлари шартнома давомида бажарилишини таъминлаш учун муайян сифат режасини тузиши ва ҳужжатлаштириши керак. Режа тўғри бажарилишини таъминлаш учун механизм ёки тизим мавжуд бўлгандагина самарали бўлади. Самарали режалаштириш учун ташкилот қуйидагиларни таъминлаши керак: сифат менежменти тизимини режалаштириш халқаро сифат стандартларида (ИСО 9000), шунингдек сифат мақсадларида белгиланган талабларга жавоб бериш мақсадида амалга оширилади; сифат менежменти тизимининг яхлитлиги, сифат менежменти тизимида ўзгаришлар режалаштирилганда ва амалга оширилганда сақланади.</a:t>
            </a:r>
          </a:p>
          <a:p>
            <a:pPr indent="363538" algn="just">
              <a:tabLst>
                <a:tab pos="539750" algn="l"/>
              </a:tabLst>
            </a:pPr>
            <a:r>
              <a:rPr lang="uz-Cyrl-UZ" sz="1300" b="1" dirty="0">
                <a:latin typeface="Times New Roman" panose="02020603050405020304" pitchFamily="18" charset="0"/>
                <a:cs typeface="Times New Roman" panose="02020603050405020304" pitchFamily="18" charset="0"/>
              </a:rPr>
              <a:t>Сифат бўйича қўлланма</a:t>
            </a:r>
          </a:p>
          <a:p>
            <a:pPr indent="363538" algn="just">
              <a:tabLst>
                <a:tab pos="539750" algn="l"/>
              </a:tabLst>
            </a:pPr>
            <a:r>
              <a:rPr lang="uz-Cyrl-UZ" sz="1300" dirty="0">
                <a:latin typeface="Times New Roman" panose="02020603050405020304" pitchFamily="18" charset="0"/>
                <a:cs typeface="Times New Roman" panose="02020603050405020304" pitchFamily="18" charset="0"/>
              </a:rPr>
              <a:t>Халқаро сифат стандартлари (ИСО 9000) ташкилотдан ўз мижозлари / мижозларининг шартнома талабларига жавоб берадиган ўз бизнес функциялари ва операцияларини амалга оширишни хоҳлашини ҳужжатлаштирадиган расмий сифат менежменти тизимини яратишни талаб қилади. Сифат бўйича қўлланма ИСО 9000 стандартларида кўрсатилган тегишли елементларни, шунингдек, ташкилот сифат стандартлари талабларига жавоб бераётганда қандай ишлашини қамраб олиши керак.</a:t>
            </a:r>
          </a:p>
          <a:p>
            <a:pPr indent="363538" algn="just">
              <a:tabLst>
                <a:tab pos="539750" algn="l"/>
              </a:tabLst>
            </a:pPr>
            <a:r>
              <a:rPr lang="uz-Cyrl-UZ" sz="1300" dirty="0">
                <a:latin typeface="Times New Roman" panose="02020603050405020304" pitchFamily="18" charset="0"/>
                <a:cs typeface="Times New Roman" panose="02020603050405020304" pitchFamily="18" charset="0"/>
              </a:rPr>
              <a:t>ИСО 9000 сифат стандартларига жавоб бериш учун, ташкилотнинг юқори раҳбарияти сифат қўлланмасида қуйидагиларни ўз ичига олиши керак:</a:t>
            </a:r>
          </a:p>
          <a:p>
            <a:pPr indent="363538" algn="just">
              <a:tabLst>
                <a:tab pos="539750" algn="l"/>
              </a:tabLst>
            </a:pPr>
            <a:r>
              <a:rPr lang="uz-Cyrl-UZ" sz="1300" dirty="0">
                <a:latin typeface="Times New Roman" panose="02020603050405020304" pitchFamily="18" charset="0"/>
                <a:cs typeface="Times New Roman" panose="02020603050405020304" pitchFamily="18" charset="0"/>
              </a:rPr>
              <a:t>•	Сифат менежменти тизими, шу жумладан тафсилотлар ва ҳар қандай истисноларни асослаш;</a:t>
            </a:r>
          </a:p>
          <a:p>
            <a:pPr indent="363538" algn="just">
              <a:tabLst>
                <a:tab pos="539750" algn="l"/>
              </a:tabLst>
            </a:pPr>
            <a:r>
              <a:rPr lang="uz-Cyrl-UZ" sz="1300" dirty="0">
                <a:latin typeface="Times New Roman" panose="02020603050405020304" pitchFamily="18" charset="0"/>
                <a:cs typeface="Times New Roman" panose="02020603050405020304" pitchFamily="18" charset="0"/>
              </a:rPr>
              <a:t>•	Сифат менежменти тизими учун ўрнатилган ҳужжатлаштирилган процедуралар ёки уларга ҳаволалар;</a:t>
            </a:r>
          </a:p>
          <a:p>
            <a:pPr indent="363538" algn="just">
              <a:tabLst>
                <a:tab pos="539750" algn="l"/>
              </a:tabLst>
            </a:pPr>
            <a:r>
              <a:rPr lang="uz-Cyrl-UZ" sz="1300" dirty="0">
                <a:latin typeface="Times New Roman" panose="02020603050405020304" pitchFamily="18" charset="0"/>
                <a:cs typeface="Times New Roman" panose="02020603050405020304" pitchFamily="18" charset="0"/>
              </a:rPr>
              <a:t>•	Сифат менежменти тизимидаги жараёнларнинг ўзаро таъсирини тавсифлаш.</a:t>
            </a:r>
          </a:p>
          <a:p>
            <a:pPr indent="363538" algn="just">
              <a:tabLst>
                <a:tab pos="539750" algn="l"/>
              </a:tabLst>
            </a:pPr>
            <a:r>
              <a:rPr lang="uz-Cyrl-UZ" sz="1300" b="1" dirty="0">
                <a:latin typeface="Times New Roman" panose="02020603050405020304" pitchFamily="18" charset="0"/>
                <a:cs typeface="Times New Roman" panose="02020603050405020304" pitchFamily="18" charset="0"/>
              </a:rPr>
              <a:t>Сифат процедуралари</a:t>
            </a:r>
          </a:p>
          <a:p>
            <a:pPr indent="363538" algn="just">
              <a:tabLst>
                <a:tab pos="539750" algn="l"/>
              </a:tabLst>
            </a:pPr>
            <a:r>
              <a:rPr lang="uz-Cyrl-UZ" sz="1300" dirty="0">
                <a:latin typeface="Times New Roman" panose="02020603050405020304" pitchFamily="18" charset="0"/>
                <a:cs typeface="Times New Roman" panose="02020603050405020304" pitchFamily="18" charset="0"/>
              </a:rPr>
              <a:t>Сифат бўйича қўлланмада келтирилган сиёсат қандай бажарилишини кўриб чиқадиган сифатни таъминлаш процедураларини ишлаб чиқиш керак.</a:t>
            </a:r>
          </a:p>
          <a:p>
            <a:pPr indent="363538" algn="just">
              <a:tabLst>
                <a:tab pos="539750" algn="l"/>
              </a:tabLst>
            </a:pPr>
            <a:r>
              <a:rPr lang="uz-Cyrl-UZ" sz="1300" dirty="0">
                <a:latin typeface="Times New Roman" panose="02020603050405020304" pitchFamily="18" charset="0"/>
                <a:cs typeface="Times New Roman" panose="02020603050405020304" pitchFamily="18" charset="0"/>
              </a:rPr>
              <a:t>Ушбу процедуралар ташкилот мақсадларига эришиш учун самарали амалга оширилиши керак. Процедуралар сони ва уларнинг таркибидаги тафсилотлар қуйидаги омилларга боғлиқ: лойиҳа/иш талабларининг мураккаблиги ва аҳамияти; ходимларни процедуралардан фойдаланиш кўникмалари; ишлатилган усуллар. </a:t>
            </a:r>
          </a:p>
        </p:txBody>
      </p:sp>
      <p:pic>
        <p:nvPicPr>
          <p:cNvPr id="3" name="Рисунок 2">
            <a:extLst>
              <a:ext uri="{FF2B5EF4-FFF2-40B4-BE49-F238E27FC236}">
                <a16:creationId xmlns:a16="http://schemas.microsoft.com/office/drawing/2014/main" id="{E0BD1088-43B9-4A61-A6E9-A44CDFA853CD}"/>
              </a:ext>
            </a:extLst>
          </p:cNvPr>
          <p:cNvPicPr>
            <a:picLocks noChangeAspect="1"/>
          </p:cNvPicPr>
          <p:nvPr/>
        </p:nvPicPr>
        <p:blipFill>
          <a:blip r:embed="rId2"/>
          <a:stretch>
            <a:fillRect/>
          </a:stretch>
        </p:blipFill>
        <p:spPr>
          <a:xfrm>
            <a:off x="0" y="5414020"/>
            <a:ext cx="3371161" cy="1443980"/>
          </a:xfrm>
          <a:prstGeom prst="rect">
            <a:avLst/>
          </a:prstGeom>
        </p:spPr>
      </p:pic>
      <p:pic>
        <p:nvPicPr>
          <p:cNvPr id="4" name="Рисунок 3">
            <a:extLst>
              <a:ext uri="{FF2B5EF4-FFF2-40B4-BE49-F238E27FC236}">
                <a16:creationId xmlns:a16="http://schemas.microsoft.com/office/drawing/2014/main" id="{1616A769-9EFB-445F-98B7-4921A66E57C9}"/>
              </a:ext>
            </a:extLst>
          </p:cNvPr>
          <p:cNvPicPr>
            <a:picLocks noChangeAspect="1"/>
          </p:cNvPicPr>
          <p:nvPr/>
        </p:nvPicPr>
        <p:blipFill>
          <a:blip r:embed="rId2"/>
          <a:stretch>
            <a:fillRect/>
          </a:stretch>
        </p:blipFill>
        <p:spPr>
          <a:xfrm>
            <a:off x="3371161" y="5414020"/>
            <a:ext cx="3371161" cy="1443980"/>
          </a:xfrm>
          <a:prstGeom prst="rect">
            <a:avLst/>
          </a:prstGeom>
        </p:spPr>
      </p:pic>
      <p:pic>
        <p:nvPicPr>
          <p:cNvPr id="5" name="Рисунок 4">
            <a:extLst>
              <a:ext uri="{FF2B5EF4-FFF2-40B4-BE49-F238E27FC236}">
                <a16:creationId xmlns:a16="http://schemas.microsoft.com/office/drawing/2014/main" id="{5F193C7E-52A9-474A-9E66-BBB92E2B7351}"/>
              </a:ext>
            </a:extLst>
          </p:cNvPr>
          <p:cNvPicPr>
            <a:picLocks noChangeAspect="1"/>
          </p:cNvPicPr>
          <p:nvPr/>
        </p:nvPicPr>
        <p:blipFill>
          <a:blip r:embed="rId2"/>
          <a:stretch>
            <a:fillRect/>
          </a:stretch>
        </p:blipFill>
        <p:spPr>
          <a:xfrm>
            <a:off x="6742322" y="5414020"/>
            <a:ext cx="3371161" cy="1443980"/>
          </a:xfrm>
          <a:prstGeom prst="rect">
            <a:avLst/>
          </a:prstGeom>
        </p:spPr>
      </p:pic>
    </p:spTree>
    <p:extLst>
      <p:ext uri="{BB962C8B-B14F-4D97-AF65-F5344CB8AC3E}">
        <p14:creationId xmlns:p14="http://schemas.microsoft.com/office/powerpoint/2010/main" val="5636601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EBBE81C8-0DB6-49C6-AD50-806E364E00B4}"/>
              </a:ext>
            </a:extLst>
          </p:cNvPr>
          <p:cNvSpPr/>
          <p:nvPr/>
        </p:nvSpPr>
        <p:spPr>
          <a:xfrm>
            <a:off x="1861851" y="132202"/>
            <a:ext cx="8394853" cy="63897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ЛОЙИҲАВИЙ МОЛИЯЛАШТИРИШ ТУРЛАРИ</a:t>
            </a:r>
            <a:endParaRPr lang="uz-Latn-UZ" sz="24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скругленные углы 3">
            <a:extLst>
              <a:ext uri="{FF2B5EF4-FFF2-40B4-BE49-F238E27FC236}">
                <a16:creationId xmlns:a16="http://schemas.microsoft.com/office/drawing/2014/main" id="{7BE56643-89B5-4370-B30A-90024C663433}"/>
              </a:ext>
            </a:extLst>
          </p:cNvPr>
          <p:cNvSpPr/>
          <p:nvPr/>
        </p:nvSpPr>
        <p:spPr>
          <a:xfrm>
            <a:off x="165253" y="947451"/>
            <a:ext cx="11865167" cy="1311007"/>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indent="539750" algn="just"/>
            <a:r>
              <a:rPr lang="uz-Cyrl-UZ" b="1" dirty="0">
                <a:solidFill>
                  <a:schemeClr val="tx1"/>
                </a:solidFill>
                <a:latin typeface="Times New Roman" panose="02020603050405020304" pitchFamily="18" charset="0"/>
                <a:cs typeface="Times New Roman" panose="02020603050405020304" pitchFamily="18" charset="0"/>
              </a:rPr>
              <a:t>Қисқа муддатли молиялаштириш. </a:t>
            </a:r>
            <a:r>
              <a:rPr lang="uz-Cyrl-UZ" dirty="0">
                <a:solidFill>
                  <a:schemeClr val="tx1"/>
                </a:solidFill>
                <a:latin typeface="Times New Roman" panose="02020603050405020304" pitchFamily="18" charset="0"/>
                <a:cs typeface="Times New Roman" panose="02020603050405020304" pitchFamily="18" charset="0"/>
              </a:rPr>
              <a:t>Қисқа муддатли молиялаштириш, одатда, пудратчининг қурилиш лойиҳасини амалга ошириш билан боғлиқ харажатларни тўлаш учун маблағ талаб қилиши билан белгиланади. Одатда, қурилиш ташкилоти ўз иши учун тўловни ишларни бажариш харажатлари юзага келганидан кейин лойиҳа эгасидан олади. Қисқа муддатли молиялаштириш турлари: </a:t>
            </a:r>
            <a:r>
              <a:rPr lang="uz-Cyrl-UZ" b="1" dirty="0">
                <a:solidFill>
                  <a:schemeClr val="tx1"/>
                </a:solidFill>
                <a:latin typeface="Times New Roman" panose="02020603050405020304" pitchFamily="18" charset="0"/>
                <a:cs typeface="Times New Roman" panose="02020603050405020304" pitchFamily="18" charset="0"/>
              </a:rPr>
              <a:t>савдо кредити; факторинг; овердрафт.</a:t>
            </a:r>
          </a:p>
        </p:txBody>
      </p:sp>
      <p:sp>
        <p:nvSpPr>
          <p:cNvPr id="5" name="Прямоугольник: скругленные углы 4">
            <a:extLst>
              <a:ext uri="{FF2B5EF4-FFF2-40B4-BE49-F238E27FC236}">
                <a16:creationId xmlns:a16="http://schemas.microsoft.com/office/drawing/2014/main" id="{2C890238-9624-4927-A0B7-641B4B363ECE}"/>
              </a:ext>
            </a:extLst>
          </p:cNvPr>
          <p:cNvSpPr/>
          <p:nvPr/>
        </p:nvSpPr>
        <p:spPr>
          <a:xfrm>
            <a:off x="165252" y="2434729"/>
            <a:ext cx="11865167" cy="2060153"/>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indent="539750" algn="just"/>
            <a:r>
              <a:rPr lang="uz-Cyrl-UZ" b="1" dirty="0">
                <a:solidFill>
                  <a:schemeClr val="tx1"/>
                </a:solidFill>
                <a:latin typeface="Times New Roman" panose="02020603050405020304" pitchFamily="18" charset="0"/>
                <a:cs typeface="Times New Roman" panose="02020603050405020304" pitchFamily="18" charset="0"/>
              </a:rPr>
              <a:t>Ўрта муддатли молиялаштириш. </a:t>
            </a:r>
            <a:r>
              <a:rPr lang="uz-Cyrl-UZ" dirty="0">
                <a:solidFill>
                  <a:schemeClr val="tx1"/>
                </a:solidFill>
                <a:latin typeface="Times New Roman" panose="02020603050405020304" pitchFamily="18" charset="0"/>
                <a:cs typeface="Times New Roman" panose="02020603050405020304" pitchFamily="18" charset="0"/>
              </a:rPr>
              <a:t>Ўрта муддатли молиялаштириш кўпинча муддатли молиялаштириш ёки муддатли кредитлар деб номланади. Молиялаштиришнинг узоқроқ давом этиши сабабли, оралиқ кредитлар қисқа муддатли кредитларга қараганда бошқа мақсадларда фойдаланилади. Хусусан, оралиқ молиялаштириш машина ва ускуналарни сотиб олиш билан бир қаторда, ташкилотнинг жорий активлари, масалан, товар-моддий захираларнинг доимий равишда кўпайиши билан боғлиқ. Қисқа муддатли кредитлардан фарқли ўлароқ, муддатли кредитлар деярли ҳар доим қарз олувчилар томонидан таъминланади. Ўрта муддатли молиялаштириш турлари: </a:t>
            </a:r>
            <a:r>
              <a:rPr lang="uz-Cyrl-UZ" b="1" dirty="0">
                <a:solidFill>
                  <a:schemeClr val="tx1"/>
                </a:solidFill>
                <a:latin typeface="Times New Roman" panose="02020603050405020304" pitchFamily="18" charset="0"/>
                <a:cs typeface="Times New Roman" panose="02020603050405020304" pitchFamily="18" charset="0"/>
              </a:rPr>
              <a:t>молиявий лизинг; операцион ижараси; сотиш ва қайта ижара</a:t>
            </a:r>
            <a:r>
              <a:rPr lang="ru-RU" b="1" dirty="0">
                <a:solidFill>
                  <a:schemeClr val="tx1"/>
                </a:solidFill>
                <a:latin typeface="Times New Roman" panose="02020603050405020304" pitchFamily="18" charset="0"/>
                <a:cs typeface="Times New Roman" panose="02020603050405020304" pitchFamily="18" charset="0"/>
              </a:rPr>
              <a:t>; </a:t>
            </a:r>
            <a:r>
              <a:rPr lang="uz-Cyrl-UZ" b="1" dirty="0">
                <a:solidFill>
                  <a:schemeClr val="tx1"/>
                </a:solidFill>
                <a:latin typeface="Times New Roman" panose="02020603050405020304" pitchFamily="18" charset="0"/>
                <a:cs typeface="Times New Roman" panose="02020603050405020304" pitchFamily="18" charset="0"/>
              </a:rPr>
              <a:t>қисмларга бўлиб сотиб олиш; хизмат лизинги.</a:t>
            </a:r>
            <a:endParaRPr lang="uz-Cyrl-UZ"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скругленные углы 5">
            <a:extLst>
              <a:ext uri="{FF2B5EF4-FFF2-40B4-BE49-F238E27FC236}">
                <a16:creationId xmlns:a16="http://schemas.microsoft.com/office/drawing/2014/main" id="{17786DFA-2EBC-43D0-A50A-326CDA47D790}"/>
              </a:ext>
            </a:extLst>
          </p:cNvPr>
          <p:cNvSpPr/>
          <p:nvPr/>
        </p:nvSpPr>
        <p:spPr>
          <a:xfrm>
            <a:off x="165253" y="4671153"/>
            <a:ext cx="10091452" cy="205464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indent="539750" algn="just"/>
            <a:r>
              <a:rPr lang="uz-Cyrl-UZ" b="1" dirty="0">
                <a:solidFill>
                  <a:schemeClr val="tx1"/>
                </a:solidFill>
                <a:latin typeface="Times New Roman" panose="02020603050405020304" pitchFamily="18" charset="0"/>
                <a:cs typeface="Times New Roman" panose="02020603050405020304" pitchFamily="18" charset="0"/>
              </a:rPr>
              <a:t>Узоқ муддатли молиялаштириш. </a:t>
            </a:r>
            <a:r>
              <a:rPr lang="uz-Cyrl-UZ" dirty="0">
                <a:solidFill>
                  <a:schemeClr val="tx1"/>
                </a:solidFill>
                <a:latin typeface="Times New Roman" panose="02020603050405020304" pitchFamily="18" charset="0"/>
                <a:cs typeface="Times New Roman" panose="02020603050405020304" pitchFamily="18" charset="0"/>
              </a:rPr>
              <a:t>Узоқ муддатли молиялаштиришни бир неча усул билан олиш мумкин: одатда компаниянинг йирик активлари, масалан, облигациялар ёки айирбошланадиган кредит акциялари билан таъминланадиган узоқ муддатли кредит линияларидан фойдаланиш; капитал бозори (фақат листинг компанияси) орқали акциядорлик капиталини жалб қилиш ёки мавжуд акционерлардан устав капиталини кўпайтиришни талаб қилиш; сотиб олинаётган мулк ёки асбоб-ускуналарни гаровга қўйиш орқали молиявий лизинг олиш. Узоқ муддатли молиялаштириш турлари: </a:t>
            </a:r>
            <a:r>
              <a:rPr lang="uz-Cyrl-UZ" b="1" dirty="0">
                <a:solidFill>
                  <a:schemeClr val="tx1"/>
                </a:solidFill>
                <a:latin typeface="Times New Roman" panose="02020603050405020304" pitchFamily="18" charset="0"/>
                <a:cs typeface="Times New Roman" panose="02020603050405020304" pitchFamily="18" charset="0"/>
              </a:rPr>
              <a:t>облигациялар; қарз мажбуриятлари; капитал улуши.</a:t>
            </a:r>
          </a:p>
        </p:txBody>
      </p:sp>
    </p:spTree>
    <p:extLst>
      <p:ext uri="{BB962C8B-B14F-4D97-AF65-F5344CB8AC3E}">
        <p14:creationId xmlns:p14="http://schemas.microsoft.com/office/powerpoint/2010/main" val="36512304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A637635-C97B-4AA1-AEB0-B51B4CFE5C6C}"/>
              </a:ext>
            </a:extLst>
          </p:cNvPr>
          <p:cNvSpPr/>
          <p:nvPr/>
        </p:nvSpPr>
        <p:spPr>
          <a:xfrm>
            <a:off x="121186" y="0"/>
            <a:ext cx="11931267" cy="5262979"/>
          </a:xfrm>
          <a:prstGeom prst="rect">
            <a:avLst/>
          </a:prstGeom>
        </p:spPr>
        <p:txBody>
          <a:bodyPr wrap="square">
            <a:spAutoFit/>
          </a:bodyPr>
          <a:lstStyle/>
          <a:p>
            <a:pPr algn="ctr">
              <a:lnSpc>
                <a:spcPct val="150000"/>
              </a:lnSpc>
              <a:spcAft>
                <a:spcPts val="0"/>
              </a:spcAft>
              <a:tabLst>
                <a:tab pos="277495" algn="l"/>
              </a:tabLst>
            </a:pPr>
            <a:r>
              <a:rPr lang="uz-Cyrl-UZ" sz="2000" b="1" dirty="0">
                <a:solidFill>
                  <a:srgbClr val="000000"/>
                </a:solidFill>
                <a:latin typeface="Times New Roman" panose="02020603050405020304" pitchFamily="18" charset="0"/>
                <a:ea typeface="Times New Roman" panose="02020603050405020304" pitchFamily="18" charset="0"/>
              </a:rPr>
              <a:t>ЛОЙИҲАДА ТЕНДЕР ЖАРАЁНИ</a:t>
            </a:r>
            <a:endParaRPr lang="uz-Latn-UZ" sz="1600" dirty="0">
              <a:latin typeface="Times New Roman" panose="02020603050405020304" pitchFamily="18" charset="0"/>
              <a:ea typeface="Times New Roman" panose="02020603050405020304" pitchFamily="18" charset="0"/>
            </a:endParaRPr>
          </a:p>
          <a:p>
            <a:pPr indent="449580" algn="just">
              <a:spcAft>
                <a:spcPts val="0"/>
              </a:spcAft>
            </a:pPr>
            <a:r>
              <a:rPr lang="uz-Cyrl-UZ" sz="1700" b="1" dirty="0">
                <a:latin typeface="Times New Roman" panose="02020603050405020304" pitchFamily="18" charset="0"/>
                <a:ea typeface="Times New Roman" panose="02020603050405020304" pitchFamily="18" charset="0"/>
              </a:rPr>
              <a:t>Тендернинг асосий мақсади лойиҳа учун муносиб пудратчини танлаш ва пудратчидан шартнома тузилиши мумкин бўлган мақбул тендер ёки таклифни олишдир. Тендер жараёни қатор босқичларни ёки фаолиятни ўз ичига олади, уларнинг асосийлари:</a:t>
            </a:r>
            <a:endParaRPr lang="uz-Latn-UZ" sz="1700" b="1"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pPr>
            <a:r>
              <a:rPr lang="uz-Cyrl-UZ" sz="1700" dirty="0">
                <a:latin typeface="Times New Roman" panose="02020603050405020304" pitchFamily="18" charset="0"/>
                <a:ea typeface="Calibri" panose="020F0502020204030204" pitchFamily="34" charset="0"/>
              </a:rPr>
              <a:t>Шартнома асосида харид қилишнинг афзал усулини танлаш;</a:t>
            </a:r>
            <a:endParaRPr lang="uz-Latn-UZ" sz="1700" dirty="0">
              <a:latin typeface="Times New Roman" panose="02020603050405020304" pitchFamily="18" charset="0"/>
              <a:ea typeface="Calibri" panose="020F0502020204030204" pitchFamily="34" charset="0"/>
            </a:endParaRPr>
          </a:p>
          <a:p>
            <a:pPr marL="342900" lvl="0" indent="-342900" algn="just">
              <a:spcAft>
                <a:spcPts val="0"/>
              </a:spcAft>
              <a:buFont typeface="Times New Roman" panose="02020603050405020304" pitchFamily="18" charset="0"/>
              <a:buChar char="•"/>
            </a:pPr>
            <a:r>
              <a:rPr lang="uz-Cyrl-UZ" sz="1700" dirty="0">
                <a:latin typeface="Times New Roman" panose="02020603050405020304" pitchFamily="18" charset="0"/>
                <a:ea typeface="Calibri" panose="020F0502020204030204" pitchFamily="34" charset="0"/>
              </a:rPr>
              <a:t>Тендер ҳужжатларини тайёрлаш;</a:t>
            </a:r>
            <a:endParaRPr lang="uz-Latn-UZ" sz="1700" dirty="0">
              <a:latin typeface="Times New Roman" panose="02020603050405020304" pitchFamily="18" charset="0"/>
              <a:ea typeface="Calibri" panose="020F0502020204030204" pitchFamily="34" charset="0"/>
            </a:endParaRPr>
          </a:p>
          <a:p>
            <a:pPr marL="342900" lvl="0" indent="-342900" algn="just">
              <a:spcAft>
                <a:spcPts val="0"/>
              </a:spcAft>
              <a:buFont typeface="Times New Roman" panose="02020603050405020304" pitchFamily="18" charset="0"/>
              <a:buChar char="•"/>
            </a:pPr>
            <a:r>
              <a:rPr lang="uz-Cyrl-UZ" sz="1700" dirty="0">
                <a:latin typeface="Times New Roman" panose="02020603050405020304" pitchFamily="18" charset="0"/>
                <a:ea typeface="Calibri" panose="020F0502020204030204" pitchFamily="34" charset="0"/>
              </a:rPr>
              <a:t>Таклиф ёки тендерни эълон қилиш;</a:t>
            </a:r>
            <a:endParaRPr lang="uz-Latn-UZ" sz="1700" dirty="0">
              <a:latin typeface="Times New Roman" panose="02020603050405020304" pitchFamily="18" charset="0"/>
              <a:ea typeface="Calibri" panose="020F0502020204030204" pitchFamily="34" charset="0"/>
            </a:endParaRPr>
          </a:p>
          <a:p>
            <a:pPr marL="342900" lvl="0" indent="-342900" algn="just">
              <a:spcAft>
                <a:spcPts val="0"/>
              </a:spcAft>
              <a:buFont typeface="Times New Roman" panose="02020603050405020304" pitchFamily="18" charset="0"/>
              <a:buChar char="•"/>
            </a:pPr>
            <a:r>
              <a:rPr lang="uz-Cyrl-UZ" sz="1700" dirty="0">
                <a:latin typeface="Times New Roman" panose="02020603050405020304" pitchFamily="18" charset="0"/>
                <a:ea typeface="Calibri" panose="020F0502020204030204" pitchFamily="34" charset="0"/>
              </a:rPr>
              <a:t>Тендер савдоларини ўтказиш;</a:t>
            </a:r>
            <a:endParaRPr lang="uz-Latn-UZ" sz="1700" dirty="0">
              <a:latin typeface="Times New Roman" panose="02020603050405020304" pitchFamily="18" charset="0"/>
              <a:ea typeface="Calibri" panose="020F0502020204030204" pitchFamily="34" charset="0"/>
            </a:endParaRPr>
          </a:p>
          <a:p>
            <a:pPr marL="342900" lvl="0" indent="-342900" algn="just">
              <a:spcAft>
                <a:spcPts val="0"/>
              </a:spcAft>
              <a:buFont typeface="Times New Roman" panose="02020603050405020304" pitchFamily="18" charset="0"/>
              <a:buChar char="•"/>
            </a:pPr>
            <a:r>
              <a:rPr lang="uz-Cyrl-UZ" sz="1700" dirty="0">
                <a:latin typeface="Times New Roman" panose="02020603050405020304" pitchFamily="18" charset="0"/>
                <a:ea typeface="Calibri" panose="020F0502020204030204" pitchFamily="34" charset="0"/>
              </a:rPr>
              <a:t>Таклифларни қабул қилиш ва очиш;</a:t>
            </a:r>
            <a:endParaRPr lang="uz-Latn-UZ" sz="1700" dirty="0">
              <a:latin typeface="Times New Roman" panose="02020603050405020304" pitchFamily="18" charset="0"/>
              <a:ea typeface="Calibri" panose="020F0502020204030204" pitchFamily="34" charset="0"/>
            </a:endParaRPr>
          </a:p>
          <a:p>
            <a:pPr marL="342900" lvl="0" indent="-342900" algn="just">
              <a:spcAft>
                <a:spcPts val="0"/>
              </a:spcAft>
              <a:buFont typeface="Times New Roman" panose="02020603050405020304" pitchFamily="18" charset="0"/>
              <a:buChar char="•"/>
            </a:pPr>
            <a:r>
              <a:rPr lang="uz-Cyrl-UZ" sz="1700" dirty="0">
                <a:latin typeface="Times New Roman" panose="02020603050405020304" pitchFamily="18" charset="0"/>
                <a:ea typeface="Calibri" panose="020F0502020204030204" pitchFamily="34" charset="0"/>
              </a:rPr>
              <a:t>Таклифларни баҳолаш;</a:t>
            </a:r>
            <a:endParaRPr lang="uz-Latn-UZ" sz="1700" dirty="0">
              <a:latin typeface="Times New Roman" panose="02020603050405020304" pitchFamily="18" charset="0"/>
              <a:ea typeface="Calibri" panose="020F0502020204030204" pitchFamily="34" charset="0"/>
            </a:endParaRPr>
          </a:p>
          <a:p>
            <a:pPr marL="342900" lvl="0" indent="-342900" algn="just">
              <a:spcAft>
                <a:spcPts val="0"/>
              </a:spcAft>
              <a:buFont typeface="Times New Roman" panose="02020603050405020304" pitchFamily="18" charset="0"/>
              <a:buChar char="•"/>
            </a:pPr>
            <a:r>
              <a:rPr lang="uz-Cyrl-UZ" sz="1700" dirty="0">
                <a:latin typeface="Times New Roman" panose="02020603050405020304" pitchFamily="18" charset="0"/>
                <a:ea typeface="Calibri" panose="020F0502020204030204" pitchFamily="34" charset="0"/>
              </a:rPr>
              <a:t>Таклифни қабул қилиш ёки ғолибни аниқлаш.</a:t>
            </a:r>
          </a:p>
          <a:p>
            <a:pPr indent="363538" algn="just"/>
            <a:r>
              <a:rPr lang="uz-Cyrl-UZ" sz="1700" b="1" dirty="0">
                <a:latin typeface="Times New Roman" panose="02020603050405020304" pitchFamily="18" charset="0"/>
                <a:cs typeface="Times New Roman" panose="02020603050405020304" pitchFamily="18" charset="0"/>
              </a:rPr>
              <a:t>Тендер эълонларининг аксарияти буюртмавий кўринишга эга, уларнинг тузилиши ва таркиби буюртмачи томонидан белгиланади. Одатда тендер савдоси тўғрисидаги хабарноманинг мазмуни қуйидаги маълумотларни ўз ичига олади:</a:t>
            </a:r>
            <a:endParaRPr lang="uz-Latn-UZ" sz="1700" b="1" dirty="0">
              <a:latin typeface="Times New Roman" panose="02020603050405020304" pitchFamily="18" charset="0"/>
              <a:cs typeface="Times New Roman" panose="02020603050405020304" pitchFamily="18" charset="0"/>
            </a:endParaRPr>
          </a:p>
          <a:p>
            <a:pPr lvl="0" indent="363538" algn="just"/>
            <a:r>
              <a:rPr lang="uz-Cyrl-UZ" sz="1700" b="1" i="1" dirty="0">
                <a:latin typeface="Times New Roman" panose="02020603050405020304" pitchFamily="18" charset="0"/>
                <a:cs typeface="Times New Roman" panose="02020603050405020304" pitchFamily="18" charset="0"/>
              </a:rPr>
              <a:t>Лойиҳанинг тафсилотлари</a:t>
            </a:r>
            <a:r>
              <a:rPr lang="uz-Cyrl-UZ" sz="1700" dirty="0">
                <a:latin typeface="Times New Roman" panose="02020603050405020304" pitchFamily="18" charset="0"/>
                <a:cs typeface="Times New Roman" panose="02020603050405020304" pitchFamily="18" charset="0"/>
              </a:rPr>
              <a:t> - тендер рақами, тендер номи, ишнинг қисқача тавсифи, жойлашган жойи ва иш берувчиси тўғрисидаги маълумотлар;</a:t>
            </a:r>
            <a:endParaRPr lang="uz-Latn-UZ" sz="1700" dirty="0">
              <a:latin typeface="Times New Roman" panose="02020603050405020304" pitchFamily="18" charset="0"/>
              <a:cs typeface="Times New Roman" panose="02020603050405020304" pitchFamily="18" charset="0"/>
            </a:endParaRPr>
          </a:p>
          <a:p>
            <a:pPr lvl="0" indent="363538" algn="just"/>
            <a:r>
              <a:rPr lang="uz-Cyrl-UZ" sz="1700" b="1" i="1" dirty="0">
                <a:latin typeface="Times New Roman" panose="02020603050405020304" pitchFamily="18" charset="0"/>
                <a:cs typeface="Times New Roman" panose="02020603050405020304" pitchFamily="18" charset="0"/>
              </a:rPr>
              <a:t>Иштирокчиларини рўйхатдан ўтказиш учун талаблар</a:t>
            </a:r>
            <a:r>
              <a:rPr lang="uz-Cyrl-UZ" sz="1700" b="1" dirty="0">
                <a:latin typeface="Times New Roman" panose="02020603050405020304" pitchFamily="18" charset="0"/>
                <a:cs typeface="Times New Roman" panose="02020603050405020304" pitchFamily="18" charset="0"/>
              </a:rPr>
              <a:t> </a:t>
            </a:r>
            <a:r>
              <a:rPr lang="uz-Cyrl-UZ" sz="1700" dirty="0">
                <a:latin typeface="Times New Roman" panose="02020603050405020304" pitchFamily="18" charset="0"/>
                <a:cs typeface="Times New Roman" panose="02020603050405020304" pitchFamily="18" charset="0"/>
              </a:rPr>
              <a:t>– гурух, синф, номланиши ва ҳк.;</a:t>
            </a:r>
            <a:endParaRPr lang="uz-Latn-UZ" sz="1700" dirty="0">
              <a:latin typeface="Times New Roman" panose="02020603050405020304" pitchFamily="18" charset="0"/>
              <a:cs typeface="Times New Roman" panose="02020603050405020304" pitchFamily="18" charset="0"/>
            </a:endParaRPr>
          </a:p>
          <a:p>
            <a:pPr lvl="0" indent="363538" algn="just"/>
            <a:r>
              <a:rPr lang="uz-Cyrl-UZ" sz="1700" b="1" i="1" dirty="0">
                <a:latin typeface="Times New Roman" panose="02020603050405020304" pitchFamily="18" charset="0"/>
                <a:cs typeface="Times New Roman" panose="02020603050405020304" pitchFamily="18" charset="0"/>
              </a:rPr>
              <a:t>Тендер ҳужжатларини олиш тафсилотлари</a:t>
            </a:r>
            <a:r>
              <a:rPr lang="uz-Cyrl-UZ" sz="1700" b="1" dirty="0">
                <a:latin typeface="Times New Roman" panose="02020603050405020304" pitchFamily="18" charset="0"/>
                <a:cs typeface="Times New Roman" panose="02020603050405020304" pitchFamily="18" charset="0"/>
              </a:rPr>
              <a:t> </a:t>
            </a:r>
            <a:r>
              <a:rPr lang="uz-Cyrl-UZ" sz="1700" dirty="0">
                <a:latin typeface="Times New Roman" panose="02020603050405020304" pitchFamily="18" charset="0"/>
                <a:cs typeface="Times New Roman" panose="02020603050405020304" pitchFamily="18" charset="0"/>
              </a:rPr>
              <a:t>– офис манзили, сана ва вақти, олиш учун барча шароитлар, рухсатнома хати ва ҳк.;</a:t>
            </a:r>
            <a:endParaRPr lang="uz-Latn-UZ" sz="1700"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E55B6158-20E4-45B3-8E3B-1944B385E839}"/>
              </a:ext>
            </a:extLst>
          </p:cNvPr>
          <p:cNvSpPr/>
          <p:nvPr/>
        </p:nvSpPr>
        <p:spPr>
          <a:xfrm>
            <a:off x="121186" y="5126822"/>
            <a:ext cx="10432973" cy="1661993"/>
          </a:xfrm>
          <a:prstGeom prst="rect">
            <a:avLst/>
          </a:prstGeom>
        </p:spPr>
        <p:txBody>
          <a:bodyPr wrap="square">
            <a:spAutoFit/>
          </a:bodyPr>
          <a:lstStyle/>
          <a:p>
            <a:pPr lvl="0" indent="363538" algn="just"/>
            <a:r>
              <a:rPr lang="uz-Cyrl-UZ" sz="1700" b="1" i="1" dirty="0">
                <a:latin typeface="Times New Roman" panose="02020603050405020304" pitchFamily="18" charset="0"/>
                <a:cs typeface="Times New Roman" panose="02020603050405020304" pitchFamily="18" charset="0"/>
              </a:rPr>
              <a:t>Сайтга ташриф буюриш тафсилотлари</a:t>
            </a:r>
            <a:r>
              <a:rPr lang="uz-Cyrl-UZ" sz="1700" b="1" dirty="0">
                <a:latin typeface="Times New Roman" panose="02020603050405020304" pitchFamily="18" charset="0"/>
                <a:cs typeface="Times New Roman" panose="02020603050405020304" pitchFamily="18" charset="0"/>
              </a:rPr>
              <a:t> </a:t>
            </a:r>
            <a:r>
              <a:rPr lang="uz-Cyrl-UZ" sz="1700" dirty="0">
                <a:latin typeface="Times New Roman" panose="02020603050405020304" pitchFamily="18" charset="0"/>
                <a:cs typeface="Times New Roman" panose="02020603050405020304" pitchFamily="18" charset="0"/>
              </a:rPr>
              <a:t>- учрашувлар ва брифингларнинг санаси, вақти ва жойи;</a:t>
            </a:r>
            <a:endParaRPr lang="uz-Latn-UZ" sz="1700" dirty="0">
              <a:latin typeface="Times New Roman" panose="02020603050405020304" pitchFamily="18" charset="0"/>
              <a:cs typeface="Times New Roman" panose="02020603050405020304" pitchFamily="18" charset="0"/>
            </a:endParaRPr>
          </a:p>
          <a:p>
            <a:pPr lvl="0" indent="363538" algn="just"/>
            <a:r>
              <a:rPr lang="uz-Cyrl-UZ" sz="1700" b="1" i="1" dirty="0">
                <a:latin typeface="Times New Roman" panose="02020603050405020304" pitchFamily="18" charset="0"/>
                <a:cs typeface="Times New Roman" panose="02020603050405020304" pitchFamily="18" charset="0"/>
              </a:rPr>
              <a:t>Тендер ҳужжатлари учун тўлов маълумоти</a:t>
            </a:r>
            <a:r>
              <a:rPr lang="uz-Cyrl-UZ" sz="1700" b="1" dirty="0">
                <a:latin typeface="Times New Roman" panose="02020603050405020304" pitchFamily="18" charset="0"/>
                <a:cs typeface="Times New Roman" panose="02020603050405020304" pitchFamily="18" charset="0"/>
              </a:rPr>
              <a:t> </a:t>
            </a:r>
            <a:r>
              <a:rPr lang="uz-Cyrl-UZ" sz="1700" dirty="0">
                <a:latin typeface="Times New Roman" panose="02020603050405020304" pitchFamily="18" charset="0"/>
                <a:cs typeface="Times New Roman" panose="02020603050405020304" pitchFamily="18" charset="0"/>
              </a:rPr>
              <a:t>- миқдори, тўлов усули, олувчи, ҳар қандай қўшимча тўлов;</a:t>
            </a:r>
            <a:endParaRPr lang="uz-Latn-UZ" sz="1700" dirty="0">
              <a:latin typeface="Times New Roman" panose="02020603050405020304" pitchFamily="18" charset="0"/>
              <a:cs typeface="Times New Roman" panose="02020603050405020304" pitchFamily="18" charset="0"/>
            </a:endParaRPr>
          </a:p>
          <a:p>
            <a:pPr lvl="0" indent="363538" algn="just"/>
            <a:r>
              <a:rPr lang="uz-Cyrl-UZ" sz="1700" b="1" i="1" dirty="0">
                <a:latin typeface="Times New Roman" panose="02020603050405020304" pitchFamily="18" charset="0"/>
                <a:cs typeface="Times New Roman" panose="02020603050405020304" pitchFamily="18" charset="0"/>
              </a:rPr>
              <a:t>Тендер жадвали хужжатларини мавжудлиги ва уларни текшириш тўғрисидаги маълумот</a:t>
            </a:r>
            <a:r>
              <a:rPr lang="uz-Cyrl-UZ" sz="1700" dirty="0">
                <a:latin typeface="Times New Roman" panose="02020603050405020304" pitchFamily="18" charset="0"/>
                <a:cs typeface="Times New Roman" panose="02020603050405020304" pitchFamily="18" charset="0"/>
              </a:rPr>
              <a:t> - текшириш жойи, текшириш санаси ва вақти, текшириш учун ҳар қандай шартлар;</a:t>
            </a:r>
            <a:endParaRPr lang="uz-Latn-UZ" sz="1700" dirty="0">
              <a:latin typeface="Times New Roman" panose="02020603050405020304" pitchFamily="18" charset="0"/>
              <a:cs typeface="Times New Roman" panose="02020603050405020304" pitchFamily="18" charset="0"/>
            </a:endParaRPr>
          </a:p>
          <a:p>
            <a:pPr lvl="0" indent="363538" algn="just"/>
            <a:r>
              <a:rPr lang="uz-Cyrl-UZ" sz="1700" b="1" i="1" dirty="0">
                <a:latin typeface="Times New Roman" panose="02020603050405020304" pitchFamily="18" charset="0"/>
                <a:cs typeface="Times New Roman" panose="02020603050405020304" pitchFamily="18" charset="0"/>
              </a:rPr>
              <a:t>Талабноманинг тафсилотлари</a:t>
            </a:r>
            <a:r>
              <a:rPr lang="uz-Cyrl-UZ" sz="1700" b="1" dirty="0">
                <a:latin typeface="Times New Roman" panose="02020603050405020304" pitchFamily="18" charset="0"/>
                <a:cs typeface="Times New Roman" panose="02020603050405020304" pitchFamily="18" charset="0"/>
              </a:rPr>
              <a:t> </a:t>
            </a:r>
            <a:r>
              <a:rPr lang="uz-Cyrl-UZ" sz="1700" dirty="0">
                <a:latin typeface="Times New Roman" panose="02020603050405020304" pitchFamily="18" charset="0"/>
                <a:cs typeface="Times New Roman" panose="02020603050405020304" pitchFamily="18" charset="0"/>
              </a:rPr>
              <a:t>- ариза бериш жойи, санаси ва вақти, ариза бериш усули ва кечиктирилганлиги учун жарималар.</a:t>
            </a:r>
            <a:endParaRPr lang="uz-Cyrl-UZ" sz="17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99499516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D56DA7A-CC5A-422B-9903-576E83A970CE}"/>
              </a:ext>
            </a:extLst>
          </p:cNvPr>
          <p:cNvSpPr/>
          <p:nvPr/>
        </p:nvSpPr>
        <p:spPr>
          <a:xfrm>
            <a:off x="229518" y="101349"/>
            <a:ext cx="11732964" cy="2523768"/>
          </a:xfrm>
          <a:prstGeom prst="rect">
            <a:avLst/>
          </a:prstGeom>
        </p:spPr>
        <p:txBody>
          <a:bodyPr wrap="square">
            <a:spAutoFit/>
          </a:bodyPr>
          <a:lstStyle/>
          <a:p>
            <a:pPr algn="ctr">
              <a:spcAft>
                <a:spcPts val="0"/>
              </a:spcAft>
            </a:pPr>
            <a:r>
              <a:rPr lang="uz-Cyrl-UZ" sz="2000" b="1" dirty="0">
                <a:latin typeface="Times New Roman" panose="02020603050405020304" pitchFamily="18" charset="0"/>
                <a:ea typeface="Times New Roman" panose="02020603050405020304" pitchFamily="18" charset="0"/>
              </a:rPr>
              <a:t>ЛОЙИҲАЛАШНИ БОШҚАРИШ ЖАРАЁНИ</a:t>
            </a:r>
            <a:endParaRPr lang="uz-Latn-UZ" sz="2000" dirty="0">
              <a:latin typeface="Times New Roman" panose="02020603050405020304" pitchFamily="18" charset="0"/>
              <a:ea typeface="Times New Roman" panose="02020603050405020304" pitchFamily="18" charset="0"/>
            </a:endParaRPr>
          </a:p>
          <a:p>
            <a:pPr indent="449580" algn="just">
              <a:spcAft>
                <a:spcPts val="0"/>
              </a:spcAft>
            </a:pPr>
            <a:endParaRPr lang="uz-Cyrl-UZ" dirty="0">
              <a:latin typeface="Times New Roman" panose="02020603050405020304" pitchFamily="18" charset="0"/>
              <a:ea typeface="Times New Roman" panose="02020603050405020304" pitchFamily="18" charset="0"/>
            </a:endParaRPr>
          </a:p>
          <a:p>
            <a:pPr indent="449580" algn="just">
              <a:spcAft>
                <a:spcPts val="0"/>
              </a:spcAft>
            </a:pPr>
            <a:r>
              <a:rPr lang="uz-Cyrl-UZ" sz="2000" dirty="0">
                <a:latin typeface="Times New Roman" panose="02020603050405020304" pitchFamily="18" charset="0"/>
                <a:ea typeface="Times New Roman" panose="02020603050405020304" pitchFamily="18" charset="0"/>
              </a:rPr>
              <a:t>Лойиҳалаш жараёни лойиҳаловчилар ва буюртмачилар, лойиҳаловчилар ва қурувчилар, лойиҳаловчилар ва давлат идоралари, шунингдек коммунал хизмат кўрсатувчилари ўртасидаги ўзаро муносабат механизмидан иборат бўлган оқимлар тизими сифатида қаралади. Ушбу оқим тизими қуйидаги омилларга боғлиқ: </a:t>
            </a:r>
            <a:r>
              <a:rPr lang="uz-Cyrl-UZ" sz="2000" b="1" dirty="0">
                <a:latin typeface="Times New Roman" panose="02020603050405020304" pitchFamily="18" charset="0"/>
                <a:ea typeface="Calibri" panose="020F0502020204030204" pitchFamily="34" charset="0"/>
              </a:rPr>
              <a:t>сиёсий ва иқтисодий шароитларнинг ўзгариши; қонун талабларидаги ўзгаришлар; мижознинг эҳтиёжлари / талабларини ўзгартириш; кутилмаган талаблар; харажатларни қайта кўриб чиқиш (ўсиш / пасайиш); лойиҳа мақсадларини қайта кўриб чиқиш.</a:t>
            </a:r>
            <a:endParaRPr lang="uz-Latn-UZ" sz="2000" b="1" dirty="0">
              <a:latin typeface="Times New Roman" panose="02020603050405020304" pitchFamily="18" charset="0"/>
              <a:ea typeface="Calibri" panose="020F0502020204030204" pitchFamily="34" charset="0"/>
            </a:endParaRPr>
          </a:p>
        </p:txBody>
      </p:sp>
      <p:sp>
        <p:nvSpPr>
          <p:cNvPr id="3" name="Прямоугольник 2">
            <a:extLst>
              <a:ext uri="{FF2B5EF4-FFF2-40B4-BE49-F238E27FC236}">
                <a16:creationId xmlns:a16="http://schemas.microsoft.com/office/drawing/2014/main" id="{F00142B6-5F95-4A9A-A70F-CA423D5A7D91}"/>
              </a:ext>
            </a:extLst>
          </p:cNvPr>
          <p:cNvSpPr/>
          <p:nvPr/>
        </p:nvSpPr>
        <p:spPr>
          <a:xfrm>
            <a:off x="8776770" y="5428544"/>
            <a:ext cx="2772577" cy="369332"/>
          </a:xfrm>
          <a:prstGeom prst="rect">
            <a:avLst/>
          </a:prstGeom>
        </p:spPr>
        <p:txBody>
          <a:bodyPr wrap="square">
            <a:spAutoFit/>
          </a:bodyPr>
          <a:lstStyle/>
          <a:p>
            <a:pPr indent="449580" algn="just">
              <a:spcAft>
                <a:spcPts val="0"/>
              </a:spcAft>
            </a:pPr>
            <a:r>
              <a:rPr lang="uz-Cyrl-UZ" dirty="0">
                <a:latin typeface="Times New Roman" panose="02020603050405020304" pitchFamily="18" charset="0"/>
                <a:ea typeface="Times New Roman" panose="02020603050405020304" pitchFamily="18" charset="0"/>
              </a:rPr>
              <a:t> </a:t>
            </a:r>
            <a:endParaRPr lang="uz-Latn-UZ" sz="1600" dirty="0">
              <a:latin typeface="Times New Roman" panose="02020603050405020304" pitchFamily="18" charset="0"/>
              <a:ea typeface="Times New Roman" panose="02020603050405020304" pitchFamily="18" charset="0"/>
            </a:endParaRPr>
          </a:p>
        </p:txBody>
      </p:sp>
      <p:sp>
        <p:nvSpPr>
          <p:cNvPr id="4" name="Прямоугольник 3">
            <a:extLst>
              <a:ext uri="{FF2B5EF4-FFF2-40B4-BE49-F238E27FC236}">
                <a16:creationId xmlns:a16="http://schemas.microsoft.com/office/drawing/2014/main" id="{6731CDC4-CBFA-4F02-88A0-F5D5D1E56762}"/>
              </a:ext>
            </a:extLst>
          </p:cNvPr>
          <p:cNvSpPr/>
          <p:nvPr/>
        </p:nvSpPr>
        <p:spPr>
          <a:xfrm>
            <a:off x="1634169" y="2625117"/>
            <a:ext cx="8923661" cy="60282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b="1" dirty="0">
                <a:solidFill>
                  <a:schemeClr val="tx1"/>
                </a:solidFill>
                <a:latin typeface="Times New Roman" panose="02020603050405020304" pitchFamily="18" charset="0"/>
                <a:ea typeface="Times New Roman" panose="02020603050405020304" pitchFamily="18" charset="0"/>
              </a:rPr>
              <a:t>ЛОЙИҲАНИ АМАЛГА ОШИРИШ 4 АСОСИЙ БОСҚИЧДАН ИБОРАТ:</a:t>
            </a:r>
            <a:endParaRPr lang="uz-Latn-UZ" b="1" dirty="0">
              <a:solidFill>
                <a:schemeClr val="tx1"/>
              </a:solidFill>
            </a:endParaRPr>
          </a:p>
        </p:txBody>
      </p:sp>
      <p:sp>
        <p:nvSpPr>
          <p:cNvPr id="5" name="Прямоугольник 4">
            <a:extLst>
              <a:ext uri="{FF2B5EF4-FFF2-40B4-BE49-F238E27FC236}">
                <a16:creationId xmlns:a16="http://schemas.microsoft.com/office/drawing/2014/main" id="{D13BEFCD-5F9C-448E-A098-4A5C3A294F77}"/>
              </a:ext>
            </a:extLst>
          </p:cNvPr>
          <p:cNvSpPr/>
          <p:nvPr/>
        </p:nvSpPr>
        <p:spPr>
          <a:xfrm>
            <a:off x="3514381" y="3429000"/>
            <a:ext cx="6018880" cy="60282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b="1" dirty="0">
                <a:solidFill>
                  <a:schemeClr val="tx1"/>
                </a:solidFill>
                <a:latin typeface="Times New Roman" panose="02020603050405020304" pitchFamily="18" charset="0"/>
                <a:ea typeface="Times New Roman" panose="02020603050405020304" pitchFamily="18" charset="0"/>
              </a:rPr>
              <a:t>КОНЦЕПТУАЛ ВА СХЕМАТИК ФАЗА</a:t>
            </a:r>
          </a:p>
        </p:txBody>
      </p:sp>
      <p:sp>
        <p:nvSpPr>
          <p:cNvPr id="6" name="Прямоугольник 5">
            <a:extLst>
              <a:ext uri="{FF2B5EF4-FFF2-40B4-BE49-F238E27FC236}">
                <a16:creationId xmlns:a16="http://schemas.microsoft.com/office/drawing/2014/main" id="{EE9F816D-6760-498E-A7C7-09FA6959ABD8}"/>
              </a:ext>
            </a:extLst>
          </p:cNvPr>
          <p:cNvSpPr/>
          <p:nvPr/>
        </p:nvSpPr>
        <p:spPr>
          <a:xfrm>
            <a:off x="2937832" y="4232883"/>
            <a:ext cx="6018880" cy="60282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b="1" dirty="0">
                <a:solidFill>
                  <a:schemeClr val="tx1"/>
                </a:solidFill>
                <a:latin typeface="Times New Roman" panose="02020603050405020304" pitchFamily="18" charset="0"/>
                <a:ea typeface="Times New Roman" panose="02020603050405020304" pitchFamily="18" charset="0"/>
              </a:rPr>
              <a:t>РИВОЖЛАНТИРИШ ФАЗАСИ</a:t>
            </a:r>
          </a:p>
        </p:txBody>
      </p:sp>
      <p:sp>
        <p:nvSpPr>
          <p:cNvPr id="7" name="Прямоугольник 6">
            <a:extLst>
              <a:ext uri="{FF2B5EF4-FFF2-40B4-BE49-F238E27FC236}">
                <a16:creationId xmlns:a16="http://schemas.microsoft.com/office/drawing/2014/main" id="{3647CCCF-F27F-4159-872A-AB4E2C1708A4}"/>
              </a:ext>
            </a:extLst>
          </p:cNvPr>
          <p:cNvSpPr/>
          <p:nvPr/>
        </p:nvSpPr>
        <p:spPr>
          <a:xfrm>
            <a:off x="2353938" y="5036766"/>
            <a:ext cx="6018880" cy="60282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b="1" dirty="0">
                <a:solidFill>
                  <a:schemeClr val="tx1"/>
                </a:solidFill>
                <a:latin typeface="Times New Roman" panose="02020603050405020304" pitchFamily="18" charset="0"/>
                <a:ea typeface="Times New Roman" panose="02020603050405020304" pitchFamily="18" charset="0"/>
              </a:rPr>
              <a:t>БАЖАРИШ ФАЗАСИ</a:t>
            </a:r>
          </a:p>
        </p:txBody>
      </p:sp>
      <p:sp>
        <p:nvSpPr>
          <p:cNvPr id="8" name="Прямоугольник 7">
            <a:extLst>
              <a:ext uri="{FF2B5EF4-FFF2-40B4-BE49-F238E27FC236}">
                <a16:creationId xmlns:a16="http://schemas.microsoft.com/office/drawing/2014/main" id="{C346CD8A-32BE-4123-B1A2-D09459045DA0}"/>
              </a:ext>
            </a:extLst>
          </p:cNvPr>
          <p:cNvSpPr/>
          <p:nvPr/>
        </p:nvSpPr>
        <p:spPr>
          <a:xfrm>
            <a:off x="1599282" y="5840649"/>
            <a:ext cx="6018880" cy="60282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b="1" dirty="0">
                <a:solidFill>
                  <a:schemeClr val="tx1"/>
                </a:solidFill>
                <a:latin typeface="Times New Roman" panose="02020603050405020304" pitchFamily="18" charset="0"/>
                <a:ea typeface="Times New Roman" panose="02020603050405020304" pitchFamily="18" charset="0"/>
              </a:rPr>
              <a:t>ТОПШИРИШ ФАЗАСИ</a:t>
            </a:r>
          </a:p>
        </p:txBody>
      </p:sp>
    </p:spTree>
    <p:extLst>
      <p:ext uri="{BB962C8B-B14F-4D97-AF65-F5344CB8AC3E}">
        <p14:creationId xmlns:p14="http://schemas.microsoft.com/office/powerpoint/2010/main" val="21098621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D35E9200-34AF-42E3-A91F-AAF5552A3C1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0" y="817714"/>
            <a:ext cx="10818564" cy="6040285"/>
          </a:xfrm>
          <a:prstGeom prst="rect">
            <a:avLst/>
          </a:prstGeom>
          <a:noFill/>
          <a:ln>
            <a:noFill/>
          </a:ln>
        </p:spPr>
      </p:pic>
      <p:sp>
        <p:nvSpPr>
          <p:cNvPr id="3" name="Прямоугольник 2">
            <a:extLst>
              <a:ext uri="{FF2B5EF4-FFF2-40B4-BE49-F238E27FC236}">
                <a16:creationId xmlns:a16="http://schemas.microsoft.com/office/drawing/2014/main" id="{CC8230EB-4E22-495E-A710-B1E7B2555968}"/>
              </a:ext>
            </a:extLst>
          </p:cNvPr>
          <p:cNvSpPr/>
          <p:nvPr/>
        </p:nvSpPr>
        <p:spPr>
          <a:xfrm>
            <a:off x="3273272" y="115545"/>
            <a:ext cx="6081473" cy="461665"/>
          </a:xfrm>
          <a:prstGeom prst="rect">
            <a:avLst/>
          </a:prstGeom>
        </p:spPr>
        <p:txBody>
          <a:bodyPr wrap="none">
            <a:spAutoFit/>
          </a:bodyPr>
          <a:lstStyle/>
          <a:p>
            <a:r>
              <a:rPr lang="uz-Cyrl-UZ" sz="2400" b="1" dirty="0">
                <a:solidFill>
                  <a:srgbClr val="000000"/>
                </a:solidFill>
                <a:latin typeface="Times New Roman" panose="02020603050405020304" pitchFamily="18" charset="0"/>
                <a:ea typeface="Times New Roman" panose="02020603050405020304" pitchFamily="18" charset="0"/>
              </a:rPr>
              <a:t>ЛОЙИҲАНИ БАЖАРИШ </a:t>
            </a:r>
            <a:r>
              <a:rPr lang="uz-Cyrl-UZ" sz="2400" b="1" dirty="0" smtClean="0">
                <a:solidFill>
                  <a:srgbClr val="000000"/>
                </a:solidFill>
                <a:latin typeface="Times New Roman" panose="02020603050405020304" pitchFamily="18" charset="0"/>
                <a:ea typeface="Times New Roman" panose="02020603050405020304" pitchFamily="18" charset="0"/>
              </a:rPr>
              <a:t>ФАЗАЛАРИ</a:t>
            </a:r>
            <a:r>
              <a:rPr lang="en-US" sz="2400" b="1" dirty="0" smtClean="0">
                <a:solidFill>
                  <a:srgbClr val="000000"/>
                </a:solidFill>
                <a:latin typeface="Times New Roman" panose="02020603050405020304" pitchFamily="18" charset="0"/>
                <a:ea typeface="Times New Roman" panose="02020603050405020304" pitchFamily="18" charset="0"/>
              </a:rPr>
              <a:t> [1]</a:t>
            </a:r>
            <a:endParaRPr lang="uz-Latn-UZ" sz="2400" b="1" dirty="0"/>
          </a:p>
        </p:txBody>
      </p:sp>
    </p:spTree>
    <p:extLst>
      <p:ext uri="{BB962C8B-B14F-4D97-AF65-F5344CB8AC3E}">
        <p14:creationId xmlns:p14="http://schemas.microsoft.com/office/powerpoint/2010/main" val="22085262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DADF95B9-7D86-4123-9C47-55B6BA6FBE4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32826" y="841241"/>
            <a:ext cx="9547608" cy="5890066"/>
          </a:xfrm>
          <a:prstGeom prst="rect">
            <a:avLst/>
          </a:prstGeom>
          <a:noFill/>
          <a:ln>
            <a:noFill/>
          </a:ln>
        </p:spPr>
      </p:pic>
      <p:sp>
        <p:nvSpPr>
          <p:cNvPr id="3" name="Прямоугольник 2">
            <a:extLst>
              <a:ext uri="{FF2B5EF4-FFF2-40B4-BE49-F238E27FC236}">
                <a16:creationId xmlns:a16="http://schemas.microsoft.com/office/drawing/2014/main" id="{74A4F4D2-975F-4B71-AC02-26662B4334D4}"/>
              </a:ext>
            </a:extLst>
          </p:cNvPr>
          <p:cNvSpPr/>
          <p:nvPr/>
        </p:nvSpPr>
        <p:spPr>
          <a:xfrm>
            <a:off x="3018458" y="148727"/>
            <a:ext cx="6591100" cy="461665"/>
          </a:xfrm>
          <a:prstGeom prst="rect">
            <a:avLst/>
          </a:prstGeom>
        </p:spPr>
        <p:txBody>
          <a:bodyPr wrap="none">
            <a:spAutoFit/>
          </a:bodyPr>
          <a:lstStyle/>
          <a:p>
            <a:r>
              <a:rPr lang="uz-Cyrl-UZ" sz="2400" b="1" dirty="0">
                <a:latin typeface="Times New Roman" panose="02020603050405020304" pitchFamily="18" charset="0"/>
                <a:ea typeface="Times New Roman" panose="02020603050405020304" pitchFamily="18" charset="0"/>
              </a:rPr>
              <a:t>ЛОЙИҲАНИ БАЖАРИШ </a:t>
            </a:r>
            <a:r>
              <a:rPr lang="uz-Cyrl-UZ" sz="2400" b="1" dirty="0" smtClean="0">
                <a:latin typeface="Times New Roman" panose="02020603050405020304" pitchFamily="18" charset="0"/>
                <a:ea typeface="Times New Roman" panose="02020603050405020304" pitchFamily="18" charset="0"/>
              </a:rPr>
              <a:t>БОСҚИЧЛАРИ</a:t>
            </a:r>
            <a:r>
              <a:rPr lang="en-US" sz="2400" b="1" dirty="0" smtClean="0">
                <a:latin typeface="Times New Roman" panose="02020603050405020304" pitchFamily="18" charset="0"/>
                <a:ea typeface="Times New Roman" panose="02020603050405020304" pitchFamily="18" charset="0"/>
              </a:rPr>
              <a:t> [1]</a:t>
            </a:r>
            <a:endParaRPr lang="uz-Latn-UZ" sz="2400" b="1" dirty="0"/>
          </a:p>
        </p:txBody>
      </p:sp>
      <p:pic>
        <p:nvPicPr>
          <p:cNvPr id="4" name="Рисунок 3">
            <a:extLst>
              <a:ext uri="{FF2B5EF4-FFF2-40B4-BE49-F238E27FC236}">
                <a16:creationId xmlns:a16="http://schemas.microsoft.com/office/drawing/2014/main" id="{4492894E-FBBC-4538-A810-85B5107AC86A}"/>
              </a:ext>
            </a:extLst>
          </p:cNvPr>
          <p:cNvPicPr>
            <a:picLocks noChangeAspect="1"/>
          </p:cNvPicPr>
          <p:nvPr/>
        </p:nvPicPr>
        <p:blipFill>
          <a:blip r:embed="rId3"/>
          <a:stretch>
            <a:fillRect/>
          </a:stretch>
        </p:blipFill>
        <p:spPr>
          <a:xfrm>
            <a:off x="9992298" y="2"/>
            <a:ext cx="2199701" cy="1455716"/>
          </a:xfrm>
          <a:prstGeom prst="rect">
            <a:avLst/>
          </a:prstGeom>
        </p:spPr>
      </p:pic>
      <p:pic>
        <p:nvPicPr>
          <p:cNvPr id="5" name="Рисунок 4">
            <a:extLst>
              <a:ext uri="{FF2B5EF4-FFF2-40B4-BE49-F238E27FC236}">
                <a16:creationId xmlns:a16="http://schemas.microsoft.com/office/drawing/2014/main" id="{E9A90415-745A-414A-9318-20259EA8FA5B}"/>
              </a:ext>
            </a:extLst>
          </p:cNvPr>
          <p:cNvPicPr>
            <a:picLocks noChangeAspect="1"/>
          </p:cNvPicPr>
          <p:nvPr/>
        </p:nvPicPr>
        <p:blipFill>
          <a:blip r:embed="rId4"/>
          <a:stretch>
            <a:fillRect/>
          </a:stretch>
        </p:blipFill>
        <p:spPr>
          <a:xfrm>
            <a:off x="9992298" y="1451631"/>
            <a:ext cx="2199701" cy="1466467"/>
          </a:xfrm>
          <a:prstGeom prst="rect">
            <a:avLst/>
          </a:prstGeom>
        </p:spPr>
      </p:pic>
      <p:pic>
        <p:nvPicPr>
          <p:cNvPr id="6" name="Рисунок 5">
            <a:extLst>
              <a:ext uri="{FF2B5EF4-FFF2-40B4-BE49-F238E27FC236}">
                <a16:creationId xmlns:a16="http://schemas.microsoft.com/office/drawing/2014/main" id="{5D85D6C0-E04A-42EB-9E8F-6883D40A6504}"/>
              </a:ext>
            </a:extLst>
          </p:cNvPr>
          <p:cNvPicPr>
            <a:picLocks noChangeAspect="1"/>
          </p:cNvPicPr>
          <p:nvPr/>
        </p:nvPicPr>
        <p:blipFill>
          <a:blip r:embed="rId5"/>
          <a:stretch>
            <a:fillRect/>
          </a:stretch>
        </p:blipFill>
        <p:spPr>
          <a:xfrm>
            <a:off x="9992298" y="2907347"/>
            <a:ext cx="2199701" cy="1466925"/>
          </a:xfrm>
          <a:prstGeom prst="rect">
            <a:avLst/>
          </a:prstGeom>
        </p:spPr>
      </p:pic>
      <p:pic>
        <p:nvPicPr>
          <p:cNvPr id="7" name="Рисунок 6">
            <a:extLst>
              <a:ext uri="{FF2B5EF4-FFF2-40B4-BE49-F238E27FC236}">
                <a16:creationId xmlns:a16="http://schemas.microsoft.com/office/drawing/2014/main" id="{981D4C31-7619-49C0-925A-FD0D505414E5}"/>
              </a:ext>
            </a:extLst>
          </p:cNvPr>
          <p:cNvPicPr>
            <a:picLocks noChangeAspect="1"/>
          </p:cNvPicPr>
          <p:nvPr/>
        </p:nvPicPr>
        <p:blipFill>
          <a:blip r:embed="rId6"/>
          <a:stretch>
            <a:fillRect/>
          </a:stretch>
        </p:blipFill>
        <p:spPr>
          <a:xfrm>
            <a:off x="9998030" y="4369727"/>
            <a:ext cx="2193969" cy="1456174"/>
          </a:xfrm>
          <a:prstGeom prst="rect">
            <a:avLst/>
          </a:prstGeom>
        </p:spPr>
      </p:pic>
    </p:spTree>
    <p:extLst>
      <p:ext uri="{BB962C8B-B14F-4D97-AF65-F5344CB8AC3E}">
        <p14:creationId xmlns:p14="http://schemas.microsoft.com/office/powerpoint/2010/main" val="19228127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9F995B7D-3044-4620-AD11-7A2CF61BFEA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34166" y="948081"/>
            <a:ext cx="9769150" cy="5761191"/>
          </a:xfrm>
          <a:prstGeom prst="rect">
            <a:avLst/>
          </a:prstGeom>
          <a:noFill/>
          <a:ln>
            <a:noFill/>
          </a:ln>
        </p:spPr>
      </p:pic>
      <p:sp>
        <p:nvSpPr>
          <p:cNvPr id="5" name="Прямоугольник 4">
            <a:extLst>
              <a:ext uri="{FF2B5EF4-FFF2-40B4-BE49-F238E27FC236}">
                <a16:creationId xmlns:a16="http://schemas.microsoft.com/office/drawing/2014/main" id="{01A52866-8BC6-41EA-AAD9-8A3424119821}"/>
              </a:ext>
            </a:extLst>
          </p:cNvPr>
          <p:cNvSpPr/>
          <p:nvPr/>
        </p:nvSpPr>
        <p:spPr>
          <a:xfrm>
            <a:off x="2792410" y="148728"/>
            <a:ext cx="6975628" cy="461665"/>
          </a:xfrm>
          <a:prstGeom prst="rect">
            <a:avLst/>
          </a:prstGeom>
        </p:spPr>
        <p:txBody>
          <a:bodyPr wrap="none">
            <a:spAutoFit/>
          </a:bodyPr>
          <a:lstStyle/>
          <a:p>
            <a:r>
              <a:rPr lang="uz-Cyrl-UZ" sz="2400" b="1" dirty="0">
                <a:latin typeface="Times New Roman" panose="02020603050405020304" pitchFamily="18" charset="0"/>
                <a:ea typeface="Times New Roman" panose="02020603050405020304" pitchFamily="18" charset="0"/>
              </a:rPr>
              <a:t>EPC – </a:t>
            </a:r>
            <a:r>
              <a:rPr lang="uz-Cyrl-UZ" sz="2400" b="1" dirty="0" smtClean="0">
                <a:latin typeface="Times New Roman" panose="02020603050405020304" pitchFamily="18" charset="0"/>
                <a:ea typeface="Times New Roman" panose="02020603050405020304" pitchFamily="18" charset="0"/>
              </a:rPr>
              <a:t>ИНЖИНИРИНГ/ХАРИД/ҚУРИЛИШ</a:t>
            </a:r>
            <a:r>
              <a:rPr lang="en-US" sz="2400" b="1" dirty="0" smtClean="0">
                <a:latin typeface="Times New Roman" panose="02020603050405020304" pitchFamily="18" charset="0"/>
                <a:ea typeface="Times New Roman" panose="02020603050405020304" pitchFamily="18" charset="0"/>
              </a:rPr>
              <a:t> [11]</a:t>
            </a:r>
            <a:endParaRPr lang="uz-Latn-UZ" sz="2400" b="1" dirty="0"/>
          </a:p>
        </p:txBody>
      </p:sp>
      <p:pic>
        <p:nvPicPr>
          <p:cNvPr id="9" name="Рисунок 8">
            <a:extLst>
              <a:ext uri="{FF2B5EF4-FFF2-40B4-BE49-F238E27FC236}">
                <a16:creationId xmlns:a16="http://schemas.microsoft.com/office/drawing/2014/main" id="{E038D9C3-5260-4016-B3FC-30445E54F405}"/>
              </a:ext>
            </a:extLst>
          </p:cNvPr>
          <p:cNvPicPr>
            <a:picLocks noChangeAspect="1"/>
          </p:cNvPicPr>
          <p:nvPr/>
        </p:nvPicPr>
        <p:blipFill rotWithShape="1">
          <a:blip r:embed="rId3"/>
          <a:srcRect l="8399" r="14507"/>
          <a:stretch/>
        </p:blipFill>
        <p:spPr>
          <a:xfrm>
            <a:off x="9810706" y="1419"/>
            <a:ext cx="2381294" cy="1129811"/>
          </a:xfrm>
          <a:prstGeom prst="rect">
            <a:avLst/>
          </a:prstGeom>
        </p:spPr>
      </p:pic>
      <p:pic>
        <p:nvPicPr>
          <p:cNvPr id="10" name="Рисунок 9">
            <a:extLst>
              <a:ext uri="{FF2B5EF4-FFF2-40B4-BE49-F238E27FC236}">
                <a16:creationId xmlns:a16="http://schemas.microsoft.com/office/drawing/2014/main" id="{45E25A45-37E1-4C57-9AB4-4B520BC09FA2}"/>
              </a:ext>
            </a:extLst>
          </p:cNvPr>
          <p:cNvPicPr>
            <a:picLocks noChangeAspect="1"/>
          </p:cNvPicPr>
          <p:nvPr/>
        </p:nvPicPr>
        <p:blipFill>
          <a:blip r:embed="rId4"/>
          <a:stretch>
            <a:fillRect/>
          </a:stretch>
        </p:blipFill>
        <p:spPr>
          <a:xfrm>
            <a:off x="9810706" y="1131230"/>
            <a:ext cx="2381294" cy="1129811"/>
          </a:xfrm>
          <a:prstGeom prst="rect">
            <a:avLst/>
          </a:prstGeom>
        </p:spPr>
      </p:pic>
      <p:pic>
        <p:nvPicPr>
          <p:cNvPr id="11" name="Рисунок 10">
            <a:extLst>
              <a:ext uri="{FF2B5EF4-FFF2-40B4-BE49-F238E27FC236}">
                <a16:creationId xmlns:a16="http://schemas.microsoft.com/office/drawing/2014/main" id="{5273A0A5-9637-4CF0-98F1-C6F1DA5A775C}"/>
              </a:ext>
            </a:extLst>
          </p:cNvPr>
          <p:cNvPicPr>
            <a:picLocks noChangeAspect="1"/>
          </p:cNvPicPr>
          <p:nvPr/>
        </p:nvPicPr>
        <p:blipFill>
          <a:blip r:embed="rId5"/>
          <a:stretch>
            <a:fillRect/>
          </a:stretch>
        </p:blipFill>
        <p:spPr>
          <a:xfrm>
            <a:off x="9810704" y="2261041"/>
            <a:ext cx="2381295" cy="796927"/>
          </a:xfrm>
          <a:prstGeom prst="rect">
            <a:avLst/>
          </a:prstGeom>
        </p:spPr>
      </p:pic>
      <p:pic>
        <p:nvPicPr>
          <p:cNvPr id="12" name="Рисунок 11">
            <a:extLst>
              <a:ext uri="{FF2B5EF4-FFF2-40B4-BE49-F238E27FC236}">
                <a16:creationId xmlns:a16="http://schemas.microsoft.com/office/drawing/2014/main" id="{45B9347E-6963-4715-BB40-FE885D610E87}"/>
              </a:ext>
            </a:extLst>
          </p:cNvPr>
          <p:cNvPicPr>
            <a:picLocks noChangeAspect="1"/>
          </p:cNvPicPr>
          <p:nvPr/>
        </p:nvPicPr>
        <p:blipFill rotWithShape="1">
          <a:blip r:embed="rId3"/>
          <a:srcRect l="8399" r="14507"/>
          <a:stretch/>
        </p:blipFill>
        <p:spPr>
          <a:xfrm>
            <a:off x="9810706" y="3207703"/>
            <a:ext cx="2381294" cy="1129811"/>
          </a:xfrm>
          <a:prstGeom prst="rect">
            <a:avLst/>
          </a:prstGeom>
        </p:spPr>
      </p:pic>
      <p:pic>
        <p:nvPicPr>
          <p:cNvPr id="13" name="Рисунок 12">
            <a:extLst>
              <a:ext uri="{FF2B5EF4-FFF2-40B4-BE49-F238E27FC236}">
                <a16:creationId xmlns:a16="http://schemas.microsoft.com/office/drawing/2014/main" id="{D06FC473-6F41-4676-8E1C-FD1265ED18E7}"/>
              </a:ext>
            </a:extLst>
          </p:cNvPr>
          <p:cNvPicPr>
            <a:picLocks noChangeAspect="1"/>
          </p:cNvPicPr>
          <p:nvPr/>
        </p:nvPicPr>
        <p:blipFill>
          <a:blip r:embed="rId4"/>
          <a:stretch>
            <a:fillRect/>
          </a:stretch>
        </p:blipFill>
        <p:spPr>
          <a:xfrm>
            <a:off x="9810706" y="4337514"/>
            <a:ext cx="2381294" cy="1129811"/>
          </a:xfrm>
          <a:prstGeom prst="rect">
            <a:avLst/>
          </a:prstGeom>
        </p:spPr>
      </p:pic>
      <p:pic>
        <p:nvPicPr>
          <p:cNvPr id="14" name="Рисунок 13">
            <a:extLst>
              <a:ext uri="{FF2B5EF4-FFF2-40B4-BE49-F238E27FC236}">
                <a16:creationId xmlns:a16="http://schemas.microsoft.com/office/drawing/2014/main" id="{F3A88B00-54DB-412F-AD2C-3AE992297850}"/>
              </a:ext>
            </a:extLst>
          </p:cNvPr>
          <p:cNvPicPr>
            <a:picLocks noChangeAspect="1"/>
          </p:cNvPicPr>
          <p:nvPr/>
        </p:nvPicPr>
        <p:blipFill>
          <a:blip r:embed="rId5"/>
          <a:stretch>
            <a:fillRect/>
          </a:stretch>
        </p:blipFill>
        <p:spPr>
          <a:xfrm>
            <a:off x="9810704" y="5467325"/>
            <a:ext cx="2381295" cy="796927"/>
          </a:xfrm>
          <a:prstGeom prst="rect">
            <a:avLst/>
          </a:prstGeom>
        </p:spPr>
      </p:pic>
    </p:spTree>
    <p:extLst>
      <p:ext uri="{BB962C8B-B14F-4D97-AF65-F5344CB8AC3E}">
        <p14:creationId xmlns:p14="http://schemas.microsoft.com/office/powerpoint/2010/main" val="331624063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EAD7A380-83BC-4221-8E14-980208F7559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53777" y="803084"/>
            <a:ext cx="10455466" cy="6054916"/>
          </a:xfrm>
          <a:prstGeom prst="rect">
            <a:avLst/>
          </a:prstGeom>
          <a:noFill/>
          <a:ln>
            <a:noFill/>
          </a:ln>
        </p:spPr>
      </p:pic>
      <p:sp>
        <p:nvSpPr>
          <p:cNvPr id="3" name="Прямоугольник 2">
            <a:extLst>
              <a:ext uri="{FF2B5EF4-FFF2-40B4-BE49-F238E27FC236}">
                <a16:creationId xmlns:a16="http://schemas.microsoft.com/office/drawing/2014/main" id="{BCFAEFDF-5BD5-4AB9-898A-C9E109B8CFF5}"/>
              </a:ext>
            </a:extLst>
          </p:cNvPr>
          <p:cNvSpPr/>
          <p:nvPr/>
        </p:nvSpPr>
        <p:spPr>
          <a:xfrm>
            <a:off x="1469669" y="148594"/>
            <a:ext cx="9825575" cy="461665"/>
          </a:xfrm>
          <a:prstGeom prst="rect">
            <a:avLst/>
          </a:prstGeom>
        </p:spPr>
        <p:txBody>
          <a:bodyPr wrap="none">
            <a:spAutoFit/>
          </a:bodyPr>
          <a:lstStyle/>
          <a:p>
            <a:r>
              <a:rPr lang="uz-Cyrl-UZ" sz="2400" b="1" dirty="0">
                <a:latin typeface="Times New Roman" panose="02020603050405020304" pitchFamily="18" charset="0"/>
                <a:ea typeface="Times New Roman" panose="02020603050405020304" pitchFamily="18" charset="0"/>
              </a:rPr>
              <a:t>EPCM – </a:t>
            </a:r>
            <a:r>
              <a:rPr lang="uz-Cyrl-UZ" sz="2400" b="1" dirty="0" smtClean="0">
                <a:latin typeface="Times New Roman" panose="02020603050405020304" pitchFamily="18" charset="0"/>
                <a:ea typeface="Times New Roman" panose="02020603050405020304" pitchFamily="18" charset="0"/>
              </a:rPr>
              <a:t>БОШҚАРУВ/ИНЖИНИРИНГ/ХАРИДЛАР/ҚУРИЛИШ</a:t>
            </a:r>
            <a:r>
              <a:rPr lang="en-US" sz="2400" b="1" dirty="0" smtClean="0">
                <a:latin typeface="Times New Roman" panose="02020603050405020304" pitchFamily="18" charset="0"/>
                <a:ea typeface="Times New Roman" panose="02020603050405020304" pitchFamily="18" charset="0"/>
              </a:rPr>
              <a:t> [11]</a:t>
            </a:r>
            <a:endParaRPr lang="uz-Latn-UZ" sz="2400" b="1" dirty="0"/>
          </a:p>
        </p:txBody>
      </p:sp>
      <p:pic>
        <p:nvPicPr>
          <p:cNvPr id="4" name="Рисунок 3">
            <a:extLst>
              <a:ext uri="{FF2B5EF4-FFF2-40B4-BE49-F238E27FC236}">
                <a16:creationId xmlns:a16="http://schemas.microsoft.com/office/drawing/2014/main" id="{CD2C20D2-9FC2-4BD7-94A6-B413494016EC}"/>
              </a:ext>
            </a:extLst>
          </p:cNvPr>
          <p:cNvPicPr>
            <a:picLocks noChangeAspect="1"/>
          </p:cNvPicPr>
          <p:nvPr/>
        </p:nvPicPr>
        <p:blipFill>
          <a:blip r:embed="rId3"/>
          <a:stretch>
            <a:fillRect/>
          </a:stretch>
        </p:blipFill>
        <p:spPr>
          <a:xfrm>
            <a:off x="10363661" y="610259"/>
            <a:ext cx="1828339" cy="1824554"/>
          </a:xfrm>
          <a:prstGeom prst="rect">
            <a:avLst/>
          </a:prstGeom>
        </p:spPr>
      </p:pic>
    </p:spTree>
    <p:extLst>
      <p:ext uri="{BB962C8B-B14F-4D97-AF65-F5344CB8AC3E}">
        <p14:creationId xmlns:p14="http://schemas.microsoft.com/office/powerpoint/2010/main" val="162367351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9537FAC9-4359-4255-AF22-B9DF46F0D52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0" y="837282"/>
            <a:ext cx="10003316" cy="6020718"/>
          </a:xfrm>
          <a:prstGeom prst="rect">
            <a:avLst/>
          </a:prstGeom>
          <a:noFill/>
          <a:ln>
            <a:noFill/>
          </a:ln>
        </p:spPr>
      </p:pic>
      <p:sp>
        <p:nvSpPr>
          <p:cNvPr id="3" name="Прямоугольник 2">
            <a:extLst>
              <a:ext uri="{FF2B5EF4-FFF2-40B4-BE49-F238E27FC236}">
                <a16:creationId xmlns:a16="http://schemas.microsoft.com/office/drawing/2014/main" id="{6B046BF5-0B6A-4604-B913-29A7094DE316}"/>
              </a:ext>
            </a:extLst>
          </p:cNvPr>
          <p:cNvSpPr/>
          <p:nvPr/>
        </p:nvSpPr>
        <p:spPr>
          <a:xfrm>
            <a:off x="3954227" y="204855"/>
            <a:ext cx="4719562" cy="461665"/>
          </a:xfrm>
          <a:prstGeom prst="rect">
            <a:avLst/>
          </a:prstGeom>
        </p:spPr>
        <p:txBody>
          <a:bodyPr wrap="none">
            <a:spAutoFit/>
          </a:bodyPr>
          <a:lstStyle/>
          <a:p>
            <a:r>
              <a:rPr lang="uz-Cyrl-UZ" sz="2400" b="1" dirty="0">
                <a:latin typeface="Times New Roman" panose="02020603050405020304" pitchFamily="18" charset="0"/>
                <a:ea typeface="Times New Roman" panose="02020603050405020304" pitchFamily="18" charset="0"/>
              </a:rPr>
              <a:t>ЛОЙИҲА </a:t>
            </a:r>
            <a:r>
              <a:rPr lang="uz-Cyrl-UZ" sz="2400" b="1" dirty="0" smtClean="0">
                <a:latin typeface="Times New Roman" panose="02020603050405020304" pitchFamily="18" charset="0"/>
                <a:ea typeface="Times New Roman" panose="02020603050405020304" pitchFamily="18" charset="0"/>
              </a:rPr>
              <a:t>РЕАЛИЗАЦИЯСИ</a:t>
            </a:r>
            <a:r>
              <a:rPr lang="en-US" sz="2400" b="1" dirty="0" smtClean="0">
                <a:latin typeface="Times New Roman" panose="02020603050405020304" pitchFamily="18" charset="0"/>
                <a:ea typeface="Times New Roman" panose="02020603050405020304" pitchFamily="18" charset="0"/>
              </a:rPr>
              <a:t> [1]</a:t>
            </a:r>
            <a:endParaRPr lang="uz-Latn-UZ" sz="2400" b="1" dirty="0"/>
          </a:p>
        </p:txBody>
      </p:sp>
      <p:pic>
        <p:nvPicPr>
          <p:cNvPr id="4" name="Рисунок 3">
            <a:extLst>
              <a:ext uri="{FF2B5EF4-FFF2-40B4-BE49-F238E27FC236}">
                <a16:creationId xmlns:a16="http://schemas.microsoft.com/office/drawing/2014/main" id="{0B86A0A2-1129-475E-B7D7-E7FCFED300E8}"/>
              </a:ext>
            </a:extLst>
          </p:cNvPr>
          <p:cNvPicPr>
            <a:picLocks noChangeAspect="1"/>
          </p:cNvPicPr>
          <p:nvPr/>
        </p:nvPicPr>
        <p:blipFill>
          <a:blip r:embed="rId3"/>
          <a:stretch>
            <a:fillRect/>
          </a:stretch>
        </p:blipFill>
        <p:spPr>
          <a:xfrm>
            <a:off x="10003316" y="0"/>
            <a:ext cx="2188684" cy="2188684"/>
          </a:xfrm>
          <a:prstGeom prst="rect">
            <a:avLst/>
          </a:prstGeom>
        </p:spPr>
      </p:pic>
      <p:pic>
        <p:nvPicPr>
          <p:cNvPr id="5" name="Рисунок 4">
            <a:extLst>
              <a:ext uri="{FF2B5EF4-FFF2-40B4-BE49-F238E27FC236}">
                <a16:creationId xmlns:a16="http://schemas.microsoft.com/office/drawing/2014/main" id="{F3C9DFB9-0BC5-48DA-A61F-7A6CB704DD81}"/>
              </a:ext>
            </a:extLst>
          </p:cNvPr>
          <p:cNvPicPr>
            <a:picLocks noChangeAspect="1"/>
          </p:cNvPicPr>
          <p:nvPr/>
        </p:nvPicPr>
        <p:blipFill>
          <a:blip r:embed="rId4"/>
          <a:stretch>
            <a:fillRect/>
          </a:stretch>
        </p:blipFill>
        <p:spPr>
          <a:xfrm>
            <a:off x="10003316" y="2885222"/>
            <a:ext cx="2188684" cy="1532542"/>
          </a:xfrm>
          <a:prstGeom prst="rect">
            <a:avLst/>
          </a:prstGeom>
        </p:spPr>
      </p:pic>
      <p:pic>
        <p:nvPicPr>
          <p:cNvPr id="6" name="Рисунок 5">
            <a:extLst>
              <a:ext uri="{FF2B5EF4-FFF2-40B4-BE49-F238E27FC236}">
                <a16:creationId xmlns:a16="http://schemas.microsoft.com/office/drawing/2014/main" id="{4CDC24EE-E71E-466F-861C-7852A6C2677A}"/>
              </a:ext>
            </a:extLst>
          </p:cNvPr>
          <p:cNvPicPr>
            <a:picLocks noChangeAspect="1"/>
          </p:cNvPicPr>
          <p:nvPr/>
        </p:nvPicPr>
        <p:blipFill>
          <a:blip r:embed="rId5"/>
          <a:stretch>
            <a:fillRect/>
          </a:stretch>
        </p:blipFill>
        <p:spPr>
          <a:xfrm>
            <a:off x="10064854" y="4891804"/>
            <a:ext cx="2127146" cy="1966196"/>
          </a:xfrm>
          <a:prstGeom prst="rect">
            <a:avLst/>
          </a:prstGeom>
        </p:spPr>
      </p:pic>
    </p:spTree>
    <p:extLst>
      <p:ext uri="{BB962C8B-B14F-4D97-AF65-F5344CB8AC3E}">
        <p14:creationId xmlns:p14="http://schemas.microsoft.com/office/powerpoint/2010/main" val="320279754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782A37D-584F-4F9D-8B7C-82F7212318B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0" y="832351"/>
            <a:ext cx="12191999" cy="6025649"/>
          </a:xfrm>
          <a:prstGeom prst="rect">
            <a:avLst/>
          </a:prstGeom>
          <a:noFill/>
          <a:ln>
            <a:noFill/>
          </a:ln>
        </p:spPr>
      </p:pic>
      <p:sp>
        <p:nvSpPr>
          <p:cNvPr id="5" name="Прямоугольник 4">
            <a:extLst>
              <a:ext uri="{FF2B5EF4-FFF2-40B4-BE49-F238E27FC236}">
                <a16:creationId xmlns:a16="http://schemas.microsoft.com/office/drawing/2014/main" id="{F4326545-F826-4438-B4CE-0136CB12D3E2}"/>
              </a:ext>
            </a:extLst>
          </p:cNvPr>
          <p:cNvSpPr/>
          <p:nvPr/>
        </p:nvSpPr>
        <p:spPr>
          <a:xfrm>
            <a:off x="1520804" y="159611"/>
            <a:ext cx="9586407" cy="461665"/>
          </a:xfrm>
          <a:prstGeom prst="rect">
            <a:avLst/>
          </a:prstGeom>
        </p:spPr>
        <p:txBody>
          <a:bodyPr wrap="none">
            <a:spAutoFit/>
          </a:bodyPr>
          <a:lstStyle/>
          <a:p>
            <a:r>
              <a:rPr lang="uz-Cyrl-UZ" sz="2400" b="1" dirty="0">
                <a:latin typeface="Times New Roman" panose="02020603050405020304" pitchFamily="18" charset="0"/>
                <a:ea typeface="Times New Roman" panose="02020603050405020304" pitchFamily="18" charset="0"/>
              </a:rPr>
              <a:t>НАЗОРАТ ДАРАЖАСИ БЎЙИЧА РИСКЛАРНИ </a:t>
            </a:r>
            <a:r>
              <a:rPr lang="uz-Cyrl-UZ" sz="2400" b="1" dirty="0" smtClean="0">
                <a:latin typeface="Times New Roman" panose="02020603050405020304" pitchFamily="18" charset="0"/>
                <a:ea typeface="Times New Roman" panose="02020603050405020304" pitchFamily="18" charset="0"/>
              </a:rPr>
              <a:t>ТАСНИФЛАШ</a:t>
            </a:r>
            <a:r>
              <a:rPr lang="en-US" sz="2400" b="1" dirty="0" smtClean="0">
                <a:latin typeface="Times New Roman" panose="02020603050405020304" pitchFamily="18" charset="0"/>
                <a:ea typeface="Times New Roman" panose="02020603050405020304" pitchFamily="18" charset="0"/>
              </a:rPr>
              <a:t> [1]</a:t>
            </a:r>
            <a:endParaRPr lang="uz-Latn-UZ" sz="2400" b="1" dirty="0"/>
          </a:p>
        </p:txBody>
      </p:sp>
    </p:spTree>
    <p:extLst>
      <p:ext uri="{BB962C8B-B14F-4D97-AF65-F5344CB8AC3E}">
        <p14:creationId xmlns:p14="http://schemas.microsoft.com/office/powerpoint/2010/main" val="97537924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a:extLst>
              <a:ext uri="{FF2B5EF4-FFF2-40B4-BE49-F238E27FC236}">
                <a16:creationId xmlns:a16="http://schemas.microsoft.com/office/drawing/2014/main" id="{91975197-72F5-40D8-A497-D31C42170DD8}"/>
              </a:ext>
            </a:extLst>
          </p:cNvPr>
          <p:cNvGraphicFramePr>
            <a:graphicFrameLocks noGrp="1"/>
          </p:cNvGraphicFramePr>
          <p:nvPr>
            <p:extLst>
              <p:ext uri="{D42A27DB-BD31-4B8C-83A1-F6EECF244321}">
                <p14:modId xmlns:p14="http://schemas.microsoft.com/office/powerpoint/2010/main" val="2477779172"/>
              </p:ext>
            </p:extLst>
          </p:nvPr>
        </p:nvGraphicFramePr>
        <p:xfrm>
          <a:off x="424176" y="749130"/>
          <a:ext cx="10185068" cy="5998718"/>
        </p:xfrm>
        <a:graphic>
          <a:graphicData uri="http://schemas.openxmlformats.org/drawingml/2006/table">
            <a:tbl>
              <a:tblPr firstRow="1" firstCol="1" bandRow="1">
                <a:tableStyleId>{5C22544A-7EE6-4342-B048-85BDC9FD1C3A}</a:tableStyleId>
              </a:tblPr>
              <a:tblGrid>
                <a:gridCol w="568261">
                  <a:extLst>
                    <a:ext uri="{9D8B030D-6E8A-4147-A177-3AD203B41FA5}">
                      <a16:colId xmlns:a16="http://schemas.microsoft.com/office/drawing/2014/main" val="560207218"/>
                    </a:ext>
                  </a:extLst>
                </a:gridCol>
                <a:gridCol w="3348209">
                  <a:extLst>
                    <a:ext uri="{9D8B030D-6E8A-4147-A177-3AD203B41FA5}">
                      <a16:colId xmlns:a16="http://schemas.microsoft.com/office/drawing/2014/main" val="3087951837"/>
                    </a:ext>
                  </a:extLst>
                </a:gridCol>
                <a:gridCol w="6268598">
                  <a:extLst>
                    <a:ext uri="{9D8B030D-6E8A-4147-A177-3AD203B41FA5}">
                      <a16:colId xmlns:a16="http://schemas.microsoft.com/office/drawing/2014/main" val="774968109"/>
                    </a:ext>
                  </a:extLst>
                </a:gridCol>
              </a:tblGrid>
              <a:tr h="315722">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Риск мезонлари</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Риск турлари</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2">
                        <a:lumMod val="60000"/>
                        <a:lumOff val="40000"/>
                      </a:schemeClr>
                    </a:solidFill>
                  </a:tcPr>
                </a:tc>
                <a:extLst>
                  <a:ext uri="{0D108BD9-81ED-4DB2-BD59-A6C34878D82A}">
                    <a16:rowId xmlns:a16="http://schemas.microsoft.com/office/drawing/2014/main" val="3975281443"/>
                  </a:ext>
                </a:extLst>
              </a:tr>
              <a:tr h="631444">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1.</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Молиявий</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4">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Валюта барқарорсизлиги</a:t>
                      </a:r>
                      <a:endParaRPr lang="uz-Latn-UZ" sz="2000" dirty="0">
                        <a:solidFill>
                          <a:schemeClr val="tx1"/>
                        </a:solidFill>
                        <a:effectLst/>
                        <a:latin typeface="Times New Roman" panose="02020603050405020304" pitchFamily="18" charset="0"/>
                        <a:cs typeface="Times New Roman" panose="02020603050405020304" pitchFamily="18" charset="0"/>
                      </a:endParaRPr>
                    </a:p>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Инвестициялар катта хажми</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50873182"/>
                  </a:ext>
                </a:extLst>
              </a:tr>
              <a:tr h="631444">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2.</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Техник</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4">
                        <a:lumMod val="40000"/>
                        <a:lumOff val="60000"/>
                      </a:schemeClr>
                    </a:solidFill>
                  </a:tcPr>
                </a:tc>
                <a:tc>
                  <a:txBody>
                    <a:bodyPr/>
                    <a:lstStyle/>
                    <a:p>
                      <a:pPr algn="ctr">
                        <a:spcAft>
                          <a:spcPts val="0"/>
                        </a:spcAft>
                      </a:pPr>
                      <a:r>
                        <a:rPr lang="uz-Cyrl-UZ" sz="2000">
                          <a:solidFill>
                            <a:schemeClr val="tx1"/>
                          </a:solidFill>
                          <a:effectLst/>
                          <a:latin typeface="Times New Roman" panose="02020603050405020304" pitchFamily="18" charset="0"/>
                          <a:cs typeface="Times New Roman" panose="02020603050405020304" pitchFamily="18" charset="0"/>
                        </a:rPr>
                        <a:t>Авариялар, ускуналар бузилиши</a:t>
                      </a:r>
                      <a:endParaRPr lang="uz-Latn-UZ" sz="2000">
                        <a:solidFill>
                          <a:schemeClr val="tx1"/>
                        </a:solidFill>
                        <a:effectLst/>
                        <a:latin typeface="Times New Roman" panose="02020603050405020304" pitchFamily="18" charset="0"/>
                        <a:cs typeface="Times New Roman" panose="02020603050405020304" pitchFamily="18" charset="0"/>
                      </a:endParaRPr>
                    </a:p>
                    <a:p>
                      <a:pPr algn="ctr">
                        <a:spcAft>
                          <a:spcPts val="0"/>
                        </a:spcAft>
                      </a:pPr>
                      <a:r>
                        <a:rPr lang="uz-Cyrl-UZ" sz="2000">
                          <a:solidFill>
                            <a:schemeClr val="tx1"/>
                          </a:solidFill>
                          <a:effectLst/>
                          <a:latin typeface="Times New Roman" panose="02020603050405020304" pitchFamily="18" charset="0"/>
                          <a:cs typeface="Times New Roman" panose="02020603050405020304" pitchFamily="18" charset="0"/>
                        </a:rPr>
                        <a:t>Нотўғри прогнозлар</a:t>
                      </a:r>
                      <a:endParaRPr lang="uz-Latn-UZ" sz="20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627629245"/>
                  </a:ext>
                </a:extLst>
              </a:tr>
              <a:tr h="631444">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3.</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Қатнашувчилар рисклари</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4">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Инвестор рисклари</a:t>
                      </a:r>
                      <a:endParaRPr lang="uz-Latn-UZ" sz="2000" dirty="0">
                        <a:solidFill>
                          <a:schemeClr val="tx1"/>
                        </a:solidFill>
                        <a:effectLst/>
                        <a:latin typeface="Times New Roman" panose="02020603050405020304" pitchFamily="18" charset="0"/>
                        <a:cs typeface="Times New Roman" panose="02020603050405020304" pitchFamily="18" charset="0"/>
                      </a:endParaRPr>
                    </a:p>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Лойиҳа жамоаси рисклари</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921567075"/>
                  </a:ext>
                </a:extLst>
              </a:tr>
              <a:tr h="631444">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4.</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Мамлакат шароити</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4">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Сиёсий барқарорсизлик</a:t>
                      </a:r>
                      <a:endParaRPr lang="uz-Latn-UZ" sz="2000" dirty="0">
                        <a:solidFill>
                          <a:schemeClr val="tx1"/>
                        </a:solidFill>
                        <a:effectLst/>
                        <a:latin typeface="Times New Roman" panose="02020603050405020304" pitchFamily="18" charset="0"/>
                        <a:cs typeface="Times New Roman" panose="02020603050405020304" pitchFamily="18" charset="0"/>
                      </a:endParaRPr>
                    </a:p>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Диний, тил, маданий аспектлар</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694974227"/>
                  </a:ext>
                </a:extLst>
              </a:tr>
              <a:tr h="631444">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5.</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Иқтисодий</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4">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Қашшоқлик, инфляция</a:t>
                      </a:r>
                      <a:endParaRPr lang="uz-Latn-UZ" sz="2000" dirty="0">
                        <a:solidFill>
                          <a:schemeClr val="tx1"/>
                        </a:solidFill>
                        <a:effectLst/>
                        <a:latin typeface="Times New Roman" panose="02020603050405020304" pitchFamily="18" charset="0"/>
                        <a:cs typeface="Times New Roman" panose="02020603050405020304" pitchFamily="18" charset="0"/>
                      </a:endParaRPr>
                    </a:p>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Иқтисодий инқирозлар</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177953793"/>
                  </a:ext>
                </a:extLst>
              </a:tr>
              <a:tr h="631444">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6.</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Ижтимоий</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4">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Иш ташлашлар, бош кўтариш</a:t>
                      </a:r>
                      <a:endParaRPr lang="uz-Latn-UZ" sz="2000" dirty="0">
                        <a:solidFill>
                          <a:schemeClr val="tx1"/>
                        </a:solidFill>
                        <a:effectLst/>
                        <a:latin typeface="Times New Roman" panose="02020603050405020304" pitchFamily="18" charset="0"/>
                        <a:cs typeface="Times New Roman" panose="02020603050405020304" pitchFamily="18" charset="0"/>
                      </a:endParaRPr>
                    </a:p>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Терроризм</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69981318"/>
                  </a:ext>
                </a:extLst>
              </a:tr>
              <a:tr h="631444">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7.</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Экологик</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4">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Экологик халокатлар</a:t>
                      </a:r>
                      <a:endParaRPr lang="uz-Latn-UZ" sz="2000" dirty="0">
                        <a:solidFill>
                          <a:schemeClr val="tx1"/>
                        </a:solidFill>
                        <a:effectLst/>
                        <a:latin typeface="Times New Roman" panose="02020603050405020304" pitchFamily="18" charset="0"/>
                        <a:cs typeface="Times New Roman" panose="02020603050405020304" pitchFamily="18" charset="0"/>
                      </a:endParaRPr>
                    </a:p>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Техноген халокатлар</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960977758"/>
                  </a:ext>
                </a:extLst>
              </a:tr>
              <a:tr h="631444">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8.</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Меъёрий-ҳуқуқий</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4">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Солиқ қонуниятчилигининг ўзгариши</a:t>
                      </a:r>
                      <a:endParaRPr lang="uz-Latn-UZ" sz="2000" dirty="0">
                        <a:solidFill>
                          <a:schemeClr val="tx1"/>
                        </a:solidFill>
                        <a:effectLst/>
                        <a:latin typeface="Times New Roman" panose="02020603050405020304" pitchFamily="18" charset="0"/>
                        <a:cs typeface="Times New Roman" panose="02020603050405020304" pitchFamily="18" charset="0"/>
                      </a:endParaRPr>
                    </a:p>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Экспорт, импорт қоидалари ўзгариши</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746320723"/>
                  </a:ext>
                </a:extLst>
              </a:tr>
              <a:tr h="631444">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9.</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Макроиқтисодий</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chemeClr val="accent4">
                        <a:lumMod val="40000"/>
                        <a:lumOff val="60000"/>
                      </a:schemeClr>
                    </a:solidFill>
                  </a:tcPr>
                </a:tc>
                <a:tc>
                  <a:txBody>
                    <a:bodyPr/>
                    <a:lstStyle/>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Давлат бошқаруви ўзгаришлари</a:t>
                      </a:r>
                      <a:endParaRPr lang="uz-Latn-UZ" sz="2000" dirty="0">
                        <a:solidFill>
                          <a:schemeClr val="tx1"/>
                        </a:solidFill>
                        <a:effectLst/>
                        <a:latin typeface="Times New Roman" panose="02020603050405020304" pitchFamily="18" charset="0"/>
                        <a:cs typeface="Times New Roman" panose="02020603050405020304" pitchFamily="18" charset="0"/>
                      </a:endParaRPr>
                    </a:p>
                    <a:p>
                      <a:pPr algn="ctr">
                        <a:spcAft>
                          <a:spcPts val="0"/>
                        </a:spcAft>
                      </a:pPr>
                      <a:r>
                        <a:rPr lang="uz-Cyrl-UZ" sz="2000" dirty="0">
                          <a:solidFill>
                            <a:schemeClr val="tx1"/>
                          </a:solidFill>
                          <a:effectLst/>
                          <a:latin typeface="Times New Roman" panose="02020603050405020304" pitchFamily="18" charset="0"/>
                          <a:cs typeface="Times New Roman" panose="02020603050405020304" pitchFamily="18" charset="0"/>
                        </a:rPr>
                        <a:t>Ичтисодий шароит барқарорсизлиги</a:t>
                      </a:r>
                      <a:endParaRPr lang="uz-Latn-UZ"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794238088"/>
                  </a:ext>
                </a:extLst>
              </a:tr>
            </a:tbl>
          </a:graphicData>
        </a:graphic>
      </p:graphicFrame>
      <p:sp>
        <p:nvSpPr>
          <p:cNvPr id="5" name="Прямоугольник 4">
            <a:extLst>
              <a:ext uri="{FF2B5EF4-FFF2-40B4-BE49-F238E27FC236}">
                <a16:creationId xmlns:a16="http://schemas.microsoft.com/office/drawing/2014/main" id="{76BAAB8F-51EE-4C6F-9077-EE109D494AFE}"/>
              </a:ext>
            </a:extLst>
          </p:cNvPr>
          <p:cNvSpPr/>
          <p:nvPr/>
        </p:nvSpPr>
        <p:spPr>
          <a:xfrm>
            <a:off x="660945" y="143733"/>
            <a:ext cx="9847439" cy="461665"/>
          </a:xfrm>
          <a:prstGeom prst="rect">
            <a:avLst/>
          </a:prstGeom>
        </p:spPr>
        <p:txBody>
          <a:bodyPr wrap="none">
            <a:spAutoFit/>
          </a:bodyPr>
          <a:lstStyle/>
          <a:p>
            <a:r>
              <a:rPr lang="uz-Cyrl-UZ" sz="2400" b="1" dirty="0">
                <a:latin typeface="Times New Roman" panose="02020603050405020304" pitchFamily="18" charset="0"/>
                <a:ea typeface="Times New Roman" panose="02020603050405020304" pitchFamily="18" charset="0"/>
              </a:rPr>
              <a:t>ЛОЙИҲА РИСКЛАРИНИ МАНБАЛАР БЎЙИЧА </a:t>
            </a:r>
            <a:r>
              <a:rPr lang="uz-Cyrl-UZ" sz="2400" b="1" dirty="0" smtClean="0">
                <a:latin typeface="Times New Roman" panose="02020603050405020304" pitchFamily="18" charset="0"/>
                <a:ea typeface="Times New Roman" panose="02020603050405020304" pitchFamily="18" charset="0"/>
              </a:rPr>
              <a:t>ТАСНИФЛАШ</a:t>
            </a:r>
            <a:r>
              <a:rPr lang="en-US" sz="2400" b="1" dirty="0" smtClean="0">
                <a:latin typeface="Times New Roman" panose="02020603050405020304" pitchFamily="18" charset="0"/>
                <a:ea typeface="Times New Roman" panose="02020603050405020304" pitchFamily="18" charset="0"/>
              </a:rPr>
              <a:t> [1]</a:t>
            </a:r>
            <a:endParaRPr lang="uz-Latn-UZ" sz="2400" b="1" dirty="0"/>
          </a:p>
        </p:txBody>
      </p:sp>
      <p:pic>
        <p:nvPicPr>
          <p:cNvPr id="6" name="Рисунок 5">
            <a:extLst>
              <a:ext uri="{FF2B5EF4-FFF2-40B4-BE49-F238E27FC236}">
                <a16:creationId xmlns:a16="http://schemas.microsoft.com/office/drawing/2014/main" id="{17D2A7E2-6A1D-4544-89D4-92F5B13E94E2}"/>
              </a:ext>
            </a:extLst>
          </p:cNvPr>
          <p:cNvPicPr>
            <a:picLocks noChangeAspect="1"/>
          </p:cNvPicPr>
          <p:nvPr/>
        </p:nvPicPr>
        <p:blipFill rotWithShape="1">
          <a:blip r:embed="rId2"/>
          <a:srcRect l="22525" r="21970"/>
          <a:stretch/>
        </p:blipFill>
        <p:spPr>
          <a:xfrm>
            <a:off x="10609244" y="0"/>
            <a:ext cx="1582756" cy="1532308"/>
          </a:xfrm>
          <a:prstGeom prst="rect">
            <a:avLst/>
          </a:prstGeom>
        </p:spPr>
      </p:pic>
      <p:pic>
        <p:nvPicPr>
          <p:cNvPr id="7" name="Рисунок 6">
            <a:extLst>
              <a:ext uri="{FF2B5EF4-FFF2-40B4-BE49-F238E27FC236}">
                <a16:creationId xmlns:a16="http://schemas.microsoft.com/office/drawing/2014/main" id="{0A67D46A-D94F-40CF-8723-C76B9974956D}"/>
              </a:ext>
            </a:extLst>
          </p:cNvPr>
          <p:cNvPicPr>
            <a:picLocks noChangeAspect="1"/>
          </p:cNvPicPr>
          <p:nvPr/>
        </p:nvPicPr>
        <p:blipFill rotWithShape="1">
          <a:blip r:embed="rId2"/>
          <a:srcRect l="22525" r="21970"/>
          <a:stretch/>
        </p:blipFill>
        <p:spPr>
          <a:xfrm>
            <a:off x="10609244" y="1532308"/>
            <a:ext cx="1582756" cy="1532308"/>
          </a:xfrm>
          <a:prstGeom prst="rect">
            <a:avLst/>
          </a:prstGeom>
        </p:spPr>
      </p:pic>
      <p:pic>
        <p:nvPicPr>
          <p:cNvPr id="8" name="Рисунок 7">
            <a:extLst>
              <a:ext uri="{FF2B5EF4-FFF2-40B4-BE49-F238E27FC236}">
                <a16:creationId xmlns:a16="http://schemas.microsoft.com/office/drawing/2014/main" id="{68DFFB1E-C77C-4C4B-984E-966F417A2084}"/>
              </a:ext>
            </a:extLst>
          </p:cNvPr>
          <p:cNvPicPr>
            <a:picLocks noChangeAspect="1"/>
          </p:cNvPicPr>
          <p:nvPr/>
        </p:nvPicPr>
        <p:blipFill rotWithShape="1">
          <a:blip r:embed="rId2"/>
          <a:srcRect l="22525" r="21970"/>
          <a:stretch/>
        </p:blipFill>
        <p:spPr>
          <a:xfrm>
            <a:off x="10609244" y="3064616"/>
            <a:ext cx="1582756" cy="1532308"/>
          </a:xfrm>
          <a:prstGeom prst="rect">
            <a:avLst/>
          </a:prstGeom>
        </p:spPr>
      </p:pic>
      <p:pic>
        <p:nvPicPr>
          <p:cNvPr id="9" name="Рисунок 8">
            <a:extLst>
              <a:ext uri="{FF2B5EF4-FFF2-40B4-BE49-F238E27FC236}">
                <a16:creationId xmlns:a16="http://schemas.microsoft.com/office/drawing/2014/main" id="{C61FE4DF-FC81-4812-AF4D-3FE5C2D9FA64}"/>
              </a:ext>
            </a:extLst>
          </p:cNvPr>
          <p:cNvPicPr>
            <a:picLocks noChangeAspect="1"/>
          </p:cNvPicPr>
          <p:nvPr/>
        </p:nvPicPr>
        <p:blipFill rotWithShape="1">
          <a:blip r:embed="rId2"/>
          <a:srcRect l="22525" r="21970"/>
          <a:stretch/>
        </p:blipFill>
        <p:spPr>
          <a:xfrm>
            <a:off x="10609244" y="4596924"/>
            <a:ext cx="1582756" cy="1532308"/>
          </a:xfrm>
          <a:prstGeom prst="rect">
            <a:avLst/>
          </a:prstGeom>
        </p:spPr>
      </p:pic>
    </p:spTree>
    <p:extLst>
      <p:ext uri="{BB962C8B-B14F-4D97-AF65-F5344CB8AC3E}">
        <p14:creationId xmlns:p14="http://schemas.microsoft.com/office/powerpoint/2010/main" val="123541451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38710D59-9B73-4BD0-8AE8-D1ED2FDD425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20260" cy="6335486"/>
          </a:xfrm>
          <a:prstGeom prst="rect">
            <a:avLst/>
          </a:prstGeom>
          <a:noFill/>
          <a:ln>
            <a:noFill/>
          </a:ln>
        </p:spPr>
      </p:pic>
      <p:pic>
        <p:nvPicPr>
          <p:cNvPr id="5" name="Рисунок 4">
            <a:extLst>
              <a:ext uri="{FF2B5EF4-FFF2-40B4-BE49-F238E27FC236}">
                <a16:creationId xmlns:a16="http://schemas.microsoft.com/office/drawing/2014/main" id="{C28B9020-D823-4C5B-90C2-9651A183CC2C}"/>
              </a:ext>
            </a:extLst>
          </p:cNvPr>
          <p:cNvPicPr>
            <a:picLocks noChangeAspect="1"/>
          </p:cNvPicPr>
          <p:nvPr/>
        </p:nvPicPr>
        <p:blipFill>
          <a:blip r:embed="rId3"/>
          <a:stretch>
            <a:fillRect/>
          </a:stretch>
        </p:blipFill>
        <p:spPr>
          <a:xfrm>
            <a:off x="10620260" y="1"/>
            <a:ext cx="1571740" cy="1534190"/>
          </a:xfrm>
          <a:prstGeom prst="rect">
            <a:avLst/>
          </a:prstGeom>
        </p:spPr>
      </p:pic>
      <p:pic>
        <p:nvPicPr>
          <p:cNvPr id="6" name="Рисунок 5">
            <a:extLst>
              <a:ext uri="{FF2B5EF4-FFF2-40B4-BE49-F238E27FC236}">
                <a16:creationId xmlns:a16="http://schemas.microsoft.com/office/drawing/2014/main" id="{5B821D49-3F2C-4307-9F9F-9328A9B9A0A3}"/>
              </a:ext>
            </a:extLst>
          </p:cNvPr>
          <p:cNvPicPr>
            <a:picLocks noChangeAspect="1"/>
          </p:cNvPicPr>
          <p:nvPr/>
        </p:nvPicPr>
        <p:blipFill>
          <a:blip r:embed="rId3"/>
          <a:stretch>
            <a:fillRect/>
          </a:stretch>
        </p:blipFill>
        <p:spPr>
          <a:xfrm>
            <a:off x="10620260" y="1534191"/>
            <a:ext cx="1571740" cy="1534190"/>
          </a:xfrm>
          <a:prstGeom prst="rect">
            <a:avLst/>
          </a:prstGeom>
        </p:spPr>
      </p:pic>
      <p:pic>
        <p:nvPicPr>
          <p:cNvPr id="7" name="Рисунок 6">
            <a:extLst>
              <a:ext uri="{FF2B5EF4-FFF2-40B4-BE49-F238E27FC236}">
                <a16:creationId xmlns:a16="http://schemas.microsoft.com/office/drawing/2014/main" id="{DD862E1D-7D67-44E4-A6A3-EC699100BE36}"/>
              </a:ext>
            </a:extLst>
          </p:cNvPr>
          <p:cNvPicPr>
            <a:picLocks noChangeAspect="1"/>
          </p:cNvPicPr>
          <p:nvPr/>
        </p:nvPicPr>
        <p:blipFill>
          <a:blip r:embed="rId3"/>
          <a:stretch>
            <a:fillRect/>
          </a:stretch>
        </p:blipFill>
        <p:spPr>
          <a:xfrm>
            <a:off x="10620260" y="3068381"/>
            <a:ext cx="1571740" cy="1534190"/>
          </a:xfrm>
          <a:prstGeom prst="rect">
            <a:avLst/>
          </a:prstGeom>
        </p:spPr>
      </p:pic>
      <p:sp>
        <p:nvSpPr>
          <p:cNvPr id="2" name="Прямоугольник 1"/>
          <p:cNvSpPr/>
          <p:nvPr/>
        </p:nvSpPr>
        <p:spPr>
          <a:xfrm>
            <a:off x="163286" y="6211669"/>
            <a:ext cx="9688286" cy="584775"/>
          </a:xfrm>
          <a:prstGeom prst="rect">
            <a:avLst/>
          </a:prstGeom>
        </p:spPr>
        <p:txBody>
          <a:bodyPr wrap="square">
            <a:spAutoFit/>
          </a:bodyPr>
          <a:lstStyle/>
          <a:p>
            <a:pPr algn="ctr"/>
            <a:r>
              <a:rPr lang="uz-Cyrl-UZ" sz="1600" b="1" i="1" dirty="0" smtClean="0">
                <a:latin typeface="Times New Roman" panose="02020603050405020304" pitchFamily="18" charset="0"/>
                <a:cs typeface="Times New Roman" panose="02020603050405020304" pitchFamily="18" charset="0"/>
              </a:rPr>
              <a:t>Манба: Суюнов </a:t>
            </a:r>
            <a:r>
              <a:rPr lang="uz-Cyrl-UZ" sz="1600" b="1" i="1" dirty="0">
                <a:latin typeface="Times New Roman" panose="02020603050405020304" pitchFamily="18" charset="0"/>
                <a:cs typeface="Times New Roman" panose="02020603050405020304" pitchFamily="18" charset="0"/>
              </a:rPr>
              <a:t>Д.Х., Холбаев Б.А. Лойиҳа бошқаруви: услуб ва стандартлари: ўқув қўлланма. “</a:t>
            </a:r>
            <a:r>
              <a:rPr lang="en-US" sz="1600" b="1" i="1" dirty="0">
                <a:latin typeface="Times New Roman" panose="02020603050405020304" pitchFamily="18" charset="0"/>
                <a:cs typeface="Times New Roman" panose="02020603050405020304" pitchFamily="18" charset="0"/>
              </a:rPr>
              <a:t>BROK CLASS SERVIS</a:t>
            </a:r>
            <a:r>
              <a:rPr lang="uz-Cyrl-UZ" sz="1600" b="1" i="1" dirty="0">
                <a:latin typeface="Times New Roman" panose="02020603050405020304" pitchFamily="18" charset="0"/>
                <a:cs typeface="Times New Roman" panose="02020603050405020304" pitchFamily="18" charset="0"/>
              </a:rPr>
              <a:t>”</a:t>
            </a:r>
            <a:r>
              <a:rPr lang="en-US" sz="1600" b="1" i="1" dirty="0">
                <a:latin typeface="Times New Roman" panose="02020603050405020304" pitchFamily="18" charset="0"/>
                <a:cs typeface="Times New Roman" panose="02020603050405020304" pitchFamily="18" charset="0"/>
              </a:rPr>
              <a:t> </a:t>
            </a:r>
            <a:r>
              <a:rPr lang="uz-Cyrl-UZ" sz="1600" b="1" i="1" dirty="0">
                <a:latin typeface="Times New Roman" panose="02020603050405020304" pitchFamily="18" charset="0"/>
                <a:cs typeface="Times New Roman" panose="02020603050405020304" pitchFamily="18" charset="0"/>
              </a:rPr>
              <a:t>МЧЖ. 2021. -208 б.</a:t>
            </a:r>
            <a:endParaRPr lang="uz-Cyrl-UZ" sz="16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294579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4B636675-50CD-45F1-A2F8-AE1FCEFFCE1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0" y="749146"/>
            <a:ext cx="12192000" cy="6108853"/>
          </a:xfrm>
          <a:prstGeom prst="rect">
            <a:avLst/>
          </a:prstGeom>
          <a:noFill/>
          <a:ln>
            <a:noFill/>
          </a:ln>
        </p:spPr>
      </p:pic>
      <p:sp>
        <p:nvSpPr>
          <p:cNvPr id="5" name="Прямоугольник 4">
            <a:extLst>
              <a:ext uri="{FF2B5EF4-FFF2-40B4-BE49-F238E27FC236}">
                <a16:creationId xmlns:a16="http://schemas.microsoft.com/office/drawing/2014/main" id="{DDB10A73-E532-4714-8AC1-AB144CD66D75}"/>
              </a:ext>
            </a:extLst>
          </p:cNvPr>
          <p:cNvSpPr/>
          <p:nvPr/>
        </p:nvSpPr>
        <p:spPr>
          <a:xfrm>
            <a:off x="0" y="14813"/>
            <a:ext cx="12192000" cy="707886"/>
          </a:xfrm>
          <a:prstGeom prst="rect">
            <a:avLst/>
          </a:prstGeom>
        </p:spPr>
        <p:txBody>
          <a:bodyPr wrap="square">
            <a:spAutoFit/>
          </a:bodyPr>
          <a:lstStyle/>
          <a:p>
            <a:pPr algn="ctr"/>
            <a:r>
              <a:rPr lang="uz-Cyrl-UZ" sz="2000" b="1" dirty="0">
                <a:latin typeface="Times New Roman" panose="02020603050405020304" pitchFamily="18" charset="0"/>
                <a:ea typeface="Times New Roman" panose="02020603050405020304" pitchFamily="18" charset="0"/>
              </a:rPr>
              <a:t>КОММУНИКАЦИЯЛАРНИ БОШҚАРИШНИ РЕЖАЛАШТИРИШ: КИРИТИЛАДИГАН ЖИХАТЛАР, ИНСТРУМЕНТ ВА УСЛУБЛАР, </a:t>
            </a:r>
            <a:r>
              <a:rPr lang="uz-Cyrl-UZ" sz="2000" b="1" dirty="0" smtClean="0">
                <a:latin typeface="Times New Roman" panose="02020603050405020304" pitchFamily="18" charset="0"/>
                <a:ea typeface="Times New Roman" panose="02020603050405020304" pitchFamily="18" charset="0"/>
              </a:rPr>
              <a:t>НАТИЖАЛАР </a:t>
            </a:r>
            <a:r>
              <a:rPr lang="en-US" sz="2000" b="1" dirty="0" smtClean="0">
                <a:latin typeface="Times New Roman" panose="02020603050405020304" pitchFamily="18" charset="0"/>
                <a:ea typeface="Times New Roman" panose="02020603050405020304" pitchFamily="18" charset="0"/>
              </a:rPr>
              <a:t>[1]</a:t>
            </a:r>
            <a:endParaRPr lang="uz-Latn-UZ" sz="2000" b="1" dirty="0"/>
          </a:p>
        </p:txBody>
      </p:sp>
      <p:pic>
        <p:nvPicPr>
          <p:cNvPr id="7" name="Рисунок 6">
            <a:extLst>
              <a:ext uri="{FF2B5EF4-FFF2-40B4-BE49-F238E27FC236}">
                <a16:creationId xmlns:a16="http://schemas.microsoft.com/office/drawing/2014/main" id="{3E909521-C801-469A-884D-F73C1FCA8A5A}"/>
              </a:ext>
            </a:extLst>
          </p:cNvPr>
          <p:cNvPicPr>
            <a:picLocks noChangeAspect="1"/>
          </p:cNvPicPr>
          <p:nvPr/>
        </p:nvPicPr>
        <p:blipFill>
          <a:blip r:embed="rId3"/>
          <a:stretch>
            <a:fillRect/>
          </a:stretch>
        </p:blipFill>
        <p:spPr>
          <a:xfrm>
            <a:off x="1905917" y="5111375"/>
            <a:ext cx="2043123" cy="1746625"/>
          </a:xfrm>
          <a:prstGeom prst="rect">
            <a:avLst/>
          </a:prstGeom>
        </p:spPr>
      </p:pic>
      <p:pic>
        <p:nvPicPr>
          <p:cNvPr id="8" name="Рисунок 7">
            <a:extLst>
              <a:ext uri="{FF2B5EF4-FFF2-40B4-BE49-F238E27FC236}">
                <a16:creationId xmlns:a16="http://schemas.microsoft.com/office/drawing/2014/main" id="{A953D073-CE5B-41C9-8B9E-0CD7CBC11A83}"/>
              </a:ext>
            </a:extLst>
          </p:cNvPr>
          <p:cNvPicPr>
            <a:picLocks noChangeAspect="1"/>
          </p:cNvPicPr>
          <p:nvPr/>
        </p:nvPicPr>
        <p:blipFill>
          <a:blip r:embed="rId3"/>
          <a:stretch>
            <a:fillRect/>
          </a:stretch>
        </p:blipFill>
        <p:spPr>
          <a:xfrm>
            <a:off x="7579605" y="5096562"/>
            <a:ext cx="2164308" cy="1746625"/>
          </a:xfrm>
          <a:prstGeom prst="rect">
            <a:avLst/>
          </a:prstGeom>
        </p:spPr>
      </p:pic>
      <p:pic>
        <p:nvPicPr>
          <p:cNvPr id="9" name="Рисунок 8">
            <a:extLst>
              <a:ext uri="{FF2B5EF4-FFF2-40B4-BE49-F238E27FC236}">
                <a16:creationId xmlns:a16="http://schemas.microsoft.com/office/drawing/2014/main" id="{04008097-CE92-4C7D-BD8E-5719D2EEE98D}"/>
              </a:ext>
            </a:extLst>
          </p:cNvPr>
          <p:cNvPicPr>
            <a:picLocks noChangeAspect="1"/>
          </p:cNvPicPr>
          <p:nvPr/>
        </p:nvPicPr>
        <p:blipFill>
          <a:blip r:embed="rId4"/>
          <a:stretch>
            <a:fillRect/>
          </a:stretch>
        </p:blipFill>
        <p:spPr>
          <a:xfrm>
            <a:off x="9743913" y="5099263"/>
            <a:ext cx="1784733" cy="1746625"/>
          </a:xfrm>
          <a:prstGeom prst="rect">
            <a:avLst/>
          </a:prstGeom>
        </p:spPr>
      </p:pic>
      <p:pic>
        <p:nvPicPr>
          <p:cNvPr id="10" name="Рисунок 9">
            <a:extLst>
              <a:ext uri="{FF2B5EF4-FFF2-40B4-BE49-F238E27FC236}">
                <a16:creationId xmlns:a16="http://schemas.microsoft.com/office/drawing/2014/main" id="{A66436CA-F510-4596-BC67-3CB56BF78914}"/>
              </a:ext>
            </a:extLst>
          </p:cNvPr>
          <p:cNvPicPr>
            <a:picLocks noChangeAspect="1"/>
          </p:cNvPicPr>
          <p:nvPr/>
        </p:nvPicPr>
        <p:blipFill>
          <a:blip r:embed="rId5"/>
          <a:stretch>
            <a:fillRect/>
          </a:stretch>
        </p:blipFill>
        <p:spPr>
          <a:xfrm>
            <a:off x="-1" y="5111375"/>
            <a:ext cx="1905917" cy="1773071"/>
          </a:xfrm>
          <a:prstGeom prst="rect">
            <a:avLst/>
          </a:prstGeom>
        </p:spPr>
      </p:pic>
    </p:spTree>
    <p:extLst>
      <p:ext uri="{BB962C8B-B14F-4D97-AF65-F5344CB8AC3E}">
        <p14:creationId xmlns:p14="http://schemas.microsoft.com/office/powerpoint/2010/main" val="337883948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D3E009E6-8EAC-4831-A494-2D9E1A2448AD}"/>
              </a:ext>
            </a:extLst>
          </p:cNvPr>
          <p:cNvPicPr>
            <a:picLocks noChangeAspect="1"/>
          </p:cNvPicPr>
          <p:nvPr/>
        </p:nvPicPr>
        <p:blipFill>
          <a:blip r:embed="rId2"/>
          <a:stretch>
            <a:fillRect/>
          </a:stretch>
        </p:blipFill>
        <p:spPr>
          <a:xfrm>
            <a:off x="-1" y="740245"/>
            <a:ext cx="10906700" cy="6117488"/>
          </a:xfrm>
          <a:prstGeom prst="rect">
            <a:avLst/>
          </a:prstGeom>
        </p:spPr>
      </p:pic>
      <p:sp>
        <p:nvSpPr>
          <p:cNvPr id="5" name="Прямоугольник 4">
            <a:extLst>
              <a:ext uri="{FF2B5EF4-FFF2-40B4-BE49-F238E27FC236}">
                <a16:creationId xmlns:a16="http://schemas.microsoft.com/office/drawing/2014/main" id="{1C6071C4-2E39-46C2-BF5D-2BAC66F59B3A}"/>
              </a:ext>
            </a:extLst>
          </p:cNvPr>
          <p:cNvSpPr/>
          <p:nvPr/>
        </p:nvSpPr>
        <p:spPr>
          <a:xfrm>
            <a:off x="0" y="0"/>
            <a:ext cx="12192000" cy="707886"/>
          </a:xfrm>
          <a:prstGeom prst="rect">
            <a:avLst/>
          </a:prstGeom>
        </p:spPr>
        <p:txBody>
          <a:bodyPr wrap="square">
            <a:spAutoFit/>
          </a:bodyPr>
          <a:lstStyle/>
          <a:p>
            <a:pPr algn="ctr"/>
            <a:r>
              <a:rPr lang="uz-Cyrl-UZ" sz="2000" b="1" dirty="0">
                <a:latin typeface="Times New Roman" panose="02020603050405020304" pitchFamily="18" charset="0"/>
                <a:ea typeface="Times New Roman" panose="02020603050405020304" pitchFamily="18" charset="0"/>
              </a:rPr>
              <a:t>КОММУНИКАЦИЯЛАРНИ БОШҚАРИШ: КИРИТИЛАДИГАН ЖИХАТЛАР, ИНСТРУМЕНТ ВА УСЛУБЛАР, </a:t>
            </a:r>
            <a:r>
              <a:rPr lang="uz-Cyrl-UZ" sz="2000" b="1" dirty="0" smtClean="0">
                <a:latin typeface="Times New Roman" panose="02020603050405020304" pitchFamily="18" charset="0"/>
                <a:ea typeface="Times New Roman" panose="02020603050405020304" pitchFamily="18" charset="0"/>
              </a:rPr>
              <a:t>НАТИЖАЛАР</a:t>
            </a:r>
            <a:r>
              <a:rPr lang="en-US" sz="2000" b="1" dirty="0" smtClean="0">
                <a:latin typeface="Times New Roman" panose="02020603050405020304" pitchFamily="18" charset="0"/>
                <a:ea typeface="Times New Roman" panose="02020603050405020304" pitchFamily="18" charset="0"/>
              </a:rPr>
              <a:t> [1]</a:t>
            </a:r>
            <a:endParaRPr lang="uz-Latn-UZ" sz="2000" b="1" dirty="0"/>
          </a:p>
        </p:txBody>
      </p:sp>
      <p:pic>
        <p:nvPicPr>
          <p:cNvPr id="6" name="Рисунок 5">
            <a:extLst>
              <a:ext uri="{FF2B5EF4-FFF2-40B4-BE49-F238E27FC236}">
                <a16:creationId xmlns:a16="http://schemas.microsoft.com/office/drawing/2014/main" id="{F755D6E7-BC2F-4528-A54F-038D70EF4AB3}"/>
              </a:ext>
            </a:extLst>
          </p:cNvPr>
          <p:cNvPicPr>
            <a:picLocks noChangeAspect="1"/>
          </p:cNvPicPr>
          <p:nvPr/>
        </p:nvPicPr>
        <p:blipFill rotWithShape="1">
          <a:blip r:embed="rId3"/>
          <a:srcRect t="25703" b="33494"/>
          <a:stretch/>
        </p:blipFill>
        <p:spPr>
          <a:xfrm>
            <a:off x="-1" y="5982160"/>
            <a:ext cx="3470314" cy="875574"/>
          </a:xfrm>
          <a:prstGeom prst="rect">
            <a:avLst/>
          </a:prstGeom>
        </p:spPr>
      </p:pic>
      <p:pic>
        <p:nvPicPr>
          <p:cNvPr id="7" name="Рисунок 6">
            <a:extLst>
              <a:ext uri="{FF2B5EF4-FFF2-40B4-BE49-F238E27FC236}">
                <a16:creationId xmlns:a16="http://schemas.microsoft.com/office/drawing/2014/main" id="{7162D347-4FED-4462-9131-97408018632F}"/>
              </a:ext>
            </a:extLst>
          </p:cNvPr>
          <p:cNvPicPr>
            <a:picLocks noChangeAspect="1"/>
          </p:cNvPicPr>
          <p:nvPr/>
        </p:nvPicPr>
        <p:blipFill rotWithShape="1">
          <a:blip r:embed="rId3"/>
          <a:srcRect t="25703" b="33494"/>
          <a:stretch/>
        </p:blipFill>
        <p:spPr>
          <a:xfrm>
            <a:off x="6742322" y="5982159"/>
            <a:ext cx="3470314" cy="875574"/>
          </a:xfrm>
          <a:prstGeom prst="rect">
            <a:avLst/>
          </a:prstGeom>
        </p:spPr>
      </p:pic>
    </p:spTree>
    <p:extLst>
      <p:ext uri="{BB962C8B-B14F-4D97-AF65-F5344CB8AC3E}">
        <p14:creationId xmlns:p14="http://schemas.microsoft.com/office/powerpoint/2010/main" val="142796998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137F0501-8C1A-42D1-9058-7E6549D69D5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 y="850432"/>
            <a:ext cx="11193137" cy="6007567"/>
          </a:xfrm>
          <a:prstGeom prst="rect">
            <a:avLst/>
          </a:prstGeom>
          <a:noFill/>
          <a:ln>
            <a:noFill/>
          </a:ln>
        </p:spPr>
      </p:pic>
      <p:sp>
        <p:nvSpPr>
          <p:cNvPr id="5" name="Прямоугольник 4">
            <a:extLst>
              <a:ext uri="{FF2B5EF4-FFF2-40B4-BE49-F238E27FC236}">
                <a16:creationId xmlns:a16="http://schemas.microsoft.com/office/drawing/2014/main" id="{746A5C59-2398-457D-9899-2F02363A8F2B}"/>
              </a:ext>
            </a:extLst>
          </p:cNvPr>
          <p:cNvSpPr/>
          <p:nvPr/>
        </p:nvSpPr>
        <p:spPr>
          <a:xfrm>
            <a:off x="0" y="0"/>
            <a:ext cx="12192000" cy="707886"/>
          </a:xfrm>
          <a:prstGeom prst="rect">
            <a:avLst/>
          </a:prstGeom>
        </p:spPr>
        <p:txBody>
          <a:bodyPr wrap="square">
            <a:spAutoFit/>
          </a:bodyPr>
          <a:lstStyle/>
          <a:p>
            <a:pPr algn="ctr"/>
            <a:r>
              <a:rPr lang="uz-Cyrl-UZ" sz="2000" b="1" dirty="0">
                <a:latin typeface="Times New Roman" panose="02020603050405020304" pitchFamily="18" charset="0"/>
                <a:ea typeface="Times New Roman" panose="02020603050405020304" pitchFamily="18" charset="0"/>
              </a:rPr>
              <a:t>КОММУНИКАЦИЯЛАР МОНИТОРИНГИ: КИРИТИЛАДИГАН ЖИХАТЛАР, ИНСТРУМЕНТ ВА УСЛУБЛАР, </a:t>
            </a:r>
            <a:r>
              <a:rPr lang="uz-Cyrl-UZ" sz="2000" b="1" dirty="0" smtClean="0">
                <a:latin typeface="Times New Roman" panose="02020603050405020304" pitchFamily="18" charset="0"/>
                <a:ea typeface="Times New Roman" panose="02020603050405020304" pitchFamily="18" charset="0"/>
              </a:rPr>
              <a:t>НАТИЖАЛАР</a:t>
            </a:r>
            <a:r>
              <a:rPr lang="en-US" sz="2000" b="1" dirty="0" smtClean="0">
                <a:latin typeface="Times New Roman" panose="02020603050405020304" pitchFamily="18" charset="0"/>
                <a:ea typeface="Times New Roman" panose="02020603050405020304" pitchFamily="18" charset="0"/>
              </a:rPr>
              <a:t> [1]</a:t>
            </a:r>
            <a:endParaRPr lang="uz-Latn-UZ" sz="2000" b="1" dirty="0"/>
          </a:p>
        </p:txBody>
      </p:sp>
    </p:spTree>
    <p:extLst>
      <p:ext uri="{BB962C8B-B14F-4D97-AF65-F5344CB8AC3E}">
        <p14:creationId xmlns:p14="http://schemas.microsoft.com/office/powerpoint/2010/main" val="378972271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4F842167-7F93-4BB4-849B-D914563B8B90}"/>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64950263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A978BD5F-525C-4617-A0E5-ACAE44307C63}"/>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837392"/>
            <a:ext cx="12192000" cy="6020608"/>
          </a:xfrm>
          <a:prstGeom prst="rect">
            <a:avLst/>
          </a:prstGeom>
          <a:noFill/>
          <a:ln>
            <a:noFill/>
          </a:ln>
        </p:spPr>
      </p:pic>
      <p:sp>
        <p:nvSpPr>
          <p:cNvPr id="5" name="Прямоугольник 4">
            <a:extLst>
              <a:ext uri="{FF2B5EF4-FFF2-40B4-BE49-F238E27FC236}">
                <a16:creationId xmlns:a16="http://schemas.microsoft.com/office/drawing/2014/main" id="{D2ACE4FC-843C-49FA-8C58-D1F17C75A587}"/>
              </a:ext>
            </a:extLst>
          </p:cNvPr>
          <p:cNvSpPr/>
          <p:nvPr/>
        </p:nvSpPr>
        <p:spPr>
          <a:xfrm>
            <a:off x="0" y="0"/>
            <a:ext cx="12192000" cy="830997"/>
          </a:xfrm>
          <a:prstGeom prst="rect">
            <a:avLst/>
          </a:prstGeom>
        </p:spPr>
        <p:txBody>
          <a:bodyPr wrap="square">
            <a:spAutoFit/>
          </a:bodyPr>
          <a:lstStyle/>
          <a:p>
            <a:pPr algn="ctr"/>
            <a:r>
              <a:rPr lang="uz-Cyrl-UZ" sz="2400" b="1" dirty="0">
                <a:latin typeface="Times New Roman" panose="02020603050405020304" pitchFamily="18" charset="0"/>
                <a:ea typeface="Times New Roman" panose="02020603050405020304" pitchFamily="18" charset="0"/>
              </a:rPr>
              <a:t>ЛОЙИҲА ЁКИ ФАЗАНИ ЁПИШ: КИРИШ, ИНСТРУМЕНТ ВА УСЛУБЛАР, </a:t>
            </a:r>
          </a:p>
          <a:p>
            <a:pPr algn="ctr"/>
            <a:r>
              <a:rPr lang="uz-Cyrl-UZ" sz="2400" b="1" dirty="0">
                <a:latin typeface="Times New Roman" panose="02020603050405020304" pitchFamily="18" charset="0"/>
                <a:ea typeface="Times New Roman" panose="02020603050405020304" pitchFamily="18" charset="0"/>
              </a:rPr>
              <a:t>ЧИҚИШ НАТИЖАЛАРИ </a:t>
            </a:r>
            <a:r>
              <a:rPr lang="en-US" sz="2400" b="1" dirty="0" smtClean="0">
                <a:latin typeface="Times New Roman" panose="02020603050405020304" pitchFamily="18" charset="0"/>
                <a:ea typeface="Times New Roman" panose="02020603050405020304" pitchFamily="18" charset="0"/>
              </a:rPr>
              <a:t>[1]</a:t>
            </a:r>
            <a:endParaRPr lang="uz-Latn-UZ" sz="2400" b="1" dirty="0"/>
          </a:p>
        </p:txBody>
      </p:sp>
      <p:pic>
        <p:nvPicPr>
          <p:cNvPr id="6" name="Рисунок 5">
            <a:extLst>
              <a:ext uri="{FF2B5EF4-FFF2-40B4-BE49-F238E27FC236}">
                <a16:creationId xmlns:a16="http://schemas.microsoft.com/office/drawing/2014/main" id="{182DCEC2-19F2-4C18-9AA2-95DB898F78B8}"/>
              </a:ext>
            </a:extLst>
          </p:cNvPr>
          <p:cNvPicPr>
            <a:picLocks noChangeAspect="1"/>
          </p:cNvPicPr>
          <p:nvPr/>
        </p:nvPicPr>
        <p:blipFill>
          <a:blip r:embed="rId3"/>
          <a:stretch>
            <a:fillRect/>
          </a:stretch>
        </p:blipFill>
        <p:spPr>
          <a:xfrm>
            <a:off x="3930267" y="3485289"/>
            <a:ext cx="5995930" cy="3372711"/>
          </a:xfrm>
          <a:prstGeom prst="rect">
            <a:avLst/>
          </a:prstGeom>
        </p:spPr>
      </p:pic>
    </p:spTree>
    <p:extLst>
      <p:ext uri="{BB962C8B-B14F-4D97-AF65-F5344CB8AC3E}">
        <p14:creationId xmlns:p14="http://schemas.microsoft.com/office/powerpoint/2010/main" val="117707007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A2FB9-4984-491E-858A-57F260FDC522}"/>
              </a:ext>
            </a:extLst>
          </p:cNvPr>
          <p:cNvSpPr txBox="1"/>
          <p:nvPr/>
        </p:nvSpPr>
        <p:spPr>
          <a:xfrm>
            <a:off x="121186" y="66102"/>
            <a:ext cx="11931267" cy="4770537"/>
          </a:xfrm>
          <a:prstGeom prst="rect">
            <a:avLst/>
          </a:prstGeom>
          <a:noFill/>
        </p:spPr>
        <p:txBody>
          <a:bodyPr wrap="square" rtlCol="0">
            <a:spAutoFit/>
          </a:bodyPr>
          <a:lstStyle/>
          <a:p>
            <a:pPr algn="ctr"/>
            <a:r>
              <a:rPr lang="uz-Cyrl-UZ" sz="2400" b="1" dirty="0">
                <a:latin typeface="Times New Roman" panose="02020603050405020304" pitchFamily="18" charset="0"/>
                <a:cs typeface="Times New Roman" panose="02020603050405020304" pitchFamily="18" charset="0"/>
              </a:rPr>
              <a:t>ФОЙДАЛАНИЛГАН АДАБИЁТЛАР РЎЙХАТИ</a:t>
            </a:r>
          </a:p>
          <a:p>
            <a:pPr algn="just"/>
            <a:endParaRPr lang="uz-Cyrl-UZ" sz="1000" dirty="0">
              <a:latin typeface="Times New Roman" panose="02020603050405020304" pitchFamily="18" charset="0"/>
              <a:cs typeface="Times New Roman" panose="02020603050405020304" pitchFamily="18" charset="0"/>
            </a:endParaRPr>
          </a:p>
          <a:p>
            <a:pPr indent="363538" algn="just">
              <a:buAutoNum type="arabicPeriod"/>
            </a:pPr>
            <a:r>
              <a:rPr lang="uz-Cyrl-UZ" dirty="0">
                <a:latin typeface="Times New Roman" panose="02020603050405020304" pitchFamily="18" charset="0"/>
                <a:cs typeface="Times New Roman" panose="02020603050405020304" pitchFamily="18" charset="0"/>
              </a:rPr>
              <a:t>Суюнов Д.Х., Холбаев Б.А. Лойиҳа бошқаруви: услуб ва стандартлари: ўқув қўлланма. “</a:t>
            </a:r>
            <a:r>
              <a:rPr lang="en-US" dirty="0">
                <a:latin typeface="Times New Roman" panose="02020603050405020304" pitchFamily="18" charset="0"/>
                <a:cs typeface="Times New Roman" panose="02020603050405020304" pitchFamily="18" charset="0"/>
              </a:rPr>
              <a:t>BROK CLASS SERVIS</a:t>
            </a:r>
            <a:r>
              <a:rPr lang="uz-Cyrl-UZ"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МЧЖ. 2021. -208 б.</a:t>
            </a:r>
          </a:p>
          <a:p>
            <a:pPr indent="363538" algn="just">
              <a:buAutoNum type="arabicPeriod"/>
            </a:pPr>
            <a:r>
              <a:rPr lang="ru-RU" dirty="0">
                <a:latin typeface="Times New Roman" panose="02020603050405020304" pitchFamily="18" charset="0"/>
                <a:cs typeface="Times New Roman" panose="02020603050405020304" pitchFamily="18" charset="0"/>
              </a:rPr>
              <a:t>Афонин А.М., Царегородцев Ю.Н., Петрова С.А. Управление проектами. Форум -Москва, 2010. – с. 184.</a:t>
            </a:r>
          </a:p>
          <a:p>
            <a:pPr indent="363538" algn="just">
              <a:buAutoNum type="arabicPeriod"/>
            </a:pPr>
            <a:r>
              <a:rPr lang="ru-RU" dirty="0">
                <a:latin typeface="Times New Roman" panose="02020603050405020304" pitchFamily="18" charset="0"/>
                <a:cs typeface="Times New Roman" panose="02020603050405020304" pitchFamily="18" charset="0"/>
              </a:rPr>
              <a:t>Грей Клиффорд Ф., Ларсон Эрик У. Управление проектами: Практическое руководство/ Пер. с англ. –М.: Издательство «Дело и Сервис», 2003. –с. 528.</a:t>
            </a:r>
          </a:p>
          <a:p>
            <a:pPr indent="363538" algn="just">
              <a:buAutoNum type="arabicPeriod"/>
            </a:pPr>
            <a:r>
              <a:rPr lang="ru-RU" dirty="0">
                <a:latin typeface="Times New Roman" panose="02020603050405020304" pitchFamily="18" charset="0"/>
                <a:cs typeface="Times New Roman" panose="02020603050405020304" pitchFamily="18" charset="0"/>
              </a:rPr>
              <a:t>Де Марко Том. Deadline. Роман об управлении проектами.: пер. с англ. -М.: Вершина, 2006. 288 с.</a:t>
            </a:r>
          </a:p>
          <a:p>
            <a:pPr indent="363538" algn="just">
              <a:buAutoNum type="arabicPeriod"/>
            </a:pPr>
            <a:r>
              <a:rPr lang="ru-RU" dirty="0">
                <a:latin typeface="Times New Roman" panose="02020603050405020304" pitchFamily="18" charset="0"/>
                <a:cs typeface="Times New Roman" panose="02020603050405020304" pitchFamily="18" charset="0"/>
              </a:rPr>
              <a:t>Дубовик М.Ф., Полковников А. В. Управление проектами. </a:t>
            </a:r>
            <a:r>
              <a:rPr lang="ru-RU" dirty="0" err="1">
                <a:latin typeface="Times New Roman" panose="02020603050405020304" pitchFamily="18" charset="0"/>
                <a:cs typeface="Times New Roman" panose="02020603050405020304" pitchFamily="18" charset="0"/>
              </a:rPr>
              <a:t>Пол-й</a:t>
            </a:r>
            <a:r>
              <a:rPr lang="ru-RU" dirty="0">
                <a:latin typeface="Times New Roman" panose="02020603050405020304" pitchFamily="18" charset="0"/>
                <a:cs typeface="Times New Roman" panose="02020603050405020304" pitchFamily="18" charset="0"/>
              </a:rPr>
              <a:t> курс MBA. М.: ЗАО «Олимп-Бизнес», 2015. 552 с.</a:t>
            </a:r>
          </a:p>
          <a:p>
            <a:pPr indent="363538" algn="just">
              <a:buAutoNum type="arabicPeriod"/>
            </a:pPr>
            <a:r>
              <a:rPr lang="ru-RU" dirty="0">
                <a:latin typeface="Times New Roman" panose="02020603050405020304" pitchFamily="18" charset="0"/>
                <a:cs typeface="Times New Roman" panose="02020603050405020304" pitchFamily="18" charset="0"/>
              </a:rPr>
              <a:t>Мазур И. И., Шапиро В. Д., Ольдерогге Н. Г., Полковников А. В. Управление проектами; Омега-Л –М.: 2012. -960 c.</a:t>
            </a:r>
          </a:p>
          <a:p>
            <a:pPr indent="363538" algn="just">
              <a:buAutoNum type="arabicPeriod"/>
            </a:pPr>
            <a:r>
              <a:rPr lang="ru-RU" dirty="0">
                <a:latin typeface="Times New Roman" panose="02020603050405020304" pitchFamily="18" charset="0"/>
                <a:cs typeface="Times New Roman" panose="02020603050405020304" pitchFamily="18" charset="0"/>
              </a:rPr>
              <a:t>Руководство к своду знаний по управлению проектами (Руководство РМВОК): пер. с англ.-М.: ЗАО «Олимп-Бизнес», 2014. 586 с.</a:t>
            </a:r>
          </a:p>
          <a:p>
            <a:pPr indent="363538" algn="just">
              <a:buAutoNum type="arabicPeriod"/>
            </a:pPr>
            <a:r>
              <a:rPr lang="en-US" dirty="0">
                <a:latin typeface="Times New Roman" panose="02020603050405020304" pitchFamily="18" charset="0"/>
                <a:cs typeface="Times New Roman" panose="02020603050405020304" pitchFamily="18" charset="0"/>
              </a:rPr>
              <a:t>Kholbaev, B. PhD and Alimov, B. PhD (2020) </a:t>
            </a:r>
            <a:r>
              <a:rPr lang="uz-Cyrl-UZ"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IMPORTANCE OF THE PLANNING TOOL IN PROJECT EFFICIENCY</a:t>
            </a:r>
            <a:r>
              <a:rPr lang="uz-Cyrl-UZ"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International Finance and Accounting: Vol. 2020 : Iss. 5 , Article 24. </a:t>
            </a:r>
            <a:endParaRPr lang="uz-Cyrl-UZ" dirty="0">
              <a:latin typeface="Times New Roman" panose="02020603050405020304" pitchFamily="18" charset="0"/>
              <a:cs typeface="Times New Roman" panose="02020603050405020304" pitchFamily="18" charset="0"/>
            </a:endParaRPr>
          </a:p>
          <a:p>
            <a:pPr indent="363538" algn="just">
              <a:buFontTx/>
              <a:buAutoNum type="arabicPeriod"/>
            </a:pPr>
            <a:r>
              <a:rPr lang="uz-Latn-UZ" u="sng"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xmlns="" val="tx"/>
                    </a:ext>
                  </a:extLst>
                </a:hlinkClick>
              </a:rPr>
              <a:t>https://www.apm.org.uk/</a:t>
            </a:r>
            <a:endParaRPr lang="uz-Cyrl-UZ" u="sng" dirty="0">
              <a:latin typeface="Times New Roman" panose="02020603050405020304" pitchFamily="18" charset="0"/>
              <a:cs typeface="Times New Roman" panose="02020603050405020304" pitchFamily="18" charset="0"/>
            </a:endParaRPr>
          </a:p>
          <a:p>
            <a:pPr indent="363538" algn="just">
              <a:buFontTx/>
              <a:buAutoNum type="arabicPeriod"/>
            </a:pPr>
            <a:r>
              <a:rPr lang="uz-Latn-UZ"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xmlns="" val="tx"/>
                    </a:ext>
                  </a:extLst>
                </a:hlinkClick>
              </a:rPr>
              <a:t>https://www.pmi.org/</a:t>
            </a:r>
            <a:endParaRPr lang="uz-Cyrl-UZ" dirty="0">
              <a:latin typeface="Times New Roman" panose="02020603050405020304" pitchFamily="18" charset="0"/>
              <a:cs typeface="Times New Roman" panose="02020603050405020304" pitchFamily="18" charset="0"/>
            </a:endParaRPr>
          </a:p>
          <a:p>
            <a:pPr indent="363538" algn="just">
              <a:buFontTx/>
              <a:buAutoNum type="arabicPeriod"/>
            </a:pPr>
            <a:r>
              <a:rPr lang="uz-Latn-UZ" dirty="0">
                <a:latin typeface="Times New Roman" panose="02020603050405020304" pitchFamily="18" charset="0"/>
                <a:cs typeface="Times New Roman" panose="02020603050405020304" pitchFamily="18" charset="0"/>
              </a:rPr>
              <a:t>https://www.projectmanager.com/blog/project-management-methodology</a:t>
            </a:r>
            <a:endParaRPr lang="uz-Latn-UZ" dirty="0"/>
          </a:p>
        </p:txBody>
      </p:sp>
      <p:pic>
        <p:nvPicPr>
          <p:cNvPr id="3" name="Рисунок 2">
            <a:extLst>
              <a:ext uri="{FF2B5EF4-FFF2-40B4-BE49-F238E27FC236}">
                <a16:creationId xmlns:a16="http://schemas.microsoft.com/office/drawing/2014/main" id="{509E3F69-84D1-41B4-8C86-D33707CF1FDF}"/>
              </a:ext>
            </a:extLst>
          </p:cNvPr>
          <p:cNvPicPr>
            <a:picLocks noChangeAspect="1"/>
          </p:cNvPicPr>
          <p:nvPr/>
        </p:nvPicPr>
        <p:blipFill>
          <a:blip r:embed="rId4"/>
          <a:stretch>
            <a:fillRect/>
          </a:stretch>
        </p:blipFill>
        <p:spPr>
          <a:xfrm>
            <a:off x="1" y="4924541"/>
            <a:ext cx="2721166" cy="1933459"/>
          </a:xfrm>
          <a:prstGeom prst="rect">
            <a:avLst/>
          </a:prstGeom>
        </p:spPr>
      </p:pic>
      <p:pic>
        <p:nvPicPr>
          <p:cNvPr id="4" name="Рисунок 3">
            <a:extLst>
              <a:ext uri="{FF2B5EF4-FFF2-40B4-BE49-F238E27FC236}">
                <a16:creationId xmlns:a16="http://schemas.microsoft.com/office/drawing/2014/main" id="{806D1911-5914-4BB1-986D-801E7B989060}"/>
              </a:ext>
            </a:extLst>
          </p:cNvPr>
          <p:cNvPicPr>
            <a:picLocks noChangeAspect="1"/>
          </p:cNvPicPr>
          <p:nvPr/>
        </p:nvPicPr>
        <p:blipFill>
          <a:blip r:embed="rId5"/>
          <a:stretch>
            <a:fillRect/>
          </a:stretch>
        </p:blipFill>
        <p:spPr>
          <a:xfrm>
            <a:off x="2721167" y="4924541"/>
            <a:ext cx="2555913" cy="1933460"/>
          </a:xfrm>
          <a:prstGeom prst="rect">
            <a:avLst/>
          </a:prstGeom>
        </p:spPr>
      </p:pic>
      <p:pic>
        <p:nvPicPr>
          <p:cNvPr id="5" name="Рисунок 4">
            <a:extLst>
              <a:ext uri="{FF2B5EF4-FFF2-40B4-BE49-F238E27FC236}">
                <a16:creationId xmlns:a16="http://schemas.microsoft.com/office/drawing/2014/main" id="{929EB9F6-DBCF-46A3-8DCC-8D2138C18C9D}"/>
              </a:ext>
            </a:extLst>
          </p:cNvPr>
          <p:cNvPicPr>
            <a:picLocks noChangeAspect="1"/>
          </p:cNvPicPr>
          <p:nvPr/>
        </p:nvPicPr>
        <p:blipFill>
          <a:blip r:embed="rId6"/>
          <a:stretch>
            <a:fillRect/>
          </a:stretch>
        </p:blipFill>
        <p:spPr>
          <a:xfrm>
            <a:off x="5277080" y="4924539"/>
            <a:ext cx="2555913" cy="1933461"/>
          </a:xfrm>
          <a:prstGeom prst="rect">
            <a:avLst/>
          </a:prstGeom>
        </p:spPr>
      </p:pic>
      <p:pic>
        <p:nvPicPr>
          <p:cNvPr id="6" name="Рисунок 5">
            <a:extLst>
              <a:ext uri="{FF2B5EF4-FFF2-40B4-BE49-F238E27FC236}">
                <a16:creationId xmlns:a16="http://schemas.microsoft.com/office/drawing/2014/main" id="{51AC1C13-BFD8-4AD2-BC27-C9E6C329288F}"/>
              </a:ext>
            </a:extLst>
          </p:cNvPr>
          <p:cNvPicPr>
            <a:picLocks noChangeAspect="1"/>
          </p:cNvPicPr>
          <p:nvPr/>
        </p:nvPicPr>
        <p:blipFill>
          <a:blip r:embed="rId7"/>
          <a:stretch>
            <a:fillRect/>
          </a:stretch>
        </p:blipFill>
        <p:spPr>
          <a:xfrm>
            <a:off x="7817237" y="4924538"/>
            <a:ext cx="4374651" cy="1933461"/>
          </a:xfrm>
          <a:prstGeom prst="rect">
            <a:avLst/>
          </a:prstGeom>
        </p:spPr>
      </p:pic>
    </p:spTree>
    <p:extLst>
      <p:ext uri="{BB962C8B-B14F-4D97-AF65-F5344CB8AC3E}">
        <p14:creationId xmlns:p14="http://schemas.microsoft.com/office/powerpoint/2010/main" val="419952532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99B60365-1C81-4E78-BB9D-5A2F56862F54}"/>
              </a:ext>
            </a:extLst>
          </p:cNvPr>
          <p:cNvPicPr>
            <a:picLocks noChangeAspect="1"/>
          </p:cNvPicPr>
          <p:nvPr/>
        </p:nvPicPr>
        <p:blipFill>
          <a:blip r:embed="rId2"/>
          <a:stretch>
            <a:fillRect/>
          </a:stretch>
        </p:blipFill>
        <p:spPr>
          <a:xfrm>
            <a:off x="0" y="0"/>
            <a:ext cx="7216048" cy="2857500"/>
          </a:xfrm>
          <a:prstGeom prst="rect">
            <a:avLst/>
          </a:prstGeom>
        </p:spPr>
      </p:pic>
      <p:pic>
        <p:nvPicPr>
          <p:cNvPr id="5" name="Рисунок 4">
            <a:extLst>
              <a:ext uri="{FF2B5EF4-FFF2-40B4-BE49-F238E27FC236}">
                <a16:creationId xmlns:a16="http://schemas.microsoft.com/office/drawing/2014/main" id="{3A3BB256-D31A-4CA7-A4BB-B99E664DD3AC}"/>
              </a:ext>
            </a:extLst>
          </p:cNvPr>
          <p:cNvPicPr>
            <a:picLocks noChangeAspect="1"/>
          </p:cNvPicPr>
          <p:nvPr/>
        </p:nvPicPr>
        <p:blipFill>
          <a:blip r:embed="rId3"/>
          <a:stretch>
            <a:fillRect/>
          </a:stretch>
        </p:blipFill>
        <p:spPr>
          <a:xfrm>
            <a:off x="7216048" y="0"/>
            <a:ext cx="4975952" cy="2859666"/>
          </a:xfrm>
          <a:prstGeom prst="rect">
            <a:avLst/>
          </a:prstGeom>
        </p:spPr>
      </p:pic>
      <p:pic>
        <p:nvPicPr>
          <p:cNvPr id="6" name="Рисунок 5">
            <a:extLst>
              <a:ext uri="{FF2B5EF4-FFF2-40B4-BE49-F238E27FC236}">
                <a16:creationId xmlns:a16="http://schemas.microsoft.com/office/drawing/2014/main" id="{B7DAC6E7-47ED-4DE3-AB56-FF8984B63F1C}"/>
              </a:ext>
            </a:extLst>
          </p:cNvPr>
          <p:cNvPicPr>
            <a:picLocks noChangeAspect="1"/>
          </p:cNvPicPr>
          <p:nvPr/>
        </p:nvPicPr>
        <p:blipFill>
          <a:blip r:embed="rId4"/>
          <a:stretch>
            <a:fillRect/>
          </a:stretch>
        </p:blipFill>
        <p:spPr>
          <a:xfrm>
            <a:off x="0" y="4286250"/>
            <a:ext cx="3810000" cy="2571750"/>
          </a:xfrm>
          <a:prstGeom prst="rect">
            <a:avLst/>
          </a:prstGeom>
        </p:spPr>
      </p:pic>
      <p:pic>
        <p:nvPicPr>
          <p:cNvPr id="7" name="Рисунок 6">
            <a:extLst>
              <a:ext uri="{FF2B5EF4-FFF2-40B4-BE49-F238E27FC236}">
                <a16:creationId xmlns:a16="http://schemas.microsoft.com/office/drawing/2014/main" id="{9F818EC8-61AD-4F0B-96A0-D892A7679CB1}"/>
              </a:ext>
            </a:extLst>
          </p:cNvPr>
          <p:cNvPicPr>
            <a:picLocks noChangeAspect="1"/>
          </p:cNvPicPr>
          <p:nvPr/>
        </p:nvPicPr>
        <p:blipFill>
          <a:blip r:embed="rId5"/>
          <a:stretch>
            <a:fillRect/>
          </a:stretch>
        </p:blipFill>
        <p:spPr>
          <a:xfrm>
            <a:off x="7623672" y="4288314"/>
            <a:ext cx="4568328" cy="2569685"/>
          </a:xfrm>
          <a:prstGeom prst="rect">
            <a:avLst/>
          </a:prstGeom>
        </p:spPr>
      </p:pic>
      <p:pic>
        <p:nvPicPr>
          <p:cNvPr id="8" name="Рисунок 7">
            <a:extLst>
              <a:ext uri="{FF2B5EF4-FFF2-40B4-BE49-F238E27FC236}">
                <a16:creationId xmlns:a16="http://schemas.microsoft.com/office/drawing/2014/main" id="{726FE36E-C064-4272-B645-ADABD2A084CE}"/>
              </a:ext>
            </a:extLst>
          </p:cNvPr>
          <p:cNvPicPr>
            <a:picLocks noChangeAspect="1"/>
          </p:cNvPicPr>
          <p:nvPr/>
        </p:nvPicPr>
        <p:blipFill>
          <a:blip r:embed="rId6"/>
          <a:stretch>
            <a:fillRect/>
          </a:stretch>
        </p:blipFill>
        <p:spPr>
          <a:xfrm>
            <a:off x="3810000" y="4286147"/>
            <a:ext cx="3810001" cy="2571851"/>
          </a:xfrm>
          <a:prstGeom prst="rect">
            <a:avLst/>
          </a:prstGeom>
        </p:spPr>
      </p:pic>
      <p:sp>
        <p:nvSpPr>
          <p:cNvPr id="9" name="TextBox 8">
            <a:extLst>
              <a:ext uri="{FF2B5EF4-FFF2-40B4-BE49-F238E27FC236}">
                <a16:creationId xmlns:a16="http://schemas.microsoft.com/office/drawing/2014/main" id="{74036806-F18A-4AC7-B842-C02B689776AF}"/>
              </a:ext>
            </a:extLst>
          </p:cNvPr>
          <p:cNvSpPr txBox="1"/>
          <p:nvPr/>
        </p:nvSpPr>
        <p:spPr>
          <a:xfrm>
            <a:off x="1006207" y="3155242"/>
            <a:ext cx="10179586" cy="830997"/>
          </a:xfrm>
          <a:prstGeom prst="rect">
            <a:avLst/>
          </a:prstGeom>
          <a:noFill/>
        </p:spPr>
        <p:txBody>
          <a:bodyPr wrap="square" rtlCol="0">
            <a:spAutoFit/>
          </a:bodyPr>
          <a:lstStyle/>
          <a:p>
            <a:pPr algn="ctr"/>
            <a:r>
              <a:rPr lang="ru-RU" sz="4800" b="1" dirty="0">
                <a:solidFill>
                  <a:schemeClr val="accent1">
                    <a:lumMod val="75000"/>
                  </a:schemeClr>
                </a:solidFill>
                <a:latin typeface="Times New Roman" panose="02020603050405020304" pitchFamily="18" charset="0"/>
                <a:cs typeface="Times New Roman" panose="02020603050405020304" pitchFamily="18" charset="0"/>
              </a:rPr>
              <a:t>ЭЪТИБОРИНГИЗ УЧУН РАХМАТ</a:t>
            </a:r>
            <a:endParaRPr lang="uz-Latn-UZ" sz="48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506859"/>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1364</TotalTime>
  <Words>6444</Words>
  <Application>Microsoft Office PowerPoint</Application>
  <PresentationFormat>Широкоэкранный</PresentationFormat>
  <Paragraphs>472</Paragraphs>
  <Slides>56</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56</vt:i4>
      </vt:variant>
    </vt:vector>
  </HeadingPairs>
  <TitlesOfParts>
    <vt:vector size="63" baseType="lpstr">
      <vt:lpstr>Arial</vt:lpstr>
      <vt:lpstr>Calibri</vt:lpstr>
      <vt:lpstr>Calibri Light</vt:lpstr>
      <vt:lpstr>OpenSymbol</vt:lpstr>
      <vt:lpstr>Symbol</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Dell</dc:creator>
  <cp:lastModifiedBy>Пользователь Windows</cp:lastModifiedBy>
  <cp:revision>90</cp:revision>
  <dcterms:created xsi:type="dcterms:W3CDTF">2022-03-24T10:15:37Z</dcterms:created>
  <dcterms:modified xsi:type="dcterms:W3CDTF">2022-04-17T06:42:28Z</dcterms:modified>
</cp:coreProperties>
</file>