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35"/>
  </p:notesMasterIdLst>
  <p:sldIdLst>
    <p:sldId id="283" r:id="rId3"/>
    <p:sldId id="261" r:id="rId4"/>
    <p:sldId id="288" r:id="rId5"/>
    <p:sldId id="293" r:id="rId6"/>
    <p:sldId id="325" r:id="rId7"/>
    <p:sldId id="326" r:id="rId8"/>
    <p:sldId id="327" r:id="rId9"/>
    <p:sldId id="329" r:id="rId10"/>
    <p:sldId id="328" r:id="rId11"/>
    <p:sldId id="307" r:id="rId12"/>
    <p:sldId id="294" r:id="rId13"/>
    <p:sldId id="295" r:id="rId14"/>
    <p:sldId id="296" r:id="rId15"/>
    <p:sldId id="297" r:id="rId16"/>
    <p:sldId id="298" r:id="rId17"/>
    <p:sldId id="300" r:id="rId18"/>
    <p:sldId id="301" r:id="rId19"/>
    <p:sldId id="302" r:id="rId20"/>
    <p:sldId id="303" r:id="rId21"/>
    <p:sldId id="304" r:id="rId22"/>
    <p:sldId id="305" r:id="rId23"/>
    <p:sldId id="306" r:id="rId24"/>
    <p:sldId id="308" r:id="rId25"/>
    <p:sldId id="315" r:id="rId26"/>
    <p:sldId id="313" r:id="rId27"/>
    <p:sldId id="330" r:id="rId28"/>
    <p:sldId id="310" r:id="rId29"/>
    <p:sldId id="311" r:id="rId30"/>
    <p:sldId id="314" r:id="rId31"/>
    <p:sldId id="332" r:id="rId32"/>
    <p:sldId id="331" r:id="rId33"/>
    <p:sldId id="333" r:id="rId34"/>
  </p:sldIdLst>
  <p:sldSz cx="12192000" cy="6858000"/>
  <p:notesSz cx="6735763" cy="98663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37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6" autoAdjust="0"/>
    <p:restoredTop sz="94660"/>
  </p:normalViewPr>
  <p:slideViewPr>
    <p:cSldViewPr snapToGrid="0">
      <p:cViewPr varScale="1">
        <p:scale>
          <a:sx n="70" d="100"/>
          <a:sy n="70" d="100"/>
        </p:scale>
        <p:origin x="61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EF1B2A7-C639-4F77-9D57-B7BAAF9751F9}" type="doc">
      <dgm:prSet loTypeId="urn:microsoft.com/office/officeart/2009/3/layout/PlusandMinus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A0FD10D-8F0C-49E7-9F1F-00F59DBF3481}">
      <dgm:prSet phldrT="[Текст]"/>
      <dgm:spPr/>
      <dgm:t>
        <a:bodyPr/>
        <a:lstStyle/>
        <a:p>
          <a:r>
            <a:rPr lang="ru-RU" dirty="0" err="1" smtClean="0"/>
            <a:t>Акциядорлар</a:t>
          </a:r>
          <a:r>
            <a:rPr lang="ru-RU" dirty="0" smtClean="0"/>
            <a:t> </a:t>
          </a:r>
          <a:r>
            <a:rPr lang="ru-RU" dirty="0" err="1" smtClean="0"/>
            <a:t>мавқеи</a:t>
          </a:r>
          <a:r>
            <a:rPr lang="ru-RU" dirty="0" smtClean="0"/>
            <a:t> </a:t>
          </a:r>
          <a:r>
            <a:rPr lang="ru-RU" dirty="0" err="1" smtClean="0"/>
            <a:t>ва</a:t>
          </a:r>
          <a:r>
            <a:rPr lang="ru-RU" dirty="0" smtClean="0"/>
            <a:t> </a:t>
          </a:r>
          <a:r>
            <a:rPr lang="ru-RU" dirty="0" err="1" smtClean="0"/>
            <a:t>ҳукмронлиги</a:t>
          </a:r>
          <a:r>
            <a:rPr lang="ru-RU" dirty="0" smtClean="0"/>
            <a:t>;</a:t>
          </a:r>
          <a:endParaRPr lang="ru-RU" dirty="0"/>
        </a:p>
      </dgm:t>
    </dgm:pt>
    <dgm:pt modelId="{2E8D94EF-9128-4494-86FF-A214866614E1}" type="parTrans" cxnId="{DFA80DB6-0510-438A-BB33-B692DB8C5E88}">
      <dgm:prSet/>
      <dgm:spPr/>
      <dgm:t>
        <a:bodyPr/>
        <a:lstStyle/>
        <a:p>
          <a:endParaRPr lang="ru-RU"/>
        </a:p>
      </dgm:t>
    </dgm:pt>
    <dgm:pt modelId="{32CB5280-3C66-463C-8A54-15AF6873A438}" type="sibTrans" cxnId="{DFA80DB6-0510-438A-BB33-B692DB8C5E88}">
      <dgm:prSet/>
      <dgm:spPr/>
      <dgm:t>
        <a:bodyPr/>
        <a:lstStyle/>
        <a:p>
          <a:endParaRPr lang="ru-RU"/>
        </a:p>
      </dgm:t>
    </dgm:pt>
    <dgm:pt modelId="{0B5D1323-90E9-4FB7-A052-1F95FC8F9898}">
      <dgm:prSet phldrT="[Текст]"/>
      <dgm:spPr/>
      <dgm:t>
        <a:bodyPr/>
        <a:lstStyle/>
        <a:p>
          <a:r>
            <a:rPr lang="ru-RU" dirty="0" smtClean="0"/>
            <a:t>Профессионал </a:t>
          </a:r>
          <a:r>
            <a:rPr lang="ru-RU" dirty="0" err="1" smtClean="0"/>
            <a:t>менежерлар</a:t>
          </a:r>
          <a:r>
            <a:rPr lang="ru-RU" dirty="0" smtClean="0"/>
            <a:t> </a:t>
          </a:r>
          <a:r>
            <a:rPr lang="ru-RU" dirty="0" err="1" smtClean="0"/>
            <a:t>мавқеи</a:t>
          </a:r>
          <a:r>
            <a:rPr lang="ru-RU" dirty="0" smtClean="0"/>
            <a:t> </a:t>
          </a:r>
          <a:r>
            <a:rPr lang="ru-RU" dirty="0" err="1" smtClean="0"/>
            <a:t>ва</a:t>
          </a:r>
          <a:r>
            <a:rPr lang="ru-RU" dirty="0" smtClean="0"/>
            <a:t> </a:t>
          </a:r>
          <a:r>
            <a:rPr lang="ru-RU" dirty="0" err="1" smtClean="0"/>
            <a:t>ҳукумронлиги</a:t>
          </a:r>
          <a:endParaRPr lang="ru-RU" dirty="0"/>
        </a:p>
      </dgm:t>
    </dgm:pt>
    <dgm:pt modelId="{9A8557B5-0F91-446D-94C0-D762B5970355}" type="parTrans" cxnId="{C8757924-B897-4ACB-B1DF-E1A1A8351531}">
      <dgm:prSet/>
      <dgm:spPr/>
      <dgm:t>
        <a:bodyPr/>
        <a:lstStyle/>
        <a:p>
          <a:endParaRPr lang="ru-RU"/>
        </a:p>
      </dgm:t>
    </dgm:pt>
    <dgm:pt modelId="{8032E7C1-81F0-4608-801A-258C77300E2D}" type="sibTrans" cxnId="{C8757924-B897-4ACB-B1DF-E1A1A8351531}">
      <dgm:prSet/>
      <dgm:spPr/>
      <dgm:t>
        <a:bodyPr/>
        <a:lstStyle/>
        <a:p>
          <a:endParaRPr lang="ru-RU"/>
        </a:p>
      </dgm:t>
    </dgm:pt>
    <dgm:pt modelId="{200177CE-DBF6-4EC6-A76A-A4AFEDA912BA}" type="pres">
      <dgm:prSet presAssocID="{AEF1B2A7-C639-4F77-9D57-B7BAAF9751F9}" presName="Name0" presStyleCnt="0">
        <dgm:presLayoutVars>
          <dgm:chMax val="2"/>
          <dgm:chPref val="2"/>
          <dgm:dir/>
          <dgm:animOne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02970E9-6789-485D-B09A-947C1951D7ED}" type="pres">
      <dgm:prSet presAssocID="{AEF1B2A7-C639-4F77-9D57-B7BAAF9751F9}" presName="Background" presStyleLbl="bgImgPlace1" presStyleIdx="0" presStyleCnt="1"/>
      <dgm:spPr/>
    </dgm:pt>
    <dgm:pt modelId="{95067258-4486-4569-9CA7-7AD75A19A775}" type="pres">
      <dgm:prSet presAssocID="{AEF1B2A7-C639-4F77-9D57-B7BAAF9751F9}" presName="ParentText1" presStyleLbl="revTx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AFC221-78CA-435F-BD56-AE508897077A}" type="pres">
      <dgm:prSet presAssocID="{AEF1B2A7-C639-4F77-9D57-B7BAAF9751F9}" presName="ParentText2" presStyleLbl="revTx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B037D2-A4C1-4244-ACFC-05D8F7C4DF7F}" type="pres">
      <dgm:prSet presAssocID="{AEF1B2A7-C639-4F77-9D57-B7BAAF9751F9}" presName="Plus" presStyleLbl="alignNode1" presStyleIdx="0" presStyleCnt="2"/>
      <dgm:spPr/>
    </dgm:pt>
    <dgm:pt modelId="{BDCD1E65-CC4F-4CAE-9211-D6F21B0C819D}" type="pres">
      <dgm:prSet presAssocID="{AEF1B2A7-C639-4F77-9D57-B7BAAF9751F9}" presName="Minus" presStyleLbl="alignNode1" presStyleIdx="1" presStyleCnt="2"/>
      <dgm:spPr/>
    </dgm:pt>
    <dgm:pt modelId="{E3B1FFED-FB7D-421C-83E9-28F4474EF4EA}" type="pres">
      <dgm:prSet presAssocID="{AEF1B2A7-C639-4F77-9D57-B7BAAF9751F9}" presName="Divider" presStyleLbl="parChTrans1D1" presStyleIdx="0" presStyleCnt="1"/>
      <dgm:spPr/>
    </dgm:pt>
  </dgm:ptLst>
  <dgm:cxnLst>
    <dgm:cxn modelId="{C8757924-B897-4ACB-B1DF-E1A1A8351531}" srcId="{AEF1B2A7-C639-4F77-9D57-B7BAAF9751F9}" destId="{0B5D1323-90E9-4FB7-A052-1F95FC8F9898}" srcOrd="1" destOrd="0" parTransId="{9A8557B5-0F91-446D-94C0-D762B5970355}" sibTransId="{8032E7C1-81F0-4608-801A-258C77300E2D}"/>
    <dgm:cxn modelId="{714058DC-192D-4844-AD94-2DC9F20B796D}" type="presOf" srcId="{AEF1B2A7-C639-4F77-9D57-B7BAAF9751F9}" destId="{200177CE-DBF6-4EC6-A76A-A4AFEDA912BA}" srcOrd="0" destOrd="0" presId="urn:microsoft.com/office/officeart/2009/3/layout/PlusandMinus"/>
    <dgm:cxn modelId="{DFA80DB6-0510-438A-BB33-B692DB8C5E88}" srcId="{AEF1B2A7-C639-4F77-9D57-B7BAAF9751F9}" destId="{CA0FD10D-8F0C-49E7-9F1F-00F59DBF3481}" srcOrd="0" destOrd="0" parTransId="{2E8D94EF-9128-4494-86FF-A214866614E1}" sibTransId="{32CB5280-3C66-463C-8A54-15AF6873A438}"/>
    <dgm:cxn modelId="{78935092-331B-4397-9253-98773D024EC9}" type="presOf" srcId="{0B5D1323-90E9-4FB7-A052-1F95FC8F9898}" destId="{B2AFC221-78CA-435F-BD56-AE508897077A}" srcOrd="0" destOrd="0" presId="urn:microsoft.com/office/officeart/2009/3/layout/PlusandMinus"/>
    <dgm:cxn modelId="{7434D431-5025-4DC0-ABEA-C85F8ACC5E6B}" type="presOf" srcId="{CA0FD10D-8F0C-49E7-9F1F-00F59DBF3481}" destId="{95067258-4486-4569-9CA7-7AD75A19A775}" srcOrd="0" destOrd="0" presId="urn:microsoft.com/office/officeart/2009/3/layout/PlusandMinus"/>
    <dgm:cxn modelId="{3A80B1E4-DDC7-4F54-9B2E-80E966C6D2ED}" type="presParOf" srcId="{200177CE-DBF6-4EC6-A76A-A4AFEDA912BA}" destId="{C02970E9-6789-485D-B09A-947C1951D7ED}" srcOrd="0" destOrd="0" presId="urn:microsoft.com/office/officeart/2009/3/layout/PlusandMinus"/>
    <dgm:cxn modelId="{BE79145A-C5CA-4944-ADEC-044A796BDC6E}" type="presParOf" srcId="{200177CE-DBF6-4EC6-A76A-A4AFEDA912BA}" destId="{95067258-4486-4569-9CA7-7AD75A19A775}" srcOrd="1" destOrd="0" presId="urn:microsoft.com/office/officeart/2009/3/layout/PlusandMinus"/>
    <dgm:cxn modelId="{0145C8DA-69AD-4E20-ACDA-348EE4404CFE}" type="presParOf" srcId="{200177CE-DBF6-4EC6-A76A-A4AFEDA912BA}" destId="{B2AFC221-78CA-435F-BD56-AE508897077A}" srcOrd="2" destOrd="0" presId="urn:microsoft.com/office/officeart/2009/3/layout/PlusandMinus"/>
    <dgm:cxn modelId="{1776CCB7-A2DB-4F79-8162-B1EB587C184D}" type="presParOf" srcId="{200177CE-DBF6-4EC6-A76A-A4AFEDA912BA}" destId="{B0B037D2-A4C1-4244-ACFC-05D8F7C4DF7F}" srcOrd="3" destOrd="0" presId="urn:microsoft.com/office/officeart/2009/3/layout/PlusandMinus"/>
    <dgm:cxn modelId="{AF365547-812D-4516-8442-46152B8300B4}" type="presParOf" srcId="{200177CE-DBF6-4EC6-A76A-A4AFEDA912BA}" destId="{BDCD1E65-CC4F-4CAE-9211-D6F21B0C819D}" srcOrd="4" destOrd="0" presId="urn:microsoft.com/office/officeart/2009/3/layout/PlusandMinus"/>
    <dgm:cxn modelId="{B1F16886-3945-42F9-9AD8-B02913441AF5}" type="presParOf" srcId="{200177CE-DBF6-4EC6-A76A-A4AFEDA912BA}" destId="{E3B1FFED-FB7D-421C-83E9-28F4474EF4EA}" srcOrd="5" destOrd="0" presId="urn:microsoft.com/office/officeart/2009/3/layout/PlusandMinu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PlusandMinus">
  <dgm:title val=""/>
  <dgm:desc val=""/>
  <dgm:catLst>
    <dgm:cat type="relationship" pri="36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clrData>
  <dgm:layoutNode name="Name0">
    <dgm:varLst>
      <dgm:chMax val="2"/>
      <dgm:chPref val="2"/>
      <dgm:dir/>
      <dgm:animOne/>
      <dgm:resizeHandles val="exact"/>
    </dgm:varLst>
    <dgm:alg type="composite">
      <dgm:param type="ar" val="1.8238"/>
    </dgm:alg>
    <dgm:shape xmlns:r="http://schemas.openxmlformats.org/officeDocument/2006/relationships" r:blip="">
      <dgm:adjLst/>
    </dgm:shape>
    <dgm:choose name="Name1">
      <dgm:if name="Name2" func="var" arg="dir" op="equ" val="norm">
        <dgm:constrLst>
          <dgm:constr type="primFontSz" for="des" ptType="node" op="equ" val="65"/>
          <dgm:constr type="l" for="ch" forName="Background" refType="w" fact="0.09"/>
          <dgm:constr type="t" for="ch" forName="Background" refType="h" fact="0.1641"/>
          <dgm:constr type="w" for="ch" forName="Background" refType="w" fact="0.87"/>
          <dgm:constr type="h" for="ch" forName="Background" refType="h" fact="0.82"/>
          <dgm:constr type="l" for="ch" forName="ParentText1" refType="w" fact="0.116"/>
          <dgm:constr type="t" for="ch" forName="ParentText1" refType="h" fact="0.26"/>
          <dgm:constr type="w" for="ch" forName="ParentText1" refType="w" fact="0.404"/>
          <dgm:constr type="h" for="ch" forName="ParentText1" refType="h" fact="0.7015"/>
          <dgm:constr type="l" for="ch" forName="ParentText2" refType="w" fact="0.529"/>
          <dgm:constr type="t" for="ch" forName="ParentText2" refType="h" fact="0.26"/>
          <dgm:constr type="w" for="ch" forName="ParentText2" refType="w" fact="0.404"/>
          <dgm:constr type="h" for="ch" forName="ParentText2" refType="h" fact="0.7015"/>
          <dgm:constr type="l" for="ch" forName="Plus" refType="w" fact="0"/>
          <dgm:constr type="t" for="ch" forName="Plus" refType="h" fact="0"/>
          <dgm:constr type="w" for="ch" forName="Plus" refType="w" fact="0.17"/>
          <dgm:constr type="h" for="ch" forName="Plus" refType="w" refFor="ch" refForName="Plus"/>
          <dgm:constr type="l" for="ch" forName="Minus" refType="w" fact="0.84"/>
          <dgm:constr type="t" for="ch" forName="Minus" refType="h" fact="0.1115"/>
          <dgm:constr type="w" for="ch" forName="Minus" refType="w" fact="0.16"/>
          <dgm:constr type="h" for="ch" forName="Minus" refType="h" fact="0.1"/>
          <dgm:constr type="l" for="ch" forName="Divider" refType="w" fact="0.525"/>
          <dgm:constr type="t" for="ch" forName="Divider" refType="h" fact="0.2615"/>
          <dgm:constr type="w" for="ch" forName="Divider" refType="w" fact="0.0001"/>
          <dgm:constr type="h" for="ch" forName="Divider" refType="h" fact="0.67"/>
        </dgm:constrLst>
      </dgm:if>
      <dgm:else name="Name3">
        <dgm:constrLst>
          <dgm:constr type="primFontSz" for="des" ptType="node" op="equ" val="65"/>
          <dgm:constr type="r" for="ch" forName="Background" refType="w" fact="-0.09"/>
          <dgm:constr type="t" for="ch" forName="Background" refType="h" fact="0.1641"/>
          <dgm:constr type="w" for="ch" forName="Background" refType="w" fact="0.87"/>
          <dgm:constr type="h" for="ch" forName="Background" refType="h" fact="0.82"/>
          <dgm:constr type="r" for="ch" forName="ParentText1" refType="w" fact="-0.116"/>
          <dgm:constr type="t" for="ch" forName="ParentText1" refType="h" fact="0.26"/>
          <dgm:constr type="w" for="ch" forName="ParentText1" refType="w" fact="0.404"/>
          <dgm:constr type="h" for="ch" forName="ParentText1" refType="h" fact="0.7015"/>
          <dgm:constr type="r" for="ch" forName="ParentText2" refType="w" fact="-0.529"/>
          <dgm:constr type="t" for="ch" forName="ParentText2" refType="h" fact="0.26"/>
          <dgm:constr type="w" for="ch" forName="ParentText2" refType="w" fact="0.404"/>
          <dgm:constr type="h" for="ch" forName="ParentText2" refType="h" fact="0.7015"/>
          <dgm:constr type="r" for="ch" forName="Plus" refType="w" fact="0"/>
          <dgm:constr type="t" for="ch" forName="Plus" refType="h" fact="0"/>
          <dgm:constr type="w" for="ch" forName="Plus" refType="w" fact="0.17"/>
          <dgm:constr type="h" for="ch" forName="Plus" refType="w" refFor="ch" refForName="Plus"/>
          <dgm:constr type="r" for="ch" forName="Minus" refType="w" fact="-0.84"/>
          <dgm:constr type="t" for="ch" forName="Minus" refType="h" fact="0.1115"/>
          <dgm:constr type="w" for="ch" forName="Minus" refType="w" fact="0.16"/>
          <dgm:constr type="h" for="ch" forName="Minus" refType="h" fact="0.1"/>
          <dgm:constr type="r" for="ch" forName="Divider" refType="w" fact="-0.525"/>
          <dgm:constr type="t" for="ch" forName="Divider" refType="h" fact="0.2615"/>
          <dgm:constr type="w" for="ch" forName="Divider" refType="w" fact="0.0001"/>
          <dgm:constr type="h" for="ch" forName="Divider" refType="h" fact="0.67"/>
        </dgm:constrLst>
      </dgm:else>
    </dgm:choose>
    <dgm:layoutNode name="Background" styleLbl="bgImgPlace1">
      <dgm:alg type="sp"/>
      <dgm:shape xmlns:r="http://schemas.openxmlformats.org/officeDocument/2006/relationships" type="rect" r:blip="">
        <dgm:adjLst/>
      </dgm:shape>
      <dgm:presOf/>
    </dgm:layoutNode>
    <dgm:layoutNode name="ParentText1" styleLbl="revTx">
      <dgm:varLst>
        <dgm:chMax val="0"/>
        <dgm:chPref val="0"/>
        <dgm:bulletEnabled val="1"/>
      </dgm:varLst>
      <dgm:alg type="tx">
        <dgm:param type="parTxLTRAlign" val="l"/>
        <dgm:param type="txAnchorVert" val="t"/>
      </dgm:alg>
      <dgm:shape xmlns:r="http://schemas.openxmlformats.org/officeDocument/2006/relationships" type="rect" r:blip="">
        <dgm:adjLst/>
      </dgm:shape>
      <dgm:presOf axis="ch desOrSelf" ptType="node node" st="1 1" cnt="1 0"/>
      <dgm:constrLst>
        <dgm:constr type="lMarg" refType="primFontSz" fact="0.15"/>
        <dgm:constr type="rMarg" refType="primFontSz" fact="0.15"/>
        <dgm:constr type="tMarg" refType="primFontSz" fact="0.15"/>
        <dgm:constr type="bMarg" refType="primFontSz" fact="0.15"/>
      </dgm:constrLst>
      <dgm:ruleLst>
        <dgm:rule type="primFontSz" val="5" fact="NaN" max="NaN"/>
      </dgm:ruleLst>
    </dgm:layoutNode>
    <dgm:layoutNode name="ParentText2" styleLbl="revTx">
      <dgm:varLst>
        <dgm:chMax val="0"/>
        <dgm:chPref val="0"/>
        <dgm:bulletEnabled val="1"/>
      </dgm:varLst>
      <dgm:alg type="tx">
        <dgm:param type="parTxLTRAlign" val="l"/>
        <dgm:param type="txAnchorVert" val="t"/>
      </dgm:alg>
      <dgm:shape xmlns:r="http://schemas.openxmlformats.org/officeDocument/2006/relationships" type="rect" r:blip="">
        <dgm:adjLst/>
      </dgm:shape>
      <dgm:presOf axis="ch desOrSelf" ptType="node node" st="2 1" cnt="1 0"/>
      <dgm:constrLst>
        <dgm:constr type="lMarg" refType="primFontSz" fact="0.15"/>
        <dgm:constr type="rMarg" refType="primFontSz" fact="0.15"/>
        <dgm:constr type="tMarg" refType="primFontSz" fact="0.15"/>
        <dgm:constr type="bMarg" refType="primFontSz" fact="0.15"/>
      </dgm:constrLst>
      <dgm:ruleLst>
        <dgm:rule type="primFontSz" val="5" fact="NaN" max="NaN"/>
      </dgm:ruleLst>
    </dgm:layoutNode>
    <dgm:layoutNode name="Plus" styleLbl="alignNode1">
      <dgm:alg type="sp"/>
      <dgm:shape xmlns:r="http://schemas.openxmlformats.org/officeDocument/2006/relationships" type="plus" r:blip="">
        <dgm:adjLst>
          <dgm:adj idx="1" val="0.3281"/>
        </dgm:adjLst>
      </dgm:shape>
      <dgm:presOf/>
    </dgm:layoutNode>
    <dgm:layoutNode name="Minus" styleLbl="alignNode1">
      <dgm:alg type="sp"/>
      <dgm:shape xmlns:r="http://schemas.openxmlformats.org/officeDocument/2006/relationships" type="rect" r:blip="">
        <dgm:adjLst/>
      </dgm:shape>
      <dgm:presOf/>
    </dgm:layoutNode>
    <dgm:layoutNode name="Divider" styleLbl="parChTrans1D1">
      <dgm:alg type="sp"/>
      <dgm:shape xmlns:r="http://schemas.openxmlformats.org/officeDocument/2006/relationships" type="line" r:blip="">
        <dgm:adjLst/>
      </dgm:shape>
      <dgm:presOf/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404474-1F80-4091-90CD-22752BB5BFD7}" type="datetimeFigureOut">
              <a:rPr lang="ru-RU" smtClean="0"/>
              <a:pPr/>
              <a:t>10.06.2022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7473F4-B915-4BC0-AF53-AD8B408EEB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5375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98CB7B1-8312-436A-8BF1-308D47910137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9326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6"/>
          <p:cNvSpPr txBox="1"/>
          <p:nvPr/>
        </p:nvSpPr>
        <p:spPr>
          <a:xfrm>
            <a:off x="3881644" y="8686801"/>
            <a:ext cx="2976033" cy="456875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/>
          <a:lstStyle/>
          <a:p>
            <a:pPr algn="r" defTabSz="820583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F1FA55C-1AC0-4923-B1BF-2CF23F41E286}" type="slidenum">
              <a:rPr lang="ca-ES" sz="1300">
                <a:solidFill>
                  <a:srgbClr val="000000"/>
                </a:solidFill>
                <a:latin typeface="Times New Roman" pitchFamily="18"/>
                <a:ea typeface="Arial Unicode MS" pitchFamily="2"/>
                <a:cs typeface="Tahoma" pitchFamily="2"/>
              </a:rPr>
              <a:pPr algn="r" defTabSz="820583" hangingPunct="0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24</a:t>
            </a:fld>
            <a:endParaRPr lang="ca-ES" sz="1300">
              <a:solidFill>
                <a:srgbClr val="000000"/>
              </a:solidFill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3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93738"/>
            <a:ext cx="6096000" cy="3429000"/>
          </a:xfrm>
          <a:solidFill>
            <a:srgbClr val="5B9BD5"/>
          </a:solidFill>
          <a:ln w="25402">
            <a:solidFill>
              <a:srgbClr val="41719C"/>
            </a:solidFill>
            <a:prstDash val="solid"/>
          </a:ln>
        </p:spPr>
      </p:sp>
      <p:sp>
        <p:nvSpPr>
          <p:cNvPr id="4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77952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06388" y="865188"/>
            <a:ext cx="6197600" cy="3486150"/>
          </a:xfrm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09650" y="5165725"/>
            <a:ext cx="4805363" cy="3667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defTabSz="914400" eaLnBrk="1" hangingPunct="1"/>
            <a:endParaRPr lang="en-US" altLang="en-US" smtClean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29340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25438" y="874713"/>
            <a:ext cx="6169025" cy="3470275"/>
          </a:xfrm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smtClean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76445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50805" y="9540451"/>
            <a:ext cx="2851924" cy="306783"/>
          </a:xfrm>
          <a:noFill/>
        </p:spPr>
        <p:txBody>
          <a:bodyPr/>
          <a:lstStyle/>
          <a:p>
            <a:fld id="{7A3637DC-7E6B-4BB7-8E86-3B4A9EFF1C1F}" type="slidenum">
              <a:rPr lang="de-DE" smtClean="0"/>
              <a:pPr/>
              <a:t>29</a:t>
            </a:fld>
            <a:endParaRPr lang="de-DE" smtClean="0"/>
          </a:p>
        </p:txBody>
      </p:sp>
      <p:sp>
        <p:nvSpPr>
          <p:cNvPr id="199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7163" y="765175"/>
            <a:ext cx="6492875" cy="3652838"/>
          </a:xfrm>
          <a:ln/>
        </p:spPr>
      </p:sp>
      <p:sp>
        <p:nvSpPr>
          <p:cNvPr id="1996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2814" y="4660548"/>
            <a:ext cx="4915754" cy="278171"/>
          </a:xfrm>
          <a:noFill/>
          <a:ln/>
        </p:spPr>
        <p:txBody>
          <a:bodyPr lIns="91596" tIns="45798" rIns="91596" bIns="45798"/>
          <a:lstStyle/>
          <a:p>
            <a:pPr defTabSz="931863"/>
            <a:endParaRPr lang="de-DE" smtClean="0"/>
          </a:p>
        </p:txBody>
      </p:sp>
    </p:spTree>
    <p:extLst>
      <p:ext uri="{BB962C8B-B14F-4D97-AF65-F5344CB8AC3E}">
        <p14:creationId xmlns:p14="http://schemas.microsoft.com/office/powerpoint/2010/main" val="32858299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CB63A86A-8FA9-4A5A-8D2E-A094415439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10.06.2022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DF308B4A-70C0-4E84-A400-1B7AE0FE780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01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CB63A86A-8FA9-4A5A-8D2E-A094415439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10.06.2022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DF308B4A-70C0-4E84-A400-1B7AE0FE780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574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CB63A86A-8FA9-4A5A-8D2E-A094415439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10.06.2022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DF308B4A-70C0-4E84-A400-1B7AE0FE780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2126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CB63A86A-8FA9-4A5A-8D2E-A094415439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10.06.2022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DF308B4A-70C0-4E84-A400-1B7AE0FE780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116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CB63A86A-8FA9-4A5A-8D2E-A094415439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10.06.2022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DF308B4A-70C0-4E84-A400-1B7AE0FE780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60642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CB63A86A-8FA9-4A5A-8D2E-A094415439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10.06.2022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DF308B4A-70C0-4E84-A400-1B7AE0FE780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95625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CB63A86A-8FA9-4A5A-8D2E-A094415439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10.06.2022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DF308B4A-70C0-4E84-A400-1B7AE0FE780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61179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CB63A86A-8FA9-4A5A-8D2E-A094415439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10.06.2022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DF308B4A-70C0-4E84-A400-1B7AE0FE780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0157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CB63A86A-8FA9-4A5A-8D2E-A094415439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10.06.2022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DF308B4A-70C0-4E84-A400-1B7AE0FE780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208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CB63A86A-8FA9-4A5A-8D2E-A094415439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10.06.2022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DF308B4A-70C0-4E84-A400-1B7AE0FE780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3467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6"/>
            <a:ext cx="2628900" cy="581183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6"/>
            <a:ext cx="7734300" cy="581183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CB63A86A-8FA9-4A5A-8D2E-A094415439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10.06.2022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DF308B4A-70C0-4E84-A400-1B7AE0FE780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29027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6B83FC-9E2A-4602-9D6B-7CB7A5D46DDC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10.06.2022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48EF8C-AE77-4412-BF40-D8A2B39CC2CF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93807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12CB95-194F-4112-B6D9-ED045BE6087A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10.06.2022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48EF8C-AE77-4412-BF40-D8A2B39CC2CF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13835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1A93ED-4931-41B4-8CA2-C0E60E6700FE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10.06.2022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48EF8C-AE77-4412-BF40-D8A2B39CC2CF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04561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45D4B7-F9E5-46A3-B370-D65D36B452E3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10.06.2022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48EF8C-AE77-4412-BF40-D8A2B39CC2CF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007369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E70F072-1C49-4671-8574-97D058EEB46A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10.06.2022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48EF8C-AE77-4412-BF40-D8A2B39CC2CF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07694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EEB9A1F-F8D8-4877-B719-EDF6A378381F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10.06.2022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48EF8C-AE77-4412-BF40-D8A2B39CC2CF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52333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441E83-8987-45BD-9C74-0B6A88B2A24A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10.06.2022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48EF8C-AE77-4412-BF40-D8A2B39CC2CF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670125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6F14954-94D0-4144-9BEE-C3F51F7F0E6C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10.06.2022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48EF8C-AE77-4412-BF40-D8A2B39CC2CF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964129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792FA2C-4212-4E73-BF7F-DA9B524372F7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10.06.2022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48EF8C-AE77-4412-BF40-D8A2B39CC2CF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771724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52D4C0-7BB9-4972-B456-6091936A072D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10.06.2022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48EF8C-AE77-4412-BF40-D8A2B39CC2CF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2185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1" y="365126"/>
            <a:ext cx="2628900" cy="581183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1" y="365126"/>
            <a:ext cx="7734300" cy="581183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8EE6BC-3CC5-4CEA-8860-0CC700BC525D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10.06.2022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48EF8C-AE77-4412-BF40-D8A2B39CC2CF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4206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77"/>
            <a:fld id="{CB63A86A-8FA9-4A5A-8D2E-A094415439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10.06.2022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77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77"/>
            <a:fld id="{DF308B4A-70C0-4E84-A400-1B7AE0FE780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783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683066-7D9F-4091-8996-C7C64A359FF1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10.06.2022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48EF8C-AE77-4412-BF40-D8A2B39CC2CF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0153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7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mazon.com/s/ref=dp_byline_sr_book_3?ie=UTF8&amp;field-author=Jack+Murrin&amp;text=Jack+Murrin&amp;sort=relevancerank&amp;search-alias=books" TargetMode="External"/><Relationship Id="rId2" Type="http://schemas.openxmlformats.org/officeDocument/2006/relationships/hyperlink" Target="https://www.amazon.com/s/ref=dp_byline_sr_book_1?ie=UTF8&amp;field-author=Tom+Copeland&amp;text=Tom+Copeland&amp;sort=relevancerank&amp;search-alias=book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2491731" y="2383438"/>
            <a:ext cx="7233939" cy="2218335"/>
          </a:xfrm>
        </p:spPr>
        <p:txBody>
          <a:bodyPr>
            <a:normAutofit/>
          </a:bodyPr>
          <a:lstStyle/>
          <a:p>
            <a:r>
              <a:rPr lang="ru-RU" sz="4400" dirty="0" smtClean="0">
                <a:solidFill>
                  <a:srgbClr val="E2D89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2-мавзу: </a:t>
            </a:r>
            <a:r>
              <a:rPr lang="ru-RU" sz="4400" dirty="0" err="1" smtClean="0">
                <a:solidFill>
                  <a:srgbClr val="E2D89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Фирманинг</a:t>
            </a:r>
            <a:r>
              <a:rPr lang="ru-RU" sz="4400" dirty="0" smtClean="0">
                <a:solidFill>
                  <a:srgbClr val="E2D89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 smtClean="0">
                <a:solidFill>
                  <a:srgbClr val="E2D89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иқтисодий</a:t>
            </a:r>
            <a:r>
              <a:rPr lang="ru-RU" sz="4400" dirty="0" smtClean="0">
                <a:solidFill>
                  <a:srgbClr val="E2D89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 smtClean="0">
                <a:solidFill>
                  <a:srgbClr val="E2D89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мақсадлари</a:t>
            </a:r>
            <a:r>
              <a:rPr lang="ru-RU" sz="4400" dirty="0" smtClean="0">
                <a:solidFill>
                  <a:srgbClr val="E2D89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 smtClean="0">
                <a:solidFill>
                  <a:srgbClr val="E2D89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4400" dirty="0" smtClean="0">
                <a:solidFill>
                  <a:srgbClr val="E2D89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 smtClean="0">
                <a:solidFill>
                  <a:srgbClr val="E2D89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оптимал</a:t>
            </a:r>
            <a:r>
              <a:rPr lang="ru-RU" sz="4400" dirty="0" smtClean="0">
                <a:solidFill>
                  <a:srgbClr val="E2D89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 smtClean="0">
                <a:solidFill>
                  <a:srgbClr val="E2D89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қарор</a:t>
            </a:r>
            <a:r>
              <a:rPr lang="ru-RU" sz="4400" dirty="0" smtClean="0">
                <a:solidFill>
                  <a:srgbClr val="E2D89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 smtClean="0">
                <a:solidFill>
                  <a:srgbClr val="E2D89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sz="4400" dirty="0" smtClean="0">
                <a:solidFill>
                  <a:srgbClr val="E2D89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 smtClean="0">
                <a:solidFill>
                  <a:srgbClr val="E2D89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endParaRPr lang="ru-RU" sz="4400" dirty="0">
              <a:solidFill>
                <a:srgbClr val="E2D89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2072753" y="4601771"/>
            <a:ext cx="8094689" cy="0"/>
          </a:xfrm>
          <a:prstGeom prst="line">
            <a:avLst/>
          </a:prstGeom>
          <a:ln w="19050">
            <a:solidFill>
              <a:srgbClr val="E2D8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Прямоугольник 6"/>
          <p:cNvSpPr/>
          <p:nvPr/>
        </p:nvSpPr>
        <p:spPr>
          <a:xfrm>
            <a:off x="2836178" y="4952772"/>
            <a:ext cx="65450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377">
              <a:defRPr/>
            </a:pPr>
            <a:r>
              <a:rPr lang="en-US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MANAGERIAL CONOMICS</a:t>
            </a:r>
          </a:p>
          <a:p>
            <a:pPr lvl="0" algn="ctr" defTabSz="914377">
              <a:defRPr/>
            </a:pPr>
            <a:r>
              <a:rPr lang="ru-RU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 </a:t>
            </a:r>
            <a:r>
              <a:rPr lang="ru-RU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ИҚТИСОДИЁТИ</a:t>
            </a:r>
          </a:p>
          <a:p>
            <a:pPr lvl="0" algn="ctr" defTabSz="914377">
              <a:defRPr/>
            </a:pPr>
            <a:endParaRPr kumimoji="0" lang="uz-Cyrl-UZ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defTabSz="914377">
              <a:defRPr/>
            </a:pPr>
            <a:r>
              <a:rPr lang="uz-Cyrl-UZ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И.ф.д., доц. Хошимов Э.А.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600" y="722475"/>
            <a:ext cx="1651000" cy="1660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289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199" y="1651454"/>
            <a:ext cx="5394435" cy="4351339"/>
          </a:xfrm>
        </p:spPr>
        <p:txBody>
          <a:bodyPr/>
          <a:lstStyle/>
          <a:p>
            <a:r>
              <a:rPr lang="ru-RU" i="1" dirty="0"/>
              <a:t>“— </a:t>
            </a:r>
            <a:r>
              <a:rPr lang="ru-RU" i="1" dirty="0" err="1" smtClean="0"/>
              <a:t>Бу</a:t>
            </a:r>
            <a:r>
              <a:rPr lang="ru-RU" i="1" dirty="0" smtClean="0"/>
              <a:t> </a:t>
            </a:r>
            <a:r>
              <a:rPr lang="ru-RU" i="1" dirty="0" err="1" smtClean="0"/>
              <a:t>ердан</a:t>
            </a:r>
            <a:r>
              <a:rPr lang="ru-RU" i="1" dirty="0" smtClean="0"/>
              <a:t> </a:t>
            </a:r>
            <a:r>
              <a:rPr lang="ru-RU" i="1" dirty="0" err="1" smtClean="0"/>
              <a:t>қаерга</a:t>
            </a:r>
            <a:r>
              <a:rPr lang="ru-RU" i="1" dirty="0" smtClean="0"/>
              <a:t> </a:t>
            </a:r>
            <a:r>
              <a:rPr lang="ru-RU" i="1" dirty="0" err="1" smtClean="0"/>
              <a:t>бораман</a:t>
            </a:r>
            <a:r>
              <a:rPr lang="ru-RU" i="1" dirty="0" smtClean="0"/>
              <a:t>?</a:t>
            </a:r>
            <a:r>
              <a:rPr lang="ru-RU" dirty="0"/>
              <a:t/>
            </a:r>
            <a:br>
              <a:rPr lang="ru-RU" dirty="0"/>
            </a:br>
            <a:r>
              <a:rPr lang="ru-RU" i="1" dirty="0"/>
              <a:t> — </a:t>
            </a:r>
            <a:r>
              <a:rPr lang="ru-RU" i="1" dirty="0" err="1" smtClean="0"/>
              <a:t>Қаерга</a:t>
            </a:r>
            <a:r>
              <a:rPr lang="ru-RU" i="1" dirty="0" smtClean="0"/>
              <a:t> </a:t>
            </a:r>
            <a:r>
              <a:rPr lang="ru-RU" i="1" dirty="0" err="1" smtClean="0"/>
              <a:t>боришни</a:t>
            </a:r>
            <a:r>
              <a:rPr lang="ru-RU" i="1" dirty="0" smtClean="0"/>
              <a:t> </a:t>
            </a:r>
            <a:r>
              <a:rPr lang="ru-RU" i="1" dirty="0" err="1" smtClean="0"/>
              <a:t>хоҳлайсан</a:t>
            </a:r>
            <a:r>
              <a:rPr lang="ru-RU" i="1" dirty="0" smtClean="0"/>
              <a:t>?</a:t>
            </a:r>
            <a:r>
              <a:rPr lang="ru-RU" dirty="0"/>
              <a:t/>
            </a:r>
            <a:br>
              <a:rPr lang="ru-RU" dirty="0"/>
            </a:br>
            <a:r>
              <a:rPr lang="ru-RU" i="1" dirty="0"/>
              <a:t> — </a:t>
            </a:r>
            <a:r>
              <a:rPr lang="ru-RU" i="1" dirty="0" err="1" smtClean="0"/>
              <a:t>Менга</a:t>
            </a:r>
            <a:r>
              <a:rPr lang="ru-RU" i="1" dirty="0" smtClean="0"/>
              <a:t> </a:t>
            </a:r>
            <a:r>
              <a:rPr lang="ru-RU" i="1" dirty="0" err="1" smtClean="0"/>
              <a:t>барибир</a:t>
            </a:r>
            <a:r>
              <a:rPr lang="ru-RU" i="1" dirty="0" smtClean="0"/>
              <a:t>, </a:t>
            </a:r>
            <a:r>
              <a:rPr lang="ru-RU" i="1" dirty="0" err="1" smtClean="0"/>
              <a:t>қаергадир</a:t>
            </a:r>
            <a:r>
              <a:rPr lang="ru-RU" i="1" dirty="0" smtClean="0"/>
              <a:t> </a:t>
            </a:r>
            <a:r>
              <a:rPr lang="ru-RU" i="1" dirty="0" err="1" smtClean="0"/>
              <a:t>борсам</a:t>
            </a:r>
            <a:r>
              <a:rPr lang="ru-RU" i="1" dirty="0" smtClean="0"/>
              <a:t> </a:t>
            </a:r>
            <a:r>
              <a:rPr lang="ru-RU" i="1" dirty="0" err="1" smtClean="0"/>
              <a:t>бўлди</a:t>
            </a:r>
            <a:r>
              <a:rPr lang="ru-RU" i="1" dirty="0" smtClean="0"/>
              <a:t>.</a:t>
            </a:r>
            <a:r>
              <a:rPr lang="ru-RU" dirty="0"/>
              <a:t/>
            </a:r>
            <a:br>
              <a:rPr lang="ru-RU" dirty="0"/>
            </a:br>
            <a:r>
              <a:rPr lang="ru-RU" i="1" dirty="0"/>
              <a:t> </a:t>
            </a:r>
            <a:r>
              <a:rPr lang="ru-RU" i="1" dirty="0" smtClean="0"/>
              <a:t>—У </a:t>
            </a:r>
            <a:r>
              <a:rPr lang="ru-RU" i="1" dirty="0" err="1" smtClean="0"/>
              <a:t>ҳолда</a:t>
            </a:r>
            <a:r>
              <a:rPr lang="ru-RU" i="1" dirty="0" smtClean="0"/>
              <a:t> </a:t>
            </a:r>
            <a:r>
              <a:rPr lang="ru-RU" i="1" dirty="0" err="1" smtClean="0"/>
              <a:t>қаерга</a:t>
            </a:r>
            <a:r>
              <a:rPr lang="ru-RU" i="1" dirty="0" smtClean="0"/>
              <a:t> </a:t>
            </a:r>
            <a:r>
              <a:rPr lang="ru-RU" i="1" dirty="0" err="1" smtClean="0"/>
              <a:t>боришинг</a:t>
            </a:r>
            <a:r>
              <a:rPr lang="ru-RU" i="1" dirty="0" smtClean="0"/>
              <a:t> </a:t>
            </a:r>
            <a:r>
              <a:rPr lang="ru-RU" i="1" dirty="0" err="1" smtClean="0"/>
              <a:t>муҳим</a:t>
            </a:r>
            <a:r>
              <a:rPr lang="ru-RU" i="1" dirty="0" smtClean="0"/>
              <a:t> </a:t>
            </a:r>
            <a:r>
              <a:rPr lang="ru-RU" i="1" dirty="0" err="1" smtClean="0"/>
              <a:t>эмас</a:t>
            </a:r>
            <a:r>
              <a:rPr lang="ru-RU" i="1" dirty="0" smtClean="0"/>
              <a:t>. </a:t>
            </a:r>
            <a:r>
              <a:rPr lang="ru-RU" i="1" dirty="0" err="1" smtClean="0"/>
              <a:t>Албатта</a:t>
            </a:r>
            <a:r>
              <a:rPr lang="ru-RU" i="1" dirty="0" smtClean="0"/>
              <a:t> </a:t>
            </a:r>
            <a:r>
              <a:rPr lang="ru-RU" i="1" dirty="0" err="1" smtClean="0"/>
              <a:t>қаергадир</a:t>
            </a:r>
            <a:r>
              <a:rPr lang="ru-RU" i="1" dirty="0" smtClean="0"/>
              <a:t> </a:t>
            </a:r>
            <a:r>
              <a:rPr lang="ru-RU" i="1" dirty="0" err="1" smtClean="0"/>
              <a:t>борасан</a:t>
            </a:r>
            <a:r>
              <a:rPr lang="ru-RU" i="1" dirty="0" smtClean="0"/>
              <a:t>.”</a:t>
            </a:r>
            <a:r>
              <a:rPr lang="ru-RU" i="1" dirty="0"/>
              <a:t> — </a:t>
            </a:r>
            <a:r>
              <a:rPr lang="ru-RU" i="1" dirty="0" smtClean="0"/>
              <a:t>«</a:t>
            </a:r>
            <a:r>
              <a:rPr lang="ru-RU" b="1" dirty="0"/>
              <a:t>Алиса </a:t>
            </a:r>
            <a:r>
              <a:rPr lang="ru-RU" b="1" dirty="0" err="1"/>
              <a:t>мўжизалар</a:t>
            </a:r>
            <a:r>
              <a:rPr lang="ru-RU" b="1" dirty="0"/>
              <a:t> </a:t>
            </a:r>
            <a:r>
              <a:rPr lang="ru-RU" b="1" dirty="0" err="1"/>
              <a:t>мамлакатида</a:t>
            </a:r>
            <a:r>
              <a:rPr lang="ru-RU" i="1" dirty="0" smtClean="0"/>
              <a:t>», </a:t>
            </a:r>
            <a:r>
              <a:rPr lang="ru-RU" i="1" dirty="0"/>
              <a:t>Льюис Кэрролл.</a:t>
            </a:r>
            <a:endParaRPr lang="ru-RU" dirty="0"/>
          </a:p>
        </p:txBody>
      </p:sp>
      <p:pic>
        <p:nvPicPr>
          <p:cNvPr id="4" name="Picture 2" descr="https://cdn-images-1.medium.com/max/1600/1*Ds-Abg7_eYCnCqpj5jnsnQ.jpe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927"/>
          <a:stretch/>
        </p:blipFill>
        <p:spPr bwMode="auto">
          <a:xfrm>
            <a:off x="7904463" y="228606"/>
            <a:ext cx="3635896" cy="2672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1219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370115"/>
            <a:ext cx="10515600" cy="1325563"/>
          </a:xfrm>
        </p:spPr>
        <p:txBody>
          <a:bodyPr>
            <a:normAutofit/>
          </a:bodyPr>
          <a:lstStyle/>
          <a:p>
            <a:r>
              <a:rPr lang="uz-Cyrl-UZ" altLang="ru-RU" sz="3600" dirty="0" smtClean="0"/>
              <a:t>Миссия -  бу ташкилотнинг мақсади ёки “мавжудлиги сабаби”ни кўрсатувчи баёнот</a:t>
            </a:r>
            <a:endParaRPr lang="ru-RU" sz="3600" dirty="0">
              <a:solidFill>
                <a:srgbClr val="0B375A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9014" y="2207172"/>
            <a:ext cx="10515600" cy="2761102"/>
          </a:xfrm>
        </p:spPr>
        <p:txBody>
          <a:bodyPr>
            <a:normAutofit/>
          </a:bodyPr>
          <a:lstStyle/>
          <a:p>
            <a:r>
              <a:rPr lang="uz-Cyrl-UZ" dirty="0" smtClean="0"/>
              <a:t>Миссия баёноти саволлари қуйидагича:</a:t>
            </a:r>
          </a:p>
          <a:p>
            <a:r>
              <a:rPr lang="uz-Cyrl-UZ" dirty="0" smtClean="0"/>
              <a:t>Биз нимани бажарамиз?</a:t>
            </a:r>
            <a:endParaRPr lang="ru-RU" dirty="0" smtClean="0"/>
          </a:p>
          <a:p>
            <a:r>
              <a:rPr lang="ru-RU" dirty="0" smtClean="0"/>
              <a:t>Ким </a:t>
            </a:r>
            <a:r>
              <a:rPr lang="ru-RU" dirty="0" err="1" smtClean="0"/>
              <a:t>учун</a:t>
            </a:r>
            <a:r>
              <a:rPr lang="ru-RU" dirty="0" smtClean="0"/>
              <a:t> </a:t>
            </a:r>
            <a:r>
              <a:rPr lang="ru-RU" dirty="0" err="1" smtClean="0"/>
              <a:t>бажарамиз</a:t>
            </a:r>
            <a:r>
              <a:rPr lang="ru-RU" dirty="0" smtClean="0"/>
              <a:t>?</a:t>
            </a:r>
          </a:p>
          <a:p>
            <a:r>
              <a:rPr lang="ru-RU" dirty="0" err="1" smtClean="0"/>
              <a:t>Қандай</a:t>
            </a:r>
            <a:r>
              <a:rPr lang="ru-RU" dirty="0" smtClean="0"/>
              <a:t> </a:t>
            </a:r>
            <a:r>
              <a:rPr lang="ru-RU" dirty="0" err="1" smtClean="0"/>
              <a:t>бажарамиз</a:t>
            </a:r>
            <a:r>
              <a:rPr lang="ru-RU" dirty="0" smtClean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544128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23151"/>
          </a:xfrm>
        </p:spPr>
        <p:txBody>
          <a:bodyPr>
            <a:normAutofit fontScale="90000"/>
          </a:bodyPr>
          <a:lstStyle/>
          <a:p>
            <a:pPr algn="ctr"/>
            <a:r>
              <a:rPr lang="uz-Cyrl-UZ" altLang="ru-RU" dirty="0" smtClean="0"/>
              <a:t>Фирманинг мақсадлари</a:t>
            </a:r>
            <a:endParaRPr lang="ru-RU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379841" y="1471145"/>
            <a:ext cx="5334000" cy="4114800"/>
          </a:xfrm>
          <a:prstGeom prst="rect">
            <a:avLst/>
          </a:prstGeom>
        </p:spPr>
        <p:txBody>
          <a:bodyPr vert="horz">
            <a:normAutofit fontScale="92500" lnSpcReduction="10000"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uz-Cyrl-UZ" altLang="ru-RU" sz="2400" dirty="0" smtClean="0"/>
              <a:t>2000 йилга келиб 125 млрд. АҚШ доллари қийматига эга бўлган компанияга айланиш</a:t>
            </a:r>
            <a:r>
              <a:rPr lang="en-US" altLang="ru-RU" sz="2400" dirty="0" smtClean="0"/>
              <a:t> </a:t>
            </a:r>
            <a:endParaRPr lang="uz-Cyrl-UZ" altLang="ru-RU" sz="2400" dirty="0" smtClean="0"/>
          </a:p>
          <a:p>
            <a:endParaRPr lang="en-US" altLang="ru-RU" sz="2400" dirty="0"/>
          </a:p>
          <a:p>
            <a:r>
              <a:rPr lang="en-US" altLang="ru-RU" sz="2400" dirty="0" smtClean="0"/>
              <a:t>Adidas</a:t>
            </a:r>
            <a:r>
              <a:rPr lang="uz-Cyrl-UZ" altLang="ru-RU" sz="2400" dirty="0" smtClean="0"/>
              <a:t>ни эзиб ташлаш</a:t>
            </a:r>
            <a:endParaRPr lang="en-US" altLang="ru-RU" sz="2400" dirty="0"/>
          </a:p>
          <a:p>
            <a:r>
              <a:rPr lang="uz-Cyrl-UZ" altLang="ru-RU" sz="2400" dirty="0" smtClean="0"/>
              <a:t>Ғарбнинг Харварди бўлиш</a:t>
            </a:r>
            <a:endParaRPr lang="en-US" altLang="ru-RU" sz="2400" dirty="0"/>
          </a:p>
          <a:p>
            <a:r>
              <a:rPr lang="uz-Cyrl-UZ" altLang="ru-RU" sz="2400" dirty="0" smtClean="0"/>
              <a:t>Автомобилни демократлаштириш</a:t>
            </a:r>
          </a:p>
          <a:p>
            <a:endParaRPr lang="en-US" altLang="ru-RU" sz="2400" dirty="0"/>
          </a:p>
          <a:p>
            <a:r>
              <a:rPr lang="en-US" altLang="ru-RU" sz="2400" dirty="0" smtClean="0"/>
              <a:t> Yamaha</a:t>
            </a:r>
            <a:r>
              <a:rPr lang="ru-RU" altLang="ru-RU" sz="2400" dirty="0" smtClean="0"/>
              <a:t>ни </a:t>
            </a:r>
            <a:r>
              <a:rPr lang="ru-RU" altLang="ru-RU" sz="2400" dirty="0" err="1" smtClean="0"/>
              <a:t>забт</a:t>
            </a:r>
            <a:r>
              <a:rPr lang="ru-RU" altLang="ru-RU" sz="2400" dirty="0" smtClean="0"/>
              <a:t> этиш/</a:t>
            </a:r>
            <a:r>
              <a:rPr lang="ru-RU" altLang="ru-RU" sz="2400" dirty="0" err="1" smtClean="0"/>
              <a:t>қулатиш</a:t>
            </a:r>
            <a:endParaRPr lang="en-US" altLang="ru-RU" sz="2400" dirty="0"/>
          </a:p>
          <a:p>
            <a:r>
              <a:rPr lang="ru-RU" altLang="ru-RU" sz="2400" dirty="0" err="1" smtClean="0"/>
              <a:t>Япон</a:t>
            </a:r>
            <a:r>
              <a:rPr lang="ru-RU" altLang="ru-RU" sz="2400" dirty="0" smtClean="0"/>
              <a:t> </a:t>
            </a:r>
            <a:r>
              <a:rPr lang="ru-RU" altLang="ru-RU" sz="2400" dirty="0" err="1" smtClean="0"/>
              <a:t>маҳсулотларининг дунёдаги</a:t>
            </a:r>
            <a:r>
              <a:rPr lang="ru-RU" altLang="ru-RU" sz="2400" dirty="0" smtClean="0"/>
              <a:t> паст </a:t>
            </a:r>
            <a:r>
              <a:rPr lang="ru-RU" altLang="ru-RU" sz="2400" dirty="0" err="1" smtClean="0"/>
              <a:t>сифатли</a:t>
            </a:r>
            <a:r>
              <a:rPr lang="ru-RU" altLang="ru-RU" sz="2400" dirty="0" smtClean="0"/>
              <a:t> </a:t>
            </a:r>
            <a:r>
              <a:rPr lang="ru-RU" altLang="ru-RU" sz="2400" dirty="0" err="1" smtClean="0"/>
              <a:t>қиёфасини ўзгартириш</a:t>
            </a:r>
            <a:r>
              <a:rPr lang="ru-RU" altLang="ru-RU" sz="2400" dirty="0" smtClean="0"/>
              <a:t> </a:t>
            </a:r>
            <a:r>
              <a:rPr lang="ru-RU" altLang="ru-RU" sz="2400" dirty="0" err="1" smtClean="0"/>
              <a:t>билан</a:t>
            </a:r>
            <a:r>
              <a:rPr lang="ru-RU" altLang="ru-RU" sz="2400" dirty="0" smtClean="0"/>
              <a:t> </a:t>
            </a:r>
            <a:r>
              <a:rPr lang="ru-RU" altLang="ru-RU" sz="2400" dirty="0" err="1" smtClean="0"/>
              <a:t>машҳур бўлган</a:t>
            </a:r>
            <a:r>
              <a:rPr lang="ru-RU" altLang="ru-RU" sz="2400" dirty="0" smtClean="0"/>
              <a:t> </a:t>
            </a:r>
            <a:r>
              <a:rPr lang="ru-RU" altLang="ru-RU" sz="2400" dirty="0" err="1" smtClean="0"/>
              <a:t>компанияга</a:t>
            </a:r>
            <a:r>
              <a:rPr lang="ru-RU" altLang="ru-RU" sz="2400" dirty="0" smtClean="0"/>
              <a:t> </a:t>
            </a:r>
            <a:r>
              <a:rPr lang="ru-RU" altLang="ru-RU" sz="2400" dirty="0" err="1" smtClean="0"/>
              <a:t>айланиш</a:t>
            </a:r>
            <a:endParaRPr lang="en-US" altLang="ru-RU" sz="2400" dirty="0"/>
          </a:p>
        </p:txBody>
      </p:sp>
      <p:sp>
        <p:nvSpPr>
          <p:cNvPr id="5" name="Rectangle 4"/>
          <p:cNvSpPr txBox="1">
            <a:spLocks noChangeArrowheads="1"/>
          </p:cNvSpPr>
          <p:nvPr/>
        </p:nvSpPr>
        <p:spPr>
          <a:xfrm>
            <a:off x="6579477" y="1787512"/>
            <a:ext cx="5002924" cy="4114800"/>
          </a:xfrm>
          <a:prstGeom prst="rect">
            <a:avLst/>
          </a:prstGeom>
        </p:spPr>
        <p:txBody>
          <a:bodyPr/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en-US" altLang="ru-RU" sz="2400" dirty="0"/>
              <a:t>Wal-Mart </a:t>
            </a:r>
            <a:r>
              <a:rPr lang="en-US" altLang="ru-RU" sz="2400" dirty="0" smtClean="0"/>
              <a:t>1990</a:t>
            </a:r>
            <a:r>
              <a:rPr lang="uz-Cyrl-UZ" altLang="ru-RU" sz="2400" dirty="0" smtClean="0"/>
              <a:t> йил</a:t>
            </a:r>
            <a:endParaRPr lang="en-US" altLang="ru-RU" sz="2400" dirty="0"/>
          </a:p>
          <a:p>
            <a:endParaRPr lang="uz-Cyrl-UZ" altLang="ru-RU" sz="2400" dirty="0" smtClean="0"/>
          </a:p>
          <a:p>
            <a:r>
              <a:rPr lang="en-US" altLang="ru-RU" sz="2400" dirty="0" smtClean="0"/>
              <a:t>Nike 1960</a:t>
            </a:r>
            <a:r>
              <a:rPr lang="uz-Cyrl-UZ" altLang="ru-RU" sz="2400" dirty="0" smtClean="0"/>
              <a:t> йиллар</a:t>
            </a:r>
            <a:endParaRPr lang="en-US" altLang="ru-RU" sz="2400" dirty="0"/>
          </a:p>
          <a:p>
            <a:r>
              <a:rPr lang="en-US" altLang="ru-RU" sz="2400" dirty="0"/>
              <a:t>Stanford </a:t>
            </a:r>
            <a:r>
              <a:rPr lang="en-US" altLang="ru-RU" sz="2400" dirty="0" smtClean="0"/>
              <a:t>1940</a:t>
            </a:r>
            <a:r>
              <a:rPr lang="uz-Cyrl-UZ" altLang="ru-RU" sz="2400" dirty="0" smtClean="0"/>
              <a:t> йиллар</a:t>
            </a:r>
            <a:endParaRPr lang="en-US" altLang="ru-RU" sz="2400" dirty="0"/>
          </a:p>
          <a:p>
            <a:r>
              <a:rPr lang="en-US" altLang="ru-RU" sz="2400" dirty="0"/>
              <a:t>Ford </a:t>
            </a:r>
            <a:r>
              <a:rPr lang="en-US" altLang="ru-RU" sz="2400" dirty="0" smtClean="0"/>
              <a:t>1900</a:t>
            </a:r>
            <a:r>
              <a:rPr lang="uz-Cyrl-UZ" altLang="ru-RU" sz="2400" dirty="0" smtClean="0"/>
              <a:t> йилларнинг бошларида</a:t>
            </a:r>
          </a:p>
          <a:p>
            <a:endParaRPr lang="en-US" altLang="ru-RU" sz="1000" dirty="0"/>
          </a:p>
          <a:p>
            <a:r>
              <a:rPr lang="en-US" altLang="ru-RU" sz="2400" dirty="0"/>
              <a:t>Honda </a:t>
            </a:r>
            <a:r>
              <a:rPr lang="en-US" altLang="ru-RU" sz="2400" dirty="0" smtClean="0"/>
              <a:t>1970</a:t>
            </a:r>
            <a:r>
              <a:rPr lang="uz-Cyrl-UZ" altLang="ru-RU" sz="2400" dirty="0" smtClean="0"/>
              <a:t> йиллар</a:t>
            </a:r>
            <a:endParaRPr lang="en-US" altLang="ru-RU" sz="2400" dirty="0"/>
          </a:p>
          <a:p>
            <a:r>
              <a:rPr lang="en-US" altLang="ru-RU" sz="2400" dirty="0"/>
              <a:t>Sony </a:t>
            </a:r>
            <a:r>
              <a:rPr lang="en-US" altLang="ru-RU" sz="2400" dirty="0" smtClean="0"/>
              <a:t>1950</a:t>
            </a:r>
            <a:r>
              <a:rPr lang="uz-Cyrl-UZ" altLang="ru-RU" sz="2400" dirty="0" smtClean="0"/>
              <a:t> йилларнинг бошларида</a:t>
            </a:r>
            <a:endParaRPr lang="en-US" altLang="ru-RU" sz="2400" dirty="0"/>
          </a:p>
          <a:p>
            <a:endParaRPr lang="en-US" altLang="ru-RU" sz="2400" dirty="0"/>
          </a:p>
          <a:p>
            <a:endParaRPr lang="en-US" altLang="ru-RU" sz="2400" dirty="0"/>
          </a:p>
        </p:txBody>
      </p:sp>
    </p:spTree>
    <p:extLst>
      <p:ext uri="{BB962C8B-B14F-4D97-AF65-F5344CB8AC3E}">
        <p14:creationId xmlns:p14="http://schemas.microsoft.com/office/powerpoint/2010/main" val="3166535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z-Cyrl-U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Фойдани максималлаштириш гипотезаси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6"/>
            <a:ext cx="4522076" cy="1316967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r>
              <a:rPr lang="uz-Cyrl-UZ" dirty="0" smtClean="0"/>
              <a:t>Фирманинг бош мақсади фойдани максималлаштириш ёки зарарни минималлаштиришдан иборат бўлади.</a:t>
            </a:r>
            <a:endParaRPr lang="ru-RU" dirty="0"/>
          </a:p>
        </p:txBody>
      </p:sp>
      <p:pic>
        <p:nvPicPr>
          <p:cNvPr id="1026" name="Picture 2" descr="Profit Maximization Stock Vector (Royalty Free) 4589753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116" y="1491730"/>
            <a:ext cx="3809684" cy="3301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717627" y="4871574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z-Cyrl-UZ" dirty="0" smtClean="0"/>
              <a:t>Манба: </a:t>
            </a:r>
            <a:r>
              <a:rPr lang="en-US" dirty="0" smtClean="0"/>
              <a:t>https</a:t>
            </a:r>
            <a:r>
              <a:rPr lang="en-US" dirty="0"/>
              <a:t>://www.shutterstock.com/image-vector/profit-maximization-45897538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80614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59178"/>
          </a:xfrm>
        </p:spPr>
        <p:txBody>
          <a:bodyPr/>
          <a:lstStyle/>
          <a:p>
            <a:pPr algn="ctr"/>
            <a:r>
              <a:rPr lang="uz-Cyrl-UZ" dirty="0" smtClean="0"/>
              <a:t>Фирманинг иқтисодий мақсадлари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921916"/>
            <a:ext cx="10515600" cy="3795711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r>
              <a:rPr lang="ru-RU" dirty="0" err="1"/>
              <a:t>Корпоратив</a:t>
            </a:r>
            <a:r>
              <a:rPr lang="ru-RU" dirty="0"/>
              <a:t> </a:t>
            </a:r>
            <a:r>
              <a:rPr lang="ru-RU" dirty="0" err="1"/>
              <a:t>мақсадлар</a:t>
            </a:r>
            <a:r>
              <a:rPr lang="ru-RU" dirty="0"/>
              <a:t> </a:t>
            </a:r>
            <a:r>
              <a:rPr lang="ru-RU" dirty="0" err="1"/>
              <a:t>барча</a:t>
            </a:r>
            <a:r>
              <a:rPr lang="ru-RU" dirty="0"/>
              <a:t> бизнес </a:t>
            </a:r>
            <a:r>
              <a:rPr lang="ru-RU" dirty="0" err="1"/>
              <a:t>бўлинмалари</a:t>
            </a:r>
            <a:r>
              <a:rPr lang="ru-RU" dirty="0"/>
              <a:t> </a:t>
            </a:r>
            <a:r>
              <a:rPr lang="ru-RU" dirty="0" err="1"/>
              <a:t>қондириши</a:t>
            </a:r>
            <a:r>
              <a:rPr lang="ru-RU" dirty="0"/>
              <a:t> </a:t>
            </a:r>
            <a:r>
              <a:rPr lang="ru-RU" dirty="0" err="1"/>
              <a:t>керак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талаблар</a:t>
            </a:r>
            <a:r>
              <a:rPr lang="ru-RU" dirty="0"/>
              <a:t>, </a:t>
            </a:r>
            <a:r>
              <a:rPr lang="ru-RU" dirty="0" err="1"/>
              <a:t>умуман</a:t>
            </a:r>
            <a:r>
              <a:rPr lang="ru-RU" dirty="0"/>
              <a:t> </a:t>
            </a:r>
            <a:r>
              <a:rPr lang="ru-RU" dirty="0" err="1"/>
              <a:t>ташкилотнинг</a:t>
            </a:r>
            <a:r>
              <a:rPr lang="ru-RU" dirty="0"/>
              <a:t> </a:t>
            </a:r>
            <a:r>
              <a:rPr lang="uz-Cyrl-UZ" dirty="0" smtClean="0"/>
              <a:t>сарҳад</a:t>
            </a:r>
            <a:r>
              <a:rPr lang="ru-RU" dirty="0" smtClean="0"/>
              <a:t>лари</a:t>
            </a:r>
            <a:r>
              <a:rPr lang="ru-RU" dirty="0"/>
              <a:t>, </a:t>
            </a:r>
            <a:r>
              <a:rPr lang="ru-RU" dirty="0" err="1"/>
              <a:t>молиявий</a:t>
            </a:r>
            <a:r>
              <a:rPr lang="ru-RU" dirty="0"/>
              <a:t> </a:t>
            </a:r>
            <a:r>
              <a:rPr lang="ru-RU" dirty="0" err="1"/>
              <a:t>мақсадлар</a:t>
            </a:r>
            <a:r>
              <a:rPr lang="ru-RU" dirty="0"/>
              <a:t>, </a:t>
            </a:r>
            <a:r>
              <a:rPr lang="ru-RU" dirty="0" err="1"/>
              <a:t>фаолиятнинг</a:t>
            </a:r>
            <a:r>
              <a:rPr lang="ru-RU" dirty="0"/>
              <a:t> </a:t>
            </a:r>
            <a:r>
              <a:rPr lang="ru-RU" dirty="0" err="1"/>
              <a:t>исталган</a:t>
            </a:r>
            <a:r>
              <a:rPr lang="ru-RU" dirty="0"/>
              <a:t> </a:t>
            </a:r>
            <a:r>
              <a:rPr lang="ru-RU" dirty="0" err="1"/>
              <a:t>географик</a:t>
            </a:r>
            <a:r>
              <a:rPr lang="ru-RU" dirty="0"/>
              <a:t> </a:t>
            </a:r>
            <a:r>
              <a:rPr lang="ru-RU" dirty="0" err="1"/>
              <a:t>тақсимоти</a:t>
            </a:r>
            <a:r>
              <a:rPr lang="ru-RU" dirty="0"/>
              <a:t>, </a:t>
            </a:r>
            <a:r>
              <a:rPr lang="ru-RU" dirty="0" err="1"/>
              <a:t>компаниянинг</a:t>
            </a:r>
            <a:r>
              <a:rPr lang="ru-RU" dirty="0"/>
              <a:t> </a:t>
            </a:r>
            <a:r>
              <a:rPr lang="ru-RU" dirty="0" err="1"/>
              <a:t>ижтимоий</a:t>
            </a:r>
            <a:r>
              <a:rPr lang="ru-RU" dirty="0"/>
              <a:t> </a:t>
            </a:r>
            <a:r>
              <a:rPr lang="ru-RU" dirty="0" err="1"/>
              <a:t>масъулият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боғлиқ</a:t>
            </a:r>
            <a:r>
              <a:rPr lang="ru-RU" dirty="0"/>
              <a:t> </a:t>
            </a:r>
            <a:r>
              <a:rPr lang="ru-RU" dirty="0" err="1"/>
              <a:t>позицияси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боғлиқ</a:t>
            </a:r>
            <a:r>
              <a:rPr lang="ru-RU" dirty="0" smtClean="0"/>
              <a:t>.</a:t>
            </a:r>
          </a:p>
          <a:p>
            <a:r>
              <a:rPr lang="ru-RU" dirty="0"/>
              <a:t>Бизнес </a:t>
            </a:r>
            <a:r>
              <a:rPr lang="ru-RU" dirty="0" err="1"/>
              <a:t>мақсадлари</a:t>
            </a:r>
            <a:r>
              <a:rPr lang="ru-RU" dirty="0"/>
              <a:t> </a:t>
            </a:r>
            <a:r>
              <a:rPr lang="ru-RU" dirty="0" err="1"/>
              <a:t>исталган</a:t>
            </a:r>
            <a:r>
              <a:rPr lang="ru-RU" dirty="0"/>
              <a:t> </a:t>
            </a:r>
            <a:r>
              <a:rPr lang="ru-RU" dirty="0" err="1"/>
              <a:t>даражадаги</a:t>
            </a:r>
            <a:r>
              <a:rPr lang="ru-RU" dirty="0"/>
              <a:t> </a:t>
            </a:r>
            <a:r>
              <a:rPr lang="ru-RU" dirty="0" err="1"/>
              <a:t>рентабеллик</a:t>
            </a:r>
            <a:r>
              <a:rPr lang="ru-RU" dirty="0"/>
              <a:t> (</a:t>
            </a:r>
            <a:r>
              <a:rPr lang="ru-RU" dirty="0" err="1"/>
              <a:t>фойда</a:t>
            </a:r>
            <a:r>
              <a:rPr lang="ru-RU" dirty="0"/>
              <a:t>, </a:t>
            </a:r>
            <a:r>
              <a:rPr lang="ru-RU" dirty="0" err="1"/>
              <a:t>рентабеллик</a:t>
            </a:r>
            <a:r>
              <a:rPr lang="ru-RU" dirty="0"/>
              <a:t>, </a:t>
            </a:r>
            <a:r>
              <a:rPr lang="ru-RU" dirty="0" err="1"/>
              <a:t>даромад</a:t>
            </a:r>
            <a:r>
              <a:rPr lang="ru-RU" dirty="0"/>
              <a:t>)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рақобатбардошлик</a:t>
            </a:r>
            <a:r>
              <a:rPr lang="ru-RU" dirty="0"/>
              <a:t> (</a:t>
            </a:r>
            <a:r>
              <a:rPr lang="ru-RU" dirty="0" err="1"/>
              <a:t>бозор</a:t>
            </a:r>
            <a:r>
              <a:rPr lang="ru-RU" dirty="0"/>
              <a:t> </a:t>
            </a:r>
            <a:r>
              <a:rPr lang="ru-RU" dirty="0" err="1"/>
              <a:t>улуши</a:t>
            </a:r>
            <a:r>
              <a:rPr lang="ru-RU" dirty="0"/>
              <a:t>, </a:t>
            </a:r>
            <a:r>
              <a:rPr lang="ru-RU" dirty="0" err="1"/>
              <a:t>соҳадаги</a:t>
            </a:r>
            <a:r>
              <a:rPr lang="ru-RU" dirty="0"/>
              <a:t> </a:t>
            </a:r>
            <a:r>
              <a:rPr lang="ru-RU" dirty="0" err="1"/>
              <a:t>мавқеи</a:t>
            </a:r>
            <a:r>
              <a:rPr lang="ru-RU" dirty="0"/>
              <a:t>)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боғлиқ</a:t>
            </a:r>
            <a:r>
              <a:rPr lang="ru-RU" dirty="0" smtClean="0"/>
              <a:t>.</a:t>
            </a:r>
          </a:p>
          <a:p>
            <a:r>
              <a:rPr lang="ru-RU" dirty="0"/>
              <a:t>Функционал </a:t>
            </a:r>
            <a:r>
              <a:rPr lang="ru-RU" dirty="0" err="1"/>
              <a:t>мақсадлар</a:t>
            </a:r>
            <a:r>
              <a:rPr lang="ru-RU" dirty="0"/>
              <a:t> -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корпоратив</a:t>
            </a:r>
            <a:r>
              <a:rPr lang="ru-RU" dirty="0"/>
              <a:t> </a:t>
            </a:r>
            <a:r>
              <a:rPr lang="ru-RU" dirty="0" err="1"/>
              <a:t>мақсадларга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бизнес </a:t>
            </a:r>
            <a:r>
              <a:rPr lang="ru-RU" dirty="0" err="1"/>
              <a:t>мақсадларига</a:t>
            </a:r>
            <a:r>
              <a:rPr lang="ru-RU" dirty="0"/>
              <a:t> </a:t>
            </a:r>
            <a:r>
              <a:rPr lang="ru-RU" dirty="0" err="1"/>
              <a:t>эришиш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уларнинг</a:t>
            </a:r>
            <a:r>
              <a:rPr lang="ru-RU" dirty="0"/>
              <a:t> </a:t>
            </a:r>
            <a:r>
              <a:rPr lang="ru-RU" dirty="0" err="1"/>
              <a:t>фаолиятини</a:t>
            </a:r>
            <a:r>
              <a:rPr lang="ru-RU" dirty="0"/>
              <a:t> </a:t>
            </a:r>
            <a:r>
              <a:rPr lang="ru-RU" dirty="0" err="1"/>
              <a:t>бирлаштирадиган</a:t>
            </a:r>
            <a:r>
              <a:rPr lang="ru-RU" dirty="0"/>
              <a:t> функционал </a:t>
            </a:r>
            <a:r>
              <a:rPr lang="ru-RU" dirty="0" err="1"/>
              <a:t>бирликларнинг</a:t>
            </a:r>
            <a:r>
              <a:rPr lang="ru-RU" dirty="0"/>
              <a:t> </a:t>
            </a:r>
            <a:r>
              <a:rPr lang="ru-RU" dirty="0" err="1"/>
              <a:t>олинган</a:t>
            </a:r>
            <a:r>
              <a:rPr lang="ru-RU" dirty="0"/>
              <a:t> </a:t>
            </a:r>
            <a:r>
              <a:rPr lang="ru-RU" dirty="0" err="1"/>
              <a:t>мақсадлари</a:t>
            </a:r>
            <a:r>
              <a:rPr lang="ru-RU" dirty="0"/>
              <a:t>. </a:t>
            </a:r>
            <a:r>
              <a:rPr lang="ru-RU" dirty="0" err="1"/>
              <a:t>Булар</a:t>
            </a:r>
            <a:r>
              <a:rPr lang="ru-RU" dirty="0"/>
              <a:t> </a:t>
            </a:r>
            <a:r>
              <a:rPr lang="ru-RU" dirty="0" err="1"/>
              <a:t>қуйидаги</a:t>
            </a:r>
            <a:r>
              <a:rPr lang="ru-RU" dirty="0"/>
              <a:t> </a:t>
            </a:r>
            <a:r>
              <a:rPr lang="ru-RU" dirty="0" err="1"/>
              <a:t>соҳадаги</a:t>
            </a:r>
            <a:r>
              <a:rPr lang="ru-RU" dirty="0"/>
              <a:t> </a:t>
            </a:r>
            <a:r>
              <a:rPr lang="ru-RU" dirty="0" err="1"/>
              <a:t>мақсадлардир</a:t>
            </a:r>
            <a:r>
              <a:rPr lang="ru-RU" dirty="0"/>
              <a:t>: </a:t>
            </a:r>
            <a:r>
              <a:rPr lang="ru-RU" dirty="0" err="1"/>
              <a:t>унумдорлик</a:t>
            </a:r>
            <a:r>
              <a:rPr lang="ru-RU" dirty="0"/>
              <a:t> (</a:t>
            </a:r>
            <a:r>
              <a:rPr lang="ru-RU" dirty="0" err="1"/>
              <a:t>ишлаб</a:t>
            </a:r>
            <a:r>
              <a:rPr lang="ru-RU" dirty="0"/>
              <a:t> </a:t>
            </a:r>
            <a:r>
              <a:rPr lang="ru-RU" dirty="0" err="1"/>
              <a:t>чиқариш</a:t>
            </a:r>
            <a:r>
              <a:rPr lang="ru-RU" dirty="0"/>
              <a:t> </a:t>
            </a:r>
            <a:r>
              <a:rPr lang="ru-RU" dirty="0" err="1"/>
              <a:t>бирлигига</a:t>
            </a:r>
            <a:r>
              <a:rPr lang="ru-RU" dirty="0"/>
              <a:t> </a:t>
            </a:r>
            <a:r>
              <a:rPr lang="ru-RU" dirty="0" err="1"/>
              <a:t>сарфланган</a:t>
            </a:r>
            <a:r>
              <a:rPr lang="ru-RU" dirty="0"/>
              <a:t> </a:t>
            </a:r>
            <a:r>
              <a:rPr lang="ru-RU" dirty="0" err="1"/>
              <a:t>харажатлар</a:t>
            </a:r>
            <a:r>
              <a:rPr lang="ru-RU" dirty="0"/>
              <a:t>, </a:t>
            </a:r>
            <a:r>
              <a:rPr lang="ru-RU" dirty="0" err="1"/>
              <a:t>материаллар</a:t>
            </a:r>
            <a:r>
              <a:rPr lang="ru-RU" dirty="0"/>
              <a:t> </a:t>
            </a:r>
            <a:r>
              <a:rPr lang="ru-RU" dirty="0" err="1"/>
              <a:t>сарфи</a:t>
            </a:r>
            <a:r>
              <a:rPr lang="ru-RU" dirty="0"/>
              <a:t>); </a:t>
            </a:r>
            <a:r>
              <a:rPr lang="ru-RU" dirty="0" err="1"/>
              <a:t>молиявий</a:t>
            </a:r>
            <a:r>
              <a:rPr lang="ru-RU" dirty="0"/>
              <a:t> </a:t>
            </a:r>
            <a:r>
              <a:rPr lang="ru-RU" dirty="0" err="1"/>
              <a:t>ресурслар</a:t>
            </a:r>
            <a:r>
              <a:rPr lang="ru-RU" dirty="0"/>
              <a:t> (капитал </a:t>
            </a:r>
            <a:r>
              <a:rPr lang="ru-RU" dirty="0" err="1"/>
              <a:t>таркиби</a:t>
            </a:r>
            <a:r>
              <a:rPr lang="ru-RU" dirty="0"/>
              <a:t>, пул </a:t>
            </a:r>
            <a:r>
              <a:rPr lang="ru-RU" dirty="0" err="1"/>
              <a:t>оқими</a:t>
            </a:r>
            <a:r>
              <a:rPr lang="ru-RU" dirty="0"/>
              <a:t>, </a:t>
            </a:r>
            <a:r>
              <a:rPr lang="ru-RU" dirty="0" err="1"/>
              <a:t>айланма</a:t>
            </a:r>
            <a:r>
              <a:rPr lang="ru-RU" dirty="0"/>
              <a:t> </a:t>
            </a:r>
            <a:r>
              <a:rPr lang="ru-RU" dirty="0" err="1"/>
              <a:t>маблағлар</a:t>
            </a:r>
            <a:r>
              <a:rPr lang="ru-RU" dirty="0"/>
              <a:t>); </a:t>
            </a:r>
            <a:r>
              <a:rPr lang="ru-RU" dirty="0" err="1"/>
              <a:t>инсон</a:t>
            </a:r>
            <a:r>
              <a:rPr lang="ru-RU" dirty="0"/>
              <a:t> </a:t>
            </a:r>
            <a:r>
              <a:rPr lang="ru-RU" dirty="0" err="1"/>
              <a:t>ресурслари</a:t>
            </a:r>
            <a:r>
              <a:rPr lang="ru-RU" dirty="0"/>
              <a:t> (</a:t>
            </a:r>
            <a:r>
              <a:rPr lang="ru-RU" dirty="0" err="1"/>
              <a:t>малака</a:t>
            </a:r>
            <a:r>
              <a:rPr lang="ru-RU" dirty="0"/>
              <a:t>, </a:t>
            </a:r>
            <a:r>
              <a:rPr lang="ru-RU" dirty="0" err="1"/>
              <a:t>кадрлар</a:t>
            </a:r>
            <a:r>
              <a:rPr lang="ru-RU" dirty="0"/>
              <a:t> </a:t>
            </a:r>
            <a:r>
              <a:rPr lang="ru-RU" dirty="0" err="1"/>
              <a:t>алмашинуви</a:t>
            </a:r>
            <a:r>
              <a:rPr lang="ru-RU" dirty="0" smtClean="0"/>
              <a:t>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15574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562866"/>
            <a:ext cx="10515600" cy="3713327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r>
              <a:rPr lang="ru-RU" dirty="0" err="1"/>
              <a:t>Ходимларни</a:t>
            </a:r>
            <a:r>
              <a:rPr lang="ru-RU" dirty="0"/>
              <a:t> </a:t>
            </a:r>
            <a:r>
              <a:rPr lang="ru-RU" dirty="0" err="1"/>
              <a:t>яхши</a:t>
            </a:r>
            <a:r>
              <a:rPr lang="ru-RU" dirty="0"/>
              <a:t> </a:t>
            </a:r>
            <a:r>
              <a:rPr lang="ru-RU" dirty="0" err="1"/>
              <a:t>иш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 smtClean="0"/>
              <a:t>таъминлаш</a:t>
            </a:r>
            <a:r>
              <a:rPr lang="ru-RU" dirty="0" smtClean="0"/>
              <a:t>. </a:t>
            </a:r>
            <a:r>
              <a:rPr lang="ru-RU" dirty="0" err="1" smtClean="0"/>
              <a:t>Ишдан</a:t>
            </a:r>
            <a:r>
              <a:rPr lang="ru-RU" dirty="0" smtClean="0"/>
              <a:t> </a:t>
            </a:r>
            <a:r>
              <a:rPr lang="ru-RU" dirty="0" err="1" smtClean="0"/>
              <a:t>қониққан</a:t>
            </a:r>
            <a:r>
              <a:rPr lang="ru-RU" dirty="0" smtClean="0"/>
              <a:t> </a:t>
            </a:r>
            <a:r>
              <a:rPr lang="ru-RU" dirty="0" err="1"/>
              <a:t>ходимлар</a:t>
            </a:r>
            <a:r>
              <a:rPr lang="ru-RU" dirty="0"/>
              <a:t> </a:t>
            </a:r>
            <a:r>
              <a:rPr lang="ru-RU" dirty="0" err="1"/>
              <a:t>нафақат</a:t>
            </a:r>
            <a:r>
              <a:rPr lang="ru-RU" dirty="0"/>
              <a:t> </a:t>
            </a:r>
            <a:r>
              <a:rPr lang="ru-RU" dirty="0" err="1"/>
              <a:t>унумдорликни</a:t>
            </a:r>
            <a:r>
              <a:rPr lang="ru-RU" dirty="0"/>
              <a:t> </a:t>
            </a:r>
            <a:r>
              <a:rPr lang="ru-RU" dirty="0" err="1"/>
              <a:t>оширадилар</a:t>
            </a:r>
            <a:r>
              <a:rPr lang="ru-RU" dirty="0"/>
              <a:t>, балки </a:t>
            </a:r>
            <a:r>
              <a:rPr lang="ru-RU" dirty="0" err="1"/>
              <a:t>компанияда</a:t>
            </a:r>
            <a:r>
              <a:rPr lang="ru-RU" dirty="0"/>
              <a:t> </a:t>
            </a:r>
            <a:r>
              <a:rPr lang="ru-RU" dirty="0" err="1"/>
              <a:t>узоқроқ</a:t>
            </a:r>
            <a:r>
              <a:rPr lang="ru-RU" dirty="0"/>
              <a:t> </a:t>
            </a:r>
            <a:r>
              <a:rPr lang="ru-RU" dirty="0" err="1"/>
              <a:t>қолишади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шу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қимматли</a:t>
            </a:r>
            <a:r>
              <a:rPr lang="ru-RU" dirty="0"/>
              <a:t> </a:t>
            </a:r>
            <a:r>
              <a:rPr lang="ru-RU" dirty="0" err="1"/>
              <a:t>меҳнат</a:t>
            </a:r>
            <a:r>
              <a:rPr lang="ru-RU" dirty="0"/>
              <a:t> </a:t>
            </a:r>
            <a:r>
              <a:rPr lang="ru-RU" dirty="0" err="1" smtClean="0"/>
              <a:t>қўнимсизлигини</a:t>
            </a:r>
            <a:r>
              <a:rPr lang="ru-RU" dirty="0" smtClean="0"/>
              <a:t> </a:t>
            </a:r>
            <a:r>
              <a:rPr lang="ru-RU" dirty="0" err="1"/>
              <a:t>камайтиради</a:t>
            </a:r>
            <a:r>
              <a:rPr lang="ru-RU" dirty="0" smtClean="0"/>
              <a:t>.</a:t>
            </a:r>
          </a:p>
          <a:p>
            <a:r>
              <a:rPr lang="ru-RU" dirty="0" err="1"/>
              <a:t>Мижозларга</a:t>
            </a:r>
            <a:r>
              <a:rPr lang="ru-RU" dirty="0"/>
              <a:t> </a:t>
            </a:r>
            <a:r>
              <a:rPr lang="ru-RU" dirty="0" err="1"/>
              <a:t>яхши</a:t>
            </a:r>
            <a:r>
              <a:rPr lang="ru-RU" dirty="0"/>
              <a:t> </a:t>
            </a:r>
            <a:r>
              <a:rPr lang="ru-RU" dirty="0" err="1"/>
              <a:t>маҳсулот</a:t>
            </a:r>
            <a:r>
              <a:rPr lang="ru-RU" dirty="0"/>
              <a:t>/</a:t>
            </a:r>
            <a:r>
              <a:rPr lang="ru-RU" dirty="0" err="1"/>
              <a:t>хизматларни</a:t>
            </a:r>
            <a:r>
              <a:rPr lang="ru-RU" dirty="0"/>
              <a:t> </a:t>
            </a:r>
            <a:r>
              <a:rPr lang="ru-RU" dirty="0" err="1"/>
              <a:t>тақдим</a:t>
            </a:r>
            <a:r>
              <a:rPr lang="ru-RU" dirty="0"/>
              <a:t> </a:t>
            </a:r>
            <a:r>
              <a:rPr lang="ru-RU" dirty="0" err="1" smtClean="0"/>
              <a:t>этиш</a:t>
            </a:r>
            <a:r>
              <a:rPr lang="ru-RU" dirty="0" smtClean="0"/>
              <a:t>. </a:t>
            </a:r>
            <a:r>
              <a:rPr lang="ru-RU" dirty="0" err="1"/>
              <a:t>Қониқарли</a:t>
            </a:r>
            <a:r>
              <a:rPr lang="ru-RU" dirty="0"/>
              <a:t> </a:t>
            </a:r>
            <a:r>
              <a:rPr lang="ru-RU" dirty="0" err="1"/>
              <a:t>мижозларсиз</a:t>
            </a:r>
            <a:r>
              <a:rPr lang="ru-RU" dirty="0"/>
              <a:t> компания </a:t>
            </a:r>
            <a:r>
              <a:rPr lang="ru-RU" dirty="0" err="1"/>
              <a:t>бизнесда</a:t>
            </a:r>
            <a:r>
              <a:rPr lang="ru-RU" dirty="0"/>
              <a:t> </a:t>
            </a:r>
            <a:r>
              <a:rPr lang="ru-RU" dirty="0" err="1"/>
              <a:t>қола</a:t>
            </a:r>
            <a:r>
              <a:rPr lang="ru-RU" dirty="0"/>
              <a:t> </a:t>
            </a:r>
            <a:r>
              <a:rPr lang="ru-RU" dirty="0" err="1"/>
              <a:t>олмайди</a:t>
            </a:r>
            <a:r>
              <a:rPr lang="ru-RU" dirty="0" smtClean="0"/>
              <a:t>.</a:t>
            </a:r>
          </a:p>
          <a:p>
            <a:r>
              <a:rPr lang="ru-RU" dirty="0" err="1"/>
              <a:t>Жамиятнинг</a:t>
            </a:r>
            <a:r>
              <a:rPr lang="ru-RU" dirty="0"/>
              <a:t> </a:t>
            </a:r>
            <a:r>
              <a:rPr lang="ru-RU" dirty="0" err="1"/>
              <a:t>яхши</a:t>
            </a:r>
            <a:r>
              <a:rPr lang="ru-RU" dirty="0"/>
              <a:t> </a:t>
            </a:r>
            <a:r>
              <a:rPr lang="ru-RU" dirty="0" err="1"/>
              <a:t>фуқаролари</a:t>
            </a:r>
            <a:r>
              <a:rPr lang="ru-RU" dirty="0"/>
              <a:t> </a:t>
            </a:r>
            <a:r>
              <a:rPr lang="ru-RU" dirty="0" err="1" smtClean="0"/>
              <a:t>бўлиш</a:t>
            </a:r>
            <a:r>
              <a:rPr lang="ru-RU" dirty="0" smtClean="0"/>
              <a:t>. </a:t>
            </a:r>
            <a:r>
              <a:rPr lang="ru-RU" dirty="0" err="1"/>
              <a:t>Хайрия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бошқа</a:t>
            </a:r>
            <a:r>
              <a:rPr lang="ru-RU" dirty="0"/>
              <a:t> </a:t>
            </a:r>
            <a:r>
              <a:rPr lang="ru-RU" dirty="0" err="1"/>
              <a:t>нотижорат</a:t>
            </a:r>
            <a:r>
              <a:rPr lang="ru-RU" dirty="0"/>
              <a:t> </a:t>
            </a:r>
            <a:r>
              <a:rPr lang="ru-RU" dirty="0" err="1"/>
              <a:t>фаолиятни</a:t>
            </a:r>
            <a:r>
              <a:rPr lang="ru-RU" dirty="0"/>
              <a:t> </a:t>
            </a:r>
            <a:r>
              <a:rPr lang="ru-RU" dirty="0" err="1" smtClean="0"/>
              <a:t>қўллаб-қувватлаш</a:t>
            </a:r>
            <a:r>
              <a:rPr lang="ru-RU" dirty="0" smtClean="0"/>
              <a:t> </a:t>
            </a:r>
            <a:r>
              <a:rPr lang="ru-RU" dirty="0" err="1"/>
              <a:t>аҳолининг</a:t>
            </a:r>
            <a:r>
              <a:rPr lang="ru-RU" dirty="0"/>
              <a:t> </a:t>
            </a:r>
            <a:r>
              <a:rPr lang="ru-RU" dirty="0" err="1"/>
              <a:t>хайрихоҳлигини</a:t>
            </a:r>
            <a:r>
              <a:rPr lang="ru-RU" dirty="0"/>
              <a:t> </a:t>
            </a:r>
            <a:r>
              <a:rPr lang="ru-RU" dirty="0" err="1"/>
              <a:t>оширади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унинг</a:t>
            </a:r>
            <a:r>
              <a:rPr lang="ru-RU" dirty="0"/>
              <a:t> потенциал </a:t>
            </a:r>
            <a:r>
              <a:rPr lang="ru-RU" dirty="0" err="1"/>
              <a:t>савдосини</a:t>
            </a:r>
            <a:r>
              <a:rPr lang="ru-RU" dirty="0"/>
              <a:t> </a:t>
            </a:r>
            <a:r>
              <a:rPr lang="ru-RU" dirty="0" err="1"/>
              <a:t>оширади</a:t>
            </a:r>
            <a:r>
              <a:rPr lang="ru-RU" dirty="0"/>
              <a:t>.</a:t>
            </a: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Фирманинг ноиқтисодий мақсадлари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73607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34108081"/>
              </p:ext>
            </p:extLst>
          </p:nvPr>
        </p:nvGraphicFramePr>
        <p:xfrm>
          <a:off x="838200" y="1825625"/>
          <a:ext cx="10515600" cy="2941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xmlns="" val="3660325691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xmlns="" val="644046340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uz-Cyrl-UZ" dirty="0" smtClean="0"/>
                        <a:t>Фирманинг мақсадлари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9783554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z-Cyrl-UZ" dirty="0" smtClean="0"/>
                        <a:t>Қисқа муддатда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 smtClean="0"/>
                        <a:t>Узоқ муддатда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711189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Фирма </a:t>
                      </a:r>
                      <a:r>
                        <a:rPr lang="ru-RU" dirty="0" err="1" smtClean="0"/>
                        <a:t>маълум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маълумотлар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миқдорини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ўзгартириши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мумкин</a:t>
                      </a:r>
                      <a:r>
                        <a:rPr lang="ru-RU" dirty="0" smtClean="0"/>
                        <a:t> (</a:t>
                      </a:r>
                      <a:r>
                        <a:rPr lang="ru-RU" dirty="0" err="1" smtClean="0"/>
                        <a:t>масалан</a:t>
                      </a:r>
                      <a:r>
                        <a:rPr lang="ru-RU" dirty="0" smtClean="0"/>
                        <a:t>, </a:t>
                      </a:r>
                      <a:r>
                        <a:rPr lang="ru-RU" dirty="0" err="1" smtClean="0"/>
                        <a:t>иш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соатлари</a:t>
                      </a:r>
                      <a:r>
                        <a:rPr lang="ru-RU" dirty="0" smtClean="0"/>
                        <a:t>), </a:t>
                      </a:r>
                      <a:r>
                        <a:rPr lang="ru-RU" dirty="0" err="1" smtClean="0"/>
                        <a:t>лекин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камида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битта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ресурснинг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қатъий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миқдори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билан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ишлаши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керак</a:t>
                      </a:r>
                      <a:r>
                        <a:rPr lang="ru-RU" dirty="0" smtClean="0"/>
                        <a:t> (</a:t>
                      </a:r>
                      <a:r>
                        <a:rPr lang="ru-RU" dirty="0" err="1" smtClean="0"/>
                        <a:t>масалан</a:t>
                      </a:r>
                      <a:r>
                        <a:rPr lang="ru-RU" dirty="0" smtClean="0"/>
                        <a:t>, </a:t>
                      </a:r>
                      <a:r>
                        <a:rPr lang="ru-RU" dirty="0" err="1" smtClean="0"/>
                        <a:t>корхона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ҳажми</a:t>
                      </a:r>
                      <a:r>
                        <a:rPr lang="ru-RU" dirty="0" smtClean="0"/>
                        <a:t>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Фирма </a:t>
                      </a:r>
                      <a:r>
                        <a:rPr lang="ru-RU" dirty="0" err="1" smtClean="0"/>
                        <a:t>барча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фойдаланиладиган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ресурслар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миқдорини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ўзгартиришга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қодир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396247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Корхонанинг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мақсади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максимал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фойда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олишдир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Корхонанинг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мақсади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максимал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фойда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олишдир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04558969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Бизнес </a:t>
                      </a:r>
                      <a:r>
                        <a:rPr lang="ru-RU" dirty="0" err="1" smtClean="0"/>
                        <a:t>вақти-вақти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билан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узоқ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муддатда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максимал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фойда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олишни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кутган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ҳолда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қисқа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муддатда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фойдани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қурбон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қилади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422848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53630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85350333"/>
              </p:ext>
            </p:extLst>
          </p:nvPr>
        </p:nvGraphicFramePr>
        <p:xfrm>
          <a:off x="754118" y="143969"/>
          <a:ext cx="9567041" cy="5669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24865">
                  <a:extLst>
                    <a:ext uri="{9D8B030D-6E8A-4147-A177-3AD203B41FA5}">
                      <a16:colId xmlns:a16="http://schemas.microsoft.com/office/drawing/2014/main" xmlns="" val="3539756076"/>
                    </a:ext>
                  </a:extLst>
                </a:gridCol>
                <a:gridCol w="3091160">
                  <a:extLst>
                    <a:ext uri="{9D8B030D-6E8A-4147-A177-3AD203B41FA5}">
                      <a16:colId xmlns:a16="http://schemas.microsoft.com/office/drawing/2014/main" xmlns="" val="1790767934"/>
                    </a:ext>
                  </a:extLst>
                </a:gridCol>
                <a:gridCol w="3051016">
                  <a:extLst>
                    <a:ext uri="{9D8B030D-6E8A-4147-A177-3AD203B41FA5}">
                      <a16:colId xmlns:a16="http://schemas.microsoft.com/office/drawing/2014/main" xmlns="" val="3011913454"/>
                    </a:ext>
                  </a:extLst>
                </a:gridCol>
              </a:tblGrid>
              <a:tr h="353269">
                <a:tc>
                  <a:txBody>
                    <a:bodyPr/>
                    <a:lstStyle/>
                    <a:p>
                      <a:r>
                        <a:rPr lang="uz-Cyrl-UZ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Ёндашувлар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Фирманинг</a:t>
                      </a:r>
                      <a:r>
                        <a:rPr lang="uz-Cyrl-UZ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функциялари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Фирма мақсадлари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89924311"/>
                  </a:ext>
                </a:extLst>
              </a:tr>
              <a:tr h="609751">
                <a:tc>
                  <a:txBody>
                    <a:bodyPr/>
                    <a:lstStyle/>
                    <a:p>
                      <a:r>
                        <a:rPr lang="uz-Cyrl-UZ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Фирманинг неоклассик назарияси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ишлаб чиқариш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Даромад,</a:t>
                      </a:r>
                      <a:r>
                        <a:rPr lang="uz-Cyrl-UZ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фойдани максималлаштириш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00244744"/>
                  </a:ext>
                </a:extLst>
              </a:tr>
              <a:tr h="609751">
                <a:tc>
                  <a:txBody>
                    <a:bodyPr/>
                    <a:lstStyle/>
                    <a:p>
                      <a:r>
                        <a:rPr lang="uz-Cyrl-UZ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Фирманинг бихевиористик</a:t>
                      </a:r>
                      <a:r>
                        <a:rPr lang="uz-Cyrl-UZ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назарияси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z-Cyrl-UZ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ишлаб чиқариш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Қониқарли</a:t>
                      </a:r>
                      <a:r>
                        <a:rPr lang="uz-Cyrl-UZ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(етарли) даромад олиш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65917758"/>
                  </a:ext>
                </a:extLst>
              </a:tr>
              <a:tr h="609751">
                <a:tc>
                  <a:txBody>
                    <a:bodyPr/>
                    <a:lstStyle/>
                    <a:p>
                      <a:pPr marL="0" marR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z-Cyrl-UZ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Фирманинг тадбиркорлик</a:t>
                      </a:r>
                      <a:r>
                        <a:rPr lang="uz-Cyrl-UZ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назарияси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ижодий (яратувчанлик)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Тадбиркорнинг</a:t>
                      </a:r>
                      <a:r>
                        <a:rPr lang="uz-Cyrl-UZ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шахсий мақсадларига боғлиқ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60569633"/>
                  </a:ext>
                </a:extLst>
              </a:tr>
              <a:tr h="871073">
                <a:tc>
                  <a:txBody>
                    <a:bodyPr/>
                    <a:lstStyle/>
                    <a:p>
                      <a:pPr marL="0" marR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z-Cyrl-UZ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Фирманинг институционал</a:t>
                      </a:r>
                      <a:r>
                        <a:rPr lang="uz-Cyrl-UZ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назарияси</a:t>
                      </a:r>
                      <a:endParaRPr lang="ru-RU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Товар ва хизматларни қайта ишлаш бўйича</a:t>
                      </a:r>
                      <a:r>
                        <a:rPr lang="uz-Cyrl-UZ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фаолиятлар келишуви 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Трансакцион</a:t>
                      </a:r>
                      <a:r>
                        <a:rPr lang="uz-Cyrl-UZ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харажатларни минималлаштириш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744920922"/>
                  </a:ext>
                </a:extLst>
              </a:tr>
              <a:tr h="871073">
                <a:tc>
                  <a:txBody>
                    <a:bodyPr/>
                    <a:lstStyle/>
                    <a:p>
                      <a:r>
                        <a:rPr lang="uz-Cyrl-UZ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Дж.Гэлбрейтнинг корпорация назарияси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ижтимоий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Корпорациянинг</a:t>
                      </a:r>
                      <a:r>
                        <a:rPr lang="uz-Cyrl-UZ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режали ўсиш даражаси ва рискни минималлаштириш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657804547"/>
                  </a:ext>
                </a:extLst>
              </a:tr>
              <a:tr h="609751">
                <a:tc>
                  <a:txBody>
                    <a:bodyPr/>
                    <a:lstStyle/>
                    <a:p>
                      <a:r>
                        <a:rPr lang="uz-Cyrl-UZ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Ташкилотнинг</a:t>
                      </a:r>
                      <a:r>
                        <a:rPr lang="uz-Cyrl-UZ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эволюцион назарияси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Иқтисодий, ижтимоий,</a:t>
                      </a:r>
                      <a:r>
                        <a:rPr lang="uz-Cyrl-UZ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институционал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Барқарор ривожланиш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21170575"/>
                  </a:ext>
                </a:extLst>
              </a:tr>
              <a:tr h="871073">
                <a:tc>
                  <a:txBody>
                    <a:bodyPr/>
                    <a:lstStyle/>
                    <a:p>
                      <a:r>
                        <a:rPr lang="uz-Cyrl-UZ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Ташкилотнинг тармоқ назарияси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ҳамкорлар</a:t>
                      </a:r>
                      <a:r>
                        <a:rPr lang="uz-Cyrl-UZ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билан муносабатларни ривожлантириш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z-Cyrl-UZ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Барқарор ривожланиш</a:t>
                      </a:r>
                      <a:r>
                        <a:rPr lang="ru-RU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</a:t>
                      </a:r>
                      <a:r>
                        <a:rPr lang="ru-RU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ҳамкорлар</a:t>
                      </a:r>
                      <a:r>
                        <a:rPr lang="ru-RU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ўртасида</a:t>
                      </a:r>
                      <a:r>
                        <a:rPr lang="ru-RU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рискларни</a:t>
                      </a:r>
                      <a:r>
                        <a:rPr lang="ru-RU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тақсимлаш</a:t>
                      </a:r>
                      <a:endParaRPr lang="ru-RU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001406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38813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Фирманинг катталигига нисбатан чеклов</a:t>
            </a:r>
            <a:endParaRPr lang="ru-RU" dirty="0"/>
          </a:p>
        </p:txBody>
      </p:sp>
      <p:pic>
        <p:nvPicPr>
          <p:cNvPr id="4" name="Picture 7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29657" y="1543544"/>
            <a:ext cx="5329503" cy="4701683"/>
          </a:xfrm>
        </p:spPr>
      </p:pic>
      <p:sp>
        <p:nvSpPr>
          <p:cNvPr id="5" name="TextBox 4"/>
          <p:cNvSpPr txBox="1"/>
          <p:nvPr/>
        </p:nvSpPr>
        <p:spPr>
          <a:xfrm>
            <a:off x="6274678" y="1818290"/>
            <a:ext cx="1923393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sz="1200" dirty="0" smtClean="0"/>
              <a:t>Ташқи трансакциялар</a:t>
            </a:r>
            <a:endParaRPr lang="ru-RU" sz="1200" dirty="0"/>
          </a:p>
        </p:txBody>
      </p:sp>
      <p:sp>
        <p:nvSpPr>
          <p:cNvPr id="6" name="TextBox 5"/>
          <p:cNvSpPr txBox="1"/>
          <p:nvPr/>
        </p:nvSpPr>
        <p:spPr>
          <a:xfrm>
            <a:off x="6337738" y="2030362"/>
            <a:ext cx="1923393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sz="1200" dirty="0" smtClean="0"/>
              <a:t>Ички трансакциялар</a:t>
            </a:r>
            <a:endParaRPr lang="ru-RU" sz="1200" dirty="0"/>
          </a:p>
        </p:txBody>
      </p:sp>
      <p:sp>
        <p:nvSpPr>
          <p:cNvPr id="7" name="TextBox 6"/>
          <p:cNvSpPr txBox="1"/>
          <p:nvPr/>
        </p:nvSpPr>
        <p:spPr>
          <a:xfrm>
            <a:off x="6400798" y="2252944"/>
            <a:ext cx="1923393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sz="1200" dirty="0" smtClean="0"/>
              <a:t>Умумий</a:t>
            </a:r>
            <a:endParaRPr lang="ru-RU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4945120" y="1799529"/>
            <a:ext cx="55704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sz="1200" dirty="0" smtClean="0"/>
              <a:t>Харажат</a:t>
            </a:r>
            <a:endParaRPr lang="ru-RU" sz="1200" dirty="0"/>
          </a:p>
        </p:txBody>
      </p:sp>
      <p:sp>
        <p:nvSpPr>
          <p:cNvPr id="9" name="TextBox 8"/>
          <p:cNvSpPr txBox="1"/>
          <p:nvPr/>
        </p:nvSpPr>
        <p:spPr>
          <a:xfrm>
            <a:off x="8534402" y="5580995"/>
            <a:ext cx="1322331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sz="1200" dirty="0" smtClean="0"/>
              <a:t>Ички операциялар, %</a:t>
            </a:r>
            <a:endParaRPr lang="ru-RU" sz="1200" dirty="0"/>
          </a:p>
        </p:txBody>
      </p:sp>
      <p:sp>
        <p:nvSpPr>
          <p:cNvPr id="10" name="Rectangle 6"/>
          <p:cNvSpPr txBox="1">
            <a:spLocks noChangeArrowheads="1"/>
          </p:cNvSpPr>
          <p:nvPr/>
        </p:nvSpPr>
        <p:spPr>
          <a:xfrm>
            <a:off x="675290" y="2768575"/>
            <a:ext cx="3810000" cy="168953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594" indent="-228594" algn="l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8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71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60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349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189" lvl="1" indent="0">
              <a:buNone/>
            </a:pPr>
            <a:r>
              <a:rPr lang="ru-RU" alt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операциялар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операциялар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қиймати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ўртасидаг</a:t>
            </a:r>
            <a:r>
              <a:rPr lang="uz-Cyrl-UZ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компромисс</a:t>
            </a:r>
            <a:endParaRPr lang="en-US" alt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4669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9535510" cy="4351339"/>
          </a:xfrm>
        </p:spPr>
        <p:txBody>
          <a:bodyPr>
            <a:normAutofit fontScale="70000" lnSpcReduction="20000"/>
          </a:bodyPr>
          <a:lstStyle/>
          <a:p>
            <a:r>
              <a:rPr lang="ru-RU" dirty="0" err="1" smtClean="0"/>
              <a:t>Олимлар</a:t>
            </a:r>
            <a:r>
              <a:rPr lang="ru-RU" dirty="0" smtClean="0"/>
              <a:t> нега </a:t>
            </a:r>
            <a:r>
              <a:rPr lang="ru-RU" dirty="0" err="1" smtClean="0"/>
              <a:t>фирмалар</a:t>
            </a:r>
            <a:r>
              <a:rPr lang="ru-RU" dirty="0" smtClean="0"/>
              <a:t> </a:t>
            </a:r>
            <a:r>
              <a:rPr lang="ru-RU" dirty="0" err="1" smtClean="0"/>
              <a:t>сотувдан</a:t>
            </a:r>
            <a:r>
              <a:rPr lang="ru-RU" dirty="0" smtClean="0"/>
              <a:t> пул </a:t>
            </a:r>
            <a:r>
              <a:rPr lang="ru-RU" dirty="0" err="1" smtClean="0"/>
              <a:t>тушумларига</a:t>
            </a:r>
            <a:r>
              <a:rPr lang="ru-RU" dirty="0" smtClean="0"/>
              <a:t> </a:t>
            </a:r>
            <a:r>
              <a:rPr lang="ru-RU" dirty="0" err="1" smtClean="0"/>
              <a:t>устуворлик</a:t>
            </a:r>
            <a:r>
              <a:rPr lang="ru-RU" dirty="0" smtClean="0"/>
              <a:t> </a:t>
            </a:r>
            <a:r>
              <a:rPr lang="ru-RU" dirty="0" err="1" smtClean="0"/>
              <a:t>беришлари</a:t>
            </a:r>
            <a:r>
              <a:rPr lang="ru-RU" dirty="0" smtClean="0"/>
              <a:t> </a:t>
            </a:r>
            <a:r>
              <a:rPr lang="ru-RU" dirty="0" err="1" smtClean="0"/>
              <a:t>борасида</a:t>
            </a:r>
            <a:r>
              <a:rPr lang="ru-RU" dirty="0" smtClean="0"/>
              <a:t> </a:t>
            </a:r>
            <a:r>
              <a:rPr lang="ru-RU" dirty="0" err="1" smtClean="0"/>
              <a:t>қатор далилларни</a:t>
            </a:r>
            <a:r>
              <a:rPr lang="ru-RU" dirty="0" smtClean="0"/>
              <a:t> </a:t>
            </a:r>
            <a:r>
              <a:rPr lang="ru-RU" dirty="0" err="1" smtClean="0"/>
              <a:t>келтиришади</a:t>
            </a:r>
            <a:r>
              <a:rPr lang="ru-RU" dirty="0" smtClean="0"/>
              <a:t>:</a:t>
            </a:r>
            <a:endParaRPr lang="ru-RU" dirty="0"/>
          </a:p>
          <a:p>
            <a:r>
              <a:rPr lang="ru-RU" dirty="0"/>
              <a:t>1. </a:t>
            </a:r>
            <a:r>
              <a:rPr lang="ru-RU" dirty="0" err="1" smtClean="0"/>
              <a:t>Сотувлардаги</a:t>
            </a:r>
            <a:r>
              <a:rPr lang="ru-RU" dirty="0" smtClean="0"/>
              <a:t> </a:t>
            </a:r>
            <a:r>
              <a:rPr lang="ru-RU" dirty="0" err="1" smtClean="0"/>
              <a:t>ўзгариш</a:t>
            </a:r>
            <a:r>
              <a:rPr lang="ru-RU" dirty="0" smtClean="0"/>
              <a:t> </a:t>
            </a:r>
            <a:r>
              <a:rPr lang="ru-RU" dirty="0" err="1" smtClean="0"/>
              <a:t>савдо</a:t>
            </a:r>
            <a:r>
              <a:rPr lang="ru-RU" dirty="0" smtClean="0"/>
              <a:t> </a:t>
            </a:r>
            <a:r>
              <a:rPr lang="ru-RU" dirty="0" err="1" smtClean="0"/>
              <a:t>усуллари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ишлаб</a:t>
            </a:r>
            <a:r>
              <a:rPr lang="ru-RU" dirty="0" smtClean="0"/>
              <a:t> </a:t>
            </a:r>
            <a:r>
              <a:rPr lang="ru-RU" dirty="0" err="1" smtClean="0"/>
              <a:t>чиқариш технологияларидаги</a:t>
            </a:r>
            <a:r>
              <a:rPr lang="ru-RU" dirty="0" smtClean="0"/>
              <a:t> </a:t>
            </a:r>
            <a:r>
              <a:rPr lang="ru-RU" dirty="0" err="1" smtClean="0"/>
              <a:t>йирик</a:t>
            </a:r>
            <a:r>
              <a:rPr lang="ru-RU" dirty="0" smtClean="0"/>
              <a:t> </a:t>
            </a:r>
            <a:r>
              <a:rPr lang="ru-RU" dirty="0" err="1" smtClean="0"/>
              <a:t>тўғрилаш/мувофиқлаштириш ишларини</a:t>
            </a:r>
            <a:r>
              <a:rPr lang="ru-RU" dirty="0" smtClean="0"/>
              <a:t> </a:t>
            </a:r>
            <a:r>
              <a:rPr lang="ru-RU" dirty="0" err="1" smtClean="0"/>
              <a:t>тақозо этади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бу</a:t>
            </a:r>
            <a:r>
              <a:rPr lang="ru-RU" dirty="0" smtClean="0"/>
              <a:t> </a:t>
            </a:r>
            <a:r>
              <a:rPr lang="ru-RU" dirty="0" err="1" smtClean="0"/>
              <a:t>ўз</a:t>
            </a:r>
            <a:r>
              <a:rPr lang="ru-RU" dirty="0" smtClean="0"/>
              <a:t> </a:t>
            </a:r>
            <a:r>
              <a:rPr lang="ru-RU" dirty="0" err="1" smtClean="0"/>
              <a:t>навбатида</a:t>
            </a:r>
            <a:r>
              <a:rPr lang="ru-RU" dirty="0" smtClean="0"/>
              <a:t> </a:t>
            </a:r>
            <a:r>
              <a:rPr lang="ru-RU" dirty="0" err="1" smtClean="0"/>
              <a:t>фойдадаги</a:t>
            </a:r>
            <a:r>
              <a:rPr lang="ru-RU" dirty="0" smtClean="0"/>
              <a:t> </a:t>
            </a:r>
            <a:r>
              <a:rPr lang="ru-RU" dirty="0" err="1" smtClean="0"/>
              <a:t>мос</a:t>
            </a:r>
            <a:r>
              <a:rPr lang="ru-RU" dirty="0" smtClean="0"/>
              <a:t> </a:t>
            </a:r>
            <a:r>
              <a:rPr lang="ru-RU" dirty="0" err="1" smtClean="0"/>
              <a:t>ўзгаришлар</a:t>
            </a:r>
            <a:r>
              <a:rPr lang="ru-RU" dirty="0" smtClean="0"/>
              <a:t> </a:t>
            </a:r>
            <a:r>
              <a:rPr lang="ru-RU" dirty="0" err="1" smtClean="0"/>
              <a:t>билан</a:t>
            </a:r>
            <a:r>
              <a:rPr lang="ru-RU" dirty="0" smtClean="0"/>
              <a:t> </a:t>
            </a:r>
            <a:r>
              <a:rPr lang="ru-RU" dirty="0" err="1" smtClean="0"/>
              <a:t>ўзини</a:t>
            </a:r>
            <a:r>
              <a:rPr lang="ru-RU" dirty="0" smtClean="0"/>
              <a:t> </a:t>
            </a:r>
            <a:r>
              <a:rPr lang="ru-RU" dirty="0" err="1" smtClean="0"/>
              <a:t>оқлайди.</a:t>
            </a:r>
            <a:endParaRPr lang="ru-RU" dirty="0"/>
          </a:p>
          <a:p>
            <a:r>
              <a:rPr lang="ru-RU" dirty="0"/>
              <a:t>2.  </a:t>
            </a:r>
            <a:r>
              <a:rPr lang="ru-RU" dirty="0" err="1" smtClean="0"/>
              <a:t>Фирманинг</a:t>
            </a:r>
            <a:r>
              <a:rPr lang="ru-RU" dirty="0" smtClean="0"/>
              <a:t> </a:t>
            </a:r>
            <a:r>
              <a:rPr lang="ru-RU" dirty="0" err="1" smtClean="0"/>
              <a:t>бошқарув аппарати</a:t>
            </a:r>
            <a:r>
              <a:rPr lang="ru-RU" dirty="0" smtClean="0"/>
              <a:t> </a:t>
            </a:r>
            <a:r>
              <a:rPr lang="ru-RU" dirty="0" err="1" smtClean="0"/>
              <a:t>сотувда</a:t>
            </a:r>
            <a:r>
              <a:rPr lang="ru-RU" dirty="0" smtClean="0"/>
              <a:t> </a:t>
            </a:r>
            <a:r>
              <a:rPr lang="ru-RU" dirty="0" err="1" smtClean="0"/>
              <a:t>ўсишнинг</a:t>
            </a:r>
            <a:r>
              <a:rPr lang="ru-RU" dirty="0" smtClean="0"/>
              <a:t> </a:t>
            </a:r>
            <a:r>
              <a:rPr lang="ru-RU" dirty="0" err="1" smtClean="0"/>
              <a:t>бўлмаслиги</a:t>
            </a:r>
            <a:r>
              <a:rPr lang="ru-RU" dirty="0" smtClean="0"/>
              <a:t> </a:t>
            </a:r>
            <a:r>
              <a:rPr lang="ru-RU" dirty="0" err="1" smtClean="0"/>
              <a:t>компаниянинг</a:t>
            </a:r>
            <a:r>
              <a:rPr lang="ru-RU" dirty="0" smtClean="0"/>
              <a:t> </a:t>
            </a:r>
            <a:r>
              <a:rPr lang="ru-RU" dirty="0" err="1" smtClean="0"/>
              <a:t>мавқеига, унинг</a:t>
            </a:r>
            <a:r>
              <a:rPr lang="ru-RU" dirty="0" smtClean="0"/>
              <a:t> </a:t>
            </a:r>
            <a:r>
              <a:rPr lang="ru-RU" dirty="0" err="1" smtClean="0"/>
              <a:t>истеъмолчилар</a:t>
            </a:r>
            <a:r>
              <a:rPr lang="ru-RU" dirty="0" smtClean="0"/>
              <a:t>, </a:t>
            </a:r>
            <a:r>
              <a:rPr lang="ru-RU" dirty="0" err="1" smtClean="0"/>
              <a:t>молиявий</a:t>
            </a:r>
            <a:r>
              <a:rPr lang="ru-RU" dirty="0" smtClean="0"/>
              <a:t> </a:t>
            </a:r>
            <a:r>
              <a:rPr lang="ru-RU" dirty="0" err="1" smtClean="0"/>
              <a:t>муассасалар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ходимлар</a:t>
            </a:r>
            <a:r>
              <a:rPr lang="ru-RU" dirty="0" smtClean="0"/>
              <a:t> </a:t>
            </a:r>
            <a:r>
              <a:rPr lang="ru-RU" dirty="0" err="1" smtClean="0"/>
              <a:t>билан</a:t>
            </a:r>
            <a:r>
              <a:rPr lang="ru-RU" dirty="0" smtClean="0"/>
              <a:t> </a:t>
            </a:r>
            <a:r>
              <a:rPr lang="ru-RU" dirty="0" err="1" smtClean="0"/>
              <a:t>муносабатларига</a:t>
            </a:r>
            <a:r>
              <a:rPr lang="ru-RU" dirty="0" smtClean="0"/>
              <a:t> </a:t>
            </a:r>
            <a:r>
              <a:rPr lang="ru-RU" dirty="0" err="1" smtClean="0"/>
              <a:t>путур</a:t>
            </a:r>
            <a:r>
              <a:rPr lang="ru-RU" dirty="0" smtClean="0"/>
              <a:t> </a:t>
            </a:r>
            <a:r>
              <a:rPr lang="ru-RU" dirty="0" err="1" smtClean="0"/>
              <a:t>етказиши</a:t>
            </a:r>
            <a:r>
              <a:rPr lang="ru-RU" dirty="0" smtClean="0"/>
              <a:t> </a:t>
            </a:r>
            <a:r>
              <a:rPr lang="ru-RU" dirty="0" err="1" smtClean="0"/>
              <a:t>мумкинлигини</a:t>
            </a:r>
            <a:r>
              <a:rPr lang="ru-RU" dirty="0" smtClean="0"/>
              <a:t> </a:t>
            </a:r>
            <a:r>
              <a:rPr lang="ru-RU" dirty="0" err="1" smtClean="0"/>
              <a:t>ҳис этишлари</a:t>
            </a:r>
            <a:r>
              <a:rPr lang="ru-RU" dirty="0" smtClean="0"/>
              <a:t> </a:t>
            </a:r>
            <a:r>
              <a:rPr lang="ru-RU" dirty="0" err="1" smtClean="0"/>
              <a:t>керак</a:t>
            </a:r>
            <a:r>
              <a:rPr lang="ru-RU" dirty="0" smtClean="0"/>
              <a:t>.</a:t>
            </a:r>
            <a:endParaRPr lang="ru-RU" dirty="0"/>
          </a:p>
          <a:p>
            <a:r>
              <a:rPr lang="ru-RU" dirty="0"/>
              <a:t>3. </a:t>
            </a:r>
            <a:r>
              <a:rPr lang="ru-RU" dirty="0" err="1" smtClean="0"/>
              <a:t>Фирманинг</a:t>
            </a:r>
            <a:r>
              <a:rPr lang="ru-RU" dirty="0" smtClean="0"/>
              <a:t> </a:t>
            </a:r>
            <a:r>
              <a:rPr lang="ru-RU" dirty="0" err="1" smtClean="0"/>
              <a:t>бошқарув</a:t>
            </a:r>
            <a:r>
              <a:rPr lang="ru-RU" dirty="0" smtClean="0"/>
              <a:t> </a:t>
            </a:r>
            <a:r>
              <a:rPr lang="ru-RU" dirty="0" err="1" smtClean="0"/>
              <a:t>аппарати</a:t>
            </a:r>
            <a:r>
              <a:rPr lang="ru-RU" dirty="0" smtClean="0"/>
              <a:t>  </a:t>
            </a:r>
            <a:r>
              <a:rPr lang="ru-RU" dirty="0" err="1" smtClean="0"/>
              <a:t>сотувда</a:t>
            </a:r>
            <a:r>
              <a:rPr lang="ru-RU" dirty="0" smtClean="0"/>
              <a:t> </a:t>
            </a:r>
            <a:r>
              <a:rPr lang="ru-RU" dirty="0" err="1" smtClean="0"/>
              <a:t>ўсишнинг</a:t>
            </a:r>
            <a:r>
              <a:rPr lang="ru-RU" dirty="0" smtClean="0"/>
              <a:t> </a:t>
            </a:r>
            <a:r>
              <a:rPr lang="ru-RU" dirty="0" err="1" smtClean="0"/>
              <a:t>бўлмаслиги</a:t>
            </a:r>
            <a:r>
              <a:rPr lang="ru-RU" dirty="0" smtClean="0"/>
              <a:t> </a:t>
            </a:r>
            <a:r>
              <a:rPr lang="ru-RU" dirty="0" err="1" smtClean="0"/>
              <a:t>компаниянинг</a:t>
            </a:r>
            <a:r>
              <a:rPr lang="ru-RU" dirty="0" smtClean="0"/>
              <a:t> </a:t>
            </a:r>
            <a:r>
              <a:rPr lang="ru-RU" dirty="0" err="1" smtClean="0"/>
              <a:t>бозордаги</a:t>
            </a:r>
            <a:r>
              <a:rPr lang="ru-RU" dirty="0" smtClean="0"/>
              <a:t> </a:t>
            </a:r>
            <a:r>
              <a:rPr lang="ru-RU" dirty="0" err="1" smtClean="0"/>
              <a:t>таъсирини</a:t>
            </a:r>
            <a:r>
              <a:rPr lang="ru-RU" dirty="0" smtClean="0"/>
              <a:t> </a:t>
            </a:r>
            <a:r>
              <a:rPr lang="ru-RU" dirty="0" err="1" smtClean="0"/>
              <a:t>камайтиришга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унинг</a:t>
            </a:r>
            <a:r>
              <a:rPr lang="ru-RU" dirty="0" smtClean="0"/>
              <a:t> </a:t>
            </a:r>
            <a:r>
              <a:rPr lang="ru-RU" dirty="0" err="1" smtClean="0"/>
              <a:t>рақобатчиларга</a:t>
            </a:r>
            <a:r>
              <a:rPr lang="ru-RU" dirty="0" smtClean="0"/>
              <a:t> </a:t>
            </a:r>
            <a:r>
              <a:rPr lang="uz-Cyrl-UZ" dirty="0" smtClean="0"/>
              <a:t>нисбатан </a:t>
            </a:r>
            <a:r>
              <a:rPr lang="ru-RU" dirty="0" err="1" smtClean="0"/>
              <a:t>янада</a:t>
            </a:r>
            <a:r>
              <a:rPr lang="ru-RU" dirty="0" smtClean="0"/>
              <a:t> </a:t>
            </a:r>
            <a:r>
              <a:rPr lang="ru-RU" dirty="0" err="1" smtClean="0"/>
              <a:t>заифроқ</a:t>
            </a:r>
            <a:r>
              <a:rPr lang="ru-RU" dirty="0" smtClean="0"/>
              <a:t> </a:t>
            </a:r>
            <a:r>
              <a:rPr lang="ru-RU" dirty="0" err="1" smtClean="0"/>
              <a:t>бўлишига</a:t>
            </a:r>
            <a:r>
              <a:rPr lang="ru-RU" dirty="0" smtClean="0"/>
              <a:t> </a:t>
            </a:r>
            <a:r>
              <a:rPr lang="ru-RU" dirty="0" err="1" smtClean="0"/>
              <a:t>олиб</a:t>
            </a:r>
            <a:r>
              <a:rPr lang="ru-RU" dirty="0" smtClean="0"/>
              <a:t> </a:t>
            </a:r>
            <a:r>
              <a:rPr lang="ru-RU" dirty="0" err="1" smtClean="0"/>
              <a:t>келади</a:t>
            </a:r>
            <a:r>
              <a:rPr lang="ru-RU" dirty="0" smtClean="0"/>
              <a:t> </a:t>
            </a:r>
            <a:r>
              <a:rPr lang="ru-RU" dirty="0" err="1" smtClean="0"/>
              <a:t>деб</a:t>
            </a:r>
            <a:r>
              <a:rPr lang="ru-RU" dirty="0" smtClean="0"/>
              <a:t> </a:t>
            </a:r>
            <a:r>
              <a:rPr lang="ru-RU" dirty="0" err="1" smtClean="0"/>
              <a:t>ҳисоблаши</a:t>
            </a:r>
            <a:r>
              <a:rPr lang="ru-RU" dirty="0" smtClean="0"/>
              <a:t> </a:t>
            </a:r>
            <a:r>
              <a:rPr lang="ru-RU" dirty="0" err="1" smtClean="0"/>
              <a:t>мумкин</a:t>
            </a:r>
            <a:r>
              <a:rPr lang="ru-RU" dirty="0" smtClean="0"/>
              <a:t>.</a:t>
            </a:r>
            <a:endParaRPr lang="ru-RU" dirty="0"/>
          </a:p>
          <a:p>
            <a:r>
              <a:rPr lang="ru-RU" dirty="0"/>
              <a:t>4. </a:t>
            </a:r>
            <a:r>
              <a:rPr lang="ru-RU" dirty="0" err="1" smtClean="0"/>
              <a:t>Кўп</a:t>
            </a:r>
            <a:r>
              <a:rPr lang="ru-RU" dirty="0" smtClean="0"/>
              <a:t> </a:t>
            </a:r>
            <a:r>
              <a:rPr lang="ru-RU" dirty="0" err="1" smtClean="0"/>
              <a:t>ҳолатларда бошқарувчилар фирманинг</a:t>
            </a:r>
            <a:r>
              <a:rPr lang="ru-RU" dirty="0" smtClean="0"/>
              <a:t> </a:t>
            </a:r>
            <a:r>
              <a:rPr lang="ru-RU" dirty="0" err="1" smtClean="0"/>
              <a:t>эгалари</a:t>
            </a:r>
            <a:r>
              <a:rPr lang="ru-RU" dirty="0" smtClean="0"/>
              <a:t> </a:t>
            </a:r>
            <a:r>
              <a:rPr lang="ru-RU" dirty="0" err="1" smtClean="0"/>
              <a:t>эмас</a:t>
            </a:r>
            <a:r>
              <a:rPr lang="ru-RU" dirty="0" smtClean="0"/>
              <a:t>, балки </a:t>
            </a:r>
            <a:r>
              <a:rPr lang="ru-RU" dirty="0" err="1" smtClean="0"/>
              <a:t>ёлланган</a:t>
            </a:r>
            <a:r>
              <a:rPr lang="ru-RU" dirty="0" smtClean="0"/>
              <a:t> </a:t>
            </a:r>
            <a:r>
              <a:rPr lang="ru-RU" dirty="0" err="1" smtClean="0"/>
              <a:t>хизматчилар</a:t>
            </a:r>
            <a:r>
              <a:rPr lang="ru-RU" dirty="0" smtClean="0"/>
              <a:t> </a:t>
            </a:r>
            <a:r>
              <a:rPr lang="ru-RU" dirty="0" err="1" smtClean="0"/>
              <a:t>бўлишлари</a:t>
            </a:r>
            <a:r>
              <a:rPr lang="ru-RU" dirty="0" smtClean="0"/>
              <a:t> </a:t>
            </a:r>
            <a:r>
              <a:rPr lang="ru-RU" dirty="0" err="1" smtClean="0"/>
              <a:t>боис</a:t>
            </a:r>
            <a:r>
              <a:rPr lang="ru-RU" dirty="0" smtClean="0"/>
              <a:t>, </a:t>
            </a:r>
            <a:r>
              <a:rPr lang="ru-RU" dirty="0" err="1" smtClean="0"/>
              <a:t>компаниянинг</a:t>
            </a:r>
            <a:r>
              <a:rPr lang="ru-RU" dirty="0" smtClean="0"/>
              <a:t> </a:t>
            </a:r>
            <a:r>
              <a:rPr lang="ru-RU" dirty="0" err="1" smtClean="0"/>
              <a:t>бошқарув аппарати</a:t>
            </a:r>
            <a:r>
              <a:rPr lang="ru-RU" dirty="0" smtClean="0"/>
              <a:t> </a:t>
            </a:r>
            <a:r>
              <a:rPr lang="ru-RU" dirty="0" err="1" smtClean="0"/>
              <a:t>фаолиятини</a:t>
            </a:r>
            <a:r>
              <a:rPr lang="ru-RU" dirty="0" smtClean="0"/>
              <a:t> </a:t>
            </a:r>
            <a:r>
              <a:rPr lang="ru-RU" dirty="0" err="1" smtClean="0"/>
              <a:t>баҳолашда фойда</a:t>
            </a:r>
            <a:r>
              <a:rPr lang="ru-RU" dirty="0" smtClean="0"/>
              <a:t> </a:t>
            </a:r>
            <a:r>
              <a:rPr lang="ru-RU" dirty="0" err="1" smtClean="0"/>
              <a:t>даражасига</a:t>
            </a:r>
            <a:r>
              <a:rPr lang="ru-RU" dirty="0" smtClean="0"/>
              <a:t> </a:t>
            </a:r>
            <a:r>
              <a:rPr lang="ru-RU" dirty="0" err="1" smtClean="0"/>
              <a:t>нисбатан</a:t>
            </a:r>
            <a:r>
              <a:rPr lang="ru-RU" dirty="0" smtClean="0"/>
              <a:t> </a:t>
            </a:r>
            <a:r>
              <a:rPr lang="ru-RU" dirty="0" err="1" smtClean="0"/>
              <a:t>сотув</a:t>
            </a:r>
            <a:r>
              <a:rPr lang="ru-RU" dirty="0" smtClean="0"/>
              <a:t> </a:t>
            </a:r>
            <a:r>
              <a:rPr lang="ru-RU" dirty="0" err="1" smtClean="0"/>
              <a:t>ҳажми салмоқлироқ кўрсаткич</a:t>
            </a:r>
            <a:r>
              <a:rPr lang="ru-RU" dirty="0" smtClean="0"/>
              <a:t> </a:t>
            </a:r>
            <a:r>
              <a:rPr lang="ru-RU" dirty="0" err="1" smtClean="0"/>
              <a:t>бўлиб</a:t>
            </a:r>
            <a:r>
              <a:rPr lang="ru-RU" dirty="0" smtClean="0"/>
              <a:t> </a:t>
            </a:r>
            <a:r>
              <a:rPr lang="ru-RU" dirty="0" err="1" smtClean="0"/>
              <a:t>хизмат</a:t>
            </a:r>
            <a:r>
              <a:rPr lang="ru-RU" dirty="0" smtClean="0"/>
              <a:t> </a:t>
            </a:r>
            <a:r>
              <a:rPr lang="ru-RU" dirty="0" err="1" smtClean="0"/>
              <a:t>қилиши мумкин</a:t>
            </a:r>
            <a:r>
              <a:rPr lang="ru-RU" dirty="0" smtClean="0"/>
              <a:t> (</a:t>
            </a:r>
            <a:r>
              <a:rPr lang="ru-RU" dirty="0" err="1" smtClean="0"/>
              <a:t>фойданинг</a:t>
            </a:r>
            <a:r>
              <a:rPr lang="ru-RU" dirty="0" smtClean="0"/>
              <a:t> </a:t>
            </a:r>
            <a:r>
              <a:rPr lang="ru-RU" dirty="0" err="1" smtClean="0"/>
              <a:t>кутилган</a:t>
            </a:r>
            <a:r>
              <a:rPr lang="ru-RU" dirty="0" smtClean="0"/>
              <a:t> </a:t>
            </a:r>
            <a:r>
              <a:rPr lang="ru-RU" dirty="0" err="1" smtClean="0"/>
              <a:t>даражаси</a:t>
            </a:r>
            <a:r>
              <a:rPr lang="ru-RU" dirty="0" smtClean="0"/>
              <a:t> </a:t>
            </a:r>
            <a:r>
              <a:rPr lang="ru-RU" dirty="0" err="1" smtClean="0"/>
              <a:t>таъминланаётган</a:t>
            </a:r>
            <a:r>
              <a:rPr lang="ru-RU" dirty="0" smtClean="0"/>
              <a:t> </a:t>
            </a:r>
            <a:r>
              <a:rPr lang="ru-RU" dirty="0" err="1" smtClean="0"/>
              <a:t>шароитда</a:t>
            </a:r>
            <a:r>
              <a:rPr lang="ru-RU" dirty="0" smtClean="0"/>
              <a:t>).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err="1" smtClean="0"/>
              <a:t>Сотувни</a:t>
            </a:r>
            <a:r>
              <a:rPr lang="ru-RU" dirty="0" smtClean="0"/>
              <a:t> </a:t>
            </a:r>
            <a:r>
              <a:rPr lang="ru-RU" dirty="0" err="1" smtClean="0"/>
              <a:t>максималлаштириш</a:t>
            </a:r>
            <a:r>
              <a:rPr lang="ru-RU" dirty="0" smtClean="0"/>
              <a:t> модели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1319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9630103" cy="4351339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dirty="0" err="1" smtClean="0"/>
              <a:t>Ўсиш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унинг</a:t>
            </a:r>
            <a:r>
              <a:rPr lang="ru-RU" dirty="0" smtClean="0"/>
              <a:t> </a:t>
            </a:r>
            <a:r>
              <a:rPr lang="ru-RU" dirty="0" err="1" smtClean="0"/>
              <a:t>потенциали</a:t>
            </a:r>
            <a:r>
              <a:rPr lang="ru-RU" dirty="0" smtClean="0"/>
              <a:t> </a:t>
            </a:r>
            <a:r>
              <a:rPr lang="ru-RU" dirty="0" err="1" smtClean="0"/>
              <a:t>компаниянинг</a:t>
            </a:r>
            <a:r>
              <a:rPr lang="ru-RU" dirty="0" smtClean="0"/>
              <a:t> </a:t>
            </a:r>
            <a:r>
              <a:rPr lang="ru-RU" dirty="0" err="1" smtClean="0"/>
              <a:t>йиллик</a:t>
            </a:r>
            <a:r>
              <a:rPr lang="ru-RU" dirty="0" smtClean="0"/>
              <a:t> </a:t>
            </a:r>
            <a:r>
              <a:rPr lang="ru-RU" dirty="0" err="1" smtClean="0"/>
              <a:t>ҳисоботлари ва</a:t>
            </a:r>
            <a:r>
              <a:rPr lang="ru-RU" dirty="0" smtClean="0"/>
              <a:t> </a:t>
            </a:r>
            <a:r>
              <a:rPr lang="ru-RU" dirty="0" err="1" smtClean="0"/>
              <a:t>нашрларнинг</a:t>
            </a:r>
            <a:r>
              <a:rPr lang="ru-RU" dirty="0" smtClean="0"/>
              <a:t> </a:t>
            </a:r>
            <a:r>
              <a:rPr lang="ru-RU" dirty="0" err="1" smtClean="0"/>
              <a:t>молиявий</a:t>
            </a:r>
            <a:r>
              <a:rPr lang="ru-RU" dirty="0" smtClean="0"/>
              <a:t> </a:t>
            </a:r>
            <a:r>
              <a:rPr lang="ru-RU" dirty="0" err="1" smtClean="0"/>
              <a:t>саҳифаларида молиявий</a:t>
            </a:r>
            <a:r>
              <a:rPr lang="ru-RU" dirty="0" smtClean="0"/>
              <a:t> </a:t>
            </a:r>
            <a:r>
              <a:rPr lang="ru-RU" dirty="0" err="1" smtClean="0"/>
              <a:t>таҳлилчилар ва</a:t>
            </a:r>
            <a:r>
              <a:rPr lang="ru-RU" dirty="0" smtClean="0"/>
              <a:t> </a:t>
            </a:r>
            <a:r>
              <a:rPr lang="ru-RU" dirty="0" err="1" smtClean="0"/>
              <a:t>инвесторлар</a:t>
            </a:r>
            <a:r>
              <a:rPr lang="ru-RU" dirty="0" smtClean="0"/>
              <a:t> </a:t>
            </a:r>
            <a:r>
              <a:rPr lang="ru-RU" dirty="0" err="1" smtClean="0"/>
              <a:t>учун</a:t>
            </a:r>
            <a:r>
              <a:rPr lang="ru-RU" dirty="0" smtClean="0"/>
              <a:t> </a:t>
            </a:r>
            <a:r>
              <a:rPr lang="ru-RU" dirty="0" err="1" smtClean="0"/>
              <a:t>фирманинг</a:t>
            </a:r>
            <a:r>
              <a:rPr lang="ru-RU" dirty="0" smtClean="0"/>
              <a:t> </a:t>
            </a:r>
            <a:r>
              <a:rPr lang="ru-RU" dirty="0" err="1" smtClean="0"/>
              <a:t>муваффақият ўлчови</a:t>
            </a:r>
            <a:r>
              <a:rPr lang="ru-RU" dirty="0" smtClean="0"/>
              <a:t> </a:t>
            </a:r>
            <a:r>
              <a:rPr lang="ru-RU" dirty="0" err="1" smtClean="0"/>
              <a:t>вазифасини</a:t>
            </a:r>
            <a:r>
              <a:rPr lang="ru-RU" dirty="0" smtClean="0"/>
              <a:t> </a:t>
            </a:r>
            <a:r>
              <a:rPr lang="ru-RU" dirty="0" err="1" smtClean="0"/>
              <a:t>бажариши</a:t>
            </a:r>
            <a:r>
              <a:rPr lang="ru-RU" dirty="0" smtClean="0"/>
              <a:t> </a:t>
            </a:r>
            <a:r>
              <a:rPr lang="ru-RU" dirty="0" err="1" smtClean="0"/>
              <a:t>мумкин</a:t>
            </a:r>
            <a:r>
              <a:rPr lang="ru-RU" dirty="0" smtClean="0"/>
              <a:t>. </a:t>
            </a:r>
          </a:p>
          <a:p>
            <a:pPr algn="just"/>
            <a:r>
              <a:rPr lang="ru-RU" dirty="0" smtClean="0"/>
              <a:t>Ушбу </a:t>
            </a:r>
            <a:r>
              <a:rPr lang="ru-RU" dirty="0" err="1" smtClean="0"/>
              <a:t>моделга</a:t>
            </a:r>
            <a:r>
              <a:rPr lang="ru-RU" dirty="0" smtClean="0"/>
              <a:t> </a:t>
            </a:r>
            <a:r>
              <a:rPr lang="ru-RU" dirty="0" err="1" smtClean="0"/>
              <a:t>мувофиқ</a:t>
            </a:r>
            <a:r>
              <a:rPr lang="ru-RU" dirty="0" smtClean="0"/>
              <a:t>, </a:t>
            </a:r>
            <a:r>
              <a:rPr lang="ru-RU" dirty="0" err="1" smtClean="0"/>
              <a:t>фойдани</a:t>
            </a:r>
            <a:r>
              <a:rPr lang="ru-RU" dirty="0" smtClean="0"/>
              <a:t> </a:t>
            </a:r>
            <a:r>
              <a:rPr lang="ru-RU" dirty="0" err="1" smtClean="0"/>
              <a:t>максималлаштиришни</a:t>
            </a:r>
            <a:r>
              <a:rPr lang="ru-RU" dirty="0" smtClean="0"/>
              <a:t> </a:t>
            </a:r>
            <a:r>
              <a:rPr lang="ru-RU" dirty="0" err="1" smtClean="0"/>
              <a:t>барқарор таъминлайдиган</a:t>
            </a:r>
            <a:r>
              <a:rPr lang="ru-RU" dirty="0" smtClean="0"/>
              <a:t> </a:t>
            </a:r>
            <a:r>
              <a:rPr lang="ru-RU" dirty="0" err="1" smtClean="0"/>
              <a:t>ишлаб</a:t>
            </a:r>
            <a:r>
              <a:rPr lang="ru-RU" dirty="0" smtClean="0"/>
              <a:t> </a:t>
            </a:r>
            <a:r>
              <a:rPr lang="ru-RU" dirty="0" err="1" smtClean="0"/>
              <a:t>чиқариш ҳажмига эришишда</a:t>
            </a:r>
            <a:r>
              <a:rPr lang="ru-RU" dirty="0" smtClean="0"/>
              <a:t> </a:t>
            </a:r>
            <a:r>
              <a:rPr lang="ru-RU" dirty="0" err="1" smtClean="0"/>
              <a:t>маҳсулот ишлаб</a:t>
            </a:r>
            <a:r>
              <a:rPr lang="ru-RU" dirty="0" smtClean="0"/>
              <a:t> </a:t>
            </a:r>
            <a:r>
              <a:rPr lang="ru-RU" dirty="0" err="1" smtClean="0"/>
              <a:t>чиқариш доимий</a:t>
            </a:r>
            <a:r>
              <a:rPr lang="ru-RU" dirty="0" smtClean="0"/>
              <a:t> </a:t>
            </a:r>
            <a:r>
              <a:rPr lang="ru-RU" dirty="0" err="1" smtClean="0"/>
              <a:t>харажатлар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талаб</a:t>
            </a:r>
            <a:r>
              <a:rPr lang="ru-RU" dirty="0" smtClean="0"/>
              <a:t> </a:t>
            </a:r>
            <a:r>
              <a:rPr lang="ru-RU" dirty="0" err="1" smtClean="0"/>
              <a:t>даражаси</a:t>
            </a:r>
            <a:r>
              <a:rPr lang="ru-RU" dirty="0" smtClean="0"/>
              <a:t> </a:t>
            </a:r>
            <a:r>
              <a:rPr lang="ru-RU" dirty="0" err="1" smtClean="0"/>
              <a:t>сақланиб туришига</a:t>
            </a:r>
            <a:r>
              <a:rPr lang="ru-RU" dirty="0" smtClean="0"/>
              <a:t> </a:t>
            </a:r>
            <a:r>
              <a:rPr lang="ru-RU" dirty="0" err="1" smtClean="0"/>
              <a:t>мос</a:t>
            </a:r>
            <a:r>
              <a:rPr lang="ru-RU" dirty="0" smtClean="0"/>
              <a:t> </a:t>
            </a:r>
            <a:r>
              <a:rPr lang="ru-RU" dirty="0" err="1" smtClean="0"/>
              <a:t>равишда</a:t>
            </a:r>
            <a:r>
              <a:rPr lang="ru-RU" dirty="0" smtClean="0"/>
              <a:t> </a:t>
            </a:r>
            <a:r>
              <a:rPr lang="ru-RU" dirty="0" err="1" smtClean="0"/>
              <a:t>доимий</a:t>
            </a:r>
            <a:r>
              <a:rPr lang="ru-RU" dirty="0" smtClean="0"/>
              <a:t> характер </a:t>
            </a:r>
            <a:r>
              <a:rPr lang="ru-RU" dirty="0" err="1" smtClean="0"/>
              <a:t>касб</a:t>
            </a:r>
            <a:r>
              <a:rPr lang="ru-RU" dirty="0" smtClean="0"/>
              <a:t> </a:t>
            </a:r>
            <a:r>
              <a:rPr lang="ru-RU" dirty="0" err="1" smtClean="0"/>
              <a:t>этиши</a:t>
            </a:r>
            <a:r>
              <a:rPr lang="ru-RU" dirty="0" smtClean="0"/>
              <a:t> </a:t>
            </a:r>
            <a:r>
              <a:rPr lang="ru-RU" dirty="0" err="1" smtClean="0"/>
              <a:t>керак</a:t>
            </a:r>
            <a:r>
              <a:rPr lang="ru-RU" dirty="0" smtClean="0"/>
              <a:t>. Ушбу </a:t>
            </a:r>
            <a:r>
              <a:rPr lang="ru-RU" dirty="0" err="1" smtClean="0"/>
              <a:t>сабабга</a:t>
            </a:r>
            <a:r>
              <a:rPr lang="ru-RU" dirty="0" smtClean="0"/>
              <a:t> </a:t>
            </a:r>
            <a:r>
              <a:rPr lang="ru-RU" dirty="0" err="1" smtClean="0"/>
              <a:t>кўра</a:t>
            </a:r>
            <a:r>
              <a:rPr lang="ru-RU" dirty="0" smtClean="0"/>
              <a:t>, </a:t>
            </a:r>
            <a:r>
              <a:rPr lang="ru-RU" dirty="0" err="1" smtClean="0"/>
              <a:t>моделга</a:t>
            </a:r>
            <a:r>
              <a:rPr lang="ru-RU" dirty="0" smtClean="0"/>
              <a:t> </a:t>
            </a:r>
            <a:r>
              <a:rPr lang="ru-RU" dirty="0" err="1" smtClean="0"/>
              <a:t>мувофиқ</a:t>
            </a:r>
            <a:r>
              <a:rPr lang="ru-RU" dirty="0" smtClean="0"/>
              <a:t>, </a:t>
            </a:r>
            <a:r>
              <a:rPr lang="ru-RU" dirty="0" err="1" smtClean="0"/>
              <a:t>фирмаларда</a:t>
            </a:r>
            <a:r>
              <a:rPr lang="ru-RU" dirty="0" smtClean="0"/>
              <a:t>  </a:t>
            </a:r>
            <a:r>
              <a:rPr lang="ru-RU" dirty="0" err="1" smtClean="0"/>
              <a:t>ишлаб</a:t>
            </a:r>
            <a:r>
              <a:rPr lang="ru-RU" dirty="0" smtClean="0"/>
              <a:t> </a:t>
            </a:r>
            <a:r>
              <a:rPr lang="ru-RU" dirty="0" err="1" smtClean="0"/>
              <a:t>чиқариш ва</a:t>
            </a:r>
            <a:r>
              <a:rPr lang="ru-RU" dirty="0" smtClean="0"/>
              <a:t> </a:t>
            </a:r>
            <a:r>
              <a:rPr lang="ru-RU" dirty="0" err="1"/>
              <a:t>сотувни</a:t>
            </a:r>
            <a:r>
              <a:rPr lang="ru-RU" dirty="0"/>
              <a:t> </a:t>
            </a:r>
            <a:r>
              <a:rPr lang="ru-RU" dirty="0" err="1"/>
              <a:t>янада</a:t>
            </a:r>
            <a:r>
              <a:rPr lang="ru-RU" dirty="0"/>
              <a:t> </a:t>
            </a:r>
            <a:r>
              <a:rPr lang="ru-RU" dirty="0" err="1"/>
              <a:t>ошириш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асос</a:t>
            </a:r>
            <a:r>
              <a:rPr lang="ru-RU" dirty="0"/>
              <a:t> </a:t>
            </a:r>
            <a:r>
              <a:rPr lang="ru-RU" dirty="0" err="1"/>
              <a:t>етарли</a:t>
            </a:r>
            <a:r>
              <a:rPr lang="ru-RU" dirty="0"/>
              <a:t> </a:t>
            </a:r>
            <a:r>
              <a:rPr lang="ru-RU" dirty="0" err="1"/>
              <a:t>бўлмайди</a:t>
            </a:r>
            <a:r>
              <a:rPr lang="ru-RU" dirty="0"/>
              <a:t>.</a:t>
            </a:r>
          </a:p>
          <a:p>
            <a:pPr algn="just"/>
            <a:r>
              <a:rPr lang="ru-RU" dirty="0" err="1"/>
              <a:t>Аслида</a:t>
            </a:r>
            <a:r>
              <a:rPr lang="ru-RU" dirty="0"/>
              <a:t> </a:t>
            </a:r>
            <a:r>
              <a:rPr lang="ru-RU" dirty="0" err="1"/>
              <a:t>талаб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харажатлар</a:t>
            </a:r>
            <a:r>
              <a:rPr lang="ru-RU" dirty="0"/>
              <a:t> </a:t>
            </a:r>
            <a:r>
              <a:rPr lang="ru-RU" dirty="0" err="1"/>
              <a:t>доимий</a:t>
            </a:r>
            <a:r>
              <a:rPr lang="ru-RU" dirty="0"/>
              <a:t> </a:t>
            </a:r>
            <a:r>
              <a:rPr lang="ru-RU" dirty="0" err="1"/>
              <a:t>бўлмайди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фирма </a:t>
            </a:r>
            <a:r>
              <a:rPr lang="ru-RU" dirty="0" err="1"/>
              <a:t>сотувни</a:t>
            </a:r>
            <a:r>
              <a:rPr lang="ru-RU" dirty="0"/>
              <a:t> </a:t>
            </a:r>
            <a:r>
              <a:rPr lang="ru-RU" dirty="0" err="1"/>
              <a:t>максималлаштиришда</a:t>
            </a:r>
            <a:r>
              <a:rPr lang="ru-RU" dirty="0"/>
              <a:t> </a:t>
            </a:r>
            <a:r>
              <a:rPr lang="ru-RU" dirty="0" err="1"/>
              <a:t>бўлгани</a:t>
            </a:r>
            <a:r>
              <a:rPr lang="ru-RU" dirty="0"/>
              <a:t> </a:t>
            </a:r>
            <a:r>
              <a:rPr lang="ru-RU" dirty="0" err="1"/>
              <a:t>каби</a:t>
            </a:r>
            <a:r>
              <a:rPr lang="ru-RU" dirty="0"/>
              <a:t> </a:t>
            </a:r>
            <a:r>
              <a:rPr lang="ru-RU" dirty="0" err="1"/>
              <a:t>сабабларга</a:t>
            </a:r>
            <a:r>
              <a:rPr lang="ru-RU" dirty="0"/>
              <a:t> </a:t>
            </a:r>
            <a:r>
              <a:rPr lang="ru-RU" dirty="0" err="1"/>
              <a:t>кўра</a:t>
            </a:r>
            <a:r>
              <a:rPr lang="ru-RU" dirty="0"/>
              <a:t> </a:t>
            </a:r>
            <a:r>
              <a:rPr lang="ru-RU" dirty="0" err="1"/>
              <a:t>ўсишга</a:t>
            </a:r>
            <a:r>
              <a:rPr lang="ru-RU" dirty="0"/>
              <a:t> </a:t>
            </a:r>
            <a:r>
              <a:rPr lang="ru-RU" dirty="0" err="1"/>
              <a:t>интилади</a:t>
            </a:r>
            <a:r>
              <a:rPr lang="ru-RU" dirty="0"/>
              <a:t>. </a:t>
            </a:r>
            <a:r>
              <a:rPr lang="ru-RU" dirty="0" err="1"/>
              <a:t>Ўсиш</a:t>
            </a:r>
            <a:r>
              <a:rPr lang="ru-RU" dirty="0"/>
              <a:t> </a:t>
            </a:r>
            <a:r>
              <a:rPr lang="ru-RU" dirty="0" err="1"/>
              <a:t>даромад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қарз</a:t>
            </a:r>
            <a:r>
              <a:rPr lang="ru-RU" dirty="0"/>
              <a:t> </a:t>
            </a:r>
            <a:r>
              <a:rPr lang="ru-RU" dirty="0" err="1"/>
              <a:t>маблағлари</a:t>
            </a:r>
            <a:r>
              <a:rPr lang="ru-RU" dirty="0"/>
              <a:t> </a:t>
            </a:r>
            <a:r>
              <a:rPr lang="ru-RU" dirty="0" err="1"/>
              <a:t>ҳисобидан</a:t>
            </a:r>
            <a:r>
              <a:rPr lang="ru-RU" dirty="0"/>
              <a:t> </a:t>
            </a:r>
            <a:r>
              <a:rPr lang="ru-RU" dirty="0" err="1"/>
              <a:t>молиялаштирилиши</a:t>
            </a:r>
            <a:r>
              <a:rPr lang="ru-RU" dirty="0"/>
              <a:t> </a:t>
            </a:r>
            <a:r>
              <a:rPr lang="ru-RU" dirty="0" err="1"/>
              <a:t>керак</a:t>
            </a:r>
            <a:r>
              <a:rPr lang="ru-RU" dirty="0"/>
              <a:t>. </a:t>
            </a:r>
            <a:r>
              <a:rPr lang="ru-RU" dirty="0" err="1"/>
              <a:t>Эҳтиёткор</a:t>
            </a:r>
            <a:r>
              <a:rPr lang="ru-RU" dirty="0"/>
              <a:t> </a:t>
            </a:r>
            <a:r>
              <a:rPr lang="ru-RU" dirty="0" err="1"/>
              <a:t>раҳбарлар</a:t>
            </a:r>
            <a:r>
              <a:rPr lang="ru-RU" dirty="0"/>
              <a:t> </a:t>
            </a:r>
            <a:r>
              <a:rPr lang="ru-RU" dirty="0" err="1"/>
              <a:t>ўсишни</a:t>
            </a:r>
            <a:r>
              <a:rPr lang="ru-RU" dirty="0"/>
              <a:t> </a:t>
            </a:r>
            <a:r>
              <a:rPr lang="ru-RU" dirty="0" err="1"/>
              <a:t>рағбатлантириш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етарли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, </a:t>
            </a:r>
            <a:r>
              <a:rPr lang="ru-RU" dirty="0" err="1"/>
              <a:t>бироқ</a:t>
            </a:r>
            <a:r>
              <a:rPr lang="ru-RU" dirty="0"/>
              <a:t> </a:t>
            </a:r>
            <a:r>
              <a:rPr lang="ru-RU" dirty="0" err="1"/>
              <a:t>қабул</a:t>
            </a:r>
            <a:r>
              <a:rPr lang="ru-RU" dirty="0"/>
              <a:t> </a:t>
            </a:r>
            <a:r>
              <a:rPr lang="ru-RU" dirty="0" err="1"/>
              <a:t>қилиш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 </a:t>
            </a:r>
            <a:r>
              <a:rPr lang="ru-RU" dirty="0" err="1"/>
              <a:t>бўлмаган</a:t>
            </a:r>
            <a:r>
              <a:rPr lang="ru-RU" dirty="0"/>
              <a:t> риск </a:t>
            </a:r>
            <a:r>
              <a:rPr lang="ru-RU" dirty="0" err="1"/>
              <a:t>даражасидан</a:t>
            </a:r>
            <a:r>
              <a:rPr lang="ru-RU" dirty="0"/>
              <a:t> паст </a:t>
            </a:r>
            <a:r>
              <a:rPr lang="ru-RU" dirty="0" err="1"/>
              <a:t>бўлган</a:t>
            </a:r>
            <a:r>
              <a:rPr lang="ru-RU" dirty="0"/>
              <a:t> «</a:t>
            </a:r>
            <a:r>
              <a:rPr lang="ru-RU" dirty="0" err="1"/>
              <a:t>мажбуриятлар-активлар</a:t>
            </a:r>
            <a:r>
              <a:rPr lang="ru-RU" dirty="0"/>
              <a:t>» </a:t>
            </a:r>
            <a:r>
              <a:rPr lang="ru-RU" dirty="0" err="1"/>
              <a:t>нисбатини</a:t>
            </a:r>
            <a:r>
              <a:rPr lang="ru-RU" dirty="0"/>
              <a:t> </a:t>
            </a:r>
            <a:r>
              <a:rPr lang="ru-RU" dirty="0" err="1"/>
              <a:t>сақлашга</a:t>
            </a:r>
            <a:r>
              <a:rPr lang="ru-RU" dirty="0"/>
              <a:t> </a:t>
            </a:r>
            <a:r>
              <a:rPr lang="ru-RU" dirty="0" err="1"/>
              <a:t>интиладилар</a:t>
            </a:r>
            <a:r>
              <a:rPr lang="ru-RU" dirty="0"/>
              <a:t>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err="1" smtClean="0"/>
              <a:t>Ўсишни</a:t>
            </a:r>
            <a:r>
              <a:rPr lang="ru-RU" dirty="0" smtClean="0"/>
              <a:t> </a:t>
            </a:r>
            <a:r>
              <a:rPr lang="ru-RU" dirty="0" err="1" smtClean="0"/>
              <a:t>максималлаштириш</a:t>
            </a:r>
            <a:r>
              <a:rPr lang="ru-RU" dirty="0" smtClean="0"/>
              <a:t> модели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3519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9619593" cy="4351339"/>
          </a:xfrm>
        </p:spPr>
        <p:txBody>
          <a:bodyPr>
            <a:normAutofit fontScale="85000" lnSpcReduction="20000"/>
          </a:bodyPr>
          <a:lstStyle/>
          <a:p>
            <a:r>
              <a:rPr lang="ru-RU" dirty="0" err="1" smtClean="0"/>
              <a:t>Бошқарув</a:t>
            </a:r>
            <a:r>
              <a:rPr lang="ru-RU" dirty="0" smtClean="0"/>
              <a:t> </a:t>
            </a:r>
            <a:r>
              <a:rPr lang="ru-RU" dirty="0" err="1" smtClean="0"/>
              <a:t>ҳулқи</a:t>
            </a:r>
            <a:r>
              <a:rPr lang="ru-RU" dirty="0" smtClean="0"/>
              <a:t> (</a:t>
            </a:r>
            <a:r>
              <a:rPr lang="ru-RU" dirty="0" err="1" smtClean="0"/>
              <a:t>ҳатти-ҳаракати</a:t>
            </a:r>
            <a:r>
              <a:rPr lang="ru-RU" dirty="0" smtClean="0"/>
              <a:t>) модели </a:t>
            </a:r>
            <a:r>
              <a:rPr lang="ru-RU" dirty="0" err="1" smtClean="0"/>
              <a:t>турли</a:t>
            </a:r>
            <a:r>
              <a:rPr lang="ru-RU" dirty="0" smtClean="0"/>
              <a:t> </a:t>
            </a:r>
            <a:r>
              <a:rPr lang="ru-RU" dirty="0" err="1" smtClean="0"/>
              <a:t>корпорациялар</a:t>
            </a:r>
            <a:r>
              <a:rPr lang="ru-RU" dirty="0" smtClean="0"/>
              <a:t> </a:t>
            </a:r>
            <a:r>
              <a:rPr lang="ru-RU" dirty="0" err="1" smtClean="0"/>
              <a:t>учун</a:t>
            </a:r>
            <a:r>
              <a:rPr lang="ru-RU" dirty="0" smtClean="0"/>
              <a:t> </a:t>
            </a:r>
            <a:r>
              <a:rPr lang="ru-RU" dirty="0" err="1" smtClean="0"/>
              <a:t>одатий</a:t>
            </a:r>
            <a:r>
              <a:rPr lang="ru-RU" dirty="0" smtClean="0"/>
              <a:t> </a:t>
            </a:r>
            <a:r>
              <a:rPr lang="ru-RU" dirty="0" err="1" smtClean="0"/>
              <a:t>бўлган</a:t>
            </a:r>
            <a:r>
              <a:rPr lang="ru-RU" dirty="0" smtClean="0"/>
              <a:t> </a:t>
            </a:r>
            <a:r>
              <a:rPr lang="ru-RU" dirty="0" err="1" smtClean="0"/>
              <a:t>мулк</a:t>
            </a:r>
            <a:r>
              <a:rPr lang="ru-RU" dirty="0" smtClean="0"/>
              <a:t> </a:t>
            </a:r>
            <a:r>
              <a:rPr lang="ru-RU" dirty="0" err="1" smtClean="0"/>
              <a:t>эгалари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менежерлар</a:t>
            </a:r>
            <a:r>
              <a:rPr lang="ru-RU" dirty="0" smtClean="0"/>
              <a:t> </a:t>
            </a:r>
            <a:r>
              <a:rPr lang="ru-RU" dirty="0" err="1" smtClean="0"/>
              <a:t>ўртасидаги</a:t>
            </a:r>
            <a:r>
              <a:rPr lang="ru-RU" dirty="0" smtClean="0"/>
              <a:t> </a:t>
            </a:r>
            <a:r>
              <a:rPr lang="ru-RU" dirty="0" err="1" smtClean="0"/>
              <a:t>фарқли</a:t>
            </a:r>
            <a:r>
              <a:rPr lang="ru-RU" dirty="0" smtClean="0"/>
              <a:t> </a:t>
            </a:r>
            <a:r>
              <a:rPr lang="ru-RU" dirty="0" err="1" smtClean="0"/>
              <a:t>жиҳатларга</a:t>
            </a:r>
            <a:r>
              <a:rPr lang="ru-RU" dirty="0" smtClean="0"/>
              <a:t> </a:t>
            </a:r>
            <a:r>
              <a:rPr lang="ru-RU" dirty="0" err="1" smtClean="0"/>
              <a:t>тегишлидир</a:t>
            </a:r>
            <a:r>
              <a:rPr lang="ru-RU" dirty="0" smtClean="0"/>
              <a:t>. </a:t>
            </a:r>
            <a:r>
              <a:rPr lang="ru-RU" dirty="0" err="1" smtClean="0"/>
              <a:t>Бошқарув</a:t>
            </a:r>
            <a:r>
              <a:rPr lang="ru-RU" dirty="0" smtClean="0"/>
              <a:t> </a:t>
            </a:r>
            <a:r>
              <a:rPr lang="ru-RU" dirty="0" err="1" smtClean="0"/>
              <a:t>ҳулқи</a:t>
            </a:r>
            <a:r>
              <a:rPr lang="ru-RU" dirty="0" smtClean="0"/>
              <a:t> </a:t>
            </a:r>
            <a:r>
              <a:rPr lang="ru-RU" dirty="0" err="1" smtClean="0"/>
              <a:t>моделлари</a:t>
            </a:r>
            <a:r>
              <a:rPr lang="ru-RU" dirty="0" smtClean="0"/>
              <a:t> </a:t>
            </a:r>
            <a:r>
              <a:rPr lang="ru-RU" dirty="0" err="1" smtClean="0"/>
              <a:t>менежмент</a:t>
            </a:r>
            <a:r>
              <a:rPr lang="ru-RU" dirty="0" smtClean="0"/>
              <a:t> </a:t>
            </a:r>
            <a:r>
              <a:rPr lang="ru-RU" dirty="0" err="1" smtClean="0"/>
              <a:t>фойдаси</a:t>
            </a:r>
            <a:r>
              <a:rPr lang="ru-RU" dirty="0" smtClean="0"/>
              <a:t> модели, </a:t>
            </a:r>
            <a:r>
              <a:rPr lang="ru-RU" dirty="0" err="1" smtClean="0"/>
              <a:t>бошқарув</a:t>
            </a:r>
            <a:r>
              <a:rPr lang="ru-RU" dirty="0" smtClean="0"/>
              <a:t> </a:t>
            </a:r>
            <a:r>
              <a:rPr lang="ru-RU" dirty="0" err="1" smtClean="0"/>
              <a:t>эҳтиёткорлиги</a:t>
            </a:r>
            <a:r>
              <a:rPr lang="ru-RU" dirty="0" smtClean="0"/>
              <a:t> модели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агентлик</a:t>
            </a:r>
            <a:r>
              <a:rPr lang="ru-RU" dirty="0" smtClean="0"/>
              <a:t> </a:t>
            </a:r>
            <a:r>
              <a:rPr lang="ru-RU" dirty="0" err="1" smtClean="0"/>
              <a:t>моделини</a:t>
            </a:r>
            <a:r>
              <a:rPr lang="ru-RU" dirty="0" smtClean="0"/>
              <a:t> </a:t>
            </a:r>
            <a:r>
              <a:rPr lang="ru-RU" dirty="0" err="1" smtClean="0"/>
              <a:t>ўз</a:t>
            </a:r>
            <a:r>
              <a:rPr lang="ru-RU" dirty="0" smtClean="0"/>
              <a:t> ичига </a:t>
            </a:r>
            <a:r>
              <a:rPr lang="ru-RU" dirty="0" err="1" smtClean="0"/>
              <a:t>олади</a:t>
            </a:r>
            <a:r>
              <a:rPr lang="ru-RU" dirty="0" smtClean="0"/>
              <a:t>.</a:t>
            </a:r>
            <a:r>
              <a:rPr lang="en-US" dirty="0" smtClean="0"/>
              <a:t> </a:t>
            </a:r>
          </a:p>
          <a:p>
            <a:r>
              <a:rPr lang="ru-RU" dirty="0" smtClean="0"/>
              <a:t>Ушбу </a:t>
            </a:r>
            <a:r>
              <a:rPr lang="ru-RU" dirty="0" err="1" smtClean="0"/>
              <a:t>моделларнинг</a:t>
            </a:r>
            <a:r>
              <a:rPr lang="ru-RU" dirty="0" smtClean="0"/>
              <a:t> </a:t>
            </a:r>
            <a:r>
              <a:rPr lang="ru-RU" dirty="0" err="1" smtClean="0"/>
              <a:t>барчаси</a:t>
            </a:r>
            <a:r>
              <a:rPr lang="ru-RU" dirty="0" smtClean="0"/>
              <a:t> </a:t>
            </a:r>
            <a:r>
              <a:rPr lang="ru-RU" dirty="0" err="1" smtClean="0"/>
              <a:t>қуйидаги</a:t>
            </a:r>
            <a:r>
              <a:rPr lang="ru-RU" dirty="0" smtClean="0"/>
              <a:t> </a:t>
            </a:r>
            <a:r>
              <a:rPr lang="ru-RU" dirty="0" err="1" smtClean="0"/>
              <a:t>асосий</a:t>
            </a:r>
            <a:r>
              <a:rPr lang="ru-RU" dirty="0" smtClean="0"/>
              <a:t> </a:t>
            </a:r>
            <a:r>
              <a:rPr lang="ru-RU" dirty="0" err="1" smtClean="0"/>
              <a:t>тахминларга</a:t>
            </a:r>
            <a:r>
              <a:rPr lang="ru-RU" dirty="0" smtClean="0"/>
              <a:t> </a:t>
            </a:r>
            <a:r>
              <a:rPr lang="ru-RU" dirty="0" err="1" smtClean="0"/>
              <a:t>асосланади</a:t>
            </a:r>
            <a:r>
              <a:rPr lang="ru-RU" dirty="0" smtClean="0"/>
              <a:t>:</a:t>
            </a:r>
          </a:p>
          <a:p>
            <a:r>
              <a:rPr lang="ru-RU" dirty="0" smtClean="0"/>
              <a:t> </a:t>
            </a:r>
            <a:r>
              <a:rPr lang="ru-RU" dirty="0"/>
              <a:t>1) </a:t>
            </a:r>
            <a:r>
              <a:rPr lang="ru-RU" dirty="0" err="1" smtClean="0"/>
              <a:t>мулк</a:t>
            </a:r>
            <a:r>
              <a:rPr lang="ru-RU" dirty="0" smtClean="0"/>
              <a:t> </a:t>
            </a:r>
            <a:r>
              <a:rPr lang="ru-RU" dirty="0" err="1" smtClean="0"/>
              <a:t>эгалари</a:t>
            </a:r>
            <a:r>
              <a:rPr lang="ru-RU" dirty="0" smtClean="0"/>
              <a:t> (</a:t>
            </a:r>
            <a:r>
              <a:rPr lang="ru-RU" dirty="0" err="1" smtClean="0"/>
              <a:t>акциядорлар</a:t>
            </a:r>
            <a:r>
              <a:rPr lang="ru-RU" dirty="0" smtClean="0"/>
              <a:t>) </a:t>
            </a:r>
            <a:r>
              <a:rPr lang="ru-RU" dirty="0" err="1" smtClean="0"/>
              <a:t>ҳам</a:t>
            </a:r>
            <a:r>
              <a:rPr lang="ru-RU" dirty="0" smtClean="0"/>
              <a:t>, </a:t>
            </a:r>
            <a:r>
              <a:rPr lang="ru-RU" dirty="0" err="1" smtClean="0"/>
              <a:t>менежерлар</a:t>
            </a:r>
            <a:r>
              <a:rPr lang="ru-RU" dirty="0" smtClean="0"/>
              <a:t> </a:t>
            </a:r>
            <a:r>
              <a:rPr lang="ru-RU" dirty="0" err="1" smtClean="0"/>
              <a:t>ҳам</a:t>
            </a:r>
            <a:r>
              <a:rPr lang="ru-RU" dirty="0" smtClean="0"/>
              <a:t> </a:t>
            </a:r>
            <a:r>
              <a:rPr lang="ru-RU" dirty="0" err="1" smtClean="0"/>
              <a:t>шахсий</a:t>
            </a:r>
            <a:r>
              <a:rPr lang="ru-RU" dirty="0" smtClean="0"/>
              <a:t> </a:t>
            </a:r>
            <a:r>
              <a:rPr lang="ru-RU" dirty="0" err="1" smtClean="0"/>
              <a:t>ютуқларидан</a:t>
            </a:r>
            <a:r>
              <a:rPr lang="ru-RU" dirty="0" smtClean="0"/>
              <a:t> </a:t>
            </a:r>
            <a:r>
              <a:rPr lang="ru-RU" dirty="0" err="1" smtClean="0"/>
              <a:t>максимал</a:t>
            </a:r>
            <a:r>
              <a:rPr lang="ru-RU" dirty="0" smtClean="0"/>
              <a:t> </a:t>
            </a:r>
            <a:r>
              <a:rPr lang="ru-RU" dirty="0" err="1" smtClean="0"/>
              <a:t>даражада</a:t>
            </a:r>
            <a:r>
              <a:rPr lang="ru-RU" dirty="0" smtClean="0"/>
              <a:t> </a:t>
            </a:r>
            <a:r>
              <a:rPr lang="ru-RU" dirty="0" err="1" smtClean="0"/>
              <a:t>фойдаланишга</a:t>
            </a:r>
            <a:r>
              <a:rPr lang="ru-RU" dirty="0" smtClean="0"/>
              <a:t> </a:t>
            </a:r>
            <a:r>
              <a:rPr lang="ru-RU" dirty="0" err="1" smtClean="0"/>
              <a:t>интилаётган</a:t>
            </a:r>
            <a:r>
              <a:rPr lang="ru-RU" dirty="0" smtClean="0"/>
              <a:t> </a:t>
            </a:r>
            <a:r>
              <a:rPr lang="ru-RU" dirty="0" err="1" smtClean="0"/>
              <a:t>оқилона</a:t>
            </a:r>
            <a:r>
              <a:rPr lang="ru-RU" dirty="0" smtClean="0"/>
              <a:t> (</a:t>
            </a:r>
            <a:r>
              <a:rPr lang="ru-RU" dirty="0" err="1" smtClean="0"/>
              <a:t>рационал</a:t>
            </a:r>
            <a:r>
              <a:rPr lang="ru-RU" dirty="0" smtClean="0"/>
              <a:t>) </a:t>
            </a:r>
            <a:r>
              <a:rPr lang="ru-RU" dirty="0" err="1" smtClean="0"/>
              <a:t>одамлар</a:t>
            </a:r>
            <a:r>
              <a:rPr lang="ru-RU" dirty="0" smtClean="0"/>
              <a:t>;</a:t>
            </a:r>
            <a:endParaRPr lang="en-US" dirty="0" smtClean="0"/>
          </a:p>
          <a:p>
            <a:r>
              <a:rPr lang="ru-RU" dirty="0" smtClean="0"/>
              <a:t>2</a:t>
            </a:r>
            <a:r>
              <a:rPr lang="ru-RU" dirty="0"/>
              <a:t>) </a:t>
            </a:r>
            <a:r>
              <a:rPr lang="ru-RU" dirty="0" err="1" smtClean="0"/>
              <a:t>мулкдорлар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менежерларнинг</a:t>
            </a:r>
            <a:r>
              <a:rPr lang="ru-RU" dirty="0" smtClean="0"/>
              <a:t> </a:t>
            </a:r>
            <a:r>
              <a:rPr lang="ru-RU" dirty="0" err="1" smtClean="0"/>
              <a:t>манфаатлари</a:t>
            </a:r>
            <a:r>
              <a:rPr lang="ru-RU" dirty="0" smtClean="0"/>
              <a:t> </a:t>
            </a:r>
            <a:r>
              <a:rPr lang="ru-RU" dirty="0" err="1" smtClean="0"/>
              <a:t>ўртасида</a:t>
            </a:r>
            <a:r>
              <a:rPr lang="ru-RU" dirty="0" smtClean="0"/>
              <a:t> туб </a:t>
            </a:r>
            <a:r>
              <a:rPr lang="ru-RU" dirty="0" err="1" smtClean="0"/>
              <a:t>зиддиятлар</a:t>
            </a:r>
            <a:r>
              <a:rPr lang="ru-RU" dirty="0" smtClean="0"/>
              <a:t> </a:t>
            </a:r>
            <a:r>
              <a:rPr lang="ru-RU" dirty="0" err="1" smtClean="0"/>
              <a:t>мавжуд</a:t>
            </a:r>
            <a:r>
              <a:rPr lang="ru-RU" dirty="0" smtClean="0"/>
              <a:t>, </a:t>
            </a:r>
            <a:r>
              <a:rPr lang="ru-RU" dirty="0" err="1" smtClean="0"/>
              <a:t>шунинг</a:t>
            </a:r>
            <a:r>
              <a:rPr lang="ru-RU" dirty="0" smtClean="0"/>
              <a:t> </a:t>
            </a:r>
            <a:r>
              <a:rPr lang="ru-RU" dirty="0" err="1" smtClean="0"/>
              <a:t>учун</a:t>
            </a:r>
            <a:r>
              <a:rPr lang="ru-RU" dirty="0" smtClean="0"/>
              <a:t> </a:t>
            </a:r>
            <a:r>
              <a:rPr lang="ru-RU" dirty="0" err="1" smtClean="0"/>
              <a:t>менежерлар</a:t>
            </a:r>
            <a:r>
              <a:rPr lang="ru-RU" dirty="0" smtClean="0"/>
              <a:t> </a:t>
            </a:r>
            <a:r>
              <a:rPr lang="ru-RU" dirty="0" err="1" smtClean="0"/>
              <a:t>ўзларининг</a:t>
            </a:r>
            <a:r>
              <a:rPr lang="ru-RU" dirty="0" smtClean="0"/>
              <a:t> </a:t>
            </a:r>
            <a:r>
              <a:rPr lang="ru-RU" dirty="0" err="1" smtClean="0"/>
              <a:t>даромадларини</a:t>
            </a:r>
            <a:r>
              <a:rPr lang="ru-RU" dirty="0" smtClean="0"/>
              <a:t> </a:t>
            </a:r>
            <a:r>
              <a:rPr lang="ru-RU" dirty="0" err="1" smtClean="0"/>
              <a:t>максимал</a:t>
            </a:r>
            <a:r>
              <a:rPr lang="ru-RU" dirty="0" smtClean="0"/>
              <a:t> </a:t>
            </a:r>
            <a:r>
              <a:rPr lang="ru-RU" dirty="0" err="1" smtClean="0"/>
              <a:t>даражада</a:t>
            </a:r>
            <a:r>
              <a:rPr lang="ru-RU" dirty="0" smtClean="0"/>
              <a:t> </a:t>
            </a:r>
            <a:r>
              <a:rPr lang="ru-RU" dirty="0" err="1" smtClean="0"/>
              <a:t>оширишга</a:t>
            </a:r>
            <a:r>
              <a:rPr lang="ru-RU" dirty="0" smtClean="0"/>
              <a:t> </a:t>
            </a:r>
            <a:r>
              <a:rPr lang="ru-RU" dirty="0" err="1" smtClean="0"/>
              <a:t>ҳаракат</a:t>
            </a:r>
            <a:r>
              <a:rPr lang="ru-RU" dirty="0" smtClean="0"/>
              <a:t> </a:t>
            </a:r>
            <a:r>
              <a:rPr lang="ru-RU" dirty="0" err="1" smtClean="0"/>
              <a:t>қилганда</a:t>
            </a:r>
            <a:r>
              <a:rPr lang="ru-RU" dirty="0" smtClean="0"/>
              <a:t>, улар </a:t>
            </a:r>
            <a:r>
              <a:rPr lang="ru-RU" dirty="0" err="1" smtClean="0"/>
              <a:t>мулк</a:t>
            </a:r>
            <a:r>
              <a:rPr lang="ru-RU" dirty="0" smtClean="0"/>
              <a:t> </a:t>
            </a:r>
            <a:r>
              <a:rPr lang="ru-RU" dirty="0" err="1" smtClean="0"/>
              <a:t>эгаларининг</a:t>
            </a:r>
            <a:r>
              <a:rPr lang="ru-RU" dirty="0" smtClean="0"/>
              <a:t> </a:t>
            </a:r>
            <a:r>
              <a:rPr lang="ru-RU" dirty="0" err="1" smtClean="0"/>
              <a:t>фойдасини</a:t>
            </a:r>
            <a:r>
              <a:rPr lang="ru-RU" dirty="0" smtClean="0"/>
              <a:t> </a:t>
            </a:r>
            <a:r>
              <a:rPr lang="ru-RU" dirty="0" err="1" smtClean="0"/>
              <a:t>камайтиради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err="1" smtClean="0"/>
              <a:t>Бошқарув</a:t>
            </a:r>
            <a:r>
              <a:rPr lang="ru-RU" dirty="0" smtClean="0"/>
              <a:t> </a:t>
            </a:r>
            <a:r>
              <a:rPr lang="ru-RU" dirty="0" err="1" smtClean="0"/>
              <a:t>хулқи</a:t>
            </a:r>
            <a:r>
              <a:rPr lang="ru-RU" dirty="0" smtClean="0"/>
              <a:t> (</a:t>
            </a:r>
            <a:r>
              <a:rPr lang="ru-RU" dirty="0" err="1" smtClean="0"/>
              <a:t>ҳатти-ҳаракати</a:t>
            </a:r>
            <a:r>
              <a:rPr lang="ru-RU" dirty="0" smtClean="0"/>
              <a:t>) модели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81139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68274"/>
            <a:ext cx="9493469" cy="4351339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algn="just"/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Ушбу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модел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корпорациянинг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иқтисодий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стратегияси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мулкдорлар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менежерлар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манфаатларининг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номувофиқлигидан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келиб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чиқади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деган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тахминга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асосланади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Ушбу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модел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эгалари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акциядорлар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компаниянинг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қийматини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оширишга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интилишади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шунинг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даромадни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кўпайтиришдан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манфаатдор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Менежерлар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турли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хил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мақсадлар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сабаблар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эҳтиёжлар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истакларга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фирманинг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қийматини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оширишдан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шахсий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имтиёзлардан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кўпроқ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манфаатдор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Ушбу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модел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қуйидагиларни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таъкидлайди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назорат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қилинадиган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фирмаларда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даромад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даражаси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эгаси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бошқариладиган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компанияга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қараганда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паст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чунки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аппарати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эгаларнинг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даромадни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кўпайтиришга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қизиқишини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эътиборсиз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қолдиради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профессионал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менежерлар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даромадни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кўпайтиришга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қизиқиш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билдирмайди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5978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err="1" smtClean="0"/>
              <a:t>Менежмент</a:t>
            </a:r>
            <a:r>
              <a:rPr lang="ru-RU" dirty="0" smtClean="0"/>
              <a:t> </a:t>
            </a:r>
            <a:r>
              <a:rPr lang="ru-RU" dirty="0" err="1" smtClean="0"/>
              <a:t>фойдаси</a:t>
            </a:r>
            <a:r>
              <a:rPr lang="ru-RU" dirty="0" smtClean="0"/>
              <a:t> модели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6391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76855"/>
            <a:ext cx="10515600" cy="4800109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dirty="0"/>
              <a:t>Ушбу </a:t>
            </a:r>
            <a:r>
              <a:rPr lang="ru-RU" dirty="0" err="1"/>
              <a:t>моделга</a:t>
            </a:r>
            <a:r>
              <a:rPr lang="ru-RU" dirty="0"/>
              <a:t> </a:t>
            </a:r>
            <a:r>
              <a:rPr lang="ru-RU" dirty="0" err="1"/>
              <a:t>мувофиқ</a:t>
            </a:r>
            <a:r>
              <a:rPr lang="ru-RU" dirty="0"/>
              <a:t>, </a:t>
            </a:r>
            <a:r>
              <a:rPr lang="ru-RU" dirty="0" err="1"/>
              <a:t>менежерлар</a:t>
            </a:r>
            <a:r>
              <a:rPr lang="ru-RU" dirty="0"/>
              <a:t> </a:t>
            </a:r>
            <a:r>
              <a:rPr lang="ru-RU" dirty="0" err="1"/>
              <a:t>эгаларига</a:t>
            </a:r>
            <a:r>
              <a:rPr lang="ru-RU" dirty="0"/>
              <a:t> </a:t>
            </a:r>
            <a:r>
              <a:rPr lang="ru-RU" dirty="0" err="1"/>
              <a:t>мақбул</a:t>
            </a:r>
            <a:r>
              <a:rPr lang="ru-RU" dirty="0"/>
              <a:t> </a:t>
            </a:r>
            <a:r>
              <a:rPr lang="ru-RU" dirty="0" err="1"/>
              <a:t>дивидендларни</a:t>
            </a:r>
            <a:r>
              <a:rPr lang="ru-RU" dirty="0"/>
              <a:t> </a:t>
            </a:r>
            <a:r>
              <a:rPr lang="ru-RU" dirty="0" err="1"/>
              <a:t>тўлаш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молиявий</a:t>
            </a:r>
            <a:r>
              <a:rPr lang="ru-RU" dirty="0"/>
              <a:t> </a:t>
            </a:r>
            <a:r>
              <a:rPr lang="ru-RU" dirty="0" err="1"/>
              <a:t>ўсишни</a:t>
            </a:r>
            <a:r>
              <a:rPr lang="ru-RU" dirty="0"/>
              <a:t> </a:t>
            </a:r>
            <a:r>
              <a:rPr lang="ru-RU" dirty="0" err="1"/>
              <a:t>таъминлаш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 smtClean="0"/>
              <a:t>етарли</a:t>
            </a:r>
            <a:r>
              <a:rPr lang="ru-RU" dirty="0" smtClean="0"/>
              <a:t> </a:t>
            </a:r>
            <a:r>
              <a:rPr lang="ru-RU" dirty="0" err="1"/>
              <a:t>фойда</a:t>
            </a:r>
            <a:r>
              <a:rPr lang="ru-RU" dirty="0"/>
              <a:t> </a:t>
            </a:r>
            <a:r>
              <a:rPr lang="ru-RU" dirty="0" err="1"/>
              <a:t>келтирган</a:t>
            </a:r>
            <a:r>
              <a:rPr lang="ru-RU" dirty="0"/>
              <a:t> </a:t>
            </a:r>
            <a:r>
              <a:rPr lang="ru-RU" dirty="0" err="1"/>
              <a:t>тақдирда</a:t>
            </a:r>
            <a:r>
              <a:rPr lang="ru-RU" dirty="0"/>
              <a:t>, </a:t>
            </a:r>
            <a:r>
              <a:rPr lang="ru-RU" dirty="0" err="1"/>
              <a:t>шахсий</a:t>
            </a:r>
            <a:r>
              <a:rPr lang="ru-RU" dirty="0"/>
              <a:t> </a:t>
            </a:r>
            <a:r>
              <a:rPr lang="ru-RU" dirty="0" err="1"/>
              <a:t>манфаатларини</a:t>
            </a:r>
            <a:r>
              <a:rPr lang="ru-RU" dirty="0"/>
              <a:t> </a:t>
            </a:r>
            <a:r>
              <a:rPr lang="ru-RU" dirty="0" err="1"/>
              <a:t>кўзлайдилар</a:t>
            </a:r>
            <a:r>
              <a:rPr lang="ru-RU" dirty="0"/>
              <a:t>. </a:t>
            </a:r>
            <a:r>
              <a:rPr lang="ru-RU" dirty="0" err="1"/>
              <a:t>Иш</a:t>
            </a:r>
            <a:r>
              <a:rPr lang="ru-RU" dirty="0"/>
              <a:t> </a:t>
            </a:r>
            <a:r>
              <a:rPr lang="ru-RU" dirty="0" err="1"/>
              <a:t>ҳақидан</a:t>
            </a:r>
            <a:r>
              <a:rPr lang="ru-RU" dirty="0"/>
              <a:t> </a:t>
            </a:r>
            <a:r>
              <a:rPr lang="ru-RU" dirty="0" err="1"/>
              <a:t>ташқари</a:t>
            </a:r>
            <a:r>
              <a:rPr lang="ru-RU" dirty="0"/>
              <a:t>, </a:t>
            </a:r>
            <a:r>
              <a:rPr lang="ru-RU" dirty="0" err="1"/>
              <a:t>менежерларнинг</a:t>
            </a:r>
            <a:r>
              <a:rPr lang="ru-RU" dirty="0"/>
              <a:t> </a:t>
            </a:r>
            <a:r>
              <a:rPr lang="ru-RU" dirty="0" err="1"/>
              <a:t>шахсий</a:t>
            </a:r>
            <a:r>
              <a:rPr lang="ru-RU" dirty="0"/>
              <a:t> </a:t>
            </a:r>
            <a:r>
              <a:rPr lang="ru-RU" dirty="0" err="1"/>
              <a:t>манфаати</a:t>
            </a:r>
            <a:r>
              <a:rPr lang="ru-RU" dirty="0"/>
              <a:t> </a:t>
            </a:r>
            <a:r>
              <a:rPr lang="ru-RU" dirty="0" err="1"/>
              <a:t>мулк</a:t>
            </a:r>
            <a:r>
              <a:rPr lang="ru-RU" dirty="0"/>
              <a:t> </a:t>
            </a:r>
            <a:r>
              <a:rPr lang="ru-RU" dirty="0" err="1"/>
              <a:t>даромади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компаниянинг</a:t>
            </a:r>
            <a:r>
              <a:rPr lang="ru-RU" dirty="0"/>
              <a:t> </a:t>
            </a:r>
            <a:r>
              <a:rPr lang="ru-RU" dirty="0" err="1"/>
              <a:t>пулини</a:t>
            </a:r>
            <a:r>
              <a:rPr lang="ru-RU" dirty="0"/>
              <a:t> </a:t>
            </a:r>
            <a:r>
              <a:rPr lang="ru-RU" dirty="0" err="1"/>
              <a:t>сарфлаш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инвестициялашда</a:t>
            </a:r>
            <a:r>
              <a:rPr lang="ru-RU" dirty="0"/>
              <a:t> </a:t>
            </a:r>
            <a:r>
              <a:rPr lang="ru-RU" dirty="0" err="1"/>
              <a:t>эркинлик</a:t>
            </a:r>
            <a:r>
              <a:rPr lang="ru-RU" dirty="0"/>
              <a:t> </a:t>
            </a:r>
            <a:r>
              <a:rPr lang="ru-RU" dirty="0" err="1"/>
              <a:t>даражаси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боғлиқ</a:t>
            </a:r>
            <a:r>
              <a:rPr lang="ru-RU" dirty="0"/>
              <a:t> </a:t>
            </a:r>
            <a:r>
              <a:rPr lang="ru-RU" dirty="0" err="1" smtClean="0"/>
              <a:t>бўлмаган</a:t>
            </a:r>
            <a:r>
              <a:rPr lang="ru-RU" dirty="0" smtClean="0"/>
              <a:t> </a:t>
            </a:r>
            <a:r>
              <a:rPr lang="ru-RU" dirty="0" err="1" smtClean="0"/>
              <a:t>кўплаб</a:t>
            </a:r>
            <a:r>
              <a:rPr lang="ru-RU" dirty="0" smtClean="0"/>
              <a:t> </a:t>
            </a:r>
            <a:r>
              <a:rPr lang="ru-RU" dirty="0" err="1" smtClean="0"/>
              <a:t>омилларга</a:t>
            </a:r>
            <a:r>
              <a:rPr lang="ru-RU" dirty="0" smtClean="0"/>
              <a:t>, </a:t>
            </a:r>
            <a:r>
              <a:rPr lang="ru-RU" dirty="0" err="1" smtClean="0"/>
              <a:t>хусусан</a:t>
            </a:r>
            <a:r>
              <a:rPr lang="ru-RU" dirty="0" smtClean="0"/>
              <a:t>, </a:t>
            </a:r>
            <a:r>
              <a:rPr lang="ru-RU" dirty="0" err="1" smtClean="0"/>
              <a:t>тўловларнинг</a:t>
            </a:r>
            <a:r>
              <a:rPr lang="ru-RU" dirty="0" smtClean="0"/>
              <a:t> </a:t>
            </a:r>
            <a:r>
              <a:rPr lang="ru-RU" dirty="0" err="1"/>
              <a:t>бошқа</a:t>
            </a:r>
            <a:r>
              <a:rPr lang="ru-RU" dirty="0"/>
              <a:t> </a:t>
            </a:r>
            <a:r>
              <a:rPr lang="ru-RU" dirty="0" err="1"/>
              <a:t>шакллари</a:t>
            </a:r>
            <a:r>
              <a:rPr lang="ru-RU" dirty="0"/>
              <a:t>, </a:t>
            </a:r>
            <a:r>
              <a:rPr lang="ru-RU" dirty="0" err="1"/>
              <a:t>бўйсунувчиларнинг</a:t>
            </a:r>
            <a:r>
              <a:rPr lang="ru-RU" dirty="0"/>
              <a:t> </a:t>
            </a:r>
            <a:r>
              <a:rPr lang="ru-RU" dirty="0" err="1"/>
              <a:t>сифати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касбий</a:t>
            </a:r>
            <a:r>
              <a:rPr lang="ru-RU" dirty="0"/>
              <a:t> </a:t>
            </a:r>
            <a:r>
              <a:rPr lang="ru-RU" dirty="0" err="1" smtClean="0"/>
              <a:t>даражаси</a:t>
            </a:r>
            <a:r>
              <a:rPr lang="ru-RU" dirty="0" smtClean="0"/>
              <a:t> </a:t>
            </a:r>
            <a:r>
              <a:rPr lang="ru-RU" dirty="0" err="1" smtClean="0"/>
              <a:t>боғлиқ</a:t>
            </a:r>
            <a:r>
              <a:rPr lang="ru-RU" dirty="0" smtClean="0"/>
              <a:t>. </a:t>
            </a:r>
            <a:r>
              <a:rPr lang="ru-RU" dirty="0"/>
              <a:t>Компания </a:t>
            </a:r>
            <a:r>
              <a:rPr lang="ru-RU" dirty="0" err="1" smtClean="0"/>
              <a:t>тараққий</a:t>
            </a:r>
            <a:r>
              <a:rPr lang="ru-RU" dirty="0" smtClean="0"/>
              <a:t> </a:t>
            </a:r>
            <a:r>
              <a:rPr lang="ru-RU" dirty="0" err="1" smtClean="0"/>
              <a:t>этганда</a:t>
            </a:r>
            <a:r>
              <a:rPr lang="ru-RU" dirty="0"/>
              <a:t>, </a:t>
            </a:r>
            <a:r>
              <a:rPr lang="ru-RU" dirty="0" err="1"/>
              <a:t>менежерлар</a:t>
            </a:r>
            <a:r>
              <a:rPr lang="ru-RU" dirty="0"/>
              <a:t> </a:t>
            </a:r>
            <a:r>
              <a:rPr lang="ru-RU" dirty="0" err="1"/>
              <a:t>ундан</a:t>
            </a:r>
            <a:r>
              <a:rPr lang="ru-RU" dirty="0"/>
              <a:t> </a:t>
            </a:r>
            <a:r>
              <a:rPr lang="ru-RU" dirty="0" err="1"/>
              <a:t>ҳар</a:t>
            </a:r>
            <a:r>
              <a:rPr lang="ru-RU" dirty="0"/>
              <a:t> хил </a:t>
            </a:r>
            <a:r>
              <a:rPr lang="ru-RU" dirty="0" err="1"/>
              <a:t>номоддий</a:t>
            </a:r>
            <a:r>
              <a:rPr lang="ru-RU" dirty="0"/>
              <a:t> </a:t>
            </a:r>
            <a:r>
              <a:rPr lang="ru-RU" dirty="0" err="1"/>
              <a:t>мукофотларни</a:t>
            </a:r>
            <a:r>
              <a:rPr lang="ru-RU" dirty="0"/>
              <a:t> </a:t>
            </a:r>
            <a:r>
              <a:rPr lang="ru-RU" dirty="0" err="1"/>
              <a:t>олишга</a:t>
            </a:r>
            <a:r>
              <a:rPr lang="ru-RU" dirty="0"/>
              <a:t> </a:t>
            </a:r>
            <a:r>
              <a:rPr lang="ru-RU" dirty="0" err="1"/>
              <a:t>интилишади</a:t>
            </a:r>
            <a:r>
              <a:rPr lang="ru-RU" dirty="0"/>
              <a:t> (</a:t>
            </a:r>
            <a:r>
              <a:rPr lang="ru-RU" dirty="0" err="1"/>
              <a:t>масалан</a:t>
            </a:r>
            <a:r>
              <a:rPr lang="ru-RU" dirty="0"/>
              <a:t>, </a:t>
            </a:r>
            <a:r>
              <a:rPr lang="ru-RU" dirty="0" err="1"/>
              <a:t>ҳайдовчиси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шахсий</a:t>
            </a:r>
            <a:r>
              <a:rPr lang="ru-RU" dirty="0"/>
              <a:t> машина). </a:t>
            </a:r>
            <a:r>
              <a:rPr lang="ru-RU" dirty="0" err="1"/>
              <a:t>Бундай</a:t>
            </a:r>
            <a:r>
              <a:rPr lang="ru-RU" dirty="0"/>
              <a:t> </a:t>
            </a:r>
            <a:r>
              <a:rPr lang="ru-RU" dirty="0" err="1"/>
              <a:t>номоддий</a:t>
            </a:r>
            <a:r>
              <a:rPr lang="ru-RU" dirty="0"/>
              <a:t> </a:t>
            </a:r>
            <a:r>
              <a:rPr lang="ru-RU" dirty="0" err="1"/>
              <a:t>имтиёзларга</a:t>
            </a:r>
            <a:r>
              <a:rPr lang="ru-RU" dirty="0"/>
              <a:t> </a:t>
            </a:r>
            <a:r>
              <a:rPr lang="ru-RU" dirty="0" err="1"/>
              <a:t>бошқарув</a:t>
            </a:r>
            <a:r>
              <a:rPr lang="ru-RU" dirty="0"/>
              <a:t> </a:t>
            </a:r>
            <a:r>
              <a:rPr lang="ru-RU" dirty="0" err="1"/>
              <a:t>имтиёзлари</a:t>
            </a:r>
            <a:r>
              <a:rPr lang="ru-RU" dirty="0"/>
              <a:t> </a:t>
            </a:r>
            <a:r>
              <a:rPr lang="ru-RU" dirty="0" err="1"/>
              <a:t>дейилади</a:t>
            </a:r>
            <a:r>
              <a:rPr lang="ru-RU" dirty="0" smtClean="0"/>
              <a:t>.</a:t>
            </a:r>
          </a:p>
          <a:p>
            <a:pPr algn="just"/>
            <a:r>
              <a:rPr lang="en-US" dirty="0" err="1"/>
              <a:t>Бошқарув</a:t>
            </a:r>
            <a:r>
              <a:rPr lang="en-US" dirty="0"/>
              <a:t> </a:t>
            </a:r>
            <a:r>
              <a:rPr lang="en-US" dirty="0" err="1"/>
              <a:t>эҳтиёткорлиги</a:t>
            </a:r>
            <a:r>
              <a:rPr lang="en-US" dirty="0"/>
              <a:t> </a:t>
            </a:r>
            <a:r>
              <a:rPr lang="en-US" dirty="0" err="1"/>
              <a:t>моделининг</a:t>
            </a:r>
            <a:r>
              <a:rPr lang="en-US" dirty="0"/>
              <a:t> </a:t>
            </a:r>
            <a:r>
              <a:rPr lang="en-US" dirty="0" err="1"/>
              <a:t>умумий</a:t>
            </a:r>
            <a:r>
              <a:rPr lang="en-US" dirty="0"/>
              <a:t> </a:t>
            </a:r>
            <a:r>
              <a:rPr lang="en-US" dirty="0" err="1"/>
              <a:t>гипотезаси</a:t>
            </a:r>
            <a:r>
              <a:rPr lang="en-US" dirty="0"/>
              <a:t> </a:t>
            </a:r>
            <a:r>
              <a:rPr lang="en-US" dirty="0" err="1"/>
              <a:t>шундаки</a:t>
            </a:r>
            <a:r>
              <a:rPr lang="en-US" dirty="0"/>
              <a:t>, </a:t>
            </a:r>
            <a:r>
              <a:rPr lang="uz-Cyrl-UZ" dirty="0"/>
              <a:t>даромадни максималлаштиришга интилувчи </a:t>
            </a:r>
            <a:r>
              <a:rPr lang="en-US" dirty="0" err="1"/>
              <a:t>менежерлар</a:t>
            </a:r>
            <a:r>
              <a:rPr lang="en-US" dirty="0"/>
              <a:t> </a:t>
            </a:r>
            <a:r>
              <a:rPr lang="en-US" dirty="0" err="1"/>
              <a:t>томонидан</a:t>
            </a:r>
            <a:r>
              <a:rPr lang="en-US" dirty="0"/>
              <a:t> </a:t>
            </a:r>
            <a:r>
              <a:rPr lang="en-US" dirty="0" err="1"/>
              <a:t>бошқариладиган</a:t>
            </a:r>
            <a:r>
              <a:rPr lang="en-US" dirty="0"/>
              <a:t> </a:t>
            </a:r>
            <a:r>
              <a:rPr lang="en-US" dirty="0" err="1"/>
              <a:t>компания</a:t>
            </a:r>
            <a:r>
              <a:rPr lang="en-US" dirty="0"/>
              <a:t> </a:t>
            </a:r>
            <a:r>
              <a:rPr lang="uz-Cyrl-UZ" dirty="0"/>
              <a:t>фойдани максималлаштирадиган</a:t>
            </a:r>
            <a:r>
              <a:rPr lang="en-US" dirty="0"/>
              <a:t> </a:t>
            </a:r>
            <a:r>
              <a:rPr lang="en-US" dirty="0" err="1"/>
              <a:t>компанияга</a:t>
            </a:r>
            <a:r>
              <a:rPr lang="en-US" dirty="0"/>
              <a:t> </a:t>
            </a:r>
            <a:r>
              <a:rPr lang="en-US" dirty="0" err="1"/>
              <a:t>қараганда</a:t>
            </a:r>
            <a:r>
              <a:rPr lang="en-US" dirty="0"/>
              <a:t> </a:t>
            </a:r>
            <a:r>
              <a:rPr lang="en-US" dirty="0" err="1"/>
              <a:t>бошқарув</a:t>
            </a:r>
            <a:r>
              <a:rPr lang="en-US" dirty="0"/>
              <a:t> </a:t>
            </a:r>
            <a:r>
              <a:rPr lang="en-US" dirty="0" err="1"/>
              <a:t>аппаратига</a:t>
            </a:r>
            <a:r>
              <a:rPr lang="en-US" dirty="0"/>
              <a:t> </a:t>
            </a:r>
            <a:r>
              <a:rPr lang="en-US" dirty="0" err="1"/>
              <a:t>кўпроқ</a:t>
            </a:r>
            <a:r>
              <a:rPr lang="en-US" dirty="0"/>
              <a:t> </a:t>
            </a:r>
            <a:r>
              <a:rPr lang="en-US" dirty="0" err="1"/>
              <a:t>маблағ</a:t>
            </a:r>
            <a:r>
              <a:rPr lang="en-US" dirty="0"/>
              <a:t> </a:t>
            </a:r>
            <a:r>
              <a:rPr lang="en-US" dirty="0" err="1"/>
              <a:t>сарфлайди</a:t>
            </a:r>
            <a:r>
              <a:rPr lang="en-US" dirty="0"/>
              <a:t> </a:t>
            </a:r>
            <a:r>
              <a:rPr lang="en-US" dirty="0" err="1"/>
              <a:t>ва</a:t>
            </a:r>
            <a:r>
              <a:rPr lang="en-US" dirty="0"/>
              <a:t> </a:t>
            </a:r>
            <a:r>
              <a:rPr lang="en-US" dirty="0" err="1"/>
              <a:t>кўпроқ</a:t>
            </a:r>
            <a:r>
              <a:rPr lang="en-US" dirty="0"/>
              <a:t> </a:t>
            </a:r>
            <a:r>
              <a:rPr lang="en-US" dirty="0" err="1"/>
              <a:t>маъмурий</a:t>
            </a:r>
            <a:r>
              <a:rPr lang="en-US" dirty="0"/>
              <a:t> </a:t>
            </a:r>
            <a:r>
              <a:rPr lang="en-US" dirty="0" err="1"/>
              <a:t>имтиёзлар</a:t>
            </a:r>
            <a:r>
              <a:rPr lang="en-US" dirty="0"/>
              <a:t> </a:t>
            </a:r>
            <a:r>
              <a:rPr lang="en-US" dirty="0" err="1"/>
              <a:t>беради</a:t>
            </a:r>
            <a:r>
              <a:rPr lang="en-US" dirty="0"/>
              <a:t>. </a:t>
            </a:r>
            <a:r>
              <a:rPr lang="en-US" dirty="0" err="1"/>
              <a:t>Ушбу</a:t>
            </a:r>
            <a:r>
              <a:rPr lang="en-US" dirty="0"/>
              <a:t> </a:t>
            </a:r>
            <a:r>
              <a:rPr lang="en-US" dirty="0" err="1"/>
              <a:t>моделнинг</a:t>
            </a:r>
            <a:r>
              <a:rPr lang="en-US" dirty="0"/>
              <a:t> </a:t>
            </a:r>
            <a:r>
              <a:rPr lang="en-US" dirty="0" err="1"/>
              <a:t>ҳақиқийлигини</a:t>
            </a:r>
            <a:r>
              <a:rPr lang="en-US" dirty="0"/>
              <a:t> </a:t>
            </a:r>
            <a:r>
              <a:rPr lang="en-US" dirty="0" err="1"/>
              <a:t>қўллаб-қувватлаш</a:t>
            </a:r>
            <a:r>
              <a:rPr lang="en-US" dirty="0"/>
              <a:t> </a:t>
            </a:r>
            <a:r>
              <a:rPr lang="en-US" dirty="0" err="1"/>
              <a:t>учун</a:t>
            </a:r>
            <a:r>
              <a:rPr lang="en-US" dirty="0"/>
              <a:t> </a:t>
            </a:r>
            <a:r>
              <a:rPr lang="en-US" dirty="0" err="1"/>
              <a:t>таклиф</a:t>
            </a:r>
            <a:r>
              <a:rPr lang="en-US" dirty="0"/>
              <a:t> </a:t>
            </a:r>
            <a:r>
              <a:rPr lang="en-US" dirty="0" err="1"/>
              <a:t>қилинган</a:t>
            </a:r>
            <a:r>
              <a:rPr lang="en-US" dirty="0"/>
              <a:t> </a:t>
            </a:r>
            <a:r>
              <a:rPr lang="en-US" dirty="0" err="1"/>
              <a:t>эмпирик</a:t>
            </a:r>
            <a:r>
              <a:rPr lang="en-US" dirty="0"/>
              <a:t> </a:t>
            </a:r>
            <a:r>
              <a:rPr lang="en-US" dirty="0" err="1"/>
              <a:t>далиллар</a:t>
            </a:r>
            <a:r>
              <a:rPr lang="en-US" dirty="0"/>
              <a:t> </a:t>
            </a:r>
            <a:r>
              <a:rPr lang="en-US" dirty="0" err="1"/>
              <a:t>этарли</a:t>
            </a:r>
            <a:r>
              <a:rPr lang="en-US" dirty="0"/>
              <a:t> </a:t>
            </a:r>
            <a:r>
              <a:rPr lang="en-US" dirty="0" err="1"/>
              <a:t>эмас</a:t>
            </a:r>
            <a:r>
              <a:rPr lang="en-US" dirty="0"/>
              <a:t> </a:t>
            </a:r>
            <a:r>
              <a:rPr lang="en-US" dirty="0" err="1"/>
              <a:t>ва</a:t>
            </a:r>
            <a:r>
              <a:rPr lang="en-US" dirty="0"/>
              <a:t> </a:t>
            </a:r>
            <a:r>
              <a:rPr lang="en-US" dirty="0" err="1"/>
              <a:t>бир</a:t>
            </a:r>
            <a:r>
              <a:rPr lang="en-US" dirty="0"/>
              <a:t> </a:t>
            </a:r>
            <a:r>
              <a:rPr lang="en-US" dirty="0" err="1"/>
              <a:t>қатор</a:t>
            </a:r>
            <a:r>
              <a:rPr lang="en-US" dirty="0"/>
              <a:t> </a:t>
            </a:r>
            <a:r>
              <a:rPr lang="en-US" dirty="0" err="1"/>
              <a:t>камчиликларга</a:t>
            </a:r>
            <a:r>
              <a:rPr lang="en-US" dirty="0"/>
              <a:t> </a:t>
            </a:r>
            <a:r>
              <a:rPr lang="en-US" dirty="0" err="1"/>
              <a:t>эга</a:t>
            </a:r>
            <a:r>
              <a:rPr lang="en-US" dirty="0"/>
              <a:t>. </a:t>
            </a:r>
            <a:r>
              <a:rPr lang="en-US" dirty="0" err="1"/>
              <a:t>Уларнинг</a:t>
            </a:r>
            <a:r>
              <a:rPr lang="en-US" dirty="0"/>
              <a:t> </a:t>
            </a:r>
            <a:r>
              <a:rPr lang="en-US" dirty="0" err="1"/>
              <a:t>энг</a:t>
            </a:r>
            <a:r>
              <a:rPr lang="en-US" dirty="0"/>
              <a:t> </a:t>
            </a:r>
            <a:r>
              <a:rPr lang="en-US" dirty="0" err="1"/>
              <a:t>аҳамиятлиси</a:t>
            </a:r>
            <a:r>
              <a:rPr lang="en-US" dirty="0"/>
              <a:t> </a:t>
            </a:r>
            <a:r>
              <a:rPr lang="en-US" dirty="0" err="1"/>
              <a:t>шундаки</a:t>
            </a:r>
            <a:r>
              <a:rPr lang="en-US" dirty="0"/>
              <a:t>, </a:t>
            </a:r>
            <a:r>
              <a:rPr lang="en-US" dirty="0" err="1"/>
              <a:t>мумкин</a:t>
            </a:r>
            <a:r>
              <a:rPr lang="en-US" dirty="0"/>
              <a:t> </a:t>
            </a:r>
            <a:r>
              <a:rPr lang="en-US" dirty="0" err="1"/>
              <a:t>бўлган</a:t>
            </a:r>
            <a:r>
              <a:rPr lang="en-US" dirty="0"/>
              <a:t> </a:t>
            </a:r>
            <a:r>
              <a:rPr lang="en-US" dirty="0" err="1"/>
              <a:t>компенсация</a:t>
            </a:r>
            <a:r>
              <a:rPr lang="en-US" dirty="0"/>
              <a:t> </a:t>
            </a:r>
            <a:r>
              <a:rPr lang="en-US" dirty="0" err="1"/>
              <a:t>турлари</a:t>
            </a:r>
            <a:r>
              <a:rPr lang="en-US" dirty="0"/>
              <a:t> </a:t>
            </a:r>
            <a:r>
              <a:rPr lang="en-US" dirty="0" err="1"/>
              <a:t>орасида</a:t>
            </a:r>
            <a:r>
              <a:rPr lang="en-US" dirty="0"/>
              <a:t> </a:t>
            </a:r>
            <a:r>
              <a:rPr lang="en-US" dirty="0" err="1"/>
              <a:t>иш</a:t>
            </a:r>
            <a:r>
              <a:rPr lang="en-US" dirty="0"/>
              <a:t> </a:t>
            </a:r>
            <a:r>
              <a:rPr lang="en-US" dirty="0" err="1"/>
              <a:t>ҳақи</a:t>
            </a:r>
            <a:r>
              <a:rPr lang="en-US" dirty="0"/>
              <a:t> </a:t>
            </a:r>
            <a:r>
              <a:rPr lang="en-US" dirty="0" err="1"/>
              <a:t>кўринишидаги</a:t>
            </a:r>
            <a:r>
              <a:rPr lang="en-US" dirty="0"/>
              <a:t> </a:t>
            </a:r>
            <a:r>
              <a:rPr lang="en-US" dirty="0" err="1"/>
              <a:t>компенсация</a:t>
            </a:r>
            <a:r>
              <a:rPr lang="en-US" dirty="0"/>
              <a:t> </a:t>
            </a:r>
            <a:r>
              <a:rPr lang="en-US" dirty="0" err="1"/>
              <a:t>катта</a:t>
            </a:r>
            <a:r>
              <a:rPr lang="en-US" dirty="0"/>
              <a:t> </a:t>
            </a:r>
            <a:r>
              <a:rPr lang="en-US" dirty="0" err="1"/>
              <a:t>аҳамиятга</a:t>
            </a:r>
            <a:r>
              <a:rPr lang="en-US" dirty="0"/>
              <a:t> </a:t>
            </a:r>
            <a:r>
              <a:rPr lang="en-US" dirty="0" err="1"/>
              <a:t>эга</a:t>
            </a:r>
            <a:r>
              <a:rPr lang="en-US" dirty="0"/>
              <a:t>. </a:t>
            </a:r>
            <a:r>
              <a:rPr lang="en-US" dirty="0" err="1"/>
              <a:t>Шунга</a:t>
            </a:r>
            <a:r>
              <a:rPr lang="en-US" dirty="0"/>
              <a:t> </a:t>
            </a:r>
            <a:r>
              <a:rPr lang="en-US" dirty="0" err="1"/>
              <a:t>кўра</a:t>
            </a:r>
            <a:r>
              <a:rPr lang="en-US" dirty="0"/>
              <a:t>, </a:t>
            </a:r>
            <a:r>
              <a:rPr lang="en-US" dirty="0" err="1"/>
              <a:t>даромадларни</a:t>
            </a:r>
            <a:r>
              <a:rPr lang="en-US" dirty="0"/>
              <a:t> </a:t>
            </a:r>
            <a:r>
              <a:rPr lang="en-US" dirty="0" err="1"/>
              <a:t>кўпайтиришга</a:t>
            </a:r>
            <a:r>
              <a:rPr lang="en-US" dirty="0"/>
              <a:t> </a:t>
            </a:r>
            <a:r>
              <a:rPr lang="en-US" dirty="0" err="1"/>
              <a:t>йўналтирилган</a:t>
            </a:r>
            <a:r>
              <a:rPr lang="en-US" dirty="0"/>
              <a:t> </a:t>
            </a:r>
            <a:r>
              <a:rPr lang="en-US" dirty="0" err="1"/>
              <a:t>менежерларнинг</a:t>
            </a:r>
            <a:r>
              <a:rPr lang="en-US" dirty="0"/>
              <a:t> </a:t>
            </a:r>
            <a:r>
              <a:rPr lang="en-US" dirty="0" err="1"/>
              <a:t>ҳақиқий</a:t>
            </a:r>
            <a:r>
              <a:rPr lang="en-US" dirty="0"/>
              <a:t> </a:t>
            </a:r>
            <a:r>
              <a:rPr lang="en-US" dirty="0" err="1"/>
              <a:t>хатти-ҳаракати</a:t>
            </a:r>
            <a:r>
              <a:rPr lang="en-US" dirty="0"/>
              <a:t> </a:t>
            </a:r>
            <a:r>
              <a:rPr lang="en-US" dirty="0" err="1"/>
              <a:t>жиддий</a:t>
            </a:r>
            <a:r>
              <a:rPr lang="en-US" dirty="0"/>
              <a:t> </a:t>
            </a:r>
            <a:r>
              <a:rPr lang="en-US" dirty="0" err="1"/>
              <a:t>баҳоланмайди</a:t>
            </a:r>
            <a:r>
              <a:rPr lang="en-US" dirty="0"/>
              <a:t>.</a:t>
            </a:r>
            <a:endParaRPr lang="ru-RU" dirty="0"/>
          </a:p>
          <a:p>
            <a:pPr algn="just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06930"/>
          </a:xfrm>
        </p:spPr>
        <p:txBody>
          <a:bodyPr>
            <a:normAutofit/>
          </a:bodyPr>
          <a:lstStyle/>
          <a:p>
            <a:pPr algn="ctr"/>
            <a:r>
              <a:rPr lang="ru-RU" dirty="0" err="1"/>
              <a:t>Бошқарув</a:t>
            </a:r>
            <a:r>
              <a:rPr lang="ru-RU" dirty="0"/>
              <a:t> </a:t>
            </a:r>
            <a:r>
              <a:rPr lang="ru-RU" dirty="0" err="1" smtClean="0"/>
              <a:t>эҳтиёткорли</a:t>
            </a:r>
            <a:r>
              <a:rPr lang="uz-Cyrl-UZ" dirty="0" smtClean="0"/>
              <a:t>ги</a:t>
            </a:r>
            <a:r>
              <a:rPr lang="ru-RU" dirty="0" smtClean="0"/>
              <a:t> </a:t>
            </a:r>
            <a:r>
              <a:rPr lang="ru-RU" dirty="0"/>
              <a:t>модели</a:t>
            </a:r>
          </a:p>
        </p:txBody>
      </p:sp>
    </p:spTree>
    <p:extLst>
      <p:ext uri="{BB962C8B-B14F-4D97-AF65-F5344CB8AC3E}">
        <p14:creationId xmlns:p14="http://schemas.microsoft.com/office/powerpoint/2010/main" val="2993186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520825"/>
            <a:ext cx="9503979" cy="4351339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en-US" dirty="0" err="1"/>
              <a:t>Ушбу</a:t>
            </a:r>
            <a:r>
              <a:rPr lang="en-US" dirty="0"/>
              <a:t> </a:t>
            </a:r>
            <a:r>
              <a:rPr lang="en-US" dirty="0" err="1"/>
              <a:t>модел</a:t>
            </a:r>
            <a:r>
              <a:rPr lang="en-US" dirty="0"/>
              <a:t> </a:t>
            </a:r>
            <a:r>
              <a:rPr lang="en-US" dirty="0" err="1"/>
              <a:t>акциядорлар</a:t>
            </a:r>
            <a:r>
              <a:rPr lang="en-US" dirty="0"/>
              <a:t> </a:t>
            </a:r>
            <a:r>
              <a:rPr lang="en-US" dirty="0" err="1"/>
              <a:t>ва</a:t>
            </a:r>
            <a:r>
              <a:rPr lang="en-US" dirty="0"/>
              <a:t> </a:t>
            </a:r>
            <a:r>
              <a:rPr lang="en-US" dirty="0" err="1"/>
              <a:t>уларнинг</a:t>
            </a:r>
            <a:r>
              <a:rPr lang="en-US" dirty="0"/>
              <a:t> </a:t>
            </a:r>
            <a:r>
              <a:rPr lang="en-US" dirty="0" err="1"/>
              <a:t>манфаатлари</a:t>
            </a:r>
            <a:r>
              <a:rPr lang="uz-Cyrl-UZ" dirty="0"/>
              <a:t> йўлида </a:t>
            </a:r>
            <a:r>
              <a:rPr lang="en-US" dirty="0" err="1"/>
              <a:t>ишлайдиган</a:t>
            </a:r>
            <a:r>
              <a:rPr lang="en-US" dirty="0"/>
              <a:t> </a:t>
            </a:r>
            <a:r>
              <a:rPr lang="en-US" dirty="0" err="1"/>
              <a:t>вакиллар</a:t>
            </a:r>
            <a:r>
              <a:rPr lang="en-US" dirty="0"/>
              <a:t> (</a:t>
            </a:r>
            <a:r>
              <a:rPr lang="en-US" dirty="0" err="1"/>
              <a:t>менежерлар</a:t>
            </a:r>
            <a:r>
              <a:rPr lang="en-US" dirty="0"/>
              <a:t>) </a:t>
            </a:r>
            <a:r>
              <a:rPr lang="en-US" dirty="0" err="1"/>
              <a:t>ўртасидаги</a:t>
            </a:r>
            <a:r>
              <a:rPr lang="en-US" dirty="0"/>
              <a:t> </a:t>
            </a:r>
            <a:r>
              <a:rPr lang="en-US" dirty="0" err="1"/>
              <a:t>муносабатларга</a:t>
            </a:r>
            <a:r>
              <a:rPr lang="en-US" dirty="0"/>
              <a:t> </a:t>
            </a:r>
            <a:r>
              <a:rPr lang="en-US" dirty="0" err="1"/>
              <a:t>қаратилган</a:t>
            </a:r>
            <a:r>
              <a:rPr lang="en-US" dirty="0"/>
              <a:t>. </a:t>
            </a:r>
            <a:r>
              <a:rPr lang="en-US" dirty="0" err="1"/>
              <a:t>Менежерлар</a:t>
            </a:r>
            <a:r>
              <a:rPr lang="en-US" dirty="0"/>
              <a:t> </a:t>
            </a:r>
            <a:r>
              <a:rPr lang="en-US" dirty="0" err="1"/>
              <a:t>ҳаракат</a:t>
            </a:r>
            <a:r>
              <a:rPr lang="en-US" dirty="0"/>
              <a:t> </a:t>
            </a:r>
            <a:r>
              <a:rPr lang="en-US" dirty="0" err="1"/>
              <a:t>қилишлари</a:t>
            </a:r>
            <a:r>
              <a:rPr lang="en-US" dirty="0"/>
              <a:t> </a:t>
            </a:r>
            <a:r>
              <a:rPr lang="en-US" dirty="0" err="1"/>
              <a:t>учун</a:t>
            </a:r>
            <a:r>
              <a:rPr lang="en-US" dirty="0"/>
              <a:t> </a:t>
            </a:r>
            <a:r>
              <a:rPr lang="en-US" dirty="0" err="1"/>
              <a:t>акциядорлар</a:t>
            </a:r>
            <a:r>
              <a:rPr lang="en-US" dirty="0"/>
              <a:t> </a:t>
            </a:r>
            <a:r>
              <a:rPr lang="en-US" dirty="0" err="1"/>
              <a:t>ўзларининг</a:t>
            </a:r>
            <a:r>
              <a:rPr lang="en-US" dirty="0"/>
              <a:t> </a:t>
            </a:r>
            <a:r>
              <a:rPr lang="en-US" dirty="0" err="1"/>
              <a:t>директорлар</a:t>
            </a:r>
            <a:r>
              <a:rPr lang="uz-Cyrl-UZ" dirty="0"/>
              <a:t> (кузатув)</a:t>
            </a:r>
            <a:r>
              <a:rPr lang="en-US" dirty="0"/>
              <a:t> </a:t>
            </a:r>
            <a:r>
              <a:rPr lang="en-US" dirty="0" err="1"/>
              <a:t>кенгаши</a:t>
            </a:r>
            <a:r>
              <a:rPr lang="en-US" dirty="0"/>
              <a:t> </a:t>
            </a:r>
            <a:r>
              <a:rPr lang="en-US" dirty="0" err="1"/>
              <a:t>орқали</a:t>
            </a:r>
            <a:r>
              <a:rPr lang="en-US" dirty="0"/>
              <a:t> </a:t>
            </a:r>
            <a:r>
              <a:rPr lang="en-US" dirty="0" err="1"/>
              <a:t>қарорларни</a:t>
            </a:r>
            <a:r>
              <a:rPr lang="en-US" dirty="0"/>
              <a:t> </a:t>
            </a:r>
            <a:r>
              <a:rPr lang="en-US" dirty="0" err="1"/>
              <a:t>қабул</a:t>
            </a:r>
            <a:r>
              <a:rPr lang="en-US" dirty="0"/>
              <a:t> </a:t>
            </a:r>
            <a:r>
              <a:rPr lang="en-US" dirty="0" err="1"/>
              <a:t>қилишни</a:t>
            </a:r>
            <a:r>
              <a:rPr lang="en-US" dirty="0"/>
              <a:t> </a:t>
            </a:r>
            <a:r>
              <a:rPr lang="en-US" dirty="0" err="1"/>
              <a:t>бош</a:t>
            </a:r>
            <a:r>
              <a:rPr lang="en-US" dirty="0"/>
              <a:t> </a:t>
            </a:r>
            <a:r>
              <a:rPr lang="en-US" dirty="0" err="1"/>
              <a:t>ижрочига</a:t>
            </a:r>
            <a:r>
              <a:rPr lang="en-US" dirty="0"/>
              <a:t> </a:t>
            </a:r>
            <a:r>
              <a:rPr lang="en-US" dirty="0" err="1"/>
              <a:t>топширишлари</a:t>
            </a:r>
            <a:r>
              <a:rPr lang="en-US" dirty="0"/>
              <a:t> </a:t>
            </a:r>
            <a:r>
              <a:rPr lang="en-US" dirty="0" err="1"/>
              <a:t>керак</a:t>
            </a:r>
            <a:r>
              <a:rPr lang="en-US" dirty="0"/>
              <a:t>. </a:t>
            </a:r>
            <a:r>
              <a:rPr lang="en-US" dirty="0" err="1"/>
              <a:t>Унинг</a:t>
            </a:r>
            <a:r>
              <a:rPr lang="en-US" dirty="0"/>
              <a:t> </a:t>
            </a:r>
            <a:r>
              <a:rPr lang="en-US" dirty="0" err="1"/>
              <a:t>ваколати</a:t>
            </a:r>
            <a:r>
              <a:rPr lang="en-US" dirty="0"/>
              <a:t> </a:t>
            </a:r>
            <a:r>
              <a:rPr lang="en-US" dirty="0" err="1"/>
              <a:t>қарор</a:t>
            </a:r>
            <a:r>
              <a:rPr lang="en-US" dirty="0"/>
              <a:t> </a:t>
            </a:r>
            <a:r>
              <a:rPr lang="en-US" dirty="0" err="1"/>
              <a:t>қабул</a:t>
            </a:r>
            <a:r>
              <a:rPr lang="en-US" dirty="0"/>
              <a:t> </a:t>
            </a:r>
            <a:r>
              <a:rPr lang="en-US" dirty="0" err="1"/>
              <a:t>қилиш</a:t>
            </a:r>
            <a:r>
              <a:rPr lang="en-US" dirty="0"/>
              <a:t> </a:t>
            </a:r>
            <a:r>
              <a:rPr lang="en-US" dirty="0" err="1"/>
              <a:t>ҳуқуқини</a:t>
            </a:r>
            <a:r>
              <a:rPr lang="en-US" dirty="0"/>
              <a:t> </a:t>
            </a:r>
            <a:r>
              <a:rPr lang="en-US" dirty="0" err="1"/>
              <a:t>фирманинг</a:t>
            </a:r>
            <a:r>
              <a:rPr lang="en-US" dirty="0"/>
              <a:t> </a:t>
            </a:r>
            <a:r>
              <a:rPr lang="en-US" dirty="0" err="1"/>
              <a:t>бошқа</a:t>
            </a:r>
            <a:r>
              <a:rPr lang="en-US" dirty="0"/>
              <a:t> </a:t>
            </a:r>
            <a:r>
              <a:rPr lang="en-US" dirty="0" err="1"/>
              <a:t>менежерларига</a:t>
            </a:r>
            <a:r>
              <a:rPr lang="en-US" dirty="0"/>
              <a:t> </a:t>
            </a:r>
            <a:r>
              <a:rPr lang="en-US" dirty="0" err="1"/>
              <a:t>топширишни</a:t>
            </a:r>
            <a:r>
              <a:rPr lang="en-US" dirty="0"/>
              <a:t> </a:t>
            </a:r>
            <a:r>
              <a:rPr lang="en-US" dirty="0" err="1"/>
              <a:t>ўз</a:t>
            </a:r>
            <a:r>
              <a:rPr lang="en-US" dirty="0"/>
              <a:t> </a:t>
            </a:r>
            <a:r>
              <a:rPr lang="en-US" dirty="0" err="1"/>
              <a:t>ичига</a:t>
            </a:r>
            <a:r>
              <a:rPr lang="en-US" dirty="0"/>
              <a:t> </a:t>
            </a:r>
            <a:r>
              <a:rPr lang="en-US" dirty="0" err="1"/>
              <a:t>олиши</a:t>
            </a:r>
            <a:r>
              <a:rPr lang="en-US" dirty="0"/>
              <a:t> </a:t>
            </a:r>
            <a:r>
              <a:rPr lang="en-US" dirty="0" err="1"/>
              <a:t>керак</a:t>
            </a:r>
            <a:r>
              <a:rPr lang="en-US" dirty="0"/>
              <a:t>.</a:t>
            </a:r>
            <a:endParaRPr lang="ru-RU" dirty="0"/>
          </a:p>
          <a:p>
            <a:pPr algn="just"/>
            <a:r>
              <a:rPr lang="en-US" dirty="0" err="1"/>
              <a:t>Менежерлар</a:t>
            </a:r>
            <a:r>
              <a:rPr lang="en-US" dirty="0"/>
              <a:t> </a:t>
            </a:r>
            <a:r>
              <a:rPr lang="en-US" dirty="0" err="1"/>
              <a:t>ўзларининг</a:t>
            </a:r>
            <a:r>
              <a:rPr lang="en-US" dirty="0"/>
              <a:t> </a:t>
            </a:r>
            <a:r>
              <a:rPr lang="en-US" dirty="0" err="1"/>
              <a:t>манфаатларини</a:t>
            </a:r>
            <a:r>
              <a:rPr lang="en-US" dirty="0"/>
              <a:t> </a:t>
            </a:r>
            <a:r>
              <a:rPr lang="en-US" dirty="0" err="1"/>
              <a:t>таъминлаш</a:t>
            </a:r>
            <a:r>
              <a:rPr lang="en-US" dirty="0"/>
              <a:t> </a:t>
            </a:r>
            <a:r>
              <a:rPr lang="en-US" dirty="0" err="1"/>
              <a:t>учун</a:t>
            </a:r>
            <a:r>
              <a:rPr lang="en-US" dirty="0"/>
              <a:t> </a:t>
            </a:r>
            <a:r>
              <a:rPr lang="en-US" dirty="0" err="1"/>
              <a:t>кўп</a:t>
            </a:r>
            <a:r>
              <a:rPr lang="en-US" dirty="0"/>
              <a:t> </a:t>
            </a:r>
            <a:r>
              <a:rPr lang="en-US" dirty="0" err="1"/>
              <a:t>нарса</a:t>
            </a:r>
            <a:r>
              <a:rPr lang="en-US" dirty="0"/>
              <a:t> </a:t>
            </a:r>
            <a:r>
              <a:rPr lang="en-US" dirty="0" err="1"/>
              <a:t>қилишлари</a:t>
            </a:r>
            <a:r>
              <a:rPr lang="en-US" dirty="0"/>
              <a:t> </a:t>
            </a:r>
            <a:r>
              <a:rPr lang="en-US" dirty="0" err="1"/>
              <a:t>мумкин</a:t>
            </a:r>
            <a:r>
              <a:rPr lang="en-US" dirty="0"/>
              <a:t>. </a:t>
            </a:r>
            <a:r>
              <a:rPr lang="en-US" dirty="0" err="1"/>
              <a:t>Инсофсиз</a:t>
            </a:r>
            <a:r>
              <a:rPr lang="en-US" dirty="0"/>
              <a:t> </a:t>
            </a:r>
            <a:r>
              <a:rPr lang="en-US" dirty="0" err="1"/>
              <a:t>менежерлар</a:t>
            </a:r>
            <a:r>
              <a:rPr lang="en-US" dirty="0"/>
              <a:t> </a:t>
            </a:r>
            <a:r>
              <a:rPr lang="en-US" dirty="0" err="1"/>
              <a:t>компания</a:t>
            </a:r>
            <a:r>
              <a:rPr lang="en-US" dirty="0"/>
              <a:t> </a:t>
            </a:r>
            <a:r>
              <a:rPr lang="en-US" dirty="0" err="1"/>
              <a:t>ҳисобидан</a:t>
            </a:r>
            <a:r>
              <a:rPr lang="en-US" dirty="0"/>
              <a:t> </a:t>
            </a:r>
            <a:r>
              <a:rPr lang="en-US" dirty="0" err="1"/>
              <a:t>шахсий</a:t>
            </a:r>
            <a:r>
              <a:rPr lang="en-US" dirty="0"/>
              <a:t> </a:t>
            </a:r>
            <a:r>
              <a:rPr lang="en-US" dirty="0" err="1"/>
              <a:t>бойитишга</a:t>
            </a:r>
            <a:r>
              <a:rPr lang="en-US" dirty="0"/>
              <a:t> </a:t>
            </a:r>
            <a:r>
              <a:rPr lang="en-US" dirty="0" err="1"/>
              <a:t>ҳисса</a:t>
            </a:r>
            <a:r>
              <a:rPr lang="en-US" dirty="0"/>
              <a:t> </a:t>
            </a:r>
            <a:r>
              <a:rPr lang="en-US" dirty="0" err="1"/>
              <a:t>қўшадиган</a:t>
            </a:r>
            <a:r>
              <a:rPr lang="en-US" dirty="0"/>
              <a:t> </a:t>
            </a:r>
            <a:r>
              <a:rPr lang="en-US" dirty="0" err="1"/>
              <a:t>қарорлар</a:t>
            </a:r>
            <a:r>
              <a:rPr lang="en-US" dirty="0"/>
              <a:t> </a:t>
            </a:r>
            <a:r>
              <a:rPr lang="en-US" dirty="0" err="1"/>
              <a:t>қабул</a:t>
            </a:r>
            <a:r>
              <a:rPr lang="en-US" dirty="0"/>
              <a:t> </a:t>
            </a:r>
            <a:r>
              <a:rPr lang="en-US" dirty="0" err="1"/>
              <a:t>қилишлари</a:t>
            </a:r>
            <a:r>
              <a:rPr lang="en-US" dirty="0"/>
              <a:t> </a:t>
            </a:r>
            <a:r>
              <a:rPr lang="en-US" dirty="0" err="1"/>
              <a:t>мумкин</a:t>
            </a:r>
            <a:r>
              <a:rPr lang="en-US" dirty="0"/>
              <a:t>. </a:t>
            </a:r>
            <a:r>
              <a:rPr lang="en-US" dirty="0" err="1"/>
              <a:t>Менежерлар</a:t>
            </a:r>
            <a:r>
              <a:rPr lang="en-US" dirty="0"/>
              <a:t> </a:t>
            </a:r>
            <a:r>
              <a:rPr lang="en-US" dirty="0" err="1"/>
              <a:t>харажатларни</a:t>
            </a:r>
            <a:r>
              <a:rPr lang="en-US" dirty="0"/>
              <a:t> </a:t>
            </a:r>
            <a:r>
              <a:rPr lang="en-US" dirty="0" err="1"/>
              <a:t>тежашдан</a:t>
            </a:r>
            <a:r>
              <a:rPr lang="en-US" dirty="0"/>
              <a:t> </a:t>
            </a:r>
            <a:r>
              <a:rPr lang="en-US" dirty="0" err="1"/>
              <a:t>кўра</a:t>
            </a:r>
            <a:r>
              <a:rPr lang="en-US" dirty="0"/>
              <a:t> </a:t>
            </a:r>
            <a:r>
              <a:rPr lang="en-US" dirty="0" err="1"/>
              <a:t>бой</a:t>
            </a:r>
            <a:r>
              <a:rPr lang="en-US" dirty="0"/>
              <a:t> </a:t>
            </a:r>
            <a:r>
              <a:rPr lang="en-US" dirty="0" err="1"/>
              <a:t>офислар</a:t>
            </a:r>
            <a:r>
              <a:rPr lang="en-US" dirty="0"/>
              <a:t>, </a:t>
            </a:r>
            <a:r>
              <a:rPr lang="en-US" dirty="0" err="1"/>
              <a:t>ҳашаматли</a:t>
            </a:r>
            <a:r>
              <a:rPr lang="en-US" dirty="0"/>
              <a:t> </a:t>
            </a:r>
            <a:r>
              <a:rPr lang="en-US" dirty="0" err="1"/>
              <a:t>автоуловлар</a:t>
            </a:r>
            <a:r>
              <a:rPr lang="en-US" dirty="0"/>
              <a:t> </a:t>
            </a:r>
            <a:r>
              <a:rPr lang="en-US" dirty="0" err="1"/>
              <a:t>ва</a:t>
            </a:r>
            <a:r>
              <a:rPr lang="en-US" dirty="0"/>
              <a:t> </a:t>
            </a:r>
            <a:r>
              <a:rPr lang="en-US" dirty="0" err="1"/>
              <a:t>нуфузли</a:t>
            </a:r>
            <a:r>
              <a:rPr lang="en-US" dirty="0"/>
              <a:t> </a:t>
            </a:r>
            <a:r>
              <a:rPr lang="en-US" dirty="0" err="1"/>
              <a:t>мамлакат</a:t>
            </a:r>
            <a:r>
              <a:rPr lang="en-US" dirty="0"/>
              <a:t> </a:t>
            </a:r>
            <a:r>
              <a:rPr lang="en-US" dirty="0" err="1"/>
              <a:t>клубларига</a:t>
            </a:r>
            <a:r>
              <a:rPr lang="en-US" dirty="0"/>
              <a:t> </a:t>
            </a:r>
            <a:r>
              <a:rPr lang="en-US" dirty="0" err="1"/>
              <a:t>аъзо</a:t>
            </a:r>
            <a:r>
              <a:rPr lang="en-US" dirty="0"/>
              <a:t> </a:t>
            </a:r>
            <a:r>
              <a:rPr lang="en-US" dirty="0" err="1"/>
              <a:t>бўлиш</a:t>
            </a:r>
            <a:r>
              <a:rPr lang="en-US" dirty="0"/>
              <a:t> </a:t>
            </a:r>
            <a:r>
              <a:rPr lang="en-US" dirty="0" err="1"/>
              <a:t>каби</a:t>
            </a:r>
            <a:r>
              <a:rPr lang="en-US" dirty="0"/>
              <a:t> </a:t>
            </a:r>
            <a:r>
              <a:rPr lang="en-US" dirty="0" err="1"/>
              <a:t>қимматли</a:t>
            </a:r>
            <a:r>
              <a:rPr lang="en-US" dirty="0"/>
              <a:t> </a:t>
            </a:r>
            <a:r>
              <a:rPr lang="en-US" dirty="0" err="1"/>
              <a:t>имтиёзларга</a:t>
            </a:r>
            <a:r>
              <a:rPr lang="en-US" dirty="0"/>
              <a:t> </a:t>
            </a:r>
            <a:r>
              <a:rPr lang="en-US" dirty="0" err="1"/>
              <a:t>кўпроқ</a:t>
            </a:r>
            <a:r>
              <a:rPr lang="en-US" dirty="0"/>
              <a:t> </a:t>
            </a:r>
            <a:r>
              <a:rPr lang="en-US" dirty="0" err="1"/>
              <a:t>қизиқишлари</a:t>
            </a:r>
            <a:r>
              <a:rPr lang="en-US" dirty="0"/>
              <a:t> </a:t>
            </a:r>
            <a:r>
              <a:rPr lang="en-US" dirty="0" err="1"/>
              <a:t>мумкин</a:t>
            </a:r>
            <a:r>
              <a:rPr lang="en-US" dirty="0"/>
              <a:t>. </a:t>
            </a:r>
            <a:r>
              <a:rPr lang="en-US" dirty="0" err="1"/>
              <a:t>Улар</a:t>
            </a:r>
            <a:r>
              <a:rPr lang="en-US" dirty="0"/>
              <a:t> </a:t>
            </a:r>
            <a:r>
              <a:rPr lang="en-US" dirty="0" err="1"/>
              <a:t>ўзларининг</a:t>
            </a:r>
            <a:r>
              <a:rPr lang="en-US" dirty="0"/>
              <a:t> </a:t>
            </a:r>
            <a:r>
              <a:rPr lang="en-US" dirty="0" err="1"/>
              <a:t>позициялари</a:t>
            </a:r>
            <a:r>
              <a:rPr lang="en-US" dirty="0"/>
              <a:t> </a:t>
            </a:r>
            <a:r>
              <a:rPr lang="en-US" dirty="0" err="1"/>
              <a:t>учун</a:t>
            </a:r>
            <a:r>
              <a:rPr lang="en-US" dirty="0"/>
              <a:t> </a:t>
            </a:r>
            <a:r>
              <a:rPr lang="en-US" dirty="0" err="1"/>
              <a:t>хавфли</a:t>
            </a:r>
            <a:r>
              <a:rPr lang="en-US" dirty="0"/>
              <a:t> </a:t>
            </a:r>
            <a:r>
              <a:rPr lang="en-US" dirty="0" err="1"/>
              <a:t>бўлган</a:t>
            </a:r>
            <a:r>
              <a:rPr lang="en-US" dirty="0"/>
              <a:t> </a:t>
            </a:r>
            <a:r>
              <a:rPr lang="uz-Cyrl-UZ" dirty="0"/>
              <a:t>риск</a:t>
            </a:r>
            <a:r>
              <a:rPr lang="en-US" dirty="0"/>
              <a:t> </a:t>
            </a:r>
            <a:r>
              <a:rPr lang="en-US" dirty="0" err="1"/>
              <a:t>элементларига</a:t>
            </a:r>
            <a:r>
              <a:rPr lang="en-US" dirty="0"/>
              <a:t> </a:t>
            </a:r>
            <a:r>
              <a:rPr lang="en-US" dirty="0" err="1"/>
              <a:t>эга</a:t>
            </a:r>
            <a:r>
              <a:rPr lang="en-US" dirty="0"/>
              <a:t> </a:t>
            </a:r>
            <a:r>
              <a:rPr lang="en-US" dirty="0" err="1"/>
              <a:t>бўлган</a:t>
            </a:r>
            <a:r>
              <a:rPr lang="en-US" dirty="0"/>
              <a:t> </a:t>
            </a:r>
            <a:r>
              <a:rPr lang="en-US" dirty="0" err="1"/>
              <a:t>қарорларни</a:t>
            </a:r>
            <a:r>
              <a:rPr lang="en-US" dirty="0"/>
              <a:t> </a:t>
            </a:r>
            <a:r>
              <a:rPr lang="en-US" dirty="0" err="1"/>
              <a:t>қабул</a:t>
            </a:r>
            <a:r>
              <a:rPr lang="en-US" dirty="0"/>
              <a:t> </a:t>
            </a:r>
            <a:r>
              <a:rPr lang="en-US" dirty="0" err="1"/>
              <a:t>қилишдан</a:t>
            </a:r>
            <a:r>
              <a:rPr lang="en-US" dirty="0"/>
              <a:t> </a:t>
            </a:r>
            <a:r>
              <a:rPr lang="en-US" dirty="0" err="1"/>
              <a:t>қочишлари</a:t>
            </a:r>
            <a:r>
              <a:rPr lang="en-US" dirty="0"/>
              <a:t> </a:t>
            </a:r>
            <a:r>
              <a:rPr lang="en-US" dirty="0" err="1"/>
              <a:t>ёки</a:t>
            </a:r>
            <a:r>
              <a:rPr lang="en-US" dirty="0"/>
              <a:t> </a:t>
            </a:r>
            <a:r>
              <a:rPr lang="en-US" dirty="0" err="1"/>
              <a:t>низоларга</a:t>
            </a:r>
            <a:r>
              <a:rPr lang="en-US" dirty="0"/>
              <a:t> </a:t>
            </a:r>
            <a:r>
              <a:rPr lang="en-US" dirty="0" err="1"/>
              <a:t>киришиб</a:t>
            </a:r>
            <a:r>
              <a:rPr lang="en-US" dirty="0"/>
              <a:t>, </a:t>
            </a:r>
            <a:r>
              <a:rPr lang="en-US" dirty="0" err="1"/>
              <a:t>компания</a:t>
            </a:r>
            <a:r>
              <a:rPr lang="en-US" dirty="0"/>
              <a:t> </a:t>
            </a:r>
            <a:r>
              <a:rPr lang="en-US" dirty="0" err="1"/>
              <a:t>ёки</a:t>
            </a:r>
            <a:r>
              <a:rPr lang="en-US" dirty="0"/>
              <a:t> </a:t>
            </a:r>
            <a:r>
              <a:rPr lang="en-US" dirty="0" err="1"/>
              <a:t>бозорда</a:t>
            </a:r>
            <a:r>
              <a:rPr lang="en-US" dirty="0"/>
              <a:t> </a:t>
            </a:r>
            <a:r>
              <a:rPr lang="en-US" dirty="0" err="1"/>
              <a:t>кескинликни</a:t>
            </a:r>
            <a:r>
              <a:rPr lang="en-US" dirty="0"/>
              <a:t> </a:t>
            </a:r>
            <a:r>
              <a:rPr lang="en-US" dirty="0" err="1"/>
              <a:t>келтириб</a:t>
            </a:r>
            <a:r>
              <a:rPr lang="en-US" dirty="0"/>
              <a:t> </a:t>
            </a:r>
            <a:r>
              <a:rPr lang="en-US" dirty="0" err="1"/>
              <a:t>чиқариши</a:t>
            </a:r>
            <a:r>
              <a:rPr lang="en-US" dirty="0"/>
              <a:t>, </a:t>
            </a:r>
            <a:r>
              <a:rPr lang="en-US" dirty="0" err="1"/>
              <a:t>фойда</a:t>
            </a:r>
            <a:r>
              <a:rPr lang="en-US" dirty="0"/>
              <a:t> </a:t>
            </a:r>
            <a:r>
              <a:rPr lang="en-US" dirty="0" err="1"/>
              <a:t>кўпайишига</a:t>
            </a:r>
            <a:r>
              <a:rPr lang="en-US" dirty="0"/>
              <a:t> </a:t>
            </a:r>
            <a:r>
              <a:rPr lang="uz-Cyrl-UZ" dirty="0"/>
              <a:t>путур</a:t>
            </a:r>
            <a:r>
              <a:rPr lang="en-US" dirty="0"/>
              <a:t> </a:t>
            </a:r>
            <a:r>
              <a:rPr lang="en-US" dirty="0" err="1"/>
              <a:t>етказиши</a:t>
            </a:r>
            <a:r>
              <a:rPr lang="en-US" dirty="0"/>
              <a:t> </a:t>
            </a:r>
            <a:r>
              <a:rPr lang="en-US" dirty="0" err="1"/>
              <a:t>мумкин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Агент модели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15375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9409386" cy="4351339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en-US" dirty="0" err="1"/>
              <a:t>Муаммо</a:t>
            </a:r>
            <a:r>
              <a:rPr lang="en-US" dirty="0"/>
              <a:t> </a:t>
            </a:r>
            <a:r>
              <a:rPr lang="en-US" dirty="0" err="1"/>
              <a:t>шундаки</a:t>
            </a:r>
            <a:r>
              <a:rPr lang="en-US" dirty="0"/>
              <a:t>, </a:t>
            </a:r>
            <a:r>
              <a:rPr lang="en-US" dirty="0" err="1"/>
              <a:t>акциядорлар</a:t>
            </a:r>
            <a:r>
              <a:rPr lang="en-US" dirty="0"/>
              <a:t> </a:t>
            </a:r>
            <a:r>
              <a:rPr lang="en-US" dirty="0" err="1"/>
              <a:t>менежерлар</a:t>
            </a:r>
            <a:r>
              <a:rPr lang="en-US" dirty="0"/>
              <a:t> </a:t>
            </a:r>
            <a:r>
              <a:rPr lang="en-US" dirty="0" err="1"/>
              <a:t>ҳақиқатан</a:t>
            </a:r>
            <a:r>
              <a:rPr lang="en-US" dirty="0"/>
              <a:t> </a:t>
            </a:r>
            <a:r>
              <a:rPr lang="en-US" dirty="0" err="1"/>
              <a:t>ҳам</a:t>
            </a:r>
            <a:r>
              <a:rPr lang="en-US" dirty="0"/>
              <a:t> </a:t>
            </a:r>
            <a:r>
              <a:rPr lang="en-US" dirty="0" err="1"/>
              <a:t>эгаларнинг</a:t>
            </a:r>
            <a:r>
              <a:rPr lang="en-US" dirty="0"/>
              <a:t> </a:t>
            </a:r>
            <a:r>
              <a:rPr lang="en-US" dirty="0" err="1"/>
              <a:t>ҳолатини</a:t>
            </a:r>
            <a:r>
              <a:rPr lang="en-US" dirty="0"/>
              <a:t> </a:t>
            </a:r>
            <a:r>
              <a:rPr lang="en-US" dirty="0" err="1"/>
              <a:t>яхшилаш</a:t>
            </a:r>
            <a:r>
              <a:rPr lang="en-US" dirty="0"/>
              <a:t> </a:t>
            </a:r>
            <a:r>
              <a:rPr lang="en-US" dirty="0" err="1"/>
              <a:t>учун</a:t>
            </a:r>
            <a:r>
              <a:rPr lang="en-US" dirty="0"/>
              <a:t> </a:t>
            </a:r>
            <a:r>
              <a:rPr lang="en-US" dirty="0" err="1"/>
              <a:t>ҳамма</a:t>
            </a:r>
            <a:r>
              <a:rPr lang="en-US" dirty="0"/>
              <a:t> </a:t>
            </a:r>
            <a:r>
              <a:rPr lang="en-US" dirty="0" err="1"/>
              <a:t>нарсани</a:t>
            </a:r>
            <a:r>
              <a:rPr lang="en-US" dirty="0"/>
              <a:t> </a:t>
            </a:r>
            <a:r>
              <a:rPr lang="en-US" dirty="0" err="1"/>
              <a:t>қилишларини</a:t>
            </a:r>
            <a:r>
              <a:rPr lang="en-US" dirty="0"/>
              <a:t> </a:t>
            </a:r>
            <a:r>
              <a:rPr lang="en-US" dirty="0" err="1"/>
              <a:t>билишмайди</a:t>
            </a:r>
            <a:r>
              <a:rPr lang="en-US" dirty="0"/>
              <a:t>. </a:t>
            </a:r>
            <a:r>
              <a:rPr lang="en-US" dirty="0" err="1"/>
              <a:t>Акциядорлар</a:t>
            </a:r>
            <a:r>
              <a:rPr lang="en-US" dirty="0"/>
              <a:t> </a:t>
            </a:r>
            <a:r>
              <a:rPr lang="en-US" dirty="0" err="1"/>
              <a:t>фақат</a:t>
            </a:r>
            <a:r>
              <a:rPr lang="en-US" dirty="0"/>
              <a:t> </a:t>
            </a:r>
            <a:r>
              <a:rPr lang="en-US" dirty="0" err="1"/>
              <a:t>бошқарув</a:t>
            </a:r>
            <a:r>
              <a:rPr lang="en-US" dirty="0"/>
              <a:t> </a:t>
            </a:r>
            <a:r>
              <a:rPr lang="en-US" dirty="0" err="1"/>
              <a:t>аппарати</a:t>
            </a:r>
            <a:r>
              <a:rPr lang="en-US" dirty="0"/>
              <a:t> </a:t>
            </a:r>
            <a:r>
              <a:rPr lang="en-US" dirty="0" err="1"/>
              <a:t>ҳаракатларининг</a:t>
            </a:r>
            <a:r>
              <a:rPr lang="en-US" dirty="0"/>
              <a:t> </a:t>
            </a:r>
            <a:r>
              <a:rPr lang="en-US" dirty="0" err="1"/>
              <a:t>натижаларини</a:t>
            </a:r>
            <a:r>
              <a:rPr lang="en-US" dirty="0"/>
              <a:t> </a:t>
            </a:r>
            <a:r>
              <a:rPr lang="en-US" dirty="0" err="1"/>
              <a:t>қуйи</a:t>
            </a:r>
            <a:r>
              <a:rPr lang="en-US" dirty="0"/>
              <a:t> </a:t>
            </a:r>
            <a:r>
              <a:rPr lang="en-US" dirty="0" err="1"/>
              <a:t>даражада</a:t>
            </a:r>
            <a:r>
              <a:rPr lang="en-US" dirty="0"/>
              <a:t> </a:t>
            </a:r>
            <a:r>
              <a:rPr lang="en-US" dirty="0" err="1"/>
              <a:t>кўришлари</a:t>
            </a:r>
            <a:r>
              <a:rPr lang="en-US" dirty="0"/>
              <a:t> </a:t>
            </a:r>
            <a:r>
              <a:rPr lang="en-US" dirty="0" err="1"/>
              <a:t>мумкин</a:t>
            </a:r>
            <a:r>
              <a:rPr lang="en-US" dirty="0"/>
              <a:t>.</a:t>
            </a:r>
            <a:endParaRPr lang="ru-RU" dirty="0"/>
          </a:p>
          <a:p>
            <a:pPr algn="just"/>
            <a:r>
              <a:rPr lang="en-US" dirty="0" err="1"/>
              <a:t>Агар</a:t>
            </a:r>
            <a:r>
              <a:rPr lang="en-US" dirty="0"/>
              <a:t> </a:t>
            </a:r>
            <a:r>
              <a:rPr lang="en-US" dirty="0" err="1"/>
              <a:t>менежерлар</a:t>
            </a:r>
            <a:r>
              <a:rPr lang="en-US" dirty="0"/>
              <a:t> </a:t>
            </a:r>
            <a:r>
              <a:rPr lang="en-US" dirty="0" err="1"/>
              <a:t>ишининг</a:t>
            </a:r>
            <a:r>
              <a:rPr lang="en-US" dirty="0"/>
              <a:t> </a:t>
            </a:r>
            <a:r>
              <a:rPr lang="en-US" dirty="0" err="1"/>
              <a:t>натижалари</a:t>
            </a:r>
            <a:r>
              <a:rPr lang="en-US" dirty="0"/>
              <a:t> </a:t>
            </a:r>
            <a:r>
              <a:rPr lang="en-US" dirty="0" err="1"/>
              <a:t>қониқарсиз</a:t>
            </a:r>
            <a:r>
              <a:rPr lang="en-US" dirty="0"/>
              <a:t> </a:t>
            </a:r>
            <a:r>
              <a:rPr lang="en-US" dirty="0" err="1"/>
              <a:t>бўлса</a:t>
            </a:r>
            <a:r>
              <a:rPr lang="en-US" dirty="0"/>
              <a:t>, </a:t>
            </a:r>
            <a:r>
              <a:rPr lang="en-US" dirty="0" err="1"/>
              <a:t>унда</a:t>
            </a:r>
            <a:r>
              <a:rPr lang="en-US" dirty="0"/>
              <a:t> </a:t>
            </a:r>
            <a:r>
              <a:rPr lang="en-US" dirty="0" err="1"/>
              <a:t>директорлар</a:t>
            </a:r>
            <a:r>
              <a:rPr lang="en-US" dirty="0"/>
              <a:t> </a:t>
            </a:r>
            <a:r>
              <a:rPr lang="en-US" dirty="0" err="1"/>
              <a:t>кенгаши</a:t>
            </a:r>
            <a:r>
              <a:rPr lang="en-US" dirty="0"/>
              <a:t> </a:t>
            </a:r>
            <a:r>
              <a:rPr lang="en-US" dirty="0" err="1"/>
              <a:t>орқали</a:t>
            </a:r>
            <a:r>
              <a:rPr lang="en-US" dirty="0"/>
              <a:t> </a:t>
            </a:r>
            <a:r>
              <a:rPr lang="en-US" dirty="0" err="1"/>
              <a:t>ишлайдиган</a:t>
            </a:r>
            <a:r>
              <a:rPr lang="en-US" dirty="0"/>
              <a:t> </a:t>
            </a:r>
            <a:r>
              <a:rPr lang="en-US" dirty="0" err="1"/>
              <a:t>акци</a:t>
            </a:r>
            <a:r>
              <a:rPr lang="uz-Cyrl-UZ" dirty="0"/>
              <a:t>ядор</a:t>
            </a:r>
            <a:r>
              <a:rPr lang="en-US" dirty="0" err="1"/>
              <a:t>лар</a:t>
            </a:r>
            <a:r>
              <a:rPr lang="en-US" dirty="0"/>
              <a:t> </a:t>
            </a:r>
            <a:r>
              <a:rPr lang="en-US" dirty="0" err="1"/>
              <a:t>уларни</a:t>
            </a:r>
            <a:r>
              <a:rPr lang="en-US" dirty="0"/>
              <a:t> </a:t>
            </a:r>
            <a:r>
              <a:rPr lang="en-US" dirty="0" err="1"/>
              <a:t>жазолашлари</a:t>
            </a:r>
            <a:r>
              <a:rPr lang="en-US" dirty="0"/>
              <a:t> </a:t>
            </a:r>
            <a:r>
              <a:rPr lang="en-US" dirty="0" err="1"/>
              <a:t>мумкин</a:t>
            </a:r>
            <a:r>
              <a:rPr lang="en-US" dirty="0"/>
              <a:t> (</a:t>
            </a:r>
            <a:r>
              <a:rPr lang="en-US" dirty="0" err="1"/>
              <a:t>бонуслардан</a:t>
            </a:r>
            <a:r>
              <a:rPr lang="en-US" dirty="0"/>
              <a:t> </a:t>
            </a:r>
            <a:r>
              <a:rPr lang="en-US" dirty="0" err="1"/>
              <a:t>маҳрум</a:t>
            </a:r>
            <a:r>
              <a:rPr lang="en-US" dirty="0"/>
              <a:t> </a:t>
            </a:r>
            <a:r>
              <a:rPr lang="en-US" dirty="0" err="1"/>
              <a:t>қилиш</a:t>
            </a:r>
            <a:r>
              <a:rPr lang="en-US" dirty="0"/>
              <a:t>, </a:t>
            </a:r>
            <a:r>
              <a:rPr lang="en-US" dirty="0" err="1"/>
              <a:t>иш</a:t>
            </a:r>
            <a:r>
              <a:rPr lang="en-US" dirty="0"/>
              <a:t> </a:t>
            </a:r>
            <a:r>
              <a:rPr lang="en-US" dirty="0" err="1"/>
              <a:t>ҳақини</a:t>
            </a:r>
            <a:r>
              <a:rPr lang="en-US" dirty="0"/>
              <a:t> </a:t>
            </a:r>
            <a:r>
              <a:rPr lang="en-US" dirty="0" err="1"/>
              <a:t>ошир</a:t>
            </a:r>
            <a:r>
              <a:rPr lang="uz-Cyrl-UZ" dirty="0"/>
              <a:t>маслик</a:t>
            </a:r>
            <a:r>
              <a:rPr lang="en-US" dirty="0"/>
              <a:t> </a:t>
            </a:r>
            <a:r>
              <a:rPr lang="en-US" dirty="0" err="1"/>
              <a:t>ёки</a:t>
            </a:r>
            <a:r>
              <a:rPr lang="en-US" dirty="0"/>
              <a:t> </a:t>
            </a:r>
            <a:r>
              <a:rPr lang="en-US" dirty="0" err="1"/>
              <a:t>ҳатто</a:t>
            </a:r>
            <a:r>
              <a:rPr lang="en-US" dirty="0"/>
              <a:t> </a:t>
            </a:r>
            <a:r>
              <a:rPr lang="en-US" dirty="0" err="1"/>
              <a:t>ишдан</a:t>
            </a:r>
            <a:r>
              <a:rPr lang="en-US" dirty="0"/>
              <a:t> </a:t>
            </a:r>
            <a:r>
              <a:rPr lang="en-US" dirty="0" err="1"/>
              <a:t>бўшатиш</a:t>
            </a:r>
            <a:r>
              <a:rPr lang="en-US" dirty="0"/>
              <a:t>). </a:t>
            </a:r>
            <a:r>
              <a:rPr lang="en-US" dirty="0" err="1"/>
              <a:t>Аммо</a:t>
            </a:r>
            <a:r>
              <a:rPr lang="en-US" dirty="0"/>
              <a:t> </a:t>
            </a:r>
            <a:r>
              <a:rPr lang="en-US" dirty="0" err="1"/>
              <a:t>натижалар</a:t>
            </a:r>
            <a:r>
              <a:rPr lang="en-US" dirty="0"/>
              <a:t> </a:t>
            </a:r>
            <a:r>
              <a:rPr lang="en-US" dirty="0" err="1"/>
              <a:t>қониқарли</a:t>
            </a:r>
            <a:r>
              <a:rPr lang="en-US" dirty="0"/>
              <a:t> </a:t>
            </a:r>
            <a:r>
              <a:rPr lang="en-US" dirty="0" err="1"/>
              <a:t>экан</a:t>
            </a:r>
            <a:r>
              <a:rPr lang="en-US" dirty="0"/>
              <a:t>, </a:t>
            </a:r>
            <a:r>
              <a:rPr lang="en-US" dirty="0" err="1"/>
              <a:t>акциядорлар</a:t>
            </a:r>
            <a:r>
              <a:rPr lang="en-US" dirty="0"/>
              <a:t> </a:t>
            </a:r>
            <a:r>
              <a:rPr lang="en-US" dirty="0" err="1"/>
              <a:t>ҳақиқатан</a:t>
            </a:r>
            <a:r>
              <a:rPr lang="en-US" dirty="0"/>
              <a:t> </a:t>
            </a:r>
            <a:r>
              <a:rPr lang="en-US" dirty="0" err="1"/>
              <a:t>ҳам</a:t>
            </a:r>
            <a:r>
              <a:rPr lang="en-US" dirty="0"/>
              <a:t> </a:t>
            </a:r>
            <a:r>
              <a:rPr lang="en-US" dirty="0" err="1"/>
              <a:t>эришиши</a:t>
            </a:r>
            <a:r>
              <a:rPr lang="en-US" dirty="0"/>
              <a:t> </a:t>
            </a:r>
            <a:r>
              <a:rPr lang="en-US" dirty="0" err="1"/>
              <a:t>мумкин</a:t>
            </a:r>
            <a:r>
              <a:rPr lang="en-US" dirty="0"/>
              <a:t> </a:t>
            </a:r>
            <a:r>
              <a:rPr lang="en-US" dirty="0" err="1"/>
              <a:t>бўлган</a:t>
            </a:r>
            <a:r>
              <a:rPr lang="en-US" dirty="0"/>
              <a:t> </a:t>
            </a:r>
            <a:r>
              <a:rPr lang="en-US" dirty="0" err="1"/>
              <a:t>максимал</a:t>
            </a:r>
            <a:r>
              <a:rPr lang="en-US" dirty="0"/>
              <a:t> </a:t>
            </a:r>
            <a:r>
              <a:rPr lang="en-US" dirty="0" err="1"/>
              <a:t>миқдорни</a:t>
            </a:r>
            <a:r>
              <a:rPr lang="en-US" dirty="0"/>
              <a:t> </a:t>
            </a:r>
            <a:r>
              <a:rPr lang="en-US" dirty="0" err="1"/>
              <a:t>аниқлай</a:t>
            </a:r>
            <a:r>
              <a:rPr lang="en-US" dirty="0"/>
              <a:t> </a:t>
            </a:r>
            <a:r>
              <a:rPr lang="en-US" dirty="0" err="1"/>
              <a:t>олмайдилар</a:t>
            </a:r>
            <a:r>
              <a:rPr lang="en-US" dirty="0"/>
              <a:t>.</a:t>
            </a:r>
            <a:endParaRPr lang="ru-RU" dirty="0"/>
          </a:p>
          <a:p>
            <a:pPr algn="just"/>
            <a:r>
              <a:rPr lang="en-US" dirty="0" err="1"/>
              <a:t>Назариётчиларнинг</a:t>
            </a:r>
            <a:r>
              <a:rPr lang="en-US" dirty="0"/>
              <a:t> </a:t>
            </a:r>
            <a:r>
              <a:rPr lang="en-US" dirty="0" err="1"/>
              <a:t>таъкидлашича</a:t>
            </a:r>
            <a:r>
              <a:rPr lang="en-US" dirty="0"/>
              <a:t>, </a:t>
            </a:r>
            <a:r>
              <a:rPr lang="en-US" dirty="0" err="1"/>
              <a:t>баъзи</a:t>
            </a:r>
            <a:r>
              <a:rPr lang="en-US" dirty="0"/>
              <a:t> </a:t>
            </a:r>
            <a:r>
              <a:rPr lang="en-US" dirty="0" err="1"/>
              <a:t>харажатлар</a:t>
            </a:r>
            <a:r>
              <a:rPr lang="en-US" dirty="0"/>
              <a:t> </a:t>
            </a:r>
            <a:r>
              <a:rPr lang="en-US" dirty="0" err="1"/>
              <a:t>акциядорлар</a:t>
            </a:r>
            <a:r>
              <a:rPr lang="en-US" dirty="0"/>
              <a:t> </a:t>
            </a:r>
            <a:r>
              <a:rPr lang="en-US" dirty="0" err="1"/>
              <a:t>учун</a:t>
            </a:r>
            <a:r>
              <a:rPr lang="en-US" dirty="0"/>
              <a:t> </a:t>
            </a:r>
            <a:r>
              <a:rPr lang="en-US" dirty="0" err="1"/>
              <a:t>муқаррар</a:t>
            </a:r>
            <a:r>
              <a:rPr lang="en-US" dirty="0"/>
              <a:t> </a:t>
            </a:r>
            <a:r>
              <a:rPr lang="en-US" dirty="0" err="1"/>
              <a:t>ва</a:t>
            </a:r>
            <a:r>
              <a:rPr lang="en-US" dirty="0"/>
              <a:t> </a:t>
            </a:r>
            <a:r>
              <a:rPr lang="en-US" dirty="0" err="1"/>
              <a:t>уларнинг</a:t>
            </a:r>
            <a:r>
              <a:rPr lang="en-US" dirty="0"/>
              <a:t> </a:t>
            </a:r>
            <a:r>
              <a:rPr lang="en-US" dirty="0" err="1"/>
              <a:t>энг</a:t>
            </a:r>
            <a:r>
              <a:rPr lang="en-US" dirty="0"/>
              <a:t> </a:t>
            </a:r>
            <a:r>
              <a:rPr lang="en-US" dirty="0" err="1"/>
              <a:t>яхши</a:t>
            </a:r>
            <a:r>
              <a:rPr lang="en-US" dirty="0"/>
              <a:t> </a:t>
            </a:r>
            <a:r>
              <a:rPr lang="en-US" dirty="0" err="1"/>
              <a:t>шакли</a:t>
            </a:r>
            <a:r>
              <a:rPr lang="en-US" dirty="0"/>
              <a:t> </a:t>
            </a:r>
            <a:r>
              <a:rPr lang="en-US" dirty="0" err="1"/>
              <a:t>менежерларни</a:t>
            </a:r>
            <a:r>
              <a:rPr lang="en-US" dirty="0"/>
              <a:t> </a:t>
            </a:r>
            <a:r>
              <a:rPr lang="en-US" dirty="0" err="1"/>
              <a:t>акциядорлар</a:t>
            </a:r>
            <a:r>
              <a:rPr lang="uz-Cyrl-UZ" dirty="0"/>
              <a:t> мулки</a:t>
            </a:r>
            <a:r>
              <a:rPr lang="en-US" dirty="0" err="1"/>
              <a:t>ни</a:t>
            </a:r>
            <a:r>
              <a:rPr lang="en-US" dirty="0"/>
              <a:t> </a:t>
            </a:r>
            <a:r>
              <a:rPr lang="en-US" dirty="0" err="1"/>
              <a:t>максимал</a:t>
            </a:r>
            <a:r>
              <a:rPr lang="en-US" dirty="0"/>
              <a:t> </a:t>
            </a:r>
            <a:r>
              <a:rPr lang="en-US" dirty="0" err="1"/>
              <a:t>даражада</a:t>
            </a:r>
            <a:r>
              <a:rPr lang="en-US" dirty="0"/>
              <a:t> </a:t>
            </a:r>
            <a:r>
              <a:rPr lang="en-US" dirty="0" err="1"/>
              <a:t>оширишга</a:t>
            </a:r>
            <a:r>
              <a:rPr lang="en-US" dirty="0"/>
              <a:t> </a:t>
            </a:r>
            <a:r>
              <a:rPr lang="en-US" dirty="0" err="1"/>
              <a:t>бўлган</a:t>
            </a:r>
            <a:r>
              <a:rPr lang="en-US" dirty="0"/>
              <a:t> </a:t>
            </a:r>
            <a:r>
              <a:rPr lang="en-US" dirty="0" err="1"/>
              <a:t>ҳаракатлари</a:t>
            </a:r>
            <a:r>
              <a:rPr lang="en-US" dirty="0"/>
              <a:t> </a:t>
            </a:r>
            <a:r>
              <a:rPr lang="en-US" dirty="0" err="1"/>
              <a:t>учун</a:t>
            </a:r>
            <a:r>
              <a:rPr lang="en-US" dirty="0"/>
              <a:t> </a:t>
            </a:r>
            <a:r>
              <a:rPr lang="en-US" dirty="0" err="1"/>
              <a:t>рағбатлантириш</a:t>
            </a:r>
            <a:r>
              <a:rPr lang="en-US" dirty="0"/>
              <a:t> </a:t>
            </a:r>
            <a:r>
              <a:rPr lang="en-US" dirty="0" err="1"/>
              <a:t>бўлади</a:t>
            </a:r>
            <a:r>
              <a:rPr lang="en-US" dirty="0"/>
              <a:t>. </a:t>
            </a:r>
            <a:r>
              <a:rPr lang="en-US" dirty="0" err="1"/>
              <a:t>Одатда</a:t>
            </a:r>
            <a:r>
              <a:rPr lang="en-US" dirty="0"/>
              <a:t> </a:t>
            </a:r>
            <a:r>
              <a:rPr lang="en-US" dirty="0" err="1"/>
              <a:t>фирма</a:t>
            </a:r>
            <a:r>
              <a:rPr lang="en-US" dirty="0"/>
              <a:t> </a:t>
            </a:r>
            <a:r>
              <a:rPr lang="en-US" dirty="0" err="1"/>
              <a:t>фойдасига</a:t>
            </a:r>
            <a:r>
              <a:rPr lang="en-US" dirty="0"/>
              <a:t> </a:t>
            </a:r>
            <a:r>
              <a:rPr lang="en-US" dirty="0" err="1"/>
              <a:t>тўғридан-тўғри</a:t>
            </a:r>
            <a:r>
              <a:rPr lang="en-US" dirty="0"/>
              <a:t> </a:t>
            </a:r>
            <a:r>
              <a:rPr lang="en-US" dirty="0" err="1"/>
              <a:t>мутаносиб</a:t>
            </a:r>
            <a:r>
              <a:rPr lang="en-US" dirty="0"/>
              <a:t> </a:t>
            </a:r>
            <a:r>
              <a:rPr lang="en-US" dirty="0" err="1"/>
              <a:t>равишда</a:t>
            </a:r>
            <a:r>
              <a:rPr lang="en-US" dirty="0"/>
              <a:t> </a:t>
            </a:r>
            <a:r>
              <a:rPr lang="en-US" dirty="0" err="1"/>
              <a:t>йиллик</a:t>
            </a:r>
            <a:r>
              <a:rPr lang="en-US" dirty="0"/>
              <a:t> </a:t>
            </a:r>
            <a:r>
              <a:rPr lang="en-US" dirty="0" err="1"/>
              <a:t>бонусларни</a:t>
            </a:r>
            <a:r>
              <a:rPr lang="en-US" dirty="0"/>
              <a:t> </a:t>
            </a:r>
            <a:r>
              <a:rPr lang="en-US" dirty="0" err="1"/>
              <a:t>назарда</a:t>
            </a:r>
            <a:r>
              <a:rPr lang="en-US" dirty="0"/>
              <a:t> </a:t>
            </a:r>
            <a:r>
              <a:rPr lang="en-US" dirty="0" err="1"/>
              <a:t>тутадиган</a:t>
            </a:r>
            <a:r>
              <a:rPr lang="en-US" dirty="0"/>
              <a:t> </a:t>
            </a:r>
            <a:r>
              <a:rPr lang="en-US" dirty="0" err="1"/>
              <a:t>ёллаш</a:t>
            </a:r>
            <a:r>
              <a:rPr lang="en-US" dirty="0"/>
              <a:t> </a:t>
            </a:r>
            <a:r>
              <a:rPr lang="en-US" dirty="0" err="1"/>
              <a:t>шартномаси</a:t>
            </a:r>
            <a:r>
              <a:rPr lang="en-US" dirty="0"/>
              <a:t> </a:t>
            </a:r>
            <a:r>
              <a:rPr lang="en-US" dirty="0" err="1"/>
              <a:t>шаклини</a:t>
            </a:r>
            <a:r>
              <a:rPr lang="en-US" dirty="0"/>
              <a:t> </a:t>
            </a:r>
            <a:r>
              <a:rPr lang="en-US" dirty="0" err="1"/>
              <a:t>олади</a:t>
            </a:r>
            <a:r>
              <a:rPr lang="en-US" dirty="0"/>
              <a:t>. </a:t>
            </a:r>
            <a:r>
              <a:rPr lang="en-US" dirty="0" err="1"/>
              <a:t>Мукофотлар</a:t>
            </a:r>
            <a:r>
              <a:rPr lang="en-US" dirty="0"/>
              <a:t> </a:t>
            </a:r>
            <a:r>
              <a:rPr lang="en-US" dirty="0" err="1"/>
              <a:t>жорий</a:t>
            </a:r>
            <a:r>
              <a:rPr lang="en-US" dirty="0"/>
              <a:t> </a:t>
            </a:r>
            <a:r>
              <a:rPr lang="en-US" dirty="0" err="1"/>
              <a:t>йил</a:t>
            </a:r>
            <a:r>
              <a:rPr lang="en-US" dirty="0"/>
              <a:t> </a:t>
            </a:r>
            <a:r>
              <a:rPr lang="en-US" dirty="0" err="1"/>
              <a:t>даромадлари</a:t>
            </a:r>
            <a:r>
              <a:rPr lang="en-US" dirty="0"/>
              <a:t> </a:t>
            </a:r>
            <a:r>
              <a:rPr lang="en-US" dirty="0" err="1"/>
              <a:t>ёки</a:t>
            </a:r>
            <a:r>
              <a:rPr lang="en-US" dirty="0"/>
              <a:t> </a:t>
            </a:r>
            <a:r>
              <a:rPr lang="en-US" dirty="0" err="1"/>
              <a:t>компаниянинг</a:t>
            </a:r>
            <a:r>
              <a:rPr lang="en-US" dirty="0"/>
              <a:t> </a:t>
            </a:r>
            <a:r>
              <a:rPr lang="en-US" dirty="0" err="1"/>
              <a:t>келгуси</a:t>
            </a:r>
            <a:r>
              <a:rPr lang="en-US" dirty="0"/>
              <a:t> </a:t>
            </a:r>
            <a:r>
              <a:rPr lang="en-US" dirty="0" err="1"/>
              <a:t>йиллардаги</a:t>
            </a:r>
            <a:r>
              <a:rPr lang="en-US" dirty="0"/>
              <a:t> </a:t>
            </a:r>
            <a:r>
              <a:rPr lang="en-US" dirty="0" err="1"/>
              <a:t>фаолияти</a:t>
            </a:r>
            <a:r>
              <a:rPr lang="en-US" dirty="0"/>
              <a:t> </a:t>
            </a:r>
            <a:r>
              <a:rPr lang="en-US" dirty="0" err="1"/>
              <a:t>билан</a:t>
            </a:r>
            <a:r>
              <a:rPr lang="en-US" dirty="0"/>
              <a:t> </a:t>
            </a:r>
            <a:r>
              <a:rPr lang="en-US" dirty="0" err="1"/>
              <a:t>боғлиқ</a:t>
            </a:r>
            <a:r>
              <a:rPr lang="en-US" dirty="0"/>
              <a:t> </a:t>
            </a:r>
            <a:r>
              <a:rPr lang="en-US" dirty="0" err="1"/>
              <a:t>бўлиши</a:t>
            </a:r>
            <a:r>
              <a:rPr lang="en-US" dirty="0"/>
              <a:t> </a:t>
            </a:r>
            <a:r>
              <a:rPr lang="en-US" dirty="0" err="1"/>
              <a:t>мумкин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Агент модели</a:t>
            </a:r>
          </a:p>
        </p:txBody>
      </p:sp>
    </p:spTree>
    <p:extLst>
      <p:ext uri="{BB962C8B-B14F-4D97-AF65-F5344CB8AC3E}">
        <p14:creationId xmlns:p14="http://schemas.microsoft.com/office/powerpoint/2010/main" val="764941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8494986" cy="4351339"/>
          </a:xfrm>
        </p:spPr>
        <p:txBody>
          <a:bodyPr>
            <a:normAutofit fontScale="77500" lnSpcReduction="20000"/>
          </a:bodyPr>
          <a:lstStyle/>
          <a:p>
            <a:r>
              <a:rPr lang="ru-RU" dirty="0" err="1"/>
              <a:t>Қўшилган</a:t>
            </a:r>
            <a:r>
              <a:rPr lang="ru-RU" dirty="0"/>
              <a:t> </a:t>
            </a:r>
            <a:r>
              <a:rPr lang="ru-RU" dirty="0" err="1"/>
              <a:t>қиймат</a:t>
            </a:r>
            <a:r>
              <a:rPr lang="ru-RU" dirty="0"/>
              <a:t> модели </a:t>
            </a:r>
            <a:r>
              <a:rPr lang="ru-RU" dirty="0" err="1"/>
              <a:t>барча</a:t>
            </a:r>
            <a:r>
              <a:rPr lang="ru-RU" dirty="0"/>
              <a:t> </a:t>
            </a:r>
            <a:r>
              <a:rPr lang="ru-RU" dirty="0" err="1"/>
              <a:t>иштирокчилар</a:t>
            </a:r>
            <a:r>
              <a:rPr lang="ru-RU" dirty="0"/>
              <a:t>: </a:t>
            </a:r>
            <a:r>
              <a:rPr lang="ru-RU" dirty="0" err="1"/>
              <a:t>менежерлар</a:t>
            </a:r>
            <a:r>
              <a:rPr lang="ru-RU" dirty="0"/>
              <a:t>, </a:t>
            </a:r>
            <a:r>
              <a:rPr lang="ru-RU" dirty="0" err="1"/>
              <a:t>ишчилар</a:t>
            </a:r>
            <a:r>
              <a:rPr lang="ru-RU" dirty="0"/>
              <a:t>, </a:t>
            </a:r>
            <a:r>
              <a:rPr lang="uz-Cyrl-UZ" dirty="0"/>
              <a:t>мол е</a:t>
            </a:r>
            <a:r>
              <a:rPr lang="ru-RU" dirty="0" err="1"/>
              <a:t>тказиб</a:t>
            </a:r>
            <a:r>
              <a:rPr lang="ru-RU" dirty="0"/>
              <a:t> </a:t>
            </a:r>
            <a:r>
              <a:rPr lang="ru-RU" dirty="0" err="1"/>
              <a:t>берувчилар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акциядорларнинг</a:t>
            </a:r>
            <a:r>
              <a:rPr lang="ru-RU" dirty="0"/>
              <a:t> </a:t>
            </a:r>
            <a:r>
              <a:rPr lang="ru-RU" dirty="0" err="1"/>
              <a:t>манфаатларини</a:t>
            </a:r>
            <a:r>
              <a:rPr lang="ru-RU" dirty="0"/>
              <a:t> </a:t>
            </a:r>
            <a:r>
              <a:rPr lang="ru-RU" dirty="0" err="1"/>
              <a:t>максимал</a:t>
            </a:r>
            <a:r>
              <a:rPr lang="ru-RU" dirty="0"/>
              <a:t> </a:t>
            </a:r>
            <a:r>
              <a:rPr lang="ru-RU" dirty="0" err="1"/>
              <a:t>даражада</a:t>
            </a:r>
            <a:r>
              <a:rPr lang="ru-RU" dirty="0"/>
              <a:t> </a:t>
            </a:r>
            <a:r>
              <a:rPr lang="ru-RU" dirty="0" err="1"/>
              <a:t>оширишга</a:t>
            </a:r>
            <a:r>
              <a:rPr lang="ru-RU" dirty="0"/>
              <a:t> </a:t>
            </a:r>
            <a:r>
              <a:rPr lang="ru-RU" dirty="0" err="1"/>
              <a:t>қаратилган</a:t>
            </a:r>
            <a:r>
              <a:rPr lang="ru-RU" dirty="0"/>
              <a:t> </a:t>
            </a:r>
            <a:r>
              <a:rPr lang="ru-RU" dirty="0" err="1"/>
              <a:t>узоқ</a:t>
            </a:r>
            <a:r>
              <a:rPr lang="ru-RU" dirty="0"/>
              <a:t> </a:t>
            </a:r>
            <a:r>
              <a:rPr lang="ru-RU" dirty="0" err="1"/>
              <a:t>муддатли</a:t>
            </a:r>
            <a:r>
              <a:rPr lang="ru-RU" dirty="0"/>
              <a:t> </a:t>
            </a:r>
            <a:r>
              <a:rPr lang="ru-RU" dirty="0" err="1"/>
              <a:t>тушунчадир</a:t>
            </a:r>
            <a:r>
              <a:rPr lang="ru-RU" dirty="0"/>
              <a:t>. </a:t>
            </a:r>
            <a:r>
              <a:rPr lang="ru-RU" dirty="0" err="1"/>
              <a:t>Унинг</a:t>
            </a:r>
            <a:r>
              <a:rPr lang="ru-RU" dirty="0"/>
              <a:t> </a:t>
            </a:r>
            <a:r>
              <a:rPr lang="ru-RU" dirty="0" err="1"/>
              <a:t>ўзига</a:t>
            </a:r>
            <a:r>
              <a:rPr lang="ru-RU" dirty="0"/>
              <a:t> </a:t>
            </a:r>
            <a:r>
              <a:rPr lang="ru-RU" dirty="0" err="1"/>
              <a:t>хос</a:t>
            </a:r>
            <a:r>
              <a:rPr lang="ru-RU" dirty="0"/>
              <a:t> </a:t>
            </a:r>
            <a:r>
              <a:rPr lang="ru-RU" dirty="0" err="1"/>
              <a:t>фалсафаси</a:t>
            </a:r>
            <a:r>
              <a:rPr lang="ru-RU" dirty="0"/>
              <a:t> </a:t>
            </a:r>
            <a:r>
              <a:rPr lang="ru-RU" dirty="0" err="1"/>
              <a:t>шундаки</a:t>
            </a:r>
            <a:r>
              <a:rPr lang="ru-RU" dirty="0"/>
              <a:t>, </a:t>
            </a:r>
            <a:r>
              <a:rPr lang="ru-RU" dirty="0" err="1"/>
              <a:t>хусусий</a:t>
            </a:r>
            <a:r>
              <a:rPr lang="ru-RU" dirty="0"/>
              <a:t> </a:t>
            </a:r>
            <a:r>
              <a:rPr lang="ru-RU" dirty="0" err="1"/>
              <a:t>корпорациянинг</a:t>
            </a:r>
            <a:r>
              <a:rPr lang="ru-RU" dirty="0"/>
              <a:t> </a:t>
            </a:r>
            <a:r>
              <a:rPr lang="ru-RU" dirty="0" err="1"/>
              <a:t>асосий</a:t>
            </a:r>
            <a:r>
              <a:rPr lang="ru-RU" dirty="0"/>
              <a:t> </a:t>
            </a:r>
            <a:r>
              <a:rPr lang="ru-RU" dirty="0" err="1"/>
              <a:t>мақсади</a:t>
            </a:r>
            <a:r>
              <a:rPr lang="ru-RU" dirty="0"/>
              <a:t> </a:t>
            </a:r>
            <a:r>
              <a:rPr lang="ru-RU" dirty="0" err="1"/>
              <a:t>ўз</a:t>
            </a:r>
            <a:r>
              <a:rPr lang="ru-RU" dirty="0"/>
              <a:t> </a:t>
            </a:r>
            <a:r>
              <a:rPr lang="ru-RU" dirty="0" err="1"/>
              <a:t>ходимларини</a:t>
            </a:r>
            <a:r>
              <a:rPr lang="ru-RU" dirty="0"/>
              <a:t> (</a:t>
            </a:r>
            <a:r>
              <a:rPr lang="ru-RU" dirty="0" err="1"/>
              <a:t>ҳам</a:t>
            </a:r>
            <a:r>
              <a:rPr lang="ru-RU" dirty="0"/>
              <a:t> </a:t>
            </a:r>
            <a:r>
              <a:rPr lang="ru-RU" dirty="0" err="1"/>
              <a:t>раҳбарлар</a:t>
            </a:r>
            <a:r>
              <a:rPr lang="ru-RU" dirty="0"/>
              <a:t>, </a:t>
            </a:r>
            <a:r>
              <a:rPr lang="ru-RU" dirty="0" err="1"/>
              <a:t>ҳам</a:t>
            </a:r>
            <a:r>
              <a:rPr lang="ru-RU" dirty="0"/>
              <a:t> </a:t>
            </a:r>
            <a:r>
              <a:rPr lang="ru-RU" dirty="0" err="1"/>
              <a:t>оддий</a:t>
            </a:r>
            <a:r>
              <a:rPr lang="ru-RU" dirty="0"/>
              <a:t> </a:t>
            </a:r>
            <a:r>
              <a:rPr lang="ru-RU" dirty="0" err="1"/>
              <a:t>ишчилар</a:t>
            </a:r>
            <a:r>
              <a:rPr lang="ru-RU" dirty="0"/>
              <a:t>) </a:t>
            </a:r>
            <a:r>
              <a:rPr lang="ru-RU" dirty="0" err="1"/>
              <a:t>мукофотлашдир</a:t>
            </a:r>
            <a:r>
              <a:rPr lang="ru-RU" dirty="0"/>
              <a:t>. </a:t>
            </a:r>
            <a:r>
              <a:rPr lang="ru-RU" dirty="0" err="1"/>
              <a:t>Иш</a:t>
            </a:r>
            <a:r>
              <a:rPr lang="ru-RU" dirty="0"/>
              <a:t> </a:t>
            </a:r>
            <a:r>
              <a:rPr lang="ru-RU" dirty="0" err="1"/>
              <a:t>ҳақи</a:t>
            </a:r>
            <a:r>
              <a:rPr lang="ru-RU" dirty="0"/>
              <a:t> </a:t>
            </a:r>
            <a:r>
              <a:rPr lang="ru-RU" dirty="0" err="1"/>
              <a:t>нафақат</a:t>
            </a:r>
            <a:r>
              <a:rPr lang="ru-RU" dirty="0"/>
              <a:t> </a:t>
            </a:r>
            <a:r>
              <a:rPr lang="ru-RU" dirty="0" err="1"/>
              <a:t>иш</a:t>
            </a:r>
            <a:r>
              <a:rPr lang="ru-RU" dirty="0"/>
              <a:t> </a:t>
            </a:r>
            <a:r>
              <a:rPr lang="ru-RU" dirty="0" err="1"/>
              <a:t>ҳақининг</a:t>
            </a:r>
            <a:r>
              <a:rPr lang="ru-RU" dirty="0"/>
              <a:t> </a:t>
            </a:r>
            <a:r>
              <a:rPr lang="ru-RU" dirty="0" err="1"/>
              <a:t>ошиши</a:t>
            </a:r>
            <a:r>
              <a:rPr lang="ru-RU" dirty="0"/>
              <a:t>, </a:t>
            </a:r>
            <a:r>
              <a:rPr lang="ru-RU" dirty="0" err="1"/>
              <a:t>иш</a:t>
            </a:r>
            <a:r>
              <a:rPr lang="ru-RU" dirty="0"/>
              <a:t> </a:t>
            </a:r>
            <a:r>
              <a:rPr lang="ru-RU" dirty="0" err="1"/>
              <a:t>ҳақи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қўшимча</a:t>
            </a:r>
            <a:r>
              <a:rPr lang="ru-RU" dirty="0"/>
              <a:t> </a:t>
            </a:r>
            <a:r>
              <a:rPr lang="ru-RU" dirty="0" err="1"/>
              <a:t>имтиёзлар</a:t>
            </a:r>
            <a:r>
              <a:rPr lang="ru-RU" dirty="0"/>
              <a:t>, балки </a:t>
            </a:r>
            <a:r>
              <a:rPr lang="ru-RU" dirty="0" err="1"/>
              <a:t>юқори</a:t>
            </a:r>
            <a:r>
              <a:rPr lang="ru-RU" dirty="0"/>
              <a:t> </a:t>
            </a:r>
            <a:r>
              <a:rPr lang="ru-RU" dirty="0" err="1"/>
              <a:t>сифатли</a:t>
            </a:r>
            <a:r>
              <a:rPr lang="ru-RU" dirty="0"/>
              <a:t> </a:t>
            </a:r>
            <a:r>
              <a:rPr lang="ru-RU" dirty="0" err="1"/>
              <a:t>маҳсулот</a:t>
            </a:r>
            <a:r>
              <a:rPr lang="ru-RU" dirty="0"/>
              <a:t> </a:t>
            </a:r>
            <a:r>
              <a:rPr lang="ru-RU" dirty="0" err="1"/>
              <a:t>ишлаб</a:t>
            </a:r>
            <a:r>
              <a:rPr lang="ru-RU" dirty="0"/>
              <a:t> </a:t>
            </a:r>
            <a:r>
              <a:rPr lang="ru-RU" dirty="0" err="1"/>
              <a:t>чиқарилишидан</a:t>
            </a:r>
            <a:r>
              <a:rPr lang="ru-RU" dirty="0"/>
              <a:t> </a:t>
            </a:r>
            <a:r>
              <a:rPr lang="ru-RU" dirty="0" err="1"/>
              <a:t>қониқишни</a:t>
            </a:r>
            <a:r>
              <a:rPr lang="ru-RU" dirty="0"/>
              <a:t> </a:t>
            </a:r>
            <a:r>
              <a:rPr lang="ru-RU" dirty="0" err="1"/>
              <a:t>ҳам</a:t>
            </a:r>
            <a:r>
              <a:rPr lang="ru-RU" dirty="0"/>
              <a:t> </a:t>
            </a:r>
            <a:r>
              <a:rPr lang="ru-RU" dirty="0" err="1"/>
              <a:t>ўз</a:t>
            </a:r>
            <a:r>
              <a:rPr lang="ru-RU" dirty="0"/>
              <a:t> ичига </a:t>
            </a:r>
            <a:r>
              <a:rPr lang="ru-RU" dirty="0" err="1"/>
              <a:t>олади</a:t>
            </a:r>
            <a:r>
              <a:rPr lang="ru-RU" dirty="0"/>
              <a:t>.</a:t>
            </a:r>
          </a:p>
          <a:p>
            <a:r>
              <a:rPr lang="ru-RU" dirty="0" err="1"/>
              <a:t>Бошқарув</a:t>
            </a:r>
            <a:r>
              <a:rPr lang="ru-RU" dirty="0"/>
              <a:t> </a:t>
            </a:r>
            <a:r>
              <a:rPr lang="ru-RU" dirty="0" err="1"/>
              <a:t>ходимларининг</a:t>
            </a:r>
            <a:r>
              <a:rPr lang="ru-RU" dirty="0"/>
              <a:t> </a:t>
            </a:r>
            <a:r>
              <a:rPr lang="ru-RU" dirty="0" err="1"/>
              <a:t>иш</a:t>
            </a:r>
            <a:r>
              <a:rPr lang="ru-RU" dirty="0"/>
              <a:t> </a:t>
            </a:r>
            <a:r>
              <a:rPr lang="ru-RU" dirty="0" err="1"/>
              <a:t>ҳақи</a:t>
            </a:r>
            <a:r>
              <a:rPr lang="ru-RU" dirty="0"/>
              <a:t>, </a:t>
            </a:r>
            <a:r>
              <a:rPr lang="ru-RU" dirty="0" err="1"/>
              <a:t>ишчиларнинг</a:t>
            </a:r>
            <a:r>
              <a:rPr lang="ru-RU" dirty="0"/>
              <a:t> </a:t>
            </a:r>
            <a:r>
              <a:rPr lang="ru-RU" dirty="0" err="1"/>
              <a:t>иш</a:t>
            </a:r>
            <a:r>
              <a:rPr lang="ru-RU" dirty="0"/>
              <a:t> </a:t>
            </a:r>
            <a:r>
              <a:rPr lang="ru-RU" dirty="0" err="1"/>
              <a:t>ҳақи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ходимларни</a:t>
            </a:r>
            <a:r>
              <a:rPr lang="ru-RU" dirty="0"/>
              <a:t> </a:t>
            </a:r>
            <a:r>
              <a:rPr lang="ru-RU" dirty="0" err="1"/>
              <a:t>сақлашга</a:t>
            </a:r>
            <a:r>
              <a:rPr lang="ru-RU" dirty="0"/>
              <a:t> </a:t>
            </a:r>
            <a:r>
              <a:rPr lang="ru-RU" dirty="0" err="1"/>
              <a:t>кетадиган</a:t>
            </a:r>
            <a:r>
              <a:rPr lang="ru-RU" dirty="0"/>
              <a:t> </a:t>
            </a:r>
            <a:r>
              <a:rPr lang="ru-RU" dirty="0" err="1"/>
              <a:t>бошқа</a:t>
            </a:r>
            <a:r>
              <a:rPr lang="ru-RU" dirty="0"/>
              <a:t> </a:t>
            </a:r>
            <a:r>
              <a:rPr lang="ru-RU" dirty="0" err="1"/>
              <a:t>харажатлар</a:t>
            </a:r>
            <a:r>
              <a:rPr lang="ru-RU" dirty="0"/>
              <a:t> </a:t>
            </a:r>
            <a:r>
              <a:rPr lang="ru-RU" dirty="0" err="1"/>
              <a:t>қўшилган</a:t>
            </a:r>
            <a:r>
              <a:rPr lang="ru-RU" dirty="0"/>
              <a:t> </a:t>
            </a:r>
            <a:r>
              <a:rPr lang="ru-RU" dirty="0" err="1"/>
              <a:t>қийматнинг</a:t>
            </a:r>
            <a:r>
              <a:rPr lang="ru-RU" dirty="0"/>
              <a:t> </a:t>
            </a:r>
            <a:r>
              <a:rPr lang="ru-RU" dirty="0" err="1"/>
              <a:t>ажралмас</a:t>
            </a:r>
            <a:r>
              <a:rPr lang="ru-RU" dirty="0"/>
              <a:t> </a:t>
            </a:r>
            <a:r>
              <a:rPr lang="ru-RU" dirty="0" err="1"/>
              <a:t>қисми</a:t>
            </a:r>
            <a:r>
              <a:rPr lang="ru-RU" dirty="0"/>
              <a:t> </a:t>
            </a:r>
            <a:r>
              <a:rPr lang="ru-RU" dirty="0" err="1"/>
              <a:t>ҳисобланади</a:t>
            </a:r>
            <a:r>
              <a:rPr lang="ru-RU" dirty="0"/>
              <a:t>.</a:t>
            </a:r>
          </a:p>
          <a:p>
            <a:r>
              <a:rPr lang="ru-RU" dirty="0" err="1"/>
              <a:t>Шундай</a:t>
            </a:r>
            <a:r>
              <a:rPr lang="ru-RU" dirty="0"/>
              <a:t> </a:t>
            </a:r>
            <a:r>
              <a:rPr lang="ru-RU" dirty="0" err="1"/>
              <a:t>қилиб</a:t>
            </a:r>
            <a:r>
              <a:rPr lang="ru-RU" dirty="0"/>
              <a:t>, </a:t>
            </a:r>
            <a:r>
              <a:rPr lang="ru-RU" dirty="0" err="1"/>
              <a:t>менежмент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меҳнат</a:t>
            </a:r>
            <a:r>
              <a:rPr lang="ru-RU" dirty="0"/>
              <a:t> </a:t>
            </a:r>
            <a:r>
              <a:rPr lang="ru-RU" dirty="0" err="1"/>
              <a:t>бир-бирига</a:t>
            </a:r>
            <a:r>
              <a:rPr lang="ru-RU" dirty="0"/>
              <a:t> </a:t>
            </a:r>
            <a:r>
              <a:rPr lang="uz-Cyrl-UZ" dirty="0"/>
              <a:t>қарама-қарши</a:t>
            </a:r>
            <a:r>
              <a:rPr lang="ru-RU" dirty="0"/>
              <a:t> </a:t>
            </a:r>
            <a:r>
              <a:rPr lang="ru-RU" dirty="0" err="1"/>
              <a:t>бўлмайди</a:t>
            </a:r>
            <a:r>
              <a:rPr lang="ru-RU" dirty="0"/>
              <a:t>, </a:t>
            </a:r>
            <a:r>
              <a:rPr lang="ru-RU" dirty="0" err="1"/>
              <a:t>аксинча</a:t>
            </a:r>
            <a:r>
              <a:rPr lang="ru-RU" dirty="0"/>
              <a:t>, улар </a:t>
            </a:r>
            <a:r>
              <a:rPr lang="ru-RU" dirty="0" err="1"/>
              <a:t>умумий</a:t>
            </a:r>
            <a:r>
              <a:rPr lang="ru-RU" dirty="0"/>
              <a:t> </a:t>
            </a:r>
            <a:r>
              <a:rPr lang="ru-RU" dirty="0" err="1"/>
              <a:t>мақсад</a:t>
            </a:r>
            <a:r>
              <a:rPr lang="ru-RU" dirty="0"/>
              <a:t> - </a:t>
            </a:r>
            <a:r>
              <a:rPr lang="ru-RU" dirty="0" err="1"/>
              <a:t>қўшилган</a:t>
            </a:r>
            <a:r>
              <a:rPr lang="ru-RU" dirty="0"/>
              <a:t> </a:t>
            </a:r>
            <a:r>
              <a:rPr lang="ru-RU" dirty="0" err="1"/>
              <a:t>қийматни</a:t>
            </a:r>
            <a:r>
              <a:rPr lang="ru-RU" dirty="0"/>
              <a:t> </a:t>
            </a:r>
            <a:r>
              <a:rPr lang="ru-RU" dirty="0" err="1"/>
              <a:t>максимал</a:t>
            </a:r>
            <a:r>
              <a:rPr lang="ru-RU" dirty="0"/>
              <a:t> </a:t>
            </a:r>
            <a:r>
              <a:rPr lang="ru-RU" dirty="0" err="1"/>
              <a:t>даражада</a:t>
            </a:r>
            <a:r>
              <a:rPr lang="ru-RU" dirty="0"/>
              <a:t> </a:t>
            </a:r>
            <a:r>
              <a:rPr lang="ru-RU" dirty="0" err="1"/>
              <a:t>оширишга</a:t>
            </a:r>
            <a:r>
              <a:rPr lang="ru-RU" dirty="0"/>
              <a:t> </a:t>
            </a:r>
            <a:r>
              <a:rPr lang="ru-RU" dirty="0" err="1"/>
              <a:t>интилаётган</a:t>
            </a:r>
            <a:r>
              <a:rPr lang="ru-RU" dirty="0"/>
              <a:t> </a:t>
            </a:r>
            <a:r>
              <a:rPr lang="ru-RU" dirty="0" err="1"/>
              <a:t>шериклар</a:t>
            </a:r>
            <a:r>
              <a:rPr lang="ru-RU" dirty="0"/>
              <a:t> </a:t>
            </a:r>
            <a:r>
              <a:rPr lang="ru-RU" dirty="0" err="1"/>
              <a:t>бўлади</a:t>
            </a:r>
            <a:r>
              <a:rPr lang="ru-RU" dirty="0"/>
              <a:t>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200" dirty="0" err="1" smtClean="0"/>
              <a:t>Қўшилган</a:t>
            </a:r>
            <a:r>
              <a:rPr lang="ru-RU" sz="3200" dirty="0" smtClean="0"/>
              <a:t> </a:t>
            </a:r>
            <a:r>
              <a:rPr lang="ru-RU" sz="3200" dirty="0" err="1"/>
              <a:t>қийматни</a:t>
            </a:r>
            <a:r>
              <a:rPr lang="ru-RU" sz="3200" dirty="0"/>
              <a:t> </a:t>
            </a:r>
            <a:r>
              <a:rPr lang="ru-RU" sz="3200" dirty="0" err="1"/>
              <a:t>ошириш</a:t>
            </a:r>
            <a:r>
              <a:rPr lang="ru-RU" sz="3200" dirty="0"/>
              <a:t> модели (</a:t>
            </a:r>
            <a:r>
              <a:rPr lang="ru-RU" sz="3200" dirty="0" err="1"/>
              <a:t>япон</a:t>
            </a:r>
            <a:r>
              <a:rPr lang="ru-RU" sz="3200" dirty="0"/>
              <a:t> модели)</a:t>
            </a:r>
          </a:p>
        </p:txBody>
      </p:sp>
    </p:spTree>
    <p:extLst>
      <p:ext uri="{BB962C8B-B14F-4D97-AF65-F5344CB8AC3E}">
        <p14:creationId xmlns:p14="http://schemas.microsoft.com/office/powerpoint/2010/main" val="536604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2379" y="1499804"/>
            <a:ext cx="9188669" cy="4459561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қўшимча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қийматни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ошириш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айланса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менежерлар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ишчилар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шахсий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манфаатлари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компаниянинг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жаҳон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бозорларида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рақобатлаша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олиш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қобилияти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узвий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боғлиқлигини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аниқ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билишади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барчаси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харажатларни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камайтириш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сотувни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кўпайтиришга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ҳаракат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қилишади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биргаликда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меҳнат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унумдорлигини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ошириш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инвестициялар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самарадорлигини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ошириш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йўлларини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излашади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Улар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биргаликда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жаҳон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бозори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инновацион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лойиҳалаштирадилар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чиқарадилар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Қўшимча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қийматни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максимал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даражада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оширадиган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компаниянинг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ходими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акци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ядори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шароитдан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қатъи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объ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ктлари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ускуналарига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тадқиқотлар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ишланмаларга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бозорни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ривожлантиришга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доимий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инвестицияларга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устувор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аҳамият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берилиши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кераклигини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 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барча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зарур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маъқулланган инвестициялар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ҳақи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мукофотлар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акциядорларнинг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дивидендлари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ўсишини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вақтинча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чеклаш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ҳисобидан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молиялаштирилади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ходимларнинг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ҳақини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камайтириш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зарурати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туғилса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биринчи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юқори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ходимлари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нинг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ҳақи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камайтирилади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Шу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тарзда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япон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автомобилсозлари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япон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компаниялари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шароитдан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қатъи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қўшилган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қийматни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йилдан-йилга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оширишга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интилмоқда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ru-RU" sz="3200" dirty="0" err="1" smtClean="0"/>
              <a:t>Қўшилган</a:t>
            </a:r>
            <a:r>
              <a:rPr lang="ru-RU" sz="3200" dirty="0" smtClean="0"/>
              <a:t> </a:t>
            </a:r>
            <a:r>
              <a:rPr lang="ru-RU" sz="3200" dirty="0" err="1"/>
              <a:t>қийматни</a:t>
            </a:r>
            <a:r>
              <a:rPr lang="ru-RU" sz="3200" dirty="0"/>
              <a:t> </a:t>
            </a:r>
            <a:r>
              <a:rPr lang="ru-RU" sz="3200" dirty="0" err="1"/>
              <a:t>ошириш</a:t>
            </a:r>
            <a:r>
              <a:rPr lang="ru-RU" sz="3200" dirty="0"/>
              <a:t> модели (</a:t>
            </a:r>
            <a:r>
              <a:rPr lang="ru-RU" sz="3200" dirty="0" err="1"/>
              <a:t>япон</a:t>
            </a:r>
            <a:r>
              <a:rPr lang="ru-RU" sz="3200" dirty="0"/>
              <a:t> модели)</a:t>
            </a:r>
          </a:p>
        </p:txBody>
      </p:sp>
    </p:spTree>
    <p:extLst>
      <p:ext uri="{BB962C8B-B14F-4D97-AF65-F5344CB8AC3E}">
        <p14:creationId xmlns:p14="http://schemas.microsoft.com/office/powerpoint/2010/main" val="2063427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1869" y="1426232"/>
            <a:ext cx="10515600" cy="4351339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r>
              <a:rPr lang="ru-RU" dirty="0" err="1"/>
              <a:t>Қўшимча</a:t>
            </a:r>
            <a:r>
              <a:rPr lang="ru-RU" dirty="0"/>
              <a:t> </a:t>
            </a:r>
            <a:r>
              <a:rPr lang="ru-RU" dirty="0" err="1"/>
              <a:t>қийматни</a:t>
            </a:r>
            <a:r>
              <a:rPr lang="ru-RU" dirty="0"/>
              <a:t> </a:t>
            </a:r>
            <a:r>
              <a:rPr lang="ru-RU" dirty="0" err="1"/>
              <a:t>ошириш</a:t>
            </a:r>
            <a:r>
              <a:rPr lang="ru-RU" dirty="0"/>
              <a:t> </a:t>
            </a:r>
            <a:r>
              <a:rPr lang="ru-RU" dirty="0" err="1"/>
              <a:t>моделида</a:t>
            </a:r>
            <a:r>
              <a:rPr lang="ru-RU" dirty="0"/>
              <a:t> (</a:t>
            </a:r>
            <a:r>
              <a:rPr lang="ru-RU" dirty="0" err="1"/>
              <a:t>япон</a:t>
            </a:r>
            <a:r>
              <a:rPr lang="ru-RU" dirty="0"/>
              <a:t> модели) </a:t>
            </a:r>
            <a:r>
              <a:rPr lang="ru-RU" dirty="0" err="1"/>
              <a:t>мужассамланган</a:t>
            </a:r>
            <a:r>
              <a:rPr lang="ru-RU" dirty="0"/>
              <a:t> </a:t>
            </a:r>
            <a:r>
              <a:rPr lang="ru-RU" dirty="0" err="1"/>
              <a:t>корпорациянинг</a:t>
            </a:r>
            <a:r>
              <a:rPr lang="ru-RU" dirty="0"/>
              <a:t> </a:t>
            </a:r>
            <a:r>
              <a:rPr lang="ru-RU" dirty="0" err="1"/>
              <a:t>уйғун</a:t>
            </a:r>
            <a:r>
              <a:rPr lang="ru-RU" dirty="0"/>
              <a:t> </a:t>
            </a:r>
            <a:r>
              <a:rPr lang="ru-RU" dirty="0" err="1"/>
              <a:t>ташкилоти</a:t>
            </a:r>
            <a:r>
              <a:rPr lang="ru-RU" dirty="0"/>
              <a:t>, </a:t>
            </a:r>
            <a:r>
              <a:rPr lang="ru-RU" dirty="0" err="1"/>
              <a:t>шубҳасиз</a:t>
            </a:r>
            <a:r>
              <a:rPr lang="ru-RU" dirty="0"/>
              <a:t>, </a:t>
            </a:r>
            <a:r>
              <a:rPr lang="ru-RU" dirty="0" err="1"/>
              <a:t>энг</a:t>
            </a:r>
            <a:r>
              <a:rPr lang="ru-RU" dirty="0"/>
              <a:t> </a:t>
            </a:r>
            <a:r>
              <a:rPr lang="ru-RU" dirty="0" err="1"/>
              <a:t>истиқболли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шунинг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фирмалар</a:t>
            </a:r>
            <a:r>
              <a:rPr lang="ru-RU" dirty="0"/>
              <a:t> </a:t>
            </a:r>
            <a:r>
              <a:rPr lang="ru-RU" dirty="0" err="1"/>
              <a:t>томонидан</a:t>
            </a:r>
            <a:r>
              <a:rPr lang="ru-RU" dirty="0"/>
              <a:t> </a:t>
            </a:r>
            <a:r>
              <a:rPr lang="ru-RU" dirty="0" err="1"/>
              <a:t>жиддий</a:t>
            </a:r>
            <a:r>
              <a:rPr lang="ru-RU" dirty="0"/>
              <a:t> </a:t>
            </a:r>
            <a:r>
              <a:rPr lang="ru-RU" dirty="0" err="1"/>
              <a:t>ўрганишга</a:t>
            </a:r>
            <a:r>
              <a:rPr lang="ru-RU" dirty="0"/>
              <a:t> </a:t>
            </a:r>
            <a:r>
              <a:rPr lang="ru-RU" dirty="0" err="1"/>
              <a:t>лойиқдир</a:t>
            </a:r>
            <a:r>
              <a:rPr lang="ru-RU" dirty="0"/>
              <a:t>. </a:t>
            </a:r>
            <a:r>
              <a:rPr lang="ru-RU" dirty="0" err="1"/>
              <a:t>Бироқ</a:t>
            </a:r>
            <a:r>
              <a:rPr lang="ru-RU" dirty="0"/>
              <a:t>, </a:t>
            </a:r>
            <a:r>
              <a:rPr lang="ru-RU" dirty="0" err="1"/>
              <a:t>амалда</a:t>
            </a:r>
            <a:r>
              <a:rPr lang="ru-RU" dirty="0"/>
              <a:t> </a:t>
            </a:r>
            <a:r>
              <a:rPr lang="ru-RU" dirty="0" err="1"/>
              <a:t>биз</a:t>
            </a:r>
            <a:r>
              <a:rPr lang="ru-RU" dirty="0"/>
              <a:t> </a:t>
            </a:r>
            <a:r>
              <a:rPr lang="ru-RU" dirty="0" err="1"/>
              <a:t>биринчи</a:t>
            </a:r>
            <a:r>
              <a:rPr lang="ru-RU" dirty="0"/>
              <a:t> </a:t>
            </a:r>
            <a:r>
              <a:rPr lang="ru-RU" dirty="0" err="1"/>
              <a:t>навбатда</a:t>
            </a:r>
            <a:r>
              <a:rPr lang="ru-RU" dirty="0"/>
              <a:t> </a:t>
            </a:r>
            <a:r>
              <a:rPr lang="ru-RU" dirty="0" err="1"/>
              <a:t>фойдани</a:t>
            </a:r>
            <a:r>
              <a:rPr lang="ru-RU" dirty="0"/>
              <a:t> </a:t>
            </a:r>
            <a:r>
              <a:rPr lang="uz-Cyrl-UZ" dirty="0"/>
              <a:t>максималлаштириш</a:t>
            </a:r>
            <a:r>
              <a:rPr lang="ru-RU" dirty="0"/>
              <a:t> </a:t>
            </a:r>
            <a:r>
              <a:rPr lang="ru-RU" dirty="0" err="1"/>
              <a:t>моделидан</a:t>
            </a:r>
            <a:r>
              <a:rPr lang="ru-RU" dirty="0"/>
              <a:t> </a:t>
            </a:r>
            <a:r>
              <a:rPr lang="ru-RU" dirty="0" err="1"/>
              <a:t>фойдаланамиз</a:t>
            </a:r>
            <a:r>
              <a:rPr lang="ru-RU" dirty="0"/>
              <a:t>, </a:t>
            </a:r>
            <a:r>
              <a:rPr lang="ru-RU" dirty="0" err="1"/>
              <a:t>чунки</a:t>
            </a:r>
            <a:r>
              <a:rPr lang="ru-RU" dirty="0"/>
              <a:t> </a:t>
            </a:r>
            <a:r>
              <a:rPr lang="ru-RU" dirty="0" err="1"/>
              <a:t>кўриб</a:t>
            </a:r>
            <a:r>
              <a:rPr lang="ru-RU" dirty="0"/>
              <a:t> </a:t>
            </a:r>
            <a:r>
              <a:rPr lang="ru-RU" dirty="0" err="1"/>
              <a:t>чиқилган</a:t>
            </a:r>
            <a:r>
              <a:rPr lang="ru-RU" dirty="0"/>
              <a:t> </a:t>
            </a:r>
            <a:r>
              <a:rPr lang="ru-RU" dirty="0" err="1"/>
              <a:t>барча</a:t>
            </a:r>
            <a:r>
              <a:rPr lang="ru-RU" dirty="0"/>
              <a:t> </a:t>
            </a:r>
            <a:r>
              <a:rPr lang="ru-RU" dirty="0" err="1"/>
              <a:t>моделлар</a:t>
            </a:r>
            <a:r>
              <a:rPr lang="ru-RU" dirty="0"/>
              <a:t> </a:t>
            </a:r>
            <a:r>
              <a:rPr lang="ru-RU" dirty="0" err="1"/>
              <a:t>туфайли</a:t>
            </a:r>
            <a:r>
              <a:rPr lang="ru-RU" dirty="0"/>
              <a:t>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бизга</a:t>
            </a:r>
            <a:r>
              <a:rPr lang="ru-RU" dirty="0"/>
              <a:t> </a:t>
            </a:r>
            <a:r>
              <a:rPr lang="ru-RU" dirty="0" err="1"/>
              <a:t>аксарият</a:t>
            </a:r>
            <a:r>
              <a:rPr lang="ru-RU" dirty="0"/>
              <a:t> </a:t>
            </a:r>
            <a:r>
              <a:rPr lang="ru-RU" dirty="0" err="1"/>
              <a:t>фирмаларнинг</a:t>
            </a:r>
            <a:r>
              <a:rPr lang="ru-RU" dirty="0"/>
              <a:t> </a:t>
            </a:r>
            <a:r>
              <a:rPr lang="ru-RU" dirty="0" err="1"/>
              <a:t>хатти-ҳаракатларини</a:t>
            </a:r>
            <a:r>
              <a:rPr lang="ru-RU" dirty="0"/>
              <a:t> </a:t>
            </a:r>
            <a:r>
              <a:rPr lang="ru-RU" dirty="0" err="1"/>
              <a:t>энг</a:t>
            </a:r>
            <a:r>
              <a:rPr lang="ru-RU" dirty="0"/>
              <a:t> </a:t>
            </a:r>
            <a:r>
              <a:rPr lang="ru-RU" dirty="0" err="1"/>
              <a:t>яхши</a:t>
            </a:r>
            <a:r>
              <a:rPr lang="ru-RU" dirty="0"/>
              <a:t> </a:t>
            </a:r>
            <a:r>
              <a:rPr lang="ru-RU" dirty="0" err="1"/>
              <a:t>тушунтириш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башорат</a:t>
            </a:r>
            <a:r>
              <a:rPr lang="ru-RU" dirty="0"/>
              <a:t> </a:t>
            </a:r>
            <a:r>
              <a:rPr lang="ru-RU" dirty="0" err="1"/>
              <a:t>қилишга</a:t>
            </a:r>
            <a:r>
              <a:rPr lang="ru-RU" dirty="0"/>
              <a:t> </a:t>
            </a:r>
            <a:r>
              <a:rPr lang="ru-RU" dirty="0" err="1"/>
              <a:t>имкон</a:t>
            </a:r>
            <a:r>
              <a:rPr lang="ru-RU" dirty="0"/>
              <a:t> </a:t>
            </a:r>
            <a:r>
              <a:rPr lang="ru-RU" dirty="0" err="1"/>
              <a:t>беради</a:t>
            </a:r>
            <a:r>
              <a:rPr lang="ru-RU" dirty="0"/>
              <a:t>.</a:t>
            </a:r>
          </a:p>
          <a:p>
            <a:r>
              <a:rPr lang="ru-RU" dirty="0"/>
              <a:t>Ушбу </a:t>
            </a:r>
            <a:r>
              <a:rPr lang="ru-RU" dirty="0" err="1"/>
              <a:t>моделнинг</a:t>
            </a:r>
            <a:r>
              <a:rPr lang="ru-RU" dirty="0"/>
              <a:t> </a:t>
            </a:r>
            <a:r>
              <a:rPr lang="ru-RU" dirty="0" err="1"/>
              <a:t>аҳамиятини</a:t>
            </a:r>
            <a:r>
              <a:rPr lang="ru-RU" dirty="0"/>
              <a:t> </a:t>
            </a:r>
            <a:r>
              <a:rPr lang="ru-RU" dirty="0" err="1"/>
              <a:t>қўллаб-қувватлаш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камида</a:t>
            </a:r>
            <a:r>
              <a:rPr lang="ru-RU" dirty="0"/>
              <a:t> </a:t>
            </a:r>
            <a:r>
              <a:rPr lang="ru-RU" dirty="0" err="1"/>
              <a:t>бешта</a:t>
            </a:r>
            <a:r>
              <a:rPr lang="ru-RU" dirty="0"/>
              <a:t> </a:t>
            </a:r>
            <a:r>
              <a:rPr lang="ru-RU" dirty="0" err="1"/>
              <a:t>фикрни</a:t>
            </a:r>
            <a:r>
              <a:rPr lang="ru-RU" dirty="0"/>
              <a:t> </a:t>
            </a:r>
            <a:r>
              <a:rPr lang="ru-RU" dirty="0" err="1"/>
              <a:t>илгари</a:t>
            </a:r>
            <a:r>
              <a:rPr lang="ru-RU" dirty="0"/>
              <a:t> </a:t>
            </a:r>
            <a:r>
              <a:rPr lang="ru-RU" dirty="0" err="1"/>
              <a:t>суриш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.</a:t>
            </a:r>
          </a:p>
          <a:p>
            <a:r>
              <a:rPr lang="ru-RU" dirty="0"/>
              <a:t>1. </a:t>
            </a:r>
            <a:r>
              <a:rPr lang="ru-RU" dirty="0" err="1"/>
              <a:t>Фойдасиз</a:t>
            </a:r>
            <a:r>
              <a:rPr lang="ru-RU" dirty="0"/>
              <a:t>, </a:t>
            </a:r>
            <a:r>
              <a:rPr lang="ru-RU" dirty="0" err="1"/>
              <a:t>рақобат</a:t>
            </a:r>
            <a:r>
              <a:rPr lang="ru-RU" dirty="0"/>
              <a:t> </a:t>
            </a:r>
            <a:r>
              <a:rPr lang="ru-RU" dirty="0" err="1"/>
              <a:t>шароитида</a:t>
            </a:r>
            <a:r>
              <a:rPr lang="ru-RU" dirty="0"/>
              <a:t> </a:t>
            </a:r>
            <a:r>
              <a:rPr lang="ru-RU" dirty="0" err="1"/>
              <a:t>омон</a:t>
            </a:r>
            <a:r>
              <a:rPr lang="ru-RU" dirty="0"/>
              <a:t> </a:t>
            </a:r>
            <a:r>
              <a:rPr lang="ru-RU" dirty="0" err="1"/>
              <a:t>қолиш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 </a:t>
            </a:r>
            <a:r>
              <a:rPr lang="ru-RU" dirty="0" err="1"/>
              <a:t>эмас</a:t>
            </a:r>
            <a:r>
              <a:rPr lang="ru-RU" dirty="0"/>
              <a:t>. </a:t>
            </a:r>
            <a:r>
              <a:rPr lang="ru-RU" dirty="0" err="1"/>
              <a:t>Фирмалар</a:t>
            </a:r>
            <a:r>
              <a:rPr lang="ru-RU" dirty="0"/>
              <a:t> </a:t>
            </a:r>
            <a:r>
              <a:rPr lang="ru-RU" dirty="0" err="1"/>
              <a:t>нафақат</a:t>
            </a:r>
            <a:r>
              <a:rPr lang="ru-RU" dirty="0"/>
              <a:t> </a:t>
            </a:r>
            <a:r>
              <a:rPr lang="ru-RU" dirty="0" err="1"/>
              <a:t>ўз</a:t>
            </a:r>
            <a:r>
              <a:rPr lang="ru-RU" dirty="0"/>
              <a:t> </a:t>
            </a:r>
            <a:r>
              <a:rPr lang="ru-RU" dirty="0" err="1"/>
              <a:t>товарларини</a:t>
            </a:r>
            <a:r>
              <a:rPr lang="ru-RU" dirty="0"/>
              <a:t> </a:t>
            </a:r>
            <a:r>
              <a:rPr lang="ru-RU" dirty="0" err="1"/>
              <a:t>сотадиган</a:t>
            </a:r>
            <a:r>
              <a:rPr lang="ru-RU" dirty="0"/>
              <a:t> </a:t>
            </a:r>
            <a:r>
              <a:rPr lang="ru-RU" dirty="0" err="1"/>
              <a:t>бозорда</a:t>
            </a:r>
            <a:r>
              <a:rPr lang="ru-RU" dirty="0"/>
              <a:t>, балки кредит </a:t>
            </a:r>
            <a:r>
              <a:rPr lang="ru-RU" dirty="0" err="1"/>
              <a:t>олаётган</a:t>
            </a:r>
            <a:r>
              <a:rPr lang="ru-RU" dirty="0"/>
              <a:t> </a:t>
            </a:r>
            <a:r>
              <a:rPr lang="ru-RU" dirty="0" err="1"/>
              <a:t>молия</a:t>
            </a:r>
            <a:r>
              <a:rPr lang="ru-RU" dirty="0"/>
              <a:t> </a:t>
            </a:r>
            <a:r>
              <a:rPr lang="ru-RU" dirty="0" err="1"/>
              <a:t>бозорида</a:t>
            </a:r>
            <a:r>
              <a:rPr lang="ru-RU" dirty="0"/>
              <a:t> </a:t>
            </a:r>
            <a:r>
              <a:rPr lang="ru-RU" dirty="0" err="1"/>
              <a:t>дуч</a:t>
            </a:r>
            <a:r>
              <a:rPr lang="ru-RU" dirty="0"/>
              <a:t> </a:t>
            </a:r>
            <a:r>
              <a:rPr lang="ru-RU" dirty="0" err="1"/>
              <a:t>келадиган</a:t>
            </a:r>
            <a:r>
              <a:rPr lang="ru-RU" dirty="0"/>
              <a:t> </a:t>
            </a:r>
            <a:r>
              <a:rPr lang="ru-RU" dirty="0" err="1"/>
              <a:t>кучли</a:t>
            </a:r>
            <a:r>
              <a:rPr lang="ru-RU" dirty="0"/>
              <a:t> </a:t>
            </a:r>
            <a:r>
              <a:rPr lang="ru-RU" dirty="0" err="1"/>
              <a:t>рақобатни</a:t>
            </a:r>
            <a:r>
              <a:rPr lang="ru-RU" dirty="0"/>
              <a:t> </a:t>
            </a:r>
            <a:r>
              <a:rPr lang="ru-RU" dirty="0" err="1"/>
              <a:t>ҳам</a:t>
            </a:r>
            <a:r>
              <a:rPr lang="ru-RU" dirty="0"/>
              <a:t> </a:t>
            </a:r>
            <a:r>
              <a:rPr lang="ru-RU" dirty="0" err="1"/>
              <a:t>ҳисобга</a:t>
            </a:r>
            <a:r>
              <a:rPr lang="ru-RU" dirty="0"/>
              <a:t> </a:t>
            </a:r>
            <a:r>
              <a:rPr lang="ru-RU" dirty="0" err="1"/>
              <a:t>олиш</a:t>
            </a:r>
            <a:r>
              <a:rPr lang="uz-Cyrl-UZ" dirty="0"/>
              <a:t>и</a:t>
            </a:r>
            <a:r>
              <a:rPr lang="ru-RU" dirty="0"/>
              <a:t> </a:t>
            </a:r>
            <a:r>
              <a:rPr lang="ru-RU" dirty="0" err="1"/>
              <a:t>керак</a:t>
            </a:r>
            <a:r>
              <a:rPr lang="ru-RU" dirty="0"/>
              <a:t>. </a:t>
            </a:r>
            <a:r>
              <a:rPr lang="ru-RU" dirty="0" err="1"/>
              <a:t>Компаниянинг</a:t>
            </a:r>
            <a:r>
              <a:rPr lang="ru-RU" dirty="0"/>
              <a:t> </a:t>
            </a:r>
            <a:r>
              <a:rPr lang="ru-RU" dirty="0" err="1"/>
              <a:t>фойдаси</a:t>
            </a:r>
            <a:r>
              <a:rPr lang="ru-RU" dirty="0"/>
              <a:t> </a:t>
            </a:r>
            <a:r>
              <a:rPr lang="ru-RU" dirty="0" err="1"/>
              <a:t>қанча</a:t>
            </a:r>
            <a:r>
              <a:rPr lang="ru-RU" dirty="0"/>
              <a:t> </a:t>
            </a:r>
            <a:r>
              <a:rPr lang="ru-RU" dirty="0" err="1"/>
              <a:t>юқори</a:t>
            </a:r>
            <a:r>
              <a:rPr lang="ru-RU" dirty="0"/>
              <a:t> </a:t>
            </a:r>
            <a:r>
              <a:rPr lang="ru-RU" dirty="0" err="1"/>
              <a:t>бўлса</a:t>
            </a:r>
            <a:r>
              <a:rPr lang="ru-RU" dirty="0"/>
              <a:t>, </a:t>
            </a:r>
            <a:r>
              <a:rPr lang="ru-RU" dirty="0" err="1"/>
              <a:t>иккала</a:t>
            </a:r>
            <a:r>
              <a:rPr lang="ru-RU" dirty="0"/>
              <a:t> </a:t>
            </a:r>
            <a:r>
              <a:rPr lang="ru-RU" dirty="0" err="1"/>
              <a:t>бозорда</a:t>
            </a:r>
            <a:r>
              <a:rPr lang="ru-RU" dirty="0"/>
              <a:t> </a:t>
            </a:r>
            <a:r>
              <a:rPr lang="ru-RU" dirty="0" err="1"/>
              <a:t>қолиш</a:t>
            </a:r>
            <a:r>
              <a:rPr lang="ru-RU" dirty="0"/>
              <a:t> </a:t>
            </a:r>
            <a:r>
              <a:rPr lang="ru-RU" dirty="0" err="1"/>
              <a:t>осонроқ</a:t>
            </a:r>
            <a:r>
              <a:rPr lang="ru-RU" dirty="0"/>
              <a:t> </a:t>
            </a:r>
            <a:r>
              <a:rPr lang="ru-RU" dirty="0" err="1"/>
              <a:t>бўлади</a:t>
            </a:r>
            <a:r>
              <a:rPr lang="ru-RU" dirty="0"/>
              <a:t>. </a:t>
            </a:r>
            <a:r>
              <a:rPr lang="ru-RU" dirty="0" err="1"/>
              <a:t>Шунга</a:t>
            </a:r>
            <a:r>
              <a:rPr lang="ru-RU" dirty="0"/>
              <a:t> </a:t>
            </a:r>
            <a:r>
              <a:rPr lang="ru-RU" dirty="0" err="1"/>
              <a:t>кўра</a:t>
            </a:r>
            <a:r>
              <a:rPr lang="ru-RU" dirty="0"/>
              <a:t>, </a:t>
            </a:r>
            <a:r>
              <a:rPr lang="ru-RU" dirty="0" err="1"/>
              <a:t>максимал</a:t>
            </a:r>
            <a:r>
              <a:rPr lang="ru-RU" dirty="0"/>
              <a:t> </a:t>
            </a:r>
            <a:r>
              <a:rPr lang="ru-RU" dirty="0" err="1"/>
              <a:t>фойда</a:t>
            </a:r>
            <a:r>
              <a:rPr lang="ru-RU" dirty="0"/>
              <a:t> </a:t>
            </a:r>
            <a:r>
              <a:rPr lang="ru-RU" dirty="0" err="1"/>
              <a:t>олиш</a:t>
            </a:r>
            <a:r>
              <a:rPr lang="ru-RU" dirty="0"/>
              <a:t> </a:t>
            </a:r>
            <a:r>
              <a:rPr lang="ru-RU" dirty="0" err="1"/>
              <a:t>тенденцияси</a:t>
            </a:r>
            <a:r>
              <a:rPr lang="ru-RU" dirty="0"/>
              <a:t> </a:t>
            </a:r>
            <a:r>
              <a:rPr lang="ru-RU" dirty="0" err="1"/>
              <a:t>мавжуд</a:t>
            </a:r>
            <a:r>
              <a:rPr lang="ru-RU" dirty="0"/>
              <a:t>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err="1" smtClean="0">
                <a:effectLst/>
              </a:rPr>
              <a:t>Фойдани</a:t>
            </a:r>
            <a:r>
              <a:rPr lang="ru-RU" dirty="0" smtClean="0">
                <a:effectLst/>
              </a:rPr>
              <a:t> </a:t>
            </a:r>
            <a:r>
              <a:rPr lang="ru-RU" dirty="0" err="1" smtClean="0">
                <a:effectLst/>
              </a:rPr>
              <a:t>максималлаштириш</a:t>
            </a:r>
            <a:r>
              <a:rPr lang="ru-RU" dirty="0" smtClean="0">
                <a:effectLst/>
              </a:rPr>
              <a:t> модели</a:t>
            </a:r>
            <a:endParaRPr lang="ru-RU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904268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r>
              <a:rPr lang="ru-RU" dirty="0"/>
              <a:t>2. </a:t>
            </a:r>
            <a:r>
              <a:rPr lang="ru-RU" dirty="0" err="1"/>
              <a:t>Бошқарувга</a:t>
            </a:r>
            <a:r>
              <a:rPr lang="ru-RU" dirty="0"/>
              <a:t> </a:t>
            </a:r>
            <a:r>
              <a:rPr lang="ru-RU" dirty="0" err="1"/>
              <a:t>ҳақ</a:t>
            </a:r>
            <a:r>
              <a:rPr lang="ru-RU" dirty="0"/>
              <a:t> </a:t>
            </a:r>
            <a:r>
              <a:rPr lang="ru-RU" dirty="0" err="1"/>
              <a:t>тўлаш</a:t>
            </a:r>
            <a:r>
              <a:rPr lang="ru-RU" dirty="0"/>
              <a:t> </a:t>
            </a:r>
            <a:r>
              <a:rPr lang="uz-Cyrl-UZ" dirty="0"/>
              <a:t>фойда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чамбарчас</a:t>
            </a:r>
            <a:r>
              <a:rPr lang="ru-RU" dirty="0"/>
              <a:t> </a:t>
            </a:r>
            <a:r>
              <a:rPr lang="ru-RU" dirty="0" err="1"/>
              <a:t>боғлиқ</a:t>
            </a:r>
            <a:r>
              <a:rPr lang="ru-RU" dirty="0"/>
              <a:t>. </a:t>
            </a:r>
            <a:r>
              <a:rPr lang="ru-RU" dirty="0" err="1"/>
              <a:t>Сўнгги</a:t>
            </a:r>
            <a:r>
              <a:rPr lang="ru-RU" dirty="0"/>
              <a:t> </a:t>
            </a:r>
            <a:r>
              <a:rPr lang="ru-RU" dirty="0" err="1"/>
              <a:t>йилларда</a:t>
            </a:r>
            <a:r>
              <a:rPr lang="ru-RU" dirty="0"/>
              <a:t> </a:t>
            </a:r>
            <a:r>
              <a:rPr lang="ru-RU" dirty="0" err="1"/>
              <a:t>ўтказилган</a:t>
            </a:r>
            <a:r>
              <a:rPr lang="ru-RU" dirty="0"/>
              <a:t> </a:t>
            </a:r>
            <a:r>
              <a:rPr lang="ru-RU" dirty="0" err="1"/>
              <a:t>тадқиқотлар</a:t>
            </a:r>
            <a:r>
              <a:rPr lang="ru-RU" dirty="0"/>
              <a:t> </a:t>
            </a:r>
            <a:r>
              <a:rPr lang="ru-RU" dirty="0" err="1"/>
              <a:t>шуни</a:t>
            </a:r>
            <a:r>
              <a:rPr lang="ru-RU" dirty="0"/>
              <a:t> </a:t>
            </a:r>
            <a:r>
              <a:rPr lang="ru-RU" dirty="0" err="1"/>
              <a:t>кўрсатдики</a:t>
            </a:r>
            <a:r>
              <a:rPr lang="ru-RU" dirty="0"/>
              <a:t>, </a:t>
            </a:r>
            <a:r>
              <a:rPr lang="ru-RU" dirty="0" err="1"/>
              <a:t>мулкдорлар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менежерларнинг</a:t>
            </a:r>
            <a:r>
              <a:rPr lang="ru-RU" dirty="0"/>
              <a:t> </a:t>
            </a:r>
            <a:r>
              <a:rPr lang="ru-RU" dirty="0" err="1"/>
              <a:t>манфаатлари</a:t>
            </a:r>
            <a:r>
              <a:rPr lang="ru-RU" dirty="0"/>
              <a:t> </a:t>
            </a:r>
            <a:r>
              <a:rPr lang="ru-RU" dirty="0" err="1"/>
              <a:t>ўртасидаги</a:t>
            </a:r>
            <a:r>
              <a:rPr lang="ru-RU" dirty="0"/>
              <a:t> </a:t>
            </a:r>
            <a:r>
              <a:rPr lang="ru-RU" dirty="0" err="1"/>
              <a:t>тафовут</a:t>
            </a:r>
            <a:r>
              <a:rPr lang="ru-RU" dirty="0"/>
              <a:t> </a:t>
            </a:r>
            <a:r>
              <a:rPr lang="ru-RU" dirty="0" err="1"/>
              <a:t>ҳақиқатдан</a:t>
            </a:r>
            <a:r>
              <a:rPr lang="ru-RU" dirty="0"/>
              <a:t> </a:t>
            </a:r>
            <a:r>
              <a:rPr lang="ru-RU" dirty="0" err="1"/>
              <a:t>ҳам</a:t>
            </a:r>
            <a:r>
              <a:rPr lang="ru-RU" dirty="0"/>
              <a:t> </a:t>
            </a:r>
            <a:r>
              <a:rPr lang="ru-RU" dirty="0" err="1"/>
              <a:t>аниқроқ</a:t>
            </a:r>
            <a:r>
              <a:rPr lang="ru-RU" dirty="0"/>
              <a:t>. </a:t>
            </a:r>
            <a:r>
              <a:rPr lang="ru-RU" dirty="0" err="1"/>
              <a:t>Бундан</a:t>
            </a:r>
            <a:r>
              <a:rPr lang="ru-RU" dirty="0"/>
              <a:t> </a:t>
            </a:r>
            <a:r>
              <a:rPr lang="ru-RU" dirty="0" err="1"/>
              <a:t>ташқари</a:t>
            </a:r>
            <a:r>
              <a:rPr lang="ru-RU" dirty="0"/>
              <a:t>, </a:t>
            </a:r>
            <a:r>
              <a:rPr lang="ru-RU" dirty="0" err="1"/>
              <a:t>корпорацияларнинг</a:t>
            </a:r>
            <a:r>
              <a:rPr lang="ru-RU" dirty="0"/>
              <a:t> </a:t>
            </a:r>
            <a:r>
              <a:rPr lang="ru-RU" dirty="0" err="1"/>
              <a:t>қарийб</a:t>
            </a:r>
            <a:r>
              <a:rPr lang="ru-RU" dirty="0"/>
              <a:t> 40 </a:t>
            </a:r>
            <a:r>
              <a:rPr lang="ru-RU" dirty="0" err="1"/>
              <a:t>фоизи</a:t>
            </a:r>
            <a:r>
              <a:rPr lang="ru-RU" dirty="0"/>
              <a:t> </a:t>
            </a:r>
            <a:r>
              <a:rPr lang="ru-RU" dirty="0" err="1"/>
              <a:t>молия</a:t>
            </a:r>
            <a:r>
              <a:rPr lang="ru-RU" dirty="0"/>
              <a:t> </a:t>
            </a:r>
            <a:r>
              <a:rPr lang="ru-RU" dirty="0" err="1"/>
              <a:t>институтларига</a:t>
            </a:r>
            <a:r>
              <a:rPr lang="ru-RU" dirty="0"/>
              <a:t> </a:t>
            </a:r>
            <a:r>
              <a:rPr lang="ru-RU" dirty="0" err="1"/>
              <a:t>тегишли</a:t>
            </a:r>
            <a:r>
              <a:rPr lang="ru-RU" dirty="0"/>
              <a:t> </a:t>
            </a:r>
            <a:r>
              <a:rPr lang="ru-RU" dirty="0" err="1"/>
              <a:t>бўлиб</a:t>
            </a:r>
            <a:r>
              <a:rPr lang="ru-RU" dirty="0"/>
              <a:t>, </a:t>
            </a:r>
            <a:r>
              <a:rPr lang="ru-RU" dirty="0" err="1"/>
              <a:t>уларнинг</a:t>
            </a:r>
            <a:r>
              <a:rPr lang="ru-RU" dirty="0"/>
              <a:t> </a:t>
            </a:r>
            <a:r>
              <a:rPr lang="ru-RU" dirty="0" err="1"/>
              <a:t>улуши</a:t>
            </a:r>
            <a:r>
              <a:rPr lang="ru-RU" dirty="0"/>
              <a:t> </a:t>
            </a:r>
            <a:r>
              <a:rPr lang="ru-RU" dirty="0" err="1"/>
              <a:t>доимий</a:t>
            </a:r>
            <a:r>
              <a:rPr lang="ru-RU" dirty="0"/>
              <a:t> </a:t>
            </a:r>
            <a:r>
              <a:rPr lang="ru-RU" dirty="0" err="1"/>
              <a:t>равишда</a:t>
            </a:r>
            <a:r>
              <a:rPr lang="ru-RU" dirty="0"/>
              <a:t> </a:t>
            </a:r>
            <a:r>
              <a:rPr lang="ru-RU" dirty="0" err="1"/>
              <a:t>ўсиб</a:t>
            </a:r>
            <a:r>
              <a:rPr lang="ru-RU" dirty="0"/>
              <a:t> </a:t>
            </a:r>
            <a:r>
              <a:rPr lang="ru-RU" dirty="0" err="1"/>
              <a:t>бормоқда</a:t>
            </a:r>
            <a:r>
              <a:rPr lang="ru-RU" dirty="0"/>
              <a:t>. Ушбу </a:t>
            </a:r>
            <a:r>
              <a:rPr lang="ru-RU" dirty="0" err="1"/>
              <a:t>муассасаларда</a:t>
            </a:r>
            <a:r>
              <a:rPr lang="ru-RU" dirty="0"/>
              <a:t> </a:t>
            </a:r>
            <a:r>
              <a:rPr lang="ru-RU" dirty="0" err="1"/>
              <a:t>корпоратив</a:t>
            </a:r>
            <a:r>
              <a:rPr lang="ru-RU" dirty="0"/>
              <a:t> </a:t>
            </a:r>
            <a:r>
              <a:rPr lang="ru-RU" dirty="0" err="1"/>
              <a:t>бошқарувга</a:t>
            </a:r>
            <a:r>
              <a:rPr lang="ru-RU" dirty="0"/>
              <a:t> </a:t>
            </a:r>
            <a:r>
              <a:rPr lang="ru-RU" dirty="0" err="1"/>
              <a:t>аралашиш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зарур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барча</a:t>
            </a:r>
            <a:r>
              <a:rPr lang="ru-RU" dirty="0"/>
              <a:t> </a:t>
            </a:r>
            <a:r>
              <a:rPr lang="uz-Cyrl-UZ" dirty="0"/>
              <a:t>асос</a:t>
            </a:r>
            <a:r>
              <a:rPr lang="ru-RU" dirty="0" err="1"/>
              <a:t>лар</a:t>
            </a:r>
            <a:r>
              <a:rPr lang="ru-RU" dirty="0"/>
              <a:t> </a:t>
            </a:r>
            <a:r>
              <a:rPr lang="ru-RU" dirty="0" err="1"/>
              <a:t>мавжуд</a:t>
            </a:r>
            <a:r>
              <a:rPr lang="ru-RU" dirty="0"/>
              <a:t>. </a:t>
            </a:r>
            <a:r>
              <a:rPr lang="ru-RU" dirty="0" err="1"/>
              <a:t>Корхона</a:t>
            </a:r>
            <a:r>
              <a:rPr lang="ru-RU" dirty="0"/>
              <a:t> </a:t>
            </a:r>
            <a:r>
              <a:rPr lang="ru-RU" dirty="0" err="1"/>
              <a:t>раҳбарлари</a:t>
            </a:r>
            <a:r>
              <a:rPr lang="ru-RU" dirty="0"/>
              <a:t> </a:t>
            </a:r>
            <a:r>
              <a:rPr lang="ru-RU" dirty="0" err="1"/>
              <a:t>ушбу</a:t>
            </a:r>
            <a:r>
              <a:rPr lang="ru-RU" dirty="0"/>
              <a:t> </a:t>
            </a:r>
            <a:r>
              <a:rPr lang="ru-RU" dirty="0" err="1"/>
              <a:t>имкониятларни</a:t>
            </a:r>
            <a:r>
              <a:rPr lang="ru-RU" dirty="0"/>
              <a:t> </a:t>
            </a:r>
            <a:r>
              <a:rPr lang="ru-RU" dirty="0" err="1"/>
              <a:t>яхши</a:t>
            </a:r>
            <a:r>
              <a:rPr lang="ru-RU" dirty="0"/>
              <a:t> </a:t>
            </a:r>
            <a:r>
              <a:rPr lang="ru-RU" dirty="0" err="1"/>
              <a:t>билишади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даромадни</a:t>
            </a:r>
            <a:r>
              <a:rPr lang="ru-RU" dirty="0"/>
              <a:t> </a:t>
            </a:r>
            <a:r>
              <a:rPr lang="ru-RU" dirty="0" err="1"/>
              <a:t>кўпайтириш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кучли</a:t>
            </a:r>
            <a:r>
              <a:rPr lang="ru-RU" dirty="0"/>
              <a:t> </a:t>
            </a:r>
            <a:r>
              <a:rPr lang="ru-RU" dirty="0" err="1"/>
              <a:t>рағбатлантирувчи</a:t>
            </a:r>
            <a:r>
              <a:rPr lang="ru-RU" dirty="0"/>
              <a:t> </a:t>
            </a:r>
            <a:r>
              <a:rPr lang="ru-RU" dirty="0" err="1"/>
              <a:t>омил</a:t>
            </a:r>
            <a:r>
              <a:rPr lang="ru-RU" dirty="0"/>
              <a:t> </a:t>
            </a:r>
            <a:r>
              <a:rPr lang="ru-RU" dirty="0" err="1"/>
              <a:t>ҳисобланади</a:t>
            </a:r>
            <a:r>
              <a:rPr lang="ru-RU" dirty="0"/>
              <a:t>.</a:t>
            </a:r>
          </a:p>
          <a:p>
            <a:r>
              <a:rPr lang="ru-RU" dirty="0"/>
              <a:t>3. </a:t>
            </a:r>
            <a:r>
              <a:rPr lang="uz-Cyrl-UZ" dirty="0"/>
              <a:t>Фойда</a:t>
            </a:r>
            <a:r>
              <a:rPr lang="ru-RU" dirty="0"/>
              <a:t>ни </a:t>
            </a:r>
            <a:r>
              <a:rPr lang="ru-RU" dirty="0" err="1"/>
              <a:t>ошириш</a:t>
            </a:r>
            <a:r>
              <a:rPr lang="ru-RU" dirty="0"/>
              <a:t> модели </a:t>
            </a:r>
            <a:r>
              <a:rPr lang="ru-RU" dirty="0" err="1"/>
              <a:t>компаниянинг</a:t>
            </a:r>
            <a:r>
              <a:rPr lang="ru-RU" dirty="0"/>
              <a:t> </a:t>
            </a:r>
            <a:r>
              <a:rPr lang="ru-RU" dirty="0" err="1"/>
              <a:t>хатти-ҳаракатларини</a:t>
            </a:r>
            <a:r>
              <a:rPr lang="ru-RU" dirty="0"/>
              <a:t> </a:t>
            </a:r>
            <a:r>
              <a:rPr lang="ru-RU" dirty="0" err="1"/>
              <a:t>энг</a:t>
            </a:r>
            <a:r>
              <a:rPr lang="ru-RU" dirty="0"/>
              <a:t> </a:t>
            </a:r>
            <a:r>
              <a:rPr lang="ru-RU" dirty="0" err="1"/>
              <a:t>яхши</a:t>
            </a:r>
            <a:r>
              <a:rPr lang="ru-RU" dirty="0"/>
              <a:t> </a:t>
            </a:r>
            <a:r>
              <a:rPr lang="ru-RU" dirty="0" err="1"/>
              <a:t>тушунтиради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башорат</a:t>
            </a:r>
            <a:r>
              <a:rPr lang="ru-RU" dirty="0"/>
              <a:t> </a:t>
            </a:r>
            <a:r>
              <a:rPr lang="ru-RU" dirty="0" err="1"/>
              <a:t>қилади</a:t>
            </a:r>
            <a:r>
              <a:rPr lang="ru-RU" dirty="0"/>
              <a:t>. </a:t>
            </a:r>
            <a:r>
              <a:rPr lang="ru-RU" dirty="0" err="1"/>
              <a:t>Менежерларнинг</a:t>
            </a:r>
            <a:r>
              <a:rPr lang="ru-RU" dirty="0"/>
              <a:t> </a:t>
            </a:r>
            <a:r>
              <a:rPr lang="ru-RU" dirty="0" err="1"/>
              <a:t>хатти-ҳаракати</a:t>
            </a:r>
            <a:r>
              <a:rPr lang="ru-RU" dirty="0"/>
              <a:t> </a:t>
            </a:r>
            <a:r>
              <a:rPr lang="ru-RU" dirty="0" err="1"/>
              <a:t>уларнинг</a:t>
            </a:r>
            <a:r>
              <a:rPr lang="ru-RU" dirty="0"/>
              <a:t> </a:t>
            </a:r>
            <a:r>
              <a:rPr lang="ru-RU" dirty="0" err="1"/>
              <a:t>максимал</a:t>
            </a:r>
            <a:r>
              <a:rPr lang="ru-RU" dirty="0"/>
              <a:t> </a:t>
            </a:r>
            <a:r>
              <a:rPr lang="ru-RU" dirty="0" err="1"/>
              <a:t>даромад</a:t>
            </a:r>
            <a:r>
              <a:rPr lang="ru-RU" dirty="0"/>
              <a:t> </a:t>
            </a:r>
            <a:r>
              <a:rPr lang="ru-RU" dirty="0" err="1"/>
              <a:t>олиш</a:t>
            </a:r>
            <a:r>
              <a:rPr lang="ru-RU" dirty="0"/>
              <a:t> </a:t>
            </a:r>
            <a:r>
              <a:rPr lang="ru-RU" dirty="0" err="1"/>
              <a:t>истаги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белгиланади</a:t>
            </a:r>
            <a:r>
              <a:rPr lang="ru-RU" dirty="0"/>
              <a:t>, </a:t>
            </a:r>
            <a:r>
              <a:rPr lang="ru-RU" dirty="0" err="1"/>
              <a:t>эҳтимол</a:t>
            </a:r>
            <a:r>
              <a:rPr lang="ru-RU" dirty="0"/>
              <a:t> </a:t>
            </a:r>
            <a:r>
              <a:rPr lang="ru-RU" dirty="0" err="1"/>
              <a:t>корпорациянинг</a:t>
            </a:r>
            <a:r>
              <a:rPr lang="ru-RU" dirty="0"/>
              <a:t> </a:t>
            </a:r>
            <a:r>
              <a:rPr lang="ru-RU" dirty="0" err="1"/>
              <a:t>кўп</a:t>
            </a:r>
            <a:r>
              <a:rPr lang="ru-RU" dirty="0"/>
              <a:t> </a:t>
            </a:r>
            <a:r>
              <a:rPr lang="ru-RU" dirty="0" err="1"/>
              <a:t>қиррали</a:t>
            </a:r>
            <a:r>
              <a:rPr lang="ru-RU" dirty="0"/>
              <a:t> </a:t>
            </a:r>
            <a:r>
              <a:rPr lang="ru-RU" dirty="0" err="1"/>
              <a:t>вазифаларини</a:t>
            </a:r>
            <a:r>
              <a:rPr lang="ru-RU" dirty="0"/>
              <a:t> </a:t>
            </a:r>
            <a:r>
              <a:rPr lang="ru-RU" dirty="0" err="1"/>
              <a:t>соддалаштиради</a:t>
            </a:r>
            <a:r>
              <a:rPr lang="ru-RU" dirty="0"/>
              <a:t>. </a:t>
            </a:r>
            <a:r>
              <a:rPr lang="ru-RU" dirty="0" err="1"/>
              <a:t>Бироқ</a:t>
            </a:r>
            <a:r>
              <a:rPr lang="ru-RU" dirty="0"/>
              <a:t>, </a:t>
            </a:r>
            <a:r>
              <a:rPr lang="ru-RU" dirty="0" err="1"/>
              <a:t>унга</a:t>
            </a:r>
            <a:r>
              <a:rPr lang="ru-RU" dirty="0"/>
              <a:t> </a:t>
            </a:r>
            <a:r>
              <a:rPr lang="ru-RU" dirty="0" err="1"/>
              <a:t>асосланган</a:t>
            </a:r>
            <a:r>
              <a:rPr lang="ru-RU" dirty="0"/>
              <a:t> </a:t>
            </a:r>
            <a:r>
              <a:rPr lang="ru-RU" dirty="0" err="1"/>
              <a:t>модел</a:t>
            </a:r>
            <a:r>
              <a:rPr lang="ru-RU" dirty="0"/>
              <a:t> </a:t>
            </a:r>
            <a:r>
              <a:rPr lang="ru-RU" dirty="0" err="1"/>
              <a:t>тижорат</a:t>
            </a:r>
            <a:r>
              <a:rPr lang="ru-RU" dirty="0"/>
              <a:t> </a:t>
            </a:r>
            <a:r>
              <a:rPr lang="ru-RU" dirty="0" err="1"/>
              <a:t>компаниясининг</a:t>
            </a:r>
            <a:r>
              <a:rPr lang="ru-RU" dirty="0"/>
              <a:t> </a:t>
            </a:r>
            <a:r>
              <a:rPr lang="ru-RU" dirty="0" err="1"/>
              <a:t>хатти-ҳаракатларини</a:t>
            </a:r>
            <a:r>
              <a:rPr lang="ru-RU" dirty="0"/>
              <a:t> </a:t>
            </a:r>
            <a:r>
              <a:rPr lang="ru-RU" dirty="0" err="1"/>
              <a:t>тушунишга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тахмин</a:t>
            </a:r>
            <a:r>
              <a:rPr lang="ru-RU" dirty="0"/>
              <a:t> </a:t>
            </a:r>
            <a:r>
              <a:rPr lang="ru-RU" dirty="0" err="1"/>
              <a:t>қилишга</a:t>
            </a:r>
            <a:r>
              <a:rPr lang="ru-RU" dirty="0"/>
              <a:t> </a:t>
            </a:r>
            <a:r>
              <a:rPr lang="ru-RU" dirty="0" err="1"/>
              <a:t>имкон</a:t>
            </a:r>
            <a:r>
              <a:rPr lang="ru-RU" dirty="0"/>
              <a:t> </a:t>
            </a:r>
            <a:r>
              <a:rPr lang="ru-RU" dirty="0" err="1"/>
              <a:t>берган</a:t>
            </a:r>
            <a:r>
              <a:rPr lang="ru-RU" dirty="0"/>
              <a:t> </a:t>
            </a:r>
            <a:r>
              <a:rPr lang="ru-RU" dirty="0" err="1"/>
              <a:t>экан</a:t>
            </a:r>
            <a:r>
              <a:rPr lang="ru-RU" dirty="0"/>
              <a:t>,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аҳамиятсиз</a:t>
            </a:r>
            <a:r>
              <a:rPr lang="ru-RU" dirty="0"/>
              <a:t> </a:t>
            </a:r>
            <a:r>
              <a:rPr lang="ru-RU" dirty="0" err="1"/>
              <a:t>бўлади</a:t>
            </a:r>
            <a:r>
              <a:rPr lang="ru-RU" dirty="0"/>
              <a:t>.</a:t>
            </a:r>
          </a:p>
          <a:p>
            <a:r>
              <a:rPr lang="ru-RU" dirty="0"/>
              <a:t>4. </a:t>
            </a:r>
            <a:r>
              <a:rPr lang="ru-RU" dirty="0" err="1"/>
              <a:t>Фойдани</a:t>
            </a:r>
            <a:r>
              <a:rPr lang="ru-RU" dirty="0"/>
              <a:t> </a:t>
            </a:r>
            <a:r>
              <a:rPr lang="ru-RU" dirty="0" err="1"/>
              <a:t>ошириш</a:t>
            </a:r>
            <a:r>
              <a:rPr lang="ru-RU" dirty="0"/>
              <a:t> модели </a:t>
            </a:r>
            <a:r>
              <a:rPr lang="ru-RU" dirty="0" err="1"/>
              <a:t>харажатларни</a:t>
            </a:r>
            <a:r>
              <a:rPr lang="ru-RU" dirty="0"/>
              <a:t> </a:t>
            </a:r>
            <a:r>
              <a:rPr lang="ru-RU" dirty="0" err="1"/>
              <a:t>таҳлил</a:t>
            </a:r>
            <a:r>
              <a:rPr lang="ru-RU" dirty="0"/>
              <a:t> </a:t>
            </a:r>
            <a:r>
              <a:rPr lang="ru-RU" dirty="0" err="1"/>
              <a:t>қилиш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жуда</a:t>
            </a:r>
            <a:r>
              <a:rPr lang="ru-RU" dirty="0"/>
              <a:t> </a:t>
            </a:r>
            <a:r>
              <a:rPr lang="ru-RU" dirty="0" err="1"/>
              <a:t>қулайдир</a:t>
            </a:r>
            <a:r>
              <a:rPr lang="ru-RU" dirty="0"/>
              <a:t>. </a:t>
            </a:r>
            <a:r>
              <a:rPr lang="ru-RU" dirty="0" err="1"/>
              <a:t>Менежер</a:t>
            </a:r>
            <a:r>
              <a:rPr lang="ru-RU" dirty="0"/>
              <a:t> </a:t>
            </a:r>
            <a:r>
              <a:rPr lang="ru-RU" dirty="0" err="1"/>
              <a:t>ўз</a:t>
            </a:r>
            <a:r>
              <a:rPr lang="ru-RU" dirty="0"/>
              <a:t> </a:t>
            </a:r>
            <a:r>
              <a:rPr lang="ru-RU" dirty="0" err="1"/>
              <a:t>даромадини</a:t>
            </a:r>
            <a:r>
              <a:rPr lang="ru-RU" dirty="0"/>
              <a:t> </a:t>
            </a:r>
            <a:r>
              <a:rPr lang="ru-RU" dirty="0" err="1"/>
              <a:t>максимал</a:t>
            </a:r>
            <a:r>
              <a:rPr lang="ru-RU" dirty="0"/>
              <a:t> </a:t>
            </a:r>
            <a:r>
              <a:rPr lang="ru-RU" dirty="0" err="1"/>
              <a:t>даражада</a:t>
            </a:r>
            <a:r>
              <a:rPr lang="ru-RU" dirty="0"/>
              <a:t> </a:t>
            </a:r>
            <a:r>
              <a:rPr lang="ru-RU" dirty="0" err="1"/>
              <a:t>ошириш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бошқа</a:t>
            </a:r>
            <a:r>
              <a:rPr lang="ru-RU" dirty="0"/>
              <a:t> </a:t>
            </a:r>
            <a:r>
              <a:rPr lang="ru-RU" dirty="0" err="1"/>
              <a:t>йўналишга</a:t>
            </a:r>
            <a:r>
              <a:rPr lang="ru-RU" dirty="0"/>
              <a:t> </a:t>
            </a:r>
            <a:r>
              <a:rPr lang="ru-RU" dirty="0" err="1"/>
              <a:t>ўтиш</a:t>
            </a:r>
            <a:r>
              <a:rPr lang="ru-RU" dirty="0"/>
              <a:t> </a:t>
            </a:r>
            <a:r>
              <a:rPr lang="ru-RU" dirty="0" err="1"/>
              <a:t>тўғрисида</a:t>
            </a:r>
            <a:r>
              <a:rPr lang="ru-RU" dirty="0"/>
              <a:t> </a:t>
            </a:r>
            <a:r>
              <a:rPr lang="ru-RU" dirty="0" err="1"/>
              <a:t>қарор</a:t>
            </a:r>
            <a:r>
              <a:rPr lang="ru-RU" dirty="0"/>
              <a:t> </a:t>
            </a:r>
            <a:r>
              <a:rPr lang="ru-RU" dirty="0" err="1"/>
              <a:t>қабул</a:t>
            </a:r>
            <a:r>
              <a:rPr lang="ru-RU" dirty="0"/>
              <a:t> </a:t>
            </a:r>
            <a:r>
              <a:rPr lang="ru-RU" dirty="0" err="1"/>
              <a:t>қилишдан</a:t>
            </a:r>
            <a:r>
              <a:rPr lang="ru-RU" dirty="0"/>
              <a:t> </a:t>
            </a:r>
            <a:r>
              <a:rPr lang="ru-RU" dirty="0" err="1"/>
              <a:t>олдин</a:t>
            </a:r>
            <a:r>
              <a:rPr lang="ru-RU" dirty="0"/>
              <a:t>, </a:t>
            </a:r>
            <a:r>
              <a:rPr lang="ru-RU" dirty="0" err="1"/>
              <a:t>харажатларни</a:t>
            </a:r>
            <a:r>
              <a:rPr lang="ru-RU" dirty="0"/>
              <a:t> </a:t>
            </a:r>
            <a:r>
              <a:rPr lang="ru-RU" dirty="0" err="1"/>
              <a:t>кутилган</a:t>
            </a:r>
            <a:r>
              <a:rPr lang="ru-RU" dirty="0"/>
              <a:t> </a:t>
            </a:r>
            <a:r>
              <a:rPr lang="ru-RU" dirty="0" err="1"/>
              <a:t>фойда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таққослаши</a:t>
            </a:r>
            <a:r>
              <a:rPr lang="ru-RU" dirty="0"/>
              <a:t> </a:t>
            </a:r>
            <a:r>
              <a:rPr lang="ru-RU" dirty="0" err="1"/>
              <a:t>керак</a:t>
            </a:r>
            <a:r>
              <a:rPr lang="ru-RU" dirty="0"/>
              <a:t>.</a:t>
            </a: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err="1" smtClean="0">
                <a:effectLst/>
              </a:rPr>
              <a:t>Фойдани</a:t>
            </a:r>
            <a:r>
              <a:rPr lang="ru-RU" dirty="0" smtClean="0">
                <a:effectLst/>
              </a:rPr>
              <a:t> </a:t>
            </a:r>
            <a:r>
              <a:rPr lang="ru-RU" dirty="0" err="1" smtClean="0">
                <a:effectLst/>
              </a:rPr>
              <a:t>максималлаштириш</a:t>
            </a:r>
            <a:r>
              <a:rPr lang="ru-RU" dirty="0" smtClean="0">
                <a:effectLst/>
              </a:rPr>
              <a:t> модели</a:t>
            </a:r>
            <a:endParaRPr lang="ru-RU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587353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r>
              <a:rPr lang="ru-RU" dirty="0"/>
              <a:t>5. </a:t>
            </a:r>
            <a:r>
              <a:rPr lang="ru-RU" dirty="0" err="1"/>
              <a:t>Фойдани</a:t>
            </a:r>
            <a:r>
              <a:rPr lang="ru-RU" dirty="0"/>
              <a:t> </a:t>
            </a:r>
            <a:r>
              <a:rPr lang="ru-RU" dirty="0" err="1"/>
              <a:t>кўпайтириш</a:t>
            </a:r>
            <a:r>
              <a:rPr lang="ru-RU" dirty="0"/>
              <a:t> модели </a:t>
            </a:r>
            <a:r>
              <a:rPr lang="ru-RU" dirty="0" err="1"/>
              <a:t>узоқ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қисқа</a:t>
            </a:r>
            <a:r>
              <a:rPr lang="ru-RU" dirty="0"/>
              <a:t> </a:t>
            </a:r>
            <a:r>
              <a:rPr lang="ru-RU" dirty="0" err="1"/>
              <a:t>муддатли</a:t>
            </a:r>
            <a:r>
              <a:rPr lang="ru-RU" dirty="0"/>
              <a:t> </a:t>
            </a:r>
            <a:r>
              <a:rPr lang="ru-RU" dirty="0" err="1"/>
              <a:t>режалаштириш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харажатлар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фойда</a:t>
            </a:r>
            <a:r>
              <a:rPr lang="ru-RU" dirty="0"/>
              <a:t> </a:t>
            </a:r>
            <a:r>
              <a:rPr lang="ru-RU" dirty="0" err="1"/>
              <a:t>ўртасидаги</a:t>
            </a:r>
            <a:r>
              <a:rPr lang="ru-RU" dirty="0"/>
              <a:t> </a:t>
            </a:r>
            <a:r>
              <a:rPr lang="ru-RU" dirty="0" err="1"/>
              <a:t>боғлиқликни</a:t>
            </a:r>
            <a:r>
              <a:rPr lang="ru-RU" dirty="0"/>
              <a:t> </a:t>
            </a:r>
            <a:r>
              <a:rPr lang="ru-RU" dirty="0" err="1"/>
              <a:t>яхшироқ</a:t>
            </a:r>
            <a:r>
              <a:rPr lang="ru-RU" dirty="0"/>
              <a:t> </a:t>
            </a:r>
            <a:r>
              <a:rPr lang="ru-RU" dirty="0" err="1"/>
              <a:t>тушунишга</a:t>
            </a:r>
            <a:r>
              <a:rPr lang="ru-RU" dirty="0"/>
              <a:t> </a:t>
            </a:r>
            <a:r>
              <a:rPr lang="ru-RU" dirty="0" err="1"/>
              <a:t>имкон</a:t>
            </a:r>
            <a:r>
              <a:rPr lang="ru-RU" dirty="0"/>
              <a:t> </a:t>
            </a:r>
            <a:r>
              <a:rPr lang="ru-RU" dirty="0" err="1"/>
              <a:t>беради</a:t>
            </a:r>
            <a:r>
              <a:rPr lang="ru-RU" dirty="0"/>
              <a:t>. </a:t>
            </a:r>
            <a:r>
              <a:rPr lang="ru-RU" dirty="0" err="1"/>
              <a:t>Бу</a:t>
            </a:r>
            <a:r>
              <a:rPr lang="ru-RU" dirty="0"/>
              <a:t>, </a:t>
            </a:r>
            <a:r>
              <a:rPr lang="ru-RU" dirty="0" err="1"/>
              <a:t>айниқса</a:t>
            </a:r>
            <a:r>
              <a:rPr lang="ru-RU" dirty="0"/>
              <a:t> </a:t>
            </a:r>
            <a:r>
              <a:rPr lang="ru-RU" dirty="0" err="1"/>
              <a:t>компаниянинг</a:t>
            </a:r>
            <a:r>
              <a:rPr lang="ru-RU" dirty="0"/>
              <a:t> </a:t>
            </a:r>
            <a:r>
              <a:rPr lang="ru-RU" dirty="0" err="1"/>
              <a:t>жамият</a:t>
            </a:r>
            <a:r>
              <a:rPr lang="ru-RU" dirty="0"/>
              <a:t> </a:t>
            </a:r>
            <a:r>
              <a:rPr lang="ru-RU" dirty="0" err="1"/>
              <a:t>олдидаги</a:t>
            </a:r>
            <a:r>
              <a:rPr lang="ru-RU" dirty="0"/>
              <a:t> </a:t>
            </a:r>
            <a:r>
              <a:rPr lang="ru-RU" dirty="0" err="1"/>
              <a:t>ижтимоий</a:t>
            </a:r>
            <a:r>
              <a:rPr lang="ru-RU" dirty="0"/>
              <a:t> </a:t>
            </a:r>
            <a:r>
              <a:rPr lang="ru-RU" dirty="0" err="1"/>
              <a:t>жавобгарлиги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боғлиқ</a:t>
            </a:r>
            <a:r>
              <a:rPr lang="ru-RU" dirty="0"/>
              <a:t> </a:t>
            </a:r>
            <a:r>
              <a:rPr lang="ru-RU" dirty="0" err="1"/>
              <a:t>масалаларни</a:t>
            </a:r>
            <a:r>
              <a:rPr lang="ru-RU" dirty="0"/>
              <a:t> </a:t>
            </a:r>
            <a:r>
              <a:rPr lang="ru-RU" dirty="0" err="1"/>
              <a:t>ҳал</a:t>
            </a:r>
            <a:r>
              <a:rPr lang="ru-RU" dirty="0"/>
              <a:t> </a:t>
            </a:r>
            <a:r>
              <a:rPr lang="ru-RU" dirty="0" err="1"/>
              <a:t>қилишда</a:t>
            </a:r>
            <a:r>
              <a:rPr lang="ru-RU" dirty="0"/>
              <a:t> </a:t>
            </a:r>
            <a:r>
              <a:rPr lang="ru-RU" dirty="0" err="1"/>
              <a:t>сезиларли</a:t>
            </a:r>
            <a:r>
              <a:rPr lang="ru-RU" dirty="0"/>
              <a:t> </a:t>
            </a:r>
            <a:r>
              <a:rPr lang="ru-RU" dirty="0" err="1"/>
              <a:t>бўлади</a:t>
            </a:r>
            <a:r>
              <a:rPr lang="ru-RU" dirty="0"/>
              <a:t>. </a:t>
            </a:r>
            <a:r>
              <a:rPr lang="ru-RU" dirty="0" err="1"/>
              <a:t>Компаниянинг</a:t>
            </a:r>
            <a:r>
              <a:rPr lang="ru-RU" dirty="0"/>
              <a:t> </a:t>
            </a:r>
            <a:r>
              <a:rPr lang="ru-RU" dirty="0" err="1"/>
              <a:t>фойда</a:t>
            </a:r>
            <a:r>
              <a:rPr lang="ru-RU" dirty="0"/>
              <a:t> </a:t>
            </a:r>
            <a:r>
              <a:rPr lang="ru-RU" dirty="0" err="1"/>
              <a:t>олиш</a:t>
            </a:r>
            <a:r>
              <a:rPr lang="ru-RU" dirty="0"/>
              <a:t> </a:t>
            </a:r>
            <a:r>
              <a:rPr lang="ru-RU" dirty="0" err="1"/>
              <a:t>истаги</a:t>
            </a:r>
            <a:r>
              <a:rPr lang="ru-RU" dirty="0"/>
              <a:t> </a:t>
            </a:r>
            <a:r>
              <a:rPr lang="ru-RU" dirty="0" err="1"/>
              <a:t>кўпинча</a:t>
            </a:r>
            <a:r>
              <a:rPr lang="ru-RU" dirty="0"/>
              <a:t> </a:t>
            </a:r>
            <a:r>
              <a:rPr lang="ru-RU" dirty="0" err="1"/>
              <a:t>унинг</a:t>
            </a:r>
            <a:r>
              <a:rPr lang="ru-RU" dirty="0"/>
              <a:t> </a:t>
            </a:r>
            <a:r>
              <a:rPr lang="ru-RU" dirty="0" err="1"/>
              <a:t>жамият</a:t>
            </a:r>
            <a:r>
              <a:rPr lang="ru-RU" dirty="0"/>
              <a:t> </a:t>
            </a:r>
            <a:r>
              <a:rPr lang="ru-RU" dirty="0" err="1"/>
              <a:t>олдидаги</a:t>
            </a:r>
            <a:r>
              <a:rPr lang="ru-RU" dirty="0"/>
              <a:t> </a:t>
            </a:r>
            <a:r>
              <a:rPr lang="ru-RU" dirty="0" err="1"/>
              <a:t>мажбуриятлари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чекланади</a:t>
            </a:r>
            <a:r>
              <a:rPr lang="ru-RU" dirty="0"/>
              <a:t>. </a:t>
            </a:r>
            <a:r>
              <a:rPr lang="ru-RU" dirty="0" err="1"/>
              <a:t>Уларнинг</a:t>
            </a:r>
            <a:r>
              <a:rPr lang="ru-RU" dirty="0"/>
              <a:t> </a:t>
            </a:r>
            <a:r>
              <a:rPr lang="ru-RU" dirty="0" err="1"/>
              <a:t>аксарияти</a:t>
            </a:r>
            <a:r>
              <a:rPr lang="ru-RU" dirty="0"/>
              <a:t> </a:t>
            </a:r>
            <a:r>
              <a:rPr lang="ru-RU" dirty="0" err="1"/>
              <a:t>ҳукумат</a:t>
            </a:r>
            <a:r>
              <a:rPr lang="ru-RU" dirty="0"/>
              <a:t> </a:t>
            </a:r>
            <a:r>
              <a:rPr lang="ru-RU" dirty="0" err="1"/>
              <a:t>томонидан</a:t>
            </a:r>
            <a:r>
              <a:rPr lang="ru-RU" dirty="0"/>
              <a:t> </a:t>
            </a:r>
            <a:r>
              <a:rPr lang="ru-RU" dirty="0" err="1"/>
              <a:t>белгиланади</a:t>
            </a:r>
            <a:r>
              <a:rPr lang="ru-RU" dirty="0"/>
              <a:t>, </a:t>
            </a:r>
            <a:r>
              <a:rPr lang="ru-RU" dirty="0" err="1"/>
              <a:t>аммо</a:t>
            </a:r>
            <a:r>
              <a:rPr lang="ru-RU" dirty="0"/>
              <a:t> </a:t>
            </a:r>
            <a:r>
              <a:rPr lang="ru-RU" dirty="0" err="1"/>
              <a:t>баъзи</a:t>
            </a:r>
            <a:r>
              <a:rPr lang="ru-RU" dirty="0"/>
              <a:t> </a:t>
            </a:r>
            <a:r>
              <a:rPr lang="ru-RU" dirty="0" err="1"/>
              <a:t>ҳолларда</a:t>
            </a:r>
            <a:r>
              <a:rPr lang="ru-RU" dirty="0"/>
              <a:t> компания </a:t>
            </a:r>
            <a:r>
              <a:rPr lang="ru-RU" dirty="0" err="1"/>
              <a:t>раҳбарлари</a:t>
            </a:r>
            <a:r>
              <a:rPr lang="ru-RU" dirty="0"/>
              <a:t> </a:t>
            </a:r>
            <a:r>
              <a:rPr lang="ru-RU" dirty="0" err="1"/>
              <a:t>ўзларининг</a:t>
            </a:r>
            <a:r>
              <a:rPr lang="ru-RU" dirty="0"/>
              <a:t> </a:t>
            </a:r>
            <a:r>
              <a:rPr lang="ru-RU" dirty="0" err="1"/>
              <a:t>ташаббуси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ижтимоий</a:t>
            </a:r>
            <a:r>
              <a:rPr lang="ru-RU" dirty="0"/>
              <a:t> </a:t>
            </a:r>
            <a:r>
              <a:rPr lang="ru-RU" dirty="0" err="1"/>
              <a:t>жавобгарликни</a:t>
            </a:r>
            <a:r>
              <a:rPr lang="ru-RU" dirty="0"/>
              <a:t> </a:t>
            </a:r>
            <a:r>
              <a:rPr lang="ru-RU" dirty="0" err="1"/>
              <a:t>ўз</a:t>
            </a:r>
            <a:r>
              <a:rPr lang="ru-RU" dirty="0"/>
              <a:t> </a:t>
            </a:r>
            <a:r>
              <a:rPr lang="ru-RU" dirty="0" err="1"/>
              <a:t>зиммаларига</a:t>
            </a:r>
            <a:r>
              <a:rPr lang="ru-RU" dirty="0"/>
              <a:t> </a:t>
            </a:r>
            <a:r>
              <a:rPr lang="ru-RU" dirty="0" err="1"/>
              <a:t>оладилар</a:t>
            </a:r>
            <a:r>
              <a:rPr lang="ru-RU" dirty="0"/>
              <a:t>.</a:t>
            </a:r>
          </a:p>
          <a:p>
            <a:r>
              <a:rPr lang="ru-RU" dirty="0"/>
              <a:t>Шу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бирга</a:t>
            </a:r>
            <a:r>
              <a:rPr lang="ru-RU" dirty="0"/>
              <a:t>, </a:t>
            </a:r>
            <a:r>
              <a:rPr lang="ru-RU" dirty="0" err="1"/>
              <a:t>савол</a:t>
            </a:r>
            <a:r>
              <a:rPr lang="ru-RU" dirty="0"/>
              <a:t> </a:t>
            </a:r>
            <a:r>
              <a:rPr lang="ru-RU" dirty="0" err="1"/>
              <a:t>туғилади</a:t>
            </a:r>
            <a:r>
              <a:rPr lang="ru-RU" dirty="0"/>
              <a:t>: фирма </a:t>
            </a:r>
            <a:r>
              <a:rPr lang="ru-RU" dirty="0" err="1"/>
              <a:t>қачонгача</a:t>
            </a:r>
            <a:r>
              <a:rPr lang="ru-RU" dirty="0"/>
              <a:t> </a:t>
            </a:r>
            <a:r>
              <a:rPr lang="ru-RU" dirty="0" err="1"/>
              <a:t>ижтимоий</a:t>
            </a:r>
            <a:r>
              <a:rPr lang="ru-RU" dirty="0"/>
              <a:t> </a:t>
            </a:r>
            <a:r>
              <a:rPr lang="ru-RU" dirty="0" err="1"/>
              <a:t>дастурларнинг</a:t>
            </a:r>
            <a:r>
              <a:rPr lang="ru-RU" dirty="0"/>
              <a:t> </a:t>
            </a:r>
            <a:r>
              <a:rPr lang="ru-RU" dirty="0" err="1"/>
              <a:t>оғирликларини</a:t>
            </a:r>
            <a:r>
              <a:rPr lang="ru-RU" dirty="0"/>
              <a:t>, </a:t>
            </a:r>
            <a:r>
              <a:rPr lang="ru-RU" dirty="0" err="1"/>
              <a:t>айниқса</a:t>
            </a:r>
            <a:r>
              <a:rPr lang="ru-RU" dirty="0"/>
              <a:t>, </a:t>
            </a:r>
            <a:r>
              <a:rPr lang="ru-RU" dirty="0" err="1"/>
              <a:t>қисқа</a:t>
            </a:r>
            <a:r>
              <a:rPr lang="ru-RU" dirty="0"/>
              <a:t> </a:t>
            </a:r>
            <a:r>
              <a:rPr lang="ru-RU" dirty="0" err="1"/>
              <a:t>муддатда</a:t>
            </a:r>
            <a:r>
              <a:rPr lang="ru-RU" dirty="0"/>
              <a:t> </a:t>
            </a:r>
            <a:r>
              <a:rPr lang="ru-RU" dirty="0" err="1"/>
              <a:t>таққосланадиган</a:t>
            </a:r>
            <a:r>
              <a:rPr lang="ru-RU" dirty="0"/>
              <a:t> </a:t>
            </a:r>
            <a:r>
              <a:rPr lang="ru-RU" dirty="0" err="1"/>
              <a:t>фойда</a:t>
            </a:r>
            <a:r>
              <a:rPr lang="ru-RU" dirty="0"/>
              <a:t> </a:t>
            </a:r>
            <a:r>
              <a:rPr lang="ru-RU" dirty="0" err="1"/>
              <a:t>олмасдан</a:t>
            </a:r>
            <a:r>
              <a:rPr lang="ru-RU" dirty="0"/>
              <a:t> </a:t>
            </a:r>
            <a:r>
              <a:rPr lang="ru-RU" dirty="0" err="1"/>
              <a:t>кўтаради</a:t>
            </a:r>
            <a:r>
              <a:rPr lang="ru-RU" dirty="0"/>
              <a:t>?</a:t>
            </a:r>
          </a:p>
          <a:p>
            <a:r>
              <a:rPr lang="ru-RU" dirty="0" err="1"/>
              <a:t>Баъзи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эҳтиёткор</a:t>
            </a:r>
            <a:r>
              <a:rPr lang="ru-RU" dirty="0"/>
              <a:t> </a:t>
            </a:r>
            <a:r>
              <a:rPr lang="ru-RU" dirty="0" err="1"/>
              <a:t>фирмалар</a:t>
            </a:r>
            <a:r>
              <a:rPr lang="ru-RU" dirty="0"/>
              <a:t> </a:t>
            </a:r>
            <a:r>
              <a:rPr lang="ru-RU" dirty="0" err="1"/>
              <a:t>ўз</a:t>
            </a:r>
            <a:r>
              <a:rPr lang="ru-RU" dirty="0"/>
              <a:t> </a:t>
            </a:r>
            <a:r>
              <a:rPr lang="ru-RU" dirty="0" err="1"/>
              <a:t>даромадларини</a:t>
            </a:r>
            <a:r>
              <a:rPr lang="ru-RU" dirty="0"/>
              <a:t> </a:t>
            </a:r>
            <a:r>
              <a:rPr lang="ru-RU" dirty="0" err="1"/>
              <a:t>ошириш</a:t>
            </a:r>
            <a:r>
              <a:rPr lang="ru-RU" dirty="0"/>
              <a:t> </a:t>
            </a:r>
            <a:r>
              <a:rPr lang="ru-RU" dirty="0" err="1"/>
              <a:t>мақсадларидан</a:t>
            </a:r>
            <a:r>
              <a:rPr lang="ru-RU" dirty="0"/>
              <a:t> воз </a:t>
            </a:r>
            <a:r>
              <a:rPr lang="ru-RU" dirty="0" err="1"/>
              <a:t>кечмай</a:t>
            </a:r>
            <a:r>
              <a:rPr lang="ru-RU" dirty="0"/>
              <a:t>, </a:t>
            </a:r>
            <a:r>
              <a:rPr lang="ru-RU" dirty="0" err="1"/>
              <a:t>ўзлари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ҳам</a:t>
            </a:r>
            <a:r>
              <a:rPr lang="ru-RU" dirty="0"/>
              <a:t>, </a:t>
            </a:r>
            <a:r>
              <a:rPr lang="ru-RU" dirty="0" err="1"/>
              <a:t>умуман</a:t>
            </a:r>
            <a:r>
              <a:rPr lang="ru-RU" dirty="0"/>
              <a:t> </a:t>
            </a:r>
            <a:r>
              <a:rPr lang="ru-RU" dirty="0" err="1"/>
              <a:t>жамият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ҳам</a:t>
            </a:r>
            <a:r>
              <a:rPr lang="ru-RU" dirty="0"/>
              <a:t> </a:t>
            </a:r>
            <a:r>
              <a:rPr lang="ru-RU" dirty="0" err="1"/>
              <a:t>узоқ</a:t>
            </a:r>
            <a:r>
              <a:rPr lang="ru-RU" dirty="0"/>
              <a:t> </a:t>
            </a:r>
            <a:r>
              <a:rPr lang="ru-RU" dirty="0" err="1"/>
              <a:t>муддатли</a:t>
            </a:r>
            <a:r>
              <a:rPr lang="ru-RU" dirty="0"/>
              <a:t> </a:t>
            </a:r>
            <a:r>
              <a:rPr lang="ru-RU" dirty="0" err="1"/>
              <a:t>фойда</a:t>
            </a:r>
            <a:r>
              <a:rPr lang="ru-RU" dirty="0"/>
              <a:t> </a:t>
            </a:r>
            <a:r>
              <a:rPr lang="ru-RU" dirty="0" err="1"/>
              <a:t>олишга</a:t>
            </a:r>
            <a:r>
              <a:rPr lang="ru-RU" dirty="0"/>
              <a:t> </a:t>
            </a:r>
            <a:r>
              <a:rPr lang="ru-RU" dirty="0" err="1"/>
              <a:t>қаратилган</a:t>
            </a:r>
            <a:r>
              <a:rPr lang="ru-RU" dirty="0"/>
              <a:t> </a:t>
            </a:r>
            <a:r>
              <a:rPr lang="ru-RU" dirty="0" err="1"/>
              <a:t>дастурларни</a:t>
            </a:r>
            <a:r>
              <a:rPr lang="ru-RU" dirty="0"/>
              <a:t> </a:t>
            </a:r>
            <a:r>
              <a:rPr lang="ru-RU" dirty="0" err="1"/>
              <a:t>амалга</a:t>
            </a:r>
            <a:r>
              <a:rPr lang="ru-RU" dirty="0"/>
              <a:t> </a:t>
            </a:r>
            <a:r>
              <a:rPr lang="ru-RU" dirty="0" err="1"/>
              <a:t>оширишни</a:t>
            </a:r>
            <a:r>
              <a:rPr lang="ru-RU" dirty="0"/>
              <a:t> </a:t>
            </a:r>
            <a:r>
              <a:rPr lang="ru-RU" dirty="0" err="1"/>
              <a:t>бошлайдилар</a:t>
            </a:r>
            <a:r>
              <a:rPr lang="ru-RU" dirty="0"/>
              <a:t>.</a:t>
            </a:r>
          </a:p>
          <a:p>
            <a:r>
              <a:rPr lang="ru-RU" dirty="0" err="1"/>
              <a:t>Бундай</a:t>
            </a:r>
            <a:r>
              <a:rPr lang="ru-RU" dirty="0"/>
              <a:t> </a:t>
            </a:r>
            <a:r>
              <a:rPr lang="ru-RU" dirty="0" err="1"/>
              <a:t>фирмалар</a:t>
            </a:r>
            <a:r>
              <a:rPr lang="ru-RU" dirty="0"/>
              <a:t> </a:t>
            </a:r>
            <a:r>
              <a:rPr lang="ru-RU" dirty="0" err="1"/>
              <a:t>маълум</a:t>
            </a:r>
            <a:r>
              <a:rPr lang="ru-RU" dirty="0"/>
              <a:t> </a:t>
            </a:r>
            <a:r>
              <a:rPr lang="ru-RU" dirty="0" err="1"/>
              <a:t>чегаралар</a:t>
            </a:r>
            <a:r>
              <a:rPr lang="ru-RU" dirty="0"/>
              <a:t> </a:t>
            </a:r>
            <a:r>
              <a:rPr lang="ru-RU" dirty="0" err="1"/>
              <a:t>доирасида</a:t>
            </a:r>
            <a:r>
              <a:rPr lang="ru-RU" dirty="0"/>
              <a:t> </a:t>
            </a:r>
            <a:r>
              <a:rPr lang="ru-RU" dirty="0" err="1"/>
              <a:t>келажакда</a:t>
            </a:r>
            <a:r>
              <a:rPr lang="ru-RU" dirty="0"/>
              <a:t> </a:t>
            </a:r>
            <a:r>
              <a:rPr lang="ru-RU" dirty="0" err="1"/>
              <a:t>фойдани</a:t>
            </a:r>
            <a:r>
              <a:rPr lang="ru-RU" dirty="0"/>
              <a:t> </a:t>
            </a:r>
            <a:r>
              <a:rPr lang="ru-RU" dirty="0" err="1"/>
              <a:t>кўпайтиришни</a:t>
            </a:r>
            <a:r>
              <a:rPr lang="ru-RU" dirty="0"/>
              <a:t> </a:t>
            </a:r>
            <a:r>
              <a:rPr lang="ru-RU" dirty="0" err="1"/>
              <a:t>кафолатлаш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ўзларининг</a:t>
            </a:r>
            <a:r>
              <a:rPr lang="ru-RU" dirty="0"/>
              <a:t> </a:t>
            </a:r>
            <a:r>
              <a:rPr lang="ru-RU" dirty="0" err="1"/>
              <a:t>қисқа</a:t>
            </a:r>
            <a:r>
              <a:rPr lang="ru-RU" dirty="0"/>
              <a:t> </a:t>
            </a:r>
            <a:r>
              <a:rPr lang="ru-RU" dirty="0" err="1"/>
              <a:t>муддатли</a:t>
            </a:r>
            <a:r>
              <a:rPr lang="ru-RU" dirty="0"/>
              <a:t> </a:t>
            </a:r>
            <a:r>
              <a:rPr lang="ru-RU" dirty="0" err="1"/>
              <a:t>фойдаларининг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қисмини</a:t>
            </a:r>
            <a:r>
              <a:rPr lang="ru-RU" dirty="0"/>
              <a:t> </a:t>
            </a:r>
            <a:r>
              <a:rPr lang="ru-RU" dirty="0" err="1"/>
              <a:t>хайр-эҳсон</a:t>
            </a:r>
            <a:r>
              <a:rPr lang="ru-RU" dirty="0"/>
              <a:t> </a:t>
            </a:r>
            <a:r>
              <a:rPr lang="ru-RU" dirty="0" err="1"/>
              <a:t>қилишади</a:t>
            </a:r>
            <a:r>
              <a:rPr lang="ru-RU" dirty="0"/>
              <a:t>.</a:t>
            </a: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dirty="0" err="1" smtClean="0">
                <a:effectLst/>
              </a:rPr>
              <a:t>Фойдани</a:t>
            </a:r>
            <a:r>
              <a:rPr lang="ru-RU" dirty="0" smtClean="0">
                <a:effectLst/>
              </a:rPr>
              <a:t> </a:t>
            </a:r>
            <a:r>
              <a:rPr lang="ru-RU" dirty="0" err="1" smtClean="0">
                <a:effectLst/>
              </a:rPr>
              <a:t>максималлаштириш</a:t>
            </a:r>
            <a:r>
              <a:rPr lang="ru-RU" dirty="0" smtClean="0">
                <a:effectLst/>
              </a:rPr>
              <a:t> модели</a:t>
            </a:r>
            <a:endParaRPr lang="ru-RU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223215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9028641"/>
              </p:ext>
            </p:extLst>
          </p:nvPr>
        </p:nvGraphicFramePr>
        <p:xfrm>
          <a:off x="1702676" y="2858813"/>
          <a:ext cx="9080938" cy="33181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38200" y="365125"/>
            <a:ext cx="6666186" cy="1325563"/>
          </a:xfrm>
        </p:spPr>
        <p:txBody>
          <a:bodyPr>
            <a:normAutofit fontScale="90000"/>
          </a:bodyPr>
          <a:lstStyle/>
          <a:p>
            <a:r>
              <a:rPr lang="uz-Cyrl-UZ" altLang="ru-RU" sz="4000" b="1" dirty="0" smtClean="0">
                <a:latin typeface="+mn-lt"/>
                <a:ea typeface="+mn-ea"/>
                <a:cs typeface="+mn-cs"/>
              </a:rPr>
              <a:t>Компаниялар фойдани максималлаштиришадими?</a:t>
            </a:r>
            <a:r>
              <a:rPr lang="ru-RU" altLang="ru-RU" sz="8000" dirty="0">
                <a:latin typeface="Arial" panose="020B0604020202020204" pitchFamily="34" charset="0"/>
              </a:rPr>
              <a:t/>
            </a:r>
            <a:br>
              <a:rPr lang="ru-RU" altLang="ru-RU" sz="8000" dirty="0">
                <a:latin typeface="Arial" panose="020B0604020202020204" pitchFamily="34" charset="0"/>
              </a:rPr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87614" y="2489481"/>
            <a:ext cx="34053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 smtClean="0"/>
              <a:t>Танқид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қилинадиган</a:t>
            </a:r>
            <a:r>
              <a:rPr lang="ru-RU" sz="2400" b="1" dirty="0" smtClean="0"/>
              <a:t> 2 </a:t>
            </a:r>
            <a:r>
              <a:rPr lang="ru-RU" sz="2400" b="1" dirty="0" err="1" smtClean="0"/>
              <a:t>жиҳат</a:t>
            </a:r>
            <a:r>
              <a:rPr lang="ru-RU" sz="2400" b="1" dirty="0" smtClean="0"/>
              <a:t>:</a:t>
            </a:r>
            <a:endParaRPr lang="ru-RU" sz="24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25517" y="1690688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err="1" smtClean="0"/>
              <a:t>Танқид</a:t>
            </a:r>
            <a:r>
              <a:rPr lang="ru-RU" dirty="0" smtClean="0"/>
              <a:t>: </a:t>
            </a:r>
            <a:r>
              <a:rPr lang="ru-RU" dirty="0" err="1" smtClean="0"/>
              <a:t>компаниялар</a:t>
            </a:r>
            <a:r>
              <a:rPr lang="ru-RU" dirty="0" smtClean="0"/>
              <a:t> </a:t>
            </a:r>
            <a:r>
              <a:rPr lang="ru-RU" dirty="0" err="1" smtClean="0"/>
              <a:t>фойдани</a:t>
            </a:r>
            <a:r>
              <a:rPr lang="ru-RU" dirty="0" smtClean="0"/>
              <a:t> </a:t>
            </a:r>
            <a:r>
              <a:rPr lang="ru-RU" dirty="0" err="1" smtClean="0"/>
              <a:t>максималлаштирмайдилар</a:t>
            </a:r>
            <a:r>
              <a:rPr lang="ru-RU" dirty="0" smtClean="0"/>
              <a:t>, </a:t>
            </a:r>
            <a:r>
              <a:rPr lang="ru-RU" dirty="0" err="1" smtClean="0"/>
              <a:t>уларнинг</a:t>
            </a:r>
            <a:r>
              <a:rPr lang="ru-RU" dirty="0" smtClean="0"/>
              <a:t> </a:t>
            </a:r>
            <a:r>
              <a:rPr lang="ru-RU" dirty="0" err="1" smtClean="0"/>
              <a:t>мақсади</a:t>
            </a:r>
            <a:r>
              <a:rPr lang="ru-RU" dirty="0" smtClean="0"/>
              <a:t> «</a:t>
            </a:r>
            <a:r>
              <a:rPr lang="ru-RU" dirty="0" err="1" smtClean="0"/>
              <a:t>қаноатлантириш»дир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7"/>
          <a:srcRect l="13978" t="25868" r="15609" b="9031"/>
          <a:stretch/>
        </p:blipFill>
        <p:spPr>
          <a:xfrm>
            <a:off x="7976004" y="61585"/>
            <a:ext cx="3900685" cy="2338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3986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1703607" y="163294"/>
            <a:ext cx="8816880" cy="571527"/>
          </a:xfrm>
          <a:gradFill>
            <a:gsLst>
              <a:gs pos="0">
                <a:srgbClr val="E6E6FF"/>
              </a:gs>
              <a:gs pos="100000">
                <a:srgbClr val="FFFFCC"/>
              </a:gs>
            </a:gsLst>
            <a:lin ang="0"/>
          </a:gradFill>
        </p:spPr>
        <p:txBody>
          <a:bodyPr>
            <a:noAutofit/>
          </a:bodyPr>
          <a:lstStyle/>
          <a:p>
            <a:pPr lvl="0" algn="ctr"/>
            <a:r>
              <a:rPr lang="ru-RU" sz="3200" b="1" dirty="0"/>
              <a:t>Кейс: </a:t>
            </a:r>
            <a:r>
              <a:rPr lang="uz-Cyrl-UZ" sz="3200" b="1" dirty="0" smtClean="0"/>
              <a:t>Кураш майдонини ўзгартириш</a:t>
            </a:r>
            <a:endParaRPr lang="ca-ES" sz="3200" b="1" dirty="0">
              <a:solidFill>
                <a:srgbClr val="C5000B"/>
              </a:solidFill>
            </a:endParaRPr>
          </a:p>
        </p:txBody>
      </p:sp>
      <p:pic>
        <p:nvPicPr>
          <p:cNvPr id="6" name="Рисунок 2"/>
          <p:cNvPicPr>
            <a:picLocks noChangeAspect="1"/>
          </p:cNvPicPr>
          <p:nvPr/>
        </p:nvPicPr>
        <p:blipFill>
          <a:blip r:embed="rId3" cstate="print">
            <a:lum/>
            <a:alphaModFix/>
          </a:blip>
          <a:srcRect/>
          <a:stretch>
            <a:fillRect/>
          </a:stretch>
        </p:blipFill>
        <p:spPr>
          <a:xfrm>
            <a:off x="6379815" y="3546718"/>
            <a:ext cx="2521630" cy="290334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3"/>
          <p:cNvPicPr>
            <a:picLocks noChangeAspect="1"/>
          </p:cNvPicPr>
          <p:nvPr/>
        </p:nvPicPr>
        <p:blipFill>
          <a:blip r:embed="rId4" cstate="print">
            <a:lum/>
            <a:alphaModFix/>
          </a:blip>
          <a:srcRect/>
          <a:stretch>
            <a:fillRect/>
          </a:stretch>
        </p:blipFill>
        <p:spPr>
          <a:xfrm>
            <a:off x="2554272" y="3656124"/>
            <a:ext cx="2023966" cy="269596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4"/>
          <p:cNvPicPr>
            <a:picLocks noChangeAspect="1"/>
          </p:cNvPicPr>
          <p:nvPr/>
        </p:nvPicPr>
        <p:blipFill>
          <a:blip r:embed="rId5" cstate="print">
            <a:lum/>
            <a:alphaModFix/>
          </a:blip>
          <a:srcRect/>
          <a:stretch>
            <a:fillRect/>
          </a:stretch>
        </p:blipFill>
        <p:spPr>
          <a:xfrm>
            <a:off x="1731360" y="3514061"/>
            <a:ext cx="738334" cy="290334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5"/>
          <p:cNvPicPr>
            <a:picLocks noChangeAspect="1"/>
          </p:cNvPicPr>
          <p:nvPr/>
        </p:nvPicPr>
        <p:blipFill>
          <a:blip r:embed="rId6" cstate="print">
            <a:lum/>
            <a:alphaModFix/>
          </a:blip>
          <a:srcRect/>
          <a:stretch>
            <a:fillRect/>
          </a:stretch>
        </p:blipFill>
        <p:spPr>
          <a:xfrm>
            <a:off x="1666050" y="821690"/>
            <a:ext cx="8916480" cy="2671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6"/>
          <p:cNvPicPr>
            <a:picLocks noChangeAspect="1"/>
          </p:cNvPicPr>
          <p:nvPr/>
        </p:nvPicPr>
        <p:blipFill>
          <a:blip r:embed="rId7" cstate="print">
            <a:lum/>
            <a:alphaModFix/>
          </a:blip>
          <a:srcRect/>
          <a:stretch>
            <a:fillRect/>
          </a:stretch>
        </p:blipFill>
        <p:spPr>
          <a:xfrm>
            <a:off x="8569995" y="3590807"/>
            <a:ext cx="790257" cy="2939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7"/>
          <p:cNvPicPr>
            <a:picLocks noChangeAspect="1"/>
          </p:cNvPicPr>
          <p:nvPr/>
        </p:nvPicPr>
        <p:blipFill>
          <a:blip r:embed="rId8" cstate="print">
            <a:lum/>
            <a:alphaModFix/>
          </a:blip>
          <a:srcRect/>
          <a:stretch>
            <a:fillRect/>
          </a:stretch>
        </p:blipFill>
        <p:spPr>
          <a:xfrm>
            <a:off x="4631134" y="5052599"/>
            <a:ext cx="794495" cy="13648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8"/>
          <p:cNvPicPr>
            <a:picLocks noChangeAspect="1"/>
          </p:cNvPicPr>
          <p:nvPr/>
        </p:nvPicPr>
        <p:blipFill>
          <a:blip r:embed="rId9" cstate="print">
            <a:lum/>
            <a:alphaModFix/>
          </a:blip>
          <a:srcRect/>
          <a:stretch>
            <a:fillRect/>
          </a:stretch>
        </p:blipFill>
        <p:spPr>
          <a:xfrm>
            <a:off x="9459196" y="3590807"/>
            <a:ext cx="986187" cy="2857621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Полилиния 9"/>
          <p:cNvSpPr/>
          <p:nvPr/>
        </p:nvSpPr>
        <p:spPr>
          <a:xfrm>
            <a:off x="5442617" y="4114980"/>
            <a:ext cx="1265385" cy="2289361"/>
          </a:xfrm>
          <a:custGeom>
            <a:avLst>
              <a:gd name="f0" fmla="val 10520"/>
              <a:gd name="f1" fmla="val 3912"/>
            </a:avLst>
            <a:gdLst>
              <a:gd name="f2" fmla="val w"/>
              <a:gd name="f3" fmla="val h"/>
              <a:gd name="f4" fmla="val 0"/>
              <a:gd name="f5" fmla="val 21600"/>
              <a:gd name="f6" fmla="val 10800"/>
              <a:gd name="f7" fmla="*/ f2 1 21600"/>
              <a:gd name="f8" fmla="*/ f3 1 21600"/>
              <a:gd name="f9" fmla="+- f5 0 f4"/>
              <a:gd name="f10" fmla="pin 0 f0 21600"/>
              <a:gd name="f11" fmla="pin 0 f1 10800"/>
              <a:gd name="f12" fmla="val f10"/>
              <a:gd name="f13" fmla="val f11"/>
              <a:gd name="f14" fmla="*/ f9 1 21600"/>
              <a:gd name="f15" fmla="*/ f10 f7 1"/>
              <a:gd name="f16" fmla="*/ f11 f8 1"/>
              <a:gd name="f17" fmla="+- 21600 0 f13"/>
              <a:gd name="f18" fmla="+- 21600 0 f12"/>
              <a:gd name="f19" fmla="*/ 0 f14 1"/>
              <a:gd name="f20" fmla="*/ f13 f8 1"/>
              <a:gd name="f21" fmla="*/ f18 f13 1"/>
              <a:gd name="f22" fmla="*/ f19 1 f14"/>
              <a:gd name="f23" fmla="*/ f17 f8 1"/>
              <a:gd name="f24" fmla="*/ f21 1 10800"/>
              <a:gd name="f25" fmla="*/ f22 f7 1"/>
              <a:gd name="f26" fmla="+- f12 f24 0"/>
              <a:gd name="f27" fmla="*/ f26 f7 1"/>
            </a:gdLst>
            <a:ahLst>
              <a:ahXY gdRefX="f0" minX="f4" maxX="f5" gdRefY="f1" minY="f4" maxY="f6">
                <a:pos x="f15" y="f16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25" t="f20" r="f27" b="f23"/>
            <a:pathLst>
              <a:path w="21600" h="21600">
                <a:moveTo>
                  <a:pt x="f4" y="f13"/>
                </a:moveTo>
                <a:lnTo>
                  <a:pt x="f12" y="f13"/>
                </a:lnTo>
                <a:lnTo>
                  <a:pt x="f12" y="f4"/>
                </a:lnTo>
                <a:lnTo>
                  <a:pt x="f5" y="f6"/>
                </a:lnTo>
                <a:lnTo>
                  <a:pt x="f12" y="f5"/>
                </a:lnTo>
                <a:lnTo>
                  <a:pt x="f12" y="f17"/>
                </a:lnTo>
                <a:lnTo>
                  <a:pt x="f4" y="f17"/>
                </a:lnTo>
                <a:close/>
              </a:path>
            </a:pathLst>
          </a:custGeom>
          <a:gradFill>
            <a:gsLst>
              <a:gs pos="0">
                <a:srgbClr val="E6E6FF"/>
              </a:gs>
              <a:gs pos="100000">
                <a:srgbClr val="FFFFCC"/>
              </a:gs>
            </a:gsLst>
            <a:lin ang="0"/>
          </a:gradFill>
          <a:ln w="0">
            <a:solidFill>
              <a:srgbClr val="0000FF"/>
            </a:solidFill>
            <a:prstDash val="solid"/>
            <a:miter/>
          </a:ln>
        </p:spPr>
        <p:txBody>
          <a:bodyPr vert="horz" wrap="none" lIns="81634" tIns="40813" rIns="81634" bIns="40813" anchor="ctr" anchorCtr="0" compatLnSpc="0"/>
          <a:lstStyle/>
          <a:p>
            <a:pPr defTabSz="829366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a-ES" kern="0">
              <a:solidFill>
                <a:srgbClr val="000000"/>
              </a:solidFill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14" name="TextBox 10"/>
          <p:cNvSpPr txBox="1"/>
          <p:nvPr/>
        </p:nvSpPr>
        <p:spPr>
          <a:xfrm>
            <a:off x="4606315" y="3678987"/>
            <a:ext cx="3527404" cy="288898"/>
          </a:xfrm>
          <a:prstGeom prst="rect">
            <a:avLst/>
          </a:prstGeom>
          <a:noFill/>
          <a:ln>
            <a:noFill/>
          </a:ln>
        </p:spPr>
        <p:txBody>
          <a:bodyPr vert="horz" wrap="none" lIns="81634" tIns="40813" rIns="81634" bIns="40813" anchor="t" anchorCtr="0" compatLnSpc="0">
            <a:spAutoFit/>
          </a:bodyPr>
          <a:lstStyle/>
          <a:p>
            <a:pPr defTabSz="829366" hangingPunct="0">
              <a:defRPr sz="15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a-ES" sz="1400" kern="0" dirty="0">
                <a:solidFill>
                  <a:srgbClr val="0000FF"/>
                </a:solidFill>
                <a:latin typeface="Arial" pitchFamily="18"/>
                <a:ea typeface="Microsoft YaHei" pitchFamily="2"/>
                <a:cs typeface="Mangal" pitchFamily="2"/>
              </a:rPr>
              <a:t>REFERENCE 22 - 1987 ASAHI Super Dry</a:t>
            </a:r>
          </a:p>
        </p:txBody>
      </p:sp>
    </p:spTree>
    <p:extLst>
      <p:ext uri="{BB962C8B-B14F-4D97-AF65-F5344CB8AC3E}">
        <p14:creationId xmlns:p14="http://schemas.microsoft.com/office/powerpoint/2010/main" val="1540317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70338" y="2356068"/>
            <a:ext cx="10515600" cy="2750591"/>
          </a:xfrm>
        </p:spPr>
        <p:txBody>
          <a:bodyPr/>
          <a:lstStyle/>
          <a:p>
            <a:r>
              <a:rPr lang="ru-RU" dirty="0" err="1" smtClean="0"/>
              <a:t>Йирик</a:t>
            </a:r>
            <a:r>
              <a:rPr lang="ru-RU" dirty="0" smtClean="0"/>
              <a:t> </a:t>
            </a:r>
            <a:r>
              <a:rPr lang="ru-RU" dirty="0" err="1" smtClean="0"/>
              <a:t>харажатлардан</a:t>
            </a:r>
            <a:r>
              <a:rPr lang="ru-RU" dirty="0" smtClean="0"/>
              <a:t> </a:t>
            </a:r>
            <a:r>
              <a:rPr lang="ru-RU" dirty="0" err="1" smtClean="0"/>
              <a:t>қўрқиш</a:t>
            </a:r>
            <a:r>
              <a:rPr lang="ru-RU" dirty="0" smtClean="0"/>
              <a:t> </a:t>
            </a:r>
            <a:r>
              <a:rPr lang="ru-RU" dirty="0" err="1" smtClean="0"/>
              <a:t>керак</a:t>
            </a:r>
            <a:r>
              <a:rPr lang="ru-RU" dirty="0" smtClean="0"/>
              <a:t> </a:t>
            </a:r>
            <a:r>
              <a:rPr lang="ru-RU" dirty="0" err="1" smtClean="0"/>
              <a:t>эмас</a:t>
            </a:r>
            <a:r>
              <a:rPr lang="ru-RU" dirty="0" smtClean="0"/>
              <a:t>.</a:t>
            </a:r>
            <a:endParaRPr lang="ru-RU" dirty="0"/>
          </a:p>
          <a:p>
            <a:r>
              <a:rPr lang="ru-RU" dirty="0" err="1" smtClean="0"/>
              <a:t>Кичик</a:t>
            </a:r>
            <a:r>
              <a:rPr lang="ru-RU" dirty="0" smtClean="0"/>
              <a:t> </a:t>
            </a:r>
            <a:r>
              <a:rPr lang="ru-RU" dirty="0" err="1" smtClean="0"/>
              <a:t>даромадлардан</a:t>
            </a:r>
            <a:r>
              <a:rPr lang="ru-RU" dirty="0" smtClean="0"/>
              <a:t> </a:t>
            </a:r>
            <a:r>
              <a:rPr lang="ru-RU" dirty="0" err="1" smtClean="0"/>
              <a:t>қўрқиш</a:t>
            </a:r>
            <a:r>
              <a:rPr lang="ru-RU" dirty="0" smtClean="0"/>
              <a:t> </a:t>
            </a:r>
            <a:r>
              <a:rPr lang="ru-RU" dirty="0" err="1" smtClean="0"/>
              <a:t>керак</a:t>
            </a:r>
            <a:r>
              <a:rPr lang="ru-RU" dirty="0" smtClean="0"/>
              <a:t>.</a:t>
            </a:r>
          </a:p>
          <a:p>
            <a:pPr algn="r">
              <a:buNone/>
            </a:pPr>
            <a:r>
              <a:rPr lang="ru-RU" i="1" dirty="0" smtClean="0"/>
              <a:t>Генри Форд</a:t>
            </a:r>
          </a:p>
          <a:p>
            <a:endParaRPr lang="ru-RU" dirty="0"/>
          </a:p>
        </p:txBody>
      </p:sp>
      <p:pic>
        <p:nvPicPr>
          <p:cNvPr id="1026" name="Picture 2" descr="Related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3186" y="168164"/>
            <a:ext cx="2426138" cy="321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552846" y="4061826"/>
            <a:ext cx="60892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https://berichnow.ru/velikie-biznesmenyi/genri-ford-biografiya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33597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z-Cyrl-UZ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Акциядорлар бойлигини максималлаштириш гипотезаси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067363"/>
            <a:ext cx="10515600" cy="2378513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компания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фаолиятини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шундай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бошқаришга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ҳаракат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қиладики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компания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даромадидан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вақт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ўтиши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тўланадиган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дивидендлар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дивидендларни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яратиш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боғлиқ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риск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доим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энг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юқори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қийматни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яратади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шу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асосда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компания устав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капиталининг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максимал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қиймати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таъминланади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2599391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32"/>
          <p:cNvSpPr>
            <a:spLocks noGrp="1" noChangeArrowheads="1"/>
          </p:cNvSpPr>
          <p:nvPr>
            <p:ph type="title"/>
          </p:nvPr>
        </p:nvSpPr>
        <p:spPr>
          <a:xfrm>
            <a:off x="660073" y="554039"/>
            <a:ext cx="8848507" cy="638175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uz-Cyrl-UZ" altLang="en-US" dirty="0" smtClean="0"/>
              <a:t>Қиймат яратишнинг умумий тизими</a:t>
            </a:r>
            <a:endParaRPr lang="en-US" altLang="en-US" dirty="0" smtClean="0"/>
          </a:p>
        </p:txBody>
      </p:sp>
      <p:sp>
        <p:nvSpPr>
          <p:cNvPr id="28675" name="Oval 3"/>
          <p:cNvSpPr>
            <a:spLocks noChangeArrowheads="1"/>
          </p:cNvSpPr>
          <p:nvPr/>
        </p:nvSpPr>
        <p:spPr bwMode="auto">
          <a:xfrm>
            <a:off x="4301689" y="1557339"/>
            <a:ext cx="1257300" cy="809625"/>
          </a:xfrm>
          <a:prstGeom prst="ellipse">
            <a:avLst/>
          </a:prstGeom>
          <a:solidFill>
            <a:schemeClr val="bg2"/>
          </a:solidFill>
          <a:ln w="12700" algn="ctr">
            <a:solidFill>
              <a:srgbClr val="91826B"/>
            </a:solidFill>
            <a:round/>
            <a:headEnd/>
            <a:tailEnd/>
          </a:ln>
        </p:spPr>
        <p:txBody>
          <a:bodyPr lIns="0" tIns="0" rIns="0" bIns="0" anchor="ctr" anchorCtr="1"/>
          <a:lstStyle>
            <a:lvl1pPr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uz-Cyrl-UZ" altLang="en-US" sz="1400" dirty="0"/>
              <a:t>Жорий</a:t>
            </a:r>
            <a:endParaRPr lang="en-US" altLang="en-US" sz="1400" dirty="0"/>
          </a:p>
          <a:p>
            <a:pPr>
              <a:lnSpc>
                <a:spcPct val="100000"/>
              </a:lnSpc>
            </a:pPr>
            <a:r>
              <a:rPr lang="uz-Cyrl-UZ" altLang="en-US" sz="1400" dirty="0"/>
              <a:t>бозор қиймати</a:t>
            </a:r>
            <a:endParaRPr lang="en-US" altLang="en-US" sz="1400" dirty="0"/>
          </a:p>
        </p:txBody>
      </p:sp>
      <p:sp>
        <p:nvSpPr>
          <p:cNvPr id="28676" name="Oval 4"/>
          <p:cNvSpPr>
            <a:spLocks noChangeArrowheads="1"/>
          </p:cNvSpPr>
          <p:nvPr/>
        </p:nvSpPr>
        <p:spPr bwMode="auto">
          <a:xfrm>
            <a:off x="6689289" y="2733676"/>
            <a:ext cx="1860550" cy="809625"/>
          </a:xfrm>
          <a:prstGeom prst="ellipse">
            <a:avLst/>
          </a:prstGeom>
          <a:solidFill>
            <a:schemeClr val="bg2"/>
          </a:solidFill>
          <a:ln w="12700" algn="ctr">
            <a:solidFill>
              <a:srgbClr val="91826B"/>
            </a:solidFill>
            <a:round/>
            <a:headEnd/>
            <a:tailEnd/>
          </a:ln>
        </p:spPr>
        <p:txBody>
          <a:bodyPr lIns="0" tIns="0" rIns="0" bIns="0" anchor="ctr" anchorCtr="1"/>
          <a:lstStyle>
            <a:lvl1pPr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uz-Cyrl-UZ" altLang="en-US" sz="1400" dirty="0"/>
              <a:t>Реструктуризация қилинган қиймат</a:t>
            </a:r>
            <a:endParaRPr lang="en-US" altLang="en-US" sz="1400" dirty="0"/>
          </a:p>
        </p:txBody>
      </p:sp>
      <p:sp>
        <p:nvSpPr>
          <p:cNvPr id="28677" name="Oval 5"/>
          <p:cNvSpPr>
            <a:spLocks noChangeArrowheads="1"/>
          </p:cNvSpPr>
          <p:nvPr/>
        </p:nvSpPr>
        <p:spPr bwMode="auto">
          <a:xfrm>
            <a:off x="1837889" y="2471739"/>
            <a:ext cx="1328738" cy="1196975"/>
          </a:xfrm>
          <a:prstGeom prst="ellipse">
            <a:avLst/>
          </a:prstGeom>
          <a:solidFill>
            <a:schemeClr val="bg2"/>
          </a:solidFill>
          <a:ln w="12700" algn="ctr">
            <a:solidFill>
              <a:srgbClr val="91826B"/>
            </a:solidFill>
            <a:round/>
            <a:headEnd/>
            <a:tailEnd/>
          </a:ln>
        </p:spPr>
        <p:txBody>
          <a:bodyPr lIns="0" tIns="0" rIns="0" bIns="0" anchor="ctr" anchorCtr="1"/>
          <a:lstStyle>
            <a:lvl1pPr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uz-Cyrl-UZ" altLang="en-US" sz="1400" dirty="0"/>
              <a:t>Компания қиймати “қандай бўлса, шундай”</a:t>
            </a:r>
            <a:r>
              <a:rPr lang="en-US" altLang="en-US" sz="1400" dirty="0">
                <a:solidFill>
                  <a:srgbClr val="FFFFFF"/>
                </a:solidFill>
              </a:rPr>
              <a:t>...</a:t>
            </a:r>
          </a:p>
        </p:txBody>
      </p:sp>
      <p:sp>
        <p:nvSpPr>
          <p:cNvPr id="28678" name="Oval 6"/>
          <p:cNvSpPr>
            <a:spLocks noChangeArrowheads="1"/>
          </p:cNvSpPr>
          <p:nvPr/>
        </p:nvSpPr>
        <p:spPr bwMode="auto">
          <a:xfrm>
            <a:off x="4752539" y="2533650"/>
            <a:ext cx="331788" cy="331788"/>
          </a:xfrm>
          <a:prstGeom prst="ellipse">
            <a:avLst/>
          </a:prstGeom>
          <a:solidFill>
            <a:srgbClr val="D5D5D5"/>
          </a:solidFill>
          <a:ln w="12700" algn="ctr">
            <a:solidFill>
              <a:schemeClr val="accent1"/>
            </a:solidFill>
            <a:round/>
            <a:headEnd/>
            <a:tailEnd/>
          </a:ln>
        </p:spPr>
        <p:txBody>
          <a:bodyPr lIns="90000" tIns="43200" rIns="90000" bIns="43200" anchor="ctr" anchorCtr="1"/>
          <a:lstStyle>
            <a:lvl1pPr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en-US" sz="1400" b="1"/>
              <a:t>1</a:t>
            </a:r>
          </a:p>
        </p:txBody>
      </p:sp>
      <p:sp>
        <p:nvSpPr>
          <p:cNvPr id="28679" name="Oval 8"/>
          <p:cNvSpPr>
            <a:spLocks noChangeArrowheads="1"/>
          </p:cNvSpPr>
          <p:nvPr/>
        </p:nvSpPr>
        <p:spPr bwMode="auto">
          <a:xfrm>
            <a:off x="6267014" y="3211514"/>
            <a:ext cx="331788" cy="331787"/>
          </a:xfrm>
          <a:prstGeom prst="ellipse">
            <a:avLst/>
          </a:prstGeom>
          <a:solidFill>
            <a:srgbClr val="D5D5D5"/>
          </a:solidFill>
          <a:ln w="12700" algn="ctr">
            <a:solidFill>
              <a:schemeClr val="accent1"/>
            </a:solidFill>
            <a:round/>
            <a:headEnd/>
            <a:tailEnd/>
          </a:ln>
        </p:spPr>
        <p:txBody>
          <a:bodyPr lIns="90000" tIns="43200" rIns="90000" bIns="43200" anchor="ctr" anchorCtr="1"/>
          <a:lstStyle>
            <a:lvl1pPr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en-US" sz="1400" b="1"/>
              <a:t>5</a:t>
            </a:r>
          </a:p>
        </p:txBody>
      </p:sp>
      <p:sp>
        <p:nvSpPr>
          <p:cNvPr id="28680" name="Oval 9"/>
          <p:cNvSpPr>
            <a:spLocks noChangeArrowheads="1"/>
          </p:cNvSpPr>
          <p:nvPr/>
        </p:nvSpPr>
        <p:spPr bwMode="auto">
          <a:xfrm>
            <a:off x="3244414" y="3211514"/>
            <a:ext cx="331788" cy="331787"/>
          </a:xfrm>
          <a:prstGeom prst="ellipse">
            <a:avLst/>
          </a:prstGeom>
          <a:solidFill>
            <a:srgbClr val="D5D5D5"/>
          </a:solidFill>
          <a:ln w="12700" algn="ctr">
            <a:solidFill>
              <a:schemeClr val="accent1"/>
            </a:solidFill>
            <a:round/>
            <a:headEnd/>
            <a:tailEnd/>
          </a:ln>
        </p:spPr>
        <p:txBody>
          <a:bodyPr lIns="90000" tIns="43200" rIns="90000" bIns="43200" anchor="ctr" anchorCtr="1"/>
          <a:lstStyle>
            <a:lvl1pPr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en-US" sz="1400" b="1"/>
              <a:t>2</a:t>
            </a:r>
          </a:p>
        </p:txBody>
      </p:sp>
      <p:sp>
        <p:nvSpPr>
          <p:cNvPr id="28681" name="Rectangle 10"/>
          <p:cNvSpPr>
            <a:spLocks noChangeArrowheads="1"/>
          </p:cNvSpPr>
          <p:nvPr/>
        </p:nvSpPr>
        <p:spPr bwMode="auto">
          <a:xfrm>
            <a:off x="2876114" y="2419350"/>
            <a:ext cx="2000250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uz-Cyrl-UZ" altLang="en-US" sz="1400" i="1">
                <a:solidFill>
                  <a:srgbClr val="010000"/>
                </a:solidFill>
              </a:rPr>
              <a:t>Қабул қилишдаги бўшлиқ</a:t>
            </a:r>
            <a:endParaRPr lang="en-US" altLang="en-US" sz="1400" i="1">
              <a:solidFill>
                <a:srgbClr val="010000"/>
              </a:solidFill>
            </a:endParaRPr>
          </a:p>
        </p:txBody>
      </p:sp>
      <p:sp>
        <p:nvSpPr>
          <p:cNvPr id="28682" name="Rectangle 11"/>
          <p:cNvSpPr>
            <a:spLocks noChangeArrowheads="1"/>
          </p:cNvSpPr>
          <p:nvPr/>
        </p:nvSpPr>
        <p:spPr bwMode="auto">
          <a:xfrm>
            <a:off x="5605028" y="2470150"/>
            <a:ext cx="16287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uz-Cyrl-UZ" altLang="en-US" sz="1400" i="1">
                <a:solidFill>
                  <a:srgbClr val="010000"/>
                </a:solidFill>
              </a:rPr>
              <a:t>Максимум имконият</a:t>
            </a:r>
            <a:endParaRPr lang="en-US" altLang="en-US" sz="1400" i="1">
              <a:solidFill>
                <a:srgbClr val="010000"/>
              </a:solidFill>
            </a:endParaRPr>
          </a:p>
        </p:txBody>
      </p:sp>
      <p:sp>
        <p:nvSpPr>
          <p:cNvPr id="28683" name="Rectangle 12"/>
          <p:cNvSpPr>
            <a:spLocks noChangeArrowheads="1"/>
          </p:cNvSpPr>
          <p:nvPr/>
        </p:nvSpPr>
        <p:spPr bwMode="auto">
          <a:xfrm>
            <a:off x="6117789" y="3933825"/>
            <a:ext cx="174148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uz-Cyrl-UZ" altLang="en-US" sz="1400" i="1">
                <a:solidFill>
                  <a:srgbClr val="010000"/>
                </a:solidFill>
              </a:rPr>
              <a:t>Молиявий инжиниринг</a:t>
            </a:r>
            <a:endParaRPr lang="en-US" altLang="en-US" sz="1400" i="1">
              <a:solidFill>
                <a:srgbClr val="010000"/>
              </a:solidFill>
            </a:endParaRPr>
          </a:p>
        </p:txBody>
      </p:sp>
      <p:sp>
        <p:nvSpPr>
          <p:cNvPr id="28684" name="Rectangle 13"/>
          <p:cNvSpPr>
            <a:spLocks noChangeArrowheads="1"/>
          </p:cNvSpPr>
          <p:nvPr/>
        </p:nvSpPr>
        <p:spPr bwMode="auto">
          <a:xfrm>
            <a:off x="1152221" y="3933825"/>
            <a:ext cx="2434963" cy="30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uz-Cyrl-UZ" altLang="en-US" sz="1400" i="1" dirty="0" smtClean="0">
                <a:solidFill>
                  <a:srgbClr val="010000"/>
                </a:solidFill>
              </a:rPr>
              <a:t>Фаолиятни </a:t>
            </a:r>
            <a:r>
              <a:rPr lang="uz-Cyrl-UZ" altLang="en-US" sz="1400" i="1" dirty="0">
                <a:solidFill>
                  <a:srgbClr val="010000"/>
                </a:solidFill>
              </a:rPr>
              <a:t>такомиллаштириш</a:t>
            </a:r>
            <a:endParaRPr lang="en-US" altLang="en-US" sz="1400" i="1" dirty="0">
              <a:solidFill>
                <a:srgbClr val="010000"/>
              </a:solidFill>
            </a:endParaRPr>
          </a:p>
        </p:txBody>
      </p:sp>
      <p:sp>
        <p:nvSpPr>
          <p:cNvPr id="28685" name="Oval 15"/>
          <p:cNvSpPr>
            <a:spLocks noChangeArrowheads="1"/>
          </p:cNvSpPr>
          <p:nvPr/>
        </p:nvSpPr>
        <p:spPr bwMode="auto">
          <a:xfrm>
            <a:off x="1925203" y="4899025"/>
            <a:ext cx="2300287" cy="1143000"/>
          </a:xfrm>
          <a:prstGeom prst="ellipse">
            <a:avLst/>
          </a:prstGeom>
          <a:solidFill>
            <a:schemeClr val="bg2"/>
          </a:solidFill>
          <a:ln w="12700" algn="ctr">
            <a:solidFill>
              <a:srgbClr val="91826B"/>
            </a:solidFill>
            <a:round/>
            <a:headEnd/>
            <a:tailEnd/>
          </a:ln>
        </p:spPr>
        <p:txBody>
          <a:bodyPr wrap="none" lIns="0" tIns="0" rIns="0" bIns="0" anchor="ctr" anchorCtr="1"/>
          <a:lstStyle>
            <a:lvl1pPr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ru-RU" altLang="en-US" sz="1400" dirty="0" err="1"/>
              <a:t>Ички</a:t>
            </a:r>
            <a:r>
              <a:rPr lang="ru-RU" altLang="en-US" sz="1400" dirty="0"/>
              <a:t> </a:t>
            </a:r>
            <a:r>
              <a:rPr lang="ru-RU" altLang="en-US" sz="1400" dirty="0" err="1"/>
              <a:t>такомиллаштириш</a:t>
            </a:r>
            <a:r>
              <a:rPr lang="ru-RU" altLang="en-US" sz="1400" dirty="0"/>
              <a:t> </a:t>
            </a:r>
          </a:p>
          <a:p>
            <a:pPr>
              <a:lnSpc>
                <a:spcPct val="100000"/>
              </a:lnSpc>
            </a:pPr>
            <a:r>
              <a:rPr lang="ru-RU" altLang="en-US" sz="1400" dirty="0" err="1"/>
              <a:t>натижасидаги</a:t>
            </a:r>
            <a:r>
              <a:rPr lang="ru-RU" altLang="en-US" sz="1400" dirty="0"/>
              <a:t> потенциал </a:t>
            </a:r>
          </a:p>
          <a:p>
            <a:pPr>
              <a:lnSpc>
                <a:spcPct val="100000"/>
              </a:lnSpc>
            </a:pPr>
            <a:r>
              <a:rPr lang="uz-Cyrl-UZ" altLang="en-US" sz="1400" dirty="0"/>
              <a:t>қиймат</a:t>
            </a:r>
            <a:endParaRPr lang="en-US" altLang="en-US" sz="1400" dirty="0"/>
          </a:p>
        </p:txBody>
      </p:sp>
      <p:sp>
        <p:nvSpPr>
          <p:cNvPr id="28686" name="Oval 16"/>
          <p:cNvSpPr>
            <a:spLocks noChangeArrowheads="1"/>
          </p:cNvSpPr>
          <p:nvPr/>
        </p:nvSpPr>
        <p:spPr bwMode="auto">
          <a:xfrm>
            <a:off x="6320989" y="4822826"/>
            <a:ext cx="2332038" cy="1120775"/>
          </a:xfrm>
          <a:prstGeom prst="ellipse">
            <a:avLst/>
          </a:prstGeom>
          <a:solidFill>
            <a:schemeClr val="bg2"/>
          </a:solidFill>
          <a:ln w="12700" algn="ctr">
            <a:solidFill>
              <a:srgbClr val="91826B"/>
            </a:solidFill>
            <a:round/>
            <a:headEnd/>
            <a:tailEnd/>
          </a:ln>
        </p:spPr>
        <p:txBody>
          <a:bodyPr wrap="none" lIns="0" tIns="0" rIns="0" bIns="0" anchor="ctr" anchorCtr="1"/>
          <a:lstStyle>
            <a:lvl1pPr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ru-RU" altLang="en-US" sz="1400" dirty="0" err="1"/>
              <a:t>Ташқи</a:t>
            </a:r>
            <a:r>
              <a:rPr lang="ru-RU" altLang="en-US" sz="1400" dirty="0"/>
              <a:t> </a:t>
            </a:r>
            <a:r>
              <a:rPr lang="ru-RU" altLang="en-US" sz="1400" dirty="0" err="1"/>
              <a:t>такомиллаштириш</a:t>
            </a:r>
            <a:r>
              <a:rPr lang="ru-RU" altLang="en-US" sz="1400" dirty="0"/>
              <a:t> </a:t>
            </a:r>
          </a:p>
          <a:p>
            <a:pPr>
              <a:lnSpc>
                <a:spcPct val="100000"/>
              </a:lnSpc>
            </a:pPr>
            <a:r>
              <a:rPr lang="ru-RU" altLang="en-US" sz="1400" dirty="0" err="1"/>
              <a:t>натижасидаги</a:t>
            </a:r>
            <a:endParaRPr lang="ru-RU" altLang="en-US" sz="1400" dirty="0"/>
          </a:p>
          <a:p>
            <a:pPr>
              <a:lnSpc>
                <a:spcPct val="100000"/>
              </a:lnSpc>
            </a:pPr>
            <a:r>
              <a:rPr lang="ru-RU" altLang="en-US" sz="1400" dirty="0"/>
              <a:t>потенциал </a:t>
            </a:r>
            <a:r>
              <a:rPr lang="uz-Cyrl-UZ" altLang="en-US" sz="1400" dirty="0"/>
              <a:t>қиймат</a:t>
            </a:r>
            <a:endParaRPr lang="en-US" altLang="en-US" sz="1400" dirty="0"/>
          </a:p>
        </p:txBody>
      </p:sp>
      <p:sp>
        <p:nvSpPr>
          <p:cNvPr id="28687" name="Rectangle 17"/>
          <p:cNvSpPr>
            <a:spLocks noChangeArrowheads="1"/>
          </p:cNvSpPr>
          <p:nvPr/>
        </p:nvSpPr>
        <p:spPr bwMode="auto">
          <a:xfrm>
            <a:off x="4047690" y="4994275"/>
            <a:ext cx="246856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uz-Cyrl-UZ" altLang="en-US" sz="1400" i="1">
                <a:solidFill>
                  <a:srgbClr val="010000"/>
                </a:solidFill>
              </a:rPr>
              <a:t>Портфелни такомиллаштириш</a:t>
            </a:r>
            <a:endParaRPr lang="en-US" altLang="en-US" sz="1400" i="1">
              <a:solidFill>
                <a:srgbClr val="010000"/>
              </a:solidFill>
            </a:endParaRPr>
          </a:p>
        </p:txBody>
      </p:sp>
      <p:sp>
        <p:nvSpPr>
          <p:cNvPr id="28688" name="Rectangle 18"/>
          <p:cNvSpPr>
            <a:spLocks noChangeArrowheads="1"/>
          </p:cNvSpPr>
          <p:nvPr/>
        </p:nvSpPr>
        <p:spPr bwMode="auto">
          <a:xfrm>
            <a:off x="3680977" y="5972175"/>
            <a:ext cx="2506662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en-US" sz="1200" dirty="0">
                <a:solidFill>
                  <a:srgbClr val="010000"/>
                </a:solidFill>
              </a:rPr>
              <a:t>(</a:t>
            </a:r>
            <a:r>
              <a:rPr lang="uz-Cyrl-UZ" altLang="en-US" sz="1200" dirty="0">
                <a:solidFill>
                  <a:srgbClr val="010000"/>
                </a:solidFill>
              </a:rPr>
              <a:t>Манба</a:t>
            </a:r>
            <a:r>
              <a:rPr lang="en-US" altLang="en-US" sz="1200" dirty="0">
                <a:solidFill>
                  <a:srgbClr val="010000"/>
                </a:solidFill>
              </a:rPr>
              <a:t>: Valuation, Copeland et al, Wiley)</a:t>
            </a:r>
          </a:p>
        </p:txBody>
      </p:sp>
      <p:sp>
        <p:nvSpPr>
          <p:cNvPr id="28689" name="Oval 19"/>
          <p:cNvSpPr>
            <a:spLocks noChangeArrowheads="1"/>
          </p:cNvSpPr>
          <p:nvPr/>
        </p:nvSpPr>
        <p:spPr bwMode="auto">
          <a:xfrm>
            <a:off x="3746064" y="2770188"/>
            <a:ext cx="215900" cy="214312"/>
          </a:xfrm>
          <a:prstGeom prst="ellipse">
            <a:avLst/>
          </a:prstGeom>
          <a:solidFill>
            <a:srgbClr val="1D2D6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3200" rIns="90000" bIns="43200" anchor="ctr" anchorCtr="1"/>
          <a:lstStyle>
            <a:lvl1pPr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en-US" sz="1400">
                <a:solidFill>
                  <a:srgbClr val="FFFFFF"/>
                </a:solidFill>
              </a:rPr>
              <a:t>A</a:t>
            </a:r>
          </a:p>
        </p:txBody>
      </p:sp>
      <p:sp>
        <p:nvSpPr>
          <p:cNvPr id="28690" name="Oval 20"/>
          <p:cNvSpPr>
            <a:spLocks noChangeArrowheads="1"/>
          </p:cNvSpPr>
          <p:nvPr/>
        </p:nvSpPr>
        <p:spPr bwMode="auto">
          <a:xfrm>
            <a:off x="3069790" y="4391026"/>
            <a:ext cx="214313" cy="214313"/>
          </a:xfrm>
          <a:prstGeom prst="ellipse">
            <a:avLst/>
          </a:prstGeom>
          <a:solidFill>
            <a:srgbClr val="1D2D6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3200" rIns="90000" bIns="43200" anchor="ctr" anchorCtr="1"/>
          <a:lstStyle>
            <a:lvl1pPr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en-US" sz="1400">
                <a:solidFill>
                  <a:srgbClr val="FFFFFF"/>
                </a:solidFill>
              </a:rPr>
              <a:t>B</a:t>
            </a:r>
          </a:p>
        </p:txBody>
      </p:sp>
      <p:sp>
        <p:nvSpPr>
          <p:cNvPr id="28691" name="Oval 21"/>
          <p:cNvSpPr>
            <a:spLocks noChangeArrowheads="1"/>
          </p:cNvSpPr>
          <p:nvPr/>
        </p:nvSpPr>
        <p:spPr bwMode="auto">
          <a:xfrm>
            <a:off x="4817628" y="5454651"/>
            <a:ext cx="212725" cy="214313"/>
          </a:xfrm>
          <a:prstGeom prst="ellipse">
            <a:avLst/>
          </a:prstGeom>
          <a:solidFill>
            <a:srgbClr val="1D2D6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3200" rIns="90000" bIns="43200" anchor="ctr" anchorCtr="1"/>
          <a:lstStyle>
            <a:lvl1pPr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en-US" sz="1400">
                <a:solidFill>
                  <a:srgbClr val="FFFFFF"/>
                </a:solidFill>
              </a:rPr>
              <a:t>C</a:t>
            </a:r>
          </a:p>
        </p:txBody>
      </p:sp>
      <p:sp>
        <p:nvSpPr>
          <p:cNvPr id="28692" name="Oval 22"/>
          <p:cNvSpPr>
            <a:spLocks noChangeArrowheads="1"/>
          </p:cNvSpPr>
          <p:nvPr/>
        </p:nvSpPr>
        <p:spPr bwMode="auto">
          <a:xfrm>
            <a:off x="6481327" y="4391025"/>
            <a:ext cx="214312" cy="215900"/>
          </a:xfrm>
          <a:prstGeom prst="ellipse">
            <a:avLst/>
          </a:prstGeom>
          <a:solidFill>
            <a:srgbClr val="1D2D6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3200" rIns="90000" bIns="43200" anchor="ctr" anchorCtr="1"/>
          <a:lstStyle>
            <a:lvl1pPr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en-US" sz="1400">
                <a:solidFill>
                  <a:srgbClr val="FFFFFF"/>
                </a:solidFill>
              </a:rPr>
              <a:t>D</a:t>
            </a:r>
          </a:p>
        </p:txBody>
      </p:sp>
      <p:sp>
        <p:nvSpPr>
          <p:cNvPr id="28693" name="Line 23"/>
          <p:cNvSpPr>
            <a:spLocks noChangeShapeType="1"/>
          </p:cNvSpPr>
          <p:nvPr/>
        </p:nvSpPr>
        <p:spPr bwMode="auto">
          <a:xfrm rot="448613" flipH="1">
            <a:off x="5933640" y="3544888"/>
            <a:ext cx="328613" cy="1219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488" tIns="44450" rIns="90488" bIns="44450" anchor="ctr"/>
          <a:lstStyle/>
          <a:p>
            <a:endParaRPr lang="ru-RU"/>
          </a:p>
        </p:txBody>
      </p:sp>
      <p:sp>
        <p:nvSpPr>
          <p:cNvPr id="28694" name="Oval 24"/>
          <p:cNvSpPr>
            <a:spLocks noChangeArrowheads="1"/>
          </p:cNvSpPr>
          <p:nvPr/>
        </p:nvSpPr>
        <p:spPr bwMode="auto">
          <a:xfrm>
            <a:off x="3946089" y="4756151"/>
            <a:ext cx="330200" cy="333375"/>
          </a:xfrm>
          <a:prstGeom prst="ellipse">
            <a:avLst/>
          </a:prstGeom>
          <a:solidFill>
            <a:srgbClr val="D5D5D5"/>
          </a:solidFill>
          <a:ln w="12700" algn="ctr">
            <a:solidFill>
              <a:schemeClr val="accent1"/>
            </a:solidFill>
            <a:round/>
            <a:headEnd/>
            <a:tailEnd/>
          </a:ln>
        </p:spPr>
        <p:txBody>
          <a:bodyPr lIns="90000" tIns="43200" rIns="90000" bIns="43200" anchor="ctr" anchorCtr="1"/>
          <a:lstStyle>
            <a:lvl1pPr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en-US" sz="1400" b="1"/>
              <a:t>3</a:t>
            </a:r>
          </a:p>
        </p:txBody>
      </p:sp>
      <p:sp>
        <p:nvSpPr>
          <p:cNvPr id="28695" name="Oval 25"/>
          <p:cNvSpPr>
            <a:spLocks noChangeArrowheads="1"/>
          </p:cNvSpPr>
          <p:nvPr/>
        </p:nvSpPr>
        <p:spPr bwMode="auto">
          <a:xfrm>
            <a:off x="5579627" y="4756151"/>
            <a:ext cx="334962" cy="333375"/>
          </a:xfrm>
          <a:prstGeom prst="ellipse">
            <a:avLst/>
          </a:prstGeom>
          <a:solidFill>
            <a:srgbClr val="D5D5D5"/>
          </a:solidFill>
          <a:ln w="12700" algn="ctr">
            <a:solidFill>
              <a:schemeClr val="accent1"/>
            </a:solidFill>
            <a:round/>
            <a:headEnd/>
            <a:tailEnd/>
          </a:ln>
        </p:spPr>
        <p:txBody>
          <a:bodyPr lIns="90000" tIns="43200" rIns="90000" bIns="43200" anchor="ctr" anchorCtr="1"/>
          <a:lstStyle>
            <a:lvl1pPr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en-US" sz="1400" b="1"/>
              <a:t>4</a:t>
            </a:r>
          </a:p>
        </p:txBody>
      </p:sp>
      <p:sp>
        <p:nvSpPr>
          <p:cNvPr id="28696" name="Line 26"/>
          <p:cNvSpPr>
            <a:spLocks noChangeShapeType="1"/>
          </p:cNvSpPr>
          <p:nvPr/>
        </p:nvSpPr>
        <p:spPr bwMode="auto">
          <a:xfrm rot="5974133" flipH="1">
            <a:off x="5520096" y="2405857"/>
            <a:ext cx="328613" cy="1219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488" tIns="44450" rIns="90488" bIns="44450" anchor="ctr"/>
          <a:lstStyle/>
          <a:p>
            <a:endParaRPr lang="ru-RU"/>
          </a:p>
        </p:txBody>
      </p:sp>
      <p:sp>
        <p:nvSpPr>
          <p:cNvPr id="28697" name="Line 27"/>
          <p:cNvSpPr>
            <a:spLocks noChangeShapeType="1"/>
          </p:cNvSpPr>
          <p:nvPr/>
        </p:nvSpPr>
        <p:spPr bwMode="auto">
          <a:xfrm rot="15625867">
            <a:off x="3986571" y="2405857"/>
            <a:ext cx="328613" cy="1219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488" tIns="44450" rIns="90488" bIns="44450" anchor="ctr"/>
          <a:lstStyle/>
          <a:p>
            <a:endParaRPr lang="ru-RU"/>
          </a:p>
        </p:txBody>
      </p:sp>
      <p:sp>
        <p:nvSpPr>
          <p:cNvPr id="28698" name="Line 28"/>
          <p:cNvSpPr>
            <a:spLocks noChangeShapeType="1"/>
          </p:cNvSpPr>
          <p:nvPr/>
        </p:nvSpPr>
        <p:spPr bwMode="auto">
          <a:xfrm rot="21151387">
            <a:off x="3577790" y="3544888"/>
            <a:ext cx="328613" cy="1219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488" tIns="44450" rIns="90488" bIns="44450" anchor="ctr"/>
          <a:lstStyle/>
          <a:p>
            <a:endParaRPr lang="ru-RU"/>
          </a:p>
        </p:txBody>
      </p:sp>
      <p:sp>
        <p:nvSpPr>
          <p:cNvPr id="28699" name="Line 29"/>
          <p:cNvSpPr>
            <a:spLocks noChangeShapeType="1"/>
          </p:cNvSpPr>
          <p:nvPr/>
        </p:nvSpPr>
        <p:spPr bwMode="auto">
          <a:xfrm>
            <a:off x="4314389" y="4922838"/>
            <a:ext cx="1220788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488" tIns="44450" rIns="90488" bIns="44450" anchor="ctr"/>
          <a:lstStyle/>
          <a:p>
            <a:endParaRPr lang="ru-RU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3699436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719689" y="407194"/>
            <a:ext cx="9361487" cy="63817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uz-Cyrl-UZ" altLang="en-US" dirty="0" smtClean="0"/>
              <a:t>Қийматга асосланган менежмент</a:t>
            </a:r>
            <a:endParaRPr lang="en-US" altLang="en-US" dirty="0" smtClean="0"/>
          </a:p>
        </p:txBody>
      </p:sp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3583539" y="1384301"/>
            <a:ext cx="1477962" cy="30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3200" rIns="90000" bIns="43200" anchor="ctr">
            <a:spAutoFit/>
          </a:bodyPr>
          <a:lstStyle>
            <a:lvl1pPr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r>
              <a:rPr lang="uz-Cyrl-UZ" altLang="en-US" b="1">
                <a:solidFill>
                  <a:srgbClr val="000000"/>
                </a:solidFill>
              </a:rPr>
              <a:t>Қиймат яратиш</a:t>
            </a:r>
            <a:endParaRPr lang="en-US" altLang="en-US" b="1">
              <a:solidFill>
                <a:srgbClr val="000000"/>
              </a:solidFill>
            </a:endParaRPr>
          </a:p>
        </p:txBody>
      </p:sp>
      <p:cxnSp>
        <p:nvCxnSpPr>
          <p:cNvPr id="26628" name="AutoShape 4"/>
          <p:cNvCxnSpPr>
            <a:cxnSpLocks noChangeShapeType="1"/>
          </p:cNvCxnSpPr>
          <p:nvPr/>
        </p:nvCxnSpPr>
        <p:spPr bwMode="auto">
          <a:xfrm rot="16200000" flipH="1">
            <a:off x="4712252" y="1312863"/>
            <a:ext cx="649287" cy="1589088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rgbClr val="01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29" name="AutoShape 5"/>
          <p:cNvCxnSpPr>
            <a:cxnSpLocks noChangeShapeType="1"/>
            <a:stCxn id="26627" idx="2"/>
            <a:endCxn id="26662" idx="0"/>
          </p:cNvCxnSpPr>
          <p:nvPr/>
        </p:nvCxnSpPr>
        <p:spPr bwMode="auto">
          <a:xfrm rot="5400000">
            <a:off x="3213652" y="1409701"/>
            <a:ext cx="825500" cy="1393825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rgbClr val="01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26630" name="Group 6"/>
          <p:cNvGrpSpPr>
            <a:grpSpLocks/>
          </p:cNvGrpSpPr>
          <p:nvPr/>
        </p:nvGrpSpPr>
        <p:grpSpPr bwMode="auto">
          <a:xfrm>
            <a:off x="1902377" y="2519363"/>
            <a:ext cx="6524625" cy="336550"/>
            <a:chOff x="1429" y="1539"/>
            <a:chExt cx="4110" cy="212"/>
          </a:xfrm>
        </p:grpSpPr>
        <p:sp>
          <p:nvSpPr>
            <p:cNvPr id="26662" name="Text Box 7"/>
            <p:cNvSpPr txBox="1">
              <a:spLocks noChangeArrowheads="1"/>
            </p:cNvSpPr>
            <p:nvPr/>
          </p:nvSpPr>
          <p:spPr bwMode="auto">
            <a:xfrm>
              <a:off x="1429" y="1539"/>
              <a:ext cx="1294" cy="1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3200" rIns="90000" bIns="43200" anchor="ctr">
              <a:spAutoFit/>
            </a:bodyPr>
            <a:lstStyle>
              <a:lvl1pPr algn="ctr">
                <a:lnSpc>
                  <a:spcPct val="90000"/>
                </a:lnSpc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1pPr>
              <a:lvl2pPr marL="742950" indent="-285750" algn="ctr">
                <a:lnSpc>
                  <a:spcPct val="90000"/>
                </a:lnSpc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2pPr>
              <a:lvl3pPr marL="1143000" indent="-228600" algn="ctr">
                <a:lnSpc>
                  <a:spcPct val="90000"/>
                </a:lnSpc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3pPr>
              <a:lvl4pPr marL="1600200" indent="-228600" algn="ctr">
                <a:lnSpc>
                  <a:spcPct val="90000"/>
                </a:lnSpc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4pPr>
              <a:lvl5pPr marL="2057400" indent="-228600" algn="ctr">
                <a:lnSpc>
                  <a:spcPct val="90000"/>
                </a:lnSpc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5pPr>
              <a:lvl6pPr marL="25146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6pPr>
              <a:lvl7pPr marL="29718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7pPr>
              <a:lvl8pPr marL="34290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8pPr>
              <a:lvl9pPr marL="38862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9pPr>
            </a:lstStyle>
            <a:p>
              <a:r>
                <a:rPr lang="uz-Cyrl-UZ" altLang="en-US">
                  <a:solidFill>
                    <a:srgbClr val="000000"/>
                  </a:solidFill>
                </a:rPr>
                <a:t>Жалб қилинган капитал</a:t>
              </a:r>
              <a:endParaRPr lang="en-US" altLang="en-US">
                <a:solidFill>
                  <a:srgbClr val="000000"/>
                </a:solidFill>
              </a:endParaRPr>
            </a:p>
          </p:txBody>
        </p:sp>
        <p:sp>
          <p:nvSpPr>
            <p:cNvPr id="26663" name="Text Box 8"/>
            <p:cNvSpPr txBox="1">
              <a:spLocks noChangeArrowheads="1"/>
            </p:cNvSpPr>
            <p:nvPr/>
          </p:nvSpPr>
          <p:spPr bwMode="auto">
            <a:xfrm>
              <a:off x="3080" y="1556"/>
              <a:ext cx="2459" cy="1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3200" rIns="90000" bIns="43200" anchor="ctr">
              <a:spAutoFit/>
            </a:bodyPr>
            <a:lstStyle>
              <a:lvl1pPr algn="ctr">
                <a:lnSpc>
                  <a:spcPct val="90000"/>
                </a:lnSpc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1pPr>
              <a:lvl2pPr marL="742950" indent="-285750" algn="ctr">
                <a:lnSpc>
                  <a:spcPct val="90000"/>
                </a:lnSpc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2pPr>
              <a:lvl3pPr marL="1143000" indent="-228600" algn="ctr">
                <a:lnSpc>
                  <a:spcPct val="90000"/>
                </a:lnSpc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3pPr>
              <a:lvl4pPr marL="1600200" indent="-228600" algn="ctr">
                <a:lnSpc>
                  <a:spcPct val="90000"/>
                </a:lnSpc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4pPr>
              <a:lvl5pPr marL="2057400" indent="-228600" algn="ctr">
                <a:lnSpc>
                  <a:spcPct val="90000"/>
                </a:lnSpc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5pPr>
              <a:lvl6pPr marL="25146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6pPr>
              <a:lvl7pPr marL="29718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7pPr>
              <a:lvl8pPr marL="34290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8pPr>
              <a:lvl9pPr marL="38862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9pPr>
            </a:lstStyle>
            <a:p>
              <a:r>
                <a:rPr lang="uz-Cyrl-UZ" altLang="en-US">
                  <a:solidFill>
                    <a:srgbClr val="000000"/>
                  </a:solidFill>
                </a:rPr>
                <a:t>Бизнес қўшилган қийматининг жорий қиймати</a:t>
              </a:r>
              <a:endParaRPr lang="en-US" altLang="en-US" b="1">
                <a:solidFill>
                  <a:srgbClr val="000072"/>
                </a:solidFill>
                <a:sym typeface="Wingdings" panose="05000000000000000000" pitchFamily="2" charset="2"/>
              </a:endParaRPr>
            </a:p>
          </p:txBody>
        </p:sp>
        <p:sp>
          <p:nvSpPr>
            <p:cNvPr id="26664" name="Text Box 9"/>
            <p:cNvSpPr txBox="1">
              <a:spLocks noChangeArrowheads="1"/>
            </p:cNvSpPr>
            <p:nvPr/>
          </p:nvSpPr>
          <p:spPr bwMode="auto">
            <a:xfrm>
              <a:off x="2716" y="1547"/>
              <a:ext cx="154" cy="1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000" tIns="43200" rIns="90000" bIns="43200" anchor="ctr">
              <a:spAutoFit/>
            </a:bodyPr>
            <a:lstStyle>
              <a:lvl1pPr algn="ctr">
                <a:lnSpc>
                  <a:spcPct val="90000"/>
                </a:lnSpc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1pPr>
              <a:lvl2pPr marL="742950" indent="-285750" algn="ctr">
                <a:lnSpc>
                  <a:spcPct val="90000"/>
                </a:lnSpc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2pPr>
              <a:lvl3pPr marL="1143000" indent="-228600" algn="ctr">
                <a:lnSpc>
                  <a:spcPct val="90000"/>
                </a:lnSpc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3pPr>
              <a:lvl4pPr marL="1600200" indent="-228600" algn="ctr">
                <a:lnSpc>
                  <a:spcPct val="90000"/>
                </a:lnSpc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4pPr>
              <a:lvl5pPr marL="2057400" indent="-228600" algn="ctr">
                <a:lnSpc>
                  <a:spcPct val="90000"/>
                </a:lnSpc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5pPr>
              <a:lvl6pPr marL="25146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6pPr>
              <a:lvl7pPr marL="29718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7pPr>
              <a:lvl8pPr marL="34290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8pPr>
              <a:lvl9pPr marL="38862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9pPr>
            </a:lstStyle>
            <a:p>
              <a:r>
                <a:rPr lang="en-US" altLang="en-US">
                  <a:solidFill>
                    <a:srgbClr val="000000"/>
                  </a:solidFill>
                </a:rPr>
                <a:t>+</a:t>
              </a:r>
            </a:p>
          </p:txBody>
        </p:sp>
      </p:grpSp>
      <p:sp>
        <p:nvSpPr>
          <p:cNvPr id="26631" name="Oval 10"/>
          <p:cNvSpPr>
            <a:spLocks noChangeArrowheads="1"/>
          </p:cNvSpPr>
          <p:nvPr/>
        </p:nvSpPr>
        <p:spPr bwMode="auto">
          <a:xfrm>
            <a:off x="4321726" y="1736726"/>
            <a:ext cx="247650" cy="246063"/>
          </a:xfrm>
          <a:prstGeom prst="ellipse">
            <a:avLst/>
          </a:prstGeom>
          <a:solidFill>
            <a:srgbClr val="1D2D6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r>
              <a:rPr lang="en-US" altLang="en-US" b="1">
                <a:solidFill>
                  <a:schemeClr val="bg1"/>
                </a:solidFill>
              </a:rPr>
              <a:t>A</a:t>
            </a:r>
          </a:p>
        </p:txBody>
      </p:sp>
      <p:sp>
        <p:nvSpPr>
          <p:cNvPr id="26632" name="Text Box 11"/>
          <p:cNvSpPr txBox="1">
            <a:spLocks noChangeArrowheads="1"/>
          </p:cNvSpPr>
          <p:nvPr/>
        </p:nvSpPr>
        <p:spPr bwMode="auto">
          <a:xfrm>
            <a:off x="4561439" y="1703388"/>
            <a:ext cx="3378200" cy="30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3200" rIns="90000" bIns="43200" anchor="ctr">
            <a:spAutoFit/>
          </a:bodyPr>
          <a:lstStyle>
            <a:lvl1pPr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r>
              <a:rPr lang="ru-RU" altLang="en-US" b="1" i="1">
                <a:solidFill>
                  <a:srgbClr val="91826B"/>
                </a:solidFill>
              </a:rPr>
              <a:t>Қийматни қабул қилишдаги б</a:t>
            </a:r>
            <a:r>
              <a:rPr lang="uz-Cyrl-UZ" altLang="en-US" b="1" i="1">
                <a:solidFill>
                  <a:srgbClr val="91826B"/>
                </a:solidFill>
              </a:rPr>
              <a:t>ўшлиқ</a:t>
            </a:r>
            <a:endParaRPr lang="en-US" altLang="en-US" b="1" i="1">
              <a:solidFill>
                <a:srgbClr val="91826B"/>
              </a:solidFill>
            </a:endParaRPr>
          </a:p>
        </p:txBody>
      </p:sp>
      <p:cxnSp>
        <p:nvCxnSpPr>
          <p:cNvPr id="26633" name="AutoShape 12"/>
          <p:cNvCxnSpPr>
            <a:cxnSpLocks noChangeShapeType="1"/>
            <a:stCxn id="26631" idx="6"/>
            <a:endCxn id="26632" idx="1"/>
          </p:cNvCxnSpPr>
          <p:nvPr/>
        </p:nvCxnSpPr>
        <p:spPr bwMode="auto">
          <a:xfrm flipH="1" flipV="1">
            <a:off x="4561440" y="1858964"/>
            <a:ext cx="7937" cy="1587"/>
          </a:xfrm>
          <a:prstGeom prst="straightConnector1">
            <a:avLst/>
          </a:prstGeom>
          <a:noFill/>
          <a:ln w="12700">
            <a:solidFill>
              <a:srgbClr val="1D2D6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34" name="AutoShape 13"/>
          <p:cNvCxnSpPr>
            <a:cxnSpLocks noChangeShapeType="1"/>
            <a:endCxn id="26636" idx="0"/>
          </p:cNvCxnSpPr>
          <p:nvPr/>
        </p:nvCxnSpPr>
        <p:spPr bwMode="auto">
          <a:xfrm rot="10800000" flipV="1">
            <a:off x="4844015" y="3662363"/>
            <a:ext cx="1112837" cy="609600"/>
          </a:xfrm>
          <a:prstGeom prst="bentConnector2">
            <a:avLst/>
          </a:prstGeom>
          <a:noFill/>
          <a:ln w="12700">
            <a:solidFill>
              <a:srgbClr val="01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35" name="AutoShape 14"/>
          <p:cNvCxnSpPr>
            <a:cxnSpLocks noChangeShapeType="1"/>
            <a:endCxn id="26637" idx="0"/>
          </p:cNvCxnSpPr>
          <p:nvPr/>
        </p:nvCxnSpPr>
        <p:spPr bwMode="auto">
          <a:xfrm>
            <a:off x="5829852" y="3662363"/>
            <a:ext cx="1704975" cy="609600"/>
          </a:xfrm>
          <a:prstGeom prst="bentConnector2">
            <a:avLst/>
          </a:prstGeom>
          <a:noFill/>
          <a:ln w="12700">
            <a:solidFill>
              <a:srgbClr val="01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6636" name="Text Box 15"/>
          <p:cNvSpPr txBox="1">
            <a:spLocks noChangeArrowheads="1"/>
          </p:cNvSpPr>
          <p:nvPr/>
        </p:nvSpPr>
        <p:spPr bwMode="auto">
          <a:xfrm>
            <a:off x="4047089" y="4271963"/>
            <a:ext cx="1593850" cy="30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3200" rIns="90000" bIns="43200" anchor="ctr">
            <a:spAutoFit/>
          </a:bodyPr>
          <a:lstStyle>
            <a:lvl1pPr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r>
              <a:rPr lang="uz-Cyrl-UZ" altLang="en-US">
                <a:solidFill>
                  <a:srgbClr val="000000"/>
                </a:solidFill>
              </a:rPr>
              <a:t>Капитал таннархи</a:t>
            </a: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26637" name="Text Box 16"/>
          <p:cNvSpPr txBox="1">
            <a:spLocks noChangeArrowheads="1"/>
          </p:cNvSpPr>
          <p:nvPr/>
        </p:nvSpPr>
        <p:spPr bwMode="auto">
          <a:xfrm>
            <a:off x="7009364" y="4271963"/>
            <a:ext cx="1052512" cy="30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3200" rIns="90000" bIns="43200" anchor="ctr">
            <a:spAutoFit/>
          </a:bodyPr>
          <a:lstStyle>
            <a:lvl1pPr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r>
              <a:rPr lang="uz-Cyrl-UZ" altLang="en-US">
                <a:solidFill>
                  <a:srgbClr val="000000"/>
                </a:solidFill>
              </a:rPr>
              <a:t>Лойиҳалар</a:t>
            </a: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26638" name="Text Box 17"/>
          <p:cNvSpPr txBox="1">
            <a:spLocks noChangeArrowheads="1"/>
          </p:cNvSpPr>
          <p:nvPr/>
        </p:nvSpPr>
        <p:spPr bwMode="auto">
          <a:xfrm>
            <a:off x="6171165" y="4271963"/>
            <a:ext cx="244475" cy="30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3200" rIns="90000" bIns="43200" anchor="ctr">
            <a:spAutoFit/>
          </a:bodyPr>
          <a:lstStyle>
            <a:lvl1pPr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r>
              <a:rPr lang="en-US" altLang="en-US">
                <a:solidFill>
                  <a:srgbClr val="000000"/>
                </a:solidFill>
              </a:rPr>
              <a:t>+</a:t>
            </a:r>
          </a:p>
        </p:txBody>
      </p:sp>
      <p:sp>
        <p:nvSpPr>
          <p:cNvPr id="26639" name="Oval 18"/>
          <p:cNvSpPr>
            <a:spLocks noChangeArrowheads="1"/>
          </p:cNvSpPr>
          <p:nvPr/>
        </p:nvSpPr>
        <p:spPr bwMode="auto">
          <a:xfrm>
            <a:off x="1969052" y="4565651"/>
            <a:ext cx="246063" cy="246063"/>
          </a:xfrm>
          <a:prstGeom prst="ellipse">
            <a:avLst/>
          </a:prstGeom>
          <a:solidFill>
            <a:srgbClr val="1D2D6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r>
              <a:rPr lang="en-US" altLang="en-US" b="1">
                <a:solidFill>
                  <a:schemeClr val="bg1"/>
                </a:solidFill>
              </a:rPr>
              <a:t>B</a:t>
            </a:r>
          </a:p>
        </p:txBody>
      </p:sp>
      <p:sp>
        <p:nvSpPr>
          <p:cNvPr id="26640" name="Oval 19"/>
          <p:cNvSpPr>
            <a:spLocks noChangeArrowheads="1"/>
          </p:cNvSpPr>
          <p:nvPr/>
        </p:nvSpPr>
        <p:spPr bwMode="auto">
          <a:xfrm>
            <a:off x="7272890" y="4565651"/>
            <a:ext cx="244475" cy="246063"/>
          </a:xfrm>
          <a:prstGeom prst="ellipse">
            <a:avLst/>
          </a:prstGeom>
          <a:solidFill>
            <a:srgbClr val="1D2D6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r>
              <a:rPr lang="en-US" altLang="en-US" b="1">
                <a:solidFill>
                  <a:schemeClr val="bg1"/>
                </a:solidFill>
              </a:rPr>
              <a:t>C</a:t>
            </a:r>
          </a:p>
        </p:txBody>
      </p:sp>
      <p:sp>
        <p:nvSpPr>
          <p:cNvPr id="26641" name="Oval 20"/>
          <p:cNvSpPr>
            <a:spLocks noChangeArrowheads="1"/>
          </p:cNvSpPr>
          <p:nvPr/>
        </p:nvSpPr>
        <p:spPr bwMode="auto">
          <a:xfrm>
            <a:off x="4553502" y="4565651"/>
            <a:ext cx="246063" cy="246063"/>
          </a:xfrm>
          <a:prstGeom prst="ellipse">
            <a:avLst/>
          </a:prstGeom>
          <a:solidFill>
            <a:srgbClr val="1D2D6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r>
              <a:rPr lang="en-US" altLang="en-US" b="1">
                <a:solidFill>
                  <a:schemeClr val="bg1"/>
                </a:solidFill>
              </a:rPr>
              <a:t>D</a:t>
            </a:r>
          </a:p>
        </p:txBody>
      </p:sp>
      <p:sp>
        <p:nvSpPr>
          <p:cNvPr id="26642" name="Text Box 21"/>
          <p:cNvSpPr txBox="1">
            <a:spLocks noChangeArrowheads="1"/>
          </p:cNvSpPr>
          <p:nvPr/>
        </p:nvSpPr>
        <p:spPr bwMode="auto">
          <a:xfrm>
            <a:off x="1583289" y="5440364"/>
            <a:ext cx="29448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3200" rIns="90000" bIns="43200" anchor="ctr">
            <a:spAutoFit/>
          </a:bodyPr>
          <a:lstStyle>
            <a:lvl1pPr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r>
              <a:rPr lang="uz-Cyrl-UZ" altLang="en-US" b="1" i="1">
                <a:solidFill>
                  <a:srgbClr val="91826B"/>
                </a:solidFill>
              </a:rPr>
              <a:t>Фаолиятни такомиллаштириш</a:t>
            </a:r>
            <a:endParaRPr lang="en-US" altLang="en-US" b="1" i="1">
              <a:solidFill>
                <a:srgbClr val="91826B"/>
              </a:solidFill>
            </a:endParaRPr>
          </a:p>
        </p:txBody>
      </p:sp>
      <p:sp>
        <p:nvSpPr>
          <p:cNvPr id="26643" name="Text Box 22"/>
          <p:cNvSpPr txBox="1">
            <a:spLocks noChangeArrowheads="1"/>
          </p:cNvSpPr>
          <p:nvPr/>
        </p:nvSpPr>
        <p:spPr bwMode="auto">
          <a:xfrm>
            <a:off x="4113765" y="5184776"/>
            <a:ext cx="2111375" cy="30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3200" rIns="90000" bIns="43200" anchor="ctr">
            <a:spAutoFit/>
          </a:bodyPr>
          <a:lstStyle>
            <a:lvl1pPr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r>
              <a:rPr lang="uz-Cyrl-UZ" altLang="en-US" b="1" i="1">
                <a:solidFill>
                  <a:srgbClr val="91826B"/>
                </a:solidFill>
              </a:rPr>
              <a:t>Молиявий инжиниринг	</a:t>
            </a:r>
            <a:endParaRPr lang="en-US" altLang="en-US" b="1" i="1">
              <a:solidFill>
                <a:srgbClr val="91826B"/>
              </a:solidFill>
            </a:endParaRPr>
          </a:p>
        </p:txBody>
      </p:sp>
      <p:sp>
        <p:nvSpPr>
          <p:cNvPr id="26644" name="Text Box 23"/>
          <p:cNvSpPr txBox="1">
            <a:spLocks noChangeArrowheads="1"/>
          </p:cNvSpPr>
          <p:nvPr/>
        </p:nvSpPr>
        <p:spPr bwMode="auto">
          <a:xfrm>
            <a:off x="6731552" y="5062539"/>
            <a:ext cx="1895475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3200" rIns="90000" bIns="43200" anchor="ctr">
            <a:spAutoFit/>
          </a:bodyPr>
          <a:lstStyle>
            <a:lvl1pPr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r>
              <a:rPr lang="uz-Cyrl-UZ" altLang="en-US" b="1" i="1">
                <a:solidFill>
                  <a:srgbClr val="91826B"/>
                </a:solidFill>
              </a:rPr>
              <a:t>Портфелни </a:t>
            </a:r>
          </a:p>
          <a:p>
            <a:r>
              <a:rPr lang="uz-Cyrl-UZ" altLang="en-US" b="1" i="1">
                <a:solidFill>
                  <a:srgbClr val="91826B"/>
                </a:solidFill>
              </a:rPr>
              <a:t>такомиллаштириш</a:t>
            </a:r>
            <a:endParaRPr lang="en-US" altLang="en-US" b="1" i="1">
              <a:solidFill>
                <a:srgbClr val="91826B"/>
              </a:solidFill>
            </a:endParaRPr>
          </a:p>
        </p:txBody>
      </p:sp>
      <p:cxnSp>
        <p:nvCxnSpPr>
          <p:cNvPr id="26645" name="AutoShape 24"/>
          <p:cNvCxnSpPr>
            <a:cxnSpLocks noChangeShapeType="1"/>
            <a:stCxn id="26643" idx="0"/>
            <a:endCxn id="26641" idx="4"/>
          </p:cNvCxnSpPr>
          <p:nvPr/>
        </p:nvCxnSpPr>
        <p:spPr bwMode="auto">
          <a:xfrm rot="16200000" flipV="1">
            <a:off x="4736858" y="4752182"/>
            <a:ext cx="373062" cy="492125"/>
          </a:xfrm>
          <a:prstGeom prst="straightConnector1">
            <a:avLst/>
          </a:prstGeom>
          <a:noFill/>
          <a:ln w="12700">
            <a:solidFill>
              <a:srgbClr val="008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46" name="AutoShape 25"/>
          <p:cNvCxnSpPr>
            <a:cxnSpLocks noChangeShapeType="1"/>
            <a:stCxn id="26642" idx="0"/>
            <a:endCxn id="26639" idx="4"/>
          </p:cNvCxnSpPr>
          <p:nvPr/>
        </p:nvCxnSpPr>
        <p:spPr bwMode="auto">
          <a:xfrm flipH="1" flipV="1">
            <a:off x="2092877" y="4811713"/>
            <a:ext cx="963613" cy="628650"/>
          </a:xfrm>
          <a:prstGeom prst="straightConnector1">
            <a:avLst/>
          </a:prstGeom>
          <a:noFill/>
          <a:ln w="12700">
            <a:solidFill>
              <a:srgbClr val="A7002F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47" name="AutoShape 26"/>
          <p:cNvCxnSpPr>
            <a:cxnSpLocks noChangeShapeType="1"/>
            <a:stCxn id="26644" idx="0"/>
            <a:endCxn id="26640" idx="4"/>
          </p:cNvCxnSpPr>
          <p:nvPr/>
        </p:nvCxnSpPr>
        <p:spPr bwMode="auto">
          <a:xfrm rot="16200000" flipV="1">
            <a:off x="7411796" y="4795045"/>
            <a:ext cx="250825" cy="284163"/>
          </a:xfrm>
          <a:prstGeom prst="straightConnector1">
            <a:avLst/>
          </a:prstGeom>
          <a:noFill/>
          <a:ln w="12700">
            <a:solidFill>
              <a:srgbClr val="FF99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6648" name="Text Box 27"/>
          <p:cNvSpPr txBox="1">
            <a:spLocks noChangeArrowheads="1"/>
          </p:cNvSpPr>
          <p:nvPr/>
        </p:nvSpPr>
        <p:spPr bwMode="auto">
          <a:xfrm>
            <a:off x="1222926" y="4271963"/>
            <a:ext cx="2078038" cy="30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3200" rIns="90000" bIns="43200" anchor="ctr">
            <a:spAutoFit/>
          </a:bodyPr>
          <a:lstStyle>
            <a:lvl1pPr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r>
              <a:rPr lang="uz-Cyrl-UZ" altLang="en-US">
                <a:solidFill>
                  <a:srgbClr val="000000"/>
                </a:solidFill>
              </a:rPr>
              <a:t>Капитал самарадорлиги</a:t>
            </a: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26649" name="Text Box 28"/>
          <p:cNvSpPr txBox="1">
            <a:spLocks noChangeArrowheads="1"/>
          </p:cNvSpPr>
          <p:nvPr/>
        </p:nvSpPr>
        <p:spPr bwMode="auto">
          <a:xfrm>
            <a:off x="3300965" y="4216401"/>
            <a:ext cx="238125" cy="30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3200" rIns="90000" bIns="43200">
            <a:spAutoFit/>
          </a:bodyPr>
          <a:lstStyle>
            <a:lvl1pPr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r>
              <a:rPr lang="en-GB" altLang="en-US">
                <a:solidFill>
                  <a:srgbClr val="010000"/>
                </a:solidFill>
              </a:rPr>
              <a:t>-</a:t>
            </a:r>
            <a:endParaRPr lang="en-US" altLang="en-US">
              <a:solidFill>
                <a:srgbClr val="010000"/>
              </a:solidFill>
            </a:endParaRPr>
          </a:p>
        </p:txBody>
      </p:sp>
      <p:cxnSp>
        <p:nvCxnSpPr>
          <p:cNvPr id="26650" name="AutoShape 29"/>
          <p:cNvCxnSpPr>
            <a:cxnSpLocks noChangeShapeType="1"/>
            <a:endCxn id="26648" idx="0"/>
          </p:cNvCxnSpPr>
          <p:nvPr/>
        </p:nvCxnSpPr>
        <p:spPr bwMode="auto">
          <a:xfrm rot="10800000" flipV="1">
            <a:off x="2262739" y="3662363"/>
            <a:ext cx="3567112" cy="609600"/>
          </a:xfrm>
          <a:prstGeom prst="bentConnector2">
            <a:avLst/>
          </a:prstGeom>
          <a:noFill/>
          <a:ln w="12700">
            <a:solidFill>
              <a:srgbClr val="01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6651" name="AutoShape 30"/>
          <p:cNvSpPr>
            <a:spLocks noChangeArrowheads="1"/>
          </p:cNvSpPr>
          <p:nvPr/>
        </p:nvSpPr>
        <p:spPr bwMode="auto">
          <a:xfrm>
            <a:off x="1199115" y="4208463"/>
            <a:ext cx="4376737" cy="704850"/>
          </a:xfrm>
          <a:prstGeom prst="bracketPair">
            <a:avLst>
              <a:gd name="adj" fmla="val 16667"/>
            </a:avLst>
          </a:prstGeom>
          <a:noFill/>
          <a:ln w="12700">
            <a:solidFill>
              <a:srgbClr val="01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3200" rIns="90000" bIns="43200" anchor="ctr"/>
          <a:lstStyle>
            <a:lvl1pPr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26652" name="Text Box 7"/>
          <p:cNvSpPr txBox="1">
            <a:spLocks noChangeArrowheads="1"/>
          </p:cNvSpPr>
          <p:nvPr/>
        </p:nvSpPr>
        <p:spPr bwMode="auto">
          <a:xfrm>
            <a:off x="1648376" y="2811463"/>
            <a:ext cx="2808288" cy="30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3200" rIns="90000" bIns="43200" anchor="ctr">
            <a:spAutoFit/>
          </a:bodyPr>
          <a:lstStyle>
            <a:lvl1pPr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r>
              <a:rPr lang="en-US" altLang="en-US" i="1">
                <a:solidFill>
                  <a:srgbClr val="000000"/>
                </a:solidFill>
              </a:rPr>
              <a:t>“</a:t>
            </a:r>
            <a:r>
              <a:rPr lang="uz-Cyrl-UZ" altLang="en-US" i="1">
                <a:solidFill>
                  <a:srgbClr val="000000"/>
                </a:solidFill>
              </a:rPr>
              <a:t>Капитал имкониятлар яратади</a:t>
            </a:r>
            <a:endParaRPr lang="en-US" altLang="en-US" i="1">
              <a:solidFill>
                <a:srgbClr val="000000"/>
              </a:solidFill>
            </a:endParaRPr>
          </a:p>
        </p:txBody>
      </p:sp>
      <p:cxnSp>
        <p:nvCxnSpPr>
          <p:cNvPr id="26653" name="Straight Connector 2"/>
          <p:cNvCxnSpPr>
            <a:cxnSpLocks noChangeShapeType="1"/>
          </p:cNvCxnSpPr>
          <p:nvPr/>
        </p:nvCxnSpPr>
        <p:spPr bwMode="auto">
          <a:xfrm>
            <a:off x="5810801" y="3408363"/>
            <a:ext cx="0" cy="2540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6654" name="Text Box 7"/>
          <p:cNvSpPr txBox="1">
            <a:spLocks noChangeArrowheads="1"/>
          </p:cNvSpPr>
          <p:nvPr/>
        </p:nvSpPr>
        <p:spPr bwMode="auto">
          <a:xfrm>
            <a:off x="6550576" y="5837238"/>
            <a:ext cx="2820988" cy="30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3200" rIns="90000" bIns="43200" anchor="ctr">
            <a:spAutoFit/>
          </a:bodyPr>
          <a:lstStyle>
            <a:lvl1pPr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r>
              <a:rPr lang="uz-Cyrl-UZ" altLang="en-US" i="1">
                <a:solidFill>
                  <a:srgbClr val="000000"/>
                </a:solidFill>
              </a:rPr>
              <a:t>Камроқ капитал, кўпроқ қиймат</a:t>
            </a:r>
            <a:endParaRPr lang="en-US" altLang="en-US" i="1">
              <a:solidFill>
                <a:srgbClr val="000000"/>
              </a:solidFill>
            </a:endParaRPr>
          </a:p>
        </p:txBody>
      </p:sp>
      <p:sp>
        <p:nvSpPr>
          <p:cNvPr id="26655" name="Text Box 7"/>
          <p:cNvSpPr txBox="1">
            <a:spLocks noChangeArrowheads="1"/>
          </p:cNvSpPr>
          <p:nvPr/>
        </p:nvSpPr>
        <p:spPr bwMode="auto">
          <a:xfrm>
            <a:off x="1594401" y="5897564"/>
            <a:ext cx="4679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3200" rIns="90000" bIns="43200" anchor="ctr">
            <a:spAutoFit/>
          </a:bodyPr>
          <a:lstStyle>
            <a:lvl1pPr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r>
              <a:rPr lang="en-US" altLang="en-US" i="1">
                <a:solidFill>
                  <a:srgbClr val="000000"/>
                </a:solidFill>
              </a:rPr>
              <a:t>“</a:t>
            </a:r>
            <a:r>
              <a:rPr lang="uz-Cyrl-UZ" altLang="en-US" i="1">
                <a:solidFill>
                  <a:srgbClr val="000000"/>
                </a:solidFill>
              </a:rPr>
              <a:t>Тўғри молиялаштириш стратегиясидан  фойдаланинг</a:t>
            </a:r>
            <a:endParaRPr lang="en-US" altLang="en-US" i="1">
              <a:solidFill>
                <a:srgbClr val="000000"/>
              </a:solidFill>
            </a:endParaRPr>
          </a:p>
        </p:txBody>
      </p:sp>
      <p:sp>
        <p:nvSpPr>
          <p:cNvPr id="26656" name="Text Box 7"/>
          <p:cNvSpPr txBox="1">
            <a:spLocks noChangeArrowheads="1"/>
          </p:cNvSpPr>
          <p:nvPr/>
        </p:nvSpPr>
        <p:spPr bwMode="auto">
          <a:xfrm>
            <a:off x="71989" y="4884738"/>
            <a:ext cx="4202112" cy="30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3200" rIns="90000" bIns="43200" anchor="ctr">
            <a:spAutoFit/>
          </a:bodyPr>
          <a:lstStyle>
            <a:lvl1pPr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r>
              <a:rPr lang="en-US" altLang="en-US" i="1">
                <a:solidFill>
                  <a:srgbClr val="000000"/>
                </a:solidFill>
              </a:rPr>
              <a:t>“</a:t>
            </a:r>
            <a:r>
              <a:rPr lang="uz-Cyrl-UZ" altLang="en-US" i="1">
                <a:solidFill>
                  <a:srgbClr val="000000"/>
                </a:solidFill>
              </a:rPr>
              <a:t>Самарадорликни ошириш  олий устувор йўналиш</a:t>
            </a:r>
            <a:endParaRPr lang="en-US" altLang="en-US" i="1">
              <a:solidFill>
                <a:srgbClr val="000000"/>
              </a:solidFill>
            </a:endParaRPr>
          </a:p>
        </p:txBody>
      </p:sp>
      <p:sp>
        <p:nvSpPr>
          <p:cNvPr id="26657" name="Text Box 7"/>
          <p:cNvSpPr txBox="1">
            <a:spLocks noChangeArrowheads="1"/>
          </p:cNvSpPr>
          <p:nvPr/>
        </p:nvSpPr>
        <p:spPr bwMode="auto">
          <a:xfrm>
            <a:off x="3377165" y="3036888"/>
            <a:ext cx="5310187" cy="30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3200" rIns="90000" bIns="43200" anchor="ctr">
            <a:spAutoFit/>
          </a:bodyPr>
          <a:lstStyle>
            <a:lvl1pPr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 algn="ctr">
              <a:lnSpc>
                <a:spcPct val="90000"/>
              </a:lnSpc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r>
              <a:rPr lang="uz-Cyrl-UZ" altLang="en-US" i="1">
                <a:solidFill>
                  <a:srgbClr val="000000"/>
                </a:solidFill>
              </a:rPr>
              <a:t>Эътиборни энг кўп қиймат яратувчи жараёнларга қаратинг</a:t>
            </a:r>
            <a:endParaRPr lang="en-US" altLang="en-US" i="1">
              <a:solidFill>
                <a:srgbClr val="00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35029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1802231" y="636170"/>
            <a:ext cx="8055142" cy="547437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uz-Cyrl-UZ" sz="3200" b="1" dirty="0" smtClean="0"/>
              <a:t>Қийматни ўлчаш</a:t>
            </a:r>
            <a:r>
              <a:rPr lang="en-US" sz="3200" b="1" kern="1200" dirty="0" smtClean="0"/>
              <a:t>:</a:t>
            </a:r>
            <a:br>
              <a:rPr lang="en-US" sz="3200" b="1" kern="1200" dirty="0" smtClean="0"/>
            </a:br>
            <a:r>
              <a:rPr lang="ru-RU" sz="3200" b="1" kern="1200" dirty="0" err="1" smtClean="0"/>
              <a:t>қолдиқ</a:t>
            </a:r>
            <a:r>
              <a:rPr lang="ru-RU" sz="3200" b="1" kern="1200" dirty="0" smtClean="0"/>
              <a:t> </a:t>
            </a:r>
            <a:r>
              <a:rPr lang="ru-RU" sz="3200" b="1" kern="1200" dirty="0" err="1" smtClean="0"/>
              <a:t>даромад</a:t>
            </a:r>
            <a:r>
              <a:rPr lang="ru-RU" sz="3200" b="1" kern="1200" dirty="0" smtClean="0"/>
              <a:t> </a:t>
            </a:r>
            <a:r>
              <a:rPr lang="ru-RU" sz="3200" b="1" kern="1200" dirty="0" err="1" smtClean="0"/>
              <a:t>ва</a:t>
            </a:r>
            <a:r>
              <a:rPr lang="ru-RU" sz="3200" b="1" kern="1200" dirty="0" smtClean="0"/>
              <a:t> </a:t>
            </a:r>
            <a:r>
              <a:rPr lang="ru-RU" sz="3200" b="1" kern="1200" dirty="0" err="1" smtClean="0"/>
              <a:t>жалб</a:t>
            </a:r>
            <a:r>
              <a:rPr lang="ru-RU" sz="3200" b="1" kern="1200" dirty="0" smtClean="0"/>
              <a:t> </a:t>
            </a:r>
            <a:r>
              <a:rPr lang="ru-RU" sz="3200" b="1" kern="1200" dirty="0" err="1" smtClean="0"/>
              <a:t>қилинган</a:t>
            </a:r>
            <a:r>
              <a:rPr lang="ru-RU" sz="3200" b="1" kern="1200" dirty="0" smtClean="0"/>
              <a:t> капитал </a:t>
            </a:r>
            <a:r>
              <a:rPr lang="ru-RU" sz="3200" b="1" dirty="0" err="1" smtClean="0"/>
              <a:t>самарадорлиги</a:t>
            </a:r>
            <a:r>
              <a:rPr lang="ru-RU" sz="3200" b="1" kern="1200" dirty="0" smtClean="0"/>
              <a:t> </a:t>
            </a:r>
            <a:r>
              <a:rPr lang="en-US" sz="3200" b="1" kern="1200" dirty="0" smtClean="0"/>
              <a:t>(ROCE)</a:t>
            </a:r>
          </a:p>
        </p:txBody>
      </p:sp>
      <p:sp>
        <p:nvSpPr>
          <p:cNvPr id="45065" name="Foliennummernplatzhalter 9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45DB9DD-CA0B-408C-8268-DB844BD39521}" type="slidenum">
              <a:rPr lang="de-DE" smtClean="0"/>
              <a:pPr/>
              <a:t>29</a:t>
            </a:fld>
            <a:endParaRPr lang="de-DE" smtClean="0"/>
          </a:p>
        </p:txBody>
      </p:sp>
      <p:sp>
        <p:nvSpPr>
          <p:cNvPr id="45059" name="Line 3"/>
          <p:cNvSpPr>
            <a:spLocks noChangeShapeType="1"/>
          </p:cNvSpPr>
          <p:nvPr/>
        </p:nvSpPr>
        <p:spPr bwMode="auto">
          <a:xfrm>
            <a:off x="7572290" y="4781049"/>
            <a:ext cx="1866398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de-DE" sz="1705"/>
          </a:p>
        </p:txBody>
      </p:sp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8113940" y="4373574"/>
            <a:ext cx="570990" cy="354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1705" dirty="0"/>
              <a:t>EBIT</a:t>
            </a:r>
          </a:p>
        </p:txBody>
      </p:sp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7430508" y="4820152"/>
            <a:ext cx="2396810" cy="354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ru-RU" sz="1705" dirty="0" err="1" smtClean="0"/>
              <a:t>Жалб</a:t>
            </a:r>
            <a:r>
              <a:rPr lang="ru-RU" sz="1705" dirty="0" smtClean="0"/>
              <a:t> </a:t>
            </a:r>
            <a:r>
              <a:rPr lang="ru-RU" sz="1705" dirty="0" err="1" smtClean="0"/>
              <a:t>қилинган</a:t>
            </a:r>
            <a:r>
              <a:rPr lang="ru-RU" sz="1705" dirty="0" smtClean="0"/>
              <a:t> капитал</a:t>
            </a:r>
            <a:endParaRPr lang="en-US" sz="1705" dirty="0"/>
          </a:p>
        </p:txBody>
      </p:sp>
      <p:sp>
        <p:nvSpPr>
          <p:cNvPr id="45062" name="Text Box 6"/>
          <p:cNvSpPr txBox="1">
            <a:spLocks noChangeArrowheads="1"/>
          </p:cNvSpPr>
          <p:nvPr/>
        </p:nvSpPr>
        <p:spPr bwMode="auto">
          <a:xfrm>
            <a:off x="2281996" y="4725144"/>
            <a:ext cx="5108514" cy="354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ru-RU" sz="1705" dirty="0" err="1" smtClean="0"/>
              <a:t>Жалб</a:t>
            </a:r>
            <a:r>
              <a:rPr lang="ru-RU" sz="1705" dirty="0" smtClean="0"/>
              <a:t> </a:t>
            </a:r>
            <a:r>
              <a:rPr lang="ru-RU" sz="1705" dirty="0" err="1" smtClean="0"/>
              <a:t>қилинган</a:t>
            </a:r>
            <a:r>
              <a:rPr lang="ru-RU" sz="1705" dirty="0" smtClean="0"/>
              <a:t> капитал </a:t>
            </a:r>
            <a:r>
              <a:rPr lang="ru-RU" sz="1705" dirty="0" err="1" smtClean="0"/>
              <a:t>самарадорлиги</a:t>
            </a:r>
            <a:r>
              <a:rPr lang="ru-RU" sz="1705" dirty="0" smtClean="0"/>
              <a:t> </a:t>
            </a:r>
            <a:r>
              <a:rPr lang="en-US" sz="1705" dirty="0" smtClean="0"/>
              <a:t>(ROCE</a:t>
            </a:r>
            <a:r>
              <a:rPr lang="en-US" sz="1705" dirty="0"/>
              <a:t>)       =  </a:t>
            </a:r>
          </a:p>
        </p:txBody>
      </p:sp>
      <p:sp>
        <p:nvSpPr>
          <p:cNvPr id="45063" name="Text Box 7"/>
          <p:cNvSpPr txBox="1">
            <a:spLocks noChangeArrowheads="1"/>
          </p:cNvSpPr>
          <p:nvPr/>
        </p:nvSpPr>
        <p:spPr bwMode="auto">
          <a:xfrm>
            <a:off x="1682536" y="2263441"/>
            <a:ext cx="8530669" cy="87947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>
              <a:tabLst>
                <a:tab pos="4424761" algn="l"/>
              </a:tabLst>
            </a:pPr>
            <a:r>
              <a:rPr lang="en-US" sz="1705" dirty="0"/>
              <a:t>	= EBIT – </a:t>
            </a:r>
            <a:r>
              <a:rPr lang="ru-RU" sz="1705" dirty="0" err="1" smtClean="0"/>
              <a:t>Жалб</a:t>
            </a:r>
            <a:r>
              <a:rPr lang="ru-RU" sz="1705" dirty="0" smtClean="0"/>
              <a:t> </a:t>
            </a:r>
            <a:r>
              <a:rPr lang="ru-RU" sz="1705" dirty="0" err="1" smtClean="0"/>
              <a:t>қилинган</a:t>
            </a:r>
            <a:r>
              <a:rPr lang="ru-RU" sz="1705" dirty="0" smtClean="0"/>
              <a:t> капитал </a:t>
            </a:r>
            <a:r>
              <a:rPr lang="en-US" sz="1705" baseline="15000" dirty="0" smtClean="0"/>
              <a:t>x</a:t>
            </a:r>
            <a:r>
              <a:rPr lang="en-US" sz="1705" dirty="0" smtClean="0"/>
              <a:t> </a:t>
            </a:r>
            <a:r>
              <a:rPr lang="en-US" sz="1705" dirty="0"/>
              <a:t>WACC</a:t>
            </a:r>
          </a:p>
          <a:p>
            <a:pPr>
              <a:tabLst>
                <a:tab pos="4158554" algn="l"/>
              </a:tabLst>
            </a:pPr>
            <a:endParaRPr lang="en-US" sz="1705" dirty="0"/>
          </a:p>
          <a:p>
            <a:pPr>
              <a:tabLst>
                <a:tab pos="4424761" algn="l"/>
              </a:tabLst>
            </a:pPr>
            <a:r>
              <a:rPr lang="en-US" sz="1705" dirty="0"/>
              <a:t>	= (ROCE – WACC) </a:t>
            </a:r>
            <a:r>
              <a:rPr lang="en-US" sz="1705" baseline="15000" dirty="0"/>
              <a:t>x</a:t>
            </a:r>
            <a:r>
              <a:rPr lang="en-US" sz="1705" dirty="0"/>
              <a:t> </a:t>
            </a:r>
            <a:r>
              <a:rPr lang="ru-RU" sz="1705" dirty="0" err="1" smtClean="0"/>
              <a:t>жалб</a:t>
            </a:r>
            <a:r>
              <a:rPr lang="ru-RU" sz="1705" dirty="0" smtClean="0"/>
              <a:t> </a:t>
            </a:r>
            <a:r>
              <a:rPr lang="ru-RU" sz="1705" dirty="0" err="1" smtClean="0"/>
              <a:t>қилинган</a:t>
            </a:r>
            <a:r>
              <a:rPr lang="ru-RU" sz="1705" dirty="0" smtClean="0"/>
              <a:t> </a:t>
            </a:r>
            <a:r>
              <a:rPr lang="ru-RU" sz="1705" dirty="0"/>
              <a:t>капитал</a:t>
            </a:r>
            <a:endParaRPr lang="en-US" sz="1705" dirty="0"/>
          </a:p>
        </p:txBody>
      </p:sp>
      <p:sp>
        <p:nvSpPr>
          <p:cNvPr id="45064" name="AutoShape 8"/>
          <p:cNvSpPr>
            <a:spLocks/>
          </p:cNvSpPr>
          <p:nvPr/>
        </p:nvSpPr>
        <p:spPr bwMode="auto">
          <a:xfrm>
            <a:off x="6013935" y="2241723"/>
            <a:ext cx="178970" cy="914400"/>
          </a:xfrm>
          <a:prstGeom prst="leftBrace">
            <a:avLst>
              <a:gd name="adj1" fmla="val 42577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sz="1705"/>
          </a:p>
        </p:txBody>
      </p:sp>
      <p:sp>
        <p:nvSpPr>
          <p:cNvPr id="45067" name="Rechteck 10"/>
          <p:cNvSpPr>
            <a:spLocks noChangeArrowheads="1"/>
          </p:cNvSpPr>
          <p:nvPr/>
        </p:nvSpPr>
        <p:spPr bwMode="auto">
          <a:xfrm>
            <a:off x="1682536" y="2379486"/>
            <a:ext cx="4692316" cy="617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2974907" algn="l"/>
              </a:tabLst>
            </a:pPr>
            <a:r>
              <a:rPr lang="ru-RU" sz="1705" b="1" dirty="0" err="1" smtClean="0"/>
              <a:t>Қолдиқ</a:t>
            </a:r>
            <a:r>
              <a:rPr lang="ru-RU" sz="1705" b="1" dirty="0" smtClean="0"/>
              <a:t> </a:t>
            </a:r>
            <a:r>
              <a:rPr lang="ru-RU" sz="1705" b="1" dirty="0" err="1" smtClean="0"/>
              <a:t>даромад</a:t>
            </a:r>
            <a:r>
              <a:rPr lang="ru-RU" sz="1705" b="1" dirty="0" smtClean="0"/>
              <a:t> </a:t>
            </a:r>
            <a:r>
              <a:rPr lang="en-US" sz="1705" b="1" dirty="0" smtClean="0"/>
              <a:t>(</a:t>
            </a:r>
            <a:r>
              <a:rPr lang="uz-Cyrl-UZ" sz="1705" b="1" dirty="0" smtClean="0"/>
              <a:t>ёки қўшилган иқтисодий қиймат (</a:t>
            </a:r>
            <a:r>
              <a:rPr lang="en-US" sz="1705" b="1" dirty="0" smtClean="0"/>
              <a:t>EVA</a:t>
            </a:r>
            <a:r>
              <a:rPr lang="uz-Cyrl-UZ" sz="1705" b="1" dirty="0" smtClean="0"/>
              <a:t>)</a:t>
            </a:r>
            <a:r>
              <a:rPr lang="en-US" sz="1705" b="1" dirty="0" smtClean="0"/>
              <a:t>)</a:t>
            </a:r>
            <a:endParaRPr lang="en-US" sz="1705" b="1" dirty="0"/>
          </a:p>
        </p:txBody>
      </p:sp>
    </p:spTree>
    <p:extLst>
      <p:ext uri="{BB962C8B-B14F-4D97-AF65-F5344CB8AC3E}">
        <p14:creationId xmlns:p14="http://schemas.microsoft.com/office/powerpoint/2010/main" val="10533943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Оптимал қарор қабул қилиш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err="1"/>
              <a:t>Барча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муқобилларни</a:t>
            </a:r>
            <a:r>
              <a:rPr lang="ru-RU" dirty="0"/>
              <a:t> </a:t>
            </a:r>
            <a:r>
              <a:rPr lang="ru-RU" dirty="0" err="1"/>
              <a:t>таққослаш</a:t>
            </a:r>
            <a:r>
              <a:rPr lang="ru-RU" dirty="0"/>
              <a:t> </a:t>
            </a:r>
            <a:r>
              <a:rPr lang="ru-RU" dirty="0" err="1"/>
              <a:t>сифатида</a:t>
            </a:r>
            <a:r>
              <a:rPr lang="ru-RU" dirty="0"/>
              <a:t> </a:t>
            </a:r>
            <a:r>
              <a:rPr lang="ru-RU" dirty="0" err="1"/>
              <a:t>тушуниладиган</a:t>
            </a:r>
            <a:r>
              <a:rPr lang="ru-RU" dirty="0"/>
              <a:t> </a:t>
            </a:r>
            <a:r>
              <a:rPr lang="ru-RU" dirty="0" err="1"/>
              <a:t>изчил</a:t>
            </a:r>
            <a:r>
              <a:rPr lang="ru-RU" dirty="0"/>
              <a:t> "</a:t>
            </a:r>
            <a:r>
              <a:rPr lang="ru-RU" dirty="0" err="1"/>
              <a:t>рационал</a:t>
            </a:r>
            <a:r>
              <a:rPr lang="ru-RU" dirty="0"/>
              <a:t> </a:t>
            </a:r>
            <a:r>
              <a:rPr lang="ru-RU" dirty="0" err="1"/>
              <a:t>оптималлаштириш</a:t>
            </a:r>
            <a:r>
              <a:rPr lang="ru-RU" dirty="0"/>
              <a:t>" </a:t>
            </a:r>
            <a:r>
              <a:rPr lang="ru-RU" dirty="0" err="1"/>
              <a:t>натижаси</a:t>
            </a:r>
            <a:r>
              <a:rPr lang="ru-RU" dirty="0"/>
              <a:t> </a:t>
            </a:r>
            <a:r>
              <a:rPr lang="ru-RU" dirty="0" err="1"/>
              <a:t>мантиқий</a:t>
            </a:r>
            <a:r>
              <a:rPr lang="ru-RU" dirty="0"/>
              <a:t> </a:t>
            </a:r>
            <a:r>
              <a:rPr lang="ru-RU" dirty="0" err="1"/>
              <a:t>дилеммадир</a:t>
            </a:r>
            <a:r>
              <a:rPr lang="ru-RU" dirty="0"/>
              <a:t>.</a:t>
            </a:r>
          </a:p>
          <a:p>
            <a:r>
              <a:rPr lang="ru-RU" dirty="0" err="1"/>
              <a:t>Унинг</a:t>
            </a:r>
            <a:r>
              <a:rPr lang="ru-RU" dirty="0"/>
              <a:t> </a:t>
            </a:r>
            <a:r>
              <a:rPr lang="ru-RU" dirty="0" err="1"/>
              <a:t>моҳияти</a:t>
            </a:r>
            <a:r>
              <a:rPr lang="ru-RU" dirty="0"/>
              <a:t> </a:t>
            </a:r>
            <a:r>
              <a:rPr lang="ru-RU" dirty="0" err="1"/>
              <a:t>шундаки</a:t>
            </a:r>
            <a:r>
              <a:rPr lang="ru-RU" dirty="0"/>
              <a:t>, </a:t>
            </a:r>
            <a:r>
              <a:rPr lang="ru-RU" dirty="0" err="1"/>
              <a:t>қарор</a:t>
            </a:r>
            <a:r>
              <a:rPr lang="ru-RU" dirty="0"/>
              <a:t> </a:t>
            </a:r>
            <a:r>
              <a:rPr lang="ru-RU" dirty="0" err="1"/>
              <a:t>қабул</a:t>
            </a:r>
            <a:r>
              <a:rPr lang="ru-RU" dirty="0"/>
              <a:t> </a:t>
            </a:r>
            <a:r>
              <a:rPr lang="ru-RU" dirty="0" err="1"/>
              <a:t>қилиш</a:t>
            </a:r>
            <a:r>
              <a:rPr lang="ru-RU" dirty="0"/>
              <a:t> </a:t>
            </a:r>
            <a:r>
              <a:rPr lang="ru-RU" dirty="0" err="1"/>
              <a:t>харажатларини</a:t>
            </a:r>
            <a:r>
              <a:rPr lang="ru-RU" dirty="0"/>
              <a:t> </a:t>
            </a:r>
            <a:r>
              <a:rPr lang="ru-RU" dirty="0" err="1"/>
              <a:t>тўлиқ</a:t>
            </a:r>
            <a:r>
              <a:rPr lang="ru-RU" dirty="0"/>
              <a:t> </a:t>
            </a:r>
            <a:r>
              <a:rPr lang="ru-RU" dirty="0" err="1"/>
              <a:t>ҳисобга</a:t>
            </a:r>
            <a:r>
              <a:rPr lang="ru-RU" dirty="0"/>
              <a:t> </a:t>
            </a:r>
            <a:r>
              <a:rPr lang="ru-RU" dirty="0" err="1"/>
              <a:t>оладиган</a:t>
            </a:r>
            <a:r>
              <a:rPr lang="ru-RU" dirty="0"/>
              <a:t> </a:t>
            </a:r>
            <a:r>
              <a:rPr lang="ru-RU" dirty="0" err="1"/>
              <a:t>оптимални</a:t>
            </a:r>
            <a:r>
              <a:rPr lang="ru-RU" dirty="0"/>
              <a:t> </a:t>
            </a:r>
            <a:r>
              <a:rPr lang="ru-RU" dirty="0" err="1"/>
              <a:t>топиш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бундай</a:t>
            </a:r>
            <a:r>
              <a:rPr lang="ru-RU" dirty="0"/>
              <a:t> </a:t>
            </a:r>
            <a:r>
              <a:rPr lang="ru-RU" dirty="0" err="1"/>
              <a:t>вазифа</a:t>
            </a:r>
            <a:r>
              <a:rPr lang="ru-RU" dirty="0"/>
              <a:t> </a:t>
            </a:r>
            <a:r>
              <a:rPr lang="ru-RU" dirty="0" err="1"/>
              <a:t>йўқ</a:t>
            </a:r>
            <a:r>
              <a:rPr lang="ru-RU" dirty="0"/>
              <a:t>.</a:t>
            </a:r>
          </a:p>
          <a:p>
            <a:r>
              <a:rPr lang="ru-RU" dirty="0" err="1"/>
              <a:t>Ҳар</a:t>
            </a:r>
            <a:r>
              <a:rPr lang="ru-RU" dirty="0"/>
              <a:t> </a:t>
            </a:r>
            <a:r>
              <a:rPr lang="ru-RU" dirty="0" err="1"/>
              <a:t>ҳолда</a:t>
            </a:r>
            <a:r>
              <a:rPr lang="ru-RU" dirty="0"/>
              <a:t>, </a:t>
            </a:r>
            <a:r>
              <a:rPr lang="ru-RU" dirty="0" err="1"/>
              <a:t>оптимални</a:t>
            </a:r>
            <a:r>
              <a:rPr lang="ru-RU" dirty="0"/>
              <a:t> </a:t>
            </a:r>
            <a:r>
              <a:rPr lang="ru-RU" dirty="0" err="1"/>
              <a:t>излаш</a:t>
            </a:r>
            <a:r>
              <a:rPr lang="ru-RU" dirty="0"/>
              <a:t> </a:t>
            </a:r>
            <a:r>
              <a:rPr lang="ru-RU" dirty="0" err="1"/>
              <a:t>мантиқсиз</a:t>
            </a:r>
            <a:r>
              <a:rPr lang="ru-RU" dirty="0"/>
              <a:t> </a:t>
            </a:r>
            <a:r>
              <a:rPr lang="ru-RU" dirty="0" err="1"/>
              <a:t>бўлиши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чегара</a:t>
            </a:r>
            <a:r>
              <a:rPr lang="ru-RU" dirty="0"/>
              <a:t> </a:t>
            </a:r>
            <a:r>
              <a:rPr lang="ru-RU" dirty="0" err="1"/>
              <a:t>бўлиши</a:t>
            </a:r>
            <a:r>
              <a:rPr lang="ru-RU" dirty="0"/>
              <a:t> </a:t>
            </a:r>
            <a:r>
              <a:rPr lang="ru-RU" dirty="0" err="1"/>
              <a:t>керак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энг</a:t>
            </a:r>
            <a:r>
              <a:rPr lang="ru-RU" dirty="0"/>
              <a:t> </a:t>
            </a:r>
            <a:r>
              <a:rPr lang="ru-RU" dirty="0" err="1"/>
              <a:t>яхши</a:t>
            </a:r>
            <a:r>
              <a:rPr lang="ru-RU" dirty="0"/>
              <a:t> </a:t>
            </a:r>
            <a:r>
              <a:rPr lang="ru-RU" dirty="0" err="1"/>
              <a:t>йўл</a:t>
            </a:r>
            <a:r>
              <a:rPr lang="ru-RU" dirty="0"/>
              <a:t> эксперт </a:t>
            </a:r>
            <a:r>
              <a:rPr lang="ru-RU" dirty="0" err="1"/>
              <a:t>баҳолаш</a:t>
            </a:r>
            <a:r>
              <a:rPr lang="ru-RU" dirty="0"/>
              <a:t> </a:t>
            </a:r>
            <a:r>
              <a:rPr lang="ru-RU" dirty="0" err="1"/>
              <a:t>усули</a:t>
            </a:r>
            <a:r>
              <a:rPr lang="ru-RU" dirty="0"/>
              <a:t> </a:t>
            </a:r>
            <a:r>
              <a:rPr lang="ru-RU" dirty="0" err="1"/>
              <a:t>бўйича</a:t>
            </a:r>
            <a:r>
              <a:rPr lang="ru-RU" dirty="0"/>
              <a:t> </a:t>
            </a:r>
            <a:r>
              <a:rPr lang="ru-RU" dirty="0" err="1"/>
              <a:t>танлов</a:t>
            </a:r>
            <a:r>
              <a:rPr lang="ru-RU" dirty="0"/>
              <a:t> </a:t>
            </a:r>
            <a:r>
              <a:rPr lang="ru-RU" dirty="0" err="1"/>
              <a:t>бўлади</a:t>
            </a:r>
            <a:r>
              <a:rPr lang="ru-RU" dirty="0"/>
              <a:t>.</a:t>
            </a:r>
          </a:p>
          <a:p>
            <a:r>
              <a:rPr lang="ru-RU" dirty="0"/>
              <a:t>Акс </a:t>
            </a:r>
            <a:r>
              <a:rPr lang="ru-RU" dirty="0" err="1"/>
              <a:t>ҳолда</a:t>
            </a:r>
            <a:r>
              <a:rPr lang="ru-RU" dirty="0"/>
              <a:t>, </a:t>
            </a:r>
            <a:r>
              <a:rPr lang="ru-RU" dirty="0" err="1"/>
              <a:t>менежер</a:t>
            </a:r>
            <a:r>
              <a:rPr lang="ru-RU" dirty="0"/>
              <a:t> </a:t>
            </a:r>
            <a:r>
              <a:rPr lang="ru-RU" dirty="0" err="1"/>
              <a:t>барча</a:t>
            </a:r>
            <a:r>
              <a:rPr lang="ru-RU" dirty="0"/>
              <a:t> </a:t>
            </a:r>
            <a:r>
              <a:rPr lang="ru-RU" dirty="0" err="1"/>
              <a:t>мавжуд</a:t>
            </a:r>
            <a:r>
              <a:rPr lang="ru-RU" dirty="0"/>
              <a:t> </a:t>
            </a:r>
            <a:r>
              <a:rPr lang="ru-RU" dirty="0" err="1"/>
              <a:t>ресурсларни</a:t>
            </a:r>
            <a:r>
              <a:rPr lang="ru-RU" dirty="0"/>
              <a:t> </a:t>
            </a:r>
            <a:r>
              <a:rPr lang="ru-RU" dirty="0" err="1"/>
              <a:t>битта</a:t>
            </a:r>
            <a:r>
              <a:rPr lang="ru-RU" dirty="0"/>
              <a:t> </a:t>
            </a:r>
            <a:r>
              <a:rPr lang="ru-RU" dirty="0" err="1"/>
              <a:t>қарор</a:t>
            </a:r>
            <a:r>
              <a:rPr lang="ru-RU" dirty="0"/>
              <a:t> </a:t>
            </a:r>
            <a:r>
              <a:rPr lang="ru-RU" dirty="0" err="1"/>
              <a:t>қабул</a:t>
            </a:r>
            <a:r>
              <a:rPr lang="ru-RU" dirty="0"/>
              <a:t> </a:t>
            </a:r>
            <a:r>
              <a:rPr lang="ru-RU" dirty="0" err="1"/>
              <a:t>қилиш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сарфлаш</a:t>
            </a:r>
            <a:r>
              <a:rPr lang="ru-RU" dirty="0"/>
              <a:t> </a:t>
            </a:r>
            <a:r>
              <a:rPr lang="ru-RU" dirty="0" err="1"/>
              <a:t>хавфини</a:t>
            </a:r>
            <a:r>
              <a:rPr lang="ru-RU" dirty="0"/>
              <a:t> </a:t>
            </a:r>
            <a:r>
              <a:rPr lang="ru-RU" dirty="0" err="1"/>
              <a:t>туғдиради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5091257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Хулосалар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r>
              <a:rPr lang="ru-RU" dirty="0"/>
              <a:t>1. Фирма </a:t>
            </a:r>
            <a:r>
              <a:rPr lang="ru-RU" dirty="0" err="1"/>
              <a:t>бозор</a:t>
            </a:r>
            <a:r>
              <a:rPr lang="ru-RU" dirty="0"/>
              <a:t> </a:t>
            </a:r>
            <a:r>
              <a:rPr lang="ru-RU" dirty="0" err="1"/>
              <a:t>иқтисодиётидаги</a:t>
            </a:r>
            <a:r>
              <a:rPr lang="ru-RU" dirty="0"/>
              <a:t> </a:t>
            </a:r>
            <a:r>
              <a:rPr lang="ru-RU" dirty="0" err="1"/>
              <a:t>институционал</a:t>
            </a:r>
            <a:r>
              <a:rPr lang="ru-RU" dirty="0"/>
              <a:t> </a:t>
            </a:r>
            <a:r>
              <a:rPr lang="ru-RU" dirty="0" err="1" smtClean="0"/>
              <a:t>шакллардан</a:t>
            </a:r>
            <a:r>
              <a:rPr lang="ru-RU" dirty="0" smtClean="0"/>
              <a:t> </a:t>
            </a:r>
            <a:r>
              <a:rPr lang="ru-RU" dirty="0" err="1" smtClean="0"/>
              <a:t>бири</a:t>
            </a:r>
            <a:r>
              <a:rPr lang="ru-RU" dirty="0" smtClean="0"/>
              <a:t> </a:t>
            </a:r>
            <a:r>
              <a:rPr lang="ru-RU" dirty="0" err="1"/>
              <a:t>бўлиб</a:t>
            </a:r>
            <a:r>
              <a:rPr lang="ru-RU" dirty="0"/>
              <a:t>, у </a:t>
            </a:r>
            <a:r>
              <a:rPr lang="ru-RU" dirty="0" err="1" smtClean="0"/>
              <a:t>чекланган</a:t>
            </a:r>
            <a:r>
              <a:rPr lang="ru-RU" dirty="0" smtClean="0"/>
              <a:t> </a:t>
            </a:r>
            <a:r>
              <a:rPr lang="ru-RU" dirty="0" err="1"/>
              <a:t>ресурслардан</a:t>
            </a:r>
            <a:r>
              <a:rPr lang="ru-RU" dirty="0"/>
              <a:t> </a:t>
            </a:r>
            <a:r>
              <a:rPr lang="ru-RU" dirty="0" err="1"/>
              <a:t>фойдаланиш</a:t>
            </a:r>
            <a:r>
              <a:rPr lang="ru-RU" dirty="0"/>
              <a:t> </a:t>
            </a:r>
            <a:r>
              <a:rPr lang="ru-RU" dirty="0" err="1"/>
              <a:t>жараёнида</a:t>
            </a:r>
            <a:r>
              <a:rPr lang="ru-RU" dirty="0"/>
              <a:t> </a:t>
            </a:r>
            <a:r>
              <a:rPr lang="ru-RU" dirty="0" err="1"/>
              <a:t>мувофиқлаштирувчи</a:t>
            </a:r>
            <a:r>
              <a:rPr lang="ru-RU" dirty="0"/>
              <a:t> рол </a:t>
            </a:r>
            <a:r>
              <a:rPr lang="ru-RU" dirty="0" err="1" smtClean="0"/>
              <a:t>ўйнайди</a:t>
            </a:r>
            <a:r>
              <a:rPr lang="ru-RU" dirty="0" smtClean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иштирокчиларнинг</a:t>
            </a:r>
            <a:r>
              <a:rPr lang="ru-RU" dirty="0"/>
              <a:t> </a:t>
            </a:r>
            <a:r>
              <a:rPr lang="ru-RU" dirty="0" smtClean="0"/>
              <a:t>трансакция </a:t>
            </a:r>
            <a:r>
              <a:rPr lang="ru-RU" dirty="0" err="1"/>
              <a:t>харажатларини</a:t>
            </a:r>
            <a:r>
              <a:rPr lang="ru-RU" dirty="0"/>
              <a:t> </a:t>
            </a:r>
            <a:r>
              <a:rPr lang="ru-RU" dirty="0" err="1" smtClean="0"/>
              <a:t>минималлаштиради</a:t>
            </a:r>
            <a:r>
              <a:rPr lang="ru-RU" dirty="0" smtClean="0"/>
              <a:t>.</a:t>
            </a:r>
            <a:endParaRPr lang="ru-RU" dirty="0"/>
          </a:p>
          <a:p>
            <a:r>
              <a:rPr lang="ru-RU" dirty="0" smtClean="0"/>
              <a:t>2. </a:t>
            </a:r>
            <a:r>
              <a:rPr lang="ru-RU" dirty="0" err="1"/>
              <a:t>Фойдани</a:t>
            </a:r>
            <a:r>
              <a:rPr lang="ru-RU" dirty="0"/>
              <a:t> </a:t>
            </a:r>
            <a:r>
              <a:rPr lang="ru-RU" dirty="0" err="1"/>
              <a:t>максималлаштириш</a:t>
            </a:r>
            <a:r>
              <a:rPr lang="ru-RU" dirty="0"/>
              <a:t> </a:t>
            </a:r>
            <a:r>
              <a:rPr lang="ru-RU" dirty="0" err="1"/>
              <a:t>гипотезаси</a:t>
            </a:r>
            <a:r>
              <a:rPr lang="ru-RU" dirty="0"/>
              <a:t> </a:t>
            </a:r>
            <a:r>
              <a:rPr lang="ru-RU" dirty="0" err="1"/>
              <a:t>шундан</a:t>
            </a:r>
            <a:r>
              <a:rPr lang="ru-RU" dirty="0"/>
              <a:t> </a:t>
            </a:r>
            <a:r>
              <a:rPr lang="ru-RU" dirty="0" err="1"/>
              <a:t>иборатки</a:t>
            </a:r>
            <a:r>
              <a:rPr lang="ru-RU" dirty="0"/>
              <a:t>, </a:t>
            </a:r>
            <a:r>
              <a:rPr lang="ru-RU" dirty="0" err="1"/>
              <a:t>фирманинг</a:t>
            </a:r>
            <a:r>
              <a:rPr lang="ru-RU" dirty="0"/>
              <a:t> </a:t>
            </a:r>
            <a:r>
              <a:rPr lang="ru-RU" dirty="0" err="1"/>
              <a:t>асосий</a:t>
            </a:r>
            <a:r>
              <a:rPr lang="ru-RU" dirty="0"/>
              <a:t> </a:t>
            </a:r>
            <a:r>
              <a:rPr lang="ru-RU" dirty="0" err="1"/>
              <a:t>мақсади</a:t>
            </a:r>
            <a:r>
              <a:rPr lang="ru-RU" dirty="0"/>
              <a:t> </a:t>
            </a:r>
            <a:r>
              <a:rPr lang="ru-RU" dirty="0" err="1"/>
              <a:t>фойдани</a:t>
            </a:r>
            <a:r>
              <a:rPr lang="ru-RU" dirty="0"/>
              <a:t> </a:t>
            </a:r>
            <a:r>
              <a:rPr lang="ru-RU" dirty="0" err="1"/>
              <a:t>максималлаштириш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зарарни</a:t>
            </a:r>
            <a:r>
              <a:rPr lang="ru-RU" dirty="0"/>
              <a:t> </a:t>
            </a:r>
            <a:r>
              <a:rPr lang="ru-RU" dirty="0" err="1"/>
              <a:t>минималлаштиришдир</a:t>
            </a:r>
            <a:r>
              <a:rPr lang="ru-RU" dirty="0"/>
              <a:t>.</a:t>
            </a:r>
          </a:p>
          <a:p>
            <a:r>
              <a:rPr lang="ru-RU" dirty="0" smtClean="0"/>
              <a:t>3. </a:t>
            </a:r>
            <a:r>
              <a:rPr lang="ru-RU" dirty="0" err="1"/>
              <a:t>Акциядорларнинг</a:t>
            </a:r>
            <a:r>
              <a:rPr lang="ru-RU" dirty="0"/>
              <a:t> </a:t>
            </a:r>
            <a:r>
              <a:rPr lang="ru-RU" dirty="0" err="1"/>
              <a:t>бойлигини</a:t>
            </a:r>
            <a:r>
              <a:rPr lang="ru-RU" dirty="0"/>
              <a:t> </a:t>
            </a:r>
            <a:r>
              <a:rPr lang="ru-RU" dirty="0" err="1"/>
              <a:t>максималлаштириш</a:t>
            </a:r>
            <a:r>
              <a:rPr lang="ru-RU" dirty="0"/>
              <a:t> </a:t>
            </a:r>
            <a:r>
              <a:rPr lang="ru-RU" dirty="0" err="1"/>
              <a:t>гипотезаси</a:t>
            </a:r>
            <a:r>
              <a:rPr lang="ru-RU" dirty="0"/>
              <a:t> </a:t>
            </a:r>
            <a:r>
              <a:rPr lang="ru-RU" dirty="0" err="1"/>
              <a:t>компаниянинг</a:t>
            </a:r>
            <a:r>
              <a:rPr lang="ru-RU" dirty="0"/>
              <a:t> </a:t>
            </a:r>
            <a:r>
              <a:rPr lang="ru-RU" dirty="0" err="1"/>
              <a:t>ўз</a:t>
            </a:r>
            <a:r>
              <a:rPr lang="ru-RU" dirty="0"/>
              <a:t> </a:t>
            </a:r>
            <a:r>
              <a:rPr lang="ru-RU" dirty="0" err="1"/>
              <a:t>бизнесини</a:t>
            </a:r>
            <a:r>
              <a:rPr lang="ru-RU" dirty="0"/>
              <a:t> </a:t>
            </a:r>
            <a:r>
              <a:rPr lang="ru-RU" dirty="0" err="1"/>
              <a:t>шундай</a:t>
            </a:r>
            <a:r>
              <a:rPr lang="ru-RU" dirty="0"/>
              <a:t> </a:t>
            </a:r>
            <a:r>
              <a:rPr lang="ru-RU" dirty="0" err="1"/>
              <a:t>бошқаришга</a:t>
            </a:r>
            <a:r>
              <a:rPr lang="ru-RU" dirty="0"/>
              <a:t> </a:t>
            </a:r>
            <a:r>
              <a:rPr lang="ru-RU" dirty="0" err="1"/>
              <a:t>ҳаракат</a:t>
            </a:r>
            <a:r>
              <a:rPr lang="ru-RU" dirty="0"/>
              <a:t> </a:t>
            </a:r>
            <a:r>
              <a:rPr lang="ru-RU" dirty="0" err="1"/>
              <a:t>қилишини</a:t>
            </a:r>
            <a:r>
              <a:rPr lang="ru-RU" dirty="0"/>
              <a:t> </a:t>
            </a:r>
            <a:r>
              <a:rPr lang="ru-RU" dirty="0" err="1"/>
              <a:t>англатадики</a:t>
            </a:r>
            <a:r>
              <a:rPr lang="ru-RU" dirty="0"/>
              <a:t>, компания </a:t>
            </a:r>
            <a:r>
              <a:rPr lang="ru-RU" dirty="0" err="1"/>
              <a:t>даромадидан</a:t>
            </a:r>
            <a:r>
              <a:rPr lang="ru-RU" dirty="0"/>
              <a:t> </a:t>
            </a:r>
            <a:r>
              <a:rPr lang="ru-RU" dirty="0" err="1"/>
              <a:t>вақт</a:t>
            </a:r>
            <a:r>
              <a:rPr lang="ru-RU" dirty="0"/>
              <a:t> </a:t>
            </a:r>
            <a:r>
              <a:rPr lang="ru-RU" dirty="0" err="1"/>
              <a:t>ўтиши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тўланадиган</a:t>
            </a:r>
            <a:r>
              <a:rPr lang="ru-RU" dirty="0"/>
              <a:t> </a:t>
            </a:r>
            <a:r>
              <a:rPr lang="ru-RU" dirty="0" err="1"/>
              <a:t>дивидендлар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дивидендларни</a:t>
            </a:r>
            <a:r>
              <a:rPr lang="ru-RU" dirty="0"/>
              <a:t> </a:t>
            </a:r>
            <a:r>
              <a:rPr lang="ru-RU" dirty="0" err="1"/>
              <a:t>ишлаб</a:t>
            </a:r>
            <a:r>
              <a:rPr lang="ru-RU" dirty="0"/>
              <a:t> </a:t>
            </a:r>
            <a:r>
              <a:rPr lang="ru-RU" dirty="0" err="1"/>
              <a:t>чиқариш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боғлиқ</a:t>
            </a:r>
            <a:r>
              <a:rPr lang="ru-RU" dirty="0"/>
              <a:t> </a:t>
            </a:r>
            <a:r>
              <a:rPr lang="ru-RU" dirty="0" smtClean="0"/>
              <a:t>риск </a:t>
            </a:r>
            <a:r>
              <a:rPr lang="ru-RU" dirty="0" err="1"/>
              <a:t>ҳар</a:t>
            </a:r>
            <a:r>
              <a:rPr lang="ru-RU" dirty="0"/>
              <a:t> доим </a:t>
            </a:r>
            <a:r>
              <a:rPr lang="ru-RU" dirty="0" err="1"/>
              <a:t>энг</a:t>
            </a:r>
            <a:r>
              <a:rPr lang="ru-RU" dirty="0"/>
              <a:t> </a:t>
            </a:r>
            <a:r>
              <a:rPr lang="ru-RU" dirty="0" err="1"/>
              <a:t>юқори</a:t>
            </a:r>
            <a:r>
              <a:rPr lang="ru-RU" dirty="0"/>
              <a:t> </a:t>
            </a:r>
            <a:r>
              <a:rPr lang="ru-RU" dirty="0" err="1"/>
              <a:t>қийматни</a:t>
            </a:r>
            <a:r>
              <a:rPr lang="ru-RU" dirty="0"/>
              <a:t> </a:t>
            </a:r>
            <a:r>
              <a:rPr lang="ru-RU" dirty="0" err="1" smtClean="0"/>
              <a:t>яратади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/>
              <a:t>шунинг</a:t>
            </a:r>
            <a:r>
              <a:rPr lang="ru-RU" dirty="0"/>
              <a:t> </a:t>
            </a:r>
            <a:r>
              <a:rPr lang="ru-RU" dirty="0" err="1" smtClean="0"/>
              <a:t>асосида</a:t>
            </a:r>
            <a:r>
              <a:rPr lang="ru-RU" dirty="0" smtClean="0"/>
              <a:t> компания </a:t>
            </a:r>
            <a:r>
              <a:rPr lang="ru-RU" dirty="0"/>
              <a:t>устав </a:t>
            </a:r>
            <a:r>
              <a:rPr lang="ru-RU" dirty="0" err="1" smtClean="0"/>
              <a:t>капиталининг</a:t>
            </a:r>
            <a:r>
              <a:rPr lang="ru-RU" dirty="0" smtClean="0"/>
              <a:t> </a:t>
            </a:r>
            <a:r>
              <a:rPr lang="ru-RU" dirty="0" err="1" smtClean="0"/>
              <a:t>энг</a:t>
            </a:r>
            <a:r>
              <a:rPr lang="ru-RU" dirty="0" smtClean="0"/>
              <a:t> </a:t>
            </a:r>
            <a:r>
              <a:rPr lang="ru-RU" dirty="0" err="1"/>
              <a:t>юқори</a:t>
            </a:r>
            <a:r>
              <a:rPr lang="ru-RU" dirty="0"/>
              <a:t> </a:t>
            </a:r>
            <a:r>
              <a:rPr lang="ru-RU" dirty="0" err="1" smtClean="0"/>
              <a:t>қийматини</a:t>
            </a:r>
            <a:r>
              <a:rPr lang="ru-RU" dirty="0" smtClean="0"/>
              <a:t> </a:t>
            </a:r>
            <a:r>
              <a:rPr lang="ru-RU" dirty="0" err="1" smtClean="0"/>
              <a:t>таъминлайди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0203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Фойдаланилган адабиётлар: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 </a:t>
            </a:r>
            <a:r>
              <a:rPr lang="uz-Cyrl-UZ" dirty="0"/>
              <a:t>1. </a:t>
            </a:r>
            <a:r>
              <a:rPr lang="en-US" dirty="0">
                <a:hlinkClick r:id="rId2"/>
              </a:rPr>
              <a:t>Tom Copeland</a:t>
            </a:r>
            <a:r>
              <a:rPr lang="uz-Cyrl-UZ" dirty="0">
                <a:hlinkClick r:id="rId2"/>
              </a:rPr>
              <a:t>, </a:t>
            </a:r>
            <a:r>
              <a:rPr lang="en-US" dirty="0">
                <a:hlinkClick r:id="rId2"/>
              </a:rPr>
              <a:t>Tim </a:t>
            </a:r>
            <a:r>
              <a:rPr lang="en-US" dirty="0" err="1">
                <a:hlinkClick r:id="rId2"/>
              </a:rPr>
              <a:t>Koller</a:t>
            </a:r>
            <a:r>
              <a:rPr lang="uz-Cyrl-UZ" dirty="0">
                <a:hlinkClick r:id="rId2"/>
              </a:rPr>
              <a:t>, </a:t>
            </a:r>
            <a:r>
              <a:rPr lang="en-US" dirty="0">
                <a:hlinkClick r:id="rId3"/>
              </a:rPr>
              <a:t>Jack Murrin</a:t>
            </a:r>
            <a:r>
              <a:rPr lang="uz-Cyrl-UZ" dirty="0"/>
              <a:t>.</a:t>
            </a:r>
            <a:r>
              <a:rPr lang="en-US" dirty="0">
                <a:hlinkClick r:id="rId2"/>
              </a:rPr>
              <a:t> </a:t>
            </a:r>
            <a:r>
              <a:rPr lang="en-US" dirty="0"/>
              <a:t>Valuation: Measuring and Managing the Value of Companies</a:t>
            </a:r>
            <a:r>
              <a:rPr lang="uz-Cyrl-UZ" dirty="0"/>
              <a:t>. </a:t>
            </a:r>
            <a:r>
              <a:rPr lang="en-US" dirty="0"/>
              <a:t>Wiley; 7th edition (June 30, 2020).</a:t>
            </a:r>
          </a:p>
          <a:p>
            <a:r>
              <a:rPr lang="en-US" dirty="0" smtClean="0"/>
              <a:t>2</a:t>
            </a:r>
            <a:r>
              <a:rPr lang="en-US" dirty="0"/>
              <a:t>. James </a:t>
            </a:r>
            <a:r>
              <a:rPr lang="en-US" dirty="0" err="1"/>
              <a:t>Brickley,Clifford</a:t>
            </a:r>
            <a:r>
              <a:rPr lang="en-US" dirty="0"/>
              <a:t> W. </a:t>
            </a:r>
            <a:r>
              <a:rPr lang="en-US" dirty="0" err="1"/>
              <a:t>Smith,Jerold</a:t>
            </a:r>
            <a:r>
              <a:rPr lang="en-US" dirty="0"/>
              <a:t> L. Zimmerman. Managerial Economics &amp; Organizational Architecture, 7th Edition, 2020. 845p.</a:t>
            </a:r>
          </a:p>
          <a:p>
            <a:r>
              <a:rPr lang="en-US" dirty="0" smtClean="0"/>
              <a:t>3</a:t>
            </a:r>
            <a:r>
              <a:rPr lang="en-US" dirty="0"/>
              <a:t>. Jeffrey M. </a:t>
            </a:r>
            <a:r>
              <a:rPr lang="en-US" dirty="0" err="1"/>
              <a:t>Perloff,James</a:t>
            </a:r>
            <a:r>
              <a:rPr lang="en-US" dirty="0"/>
              <a:t> A. Brander. Managerial economics and strategy. 2020. 720 p.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2074747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0"/>
  <p:tag name="TIME" val="15"/>
  <p:tag name="QUESTION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0"/>
  <p:tag name="TIME" val="15"/>
  <p:tag name="QUESTION" val="1"/>
</p:tagLst>
</file>

<file path=ppt/theme/theme1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2563</TotalTime>
  <Words>2512</Words>
  <Application>Microsoft Office PowerPoint</Application>
  <PresentationFormat>Широкоэкранный</PresentationFormat>
  <Paragraphs>215</Paragraphs>
  <Slides>32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32</vt:i4>
      </vt:variant>
    </vt:vector>
  </HeadingPairs>
  <TitlesOfParts>
    <vt:vector size="45" baseType="lpstr">
      <vt:lpstr>Arial Unicode MS</vt:lpstr>
      <vt:lpstr>Microsoft YaHei</vt:lpstr>
      <vt:lpstr>Arial</vt:lpstr>
      <vt:lpstr>Arial Narrow</vt:lpstr>
      <vt:lpstr>Calibri</vt:lpstr>
      <vt:lpstr>Calibri Light</vt:lpstr>
      <vt:lpstr>Mangal</vt:lpstr>
      <vt:lpstr>Tahoma</vt:lpstr>
      <vt:lpstr>Times New Roman</vt:lpstr>
      <vt:lpstr>Wingdings</vt:lpstr>
      <vt:lpstr>Wingdings 3</vt:lpstr>
      <vt:lpstr>1_Тема Office</vt:lpstr>
      <vt:lpstr>3_Тема Office</vt:lpstr>
      <vt:lpstr>2-мавзу: Фирманинг иқтисодий мақсадлари ва оптимал қарор қабул қилиш</vt:lpstr>
      <vt:lpstr>Презентация PowerPoint</vt:lpstr>
      <vt:lpstr>Миссия -  бу ташкилотнинг мақсади ёки “мавжудлиги сабаби”ни кўрсатувчи баёнот</vt:lpstr>
      <vt:lpstr>Фирманинг мақсадлари</vt:lpstr>
      <vt:lpstr>Фойдани максималлаштириш гипотезаси</vt:lpstr>
      <vt:lpstr>Фирманинг иқтисодий мақсадлари</vt:lpstr>
      <vt:lpstr>Фирманинг ноиқтисодий мақсадлари</vt:lpstr>
      <vt:lpstr>Презентация PowerPoint</vt:lpstr>
      <vt:lpstr>Презентация PowerPoint</vt:lpstr>
      <vt:lpstr>Фирманинг катталигига нисбатан чеклов</vt:lpstr>
      <vt:lpstr>Сотувни максималлаштириш модели</vt:lpstr>
      <vt:lpstr>Ўсишни максималлаштириш модели</vt:lpstr>
      <vt:lpstr>Бошқарув хулқи (ҳатти-ҳаракати) модели</vt:lpstr>
      <vt:lpstr>Менежмент фойдаси модели</vt:lpstr>
      <vt:lpstr>Бошқарув эҳтиёткорлиги модели</vt:lpstr>
      <vt:lpstr>Агент модели</vt:lpstr>
      <vt:lpstr>Агент модели</vt:lpstr>
      <vt:lpstr>Қўшилган қийматни ошириш модели (япон модели)</vt:lpstr>
      <vt:lpstr>Қўшилган қийматни ошириш модели (япон модели)</vt:lpstr>
      <vt:lpstr>Фойдани максималлаштириш модели</vt:lpstr>
      <vt:lpstr>Фойдани максималлаштириш модели</vt:lpstr>
      <vt:lpstr>Фойдани максималлаштириш модели</vt:lpstr>
      <vt:lpstr>Компаниялар фойдани максималлаштиришадими? </vt:lpstr>
      <vt:lpstr>Кейс: Кураш майдонини ўзгартириш</vt:lpstr>
      <vt:lpstr>Презентация PowerPoint</vt:lpstr>
      <vt:lpstr>Акциядорлар бойлигини максималлаштириш гипотезаси</vt:lpstr>
      <vt:lpstr>Қиймат яратишнинг умумий тизими</vt:lpstr>
      <vt:lpstr>Қийматга асосланган менежмент</vt:lpstr>
      <vt:lpstr>Қийматни ўлчаш: қолдиқ даромад ва жалб қилинган капитал самарадорлиги (ROCE)</vt:lpstr>
      <vt:lpstr>Оптимал қарор қабул қилиш</vt:lpstr>
      <vt:lpstr>Хулосалар</vt:lpstr>
      <vt:lpstr>Фойдаланилган адабиётлар: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Программа стажировки UNESCO UNITWIN G-BEX KOREA</dc:title>
  <dc:creator>DELL</dc:creator>
  <cp:lastModifiedBy>acer</cp:lastModifiedBy>
  <cp:revision>215</cp:revision>
  <dcterms:created xsi:type="dcterms:W3CDTF">2019-05-28T05:33:27Z</dcterms:created>
  <dcterms:modified xsi:type="dcterms:W3CDTF">2022-06-10T09:40:56Z</dcterms:modified>
</cp:coreProperties>
</file>