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305" r:id="rId5"/>
    <p:sldId id="270" r:id="rId6"/>
    <p:sldId id="306" r:id="rId7"/>
    <p:sldId id="272" r:id="rId8"/>
    <p:sldId id="273" r:id="rId9"/>
    <p:sldId id="276" r:id="rId10"/>
    <p:sldId id="291" r:id="rId11"/>
    <p:sldId id="292" r:id="rId12"/>
    <p:sldId id="277" r:id="rId13"/>
    <p:sldId id="279" r:id="rId14"/>
    <p:sldId id="293" r:id="rId15"/>
    <p:sldId id="286" r:id="rId16"/>
    <p:sldId id="280" r:id="rId17"/>
    <p:sldId id="304" r:id="rId18"/>
    <p:sldId id="301" r:id="rId19"/>
    <p:sldId id="302" r:id="rId20"/>
    <p:sldId id="296" r:id="rId21"/>
    <p:sldId id="297" r:id="rId22"/>
    <p:sldId id="298" r:id="rId23"/>
    <p:sldId id="299" r:id="rId24"/>
    <p:sldId id="300" r:id="rId25"/>
    <p:sldId id="283" r:id="rId26"/>
    <p:sldId id="282" r:id="rId27"/>
    <p:sldId id="281" r:id="rId28"/>
    <p:sldId id="294" r:id="rId29"/>
    <p:sldId id="284" r:id="rId30"/>
    <p:sldId id="288" r:id="rId31"/>
    <p:sldId id="289" r:id="rId32"/>
    <p:sldId id="295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5A5A"/>
    <a:srgbClr val="0B37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4120F0-CDF7-43A0-A7F2-C33A2CB24C2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13E25F-FDDE-46B9-9EAF-E982CDD2C80A}">
      <dgm:prSet phldrT="[Текст]"/>
      <dgm:spPr>
        <a:xfrm rot="5400000">
          <a:off x="-125469" y="126564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5BA1273-061F-4882-A435-68597178827C}" type="parTrans" cxnId="{F1FC275E-FF79-4C66-8FEB-E2E3A267CC52}">
      <dgm:prSet/>
      <dgm:spPr/>
      <dgm:t>
        <a:bodyPr/>
        <a:lstStyle/>
        <a:p>
          <a:endParaRPr lang="ru-RU"/>
        </a:p>
      </dgm:t>
    </dgm:pt>
    <dgm:pt modelId="{60F03E39-5DCE-415A-91D2-776B8467B5C8}" type="sibTrans" cxnId="{F1FC275E-FF79-4C66-8FEB-E2E3A267CC52}">
      <dgm:prSet/>
      <dgm:spPr/>
      <dgm:t>
        <a:bodyPr/>
        <a:lstStyle/>
        <a:p>
          <a:endParaRPr lang="ru-RU"/>
        </a:p>
      </dgm:t>
    </dgm:pt>
    <dgm:pt modelId="{506EE318-3B72-4487-BBD9-033824DD5374}">
      <dgm:prSet phldrT="[Текст]"/>
      <dgm:spPr>
        <a:xfrm rot="5400000">
          <a:off x="4135711" y="-3549092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dirty="0" err="1" smtClean="0"/>
            <a:t>харидорларнинг</a:t>
          </a:r>
          <a:r>
            <a:rPr lang="ru-RU" dirty="0" smtClean="0"/>
            <a:t> </a:t>
          </a:r>
          <a:r>
            <a:rPr lang="ru-RU" dirty="0" err="1" smtClean="0"/>
            <a:t>даромадлари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52D0DD0-6AE7-4CDA-9E5B-5A4329A0F9EE}" type="parTrans" cxnId="{CB52C032-57E8-4390-BCE5-0024FA6FD311}">
      <dgm:prSet/>
      <dgm:spPr/>
      <dgm:t>
        <a:bodyPr/>
        <a:lstStyle/>
        <a:p>
          <a:endParaRPr lang="ru-RU"/>
        </a:p>
      </dgm:t>
    </dgm:pt>
    <dgm:pt modelId="{7871D15C-EEC7-4C92-98C4-76E5908835A1}" type="sibTrans" cxnId="{CB52C032-57E8-4390-BCE5-0024FA6FD311}">
      <dgm:prSet/>
      <dgm:spPr/>
      <dgm:t>
        <a:bodyPr/>
        <a:lstStyle/>
        <a:p>
          <a:endParaRPr lang="ru-RU"/>
        </a:p>
      </dgm:t>
    </dgm:pt>
    <dgm:pt modelId="{6795A9DD-0365-42B6-97C8-2F832082A272}">
      <dgm:prSet phldrT="[Текст]"/>
      <dgm:spPr>
        <a:xfrm rot="5400000">
          <a:off x="-125469" y="864026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42CDE81-AEC5-4AF2-B27D-7656B6B5BF88}" type="parTrans" cxnId="{02DF7436-B9DE-47AA-B16D-1CEDCAC799E6}">
      <dgm:prSet/>
      <dgm:spPr/>
      <dgm:t>
        <a:bodyPr/>
        <a:lstStyle/>
        <a:p>
          <a:endParaRPr lang="ru-RU"/>
        </a:p>
      </dgm:t>
    </dgm:pt>
    <dgm:pt modelId="{603B91E7-AFA5-48D2-9F07-33D1738E34AB}" type="sibTrans" cxnId="{02DF7436-B9DE-47AA-B16D-1CEDCAC799E6}">
      <dgm:prSet/>
      <dgm:spPr/>
      <dgm:t>
        <a:bodyPr/>
        <a:lstStyle/>
        <a:p>
          <a:endParaRPr lang="ru-RU"/>
        </a:p>
      </dgm:t>
    </dgm:pt>
    <dgm:pt modelId="{7343F962-B55D-485F-AC54-D5EC4DBCB612}">
      <dgm:prSet phldrT="[Текст]"/>
      <dgm:spPr>
        <a:xfrm rot="5400000">
          <a:off x="4135711" y="-2811630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mtClean="0"/>
            <a:t>истеъмолчиларнинг диди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D824AF0-086B-48A5-838F-FB81EE7BC96A}" type="parTrans" cxnId="{D3D64CBA-0B66-44D2-B270-7F548C8CB372}">
      <dgm:prSet/>
      <dgm:spPr/>
      <dgm:t>
        <a:bodyPr/>
        <a:lstStyle/>
        <a:p>
          <a:endParaRPr lang="ru-RU"/>
        </a:p>
      </dgm:t>
    </dgm:pt>
    <dgm:pt modelId="{8AB2E745-B8BA-46C2-BD8D-C33688741E86}" type="sibTrans" cxnId="{D3D64CBA-0B66-44D2-B270-7F548C8CB372}">
      <dgm:prSet/>
      <dgm:spPr/>
      <dgm:t>
        <a:bodyPr/>
        <a:lstStyle/>
        <a:p>
          <a:endParaRPr lang="ru-RU"/>
        </a:p>
      </dgm:t>
    </dgm:pt>
    <dgm:pt modelId="{A44C0EFF-204E-4177-A8B7-B0DBC2264D7F}">
      <dgm:prSet phldrT="[Текст]"/>
      <dgm:spPr>
        <a:xfrm rot="5400000">
          <a:off x="-125469" y="1601488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9FD1349-BD57-4771-B7D4-88465FA224AE}" type="parTrans" cxnId="{0C1A8529-14F1-40E4-8B5B-928FC9157836}">
      <dgm:prSet/>
      <dgm:spPr/>
      <dgm:t>
        <a:bodyPr/>
        <a:lstStyle/>
        <a:p>
          <a:endParaRPr lang="ru-RU"/>
        </a:p>
      </dgm:t>
    </dgm:pt>
    <dgm:pt modelId="{FF3D1AA6-478B-49AB-8E56-06050831B6BB}" type="sibTrans" cxnId="{0C1A8529-14F1-40E4-8B5B-928FC9157836}">
      <dgm:prSet/>
      <dgm:spPr/>
      <dgm:t>
        <a:bodyPr/>
        <a:lstStyle/>
        <a:p>
          <a:endParaRPr lang="ru-RU"/>
        </a:p>
      </dgm:t>
    </dgm:pt>
    <dgm:pt modelId="{336A65D1-982D-481C-8331-2B726B56E4D2}">
      <dgm:prSet phldrT="[Текст]"/>
      <dgm:spPr>
        <a:xfrm rot="5400000">
          <a:off x="4135711" y="-2074168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mtClean="0"/>
            <a:t>ўзаро боғлиқ товарларнинг нархи,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943E543-0752-4F04-87AE-D8C687ABA145}" type="parTrans" cxnId="{99CAFE9B-6548-487E-A239-2CB428E714AC}">
      <dgm:prSet/>
      <dgm:spPr/>
      <dgm:t>
        <a:bodyPr/>
        <a:lstStyle/>
        <a:p>
          <a:endParaRPr lang="ru-RU"/>
        </a:p>
      </dgm:t>
    </dgm:pt>
    <dgm:pt modelId="{2E7E923D-398C-4D09-AC24-0755ACE52244}" type="sibTrans" cxnId="{99CAFE9B-6548-487E-A239-2CB428E714AC}">
      <dgm:prSet/>
      <dgm:spPr/>
      <dgm:t>
        <a:bodyPr/>
        <a:lstStyle/>
        <a:p>
          <a:endParaRPr lang="ru-RU"/>
        </a:p>
      </dgm:t>
    </dgm:pt>
    <dgm:pt modelId="{B93E49AC-7E15-4344-BA2D-5172521191EE}">
      <dgm:prSet phldrT="[Текст]"/>
      <dgm:spPr>
        <a:xfrm rot="5400000">
          <a:off x="-125469" y="2338950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CF9941C-EE3B-4318-ADF8-9AC523EE9338}" type="parTrans" cxnId="{24CBFAE1-5048-41C9-92CD-9F13A0A70B2C}">
      <dgm:prSet/>
      <dgm:spPr/>
      <dgm:t>
        <a:bodyPr/>
        <a:lstStyle/>
        <a:p>
          <a:endParaRPr lang="ru-RU"/>
        </a:p>
      </dgm:t>
    </dgm:pt>
    <dgm:pt modelId="{78AE10A0-993C-4F33-AF2E-2C8043B09643}" type="sibTrans" cxnId="{24CBFAE1-5048-41C9-92CD-9F13A0A70B2C}">
      <dgm:prSet/>
      <dgm:spPr/>
      <dgm:t>
        <a:bodyPr/>
        <a:lstStyle/>
        <a:p>
          <a:endParaRPr lang="ru-RU"/>
        </a:p>
      </dgm:t>
    </dgm:pt>
    <dgm:pt modelId="{EDCBFB08-9E64-40EB-9BCE-57F85E561AF6}">
      <dgm:prSet/>
      <dgm:spPr>
        <a:xfrm rot="5400000">
          <a:off x="4135711" y="-1336706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dirty="0" err="1" smtClean="0"/>
            <a:t>истеъмолчиларнинг</a:t>
          </a:r>
          <a:r>
            <a:rPr lang="ru-RU" dirty="0" smtClean="0"/>
            <a:t> </a:t>
          </a:r>
          <a:r>
            <a:rPr lang="ru-RU" dirty="0" err="1" smtClean="0"/>
            <a:t>кутилмалари</a:t>
          </a:r>
          <a:r>
            <a:rPr lang="ru-RU" dirty="0" smtClean="0"/>
            <a:t> (</a:t>
          </a:r>
          <a:r>
            <a:rPr lang="ru-RU" dirty="0" err="1" smtClean="0"/>
            <a:t>тахминлари</a:t>
          </a:r>
          <a:r>
            <a:rPr lang="ru-RU" dirty="0" smtClean="0"/>
            <a:t>)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6C98D01-0AB5-4226-A7B4-867A0AB14FB6}" type="parTrans" cxnId="{D7506537-1DA6-477C-A86E-C2D11E48C6B3}">
      <dgm:prSet/>
      <dgm:spPr/>
      <dgm:t>
        <a:bodyPr/>
        <a:lstStyle/>
        <a:p>
          <a:endParaRPr lang="ru-RU"/>
        </a:p>
      </dgm:t>
    </dgm:pt>
    <dgm:pt modelId="{64AB4FEF-2B69-4DDD-8434-0F491485EB07}" type="sibTrans" cxnId="{D7506537-1DA6-477C-A86E-C2D11E48C6B3}">
      <dgm:prSet/>
      <dgm:spPr/>
      <dgm:t>
        <a:bodyPr/>
        <a:lstStyle/>
        <a:p>
          <a:endParaRPr lang="ru-RU"/>
        </a:p>
      </dgm:t>
    </dgm:pt>
    <dgm:pt modelId="{6E83868D-BC7D-4B6D-9E30-2FD69F07EC7E}">
      <dgm:prSet phldrT="[Текст]"/>
      <dgm:spPr>
        <a:xfrm rot="5400000">
          <a:off x="-125469" y="3076412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13E8D3F-2D93-43D5-A15F-E7285C00D2B4}" type="parTrans" cxnId="{3CD8CB0C-1993-4A66-8131-FAA7A862EDA8}">
      <dgm:prSet/>
      <dgm:spPr/>
      <dgm:t>
        <a:bodyPr/>
        <a:lstStyle/>
        <a:p>
          <a:endParaRPr lang="ru-RU"/>
        </a:p>
      </dgm:t>
    </dgm:pt>
    <dgm:pt modelId="{7B26F223-1789-4E6E-94C7-B739F47083AC}" type="sibTrans" cxnId="{3CD8CB0C-1993-4A66-8131-FAA7A862EDA8}">
      <dgm:prSet/>
      <dgm:spPr/>
      <dgm:t>
        <a:bodyPr/>
        <a:lstStyle/>
        <a:p>
          <a:endParaRPr lang="ru-RU"/>
        </a:p>
      </dgm:t>
    </dgm:pt>
    <dgm:pt modelId="{3DB9754B-5872-4708-98B3-54D3083CCC42}">
      <dgm:prSet/>
      <dgm:spPr>
        <a:xfrm rot="5400000">
          <a:off x="4135711" y="-599244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dirty="0" err="1" smtClean="0"/>
            <a:t>харидорлар</a:t>
          </a:r>
          <a:r>
            <a:rPr lang="ru-RU" dirty="0" smtClean="0"/>
            <a:t> сони.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9023B888-DE43-4B1C-A9F6-01F18E03FD35}" type="parTrans" cxnId="{7C8946D5-BD06-4E53-ACF6-A3FD79DE37EF}">
      <dgm:prSet/>
      <dgm:spPr/>
      <dgm:t>
        <a:bodyPr/>
        <a:lstStyle/>
        <a:p>
          <a:endParaRPr lang="ru-RU"/>
        </a:p>
      </dgm:t>
    </dgm:pt>
    <dgm:pt modelId="{3F1E2CE4-863B-4A1C-B4FB-435475ADB544}" type="sibTrans" cxnId="{7C8946D5-BD06-4E53-ACF6-A3FD79DE37EF}">
      <dgm:prSet/>
      <dgm:spPr/>
      <dgm:t>
        <a:bodyPr/>
        <a:lstStyle/>
        <a:p>
          <a:endParaRPr lang="ru-RU"/>
        </a:p>
      </dgm:t>
    </dgm:pt>
    <dgm:pt modelId="{D526F6A9-8D3A-4F1B-B31E-D9015D8388B8}" type="pres">
      <dgm:prSet presAssocID="{E54120F0-CDF7-43A0-A7F2-C33A2CB24C2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157D27-42E2-4B13-B512-1AC23E2F711A}" type="pres">
      <dgm:prSet presAssocID="{CC13E25F-FDDE-46B9-9EAF-E982CDD2C80A}" presName="composite" presStyleCnt="0"/>
      <dgm:spPr/>
    </dgm:pt>
    <dgm:pt modelId="{275B380F-1EE0-4B5D-A7B8-1F6BAD897EA5}" type="pres">
      <dgm:prSet presAssocID="{CC13E25F-FDDE-46B9-9EAF-E982CDD2C80A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7EB1F-0AD0-4F9A-99FC-85A3E41C827D}" type="pres">
      <dgm:prSet presAssocID="{CC13E25F-FDDE-46B9-9EAF-E982CDD2C80A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5B9EF-8771-4B4A-8B81-2CB3E7CF7695}" type="pres">
      <dgm:prSet presAssocID="{60F03E39-5DCE-415A-91D2-776B8467B5C8}" presName="sp" presStyleCnt="0"/>
      <dgm:spPr/>
    </dgm:pt>
    <dgm:pt modelId="{0263ED81-E44B-4AC9-97F9-CF5BB57FA46F}" type="pres">
      <dgm:prSet presAssocID="{6795A9DD-0365-42B6-97C8-2F832082A272}" presName="composite" presStyleCnt="0"/>
      <dgm:spPr/>
    </dgm:pt>
    <dgm:pt modelId="{0EDF0503-4331-4DF8-827C-23AE11B16B2C}" type="pres">
      <dgm:prSet presAssocID="{6795A9DD-0365-42B6-97C8-2F832082A272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F84725-B766-488A-B274-8F62F818719E}" type="pres">
      <dgm:prSet presAssocID="{6795A9DD-0365-42B6-97C8-2F832082A272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D907C5-EB37-4526-BA0A-C949E1EC3CDA}" type="pres">
      <dgm:prSet presAssocID="{603B91E7-AFA5-48D2-9F07-33D1738E34AB}" presName="sp" presStyleCnt="0"/>
      <dgm:spPr/>
    </dgm:pt>
    <dgm:pt modelId="{7A0CCDAD-CE9E-4F40-B206-86A59B23947F}" type="pres">
      <dgm:prSet presAssocID="{A44C0EFF-204E-4177-A8B7-B0DBC2264D7F}" presName="composite" presStyleCnt="0"/>
      <dgm:spPr/>
    </dgm:pt>
    <dgm:pt modelId="{7D16FE23-297F-4788-953B-0EDACBE413EF}" type="pres">
      <dgm:prSet presAssocID="{A44C0EFF-204E-4177-A8B7-B0DBC2264D7F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B1C18-EFC1-4CC2-ABF8-5AC1207C7C23}" type="pres">
      <dgm:prSet presAssocID="{A44C0EFF-204E-4177-A8B7-B0DBC2264D7F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96A611-B815-49A3-A038-4EDCF41C19DD}" type="pres">
      <dgm:prSet presAssocID="{FF3D1AA6-478B-49AB-8E56-06050831B6BB}" presName="sp" presStyleCnt="0"/>
      <dgm:spPr/>
    </dgm:pt>
    <dgm:pt modelId="{E142E3C0-A904-4C50-BC13-AA03D44CB8B3}" type="pres">
      <dgm:prSet presAssocID="{B93E49AC-7E15-4344-BA2D-5172521191EE}" presName="composite" presStyleCnt="0"/>
      <dgm:spPr/>
    </dgm:pt>
    <dgm:pt modelId="{4F8EA311-6E68-4F92-BCE8-CC5C1F2236AD}" type="pres">
      <dgm:prSet presAssocID="{B93E49AC-7E15-4344-BA2D-5172521191E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27498A-9EB4-4564-A025-CA3EF7E4827B}" type="pres">
      <dgm:prSet presAssocID="{B93E49AC-7E15-4344-BA2D-5172521191EE}" presName="descendantText" presStyleLbl="alignAcc1" presStyleIdx="3" presStyleCnt="5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B318FEF6-F11C-4A72-9913-ACE8104C8F70}" type="pres">
      <dgm:prSet presAssocID="{78AE10A0-993C-4F33-AF2E-2C8043B09643}" presName="sp" presStyleCnt="0"/>
      <dgm:spPr/>
    </dgm:pt>
    <dgm:pt modelId="{B9BFB2CD-29E4-4B3E-A4C1-4BC5966FD418}" type="pres">
      <dgm:prSet presAssocID="{6E83868D-BC7D-4B6D-9E30-2FD69F07EC7E}" presName="composite" presStyleCnt="0"/>
      <dgm:spPr/>
    </dgm:pt>
    <dgm:pt modelId="{0E677139-07DD-4247-80AB-1935AD4FF744}" type="pres">
      <dgm:prSet presAssocID="{6E83868D-BC7D-4B6D-9E30-2FD69F07EC7E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7123A-3C59-40B3-9D25-4B665C28E1A7}" type="pres">
      <dgm:prSet presAssocID="{6E83868D-BC7D-4B6D-9E30-2FD69F07EC7E}" presName="descendantText" presStyleLbl="alignAcc1" presStyleIdx="4" presStyleCnt="5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</dgm:ptLst>
  <dgm:cxnLst>
    <dgm:cxn modelId="{D5CE235A-539B-4B23-AA9F-31750135E56A}" type="presOf" srcId="{CC13E25F-FDDE-46B9-9EAF-E982CDD2C80A}" destId="{275B380F-1EE0-4B5D-A7B8-1F6BAD897EA5}" srcOrd="0" destOrd="0" presId="urn:microsoft.com/office/officeart/2005/8/layout/chevron2"/>
    <dgm:cxn modelId="{B86CF1BE-4A61-403C-B7E1-BFB85BA4C5D0}" type="presOf" srcId="{7343F962-B55D-485F-AC54-D5EC4DBCB612}" destId="{D6F84725-B766-488A-B274-8F62F818719E}" srcOrd="0" destOrd="0" presId="urn:microsoft.com/office/officeart/2005/8/layout/chevron2"/>
    <dgm:cxn modelId="{D7506537-1DA6-477C-A86E-C2D11E48C6B3}" srcId="{B93E49AC-7E15-4344-BA2D-5172521191EE}" destId="{EDCBFB08-9E64-40EB-9BCE-57F85E561AF6}" srcOrd="0" destOrd="0" parTransId="{46C98D01-0AB5-4226-A7B4-867A0AB14FB6}" sibTransId="{64AB4FEF-2B69-4DDD-8434-0F491485EB07}"/>
    <dgm:cxn modelId="{42A8C4A3-AF17-4411-B75C-5E18D805BAC1}" type="presOf" srcId="{EDCBFB08-9E64-40EB-9BCE-57F85E561AF6}" destId="{5827498A-9EB4-4564-A025-CA3EF7E4827B}" srcOrd="0" destOrd="0" presId="urn:microsoft.com/office/officeart/2005/8/layout/chevron2"/>
    <dgm:cxn modelId="{512B4208-A12F-47FF-AFB0-62FCFDC5DB3D}" type="presOf" srcId="{3DB9754B-5872-4708-98B3-54D3083CCC42}" destId="{5537123A-3C59-40B3-9D25-4B665C28E1A7}" srcOrd="0" destOrd="0" presId="urn:microsoft.com/office/officeart/2005/8/layout/chevron2"/>
    <dgm:cxn modelId="{CB52C032-57E8-4390-BCE5-0024FA6FD311}" srcId="{CC13E25F-FDDE-46B9-9EAF-E982CDD2C80A}" destId="{506EE318-3B72-4487-BBD9-033824DD5374}" srcOrd="0" destOrd="0" parTransId="{552D0DD0-6AE7-4CDA-9E5B-5A4329A0F9EE}" sibTransId="{7871D15C-EEC7-4C92-98C4-76E5908835A1}"/>
    <dgm:cxn modelId="{99CAFE9B-6548-487E-A239-2CB428E714AC}" srcId="{A44C0EFF-204E-4177-A8B7-B0DBC2264D7F}" destId="{336A65D1-982D-481C-8331-2B726B56E4D2}" srcOrd="0" destOrd="0" parTransId="{E943E543-0752-4F04-87AE-D8C687ABA145}" sibTransId="{2E7E923D-398C-4D09-AC24-0755ACE52244}"/>
    <dgm:cxn modelId="{F751CF34-C2E0-4B35-8872-DBD59CB1CA45}" type="presOf" srcId="{6E83868D-BC7D-4B6D-9E30-2FD69F07EC7E}" destId="{0E677139-07DD-4247-80AB-1935AD4FF744}" srcOrd="0" destOrd="0" presId="urn:microsoft.com/office/officeart/2005/8/layout/chevron2"/>
    <dgm:cxn modelId="{09B82290-6D47-4FCB-8E21-8B7D126F68B8}" type="presOf" srcId="{B93E49AC-7E15-4344-BA2D-5172521191EE}" destId="{4F8EA311-6E68-4F92-BCE8-CC5C1F2236AD}" srcOrd="0" destOrd="0" presId="urn:microsoft.com/office/officeart/2005/8/layout/chevron2"/>
    <dgm:cxn modelId="{02DF7436-B9DE-47AA-B16D-1CEDCAC799E6}" srcId="{E54120F0-CDF7-43A0-A7F2-C33A2CB24C22}" destId="{6795A9DD-0365-42B6-97C8-2F832082A272}" srcOrd="1" destOrd="0" parTransId="{842CDE81-AEC5-4AF2-B27D-7656B6B5BF88}" sibTransId="{603B91E7-AFA5-48D2-9F07-33D1738E34AB}"/>
    <dgm:cxn modelId="{9BB576D1-1968-43DA-9CDA-DADC61DF645C}" type="presOf" srcId="{A44C0EFF-204E-4177-A8B7-B0DBC2264D7F}" destId="{7D16FE23-297F-4788-953B-0EDACBE413EF}" srcOrd="0" destOrd="0" presId="urn:microsoft.com/office/officeart/2005/8/layout/chevron2"/>
    <dgm:cxn modelId="{7C8946D5-BD06-4E53-ACF6-A3FD79DE37EF}" srcId="{6E83868D-BC7D-4B6D-9E30-2FD69F07EC7E}" destId="{3DB9754B-5872-4708-98B3-54D3083CCC42}" srcOrd="0" destOrd="0" parTransId="{9023B888-DE43-4B1C-A9F6-01F18E03FD35}" sibTransId="{3F1E2CE4-863B-4A1C-B4FB-435475ADB544}"/>
    <dgm:cxn modelId="{2CA1806F-3440-48C2-8FB9-9E523D24B4A5}" type="presOf" srcId="{506EE318-3B72-4487-BBD9-033824DD5374}" destId="{57A7EB1F-0AD0-4F9A-99FC-85A3E41C827D}" srcOrd="0" destOrd="0" presId="urn:microsoft.com/office/officeart/2005/8/layout/chevron2"/>
    <dgm:cxn modelId="{D3D64CBA-0B66-44D2-B270-7F548C8CB372}" srcId="{6795A9DD-0365-42B6-97C8-2F832082A272}" destId="{7343F962-B55D-485F-AC54-D5EC4DBCB612}" srcOrd="0" destOrd="0" parTransId="{ED824AF0-086B-48A5-838F-FB81EE7BC96A}" sibTransId="{8AB2E745-B8BA-46C2-BD8D-C33688741E86}"/>
    <dgm:cxn modelId="{E9608BBB-7F92-45E7-A4A6-B23B27A8ED8A}" type="presOf" srcId="{336A65D1-982D-481C-8331-2B726B56E4D2}" destId="{2FEB1C18-EFC1-4CC2-ABF8-5AC1207C7C23}" srcOrd="0" destOrd="0" presId="urn:microsoft.com/office/officeart/2005/8/layout/chevron2"/>
    <dgm:cxn modelId="{FA362ADF-8308-4DD9-B29E-BE8A6A07ACBD}" type="presOf" srcId="{6795A9DD-0365-42B6-97C8-2F832082A272}" destId="{0EDF0503-4331-4DF8-827C-23AE11B16B2C}" srcOrd="0" destOrd="0" presId="urn:microsoft.com/office/officeart/2005/8/layout/chevron2"/>
    <dgm:cxn modelId="{3CD8CB0C-1993-4A66-8131-FAA7A862EDA8}" srcId="{E54120F0-CDF7-43A0-A7F2-C33A2CB24C22}" destId="{6E83868D-BC7D-4B6D-9E30-2FD69F07EC7E}" srcOrd="4" destOrd="0" parTransId="{913E8D3F-2D93-43D5-A15F-E7285C00D2B4}" sibTransId="{7B26F223-1789-4E6E-94C7-B739F47083AC}"/>
    <dgm:cxn modelId="{24CBFAE1-5048-41C9-92CD-9F13A0A70B2C}" srcId="{E54120F0-CDF7-43A0-A7F2-C33A2CB24C22}" destId="{B93E49AC-7E15-4344-BA2D-5172521191EE}" srcOrd="3" destOrd="0" parTransId="{1CF9941C-EE3B-4318-ADF8-9AC523EE9338}" sibTransId="{78AE10A0-993C-4F33-AF2E-2C8043B09643}"/>
    <dgm:cxn modelId="{9AB250F6-7928-4E11-8057-601517686D07}" type="presOf" srcId="{E54120F0-CDF7-43A0-A7F2-C33A2CB24C22}" destId="{D526F6A9-8D3A-4F1B-B31E-D9015D8388B8}" srcOrd="0" destOrd="0" presId="urn:microsoft.com/office/officeart/2005/8/layout/chevron2"/>
    <dgm:cxn modelId="{0C1A8529-14F1-40E4-8B5B-928FC9157836}" srcId="{E54120F0-CDF7-43A0-A7F2-C33A2CB24C22}" destId="{A44C0EFF-204E-4177-A8B7-B0DBC2264D7F}" srcOrd="2" destOrd="0" parTransId="{99FD1349-BD57-4771-B7D4-88465FA224AE}" sibTransId="{FF3D1AA6-478B-49AB-8E56-06050831B6BB}"/>
    <dgm:cxn modelId="{F1FC275E-FF79-4C66-8FEB-E2E3A267CC52}" srcId="{E54120F0-CDF7-43A0-A7F2-C33A2CB24C22}" destId="{CC13E25F-FDDE-46B9-9EAF-E982CDD2C80A}" srcOrd="0" destOrd="0" parTransId="{65BA1273-061F-4882-A435-68597178827C}" sibTransId="{60F03E39-5DCE-415A-91D2-776B8467B5C8}"/>
    <dgm:cxn modelId="{BB82A5D0-8D90-4903-B7BD-B9F118344DF2}" type="presParOf" srcId="{D526F6A9-8D3A-4F1B-B31E-D9015D8388B8}" destId="{84157D27-42E2-4B13-B512-1AC23E2F711A}" srcOrd="0" destOrd="0" presId="urn:microsoft.com/office/officeart/2005/8/layout/chevron2"/>
    <dgm:cxn modelId="{44228FDA-F0F2-4071-B456-54C0727418EE}" type="presParOf" srcId="{84157D27-42E2-4B13-B512-1AC23E2F711A}" destId="{275B380F-1EE0-4B5D-A7B8-1F6BAD897EA5}" srcOrd="0" destOrd="0" presId="urn:microsoft.com/office/officeart/2005/8/layout/chevron2"/>
    <dgm:cxn modelId="{B2C2B64B-00C3-4B2B-AA67-035E124B042E}" type="presParOf" srcId="{84157D27-42E2-4B13-B512-1AC23E2F711A}" destId="{57A7EB1F-0AD0-4F9A-99FC-85A3E41C827D}" srcOrd="1" destOrd="0" presId="urn:microsoft.com/office/officeart/2005/8/layout/chevron2"/>
    <dgm:cxn modelId="{0A82D801-57AB-437E-B86E-885786C4500B}" type="presParOf" srcId="{D526F6A9-8D3A-4F1B-B31E-D9015D8388B8}" destId="{B835B9EF-8771-4B4A-8B81-2CB3E7CF7695}" srcOrd="1" destOrd="0" presId="urn:microsoft.com/office/officeart/2005/8/layout/chevron2"/>
    <dgm:cxn modelId="{C1749D1E-678A-4AF8-959F-915AC4B586A6}" type="presParOf" srcId="{D526F6A9-8D3A-4F1B-B31E-D9015D8388B8}" destId="{0263ED81-E44B-4AC9-97F9-CF5BB57FA46F}" srcOrd="2" destOrd="0" presId="urn:microsoft.com/office/officeart/2005/8/layout/chevron2"/>
    <dgm:cxn modelId="{3E87E6E6-F759-472A-A60E-7BBBE885CCC8}" type="presParOf" srcId="{0263ED81-E44B-4AC9-97F9-CF5BB57FA46F}" destId="{0EDF0503-4331-4DF8-827C-23AE11B16B2C}" srcOrd="0" destOrd="0" presId="urn:microsoft.com/office/officeart/2005/8/layout/chevron2"/>
    <dgm:cxn modelId="{100852B1-A1BD-41C5-81EF-8452B2471314}" type="presParOf" srcId="{0263ED81-E44B-4AC9-97F9-CF5BB57FA46F}" destId="{D6F84725-B766-488A-B274-8F62F818719E}" srcOrd="1" destOrd="0" presId="urn:microsoft.com/office/officeart/2005/8/layout/chevron2"/>
    <dgm:cxn modelId="{95C673D7-77C6-4DF7-A2FB-6F4745E31B1F}" type="presParOf" srcId="{D526F6A9-8D3A-4F1B-B31E-D9015D8388B8}" destId="{5FD907C5-EB37-4526-BA0A-C949E1EC3CDA}" srcOrd="3" destOrd="0" presId="urn:microsoft.com/office/officeart/2005/8/layout/chevron2"/>
    <dgm:cxn modelId="{975D462A-630F-49ED-81D1-BD3CBF9627C4}" type="presParOf" srcId="{D526F6A9-8D3A-4F1B-B31E-D9015D8388B8}" destId="{7A0CCDAD-CE9E-4F40-B206-86A59B23947F}" srcOrd="4" destOrd="0" presId="urn:microsoft.com/office/officeart/2005/8/layout/chevron2"/>
    <dgm:cxn modelId="{3B699017-29F1-491C-8120-0EEF76AB38F3}" type="presParOf" srcId="{7A0CCDAD-CE9E-4F40-B206-86A59B23947F}" destId="{7D16FE23-297F-4788-953B-0EDACBE413EF}" srcOrd="0" destOrd="0" presId="urn:microsoft.com/office/officeart/2005/8/layout/chevron2"/>
    <dgm:cxn modelId="{9E0422CA-CA62-41A5-A880-3F4DF8C4ADBE}" type="presParOf" srcId="{7A0CCDAD-CE9E-4F40-B206-86A59B23947F}" destId="{2FEB1C18-EFC1-4CC2-ABF8-5AC1207C7C23}" srcOrd="1" destOrd="0" presId="urn:microsoft.com/office/officeart/2005/8/layout/chevron2"/>
    <dgm:cxn modelId="{0FBD0D87-9AFA-424A-8FA0-C1B7471F17F7}" type="presParOf" srcId="{D526F6A9-8D3A-4F1B-B31E-D9015D8388B8}" destId="{6E96A611-B815-49A3-A038-4EDCF41C19DD}" srcOrd="5" destOrd="0" presId="urn:microsoft.com/office/officeart/2005/8/layout/chevron2"/>
    <dgm:cxn modelId="{91FBC915-3B3D-4632-A935-96B32A03D3C0}" type="presParOf" srcId="{D526F6A9-8D3A-4F1B-B31E-D9015D8388B8}" destId="{E142E3C0-A904-4C50-BC13-AA03D44CB8B3}" srcOrd="6" destOrd="0" presId="urn:microsoft.com/office/officeart/2005/8/layout/chevron2"/>
    <dgm:cxn modelId="{13DDC971-89D2-4825-B8AB-A7B9F9FD6CD4}" type="presParOf" srcId="{E142E3C0-A904-4C50-BC13-AA03D44CB8B3}" destId="{4F8EA311-6E68-4F92-BCE8-CC5C1F2236AD}" srcOrd="0" destOrd="0" presId="urn:microsoft.com/office/officeart/2005/8/layout/chevron2"/>
    <dgm:cxn modelId="{F831E425-4FD8-494F-BCD1-6C1930E18B85}" type="presParOf" srcId="{E142E3C0-A904-4C50-BC13-AA03D44CB8B3}" destId="{5827498A-9EB4-4564-A025-CA3EF7E4827B}" srcOrd="1" destOrd="0" presId="urn:microsoft.com/office/officeart/2005/8/layout/chevron2"/>
    <dgm:cxn modelId="{B8E8DD25-0A8D-45EE-A0B9-7AF1049FDD0F}" type="presParOf" srcId="{D526F6A9-8D3A-4F1B-B31E-D9015D8388B8}" destId="{B318FEF6-F11C-4A72-9913-ACE8104C8F70}" srcOrd="7" destOrd="0" presId="urn:microsoft.com/office/officeart/2005/8/layout/chevron2"/>
    <dgm:cxn modelId="{3C465BE5-E853-4F8B-8F22-27848944D5FF}" type="presParOf" srcId="{D526F6A9-8D3A-4F1B-B31E-D9015D8388B8}" destId="{B9BFB2CD-29E4-4B3E-A4C1-4BC5966FD418}" srcOrd="8" destOrd="0" presId="urn:microsoft.com/office/officeart/2005/8/layout/chevron2"/>
    <dgm:cxn modelId="{C1659E5C-09B7-4E3F-A74D-A388BB839167}" type="presParOf" srcId="{B9BFB2CD-29E4-4B3E-A4C1-4BC5966FD418}" destId="{0E677139-07DD-4247-80AB-1935AD4FF744}" srcOrd="0" destOrd="0" presId="urn:microsoft.com/office/officeart/2005/8/layout/chevron2"/>
    <dgm:cxn modelId="{83056430-62D7-4BA6-B729-D05386C3132E}" type="presParOf" srcId="{B9BFB2CD-29E4-4B3E-A4C1-4BC5966FD418}" destId="{5537123A-3C59-40B3-9D25-4B665C28E1A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1ED928-D052-4380-B295-305F7920F53D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0137A3-55A2-46E5-91FB-AD4EBE23B2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02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807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437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043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437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1144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527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260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713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4227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382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6684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29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992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669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9347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0558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5850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9002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498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1543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250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2793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2614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5240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3957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345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0610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297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7623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44735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137A3-55A2-46E5-91FB-AD4EBE23B21F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487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393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332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676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208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149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300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986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211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969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51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926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6176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833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12950"/>
            <a:ext cx="10515600" cy="1325563"/>
          </a:xfrm>
        </p:spPr>
        <p:txBody>
          <a:bodyPr/>
          <a:lstStyle>
            <a:lvl1pPr algn="ctr">
              <a:defRPr b="1" i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487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84501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776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7026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6962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04083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46863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699862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9528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2881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0B375B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0B375B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B3800-ABAB-4F9C-A813-B7032F78A534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B375B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B375B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217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897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0D5F60-3A8F-4753-829B-F57653451926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B375B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0B375B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0B375B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C9E4B9-A8B0-4C88-AD25-4CE7A2B34F9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B375B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0B375B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285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ng1lib.org/g/James%20Brickley" TargetMode="External"/><Relationship Id="rId7" Type="http://schemas.openxmlformats.org/officeDocument/2006/relationships/hyperlink" Target="https://en.sng1lib.org/g/James%20A.%20Brander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s://en.sng1lib.org/g/Jeffrey%20M.%20Perloff" TargetMode="External"/><Relationship Id="rId5" Type="http://schemas.openxmlformats.org/officeDocument/2006/relationships/hyperlink" Target="https://en.sng1lib.org/g/Jerold%20L.%20Zimmerman" TargetMode="External"/><Relationship Id="rId4" Type="http://schemas.openxmlformats.org/officeDocument/2006/relationships/hyperlink" Target="https://en.sng1lib.org/g/Clifford%20W.%20Smi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073" y="2716301"/>
            <a:ext cx="1202810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3-</a:t>
            </a:r>
            <a:r>
              <a:rPr lang="uz-Cyrl-UZ" sz="4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мавзу: Бозор кучлари таҳлили: талаб ва таклиф</a:t>
            </a:r>
          </a:p>
          <a:p>
            <a:pPr algn="ctr"/>
            <a:endParaRPr lang="uz-Cyrl-UZ" sz="44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56878" y="4062490"/>
            <a:ext cx="546409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ECONOMICS</a:t>
            </a:r>
          </a:p>
          <a:p>
            <a:pPr algn="ctr"/>
            <a:r>
              <a:rPr lang="uz-Cyrl-UZ" sz="2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uz-Cyrl-UZ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</a:p>
          <a:p>
            <a:pPr algn="ctr"/>
            <a:endParaRPr lang="uz-Cyrl-UZ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.ф.д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доц.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Хошимов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Э.А.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86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1625" y="342421"/>
            <a:ext cx="6771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>
                <a:solidFill>
                  <a:srgbClr val="0B375A"/>
                </a:solidFill>
              </a:rPr>
              <a:t>ва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таклиф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>
                <a:solidFill>
                  <a:srgbClr val="0B375A"/>
                </a:solidFill>
              </a:rPr>
              <a:t>бизнес </a:t>
            </a:r>
            <a:r>
              <a:rPr lang="ru-RU" sz="3600" dirty="0" err="1">
                <a:solidFill>
                  <a:srgbClr val="0B375A"/>
                </a:solidFill>
              </a:rPr>
              <a:t>учун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endParaRPr lang="ru-RU" sz="3600" dirty="0" smtClean="0">
              <a:solidFill>
                <a:srgbClr val="0B375A"/>
              </a:solidFill>
            </a:endParaRPr>
          </a:p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қанчалик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муҳим</a:t>
            </a:r>
            <a:r>
              <a:rPr lang="ru-RU" sz="3600" dirty="0" smtClean="0">
                <a:solidFill>
                  <a:srgbClr val="0B375A"/>
                </a:solidFill>
              </a:rPr>
              <a:t>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90292" y="2007219"/>
            <a:ext cx="6668430" cy="306658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ru-RU" b="1" dirty="0" err="1"/>
              <a:t>Иқтисодий</a:t>
            </a:r>
            <a:r>
              <a:rPr lang="ru-RU" b="1" dirty="0"/>
              <a:t> </a:t>
            </a:r>
            <a:r>
              <a:rPr lang="ru-RU" b="1" dirty="0" err="1"/>
              <a:t>таъсир</a:t>
            </a:r>
            <a:r>
              <a:rPr lang="ru-RU" dirty="0"/>
              <a:t>: </a:t>
            </a:r>
            <a:r>
              <a:rPr lang="uz-Cyrl-UZ" dirty="0"/>
              <a:t>Марказий банк</a:t>
            </a:r>
            <a:r>
              <a:rPr lang="ru-RU" dirty="0"/>
              <a:t> </a:t>
            </a:r>
            <a:r>
              <a:rPr lang="ru-RU" dirty="0" err="1"/>
              <a:t>сиёсати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 пул та</a:t>
            </a:r>
            <a:r>
              <a:rPr lang="uz-Cyrl-UZ" dirty="0"/>
              <a:t>клифини</a:t>
            </a:r>
            <a:r>
              <a:rPr lang="ru-RU" dirty="0"/>
              <a:t> </a:t>
            </a:r>
            <a:r>
              <a:rPr lang="ru-RU" dirty="0" err="1"/>
              <a:t>кўпайтирганда</a:t>
            </a:r>
            <a:r>
              <a:rPr lang="ru-RU" dirty="0"/>
              <a:t>, </a:t>
            </a:r>
            <a:r>
              <a:rPr lang="ru-RU" dirty="0" err="1"/>
              <a:t>истеъмолчилар</a:t>
            </a:r>
            <a:r>
              <a:rPr lang="ru-RU" dirty="0"/>
              <a:t> реакция </a:t>
            </a:r>
            <a:r>
              <a:rPr lang="ru-RU" dirty="0" err="1"/>
              <a:t>қилишади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кўпроқ</a:t>
            </a:r>
            <a:r>
              <a:rPr lang="ru-RU" dirty="0"/>
              <a:t> пул </a:t>
            </a:r>
            <a:r>
              <a:rPr lang="ru-RU" dirty="0" err="1"/>
              <a:t>сарфлашади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хизматларга</a:t>
            </a:r>
            <a:r>
              <a:rPr lang="ru-RU" dirty="0"/>
              <a:t> </a:t>
            </a:r>
            <a:r>
              <a:rPr lang="ru-RU" dirty="0" err="1"/>
              <a:t>талабнинг</a:t>
            </a:r>
            <a:r>
              <a:rPr lang="ru-RU" dirty="0"/>
              <a:t> </a:t>
            </a:r>
            <a:r>
              <a:rPr lang="ru-RU" dirty="0" err="1"/>
              <a:t>ортишига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. </a:t>
            </a:r>
            <a:r>
              <a:rPr lang="ru-RU" dirty="0" err="1"/>
              <a:t>Кўтарилган</a:t>
            </a:r>
            <a:r>
              <a:rPr lang="ru-RU" dirty="0"/>
              <a:t> </a:t>
            </a:r>
            <a:r>
              <a:rPr lang="ru-RU" dirty="0" err="1"/>
              <a:t>талабни</a:t>
            </a:r>
            <a:r>
              <a:rPr lang="ru-RU" dirty="0"/>
              <a:t> </a:t>
            </a:r>
            <a:r>
              <a:rPr lang="ru-RU" dirty="0" err="1"/>
              <a:t>қондириш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компаниялар</a:t>
            </a:r>
            <a:r>
              <a:rPr lang="ru-RU" dirty="0"/>
              <a:t> </a:t>
            </a:r>
            <a:r>
              <a:rPr lang="uz-Cyrl-UZ" dirty="0"/>
              <a:t>мос равишда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чиқаришни</a:t>
            </a:r>
            <a:r>
              <a:rPr lang="ru-RU" dirty="0"/>
              <a:t> </a:t>
            </a:r>
            <a:r>
              <a:rPr lang="ru-RU" dirty="0" err="1"/>
              <a:t>кўпайтиради</a:t>
            </a:r>
            <a:r>
              <a:rPr lang="ru-RU" dirty="0"/>
              <a:t>.</a:t>
            </a:r>
          </a:p>
          <a:p>
            <a:endParaRPr lang="ru-RU" b="1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9805" y="1915918"/>
            <a:ext cx="4438796" cy="31578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63054" y="5262306"/>
            <a:ext cx="2988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www.cbu.uz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546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1625" y="342421"/>
            <a:ext cx="6771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>
                <a:solidFill>
                  <a:srgbClr val="0B375A"/>
                </a:solidFill>
              </a:rPr>
              <a:t>ва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таклиф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>
                <a:solidFill>
                  <a:srgbClr val="0B375A"/>
                </a:solidFill>
              </a:rPr>
              <a:t>бизнес </a:t>
            </a:r>
            <a:r>
              <a:rPr lang="ru-RU" sz="3600" dirty="0" err="1">
                <a:solidFill>
                  <a:srgbClr val="0B375A"/>
                </a:solidFill>
              </a:rPr>
              <a:t>учун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endParaRPr lang="ru-RU" sz="3600" dirty="0" smtClean="0">
              <a:solidFill>
                <a:srgbClr val="0B375A"/>
              </a:solidFill>
            </a:endParaRPr>
          </a:p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қанчалик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муҳим</a:t>
            </a:r>
            <a:r>
              <a:rPr lang="ru-RU" sz="3600" dirty="0" smtClean="0">
                <a:solidFill>
                  <a:srgbClr val="0B375A"/>
                </a:solidFill>
              </a:rPr>
              <a:t>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90293" y="1672683"/>
            <a:ext cx="7214839" cy="44943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b="1" dirty="0" err="1" smtClean="0"/>
              <a:t>Маҳаллий</a:t>
            </a:r>
            <a:r>
              <a:rPr lang="ru-RU" b="1" dirty="0" smtClean="0"/>
              <a:t> </a:t>
            </a:r>
            <a:r>
              <a:rPr lang="ru-RU" b="1" dirty="0" err="1"/>
              <a:t>таъсир</a:t>
            </a:r>
            <a:r>
              <a:rPr lang="ru-RU" dirty="0"/>
              <a:t>: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бизнес </a:t>
            </a:r>
            <a:r>
              <a:rPr lang="ru-RU" dirty="0" err="1"/>
              <a:t>истеъмолчига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бизнесга</a:t>
            </a:r>
            <a:r>
              <a:rPr lang="ru-RU" dirty="0"/>
              <a:t> </a:t>
            </a:r>
            <a:r>
              <a:rPr lang="uz-Cyrl-UZ" dirty="0"/>
              <a:t>товар таклиф қилади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кўрсатади</a:t>
            </a:r>
            <a:r>
              <a:rPr lang="ru-RU" dirty="0"/>
              <a:t>. Товар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хизматнинг</a:t>
            </a:r>
            <a:r>
              <a:rPr lang="ru-RU" dirty="0"/>
              <a:t> </a:t>
            </a:r>
            <a:r>
              <a:rPr lang="ru-RU" dirty="0" err="1"/>
              <a:t>таклифи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талаби</a:t>
            </a:r>
            <a:r>
              <a:rPr lang="ru-RU" dirty="0"/>
              <a:t> </a:t>
            </a:r>
            <a:r>
              <a:rPr lang="ru-RU" dirty="0" err="1"/>
              <a:t>бозордан</a:t>
            </a:r>
            <a:r>
              <a:rPr lang="ru-RU" dirty="0"/>
              <a:t> </a:t>
            </a:r>
            <a:r>
              <a:rPr lang="ru-RU" dirty="0" err="1"/>
              <a:t>олинадиган</a:t>
            </a:r>
            <a:r>
              <a:rPr lang="ru-RU" dirty="0"/>
              <a:t> </a:t>
            </a:r>
            <a:r>
              <a:rPr lang="ru-RU" dirty="0" err="1"/>
              <a:t>даромадга</a:t>
            </a:r>
            <a:r>
              <a:rPr lang="ru-RU" dirty="0"/>
              <a:t> </a:t>
            </a:r>
            <a:r>
              <a:rPr lang="ru-RU" dirty="0" err="1"/>
              <a:t>таъсир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  <a:r>
              <a:rPr lang="uz-Cyrl-UZ" dirty="0"/>
              <a:t>Масалан</a:t>
            </a:r>
            <a:r>
              <a:rPr lang="ru-RU" dirty="0"/>
              <a:t>: </a:t>
            </a:r>
            <a:r>
              <a:rPr lang="ru-RU" dirty="0" err="1"/>
              <a:t>Ёқилғи</a:t>
            </a:r>
            <a:r>
              <a:rPr lang="ru-RU" dirty="0"/>
              <a:t> </a:t>
            </a:r>
            <a:r>
              <a:rPr lang="ru-RU" dirty="0" err="1"/>
              <a:t>компаниялари</a:t>
            </a:r>
            <a:r>
              <a:rPr lang="ru-RU" dirty="0"/>
              <a:t> та</a:t>
            </a:r>
            <a:r>
              <a:rPr lang="uz-Cyrl-UZ" dirty="0"/>
              <a:t>клиф</a:t>
            </a:r>
            <a:r>
              <a:rPr lang="ru-RU" dirty="0"/>
              <a:t> </a:t>
            </a:r>
            <a:r>
              <a:rPr lang="ru-RU" dirty="0" err="1"/>
              <a:t>чекланганлиги</a:t>
            </a:r>
            <a:r>
              <a:rPr lang="ru-RU" dirty="0"/>
              <a:t> </a:t>
            </a:r>
            <a:r>
              <a:rPr lang="ru-RU" dirty="0" err="1"/>
              <a:t>сабабли</a:t>
            </a:r>
            <a:r>
              <a:rPr lang="ru-RU" dirty="0"/>
              <a:t> </a:t>
            </a:r>
            <a:r>
              <a:rPr lang="ru-RU" dirty="0" err="1"/>
              <a:t>ёқилғи</a:t>
            </a:r>
            <a:r>
              <a:rPr lang="ru-RU" dirty="0"/>
              <a:t> </a:t>
            </a:r>
            <a:r>
              <a:rPr lang="ru-RU" dirty="0" err="1"/>
              <a:t>нархини</a:t>
            </a:r>
            <a:r>
              <a:rPr lang="ru-RU" dirty="0"/>
              <a:t> </a:t>
            </a:r>
            <a:r>
              <a:rPr lang="ru-RU" dirty="0" err="1"/>
              <a:t>оширганда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глобал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маҳаллий</a:t>
            </a:r>
            <a:r>
              <a:rPr lang="ru-RU" dirty="0"/>
              <a:t> </a:t>
            </a:r>
            <a:r>
              <a:rPr lang="ru-RU" dirty="0" err="1"/>
              <a:t>корхоналарга</a:t>
            </a:r>
            <a:r>
              <a:rPr lang="ru-RU" dirty="0"/>
              <a:t> </a:t>
            </a:r>
            <a:r>
              <a:rPr lang="ru-RU" dirty="0" err="1"/>
              <a:t>таъсир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  <a:r>
              <a:rPr lang="ru-RU" dirty="0" err="1"/>
              <a:t>Ёқилғи</a:t>
            </a:r>
            <a:r>
              <a:rPr lang="ru-RU" dirty="0"/>
              <a:t> </a:t>
            </a:r>
            <a:r>
              <a:rPr lang="ru-RU" dirty="0" err="1"/>
              <a:t>нархи</a:t>
            </a:r>
            <a:r>
              <a:rPr lang="ru-RU" dirty="0"/>
              <a:t> </a:t>
            </a:r>
            <a:r>
              <a:rPr lang="ru-RU" dirty="0" err="1"/>
              <a:t>ошганда</a:t>
            </a:r>
            <a:r>
              <a:rPr lang="ru-RU" dirty="0"/>
              <a:t>, транспорт </a:t>
            </a:r>
            <a:r>
              <a:rPr lang="ru-RU" dirty="0" err="1"/>
              <a:t>компаниялари</a:t>
            </a:r>
            <a:r>
              <a:rPr lang="ru-RU" dirty="0"/>
              <a:t> </a:t>
            </a:r>
            <a:r>
              <a:rPr lang="ru-RU" dirty="0" err="1"/>
              <a:t>операцион</a:t>
            </a:r>
            <a:r>
              <a:rPr lang="ru-RU" dirty="0"/>
              <a:t> </a:t>
            </a:r>
            <a:r>
              <a:rPr lang="ru-RU" dirty="0" err="1"/>
              <a:t>харажатларни</a:t>
            </a:r>
            <a:r>
              <a:rPr lang="ru-RU" dirty="0"/>
              <a:t> </a:t>
            </a:r>
            <a:r>
              <a:rPr lang="ru-RU" dirty="0" err="1"/>
              <a:t>кўпайтирдилар</a:t>
            </a:r>
            <a:r>
              <a:rPr lang="ru-RU" dirty="0"/>
              <a:t>. Ушбу </a:t>
            </a:r>
            <a:r>
              <a:rPr lang="ru-RU" dirty="0" err="1"/>
              <a:t>нархнинг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қисми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мижозларига</a:t>
            </a:r>
            <a:r>
              <a:rPr lang="ru-RU" dirty="0"/>
              <a:t> </a:t>
            </a:r>
            <a:r>
              <a:rPr lang="ru-RU" dirty="0" err="1" smtClean="0"/>
              <a:t>етказиб</a:t>
            </a:r>
            <a:r>
              <a:rPr lang="ru-RU" dirty="0" smtClean="0"/>
              <a:t> </a:t>
            </a:r>
            <a:r>
              <a:rPr lang="ru-RU" dirty="0" err="1"/>
              <a:t>бериш</a:t>
            </a:r>
            <a:r>
              <a:rPr lang="ru-RU" dirty="0"/>
              <a:t> </a:t>
            </a:r>
            <a:r>
              <a:rPr lang="ru-RU" dirty="0" err="1"/>
              <a:t>харажатлари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ҳолатларда</a:t>
            </a:r>
            <a:r>
              <a:rPr lang="ru-RU" dirty="0"/>
              <a:t> </a:t>
            </a:r>
            <a:r>
              <a:rPr lang="ru-RU" dirty="0" err="1"/>
              <a:t>камроқ</a:t>
            </a:r>
            <a:r>
              <a:rPr lang="ru-RU" dirty="0"/>
              <a:t> </a:t>
            </a:r>
            <a:r>
              <a:rPr lang="ru-RU" dirty="0" err="1" smtClean="0"/>
              <a:t>етказиб</a:t>
            </a:r>
            <a:r>
              <a:rPr lang="ru-RU" dirty="0" smtClean="0"/>
              <a:t> </a:t>
            </a:r>
            <a:r>
              <a:rPr lang="ru-RU" dirty="0" err="1"/>
              <a:t>бериш</a:t>
            </a:r>
            <a:r>
              <a:rPr lang="ru-RU" dirty="0"/>
              <a:t> </a:t>
            </a:r>
            <a:r>
              <a:rPr lang="ru-RU" dirty="0" err="1"/>
              <a:t>шаклида</a:t>
            </a:r>
            <a:r>
              <a:rPr lang="ru-RU" dirty="0"/>
              <a:t> </a:t>
            </a:r>
            <a:r>
              <a:rPr lang="ru-RU" dirty="0" err="1"/>
              <a:t>берилади</a:t>
            </a:r>
            <a:r>
              <a:rPr lang="ru-RU" dirty="0"/>
              <a:t>.</a:t>
            </a:r>
          </a:p>
          <a:p>
            <a:endParaRPr lang="ru-RU" b="1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0805" y="1672683"/>
            <a:ext cx="3366892" cy="23640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86439" y="4237463"/>
            <a:ext cx="224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Манба: интернет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929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1625" y="342421"/>
            <a:ext cx="6771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>
                <a:solidFill>
                  <a:srgbClr val="0B375A"/>
                </a:solidFill>
              </a:rPr>
              <a:t>ва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таклиф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>
                <a:solidFill>
                  <a:srgbClr val="0B375A"/>
                </a:solidFill>
              </a:rPr>
              <a:t>бизнес </a:t>
            </a:r>
            <a:r>
              <a:rPr lang="ru-RU" sz="3600" dirty="0" err="1">
                <a:solidFill>
                  <a:srgbClr val="0B375A"/>
                </a:solidFill>
              </a:rPr>
              <a:t>учун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endParaRPr lang="ru-RU" sz="3600" dirty="0" smtClean="0">
              <a:solidFill>
                <a:srgbClr val="0B375A"/>
              </a:solidFill>
            </a:endParaRPr>
          </a:p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қанчалик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муҳим</a:t>
            </a:r>
            <a:r>
              <a:rPr lang="ru-RU" sz="3600" dirty="0" smtClean="0">
                <a:solidFill>
                  <a:srgbClr val="0B375A"/>
                </a:solidFill>
              </a:rPr>
              <a:t>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758282" y="1672683"/>
            <a:ext cx="6590371" cy="44943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b="1" dirty="0"/>
              <a:t>Та</a:t>
            </a:r>
            <a:r>
              <a:rPr lang="uz-Cyrl-UZ" b="1" dirty="0"/>
              <a:t>клиф рисклари</a:t>
            </a:r>
            <a:r>
              <a:rPr lang="ru-RU" dirty="0"/>
              <a:t>: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таклиф</a:t>
            </a:r>
            <a:r>
              <a:rPr lang="ru-RU" dirty="0"/>
              <a:t> </a:t>
            </a:r>
            <a:r>
              <a:rPr lang="uz-Cyrl-UZ" dirty="0"/>
              <a:t>мол е</a:t>
            </a:r>
            <a:r>
              <a:rPr lang="ru-RU" dirty="0" err="1"/>
              <a:t>тказиб</a:t>
            </a:r>
            <a:r>
              <a:rPr lang="ru-RU" dirty="0"/>
              <a:t> </a:t>
            </a:r>
            <a:r>
              <a:rPr lang="ru-RU" dirty="0" err="1"/>
              <a:t>берувчиларингизга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таъсир</a:t>
            </a:r>
            <a:r>
              <a:rPr lang="ru-RU" dirty="0"/>
              <a:t> </a:t>
            </a:r>
            <a:r>
              <a:rPr lang="ru-RU" dirty="0" err="1"/>
              <a:t>қилиши</a:t>
            </a:r>
            <a:r>
              <a:rPr lang="ru-RU" dirty="0"/>
              <a:t> </a:t>
            </a:r>
            <a:r>
              <a:rPr lang="ru-RU" dirty="0" err="1"/>
              <a:t>мумкинлигини</a:t>
            </a:r>
            <a:r>
              <a:rPr lang="ru-RU" dirty="0"/>
              <a:t> </a:t>
            </a:r>
            <a:r>
              <a:rPr lang="ru-RU" dirty="0" err="1"/>
              <a:t>тушуниш</a:t>
            </a:r>
            <a:r>
              <a:rPr lang="ru-RU" dirty="0"/>
              <a:t> </a:t>
            </a:r>
            <a:r>
              <a:rPr lang="ru-RU" dirty="0" err="1"/>
              <a:t>муҳимдир</a:t>
            </a:r>
            <a:r>
              <a:rPr lang="ru-RU" dirty="0"/>
              <a:t>.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маҳсулотга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хизматга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камайса</a:t>
            </a:r>
            <a:r>
              <a:rPr lang="ru-RU" dirty="0"/>
              <a:t>, </a:t>
            </a:r>
            <a:r>
              <a:rPr lang="ru-RU" dirty="0" err="1"/>
              <a:t>сизга</a:t>
            </a:r>
            <a:r>
              <a:rPr lang="ru-RU" dirty="0"/>
              <a:t> </a:t>
            </a:r>
            <a:r>
              <a:rPr lang="ru-RU" dirty="0" err="1"/>
              <a:t>керакли</a:t>
            </a:r>
            <a:r>
              <a:rPr lang="ru-RU" dirty="0"/>
              <a:t> </a:t>
            </a:r>
            <a:r>
              <a:rPr lang="uz-Cyrl-UZ" dirty="0"/>
              <a:t>хом-ашёларни</a:t>
            </a:r>
            <a:r>
              <a:rPr lang="ru-RU" dirty="0"/>
              <a:t> </a:t>
            </a:r>
            <a:r>
              <a:rPr lang="ru-RU" dirty="0" err="1"/>
              <a:t>тақдим</a:t>
            </a:r>
            <a:r>
              <a:rPr lang="ru-RU" dirty="0"/>
              <a:t> </a:t>
            </a:r>
            <a:r>
              <a:rPr lang="ru-RU" dirty="0" err="1"/>
              <a:t>этганлар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uz-Cyrl-UZ" dirty="0"/>
              <a:t>е</a:t>
            </a:r>
            <a:r>
              <a:rPr lang="ru-RU" dirty="0" err="1"/>
              <a:t>тишмовчиликка</a:t>
            </a:r>
            <a:r>
              <a:rPr lang="ru-RU" dirty="0"/>
              <a:t> </a:t>
            </a:r>
            <a:r>
              <a:rPr lang="ru-RU" dirty="0" err="1"/>
              <a:t>дуч</a:t>
            </a:r>
            <a:r>
              <a:rPr lang="ru-RU" dirty="0"/>
              <a:t> </a:t>
            </a:r>
            <a:r>
              <a:rPr lang="ru-RU" dirty="0" err="1"/>
              <a:t>келиши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Ушбу </a:t>
            </a:r>
            <a:r>
              <a:rPr lang="ru-RU" dirty="0" err="1"/>
              <a:t>манбалар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материалларни</a:t>
            </a:r>
            <a:r>
              <a:rPr lang="ru-RU" dirty="0"/>
              <a:t> </a:t>
            </a:r>
            <a:r>
              <a:rPr lang="ru-RU" dirty="0" err="1"/>
              <a:t>йўқотиш</a:t>
            </a:r>
            <a:r>
              <a:rPr lang="ru-RU" dirty="0"/>
              <a:t> </a:t>
            </a:r>
            <a:r>
              <a:rPr lang="ru-RU" dirty="0" err="1"/>
              <a:t>сизнинг</a:t>
            </a:r>
            <a:r>
              <a:rPr lang="ru-RU" dirty="0"/>
              <a:t> </a:t>
            </a:r>
            <a:r>
              <a:rPr lang="ru-RU" dirty="0" err="1"/>
              <a:t>бизнесингизни</a:t>
            </a:r>
            <a:r>
              <a:rPr lang="ru-RU" dirty="0"/>
              <a:t> </a:t>
            </a:r>
            <a:r>
              <a:rPr lang="ru-RU" dirty="0" err="1"/>
              <a:t>истеъмолчилар</a:t>
            </a:r>
            <a:r>
              <a:rPr lang="ru-RU" dirty="0"/>
              <a:t> </a:t>
            </a:r>
            <a:r>
              <a:rPr lang="ru-RU" dirty="0" err="1"/>
              <a:t>эҳтиёжларини</a:t>
            </a:r>
            <a:r>
              <a:rPr lang="ru-RU" dirty="0"/>
              <a:t> </a:t>
            </a:r>
            <a:r>
              <a:rPr lang="ru-RU" dirty="0" err="1"/>
              <a:t>қондириш</a:t>
            </a:r>
            <a:r>
              <a:rPr lang="ru-RU" dirty="0"/>
              <a:t> </a:t>
            </a:r>
            <a:r>
              <a:rPr lang="ru-RU" dirty="0" err="1"/>
              <a:t>қобилиятини</a:t>
            </a:r>
            <a:r>
              <a:rPr lang="ru-RU" dirty="0"/>
              <a:t> </a:t>
            </a:r>
            <a:r>
              <a:rPr lang="uz-Cyrl-UZ" dirty="0"/>
              <a:t>пасайтириши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uz-Cyrl-UZ" dirty="0"/>
              <a:t>тунлай издан чиқариши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, шу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uz-Cyrl-UZ" dirty="0"/>
              <a:t>харидорлар зарур</a:t>
            </a:r>
            <a:r>
              <a:rPr lang="ru-RU" dirty="0"/>
              <a:t> </a:t>
            </a:r>
            <a:r>
              <a:rPr lang="ru-RU" dirty="0" err="1"/>
              <a:t>маҳсулотлар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хизматларни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жойда</a:t>
            </a:r>
            <a:r>
              <a:rPr lang="ru-RU" dirty="0"/>
              <a:t> </a:t>
            </a:r>
            <a:r>
              <a:rPr lang="ru-RU" dirty="0" err="1"/>
              <a:t>излашга</a:t>
            </a:r>
            <a:r>
              <a:rPr lang="ru-RU" dirty="0"/>
              <a:t> </a:t>
            </a:r>
            <a:r>
              <a:rPr lang="ru-RU" dirty="0" err="1"/>
              <a:t>мажбур</a:t>
            </a:r>
            <a:r>
              <a:rPr lang="ru-RU" dirty="0"/>
              <a:t> </a:t>
            </a:r>
            <a:r>
              <a:rPr lang="uz-Cyrl-UZ" dirty="0"/>
              <a:t>бўладилар</a:t>
            </a:r>
            <a:r>
              <a:rPr lang="ru-RU" dirty="0"/>
              <a:t>. </a:t>
            </a:r>
            <a:r>
              <a:rPr lang="ru-RU" dirty="0" err="1"/>
              <a:t>Бунинг</a:t>
            </a:r>
            <a:r>
              <a:rPr lang="ru-RU" dirty="0"/>
              <a:t> </a:t>
            </a:r>
            <a:r>
              <a:rPr lang="ru-RU" dirty="0" err="1"/>
              <a:t>олдини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сиз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uz-Cyrl-UZ" dirty="0"/>
              <a:t>мол е</a:t>
            </a:r>
            <a:r>
              <a:rPr lang="ru-RU" dirty="0" err="1"/>
              <a:t>тказиб</a:t>
            </a:r>
            <a:r>
              <a:rPr lang="ru-RU" dirty="0"/>
              <a:t> </a:t>
            </a:r>
            <a:r>
              <a:rPr lang="ru-RU" dirty="0" err="1"/>
              <a:t>берувчиларнинг</a:t>
            </a:r>
            <a:r>
              <a:rPr lang="ru-RU" dirty="0"/>
              <a:t> </a:t>
            </a:r>
            <a:r>
              <a:rPr lang="ru-RU" dirty="0" err="1"/>
              <a:t>ишончлилигини</a:t>
            </a:r>
            <a:r>
              <a:rPr lang="ru-RU" dirty="0"/>
              <a:t> </a:t>
            </a:r>
            <a:r>
              <a:rPr lang="ru-RU" dirty="0" err="1"/>
              <a:t>баҳолашингиз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  <a:r>
              <a:rPr lang="ru-RU" dirty="0" err="1"/>
              <a:t>Биринчидан</a:t>
            </a:r>
            <a:r>
              <a:rPr lang="ru-RU" dirty="0"/>
              <a:t>,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uz-Cyrl-UZ" dirty="0"/>
              <a:t>мол е</a:t>
            </a:r>
            <a:r>
              <a:rPr lang="ru-RU" dirty="0" err="1"/>
              <a:t>тказиб</a:t>
            </a:r>
            <a:r>
              <a:rPr lang="ru-RU" dirty="0"/>
              <a:t> </a:t>
            </a:r>
            <a:r>
              <a:rPr lang="ru-RU" dirty="0" err="1"/>
              <a:t>берувчининг</a:t>
            </a:r>
            <a:r>
              <a:rPr lang="ru-RU" dirty="0"/>
              <a:t> </a:t>
            </a:r>
            <a:r>
              <a:rPr lang="uz-Cyrl-UZ" dirty="0"/>
              <a:t>фаолияти самарадорлигини</a:t>
            </a:r>
            <a:r>
              <a:rPr lang="ru-RU" dirty="0"/>
              <a:t> 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чиқинг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uz-Cyrl-UZ" dirty="0"/>
              <a:t>самарадорлик</a:t>
            </a:r>
            <a:r>
              <a:rPr lang="ru-RU" dirty="0"/>
              <a:t>,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вақтида</a:t>
            </a:r>
            <a:r>
              <a:rPr lang="ru-RU" dirty="0"/>
              <a:t> </a:t>
            </a:r>
            <a:r>
              <a:rPr lang="ru-RU" dirty="0" err="1"/>
              <a:t>етказиб</a:t>
            </a:r>
            <a:r>
              <a:rPr lang="ru-RU" dirty="0"/>
              <a:t> </a:t>
            </a:r>
            <a:r>
              <a:rPr lang="ru-RU" dirty="0" err="1"/>
              <a:t>бериш</a:t>
            </a:r>
            <a:r>
              <a:rPr lang="ru-RU" dirty="0"/>
              <a:t>, </a:t>
            </a:r>
            <a:r>
              <a:rPr lang="ru-RU" dirty="0" err="1"/>
              <a:t>мослашувчанлик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имкониятларни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ru-RU" dirty="0"/>
              <a:t>. </a:t>
            </a:r>
            <a:r>
              <a:rPr lang="ru-RU" dirty="0" err="1"/>
              <a:t>Кейинчалик</a:t>
            </a:r>
            <a:r>
              <a:rPr lang="ru-RU" dirty="0"/>
              <a:t>, </a:t>
            </a:r>
            <a:r>
              <a:rPr lang="ru-RU" dirty="0" err="1"/>
              <a:t>даромадлилик</a:t>
            </a:r>
            <a:r>
              <a:rPr lang="ru-RU" dirty="0"/>
              <a:t> </a:t>
            </a:r>
            <a:r>
              <a:rPr lang="ru-RU" dirty="0" err="1"/>
              <a:t>нуқтаи</a:t>
            </a:r>
            <a:r>
              <a:rPr lang="ru-RU" dirty="0"/>
              <a:t> </a:t>
            </a:r>
            <a:r>
              <a:rPr lang="ru-RU" dirty="0" err="1"/>
              <a:t>назаридан</a:t>
            </a:r>
            <a:r>
              <a:rPr lang="ru-RU" dirty="0"/>
              <a:t> </a:t>
            </a:r>
            <a:r>
              <a:rPr lang="ru-RU" dirty="0" err="1"/>
              <a:t>қаерда</a:t>
            </a:r>
            <a:r>
              <a:rPr lang="ru-RU" dirty="0"/>
              <a:t> </a:t>
            </a:r>
            <a:r>
              <a:rPr lang="ru-RU" dirty="0" err="1"/>
              <a:t>эканликларини</a:t>
            </a:r>
            <a:r>
              <a:rPr lang="ru-RU" dirty="0"/>
              <a:t> </a:t>
            </a:r>
            <a:r>
              <a:rPr lang="ru-RU" dirty="0" err="1"/>
              <a:t>кўриш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маълумотларини</a:t>
            </a:r>
            <a:r>
              <a:rPr lang="ru-RU" dirty="0"/>
              <a:t> 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чиқинг</a:t>
            </a:r>
            <a:r>
              <a:rPr lang="ru-RU" dirty="0"/>
              <a:t>. Ушбу </a:t>
            </a:r>
            <a:r>
              <a:rPr lang="ru-RU" dirty="0" err="1"/>
              <a:t>маълумотни</a:t>
            </a:r>
            <a:r>
              <a:rPr lang="ru-RU" dirty="0"/>
              <a:t> </a:t>
            </a:r>
            <a:r>
              <a:rPr lang="ru-RU" dirty="0" err="1"/>
              <a:t>қўлингизда</a:t>
            </a:r>
            <a:r>
              <a:rPr lang="ru-RU" dirty="0"/>
              <a:t> </a:t>
            </a:r>
            <a:r>
              <a:rPr lang="ru-RU" dirty="0" err="1"/>
              <a:t>ушлаб</a:t>
            </a:r>
            <a:r>
              <a:rPr lang="ru-RU" dirty="0"/>
              <a:t> </a:t>
            </a:r>
            <a:r>
              <a:rPr lang="ru-RU" dirty="0" err="1"/>
              <a:t>туринг</a:t>
            </a:r>
            <a:r>
              <a:rPr lang="ru-RU" dirty="0"/>
              <a:t>, </a:t>
            </a:r>
            <a:r>
              <a:rPr lang="ru-RU" dirty="0" err="1"/>
              <a:t>юқоридаги</a:t>
            </a:r>
            <a:r>
              <a:rPr lang="ru-RU" dirty="0"/>
              <a:t> </a:t>
            </a:r>
            <a:r>
              <a:rPr lang="ru-RU" dirty="0" err="1"/>
              <a:t>соҳаларда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натижаларни</a:t>
            </a:r>
            <a:r>
              <a:rPr lang="ru-RU" dirty="0"/>
              <a:t> </a:t>
            </a:r>
            <a:r>
              <a:rPr lang="ru-RU" dirty="0" err="1"/>
              <a:t>кўрсатган</a:t>
            </a:r>
            <a:r>
              <a:rPr lang="ru-RU" dirty="0"/>
              <a:t> </a:t>
            </a:r>
            <a:r>
              <a:rPr lang="uz-Cyrl-UZ" dirty="0"/>
              <a:t>мол </a:t>
            </a:r>
            <a:r>
              <a:rPr lang="ru-RU" dirty="0" err="1"/>
              <a:t>етказиб</a:t>
            </a:r>
            <a:r>
              <a:rPr lang="ru-RU" dirty="0"/>
              <a:t> </a:t>
            </a:r>
            <a:r>
              <a:rPr lang="ru-RU" dirty="0" err="1"/>
              <a:t>берувчиларга</a:t>
            </a:r>
            <a:r>
              <a:rPr lang="ru-RU" dirty="0"/>
              <a:t> </a:t>
            </a:r>
            <a:r>
              <a:rPr lang="ru-RU" dirty="0" err="1"/>
              <a:t>эътиборингизни</a:t>
            </a:r>
            <a:r>
              <a:rPr lang="ru-RU" dirty="0"/>
              <a:t> </a:t>
            </a:r>
            <a:r>
              <a:rPr lang="ru-RU" dirty="0" err="1"/>
              <a:t>қаратинг</a:t>
            </a:r>
            <a:r>
              <a:rPr lang="ru-RU" dirty="0"/>
              <a:t>.</a:t>
            </a:r>
          </a:p>
          <a:p>
            <a:endParaRPr lang="ru-RU" b="1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7668" y="1672683"/>
            <a:ext cx="3968840" cy="24264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86439" y="4237463"/>
            <a:ext cx="224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Манба: интернет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088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1625" y="342421"/>
            <a:ext cx="6771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>
                <a:solidFill>
                  <a:srgbClr val="0B375A"/>
                </a:solidFill>
              </a:rPr>
              <a:t>ва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таклиф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>
                <a:solidFill>
                  <a:srgbClr val="0B375A"/>
                </a:solidFill>
              </a:rPr>
              <a:t>бизнес </a:t>
            </a:r>
            <a:r>
              <a:rPr lang="ru-RU" sz="3600" dirty="0" err="1">
                <a:solidFill>
                  <a:srgbClr val="0B375A"/>
                </a:solidFill>
              </a:rPr>
              <a:t>учун</a:t>
            </a:r>
            <a:r>
              <a:rPr lang="ru-RU" sz="3600" dirty="0">
                <a:solidFill>
                  <a:srgbClr val="0B375A"/>
                </a:solidFill>
              </a:rPr>
              <a:t> </a:t>
            </a:r>
            <a:endParaRPr lang="ru-RU" sz="3600" dirty="0" smtClean="0">
              <a:solidFill>
                <a:srgbClr val="0B375A"/>
              </a:solidFill>
            </a:endParaRPr>
          </a:p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қанчалик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муҳим</a:t>
            </a:r>
            <a:r>
              <a:rPr lang="ru-RU" sz="3600" dirty="0" smtClean="0">
                <a:solidFill>
                  <a:srgbClr val="0B375A"/>
                </a:solidFill>
              </a:rPr>
              <a:t>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014761" y="1683834"/>
            <a:ext cx="5118410" cy="431552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uz-Cyrl-UZ" b="1" dirty="0" smtClean="0"/>
              <a:t>Дефицит </a:t>
            </a:r>
            <a:r>
              <a:rPr lang="uz-Cyrl-UZ" b="1" dirty="0"/>
              <a:t>ва профицит</a:t>
            </a:r>
            <a:r>
              <a:rPr lang="ru-RU" dirty="0"/>
              <a:t>: </a:t>
            </a:r>
            <a:r>
              <a:rPr lang="ru-RU" dirty="0" err="1"/>
              <a:t>менежерлар</a:t>
            </a:r>
            <a:r>
              <a:rPr lang="ru-RU" dirty="0"/>
              <a:t> </a:t>
            </a:r>
            <a:r>
              <a:rPr lang="uz-Cyrl-UZ" dirty="0"/>
              <a:t>мол е</a:t>
            </a:r>
            <a:r>
              <a:rPr lang="ru-RU" dirty="0" err="1"/>
              <a:t>тказиб</a:t>
            </a:r>
            <a:r>
              <a:rPr lang="ru-RU" dirty="0"/>
              <a:t> </a:t>
            </a:r>
            <a:r>
              <a:rPr lang="ru-RU" dirty="0" err="1"/>
              <a:t>берувчилардан</a:t>
            </a:r>
            <a:r>
              <a:rPr lang="ru-RU" dirty="0"/>
              <a:t> </a:t>
            </a:r>
            <a:r>
              <a:rPr lang="ru-RU" dirty="0" err="1"/>
              <a:t>буюртма</a:t>
            </a:r>
            <a:r>
              <a:rPr lang="ru-RU" dirty="0"/>
              <a:t> </a:t>
            </a:r>
            <a:r>
              <a:rPr lang="ru-RU" dirty="0" err="1"/>
              <a:t>беришлари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бирликлар</a:t>
            </a:r>
            <a:r>
              <a:rPr lang="ru-RU" dirty="0"/>
              <a:t> </a:t>
            </a:r>
            <a:r>
              <a:rPr lang="ru-RU" dirty="0" err="1"/>
              <a:t>сонини</a:t>
            </a:r>
            <a:r>
              <a:rPr lang="ru-RU" dirty="0"/>
              <a:t> </a:t>
            </a:r>
            <a:r>
              <a:rPr lang="ru-RU" dirty="0" err="1"/>
              <a:t>тахмин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uz-Cyrl-UZ" dirty="0"/>
              <a:t>таклиф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талабни</a:t>
            </a:r>
            <a:r>
              <a:rPr lang="ru-RU" dirty="0"/>
              <a:t> </a:t>
            </a:r>
            <a:r>
              <a:rPr lang="ru-RU" dirty="0" err="1"/>
              <a:t>тушунишлари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  <a:r>
              <a:rPr lang="ru-RU" dirty="0" err="1"/>
              <a:t>Савдо</a:t>
            </a:r>
            <a:r>
              <a:rPr lang="ru-RU" dirty="0"/>
              <a:t> </a:t>
            </a:r>
            <a:r>
              <a:rPr lang="ru-RU" dirty="0" err="1"/>
              <a:t>кўрсаткичларини</a:t>
            </a:r>
            <a:r>
              <a:rPr lang="ru-RU" dirty="0"/>
              <a:t> </a:t>
            </a:r>
            <a:r>
              <a:rPr lang="ru-RU" dirty="0" err="1"/>
              <a:t>ўрганиш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/>
              <a:t>тенденцияларини</a:t>
            </a:r>
            <a:r>
              <a:rPr lang="ru-RU" dirty="0"/>
              <a:t> </a:t>
            </a:r>
            <a:r>
              <a:rPr lang="ru-RU" dirty="0" err="1"/>
              <a:t>таҳлил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менежерлар</a:t>
            </a:r>
            <a:r>
              <a:rPr lang="ru-RU" dirty="0"/>
              <a:t> </a:t>
            </a:r>
            <a:r>
              <a:rPr lang="ru-RU" dirty="0" err="1"/>
              <a:t>ортиқча</a:t>
            </a:r>
            <a:r>
              <a:rPr lang="ru-RU" dirty="0"/>
              <a:t> </a:t>
            </a:r>
            <a:r>
              <a:rPr lang="ru-RU" dirty="0" err="1" smtClean="0"/>
              <a:t>харажатларни</a:t>
            </a:r>
            <a:r>
              <a:rPr lang="ru-RU" dirty="0" smtClean="0"/>
              <a:t> </a:t>
            </a:r>
            <a:r>
              <a:rPr lang="ru-RU" dirty="0" err="1"/>
              <a:t>олдини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 </a:t>
            </a:r>
            <a:r>
              <a:rPr lang="ru-RU" dirty="0" err="1"/>
              <a:t>хом-ашё</a:t>
            </a:r>
            <a:r>
              <a:rPr lang="ru-RU" dirty="0"/>
              <a:t> </a:t>
            </a:r>
            <a:r>
              <a:rPr lang="ru-RU" dirty="0" err="1"/>
              <a:t>материалларини</a:t>
            </a:r>
            <a:r>
              <a:rPr lang="ru-RU" dirty="0"/>
              <a:t> </a:t>
            </a:r>
            <a:r>
              <a:rPr lang="ru-RU" dirty="0" err="1"/>
              <a:t>олишлари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, </a:t>
            </a:r>
            <a:r>
              <a:rPr lang="ru-RU" dirty="0" err="1"/>
              <a:t>чунки</a:t>
            </a:r>
            <a:r>
              <a:rPr lang="ru-RU" dirty="0"/>
              <a:t> у </a:t>
            </a:r>
            <a:r>
              <a:rPr lang="ru-RU" dirty="0" err="1"/>
              <a:t>нархни</a:t>
            </a:r>
            <a:r>
              <a:rPr lang="ru-RU" dirty="0"/>
              <a:t> </a:t>
            </a:r>
            <a:r>
              <a:rPr lang="ru-RU" dirty="0" err="1"/>
              <a:t>пасайтиради</a:t>
            </a:r>
            <a:r>
              <a:rPr lang="ru-RU" dirty="0"/>
              <a:t> -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талабни</a:t>
            </a:r>
            <a:r>
              <a:rPr lang="ru-RU" dirty="0"/>
              <a:t> </a:t>
            </a:r>
            <a:r>
              <a:rPr lang="ru-RU" dirty="0" err="1"/>
              <a:t>қондириш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uz-Cyrl-UZ" dirty="0" err="1"/>
              <a:t>е</a:t>
            </a:r>
            <a:r>
              <a:rPr lang="ru-RU" dirty="0" err="1" smtClean="0"/>
              <a:t>тарли</a:t>
            </a:r>
            <a:r>
              <a:rPr lang="ru-RU" dirty="0" smtClean="0"/>
              <a:t> </a:t>
            </a:r>
            <a:r>
              <a:rPr lang="ru-RU" dirty="0" err="1"/>
              <a:t>имкониятга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.</a:t>
            </a:r>
          </a:p>
          <a:p>
            <a:endParaRPr lang="ru-RU" b="1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5082" y="1457673"/>
            <a:ext cx="4762500" cy="3228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86439" y="4780763"/>
            <a:ext cx="224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Манба: интернет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331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1625" y="342421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uz-Cyrl-UZ" sz="3600" dirty="0" smtClean="0">
                <a:solidFill>
                  <a:srgbClr val="0B375A"/>
                </a:solidFill>
              </a:rPr>
              <a:t>ва унинг турлари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23317" y="392241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err="1" smtClean="0"/>
              <a:t>Шахсий</a:t>
            </a:r>
            <a:r>
              <a:rPr lang="ru-RU" sz="1600" b="1" dirty="0" smtClean="0"/>
              <a:t> (</a:t>
            </a:r>
            <a:r>
              <a:rPr lang="ru-RU" sz="1600" b="1" dirty="0" err="1" smtClean="0"/>
              <a:t>индивидуал</a:t>
            </a:r>
            <a:r>
              <a:rPr lang="ru-RU" sz="1600" b="1" dirty="0" smtClean="0"/>
              <a:t>) </a:t>
            </a:r>
            <a:r>
              <a:rPr lang="ru-RU" sz="1600" b="1" dirty="0" err="1"/>
              <a:t>талаб</a:t>
            </a:r>
            <a:r>
              <a:rPr lang="ru-RU" sz="1600" b="1" dirty="0"/>
              <a:t> </a:t>
            </a:r>
            <a:r>
              <a:rPr lang="ru-RU" sz="1600" dirty="0"/>
              <a:t>- </a:t>
            </a:r>
            <a:r>
              <a:rPr lang="ru-RU" sz="1600" dirty="0" err="1"/>
              <a:t>бу</a:t>
            </a:r>
            <a:r>
              <a:rPr lang="ru-RU" sz="1600" dirty="0"/>
              <a:t> </a:t>
            </a:r>
            <a:r>
              <a:rPr lang="ru-RU" sz="1600" dirty="0" err="1"/>
              <a:t>харидорнинг</a:t>
            </a:r>
            <a:r>
              <a:rPr lang="ru-RU" sz="1600" dirty="0"/>
              <a:t> </a:t>
            </a:r>
            <a:r>
              <a:rPr lang="ru-RU" sz="1600" dirty="0" err="1"/>
              <a:t>маълум</a:t>
            </a:r>
            <a:r>
              <a:rPr lang="ru-RU" sz="1600" dirty="0"/>
              <a:t> </a:t>
            </a:r>
            <a:r>
              <a:rPr lang="ru-RU" sz="1600" dirty="0" err="1"/>
              <a:t>бир</a:t>
            </a:r>
            <a:r>
              <a:rPr lang="ru-RU" sz="1600" dirty="0"/>
              <a:t> </a:t>
            </a:r>
            <a:r>
              <a:rPr lang="ru-RU" sz="1600" dirty="0" err="1" smtClean="0"/>
              <a:t>маҳсулотга</a:t>
            </a:r>
            <a:r>
              <a:rPr lang="ru-RU" sz="1600" dirty="0" smtClean="0"/>
              <a:t> </a:t>
            </a:r>
            <a:r>
              <a:rPr lang="ru-RU" sz="1600" dirty="0" err="1" smtClean="0"/>
              <a:t>нисбатан</a:t>
            </a:r>
            <a:r>
              <a:rPr lang="ru-RU" sz="1600" dirty="0" smtClean="0"/>
              <a:t> пул</a:t>
            </a:r>
            <a:r>
              <a:rPr lang="uz-Cyrl-UZ" sz="1600" dirty="0" smtClean="0"/>
              <a:t>да</a:t>
            </a:r>
            <a:r>
              <a:rPr lang="ru-RU" sz="1600" dirty="0" smtClean="0"/>
              <a:t> </a:t>
            </a:r>
            <a:r>
              <a:rPr lang="ru-RU" sz="1600" dirty="0" err="1" smtClean="0"/>
              <a:t>ифодаланган</a:t>
            </a:r>
            <a:r>
              <a:rPr lang="ru-RU" sz="1600" dirty="0" smtClean="0"/>
              <a:t> </a:t>
            </a:r>
            <a:r>
              <a:rPr lang="ru-RU" sz="1600" dirty="0" err="1"/>
              <a:t>эҳтиёжидир</a:t>
            </a:r>
            <a:r>
              <a:rPr lang="ru-RU" sz="1600" dirty="0" smtClean="0"/>
              <a:t>.</a:t>
            </a:r>
          </a:p>
          <a:p>
            <a:endParaRPr lang="uz-Cyrl-UZ" sz="1600" dirty="0"/>
          </a:p>
          <a:p>
            <a:r>
              <a:rPr lang="ru-RU" sz="1600" b="1" dirty="0" err="1"/>
              <a:t>Бозор</a:t>
            </a:r>
            <a:r>
              <a:rPr lang="ru-RU" sz="1600" b="1" dirty="0"/>
              <a:t> </a:t>
            </a:r>
            <a:r>
              <a:rPr lang="ru-RU" sz="1600" b="1" dirty="0" err="1"/>
              <a:t>талаби</a:t>
            </a:r>
            <a:r>
              <a:rPr lang="ru-RU" sz="1600" b="1" dirty="0"/>
              <a:t> </a:t>
            </a:r>
            <a:r>
              <a:rPr lang="ru-RU" sz="1600" dirty="0"/>
              <a:t>- </a:t>
            </a:r>
            <a:r>
              <a:rPr lang="ru-RU" sz="1600" dirty="0" err="1"/>
              <a:t>бу</a:t>
            </a:r>
            <a:r>
              <a:rPr lang="ru-RU" sz="1600" dirty="0"/>
              <a:t> </a:t>
            </a:r>
            <a:r>
              <a:rPr lang="ru-RU" sz="1600" dirty="0" err="1"/>
              <a:t>индивидуал</a:t>
            </a:r>
            <a:r>
              <a:rPr lang="ru-RU" sz="1600" dirty="0"/>
              <a:t> </a:t>
            </a:r>
            <a:r>
              <a:rPr lang="ru-RU" sz="1600" dirty="0" err="1" smtClean="0"/>
              <a:t>харидорларнинг</a:t>
            </a:r>
            <a:r>
              <a:rPr lang="ru-RU" sz="1600" dirty="0" smtClean="0"/>
              <a:t> </a:t>
            </a:r>
            <a:r>
              <a:rPr lang="ru-RU" sz="1600" dirty="0" err="1"/>
              <a:t>умумий</a:t>
            </a:r>
            <a:r>
              <a:rPr lang="ru-RU" sz="1600" dirty="0"/>
              <a:t> </a:t>
            </a:r>
            <a:r>
              <a:rPr lang="ru-RU" sz="1600" dirty="0" err="1"/>
              <a:t>талабидир</a:t>
            </a:r>
            <a:r>
              <a:rPr lang="ru-RU" sz="1600" dirty="0"/>
              <a:t>.</a:t>
            </a:r>
            <a:endParaRPr lang="uz-Cyrl-UZ" sz="1600" dirty="0"/>
          </a:p>
          <a:p>
            <a:endParaRPr lang="uz-Cyrl-UZ" sz="1600" dirty="0" smtClean="0"/>
          </a:p>
          <a:p>
            <a:r>
              <a:rPr lang="ru-RU" sz="1600" b="1" dirty="0" err="1"/>
              <a:t>Ялпи</a:t>
            </a:r>
            <a:r>
              <a:rPr lang="ru-RU" sz="1600" b="1" dirty="0"/>
              <a:t> </a:t>
            </a:r>
            <a:r>
              <a:rPr lang="ru-RU" sz="1600" b="1" dirty="0" err="1"/>
              <a:t>ёки</a:t>
            </a:r>
            <a:r>
              <a:rPr lang="ru-RU" sz="1600" b="1" dirty="0"/>
              <a:t> </a:t>
            </a:r>
            <a:r>
              <a:rPr lang="ru-RU" sz="1600" b="1" dirty="0" err="1"/>
              <a:t>жамланган</a:t>
            </a:r>
            <a:r>
              <a:rPr lang="ru-RU" sz="1600" b="1" dirty="0"/>
              <a:t> </a:t>
            </a:r>
            <a:r>
              <a:rPr lang="ru-RU" sz="1600" b="1" dirty="0" err="1"/>
              <a:t>талаб</a:t>
            </a:r>
            <a:r>
              <a:rPr lang="ru-RU" sz="1600" b="1" dirty="0"/>
              <a:t> </a:t>
            </a:r>
            <a:r>
              <a:rPr lang="ru-RU" sz="1600" b="1" dirty="0" smtClean="0"/>
              <a:t>- </a:t>
            </a:r>
            <a:r>
              <a:rPr lang="ru-RU" sz="1600" dirty="0" err="1" smtClean="0"/>
              <a:t>миллий</a:t>
            </a:r>
            <a:r>
              <a:rPr lang="ru-RU" sz="1600" dirty="0" smtClean="0"/>
              <a:t> </a:t>
            </a:r>
            <a:r>
              <a:rPr lang="ru-RU" sz="1600" dirty="0" err="1"/>
              <a:t>даражада</a:t>
            </a:r>
            <a:r>
              <a:rPr lang="ru-RU" sz="1600" dirty="0"/>
              <a:t> </a:t>
            </a:r>
            <a:r>
              <a:rPr lang="ru-RU" sz="1600" dirty="0" err="1" smtClean="0"/>
              <a:t>шаклланиб</a:t>
            </a:r>
            <a:r>
              <a:rPr lang="ru-RU" sz="1600" dirty="0" smtClean="0"/>
              <a:t>, </a:t>
            </a:r>
            <a:r>
              <a:rPr lang="ru-RU" sz="1600" dirty="0" err="1"/>
              <a:t>барча</a:t>
            </a:r>
            <a:r>
              <a:rPr lang="ru-RU" sz="1600" dirty="0"/>
              <a:t> </a:t>
            </a:r>
            <a:r>
              <a:rPr lang="ru-RU" sz="1600" dirty="0" err="1"/>
              <a:t>иқтисодий</a:t>
            </a:r>
            <a:r>
              <a:rPr lang="ru-RU" sz="1600" dirty="0"/>
              <a:t> </a:t>
            </a:r>
            <a:r>
              <a:rPr lang="ru-RU" sz="1600" dirty="0" err="1" smtClean="0"/>
              <a:t>субъектларнинг</a:t>
            </a:r>
            <a:r>
              <a:rPr lang="ru-RU" sz="1600" dirty="0" smtClean="0"/>
              <a:t> </a:t>
            </a:r>
            <a:r>
              <a:rPr lang="ru-RU" sz="1600" dirty="0" err="1"/>
              <a:t>маълум</a:t>
            </a:r>
            <a:r>
              <a:rPr lang="ru-RU" sz="1600" dirty="0"/>
              <a:t> </a:t>
            </a:r>
            <a:r>
              <a:rPr lang="ru-RU" sz="1600" dirty="0" err="1"/>
              <a:t>нарх</a:t>
            </a:r>
            <a:r>
              <a:rPr lang="ru-RU" sz="1600" dirty="0"/>
              <a:t> </a:t>
            </a:r>
            <a:r>
              <a:rPr lang="ru-RU" sz="1600" dirty="0" err="1"/>
              <a:t>даражасида</a:t>
            </a:r>
            <a:r>
              <a:rPr lang="ru-RU" sz="1600" dirty="0"/>
              <a:t> </a:t>
            </a:r>
            <a:r>
              <a:rPr lang="ru-RU" sz="1600" dirty="0" err="1"/>
              <a:t>сотиб</a:t>
            </a:r>
            <a:r>
              <a:rPr lang="ru-RU" sz="1600" dirty="0"/>
              <a:t> </a:t>
            </a:r>
            <a:r>
              <a:rPr lang="ru-RU" sz="1600" dirty="0" err="1"/>
              <a:t>олишга</a:t>
            </a:r>
            <a:r>
              <a:rPr lang="ru-RU" sz="1600" dirty="0"/>
              <a:t> </a:t>
            </a:r>
            <a:r>
              <a:rPr lang="ru-RU" sz="1600" dirty="0" err="1"/>
              <a:t>тайёр</a:t>
            </a:r>
            <a:r>
              <a:rPr lang="ru-RU" sz="1600" dirty="0"/>
              <a:t> </a:t>
            </a:r>
            <a:r>
              <a:rPr lang="ru-RU" sz="1600" dirty="0" err="1"/>
              <a:t>бўлган</a:t>
            </a:r>
            <a:r>
              <a:rPr lang="ru-RU" sz="1600" dirty="0"/>
              <a:t> </a:t>
            </a:r>
            <a:r>
              <a:rPr lang="ru-RU" sz="1600" dirty="0" err="1"/>
              <a:t>товарлар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хизматларнинг</a:t>
            </a:r>
            <a:r>
              <a:rPr lang="ru-RU" sz="1600" dirty="0"/>
              <a:t> реал </a:t>
            </a:r>
            <a:r>
              <a:rPr lang="ru-RU" sz="1600" dirty="0" err="1"/>
              <a:t>ҳажмини</a:t>
            </a:r>
            <a:r>
              <a:rPr lang="ru-RU" sz="1600" dirty="0"/>
              <a:t> </a:t>
            </a:r>
            <a:r>
              <a:rPr lang="ru-RU" sz="1600" dirty="0" err="1"/>
              <a:t>англатади</a:t>
            </a:r>
            <a:r>
              <a:rPr lang="ru-RU" sz="1600" dirty="0"/>
              <a:t>.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175773" y="1111633"/>
            <a:ext cx="6846847" cy="2787804"/>
            <a:chOff x="2175773" y="1111633"/>
            <a:chExt cx="6846847" cy="2787804"/>
          </a:xfrm>
        </p:grpSpPr>
        <p:pic>
          <p:nvPicPr>
            <p:cNvPr id="6" name="Рисунок 5" descr="image001"/>
            <p:cNvPicPr/>
            <p:nvPr/>
          </p:nvPicPr>
          <p:blipFill rotWithShape="1">
            <a:blip r:embed="rId4" cstate="print"/>
            <a:srcRect r="15110"/>
            <a:stretch/>
          </p:blipFill>
          <p:spPr bwMode="auto">
            <a:xfrm>
              <a:off x="2175773" y="1111633"/>
              <a:ext cx="6846847" cy="2787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2573499" y="1851103"/>
              <a:ext cx="2098862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Индивидуал</a:t>
              </a:r>
              <a:endParaRPr lang="ru-RU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469672" y="1889461"/>
              <a:ext cx="953430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sz="1400" b="1" dirty="0" smtClean="0"/>
                <a:t>ТАЛАБ</a:t>
              </a:r>
              <a:endParaRPr lang="ru-RU" sz="1400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185317" y="2932772"/>
              <a:ext cx="160577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Бозор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20413" y="1739498"/>
              <a:ext cx="162807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Ялпи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93095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1625" y="342421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Талаб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қонуни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Талаб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эгри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чизиғи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8483660" y="2019116"/>
            <a:ext cx="2847069" cy="2957967"/>
          </a:xfrm>
        </p:spPr>
        <p:txBody>
          <a:bodyPr>
            <a:normAutofit fontScale="77500" lnSpcReduction="20000"/>
          </a:bodyPr>
          <a:lstStyle/>
          <a:p>
            <a:r>
              <a:rPr lang="ru-RU" sz="2400" b="1" dirty="0" err="1"/>
              <a:t>Маҳсулотга</a:t>
            </a:r>
            <a:r>
              <a:rPr lang="ru-RU" sz="2400" b="1" dirty="0"/>
              <a:t> </a:t>
            </a:r>
            <a:r>
              <a:rPr lang="ru-RU" sz="2400" b="1" dirty="0" err="1"/>
              <a:t>бўлган</a:t>
            </a:r>
            <a:r>
              <a:rPr lang="ru-RU" sz="2400" b="1" dirty="0"/>
              <a:t> </a:t>
            </a:r>
            <a:r>
              <a:rPr lang="ru-RU" sz="2400" b="1" dirty="0" err="1"/>
              <a:t>талаб</a:t>
            </a:r>
            <a:r>
              <a:rPr lang="ru-RU" sz="2400" b="1" dirty="0"/>
              <a:t> </a:t>
            </a:r>
            <a:r>
              <a:rPr lang="ru-RU" sz="2400" b="1" dirty="0" err="1"/>
              <a:t>миқдори</a:t>
            </a:r>
            <a:r>
              <a:rPr lang="ru-RU" sz="2400" b="1" dirty="0"/>
              <a:t> </a:t>
            </a:r>
            <a:r>
              <a:rPr lang="ru-RU" sz="2400" dirty="0" err="1"/>
              <a:t>истеъмолчилар</a:t>
            </a:r>
            <a:r>
              <a:rPr lang="ru-RU" sz="2400" dirty="0"/>
              <a:t> </a:t>
            </a:r>
            <a:r>
              <a:rPr lang="ru-RU" sz="2400" dirty="0" err="1"/>
              <a:t>истаган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маълум</a:t>
            </a:r>
            <a:r>
              <a:rPr lang="ru-RU" sz="2400" dirty="0"/>
              <a:t> </a:t>
            </a:r>
            <a:r>
              <a:rPr lang="ru-RU" sz="2400" dirty="0" err="1"/>
              <a:t>бир</a:t>
            </a:r>
            <a:r>
              <a:rPr lang="ru-RU" sz="2400" dirty="0"/>
              <a:t> </a:t>
            </a:r>
            <a:r>
              <a:rPr lang="ru-RU" sz="2400" dirty="0" err="1"/>
              <a:t>даврда</a:t>
            </a:r>
            <a:r>
              <a:rPr lang="ru-RU" sz="2400" dirty="0"/>
              <a:t> </a:t>
            </a:r>
            <a:r>
              <a:rPr lang="ru-RU" sz="2400" dirty="0" err="1"/>
              <a:t>маълум</a:t>
            </a:r>
            <a:r>
              <a:rPr lang="ru-RU" sz="2400" dirty="0"/>
              <a:t> </a:t>
            </a:r>
            <a:r>
              <a:rPr lang="ru-RU" sz="2400" dirty="0" err="1"/>
              <a:t>нархда</a:t>
            </a:r>
            <a:r>
              <a:rPr lang="ru-RU" sz="2400" dirty="0"/>
              <a:t> </a:t>
            </a:r>
            <a:r>
              <a:rPr lang="ru-RU" sz="2400" dirty="0" err="1"/>
              <a:t>сотиб</a:t>
            </a:r>
            <a:r>
              <a:rPr lang="ru-RU" sz="2400" dirty="0"/>
              <a:t> </a:t>
            </a:r>
            <a:r>
              <a:rPr lang="ru-RU" sz="2400" dirty="0" err="1"/>
              <a:t>олишлари</a:t>
            </a:r>
            <a:r>
              <a:rPr lang="ru-RU" sz="2400" dirty="0"/>
              <a:t> </a:t>
            </a:r>
            <a:r>
              <a:rPr lang="ru-RU" sz="2400" dirty="0" err="1"/>
              <a:t>мумкин</a:t>
            </a:r>
            <a:r>
              <a:rPr lang="ru-RU" sz="2400" dirty="0"/>
              <a:t> </a:t>
            </a:r>
            <a:r>
              <a:rPr lang="ru-RU" sz="2400" dirty="0" err="1"/>
              <a:t>бўлган</a:t>
            </a:r>
            <a:r>
              <a:rPr lang="ru-RU" sz="2400" dirty="0"/>
              <a:t> </a:t>
            </a:r>
            <a:r>
              <a:rPr lang="ru-RU" sz="2400" dirty="0" err="1"/>
              <a:t>миқдор</a:t>
            </a:r>
            <a:r>
              <a:rPr lang="ru-RU" sz="2400" dirty="0"/>
              <a:t>.</a:t>
            </a:r>
          </a:p>
          <a:p>
            <a:r>
              <a:rPr lang="ru-RU" sz="2400" b="1" dirty="0" err="1"/>
              <a:t>Талаб</a:t>
            </a:r>
            <a:r>
              <a:rPr lang="ru-RU" sz="2400" b="1" dirty="0"/>
              <a:t> </a:t>
            </a:r>
            <a:r>
              <a:rPr lang="ru-RU" sz="2400" b="1" dirty="0" err="1"/>
              <a:t>қонуни</a:t>
            </a:r>
            <a:r>
              <a:rPr lang="ru-RU" sz="2400" b="1" dirty="0"/>
              <a:t> </a:t>
            </a:r>
            <a:r>
              <a:rPr lang="ru-RU" sz="2400" dirty="0" err="1"/>
              <a:t>шундан</a:t>
            </a:r>
            <a:r>
              <a:rPr lang="ru-RU" sz="2400" dirty="0"/>
              <a:t> </a:t>
            </a:r>
            <a:r>
              <a:rPr lang="ru-RU" sz="2400" dirty="0" err="1"/>
              <a:t>иборатки</a:t>
            </a:r>
            <a:r>
              <a:rPr lang="ru-RU" sz="2400" dirty="0"/>
              <a:t>, </a:t>
            </a:r>
            <a:r>
              <a:rPr lang="ru-RU" sz="2400" dirty="0" err="1" smtClean="0"/>
              <a:t>муайян</a:t>
            </a:r>
            <a:r>
              <a:rPr lang="ru-RU" sz="2400" dirty="0" smtClean="0"/>
              <a:t> </a:t>
            </a:r>
            <a:r>
              <a:rPr lang="ru-RU" sz="2400" dirty="0" err="1"/>
              <a:t>товарга</a:t>
            </a:r>
            <a:r>
              <a:rPr lang="ru-RU" sz="2400" dirty="0"/>
              <a:t> </a:t>
            </a:r>
            <a:r>
              <a:rPr lang="ru-RU" sz="2400" dirty="0" err="1"/>
              <a:t>бўлган</a:t>
            </a:r>
            <a:r>
              <a:rPr lang="ru-RU" sz="2400" dirty="0"/>
              <a:t> </a:t>
            </a:r>
            <a:r>
              <a:rPr lang="ru-RU" sz="2400" dirty="0" err="1"/>
              <a:t>талаб</a:t>
            </a:r>
            <a:r>
              <a:rPr lang="ru-RU" sz="2400" dirty="0"/>
              <a:t> товар </a:t>
            </a:r>
            <a:r>
              <a:rPr lang="ru-RU" sz="2400" dirty="0" err="1"/>
              <a:t>баҳосига</a:t>
            </a:r>
            <a:r>
              <a:rPr lang="ru-RU" sz="2400" dirty="0"/>
              <a:t> </a:t>
            </a:r>
            <a:r>
              <a:rPr lang="ru-RU" sz="2400" dirty="0" err="1"/>
              <a:t>тескари</a:t>
            </a:r>
            <a:r>
              <a:rPr lang="ru-RU" sz="2400" dirty="0"/>
              <a:t> </a:t>
            </a:r>
            <a:r>
              <a:rPr lang="ru-RU" sz="2400" dirty="0" err="1"/>
              <a:t>пропорционалдир</a:t>
            </a:r>
            <a:r>
              <a:rPr lang="ru-RU" sz="2400" dirty="0"/>
              <a:t>.</a:t>
            </a:r>
          </a:p>
        </p:txBody>
      </p:sp>
      <p:grpSp>
        <p:nvGrpSpPr>
          <p:cNvPr id="23" name="Group 3"/>
          <p:cNvGrpSpPr>
            <a:grpSpLocks noChangeAspect="1"/>
          </p:cNvGrpSpPr>
          <p:nvPr/>
        </p:nvGrpSpPr>
        <p:grpSpPr bwMode="auto">
          <a:xfrm>
            <a:off x="1143000" y="1295400"/>
            <a:ext cx="6769100" cy="4913313"/>
            <a:chOff x="1397" y="1304"/>
            <a:chExt cx="7100" cy="5156"/>
          </a:xfrm>
        </p:grpSpPr>
        <p:sp>
          <p:nvSpPr>
            <p:cNvPr id="24" name="AutoShape 4"/>
            <p:cNvSpPr>
              <a:spLocks noChangeAspect="1" noChangeArrowheads="1"/>
            </p:cNvSpPr>
            <p:nvPr/>
          </p:nvSpPr>
          <p:spPr bwMode="auto">
            <a:xfrm>
              <a:off x="1397" y="1304"/>
              <a:ext cx="7100" cy="515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5" name="Text Box 5"/>
            <p:cNvSpPr txBox="1">
              <a:spLocks noChangeArrowheads="1"/>
            </p:cNvSpPr>
            <p:nvPr/>
          </p:nvSpPr>
          <p:spPr bwMode="auto">
            <a:xfrm>
              <a:off x="4097" y="2936"/>
              <a:ext cx="1840" cy="6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B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>
                  <a:solidFill>
                    <a:prstClr val="black"/>
                  </a:solidFill>
                  <a:latin typeface="Tahoma" pitchFamily="34" charset="0"/>
                </a:rPr>
                <a:t>             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>
                  <a:solidFill>
                    <a:prstClr val="black"/>
                  </a:solidFill>
                  <a:latin typeface="Tahoma" pitchFamily="34" charset="0"/>
                </a:rPr>
                <a:t>                 B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>
                <a:solidFill>
                  <a:prstClr val="black"/>
                </a:solidFill>
                <a:latin typeface="Tahoma" pitchFamily="34" charset="0"/>
              </a:endParaRPr>
            </a:p>
          </p:txBody>
        </p:sp>
        <p:sp>
          <p:nvSpPr>
            <p:cNvPr id="26" name="Line 6"/>
            <p:cNvSpPr>
              <a:spLocks noChangeShapeType="1"/>
            </p:cNvSpPr>
            <p:nvPr/>
          </p:nvSpPr>
          <p:spPr bwMode="auto">
            <a:xfrm>
              <a:off x="3097" y="1575"/>
              <a:ext cx="0" cy="39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7" name="Line 7"/>
            <p:cNvSpPr>
              <a:spLocks noChangeShapeType="1"/>
            </p:cNvSpPr>
            <p:nvPr/>
          </p:nvSpPr>
          <p:spPr bwMode="auto">
            <a:xfrm>
              <a:off x="3097" y="5520"/>
              <a:ext cx="47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8" name="Arc 8"/>
            <p:cNvSpPr>
              <a:spLocks/>
            </p:cNvSpPr>
            <p:nvPr/>
          </p:nvSpPr>
          <p:spPr bwMode="auto">
            <a:xfrm flipH="1" flipV="1">
              <a:off x="3639" y="1984"/>
              <a:ext cx="3058" cy="3128"/>
            </a:xfrm>
            <a:custGeom>
              <a:avLst/>
              <a:gdLst>
                <a:gd name="T0" fmla="*/ 0 w 22760"/>
                <a:gd name="T1" fmla="*/ 0 h 21600"/>
                <a:gd name="T2" fmla="*/ 7 w 22760"/>
                <a:gd name="T3" fmla="*/ 10 h 21600"/>
                <a:gd name="T4" fmla="*/ 0 w 22760"/>
                <a:gd name="T5" fmla="*/ 10 h 21600"/>
                <a:gd name="T6" fmla="*/ 0 60000 65536"/>
                <a:gd name="T7" fmla="*/ 0 60000 65536"/>
                <a:gd name="T8" fmla="*/ 0 60000 65536"/>
                <a:gd name="T9" fmla="*/ 0 w 22760"/>
                <a:gd name="T10" fmla="*/ 0 h 21600"/>
                <a:gd name="T11" fmla="*/ 22760 w 2276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760" h="21600" fill="none" extrusionOk="0">
                  <a:moveTo>
                    <a:pt x="0" y="31"/>
                  </a:moveTo>
                  <a:cubicBezTo>
                    <a:pt x="386" y="10"/>
                    <a:pt x="773" y="-1"/>
                    <a:pt x="1160" y="0"/>
                  </a:cubicBezTo>
                  <a:cubicBezTo>
                    <a:pt x="13089" y="0"/>
                    <a:pt x="22760" y="9670"/>
                    <a:pt x="22760" y="21600"/>
                  </a:cubicBezTo>
                </a:path>
                <a:path w="22760" h="21600" stroke="0" extrusionOk="0">
                  <a:moveTo>
                    <a:pt x="0" y="31"/>
                  </a:moveTo>
                  <a:cubicBezTo>
                    <a:pt x="386" y="10"/>
                    <a:pt x="773" y="-1"/>
                    <a:pt x="1160" y="0"/>
                  </a:cubicBezTo>
                  <a:cubicBezTo>
                    <a:pt x="13089" y="0"/>
                    <a:pt x="22760" y="9670"/>
                    <a:pt x="22760" y="21600"/>
                  </a:cubicBezTo>
                  <a:lnTo>
                    <a:pt x="1160" y="21600"/>
                  </a:lnTo>
                  <a:lnTo>
                    <a:pt x="0" y="31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9" name="Line 9"/>
            <p:cNvSpPr>
              <a:spLocks noChangeShapeType="1"/>
            </p:cNvSpPr>
            <p:nvPr/>
          </p:nvSpPr>
          <p:spPr bwMode="auto">
            <a:xfrm>
              <a:off x="3097" y="3344"/>
              <a:ext cx="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0" name="Line 10"/>
            <p:cNvSpPr>
              <a:spLocks noChangeShapeType="1"/>
            </p:cNvSpPr>
            <p:nvPr/>
          </p:nvSpPr>
          <p:spPr bwMode="auto">
            <a:xfrm>
              <a:off x="3097" y="456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1" name="Line 11"/>
            <p:cNvSpPr>
              <a:spLocks noChangeShapeType="1"/>
            </p:cNvSpPr>
            <p:nvPr/>
          </p:nvSpPr>
          <p:spPr bwMode="auto">
            <a:xfrm>
              <a:off x="3897" y="3344"/>
              <a:ext cx="0" cy="21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2" name="Line 12"/>
            <p:cNvSpPr>
              <a:spLocks noChangeShapeType="1"/>
            </p:cNvSpPr>
            <p:nvPr/>
          </p:nvSpPr>
          <p:spPr bwMode="auto">
            <a:xfrm>
              <a:off x="4897" y="4568"/>
              <a:ext cx="0" cy="9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3" name="AutoShape 13"/>
            <p:cNvSpPr>
              <a:spLocks noChangeArrowheads="1"/>
            </p:cNvSpPr>
            <p:nvPr/>
          </p:nvSpPr>
          <p:spPr bwMode="auto">
            <a:xfrm>
              <a:off x="3897" y="3344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4" name="AutoShape 14"/>
            <p:cNvSpPr>
              <a:spLocks noChangeArrowheads="1"/>
            </p:cNvSpPr>
            <p:nvPr/>
          </p:nvSpPr>
          <p:spPr bwMode="auto">
            <a:xfrm>
              <a:off x="4840" y="4511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5" name="Line 15"/>
            <p:cNvSpPr>
              <a:spLocks noChangeShapeType="1"/>
            </p:cNvSpPr>
            <p:nvPr/>
          </p:nvSpPr>
          <p:spPr bwMode="auto">
            <a:xfrm flipH="1">
              <a:off x="4197" y="6064"/>
              <a:ext cx="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6" name="Line 16"/>
            <p:cNvSpPr>
              <a:spLocks noChangeShapeType="1"/>
            </p:cNvSpPr>
            <p:nvPr/>
          </p:nvSpPr>
          <p:spPr bwMode="auto">
            <a:xfrm rot="5400000" flipH="1" flipV="1">
              <a:off x="2097" y="4015"/>
              <a:ext cx="8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7" name="Text Box 17"/>
            <p:cNvSpPr txBox="1">
              <a:spLocks noChangeArrowheads="1"/>
            </p:cNvSpPr>
            <p:nvPr/>
          </p:nvSpPr>
          <p:spPr bwMode="auto">
            <a:xfrm>
              <a:off x="6197" y="4024"/>
              <a:ext cx="1440" cy="1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D</a:t>
              </a:r>
              <a:endParaRPr lang="ru-RU" altLang="ru-RU">
                <a:solidFill>
                  <a:prstClr val="black"/>
                </a:solidFill>
                <a:latin typeface="Tahoma" pitchFamily="34" charset="0"/>
              </a:endParaRPr>
            </a:p>
          </p:txBody>
        </p:sp>
        <p:sp>
          <p:nvSpPr>
            <p:cNvPr id="38" name="Arc 18"/>
            <p:cNvSpPr>
              <a:spLocks/>
            </p:cNvSpPr>
            <p:nvPr/>
          </p:nvSpPr>
          <p:spPr bwMode="auto">
            <a:xfrm flipH="1" flipV="1">
              <a:off x="4897" y="3208"/>
              <a:ext cx="600" cy="533"/>
            </a:xfrm>
            <a:custGeom>
              <a:avLst/>
              <a:gdLst>
                <a:gd name="T0" fmla="*/ 0 w 21600"/>
                <a:gd name="T1" fmla="*/ 0 h 21172"/>
                <a:gd name="T2" fmla="*/ 0 w 21600"/>
                <a:gd name="T3" fmla="*/ 0 h 21172"/>
                <a:gd name="T4" fmla="*/ 0 w 21600"/>
                <a:gd name="T5" fmla="*/ 0 h 2117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172"/>
                <a:gd name="T11" fmla="*/ 21600 w 21600"/>
                <a:gd name="T12" fmla="*/ 21172 h 211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172" fill="none" extrusionOk="0">
                  <a:moveTo>
                    <a:pt x="4278" y="-1"/>
                  </a:moveTo>
                  <a:cubicBezTo>
                    <a:pt x="14354" y="2035"/>
                    <a:pt x="21600" y="10891"/>
                    <a:pt x="21600" y="21172"/>
                  </a:cubicBezTo>
                </a:path>
                <a:path w="21600" h="21172" stroke="0" extrusionOk="0">
                  <a:moveTo>
                    <a:pt x="4278" y="-1"/>
                  </a:moveTo>
                  <a:cubicBezTo>
                    <a:pt x="14354" y="2035"/>
                    <a:pt x="21600" y="10891"/>
                    <a:pt x="21600" y="21172"/>
                  </a:cubicBezTo>
                  <a:lnTo>
                    <a:pt x="0" y="21172"/>
                  </a:lnTo>
                  <a:lnTo>
                    <a:pt x="4278" y="-1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9" name="Text Box 19"/>
            <p:cNvSpPr txBox="1">
              <a:spLocks noChangeArrowheads="1"/>
            </p:cNvSpPr>
            <p:nvPr/>
          </p:nvSpPr>
          <p:spPr bwMode="auto">
            <a:xfrm>
              <a:off x="5177" y="3888"/>
              <a:ext cx="1740" cy="81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A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>
                <a:solidFill>
                  <a:prstClr val="black"/>
                </a:solidFill>
                <a:latin typeface="Tahoma" pitchFamily="34" charset="0"/>
              </a:endParaRPr>
            </a:p>
          </p:txBody>
        </p:sp>
        <p:sp>
          <p:nvSpPr>
            <p:cNvPr id="40" name="Text Box 20"/>
            <p:cNvSpPr txBox="1">
              <a:spLocks noChangeArrowheads="1"/>
            </p:cNvSpPr>
            <p:nvPr/>
          </p:nvSpPr>
          <p:spPr bwMode="auto">
            <a:xfrm>
              <a:off x="3697" y="5508"/>
              <a:ext cx="410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2             </a:t>
              </a: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1                                           </a:t>
              </a: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Q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                   </a:t>
              </a:r>
              <a:r>
                <a:rPr lang="ru-RU" altLang="ru-RU" sz="2000" b="1" dirty="0" err="1" smtClean="0">
                  <a:solidFill>
                    <a:prstClr val="black"/>
                  </a:solidFill>
                  <a:latin typeface="Tahoma" pitchFamily="34" charset="0"/>
                </a:rPr>
                <a:t>Талаб</a:t>
              </a:r>
              <a:r>
                <a:rPr lang="ru-RU" altLang="ru-RU" sz="2000" b="1" dirty="0" smtClean="0">
                  <a:solidFill>
                    <a:prstClr val="black"/>
                  </a:solidFill>
                  <a:latin typeface="Tahoma" pitchFamily="34" charset="0"/>
                </a:rPr>
                <a:t> </a:t>
              </a:r>
              <a:r>
                <a:rPr lang="ru-RU" altLang="ru-RU" sz="2000" b="1" dirty="0" err="1" smtClean="0">
                  <a:solidFill>
                    <a:prstClr val="black"/>
                  </a:solidFill>
                  <a:latin typeface="Tahoma" pitchFamily="34" charset="0"/>
                </a:rPr>
                <a:t>миқдори</a:t>
              </a: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</p:txBody>
        </p:sp>
      </p:grpSp>
      <p:sp>
        <p:nvSpPr>
          <p:cNvPr id="41" name="Text Box 21"/>
          <p:cNvSpPr txBox="1">
            <a:spLocks noChangeArrowheads="1"/>
          </p:cNvSpPr>
          <p:nvPr/>
        </p:nvSpPr>
        <p:spPr bwMode="auto">
          <a:xfrm>
            <a:off x="1066800" y="1447800"/>
            <a:ext cx="1584325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prstClr val="black"/>
                </a:solidFill>
                <a:latin typeface="Tahoma" pitchFamily="34" charset="0"/>
              </a:rPr>
              <a:t>P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Товар </a:t>
            </a:r>
            <a:r>
              <a:rPr lang="ru-RU" altLang="ru-RU" sz="2000" b="1" dirty="0" err="1">
                <a:solidFill>
                  <a:prstClr val="black"/>
                </a:solidFill>
                <a:latin typeface="Tahoma" pitchFamily="34" charset="0"/>
              </a:rPr>
              <a:t>нархи</a:t>
            </a: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      P</a:t>
            </a:r>
            <a:r>
              <a:rPr lang="ru-RU" altLang="ru-RU" sz="2000" b="1" baseline="-25000" dirty="0">
                <a:solidFill>
                  <a:prstClr val="black"/>
                </a:solidFill>
                <a:latin typeface="Tahoma" pitchFamily="34" charset="0"/>
              </a:rPr>
              <a:t>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      P</a:t>
            </a:r>
            <a:r>
              <a:rPr lang="ru-RU" altLang="ru-RU" sz="2000" b="1" baseline="-25000" dirty="0">
                <a:solidFill>
                  <a:prstClr val="black"/>
                </a:solidFill>
                <a:latin typeface="Tahoma" pitchFamily="34" charset="0"/>
              </a:rPr>
              <a:t>1</a:t>
            </a: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48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5079" y="264362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қонунини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тушунтириш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47908" y="1145135"/>
            <a:ext cx="7424853" cy="9510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ru-RU" b="1" dirty="0" err="1" smtClean="0"/>
              <a:t>Даромад</a:t>
            </a:r>
            <a:r>
              <a:rPr lang="ru-RU" b="1" dirty="0" smtClean="0"/>
              <a:t> </a:t>
            </a:r>
            <a:r>
              <a:rPr lang="ru-RU" b="1" dirty="0" err="1" smtClean="0"/>
              <a:t>эффекти</a:t>
            </a:r>
            <a:r>
              <a:rPr lang="ru-RU" dirty="0" smtClean="0"/>
              <a:t>: </a:t>
            </a:r>
            <a:r>
              <a:rPr lang="ru-RU" dirty="0" err="1"/>
              <a:t>нарх</a:t>
            </a:r>
            <a:r>
              <a:rPr lang="ru-RU" dirty="0"/>
              <a:t> </a:t>
            </a:r>
            <a:r>
              <a:rPr lang="ru-RU" dirty="0" err="1"/>
              <a:t>ўзгарганда</a:t>
            </a:r>
            <a:r>
              <a:rPr lang="ru-RU" dirty="0"/>
              <a:t>, </a:t>
            </a:r>
            <a:r>
              <a:rPr lang="ru-RU" dirty="0" err="1"/>
              <a:t>харидорнинг</a:t>
            </a:r>
            <a:r>
              <a:rPr lang="ru-RU" dirty="0"/>
              <a:t> реал </a:t>
            </a:r>
            <a:r>
              <a:rPr lang="ru-RU" dirty="0" err="1"/>
              <a:t>даромадлари</a:t>
            </a:r>
            <a:r>
              <a:rPr lang="ru-RU" dirty="0"/>
              <a:t> </a:t>
            </a:r>
            <a:r>
              <a:rPr lang="ru-RU" dirty="0" err="1"/>
              <a:t>тескари</a:t>
            </a:r>
            <a:r>
              <a:rPr lang="ru-RU" dirty="0"/>
              <a:t> </a:t>
            </a:r>
            <a:r>
              <a:rPr lang="ru-RU" dirty="0" err="1"/>
              <a:t>йўналишда</a:t>
            </a:r>
            <a:r>
              <a:rPr lang="ru-RU" dirty="0"/>
              <a:t> </a:t>
            </a:r>
            <a:r>
              <a:rPr lang="ru-RU" dirty="0" err="1"/>
              <a:t>ўзгаради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334538" y="2252546"/>
            <a:ext cx="8044516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ўзгарганда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20 000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000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ўм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 кг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тушганда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даромадимиз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(2 000 000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сўм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балки  200 кг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оламиз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(100 кг)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сақламоқчи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бўшатилган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пулни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Нархнинг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пасайиши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мазкур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бизнинг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реал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даромадларимизни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кенгайтириш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англатадики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муқобил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кечмасдан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пастроқ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имкониятига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8061" y="1145135"/>
            <a:ext cx="3304478" cy="247835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830449" y="3857936"/>
            <a:ext cx="2132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</a:t>
            </a:r>
            <a:r>
              <a:rPr lang="en-US" dirty="0" smtClean="0"/>
              <a:t>agro-olam.uz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959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61625" y="74040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қонунини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тушунтириш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938561" y="720371"/>
            <a:ext cx="10515600" cy="130915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err="1" smtClean="0"/>
              <a:t>Ўринбосарлик</a:t>
            </a:r>
            <a:r>
              <a:rPr lang="ru-RU" b="1" dirty="0" smtClean="0"/>
              <a:t> </a:t>
            </a:r>
            <a:r>
              <a:rPr lang="ru-RU" b="1" dirty="0" err="1"/>
              <a:t>эффекти</a:t>
            </a:r>
            <a:r>
              <a:rPr lang="ru-RU" dirty="0"/>
              <a:t>: </a:t>
            </a:r>
            <a:r>
              <a:rPr lang="ru-RU" dirty="0" smtClean="0"/>
              <a:t>товар </a:t>
            </a:r>
            <a:r>
              <a:rPr lang="ru-RU" dirty="0" err="1" smtClean="0"/>
              <a:t>нархи</a:t>
            </a:r>
            <a:r>
              <a:rPr lang="ru-RU" dirty="0" smtClean="0"/>
              <a:t> </a:t>
            </a:r>
            <a:r>
              <a:rPr lang="ru-RU" dirty="0" err="1" smtClean="0"/>
              <a:t>ўзгарганда</a:t>
            </a:r>
            <a:r>
              <a:rPr lang="ru-RU" dirty="0"/>
              <a:t>,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 smtClean="0"/>
              <a:t>ўринбосар</a:t>
            </a:r>
            <a:r>
              <a:rPr lang="ru-RU" dirty="0" smtClean="0"/>
              <a:t> </a:t>
            </a:r>
            <a:r>
              <a:rPr lang="ru-RU" dirty="0" err="1"/>
              <a:t>товарларга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худди</a:t>
            </a:r>
            <a:r>
              <a:rPr lang="ru-RU" dirty="0"/>
              <a:t> шу </a:t>
            </a:r>
            <a:r>
              <a:rPr lang="ru-RU" dirty="0" err="1"/>
              <a:t>йўналишда</a:t>
            </a:r>
            <a:r>
              <a:rPr lang="ru-RU" dirty="0"/>
              <a:t> </a:t>
            </a:r>
            <a:r>
              <a:rPr lang="ru-RU" dirty="0" err="1" smtClean="0"/>
              <a:t>ўзгаради</a:t>
            </a:r>
            <a:r>
              <a:rPr lang="ru-RU" dirty="0" smtClean="0"/>
              <a:t>, </a:t>
            </a:r>
            <a:r>
              <a:rPr lang="ru-RU" dirty="0" err="1" smtClean="0"/>
              <a:t>тегишли</a:t>
            </a:r>
            <a:r>
              <a:rPr lang="ru-RU" dirty="0" smtClean="0"/>
              <a:t> </a:t>
            </a:r>
            <a:r>
              <a:rPr lang="ru-RU" dirty="0" err="1" smtClean="0"/>
              <a:t>товарга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 </a:t>
            </a:r>
            <a:r>
              <a:rPr lang="ru-RU" dirty="0" err="1" smtClean="0"/>
              <a:t>эса</a:t>
            </a:r>
            <a:r>
              <a:rPr lang="ru-RU" dirty="0" smtClean="0"/>
              <a:t> </a:t>
            </a:r>
            <a:r>
              <a:rPr lang="ru-RU" dirty="0" err="1" smtClean="0"/>
              <a:t>тескари</a:t>
            </a:r>
            <a:r>
              <a:rPr lang="ru-RU" dirty="0" smtClean="0"/>
              <a:t> </a:t>
            </a:r>
            <a:r>
              <a:rPr lang="ru-RU" dirty="0" err="1"/>
              <a:t>йўналишда</a:t>
            </a:r>
            <a:r>
              <a:rPr lang="ru-RU" dirty="0"/>
              <a:t> </a:t>
            </a:r>
            <a:r>
              <a:rPr lang="ru-RU" dirty="0" err="1"/>
              <a:t>ўзгаради</a:t>
            </a:r>
            <a:r>
              <a:rPr lang="ru-RU" dirty="0" smtClean="0"/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8562" y="2284717"/>
            <a:ext cx="6454698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мисолда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тушганда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қиммат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нок, банан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арзонроқ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алмаштирамиз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балки 150 кг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оламиз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алмаштириш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пастроқ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ўхшаш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қимматроқ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арзонроқ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рағбатлантирилишида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қиммат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арзонга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алмаштиришга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мойил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6908" y="2117338"/>
            <a:ext cx="4267200" cy="24003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122666" y="4605454"/>
            <a:ext cx="26597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https://agro-olam.uz/nok/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289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61625" y="342421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қонунини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тушунтириш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860503" y="1245762"/>
            <a:ext cx="7737087" cy="188773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 err="1" smtClean="0"/>
              <a:t>Исталган</a:t>
            </a:r>
            <a:r>
              <a:rPr lang="ru-RU" dirty="0" smtClean="0"/>
              <a:t> </a:t>
            </a:r>
            <a:r>
              <a:rPr lang="ru-RU" dirty="0" err="1"/>
              <a:t>товарнинг</a:t>
            </a:r>
            <a:r>
              <a:rPr lang="ru-RU" dirty="0"/>
              <a:t> </a:t>
            </a:r>
            <a:r>
              <a:rPr lang="ru-RU" b="1" dirty="0" err="1"/>
              <a:t>маржинал</a:t>
            </a:r>
            <a:r>
              <a:rPr lang="ru-RU" b="1" dirty="0"/>
              <a:t> </a:t>
            </a:r>
            <a:r>
              <a:rPr lang="ru-RU" b="1" dirty="0" err="1" smtClean="0"/>
              <a:t>нафлилиги</a:t>
            </a:r>
            <a:r>
              <a:rPr lang="ru-RU" b="1" dirty="0" smtClean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истеъмол</a:t>
            </a:r>
            <a:r>
              <a:rPr lang="ru-RU" dirty="0"/>
              <a:t> </a:t>
            </a:r>
            <a:r>
              <a:rPr lang="ru-RU" dirty="0" err="1"/>
              <a:t>қилинадиган</a:t>
            </a:r>
            <a:r>
              <a:rPr lang="ru-RU" dirty="0"/>
              <a:t> </a:t>
            </a:r>
            <a:r>
              <a:rPr lang="ru-RU" dirty="0" err="1"/>
              <a:t>товарнинг</a:t>
            </a:r>
            <a:r>
              <a:rPr lang="ru-RU" dirty="0"/>
              <a:t> </a:t>
            </a:r>
            <a:r>
              <a:rPr lang="ru-RU" dirty="0" err="1"/>
              <a:t>битта</a:t>
            </a:r>
            <a:r>
              <a:rPr lang="ru-RU" dirty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 smtClean="0"/>
              <a:t>бирлигидан</a:t>
            </a:r>
            <a:r>
              <a:rPr lang="ru-RU" dirty="0" smtClean="0"/>
              <a:t> </a:t>
            </a:r>
            <a:r>
              <a:rPr lang="ru-RU" dirty="0" err="1" smtClean="0"/>
              <a:t>келадиган</a:t>
            </a:r>
            <a:r>
              <a:rPr lang="ru-RU" dirty="0" smtClean="0"/>
              <a:t> </a:t>
            </a:r>
            <a:r>
              <a:rPr lang="ru-RU" dirty="0" err="1" smtClean="0"/>
              <a:t>қўшимча</a:t>
            </a:r>
            <a:r>
              <a:rPr lang="ru-RU" dirty="0" smtClean="0"/>
              <a:t> </a:t>
            </a:r>
            <a:r>
              <a:rPr lang="ru-RU" dirty="0" err="1" smtClean="0"/>
              <a:t>нафлилик</a:t>
            </a:r>
            <a:r>
              <a:rPr lang="ru-RU" dirty="0" smtClean="0"/>
              <a:t> </a:t>
            </a:r>
            <a:r>
              <a:rPr lang="ru-RU" dirty="0" err="1" smtClean="0"/>
              <a:t>миқдоридир</a:t>
            </a:r>
            <a:r>
              <a:rPr lang="ru-RU" dirty="0"/>
              <a:t>.</a:t>
            </a:r>
          </a:p>
          <a:p>
            <a:r>
              <a:rPr lang="ru-RU" b="1" dirty="0" err="1" smtClean="0"/>
              <a:t>Маржинал</a:t>
            </a:r>
            <a:r>
              <a:rPr lang="ru-RU" b="1" dirty="0" smtClean="0"/>
              <a:t> </a:t>
            </a:r>
            <a:r>
              <a:rPr lang="ru-RU" b="1" dirty="0" err="1" smtClean="0"/>
              <a:t>нафлиликнинг</a:t>
            </a:r>
            <a:r>
              <a:rPr lang="ru-RU" b="1" dirty="0" smtClean="0"/>
              <a:t> </a:t>
            </a:r>
            <a:r>
              <a:rPr lang="ru-RU" b="1" dirty="0" err="1" smtClean="0"/>
              <a:t>пасайиб</a:t>
            </a:r>
            <a:r>
              <a:rPr lang="ru-RU" b="1" dirty="0" smtClean="0"/>
              <a:t> </a:t>
            </a:r>
            <a:r>
              <a:rPr lang="ru-RU" b="1" dirty="0" err="1" smtClean="0"/>
              <a:t>бориши</a:t>
            </a:r>
            <a:r>
              <a:rPr lang="ru-RU" b="1" dirty="0" smtClean="0"/>
              <a:t> </a:t>
            </a:r>
            <a:r>
              <a:rPr lang="ru-RU" b="1" dirty="0" err="1"/>
              <a:t>қонуни</a:t>
            </a:r>
            <a:r>
              <a:rPr lang="ru-RU" b="1" dirty="0"/>
              <a:t> </a:t>
            </a:r>
            <a:r>
              <a:rPr lang="ru-RU" dirty="0" err="1"/>
              <a:t>шундан</a:t>
            </a:r>
            <a:r>
              <a:rPr lang="ru-RU" dirty="0"/>
              <a:t> </a:t>
            </a:r>
            <a:r>
              <a:rPr lang="ru-RU" dirty="0" err="1"/>
              <a:t>иборатки</a:t>
            </a:r>
            <a:r>
              <a:rPr lang="ru-RU" dirty="0"/>
              <a:t>, </a:t>
            </a:r>
            <a:r>
              <a:rPr lang="ru-RU" dirty="0" err="1" smtClean="0"/>
              <a:t>истеъмол</a:t>
            </a:r>
            <a:r>
              <a:rPr lang="ru-RU" dirty="0" smtClean="0"/>
              <a:t> </a:t>
            </a:r>
            <a:r>
              <a:rPr lang="ru-RU" dirty="0" err="1" smtClean="0"/>
              <a:t>қилинадиган</a:t>
            </a:r>
            <a:r>
              <a:rPr lang="ru-RU" dirty="0" smtClean="0"/>
              <a:t> товар </a:t>
            </a:r>
            <a:r>
              <a:rPr lang="ru-RU" dirty="0" err="1" smtClean="0"/>
              <a:t>миқдорининг</a:t>
            </a:r>
            <a:r>
              <a:rPr lang="ru-RU" dirty="0" smtClean="0"/>
              <a:t> </a:t>
            </a:r>
            <a:r>
              <a:rPr lang="ru-RU" dirty="0" err="1"/>
              <a:t>кўпайиши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, </a:t>
            </a:r>
            <a:r>
              <a:rPr lang="ru-RU" dirty="0" err="1" smtClean="0"/>
              <a:t>унинг</a:t>
            </a:r>
            <a:r>
              <a:rPr lang="ru-RU" dirty="0" smtClean="0"/>
              <a:t> </a:t>
            </a:r>
            <a:r>
              <a:rPr lang="ru-RU" dirty="0" err="1"/>
              <a:t>маржинал</a:t>
            </a:r>
            <a:r>
              <a:rPr lang="ru-RU" dirty="0"/>
              <a:t> </a:t>
            </a:r>
            <a:r>
              <a:rPr lang="ru-RU" dirty="0" err="1" smtClean="0"/>
              <a:t>нафлилиги</a:t>
            </a:r>
            <a:r>
              <a:rPr lang="ru-RU" dirty="0" smtClean="0"/>
              <a:t> </a:t>
            </a:r>
            <a:r>
              <a:rPr lang="ru-RU" dirty="0" err="1"/>
              <a:t>камаяди</a:t>
            </a:r>
            <a:r>
              <a:rPr lang="ru-RU" dirty="0"/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66" y="3296021"/>
            <a:ext cx="4861932" cy="27876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32088" y="3535691"/>
            <a:ext cx="4181707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Герман </a:t>
            </a:r>
            <a:r>
              <a:rPr lang="ru-RU" b="1" dirty="0" err="1"/>
              <a:t>Гейнрих</a:t>
            </a:r>
            <a:r>
              <a:rPr lang="ru-RU" b="1" dirty="0"/>
              <a:t> </a:t>
            </a:r>
            <a:r>
              <a:rPr lang="ru-RU" b="1" dirty="0" err="1"/>
              <a:t>Госсен</a:t>
            </a:r>
            <a:r>
              <a:rPr lang="ru-RU" dirty="0" err="1"/>
              <a:t>нинг</a:t>
            </a:r>
            <a:r>
              <a:rPr lang="ru-RU" dirty="0"/>
              <a:t> (1810-1859) </a:t>
            </a:r>
            <a:r>
              <a:rPr lang="ru-RU" b="1" dirty="0" err="1"/>
              <a:t>биринчи</a:t>
            </a:r>
            <a:r>
              <a:rPr lang="ru-RU" b="1" dirty="0"/>
              <a:t> </a:t>
            </a:r>
            <a:r>
              <a:rPr lang="ru-RU" b="1" dirty="0" err="1"/>
              <a:t>қонуни</a:t>
            </a:r>
            <a:r>
              <a:rPr lang="ru-RU" b="1" dirty="0"/>
              <a:t> </a:t>
            </a:r>
            <a:r>
              <a:rPr lang="ru-RU" dirty="0" err="1"/>
              <a:t>эҳтиёжларни</a:t>
            </a:r>
            <a:r>
              <a:rPr lang="ru-RU" dirty="0"/>
              <a:t> </a:t>
            </a:r>
            <a:r>
              <a:rPr lang="ru-RU" dirty="0" err="1"/>
              <a:t>қондириш</a:t>
            </a:r>
            <a:r>
              <a:rPr lang="ru-RU" dirty="0"/>
              <a:t> </a:t>
            </a:r>
            <a:r>
              <a:rPr lang="ru-RU" dirty="0" err="1"/>
              <a:t>қонунидир</a:t>
            </a:r>
            <a:r>
              <a:rPr lang="ru-RU" dirty="0"/>
              <a:t>. </a:t>
            </a:r>
            <a:r>
              <a:rPr lang="ru-RU" dirty="0" err="1"/>
              <a:t>Унда</a:t>
            </a:r>
            <a:r>
              <a:rPr lang="ru-RU" dirty="0"/>
              <a:t> </a:t>
            </a:r>
            <a:r>
              <a:rPr lang="ru-RU" dirty="0" err="1"/>
              <a:t>айтилишича</a:t>
            </a:r>
            <a:r>
              <a:rPr lang="ru-RU" dirty="0"/>
              <a:t>: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товарга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эҳтиёж</a:t>
            </a:r>
            <a:r>
              <a:rPr lang="ru-RU" dirty="0"/>
              <a:t> </a:t>
            </a:r>
            <a:r>
              <a:rPr lang="ru-RU" dirty="0" err="1"/>
              <a:t>қондирилганда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қиймати</a:t>
            </a:r>
            <a:r>
              <a:rPr lang="ru-RU" dirty="0"/>
              <a:t> </a:t>
            </a:r>
            <a:r>
              <a:rPr lang="ru-RU" dirty="0" err="1"/>
              <a:t>пасаяди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товар </a:t>
            </a:r>
            <a:r>
              <a:rPr lang="ru-RU" dirty="0" err="1"/>
              <a:t>миқдори</a:t>
            </a:r>
            <a:r>
              <a:rPr lang="ru-RU" dirty="0"/>
              <a:t> </a:t>
            </a:r>
            <a:r>
              <a:rPr lang="ru-RU" dirty="0" err="1"/>
              <a:t>ошгани</a:t>
            </a:r>
            <a:r>
              <a:rPr lang="ru-RU" dirty="0"/>
              <a:t> </a:t>
            </a:r>
            <a:r>
              <a:rPr lang="ru-RU" dirty="0" err="1"/>
              <a:t>сайин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 smtClean="0"/>
              <a:t>нафлилиги</a:t>
            </a:r>
            <a:r>
              <a:rPr lang="ru-RU" dirty="0" smtClean="0"/>
              <a:t> </a:t>
            </a:r>
            <a:r>
              <a:rPr lang="ru-RU" dirty="0" err="1"/>
              <a:t>камаяди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8055" y="342421"/>
            <a:ext cx="2099903" cy="27130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493405" y="3030091"/>
            <a:ext cx="26109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smtClean="0"/>
              <a:t>ru.wikipedia.org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974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61625" y="342421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Талабнинг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нархсиз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омиллари</a:t>
            </a:r>
            <a:endParaRPr lang="ru-RU" sz="3600" dirty="0">
              <a:solidFill>
                <a:srgbClr val="0B375A"/>
              </a:solidFill>
            </a:endParaRPr>
          </a:p>
        </p:txBody>
      </p:sp>
      <p:graphicFrame>
        <p:nvGraphicFramePr>
          <p:cNvPr id="9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7409508"/>
              </p:ext>
            </p:extLst>
          </p:nvPr>
        </p:nvGraphicFramePr>
        <p:xfrm>
          <a:off x="1828800" y="162250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0835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722619" y="460773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Талаб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эгри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чизиғининг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силжиши</a:t>
            </a:r>
            <a:endParaRPr lang="ru-RU" sz="3600" dirty="0">
              <a:solidFill>
                <a:srgbClr val="0B375A"/>
              </a:solidFill>
            </a:endParaRPr>
          </a:p>
        </p:txBody>
      </p:sp>
      <p:grpSp>
        <p:nvGrpSpPr>
          <p:cNvPr id="5" name="Group 3"/>
          <p:cNvGrpSpPr>
            <a:grpSpLocks noChangeAspect="1"/>
          </p:cNvGrpSpPr>
          <p:nvPr/>
        </p:nvGrpSpPr>
        <p:grpSpPr bwMode="auto">
          <a:xfrm>
            <a:off x="2590801" y="1371600"/>
            <a:ext cx="6842125" cy="4910138"/>
            <a:chOff x="1797" y="1304"/>
            <a:chExt cx="7100" cy="5440"/>
          </a:xfrm>
        </p:grpSpPr>
        <p:sp>
          <p:nvSpPr>
            <p:cNvPr id="8" name="AutoShape 4"/>
            <p:cNvSpPr>
              <a:spLocks noChangeAspect="1" noChangeArrowheads="1"/>
            </p:cNvSpPr>
            <p:nvPr/>
          </p:nvSpPr>
          <p:spPr bwMode="auto">
            <a:xfrm>
              <a:off x="1797" y="1304"/>
              <a:ext cx="7100" cy="5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 altLang="ru-RU"/>
            </a:p>
          </p:txBody>
        </p:sp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4097" y="2936"/>
              <a:ext cx="18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ru-RU" altLang="ru-RU" sz="2000" b="1">
                  <a:latin typeface="Tahoma" pitchFamily="34" charset="0"/>
                </a:rPr>
                <a:t>A          B</a:t>
              </a:r>
            </a:p>
            <a:p>
              <a:pPr eaLnBrk="1" hangingPunct="1"/>
              <a:endParaRPr lang="ru-RU" altLang="ru-RU" sz="2000">
                <a:latin typeface="Tahoma" pitchFamily="34" charset="0"/>
              </a:endParaRPr>
            </a:p>
            <a:p>
              <a:pPr eaLnBrk="1" hangingPunct="1"/>
              <a:endParaRPr lang="ru-RU" altLang="ru-RU" sz="2000">
                <a:latin typeface="Tahoma" pitchFamily="34" charset="0"/>
              </a:endParaRPr>
            </a:p>
            <a:p>
              <a:pPr eaLnBrk="1" hangingPunct="1"/>
              <a:r>
                <a:rPr lang="ru-RU" altLang="ru-RU" sz="2000">
                  <a:latin typeface="Tahoma" pitchFamily="34" charset="0"/>
                </a:rPr>
                <a:t>               </a:t>
              </a:r>
            </a:p>
            <a:p>
              <a:pPr eaLnBrk="1" hangingPunct="1"/>
              <a:r>
                <a:rPr lang="ru-RU" altLang="ru-RU" sz="2000">
                  <a:latin typeface="Tahoma" pitchFamily="34" charset="0"/>
                </a:rPr>
                <a:t>                </a:t>
              </a:r>
            </a:p>
            <a:p>
              <a:pPr eaLnBrk="1" hangingPunct="1"/>
              <a:endParaRPr lang="ru-RU" altLang="ru-RU" sz="2000">
                <a:latin typeface="Tahoma" pitchFamily="34" charset="0"/>
              </a:endParaRPr>
            </a:p>
          </p:txBody>
        </p:sp>
        <p:sp>
          <p:nvSpPr>
            <p:cNvPr id="10" name="Line 6"/>
            <p:cNvSpPr>
              <a:spLocks noChangeShapeType="1"/>
            </p:cNvSpPr>
            <p:nvPr/>
          </p:nvSpPr>
          <p:spPr bwMode="auto">
            <a:xfrm>
              <a:off x="3097" y="1576"/>
              <a:ext cx="1" cy="39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Line 7"/>
            <p:cNvSpPr>
              <a:spLocks noChangeShapeType="1"/>
            </p:cNvSpPr>
            <p:nvPr/>
          </p:nvSpPr>
          <p:spPr bwMode="auto">
            <a:xfrm>
              <a:off x="3097" y="5520"/>
              <a:ext cx="47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auto">
            <a:xfrm flipH="1" flipV="1">
              <a:off x="3697" y="2116"/>
              <a:ext cx="3058" cy="3128"/>
            </a:xfrm>
            <a:custGeom>
              <a:avLst/>
              <a:gdLst>
                <a:gd name="T0" fmla="*/ 0 w 22760"/>
                <a:gd name="T1" fmla="*/ 0 h 21600"/>
                <a:gd name="T2" fmla="*/ 7 w 22760"/>
                <a:gd name="T3" fmla="*/ 10 h 21600"/>
                <a:gd name="T4" fmla="*/ 0 w 22760"/>
                <a:gd name="T5" fmla="*/ 10 h 21600"/>
                <a:gd name="T6" fmla="*/ 0 60000 65536"/>
                <a:gd name="T7" fmla="*/ 0 60000 65536"/>
                <a:gd name="T8" fmla="*/ 0 60000 65536"/>
                <a:gd name="T9" fmla="*/ 0 w 22760"/>
                <a:gd name="T10" fmla="*/ 0 h 21600"/>
                <a:gd name="T11" fmla="*/ 22760 w 2276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760" h="21600" fill="none" extrusionOk="0">
                  <a:moveTo>
                    <a:pt x="0" y="31"/>
                  </a:moveTo>
                  <a:cubicBezTo>
                    <a:pt x="386" y="10"/>
                    <a:pt x="773" y="-1"/>
                    <a:pt x="1160" y="0"/>
                  </a:cubicBezTo>
                  <a:cubicBezTo>
                    <a:pt x="13089" y="0"/>
                    <a:pt x="22760" y="9670"/>
                    <a:pt x="22760" y="21600"/>
                  </a:cubicBezTo>
                </a:path>
                <a:path w="22760" h="21600" stroke="0" extrusionOk="0">
                  <a:moveTo>
                    <a:pt x="0" y="31"/>
                  </a:moveTo>
                  <a:cubicBezTo>
                    <a:pt x="386" y="10"/>
                    <a:pt x="773" y="-1"/>
                    <a:pt x="1160" y="0"/>
                  </a:cubicBezTo>
                  <a:cubicBezTo>
                    <a:pt x="13089" y="0"/>
                    <a:pt x="22760" y="9670"/>
                    <a:pt x="22760" y="21600"/>
                  </a:cubicBezTo>
                  <a:lnTo>
                    <a:pt x="1160" y="21600"/>
                  </a:lnTo>
                  <a:lnTo>
                    <a:pt x="0" y="31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Line 9"/>
            <p:cNvSpPr>
              <a:spLocks noChangeShapeType="1"/>
            </p:cNvSpPr>
            <p:nvPr/>
          </p:nvSpPr>
          <p:spPr bwMode="auto">
            <a:xfrm>
              <a:off x="3097" y="3344"/>
              <a:ext cx="17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Line 10"/>
            <p:cNvSpPr>
              <a:spLocks noChangeShapeType="1"/>
            </p:cNvSpPr>
            <p:nvPr/>
          </p:nvSpPr>
          <p:spPr bwMode="auto">
            <a:xfrm>
              <a:off x="3897" y="3344"/>
              <a:ext cx="0" cy="21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4897" y="3344"/>
              <a:ext cx="1" cy="21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AutoShape 12"/>
            <p:cNvSpPr>
              <a:spLocks noChangeArrowheads="1"/>
            </p:cNvSpPr>
            <p:nvPr/>
          </p:nvSpPr>
          <p:spPr bwMode="auto">
            <a:xfrm>
              <a:off x="3897" y="3344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ru-RU" altLang="ru-RU"/>
            </a:p>
          </p:txBody>
        </p:sp>
        <p:sp>
          <p:nvSpPr>
            <p:cNvPr id="17" name="AutoShape 13"/>
            <p:cNvSpPr>
              <a:spLocks noChangeArrowheads="1"/>
            </p:cNvSpPr>
            <p:nvPr/>
          </p:nvSpPr>
          <p:spPr bwMode="auto">
            <a:xfrm>
              <a:off x="4840" y="3344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ru-RU" altLang="ru-RU"/>
            </a:p>
          </p:txBody>
        </p:sp>
        <p:sp>
          <p:nvSpPr>
            <p:cNvPr id="18" name="Line 14"/>
            <p:cNvSpPr>
              <a:spLocks noChangeShapeType="1"/>
            </p:cNvSpPr>
            <p:nvPr/>
          </p:nvSpPr>
          <p:spPr bwMode="auto">
            <a:xfrm>
              <a:off x="4197" y="6064"/>
              <a:ext cx="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Text Box 15"/>
            <p:cNvSpPr txBox="1">
              <a:spLocks noChangeArrowheads="1"/>
            </p:cNvSpPr>
            <p:nvPr/>
          </p:nvSpPr>
          <p:spPr bwMode="auto">
            <a:xfrm>
              <a:off x="5897" y="4024"/>
              <a:ext cx="1740" cy="9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 altLang="ru-RU" sz="2000" b="1">
                <a:latin typeface="Tahoma" pitchFamily="34" charset="0"/>
              </a:endParaRPr>
            </a:p>
            <a:p>
              <a:pPr eaLnBrk="1" hangingPunct="1"/>
              <a:endParaRPr lang="ru-RU" altLang="ru-RU" sz="2000" b="1">
                <a:latin typeface="Tahoma" pitchFamily="34" charset="0"/>
              </a:endParaRPr>
            </a:p>
            <a:p>
              <a:pPr eaLnBrk="1" hangingPunct="1"/>
              <a:r>
                <a:rPr lang="ru-RU" altLang="ru-RU" sz="2000" b="1">
                  <a:latin typeface="Tahoma" pitchFamily="34" charset="0"/>
                </a:rPr>
                <a:t>D</a:t>
              </a:r>
            </a:p>
          </p:txBody>
        </p:sp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6597" y="3888"/>
              <a:ext cx="1200" cy="108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 altLang="ru-RU" sz="1200">
                <a:latin typeface="Tahoma" pitchFamily="34" charset="0"/>
              </a:endParaRPr>
            </a:p>
            <a:p>
              <a:pPr eaLnBrk="1" hangingPunct="1"/>
              <a:r>
                <a:rPr lang="ru-RU" altLang="ru-RU" sz="1200">
                  <a:latin typeface="Tahoma" pitchFamily="34" charset="0"/>
                </a:rPr>
                <a:t>          </a:t>
              </a:r>
              <a:r>
                <a:rPr lang="ru-RU" altLang="ru-RU" sz="2000" b="1">
                  <a:latin typeface="Tahoma" pitchFamily="34" charset="0"/>
                </a:rPr>
                <a:t>D′</a:t>
              </a:r>
            </a:p>
            <a:p>
              <a:pPr eaLnBrk="1" hangingPunct="1"/>
              <a:r>
                <a:rPr lang="ru-RU" altLang="ru-RU" sz="2000" b="1">
                  <a:latin typeface="Tahoma" pitchFamily="34" charset="0"/>
                </a:rPr>
                <a:t>     </a:t>
              </a:r>
            </a:p>
            <a:p>
              <a:pPr eaLnBrk="1" hangingPunct="1"/>
              <a:endParaRPr lang="ru-RU" altLang="ru-RU" sz="2000" b="1">
                <a:latin typeface="Tahoma" pitchFamily="34" charset="0"/>
              </a:endParaRPr>
            </a:p>
          </p:txBody>
        </p:sp>
        <p:sp>
          <p:nvSpPr>
            <p:cNvPr id="21" name="Arc 17"/>
            <p:cNvSpPr>
              <a:spLocks/>
            </p:cNvSpPr>
            <p:nvPr/>
          </p:nvSpPr>
          <p:spPr bwMode="auto">
            <a:xfrm flipH="1" flipV="1">
              <a:off x="4418" y="1709"/>
              <a:ext cx="3110" cy="3124"/>
            </a:xfrm>
            <a:custGeom>
              <a:avLst/>
              <a:gdLst>
                <a:gd name="T0" fmla="*/ 0 w 21408"/>
                <a:gd name="T1" fmla="*/ 0 h 21575"/>
                <a:gd name="T2" fmla="*/ 10 w 21408"/>
                <a:gd name="T3" fmla="*/ 8 h 21575"/>
                <a:gd name="T4" fmla="*/ 0 w 21408"/>
                <a:gd name="T5" fmla="*/ 9 h 21575"/>
                <a:gd name="T6" fmla="*/ 0 60000 65536"/>
                <a:gd name="T7" fmla="*/ 0 60000 65536"/>
                <a:gd name="T8" fmla="*/ 0 60000 65536"/>
                <a:gd name="T9" fmla="*/ 0 w 21408"/>
                <a:gd name="T10" fmla="*/ 0 h 21575"/>
                <a:gd name="T11" fmla="*/ 21408 w 21408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08" h="21575" fill="none" extrusionOk="0">
                  <a:moveTo>
                    <a:pt x="1034" y="-1"/>
                  </a:moveTo>
                  <a:cubicBezTo>
                    <a:pt x="11450" y="498"/>
                    <a:pt x="20022" y="8368"/>
                    <a:pt x="21408" y="18703"/>
                  </a:cubicBezTo>
                </a:path>
                <a:path w="21408" h="21575" stroke="0" extrusionOk="0">
                  <a:moveTo>
                    <a:pt x="1034" y="-1"/>
                  </a:moveTo>
                  <a:cubicBezTo>
                    <a:pt x="11450" y="498"/>
                    <a:pt x="20022" y="8368"/>
                    <a:pt x="21408" y="18703"/>
                  </a:cubicBezTo>
                  <a:lnTo>
                    <a:pt x="0" y="21575"/>
                  </a:lnTo>
                  <a:lnTo>
                    <a:pt x="1034" y="-1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Line 18"/>
            <p:cNvSpPr>
              <a:spLocks noChangeShapeType="1"/>
            </p:cNvSpPr>
            <p:nvPr/>
          </p:nvSpPr>
          <p:spPr bwMode="auto">
            <a:xfrm>
              <a:off x="3797" y="2664"/>
              <a:ext cx="6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Text Box 19"/>
            <p:cNvSpPr txBox="1">
              <a:spLocks noChangeArrowheads="1"/>
            </p:cNvSpPr>
            <p:nvPr/>
          </p:nvSpPr>
          <p:spPr bwMode="auto">
            <a:xfrm>
              <a:off x="1840" y="1576"/>
              <a:ext cx="1157" cy="198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ru-RU" altLang="ru-RU" sz="2000" b="1" dirty="0">
                  <a:latin typeface="Tahoma" pitchFamily="34" charset="0"/>
                </a:rPr>
                <a:t>       Р</a:t>
              </a:r>
            </a:p>
            <a:p>
              <a:pPr eaLnBrk="1" hangingPunct="1"/>
              <a:r>
                <a:rPr lang="uz-Cyrl-UZ" altLang="ru-RU" sz="2000" b="1" dirty="0" smtClean="0">
                  <a:latin typeface="Tahoma" pitchFamily="34" charset="0"/>
                </a:rPr>
                <a:t>Товар нархи</a:t>
              </a:r>
              <a:endParaRPr lang="ru-RU" altLang="ru-RU" sz="2000" b="1" dirty="0">
                <a:latin typeface="Tahoma" pitchFamily="34" charset="0"/>
              </a:endParaRPr>
            </a:p>
            <a:p>
              <a:pPr eaLnBrk="1" hangingPunct="1"/>
              <a:endParaRPr lang="ru-RU" altLang="ru-RU" sz="2000" b="1" dirty="0">
                <a:latin typeface="Tahoma" pitchFamily="34" charset="0"/>
              </a:endParaRPr>
            </a:p>
            <a:p>
              <a:pPr eaLnBrk="1" hangingPunct="1"/>
              <a:r>
                <a:rPr lang="ru-RU" altLang="ru-RU" sz="2000" b="1" dirty="0">
                  <a:latin typeface="Tahoma" pitchFamily="34" charset="0"/>
                </a:rPr>
                <a:t>      Р</a:t>
              </a:r>
              <a:r>
                <a:rPr lang="ru-RU" altLang="ru-RU" sz="2000" b="1" baseline="-25000" dirty="0">
                  <a:latin typeface="Tahoma" pitchFamily="34" charset="0"/>
                </a:rPr>
                <a:t>1</a:t>
              </a:r>
            </a:p>
            <a:p>
              <a:pPr eaLnBrk="1" hangingPunct="1"/>
              <a:endParaRPr lang="ru-RU" altLang="ru-RU" sz="2000" b="1" dirty="0">
                <a:latin typeface="Tahoma" pitchFamily="34" charset="0"/>
              </a:endParaRPr>
            </a:p>
          </p:txBody>
        </p:sp>
        <p:sp>
          <p:nvSpPr>
            <p:cNvPr id="24" name="Text Box 20"/>
            <p:cNvSpPr txBox="1">
              <a:spLocks noChangeArrowheads="1"/>
            </p:cNvSpPr>
            <p:nvPr/>
          </p:nvSpPr>
          <p:spPr bwMode="auto">
            <a:xfrm>
              <a:off x="3697" y="5520"/>
              <a:ext cx="410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ru-RU" altLang="ru-RU" sz="2000" b="1" dirty="0">
                  <a:latin typeface="Tahoma" pitchFamily="34" charset="0"/>
                </a:rPr>
                <a:t>Q</a:t>
              </a:r>
              <a:r>
                <a:rPr lang="ru-RU" altLang="ru-RU" sz="2000" b="1" baseline="-25000" dirty="0">
                  <a:latin typeface="Tahoma" pitchFamily="34" charset="0"/>
                </a:rPr>
                <a:t>1           </a:t>
              </a:r>
              <a:r>
                <a:rPr lang="ru-RU" altLang="ru-RU" sz="2000" b="1" dirty="0">
                  <a:latin typeface="Tahoma" pitchFamily="34" charset="0"/>
                </a:rPr>
                <a:t>Q</a:t>
              </a:r>
              <a:r>
                <a:rPr lang="ru-RU" altLang="ru-RU" sz="2000" b="1" baseline="-25000" dirty="0">
                  <a:latin typeface="Tahoma" pitchFamily="34" charset="0"/>
                </a:rPr>
                <a:t>2                                                 </a:t>
              </a:r>
              <a:r>
                <a:rPr lang="ru-RU" altLang="ru-RU" sz="2000" b="1" dirty="0">
                  <a:latin typeface="Tahoma" pitchFamily="34" charset="0"/>
                </a:rPr>
                <a:t>Q</a:t>
              </a:r>
            </a:p>
            <a:p>
              <a:pPr eaLnBrk="1" hangingPunct="1"/>
              <a:r>
                <a:rPr lang="ru-RU" altLang="ru-RU" sz="2000" b="1" dirty="0">
                  <a:latin typeface="Tahoma" pitchFamily="34" charset="0"/>
                </a:rPr>
                <a:t>                </a:t>
              </a:r>
              <a:r>
                <a:rPr lang="ru-RU" altLang="ru-RU" sz="2000" b="1" dirty="0" err="1" smtClean="0">
                  <a:latin typeface="Tahoma" pitchFamily="34" charset="0"/>
                </a:rPr>
                <a:t>Талаб</a:t>
              </a:r>
              <a:r>
                <a:rPr lang="ru-RU" altLang="ru-RU" sz="2000" b="1" dirty="0" smtClean="0">
                  <a:latin typeface="Tahoma" pitchFamily="34" charset="0"/>
                </a:rPr>
                <a:t> </a:t>
              </a:r>
              <a:r>
                <a:rPr lang="ru-RU" altLang="ru-RU" sz="2000" b="1" dirty="0" err="1" smtClean="0">
                  <a:latin typeface="Tahoma" pitchFamily="34" charset="0"/>
                </a:rPr>
                <a:t>миқдори</a:t>
              </a:r>
              <a:endParaRPr lang="ru-RU" altLang="ru-RU" sz="2000" b="1" dirty="0">
                <a:latin typeface="Tahoma" pitchFamily="34" charset="0"/>
              </a:endParaRPr>
            </a:p>
            <a:p>
              <a:pPr eaLnBrk="1" hangingPunct="1"/>
              <a:endParaRPr lang="ru-RU" altLang="ru-RU" sz="2000" b="1" dirty="0">
                <a:latin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811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6915"/>
          </a:xfrm>
        </p:spPr>
        <p:txBody>
          <a:bodyPr>
            <a:normAutofit/>
          </a:bodyPr>
          <a:lstStyle/>
          <a:p>
            <a:pPr algn="ctr"/>
            <a:r>
              <a:rPr lang="uz-Cyrl-UZ" sz="2800" b="1" dirty="0" smtClean="0"/>
              <a:t>Талаб омилларининг талаб эгри чизиғига таъсири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3922385"/>
              </p:ext>
            </p:extLst>
          </p:nvPr>
        </p:nvGraphicFramePr>
        <p:xfrm>
          <a:off x="1579436" y="1307330"/>
          <a:ext cx="8229600" cy="4599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77013">
                <a:tc>
                  <a:txBody>
                    <a:bodyPr/>
                    <a:lstStyle/>
                    <a:p>
                      <a:r>
                        <a:rPr lang="uz-Cyrl-UZ" dirty="0" smtClean="0"/>
                        <a:t>Омил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Ўзгариш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Эгри чизиқнинг силжиши</a:t>
                      </a:r>
                      <a:r>
                        <a:rPr lang="en-US" dirty="0" smtClean="0"/>
                        <a:t>(       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2237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Даромад</a:t>
                      </a:r>
                      <a:r>
                        <a:rPr lang="en-US" dirty="0" smtClean="0"/>
                        <a:t> (</a:t>
                      </a:r>
                      <a:r>
                        <a:rPr lang="uz-Cyrl-UZ" dirty="0" smtClean="0"/>
                        <a:t>нормал</a:t>
                      </a:r>
                      <a:r>
                        <a:rPr lang="uz-Cyrl-UZ" baseline="0" dirty="0" smtClean="0"/>
                        <a:t> товар учун</a:t>
                      </a:r>
                      <a:r>
                        <a:rPr lang="en-US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223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2237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Ўринбосар товарлар нархи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223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2237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Тўлдирувчи товарлар нархи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9223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92237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Нарх кутилмалари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9223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92237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Аҳоли сони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9223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4" y="2050591"/>
            <a:ext cx="326901" cy="266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174" y="2420888"/>
            <a:ext cx="3048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149" y="2827016"/>
            <a:ext cx="279243" cy="567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566" y="1630202"/>
            <a:ext cx="257175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483" y="3607022"/>
            <a:ext cx="335724" cy="5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236" y="4417667"/>
            <a:ext cx="3286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524" y="5215636"/>
            <a:ext cx="3286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104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51463" y="342421"/>
            <a:ext cx="8062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3600" dirty="0">
                <a:solidFill>
                  <a:srgbClr val="0070C0"/>
                </a:solidFill>
              </a:rPr>
              <a:t>Талаб эгри чизиғи </a:t>
            </a:r>
            <a:r>
              <a:rPr lang="en-US" sz="3600" dirty="0"/>
              <a:t>/Demand curve</a:t>
            </a:r>
            <a:endParaRPr lang="ru-RU" sz="3600" dirty="0"/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871654" y="1401879"/>
            <a:ext cx="10515600" cy="173161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sz="2400" dirty="0">
                <a:solidFill>
                  <a:srgbClr val="0070C0"/>
                </a:solidFill>
              </a:rPr>
              <a:t>Мусиқани юклаб олишга бўлган талаб эгри чизиғини чизинг</a:t>
            </a:r>
            <a:r>
              <a:rPr lang="uz-Cyrl-UZ" sz="2400" dirty="0"/>
              <a:t>/</a:t>
            </a:r>
            <a:r>
              <a:rPr lang="en-US" sz="2400" dirty="0"/>
              <a:t>Draw a demand curve for music downloads. </a:t>
            </a:r>
          </a:p>
          <a:p>
            <a:r>
              <a:rPr lang="uz-Cyrl-UZ" sz="2400" dirty="0">
                <a:solidFill>
                  <a:srgbClr val="0070C0"/>
                </a:solidFill>
              </a:rPr>
              <a:t>Қуйидаги сценарийларнинг ҳар бирида эгри чизиқда нима содир бўлади</a:t>
            </a:r>
            <a:r>
              <a:rPr lang="uz-Cyrl-UZ" sz="2400" dirty="0"/>
              <a:t>/</a:t>
            </a:r>
            <a:r>
              <a:rPr lang="en-US" sz="2400" dirty="0"/>
              <a:t>What happens to it in each of the following scenarios? </a:t>
            </a:r>
            <a:r>
              <a:rPr lang="uz-Cyrl-UZ" sz="2400" dirty="0">
                <a:solidFill>
                  <a:srgbClr val="0070C0"/>
                </a:solidFill>
              </a:rPr>
              <a:t>Нега</a:t>
            </a:r>
            <a:r>
              <a:rPr lang="uz-Cyrl-UZ" sz="2400" dirty="0"/>
              <a:t>?/</a:t>
            </a:r>
            <a:r>
              <a:rPr lang="en-US" sz="2400" dirty="0"/>
              <a:t>Why?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51463" y="3970366"/>
            <a:ext cx="7928377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/>
              <a:t>A. </a:t>
            </a:r>
            <a:r>
              <a:rPr lang="en-US" sz="2400" dirty="0" smtClean="0">
                <a:solidFill>
                  <a:srgbClr val="0070C0"/>
                </a:solidFill>
              </a:rPr>
              <a:t>iPod </a:t>
            </a:r>
            <a:r>
              <a:rPr lang="uz-Cyrl-UZ" sz="2400" dirty="0" smtClean="0">
                <a:solidFill>
                  <a:srgbClr val="0070C0"/>
                </a:solidFill>
              </a:rPr>
              <a:t>нархи пасаймоқда/</a:t>
            </a:r>
            <a:r>
              <a:rPr lang="en-US" sz="2400" dirty="0" smtClean="0"/>
              <a:t>The price </a:t>
            </a:r>
            <a:r>
              <a:rPr lang="en-US" sz="2400" dirty="0"/>
              <a:t>of iPods falls</a:t>
            </a:r>
          </a:p>
          <a:p>
            <a:r>
              <a:rPr lang="en-US" sz="2400" dirty="0"/>
              <a:t>B. </a:t>
            </a:r>
            <a:r>
              <a:rPr lang="uz-Cyrl-UZ" sz="2400" dirty="0">
                <a:solidFill>
                  <a:srgbClr val="0070C0"/>
                </a:solidFill>
              </a:rPr>
              <a:t>Мусиқани юклаб </a:t>
            </a:r>
            <a:r>
              <a:rPr lang="uz-Cyrl-UZ" sz="2400" dirty="0" smtClean="0">
                <a:solidFill>
                  <a:srgbClr val="0070C0"/>
                </a:solidFill>
              </a:rPr>
              <a:t>олиш нархи пасаймоқда</a:t>
            </a:r>
            <a:r>
              <a:rPr lang="uz-Cyrl-UZ" sz="2400" dirty="0" smtClean="0"/>
              <a:t>/</a:t>
            </a:r>
            <a:r>
              <a:rPr lang="en-US" sz="2400" dirty="0" smtClean="0"/>
              <a:t>The </a:t>
            </a:r>
            <a:r>
              <a:rPr lang="en-US" sz="2400" dirty="0"/>
              <a:t>price of music downloads falls</a:t>
            </a:r>
          </a:p>
          <a:p>
            <a:r>
              <a:rPr lang="en-US" sz="2400" dirty="0"/>
              <a:t>C. </a:t>
            </a:r>
            <a:r>
              <a:rPr lang="en-US" sz="2400" dirty="0" smtClean="0">
                <a:solidFill>
                  <a:srgbClr val="0070C0"/>
                </a:solidFill>
              </a:rPr>
              <a:t>CD</a:t>
            </a:r>
            <a:r>
              <a:rPr lang="uz-Cyrl-UZ" sz="2400" dirty="0" smtClean="0">
                <a:solidFill>
                  <a:srgbClr val="0070C0"/>
                </a:solidFill>
              </a:rPr>
              <a:t>-дисклар нархи пасаймоқда/</a:t>
            </a:r>
            <a:r>
              <a:rPr lang="en-US" sz="2400" dirty="0" smtClean="0"/>
              <a:t>The </a:t>
            </a:r>
            <a:r>
              <a:rPr lang="en-US" sz="2400" dirty="0"/>
              <a:t>price of CDs falls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101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51463" y="342421"/>
            <a:ext cx="8062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Ўринбосар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ва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тўлдирувчи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товарлар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871654" y="1401879"/>
            <a:ext cx="10515600" cy="1397077"/>
          </a:xfrm>
        </p:spPr>
        <p:txBody>
          <a:bodyPr>
            <a:normAutofit/>
          </a:bodyPr>
          <a:lstStyle/>
          <a:p>
            <a:r>
              <a:rPr lang="ru-RU" dirty="0" err="1"/>
              <a:t>Бир-бирининг</a:t>
            </a:r>
            <a:r>
              <a:rPr lang="ru-RU" dirty="0"/>
              <a:t> </a:t>
            </a:r>
            <a:r>
              <a:rPr lang="ru-RU" b="1" dirty="0" err="1"/>
              <a:t>ўрнини</a:t>
            </a:r>
            <a:r>
              <a:rPr lang="ru-RU" b="1" dirty="0"/>
              <a:t> </a:t>
            </a:r>
            <a:r>
              <a:rPr lang="ru-RU" b="1" dirty="0" err="1"/>
              <a:t>босадиган</a:t>
            </a:r>
            <a:r>
              <a:rPr lang="ru-RU" b="1" dirty="0"/>
              <a:t> </a:t>
            </a:r>
            <a:r>
              <a:rPr lang="ru-RU" b="1" dirty="0" err="1"/>
              <a:t>товарлар</a:t>
            </a:r>
            <a:r>
              <a:rPr lang="ru-RU" dirty="0"/>
              <a:t>: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нархининг</a:t>
            </a:r>
            <a:r>
              <a:rPr lang="ru-RU" dirty="0"/>
              <a:t> </a:t>
            </a:r>
            <a:r>
              <a:rPr lang="ru-RU" dirty="0" err="1"/>
              <a:t>ошиши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товарга</a:t>
            </a:r>
            <a:r>
              <a:rPr lang="ru-RU" dirty="0"/>
              <a:t> </a:t>
            </a:r>
            <a:r>
              <a:rPr lang="ru-RU" dirty="0" err="1"/>
              <a:t>талабнинг</a:t>
            </a:r>
            <a:r>
              <a:rPr lang="ru-RU" dirty="0"/>
              <a:t> </a:t>
            </a:r>
            <a:r>
              <a:rPr lang="ru-RU" dirty="0" err="1"/>
              <a:t>ошишига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,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 smtClean="0"/>
              <a:t>бир-бирига</a:t>
            </a:r>
            <a:r>
              <a:rPr lang="ru-RU" dirty="0" smtClean="0"/>
              <a:t> </a:t>
            </a:r>
            <a:r>
              <a:rPr lang="ru-RU" dirty="0" err="1" smtClean="0"/>
              <a:t>ўринбосар</a:t>
            </a:r>
            <a:r>
              <a:rPr lang="ru-RU" dirty="0" smtClean="0"/>
              <a:t> </a:t>
            </a:r>
            <a:r>
              <a:rPr lang="ru-RU" dirty="0" err="1" smtClean="0"/>
              <a:t>ҳисобланади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5909" y="2918046"/>
            <a:ext cx="4352921" cy="35420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63698" y="6275463"/>
            <a:ext cx="224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Манба: интернет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053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51463" y="342421"/>
            <a:ext cx="8062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Ўринбосар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ва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тўлдирувчи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товарлар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871654" y="1401879"/>
            <a:ext cx="10515600" cy="15977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err="1" smtClean="0"/>
              <a:t>Бир-бирини</a:t>
            </a:r>
            <a:r>
              <a:rPr lang="ru-RU" dirty="0" smtClean="0"/>
              <a:t> </a:t>
            </a:r>
            <a:r>
              <a:rPr lang="ru-RU" b="1" dirty="0" err="1" smtClean="0"/>
              <a:t>тўлдирувчи</a:t>
            </a:r>
            <a:r>
              <a:rPr lang="ru-RU" b="1" dirty="0" smtClean="0"/>
              <a:t> </a:t>
            </a:r>
            <a:r>
              <a:rPr lang="ru-RU" b="1" dirty="0" err="1" smtClean="0"/>
              <a:t>товарлар</a:t>
            </a:r>
            <a:r>
              <a:rPr lang="ru-RU" dirty="0" smtClean="0"/>
              <a:t>: </a:t>
            </a:r>
            <a:r>
              <a:rPr lang="ru-RU" dirty="0" err="1" smtClean="0"/>
              <a:t>агар</a:t>
            </a:r>
            <a:r>
              <a:rPr lang="ru-RU" dirty="0" smtClean="0"/>
              <a:t> </a:t>
            </a:r>
            <a:r>
              <a:rPr lang="ru-RU" dirty="0" err="1" smtClean="0"/>
              <a:t>товарлар</a:t>
            </a:r>
            <a:r>
              <a:rPr lang="ru-RU" dirty="0" smtClean="0"/>
              <a:t> </a:t>
            </a:r>
            <a:r>
              <a:rPr lang="ru-RU" dirty="0" err="1" smtClean="0"/>
              <a:t>нархининг</a:t>
            </a:r>
            <a:r>
              <a:rPr lang="ru-RU" dirty="0" smtClean="0"/>
              <a:t> </a:t>
            </a:r>
            <a:r>
              <a:rPr lang="ru-RU" dirty="0" err="1" smtClean="0"/>
              <a:t>ошиши</a:t>
            </a:r>
            <a:r>
              <a:rPr lang="ru-RU" dirty="0" smtClean="0"/>
              <a:t> </a:t>
            </a:r>
            <a:r>
              <a:rPr lang="ru-RU" dirty="0" err="1" smtClean="0"/>
              <a:t>бошқа</a:t>
            </a:r>
            <a:r>
              <a:rPr lang="ru-RU" dirty="0" smtClean="0"/>
              <a:t> </a:t>
            </a:r>
            <a:r>
              <a:rPr lang="ru-RU" dirty="0" err="1" smtClean="0"/>
              <a:t>товарга</a:t>
            </a:r>
            <a:r>
              <a:rPr lang="ru-RU" dirty="0" smtClean="0"/>
              <a:t> </a:t>
            </a:r>
            <a:r>
              <a:rPr lang="ru-RU" dirty="0" err="1" smtClean="0"/>
              <a:t>талабнинг</a:t>
            </a:r>
            <a:r>
              <a:rPr lang="ru-RU" dirty="0" smtClean="0"/>
              <a:t> </a:t>
            </a:r>
            <a:r>
              <a:rPr lang="ru-RU" dirty="0" err="1" smtClean="0"/>
              <a:t>пасайишига</a:t>
            </a:r>
            <a:r>
              <a:rPr lang="ru-RU" dirty="0" smtClean="0"/>
              <a:t> </a:t>
            </a:r>
            <a:r>
              <a:rPr lang="ru-RU" dirty="0" err="1" smtClean="0"/>
              <a:t>олиб</a:t>
            </a:r>
            <a:r>
              <a:rPr lang="ru-RU" dirty="0" smtClean="0"/>
              <a:t> </a:t>
            </a:r>
            <a:r>
              <a:rPr lang="ru-RU" dirty="0" err="1" smtClean="0"/>
              <a:t>келадиган</a:t>
            </a:r>
            <a:r>
              <a:rPr lang="ru-RU" dirty="0" smtClean="0"/>
              <a:t> </a:t>
            </a:r>
            <a:r>
              <a:rPr lang="ru-RU" dirty="0" err="1" smtClean="0"/>
              <a:t>бўлса</a:t>
            </a:r>
            <a:r>
              <a:rPr lang="ru-RU" dirty="0" smtClean="0"/>
              <a:t>, </a:t>
            </a:r>
            <a:r>
              <a:rPr lang="ru-RU" dirty="0" err="1" smtClean="0"/>
              <a:t>товарлар</a:t>
            </a:r>
            <a:r>
              <a:rPr lang="ru-RU" dirty="0" smtClean="0"/>
              <a:t> </a:t>
            </a:r>
            <a:r>
              <a:rPr lang="ru-RU" dirty="0" err="1" smtClean="0"/>
              <a:t>бир-бирини</a:t>
            </a:r>
            <a:r>
              <a:rPr lang="ru-RU" dirty="0" smtClean="0"/>
              <a:t> </a:t>
            </a:r>
            <a:r>
              <a:rPr lang="ru-RU" dirty="0" err="1" smtClean="0"/>
              <a:t>тўлдирувчи</a:t>
            </a:r>
            <a:r>
              <a:rPr lang="ru-RU" dirty="0" smtClean="0"/>
              <a:t> </a:t>
            </a:r>
            <a:r>
              <a:rPr lang="ru-RU" dirty="0" err="1" smtClean="0"/>
              <a:t>ҳисобланади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52409" t="36748" r="3506" b="5691"/>
          <a:stretch/>
        </p:blipFill>
        <p:spPr>
          <a:xfrm>
            <a:off x="970156" y="2821259"/>
            <a:ext cx="5374889" cy="39475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74849" y="6399458"/>
            <a:ext cx="224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Манба: интернет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208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503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Нормал</a:t>
            </a:r>
            <a:r>
              <a:rPr lang="ru-RU" dirty="0" smtClean="0"/>
              <a:t> </a:t>
            </a:r>
            <a:r>
              <a:rPr lang="ru-RU" dirty="0" err="1" smtClean="0"/>
              <a:t>товарлар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1441"/>
          <a:stretch/>
        </p:blipFill>
        <p:spPr>
          <a:xfrm>
            <a:off x="5854391" y="1545722"/>
            <a:ext cx="6178123" cy="28701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1690689"/>
            <a:ext cx="4480932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dirty="0" smtClean="0"/>
              <a:t>Нормал (о</a:t>
            </a:r>
            <a:r>
              <a:rPr lang="ru-RU" dirty="0" err="1" smtClean="0"/>
              <a:t>ддий</a:t>
            </a:r>
            <a:r>
              <a:rPr lang="ru-RU" dirty="0" smtClean="0"/>
              <a:t>)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зарурий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 smtClean="0"/>
              <a:t>даромадга</a:t>
            </a:r>
            <a:r>
              <a:rPr lang="ru-RU" dirty="0" smtClean="0"/>
              <a:t> </a:t>
            </a:r>
            <a:r>
              <a:rPr lang="ru-RU" dirty="0" err="1" smtClean="0"/>
              <a:t>мос</a:t>
            </a:r>
            <a:r>
              <a:rPr lang="ru-RU" dirty="0" smtClean="0"/>
              <a:t> </a:t>
            </a:r>
            <a:r>
              <a:rPr lang="ru-RU" dirty="0" err="1" smtClean="0"/>
              <a:t>равишда</a:t>
            </a:r>
            <a:r>
              <a:rPr lang="ru-RU" dirty="0" smtClean="0"/>
              <a:t> </a:t>
            </a:r>
            <a:r>
              <a:rPr lang="ru-RU" dirty="0" err="1" smtClean="0"/>
              <a:t>уларга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 </a:t>
            </a:r>
            <a:r>
              <a:rPr lang="ru-RU" dirty="0" err="1"/>
              <a:t>ортиб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камайиб</a:t>
            </a:r>
            <a:r>
              <a:rPr lang="ru-RU" dirty="0"/>
              <a:t> </a:t>
            </a:r>
            <a:r>
              <a:rPr lang="ru-RU" dirty="0" err="1"/>
              <a:t>бораётган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хизматлардир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шуни</a:t>
            </a:r>
            <a:r>
              <a:rPr lang="ru-RU" dirty="0"/>
              <a:t> </a:t>
            </a:r>
            <a:r>
              <a:rPr lang="ru-RU" dirty="0" err="1"/>
              <a:t>англатадики</a:t>
            </a:r>
            <a:r>
              <a:rPr lang="ru-RU" dirty="0"/>
              <a:t>,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минтақада</a:t>
            </a:r>
            <a:r>
              <a:rPr lang="ru-RU" dirty="0"/>
              <a:t> </a:t>
            </a:r>
            <a:r>
              <a:rPr lang="ru-RU" dirty="0" err="1"/>
              <a:t>ишчиларнинг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</a:t>
            </a:r>
            <a:r>
              <a:rPr lang="ru-RU" dirty="0"/>
              <a:t> </a:t>
            </a:r>
            <a:r>
              <a:rPr lang="ru-RU" dirty="0" err="1"/>
              <a:t>ошса</a:t>
            </a:r>
            <a:r>
              <a:rPr lang="ru-RU" dirty="0"/>
              <a:t>, </a:t>
            </a:r>
            <a:r>
              <a:rPr lang="ru-RU" dirty="0" err="1" smtClean="0"/>
              <a:t>бундай</a:t>
            </a:r>
            <a:r>
              <a:rPr lang="ru-RU" dirty="0" smtClean="0"/>
              <a:t> </a:t>
            </a:r>
            <a:r>
              <a:rPr lang="ru-RU" dirty="0" err="1" smtClean="0"/>
              <a:t>товарларга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 </a:t>
            </a:r>
            <a:r>
              <a:rPr lang="ru-RU" dirty="0" err="1"/>
              <a:t>ортади</a:t>
            </a:r>
            <a:r>
              <a:rPr lang="ru-RU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08741" y="4622117"/>
            <a:ext cx="224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Манба: интернет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50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055"/>
          </a:xfrm>
        </p:spPr>
        <p:txBody>
          <a:bodyPr/>
          <a:lstStyle/>
          <a:p>
            <a:pPr algn="ctr"/>
            <a:r>
              <a:rPr lang="uz-Cyrl-UZ" b="1" dirty="0" smtClean="0"/>
              <a:t>Ҳашаматли товарлар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73282" y="1605775"/>
            <a:ext cx="5551449" cy="253450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err="1"/>
              <a:t>Даромад</a:t>
            </a:r>
            <a:r>
              <a:rPr lang="ru-RU" dirty="0"/>
              <a:t> </a:t>
            </a:r>
            <a:r>
              <a:rPr lang="ru-RU" dirty="0" err="1"/>
              <a:t>ортиши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номутаносиб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dirty="0" err="1"/>
              <a:t>ошиб</a:t>
            </a:r>
            <a:r>
              <a:rPr lang="ru-RU" dirty="0"/>
              <a:t> </a:t>
            </a:r>
            <a:r>
              <a:rPr lang="ru-RU" dirty="0" err="1"/>
              <a:t>борувчи</a:t>
            </a:r>
            <a:r>
              <a:rPr lang="ru-RU" dirty="0"/>
              <a:t> </a:t>
            </a:r>
            <a:r>
              <a:rPr lang="ru-RU" dirty="0" smtClean="0"/>
              <a:t>товар. </a:t>
            </a:r>
            <a:r>
              <a:rPr lang="ru-RU" dirty="0" err="1" smtClean="0"/>
              <a:t>Бошқача</a:t>
            </a:r>
            <a:r>
              <a:rPr lang="ru-RU" dirty="0" smtClean="0"/>
              <a:t> </a:t>
            </a:r>
            <a:r>
              <a:rPr lang="ru-RU" dirty="0" err="1"/>
              <a:t>айтганда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 </a:t>
            </a:r>
            <a:r>
              <a:rPr lang="ru-RU" dirty="0" err="1"/>
              <a:t>талабнинг</a:t>
            </a:r>
            <a:r>
              <a:rPr lang="ru-RU" dirty="0"/>
              <a:t> </a:t>
            </a:r>
            <a:r>
              <a:rPr lang="ru-RU" dirty="0" err="1" smtClean="0"/>
              <a:t>даромад</a:t>
            </a:r>
            <a:r>
              <a:rPr lang="ru-RU" dirty="0" smtClean="0"/>
              <a:t> </a:t>
            </a:r>
            <a:r>
              <a:rPr lang="ru-RU" dirty="0" err="1" smtClean="0"/>
              <a:t>бўйича</a:t>
            </a:r>
            <a:r>
              <a:rPr lang="ru-RU" dirty="0" smtClean="0"/>
              <a:t> </a:t>
            </a:r>
            <a:r>
              <a:rPr lang="ru-RU" dirty="0" err="1" smtClean="0"/>
              <a:t>эластиклиги</a:t>
            </a:r>
            <a:r>
              <a:rPr lang="ru-RU" dirty="0" smtClean="0"/>
              <a:t> </a:t>
            </a:r>
            <a:r>
              <a:rPr lang="ru-RU" dirty="0" err="1" smtClean="0"/>
              <a:t>бирдан</a:t>
            </a:r>
            <a:r>
              <a:rPr lang="ru-RU" dirty="0" smtClean="0"/>
              <a:t> </a:t>
            </a:r>
            <a:r>
              <a:rPr lang="ru-RU" dirty="0" err="1"/>
              <a:t>ошади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359" y="1288546"/>
            <a:ext cx="5819079" cy="43852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1359" y="5769153"/>
            <a:ext cx="57242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https://www.vedomosti.ru/library/articles/2012/10/18/skolko_tratyat_na_predmety_roskoshi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449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/>
              <a:t>“Паст” товарлар (</a:t>
            </a:r>
            <a:r>
              <a:rPr lang="en-US" b="1" dirty="0" smtClean="0"/>
              <a:t>inferior good</a:t>
            </a:r>
            <a:r>
              <a:rPr lang="uz-Cyrl-UZ" b="1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7268737" cy="379459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ҳолларда</a:t>
            </a:r>
            <a:r>
              <a:rPr lang="ru-RU" dirty="0"/>
              <a:t> </a:t>
            </a:r>
            <a:r>
              <a:rPr lang="ru-RU" dirty="0" err="1"/>
              <a:t>даромаднинг</a:t>
            </a:r>
            <a:r>
              <a:rPr lang="ru-RU" dirty="0"/>
              <a:t> </a:t>
            </a:r>
            <a:r>
              <a:rPr lang="ru-RU" dirty="0" err="1"/>
              <a:t>ошиши</a:t>
            </a:r>
            <a:r>
              <a:rPr lang="ru-RU" dirty="0"/>
              <a:t> </a:t>
            </a:r>
            <a:r>
              <a:rPr lang="uz-Cyrl-UZ" dirty="0" smtClean="0"/>
              <a:t>айрим </a:t>
            </a:r>
            <a:r>
              <a:rPr lang="ru-RU" dirty="0" err="1" smtClean="0"/>
              <a:t>товарларга</a:t>
            </a:r>
            <a:r>
              <a:rPr lang="ru-RU" dirty="0" smtClean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талабни</a:t>
            </a:r>
            <a:r>
              <a:rPr lang="ru-RU" dirty="0"/>
              <a:t> </a:t>
            </a:r>
            <a:r>
              <a:rPr lang="ru-RU" dirty="0" err="1"/>
              <a:t>камайтиради</a:t>
            </a:r>
            <a:r>
              <a:rPr lang="ru-RU" dirty="0"/>
              <a:t>. </a:t>
            </a:r>
            <a:r>
              <a:rPr lang="ru-RU" dirty="0" err="1"/>
              <a:t>Иқтисодчилар</a:t>
            </a:r>
            <a:r>
              <a:rPr lang="ru-RU" dirty="0"/>
              <a:t>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 smtClean="0"/>
              <a:t>товарни</a:t>
            </a:r>
            <a:r>
              <a:rPr lang="ru-RU" dirty="0" smtClean="0"/>
              <a:t> «паст» </a:t>
            </a:r>
            <a:r>
              <a:rPr lang="ru-RU" dirty="0"/>
              <a:t>товар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аташади</a:t>
            </a:r>
            <a:r>
              <a:rPr lang="ru-RU" dirty="0"/>
              <a:t>. </a:t>
            </a:r>
            <a:r>
              <a:rPr lang="ru-RU" dirty="0" err="1" smtClean="0"/>
              <a:t>Болония</a:t>
            </a:r>
            <a:r>
              <a:rPr lang="ru-RU" dirty="0" smtClean="0"/>
              <a:t> </a:t>
            </a:r>
            <a:r>
              <a:rPr lang="ru-RU" dirty="0"/>
              <a:t>автобус </a:t>
            </a:r>
            <a:r>
              <a:rPr lang="ru-RU" dirty="0" err="1" smtClean="0"/>
              <a:t>саёҳати</a:t>
            </a:r>
            <a:r>
              <a:rPr lang="ru-RU" dirty="0" smtClean="0"/>
              <a:t>, "</a:t>
            </a:r>
            <a:r>
              <a:rPr lang="ru-RU" dirty="0" err="1" smtClean="0"/>
              <a:t>умумий</a:t>
            </a:r>
            <a:r>
              <a:rPr lang="ru-RU" dirty="0"/>
              <a:t>" </a:t>
            </a:r>
            <a:r>
              <a:rPr lang="ru-RU" dirty="0" err="1"/>
              <a:t>жинси</a:t>
            </a:r>
            <a:r>
              <a:rPr lang="ru-RU" dirty="0"/>
              <a:t> </a:t>
            </a:r>
            <a:r>
              <a:rPr lang="ru-RU" dirty="0" err="1" smtClean="0"/>
              <a:t>шимлар</a:t>
            </a:r>
            <a:r>
              <a:rPr lang="ru-RU" dirty="0" smtClean="0"/>
              <a:t>, </a:t>
            </a:r>
            <a:r>
              <a:rPr lang="ru-RU" dirty="0" err="1" smtClean="0"/>
              <a:t>кир</a:t>
            </a:r>
            <a:r>
              <a:rPr lang="ru-RU" dirty="0" smtClean="0"/>
              <a:t> </a:t>
            </a:r>
            <a:r>
              <a:rPr lang="ru-RU" dirty="0" err="1" smtClean="0"/>
              <a:t>совун</a:t>
            </a:r>
            <a:r>
              <a:rPr lang="ru-RU" dirty="0" smtClean="0"/>
              <a:t> </a:t>
            </a:r>
            <a:r>
              <a:rPr lang="ru-RU" dirty="0" err="1" smtClean="0"/>
              <a:t>кабилар</a:t>
            </a:r>
            <a:r>
              <a:rPr lang="ru-RU" dirty="0" smtClean="0"/>
              <a:t> </a:t>
            </a:r>
            <a:r>
              <a:rPr lang="ru-RU" dirty="0"/>
              <a:t>паст </a:t>
            </a:r>
            <a:r>
              <a:rPr lang="ru-RU" dirty="0" err="1"/>
              <a:t>товарларга</a:t>
            </a:r>
            <a:r>
              <a:rPr lang="ru-RU" dirty="0"/>
              <a:t> </a:t>
            </a:r>
            <a:r>
              <a:rPr lang="ru-RU" dirty="0" err="1"/>
              <a:t>мисол</a:t>
            </a:r>
            <a:r>
              <a:rPr lang="ru-RU" dirty="0"/>
              <a:t> </a:t>
            </a:r>
            <a:r>
              <a:rPr lang="ru-RU" dirty="0" err="1"/>
              <a:t>бўла</a:t>
            </a:r>
            <a:r>
              <a:rPr lang="ru-RU" dirty="0"/>
              <a:t> </a:t>
            </a:r>
            <a:r>
              <a:rPr lang="ru-RU" dirty="0" err="1"/>
              <a:t>олади</a:t>
            </a:r>
            <a:r>
              <a:rPr lang="ru-RU" dirty="0"/>
              <a:t>. </a:t>
            </a:r>
            <a:r>
              <a:rPr lang="ru-RU" dirty="0" err="1"/>
              <a:t>Даромад</a:t>
            </a:r>
            <a:r>
              <a:rPr lang="ru-RU" dirty="0"/>
              <a:t> </a:t>
            </a:r>
            <a:r>
              <a:rPr lang="ru-RU" dirty="0" err="1"/>
              <a:t>ошгани</a:t>
            </a:r>
            <a:r>
              <a:rPr lang="ru-RU" dirty="0"/>
              <a:t> </a:t>
            </a:r>
            <a:r>
              <a:rPr lang="ru-RU" dirty="0" err="1"/>
              <a:t>сайин</a:t>
            </a:r>
            <a:r>
              <a:rPr lang="ru-RU" dirty="0"/>
              <a:t>, </a:t>
            </a:r>
            <a:r>
              <a:rPr lang="ru-RU" dirty="0" err="1"/>
              <a:t>истеъмолчилар</a:t>
            </a:r>
            <a:r>
              <a:rPr lang="ru-RU" dirty="0"/>
              <a:t> </a:t>
            </a:r>
            <a:r>
              <a:rPr lang="ru-RU" dirty="0" err="1"/>
              <a:t>одатда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нархда</a:t>
            </a:r>
            <a:r>
              <a:rPr lang="ru-RU" dirty="0"/>
              <a:t>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товарларни</a:t>
            </a:r>
            <a:r>
              <a:rPr lang="ru-RU" dirty="0"/>
              <a:t> </a:t>
            </a:r>
            <a:r>
              <a:rPr lang="ru-RU" dirty="0" err="1"/>
              <a:t>камроқ</a:t>
            </a:r>
            <a:r>
              <a:rPr lang="ru-RU" dirty="0"/>
              <a:t> </a:t>
            </a:r>
            <a:r>
              <a:rPr lang="ru-RU" dirty="0" err="1"/>
              <a:t>истеъмол</a:t>
            </a:r>
            <a:r>
              <a:rPr lang="ru-RU" dirty="0"/>
              <a:t> </a:t>
            </a:r>
            <a:r>
              <a:rPr lang="ru-RU" dirty="0" err="1"/>
              <a:t>қиладилар</a:t>
            </a:r>
            <a:r>
              <a:rPr lang="ru-RU" dirty="0"/>
              <a:t>. </a:t>
            </a:r>
            <a:r>
              <a:rPr lang="ru-RU" dirty="0" err="1"/>
              <a:t>Шуни</a:t>
            </a:r>
            <a:r>
              <a:rPr lang="ru-RU" dirty="0"/>
              <a:t> </a:t>
            </a:r>
            <a:r>
              <a:rPr lang="ru-RU" dirty="0" err="1"/>
              <a:t>таъкидлаш</a:t>
            </a:r>
            <a:r>
              <a:rPr lang="ru-RU" dirty="0"/>
              <a:t> </a:t>
            </a:r>
            <a:r>
              <a:rPr lang="ru-RU" dirty="0" err="1"/>
              <a:t>керакки</a:t>
            </a:r>
            <a:r>
              <a:rPr lang="ru-RU" dirty="0"/>
              <a:t>,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товарларни</a:t>
            </a:r>
            <a:r>
              <a:rPr lang="ru-RU" dirty="0"/>
              <a:t> </a:t>
            </a:r>
            <a:r>
              <a:rPr lang="ru-RU" dirty="0" err="1"/>
              <a:t>пастроқ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биз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сифатсиз</a:t>
            </a:r>
            <a:r>
              <a:rPr lang="ru-RU" dirty="0"/>
              <a:t> </a:t>
            </a:r>
            <a:r>
              <a:rPr lang="ru-RU" dirty="0" err="1"/>
              <a:t>эканлигини</a:t>
            </a:r>
            <a:r>
              <a:rPr lang="ru-RU" dirty="0"/>
              <a:t> </a:t>
            </a:r>
            <a:r>
              <a:rPr lang="ru-RU" dirty="0" err="1"/>
              <a:t>англатмаймиз</a:t>
            </a:r>
            <a:r>
              <a:rPr lang="ru-RU" dirty="0"/>
              <a:t>; </a:t>
            </a:r>
            <a:r>
              <a:rPr lang="ru-RU" dirty="0" err="1"/>
              <a:t>биз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атамани</a:t>
            </a:r>
            <a:r>
              <a:rPr lang="ru-RU" dirty="0"/>
              <a:t> </a:t>
            </a:r>
            <a:r>
              <a:rPr lang="ru-RU" dirty="0" err="1"/>
              <a:t>оддийгина</a:t>
            </a:r>
            <a:r>
              <a:rPr lang="ru-RU" dirty="0"/>
              <a:t> </a:t>
            </a:r>
            <a:r>
              <a:rPr lang="ru-RU" dirty="0" err="1"/>
              <a:t>истеъмолчилар</a:t>
            </a:r>
            <a:r>
              <a:rPr lang="ru-RU" dirty="0"/>
              <a:t> </a:t>
            </a:r>
            <a:r>
              <a:rPr lang="ru-RU" dirty="0" err="1"/>
              <a:t>даромадлари</a:t>
            </a:r>
            <a:r>
              <a:rPr lang="ru-RU" dirty="0"/>
              <a:t> </a:t>
            </a:r>
            <a:r>
              <a:rPr lang="ru-RU" dirty="0" err="1"/>
              <a:t>ошган</a:t>
            </a:r>
            <a:r>
              <a:rPr lang="ru-RU" dirty="0"/>
              <a:t> </a:t>
            </a:r>
            <a:r>
              <a:rPr lang="ru-RU" dirty="0" err="1"/>
              <a:t>пайтда</a:t>
            </a:r>
            <a:r>
              <a:rPr lang="ru-RU" dirty="0"/>
              <a:t> </a:t>
            </a:r>
            <a:r>
              <a:rPr lang="ru-RU" dirty="0" err="1"/>
              <a:t>камроқ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оладиган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даромадлари</a:t>
            </a:r>
            <a:r>
              <a:rPr lang="ru-RU" dirty="0"/>
              <a:t> </a:t>
            </a:r>
            <a:r>
              <a:rPr lang="ru-RU" dirty="0" err="1"/>
              <a:t>пасайганда</a:t>
            </a:r>
            <a:r>
              <a:rPr lang="ru-RU" dirty="0"/>
              <a:t> </a:t>
            </a:r>
            <a:r>
              <a:rPr lang="ru-RU" dirty="0" err="1"/>
              <a:t>кўпроқ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оладиган</a:t>
            </a:r>
            <a:r>
              <a:rPr lang="ru-RU" dirty="0"/>
              <a:t> </a:t>
            </a:r>
            <a:r>
              <a:rPr lang="ru-RU" dirty="0" err="1"/>
              <a:t>маҳсулотларни</a:t>
            </a:r>
            <a:r>
              <a:rPr lang="ru-RU" dirty="0"/>
              <a:t> </a:t>
            </a:r>
            <a:r>
              <a:rPr lang="ru-RU" dirty="0" err="1"/>
              <a:t>аниқлаш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ишлатамиз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1639" y="684851"/>
            <a:ext cx="3910361" cy="25266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502804" y="3261255"/>
            <a:ext cx="34680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https://examples.yourdictionary.com/normal-vs-inferior-goods-how-theyre-different-similar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39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351" y="702526"/>
            <a:ext cx="10515600" cy="8921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Парадокс: </a:t>
            </a:r>
            <a:r>
              <a:rPr lang="ru-RU" b="1" dirty="0" err="1" smtClean="0"/>
              <a:t>Гиффен</a:t>
            </a:r>
            <a:r>
              <a:rPr lang="ru-RU" b="1" dirty="0" smtClean="0"/>
              <a:t> </a:t>
            </a:r>
            <a:r>
              <a:rPr lang="ru-RU" b="1" dirty="0" err="1" smtClean="0"/>
              <a:t>эффекти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69520" y="1060744"/>
            <a:ext cx="6789234" cy="353355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/>
            <a:r>
              <a:rPr lang="ru-RU" dirty="0" err="1"/>
              <a:t>Гиффен</a:t>
            </a:r>
            <a:r>
              <a:rPr lang="ru-RU" dirty="0"/>
              <a:t> </a:t>
            </a:r>
            <a:r>
              <a:rPr lang="ru-RU" dirty="0" err="1"/>
              <a:t>эффекти</a:t>
            </a:r>
            <a:r>
              <a:rPr lang="ru-RU" dirty="0"/>
              <a:t> </a:t>
            </a:r>
            <a:r>
              <a:rPr lang="ru-RU" dirty="0" err="1"/>
              <a:t>иқтисодчи</a:t>
            </a:r>
            <a:r>
              <a:rPr lang="ru-RU" dirty="0"/>
              <a:t> Роберт </a:t>
            </a:r>
            <a:r>
              <a:rPr lang="ru-RU" dirty="0" err="1"/>
              <a:t>Гиффен</a:t>
            </a:r>
            <a:r>
              <a:rPr lang="ru-RU" dirty="0"/>
              <a:t> </a:t>
            </a:r>
            <a:r>
              <a:rPr lang="ru-RU" dirty="0" err="1"/>
              <a:t>шарафига</a:t>
            </a:r>
            <a:r>
              <a:rPr lang="ru-RU" dirty="0"/>
              <a:t> </a:t>
            </a:r>
            <a:r>
              <a:rPr lang="ru-RU" dirty="0" err="1"/>
              <a:t>номланган</a:t>
            </a:r>
            <a:r>
              <a:rPr lang="ru-RU" dirty="0"/>
              <a:t>. </a:t>
            </a:r>
            <a:r>
              <a:rPr lang="ru-RU" dirty="0" smtClean="0"/>
              <a:t>1840-йилларда </a:t>
            </a:r>
            <a:r>
              <a:rPr lang="ru-RU" dirty="0" err="1"/>
              <a:t>Ирландияда</a:t>
            </a:r>
            <a:r>
              <a:rPr lang="ru-RU" dirty="0"/>
              <a:t> </a:t>
            </a:r>
            <a:r>
              <a:rPr lang="ru-RU" dirty="0" err="1"/>
              <a:t>ҳалокатли</a:t>
            </a:r>
            <a:r>
              <a:rPr lang="ru-RU" dirty="0"/>
              <a:t> </a:t>
            </a:r>
            <a:r>
              <a:rPr lang="ru-RU" dirty="0" err="1" smtClean="0"/>
              <a:t>даражада</a:t>
            </a:r>
            <a:r>
              <a:rPr lang="ru-RU" dirty="0" smtClean="0"/>
              <a:t> </a:t>
            </a:r>
            <a:r>
              <a:rPr lang="ru-RU" dirty="0"/>
              <a:t>картошка </a:t>
            </a:r>
            <a:r>
              <a:rPr lang="ru-RU" dirty="0" err="1"/>
              <a:t>ҳосили</a:t>
            </a:r>
            <a:r>
              <a:rPr lang="ru-RU" dirty="0"/>
              <a:t> </a:t>
            </a:r>
            <a:r>
              <a:rPr lang="ru-RU" dirty="0" err="1" smtClean="0"/>
              <a:t>ёмон</a:t>
            </a:r>
            <a:r>
              <a:rPr lang="ru-RU" dirty="0" smtClean="0"/>
              <a:t> </a:t>
            </a:r>
            <a:r>
              <a:rPr lang="ru-RU" dirty="0" err="1" smtClean="0"/>
              <a:t>бўлиб</a:t>
            </a:r>
            <a:r>
              <a:rPr lang="ru-RU" dirty="0"/>
              <a:t>, у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касалликка</a:t>
            </a:r>
            <a:r>
              <a:rPr lang="ru-RU" dirty="0"/>
              <a:t> </a:t>
            </a:r>
            <a:r>
              <a:rPr lang="ru-RU" dirty="0" err="1"/>
              <a:t>чалинган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чириган</a:t>
            </a:r>
            <a:r>
              <a:rPr lang="ru-RU" dirty="0"/>
              <a:t>. </a:t>
            </a:r>
            <a:r>
              <a:rPr lang="ru-RU" dirty="0" err="1" smtClean="0"/>
              <a:t>Табиийки</a:t>
            </a:r>
            <a:r>
              <a:rPr lang="ru-RU" dirty="0" smtClean="0"/>
              <a:t>, картошка </a:t>
            </a:r>
            <a:r>
              <a:rPr lang="ru-RU" dirty="0" err="1"/>
              <a:t>нархи</a:t>
            </a:r>
            <a:r>
              <a:rPr lang="ru-RU" dirty="0"/>
              <a:t> </a:t>
            </a:r>
            <a:r>
              <a:rPr lang="ru-RU" dirty="0" err="1"/>
              <a:t>кўтарилди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қонунига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маҳсулотга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талабнинг</a:t>
            </a:r>
            <a:r>
              <a:rPr lang="ru-RU" dirty="0"/>
              <a:t> </a:t>
            </a:r>
            <a:r>
              <a:rPr lang="ru-RU" dirty="0" err="1"/>
              <a:t>пасайишига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келиши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, </a:t>
            </a:r>
            <a:r>
              <a:rPr lang="ru-RU" dirty="0" err="1"/>
              <a:t>Гиффен</a:t>
            </a:r>
            <a:r>
              <a:rPr lang="ru-RU" dirty="0"/>
              <a:t> </a:t>
            </a:r>
            <a:r>
              <a:rPr lang="ru-RU" dirty="0" err="1"/>
              <a:t>ирландлар</a:t>
            </a:r>
            <a:r>
              <a:rPr lang="ru-RU" dirty="0"/>
              <a:t> </a:t>
            </a:r>
            <a:r>
              <a:rPr lang="ru-RU" dirty="0" err="1"/>
              <a:t>аввалгидан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кўпроқ</a:t>
            </a:r>
            <a:r>
              <a:rPr lang="ru-RU" dirty="0"/>
              <a:t> картошка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олишни</a:t>
            </a:r>
            <a:r>
              <a:rPr lang="ru-RU" dirty="0"/>
              <a:t> </a:t>
            </a:r>
            <a:r>
              <a:rPr lang="ru-RU" dirty="0" err="1"/>
              <a:t>бошлаганини</a:t>
            </a:r>
            <a:r>
              <a:rPr lang="ru-RU" dirty="0"/>
              <a:t> </a:t>
            </a:r>
            <a:r>
              <a:rPr lang="ru-RU" dirty="0" err="1"/>
              <a:t>пайқади</a:t>
            </a:r>
            <a:r>
              <a:rPr lang="ru-RU" dirty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 err="1"/>
              <a:t>Сабаби</a:t>
            </a:r>
            <a:r>
              <a:rPr lang="ru-RU" dirty="0"/>
              <a:t>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чиқди</a:t>
            </a:r>
            <a:r>
              <a:rPr lang="ru-RU" dirty="0"/>
              <a:t>: </a:t>
            </a:r>
            <a:r>
              <a:rPr lang="ru-RU" dirty="0" err="1"/>
              <a:t>ўша</a:t>
            </a:r>
            <a:r>
              <a:rPr lang="ru-RU" dirty="0"/>
              <a:t> </a:t>
            </a:r>
            <a:r>
              <a:rPr lang="ru-RU" dirty="0" err="1"/>
              <a:t>пайтда</a:t>
            </a:r>
            <a:r>
              <a:rPr lang="ru-RU" dirty="0"/>
              <a:t> Ирландия </a:t>
            </a:r>
            <a:r>
              <a:rPr lang="ru-RU" dirty="0" err="1"/>
              <a:t>учун</a:t>
            </a:r>
            <a:r>
              <a:rPr lang="ru-RU" dirty="0"/>
              <a:t> картошка </a:t>
            </a:r>
            <a:r>
              <a:rPr lang="ru-RU" dirty="0" err="1" smtClean="0"/>
              <a:t>му</a:t>
            </a:r>
            <a:r>
              <a:rPr lang="uz-Cyrl-UZ" dirty="0" smtClean="0"/>
              <a:t>қобили</a:t>
            </a:r>
            <a:r>
              <a:rPr lang="ru-RU" dirty="0" smtClean="0"/>
              <a:t> </a:t>
            </a:r>
            <a:r>
              <a:rPr lang="ru-RU" dirty="0" err="1"/>
              <a:t>бўлмаган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Шу </a:t>
            </a:r>
            <a:r>
              <a:rPr lang="ru-RU" dirty="0" err="1"/>
              <a:t>сабабли</a:t>
            </a:r>
            <a:r>
              <a:rPr lang="ru-RU" dirty="0"/>
              <a:t>, </a:t>
            </a:r>
            <a:r>
              <a:rPr lang="ru-RU" dirty="0" err="1"/>
              <a:t>камбағаллар</a:t>
            </a:r>
            <a:r>
              <a:rPr lang="ru-RU" dirty="0"/>
              <a:t> </a:t>
            </a:r>
            <a:r>
              <a:rPr lang="ru-RU" dirty="0" err="1"/>
              <a:t>кўпроқ</a:t>
            </a:r>
            <a:r>
              <a:rPr lang="ru-RU" dirty="0"/>
              <a:t> </a:t>
            </a:r>
            <a:r>
              <a:rPr lang="ru-RU" dirty="0" err="1"/>
              <a:t>сабзавот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гўшт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ўрнига</a:t>
            </a:r>
            <a:r>
              <a:rPr lang="ru-RU" dirty="0"/>
              <a:t>, </a:t>
            </a:r>
            <a:r>
              <a:rPr lang="ru-RU" dirty="0" err="1"/>
              <a:t>картошкадан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ҳамма</a:t>
            </a:r>
            <a:r>
              <a:rPr lang="ru-RU" dirty="0"/>
              <a:t> </a:t>
            </a:r>
            <a:r>
              <a:rPr lang="ru-RU" dirty="0" err="1"/>
              <a:t>нарсага</a:t>
            </a:r>
            <a:r>
              <a:rPr lang="ru-RU" dirty="0"/>
              <a:t> </a:t>
            </a:r>
            <a:r>
              <a:rPr lang="ru-RU" dirty="0" err="1"/>
              <a:t>харажатларни</a:t>
            </a:r>
            <a:r>
              <a:rPr lang="ru-RU" dirty="0"/>
              <a:t> </a:t>
            </a:r>
            <a:r>
              <a:rPr lang="ru-RU" dirty="0" err="1"/>
              <a:t>сезиларли</a:t>
            </a:r>
            <a:r>
              <a:rPr lang="ru-RU" dirty="0"/>
              <a:t> </a:t>
            </a:r>
            <a:r>
              <a:rPr lang="ru-RU" dirty="0" err="1"/>
              <a:t>даражада</a:t>
            </a:r>
            <a:r>
              <a:rPr lang="ru-RU" dirty="0"/>
              <a:t> </a:t>
            </a:r>
            <a:r>
              <a:rPr lang="ru-RU" dirty="0" err="1"/>
              <a:t>камайтирдилар</a:t>
            </a:r>
            <a:r>
              <a:rPr lang="ru-RU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4107" y="4147875"/>
            <a:ext cx="3202258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dirty="0" smtClean="0"/>
              <a:t>Гиффен эффекти учун шарт-шароитлар:</a:t>
            </a:r>
          </a:p>
          <a:p>
            <a:r>
              <a:rPr lang="uz-Cyrl-UZ" dirty="0" smtClean="0"/>
              <a:t>Девальвация </a:t>
            </a:r>
          </a:p>
          <a:p>
            <a:r>
              <a:rPr lang="uz-Cyrl-UZ" dirty="0" smtClean="0"/>
              <a:t>Инқироз</a:t>
            </a:r>
          </a:p>
          <a:p>
            <a:r>
              <a:rPr lang="uz-Cyrl-UZ" dirty="0" smtClean="0"/>
              <a:t>Уруш</a:t>
            </a:r>
          </a:p>
          <a:p>
            <a:r>
              <a:rPr lang="uz-Cyrl-UZ" dirty="0" smtClean="0"/>
              <a:t>Фавқулодда ҳолатлар ва катастрофалар</a:t>
            </a:r>
          </a:p>
          <a:p>
            <a:r>
              <a:rPr lang="uz-Cyrl-UZ" dirty="0" smtClean="0"/>
              <a:t>Ёмон ҳосил</a:t>
            </a:r>
          </a:p>
          <a:p>
            <a:r>
              <a:rPr lang="uz-Cyrl-UZ" dirty="0" smtClean="0"/>
              <a:t>Пандемия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5288" y="3331805"/>
            <a:ext cx="47670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https://korrespondent.net/city/kiev/4203103-karantyn-v-supermarketakh-kyeva-ocheredy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107" y="791736"/>
            <a:ext cx="3847171" cy="242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8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351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Парадокс: </a:t>
            </a:r>
            <a:r>
              <a:rPr lang="ru-RU" b="1" dirty="0" err="1" smtClean="0"/>
              <a:t>Веблен</a:t>
            </a:r>
            <a:r>
              <a:rPr lang="ru-RU" b="1" dirty="0" smtClean="0"/>
              <a:t> </a:t>
            </a:r>
            <a:r>
              <a:rPr lang="ru-RU" b="1" dirty="0" err="1" smtClean="0"/>
              <a:t>эффекти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59366"/>
            <a:ext cx="5618356" cy="520761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err="1" smtClean="0"/>
              <a:t>Торстейн</a:t>
            </a:r>
            <a:r>
              <a:rPr lang="ru-RU" dirty="0" smtClean="0"/>
              <a:t> </a:t>
            </a:r>
            <a:r>
              <a:rPr lang="ru-RU" dirty="0" err="1" smtClean="0"/>
              <a:t>Веблен</a:t>
            </a:r>
            <a:r>
              <a:rPr lang="ru-RU" dirty="0"/>
              <a:t> </a:t>
            </a:r>
            <a:r>
              <a:rPr lang="ru-RU" dirty="0" smtClean="0"/>
              <a:t>"</a:t>
            </a:r>
            <a:r>
              <a:rPr lang="ru-RU" dirty="0" err="1"/>
              <a:t>кўзга</a:t>
            </a:r>
            <a:r>
              <a:rPr lang="ru-RU" dirty="0"/>
              <a:t> </a:t>
            </a:r>
            <a:r>
              <a:rPr lang="ru-RU" dirty="0" err="1" smtClean="0"/>
              <a:t>ташланадиган</a:t>
            </a:r>
            <a:r>
              <a:rPr lang="ru-RU" dirty="0" smtClean="0"/>
              <a:t> (</a:t>
            </a:r>
            <a:r>
              <a:rPr lang="ru-RU" dirty="0" err="1" smtClean="0"/>
              <a:t>демонстратив</a:t>
            </a:r>
            <a:r>
              <a:rPr lang="ru-RU" dirty="0" smtClean="0"/>
              <a:t>) </a:t>
            </a:r>
            <a:r>
              <a:rPr lang="ru-RU" dirty="0" err="1"/>
              <a:t>истеъмол</a:t>
            </a:r>
            <a:r>
              <a:rPr lang="ru-RU" dirty="0"/>
              <a:t>"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 smtClean="0"/>
              <a:t>аталган</a:t>
            </a:r>
            <a:r>
              <a:rPr lang="ru-RU" dirty="0" smtClean="0"/>
              <a:t> </a:t>
            </a:r>
            <a:r>
              <a:rPr lang="ru-RU" dirty="0" err="1"/>
              <a:t>китобнинг</a:t>
            </a:r>
            <a:r>
              <a:rPr lang="ru-RU" dirty="0"/>
              <a:t> </a:t>
            </a:r>
            <a:r>
              <a:rPr lang="ru-RU" dirty="0" err="1"/>
              <a:t>муаллифи</a:t>
            </a:r>
            <a:r>
              <a:rPr lang="ru-RU" dirty="0"/>
              <a:t>. </a:t>
            </a:r>
            <a:r>
              <a:rPr lang="ru-RU" dirty="0" err="1"/>
              <a:t>Муаллиф</a:t>
            </a:r>
            <a:r>
              <a:rPr lang="ru-RU" dirty="0"/>
              <a:t> </a:t>
            </a:r>
            <a:r>
              <a:rPr lang="ru-RU" dirty="0" err="1"/>
              <a:t>буни</a:t>
            </a:r>
            <a:r>
              <a:rPr lang="ru-RU" dirty="0"/>
              <a:t> </a:t>
            </a:r>
            <a:r>
              <a:rPr lang="ru-RU" dirty="0" err="1"/>
              <a:t>инсоннинг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хил </a:t>
            </a:r>
            <a:r>
              <a:rPr lang="ru-RU" dirty="0" err="1"/>
              <a:t>турдаги</a:t>
            </a:r>
            <a:r>
              <a:rPr lang="ru-RU" dirty="0"/>
              <a:t> </a:t>
            </a:r>
            <a:r>
              <a:rPr lang="ru-RU" dirty="0" err="1"/>
              <a:t>ҳашаматли</a:t>
            </a:r>
            <a:r>
              <a:rPr lang="ru-RU" dirty="0"/>
              <a:t> </a:t>
            </a:r>
            <a:r>
              <a:rPr lang="ru-RU" dirty="0" err="1"/>
              <a:t>товарларга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бўлиш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мавқеини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зарурати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изоҳлайди</a:t>
            </a:r>
            <a:r>
              <a:rPr lang="ru-RU" dirty="0"/>
              <a:t>.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хусусият</a:t>
            </a:r>
            <a:r>
              <a:rPr lang="ru-RU" dirty="0"/>
              <a:t> </a:t>
            </a:r>
            <a:r>
              <a:rPr lang="ru-RU" dirty="0" err="1"/>
              <a:t>шундаки</a:t>
            </a:r>
            <a:r>
              <a:rPr lang="ru-RU" dirty="0"/>
              <a:t>,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товарларнинг</a:t>
            </a:r>
            <a:r>
              <a:rPr lang="ru-RU" dirty="0"/>
              <a:t> </a:t>
            </a:r>
            <a:r>
              <a:rPr lang="ru-RU" dirty="0" err="1"/>
              <a:t>нархи</a:t>
            </a:r>
            <a:r>
              <a:rPr lang="ru-RU" dirty="0"/>
              <a:t>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нарх</a:t>
            </a:r>
            <a:r>
              <a:rPr lang="ru-RU" dirty="0"/>
              <a:t> </a:t>
            </a:r>
            <a:r>
              <a:rPr lang="ru-RU" dirty="0" err="1"/>
              <a:t>қонунларидан</a:t>
            </a:r>
            <a:r>
              <a:rPr lang="ru-RU" dirty="0"/>
              <a:t> </a:t>
            </a:r>
            <a:r>
              <a:rPr lang="ru-RU" dirty="0" err="1"/>
              <a:t>ташқарига</a:t>
            </a:r>
            <a:r>
              <a:rPr lang="ru-RU" dirty="0"/>
              <a:t> </a:t>
            </a:r>
            <a:r>
              <a:rPr lang="ru-RU" dirty="0" err="1"/>
              <a:t>чиқади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 err="1" smtClean="0"/>
              <a:t>Маълумки</a:t>
            </a:r>
            <a:r>
              <a:rPr lang="ru-RU" dirty="0" smtClean="0"/>
              <a:t>, </a:t>
            </a:r>
            <a:r>
              <a:rPr lang="ru-RU" dirty="0" err="1"/>
              <a:t>нарх</a:t>
            </a:r>
            <a:r>
              <a:rPr lang="ru-RU" dirty="0"/>
              <a:t> </a:t>
            </a:r>
            <a:r>
              <a:rPr lang="ru-RU" dirty="0" err="1"/>
              <a:t>белгилаш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таклиф</a:t>
            </a:r>
            <a:r>
              <a:rPr lang="ru-RU" dirty="0"/>
              <a:t> </a:t>
            </a:r>
            <a:r>
              <a:rPr lang="ru-RU" dirty="0" err="1"/>
              <a:t>қонунларига</a:t>
            </a:r>
            <a:r>
              <a:rPr lang="ru-RU" dirty="0"/>
              <a:t> </a:t>
            </a:r>
            <a:r>
              <a:rPr lang="ru-RU" dirty="0" err="1"/>
              <a:t>асосланади</a:t>
            </a:r>
            <a:r>
              <a:rPr lang="ru-RU" dirty="0"/>
              <a:t>, бунда </a:t>
            </a:r>
            <a:r>
              <a:rPr lang="ru-RU" dirty="0" err="1"/>
              <a:t>товарларнинг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таннархи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даражасини</a:t>
            </a:r>
            <a:r>
              <a:rPr lang="ru-RU" dirty="0"/>
              <a:t> </a:t>
            </a:r>
            <a:r>
              <a:rPr lang="ru-RU" dirty="0" err="1"/>
              <a:t>пасайтиради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 err="1"/>
              <a:t>Бироқ</a:t>
            </a:r>
            <a:r>
              <a:rPr lang="ru-RU" dirty="0"/>
              <a:t>, шу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бирга</a:t>
            </a:r>
            <a:r>
              <a:rPr lang="ru-RU" dirty="0"/>
              <a:t>,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қонунлардан</a:t>
            </a:r>
            <a:r>
              <a:rPr lang="ru-RU" dirty="0"/>
              <a:t> </a:t>
            </a:r>
            <a:r>
              <a:rPr lang="ru-RU" dirty="0" err="1"/>
              <a:t>ташқарига</a:t>
            </a:r>
            <a:r>
              <a:rPr lang="ru-RU" dirty="0"/>
              <a:t> </a:t>
            </a:r>
            <a:r>
              <a:rPr lang="ru-RU" dirty="0" err="1"/>
              <a:t>чиқадиган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қатор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. Улар </a:t>
            </a:r>
            <a:r>
              <a:rPr lang="ru-RU" dirty="0" err="1"/>
              <a:t>ҳашаматли</a:t>
            </a:r>
            <a:r>
              <a:rPr lang="ru-RU" dirty="0"/>
              <a:t> </a:t>
            </a:r>
            <a:r>
              <a:rPr lang="ru-RU" dirty="0" err="1"/>
              <a:t>нарсалар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таснифланади</a:t>
            </a:r>
            <a:r>
              <a:rPr lang="ru-RU" dirty="0"/>
              <a:t>: </a:t>
            </a:r>
            <a:r>
              <a:rPr lang="ru-RU" dirty="0" err="1"/>
              <a:t>ноёб</a:t>
            </a:r>
            <a:r>
              <a:rPr lang="ru-RU" dirty="0"/>
              <a:t> </a:t>
            </a:r>
            <a:r>
              <a:rPr lang="ru-RU" dirty="0" err="1"/>
              <a:t>винолар</a:t>
            </a:r>
            <a:r>
              <a:rPr lang="ru-RU" dirty="0"/>
              <a:t>, эксклюзив </a:t>
            </a:r>
            <a:r>
              <a:rPr lang="ru-RU" dirty="0" err="1"/>
              <a:t>автомобиллар</a:t>
            </a:r>
            <a:r>
              <a:rPr lang="ru-RU" dirty="0"/>
              <a:t>, </a:t>
            </a:r>
            <a:r>
              <a:rPr lang="ru-RU" dirty="0" err="1"/>
              <a:t>заргарлик</a:t>
            </a:r>
            <a:r>
              <a:rPr lang="ru-RU" dirty="0"/>
              <a:t> </a:t>
            </a:r>
            <a:r>
              <a:rPr lang="ru-RU" dirty="0" err="1"/>
              <a:t>буюмлари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ҳатто</a:t>
            </a:r>
            <a:r>
              <a:rPr lang="ru-RU" dirty="0"/>
              <a:t> </a:t>
            </a:r>
            <a:r>
              <a:rPr lang="ru-RU" dirty="0" err="1"/>
              <a:t>китоблар</a:t>
            </a:r>
            <a:r>
              <a:rPr lang="ru-RU" dirty="0"/>
              <a:t>.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хослик</a:t>
            </a:r>
            <a:r>
              <a:rPr lang="ru-RU" dirty="0"/>
              <a:t> </a:t>
            </a:r>
            <a:r>
              <a:rPr lang="ru-RU" dirty="0" err="1"/>
              <a:t>шундаки</a:t>
            </a:r>
            <a:r>
              <a:rPr lang="ru-RU" dirty="0"/>
              <a:t>,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нархи</a:t>
            </a:r>
            <a:r>
              <a:rPr lang="ru-RU" dirty="0"/>
              <a:t> </a:t>
            </a:r>
            <a:r>
              <a:rPr lang="ru-RU" dirty="0" err="1"/>
              <a:t>уларга</a:t>
            </a:r>
            <a:r>
              <a:rPr lang="ru-RU" dirty="0"/>
              <a:t>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истагининг</a:t>
            </a:r>
            <a:r>
              <a:rPr lang="ru-RU" dirty="0"/>
              <a:t> </a:t>
            </a:r>
            <a:r>
              <a:rPr lang="ru-RU" dirty="0" err="1"/>
              <a:t>ошишига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.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нарх</a:t>
            </a:r>
            <a:r>
              <a:rPr lang="ru-RU" dirty="0"/>
              <a:t> </a:t>
            </a:r>
            <a:r>
              <a:rPr lang="ru-RU" dirty="0" err="1"/>
              <a:t>бирдан</a:t>
            </a:r>
            <a:r>
              <a:rPr lang="ru-RU" dirty="0"/>
              <a:t> </a:t>
            </a:r>
            <a:r>
              <a:rPr lang="ru-RU" dirty="0" err="1"/>
              <a:t>тушиб</a:t>
            </a:r>
            <a:r>
              <a:rPr lang="ru-RU" dirty="0"/>
              <a:t> </a:t>
            </a:r>
            <a:r>
              <a:rPr lang="ru-RU" dirty="0" err="1"/>
              <a:t>қолса</a:t>
            </a:r>
            <a:r>
              <a:rPr lang="ru-RU" dirty="0"/>
              <a:t>, </a:t>
            </a:r>
            <a:r>
              <a:rPr lang="ru-RU" dirty="0" err="1"/>
              <a:t>харидорлар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камроқ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6127" y="1059365"/>
            <a:ext cx="5385255" cy="327845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28520" y="4459817"/>
            <a:ext cx="5220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https://www.pinterest.ru/pin/625789310720929704/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825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0065"/>
          </a:xfrm>
        </p:spPr>
        <p:txBody>
          <a:bodyPr>
            <a:normAutofit fontScale="90000"/>
          </a:bodyPr>
          <a:lstStyle/>
          <a:p>
            <a:r>
              <a:rPr lang="uz-Cyrl-UZ" dirty="0" smtClean="0"/>
              <a:t>Парадокс: Сноб (қуруқ олифталар) эффекти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50230" t="26212" b="7669"/>
          <a:stretch/>
        </p:blipFill>
        <p:spPr>
          <a:xfrm>
            <a:off x="8497229" y="977010"/>
            <a:ext cx="3211489" cy="28770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38200" y="3078847"/>
            <a:ext cx="609600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err="1"/>
              <a:t>Даромадлари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сноб </a:t>
            </a:r>
            <a:r>
              <a:rPr lang="ru-RU" dirty="0" err="1"/>
              <a:t>бошқа</a:t>
            </a:r>
            <a:r>
              <a:rPr lang="ru-RU" dirty="0"/>
              <a:t> паст </a:t>
            </a:r>
            <a:r>
              <a:rPr lang="ru-RU" dirty="0" err="1"/>
              <a:t>даромадли</a:t>
            </a:r>
            <a:r>
              <a:rPr lang="ru-RU" dirty="0"/>
              <a:t> </a:t>
            </a:r>
            <a:r>
              <a:rPr lang="ru-RU" dirty="0" err="1"/>
              <a:t>одамлар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олмайдиган</a:t>
            </a:r>
            <a:r>
              <a:rPr lang="ru-RU" dirty="0"/>
              <a:t> </a:t>
            </a:r>
            <a:r>
              <a:rPr lang="ru-RU" dirty="0" err="1"/>
              <a:t>нарсаларни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олишга</a:t>
            </a:r>
            <a:r>
              <a:rPr lang="ru-RU" dirty="0"/>
              <a:t> </a:t>
            </a:r>
            <a:r>
              <a:rPr lang="ru-RU" dirty="0" err="1"/>
              <a:t>интилади</a:t>
            </a:r>
            <a:r>
              <a:rPr lang="ru-RU" dirty="0"/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38200" y="1358709"/>
            <a:ext cx="609600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smtClean="0"/>
              <a:t>У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истеъмолчилар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миқдорининг</a:t>
            </a:r>
            <a:r>
              <a:rPr lang="ru-RU" dirty="0"/>
              <a:t> </a:t>
            </a:r>
            <a:r>
              <a:rPr lang="ru-RU" dirty="0" err="1"/>
              <a:t>ўзгаришига</a:t>
            </a:r>
            <a:r>
              <a:rPr lang="ru-RU" dirty="0"/>
              <a:t> </a:t>
            </a:r>
            <a:r>
              <a:rPr lang="ru-RU" dirty="0" err="1"/>
              <a:t>жавобан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истеъмолчи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товарга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миқдорининг</a:t>
            </a:r>
            <a:r>
              <a:rPr lang="ru-RU" dirty="0"/>
              <a:t> </a:t>
            </a:r>
            <a:r>
              <a:rPr lang="ru-RU" dirty="0" err="1"/>
              <a:t>қарама-қарши</a:t>
            </a:r>
            <a:r>
              <a:rPr lang="ru-RU" dirty="0"/>
              <a:t> </a:t>
            </a:r>
            <a:r>
              <a:rPr lang="ru-RU" dirty="0" err="1"/>
              <a:t>йўналтирилган</a:t>
            </a:r>
            <a:r>
              <a:rPr lang="ru-RU" dirty="0"/>
              <a:t> </a:t>
            </a:r>
            <a:r>
              <a:rPr lang="ru-RU" dirty="0" err="1"/>
              <a:t>ўзгаришини</a:t>
            </a:r>
            <a:r>
              <a:rPr lang="ru-RU" dirty="0"/>
              <a:t> </a:t>
            </a:r>
            <a:r>
              <a:rPr lang="ru-RU" dirty="0" err="1"/>
              <a:t>акс</a:t>
            </a:r>
            <a:r>
              <a:rPr lang="ru-RU" dirty="0"/>
              <a:t> </a:t>
            </a:r>
            <a:r>
              <a:rPr lang="ru-RU" dirty="0" err="1"/>
              <a:t>эттиради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576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7334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dirty="0" smtClean="0"/>
              <a:t>Парадокс: Тақлид эффекти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561" y="1418644"/>
            <a:ext cx="5752171" cy="369423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just"/>
            <a:r>
              <a:rPr lang="ru-RU" dirty="0" err="1"/>
              <a:t>Кўпчиликка</a:t>
            </a:r>
            <a:r>
              <a:rPr lang="ru-RU" dirty="0"/>
              <a:t> </a:t>
            </a:r>
            <a:r>
              <a:rPr lang="ru-RU" dirty="0" err="1"/>
              <a:t>қўшилиш</a:t>
            </a:r>
            <a:r>
              <a:rPr lang="ru-RU" dirty="0"/>
              <a:t> </a:t>
            </a:r>
            <a:r>
              <a:rPr lang="ru-RU" dirty="0" err="1"/>
              <a:t>таъсири</a:t>
            </a:r>
            <a:r>
              <a:rPr lang="ru-RU" dirty="0"/>
              <a:t> (</a:t>
            </a:r>
            <a:r>
              <a:rPr lang="ru-RU" dirty="0" err="1"/>
              <a:t>тақлид</a:t>
            </a:r>
            <a:r>
              <a:rPr lang="ru-RU" dirty="0"/>
              <a:t> </a:t>
            </a:r>
            <a:r>
              <a:rPr lang="ru-RU" dirty="0" err="1"/>
              <a:t>эффекти</a:t>
            </a:r>
            <a:r>
              <a:rPr lang="ru-RU" dirty="0"/>
              <a:t>) -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эътиқодларнинг</a:t>
            </a:r>
            <a:r>
              <a:rPr lang="ru-RU" dirty="0"/>
              <a:t> </a:t>
            </a:r>
            <a:r>
              <a:rPr lang="ru-RU" dirty="0" err="1"/>
              <a:t>машҳурлиги</a:t>
            </a:r>
            <a:r>
              <a:rPr lang="ru-RU" dirty="0"/>
              <a:t> </a:t>
            </a:r>
            <a:r>
              <a:rPr lang="ru-RU" dirty="0" err="1"/>
              <a:t>кўпроқ</a:t>
            </a:r>
            <a:r>
              <a:rPr lang="ru-RU" dirty="0"/>
              <a:t> </a:t>
            </a:r>
            <a:r>
              <a:rPr lang="ru-RU" dirty="0" err="1"/>
              <a:t>одамлар</a:t>
            </a:r>
            <a:r>
              <a:rPr lang="ru-RU" dirty="0"/>
              <a:t> </a:t>
            </a:r>
            <a:r>
              <a:rPr lang="ru-RU" dirty="0" err="1"/>
              <a:t>уларни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қилгани</a:t>
            </a:r>
            <a:r>
              <a:rPr lang="ru-RU" dirty="0"/>
              <a:t> </a:t>
            </a:r>
            <a:r>
              <a:rPr lang="ru-RU" dirty="0" err="1"/>
              <a:t>сайин</a:t>
            </a:r>
            <a:r>
              <a:rPr lang="ru-RU" dirty="0"/>
              <a:t> </a:t>
            </a:r>
            <a:r>
              <a:rPr lang="ru-RU" dirty="0" err="1"/>
              <a:t>ортиб</a:t>
            </a:r>
            <a:r>
              <a:rPr lang="ru-RU" dirty="0"/>
              <a:t> </a:t>
            </a:r>
            <a:r>
              <a:rPr lang="ru-RU" dirty="0" err="1"/>
              <a:t>боришида</a:t>
            </a:r>
            <a:r>
              <a:rPr lang="ru-RU" dirty="0"/>
              <a:t> </a:t>
            </a:r>
            <a:r>
              <a:rPr lang="ru-RU" dirty="0" err="1"/>
              <a:t>намоён</a:t>
            </a:r>
            <a:r>
              <a:rPr lang="ru-RU" dirty="0"/>
              <a:t> </a:t>
            </a:r>
            <a:r>
              <a:rPr lang="ru-RU" dirty="0" err="1"/>
              <a:t>бўладиган</a:t>
            </a:r>
            <a:r>
              <a:rPr lang="ru-RU" dirty="0"/>
              <a:t> </a:t>
            </a:r>
            <a:r>
              <a:rPr lang="ru-RU" dirty="0" err="1"/>
              <a:t>гуруҳ</a:t>
            </a:r>
            <a:r>
              <a:rPr lang="ru-RU" dirty="0"/>
              <a:t> </a:t>
            </a:r>
            <a:r>
              <a:rPr lang="ru-RU" dirty="0" err="1"/>
              <a:t>фикрлаш</a:t>
            </a:r>
            <a:r>
              <a:rPr lang="ru-RU" dirty="0"/>
              <a:t> </a:t>
            </a:r>
            <a:r>
              <a:rPr lang="ru-RU" dirty="0" err="1"/>
              <a:t>шаклидир</a:t>
            </a:r>
            <a:r>
              <a:rPr lang="ru-RU" dirty="0" smtClean="0"/>
              <a:t>.</a:t>
            </a:r>
          </a:p>
          <a:p>
            <a:pPr algn="just"/>
            <a:r>
              <a:rPr lang="ru-RU" dirty="0" err="1"/>
              <a:t>Иқтисодиётда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истеъмолчининг</a:t>
            </a:r>
            <a:r>
              <a:rPr lang="ru-RU" dirty="0"/>
              <a:t>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меъёрларга</a:t>
            </a:r>
            <a:r>
              <a:rPr lang="ru-RU" dirty="0"/>
              <a:t> </a:t>
            </a:r>
            <a:r>
              <a:rPr lang="ru-RU" dirty="0" err="1"/>
              <a:t>риоя</a:t>
            </a:r>
            <a:r>
              <a:rPr lang="ru-RU" dirty="0"/>
              <a:t> </a:t>
            </a:r>
            <a:r>
              <a:rPr lang="ru-RU" dirty="0" err="1"/>
              <a:t>қилган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, </a:t>
            </a:r>
            <a:r>
              <a:rPr lang="ru-RU" dirty="0" err="1"/>
              <a:t>бошқалар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оладиган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хил </a:t>
            </a:r>
            <a:r>
              <a:rPr lang="ru-RU" dirty="0" err="1"/>
              <a:t>маҳсулотни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истеъмол</a:t>
            </a:r>
            <a:r>
              <a:rPr lang="ru-RU" dirty="0"/>
              <a:t> </a:t>
            </a:r>
            <a:r>
              <a:rPr lang="ru-RU" dirty="0" err="1"/>
              <a:t>талабининг</a:t>
            </a:r>
            <a:r>
              <a:rPr lang="ru-RU" dirty="0"/>
              <a:t> </a:t>
            </a:r>
            <a:r>
              <a:rPr lang="ru-RU" dirty="0" err="1"/>
              <a:t>ошишини</a:t>
            </a:r>
            <a:r>
              <a:rPr lang="ru-RU" dirty="0"/>
              <a:t> </a:t>
            </a:r>
            <a:r>
              <a:rPr lang="ru-RU" dirty="0" err="1"/>
              <a:t>англатади</a:t>
            </a:r>
            <a:r>
              <a:rPr lang="ru-RU" dirty="0"/>
              <a:t>.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, </a:t>
            </a:r>
            <a:r>
              <a:rPr lang="ru-RU" dirty="0" smtClean="0"/>
              <a:t>субъект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қарор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 smtClean="0"/>
              <a:t>субъектларнинг</a:t>
            </a:r>
            <a:r>
              <a:rPr lang="ru-RU" dirty="0" smtClean="0"/>
              <a:t> </a:t>
            </a:r>
            <a:r>
              <a:rPr lang="ru-RU" dirty="0" err="1"/>
              <a:t>фикрлари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хатти-ҳаракатларига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006" y="1418644"/>
            <a:ext cx="4425282" cy="36942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1834" y="5169726"/>
            <a:ext cx="224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Манба: интернет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46944" y="323022"/>
            <a:ext cx="7284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Таклиф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қонуни</a:t>
            </a:r>
            <a:r>
              <a:rPr lang="ru-RU" sz="3600" dirty="0" smtClean="0">
                <a:solidFill>
                  <a:srgbClr val="0B375A"/>
                </a:solidFill>
              </a:rPr>
              <a:t>. </a:t>
            </a:r>
            <a:r>
              <a:rPr lang="ru-RU" sz="3600" dirty="0" err="1" smtClean="0">
                <a:solidFill>
                  <a:srgbClr val="0B375A"/>
                </a:solidFill>
              </a:rPr>
              <a:t>Таклиф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эгри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чизиғи</a:t>
            </a:r>
            <a:r>
              <a:rPr lang="ru-RU" sz="3600" dirty="0" smtClean="0">
                <a:solidFill>
                  <a:srgbClr val="0B375A"/>
                </a:solidFill>
              </a:rPr>
              <a:t>.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7612582" y="1401879"/>
            <a:ext cx="3774672" cy="4351338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Товар </a:t>
            </a:r>
            <a:r>
              <a:rPr lang="ru-RU" b="1" dirty="0" err="1" smtClean="0"/>
              <a:t>таклифи</a:t>
            </a:r>
            <a:r>
              <a:rPr lang="ru-RU" b="1" dirty="0" smtClean="0"/>
              <a:t> </a:t>
            </a:r>
            <a:r>
              <a:rPr lang="ru-RU" b="1" dirty="0" err="1" smtClean="0"/>
              <a:t>миқдори</a:t>
            </a:r>
            <a:r>
              <a:rPr lang="ru-RU" b="1" dirty="0" smtClean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/>
              <a:t>чиқарувчилар</a:t>
            </a:r>
            <a:r>
              <a:rPr lang="ru-RU" dirty="0"/>
              <a:t> (</a:t>
            </a:r>
            <a:r>
              <a:rPr lang="ru-RU" dirty="0" err="1"/>
              <a:t>сотувчилар</a:t>
            </a:r>
            <a:r>
              <a:rPr lang="ru-RU" dirty="0"/>
              <a:t>) </a:t>
            </a:r>
            <a:r>
              <a:rPr lang="ru-RU" dirty="0" err="1"/>
              <a:t>истаган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вақт</a:t>
            </a:r>
            <a:r>
              <a:rPr lang="ru-RU" dirty="0"/>
              <a:t>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нархда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чиқариши</a:t>
            </a:r>
            <a:r>
              <a:rPr lang="ru-RU" dirty="0"/>
              <a:t> (</a:t>
            </a:r>
            <a:r>
              <a:rPr lang="ru-RU" dirty="0" err="1"/>
              <a:t>сотиши</a:t>
            </a:r>
            <a:r>
              <a:rPr lang="ru-RU" dirty="0"/>
              <a:t>)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миқдор</a:t>
            </a:r>
            <a:r>
              <a:rPr lang="ru-RU" dirty="0"/>
              <a:t>.</a:t>
            </a:r>
          </a:p>
          <a:p>
            <a:r>
              <a:rPr lang="ru-RU" b="1" dirty="0" err="1" smtClean="0"/>
              <a:t>Таклиф</a:t>
            </a:r>
            <a:r>
              <a:rPr lang="ru-RU" b="1" dirty="0" smtClean="0"/>
              <a:t> </a:t>
            </a:r>
            <a:r>
              <a:rPr lang="ru-RU" b="1" dirty="0" err="1"/>
              <a:t>қонуни</a:t>
            </a:r>
            <a:r>
              <a:rPr lang="ru-RU" b="1" dirty="0"/>
              <a:t> </a:t>
            </a:r>
            <a:r>
              <a:rPr lang="ru-RU" dirty="0" err="1"/>
              <a:t>шундан</a:t>
            </a:r>
            <a:r>
              <a:rPr lang="ru-RU" dirty="0"/>
              <a:t> </a:t>
            </a:r>
            <a:r>
              <a:rPr lang="ru-RU" dirty="0" err="1"/>
              <a:t>иборатки</a:t>
            </a:r>
            <a:r>
              <a:rPr lang="ru-RU" dirty="0"/>
              <a:t>, </a:t>
            </a:r>
            <a:r>
              <a:rPr lang="ru-RU" dirty="0" err="1" smtClean="0"/>
              <a:t>муайян</a:t>
            </a:r>
            <a:r>
              <a:rPr lang="ru-RU" dirty="0" smtClean="0"/>
              <a:t> </a:t>
            </a:r>
            <a:r>
              <a:rPr lang="ru-RU" dirty="0"/>
              <a:t>товар </a:t>
            </a:r>
            <a:r>
              <a:rPr lang="ru-RU" dirty="0" err="1" smtClean="0"/>
              <a:t>таклифи</a:t>
            </a:r>
            <a:r>
              <a:rPr lang="ru-RU" dirty="0" smtClean="0"/>
              <a:t> </a:t>
            </a:r>
            <a:r>
              <a:rPr lang="ru-RU" dirty="0" err="1" smtClean="0"/>
              <a:t>миқдори</a:t>
            </a:r>
            <a:r>
              <a:rPr lang="ru-RU" dirty="0" smtClean="0"/>
              <a:t> </a:t>
            </a:r>
            <a:r>
              <a:rPr lang="ru-RU" dirty="0"/>
              <a:t>товар </a:t>
            </a:r>
            <a:r>
              <a:rPr lang="ru-RU" dirty="0" err="1"/>
              <a:t>баҳосига</a:t>
            </a:r>
            <a:r>
              <a:rPr lang="ru-RU" dirty="0"/>
              <a:t> </a:t>
            </a:r>
            <a:r>
              <a:rPr lang="ru-RU" dirty="0" err="1"/>
              <a:t>тўғридан-тўғри</a:t>
            </a:r>
            <a:r>
              <a:rPr lang="ru-RU" dirty="0"/>
              <a:t> </a:t>
            </a:r>
            <a:r>
              <a:rPr lang="ru-RU" dirty="0" err="1"/>
              <a:t>мутаносибдир</a:t>
            </a:r>
            <a:r>
              <a:rPr lang="ru-RU" dirty="0"/>
              <a:t>.</a:t>
            </a: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 bwMode="auto">
          <a:xfrm>
            <a:off x="914400" y="1219200"/>
            <a:ext cx="6482399" cy="4155688"/>
            <a:chOff x="1902" y="1440"/>
            <a:chExt cx="7300" cy="5168"/>
          </a:xfrm>
        </p:grpSpPr>
        <p:sp>
          <p:nvSpPr>
            <p:cNvPr id="5" name="AutoShape 4"/>
            <p:cNvSpPr>
              <a:spLocks noChangeAspect="1" noChangeArrowheads="1"/>
            </p:cNvSpPr>
            <p:nvPr/>
          </p:nvSpPr>
          <p:spPr bwMode="auto">
            <a:xfrm>
              <a:off x="1902" y="1440"/>
              <a:ext cx="7300" cy="5168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4902" y="3752"/>
              <a:ext cx="1000" cy="76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А</a:t>
              </a:r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3201" y="1848"/>
              <a:ext cx="0" cy="38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0" name="Line 7"/>
            <p:cNvSpPr>
              <a:spLocks noChangeShapeType="1"/>
            </p:cNvSpPr>
            <p:nvPr/>
          </p:nvSpPr>
          <p:spPr bwMode="auto">
            <a:xfrm>
              <a:off x="3201" y="5656"/>
              <a:ext cx="49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1" name="Arc 8"/>
            <p:cNvSpPr>
              <a:spLocks/>
            </p:cNvSpPr>
            <p:nvPr/>
          </p:nvSpPr>
          <p:spPr bwMode="auto">
            <a:xfrm flipV="1">
              <a:off x="3702" y="2392"/>
              <a:ext cx="3099" cy="2720"/>
            </a:xfrm>
            <a:custGeom>
              <a:avLst/>
              <a:gdLst>
                <a:gd name="T0" fmla="*/ 0 w 21599"/>
                <a:gd name="T1" fmla="*/ 0 h 21600"/>
                <a:gd name="T2" fmla="*/ 9 w 21599"/>
                <a:gd name="T3" fmla="*/ 5 h 21600"/>
                <a:gd name="T4" fmla="*/ 0 w 21599"/>
                <a:gd name="T5" fmla="*/ 5 h 21600"/>
                <a:gd name="T6" fmla="*/ 0 60000 65536"/>
                <a:gd name="T7" fmla="*/ 0 60000 65536"/>
                <a:gd name="T8" fmla="*/ 0 60000 65536"/>
                <a:gd name="T9" fmla="*/ 0 w 21599"/>
                <a:gd name="T10" fmla="*/ 0 h 21600"/>
                <a:gd name="T11" fmla="*/ 21599 w 2159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9" h="21600" fill="none" extrusionOk="0">
                  <a:moveTo>
                    <a:pt x="-1" y="0"/>
                  </a:moveTo>
                  <a:cubicBezTo>
                    <a:pt x="11845" y="0"/>
                    <a:pt x="21480" y="9539"/>
                    <a:pt x="21598" y="21384"/>
                  </a:cubicBezTo>
                </a:path>
                <a:path w="21599" h="21600" stroke="0" extrusionOk="0">
                  <a:moveTo>
                    <a:pt x="-1" y="0"/>
                  </a:moveTo>
                  <a:cubicBezTo>
                    <a:pt x="11845" y="0"/>
                    <a:pt x="21480" y="9539"/>
                    <a:pt x="21598" y="21384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>
              <a:off x="3202" y="4432"/>
              <a:ext cx="25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3" name="Line 10"/>
            <p:cNvSpPr>
              <a:spLocks noChangeShapeType="1"/>
            </p:cNvSpPr>
            <p:nvPr/>
          </p:nvSpPr>
          <p:spPr bwMode="auto">
            <a:xfrm>
              <a:off x="5702" y="4432"/>
              <a:ext cx="0" cy="12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3202" y="3344"/>
              <a:ext cx="34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6602" y="3344"/>
              <a:ext cx="0" cy="231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6" name="AutoShape 13"/>
            <p:cNvSpPr>
              <a:spLocks noChangeArrowheads="1"/>
            </p:cNvSpPr>
            <p:nvPr/>
          </p:nvSpPr>
          <p:spPr bwMode="auto">
            <a:xfrm>
              <a:off x="5702" y="4432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7" name="AutoShape 14"/>
            <p:cNvSpPr>
              <a:spLocks noChangeArrowheads="1"/>
            </p:cNvSpPr>
            <p:nvPr/>
          </p:nvSpPr>
          <p:spPr bwMode="auto">
            <a:xfrm>
              <a:off x="6545" y="3344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8" name="Text Box 15"/>
            <p:cNvSpPr txBox="1">
              <a:spLocks noChangeArrowheads="1"/>
            </p:cNvSpPr>
            <p:nvPr/>
          </p:nvSpPr>
          <p:spPr bwMode="auto">
            <a:xfrm>
              <a:off x="6002" y="2664"/>
              <a:ext cx="70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</a:t>
              </a:r>
              <a:endParaRPr lang="ru-RU" altLang="ru-RU" sz="2000" b="1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   В</a:t>
              </a: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4398" y="5792"/>
              <a:ext cx="4100" cy="6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             Q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1               </a:t>
              </a: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2                         </a:t>
              </a: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endParaRPr lang="ru-RU" altLang="ru-RU" sz="2000" b="1" baseline="-25000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 err="1" smtClean="0">
                  <a:solidFill>
                    <a:prstClr val="black"/>
                  </a:solidFill>
                  <a:latin typeface="Tahoma" pitchFamily="34" charset="0"/>
                </a:rPr>
                <a:t>Таклиф</a:t>
              </a:r>
              <a:r>
                <a:rPr lang="ru-RU" altLang="ru-RU" sz="2000" b="1" dirty="0" smtClean="0">
                  <a:solidFill>
                    <a:prstClr val="black"/>
                  </a:solidFill>
                  <a:latin typeface="Tahoma" pitchFamily="34" charset="0"/>
                </a:rPr>
                <a:t> </a:t>
              </a:r>
              <a:r>
                <a:rPr lang="ru-RU" altLang="ru-RU" sz="2000" b="1" dirty="0" err="1" smtClean="0">
                  <a:solidFill>
                    <a:prstClr val="black"/>
                  </a:solidFill>
                  <a:latin typeface="Tahoma" pitchFamily="34" charset="0"/>
                </a:rPr>
                <a:t>миқдори</a:t>
              </a: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</p:txBody>
        </p:sp>
        <p:sp>
          <p:nvSpPr>
            <p:cNvPr id="20" name="Arc 17"/>
            <p:cNvSpPr>
              <a:spLocks/>
            </p:cNvSpPr>
            <p:nvPr/>
          </p:nvSpPr>
          <p:spPr bwMode="auto">
            <a:xfrm flipV="1">
              <a:off x="6002" y="3616"/>
              <a:ext cx="800" cy="905"/>
            </a:xfrm>
            <a:custGeom>
              <a:avLst/>
              <a:gdLst>
                <a:gd name="T0" fmla="*/ 0 w 21600"/>
                <a:gd name="T1" fmla="*/ 0 h 20541"/>
                <a:gd name="T2" fmla="*/ 0 w 21600"/>
                <a:gd name="T3" fmla="*/ 0 h 20541"/>
                <a:gd name="T4" fmla="*/ 0 w 21600"/>
                <a:gd name="T5" fmla="*/ 0 h 205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541"/>
                <a:gd name="T11" fmla="*/ 21600 w 21600"/>
                <a:gd name="T12" fmla="*/ 20541 h 205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541" fill="none" extrusionOk="0">
                  <a:moveTo>
                    <a:pt x="6679" y="-1"/>
                  </a:moveTo>
                  <a:cubicBezTo>
                    <a:pt x="15576" y="2892"/>
                    <a:pt x="21600" y="11185"/>
                    <a:pt x="21600" y="20541"/>
                  </a:cubicBezTo>
                </a:path>
                <a:path w="21600" h="20541" stroke="0" extrusionOk="0">
                  <a:moveTo>
                    <a:pt x="6679" y="-1"/>
                  </a:moveTo>
                  <a:cubicBezTo>
                    <a:pt x="15576" y="2892"/>
                    <a:pt x="21600" y="11185"/>
                    <a:pt x="21600" y="20541"/>
                  </a:cubicBezTo>
                  <a:lnTo>
                    <a:pt x="0" y="20541"/>
                  </a:lnTo>
                  <a:lnTo>
                    <a:pt x="6679" y="-1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1" name="Line 18"/>
            <p:cNvSpPr>
              <a:spLocks noChangeShapeType="1"/>
            </p:cNvSpPr>
            <p:nvPr/>
          </p:nvSpPr>
          <p:spPr bwMode="auto">
            <a:xfrm>
              <a:off x="5802" y="5792"/>
              <a:ext cx="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2" name="Line 19"/>
            <p:cNvSpPr>
              <a:spLocks noChangeShapeType="1"/>
            </p:cNvSpPr>
            <p:nvPr/>
          </p:nvSpPr>
          <p:spPr bwMode="auto">
            <a:xfrm flipV="1">
              <a:off x="3402" y="3616"/>
              <a:ext cx="0" cy="6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3" name="Text Box 20"/>
            <p:cNvSpPr txBox="1">
              <a:spLocks noChangeArrowheads="1"/>
            </p:cNvSpPr>
            <p:nvPr/>
          </p:nvSpPr>
          <p:spPr bwMode="auto">
            <a:xfrm>
              <a:off x="6902" y="2256"/>
              <a:ext cx="1000" cy="81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400">
                  <a:solidFill>
                    <a:prstClr val="black"/>
                  </a:solidFill>
                  <a:latin typeface="Tahoma" pitchFamily="34" charset="0"/>
                </a:rPr>
                <a:t>S</a:t>
              </a:r>
            </a:p>
          </p:txBody>
        </p:sp>
        <p:sp>
          <p:nvSpPr>
            <p:cNvPr id="24" name="Text Box 21"/>
            <p:cNvSpPr txBox="1">
              <a:spLocks noChangeArrowheads="1"/>
            </p:cNvSpPr>
            <p:nvPr/>
          </p:nvSpPr>
          <p:spPr bwMode="auto">
            <a:xfrm>
              <a:off x="2090" y="1576"/>
              <a:ext cx="1200" cy="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uz-Cyrl-UZ" altLang="ru-RU" sz="2000" b="1" dirty="0" smtClean="0">
                  <a:solidFill>
                    <a:prstClr val="black"/>
                  </a:solidFill>
                  <a:latin typeface="Tahoma" pitchFamily="34" charset="0"/>
                </a:rPr>
                <a:t>Нарх</a:t>
              </a: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          Р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         P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2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         P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1</a:t>
              </a: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294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61625" y="342421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Таклифнинг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нархсиз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омиллари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871654" y="1401879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/>
              <a:t>ресурс </a:t>
            </a:r>
            <a:r>
              <a:rPr lang="ru-RU" dirty="0" err="1"/>
              <a:t>нархлари</a:t>
            </a:r>
            <a:endParaRPr lang="ru-RU" dirty="0"/>
          </a:p>
          <a:p>
            <a:r>
              <a:rPr lang="ru-RU" dirty="0"/>
              <a:t>технология</a:t>
            </a:r>
          </a:p>
          <a:p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 smtClean="0"/>
              <a:t>қуввати</a:t>
            </a:r>
            <a:endParaRPr lang="ru-RU" dirty="0"/>
          </a:p>
          <a:p>
            <a:r>
              <a:rPr lang="ru-RU" dirty="0" err="1"/>
              <a:t>солиқлар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субсидиялар</a:t>
            </a:r>
            <a:endParaRPr lang="ru-RU" dirty="0"/>
          </a:p>
          <a:p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нархлари</a:t>
            </a:r>
            <a:r>
              <a:rPr lang="ru-RU" dirty="0"/>
              <a:t>,</a:t>
            </a:r>
          </a:p>
          <a:p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чиқарувчиларнинг</a:t>
            </a:r>
            <a:r>
              <a:rPr lang="ru-RU" dirty="0"/>
              <a:t> </a:t>
            </a:r>
            <a:r>
              <a:rPr lang="ru-RU" dirty="0" err="1" smtClean="0"/>
              <a:t>тахминлари</a:t>
            </a:r>
            <a:r>
              <a:rPr lang="ru-RU" dirty="0" smtClean="0"/>
              <a:t> (</a:t>
            </a:r>
            <a:r>
              <a:rPr lang="ru-RU" dirty="0" err="1" smtClean="0"/>
              <a:t>кутилмалари</a:t>
            </a:r>
            <a:r>
              <a:rPr lang="ru-RU" dirty="0" smtClean="0"/>
              <a:t>)</a:t>
            </a:r>
            <a:endParaRPr lang="ru-RU" dirty="0"/>
          </a:p>
          <a:p>
            <a:r>
              <a:rPr lang="ru-RU" dirty="0" err="1"/>
              <a:t>бозорда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чиқарувчилар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сотувчилар</a:t>
            </a:r>
            <a:r>
              <a:rPr lang="ru-RU" dirty="0"/>
              <a:t> сони.</a:t>
            </a:r>
          </a:p>
          <a:p>
            <a:r>
              <a:rPr lang="ru-RU" dirty="0" err="1" smtClean="0"/>
              <a:t>Ноиқтисодий</a:t>
            </a:r>
            <a:r>
              <a:rPr lang="ru-RU" dirty="0" smtClean="0"/>
              <a:t> </a:t>
            </a:r>
            <a:r>
              <a:rPr lang="ru-RU" dirty="0" err="1" smtClean="0"/>
              <a:t>омиллар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99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61625" y="342421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0B375A"/>
                </a:solidFill>
              </a:rPr>
              <a:t>Таклиф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эгри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чизиғининг</a:t>
            </a:r>
            <a:r>
              <a:rPr lang="ru-RU" sz="3600" dirty="0" smtClean="0">
                <a:solidFill>
                  <a:srgbClr val="0B375A"/>
                </a:solidFill>
              </a:rPr>
              <a:t> </a:t>
            </a:r>
            <a:r>
              <a:rPr lang="ru-RU" sz="3600" dirty="0" err="1" smtClean="0">
                <a:solidFill>
                  <a:srgbClr val="0B375A"/>
                </a:solidFill>
              </a:rPr>
              <a:t>силжиши</a:t>
            </a:r>
            <a:endParaRPr lang="ru-RU" sz="3600" dirty="0">
              <a:solidFill>
                <a:srgbClr val="0B375A"/>
              </a:solidFill>
            </a:endParaRPr>
          </a:p>
        </p:txBody>
      </p:sp>
      <p:grpSp>
        <p:nvGrpSpPr>
          <p:cNvPr id="25" name="Group 3"/>
          <p:cNvGrpSpPr>
            <a:grpSpLocks noChangeAspect="1"/>
          </p:cNvGrpSpPr>
          <p:nvPr/>
        </p:nvGrpSpPr>
        <p:grpSpPr bwMode="auto">
          <a:xfrm>
            <a:off x="2182505" y="1295400"/>
            <a:ext cx="7129463" cy="4846638"/>
            <a:chOff x="1802" y="1712"/>
            <a:chExt cx="7200" cy="4896"/>
          </a:xfrm>
        </p:grpSpPr>
        <p:sp>
          <p:nvSpPr>
            <p:cNvPr id="26" name="AutoShape 4"/>
            <p:cNvSpPr>
              <a:spLocks noChangeAspect="1" noChangeArrowheads="1"/>
            </p:cNvSpPr>
            <p:nvPr/>
          </p:nvSpPr>
          <p:spPr bwMode="auto">
            <a:xfrm>
              <a:off x="1802" y="1712"/>
              <a:ext cx="7200" cy="489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7" name="Text Box 5"/>
            <p:cNvSpPr txBox="1">
              <a:spLocks noChangeArrowheads="1"/>
            </p:cNvSpPr>
            <p:nvPr/>
          </p:nvSpPr>
          <p:spPr bwMode="auto">
            <a:xfrm>
              <a:off x="3702" y="3888"/>
              <a:ext cx="1100" cy="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  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 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В</a:t>
              </a:r>
            </a:p>
          </p:txBody>
        </p:sp>
        <p:sp>
          <p:nvSpPr>
            <p:cNvPr id="28" name="Text Box 6"/>
            <p:cNvSpPr txBox="1">
              <a:spLocks noChangeArrowheads="1"/>
            </p:cNvSpPr>
            <p:nvPr/>
          </p:nvSpPr>
          <p:spPr bwMode="auto">
            <a:xfrm>
              <a:off x="4902" y="3616"/>
              <a:ext cx="1000" cy="7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 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 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А</a:t>
              </a:r>
            </a:p>
          </p:txBody>
        </p:sp>
        <p:sp>
          <p:nvSpPr>
            <p:cNvPr id="29" name="Line 7"/>
            <p:cNvSpPr>
              <a:spLocks noChangeShapeType="1"/>
            </p:cNvSpPr>
            <p:nvPr/>
          </p:nvSpPr>
          <p:spPr bwMode="auto">
            <a:xfrm>
              <a:off x="3201" y="1848"/>
              <a:ext cx="0" cy="38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0" name="Line 8"/>
            <p:cNvSpPr>
              <a:spLocks noChangeShapeType="1"/>
            </p:cNvSpPr>
            <p:nvPr/>
          </p:nvSpPr>
          <p:spPr bwMode="auto">
            <a:xfrm>
              <a:off x="3201" y="5656"/>
              <a:ext cx="49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1" name="Arc 9"/>
            <p:cNvSpPr>
              <a:spLocks/>
            </p:cNvSpPr>
            <p:nvPr/>
          </p:nvSpPr>
          <p:spPr bwMode="auto">
            <a:xfrm flipV="1">
              <a:off x="3702" y="2391"/>
              <a:ext cx="3097" cy="2715"/>
            </a:xfrm>
            <a:custGeom>
              <a:avLst/>
              <a:gdLst>
                <a:gd name="T0" fmla="*/ 1 w 21589"/>
                <a:gd name="T1" fmla="*/ 0 h 21564"/>
                <a:gd name="T2" fmla="*/ 9 w 21589"/>
                <a:gd name="T3" fmla="*/ 5 h 21564"/>
                <a:gd name="T4" fmla="*/ 0 w 21589"/>
                <a:gd name="T5" fmla="*/ 5 h 21564"/>
                <a:gd name="T6" fmla="*/ 0 60000 65536"/>
                <a:gd name="T7" fmla="*/ 0 60000 65536"/>
                <a:gd name="T8" fmla="*/ 0 60000 65536"/>
                <a:gd name="T9" fmla="*/ 0 w 21589"/>
                <a:gd name="T10" fmla="*/ 0 h 21564"/>
                <a:gd name="T11" fmla="*/ 21589 w 21589"/>
                <a:gd name="T12" fmla="*/ 21564 h 2156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9" h="21564" fill="none" extrusionOk="0">
                  <a:moveTo>
                    <a:pt x="1251" y="0"/>
                  </a:moveTo>
                  <a:cubicBezTo>
                    <a:pt x="12416" y="648"/>
                    <a:pt x="21239" y="9711"/>
                    <a:pt x="21589" y="20888"/>
                  </a:cubicBezTo>
                </a:path>
                <a:path w="21589" h="21564" stroke="0" extrusionOk="0">
                  <a:moveTo>
                    <a:pt x="1251" y="0"/>
                  </a:moveTo>
                  <a:cubicBezTo>
                    <a:pt x="12416" y="648"/>
                    <a:pt x="21239" y="9711"/>
                    <a:pt x="21589" y="20888"/>
                  </a:cubicBezTo>
                  <a:lnTo>
                    <a:pt x="0" y="21564"/>
                  </a:lnTo>
                  <a:lnTo>
                    <a:pt x="1251" y="0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2" name="Line 10"/>
            <p:cNvSpPr>
              <a:spLocks noChangeShapeType="1"/>
            </p:cNvSpPr>
            <p:nvPr/>
          </p:nvSpPr>
          <p:spPr bwMode="auto">
            <a:xfrm>
              <a:off x="3202" y="4432"/>
              <a:ext cx="25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3" name="Line 11"/>
            <p:cNvSpPr>
              <a:spLocks noChangeShapeType="1"/>
            </p:cNvSpPr>
            <p:nvPr/>
          </p:nvSpPr>
          <p:spPr bwMode="auto">
            <a:xfrm>
              <a:off x="5702" y="4432"/>
              <a:ext cx="0" cy="12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4" name="Line 12"/>
            <p:cNvSpPr>
              <a:spLocks noChangeShapeType="1"/>
            </p:cNvSpPr>
            <p:nvPr/>
          </p:nvSpPr>
          <p:spPr bwMode="auto">
            <a:xfrm>
              <a:off x="4502" y="4432"/>
              <a:ext cx="1" cy="12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5" name="AutoShape 13"/>
            <p:cNvSpPr>
              <a:spLocks noChangeArrowheads="1"/>
            </p:cNvSpPr>
            <p:nvPr/>
          </p:nvSpPr>
          <p:spPr bwMode="auto">
            <a:xfrm>
              <a:off x="5702" y="4432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6" name="AutoShape 14"/>
            <p:cNvSpPr>
              <a:spLocks noChangeArrowheads="1"/>
            </p:cNvSpPr>
            <p:nvPr/>
          </p:nvSpPr>
          <p:spPr bwMode="auto">
            <a:xfrm>
              <a:off x="4445" y="4432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7" name="Text Box 15"/>
            <p:cNvSpPr txBox="1">
              <a:spLocks noChangeArrowheads="1"/>
            </p:cNvSpPr>
            <p:nvPr/>
          </p:nvSpPr>
          <p:spPr bwMode="auto">
            <a:xfrm>
              <a:off x="3502" y="5792"/>
              <a:ext cx="4996" cy="6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 dirty="0">
                  <a:solidFill>
                    <a:prstClr val="black"/>
                  </a:solidFill>
                  <a:latin typeface="Tahoma" pitchFamily="34" charset="0"/>
                </a:rPr>
                <a:t>                </a:t>
              </a: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2         </a:t>
              </a: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      Q</a:t>
              </a:r>
              <a:r>
                <a:rPr lang="ru-RU" altLang="ru-RU" sz="2000" b="1" baseline="-25000" dirty="0">
                  <a:solidFill>
                    <a:prstClr val="black"/>
                  </a:solidFill>
                  <a:latin typeface="Tahoma" pitchFamily="34" charset="0"/>
                </a:rPr>
                <a:t>1                                              </a:t>
              </a: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endParaRPr lang="ru-RU" altLang="ru-RU" sz="2000" b="1" baseline="-25000" dirty="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                 </a:t>
              </a:r>
              <a:r>
                <a:rPr lang="ru-RU" altLang="ru-RU" sz="2000" b="1" dirty="0" err="1" smtClean="0">
                  <a:solidFill>
                    <a:prstClr val="black"/>
                  </a:solidFill>
                  <a:latin typeface="Tahoma" pitchFamily="34" charset="0"/>
                </a:rPr>
                <a:t>Таклиф</a:t>
              </a:r>
              <a:r>
                <a:rPr lang="ru-RU" altLang="ru-RU" sz="2000" b="1" dirty="0" smtClean="0">
                  <a:solidFill>
                    <a:prstClr val="black"/>
                  </a:solidFill>
                  <a:latin typeface="Tahoma" pitchFamily="34" charset="0"/>
                </a:rPr>
                <a:t> </a:t>
              </a:r>
              <a:r>
                <a:rPr lang="ru-RU" altLang="ru-RU" sz="2000" b="1" dirty="0" err="1" smtClean="0">
                  <a:solidFill>
                    <a:prstClr val="black"/>
                  </a:solidFill>
                  <a:latin typeface="Tahoma" pitchFamily="34" charset="0"/>
                </a:rPr>
                <a:t>миқдори</a:t>
              </a: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</p:txBody>
        </p:sp>
        <p:sp>
          <p:nvSpPr>
            <p:cNvPr id="38" name="Line 16"/>
            <p:cNvSpPr>
              <a:spLocks noChangeShapeType="1"/>
            </p:cNvSpPr>
            <p:nvPr/>
          </p:nvSpPr>
          <p:spPr bwMode="auto">
            <a:xfrm rot="10800000">
              <a:off x="4702" y="5792"/>
              <a:ext cx="70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9" name="Arc 17"/>
            <p:cNvSpPr>
              <a:spLocks/>
            </p:cNvSpPr>
            <p:nvPr/>
          </p:nvSpPr>
          <p:spPr bwMode="auto">
            <a:xfrm flipV="1">
              <a:off x="3202" y="1984"/>
              <a:ext cx="3056" cy="2694"/>
            </a:xfrm>
            <a:custGeom>
              <a:avLst/>
              <a:gdLst>
                <a:gd name="T0" fmla="*/ 1 w 21296"/>
                <a:gd name="T1" fmla="*/ 0 h 21396"/>
                <a:gd name="T2" fmla="*/ 9 w 21296"/>
                <a:gd name="T3" fmla="*/ 5 h 21396"/>
                <a:gd name="T4" fmla="*/ 0 w 21296"/>
                <a:gd name="T5" fmla="*/ 5 h 21396"/>
                <a:gd name="T6" fmla="*/ 0 60000 65536"/>
                <a:gd name="T7" fmla="*/ 0 60000 65536"/>
                <a:gd name="T8" fmla="*/ 0 60000 65536"/>
                <a:gd name="T9" fmla="*/ 0 w 21296"/>
                <a:gd name="T10" fmla="*/ 0 h 21396"/>
                <a:gd name="T11" fmla="*/ 21296 w 21296"/>
                <a:gd name="T12" fmla="*/ 21396 h 2139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296" h="21396" fill="none" extrusionOk="0">
                  <a:moveTo>
                    <a:pt x="2960" y="-1"/>
                  </a:moveTo>
                  <a:cubicBezTo>
                    <a:pt x="12298" y="1291"/>
                    <a:pt x="19721" y="8491"/>
                    <a:pt x="21296" y="17786"/>
                  </a:cubicBezTo>
                </a:path>
                <a:path w="21296" h="21396" stroke="0" extrusionOk="0">
                  <a:moveTo>
                    <a:pt x="2960" y="-1"/>
                  </a:moveTo>
                  <a:cubicBezTo>
                    <a:pt x="12298" y="1291"/>
                    <a:pt x="19721" y="8491"/>
                    <a:pt x="21296" y="17786"/>
                  </a:cubicBezTo>
                  <a:lnTo>
                    <a:pt x="0" y="21396"/>
                  </a:lnTo>
                  <a:lnTo>
                    <a:pt x="2960" y="-1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0" name="Line 18"/>
            <p:cNvSpPr>
              <a:spLocks noChangeShapeType="1"/>
            </p:cNvSpPr>
            <p:nvPr/>
          </p:nvSpPr>
          <p:spPr bwMode="auto">
            <a:xfrm rot="10800000">
              <a:off x="5881" y="3482"/>
              <a:ext cx="50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1" name="Text Box 19"/>
            <p:cNvSpPr txBox="1">
              <a:spLocks noChangeArrowheads="1"/>
            </p:cNvSpPr>
            <p:nvPr/>
          </p:nvSpPr>
          <p:spPr bwMode="auto">
            <a:xfrm>
              <a:off x="6802" y="2256"/>
              <a:ext cx="1100" cy="81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S</a:t>
              </a:r>
            </a:p>
          </p:txBody>
        </p:sp>
        <p:sp>
          <p:nvSpPr>
            <p:cNvPr id="42" name="Text Box 20"/>
            <p:cNvSpPr txBox="1">
              <a:spLocks noChangeArrowheads="1"/>
            </p:cNvSpPr>
            <p:nvPr/>
          </p:nvSpPr>
          <p:spPr bwMode="auto">
            <a:xfrm>
              <a:off x="4602" y="2256"/>
              <a:ext cx="1500" cy="6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    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     S′</a:t>
              </a:r>
            </a:p>
          </p:txBody>
        </p:sp>
      </p:grpSp>
      <p:sp>
        <p:nvSpPr>
          <p:cNvPr id="43" name="Text Box 21"/>
          <p:cNvSpPr txBox="1">
            <a:spLocks noChangeArrowheads="1"/>
          </p:cNvSpPr>
          <p:nvPr/>
        </p:nvSpPr>
        <p:spPr bwMode="auto">
          <a:xfrm>
            <a:off x="2373083" y="1547031"/>
            <a:ext cx="1223963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dirty="0">
                <a:solidFill>
                  <a:prstClr val="black"/>
                </a:solidFill>
                <a:latin typeface="Tahoma" pitchFamily="34" charset="0"/>
              </a:rPr>
              <a:t>              </a:t>
            </a: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z-Cyrl-UZ" altLang="ru-RU" sz="2000" b="1" dirty="0" smtClean="0">
                <a:solidFill>
                  <a:prstClr val="black"/>
                </a:solidFill>
                <a:latin typeface="Tahoma" pitchFamily="34" charset="0"/>
              </a:rPr>
              <a:t>Товар нархи</a:t>
            </a: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P</a:t>
            </a:r>
            <a:r>
              <a:rPr lang="ru-RU" altLang="ru-RU" sz="2000" b="1" baseline="-25000" dirty="0">
                <a:solidFill>
                  <a:prstClr val="black"/>
                </a:solidFill>
                <a:latin typeface="Tahoma" pitchFamily="34" charset="0"/>
              </a:rPr>
              <a:t>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ahoma" pitchFamily="34" charset="0"/>
              </a:rPr>
              <a:t>           </a:t>
            </a:r>
          </a:p>
        </p:txBody>
      </p:sp>
    </p:spTree>
    <p:extLst>
      <p:ext uri="{BB962C8B-B14F-4D97-AF65-F5344CB8AC3E}">
        <p14:creationId xmlns:p14="http://schemas.microsoft.com/office/powerpoint/2010/main" val="53662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8945" y="521977"/>
            <a:ext cx="8789020" cy="783253"/>
          </a:xfrm>
        </p:spPr>
        <p:txBody>
          <a:bodyPr>
            <a:normAutofit/>
          </a:bodyPr>
          <a:lstStyle/>
          <a:p>
            <a:r>
              <a:rPr lang="uz-Cyrl-UZ" sz="2800" b="1" dirty="0" smtClean="0"/>
              <a:t>Таклиф омилларининг таклиф эгри чизиғига таъсири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2659428"/>
              </p:ext>
            </p:extLst>
          </p:nvPr>
        </p:nvGraphicFramePr>
        <p:xfrm>
          <a:off x="1908049" y="1554480"/>
          <a:ext cx="822960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08463">
                <a:tc>
                  <a:txBody>
                    <a:bodyPr/>
                    <a:lstStyle/>
                    <a:p>
                      <a:r>
                        <a:rPr lang="uz-Cyrl-UZ" dirty="0" smtClean="0"/>
                        <a:t>Омил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Ўзгариш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Таклиф</a:t>
                      </a:r>
                      <a:r>
                        <a:rPr lang="uz-Cyrl-UZ" baseline="0" dirty="0" smtClean="0"/>
                        <a:t> эгри чизиғининг силжиши </a:t>
                      </a:r>
                      <a:r>
                        <a:rPr lang="en-US" dirty="0" smtClean="0"/>
                        <a:t>(       )</a:t>
                      </a:r>
                      <a:endParaRPr lang="uz-Cyrl-UZ" dirty="0" smtClean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7995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Ресурс</a:t>
                      </a:r>
                      <a:r>
                        <a:rPr lang="uz-Cyrl-UZ" baseline="0" dirty="0" smtClean="0"/>
                        <a:t> нархлари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799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7995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Технология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799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7995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Солиқлар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799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7995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Ўринбосарлар товарлар нархи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799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47995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Тўлдирувчи товарлар нархи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4799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47995">
                <a:tc row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Корхоналар сони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47995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4" y="2485483"/>
            <a:ext cx="326901" cy="266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174" y="2855780"/>
            <a:ext cx="3048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149" y="3186158"/>
            <a:ext cx="3286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708" y="1887015"/>
            <a:ext cx="257175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149" y="3926748"/>
            <a:ext cx="3286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380" y="4655981"/>
            <a:ext cx="3286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236" y="5438346"/>
            <a:ext cx="3286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378" y="6168149"/>
            <a:ext cx="3286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3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61625" y="342421"/>
            <a:ext cx="677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Бозор мувозанати</a:t>
            </a:r>
            <a:endParaRPr lang="ru-RU" sz="3600" dirty="0">
              <a:solidFill>
                <a:srgbClr val="0B375A"/>
              </a:solidFill>
            </a:endParaRPr>
          </a:p>
        </p:txBody>
      </p:sp>
      <p:grpSp>
        <p:nvGrpSpPr>
          <p:cNvPr id="38" name="Group 3"/>
          <p:cNvGrpSpPr>
            <a:grpSpLocks noChangeAspect="1"/>
          </p:cNvGrpSpPr>
          <p:nvPr/>
        </p:nvGrpSpPr>
        <p:grpSpPr bwMode="auto">
          <a:xfrm>
            <a:off x="2397518" y="1364164"/>
            <a:ext cx="7056438" cy="4867275"/>
            <a:chOff x="1802" y="1712"/>
            <a:chExt cx="7100" cy="4896"/>
          </a:xfrm>
        </p:grpSpPr>
        <p:sp>
          <p:nvSpPr>
            <p:cNvPr id="39" name="AutoShape 4"/>
            <p:cNvSpPr>
              <a:spLocks noChangeAspect="1" noChangeArrowheads="1"/>
            </p:cNvSpPr>
            <p:nvPr/>
          </p:nvSpPr>
          <p:spPr bwMode="auto">
            <a:xfrm>
              <a:off x="1802" y="1712"/>
              <a:ext cx="7100" cy="489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0" name="Text Box 5"/>
            <p:cNvSpPr txBox="1">
              <a:spLocks noChangeArrowheads="1"/>
            </p:cNvSpPr>
            <p:nvPr/>
          </p:nvSpPr>
          <p:spPr bwMode="auto">
            <a:xfrm>
              <a:off x="5062" y="5108"/>
              <a:ext cx="1440" cy="41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>
                  <a:solidFill>
                    <a:prstClr val="black"/>
                  </a:solidFill>
                  <a:latin typeface="Tahoma" pitchFamily="34" charset="0"/>
                </a:rPr>
                <a:t>Дефицит</a:t>
              </a:r>
            </a:p>
          </p:txBody>
        </p:sp>
        <p:sp>
          <p:nvSpPr>
            <p:cNvPr id="41" name="Line 6"/>
            <p:cNvSpPr>
              <a:spLocks noChangeShapeType="1"/>
            </p:cNvSpPr>
            <p:nvPr/>
          </p:nvSpPr>
          <p:spPr bwMode="auto">
            <a:xfrm flipV="1">
              <a:off x="2722" y="3475"/>
              <a:ext cx="1" cy="6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2" name="Text Box 7"/>
            <p:cNvSpPr txBox="1">
              <a:spLocks noChangeArrowheads="1"/>
            </p:cNvSpPr>
            <p:nvPr/>
          </p:nvSpPr>
          <p:spPr bwMode="auto">
            <a:xfrm>
              <a:off x="4902" y="3616"/>
              <a:ext cx="1000" cy="76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   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Е</a:t>
              </a:r>
            </a:p>
          </p:txBody>
        </p:sp>
        <p:sp>
          <p:nvSpPr>
            <p:cNvPr id="43" name="Line 8"/>
            <p:cNvSpPr>
              <a:spLocks noChangeShapeType="1"/>
            </p:cNvSpPr>
            <p:nvPr/>
          </p:nvSpPr>
          <p:spPr bwMode="auto">
            <a:xfrm flipH="1">
              <a:off x="3201" y="2120"/>
              <a:ext cx="1" cy="353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4" name="Line 9"/>
            <p:cNvSpPr>
              <a:spLocks noChangeShapeType="1"/>
            </p:cNvSpPr>
            <p:nvPr/>
          </p:nvSpPr>
          <p:spPr bwMode="auto">
            <a:xfrm>
              <a:off x="3201" y="5656"/>
              <a:ext cx="49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5" name="Arc 10"/>
            <p:cNvSpPr>
              <a:spLocks/>
            </p:cNvSpPr>
            <p:nvPr/>
          </p:nvSpPr>
          <p:spPr bwMode="auto">
            <a:xfrm flipV="1">
              <a:off x="3703" y="2352"/>
              <a:ext cx="3099" cy="2760"/>
            </a:xfrm>
            <a:custGeom>
              <a:avLst/>
              <a:gdLst>
                <a:gd name="T0" fmla="*/ 0 w 21600"/>
                <a:gd name="T1" fmla="*/ 0 h 21918"/>
                <a:gd name="T2" fmla="*/ 9 w 21600"/>
                <a:gd name="T3" fmla="*/ 6 h 21918"/>
                <a:gd name="T4" fmla="*/ 0 w 21600"/>
                <a:gd name="T5" fmla="*/ 5 h 219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918"/>
                <a:gd name="T11" fmla="*/ 21600 w 21600"/>
                <a:gd name="T12" fmla="*/ 21918 h 219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918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706"/>
                    <a:pt x="21599" y="21812"/>
                    <a:pt x="21597" y="21917"/>
                  </a:cubicBezTo>
                </a:path>
                <a:path w="21600" h="21918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706"/>
                    <a:pt x="21599" y="21812"/>
                    <a:pt x="21597" y="21917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6" name="Line 11"/>
            <p:cNvSpPr>
              <a:spLocks noChangeShapeType="1"/>
            </p:cNvSpPr>
            <p:nvPr/>
          </p:nvSpPr>
          <p:spPr bwMode="auto">
            <a:xfrm>
              <a:off x="3202" y="4432"/>
              <a:ext cx="25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7" name="Line 12"/>
            <p:cNvSpPr>
              <a:spLocks noChangeShapeType="1"/>
            </p:cNvSpPr>
            <p:nvPr/>
          </p:nvSpPr>
          <p:spPr bwMode="auto">
            <a:xfrm>
              <a:off x="5702" y="4432"/>
              <a:ext cx="0" cy="12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8" name="AutoShape 13"/>
            <p:cNvSpPr>
              <a:spLocks noChangeArrowheads="1"/>
            </p:cNvSpPr>
            <p:nvPr/>
          </p:nvSpPr>
          <p:spPr bwMode="auto">
            <a:xfrm>
              <a:off x="5702" y="4432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9" name="Text Box 14"/>
            <p:cNvSpPr txBox="1">
              <a:spLocks noChangeArrowheads="1"/>
            </p:cNvSpPr>
            <p:nvPr/>
          </p:nvSpPr>
          <p:spPr bwMode="auto">
            <a:xfrm>
              <a:off x="4302" y="5792"/>
              <a:ext cx="4000" cy="54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200">
                  <a:solidFill>
                    <a:prstClr val="black"/>
                  </a:solidFill>
                  <a:latin typeface="Tahoma" pitchFamily="34" charset="0"/>
                </a:rPr>
                <a:t>        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r>
                <a:rPr lang="ru-RU" altLang="ru-RU" sz="2000" b="1" baseline="-25000">
                  <a:solidFill>
                    <a:prstClr val="black"/>
                  </a:solidFill>
                  <a:latin typeface="Tahoma" pitchFamily="34" charset="0"/>
                </a:rPr>
                <a:t>1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    Q</a:t>
              </a:r>
              <a:r>
                <a:rPr lang="ru-RU" altLang="ru-RU" sz="2000" b="1" baseline="-25000">
                  <a:solidFill>
                    <a:prstClr val="black"/>
                  </a:solidFill>
                  <a:latin typeface="Tahoma" pitchFamily="34" charset="0"/>
                </a:rPr>
                <a:t>Е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    Q</a:t>
              </a:r>
              <a:r>
                <a:rPr lang="ru-RU" altLang="ru-RU" sz="2000" b="1" baseline="-25000">
                  <a:solidFill>
                    <a:prstClr val="black"/>
                  </a:solidFill>
                  <a:latin typeface="Tahoma" pitchFamily="34" charset="0"/>
                </a:rPr>
                <a:t>2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r>
                <a:rPr lang="ru-RU" altLang="ru-RU" sz="2000" b="1" baseline="-25000">
                  <a:solidFill>
                    <a:prstClr val="black"/>
                  </a:solidFill>
                  <a:latin typeface="Tahoma" pitchFamily="34" charset="0"/>
                </a:rPr>
                <a:t>3                       </a:t>
              </a: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Q</a:t>
              </a:r>
              <a:endParaRPr lang="ru-RU" altLang="ru-RU" sz="2000" b="1" baseline="-250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>
                <a:solidFill>
                  <a:prstClr val="black"/>
                </a:solidFill>
                <a:latin typeface="Tahoma" pitchFamily="34" charset="0"/>
              </a:endParaRPr>
            </a:p>
          </p:txBody>
        </p:sp>
        <p:sp>
          <p:nvSpPr>
            <p:cNvPr id="50" name="Arc 15"/>
            <p:cNvSpPr>
              <a:spLocks/>
            </p:cNvSpPr>
            <p:nvPr/>
          </p:nvSpPr>
          <p:spPr bwMode="auto">
            <a:xfrm flipH="1" flipV="1">
              <a:off x="4803" y="2528"/>
              <a:ext cx="3099" cy="2720"/>
            </a:xfrm>
            <a:custGeom>
              <a:avLst/>
              <a:gdLst>
                <a:gd name="T0" fmla="*/ 0 w 21599"/>
                <a:gd name="T1" fmla="*/ 0 h 21600"/>
                <a:gd name="T2" fmla="*/ 9 w 21599"/>
                <a:gd name="T3" fmla="*/ 5 h 21600"/>
                <a:gd name="T4" fmla="*/ 0 w 21599"/>
                <a:gd name="T5" fmla="*/ 5 h 21600"/>
                <a:gd name="T6" fmla="*/ 0 60000 65536"/>
                <a:gd name="T7" fmla="*/ 0 60000 65536"/>
                <a:gd name="T8" fmla="*/ 0 60000 65536"/>
                <a:gd name="T9" fmla="*/ 0 w 21599"/>
                <a:gd name="T10" fmla="*/ 0 h 21600"/>
                <a:gd name="T11" fmla="*/ 21599 w 2159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9" h="21600" fill="none" extrusionOk="0">
                  <a:moveTo>
                    <a:pt x="-1" y="0"/>
                  </a:moveTo>
                  <a:cubicBezTo>
                    <a:pt x="11845" y="0"/>
                    <a:pt x="21480" y="9539"/>
                    <a:pt x="21598" y="21384"/>
                  </a:cubicBezTo>
                </a:path>
                <a:path w="21599" h="21600" stroke="0" extrusionOk="0">
                  <a:moveTo>
                    <a:pt x="-1" y="0"/>
                  </a:moveTo>
                  <a:cubicBezTo>
                    <a:pt x="11845" y="0"/>
                    <a:pt x="21480" y="9539"/>
                    <a:pt x="21598" y="21384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51" name="Text Box 16"/>
            <p:cNvSpPr txBox="1">
              <a:spLocks noChangeArrowheads="1"/>
            </p:cNvSpPr>
            <p:nvPr/>
          </p:nvSpPr>
          <p:spPr bwMode="auto">
            <a:xfrm>
              <a:off x="7602" y="4432"/>
              <a:ext cx="600" cy="6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z="1200">
                <a:solidFill>
                  <a:prstClr val="black"/>
                </a:solidFill>
                <a:latin typeface="Tahoma" pitchFamily="34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D</a:t>
              </a:r>
            </a:p>
          </p:txBody>
        </p:sp>
        <p:sp>
          <p:nvSpPr>
            <p:cNvPr id="52" name="Text Box 17"/>
            <p:cNvSpPr txBox="1">
              <a:spLocks noChangeArrowheads="1"/>
            </p:cNvSpPr>
            <p:nvPr/>
          </p:nvSpPr>
          <p:spPr bwMode="auto">
            <a:xfrm>
              <a:off x="6902" y="2256"/>
              <a:ext cx="700" cy="6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  <a:latin typeface="Tahoma" pitchFamily="34" charset="0"/>
                </a:rPr>
                <a:t>S</a:t>
              </a:r>
            </a:p>
          </p:txBody>
        </p:sp>
        <p:sp>
          <p:nvSpPr>
            <p:cNvPr id="53" name="Line 18"/>
            <p:cNvSpPr>
              <a:spLocks noChangeShapeType="1"/>
            </p:cNvSpPr>
            <p:nvPr/>
          </p:nvSpPr>
          <p:spPr bwMode="auto">
            <a:xfrm>
              <a:off x="3202" y="3480"/>
              <a:ext cx="33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54" name="Line 19"/>
            <p:cNvSpPr>
              <a:spLocks noChangeShapeType="1"/>
            </p:cNvSpPr>
            <p:nvPr/>
          </p:nvSpPr>
          <p:spPr bwMode="auto">
            <a:xfrm>
              <a:off x="3202" y="4840"/>
              <a:ext cx="31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55" name="Line 20"/>
            <p:cNvSpPr>
              <a:spLocks noChangeShapeType="1"/>
            </p:cNvSpPr>
            <p:nvPr/>
          </p:nvSpPr>
          <p:spPr bwMode="auto">
            <a:xfrm>
              <a:off x="5002" y="3480"/>
              <a:ext cx="0" cy="21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56" name="Line 21"/>
            <p:cNvSpPr>
              <a:spLocks noChangeShapeType="1"/>
            </p:cNvSpPr>
            <p:nvPr/>
          </p:nvSpPr>
          <p:spPr bwMode="auto">
            <a:xfrm>
              <a:off x="6502" y="3480"/>
              <a:ext cx="1" cy="21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57" name="Line 22"/>
            <p:cNvSpPr>
              <a:spLocks noChangeShapeType="1"/>
            </p:cNvSpPr>
            <p:nvPr/>
          </p:nvSpPr>
          <p:spPr bwMode="auto">
            <a:xfrm>
              <a:off x="6302" y="4840"/>
              <a:ext cx="0" cy="8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58" name="AutoShape 23"/>
            <p:cNvSpPr>
              <a:spLocks/>
            </p:cNvSpPr>
            <p:nvPr/>
          </p:nvSpPr>
          <p:spPr bwMode="auto">
            <a:xfrm rot="5400000">
              <a:off x="5662" y="2504"/>
              <a:ext cx="240" cy="144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59" name="AutoShape 24"/>
            <p:cNvSpPr>
              <a:spLocks/>
            </p:cNvSpPr>
            <p:nvPr/>
          </p:nvSpPr>
          <p:spPr bwMode="auto">
            <a:xfrm rot="16200000" flipV="1">
              <a:off x="5584" y="4394"/>
              <a:ext cx="136" cy="1300"/>
            </a:xfrm>
            <a:prstGeom prst="leftBrace">
              <a:avLst>
                <a:gd name="adj1" fmla="val 79657"/>
                <a:gd name="adj2" fmla="val 50000"/>
              </a:avLst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60" name="Text Box 25"/>
            <p:cNvSpPr txBox="1">
              <a:spLocks noChangeArrowheads="1"/>
            </p:cNvSpPr>
            <p:nvPr/>
          </p:nvSpPr>
          <p:spPr bwMode="auto">
            <a:xfrm>
              <a:off x="4962" y="2664"/>
              <a:ext cx="1597" cy="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 smtClean="0">
                  <a:solidFill>
                    <a:prstClr val="black"/>
                  </a:solidFill>
                  <a:latin typeface="Tahoma" pitchFamily="34" charset="0"/>
                </a:rPr>
                <a:t>Профицит</a:t>
              </a:r>
              <a:endParaRPr lang="ru-RU" altLang="ru-RU" sz="2000" b="1" dirty="0">
                <a:solidFill>
                  <a:prstClr val="black"/>
                </a:solidFill>
                <a:latin typeface="Tahoma" pitchFamily="34" charset="0"/>
              </a:endParaRPr>
            </a:p>
          </p:txBody>
        </p:sp>
        <p:sp>
          <p:nvSpPr>
            <p:cNvPr id="61" name="AutoShape 26"/>
            <p:cNvSpPr>
              <a:spLocks noChangeArrowheads="1"/>
            </p:cNvSpPr>
            <p:nvPr/>
          </p:nvSpPr>
          <p:spPr bwMode="auto">
            <a:xfrm>
              <a:off x="4945" y="4840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62" name="AutoShape 27"/>
            <p:cNvSpPr>
              <a:spLocks noChangeArrowheads="1"/>
            </p:cNvSpPr>
            <p:nvPr/>
          </p:nvSpPr>
          <p:spPr bwMode="auto">
            <a:xfrm>
              <a:off x="6302" y="4840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63" name="AutoShape 28"/>
            <p:cNvSpPr>
              <a:spLocks noChangeArrowheads="1"/>
            </p:cNvSpPr>
            <p:nvPr/>
          </p:nvSpPr>
          <p:spPr bwMode="auto">
            <a:xfrm>
              <a:off x="5002" y="3423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64" name="AutoShape 29"/>
            <p:cNvSpPr>
              <a:spLocks noChangeArrowheads="1"/>
            </p:cNvSpPr>
            <p:nvPr/>
          </p:nvSpPr>
          <p:spPr bwMode="auto">
            <a:xfrm>
              <a:off x="6502" y="3480"/>
              <a:ext cx="57" cy="57"/>
            </a:xfrm>
            <a:prstGeom prst="flowChartConnector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65" name="Line 30"/>
            <p:cNvSpPr>
              <a:spLocks noChangeShapeType="1"/>
            </p:cNvSpPr>
            <p:nvPr/>
          </p:nvSpPr>
          <p:spPr bwMode="auto">
            <a:xfrm>
              <a:off x="2722" y="4318"/>
              <a:ext cx="1" cy="40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</p:grp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3311918" y="1516564"/>
            <a:ext cx="825500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>
                <a:solidFill>
                  <a:prstClr val="black"/>
                </a:solidFill>
                <a:latin typeface="Tahoma" pitchFamily="34" charset="0"/>
              </a:rPr>
              <a:t>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>
                <a:solidFill>
                  <a:prstClr val="black"/>
                </a:solidFill>
                <a:latin typeface="Tahoma" pitchFamily="34" charset="0"/>
              </a:rPr>
              <a:t>            </a:t>
            </a:r>
            <a:r>
              <a:rPr lang="ru-RU" altLang="ru-RU" sz="2000" b="1">
                <a:solidFill>
                  <a:prstClr val="black"/>
                </a:solidFill>
                <a:latin typeface="Tahoma" pitchFamily="34" charset="0"/>
              </a:rPr>
              <a:t>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000" b="1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>
                <a:solidFill>
                  <a:prstClr val="black"/>
                </a:solidFill>
                <a:latin typeface="Tahoma" pitchFamily="34" charset="0"/>
              </a:rPr>
              <a:t>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>
                <a:solidFill>
                  <a:prstClr val="black"/>
                </a:solidFill>
                <a:latin typeface="Tahoma" pitchFamily="34" charset="0"/>
              </a:rPr>
              <a:t>Р</a:t>
            </a:r>
            <a:r>
              <a:rPr lang="ru-RU" altLang="ru-RU" sz="2000" b="1" baseline="-25000">
                <a:solidFill>
                  <a:prstClr val="black"/>
                </a:solidFill>
                <a:latin typeface="Tahoma" pitchFamily="34" charset="0"/>
              </a:rPr>
              <a:t>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>
                <a:solidFill>
                  <a:prstClr val="black"/>
                </a:solidFill>
                <a:latin typeface="Tahoma" pitchFamily="34" charset="0"/>
              </a:rPr>
              <a:t>           </a:t>
            </a:r>
            <a:endParaRPr lang="ru-RU" altLang="ru-RU" sz="2000" b="1" baseline="-25000">
              <a:solidFill>
                <a:prstClr val="black"/>
              </a:solidFill>
              <a:latin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>
                <a:solidFill>
                  <a:prstClr val="black"/>
                </a:solidFill>
                <a:latin typeface="Tahoma" pitchFamily="34" charset="0"/>
              </a:rPr>
              <a:t>           P</a:t>
            </a:r>
            <a:r>
              <a:rPr lang="ru-RU" altLang="ru-RU" sz="2000" b="1" baseline="-25000">
                <a:solidFill>
                  <a:prstClr val="black"/>
                </a:solidFill>
                <a:latin typeface="Tahoma" pitchFamily="34" charset="0"/>
              </a:rPr>
              <a:t>Е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baseline="-25000">
                <a:solidFill>
                  <a:prstClr val="black"/>
                </a:solidFill>
                <a:latin typeface="Tahoma" pitchFamily="34" charset="0"/>
              </a:rPr>
              <a:t>                  </a:t>
            </a:r>
            <a:r>
              <a:rPr lang="ru-RU" altLang="ru-RU" sz="2000" b="1">
                <a:solidFill>
                  <a:prstClr val="black"/>
                </a:solidFill>
                <a:latin typeface="Tahoma" pitchFamily="34" charset="0"/>
              </a:rPr>
              <a:t>Р</a:t>
            </a:r>
            <a:r>
              <a:rPr lang="ru-RU" altLang="ru-RU" sz="2000" b="1" baseline="-25000">
                <a:solidFill>
                  <a:prstClr val="black"/>
                </a:solidFill>
                <a:latin typeface="Tahoma" pitchFamily="34" charset="0"/>
              </a:rPr>
              <a:t>2</a:t>
            </a:r>
            <a:endParaRPr lang="ru-RU" altLang="ru-RU" sz="2000" b="1">
              <a:solidFill>
                <a:prstClr val="black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80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072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 smtClean="0">
                <a:solidFill>
                  <a:schemeClr val="tx1">
                    <a:lumMod val="50000"/>
                  </a:schemeClr>
                </a:solidFill>
              </a:rPr>
              <a:t>Нархнинг</a:t>
            </a:r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1">
                    <a:lumMod val="50000"/>
                  </a:schemeClr>
                </a:solidFill>
              </a:rPr>
              <a:t>чекланиши</a:t>
            </a:r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1">
                    <a:lumMod val="50000"/>
                  </a:schemeClr>
                </a:solidFill>
              </a:rPr>
              <a:t>ва</a:t>
            </a:r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1">
                    <a:lumMod val="50000"/>
                  </a:schemeClr>
                </a:solidFill>
              </a:rPr>
              <a:t>бозор</a:t>
            </a:r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1">
                    <a:lumMod val="50000"/>
                  </a:schemeClr>
                </a:solidFill>
              </a:rPr>
              <a:t>мувозанати</a:t>
            </a:r>
            <a:endParaRPr lang="ru-RU" sz="36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6139"/>
            <a:ext cx="10515600" cy="788276"/>
          </a:xfrm>
        </p:spPr>
        <p:txBody>
          <a:bodyPr>
            <a:normAutofit/>
          </a:bodyPr>
          <a:lstStyle/>
          <a:p>
            <a:pPr marL="0" indent="0">
              <a:buSzPct val="90000"/>
              <a:buNone/>
            </a:pPr>
            <a:r>
              <a:rPr lang="ru-RU" altLang="ru-RU" dirty="0" err="1" smtClean="0"/>
              <a:t>Нарх</a:t>
            </a:r>
            <a:r>
              <a:rPr lang="ru-RU" altLang="ru-RU" dirty="0" smtClean="0"/>
              <a:t> «</a:t>
            </a:r>
            <a:r>
              <a:rPr lang="ru-RU" altLang="ru-RU" dirty="0" err="1" smtClean="0"/>
              <a:t>шифти</a:t>
            </a:r>
            <a:r>
              <a:rPr lang="ru-RU" altLang="ru-RU" dirty="0" smtClean="0"/>
              <a:t>»/ </a:t>
            </a:r>
            <a:r>
              <a:rPr lang="en-US" altLang="ru-RU" dirty="0" smtClean="0"/>
              <a:t>A price ceiling</a:t>
            </a:r>
            <a:endParaRPr lang="ru-RU" alt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2458" y="2128091"/>
            <a:ext cx="5781151" cy="4432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85792" y="1666426"/>
            <a:ext cx="3836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z-Cyrl-UZ" dirty="0" smtClean="0">
                <a:solidFill>
                  <a:srgbClr val="0B375B"/>
                </a:solidFill>
              </a:rPr>
              <a:t>Нарх “шифти” туфайли истеъмолчилар ва ишлаб чиқарувчиларнинг бой берилган ютуқлари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B375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06885" y="6375625"/>
            <a:ext cx="27618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Michael </a:t>
            </a:r>
            <a:r>
              <a:rPr lang="en-US" sz="1600" dirty="0" err="1"/>
              <a:t>Baye</a:t>
            </a:r>
            <a:r>
              <a:rPr lang="en-US" sz="1600" dirty="0"/>
              <a:t>, Jeff </a:t>
            </a:r>
            <a:r>
              <a:rPr lang="en-US" sz="1600" dirty="0" smtClean="0"/>
              <a:t>Prince</a:t>
            </a:r>
            <a:r>
              <a:rPr lang="uz-Cyrl-UZ" sz="1600" dirty="0" smtClean="0"/>
              <a:t>, 2021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62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6139"/>
            <a:ext cx="10515600" cy="788276"/>
          </a:xfrm>
        </p:spPr>
        <p:txBody>
          <a:bodyPr>
            <a:normAutofit/>
          </a:bodyPr>
          <a:lstStyle/>
          <a:p>
            <a:pPr marL="0" indent="0">
              <a:buSzPct val="90000"/>
              <a:buNone/>
            </a:pPr>
            <a:r>
              <a:rPr lang="ru-RU" altLang="ru-RU" dirty="0" err="1" smtClean="0"/>
              <a:t>Нархнинг</a:t>
            </a:r>
            <a:r>
              <a:rPr lang="ru-RU" altLang="ru-RU" dirty="0" smtClean="0"/>
              <a:t> </a:t>
            </a:r>
            <a:r>
              <a:rPr lang="ru-RU" altLang="ru-RU" dirty="0" err="1"/>
              <a:t>қ</a:t>
            </a:r>
            <a:r>
              <a:rPr lang="ru-RU" altLang="ru-RU" dirty="0" err="1" smtClean="0"/>
              <a:t>уйидан</a:t>
            </a:r>
            <a:r>
              <a:rPr lang="ru-RU" altLang="ru-RU" dirty="0" smtClean="0"/>
              <a:t> </a:t>
            </a:r>
            <a:r>
              <a:rPr lang="uz-Cyrl-UZ" altLang="ru-RU" dirty="0" smtClean="0"/>
              <a:t>чекланиши (нарх поли)</a:t>
            </a:r>
            <a:r>
              <a:rPr lang="ru-RU" altLang="ru-RU" dirty="0" smtClean="0"/>
              <a:t>/</a:t>
            </a:r>
            <a:r>
              <a:rPr lang="en-US" altLang="ru-RU" dirty="0" smtClean="0"/>
              <a:t>A price floor</a:t>
            </a:r>
            <a:endParaRPr lang="ru-RU" alt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481" y="1944415"/>
            <a:ext cx="6778836" cy="45551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96303" y="3720662"/>
            <a:ext cx="4288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Ортиқча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таклифни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харид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B375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харажатлар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B375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5486398" y="4043828"/>
            <a:ext cx="472965" cy="55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838200" y="365126"/>
            <a:ext cx="10515600" cy="507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smtClean="0">
                <a:solidFill>
                  <a:schemeClr val="tx1">
                    <a:lumMod val="50000"/>
                  </a:schemeClr>
                </a:solidFill>
              </a:rPr>
              <a:t>Нархнинг чекланиши ва бозор мувозанати</a:t>
            </a:r>
            <a:endParaRPr lang="ru-RU" sz="36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71481" y="6314871"/>
            <a:ext cx="27618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Michael </a:t>
            </a:r>
            <a:r>
              <a:rPr lang="en-US" sz="1600" dirty="0" err="1"/>
              <a:t>Baye</a:t>
            </a:r>
            <a:r>
              <a:rPr lang="en-US" sz="1600" dirty="0"/>
              <a:t>, Jeff </a:t>
            </a:r>
            <a:r>
              <a:rPr lang="en-US" sz="1600" dirty="0" smtClean="0"/>
              <a:t>Prince</a:t>
            </a:r>
            <a:r>
              <a:rPr lang="uz-Cyrl-UZ" sz="1600" dirty="0" smtClean="0"/>
              <a:t>, 2021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8364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Фойдаланилган адабиётлар рўйхати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/>
              <a:t>1. </a:t>
            </a:r>
            <a:r>
              <a:rPr lang="en-US" dirty="0"/>
              <a:t>Michael </a:t>
            </a:r>
            <a:r>
              <a:rPr lang="en-US" dirty="0" err="1"/>
              <a:t>Baye</a:t>
            </a:r>
            <a:r>
              <a:rPr lang="en-US" dirty="0"/>
              <a:t>, Jeff Prince</a:t>
            </a:r>
            <a:r>
              <a:rPr lang="uz-Cyrl-UZ" dirty="0"/>
              <a:t>. </a:t>
            </a:r>
            <a:r>
              <a:rPr lang="en-US" dirty="0"/>
              <a:t>Managerial Economics &amp; Business Strategy 10</a:t>
            </a:r>
            <a:r>
              <a:rPr lang="en-US" baseline="30000" dirty="0"/>
              <a:t>th</a:t>
            </a:r>
            <a:r>
              <a:rPr lang="uz-Cyrl-UZ" dirty="0"/>
              <a:t> </a:t>
            </a:r>
            <a:r>
              <a:rPr lang="en-US" dirty="0"/>
              <a:t>Edition</a:t>
            </a:r>
            <a:r>
              <a:rPr lang="uz-Cyrl-UZ" dirty="0"/>
              <a:t>. </a:t>
            </a:r>
            <a:r>
              <a:rPr lang="ru-RU" dirty="0"/>
              <a:t>2021. 576 </a:t>
            </a:r>
            <a:r>
              <a:rPr lang="en-US" dirty="0"/>
              <a:t>p.</a:t>
            </a:r>
          </a:p>
          <a:p>
            <a:r>
              <a:rPr lang="en-US" dirty="0"/>
              <a:t>2. </a:t>
            </a:r>
            <a:r>
              <a:rPr lang="en-US" dirty="0">
                <a:hlinkClick r:id="rId3" tooltip="Find all the author's books"/>
              </a:rPr>
              <a:t>James </a:t>
            </a:r>
            <a:r>
              <a:rPr lang="en-US" dirty="0" err="1">
                <a:hlinkClick r:id="rId3" tooltip="Find all the author's books"/>
              </a:rPr>
              <a:t>Brickley</a:t>
            </a:r>
            <a:r>
              <a:rPr lang="en-US" dirty="0"/>
              <a:t>, </a:t>
            </a:r>
            <a:r>
              <a:rPr lang="en-US" dirty="0">
                <a:hlinkClick r:id="rId4" tooltip="Find all the author's books"/>
              </a:rPr>
              <a:t>Clifford W. Smith</a:t>
            </a:r>
            <a:r>
              <a:rPr lang="en-US" dirty="0"/>
              <a:t>, </a:t>
            </a:r>
            <a:r>
              <a:rPr lang="en-US" dirty="0">
                <a:hlinkClick r:id="rId5" tooltip="Find all the author's books"/>
              </a:rPr>
              <a:t>Jerold L. Zimmerman</a:t>
            </a:r>
            <a:r>
              <a:rPr lang="en-US" dirty="0"/>
              <a:t>. Managerial Economics &amp; Organizational Architecture, 7th Edition, </a:t>
            </a:r>
            <a:r>
              <a:rPr lang="ru-RU" dirty="0"/>
              <a:t>2020</a:t>
            </a:r>
            <a:r>
              <a:rPr lang="en-US" dirty="0"/>
              <a:t>. </a:t>
            </a:r>
            <a:r>
              <a:rPr lang="ru-RU" dirty="0"/>
              <a:t>845</a:t>
            </a:r>
            <a:r>
              <a:rPr lang="en-US" dirty="0"/>
              <a:t> p.</a:t>
            </a:r>
            <a:endParaRPr lang="uz-Cyrl-UZ" dirty="0"/>
          </a:p>
          <a:p>
            <a:r>
              <a:rPr lang="uz-Cyrl-UZ" dirty="0"/>
              <a:t>3. </a:t>
            </a:r>
            <a:r>
              <a:rPr lang="en-US" dirty="0">
                <a:hlinkClick r:id="rId6" tooltip="Find all the author's books"/>
              </a:rPr>
              <a:t>Jeffrey M. </a:t>
            </a:r>
            <a:r>
              <a:rPr lang="en-US" dirty="0" err="1">
                <a:hlinkClick r:id="rId6" tooltip="Find all the author's books"/>
              </a:rPr>
              <a:t>Perloff</a:t>
            </a:r>
            <a:r>
              <a:rPr lang="en-US" dirty="0"/>
              <a:t>, </a:t>
            </a:r>
            <a:r>
              <a:rPr lang="en-US" dirty="0">
                <a:hlinkClick r:id="rId7" tooltip="Find all the author's books"/>
              </a:rPr>
              <a:t>James A. Brander</a:t>
            </a:r>
            <a:r>
              <a:rPr lang="uz-Cyrl-UZ" dirty="0"/>
              <a:t>. </a:t>
            </a:r>
            <a:r>
              <a:rPr lang="en-US" dirty="0"/>
              <a:t>Managerial economics and strategy</a:t>
            </a:r>
            <a:r>
              <a:rPr lang="uz-Cyrl-UZ" dirty="0"/>
              <a:t>. </a:t>
            </a:r>
            <a:r>
              <a:rPr lang="ru-RU" dirty="0"/>
              <a:t>2020. 720 </a:t>
            </a:r>
            <a:r>
              <a:rPr lang="en-US" dirty="0"/>
              <a:t>p.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394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zb 16;9">
  <a:themeElements>
    <a:clrScheme name="Другая 1">
      <a:dk1>
        <a:srgbClr val="0B375B"/>
      </a:dk1>
      <a:lt1>
        <a:srgbClr val="FFFFFF"/>
      </a:lt1>
      <a:dk2>
        <a:srgbClr val="0B375B"/>
      </a:dk2>
      <a:lt2>
        <a:srgbClr val="FFFFFF"/>
      </a:lt2>
      <a:accent1>
        <a:srgbClr val="0B375B"/>
      </a:accent1>
      <a:accent2>
        <a:srgbClr val="7F7F7F"/>
      </a:accent2>
      <a:accent3>
        <a:srgbClr val="A5A5A5"/>
      </a:accent3>
      <a:accent4>
        <a:srgbClr val="0B375B"/>
      </a:accent4>
      <a:accent5>
        <a:srgbClr val="0B375B"/>
      </a:accent5>
      <a:accent6>
        <a:srgbClr val="0B375B"/>
      </a:accent6>
      <a:hlink>
        <a:srgbClr val="0B375B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zb 16;9" id="{C393A175-1F4E-4CB5-821A-B5847CC5A683}" vid="{CD9B629A-8ED6-448F-A84B-DE4D60D082B2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989</TotalTime>
  <Words>1873</Words>
  <Application>Microsoft Office PowerPoint</Application>
  <PresentationFormat>Широкоэкранный</PresentationFormat>
  <Paragraphs>272</Paragraphs>
  <Slides>31</Slides>
  <Notes>31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Tahoma</vt:lpstr>
      <vt:lpstr>Times New Roman</vt:lpstr>
      <vt:lpstr>Тема Office</vt:lpstr>
      <vt:lpstr>uzb 16;9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Талаб омилларининг талаб эгри чизиғига таъсири</vt:lpstr>
      <vt:lpstr>Презентация PowerPoint</vt:lpstr>
      <vt:lpstr>Презентация PowerPoint</vt:lpstr>
      <vt:lpstr>Презентация PowerPoint</vt:lpstr>
      <vt:lpstr>Нормал товарлар</vt:lpstr>
      <vt:lpstr>Ҳашаматли товарлар</vt:lpstr>
      <vt:lpstr>“Паст” товарлар (inferior good)</vt:lpstr>
      <vt:lpstr>Парадокс: Гиффен эффекти </vt:lpstr>
      <vt:lpstr>Парадокс: Веблен эффекти</vt:lpstr>
      <vt:lpstr>Парадокс: Сноб (қуруқ олифталар) эффекти</vt:lpstr>
      <vt:lpstr>Парадокс: Тақлид эффекти</vt:lpstr>
      <vt:lpstr>Презентация PowerPoint</vt:lpstr>
      <vt:lpstr>Презентация PowerPoint</vt:lpstr>
      <vt:lpstr>Презентация PowerPoint</vt:lpstr>
      <vt:lpstr>Таклиф омилларининг таклиф эгри чизиғига таъсири</vt:lpstr>
      <vt:lpstr>Презентация PowerPoint</vt:lpstr>
      <vt:lpstr>Нархнинг чекланиши ва бозор мувозанати</vt:lpstr>
      <vt:lpstr>Презентация PowerPoint</vt:lpstr>
      <vt:lpstr>Фойдаланилган адабиётлар рўйхати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acer</cp:lastModifiedBy>
  <cp:revision>84</cp:revision>
  <dcterms:created xsi:type="dcterms:W3CDTF">2019-05-14T14:28:22Z</dcterms:created>
  <dcterms:modified xsi:type="dcterms:W3CDTF">2022-06-10T09:35:29Z</dcterms:modified>
</cp:coreProperties>
</file>