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295" r:id="rId3"/>
    <p:sldId id="297" r:id="rId4"/>
    <p:sldId id="303" r:id="rId5"/>
    <p:sldId id="304" r:id="rId6"/>
    <p:sldId id="305" r:id="rId7"/>
    <p:sldId id="306" r:id="rId8"/>
    <p:sldId id="313" r:id="rId9"/>
    <p:sldId id="314" r:id="rId10"/>
    <p:sldId id="312" r:id="rId11"/>
    <p:sldId id="310" r:id="rId12"/>
    <p:sldId id="311" r:id="rId13"/>
    <p:sldId id="315" r:id="rId14"/>
    <p:sldId id="308" r:id="rId15"/>
    <p:sldId id="309" r:id="rId16"/>
    <p:sldId id="292" r:id="rId17"/>
    <p:sldId id="293" r:id="rId18"/>
    <p:sldId id="294" r:id="rId19"/>
    <p:sldId id="316" r:id="rId20"/>
    <p:sldId id="317" r:id="rId21"/>
    <p:sldId id="318" r:id="rId22"/>
    <p:sldId id="319" r:id="rId23"/>
    <p:sldId id="320" r:id="rId24"/>
    <p:sldId id="321" r:id="rId25"/>
    <p:sldId id="322" r:id="rId26"/>
    <p:sldId id="323" r:id="rId27"/>
    <p:sldId id="324" r:id="rId28"/>
    <p:sldId id="325" r:id="rId29"/>
    <p:sldId id="326" r:id="rId30"/>
    <p:sldId id="327" r:id="rId31"/>
    <p:sldId id="328" r:id="rId32"/>
    <p:sldId id="329" r:id="rId33"/>
    <p:sldId id="330" r:id="rId34"/>
    <p:sldId id="331" r:id="rId35"/>
    <p:sldId id="332" r:id="rId36"/>
    <p:sldId id="333" r:id="rId37"/>
    <p:sldId id="334" r:id="rId38"/>
    <p:sldId id="335" r:id="rId39"/>
    <p:sldId id="337" r:id="rId4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70" d="100"/>
          <a:sy n="70" d="100"/>
        </p:scale>
        <p:origin x="73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5568A5-A7E1-49E9-9CAA-E123CFA78C9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EFB46E45-A697-44BA-93AE-6FC74E1654AB}">
      <dgm:prSet phldrT="[Текст]"/>
      <dgm:spPr/>
      <dgm:t>
        <a:bodyPr/>
        <a:lstStyle/>
        <a:p>
          <a:r>
            <a:rPr lang="uz-Cyrl-UZ" dirty="0" smtClean="0"/>
            <a:t>Ер</a:t>
          </a:r>
          <a:endParaRPr lang="ru-RU" dirty="0"/>
        </a:p>
      </dgm:t>
    </dgm:pt>
    <dgm:pt modelId="{F2A8270A-F145-4DBF-9101-73C330B99A67}" type="parTrans" cxnId="{0A218222-16CC-4588-839C-F6AC1BC5B721}">
      <dgm:prSet/>
      <dgm:spPr/>
      <dgm:t>
        <a:bodyPr/>
        <a:lstStyle/>
        <a:p>
          <a:endParaRPr lang="ru-RU"/>
        </a:p>
      </dgm:t>
    </dgm:pt>
    <dgm:pt modelId="{C00E7AA1-6BF8-4A26-9360-B6727F0877DE}" type="sibTrans" cxnId="{0A218222-16CC-4588-839C-F6AC1BC5B721}">
      <dgm:prSet/>
      <dgm:spPr/>
      <dgm:t>
        <a:bodyPr/>
        <a:lstStyle/>
        <a:p>
          <a:endParaRPr lang="ru-RU"/>
        </a:p>
      </dgm:t>
    </dgm:pt>
    <dgm:pt modelId="{81A889B3-1277-4177-A481-C20ED053D551}">
      <dgm:prSet phldrT="[Текст]"/>
      <dgm:spPr/>
      <dgm:t>
        <a:bodyPr/>
        <a:lstStyle/>
        <a:p>
          <a:r>
            <a:rPr lang="uz-Cyrl-UZ" dirty="0" smtClean="0"/>
            <a:t>Меҳнат ресурслари</a:t>
          </a:r>
          <a:endParaRPr lang="ru-RU" dirty="0"/>
        </a:p>
      </dgm:t>
    </dgm:pt>
    <dgm:pt modelId="{7BF84742-15A3-4922-8693-A44F1F05C324}" type="parTrans" cxnId="{D42D7AF5-FFF7-4F2F-BB46-874C6363408F}">
      <dgm:prSet/>
      <dgm:spPr/>
      <dgm:t>
        <a:bodyPr/>
        <a:lstStyle/>
        <a:p>
          <a:endParaRPr lang="ru-RU"/>
        </a:p>
      </dgm:t>
    </dgm:pt>
    <dgm:pt modelId="{0E62D9F4-A4C0-42FD-AD43-1221D033BF05}" type="sibTrans" cxnId="{D42D7AF5-FFF7-4F2F-BB46-874C6363408F}">
      <dgm:prSet/>
      <dgm:spPr/>
      <dgm:t>
        <a:bodyPr/>
        <a:lstStyle/>
        <a:p>
          <a:endParaRPr lang="ru-RU"/>
        </a:p>
      </dgm:t>
    </dgm:pt>
    <dgm:pt modelId="{EF6EA0A4-513F-4A09-B781-FF2C98DC20B9}">
      <dgm:prSet phldrT="[Текст]"/>
      <dgm:spPr/>
      <dgm:t>
        <a:bodyPr/>
        <a:lstStyle/>
        <a:p>
          <a:r>
            <a:rPr lang="uz-Cyrl-UZ" dirty="0" smtClean="0"/>
            <a:t>Капитал</a:t>
          </a:r>
          <a:endParaRPr lang="ru-RU" dirty="0"/>
        </a:p>
      </dgm:t>
    </dgm:pt>
    <dgm:pt modelId="{DE0CE04E-8504-4784-A188-691DF5320B9E}" type="parTrans" cxnId="{06E1979E-9426-41A6-842C-49738DEB13C1}">
      <dgm:prSet/>
      <dgm:spPr/>
      <dgm:t>
        <a:bodyPr/>
        <a:lstStyle/>
        <a:p>
          <a:endParaRPr lang="ru-RU"/>
        </a:p>
      </dgm:t>
    </dgm:pt>
    <dgm:pt modelId="{58C30E0F-F143-416E-B136-6654BF106BBC}" type="sibTrans" cxnId="{06E1979E-9426-41A6-842C-49738DEB13C1}">
      <dgm:prSet/>
      <dgm:spPr/>
      <dgm:t>
        <a:bodyPr/>
        <a:lstStyle/>
        <a:p>
          <a:endParaRPr lang="ru-RU"/>
        </a:p>
      </dgm:t>
    </dgm:pt>
    <dgm:pt modelId="{01A97414-6D5B-40A9-B4D4-0F0C393AA5B7}">
      <dgm:prSet phldrT="[Текст]"/>
      <dgm:spPr/>
      <dgm:t>
        <a:bodyPr/>
        <a:lstStyle/>
        <a:p>
          <a:r>
            <a:rPr lang="uz-Cyrl-UZ" dirty="0" smtClean="0"/>
            <a:t>Тадбиркорлик қобилияти</a:t>
          </a:r>
          <a:endParaRPr lang="ru-RU" dirty="0"/>
        </a:p>
      </dgm:t>
    </dgm:pt>
    <dgm:pt modelId="{DABFC5B8-5AD5-4863-9F5E-ED758E59A7CD}" type="parTrans" cxnId="{1102CA2C-5A4A-4E37-BCDF-729BA36B307E}">
      <dgm:prSet/>
      <dgm:spPr/>
      <dgm:t>
        <a:bodyPr/>
        <a:lstStyle/>
        <a:p>
          <a:endParaRPr lang="ru-RU"/>
        </a:p>
      </dgm:t>
    </dgm:pt>
    <dgm:pt modelId="{E26A28CD-756F-41CD-BE19-B1905841A335}" type="sibTrans" cxnId="{1102CA2C-5A4A-4E37-BCDF-729BA36B307E}">
      <dgm:prSet/>
      <dgm:spPr/>
      <dgm:t>
        <a:bodyPr/>
        <a:lstStyle/>
        <a:p>
          <a:endParaRPr lang="ru-RU"/>
        </a:p>
      </dgm:t>
    </dgm:pt>
    <dgm:pt modelId="{235E32DA-43CB-4F4E-A12F-9378D1CC7A7A}">
      <dgm:prSet phldrT="[Текст]"/>
      <dgm:spPr/>
      <dgm:t>
        <a:bodyPr/>
        <a:lstStyle/>
        <a:p>
          <a:r>
            <a:rPr lang="ru-RU" dirty="0" err="1" smtClean="0"/>
            <a:t>Ахборот</a:t>
          </a:r>
          <a:endParaRPr lang="ru-RU" dirty="0"/>
        </a:p>
      </dgm:t>
    </dgm:pt>
    <dgm:pt modelId="{8BBC5B8F-2711-4A35-A3B1-24157F130EE9}" type="parTrans" cxnId="{B831B36B-5FDF-486A-AB67-C4750E8312A1}">
      <dgm:prSet/>
      <dgm:spPr/>
      <dgm:t>
        <a:bodyPr/>
        <a:lstStyle/>
        <a:p>
          <a:endParaRPr lang="ru-RU"/>
        </a:p>
      </dgm:t>
    </dgm:pt>
    <dgm:pt modelId="{567167E4-F3D8-44F7-A897-BFE3F270D84C}" type="sibTrans" cxnId="{B831B36B-5FDF-486A-AB67-C4750E8312A1}">
      <dgm:prSet/>
      <dgm:spPr/>
      <dgm:t>
        <a:bodyPr/>
        <a:lstStyle/>
        <a:p>
          <a:endParaRPr lang="ru-RU"/>
        </a:p>
      </dgm:t>
    </dgm:pt>
    <dgm:pt modelId="{D7114CC8-5339-4F4F-8A0D-1334F0332EF5}" type="pres">
      <dgm:prSet presAssocID="{835568A5-A7E1-49E9-9CAA-E123CFA78C98}" presName="linear" presStyleCnt="0">
        <dgm:presLayoutVars>
          <dgm:dir/>
          <dgm:animLvl val="lvl"/>
          <dgm:resizeHandles val="exact"/>
        </dgm:presLayoutVars>
      </dgm:prSet>
      <dgm:spPr/>
      <dgm:t>
        <a:bodyPr/>
        <a:lstStyle/>
        <a:p>
          <a:endParaRPr lang="ru-RU"/>
        </a:p>
      </dgm:t>
    </dgm:pt>
    <dgm:pt modelId="{6B0CCFB3-F5D9-4813-9915-8C0845AF3571}" type="pres">
      <dgm:prSet presAssocID="{EFB46E45-A697-44BA-93AE-6FC74E1654AB}" presName="parentLin" presStyleCnt="0"/>
      <dgm:spPr/>
    </dgm:pt>
    <dgm:pt modelId="{D028DB16-8577-4CE5-9FE0-1B85DF14B912}" type="pres">
      <dgm:prSet presAssocID="{EFB46E45-A697-44BA-93AE-6FC74E1654AB}" presName="parentLeftMargin" presStyleLbl="node1" presStyleIdx="0" presStyleCnt="3"/>
      <dgm:spPr/>
      <dgm:t>
        <a:bodyPr/>
        <a:lstStyle/>
        <a:p>
          <a:endParaRPr lang="ru-RU"/>
        </a:p>
      </dgm:t>
    </dgm:pt>
    <dgm:pt modelId="{4C1C870E-3A54-48E4-A989-93D62A9BD224}" type="pres">
      <dgm:prSet presAssocID="{EFB46E45-A697-44BA-93AE-6FC74E1654AB}" presName="parentText" presStyleLbl="node1" presStyleIdx="0" presStyleCnt="3">
        <dgm:presLayoutVars>
          <dgm:chMax val="0"/>
          <dgm:bulletEnabled val="1"/>
        </dgm:presLayoutVars>
      </dgm:prSet>
      <dgm:spPr/>
      <dgm:t>
        <a:bodyPr/>
        <a:lstStyle/>
        <a:p>
          <a:endParaRPr lang="ru-RU"/>
        </a:p>
      </dgm:t>
    </dgm:pt>
    <dgm:pt modelId="{EF5A3B3E-8157-4EF3-8151-18C2D87F9467}" type="pres">
      <dgm:prSet presAssocID="{EFB46E45-A697-44BA-93AE-6FC74E1654AB}" presName="negativeSpace" presStyleCnt="0"/>
      <dgm:spPr/>
    </dgm:pt>
    <dgm:pt modelId="{996C8A2D-DA3D-4A40-94B4-1FB22522B33F}" type="pres">
      <dgm:prSet presAssocID="{EFB46E45-A697-44BA-93AE-6FC74E1654AB}" presName="childText" presStyleLbl="conFgAcc1" presStyleIdx="0" presStyleCnt="3">
        <dgm:presLayoutVars>
          <dgm:bulletEnabled val="1"/>
        </dgm:presLayoutVars>
      </dgm:prSet>
      <dgm:spPr/>
    </dgm:pt>
    <dgm:pt modelId="{5175D690-510F-41B0-8811-F42AFB668B67}" type="pres">
      <dgm:prSet presAssocID="{C00E7AA1-6BF8-4A26-9360-B6727F0877DE}" presName="spaceBetweenRectangles" presStyleCnt="0"/>
      <dgm:spPr/>
    </dgm:pt>
    <dgm:pt modelId="{6D989108-54CF-4DAE-B5DB-47643C9E76D6}" type="pres">
      <dgm:prSet presAssocID="{81A889B3-1277-4177-A481-C20ED053D551}" presName="parentLin" presStyleCnt="0"/>
      <dgm:spPr/>
    </dgm:pt>
    <dgm:pt modelId="{584561FD-17E1-43AE-BD09-8D0A35EEC1AF}" type="pres">
      <dgm:prSet presAssocID="{81A889B3-1277-4177-A481-C20ED053D551}" presName="parentLeftMargin" presStyleLbl="node1" presStyleIdx="0" presStyleCnt="3"/>
      <dgm:spPr/>
      <dgm:t>
        <a:bodyPr/>
        <a:lstStyle/>
        <a:p>
          <a:endParaRPr lang="ru-RU"/>
        </a:p>
      </dgm:t>
    </dgm:pt>
    <dgm:pt modelId="{56B8C9E1-9020-4E55-AF7F-9719C29EC4AF}" type="pres">
      <dgm:prSet presAssocID="{81A889B3-1277-4177-A481-C20ED053D551}" presName="parentText" presStyleLbl="node1" presStyleIdx="1" presStyleCnt="3">
        <dgm:presLayoutVars>
          <dgm:chMax val="0"/>
          <dgm:bulletEnabled val="1"/>
        </dgm:presLayoutVars>
      </dgm:prSet>
      <dgm:spPr/>
      <dgm:t>
        <a:bodyPr/>
        <a:lstStyle/>
        <a:p>
          <a:endParaRPr lang="ru-RU"/>
        </a:p>
      </dgm:t>
    </dgm:pt>
    <dgm:pt modelId="{B8EE12FA-DC76-440B-A82D-3D6E11D5F06A}" type="pres">
      <dgm:prSet presAssocID="{81A889B3-1277-4177-A481-C20ED053D551}" presName="negativeSpace" presStyleCnt="0"/>
      <dgm:spPr/>
    </dgm:pt>
    <dgm:pt modelId="{38F4ED05-E875-496B-BA5A-029A8DCB1015}" type="pres">
      <dgm:prSet presAssocID="{81A889B3-1277-4177-A481-C20ED053D551}" presName="childText" presStyleLbl="conFgAcc1" presStyleIdx="1" presStyleCnt="3">
        <dgm:presLayoutVars>
          <dgm:bulletEnabled val="1"/>
        </dgm:presLayoutVars>
      </dgm:prSet>
      <dgm:spPr/>
    </dgm:pt>
    <dgm:pt modelId="{E392CDE2-3CDA-42F1-931D-4A26E797BF17}" type="pres">
      <dgm:prSet presAssocID="{0E62D9F4-A4C0-42FD-AD43-1221D033BF05}" presName="spaceBetweenRectangles" presStyleCnt="0"/>
      <dgm:spPr/>
    </dgm:pt>
    <dgm:pt modelId="{97DE6214-97BC-4EB9-B42C-3E1C6EF7EBEB}" type="pres">
      <dgm:prSet presAssocID="{EF6EA0A4-513F-4A09-B781-FF2C98DC20B9}" presName="parentLin" presStyleCnt="0"/>
      <dgm:spPr/>
    </dgm:pt>
    <dgm:pt modelId="{1979BF6E-4CA6-4CE8-8AED-B9FA5EECB256}" type="pres">
      <dgm:prSet presAssocID="{EF6EA0A4-513F-4A09-B781-FF2C98DC20B9}" presName="parentLeftMargin" presStyleLbl="node1" presStyleIdx="1" presStyleCnt="3"/>
      <dgm:spPr/>
      <dgm:t>
        <a:bodyPr/>
        <a:lstStyle/>
        <a:p>
          <a:endParaRPr lang="ru-RU"/>
        </a:p>
      </dgm:t>
    </dgm:pt>
    <dgm:pt modelId="{528D4330-58C0-435A-8ADE-7995EABF5949}" type="pres">
      <dgm:prSet presAssocID="{EF6EA0A4-513F-4A09-B781-FF2C98DC20B9}" presName="parentText" presStyleLbl="node1" presStyleIdx="2" presStyleCnt="3">
        <dgm:presLayoutVars>
          <dgm:chMax val="0"/>
          <dgm:bulletEnabled val="1"/>
        </dgm:presLayoutVars>
      </dgm:prSet>
      <dgm:spPr/>
      <dgm:t>
        <a:bodyPr/>
        <a:lstStyle/>
        <a:p>
          <a:endParaRPr lang="ru-RU"/>
        </a:p>
      </dgm:t>
    </dgm:pt>
    <dgm:pt modelId="{72BA743B-7B4C-4FAD-A2E5-0C1F69D04FC7}" type="pres">
      <dgm:prSet presAssocID="{EF6EA0A4-513F-4A09-B781-FF2C98DC20B9}" presName="negativeSpace" presStyleCnt="0"/>
      <dgm:spPr/>
    </dgm:pt>
    <dgm:pt modelId="{428720FD-F185-463C-960F-74061CF713A7}" type="pres">
      <dgm:prSet presAssocID="{EF6EA0A4-513F-4A09-B781-FF2C98DC20B9}" presName="childText" presStyleLbl="conFgAcc1" presStyleIdx="2" presStyleCnt="3">
        <dgm:presLayoutVars>
          <dgm:bulletEnabled val="1"/>
        </dgm:presLayoutVars>
      </dgm:prSet>
      <dgm:spPr/>
      <dgm:t>
        <a:bodyPr/>
        <a:lstStyle/>
        <a:p>
          <a:endParaRPr lang="ru-RU"/>
        </a:p>
      </dgm:t>
    </dgm:pt>
  </dgm:ptLst>
  <dgm:cxnLst>
    <dgm:cxn modelId="{65C8F0BE-BDDC-47AC-877B-F641D333A8CD}" type="presOf" srcId="{01A97414-6D5B-40A9-B4D4-0F0C393AA5B7}" destId="{428720FD-F185-463C-960F-74061CF713A7}" srcOrd="0" destOrd="0" presId="urn:microsoft.com/office/officeart/2005/8/layout/list1"/>
    <dgm:cxn modelId="{1B0320C0-DE35-48A9-89A3-DC7CDE0B38EC}" type="presOf" srcId="{EFB46E45-A697-44BA-93AE-6FC74E1654AB}" destId="{4C1C870E-3A54-48E4-A989-93D62A9BD224}" srcOrd="1" destOrd="0" presId="urn:microsoft.com/office/officeart/2005/8/layout/list1"/>
    <dgm:cxn modelId="{873A99B3-EF0F-4F2E-B04F-56F5273B8E97}" type="presOf" srcId="{EF6EA0A4-513F-4A09-B781-FF2C98DC20B9}" destId="{528D4330-58C0-435A-8ADE-7995EABF5949}" srcOrd="1" destOrd="0" presId="urn:microsoft.com/office/officeart/2005/8/layout/list1"/>
    <dgm:cxn modelId="{D7A42019-382C-4123-9FF7-D6C12431864B}" type="presOf" srcId="{81A889B3-1277-4177-A481-C20ED053D551}" destId="{56B8C9E1-9020-4E55-AF7F-9719C29EC4AF}" srcOrd="1" destOrd="0" presId="urn:microsoft.com/office/officeart/2005/8/layout/list1"/>
    <dgm:cxn modelId="{951B3788-77AF-447C-A1CD-DC4E901BCB90}" type="presOf" srcId="{EF6EA0A4-513F-4A09-B781-FF2C98DC20B9}" destId="{1979BF6E-4CA6-4CE8-8AED-B9FA5EECB256}" srcOrd="0" destOrd="0" presId="urn:microsoft.com/office/officeart/2005/8/layout/list1"/>
    <dgm:cxn modelId="{BB87FFC4-00D0-4563-A7D0-9A00BED044D4}" type="presOf" srcId="{81A889B3-1277-4177-A481-C20ED053D551}" destId="{584561FD-17E1-43AE-BD09-8D0A35EEC1AF}" srcOrd="0" destOrd="0" presId="urn:microsoft.com/office/officeart/2005/8/layout/list1"/>
    <dgm:cxn modelId="{06E1979E-9426-41A6-842C-49738DEB13C1}" srcId="{835568A5-A7E1-49E9-9CAA-E123CFA78C98}" destId="{EF6EA0A4-513F-4A09-B781-FF2C98DC20B9}" srcOrd="2" destOrd="0" parTransId="{DE0CE04E-8504-4784-A188-691DF5320B9E}" sibTransId="{58C30E0F-F143-416E-B136-6654BF106BBC}"/>
    <dgm:cxn modelId="{B831B36B-5FDF-486A-AB67-C4750E8312A1}" srcId="{EF6EA0A4-513F-4A09-B781-FF2C98DC20B9}" destId="{235E32DA-43CB-4F4E-A12F-9378D1CC7A7A}" srcOrd="1" destOrd="0" parTransId="{8BBC5B8F-2711-4A35-A3B1-24157F130EE9}" sibTransId="{567167E4-F3D8-44F7-A897-BFE3F270D84C}"/>
    <dgm:cxn modelId="{1102CA2C-5A4A-4E37-BCDF-729BA36B307E}" srcId="{EF6EA0A4-513F-4A09-B781-FF2C98DC20B9}" destId="{01A97414-6D5B-40A9-B4D4-0F0C393AA5B7}" srcOrd="0" destOrd="0" parTransId="{DABFC5B8-5AD5-4863-9F5E-ED758E59A7CD}" sibTransId="{E26A28CD-756F-41CD-BE19-B1905841A335}"/>
    <dgm:cxn modelId="{826B3A19-9DCA-44BD-A644-DB54E44FC8A5}" type="presOf" srcId="{835568A5-A7E1-49E9-9CAA-E123CFA78C98}" destId="{D7114CC8-5339-4F4F-8A0D-1334F0332EF5}" srcOrd="0" destOrd="0" presId="urn:microsoft.com/office/officeart/2005/8/layout/list1"/>
    <dgm:cxn modelId="{D8791F5A-7A2E-474F-957B-6A6FFC8B0E61}" type="presOf" srcId="{EFB46E45-A697-44BA-93AE-6FC74E1654AB}" destId="{D028DB16-8577-4CE5-9FE0-1B85DF14B912}" srcOrd="0" destOrd="0" presId="urn:microsoft.com/office/officeart/2005/8/layout/list1"/>
    <dgm:cxn modelId="{D42D7AF5-FFF7-4F2F-BB46-874C6363408F}" srcId="{835568A5-A7E1-49E9-9CAA-E123CFA78C98}" destId="{81A889B3-1277-4177-A481-C20ED053D551}" srcOrd="1" destOrd="0" parTransId="{7BF84742-15A3-4922-8693-A44F1F05C324}" sibTransId="{0E62D9F4-A4C0-42FD-AD43-1221D033BF05}"/>
    <dgm:cxn modelId="{4C0270D5-30E4-4E73-B76B-BE9580B4D2FE}" type="presOf" srcId="{235E32DA-43CB-4F4E-A12F-9378D1CC7A7A}" destId="{428720FD-F185-463C-960F-74061CF713A7}" srcOrd="0" destOrd="1" presId="urn:microsoft.com/office/officeart/2005/8/layout/list1"/>
    <dgm:cxn modelId="{0A218222-16CC-4588-839C-F6AC1BC5B721}" srcId="{835568A5-A7E1-49E9-9CAA-E123CFA78C98}" destId="{EFB46E45-A697-44BA-93AE-6FC74E1654AB}" srcOrd="0" destOrd="0" parTransId="{F2A8270A-F145-4DBF-9101-73C330B99A67}" sibTransId="{C00E7AA1-6BF8-4A26-9360-B6727F0877DE}"/>
    <dgm:cxn modelId="{F042DEC2-38A6-45AE-B66C-282195CDAE4E}" type="presParOf" srcId="{D7114CC8-5339-4F4F-8A0D-1334F0332EF5}" destId="{6B0CCFB3-F5D9-4813-9915-8C0845AF3571}" srcOrd="0" destOrd="0" presId="urn:microsoft.com/office/officeart/2005/8/layout/list1"/>
    <dgm:cxn modelId="{D1858FD1-6586-4267-B3B7-7F1EC1AD324B}" type="presParOf" srcId="{6B0CCFB3-F5D9-4813-9915-8C0845AF3571}" destId="{D028DB16-8577-4CE5-9FE0-1B85DF14B912}" srcOrd="0" destOrd="0" presId="urn:microsoft.com/office/officeart/2005/8/layout/list1"/>
    <dgm:cxn modelId="{C86F30E0-4432-445F-BCC4-E15F21BF5256}" type="presParOf" srcId="{6B0CCFB3-F5D9-4813-9915-8C0845AF3571}" destId="{4C1C870E-3A54-48E4-A989-93D62A9BD224}" srcOrd="1" destOrd="0" presId="urn:microsoft.com/office/officeart/2005/8/layout/list1"/>
    <dgm:cxn modelId="{4454539F-1DEE-40D5-B4A2-4C83A87AB64D}" type="presParOf" srcId="{D7114CC8-5339-4F4F-8A0D-1334F0332EF5}" destId="{EF5A3B3E-8157-4EF3-8151-18C2D87F9467}" srcOrd="1" destOrd="0" presId="urn:microsoft.com/office/officeart/2005/8/layout/list1"/>
    <dgm:cxn modelId="{CAF361EA-51BF-4902-8F13-4B1E156A080A}" type="presParOf" srcId="{D7114CC8-5339-4F4F-8A0D-1334F0332EF5}" destId="{996C8A2D-DA3D-4A40-94B4-1FB22522B33F}" srcOrd="2" destOrd="0" presId="urn:microsoft.com/office/officeart/2005/8/layout/list1"/>
    <dgm:cxn modelId="{AB360EAD-89A9-41DF-B546-90EC1B645A02}" type="presParOf" srcId="{D7114CC8-5339-4F4F-8A0D-1334F0332EF5}" destId="{5175D690-510F-41B0-8811-F42AFB668B67}" srcOrd="3" destOrd="0" presId="urn:microsoft.com/office/officeart/2005/8/layout/list1"/>
    <dgm:cxn modelId="{59A49A3B-CF52-44AC-927B-97E5D86883C5}" type="presParOf" srcId="{D7114CC8-5339-4F4F-8A0D-1334F0332EF5}" destId="{6D989108-54CF-4DAE-B5DB-47643C9E76D6}" srcOrd="4" destOrd="0" presId="urn:microsoft.com/office/officeart/2005/8/layout/list1"/>
    <dgm:cxn modelId="{F7A6031F-11CE-441F-A1EB-CE9CF32BC8E3}" type="presParOf" srcId="{6D989108-54CF-4DAE-B5DB-47643C9E76D6}" destId="{584561FD-17E1-43AE-BD09-8D0A35EEC1AF}" srcOrd="0" destOrd="0" presId="urn:microsoft.com/office/officeart/2005/8/layout/list1"/>
    <dgm:cxn modelId="{5D937A68-307D-4F4E-9EF8-591E012E0BC6}" type="presParOf" srcId="{6D989108-54CF-4DAE-B5DB-47643C9E76D6}" destId="{56B8C9E1-9020-4E55-AF7F-9719C29EC4AF}" srcOrd="1" destOrd="0" presId="urn:microsoft.com/office/officeart/2005/8/layout/list1"/>
    <dgm:cxn modelId="{A2BB38F5-2DB4-4345-9FB4-7132C290A178}" type="presParOf" srcId="{D7114CC8-5339-4F4F-8A0D-1334F0332EF5}" destId="{B8EE12FA-DC76-440B-A82D-3D6E11D5F06A}" srcOrd="5" destOrd="0" presId="urn:microsoft.com/office/officeart/2005/8/layout/list1"/>
    <dgm:cxn modelId="{E3BED5E9-C6E1-4A66-8BA2-EC4B508D07C8}" type="presParOf" srcId="{D7114CC8-5339-4F4F-8A0D-1334F0332EF5}" destId="{38F4ED05-E875-496B-BA5A-029A8DCB1015}" srcOrd="6" destOrd="0" presId="urn:microsoft.com/office/officeart/2005/8/layout/list1"/>
    <dgm:cxn modelId="{39D31D39-BD3D-4A87-8187-E699E89EEC6C}" type="presParOf" srcId="{D7114CC8-5339-4F4F-8A0D-1334F0332EF5}" destId="{E392CDE2-3CDA-42F1-931D-4A26E797BF17}" srcOrd="7" destOrd="0" presId="urn:microsoft.com/office/officeart/2005/8/layout/list1"/>
    <dgm:cxn modelId="{F0A746A2-D4AB-4EDE-B7B7-96153A6C83E7}" type="presParOf" srcId="{D7114CC8-5339-4F4F-8A0D-1334F0332EF5}" destId="{97DE6214-97BC-4EB9-B42C-3E1C6EF7EBEB}" srcOrd="8" destOrd="0" presId="urn:microsoft.com/office/officeart/2005/8/layout/list1"/>
    <dgm:cxn modelId="{609BFCA2-7581-4E22-81E6-B825E852DB7B}" type="presParOf" srcId="{97DE6214-97BC-4EB9-B42C-3E1C6EF7EBEB}" destId="{1979BF6E-4CA6-4CE8-8AED-B9FA5EECB256}" srcOrd="0" destOrd="0" presId="urn:microsoft.com/office/officeart/2005/8/layout/list1"/>
    <dgm:cxn modelId="{42798F8B-9D8E-4E04-8616-E8C9552C7F1A}" type="presParOf" srcId="{97DE6214-97BC-4EB9-B42C-3E1C6EF7EBEB}" destId="{528D4330-58C0-435A-8ADE-7995EABF5949}" srcOrd="1" destOrd="0" presId="urn:microsoft.com/office/officeart/2005/8/layout/list1"/>
    <dgm:cxn modelId="{B2351263-845E-4E09-B585-D1DB137A7804}" type="presParOf" srcId="{D7114CC8-5339-4F4F-8A0D-1334F0332EF5}" destId="{72BA743B-7B4C-4FAD-A2E5-0C1F69D04FC7}" srcOrd="9" destOrd="0" presId="urn:microsoft.com/office/officeart/2005/8/layout/list1"/>
    <dgm:cxn modelId="{147D9B58-BB2E-4FC2-AB7C-EA728A16D268}" type="presParOf" srcId="{D7114CC8-5339-4F4F-8A0D-1334F0332EF5}" destId="{428720FD-F185-463C-960F-74061CF713A7}"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2370E4-4188-4D24-B519-B8DF38BE4C8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6297A0EF-FDCA-4057-BFA4-404D11723F12}">
      <dgm:prSet phldrT="[Текст]"/>
      <dgm:spPr/>
      <dgm:t>
        <a:bodyPr/>
        <a:lstStyle/>
        <a:p>
          <a:r>
            <a:rPr lang="uz-Cyrl-UZ" dirty="0" smtClean="0"/>
            <a:t>Маҳсулот нархи</a:t>
          </a:r>
          <a:endParaRPr lang="ru-RU" dirty="0"/>
        </a:p>
      </dgm:t>
    </dgm:pt>
    <dgm:pt modelId="{0CCC0341-57CA-4F79-8FFD-37CD018F1378}" type="parTrans" cxnId="{2C7123CB-97C0-4B59-8A97-BBD5EE500585}">
      <dgm:prSet/>
      <dgm:spPr/>
      <dgm:t>
        <a:bodyPr/>
        <a:lstStyle/>
        <a:p>
          <a:endParaRPr lang="ru-RU"/>
        </a:p>
      </dgm:t>
    </dgm:pt>
    <dgm:pt modelId="{ED8D24DE-147E-4D32-921B-498A4DFB13E4}" type="sibTrans" cxnId="{2C7123CB-97C0-4B59-8A97-BBD5EE500585}">
      <dgm:prSet/>
      <dgm:spPr/>
      <dgm:t>
        <a:bodyPr/>
        <a:lstStyle/>
        <a:p>
          <a:endParaRPr lang="ru-RU"/>
        </a:p>
      </dgm:t>
    </dgm:pt>
    <dgm:pt modelId="{2710D9E1-082B-4680-94D5-7721506409AB}">
      <dgm:prSet phldrT="[Текст]"/>
      <dgm:spPr/>
      <dgm:t>
        <a:bodyPr/>
        <a:lstStyle/>
        <a:p>
          <a:r>
            <a:rPr lang="uz-Cyrl-UZ" dirty="0" smtClean="0"/>
            <a:t>Технологик ўзгаришлар</a:t>
          </a:r>
          <a:endParaRPr lang="ru-RU" dirty="0"/>
        </a:p>
      </dgm:t>
    </dgm:pt>
    <dgm:pt modelId="{0FBCC27D-46E1-43D3-BFD3-FE121515D74C}" type="parTrans" cxnId="{09FFC40A-3B89-445C-A68B-205F95112EAB}">
      <dgm:prSet/>
      <dgm:spPr/>
      <dgm:t>
        <a:bodyPr/>
        <a:lstStyle/>
        <a:p>
          <a:endParaRPr lang="ru-RU"/>
        </a:p>
      </dgm:t>
    </dgm:pt>
    <dgm:pt modelId="{19CB648B-7E82-4D66-9BED-DDE7B537407C}" type="sibTrans" cxnId="{09FFC40A-3B89-445C-A68B-205F95112EAB}">
      <dgm:prSet/>
      <dgm:spPr/>
      <dgm:t>
        <a:bodyPr/>
        <a:lstStyle/>
        <a:p>
          <a:endParaRPr lang="ru-RU"/>
        </a:p>
      </dgm:t>
    </dgm:pt>
    <dgm:pt modelId="{9E2908AE-8929-42E6-9C30-AF098E3996CF}">
      <dgm:prSet phldrT="[Текст]"/>
      <dgm:spPr/>
      <dgm:t>
        <a:bodyPr/>
        <a:lstStyle/>
        <a:p>
          <a:r>
            <a:rPr lang="uz-Cyrl-UZ" dirty="0" smtClean="0"/>
            <a:t>Бошқа омиллар таклифи</a:t>
          </a:r>
          <a:endParaRPr lang="ru-RU" dirty="0"/>
        </a:p>
      </dgm:t>
    </dgm:pt>
    <dgm:pt modelId="{7EC64777-D43F-4F17-ABD7-186FD3F5F5EF}" type="parTrans" cxnId="{470D7FB2-2618-46C3-B86D-4FD1D168FD9E}">
      <dgm:prSet/>
      <dgm:spPr/>
      <dgm:t>
        <a:bodyPr/>
        <a:lstStyle/>
        <a:p>
          <a:endParaRPr lang="ru-RU"/>
        </a:p>
      </dgm:t>
    </dgm:pt>
    <dgm:pt modelId="{7B609176-99B3-4679-A056-6A463F173FB9}" type="sibTrans" cxnId="{470D7FB2-2618-46C3-B86D-4FD1D168FD9E}">
      <dgm:prSet/>
      <dgm:spPr/>
      <dgm:t>
        <a:bodyPr/>
        <a:lstStyle/>
        <a:p>
          <a:endParaRPr lang="ru-RU"/>
        </a:p>
      </dgm:t>
    </dgm:pt>
    <dgm:pt modelId="{3F6DD97A-FF3C-4DE5-A28A-4ED3C272944A}" type="pres">
      <dgm:prSet presAssocID="{C02370E4-4188-4D24-B519-B8DF38BE4C85}" presName="linear" presStyleCnt="0">
        <dgm:presLayoutVars>
          <dgm:dir/>
          <dgm:animLvl val="lvl"/>
          <dgm:resizeHandles val="exact"/>
        </dgm:presLayoutVars>
      </dgm:prSet>
      <dgm:spPr/>
      <dgm:t>
        <a:bodyPr/>
        <a:lstStyle/>
        <a:p>
          <a:endParaRPr lang="ru-RU"/>
        </a:p>
      </dgm:t>
    </dgm:pt>
    <dgm:pt modelId="{FF1DF13E-F8E5-4254-B950-362E9D76641F}" type="pres">
      <dgm:prSet presAssocID="{6297A0EF-FDCA-4057-BFA4-404D11723F12}" presName="parentLin" presStyleCnt="0"/>
      <dgm:spPr/>
    </dgm:pt>
    <dgm:pt modelId="{62622021-4AF2-4B81-9CC7-6C99A21AD8A5}" type="pres">
      <dgm:prSet presAssocID="{6297A0EF-FDCA-4057-BFA4-404D11723F12}" presName="parentLeftMargin" presStyleLbl="node1" presStyleIdx="0" presStyleCnt="3"/>
      <dgm:spPr/>
      <dgm:t>
        <a:bodyPr/>
        <a:lstStyle/>
        <a:p>
          <a:endParaRPr lang="ru-RU"/>
        </a:p>
      </dgm:t>
    </dgm:pt>
    <dgm:pt modelId="{38C48A3E-2E37-49E1-A4CE-6FD9EE9E443E}" type="pres">
      <dgm:prSet presAssocID="{6297A0EF-FDCA-4057-BFA4-404D11723F12}" presName="parentText" presStyleLbl="node1" presStyleIdx="0" presStyleCnt="3">
        <dgm:presLayoutVars>
          <dgm:chMax val="0"/>
          <dgm:bulletEnabled val="1"/>
        </dgm:presLayoutVars>
      </dgm:prSet>
      <dgm:spPr/>
      <dgm:t>
        <a:bodyPr/>
        <a:lstStyle/>
        <a:p>
          <a:endParaRPr lang="ru-RU"/>
        </a:p>
      </dgm:t>
    </dgm:pt>
    <dgm:pt modelId="{B0F671FE-F262-4A3C-A94E-BC777E42CB93}" type="pres">
      <dgm:prSet presAssocID="{6297A0EF-FDCA-4057-BFA4-404D11723F12}" presName="negativeSpace" presStyleCnt="0"/>
      <dgm:spPr/>
    </dgm:pt>
    <dgm:pt modelId="{7E96D257-5A77-4851-B0A6-4AD426C7689F}" type="pres">
      <dgm:prSet presAssocID="{6297A0EF-FDCA-4057-BFA4-404D11723F12}" presName="childText" presStyleLbl="conFgAcc1" presStyleIdx="0" presStyleCnt="3">
        <dgm:presLayoutVars>
          <dgm:bulletEnabled val="1"/>
        </dgm:presLayoutVars>
      </dgm:prSet>
      <dgm:spPr/>
    </dgm:pt>
    <dgm:pt modelId="{09048807-CB4B-47FC-B292-41DD68DEE894}" type="pres">
      <dgm:prSet presAssocID="{ED8D24DE-147E-4D32-921B-498A4DFB13E4}" presName="spaceBetweenRectangles" presStyleCnt="0"/>
      <dgm:spPr/>
    </dgm:pt>
    <dgm:pt modelId="{F7EBDE67-3302-46A5-8177-677C25D68C50}" type="pres">
      <dgm:prSet presAssocID="{2710D9E1-082B-4680-94D5-7721506409AB}" presName="parentLin" presStyleCnt="0"/>
      <dgm:spPr/>
    </dgm:pt>
    <dgm:pt modelId="{9D15C47D-F0AD-44EE-8D14-F26E87EE1C3E}" type="pres">
      <dgm:prSet presAssocID="{2710D9E1-082B-4680-94D5-7721506409AB}" presName="parentLeftMargin" presStyleLbl="node1" presStyleIdx="0" presStyleCnt="3"/>
      <dgm:spPr/>
      <dgm:t>
        <a:bodyPr/>
        <a:lstStyle/>
        <a:p>
          <a:endParaRPr lang="ru-RU"/>
        </a:p>
      </dgm:t>
    </dgm:pt>
    <dgm:pt modelId="{C7C445F3-41F7-467D-8202-7BF1279EB358}" type="pres">
      <dgm:prSet presAssocID="{2710D9E1-082B-4680-94D5-7721506409AB}" presName="parentText" presStyleLbl="node1" presStyleIdx="1" presStyleCnt="3">
        <dgm:presLayoutVars>
          <dgm:chMax val="0"/>
          <dgm:bulletEnabled val="1"/>
        </dgm:presLayoutVars>
      </dgm:prSet>
      <dgm:spPr/>
      <dgm:t>
        <a:bodyPr/>
        <a:lstStyle/>
        <a:p>
          <a:endParaRPr lang="ru-RU"/>
        </a:p>
      </dgm:t>
    </dgm:pt>
    <dgm:pt modelId="{FF6675EA-57CC-4638-96B4-32CC2ECF0A57}" type="pres">
      <dgm:prSet presAssocID="{2710D9E1-082B-4680-94D5-7721506409AB}" presName="negativeSpace" presStyleCnt="0"/>
      <dgm:spPr/>
    </dgm:pt>
    <dgm:pt modelId="{D77F433B-6E6B-4C5D-B83E-93EA77D90C13}" type="pres">
      <dgm:prSet presAssocID="{2710D9E1-082B-4680-94D5-7721506409AB}" presName="childText" presStyleLbl="conFgAcc1" presStyleIdx="1" presStyleCnt="3">
        <dgm:presLayoutVars>
          <dgm:bulletEnabled val="1"/>
        </dgm:presLayoutVars>
      </dgm:prSet>
      <dgm:spPr/>
    </dgm:pt>
    <dgm:pt modelId="{FE473083-0C48-4B36-AEA5-87CE8030E6DF}" type="pres">
      <dgm:prSet presAssocID="{19CB648B-7E82-4D66-9BED-DDE7B537407C}" presName="spaceBetweenRectangles" presStyleCnt="0"/>
      <dgm:spPr/>
    </dgm:pt>
    <dgm:pt modelId="{9CD4275F-53F3-410D-BA6B-2FE061E8F97A}" type="pres">
      <dgm:prSet presAssocID="{9E2908AE-8929-42E6-9C30-AF098E3996CF}" presName="parentLin" presStyleCnt="0"/>
      <dgm:spPr/>
    </dgm:pt>
    <dgm:pt modelId="{8626BC56-C3BF-4612-822A-07189584038A}" type="pres">
      <dgm:prSet presAssocID="{9E2908AE-8929-42E6-9C30-AF098E3996CF}" presName="parentLeftMargin" presStyleLbl="node1" presStyleIdx="1" presStyleCnt="3"/>
      <dgm:spPr/>
      <dgm:t>
        <a:bodyPr/>
        <a:lstStyle/>
        <a:p>
          <a:endParaRPr lang="ru-RU"/>
        </a:p>
      </dgm:t>
    </dgm:pt>
    <dgm:pt modelId="{FEBA9EB0-9770-46CA-9E35-7452C2A4FF33}" type="pres">
      <dgm:prSet presAssocID="{9E2908AE-8929-42E6-9C30-AF098E3996CF}" presName="parentText" presStyleLbl="node1" presStyleIdx="2" presStyleCnt="3">
        <dgm:presLayoutVars>
          <dgm:chMax val="0"/>
          <dgm:bulletEnabled val="1"/>
        </dgm:presLayoutVars>
      </dgm:prSet>
      <dgm:spPr/>
      <dgm:t>
        <a:bodyPr/>
        <a:lstStyle/>
        <a:p>
          <a:endParaRPr lang="ru-RU"/>
        </a:p>
      </dgm:t>
    </dgm:pt>
    <dgm:pt modelId="{7DE1629D-5EE5-4896-B0C0-41E548633259}" type="pres">
      <dgm:prSet presAssocID="{9E2908AE-8929-42E6-9C30-AF098E3996CF}" presName="negativeSpace" presStyleCnt="0"/>
      <dgm:spPr/>
    </dgm:pt>
    <dgm:pt modelId="{DD659CB7-902D-4F34-9CC1-F12BAC07A8FD}" type="pres">
      <dgm:prSet presAssocID="{9E2908AE-8929-42E6-9C30-AF098E3996CF}" presName="childText" presStyleLbl="conFgAcc1" presStyleIdx="2" presStyleCnt="3">
        <dgm:presLayoutVars>
          <dgm:bulletEnabled val="1"/>
        </dgm:presLayoutVars>
      </dgm:prSet>
      <dgm:spPr/>
    </dgm:pt>
  </dgm:ptLst>
  <dgm:cxnLst>
    <dgm:cxn modelId="{689C2546-18F0-465E-9FDA-5C56B5561AEB}" type="presOf" srcId="{6297A0EF-FDCA-4057-BFA4-404D11723F12}" destId="{62622021-4AF2-4B81-9CC7-6C99A21AD8A5}" srcOrd="0" destOrd="0" presId="urn:microsoft.com/office/officeart/2005/8/layout/list1"/>
    <dgm:cxn modelId="{09FFC40A-3B89-445C-A68B-205F95112EAB}" srcId="{C02370E4-4188-4D24-B519-B8DF38BE4C85}" destId="{2710D9E1-082B-4680-94D5-7721506409AB}" srcOrd="1" destOrd="0" parTransId="{0FBCC27D-46E1-43D3-BFD3-FE121515D74C}" sibTransId="{19CB648B-7E82-4D66-9BED-DDE7B537407C}"/>
    <dgm:cxn modelId="{14D70E19-EEA2-4D3F-9C9D-AADFF6AA20C4}" type="presOf" srcId="{9E2908AE-8929-42E6-9C30-AF098E3996CF}" destId="{FEBA9EB0-9770-46CA-9E35-7452C2A4FF33}" srcOrd="1" destOrd="0" presId="urn:microsoft.com/office/officeart/2005/8/layout/list1"/>
    <dgm:cxn modelId="{470D7FB2-2618-46C3-B86D-4FD1D168FD9E}" srcId="{C02370E4-4188-4D24-B519-B8DF38BE4C85}" destId="{9E2908AE-8929-42E6-9C30-AF098E3996CF}" srcOrd="2" destOrd="0" parTransId="{7EC64777-D43F-4F17-ABD7-186FD3F5F5EF}" sibTransId="{7B609176-99B3-4679-A056-6A463F173FB9}"/>
    <dgm:cxn modelId="{31CBBC0C-806C-4947-9BA2-1CDFBA01EBFE}" type="presOf" srcId="{2710D9E1-082B-4680-94D5-7721506409AB}" destId="{C7C445F3-41F7-467D-8202-7BF1279EB358}" srcOrd="1" destOrd="0" presId="urn:microsoft.com/office/officeart/2005/8/layout/list1"/>
    <dgm:cxn modelId="{29A00360-4968-4CC4-AB69-494B8A358BAA}" type="presOf" srcId="{C02370E4-4188-4D24-B519-B8DF38BE4C85}" destId="{3F6DD97A-FF3C-4DE5-A28A-4ED3C272944A}" srcOrd="0" destOrd="0" presId="urn:microsoft.com/office/officeart/2005/8/layout/list1"/>
    <dgm:cxn modelId="{2C7123CB-97C0-4B59-8A97-BBD5EE500585}" srcId="{C02370E4-4188-4D24-B519-B8DF38BE4C85}" destId="{6297A0EF-FDCA-4057-BFA4-404D11723F12}" srcOrd="0" destOrd="0" parTransId="{0CCC0341-57CA-4F79-8FFD-37CD018F1378}" sibTransId="{ED8D24DE-147E-4D32-921B-498A4DFB13E4}"/>
    <dgm:cxn modelId="{655DA512-E8BF-47EA-8A9F-31A50B5F1E30}" type="presOf" srcId="{2710D9E1-082B-4680-94D5-7721506409AB}" destId="{9D15C47D-F0AD-44EE-8D14-F26E87EE1C3E}" srcOrd="0" destOrd="0" presId="urn:microsoft.com/office/officeart/2005/8/layout/list1"/>
    <dgm:cxn modelId="{6DCA06E8-11B7-45F9-9157-7142A773D653}" type="presOf" srcId="{9E2908AE-8929-42E6-9C30-AF098E3996CF}" destId="{8626BC56-C3BF-4612-822A-07189584038A}" srcOrd="0" destOrd="0" presId="urn:microsoft.com/office/officeart/2005/8/layout/list1"/>
    <dgm:cxn modelId="{0308B5DC-CC28-4653-A3DA-F6C942711FD8}" type="presOf" srcId="{6297A0EF-FDCA-4057-BFA4-404D11723F12}" destId="{38C48A3E-2E37-49E1-A4CE-6FD9EE9E443E}" srcOrd="1" destOrd="0" presId="urn:microsoft.com/office/officeart/2005/8/layout/list1"/>
    <dgm:cxn modelId="{67CB9BA3-74FA-4475-A93A-2FE3D99BE66D}" type="presParOf" srcId="{3F6DD97A-FF3C-4DE5-A28A-4ED3C272944A}" destId="{FF1DF13E-F8E5-4254-B950-362E9D76641F}" srcOrd="0" destOrd="0" presId="urn:microsoft.com/office/officeart/2005/8/layout/list1"/>
    <dgm:cxn modelId="{B1D83B4E-DDF9-4C77-8274-AB9EC1D5EA4C}" type="presParOf" srcId="{FF1DF13E-F8E5-4254-B950-362E9D76641F}" destId="{62622021-4AF2-4B81-9CC7-6C99A21AD8A5}" srcOrd="0" destOrd="0" presId="urn:microsoft.com/office/officeart/2005/8/layout/list1"/>
    <dgm:cxn modelId="{4C7C3D22-ECE8-498A-9153-124E7F376D61}" type="presParOf" srcId="{FF1DF13E-F8E5-4254-B950-362E9D76641F}" destId="{38C48A3E-2E37-49E1-A4CE-6FD9EE9E443E}" srcOrd="1" destOrd="0" presId="urn:microsoft.com/office/officeart/2005/8/layout/list1"/>
    <dgm:cxn modelId="{97115D7E-6004-4094-8A2C-78CC7E2BA25E}" type="presParOf" srcId="{3F6DD97A-FF3C-4DE5-A28A-4ED3C272944A}" destId="{B0F671FE-F262-4A3C-A94E-BC777E42CB93}" srcOrd="1" destOrd="0" presId="urn:microsoft.com/office/officeart/2005/8/layout/list1"/>
    <dgm:cxn modelId="{3104ED6B-2679-4D7B-931E-F3E23374077E}" type="presParOf" srcId="{3F6DD97A-FF3C-4DE5-A28A-4ED3C272944A}" destId="{7E96D257-5A77-4851-B0A6-4AD426C7689F}" srcOrd="2" destOrd="0" presId="urn:microsoft.com/office/officeart/2005/8/layout/list1"/>
    <dgm:cxn modelId="{6E99A27D-69C5-41E5-93EF-30AC554F35F0}" type="presParOf" srcId="{3F6DD97A-FF3C-4DE5-A28A-4ED3C272944A}" destId="{09048807-CB4B-47FC-B292-41DD68DEE894}" srcOrd="3" destOrd="0" presId="urn:microsoft.com/office/officeart/2005/8/layout/list1"/>
    <dgm:cxn modelId="{20EC3D1B-7729-43EA-858A-6A992F07F11D}" type="presParOf" srcId="{3F6DD97A-FF3C-4DE5-A28A-4ED3C272944A}" destId="{F7EBDE67-3302-46A5-8177-677C25D68C50}" srcOrd="4" destOrd="0" presId="urn:microsoft.com/office/officeart/2005/8/layout/list1"/>
    <dgm:cxn modelId="{BBECAF25-27A9-4339-8158-9EC627BAE8FC}" type="presParOf" srcId="{F7EBDE67-3302-46A5-8177-677C25D68C50}" destId="{9D15C47D-F0AD-44EE-8D14-F26E87EE1C3E}" srcOrd="0" destOrd="0" presId="urn:microsoft.com/office/officeart/2005/8/layout/list1"/>
    <dgm:cxn modelId="{0A29F2FE-D42D-430C-8F7F-5F50019784F4}" type="presParOf" srcId="{F7EBDE67-3302-46A5-8177-677C25D68C50}" destId="{C7C445F3-41F7-467D-8202-7BF1279EB358}" srcOrd="1" destOrd="0" presId="urn:microsoft.com/office/officeart/2005/8/layout/list1"/>
    <dgm:cxn modelId="{5F13EB92-2739-4731-BA45-D977F96B56D5}" type="presParOf" srcId="{3F6DD97A-FF3C-4DE5-A28A-4ED3C272944A}" destId="{FF6675EA-57CC-4638-96B4-32CC2ECF0A57}" srcOrd="5" destOrd="0" presId="urn:microsoft.com/office/officeart/2005/8/layout/list1"/>
    <dgm:cxn modelId="{7DFBDF2D-157D-45DE-A9E4-4C925B39B043}" type="presParOf" srcId="{3F6DD97A-FF3C-4DE5-A28A-4ED3C272944A}" destId="{D77F433B-6E6B-4C5D-B83E-93EA77D90C13}" srcOrd="6" destOrd="0" presId="urn:microsoft.com/office/officeart/2005/8/layout/list1"/>
    <dgm:cxn modelId="{96CFA6A0-1F76-4B09-BA39-18899598393A}" type="presParOf" srcId="{3F6DD97A-FF3C-4DE5-A28A-4ED3C272944A}" destId="{FE473083-0C48-4B36-AEA5-87CE8030E6DF}" srcOrd="7" destOrd="0" presId="urn:microsoft.com/office/officeart/2005/8/layout/list1"/>
    <dgm:cxn modelId="{82566FDB-8258-4E97-B383-4D25E893A4D7}" type="presParOf" srcId="{3F6DD97A-FF3C-4DE5-A28A-4ED3C272944A}" destId="{9CD4275F-53F3-410D-BA6B-2FE061E8F97A}" srcOrd="8" destOrd="0" presId="urn:microsoft.com/office/officeart/2005/8/layout/list1"/>
    <dgm:cxn modelId="{35CC0E60-3E4A-4F26-883E-5FB8C9E72E2E}" type="presParOf" srcId="{9CD4275F-53F3-410D-BA6B-2FE061E8F97A}" destId="{8626BC56-C3BF-4612-822A-07189584038A}" srcOrd="0" destOrd="0" presId="urn:microsoft.com/office/officeart/2005/8/layout/list1"/>
    <dgm:cxn modelId="{ED61C5FE-BD9C-4FD9-B7B2-54C96ED1956E}" type="presParOf" srcId="{9CD4275F-53F3-410D-BA6B-2FE061E8F97A}" destId="{FEBA9EB0-9770-46CA-9E35-7452C2A4FF33}" srcOrd="1" destOrd="0" presId="urn:microsoft.com/office/officeart/2005/8/layout/list1"/>
    <dgm:cxn modelId="{9E799F11-2F00-4DED-AFC0-57614F1596EE}" type="presParOf" srcId="{3F6DD97A-FF3C-4DE5-A28A-4ED3C272944A}" destId="{7DE1629D-5EE5-4896-B0C0-41E548633259}" srcOrd="9" destOrd="0" presId="urn:microsoft.com/office/officeart/2005/8/layout/list1"/>
    <dgm:cxn modelId="{0DE8E808-650E-4D52-933A-79EC8A257D1E}" type="presParOf" srcId="{3F6DD97A-FF3C-4DE5-A28A-4ED3C272944A}" destId="{DD659CB7-902D-4F34-9CC1-F12BAC07A8FD}"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06FB616-06E2-4E9F-96E3-049ECA04A0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5F7573B9-AAF3-4FB3-BC8B-C2D361226E4B}">
      <dgm:prSet phldrT="[Текст]"/>
      <dgm:spPr/>
      <dgm:t>
        <a:bodyPr/>
        <a:lstStyle/>
        <a:p>
          <a:r>
            <a:rPr lang="uz-Cyrl-UZ" dirty="0" smtClean="0"/>
            <a:t>Ишчилар бир хил эмас</a:t>
          </a:r>
          <a:endParaRPr lang="ru-RU" dirty="0"/>
        </a:p>
      </dgm:t>
    </dgm:pt>
    <dgm:pt modelId="{8B76AB0D-B101-4DE7-AF55-BC86606B4130}" type="parTrans" cxnId="{545CB0C5-8542-47C0-B056-D20D1483DA6A}">
      <dgm:prSet/>
      <dgm:spPr/>
      <dgm:t>
        <a:bodyPr/>
        <a:lstStyle/>
        <a:p>
          <a:endParaRPr lang="ru-RU"/>
        </a:p>
      </dgm:t>
    </dgm:pt>
    <dgm:pt modelId="{52194D2A-2EEE-4788-AD4C-2B1C4DB038BF}" type="sibTrans" cxnId="{545CB0C5-8542-47C0-B056-D20D1483DA6A}">
      <dgm:prSet/>
      <dgm:spPr/>
      <dgm:t>
        <a:bodyPr/>
        <a:lstStyle/>
        <a:p>
          <a:endParaRPr lang="ru-RU"/>
        </a:p>
      </dgm:t>
    </dgm:pt>
    <dgm:pt modelId="{3BED7FFF-CAFA-478E-9BE2-AF3E77C69C52}">
      <dgm:prSet phldrT="[Текст]"/>
      <dgm:spPr/>
      <dgm:t>
        <a:bodyPr/>
        <a:lstStyle/>
        <a:p>
          <a:r>
            <a:rPr lang="uz-Cyrl-UZ" dirty="0" smtClean="0"/>
            <a:t>Меҳнат шакллари турлича</a:t>
          </a:r>
          <a:endParaRPr lang="ru-RU" dirty="0"/>
        </a:p>
      </dgm:t>
    </dgm:pt>
    <dgm:pt modelId="{51C4C013-92E4-4D00-851E-A900BBB7B3A7}" type="parTrans" cxnId="{ECFA759B-6A65-41F2-BF64-74F95C9CBA68}">
      <dgm:prSet/>
      <dgm:spPr/>
      <dgm:t>
        <a:bodyPr/>
        <a:lstStyle/>
        <a:p>
          <a:endParaRPr lang="ru-RU"/>
        </a:p>
      </dgm:t>
    </dgm:pt>
    <dgm:pt modelId="{08B8E78B-8D21-4395-B8E3-58030EE2041B}" type="sibTrans" cxnId="{ECFA759B-6A65-41F2-BF64-74F95C9CBA68}">
      <dgm:prSet/>
      <dgm:spPr/>
      <dgm:t>
        <a:bodyPr/>
        <a:lstStyle/>
        <a:p>
          <a:endParaRPr lang="ru-RU"/>
        </a:p>
      </dgm:t>
    </dgm:pt>
    <dgm:pt modelId="{781A36DB-613D-4B4C-9AE5-33717A225093}">
      <dgm:prSet phldrT="[Текст]"/>
      <dgm:spPr/>
      <dgm:t>
        <a:bodyPr/>
        <a:lstStyle/>
        <a:p>
          <a:r>
            <a:rPr lang="uz-Cyrl-UZ" dirty="0" smtClean="0"/>
            <a:t>Бозор мукаммал эмас</a:t>
          </a:r>
          <a:endParaRPr lang="ru-RU" dirty="0"/>
        </a:p>
      </dgm:t>
    </dgm:pt>
    <dgm:pt modelId="{9B2F5349-57CF-469D-ADAF-6CB89200AF1C}" type="parTrans" cxnId="{B6565009-E876-4143-B5D7-75657CC66B1F}">
      <dgm:prSet/>
      <dgm:spPr/>
      <dgm:t>
        <a:bodyPr/>
        <a:lstStyle/>
        <a:p>
          <a:endParaRPr lang="ru-RU"/>
        </a:p>
      </dgm:t>
    </dgm:pt>
    <dgm:pt modelId="{6DF4A4DB-FD8D-4FDF-9922-3C56AF52E179}" type="sibTrans" cxnId="{B6565009-E876-4143-B5D7-75657CC66B1F}">
      <dgm:prSet/>
      <dgm:spPr/>
      <dgm:t>
        <a:bodyPr/>
        <a:lstStyle/>
        <a:p>
          <a:endParaRPr lang="ru-RU"/>
        </a:p>
      </dgm:t>
    </dgm:pt>
    <dgm:pt modelId="{0BFB2EBF-1337-4F7C-A40A-DCF4C046DD9A}" type="pres">
      <dgm:prSet presAssocID="{B06FB616-06E2-4E9F-96E3-049ECA04A041}" presName="linear" presStyleCnt="0">
        <dgm:presLayoutVars>
          <dgm:dir/>
          <dgm:animLvl val="lvl"/>
          <dgm:resizeHandles val="exact"/>
        </dgm:presLayoutVars>
      </dgm:prSet>
      <dgm:spPr/>
      <dgm:t>
        <a:bodyPr/>
        <a:lstStyle/>
        <a:p>
          <a:endParaRPr lang="ru-RU"/>
        </a:p>
      </dgm:t>
    </dgm:pt>
    <dgm:pt modelId="{16A3E0F7-9F78-4B84-804C-5FACE8B3D7FD}" type="pres">
      <dgm:prSet presAssocID="{5F7573B9-AAF3-4FB3-BC8B-C2D361226E4B}" presName="parentLin" presStyleCnt="0"/>
      <dgm:spPr/>
    </dgm:pt>
    <dgm:pt modelId="{F9C537E8-B5DF-4AEC-A803-547D1941CA88}" type="pres">
      <dgm:prSet presAssocID="{5F7573B9-AAF3-4FB3-BC8B-C2D361226E4B}" presName="parentLeftMargin" presStyleLbl="node1" presStyleIdx="0" presStyleCnt="3"/>
      <dgm:spPr/>
      <dgm:t>
        <a:bodyPr/>
        <a:lstStyle/>
        <a:p>
          <a:endParaRPr lang="ru-RU"/>
        </a:p>
      </dgm:t>
    </dgm:pt>
    <dgm:pt modelId="{0D378884-D4A6-4654-8630-45A31B804494}" type="pres">
      <dgm:prSet presAssocID="{5F7573B9-AAF3-4FB3-BC8B-C2D361226E4B}" presName="parentText" presStyleLbl="node1" presStyleIdx="0" presStyleCnt="3">
        <dgm:presLayoutVars>
          <dgm:chMax val="0"/>
          <dgm:bulletEnabled val="1"/>
        </dgm:presLayoutVars>
      </dgm:prSet>
      <dgm:spPr/>
      <dgm:t>
        <a:bodyPr/>
        <a:lstStyle/>
        <a:p>
          <a:endParaRPr lang="ru-RU"/>
        </a:p>
      </dgm:t>
    </dgm:pt>
    <dgm:pt modelId="{6AE1A5E8-BA74-45AF-9F83-F0B00FDF164E}" type="pres">
      <dgm:prSet presAssocID="{5F7573B9-AAF3-4FB3-BC8B-C2D361226E4B}" presName="negativeSpace" presStyleCnt="0"/>
      <dgm:spPr/>
    </dgm:pt>
    <dgm:pt modelId="{A55CEE6A-0B6F-4C75-8958-A8A46F963711}" type="pres">
      <dgm:prSet presAssocID="{5F7573B9-AAF3-4FB3-BC8B-C2D361226E4B}" presName="childText" presStyleLbl="conFgAcc1" presStyleIdx="0" presStyleCnt="3">
        <dgm:presLayoutVars>
          <dgm:bulletEnabled val="1"/>
        </dgm:presLayoutVars>
      </dgm:prSet>
      <dgm:spPr/>
    </dgm:pt>
    <dgm:pt modelId="{7E82B015-7BE8-48AB-ADDA-76C98EA4757F}" type="pres">
      <dgm:prSet presAssocID="{52194D2A-2EEE-4788-AD4C-2B1C4DB038BF}" presName="spaceBetweenRectangles" presStyleCnt="0"/>
      <dgm:spPr/>
    </dgm:pt>
    <dgm:pt modelId="{39240877-7A17-4C78-B082-CA78C7ADFA8C}" type="pres">
      <dgm:prSet presAssocID="{3BED7FFF-CAFA-478E-9BE2-AF3E77C69C52}" presName="parentLin" presStyleCnt="0"/>
      <dgm:spPr/>
    </dgm:pt>
    <dgm:pt modelId="{2AC394CA-FCC9-42DB-9953-8819F4BAADBB}" type="pres">
      <dgm:prSet presAssocID="{3BED7FFF-CAFA-478E-9BE2-AF3E77C69C52}" presName="parentLeftMargin" presStyleLbl="node1" presStyleIdx="0" presStyleCnt="3"/>
      <dgm:spPr/>
      <dgm:t>
        <a:bodyPr/>
        <a:lstStyle/>
        <a:p>
          <a:endParaRPr lang="ru-RU"/>
        </a:p>
      </dgm:t>
    </dgm:pt>
    <dgm:pt modelId="{341A8C75-FDDC-4525-A095-29BA80732DBA}" type="pres">
      <dgm:prSet presAssocID="{3BED7FFF-CAFA-478E-9BE2-AF3E77C69C52}" presName="parentText" presStyleLbl="node1" presStyleIdx="1" presStyleCnt="3">
        <dgm:presLayoutVars>
          <dgm:chMax val="0"/>
          <dgm:bulletEnabled val="1"/>
        </dgm:presLayoutVars>
      </dgm:prSet>
      <dgm:spPr/>
      <dgm:t>
        <a:bodyPr/>
        <a:lstStyle/>
        <a:p>
          <a:endParaRPr lang="ru-RU"/>
        </a:p>
      </dgm:t>
    </dgm:pt>
    <dgm:pt modelId="{5D4638B6-EE6D-425A-8B3C-1C1801E85758}" type="pres">
      <dgm:prSet presAssocID="{3BED7FFF-CAFA-478E-9BE2-AF3E77C69C52}" presName="negativeSpace" presStyleCnt="0"/>
      <dgm:spPr/>
    </dgm:pt>
    <dgm:pt modelId="{53DE6657-FE4F-4439-B5E2-50D711A89440}" type="pres">
      <dgm:prSet presAssocID="{3BED7FFF-CAFA-478E-9BE2-AF3E77C69C52}" presName="childText" presStyleLbl="conFgAcc1" presStyleIdx="1" presStyleCnt="3">
        <dgm:presLayoutVars>
          <dgm:bulletEnabled val="1"/>
        </dgm:presLayoutVars>
      </dgm:prSet>
      <dgm:spPr/>
    </dgm:pt>
    <dgm:pt modelId="{05D499FD-31C1-44FD-90EC-58638349B5AC}" type="pres">
      <dgm:prSet presAssocID="{08B8E78B-8D21-4395-B8E3-58030EE2041B}" presName="spaceBetweenRectangles" presStyleCnt="0"/>
      <dgm:spPr/>
    </dgm:pt>
    <dgm:pt modelId="{6B538A42-31FC-472D-B0C3-F022A97C418C}" type="pres">
      <dgm:prSet presAssocID="{781A36DB-613D-4B4C-9AE5-33717A225093}" presName="parentLin" presStyleCnt="0"/>
      <dgm:spPr/>
    </dgm:pt>
    <dgm:pt modelId="{CAB329E2-A412-4DD3-B014-2492933E9261}" type="pres">
      <dgm:prSet presAssocID="{781A36DB-613D-4B4C-9AE5-33717A225093}" presName="parentLeftMargin" presStyleLbl="node1" presStyleIdx="1" presStyleCnt="3"/>
      <dgm:spPr/>
      <dgm:t>
        <a:bodyPr/>
        <a:lstStyle/>
        <a:p>
          <a:endParaRPr lang="ru-RU"/>
        </a:p>
      </dgm:t>
    </dgm:pt>
    <dgm:pt modelId="{5EA820F1-C5C3-4947-9F4B-BE0263231691}" type="pres">
      <dgm:prSet presAssocID="{781A36DB-613D-4B4C-9AE5-33717A225093}" presName="parentText" presStyleLbl="node1" presStyleIdx="2" presStyleCnt="3">
        <dgm:presLayoutVars>
          <dgm:chMax val="0"/>
          <dgm:bulletEnabled val="1"/>
        </dgm:presLayoutVars>
      </dgm:prSet>
      <dgm:spPr/>
      <dgm:t>
        <a:bodyPr/>
        <a:lstStyle/>
        <a:p>
          <a:endParaRPr lang="ru-RU"/>
        </a:p>
      </dgm:t>
    </dgm:pt>
    <dgm:pt modelId="{9A3C6994-0311-436E-BC78-E1076E24C96B}" type="pres">
      <dgm:prSet presAssocID="{781A36DB-613D-4B4C-9AE5-33717A225093}" presName="negativeSpace" presStyleCnt="0"/>
      <dgm:spPr/>
    </dgm:pt>
    <dgm:pt modelId="{3F467C2C-C363-41E0-91CF-FBDBD4433CF8}" type="pres">
      <dgm:prSet presAssocID="{781A36DB-613D-4B4C-9AE5-33717A225093}" presName="childText" presStyleLbl="conFgAcc1" presStyleIdx="2" presStyleCnt="3">
        <dgm:presLayoutVars>
          <dgm:bulletEnabled val="1"/>
        </dgm:presLayoutVars>
      </dgm:prSet>
      <dgm:spPr/>
    </dgm:pt>
  </dgm:ptLst>
  <dgm:cxnLst>
    <dgm:cxn modelId="{728A7A85-8EF1-4E87-B6D3-8F6AF68B5603}" type="presOf" srcId="{5F7573B9-AAF3-4FB3-BC8B-C2D361226E4B}" destId="{0D378884-D4A6-4654-8630-45A31B804494}" srcOrd="1" destOrd="0" presId="urn:microsoft.com/office/officeart/2005/8/layout/list1"/>
    <dgm:cxn modelId="{35D79C8A-4DAF-43E5-AE55-3B33F2164737}" type="presOf" srcId="{781A36DB-613D-4B4C-9AE5-33717A225093}" destId="{CAB329E2-A412-4DD3-B014-2492933E9261}" srcOrd="0" destOrd="0" presId="urn:microsoft.com/office/officeart/2005/8/layout/list1"/>
    <dgm:cxn modelId="{30D96090-CB15-4E0C-AF0F-5AAAD832EAE7}" type="presOf" srcId="{3BED7FFF-CAFA-478E-9BE2-AF3E77C69C52}" destId="{341A8C75-FDDC-4525-A095-29BA80732DBA}" srcOrd="1" destOrd="0" presId="urn:microsoft.com/office/officeart/2005/8/layout/list1"/>
    <dgm:cxn modelId="{4FF73B77-7BEE-4C67-A049-5A95B3A71C95}" type="presOf" srcId="{5F7573B9-AAF3-4FB3-BC8B-C2D361226E4B}" destId="{F9C537E8-B5DF-4AEC-A803-547D1941CA88}" srcOrd="0" destOrd="0" presId="urn:microsoft.com/office/officeart/2005/8/layout/list1"/>
    <dgm:cxn modelId="{545CB0C5-8542-47C0-B056-D20D1483DA6A}" srcId="{B06FB616-06E2-4E9F-96E3-049ECA04A041}" destId="{5F7573B9-AAF3-4FB3-BC8B-C2D361226E4B}" srcOrd="0" destOrd="0" parTransId="{8B76AB0D-B101-4DE7-AF55-BC86606B4130}" sibTransId="{52194D2A-2EEE-4788-AD4C-2B1C4DB038BF}"/>
    <dgm:cxn modelId="{7F0B4637-4833-449A-AE31-4C285E89C5D0}" type="presOf" srcId="{B06FB616-06E2-4E9F-96E3-049ECA04A041}" destId="{0BFB2EBF-1337-4F7C-A40A-DCF4C046DD9A}" srcOrd="0" destOrd="0" presId="urn:microsoft.com/office/officeart/2005/8/layout/list1"/>
    <dgm:cxn modelId="{ECFA759B-6A65-41F2-BF64-74F95C9CBA68}" srcId="{B06FB616-06E2-4E9F-96E3-049ECA04A041}" destId="{3BED7FFF-CAFA-478E-9BE2-AF3E77C69C52}" srcOrd="1" destOrd="0" parTransId="{51C4C013-92E4-4D00-851E-A900BBB7B3A7}" sibTransId="{08B8E78B-8D21-4395-B8E3-58030EE2041B}"/>
    <dgm:cxn modelId="{B6565009-E876-4143-B5D7-75657CC66B1F}" srcId="{B06FB616-06E2-4E9F-96E3-049ECA04A041}" destId="{781A36DB-613D-4B4C-9AE5-33717A225093}" srcOrd="2" destOrd="0" parTransId="{9B2F5349-57CF-469D-ADAF-6CB89200AF1C}" sibTransId="{6DF4A4DB-FD8D-4FDF-9922-3C56AF52E179}"/>
    <dgm:cxn modelId="{A91A24BA-08EB-4949-A0D4-1A4AD05A8EA5}" type="presOf" srcId="{3BED7FFF-CAFA-478E-9BE2-AF3E77C69C52}" destId="{2AC394CA-FCC9-42DB-9953-8819F4BAADBB}" srcOrd="0" destOrd="0" presId="urn:microsoft.com/office/officeart/2005/8/layout/list1"/>
    <dgm:cxn modelId="{0BB2540D-B3B3-4923-81D3-C54B2F6CF661}" type="presOf" srcId="{781A36DB-613D-4B4C-9AE5-33717A225093}" destId="{5EA820F1-C5C3-4947-9F4B-BE0263231691}" srcOrd="1" destOrd="0" presId="urn:microsoft.com/office/officeart/2005/8/layout/list1"/>
    <dgm:cxn modelId="{F6BC7C71-1294-4753-A616-F892828ADBD3}" type="presParOf" srcId="{0BFB2EBF-1337-4F7C-A40A-DCF4C046DD9A}" destId="{16A3E0F7-9F78-4B84-804C-5FACE8B3D7FD}" srcOrd="0" destOrd="0" presId="urn:microsoft.com/office/officeart/2005/8/layout/list1"/>
    <dgm:cxn modelId="{C49EC878-4F4B-4505-8E0F-B45E8BF701A9}" type="presParOf" srcId="{16A3E0F7-9F78-4B84-804C-5FACE8B3D7FD}" destId="{F9C537E8-B5DF-4AEC-A803-547D1941CA88}" srcOrd="0" destOrd="0" presId="urn:microsoft.com/office/officeart/2005/8/layout/list1"/>
    <dgm:cxn modelId="{523048F7-F886-49BB-89B0-F2BC18CB3F23}" type="presParOf" srcId="{16A3E0F7-9F78-4B84-804C-5FACE8B3D7FD}" destId="{0D378884-D4A6-4654-8630-45A31B804494}" srcOrd="1" destOrd="0" presId="urn:microsoft.com/office/officeart/2005/8/layout/list1"/>
    <dgm:cxn modelId="{9AD93E15-FD14-420C-A185-FE471DC74EB0}" type="presParOf" srcId="{0BFB2EBF-1337-4F7C-A40A-DCF4C046DD9A}" destId="{6AE1A5E8-BA74-45AF-9F83-F0B00FDF164E}" srcOrd="1" destOrd="0" presId="urn:microsoft.com/office/officeart/2005/8/layout/list1"/>
    <dgm:cxn modelId="{6A2FF127-CC2E-4D20-9333-4B674511B6F3}" type="presParOf" srcId="{0BFB2EBF-1337-4F7C-A40A-DCF4C046DD9A}" destId="{A55CEE6A-0B6F-4C75-8958-A8A46F963711}" srcOrd="2" destOrd="0" presId="urn:microsoft.com/office/officeart/2005/8/layout/list1"/>
    <dgm:cxn modelId="{2B143467-DABA-42D2-8450-E61C9E71D501}" type="presParOf" srcId="{0BFB2EBF-1337-4F7C-A40A-DCF4C046DD9A}" destId="{7E82B015-7BE8-48AB-ADDA-76C98EA4757F}" srcOrd="3" destOrd="0" presId="urn:microsoft.com/office/officeart/2005/8/layout/list1"/>
    <dgm:cxn modelId="{EA9C913A-1EBE-408C-8D76-078F3663B3C5}" type="presParOf" srcId="{0BFB2EBF-1337-4F7C-A40A-DCF4C046DD9A}" destId="{39240877-7A17-4C78-B082-CA78C7ADFA8C}" srcOrd="4" destOrd="0" presId="urn:microsoft.com/office/officeart/2005/8/layout/list1"/>
    <dgm:cxn modelId="{21B51D8A-BF34-408C-A5BC-21D77BC91A5C}" type="presParOf" srcId="{39240877-7A17-4C78-B082-CA78C7ADFA8C}" destId="{2AC394CA-FCC9-42DB-9953-8819F4BAADBB}" srcOrd="0" destOrd="0" presId="urn:microsoft.com/office/officeart/2005/8/layout/list1"/>
    <dgm:cxn modelId="{E3D1C253-DB60-45BE-ADC5-8DB149E10F26}" type="presParOf" srcId="{39240877-7A17-4C78-B082-CA78C7ADFA8C}" destId="{341A8C75-FDDC-4525-A095-29BA80732DBA}" srcOrd="1" destOrd="0" presId="urn:microsoft.com/office/officeart/2005/8/layout/list1"/>
    <dgm:cxn modelId="{1A202231-6798-4817-BCC5-69E489B78454}" type="presParOf" srcId="{0BFB2EBF-1337-4F7C-A40A-DCF4C046DD9A}" destId="{5D4638B6-EE6D-425A-8B3C-1C1801E85758}" srcOrd="5" destOrd="0" presId="urn:microsoft.com/office/officeart/2005/8/layout/list1"/>
    <dgm:cxn modelId="{BCD58EA1-878D-4E9A-89AA-C2B7B446BDC8}" type="presParOf" srcId="{0BFB2EBF-1337-4F7C-A40A-DCF4C046DD9A}" destId="{53DE6657-FE4F-4439-B5E2-50D711A89440}" srcOrd="6" destOrd="0" presId="urn:microsoft.com/office/officeart/2005/8/layout/list1"/>
    <dgm:cxn modelId="{6DF23687-F34C-4140-8FD9-2766968019A4}" type="presParOf" srcId="{0BFB2EBF-1337-4F7C-A40A-DCF4C046DD9A}" destId="{05D499FD-31C1-44FD-90EC-58638349B5AC}" srcOrd="7" destOrd="0" presId="urn:microsoft.com/office/officeart/2005/8/layout/list1"/>
    <dgm:cxn modelId="{9137BD3D-5B98-420D-85DA-BF6C4BF1295B}" type="presParOf" srcId="{0BFB2EBF-1337-4F7C-A40A-DCF4C046DD9A}" destId="{6B538A42-31FC-472D-B0C3-F022A97C418C}" srcOrd="8" destOrd="0" presId="urn:microsoft.com/office/officeart/2005/8/layout/list1"/>
    <dgm:cxn modelId="{1C4CEEC1-4081-4F15-BF04-6E0C964F8608}" type="presParOf" srcId="{6B538A42-31FC-472D-B0C3-F022A97C418C}" destId="{CAB329E2-A412-4DD3-B014-2492933E9261}" srcOrd="0" destOrd="0" presId="urn:microsoft.com/office/officeart/2005/8/layout/list1"/>
    <dgm:cxn modelId="{38BB4D2E-6D30-4FC3-99BE-0BEFA50B18E6}" type="presParOf" srcId="{6B538A42-31FC-472D-B0C3-F022A97C418C}" destId="{5EA820F1-C5C3-4947-9F4B-BE0263231691}" srcOrd="1" destOrd="0" presId="urn:microsoft.com/office/officeart/2005/8/layout/list1"/>
    <dgm:cxn modelId="{A0CE611D-6822-4A2F-BD39-9AE3F9722F65}" type="presParOf" srcId="{0BFB2EBF-1337-4F7C-A40A-DCF4C046DD9A}" destId="{9A3C6994-0311-436E-BC78-E1076E24C96B}" srcOrd="9" destOrd="0" presId="urn:microsoft.com/office/officeart/2005/8/layout/list1"/>
    <dgm:cxn modelId="{B64B30E2-8AD4-48E1-A082-D5C66A6DB3D5}" type="presParOf" srcId="{0BFB2EBF-1337-4F7C-A40A-DCF4C046DD9A}" destId="{3F467C2C-C363-41E0-91CF-FBDBD4433CF8}"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46A9838-18D8-463D-A614-49B21611BF06}" type="datetimeFigureOut">
              <a:rPr lang="ru-RU" smtClean="0"/>
              <a:t>10.06.2022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36A19E-A243-482F-8C6E-61291174E2BF}" type="slidenum">
              <a:rPr lang="ru-RU" smtClean="0"/>
              <a:t>‹#›</a:t>
            </a:fld>
            <a:endParaRPr lang="ru-RU"/>
          </a:p>
        </p:txBody>
      </p:sp>
    </p:spTree>
    <p:extLst>
      <p:ext uri="{BB962C8B-B14F-4D97-AF65-F5344CB8AC3E}">
        <p14:creationId xmlns:p14="http://schemas.microsoft.com/office/powerpoint/2010/main" val="2425615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FF36A19E-A243-482F-8C6E-61291174E2BF}" type="slidenum">
              <a:rPr lang="ru-RU" smtClean="0"/>
              <a:t>39</a:t>
            </a:fld>
            <a:endParaRPr lang="ru-RU"/>
          </a:p>
        </p:txBody>
      </p:sp>
    </p:spTree>
    <p:extLst>
      <p:ext uri="{BB962C8B-B14F-4D97-AF65-F5344CB8AC3E}">
        <p14:creationId xmlns:p14="http://schemas.microsoft.com/office/powerpoint/2010/main" val="37511522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Титульный слайд">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617663"/>
            <a:ext cx="9144000" cy="2387600"/>
          </a:xfrm>
        </p:spPr>
        <p:txBody>
          <a:bodyPr anchor="b"/>
          <a:lstStyle>
            <a:lvl1pPr algn="ctr">
              <a:defRPr sz="6000" b="1">
                <a:solidFill>
                  <a:schemeClr val="bg1"/>
                </a:solidFill>
              </a:defRPr>
            </a:lvl1pPr>
          </a:lstStyle>
          <a:p>
            <a:r>
              <a:rPr lang="ru-RU" smtClean="0"/>
              <a:t>Образец заголовка</a:t>
            </a:r>
            <a:endParaRPr lang="ru-RU"/>
          </a:p>
        </p:txBody>
      </p:sp>
    </p:spTree>
    <p:extLst>
      <p:ext uri="{BB962C8B-B14F-4D97-AF65-F5344CB8AC3E}">
        <p14:creationId xmlns:p14="http://schemas.microsoft.com/office/powerpoint/2010/main" val="39485191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Заголовок и объект">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012950"/>
            <a:ext cx="10515600" cy="1325563"/>
          </a:xfrm>
        </p:spPr>
        <p:txBody>
          <a:bodyPr/>
          <a:lstStyle>
            <a:lvl1pPr algn="ctr">
              <a:defRPr b="1" i="0">
                <a:solidFill>
                  <a:schemeClr val="bg1"/>
                </a:solidFill>
              </a:defRPr>
            </a:lvl1pPr>
          </a:lstStyle>
          <a:p>
            <a:r>
              <a:rPr lang="ru-RU" smtClean="0"/>
              <a:t>Образец заголовка</a:t>
            </a:r>
            <a:endParaRPr lang="ru-RU"/>
          </a:p>
        </p:txBody>
      </p:sp>
    </p:spTree>
    <p:extLst>
      <p:ext uri="{BB962C8B-B14F-4D97-AF65-F5344CB8AC3E}">
        <p14:creationId xmlns:p14="http://schemas.microsoft.com/office/powerpoint/2010/main" val="3974832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Tree>
    <p:extLst>
      <p:ext uri="{BB962C8B-B14F-4D97-AF65-F5344CB8AC3E}">
        <p14:creationId xmlns:p14="http://schemas.microsoft.com/office/powerpoint/2010/main" val="1692409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716584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42148790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Tree>
    <p:extLst>
      <p:ext uri="{BB962C8B-B14F-4D97-AF65-F5344CB8AC3E}">
        <p14:creationId xmlns:p14="http://schemas.microsoft.com/office/powerpoint/2010/main" val="32138880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5449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19971453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7217525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1217986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6795039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10.06.2022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val="30906821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0D5F60-3A8F-4753-829B-F57653451926}" type="datetimeFigureOut">
              <a:rPr lang="ru-RU" smtClean="0"/>
              <a:t>10.06.2022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C9E4B9-A8B0-4C88-AD25-4CE7A2B34F90}" type="slidenum">
              <a:rPr lang="ru-RU" smtClean="0"/>
              <a:t>‹#›</a:t>
            </a:fld>
            <a:endParaRPr lang="ru-RU"/>
          </a:p>
        </p:txBody>
      </p:sp>
    </p:spTree>
    <p:extLst>
      <p:ext uri="{BB962C8B-B14F-4D97-AF65-F5344CB8AC3E}">
        <p14:creationId xmlns:p14="http://schemas.microsoft.com/office/powerpoint/2010/main" val="13987101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image" Target="../media/image11.png"/><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10.wmf"/><Relationship Id="rId5" Type="http://schemas.openxmlformats.org/officeDocument/2006/relationships/oleObject" Target="../embeddings/oleObject2.bin"/><Relationship Id="rId4" Type="http://schemas.openxmlformats.org/officeDocument/2006/relationships/image" Target="../media/image9.wmf"/></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gif"/><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hyperlink" Target="https://en.sng1lib.org/g/James%20Brickley" TargetMode="External"/><Relationship Id="rId7" Type="http://schemas.openxmlformats.org/officeDocument/2006/relationships/hyperlink" Target="https://en.sng1lib.org/g/James%20A.%20Brander" TargetMode="Externa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hyperlink" Target="https://en.sng1lib.org/g/Jeffrey%20M.%20Perloff" TargetMode="External"/><Relationship Id="rId5" Type="http://schemas.openxmlformats.org/officeDocument/2006/relationships/hyperlink" Target="https://en.sng1lib.org/g/Jerold%20L.%20Zimmerman" TargetMode="External"/><Relationship Id="rId4" Type="http://schemas.openxmlformats.org/officeDocument/2006/relationships/hyperlink" Target="https://en.sng1lib.org/g/Clifford%20W.%20Smit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92469" y="1901442"/>
            <a:ext cx="9144000" cy="2387600"/>
          </a:xfrm>
        </p:spPr>
        <p:txBody>
          <a:bodyPr>
            <a:normAutofit/>
          </a:bodyPr>
          <a:lstStyle/>
          <a:p>
            <a:r>
              <a:rPr lang="uz-Cyrl-UZ" sz="4800" dirty="0" smtClean="0"/>
              <a:t>Фирма ресурслар бозорида</a:t>
            </a:r>
            <a:r>
              <a:rPr lang="en-US" sz="4800" dirty="0" smtClean="0"/>
              <a:t>. </a:t>
            </a:r>
            <a:r>
              <a:rPr lang="ru-RU" sz="4800" dirty="0" err="1"/>
              <a:t>Ишлаб</a:t>
            </a:r>
            <a:r>
              <a:rPr lang="ru-RU" sz="4800" dirty="0"/>
              <a:t> </a:t>
            </a:r>
            <a:r>
              <a:rPr lang="ru-RU" sz="4800" dirty="0" err="1"/>
              <a:t>чиқариш</a:t>
            </a:r>
            <a:r>
              <a:rPr lang="ru-RU" sz="4800" dirty="0"/>
              <a:t>: </a:t>
            </a:r>
            <a:r>
              <a:rPr lang="ru-RU" sz="4800" dirty="0" err="1"/>
              <a:t>назария</a:t>
            </a:r>
            <a:r>
              <a:rPr lang="ru-RU" sz="4800" dirty="0"/>
              <a:t> </a:t>
            </a:r>
            <a:r>
              <a:rPr lang="ru-RU" sz="4800" dirty="0" err="1"/>
              <a:t>ва</a:t>
            </a:r>
            <a:r>
              <a:rPr lang="ru-RU" sz="4800" dirty="0"/>
              <a:t> </a:t>
            </a:r>
            <a:r>
              <a:rPr lang="ru-RU" sz="4800" dirty="0" err="1"/>
              <a:t>баҳолаш</a:t>
            </a:r>
            <a:endParaRPr lang="ru-RU" sz="4800" dirty="0"/>
          </a:p>
        </p:txBody>
      </p:sp>
      <p:sp>
        <p:nvSpPr>
          <p:cNvPr id="3" name="TextBox 2"/>
          <p:cNvSpPr txBox="1"/>
          <p:nvPr/>
        </p:nvSpPr>
        <p:spPr>
          <a:xfrm>
            <a:off x="2680138" y="4666593"/>
            <a:ext cx="7483365" cy="1231106"/>
          </a:xfrm>
          <a:prstGeom prst="rect">
            <a:avLst/>
          </a:prstGeom>
          <a:noFill/>
        </p:spPr>
        <p:txBody>
          <a:bodyPr wrap="square" rtlCol="0">
            <a:spAutoFit/>
          </a:bodyPr>
          <a:lstStyle/>
          <a:p>
            <a:pPr algn="ctr"/>
            <a:r>
              <a:rPr lang="en-US" b="1">
                <a:solidFill>
                  <a:schemeClr val="bg1"/>
                </a:solidFill>
                <a:latin typeface="Times New Roman" panose="02020603050405020304" pitchFamily="18" charset="0"/>
                <a:cs typeface="Times New Roman" panose="02020603050405020304" pitchFamily="18" charset="0"/>
              </a:rPr>
              <a:t>MANAGERIAL ECONOMICS</a:t>
            </a:r>
          </a:p>
          <a:p>
            <a:pPr algn="ctr"/>
            <a:r>
              <a:rPr lang="uz-Cyrl-UZ" smtClean="0">
                <a:solidFill>
                  <a:schemeClr val="bg1"/>
                </a:solidFill>
              </a:rPr>
              <a:t>БОШҚАРУВ </a:t>
            </a:r>
            <a:r>
              <a:rPr lang="uz-Cyrl-UZ" dirty="0" smtClean="0">
                <a:solidFill>
                  <a:schemeClr val="bg1"/>
                </a:solidFill>
              </a:rPr>
              <a:t>ИҚТИСОДИЁТИ</a:t>
            </a:r>
          </a:p>
          <a:p>
            <a:pPr algn="ctr"/>
            <a:endParaRPr lang="uz-Cyrl-UZ" dirty="0">
              <a:solidFill>
                <a:schemeClr val="bg1"/>
              </a:solidFill>
            </a:endParaRPr>
          </a:p>
          <a:p>
            <a:pPr algn="ctr"/>
            <a:r>
              <a:rPr lang="uz-Cyrl-UZ" dirty="0" smtClean="0">
                <a:solidFill>
                  <a:schemeClr val="bg1"/>
                </a:solidFill>
              </a:rPr>
              <a:t>И.ф.д., доц. Хошимов Э.А.</a:t>
            </a:r>
            <a:endParaRPr lang="ru-RU" dirty="0">
              <a:solidFill>
                <a:schemeClr val="bg1"/>
              </a:solidFill>
            </a:endParaRPr>
          </a:p>
        </p:txBody>
      </p:sp>
    </p:spTree>
    <p:extLst>
      <p:ext uri="{BB962C8B-B14F-4D97-AF65-F5344CB8AC3E}">
        <p14:creationId xmlns:p14="http://schemas.microsoft.com/office/powerpoint/2010/main" val="36570028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3600" dirty="0" smtClean="0">
                <a:latin typeface="Arial" panose="020B0604020202020204" pitchFamily="34" charset="0"/>
                <a:cs typeface="Arial" panose="020B0604020202020204" pitchFamily="34" charset="0"/>
              </a:rPr>
              <a:t>Ишлаб чиқариш омиллари</a:t>
            </a:r>
            <a:endParaRPr lang="ru-RU" sz="3600" dirty="0">
              <a:latin typeface="Arial" panose="020B0604020202020204" pitchFamily="34" charset="0"/>
              <a:cs typeface="Arial" panose="020B0604020202020204" pitchFamily="34"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05866725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458867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313039" y="548148"/>
            <a:ext cx="8077200" cy="1143000"/>
          </a:xfrm>
          <a:noFill/>
        </p:spPr>
        <p:txBody>
          <a:bodyPr>
            <a:normAutofit fontScale="90000"/>
          </a:bodyPr>
          <a:lstStyle/>
          <a:p>
            <a:pPr algn="ctr"/>
            <a:r>
              <a:rPr lang="uz-Cyrl-UZ" sz="4000" b="1" dirty="0" smtClean="0">
                <a:latin typeface="Arial" panose="020B0604020202020204" pitchFamily="34" charset="0"/>
                <a:cs typeface="Arial" panose="020B0604020202020204" pitchFamily="34" charset="0"/>
              </a:rPr>
              <a:t>Маржинал ресурс харажати </a:t>
            </a:r>
            <a:r>
              <a:rPr lang="uz-Cyrl-UZ" dirty="0" smtClean="0"/>
              <a:t>(</a:t>
            </a:r>
            <a:r>
              <a:rPr lang="en-US" dirty="0" smtClean="0"/>
              <a:t>Marginal Resource Cost</a:t>
            </a:r>
            <a:r>
              <a:rPr lang="uz-Cyrl-UZ" dirty="0" smtClean="0"/>
              <a:t>, </a:t>
            </a:r>
            <a:r>
              <a:rPr lang="en-US" dirty="0" smtClean="0"/>
              <a:t>MRC)</a:t>
            </a:r>
          </a:p>
        </p:txBody>
      </p:sp>
      <p:sp>
        <p:nvSpPr>
          <p:cNvPr id="19459" name="Rectangle 3"/>
          <p:cNvSpPr>
            <a:spLocks noGrp="1" noChangeArrowheads="1"/>
          </p:cNvSpPr>
          <p:nvPr>
            <p:ph type="body" idx="1"/>
          </p:nvPr>
        </p:nvSpPr>
        <p:spPr>
          <a:xfrm>
            <a:off x="1322438" y="2546555"/>
            <a:ext cx="10058401" cy="4031226"/>
          </a:xfrm>
          <a:noFill/>
        </p:spPr>
        <p:txBody>
          <a:bodyPr>
            <a:normAutofit/>
          </a:bodyPr>
          <a:lstStyle/>
          <a:p>
            <a:pPr>
              <a:buFont typeface="Monotype Sorts" charset="2"/>
              <a:buNone/>
            </a:pPr>
            <a:r>
              <a:rPr lang="en-US" dirty="0" smtClean="0">
                <a:effectLst/>
              </a:rPr>
              <a:t>    </a:t>
            </a:r>
            <a:r>
              <a:rPr lang="uz-Cyrl-UZ" dirty="0" smtClean="0">
                <a:effectLst/>
              </a:rPr>
              <a:t>Ишлаб чиқариш омилининг қўшимча бир бирликка ортиши натижасида юзага келадиган умумий харажатдаги ўзгаришдир</a:t>
            </a:r>
            <a:r>
              <a:rPr lang="en-US" dirty="0" smtClean="0">
                <a:effectLst/>
              </a:rPr>
              <a:t>.</a:t>
            </a:r>
            <a:br>
              <a:rPr lang="en-US" dirty="0" smtClean="0">
                <a:effectLst/>
              </a:rPr>
            </a:br>
            <a:endParaRPr lang="en-US" dirty="0" smtClean="0">
              <a:effectLst/>
            </a:endParaRPr>
          </a:p>
          <a:p>
            <a:pPr>
              <a:buFont typeface="Monotype Sorts" charset="2"/>
              <a:buNone/>
            </a:pPr>
            <a:r>
              <a:rPr lang="en-US" dirty="0" smtClean="0">
                <a:effectLst/>
              </a:rPr>
              <a:t>                        MRC = </a:t>
            </a:r>
            <a:r>
              <a:rPr lang="en-US" dirty="0" smtClean="0">
                <a:effectLst/>
                <a:latin typeface="Symbol" pitchFamily="18" charset="2"/>
              </a:rPr>
              <a:t>D</a:t>
            </a:r>
            <a:r>
              <a:rPr lang="en-US" dirty="0" smtClean="0">
                <a:effectLst/>
              </a:rPr>
              <a:t>TC / </a:t>
            </a:r>
            <a:r>
              <a:rPr lang="en-US" dirty="0" smtClean="0">
                <a:effectLst/>
                <a:latin typeface="Symbol" pitchFamily="18" charset="2"/>
              </a:rPr>
              <a:t>D</a:t>
            </a:r>
            <a:r>
              <a:rPr lang="en-US" dirty="0" smtClean="0">
                <a:effectLst/>
              </a:rPr>
              <a:t>L</a:t>
            </a:r>
          </a:p>
          <a:p>
            <a:pPr>
              <a:buFont typeface="Monotype Sorts" charset="2"/>
              <a:buNone/>
            </a:pPr>
            <a:endParaRPr lang="en-US" dirty="0" smtClean="0">
              <a:effectLst/>
            </a:endParaRPr>
          </a:p>
        </p:txBody>
      </p:sp>
    </p:spTree>
    <p:extLst>
      <p:ext uri="{BB962C8B-B14F-4D97-AF65-F5344CB8AC3E}">
        <p14:creationId xmlns:p14="http://schemas.microsoft.com/office/powerpoint/2010/main" val="34467511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94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945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50801"/>
            <a:ext cx="10515600" cy="799998"/>
          </a:xfrm>
        </p:spPr>
        <p:txBody>
          <a:bodyPr>
            <a:normAutofit/>
          </a:bodyPr>
          <a:lstStyle/>
          <a:p>
            <a:pPr algn="ctr"/>
            <a:r>
              <a:rPr lang="uz-Cyrl-UZ" sz="3600" b="1" dirty="0" smtClean="0">
                <a:latin typeface="Arial" panose="020B0604020202020204" pitchFamily="34" charset="0"/>
                <a:cs typeface="Arial" panose="020B0604020202020204" pitchFamily="34" charset="0"/>
              </a:rPr>
              <a:t>Маржинал маҳсулдорлик</a:t>
            </a:r>
            <a:endParaRPr lang="ru-RU" sz="3600" b="1" dirty="0">
              <a:latin typeface="Arial" panose="020B0604020202020204" pitchFamily="34" charset="0"/>
              <a:cs typeface="Arial" panose="020B0604020202020204" pitchFamily="34" charset="0"/>
            </a:endParaRPr>
          </a:p>
        </p:txBody>
      </p:sp>
      <p:sp>
        <p:nvSpPr>
          <p:cNvPr id="3" name="Объект 2"/>
          <p:cNvSpPr>
            <a:spLocks noGrp="1"/>
          </p:cNvSpPr>
          <p:nvPr>
            <p:ph idx="1"/>
          </p:nvPr>
        </p:nvSpPr>
        <p:spPr>
          <a:xfrm>
            <a:off x="334296" y="860221"/>
            <a:ext cx="11019504" cy="4351338"/>
          </a:xfrm>
        </p:spPr>
        <p:txBody>
          <a:bodyPr>
            <a:normAutofit fontScale="92500" lnSpcReduction="10000"/>
          </a:bodyPr>
          <a:lstStyle/>
          <a:p>
            <a:r>
              <a:rPr lang="ru-RU" i="1" dirty="0" err="1" smtClean="0">
                <a:solidFill>
                  <a:srgbClr val="002060"/>
                </a:solidFill>
              </a:rPr>
              <a:t>Умумий</a:t>
            </a:r>
            <a:r>
              <a:rPr lang="ru-RU" i="1" dirty="0" smtClean="0">
                <a:solidFill>
                  <a:srgbClr val="002060"/>
                </a:solidFill>
              </a:rPr>
              <a:t> </a:t>
            </a:r>
            <a:r>
              <a:rPr lang="ru-RU" i="1" dirty="0" err="1" smtClean="0">
                <a:solidFill>
                  <a:srgbClr val="002060"/>
                </a:solidFill>
              </a:rPr>
              <a:t>ма</a:t>
            </a:r>
            <a:r>
              <a:rPr lang="uz-Cyrl-UZ" i="1" dirty="0" smtClean="0">
                <a:solidFill>
                  <a:srgbClr val="002060"/>
                </a:solidFill>
              </a:rPr>
              <a:t>ҳсулот (маҳсулдорлик) </a:t>
            </a:r>
            <a:r>
              <a:rPr lang="en-US" i="1" dirty="0" smtClean="0">
                <a:solidFill>
                  <a:srgbClr val="002060"/>
                </a:solidFill>
              </a:rPr>
              <a:t>(TP</a:t>
            </a:r>
            <a:r>
              <a:rPr lang="en-US" i="1" dirty="0">
                <a:solidFill>
                  <a:srgbClr val="002060"/>
                </a:solidFill>
              </a:rPr>
              <a:t>)-  </a:t>
            </a:r>
            <a:r>
              <a:rPr lang="uz-Cyrl-UZ" dirty="0" smtClean="0"/>
              <a:t>муайян вақт мобайнида маълум ресурслар ёрдамида ишлаб чиқарилган маҳсулот миқдори</a:t>
            </a:r>
            <a:r>
              <a:rPr lang="en-US" dirty="0" smtClean="0"/>
              <a:t>.</a:t>
            </a:r>
          </a:p>
          <a:p>
            <a:r>
              <a:rPr lang="uz-Cyrl-UZ" i="1" dirty="0" smtClean="0">
                <a:solidFill>
                  <a:srgbClr val="002060"/>
                </a:solidFill>
              </a:rPr>
              <a:t>Маржинал (чегаравий маҳсулдорлик)</a:t>
            </a:r>
            <a:r>
              <a:rPr lang="en-US" i="1" dirty="0" smtClean="0">
                <a:solidFill>
                  <a:srgbClr val="002060"/>
                </a:solidFill>
              </a:rPr>
              <a:t> </a:t>
            </a:r>
            <a:r>
              <a:rPr lang="en-US" i="1" dirty="0">
                <a:solidFill>
                  <a:srgbClr val="002060"/>
                </a:solidFill>
              </a:rPr>
              <a:t>(MP)</a:t>
            </a:r>
            <a:r>
              <a:rPr lang="en-US" dirty="0">
                <a:solidFill>
                  <a:srgbClr val="C00000"/>
                </a:solidFill>
              </a:rPr>
              <a:t> </a:t>
            </a:r>
            <a:r>
              <a:rPr lang="en-US" dirty="0" smtClean="0"/>
              <a:t>– </a:t>
            </a:r>
            <a:r>
              <a:rPr lang="uz-Cyrl-UZ" dirty="0" smtClean="0"/>
              <a:t>ишлаб чиқариш омилининг қўшимча бир бирликка ортишидан юзага келадиган умумий маҳсулотдаги ўзгариш (қўшимча)</a:t>
            </a:r>
            <a:r>
              <a:rPr lang="en-US" dirty="0" smtClean="0"/>
              <a:t>.</a:t>
            </a:r>
          </a:p>
          <a:p>
            <a:r>
              <a:rPr lang="uz-Cyrl-UZ" dirty="0" smtClean="0"/>
              <a:t>Қуйидагилар фарқланади</a:t>
            </a:r>
            <a:r>
              <a:rPr lang="en-US" dirty="0" smtClean="0"/>
              <a:t>:  </a:t>
            </a:r>
          </a:p>
          <a:p>
            <a:r>
              <a:rPr lang="uz-Cyrl-UZ" dirty="0" smtClean="0"/>
              <a:t>Ер</a:t>
            </a:r>
            <a:r>
              <a:rPr lang="en-US" dirty="0" smtClean="0"/>
              <a:t>    </a:t>
            </a:r>
            <a:r>
              <a:rPr lang="uz-Cyrl-UZ" dirty="0" smtClean="0"/>
              <a:t>Меҳнат </a:t>
            </a:r>
            <a:r>
              <a:rPr lang="en-US" dirty="0" smtClean="0"/>
              <a:t>    </a:t>
            </a:r>
            <a:r>
              <a:rPr lang="uz-Cyrl-UZ" dirty="0" smtClean="0"/>
              <a:t>Капитал</a:t>
            </a:r>
            <a:endParaRPr lang="en-US" dirty="0"/>
          </a:p>
          <a:p>
            <a:r>
              <a:rPr lang="en-US" dirty="0"/>
              <a:t>+1          +0             +0     - </a:t>
            </a:r>
            <a:r>
              <a:rPr lang="uz-Cyrl-UZ" dirty="0" smtClean="0"/>
              <a:t>ер ҳисобига маржинал маҳсулдорлик</a:t>
            </a:r>
            <a:endParaRPr lang="en-US" dirty="0"/>
          </a:p>
          <a:p>
            <a:r>
              <a:rPr lang="en-US" dirty="0"/>
              <a:t>+0          +1             </a:t>
            </a:r>
            <a:r>
              <a:rPr lang="en-US" dirty="0" smtClean="0"/>
              <a:t>+</a:t>
            </a:r>
            <a:r>
              <a:rPr lang="en-US" dirty="0"/>
              <a:t>0    - </a:t>
            </a:r>
            <a:r>
              <a:rPr lang="uz-Cyrl-UZ" dirty="0" smtClean="0"/>
              <a:t>меҳнат ресурси ҳисобига маржинал маҳсулдорлик</a:t>
            </a:r>
            <a:endParaRPr lang="en-US" dirty="0"/>
          </a:p>
          <a:p>
            <a:r>
              <a:rPr lang="en-US" dirty="0"/>
              <a:t>+0          +0             +1     - </a:t>
            </a:r>
            <a:r>
              <a:rPr lang="uz-Cyrl-UZ" dirty="0" smtClean="0"/>
              <a:t>Капитал ҳисобига маржинал маҳсулдорлик</a:t>
            </a:r>
            <a:endParaRPr lang="ru-RU" dirty="0"/>
          </a:p>
        </p:txBody>
      </p:sp>
    </p:spTree>
    <p:extLst>
      <p:ext uri="{BB962C8B-B14F-4D97-AF65-F5344CB8AC3E}">
        <p14:creationId xmlns:p14="http://schemas.microsoft.com/office/powerpoint/2010/main" val="36765006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3200" b="1" dirty="0" smtClean="0">
                <a:latin typeface="Arial" panose="020B0604020202020204" pitchFamily="34" charset="0"/>
                <a:cs typeface="Arial" panose="020B0604020202020204" pitchFamily="34" charset="0"/>
              </a:rPr>
              <a:t>Ерга бўлган талаб</a:t>
            </a:r>
            <a:endParaRPr lang="ru-RU" sz="3200" b="1" dirty="0">
              <a:latin typeface="Arial" panose="020B0604020202020204" pitchFamily="34" charset="0"/>
              <a:cs typeface="Arial" panose="020B0604020202020204" pitchFamily="34" charset="0"/>
            </a:endParaRPr>
          </a:p>
        </p:txBody>
      </p:sp>
      <p:sp>
        <p:nvSpPr>
          <p:cNvPr id="3" name="Объект 2"/>
          <p:cNvSpPr>
            <a:spLocks noGrp="1"/>
          </p:cNvSpPr>
          <p:nvPr>
            <p:ph idx="1"/>
          </p:nvPr>
        </p:nvSpPr>
        <p:spPr>
          <a:xfrm>
            <a:off x="838200" y="1545406"/>
            <a:ext cx="10515600" cy="4351338"/>
          </a:xfrm>
        </p:spPr>
        <p:txBody>
          <a:bodyPr>
            <a:normAutofit/>
          </a:bodyPr>
          <a:lstStyle/>
          <a:p>
            <a:r>
              <a:rPr lang="uz-Cyrl-UZ" sz="2000" dirty="0" smtClean="0">
                <a:latin typeface="Arial" panose="020B0604020202020204" pitchFamily="34" charset="0"/>
                <a:cs typeface="Arial" panose="020B0604020202020204" pitchFamily="34" charset="0"/>
              </a:rPr>
              <a:t>Ерга бўлган талаб якуний маҳсулотларга бўлган талабга боғлиқ.</a:t>
            </a:r>
            <a:r>
              <a:rPr lang="en-US" sz="2000" dirty="0" smtClean="0">
                <a:latin typeface="Arial" panose="020B0604020202020204" pitchFamily="34" charset="0"/>
                <a:cs typeface="Arial" panose="020B0604020202020204" pitchFamily="34" charset="0"/>
              </a:rPr>
              <a:t> </a:t>
            </a:r>
            <a:r>
              <a:rPr lang="uz-Cyrl-UZ" sz="2000" dirty="0" smtClean="0">
                <a:latin typeface="Arial" panose="020B0604020202020204" pitchFamily="34" charset="0"/>
                <a:cs typeface="Arial" panose="020B0604020202020204" pitchFamily="34" charset="0"/>
              </a:rPr>
              <a:t>Агар якуний маҳсулотларга талаб ошса, ерга бўлган талаб ҳам мос равишда ошади.</a:t>
            </a:r>
            <a:endParaRPr lang="ru-RU" sz="2000" dirty="0">
              <a:latin typeface="Arial" panose="020B0604020202020204" pitchFamily="34" charset="0"/>
              <a:cs typeface="Arial" panose="020B0604020202020204"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1008" y="2244153"/>
            <a:ext cx="8701548" cy="40677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805408" y="2551471"/>
            <a:ext cx="2610464" cy="646331"/>
          </a:xfrm>
          <a:prstGeom prst="rect">
            <a:avLst/>
          </a:prstGeom>
          <a:solidFill>
            <a:schemeClr val="bg1"/>
          </a:solidFill>
        </p:spPr>
        <p:txBody>
          <a:bodyPr wrap="square" rtlCol="0">
            <a:spAutoFit/>
          </a:bodyPr>
          <a:lstStyle/>
          <a:p>
            <a:pPr algn="ctr"/>
            <a:r>
              <a:rPr lang="uz-Cyrl-UZ" b="1" dirty="0" smtClean="0"/>
              <a:t>Сабзавотларга бўлган талаб</a:t>
            </a:r>
            <a:endParaRPr lang="ru-RU" b="1" dirty="0"/>
          </a:p>
        </p:txBody>
      </p:sp>
      <p:sp>
        <p:nvSpPr>
          <p:cNvPr id="6" name="TextBox 5"/>
          <p:cNvSpPr txBox="1"/>
          <p:nvPr/>
        </p:nvSpPr>
        <p:spPr>
          <a:xfrm>
            <a:off x="6406905" y="2547803"/>
            <a:ext cx="2610464" cy="369332"/>
          </a:xfrm>
          <a:prstGeom prst="rect">
            <a:avLst/>
          </a:prstGeom>
          <a:solidFill>
            <a:schemeClr val="bg1"/>
          </a:solidFill>
        </p:spPr>
        <p:txBody>
          <a:bodyPr wrap="square" rtlCol="0">
            <a:spAutoFit/>
          </a:bodyPr>
          <a:lstStyle/>
          <a:p>
            <a:pPr algn="ctr"/>
            <a:r>
              <a:rPr lang="uz-Cyrl-UZ" b="1" dirty="0" smtClean="0"/>
              <a:t>Ерга бўлган талаб</a:t>
            </a:r>
            <a:endParaRPr lang="ru-RU" b="1" dirty="0"/>
          </a:p>
        </p:txBody>
      </p:sp>
    </p:spTree>
    <p:extLst>
      <p:ext uri="{BB962C8B-B14F-4D97-AF65-F5344CB8AC3E}">
        <p14:creationId xmlns:p14="http://schemas.microsoft.com/office/powerpoint/2010/main" val="31072107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uz-Cyrl-UZ" sz="2800" dirty="0" smtClean="0"/>
              <a:t>Ерга бўлган талабга рента даражаси ҳам таъсир кўрсатади. Рента қанчалик юқори бўлса, ерга бўлган талаб шунчалик паст бўлади.</a:t>
            </a:r>
            <a:endParaRPr lang="ru-RU" sz="28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5713" y="1690688"/>
            <a:ext cx="6220573" cy="40527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2985713" y="2362200"/>
            <a:ext cx="1285875" cy="523220"/>
          </a:xfrm>
          <a:prstGeom prst="rect">
            <a:avLst/>
          </a:prstGeom>
          <a:solidFill>
            <a:schemeClr val="bg1"/>
          </a:solidFill>
        </p:spPr>
        <p:txBody>
          <a:bodyPr wrap="square" rtlCol="0">
            <a:spAutoFit/>
          </a:bodyPr>
          <a:lstStyle/>
          <a:p>
            <a:r>
              <a:rPr lang="uz-Cyrl-UZ" sz="2800" dirty="0" smtClean="0"/>
              <a:t>Рента</a:t>
            </a:r>
            <a:endParaRPr lang="ru-RU" sz="2800" dirty="0"/>
          </a:p>
        </p:txBody>
      </p:sp>
      <p:sp>
        <p:nvSpPr>
          <p:cNvPr id="4" name="TextBox 3"/>
          <p:cNvSpPr txBox="1"/>
          <p:nvPr/>
        </p:nvSpPr>
        <p:spPr>
          <a:xfrm>
            <a:off x="7529886" y="5048250"/>
            <a:ext cx="1676400" cy="523220"/>
          </a:xfrm>
          <a:prstGeom prst="rect">
            <a:avLst/>
          </a:prstGeom>
          <a:solidFill>
            <a:schemeClr val="bg1"/>
          </a:solidFill>
        </p:spPr>
        <p:txBody>
          <a:bodyPr wrap="square" rtlCol="0">
            <a:spAutoFit/>
          </a:bodyPr>
          <a:lstStyle/>
          <a:p>
            <a:r>
              <a:rPr lang="uz-Cyrl-UZ" sz="2800" dirty="0" smtClean="0"/>
              <a:t>Талаб</a:t>
            </a:r>
            <a:endParaRPr lang="ru-RU" sz="2800" dirty="0"/>
          </a:p>
        </p:txBody>
      </p:sp>
    </p:spTree>
    <p:extLst>
      <p:ext uri="{BB962C8B-B14F-4D97-AF65-F5344CB8AC3E}">
        <p14:creationId xmlns:p14="http://schemas.microsoft.com/office/powerpoint/2010/main" val="30885656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3200" b="1" dirty="0" smtClean="0"/>
              <a:t>Ер таклифи</a:t>
            </a:r>
            <a:endParaRPr lang="ru-RU" sz="3200" b="1" dirty="0"/>
          </a:p>
        </p:txBody>
      </p:sp>
      <p:sp>
        <p:nvSpPr>
          <p:cNvPr id="3" name="Объект 2"/>
          <p:cNvSpPr>
            <a:spLocks noGrp="1"/>
          </p:cNvSpPr>
          <p:nvPr>
            <p:ph idx="1"/>
          </p:nvPr>
        </p:nvSpPr>
        <p:spPr/>
        <p:txBody>
          <a:bodyPr>
            <a:normAutofit/>
          </a:bodyPr>
          <a:lstStyle/>
          <a:p>
            <a:r>
              <a:rPr lang="uz-Cyrl-UZ" sz="2400" dirty="0" smtClean="0"/>
              <a:t>Ер таклифи ноэластикдир. Айтиш мумкинки, бу бозорда монополия мавжуд, яъни ерни инсон ҳатти-ҳаракати билан капайтириш мумкин эмас. Агар ерга бўлган талаб ошса, ер таклифи ўзгаришсиз қолади, бироқ нарх ортади.</a:t>
            </a:r>
            <a:endParaRPr lang="ru-RU" sz="24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3573017"/>
            <a:ext cx="4248472" cy="24863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997678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97" y="175034"/>
            <a:ext cx="11033723" cy="53298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509248" y="903386"/>
            <a:ext cx="781665" cy="646331"/>
          </a:xfrm>
          <a:prstGeom prst="rect">
            <a:avLst/>
          </a:prstGeom>
          <a:solidFill>
            <a:schemeClr val="bg1"/>
          </a:solidFill>
        </p:spPr>
        <p:txBody>
          <a:bodyPr wrap="square" rtlCol="0">
            <a:spAutoFit/>
          </a:bodyPr>
          <a:lstStyle/>
          <a:p>
            <a:r>
              <a:rPr lang="uz-Cyrl-UZ" dirty="0" smtClean="0"/>
              <a:t>Олма нархи</a:t>
            </a:r>
            <a:endParaRPr lang="ru-RU" dirty="0"/>
          </a:p>
        </p:txBody>
      </p:sp>
      <p:sp>
        <p:nvSpPr>
          <p:cNvPr id="3" name="TextBox 2"/>
          <p:cNvSpPr txBox="1"/>
          <p:nvPr/>
        </p:nvSpPr>
        <p:spPr>
          <a:xfrm>
            <a:off x="2544526" y="475062"/>
            <a:ext cx="1961536" cy="369332"/>
          </a:xfrm>
          <a:prstGeom prst="rect">
            <a:avLst/>
          </a:prstGeom>
          <a:solidFill>
            <a:schemeClr val="bg1"/>
          </a:solidFill>
        </p:spPr>
        <p:txBody>
          <a:bodyPr wrap="square" rtlCol="0">
            <a:spAutoFit/>
          </a:bodyPr>
          <a:lstStyle/>
          <a:p>
            <a:r>
              <a:rPr lang="uz-Cyrl-UZ" dirty="0" smtClean="0"/>
              <a:t>Олма учун бозор</a:t>
            </a:r>
            <a:endParaRPr lang="ru-RU" dirty="0"/>
          </a:p>
        </p:txBody>
      </p:sp>
      <p:sp>
        <p:nvSpPr>
          <p:cNvPr id="4" name="TextBox 3"/>
          <p:cNvSpPr txBox="1"/>
          <p:nvPr/>
        </p:nvSpPr>
        <p:spPr>
          <a:xfrm>
            <a:off x="4152099" y="4720659"/>
            <a:ext cx="1224116" cy="646331"/>
          </a:xfrm>
          <a:prstGeom prst="rect">
            <a:avLst/>
          </a:prstGeom>
          <a:solidFill>
            <a:schemeClr val="bg1"/>
          </a:solidFill>
        </p:spPr>
        <p:txBody>
          <a:bodyPr wrap="square" rtlCol="0">
            <a:spAutoFit/>
          </a:bodyPr>
          <a:lstStyle/>
          <a:p>
            <a:r>
              <a:rPr lang="uz-Cyrl-UZ" dirty="0" smtClean="0"/>
              <a:t>Олма миқдори</a:t>
            </a:r>
            <a:endParaRPr lang="ru-RU" dirty="0"/>
          </a:p>
        </p:txBody>
      </p:sp>
      <p:sp>
        <p:nvSpPr>
          <p:cNvPr id="6" name="TextBox 5"/>
          <p:cNvSpPr txBox="1"/>
          <p:nvPr/>
        </p:nvSpPr>
        <p:spPr>
          <a:xfrm>
            <a:off x="4388074" y="1549717"/>
            <a:ext cx="840657" cy="338554"/>
          </a:xfrm>
          <a:prstGeom prst="rect">
            <a:avLst/>
          </a:prstGeom>
          <a:solidFill>
            <a:schemeClr val="bg1"/>
          </a:solidFill>
        </p:spPr>
        <p:txBody>
          <a:bodyPr wrap="square" rtlCol="0">
            <a:spAutoFit/>
          </a:bodyPr>
          <a:lstStyle/>
          <a:p>
            <a:r>
              <a:rPr lang="uz-Cyrl-UZ" sz="1600" dirty="0" smtClean="0"/>
              <a:t>Таклиф</a:t>
            </a:r>
            <a:endParaRPr lang="ru-RU" sz="1600" dirty="0"/>
          </a:p>
        </p:txBody>
      </p:sp>
      <p:sp>
        <p:nvSpPr>
          <p:cNvPr id="8" name="TextBox 7"/>
          <p:cNvSpPr txBox="1"/>
          <p:nvPr/>
        </p:nvSpPr>
        <p:spPr>
          <a:xfrm>
            <a:off x="4343829" y="3694090"/>
            <a:ext cx="840657" cy="338554"/>
          </a:xfrm>
          <a:prstGeom prst="rect">
            <a:avLst/>
          </a:prstGeom>
          <a:solidFill>
            <a:schemeClr val="bg1"/>
          </a:solidFill>
        </p:spPr>
        <p:txBody>
          <a:bodyPr wrap="square" rtlCol="0">
            <a:spAutoFit/>
          </a:bodyPr>
          <a:lstStyle/>
          <a:p>
            <a:r>
              <a:rPr lang="uz-Cyrl-UZ" sz="1600" dirty="0" smtClean="0"/>
              <a:t>Талаб</a:t>
            </a:r>
            <a:endParaRPr lang="ru-RU" sz="1600" dirty="0"/>
          </a:p>
        </p:txBody>
      </p:sp>
      <p:sp>
        <p:nvSpPr>
          <p:cNvPr id="7" name="TextBox 6"/>
          <p:cNvSpPr txBox="1"/>
          <p:nvPr/>
        </p:nvSpPr>
        <p:spPr>
          <a:xfrm>
            <a:off x="5376216" y="947633"/>
            <a:ext cx="1002890" cy="923330"/>
          </a:xfrm>
          <a:prstGeom prst="rect">
            <a:avLst/>
          </a:prstGeom>
          <a:solidFill>
            <a:schemeClr val="bg1"/>
          </a:solidFill>
        </p:spPr>
        <p:txBody>
          <a:bodyPr wrap="square" rtlCol="0">
            <a:spAutoFit/>
          </a:bodyPr>
          <a:lstStyle/>
          <a:p>
            <a:r>
              <a:rPr lang="uz-Cyrl-UZ" dirty="0" smtClean="0"/>
              <a:t>Терув-чиларга ҳақ</a:t>
            </a:r>
            <a:endParaRPr lang="ru-RU" dirty="0"/>
          </a:p>
        </p:txBody>
      </p:sp>
      <p:sp>
        <p:nvSpPr>
          <p:cNvPr id="10" name="TextBox 9"/>
          <p:cNvSpPr txBox="1"/>
          <p:nvPr/>
        </p:nvSpPr>
        <p:spPr>
          <a:xfrm>
            <a:off x="7293507" y="430818"/>
            <a:ext cx="3008670" cy="369332"/>
          </a:xfrm>
          <a:prstGeom prst="rect">
            <a:avLst/>
          </a:prstGeom>
          <a:solidFill>
            <a:schemeClr val="bg1"/>
          </a:solidFill>
        </p:spPr>
        <p:txBody>
          <a:bodyPr wrap="square" rtlCol="0">
            <a:spAutoFit/>
          </a:bodyPr>
          <a:lstStyle/>
          <a:p>
            <a:r>
              <a:rPr lang="uz-Cyrl-UZ" dirty="0" smtClean="0"/>
              <a:t>Олма терувчилар учун бозор</a:t>
            </a:r>
            <a:endParaRPr lang="ru-RU" dirty="0"/>
          </a:p>
        </p:txBody>
      </p:sp>
      <p:sp>
        <p:nvSpPr>
          <p:cNvPr id="11" name="TextBox 10"/>
          <p:cNvSpPr txBox="1"/>
          <p:nvPr/>
        </p:nvSpPr>
        <p:spPr>
          <a:xfrm>
            <a:off x="9461520" y="1549717"/>
            <a:ext cx="840657" cy="338554"/>
          </a:xfrm>
          <a:prstGeom prst="rect">
            <a:avLst/>
          </a:prstGeom>
          <a:solidFill>
            <a:schemeClr val="bg1"/>
          </a:solidFill>
        </p:spPr>
        <p:txBody>
          <a:bodyPr wrap="square" rtlCol="0">
            <a:spAutoFit/>
          </a:bodyPr>
          <a:lstStyle/>
          <a:p>
            <a:r>
              <a:rPr lang="uz-Cyrl-UZ" sz="1600" dirty="0" smtClean="0"/>
              <a:t>Таклиф</a:t>
            </a:r>
            <a:endParaRPr lang="ru-RU" sz="1600" dirty="0"/>
          </a:p>
        </p:txBody>
      </p:sp>
      <p:sp>
        <p:nvSpPr>
          <p:cNvPr id="12" name="TextBox 11"/>
          <p:cNvSpPr txBox="1"/>
          <p:nvPr/>
        </p:nvSpPr>
        <p:spPr>
          <a:xfrm>
            <a:off x="9461519" y="3694090"/>
            <a:ext cx="840657" cy="338554"/>
          </a:xfrm>
          <a:prstGeom prst="rect">
            <a:avLst/>
          </a:prstGeom>
          <a:solidFill>
            <a:schemeClr val="bg1"/>
          </a:solidFill>
        </p:spPr>
        <p:txBody>
          <a:bodyPr wrap="square" rtlCol="0">
            <a:spAutoFit/>
          </a:bodyPr>
          <a:lstStyle/>
          <a:p>
            <a:r>
              <a:rPr lang="uz-Cyrl-UZ" sz="1600" dirty="0" smtClean="0"/>
              <a:t>Талаб</a:t>
            </a:r>
            <a:endParaRPr lang="ru-RU" sz="1600" dirty="0"/>
          </a:p>
        </p:txBody>
      </p:sp>
      <p:sp>
        <p:nvSpPr>
          <p:cNvPr id="13" name="TextBox 12"/>
          <p:cNvSpPr txBox="1"/>
          <p:nvPr/>
        </p:nvSpPr>
        <p:spPr>
          <a:xfrm>
            <a:off x="9033816" y="4735408"/>
            <a:ext cx="1828800" cy="646331"/>
          </a:xfrm>
          <a:prstGeom prst="rect">
            <a:avLst/>
          </a:prstGeom>
          <a:solidFill>
            <a:schemeClr val="bg1"/>
          </a:solidFill>
        </p:spPr>
        <p:txBody>
          <a:bodyPr wrap="square" rtlCol="0">
            <a:spAutoFit/>
          </a:bodyPr>
          <a:lstStyle/>
          <a:p>
            <a:r>
              <a:rPr lang="uz-Cyrl-UZ" dirty="0" smtClean="0"/>
              <a:t>Олма терувчилар сони</a:t>
            </a:r>
            <a:endParaRPr lang="ru-RU" dirty="0"/>
          </a:p>
        </p:txBody>
      </p:sp>
      <p:sp>
        <p:nvSpPr>
          <p:cNvPr id="14" name="Заголовок 1"/>
          <p:cNvSpPr>
            <a:spLocks noGrp="1"/>
          </p:cNvSpPr>
          <p:nvPr>
            <p:ph type="title"/>
          </p:nvPr>
        </p:nvSpPr>
        <p:spPr>
          <a:xfrm>
            <a:off x="759542" y="113504"/>
            <a:ext cx="10515600" cy="283804"/>
          </a:xfrm>
        </p:spPr>
        <p:txBody>
          <a:bodyPr>
            <a:normAutofit fontScale="90000"/>
          </a:bodyPr>
          <a:lstStyle/>
          <a:p>
            <a:pPr algn="ctr"/>
            <a:r>
              <a:rPr lang="uz-Cyrl-UZ" sz="3200" b="1" dirty="0" smtClean="0"/>
              <a:t>Меҳнат ресурслари бозори</a:t>
            </a:r>
            <a:endParaRPr lang="ru-RU" sz="3200" b="1" dirty="0"/>
          </a:p>
        </p:txBody>
      </p:sp>
      <p:sp>
        <p:nvSpPr>
          <p:cNvPr id="5" name="Прямоугольник 4"/>
          <p:cNvSpPr/>
          <p:nvPr/>
        </p:nvSpPr>
        <p:spPr>
          <a:xfrm>
            <a:off x="728340" y="5688402"/>
            <a:ext cx="4647875" cy="369332"/>
          </a:xfrm>
          <a:prstGeom prst="rect">
            <a:avLst/>
          </a:prstGeom>
        </p:spPr>
        <p:txBody>
          <a:bodyPr wrap="none">
            <a:spAutoFit/>
          </a:bodyPr>
          <a:lstStyle/>
          <a:p>
            <a:r>
              <a:rPr lang="uz-Cyrl-UZ" dirty="0" smtClean="0"/>
              <a:t>Манба: </a:t>
            </a:r>
            <a:r>
              <a:rPr lang="en-US" dirty="0" smtClean="0"/>
              <a:t>https</a:t>
            </a:r>
            <a:r>
              <a:rPr lang="en-US" dirty="0"/>
              <a:t>://slideplayer.com/slide/5236521/</a:t>
            </a:r>
            <a:endParaRPr lang="ru-RU" dirty="0"/>
          </a:p>
        </p:txBody>
      </p:sp>
    </p:spTree>
    <p:extLst>
      <p:ext uri="{BB962C8B-B14F-4D97-AF65-F5344CB8AC3E}">
        <p14:creationId xmlns:p14="http://schemas.microsoft.com/office/powerpoint/2010/main" val="21899507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3600" dirty="0" smtClean="0"/>
              <a:t>Меҳнат ресурсига бўлган талаб эгри чизиғи силжишига сабаб бўлувчи омиллар</a:t>
            </a:r>
            <a:endParaRPr lang="ru-RU" sz="3600"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396386863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855025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26691" y="1"/>
            <a:ext cx="10515600" cy="683172"/>
          </a:xfrm>
        </p:spPr>
        <p:txBody>
          <a:bodyPr>
            <a:normAutofit/>
          </a:bodyPr>
          <a:lstStyle/>
          <a:p>
            <a:pPr algn="ctr"/>
            <a:r>
              <a:rPr lang="uz-Cyrl-UZ" sz="2800" dirty="0" smtClean="0">
                <a:latin typeface="Arial" panose="020B0604020202020204" pitchFamily="34" charset="0"/>
                <a:cs typeface="Arial" panose="020B0604020202020204" pitchFamily="34" charset="0"/>
              </a:rPr>
              <a:t>Рационал инсонлар маржинал фикрлайди</a:t>
            </a:r>
            <a:endParaRPr lang="ru-RU" sz="2800" dirty="0">
              <a:latin typeface="Arial" panose="020B0604020202020204" pitchFamily="34" charset="0"/>
              <a:cs typeface="Arial" panose="020B0604020202020204" pitchFamily="34"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107130254"/>
              </p:ext>
            </p:extLst>
          </p:nvPr>
        </p:nvGraphicFramePr>
        <p:xfrm>
          <a:off x="144517" y="964963"/>
          <a:ext cx="9724697" cy="4876800"/>
        </p:xfrm>
        <a:graphic>
          <a:graphicData uri="http://schemas.openxmlformats.org/drawingml/2006/table">
            <a:tbl>
              <a:tblPr firstRow="1" bandRow="1">
                <a:tableStyleId>{5C22544A-7EE6-4342-B048-85BDC9FD1C3A}</a:tableStyleId>
              </a:tblPr>
              <a:tblGrid>
                <a:gridCol w="1349219">
                  <a:extLst>
                    <a:ext uri="{9D8B030D-6E8A-4147-A177-3AD203B41FA5}">
                      <a16:colId xmlns:a16="http://schemas.microsoft.com/office/drawing/2014/main" xmlns="" val="20000"/>
                    </a:ext>
                  </a:extLst>
                </a:gridCol>
                <a:gridCol w="1464725">
                  <a:extLst>
                    <a:ext uri="{9D8B030D-6E8A-4147-A177-3AD203B41FA5}">
                      <a16:colId xmlns:a16="http://schemas.microsoft.com/office/drawing/2014/main" xmlns="" val="20001"/>
                    </a:ext>
                  </a:extLst>
                </a:gridCol>
                <a:gridCol w="1671164">
                  <a:extLst>
                    <a:ext uri="{9D8B030D-6E8A-4147-A177-3AD203B41FA5}">
                      <a16:colId xmlns:a16="http://schemas.microsoft.com/office/drawing/2014/main" xmlns="" val="20002"/>
                    </a:ext>
                  </a:extLst>
                </a:gridCol>
                <a:gridCol w="1612182">
                  <a:extLst>
                    <a:ext uri="{9D8B030D-6E8A-4147-A177-3AD203B41FA5}">
                      <a16:colId xmlns:a16="http://schemas.microsoft.com/office/drawing/2014/main" xmlns="" val="20003"/>
                    </a:ext>
                  </a:extLst>
                </a:gridCol>
                <a:gridCol w="1415573">
                  <a:extLst>
                    <a:ext uri="{9D8B030D-6E8A-4147-A177-3AD203B41FA5}">
                      <a16:colId xmlns:a16="http://schemas.microsoft.com/office/drawing/2014/main" xmlns="" val="20004"/>
                    </a:ext>
                  </a:extLst>
                </a:gridCol>
                <a:gridCol w="2211834">
                  <a:extLst>
                    <a:ext uri="{9D8B030D-6E8A-4147-A177-3AD203B41FA5}">
                      <a16:colId xmlns:a16="http://schemas.microsoft.com/office/drawing/2014/main" xmlns="" val="20005"/>
                    </a:ext>
                  </a:extLst>
                </a:gridCol>
              </a:tblGrid>
              <a:tr h="370840">
                <a:tc>
                  <a:txBody>
                    <a:bodyPr/>
                    <a:lstStyle/>
                    <a:p>
                      <a:pPr algn="ctr"/>
                      <a:r>
                        <a:rPr lang="uz-Cyrl-UZ" sz="1800" dirty="0" smtClean="0">
                          <a:latin typeface="Arial" panose="020B0604020202020204" pitchFamily="34" charset="0"/>
                          <a:cs typeface="Arial" panose="020B0604020202020204" pitchFamily="34" charset="0"/>
                        </a:rPr>
                        <a:t>Меҳнат ресурси</a:t>
                      </a:r>
                      <a:endParaRPr lang="ru-RU" sz="1800" dirty="0">
                        <a:latin typeface="Arial" panose="020B0604020202020204" pitchFamily="34" charset="0"/>
                        <a:cs typeface="Arial" panose="020B0604020202020204" pitchFamily="34" charset="0"/>
                      </a:endParaRPr>
                    </a:p>
                  </a:txBody>
                  <a:tcPr/>
                </a:tc>
                <a:tc>
                  <a:txBody>
                    <a:bodyPr/>
                    <a:lstStyle/>
                    <a:p>
                      <a:pPr algn="ctr"/>
                      <a:r>
                        <a:rPr lang="uz-Cyrl-UZ" sz="1800" dirty="0" smtClean="0">
                          <a:latin typeface="Arial" panose="020B0604020202020204" pitchFamily="34" charset="0"/>
                          <a:cs typeface="Arial" panose="020B0604020202020204" pitchFamily="34" charset="0"/>
                        </a:rPr>
                        <a:t>Маҳсулот</a:t>
                      </a:r>
                      <a:endParaRPr lang="ru-RU" sz="1800" dirty="0">
                        <a:latin typeface="Arial" panose="020B0604020202020204" pitchFamily="34" charset="0"/>
                        <a:cs typeface="Arial" panose="020B0604020202020204" pitchFamily="34" charset="0"/>
                      </a:endParaRPr>
                    </a:p>
                  </a:txBody>
                  <a:tcPr/>
                </a:tc>
                <a:tc>
                  <a:txBody>
                    <a:bodyPr/>
                    <a:lstStyle/>
                    <a:p>
                      <a:pPr algn="ctr"/>
                      <a:r>
                        <a:rPr lang="uz-Cyrl-UZ" sz="1800" dirty="0" smtClean="0">
                          <a:latin typeface="Arial" panose="020B0604020202020204" pitchFamily="34" charset="0"/>
                          <a:cs typeface="Arial" panose="020B0604020202020204" pitchFamily="34" charset="0"/>
                        </a:rPr>
                        <a:t>Меҳнат</a:t>
                      </a:r>
                      <a:r>
                        <a:rPr lang="uz-Cyrl-UZ" sz="1800" baseline="0" dirty="0" smtClean="0">
                          <a:latin typeface="Arial" panose="020B0604020202020204" pitchFamily="34" charset="0"/>
                          <a:cs typeface="Arial" panose="020B0604020202020204" pitchFamily="34" charset="0"/>
                        </a:rPr>
                        <a:t> ҳисобидан маржинал маҳсулот</a:t>
                      </a:r>
                      <a:endParaRPr lang="ru-RU" sz="1800" dirty="0">
                        <a:latin typeface="Arial" panose="020B0604020202020204" pitchFamily="34" charset="0"/>
                        <a:cs typeface="Arial" panose="020B0604020202020204"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dirty="0" smtClean="0">
                          <a:latin typeface="Arial" panose="020B0604020202020204" pitchFamily="34" charset="0"/>
                          <a:cs typeface="Arial" panose="020B0604020202020204" pitchFamily="34" charset="0"/>
                        </a:rPr>
                        <a:t>Меҳнат</a:t>
                      </a:r>
                      <a:r>
                        <a:rPr lang="uz-Cyrl-UZ" sz="1800" baseline="0" dirty="0" smtClean="0">
                          <a:latin typeface="Arial" panose="020B0604020202020204" pitchFamily="34" charset="0"/>
                          <a:cs typeface="Arial" panose="020B0604020202020204" pitchFamily="34" charset="0"/>
                        </a:rPr>
                        <a:t> ҳисобидан маржинал маҳсулотнинг</a:t>
                      </a:r>
                      <a:r>
                        <a:rPr lang="en-US" sz="1800" baseline="0" dirty="0" smtClean="0">
                          <a:latin typeface="Arial" panose="020B0604020202020204" pitchFamily="34" charset="0"/>
                          <a:cs typeface="Arial" panose="020B0604020202020204" pitchFamily="34" charset="0"/>
                        </a:rPr>
                        <a:t> </a:t>
                      </a:r>
                      <a:r>
                        <a:rPr lang="uz-Cyrl-UZ" sz="1800" baseline="0" dirty="0" smtClean="0">
                          <a:latin typeface="Arial" panose="020B0604020202020204" pitchFamily="34" charset="0"/>
                          <a:cs typeface="Arial" panose="020B0604020202020204" pitchFamily="34" charset="0"/>
                        </a:rPr>
                        <a:t>қиймати</a:t>
                      </a:r>
                      <a:endParaRPr lang="ru-RU" sz="1800" dirty="0" smtClean="0">
                        <a:latin typeface="Arial" panose="020B0604020202020204" pitchFamily="34" charset="0"/>
                        <a:cs typeface="Arial" panose="020B0604020202020204" pitchFamily="34" charset="0"/>
                      </a:endParaRPr>
                    </a:p>
                    <a:p>
                      <a:pPr algn="ctr"/>
                      <a:endParaRPr lang="ru-RU" sz="1800" dirty="0">
                        <a:latin typeface="Arial" panose="020B0604020202020204" pitchFamily="34" charset="0"/>
                        <a:cs typeface="Arial" panose="020B0604020202020204" pitchFamily="34" charset="0"/>
                      </a:endParaRPr>
                    </a:p>
                  </a:txBody>
                  <a:tcPr/>
                </a:tc>
                <a:tc>
                  <a:txBody>
                    <a:bodyPr/>
                    <a:lstStyle/>
                    <a:p>
                      <a:pPr algn="ctr"/>
                      <a:r>
                        <a:rPr lang="uz-Cyrl-UZ" sz="1800" dirty="0" smtClean="0">
                          <a:latin typeface="Arial" panose="020B0604020202020204" pitchFamily="34" charset="0"/>
                          <a:cs typeface="Arial" panose="020B0604020202020204" pitchFamily="34" charset="0"/>
                        </a:rPr>
                        <a:t>Меҳнат</a:t>
                      </a:r>
                      <a:r>
                        <a:rPr lang="uz-Cyrl-UZ" sz="1800" baseline="0" dirty="0" smtClean="0">
                          <a:latin typeface="Arial" panose="020B0604020202020204" pitchFamily="34" charset="0"/>
                          <a:cs typeface="Arial" panose="020B0604020202020204" pitchFamily="34" charset="0"/>
                        </a:rPr>
                        <a:t> ҳақи</a:t>
                      </a:r>
                      <a:endParaRPr lang="ru-RU" sz="1800" dirty="0">
                        <a:latin typeface="Arial" panose="020B0604020202020204" pitchFamily="34" charset="0"/>
                        <a:cs typeface="Arial" panose="020B0604020202020204" pitchFamily="34" charset="0"/>
                      </a:endParaRPr>
                    </a:p>
                  </a:txBody>
                  <a:tcPr/>
                </a:tc>
                <a:tc>
                  <a:txBody>
                    <a:bodyPr/>
                    <a:lstStyle/>
                    <a:p>
                      <a:pPr algn="ctr"/>
                      <a:r>
                        <a:rPr lang="uz-Cyrl-UZ" sz="1800" dirty="0" smtClean="0">
                          <a:latin typeface="Arial" panose="020B0604020202020204" pitchFamily="34" charset="0"/>
                          <a:cs typeface="Arial" panose="020B0604020202020204" pitchFamily="34" charset="0"/>
                        </a:rPr>
                        <a:t>Маржинал</a:t>
                      </a:r>
                      <a:r>
                        <a:rPr lang="uz-Cyrl-UZ" sz="1800" baseline="0" dirty="0" smtClean="0">
                          <a:latin typeface="Arial" panose="020B0604020202020204" pitchFamily="34" charset="0"/>
                          <a:cs typeface="Arial" panose="020B0604020202020204" pitchFamily="34" charset="0"/>
                        </a:rPr>
                        <a:t> фойда</a:t>
                      </a:r>
                      <a:endParaRPr lang="ru-RU" sz="18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0"/>
                  </a:ext>
                </a:extLst>
              </a:tr>
              <a:tr h="370840">
                <a:tc>
                  <a:txBody>
                    <a:bodyPr/>
                    <a:lstStyle/>
                    <a:p>
                      <a:pPr algn="ctr"/>
                      <a:r>
                        <a:rPr lang="en-US" sz="1800" dirty="0" smtClean="0">
                          <a:latin typeface="Arial" panose="020B0604020202020204" pitchFamily="34" charset="0"/>
                          <a:cs typeface="Arial" panose="020B0604020202020204" pitchFamily="34" charset="0"/>
                        </a:rPr>
                        <a:t>L</a:t>
                      </a:r>
                      <a:r>
                        <a:rPr lang="en-US" sz="1800" baseline="0" dirty="0" smtClean="0">
                          <a:latin typeface="Arial" panose="020B0604020202020204" pitchFamily="34" charset="0"/>
                          <a:cs typeface="Arial" panose="020B0604020202020204" pitchFamily="34" charset="0"/>
                        </a:rPr>
                        <a:t> (</a:t>
                      </a:r>
                      <a:r>
                        <a:rPr lang="uz-Cyrl-UZ" sz="1800" baseline="0" dirty="0" smtClean="0">
                          <a:latin typeface="Arial" panose="020B0604020202020204" pitchFamily="34" charset="0"/>
                          <a:cs typeface="Arial" panose="020B0604020202020204" pitchFamily="34" charset="0"/>
                        </a:rPr>
                        <a:t>ишчилар сони</a:t>
                      </a:r>
                      <a:r>
                        <a:rPr lang="en-US" sz="1800" baseline="0" dirty="0" smtClean="0">
                          <a:latin typeface="Arial" panose="020B0604020202020204" pitchFamily="34" charset="0"/>
                          <a:cs typeface="Arial" panose="020B0604020202020204" pitchFamily="34" charset="0"/>
                        </a:rPr>
                        <a:t>)</a:t>
                      </a:r>
                      <a:endParaRPr lang="ru-RU" sz="1800" dirty="0">
                        <a:latin typeface="Arial" panose="020B0604020202020204" pitchFamily="34" charset="0"/>
                        <a:cs typeface="Arial" panose="020B0604020202020204" pitchFamily="34" charset="0"/>
                      </a:endParaRPr>
                    </a:p>
                  </a:txBody>
                  <a:tcPr/>
                </a:tc>
                <a:tc>
                  <a:txBody>
                    <a:bodyPr/>
                    <a:lstStyle/>
                    <a:p>
                      <a:pPr algn="ctr"/>
                      <a:r>
                        <a:rPr lang="en-US" sz="1800" dirty="0" smtClean="0">
                          <a:latin typeface="Arial" panose="020B0604020202020204" pitchFamily="34" charset="0"/>
                          <a:cs typeface="Arial" panose="020B0604020202020204" pitchFamily="34" charset="0"/>
                        </a:rPr>
                        <a:t>Q</a:t>
                      </a:r>
                      <a:endParaRPr lang="ru-RU" sz="1800" dirty="0">
                        <a:latin typeface="Arial" panose="020B0604020202020204" pitchFamily="34" charset="0"/>
                        <a:cs typeface="Arial" panose="020B0604020202020204" pitchFamily="34" charset="0"/>
                      </a:endParaRPr>
                    </a:p>
                  </a:txBody>
                  <a:tcPr/>
                </a:tc>
                <a:tc>
                  <a:txBody>
                    <a:bodyPr/>
                    <a:lstStyle/>
                    <a:p>
                      <a:pPr algn="ctr"/>
                      <a:r>
                        <a:rPr lang="en-US" sz="1800" dirty="0" smtClean="0">
                          <a:latin typeface="Arial" panose="020B0604020202020204" pitchFamily="34" charset="0"/>
                          <a:cs typeface="Arial" panose="020B0604020202020204" pitchFamily="34" charset="0"/>
                        </a:rPr>
                        <a:t>MPL</a:t>
                      </a:r>
                      <a:endParaRPr lang="ru-RU" sz="1800" dirty="0">
                        <a:latin typeface="Arial" panose="020B0604020202020204" pitchFamily="34" charset="0"/>
                        <a:cs typeface="Arial" panose="020B0604020202020204" pitchFamily="34" charset="0"/>
                      </a:endParaRPr>
                    </a:p>
                  </a:txBody>
                  <a:tcPr/>
                </a:tc>
                <a:tc>
                  <a:txBody>
                    <a:bodyPr/>
                    <a:lstStyle/>
                    <a:p>
                      <a:pPr algn="ctr"/>
                      <a:r>
                        <a:rPr lang="en-US" sz="1800" dirty="0" smtClean="0">
                          <a:latin typeface="Arial" panose="020B0604020202020204" pitchFamily="34" charset="0"/>
                          <a:cs typeface="Arial" panose="020B0604020202020204" pitchFamily="34" charset="0"/>
                        </a:rPr>
                        <a:t>VMPL</a:t>
                      </a:r>
                      <a:r>
                        <a:rPr lang="en-US" sz="1800" baseline="0" dirty="0" smtClean="0">
                          <a:latin typeface="Arial" panose="020B0604020202020204" pitchFamily="34" charset="0"/>
                          <a:cs typeface="Arial" panose="020B0604020202020204" pitchFamily="34" charset="0"/>
                        </a:rPr>
                        <a:t> = P*MPL</a:t>
                      </a:r>
                      <a:endParaRPr lang="uz-Cyrl-UZ" sz="1800" baseline="0" dirty="0" smtClean="0">
                        <a:latin typeface="Arial" panose="020B0604020202020204" pitchFamily="34" charset="0"/>
                        <a:cs typeface="Arial" panose="020B0604020202020204" pitchFamily="34" charset="0"/>
                      </a:endParaRPr>
                    </a:p>
                    <a:p>
                      <a:pPr algn="ctr"/>
                      <a:r>
                        <a:rPr lang="en-US" sz="1800" baseline="0" dirty="0" smtClean="0">
                          <a:latin typeface="Arial" panose="020B0604020202020204" pitchFamily="34" charset="0"/>
                          <a:cs typeface="Arial" panose="020B0604020202020204" pitchFamily="34" charset="0"/>
                        </a:rPr>
                        <a:t>P=10$</a:t>
                      </a:r>
                      <a:endParaRPr lang="ru-RU" sz="1800" dirty="0">
                        <a:latin typeface="Arial" panose="020B0604020202020204" pitchFamily="34" charset="0"/>
                        <a:cs typeface="Arial" panose="020B0604020202020204" pitchFamily="34" charset="0"/>
                      </a:endParaRPr>
                    </a:p>
                  </a:txBody>
                  <a:tcPr/>
                </a:tc>
                <a:tc>
                  <a:txBody>
                    <a:bodyPr/>
                    <a:lstStyle/>
                    <a:p>
                      <a:pPr algn="ctr"/>
                      <a:r>
                        <a:rPr lang="en-US" sz="1800" dirty="0" smtClean="0">
                          <a:latin typeface="Arial" panose="020B0604020202020204" pitchFamily="34" charset="0"/>
                          <a:cs typeface="Arial" panose="020B0604020202020204" pitchFamily="34" charset="0"/>
                        </a:rPr>
                        <a:t>W</a:t>
                      </a:r>
                      <a:endParaRPr lang="ru-RU" sz="1800" dirty="0">
                        <a:latin typeface="Arial" panose="020B0604020202020204" pitchFamily="34" charset="0"/>
                        <a:cs typeface="Arial" panose="020B0604020202020204"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latin typeface="Arial" panose="020B0604020202020204" pitchFamily="34" charset="0"/>
                          <a:cs typeface="Arial" panose="020B0604020202020204" pitchFamily="34" charset="0"/>
                        </a:rPr>
                        <a:t>VMPL</a:t>
                      </a:r>
                      <a:r>
                        <a:rPr lang="uz-Cyrl-UZ" sz="1800" dirty="0" smtClean="0">
                          <a:latin typeface="Arial" panose="020B0604020202020204" pitchFamily="34" charset="0"/>
                          <a:cs typeface="Arial" panose="020B0604020202020204" pitchFamily="34" charset="0"/>
                        </a:rPr>
                        <a:t> - </a:t>
                      </a:r>
                      <a:r>
                        <a:rPr lang="en-US" sz="1800" dirty="0" smtClean="0">
                          <a:latin typeface="Arial" panose="020B0604020202020204" pitchFamily="34" charset="0"/>
                          <a:cs typeface="Arial" panose="020B0604020202020204" pitchFamily="34" charset="0"/>
                        </a:rPr>
                        <a:t>W</a:t>
                      </a:r>
                      <a:endParaRPr lang="ru-RU" sz="1800" dirty="0" smtClean="0">
                        <a:latin typeface="Arial" panose="020B0604020202020204" pitchFamily="34" charset="0"/>
                        <a:cs typeface="Arial" panose="020B0604020202020204" pitchFamily="34" charset="0"/>
                      </a:endParaRPr>
                    </a:p>
                    <a:p>
                      <a:pPr algn="ctr"/>
                      <a:endParaRPr lang="ru-RU" sz="18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1"/>
                  </a:ext>
                </a:extLst>
              </a:tr>
              <a:tr h="370840">
                <a:tc>
                  <a:txBody>
                    <a:bodyPr/>
                    <a:lstStyle/>
                    <a:p>
                      <a:pPr algn="ctr"/>
                      <a:r>
                        <a:rPr lang="uz-Cyrl-UZ" sz="1800" dirty="0" smtClean="0">
                          <a:latin typeface="Arial" panose="020B0604020202020204" pitchFamily="34" charset="0"/>
                          <a:cs typeface="Arial" panose="020B0604020202020204" pitchFamily="34" charset="0"/>
                        </a:rPr>
                        <a:t>0</a:t>
                      </a:r>
                      <a:endParaRPr lang="ru-RU" sz="1800" dirty="0">
                        <a:latin typeface="Arial" panose="020B0604020202020204" pitchFamily="34" charset="0"/>
                        <a:cs typeface="Arial" panose="020B0604020202020204" pitchFamily="34" charset="0"/>
                      </a:endParaRPr>
                    </a:p>
                  </a:txBody>
                  <a:tcPr/>
                </a:tc>
                <a:tc>
                  <a:txBody>
                    <a:bodyPr/>
                    <a:lstStyle/>
                    <a:p>
                      <a:pPr algn="ctr"/>
                      <a:r>
                        <a:rPr lang="uz-Cyrl-UZ" sz="1800" dirty="0" smtClean="0">
                          <a:latin typeface="Arial" panose="020B0604020202020204" pitchFamily="34" charset="0"/>
                          <a:cs typeface="Arial" panose="020B0604020202020204" pitchFamily="34" charset="0"/>
                        </a:rPr>
                        <a:t>0</a:t>
                      </a:r>
                      <a:endParaRPr lang="ru-RU" sz="1800" dirty="0">
                        <a:latin typeface="Arial" panose="020B0604020202020204" pitchFamily="34" charset="0"/>
                        <a:cs typeface="Arial" panose="020B0604020202020204" pitchFamily="34" charset="0"/>
                      </a:endParaRPr>
                    </a:p>
                  </a:txBody>
                  <a:tcPr/>
                </a:tc>
                <a:tc>
                  <a:txBody>
                    <a:bodyPr/>
                    <a:lstStyle/>
                    <a:p>
                      <a:pPr algn="ctr"/>
                      <a:r>
                        <a:rPr lang="uz-Cyrl-UZ" sz="1800" dirty="0" smtClean="0">
                          <a:latin typeface="Arial" panose="020B0604020202020204" pitchFamily="34" charset="0"/>
                          <a:cs typeface="Arial" panose="020B0604020202020204" pitchFamily="34" charset="0"/>
                        </a:rPr>
                        <a:t>-</a:t>
                      </a:r>
                      <a:endParaRPr lang="ru-RU" sz="1800" dirty="0">
                        <a:latin typeface="Arial" panose="020B0604020202020204" pitchFamily="34" charset="0"/>
                        <a:cs typeface="Arial" panose="020B0604020202020204" pitchFamily="34" charset="0"/>
                      </a:endParaRPr>
                    </a:p>
                  </a:txBody>
                  <a:tcPr/>
                </a:tc>
                <a:tc>
                  <a:txBody>
                    <a:bodyPr/>
                    <a:lstStyle/>
                    <a:p>
                      <a:pPr algn="ctr"/>
                      <a:endParaRPr lang="ru-RU" sz="1800" dirty="0">
                        <a:latin typeface="Arial" panose="020B0604020202020204" pitchFamily="34" charset="0"/>
                        <a:cs typeface="Arial" panose="020B0604020202020204" pitchFamily="34" charset="0"/>
                      </a:endParaRPr>
                    </a:p>
                  </a:txBody>
                  <a:tcPr/>
                </a:tc>
                <a:tc>
                  <a:txBody>
                    <a:bodyPr/>
                    <a:lstStyle/>
                    <a:p>
                      <a:pPr algn="ctr"/>
                      <a:endParaRPr lang="ru-RU" sz="1800" dirty="0">
                        <a:latin typeface="Arial" panose="020B0604020202020204" pitchFamily="34" charset="0"/>
                        <a:cs typeface="Arial" panose="020B0604020202020204" pitchFamily="34" charset="0"/>
                      </a:endParaRPr>
                    </a:p>
                  </a:txBody>
                  <a:tcPr/>
                </a:tc>
                <a:tc>
                  <a:txBody>
                    <a:bodyPr/>
                    <a:lstStyle/>
                    <a:p>
                      <a:pPr algn="ctr"/>
                      <a:endParaRPr lang="ru-RU" sz="18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2"/>
                  </a:ext>
                </a:extLst>
              </a:tr>
              <a:tr h="370840">
                <a:tc>
                  <a:txBody>
                    <a:bodyPr/>
                    <a:lstStyle/>
                    <a:p>
                      <a:pPr algn="ctr"/>
                      <a:r>
                        <a:rPr lang="uz-Cyrl-UZ" sz="1800" dirty="0" smtClean="0">
                          <a:latin typeface="Arial" panose="020B0604020202020204" pitchFamily="34" charset="0"/>
                          <a:cs typeface="Arial" panose="020B0604020202020204" pitchFamily="34" charset="0"/>
                        </a:rPr>
                        <a:t>1</a:t>
                      </a:r>
                      <a:endParaRPr lang="ru-RU" sz="1800" dirty="0">
                        <a:latin typeface="Arial" panose="020B0604020202020204" pitchFamily="34" charset="0"/>
                        <a:cs typeface="Arial" panose="020B0604020202020204" pitchFamily="34" charset="0"/>
                      </a:endParaRPr>
                    </a:p>
                  </a:txBody>
                  <a:tcPr/>
                </a:tc>
                <a:tc>
                  <a:txBody>
                    <a:bodyPr/>
                    <a:lstStyle/>
                    <a:p>
                      <a:pPr algn="ctr"/>
                      <a:r>
                        <a:rPr lang="uz-Cyrl-UZ" sz="1800" dirty="0" smtClean="0">
                          <a:latin typeface="Arial" panose="020B0604020202020204" pitchFamily="34" charset="0"/>
                          <a:cs typeface="Arial" panose="020B0604020202020204" pitchFamily="34" charset="0"/>
                        </a:rPr>
                        <a:t>100</a:t>
                      </a:r>
                      <a:endParaRPr lang="ru-RU" sz="1800" dirty="0">
                        <a:latin typeface="Arial" panose="020B0604020202020204" pitchFamily="34" charset="0"/>
                        <a:cs typeface="Arial" panose="020B0604020202020204" pitchFamily="34" charset="0"/>
                      </a:endParaRPr>
                    </a:p>
                  </a:txBody>
                  <a:tcPr/>
                </a:tc>
                <a:tc>
                  <a:txBody>
                    <a:bodyPr/>
                    <a:lstStyle/>
                    <a:p>
                      <a:pPr algn="ctr"/>
                      <a:r>
                        <a:rPr lang="uz-Cyrl-UZ" sz="1800" dirty="0" smtClean="0">
                          <a:latin typeface="Arial" panose="020B0604020202020204" pitchFamily="34" charset="0"/>
                          <a:cs typeface="Arial" panose="020B0604020202020204" pitchFamily="34" charset="0"/>
                        </a:rPr>
                        <a:t>100</a:t>
                      </a:r>
                      <a:endParaRPr lang="ru-RU" sz="1800" dirty="0">
                        <a:latin typeface="Arial" panose="020B0604020202020204" pitchFamily="34" charset="0"/>
                        <a:cs typeface="Arial" panose="020B0604020202020204" pitchFamily="34" charset="0"/>
                      </a:endParaRPr>
                    </a:p>
                  </a:txBody>
                  <a:tcPr/>
                </a:tc>
                <a:tc>
                  <a:txBody>
                    <a:bodyPr/>
                    <a:lstStyle/>
                    <a:p>
                      <a:pPr algn="ctr"/>
                      <a:r>
                        <a:rPr lang="en-US" sz="1800" dirty="0" smtClean="0">
                          <a:latin typeface="Arial" panose="020B0604020202020204" pitchFamily="34" charset="0"/>
                          <a:cs typeface="Arial" panose="020B0604020202020204" pitchFamily="34" charset="0"/>
                        </a:rPr>
                        <a:t>$1000</a:t>
                      </a:r>
                      <a:endParaRPr lang="ru-RU" sz="1800" dirty="0">
                        <a:latin typeface="Arial" panose="020B0604020202020204" pitchFamily="34" charset="0"/>
                        <a:cs typeface="Arial" panose="020B0604020202020204" pitchFamily="34" charset="0"/>
                      </a:endParaRPr>
                    </a:p>
                  </a:txBody>
                  <a:tcPr/>
                </a:tc>
                <a:tc>
                  <a:txBody>
                    <a:bodyPr/>
                    <a:lstStyle/>
                    <a:p>
                      <a:pPr algn="ctr"/>
                      <a:r>
                        <a:rPr lang="en-US" sz="1800" dirty="0" smtClean="0">
                          <a:latin typeface="Arial" panose="020B0604020202020204" pitchFamily="34" charset="0"/>
                          <a:cs typeface="Arial" panose="020B0604020202020204" pitchFamily="34" charset="0"/>
                        </a:rPr>
                        <a:t>$500</a:t>
                      </a:r>
                      <a:endParaRPr lang="ru-RU" sz="1800" dirty="0">
                        <a:latin typeface="Arial" panose="020B0604020202020204" pitchFamily="34" charset="0"/>
                        <a:cs typeface="Arial" panose="020B0604020202020204" pitchFamily="34" charset="0"/>
                      </a:endParaRPr>
                    </a:p>
                  </a:txBody>
                  <a:tcPr/>
                </a:tc>
                <a:tc>
                  <a:txBody>
                    <a:bodyPr/>
                    <a:lstStyle/>
                    <a:p>
                      <a:pPr algn="ctr"/>
                      <a:r>
                        <a:rPr lang="en-US" sz="1800" dirty="0" smtClean="0">
                          <a:latin typeface="Arial" panose="020B0604020202020204" pitchFamily="34" charset="0"/>
                          <a:cs typeface="Arial" panose="020B0604020202020204" pitchFamily="34" charset="0"/>
                        </a:rPr>
                        <a:t>500</a:t>
                      </a:r>
                      <a:endParaRPr lang="ru-RU" sz="18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3"/>
                  </a:ext>
                </a:extLst>
              </a:tr>
              <a:tr h="370840">
                <a:tc>
                  <a:txBody>
                    <a:bodyPr/>
                    <a:lstStyle/>
                    <a:p>
                      <a:pPr algn="ctr"/>
                      <a:r>
                        <a:rPr lang="uz-Cyrl-UZ" sz="1800" dirty="0" smtClean="0">
                          <a:latin typeface="Arial" panose="020B0604020202020204" pitchFamily="34" charset="0"/>
                          <a:cs typeface="Arial" panose="020B0604020202020204" pitchFamily="34" charset="0"/>
                        </a:rPr>
                        <a:t>2</a:t>
                      </a:r>
                      <a:endParaRPr lang="ru-RU" sz="1800" dirty="0">
                        <a:latin typeface="Arial" panose="020B0604020202020204" pitchFamily="34" charset="0"/>
                        <a:cs typeface="Arial" panose="020B0604020202020204" pitchFamily="34" charset="0"/>
                      </a:endParaRPr>
                    </a:p>
                  </a:txBody>
                  <a:tcPr/>
                </a:tc>
                <a:tc>
                  <a:txBody>
                    <a:bodyPr/>
                    <a:lstStyle/>
                    <a:p>
                      <a:pPr algn="ctr"/>
                      <a:r>
                        <a:rPr lang="uz-Cyrl-UZ" sz="1800" dirty="0" smtClean="0">
                          <a:latin typeface="Arial" panose="020B0604020202020204" pitchFamily="34" charset="0"/>
                          <a:cs typeface="Arial" panose="020B0604020202020204" pitchFamily="34" charset="0"/>
                        </a:rPr>
                        <a:t>180</a:t>
                      </a:r>
                      <a:endParaRPr lang="ru-RU" sz="1800" dirty="0">
                        <a:latin typeface="Arial" panose="020B0604020202020204" pitchFamily="34" charset="0"/>
                        <a:cs typeface="Arial" panose="020B0604020202020204" pitchFamily="34" charset="0"/>
                      </a:endParaRPr>
                    </a:p>
                  </a:txBody>
                  <a:tcPr/>
                </a:tc>
                <a:tc>
                  <a:txBody>
                    <a:bodyPr/>
                    <a:lstStyle/>
                    <a:p>
                      <a:pPr algn="ctr"/>
                      <a:r>
                        <a:rPr lang="uz-Cyrl-UZ" sz="1800" dirty="0" smtClean="0">
                          <a:latin typeface="Arial" panose="020B0604020202020204" pitchFamily="34" charset="0"/>
                          <a:cs typeface="Arial" panose="020B0604020202020204" pitchFamily="34" charset="0"/>
                        </a:rPr>
                        <a:t>80</a:t>
                      </a:r>
                      <a:endParaRPr lang="ru-RU" sz="1800" dirty="0">
                        <a:latin typeface="Arial" panose="020B0604020202020204" pitchFamily="34" charset="0"/>
                        <a:cs typeface="Arial" panose="020B0604020202020204" pitchFamily="34" charset="0"/>
                      </a:endParaRPr>
                    </a:p>
                  </a:txBody>
                  <a:tcPr/>
                </a:tc>
                <a:tc>
                  <a:txBody>
                    <a:bodyPr/>
                    <a:lstStyle/>
                    <a:p>
                      <a:pPr algn="ctr"/>
                      <a:r>
                        <a:rPr lang="en-US" sz="1800" dirty="0" smtClean="0">
                          <a:latin typeface="Arial" panose="020B0604020202020204" pitchFamily="34" charset="0"/>
                          <a:cs typeface="Arial" panose="020B0604020202020204" pitchFamily="34" charset="0"/>
                        </a:rPr>
                        <a:t>800</a:t>
                      </a:r>
                      <a:endParaRPr lang="ru-RU" sz="1800" dirty="0">
                        <a:latin typeface="Arial" panose="020B0604020202020204" pitchFamily="34" charset="0"/>
                        <a:cs typeface="Arial" panose="020B0604020202020204" pitchFamily="34" charset="0"/>
                      </a:endParaRPr>
                    </a:p>
                  </a:txBody>
                  <a:tcPr/>
                </a:tc>
                <a:tc>
                  <a:txBody>
                    <a:bodyPr/>
                    <a:lstStyle/>
                    <a:p>
                      <a:pPr algn="ctr"/>
                      <a:r>
                        <a:rPr lang="en-US" sz="1800" dirty="0" smtClean="0">
                          <a:latin typeface="Arial" panose="020B0604020202020204" pitchFamily="34" charset="0"/>
                          <a:cs typeface="Arial" panose="020B0604020202020204" pitchFamily="34" charset="0"/>
                        </a:rPr>
                        <a:t>500</a:t>
                      </a:r>
                      <a:endParaRPr lang="ru-RU" sz="1800" dirty="0">
                        <a:latin typeface="Arial" panose="020B0604020202020204" pitchFamily="34" charset="0"/>
                        <a:cs typeface="Arial" panose="020B0604020202020204" pitchFamily="34" charset="0"/>
                      </a:endParaRPr>
                    </a:p>
                  </a:txBody>
                  <a:tcPr/>
                </a:tc>
                <a:tc>
                  <a:txBody>
                    <a:bodyPr/>
                    <a:lstStyle/>
                    <a:p>
                      <a:pPr algn="ctr"/>
                      <a:r>
                        <a:rPr lang="en-US" sz="1800" dirty="0" smtClean="0">
                          <a:latin typeface="Arial" panose="020B0604020202020204" pitchFamily="34" charset="0"/>
                          <a:cs typeface="Arial" panose="020B0604020202020204" pitchFamily="34" charset="0"/>
                        </a:rPr>
                        <a:t>300</a:t>
                      </a:r>
                      <a:endParaRPr lang="ru-RU" sz="18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4"/>
                  </a:ext>
                </a:extLst>
              </a:tr>
              <a:tr h="370840">
                <a:tc>
                  <a:txBody>
                    <a:bodyPr/>
                    <a:lstStyle/>
                    <a:p>
                      <a:pPr algn="ctr"/>
                      <a:r>
                        <a:rPr lang="uz-Cyrl-UZ" sz="1800" dirty="0" smtClean="0">
                          <a:latin typeface="Arial" panose="020B0604020202020204" pitchFamily="34" charset="0"/>
                          <a:cs typeface="Arial" panose="020B0604020202020204" pitchFamily="34" charset="0"/>
                        </a:rPr>
                        <a:t>3</a:t>
                      </a:r>
                      <a:endParaRPr lang="ru-RU" sz="1800" dirty="0">
                        <a:latin typeface="Arial" panose="020B0604020202020204" pitchFamily="34" charset="0"/>
                        <a:cs typeface="Arial" panose="020B0604020202020204" pitchFamily="34" charset="0"/>
                      </a:endParaRPr>
                    </a:p>
                  </a:txBody>
                  <a:tcPr/>
                </a:tc>
                <a:tc>
                  <a:txBody>
                    <a:bodyPr/>
                    <a:lstStyle/>
                    <a:p>
                      <a:pPr algn="ctr"/>
                      <a:r>
                        <a:rPr lang="uz-Cyrl-UZ" sz="1800" dirty="0" smtClean="0">
                          <a:latin typeface="Arial" panose="020B0604020202020204" pitchFamily="34" charset="0"/>
                          <a:cs typeface="Arial" panose="020B0604020202020204" pitchFamily="34" charset="0"/>
                        </a:rPr>
                        <a:t>240</a:t>
                      </a:r>
                      <a:endParaRPr lang="ru-RU" sz="1800" dirty="0">
                        <a:latin typeface="Arial" panose="020B0604020202020204" pitchFamily="34" charset="0"/>
                        <a:cs typeface="Arial" panose="020B0604020202020204" pitchFamily="34" charset="0"/>
                      </a:endParaRPr>
                    </a:p>
                  </a:txBody>
                  <a:tcPr/>
                </a:tc>
                <a:tc>
                  <a:txBody>
                    <a:bodyPr/>
                    <a:lstStyle/>
                    <a:p>
                      <a:pPr algn="ctr"/>
                      <a:r>
                        <a:rPr lang="uz-Cyrl-UZ" sz="1800" dirty="0" smtClean="0">
                          <a:latin typeface="Arial" panose="020B0604020202020204" pitchFamily="34" charset="0"/>
                          <a:cs typeface="Arial" panose="020B0604020202020204" pitchFamily="34" charset="0"/>
                        </a:rPr>
                        <a:t>60</a:t>
                      </a:r>
                      <a:endParaRPr lang="ru-RU" sz="1800" dirty="0">
                        <a:latin typeface="Arial" panose="020B0604020202020204" pitchFamily="34" charset="0"/>
                        <a:cs typeface="Arial" panose="020B0604020202020204" pitchFamily="34" charset="0"/>
                      </a:endParaRPr>
                    </a:p>
                  </a:txBody>
                  <a:tcPr/>
                </a:tc>
                <a:tc>
                  <a:txBody>
                    <a:bodyPr/>
                    <a:lstStyle/>
                    <a:p>
                      <a:pPr algn="ctr"/>
                      <a:r>
                        <a:rPr lang="en-US" sz="1800" dirty="0" smtClean="0">
                          <a:latin typeface="Arial" panose="020B0604020202020204" pitchFamily="34" charset="0"/>
                          <a:cs typeface="Arial" panose="020B0604020202020204" pitchFamily="34" charset="0"/>
                        </a:rPr>
                        <a:t>600</a:t>
                      </a:r>
                      <a:endParaRPr lang="ru-RU" sz="1800" dirty="0">
                        <a:latin typeface="Arial" panose="020B0604020202020204" pitchFamily="34" charset="0"/>
                        <a:cs typeface="Arial" panose="020B0604020202020204" pitchFamily="34" charset="0"/>
                      </a:endParaRPr>
                    </a:p>
                  </a:txBody>
                  <a:tcPr/>
                </a:tc>
                <a:tc>
                  <a:txBody>
                    <a:bodyPr/>
                    <a:lstStyle/>
                    <a:p>
                      <a:pPr algn="ctr"/>
                      <a:r>
                        <a:rPr lang="en-US" sz="1800" dirty="0" smtClean="0">
                          <a:latin typeface="Arial" panose="020B0604020202020204" pitchFamily="34" charset="0"/>
                          <a:cs typeface="Arial" panose="020B0604020202020204" pitchFamily="34" charset="0"/>
                        </a:rPr>
                        <a:t>500</a:t>
                      </a:r>
                      <a:endParaRPr lang="ru-RU" sz="1800" dirty="0">
                        <a:latin typeface="Arial" panose="020B0604020202020204" pitchFamily="34" charset="0"/>
                        <a:cs typeface="Arial" panose="020B0604020202020204" pitchFamily="34" charset="0"/>
                      </a:endParaRPr>
                    </a:p>
                  </a:txBody>
                  <a:tcPr/>
                </a:tc>
                <a:tc>
                  <a:txBody>
                    <a:bodyPr/>
                    <a:lstStyle/>
                    <a:p>
                      <a:pPr algn="ctr"/>
                      <a:r>
                        <a:rPr lang="en-US" sz="1800" dirty="0" smtClean="0">
                          <a:latin typeface="Arial" panose="020B0604020202020204" pitchFamily="34" charset="0"/>
                          <a:cs typeface="Arial" panose="020B0604020202020204" pitchFamily="34" charset="0"/>
                        </a:rPr>
                        <a:t>100</a:t>
                      </a:r>
                      <a:endParaRPr lang="ru-RU" sz="18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5"/>
                  </a:ext>
                </a:extLst>
              </a:tr>
              <a:tr h="370840">
                <a:tc>
                  <a:txBody>
                    <a:bodyPr/>
                    <a:lstStyle/>
                    <a:p>
                      <a:pPr algn="ctr"/>
                      <a:r>
                        <a:rPr lang="uz-Cyrl-UZ" sz="1800" dirty="0" smtClean="0">
                          <a:latin typeface="Arial" panose="020B0604020202020204" pitchFamily="34" charset="0"/>
                          <a:cs typeface="Arial" panose="020B0604020202020204" pitchFamily="34" charset="0"/>
                        </a:rPr>
                        <a:t>4</a:t>
                      </a:r>
                      <a:endParaRPr lang="ru-RU" sz="1800" dirty="0">
                        <a:latin typeface="Arial" panose="020B0604020202020204" pitchFamily="34" charset="0"/>
                        <a:cs typeface="Arial" panose="020B0604020202020204" pitchFamily="34" charset="0"/>
                      </a:endParaRPr>
                    </a:p>
                  </a:txBody>
                  <a:tcPr/>
                </a:tc>
                <a:tc>
                  <a:txBody>
                    <a:bodyPr/>
                    <a:lstStyle/>
                    <a:p>
                      <a:pPr algn="ctr"/>
                      <a:r>
                        <a:rPr lang="uz-Cyrl-UZ" sz="1800" dirty="0" smtClean="0">
                          <a:latin typeface="Arial" panose="020B0604020202020204" pitchFamily="34" charset="0"/>
                          <a:cs typeface="Arial" panose="020B0604020202020204" pitchFamily="34" charset="0"/>
                        </a:rPr>
                        <a:t>280</a:t>
                      </a:r>
                      <a:endParaRPr lang="ru-RU" sz="1800" dirty="0">
                        <a:latin typeface="Arial" panose="020B0604020202020204" pitchFamily="34" charset="0"/>
                        <a:cs typeface="Arial" panose="020B0604020202020204" pitchFamily="34" charset="0"/>
                      </a:endParaRPr>
                    </a:p>
                  </a:txBody>
                  <a:tcPr/>
                </a:tc>
                <a:tc>
                  <a:txBody>
                    <a:bodyPr/>
                    <a:lstStyle/>
                    <a:p>
                      <a:pPr algn="ctr"/>
                      <a:r>
                        <a:rPr lang="uz-Cyrl-UZ" sz="1800" dirty="0" smtClean="0">
                          <a:latin typeface="Arial" panose="020B0604020202020204" pitchFamily="34" charset="0"/>
                          <a:cs typeface="Arial" panose="020B0604020202020204" pitchFamily="34" charset="0"/>
                        </a:rPr>
                        <a:t>40</a:t>
                      </a:r>
                      <a:endParaRPr lang="ru-RU" sz="1800" dirty="0">
                        <a:latin typeface="Arial" panose="020B0604020202020204" pitchFamily="34" charset="0"/>
                        <a:cs typeface="Arial" panose="020B0604020202020204" pitchFamily="34" charset="0"/>
                      </a:endParaRPr>
                    </a:p>
                  </a:txBody>
                  <a:tcPr/>
                </a:tc>
                <a:tc>
                  <a:txBody>
                    <a:bodyPr/>
                    <a:lstStyle/>
                    <a:p>
                      <a:pPr algn="ctr"/>
                      <a:r>
                        <a:rPr lang="en-US" sz="1800" dirty="0" smtClean="0">
                          <a:latin typeface="Arial" panose="020B0604020202020204" pitchFamily="34" charset="0"/>
                          <a:cs typeface="Arial" panose="020B0604020202020204" pitchFamily="34" charset="0"/>
                        </a:rPr>
                        <a:t>400</a:t>
                      </a:r>
                      <a:endParaRPr lang="ru-RU" sz="1800" dirty="0">
                        <a:latin typeface="Arial" panose="020B0604020202020204" pitchFamily="34" charset="0"/>
                        <a:cs typeface="Arial" panose="020B0604020202020204" pitchFamily="34" charset="0"/>
                      </a:endParaRPr>
                    </a:p>
                  </a:txBody>
                  <a:tcPr/>
                </a:tc>
                <a:tc>
                  <a:txBody>
                    <a:bodyPr/>
                    <a:lstStyle/>
                    <a:p>
                      <a:pPr algn="ctr"/>
                      <a:r>
                        <a:rPr lang="en-US" sz="1800" dirty="0" smtClean="0">
                          <a:latin typeface="Arial" panose="020B0604020202020204" pitchFamily="34" charset="0"/>
                          <a:cs typeface="Arial" panose="020B0604020202020204" pitchFamily="34" charset="0"/>
                        </a:rPr>
                        <a:t>500</a:t>
                      </a:r>
                      <a:endParaRPr lang="ru-RU" sz="1800" dirty="0">
                        <a:latin typeface="Arial" panose="020B0604020202020204" pitchFamily="34" charset="0"/>
                        <a:cs typeface="Arial" panose="020B0604020202020204" pitchFamily="34" charset="0"/>
                      </a:endParaRPr>
                    </a:p>
                  </a:txBody>
                  <a:tcPr/>
                </a:tc>
                <a:tc>
                  <a:txBody>
                    <a:bodyPr/>
                    <a:lstStyle/>
                    <a:p>
                      <a:pPr algn="ctr"/>
                      <a:r>
                        <a:rPr lang="en-US" sz="1800" dirty="0" smtClean="0">
                          <a:latin typeface="Arial" panose="020B0604020202020204" pitchFamily="34" charset="0"/>
                          <a:cs typeface="Arial" panose="020B0604020202020204" pitchFamily="34" charset="0"/>
                        </a:rPr>
                        <a:t>-100</a:t>
                      </a:r>
                      <a:endParaRPr lang="ru-RU" sz="18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6"/>
                  </a:ext>
                </a:extLst>
              </a:tr>
              <a:tr h="370840">
                <a:tc>
                  <a:txBody>
                    <a:bodyPr/>
                    <a:lstStyle/>
                    <a:p>
                      <a:pPr algn="ctr"/>
                      <a:r>
                        <a:rPr lang="uz-Cyrl-UZ" sz="1800" dirty="0" smtClean="0">
                          <a:latin typeface="Arial" panose="020B0604020202020204" pitchFamily="34" charset="0"/>
                          <a:cs typeface="Arial" panose="020B0604020202020204" pitchFamily="34" charset="0"/>
                        </a:rPr>
                        <a:t>5</a:t>
                      </a:r>
                      <a:endParaRPr lang="ru-RU" sz="1800" dirty="0">
                        <a:latin typeface="Arial" panose="020B0604020202020204" pitchFamily="34" charset="0"/>
                        <a:cs typeface="Arial" panose="020B0604020202020204" pitchFamily="34" charset="0"/>
                      </a:endParaRPr>
                    </a:p>
                  </a:txBody>
                  <a:tcPr/>
                </a:tc>
                <a:tc>
                  <a:txBody>
                    <a:bodyPr/>
                    <a:lstStyle/>
                    <a:p>
                      <a:pPr algn="ctr"/>
                      <a:r>
                        <a:rPr lang="uz-Cyrl-UZ" sz="1800" dirty="0" smtClean="0">
                          <a:latin typeface="Arial" panose="020B0604020202020204" pitchFamily="34" charset="0"/>
                          <a:cs typeface="Arial" panose="020B0604020202020204" pitchFamily="34" charset="0"/>
                        </a:rPr>
                        <a:t>300</a:t>
                      </a:r>
                      <a:endParaRPr lang="ru-RU" sz="1800" dirty="0">
                        <a:latin typeface="Arial" panose="020B0604020202020204" pitchFamily="34" charset="0"/>
                        <a:cs typeface="Arial" panose="020B0604020202020204" pitchFamily="34" charset="0"/>
                      </a:endParaRPr>
                    </a:p>
                  </a:txBody>
                  <a:tcPr/>
                </a:tc>
                <a:tc>
                  <a:txBody>
                    <a:bodyPr/>
                    <a:lstStyle/>
                    <a:p>
                      <a:pPr algn="ctr"/>
                      <a:r>
                        <a:rPr lang="uz-Cyrl-UZ" sz="1800" dirty="0" smtClean="0">
                          <a:latin typeface="Arial" panose="020B0604020202020204" pitchFamily="34" charset="0"/>
                          <a:cs typeface="Arial" panose="020B0604020202020204" pitchFamily="34" charset="0"/>
                        </a:rPr>
                        <a:t>20</a:t>
                      </a:r>
                      <a:endParaRPr lang="ru-RU" sz="1800" dirty="0">
                        <a:latin typeface="Arial" panose="020B0604020202020204" pitchFamily="34" charset="0"/>
                        <a:cs typeface="Arial" panose="020B0604020202020204" pitchFamily="34" charset="0"/>
                      </a:endParaRPr>
                    </a:p>
                  </a:txBody>
                  <a:tcPr/>
                </a:tc>
                <a:tc>
                  <a:txBody>
                    <a:bodyPr/>
                    <a:lstStyle/>
                    <a:p>
                      <a:pPr algn="ctr"/>
                      <a:r>
                        <a:rPr lang="en-US" sz="1800" dirty="0" smtClean="0">
                          <a:latin typeface="Arial" panose="020B0604020202020204" pitchFamily="34" charset="0"/>
                          <a:cs typeface="Arial" panose="020B0604020202020204" pitchFamily="34" charset="0"/>
                        </a:rPr>
                        <a:t>200</a:t>
                      </a:r>
                      <a:endParaRPr lang="ru-RU" sz="1800" dirty="0">
                        <a:latin typeface="Arial" panose="020B0604020202020204" pitchFamily="34" charset="0"/>
                        <a:cs typeface="Arial" panose="020B0604020202020204" pitchFamily="34" charset="0"/>
                      </a:endParaRPr>
                    </a:p>
                  </a:txBody>
                  <a:tcPr/>
                </a:tc>
                <a:tc>
                  <a:txBody>
                    <a:bodyPr/>
                    <a:lstStyle/>
                    <a:p>
                      <a:pPr algn="ctr"/>
                      <a:r>
                        <a:rPr lang="en-US" sz="1800" dirty="0" smtClean="0">
                          <a:latin typeface="Arial" panose="020B0604020202020204" pitchFamily="34" charset="0"/>
                          <a:cs typeface="Arial" panose="020B0604020202020204" pitchFamily="34" charset="0"/>
                        </a:rPr>
                        <a:t>500</a:t>
                      </a:r>
                      <a:endParaRPr lang="ru-RU" sz="1800" dirty="0">
                        <a:latin typeface="Arial" panose="020B0604020202020204" pitchFamily="34" charset="0"/>
                        <a:cs typeface="Arial" panose="020B0604020202020204" pitchFamily="34" charset="0"/>
                      </a:endParaRPr>
                    </a:p>
                  </a:txBody>
                  <a:tcPr/>
                </a:tc>
                <a:tc>
                  <a:txBody>
                    <a:bodyPr/>
                    <a:lstStyle/>
                    <a:p>
                      <a:pPr algn="ctr"/>
                      <a:r>
                        <a:rPr lang="en-US" sz="1800" dirty="0" smtClean="0">
                          <a:latin typeface="Arial" panose="020B0604020202020204" pitchFamily="34" charset="0"/>
                          <a:cs typeface="Arial" panose="020B0604020202020204" pitchFamily="34" charset="0"/>
                        </a:rPr>
                        <a:t>-300</a:t>
                      </a:r>
                      <a:endParaRPr lang="ru-RU" sz="18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7"/>
                  </a:ext>
                </a:extLst>
              </a:tr>
            </a:tbl>
          </a:graphicData>
        </a:graphic>
      </p:graphicFrame>
    </p:spTree>
    <p:extLst>
      <p:ext uri="{BB962C8B-B14F-4D97-AF65-F5344CB8AC3E}">
        <p14:creationId xmlns:p14="http://schemas.microsoft.com/office/powerpoint/2010/main" val="484909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89"/>
          <p:cNvGraphicFramePr>
            <a:graphicFrameLocks noGrp="1"/>
          </p:cNvGraphicFramePr>
          <p:nvPr>
            <p:ph sz="half" idx="4294967295"/>
            <p:extLst>
              <p:ext uri="{D42A27DB-BD31-4B8C-83A1-F6EECF244321}">
                <p14:modId xmlns:p14="http://schemas.microsoft.com/office/powerpoint/2010/main" val="3910530238"/>
              </p:ext>
            </p:extLst>
          </p:nvPr>
        </p:nvGraphicFramePr>
        <p:xfrm>
          <a:off x="1828801" y="692697"/>
          <a:ext cx="7641020" cy="5615327"/>
        </p:xfrm>
        <a:graphic>
          <a:graphicData uri="http://schemas.openxmlformats.org/drawingml/2006/table">
            <a:tbl>
              <a:tblPr/>
              <a:tblGrid>
                <a:gridCol w="1337599">
                  <a:extLst>
                    <a:ext uri="{9D8B030D-6E8A-4147-A177-3AD203B41FA5}">
                      <a16:colId xmlns:a16="http://schemas.microsoft.com/office/drawing/2014/main" xmlns="" val="20000"/>
                    </a:ext>
                  </a:extLst>
                </a:gridCol>
                <a:gridCol w="1510194">
                  <a:extLst>
                    <a:ext uri="{9D8B030D-6E8A-4147-A177-3AD203B41FA5}">
                      <a16:colId xmlns:a16="http://schemas.microsoft.com/office/drawing/2014/main" xmlns="" val="20001"/>
                    </a:ext>
                  </a:extLst>
                </a:gridCol>
                <a:gridCol w="1461447">
                  <a:extLst>
                    <a:ext uri="{9D8B030D-6E8A-4147-A177-3AD203B41FA5}">
                      <a16:colId xmlns:a16="http://schemas.microsoft.com/office/drawing/2014/main" xmlns="" val="20002"/>
                    </a:ext>
                  </a:extLst>
                </a:gridCol>
                <a:gridCol w="1513490">
                  <a:extLst>
                    <a:ext uri="{9D8B030D-6E8A-4147-A177-3AD203B41FA5}">
                      <a16:colId xmlns:a16="http://schemas.microsoft.com/office/drawing/2014/main" xmlns="" val="20003"/>
                    </a:ext>
                  </a:extLst>
                </a:gridCol>
                <a:gridCol w="1818290">
                  <a:extLst>
                    <a:ext uri="{9D8B030D-6E8A-4147-A177-3AD203B41FA5}">
                      <a16:colId xmlns:a16="http://schemas.microsoft.com/office/drawing/2014/main" xmlns="" val="20004"/>
                    </a:ext>
                  </a:extLst>
                </a:gridCol>
              </a:tblGrid>
              <a:tr h="1391264">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L </a:t>
                      </a:r>
                      <a:br>
                        <a:rPr kumimoji="0" lang="en-US" sz="2000" b="0" i="0" u="none" strike="noStrike" cap="none" normalizeH="0" baseline="0" dirty="0" smtClean="0">
                          <a:ln>
                            <a:noFill/>
                          </a:ln>
                          <a:solidFill>
                            <a:schemeClr val="tx1"/>
                          </a:solidFill>
                          <a:effectLst/>
                          <a:latin typeface="Arial" charset="0"/>
                        </a:rPr>
                      </a:br>
                      <a:r>
                        <a:rPr kumimoji="0" lang="en-US" sz="2000" b="0" i="0" u="none" strike="noStrike" cap="none" normalizeH="0" baseline="0" dirty="0" smtClean="0">
                          <a:ln>
                            <a:noFill/>
                          </a:ln>
                          <a:solidFill>
                            <a:schemeClr val="tx1"/>
                          </a:solidFill>
                          <a:effectLst/>
                          <a:latin typeface="Arial" charset="0"/>
                        </a:rPr>
                        <a:t>(</a:t>
                      </a:r>
                      <a:r>
                        <a:rPr kumimoji="0" lang="uz-Cyrl-UZ" sz="2000" b="0" i="0" u="none" strike="noStrike" cap="none" normalizeH="0" baseline="0" dirty="0" smtClean="0">
                          <a:ln>
                            <a:noFill/>
                          </a:ln>
                          <a:solidFill>
                            <a:schemeClr val="tx1"/>
                          </a:solidFill>
                          <a:effectLst/>
                          <a:latin typeface="Arial" charset="0"/>
                        </a:rPr>
                        <a:t>Ишчилар сони</a:t>
                      </a:r>
                      <a:r>
                        <a:rPr kumimoji="0" lang="en-US" sz="2000" b="0" i="0" u="none" strike="noStrike" cap="none" normalizeH="0" baseline="0" dirty="0" smtClean="0">
                          <a:ln>
                            <a:noFill/>
                          </a:ln>
                          <a:solidFill>
                            <a:schemeClr val="tx1"/>
                          </a:solidFill>
                          <a:effectLst/>
                          <a:latin typeface="Arial" charset="0"/>
                        </a:rPr>
                        <a: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TP</a:t>
                      </a:r>
                      <a:r>
                        <a:rPr kumimoji="0" lang="uz-Cyrl-UZ" sz="2000" b="0" i="0" u="none" strike="noStrike" cap="none" normalizeH="0" baseline="0" dirty="0" smtClean="0">
                          <a:ln>
                            <a:noFill/>
                          </a:ln>
                          <a:solidFill>
                            <a:schemeClr val="tx1"/>
                          </a:solidFill>
                          <a:effectLst/>
                          <a:latin typeface="Arial" charset="0"/>
                        </a:rPr>
                        <a:t> (умумий маҳсулот)</a:t>
                      </a:r>
                      <a:endParaRPr kumimoji="0" lang="en-US" sz="20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MP</a:t>
                      </a:r>
                      <a:r>
                        <a:rPr kumimoji="0" lang="uz-Cyrl-UZ" sz="2000" b="0" i="0" u="none" strike="noStrike" cap="none" normalizeH="0" baseline="0" dirty="0" smtClean="0">
                          <a:ln>
                            <a:noFill/>
                          </a:ln>
                          <a:solidFill>
                            <a:schemeClr val="tx1"/>
                          </a:solidFill>
                          <a:effectLst/>
                          <a:latin typeface="Arial" charset="0"/>
                        </a:rPr>
                        <a:t> (маржинал маҳсулот)</a:t>
                      </a:r>
                      <a:endParaRPr kumimoji="0" lang="en-US" sz="20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TR</a:t>
                      </a:r>
                      <a:r>
                        <a:rPr kumimoji="0" lang="uz-Cyrl-UZ" sz="2000" b="0" i="0" u="none" strike="noStrike" cap="none" normalizeH="0" baseline="0" dirty="0" smtClean="0">
                          <a:ln>
                            <a:noFill/>
                          </a:ln>
                          <a:solidFill>
                            <a:schemeClr val="tx1"/>
                          </a:solidFill>
                          <a:effectLst/>
                          <a:latin typeface="Arial" charset="0"/>
                        </a:rPr>
                        <a:t> (ялпи тушум) агар </a:t>
                      </a:r>
                      <a:r>
                        <a:rPr kumimoji="0" lang="en-US" sz="2000" b="0" i="0" u="none" strike="noStrike" cap="none" normalizeH="0" baseline="0" dirty="0" smtClean="0">
                          <a:ln>
                            <a:noFill/>
                          </a:ln>
                          <a:solidFill>
                            <a:schemeClr val="tx1"/>
                          </a:solidFill>
                          <a:effectLst/>
                          <a:latin typeface="Arial" charset="0"/>
                        </a:rPr>
                        <a:t>P</a:t>
                      </a:r>
                      <a:r>
                        <a:rPr kumimoji="0" lang="uz-Cyrl-UZ" sz="2000" b="0" i="0" u="none" strike="noStrike" cap="none" normalizeH="0" baseline="0" dirty="0" smtClean="0">
                          <a:ln>
                            <a:noFill/>
                          </a:ln>
                          <a:solidFill>
                            <a:schemeClr val="tx1"/>
                          </a:solidFill>
                          <a:effectLst/>
                          <a:latin typeface="Arial" charset="0"/>
                        </a:rPr>
                        <a:t> (нарх)</a:t>
                      </a:r>
                      <a:r>
                        <a:rPr kumimoji="0" lang="en-US" sz="2000" b="0" i="0" u="none" strike="noStrike" cap="none" normalizeH="0" baseline="0" dirty="0" smtClean="0">
                          <a:ln>
                            <a:noFill/>
                          </a:ln>
                          <a:solidFill>
                            <a:schemeClr val="tx1"/>
                          </a:solidFill>
                          <a:effectLst/>
                          <a:latin typeface="Arial" charset="0"/>
                        </a:rPr>
                        <a:t>=4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charset="0"/>
                        </a:rPr>
                        <a:t>Маҳсулотдан маржинал даромад</a:t>
                      </a:r>
                      <a:r>
                        <a:rPr kumimoji="0" lang="en-US" sz="2000" b="0" i="0" u="none" strike="noStrike" cap="none" normalizeH="0" baseline="0" dirty="0" smtClean="0">
                          <a:ln>
                            <a:noFill/>
                          </a:ln>
                          <a:solidFill>
                            <a:schemeClr val="tx1"/>
                          </a:solidFill>
                          <a:effectLst/>
                          <a:latin typeface="Arial" charset="0"/>
                        </a:rPr>
                        <a:t> MRP </a:t>
                      </a:r>
                      <a:r>
                        <a:rPr kumimoji="0" lang="uz-Cyrl-UZ" sz="2000" b="0" i="0" u="none" strike="noStrike" cap="none" normalizeH="0" baseline="0" dirty="0" smtClean="0">
                          <a:ln>
                            <a:noFill/>
                          </a:ln>
                          <a:solidFill>
                            <a:schemeClr val="tx1"/>
                          </a:solidFill>
                          <a:effectLst/>
                          <a:latin typeface="Arial" charset="0"/>
                        </a:rPr>
                        <a:t>агар</a:t>
                      </a:r>
                      <a:r>
                        <a:rPr kumimoji="0" lang="en-US" sz="2000" b="0" i="0" u="none" strike="noStrike" cap="none" normalizeH="0" baseline="0" dirty="0" smtClean="0">
                          <a:ln>
                            <a:noFill/>
                          </a:ln>
                          <a:solidFill>
                            <a:schemeClr val="tx1"/>
                          </a:solidFill>
                          <a:effectLst/>
                          <a:latin typeface="Arial" charset="0"/>
                        </a:rPr>
                        <a:t> P=4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666648">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charset="0"/>
                        </a:rPr>
                        <a:t>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Arial" charset="0"/>
                        </a:rPr>
                        <a:t>0</a:t>
                      </a:r>
                      <a:endParaRPr kumimoji="0" lang="en-US"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Arial" charset="0"/>
                        </a:rPr>
                        <a:t>0</a:t>
                      </a:r>
                      <a:endParaRPr kumimoji="0" lang="en-US"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Arial" charset="0"/>
                        </a:rPr>
                        <a:t>0</a:t>
                      </a:r>
                      <a:endParaRPr kumimoji="0" lang="en-US"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666648">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charset="0"/>
                        </a:rPr>
                        <a:t>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charset="0"/>
                        </a:rPr>
                        <a:t>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Arial" charset="0"/>
                        </a:rPr>
                        <a:t>5</a:t>
                      </a:r>
                      <a:endParaRPr kumimoji="0" lang="en-US"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Arial" charset="0"/>
                        </a:rPr>
                        <a:t>20</a:t>
                      </a:r>
                      <a:endParaRPr kumimoji="0" lang="en-US"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Arial" charset="0"/>
                        </a:rPr>
                        <a:t>20</a:t>
                      </a:r>
                      <a:endParaRPr kumimoji="0" lang="en-US"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666648">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charset="0"/>
                        </a:rPr>
                        <a:t>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charset="0"/>
                        </a:rPr>
                        <a:t>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Arial" charset="0"/>
                        </a:rPr>
                        <a:t>4</a:t>
                      </a:r>
                      <a:endParaRPr kumimoji="0" lang="en-US"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Arial" charset="0"/>
                        </a:rPr>
                        <a:t>36</a:t>
                      </a:r>
                      <a:endParaRPr kumimoji="0" lang="en-US"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Arial" charset="0"/>
                        </a:rPr>
                        <a:t>16</a:t>
                      </a:r>
                      <a:endParaRPr kumimoji="0" lang="en-US"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663427">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charset="0"/>
                        </a:rPr>
                        <a:t>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charset="0"/>
                        </a:rPr>
                        <a:t>12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Arial" charset="0"/>
                        </a:rPr>
                        <a:t>3</a:t>
                      </a:r>
                      <a:endParaRPr kumimoji="0" lang="en-US"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Arial" charset="0"/>
                        </a:rPr>
                        <a:t>48</a:t>
                      </a:r>
                      <a:endParaRPr kumimoji="0" lang="en-US"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Arial" charset="0"/>
                        </a:rPr>
                        <a:t>12</a:t>
                      </a:r>
                      <a:endParaRPr kumimoji="0" lang="en-US"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669868">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charset="0"/>
                        </a:rPr>
                        <a:t>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charset="0"/>
                        </a:rPr>
                        <a:t>14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Arial" charset="0"/>
                        </a:rPr>
                        <a:t>2</a:t>
                      </a:r>
                      <a:endParaRPr kumimoji="0" lang="en-US"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Arial" charset="0"/>
                        </a:rPr>
                        <a:t>56</a:t>
                      </a:r>
                      <a:endParaRPr kumimoji="0" lang="en-US"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Arial" charset="0"/>
                        </a:rPr>
                        <a:t>8</a:t>
                      </a:r>
                      <a:endParaRPr kumimoji="0" lang="en-US"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666648">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charset="0"/>
                        </a:rPr>
                        <a:t>5</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charset="0"/>
                        </a:rPr>
                        <a:t>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Arial" charset="0"/>
                        </a:rPr>
                        <a:t>1</a:t>
                      </a:r>
                      <a:endParaRPr kumimoji="0" lang="en-US"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Arial" charset="0"/>
                        </a:rPr>
                        <a:t>60</a:t>
                      </a:r>
                      <a:endParaRPr kumimoji="0" lang="en-US"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2000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Arial" charset="0"/>
                        </a:rPr>
                        <a:t>4</a:t>
                      </a:r>
                      <a:endParaRPr kumimoji="0" lang="en-US"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9403120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56188" y="1456915"/>
            <a:ext cx="10515600" cy="2621099"/>
          </a:xfrm>
        </p:spPr>
        <p:txBody>
          <a:bodyPr/>
          <a:lstStyle/>
          <a:p>
            <a:pPr lvl="1">
              <a:buFont typeface="Wingdings" pitchFamily="2" charset="2"/>
              <a:buChar char="Ø"/>
            </a:pPr>
            <a:r>
              <a:rPr lang="uz-Cyrl-UZ" sz="2800" b="1" dirty="0" smtClean="0">
                <a:latin typeface="Arial" panose="020B0604020202020204" pitchFamily="34" charset="0"/>
                <a:cs typeface="Arial" panose="020B0604020202020204" pitchFamily="34" charset="0"/>
              </a:rPr>
              <a:t>Ёдда тутинг</a:t>
            </a:r>
            <a:r>
              <a:rPr lang="uz-Cyrl-UZ" sz="2800" dirty="0" smtClean="0">
                <a:latin typeface="Arial" panose="020B0604020202020204" pitchFamily="34" charset="0"/>
                <a:cs typeface="Arial" panose="020B0604020202020204" pitchFamily="34" charset="0"/>
              </a:rPr>
              <a:t>: Компаниялар кўпроқ ишчи кучини ёллаши керак, агар </a:t>
            </a:r>
            <a:r>
              <a:rPr lang="en-US" sz="2800" i="1" dirty="0" smtClean="0">
                <a:latin typeface="Arial" panose="020B0604020202020204" pitchFamily="34" charset="0"/>
                <a:cs typeface="Arial" panose="020B0604020202020204" pitchFamily="34" charset="0"/>
              </a:rPr>
              <a:t>MRP</a:t>
            </a:r>
            <a:r>
              <a:rPr lang="en-US" sz="2800" i="1" baseline="-25000" dirty="0" smtClean="0">
                <a:latin typeface="Arial" panose="020B0604020202020204" pitchFamily="34" charset="0"/>
                <a:cs typeface="Arial" panose="020B0604020202020204" pitchFamily="34" charset="0"/>
              </a:rPr>
              <a:t>L </a:t>
            </a:r>
            <a:r>
              <a:rPr lang="en-US" sz="2800" i="1" dirty="0">
                <a:latin typeface="Arial" panose="020B0604020202020204" pitchFamily="34" charset="0"/>
                <a:cs typeface="Arial" panose="020B0604020202020204" pitchFamily="34" charset="0"/>
              </a:rPr>
              <a:t>&gt; W </a:t>
            </a:r>
            <a:r>
              <a:rPr lang="uz-Cyrl-UZ" sz="2800" i="1" dirty="0" smtClean="0">
                <a:latin typeface="Arial" panose="020B0604020202020204" pitchFamily="34" charset="0"/>
                <a:cs typeface="Arial" panose="020B0604020202020204" pitchFamily="34" charset="0"/>
              </a:rPr>
              <a:t>бўлса, </a:t>
            </a:r>
            <a:r>
              <a:rPr lang="en-US" sz="2800" i="1" dirty="0" smtClean="0">
                <a:latin typeface="Arial" panose="020B0604020202020204" pitchFamily="34" charset="0"/>
                <a:cs typeface="Arial" panose="020B0604020202020204" pitchFamily="34" charset="0"/>
              </a:rPr>
              <a:t> </a:t>
            </a:r>
            <a:r>
              <a:rPr lang="uz-Cyrl-UZ" sz="2800" i="1" dirty="0" smtClean="0">
                <a:latin typeface="Arial" panose="020B0604020202020204" pitchFamily="34" charset="0"/>
                <a:cs typeface="Arial" panose="020B0604020202020204" pitchFamily="34" charset="0"/>
              </a:rPr>
              <a:t>ишчи ёллашни тўхтатиши керак агар </a:t>
            </a:r>
            <a:r>
              <a:rPr lang="en-US" sz="2800" i="1" dirty="0" smtClean="0">
                <a:latin typeface="Arial" panose="020B0604020202020204" pitchFamily="34" charset="0"/>
                <a:cs typeface="Arial" panose="020B0604020202020204" pitchFamily="34" charset="0"/>
              </a:rPr>
              <a:t>MRP</a:t>
            </a:r>
            <a:r>
              <a:rPr lang="en-US" sz="2800" i="1" baseline="-25000" dirty="0" smtClean="0">
                <a:latin typeface="Arial" panose="020B0604020202020204" pitchFamily="34" charset="0"/>
                <a:cs typeface="Arial" panose="020B0604020202020204" pitchFamily="34" charset="0"/>
              </a:rPr>
              <a:t>L </a:t>
            </a:r>
            <a:r>
              <a:rPr lang="en-US" sz="2800" i="1" dirty="0">
                <a:latin typeface="Arial" panose="020B0604020202020204" pitchFamily="34" charset="0"/>
                <a:cs typeface="Arial" panose="020B0604020202020204" pitchFamily="34" charset="0"/>
              </a:rPr>
              <a:t>=W </a:t>
            </a:r>
            <a:r>
              <a:rPr lang="uz-Cyrl-UZ" sz="2800" i="1" dirty="0" smtClean="0">
                <a:latin typeface="Arial" panose="020B0604020202020204" pitchFamily="34" charset="0"/>
                <a:cs typeface="Arial" panose="020B0604020202020204" pitchFamily="34" charset="0"/>
              </a:rPr>
              <a:t> бўлса.</a:t>
            </a:r>
            <a:endParaRPr lang="en-US" sz="2800" i="1" dirty="0">
              <a:latin typeface="Arial" panose="020B0604020202020204" pitchFamily="34" charset="0"/>
              <a:cs typeface="Arial" panose="020B0604020202020204" pitchFamily="34" charset="0"/>
            </a:endParaRPr>
          </a:p>
          <a:p>
            <a:pPr lvl="1">
              <a:buFont typeface="Wingdings" pitchFamily="2" charset="2"/>
              <a:buChar char="Ø"/>
            </a:pPr>
            <a:r>
              <a:rPr lang="en-US" sz="2800" i="1" dirty="0">
                <a:latin typeface="Arial" panose="020B0604020202020204" pitchFamily="34" charset="0"/>
                <a:cs typeface="Arial" panose="020B0604020202020204" pitchFamily="34" charset="0"/>
              </a:rPr>
              <a:t> </a:t>
            </a:r>
            <a:r>
              <a:rPr lang="uz-Cyrl-UZ" sz="2800" i="1" dirty="0" smtClean="0">
                <a:latin typeface="Arial" panose="020B0604020202020204" pitchFamily="34" charset="0"/>
                <a:cs typeface="Arial" panose="020B0604020202020204" pitchFamily="34" charset="0"/>
              </a:rPr>
              <a:t>Компания қанча ишчи ёллаши керак, агар:</a:t>
            </a:r>
            <a:endParaRPr lang="en-US" sz="2800" i="1" dirty="0">
              <a:latin typeface="Arial" panose="020B0604020202020204" pitchFamily="34" charset="0"/>
              <a:cs typeface="Arial" panose="020B0604020202020204" pitchFamily="34" charset="0"/>
            </a:endParaRPr>
          </a:p>
          <a:p>
            <a:pPr lvl="2">
              <a:buFont typeface="Wingdings" pitchFamily="2" charset="2"/>
              <a:buChar char="Ø"/>
            </a:pPr>
            <a:r>
              <a:rPr lang="en-US" sz="2400" i="1" dirty="0" smtClean="0">
                <a:latin typeface="Arial" panose="020B0604020202020204" pitchFamily="34" charset="0"/>
                <a:cs typeface="Arial" panose="020B0604020202020204" pitchFamily="34" charset="0"/>
              </a:rPr>
              <a:t>W </a:t>
            </a:r>
            <a:r>
              <a:rPr lang="en-US" sz="2400" i="1" dirty="0">
                <a:latin typeface="Arial" panose="020B0604020202020204" pitchFamily="34" charset="0"/>
                <a:cs typeface="Arial" panose="020B0604020202020204" pitchFamily="34" charset="0"/>
              </a:rPr>
              <a:t>= $8</a:t>
            </a:r>
          </a:p>
          <a:p>
            <a:pPr lvl="2">
              <a:buFont typeface="Wingdings" pitchFamily="2" charset="2"/>
              <a:buChar char="Ø"/>
            </a:pPr>
            <a:r>
              <a:rPr lang="en-US" sz="2400" i="1" dirty="0" smtClean="0">
                <a:latin typeface="Arial" panose="020B0604020202020204" pitchFamily="34" charset="0"/>
                <a:cs typeface="Arial" panose="020B0604020202020204" pitchFamily="34" charset="0"/>
              </a:rPr>
              <a:t>W </a:t>
            </a:r>
            <a:r>
              <a:rPr lang="en-US" sz="2400" i="1" dirty="0">
                <a:latin typeface="Arial" panose="020B0604020202020204" pitchFamily="34" charset="0"/>
                <a:cs typeface="Arial" panose="020B0604020202020204" pitchFamily="34" charset="0"/>
              </a:rPr>
              <a:t>= $12</a:t>
            </a:r>
            <a:endParaRPr lang="en-US" sz="2400" dirty="0">
              <a:latin typeface="Arial" panose="020B0604020202020204" pitchFamily="34" charset="0"/>
              <a:cs typeface="Arial" panose="020B0604020202020204" pitchFamily="34" charset="0"/>
            </a:endParaRPr>
          </a:p>
          <a:p>
            <a:endParaRPr lang="ru-RU" dirty="0"/>
          </a:p>
        </p:txBody>
      </p:sp>
    </p:spTree>
    <p:extLst>
      <p:ext uri="{BB962C8B-B14F-4D97-AF65-F5344CB8AC3E}">
        <p14:creationId xmlns:p14="http://schemas.microsoft.com/office/powerpoint/2010/main" val="19139102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4000" dirty="0" smtClean="0">
                <a:latin typeface="Arial" panose="020B0604020202020204" pitchFamily="34" charset="0"/>
                <a:cs typeface="Arial" panose="020B0604020202020204" pitchFamily="34" charset="0"/>
              </a:rPr>
              <a:t>Иш ҳақи нега фарқ қилади</a:t>
            </a:r>
            <a:endParaRPr lang="ru-RU" sz="4000" dirty="0">
              <a:latin typeface="Arial" panose="020B0604020202020204" pitchFamily="34" charset="0"/>
              <a:cs typeface="Arial" panose="020B0604020202020204" pitchFamily="34"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13825852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01607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59221" y="722477"/>
            <a:ext cx="10515600" cy="328558"/>
          </a:xfrm>
        </p:spPr>
        <p:txBody>
          <a:bodyPr>
            <a:normAutofit fontScale="90000"/>
          </a:bodyPr>
          <a:lstStyle/>
          <a:p>
            <a:pPr algn="ctr"/>
            <a:r>
              <a:rPr lang="ru-RU" sz="3200" dirty="0" err="1" smtClean="0">
                <a:latin typeface="Arial" panose="020B0604020202020204" pitchFamily="34" charset="0"/>
                <a:cs typeface="Arial" panose="020B0604020202020204" pitchFamily="34" charset="0"/>
              </a:rPr>
              <a:t>Менежер</a:t>
            </a:r>
            <a:r>
              <a:rPr lang="ru-RU" sz="3200" dirty="0" smtClean="0">
                <a:latin typeface="Arial" panose="020B0604020202020204" pitchFamily="34" charset="0"/>
                <a:cs typeface="Arial" panose="020B0604020202020204" pitchFamily="34" charset="0"/>
              </a:rPr>
              <a:t> </a:t>
            </a:r>
            <a:r>
              <a:rPr lang="ru-RU" sz="3200" dirty="0" err="1" smtClean="0">
                <a:latin typeface="Arial" panose="020B0604020202020204" pitchFamily="34" charset="0"/>
                <a:cs typeface="Arial" panose="020B0604020202020204" pitchFamily="34" charset="0"/>
              </a:rPr>
              <a:t>меҳнатига</a:t>
            </a:r>
            <a:r>
              <a:rPr lang="ru-RU" sz="3200" dirty="0" smtClean="0">
                <a:latin typeface="Arial" panose="020B0604020202020204" pitchFamily="34" charset="0"/>
                <a:cs typeface="Arial" panose="020B0604020202020204" pitchFamily="34" charset="0"/>
              </a:rPr>
              <a:t> </a:t>
            </a:r>
            <a:r>
              <a:rPr lang="ru-RU" sz="3200" dirty="0" err="1" smtClean="0">
                <a:latin typeface="Arial" panose="020B0604020202020204" pitchFamily="34" charset="0"/>
                <a:cs typeface="Arial" panose="020B0604020202020204" pitchFamily="34" charset="0"/>
              </a:rPr>
              <a:t>тўловнинг</a:t>
            </a:r>
            <a:r>
              <a:rPr lang="ru-RU" sz="3200" dirty="0" smtClean="0">
                <a:latin typeface="Arial" panose="020B0604020202020204" pitchFamily="34" charset="0"/>
                <a:cs typeface="Arial" panose="020B0604020202020204" pitchFamily="34" charset="0"/>
              </a:rPr>
              <a:t> </a:t>
            </a:r>
            <a:r>
              <a:rPr lang="ru-RU" sz="3200" dirty="0" err="1" smtClean="0">
                <a:latin typeface="Arial" panose="020B0604020202020204" pitchFamily="34" charset="0"/>
                <a:cs typeface="Arial" panose="020B0604020202020204" pitchFamily="34" charset="0"/>
              </a:rPr>
              <a:t>қатъий</a:t>
            </a:r>
            <a:r>
              <a:rPr lang="ru-RU" sz="3200" dirty="0" smtClean="0">
                <a:latin typeface="Arial" panose="020B0604020202020204" pitchFamily="34" charset="0"/>
                <a:cs typeface="Arial" panose="020B0604020202020204" pitchFamily="34" charset="0"/>
              </a:rPr>
              <a:t> </a:t>
            </a:r>
            <a:r>
              <a:rPr lang="ru-RU" sz="3200" dirty="0" err="1" smtClean="0">
                <a:latin typeface="Arial" panose="020B0604020202020204" pitchFamily="34" charset="0"/>
                <a:cs typeface="Arial" panose="020B0604020202020204" pitchFamily="34" charset="0"/>
              </a:rPr>
              <a:t>белгиланган</a:t>
            </a:r>
            <a:r>
              <a:rPr lang="ru-RU" sz="3200" dirty="0" smtClean="0">
                <a:latin typeface="Arial" panose="020B0604020202020204" pitchFamily="34" charset="0"/>
                <a:cs typeface="Arial" panose="020B0604020202020204" pitchFamily="34" charset="0"/>
              </a:rPr>
              <a:t> </a:t>
            </a:r>
            <a:r>
              <a:rPr lang="ru-RU" sz="3200" dirty="0" err="1" smtClean="0">
                <a:latin typeface="Arial" panose="020B0604020202020204" pitchFamily="34" charset="0"/>
                <a:cs typeface="Arial" panose="020B0604020202020204" pitchFamily="34" charset="0"/>
              </a:rPr>
              <a:t>ставкасида</a:t>
            </a:r>
            <a:r>
              <a:rPr lang="ru-RU" sz="3200" dirty="0" smtClean="0">
                <a:latin typeface="Arial" panose="020B0604020202020204" pitchFamily="34" charset="0"/>
                <a:cs typeface="Arial" panose="020B0604020202020204" pitchFamily="34" charset="0"/>
              </a:rPr>
              <a:t> </a:t>
            </a:r>
            <a:r>
              <a:rPr lang="ru-RU" sz="3200" dirty="0" err="1" smtClean="0">
                <a:latin typeface="Arial" panose="020B0604020202020204" pitchFamily="34" charset="0"/>
                <a:cs typeface="Arial" panose="020B0604020202020204" pitchFamily="34" charset="0"/>
              </a:rPr>
              <a:t>менежер</a:t>
            </a:r>
            <a:r>
              <a:rPr lang="ru-RU" sz="3200" dirty="0" smtClean="0">
                <a:latin typeface="Arial" panose="020B0604020202020204" pitchFamily="34" charset="0"/>
                <a:cs typeface="Arial" panose="020B0604020202020204" pitchFamily="34" charset="0"/>
              </a:rPr>
              <a:t> </a:t>
            </a:r>
            <a:r>
              <a:rPr lang="ru-RU" sz="3200" dirty="0" err="1" smtClean="0">
                <a:latin typeface="Arial" panose="020B0604020202020204" pitchFamily="34" charset="0"/>
                <a:cs typeface="Arial" panose="020B0604020202020204" pitchFamily="34" charset="0"/>
              </a:rPr>
              <a:t>даромадлари</a:t>
            </a:r>
            <a:r>
              <a:rPr lang="ru-RU" sz="3200" dirty="0" smtClean="0">
                <a:latin typeface="Arial" panose="020B0604020202020204" pitchFamily="34" charset="0"/>
                <a:cs typeface="Arial" panose="020B0604020202020204" pitchFamily="34" charset="0"/>
              </a:rPr>
              <a:t> </a:t>
            </a:r>
            <a:r>
              <a:rPr lang="ru-RU" sz="3200" dirty="0" err="1" smtClean="0">
                <a:latin typeface="Arial" panose="020B0604020202020204" pitchFamily="34" charset="0"/>
                <a:cs typeface="Arial" panose="020B0604020202020204" pitchFamily="34" charset="0"/>
              </a:rPr>
              <a:t>ва</a:t>
            </a:r>
            <a:r>
              <a:rPr lang="ru-RU" sz="3200" dirty="0" smtClean="0">
                <a:latin typeface="Arial" panose="020B0604020202020204" pitchFamily="34" charset="0"/>
                <a:cs typeface="Arial" panose="020B0604020202020204" pitchFamily="34" charset="0"/>
              </a:rPr>
              <a:t> компания </a:t>
            </a:r>
            <a:r>
              <a:rPr lang="ru-RU" sz="3200" dirty="0" err="1" smtClean="0">
                <a:latin typeface="Arial" panose="020B0604020202020204" pitchFamily="34" charset="0"/>
                <a:cs typeface="Arial" panose="020B0604020202020204" pitchFamily="34" charset="0"/>
              </a:rPr>
              <a:t>фойдаси</a:t>
            </a:r>
            <a:endParaRPr lang="ru-RU" sz="3200" dirty="0">
              <a:latin typeface="Arial" panose="020B0604020202020204" pitchFamily="34" charset="0"/>
              <a:cs typeface="Arial" panose="020B0604020202020204" pitchFamily="34"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092311449"/>
              </p:ext>
            </p:extLst>
          </p:nvPr>
        </p:nvGraphicFramePr>
        <p:xfrm>
          <a:off x="428296" y="1776521"/>
          <a:ext cx="9230711" cy="4343400"/>
        </p:xfrm>
        <a:graphic>
          <a:graphicData uri="http://schemas.openxmlformats.org/drawingml/2006/table">
            <a:tbl>
              <a:tblPr firstRow="1" bandRow="1">
                <a:tableStyleId>{5C22544A-7EE6-4342-B048-85BDC9FD1C3A}</a:tableStyleId>
              </a:tblPr>
              <a:tblGrid>
                <a:gridCol w="2307678">
                  <a:extLst>
                    <a:ext uri="{9D8B030D-6E8A-4147-A177-3AD203B41FA5}">
                      <a16:colId xmlns:a16="http://schemas.microsoft.com/office/drawing/2014/main" xmlns="" val="20000"/>
                    </a:ext>
                  </a:extLst>
                </a:gridCol>
                <a:gridCol w="1874051">
                  <a:extLst>
                    <a:ext uri="{9D8B030D-6E8A-4147-A177-3AD203B41FA5}">
                      <a16:colId xmlns:a16="http://schemas.microsoft.com/office/drawing/2014/main" xmlns="" val="20001"/>
                    </a:ext>
                  </a:extLst>
                </a:gridCol>
                <a:gridCol w="1882125">
                  <a:extLst>
                    <a:ext uri="{9D8B030D-6E8A-4147-A177-3AD203B41FA5}">
                      <a16:colId xmlns:a16="http://schemas.microsoft.com/office/drawing/2014/main" xmlns="" val="20002"/>
                    </a:ext>
                  </a:extLst>
                </a:gridCol>
                <a:gridCol w="3166857">
                  <a:extLst>
                    <a:ext uri="{9D8B030D-6E8A-4147-A177-3AD203B41FA5}">
                      <a16:colId xmlns:a16="http://schemas.microsoft.com/office/drawing/2014/main" xmlns="" val="20003"/>
                    </a:ext>
                  </a:extLst>
                </a:gridCol>
              </a:tblGrid>
              <a:tr h="0">
                <a:tc rowSpan="2">
                  <a:txBody>
                    <a:bodyPr/>
                    <a:lstStyle/>
                    <a:p>
                      <a:pPr algn="ctr"/>
                      <a:r>
                        <a:rPr lang="ru-RU" dirty="0" err="1" smtClean="0">
                          <a:latin typeface="Arial" panose="020B0604020202020204" pitchFamily="34" charset="0"/>
                          <a:cs typeface="Arial" panose="020B0604020202020204" pitchFamily="34" charset="0"/>
                        </a:rPr>
                        <a:t>Менежер</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даромадлари</a:t>
                      </a:r>
                      <a:r>
                        <a:rPr lang="ru-RU" dirty="0" smtClean="0">
                          <a:latin typeface="Arial" panose="020B0604020202020204" pitchFamily="34" charset="0"/>
                          <a:cs typeface="Arial" panose="020B0604020202020204" pitchFamily="34" charset="0"/>
                        </a:rPr>
                        <a:t>, долл.</a:t>
                      </a:r>
                      <a:endParaRPr lang="ru-RU" dirty="0">
                        <a:latin typeface="Arial" panose="020B0604020202020204" pitchFamily="34" charset="0"/>
                        <a:cs typeface="Arial" panose="020B0604020202020204" pitchFamily="34" charset="0"/>
                      </a:endParaRPr>
                    </a:p>
                  </a:txBody>
                  <a:tcPr/>
                </a:tc>
                <a:tc gridSpan="2">
                  <a:txBody>
                    <a:bodyPr/>
                    <a:lstStyle/>
                    <a:p>
                      <a:pPr algn="ctr"/>
                      <a:r>
                        <a:rPr lang="ru-RU" dirty="0" err="1" smtClean="0">
                          <a:latin typeface="Arial" panose="020B0604020202020204" pitchFamily="34" charset="0"/>
                          <a:cs typeface="Arial" panose="020B0604020202020204" pitchFamily="34" charset="0"/>
                        </a:rPr>
                        <a:t>Соат</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ҳажми</a:t>
                      </a:r>
                      <a:endParaRPr lang="ru-RU" dirty="0">
                        <a:latin typeface="Arial" panose="020B0604020202020204" pitchFamily="34" charset="0"/>
                        <a:cs typeface="Arial" panose="020B0604020202020204" pitchFamily="34" charset="0"/>
                      </a:endParaRPr>
                    </a:p>
                  </a:txBody>
                  <a:tcPr/>
                </a:tc>
                <a:tc hMerge="1">
                  <a:txBody>
                    <a:bodyPr/>
                    <a:lstStyle/>
                    <a:p>
                      <a:endParaRPr lang="ru-RU" dirty="0"/>
                    </a:p>
                  </a:txBody>
                  <a:tcPr/>
                </a:tc>
                <a:tc rowSpan="2">
                  <a:txBody>
                    <a:bodyPr/>
                    <a:lstStyle/>
                    <a:p>
                      <a:pPr algn="ctr"/>
                      <a:r>
                        <a:rPr lang="ru-RU" dirty="0" smtClean="0">
                          <a:latin typeface="Arial" panose="020B0604020202020204" pitchFamily="34" charset="0"/>
                          <a:cs typeface="Arial" panose="020B0604020202020204" pitchFamily="34" charset="0"/>
                        </a:rPr>
                        <a:t>Компания </a:t>
                      </a:r>
                      <a:r>
                        <a:rPr lang="ru-RU" dirty="0" err="1" smtClean="0">
                          <a:latin typeface="Arial" panose="020B0604020202020204" pitchFamily="34" charset="0"/>
                          <a:cs typeface="Arial" panose="020B0604020202020204" pitchFamily="34" charset="0"/>
                        </a:rPr>
                        <a:t>фойдаси</a:t>
                      </a:r>
                      <a:r>
                        <a:rPr lang="ru-RU" dirty="0" smtClean="0">
                          <a:latin typeface="Arial" panose="020B0604020202020204" pitchFamily="34" charset="0"/>
                          <a:cs typeface="Arial" panose="020B0604020202020204" pitchFamily="34" charset="0"/>
                        </a:rPr>
                        <a:t>, долл.</a:t>
                      </a:r>
                      <a:endParaRPr lang="ru-RU"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0"/>
                  </a:ext>
                </a:extLst>
              </a:tr>
              <a:tr h="370840">
                <a:tc vMerge="1">
                  <a:txBody>
                    <a:bodyPr/>
                    <a:lstStyle/>
                    <a:p>
                      <a:pPr algn="ctr"/>
                      <a:endParaRPr lang="ru-RU" dirty="0"/>
                    </a:p>
                  </a:txBody>
                  <a:tcPr/>
                </a:tc>
                <a:tc>
                  <a:txBody>
                    <a:bodyPr/>
                    <a:lstStyle/>
                    <a:p>
                      <a:pPr algn="ctr"/>
                      <a:r>
                        <a:rPr lang="ru-RU" dirty="0" err="1" smtClean="0">
                          <a:latin typeface="Arial" panose="020B0604020202020204" pitchFamily="34" charset="0"/>
                          <a:cs typeface="Arial" panose="020B0604020202020204" pitchFamily="34" charset="0"/>
                        </a:rPr>
                        <a:t>Менежер</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ишлаган</a:t>
                      </a:r>
                      <a:endParaRPr lang="ru-RU" dirty="0">
                        <a:latin typeface="Arial" panose="020B0604020202020204" pitchFamily="34" charset="0"/>
                        <a:cs typeface="Arial" panose="020B0604020202020204" pitchFamily="34" charset="0"/>
                      </a:endParaRPr>
                    </a:p>
                  </a:txBody>
                  <a:tcPr/>
                </a:tc>
                <a:tc>
                  <a:txBody>
                    <a:bodyPr/>
                    <a:lstStyle/>
                    <a:p>
                      <a:pPr algn="ctr"/>
                      <a:r>
                        <a:rPr lang="ru-RU" dirty="0" err="1" smtClean="0">
                          <a:latin typeface="Arial" panose="020B0604020202020204" pitchFamily="34" charset="0"/>
                          <a:cs typeface="Arial" panose="020B0604020202020204" pitchFamily="34" charset="0"/>
                        </a:rPr>
                        <a:t>Менежер</a:t>
                      </a:r>
                      <a:r>
                        <a:rPr lang="ru-RU" dirty="0" smtClean="0">
                          <a:latin typeface="Arial" panose="020B0604020202020204" pitchFamily="34" charset="0"/>
                          <a:cs typeface="Arial" panose="020B0604020202020204" pitchFamily="34" charset="0"/>
                        </a:rPr>
                        <a:t> дам </a:t>
                      </a:r>
                      <a:r>
                        <a:rPr lang="ru-RU" dirty="0" err="1" smtClean="0">
                          <a:latin typeface="Arial" panose="020B0604020202020204" pitchFamily="34" charset="0"/>
                          <a:cs typeface="Arial" panose="020B0604020202020204" pitchFamily="34" charset="0"/>
                        </a:rPr>
                        <a:t>олган</a:t>
                      </a:r>
                      <a:endParaRPr lang="ru-RU" dirty="0">
                        <a:latin typeface="Arial" panose="020B0604020202020204" pitchFamily="34" charset="0"/>
                        <a:cs typeface="Arial" panose="020B0604020202020204" pitchFamily="34" charset="0"/>
                      </a:endParaRPr>
                    </a:p>
                  </a:txBody>
                  <a:tcPr/>
                </a:tc>
                <a:tc vMerge="1">
                  <a:txBody>
                    <a:bodyPr/>
                    <a:lstStyle/>
                    <a:p>
                      <a:endParaRPr lang="ru-RU" dirty="0"/>
                    </a:p>
                  </a:txBody>
                  <a:tcPr/>
                </a:tc>
                <a:extLst>
                  <a:ext uri="{0D108BD9-81ED-4DB2-BD59-A6C34878D82A}">
                    <a16:rowId xmlns:a16="http://schemas.microsoft.com/office/drawing/2014/main" xmlns="" val="10001"/>
                  </a:ext>
                </a:extLst>
              </a:tr>
              <a:tr h="370840">
                <a:tc>
                  <a:txBody>
                    <a:bodyPr/>
                    <a:lstStyle/>
                    <a:p>
                      <a:pPr algn="ctr"/>
                      <a:r>
                        <a:rPr lang="ru-RU" dirty="0" smtClean="0">
                          <a:latin typeface="Arial" panose="020B0604020202020204" pitchFamily="34" charset="0"/>
                          <a:cs typeface="Arial" panose="020B0604020202020204" pitchFamily="34" charset="0"/>
                        </a:rPr>
                        <a:t>50000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8</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3000000</a:t>
                      </a:r>
                      <a:endParaRPr lang="ru-RU"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2"/>
                  </a:ext>
                </a:extLst>
              </a:tr>
              <a:tr h="370840">
                <a:tc>
                  <a:txBody>
                    <a:bodyPr/>
                    <a:lstStyle/>
                    <a:p>
                      <a:pPr algn="ctr"/>
                      <a:r>
                        <a:rPr lang="ru-RU" dirty="0" smtClean="0">
                          <a:latin typeface="Arial" panose="020B0604020202020204" pitchFamily="34" charset="0"/>
                          <a:cs typeface="Arial" panose="020B0604020202020204" pitchFamily="34" charset="0"/>
                        </a:rPr>
                        <a:t>50000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7</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1</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2950000</a:t>
                      </a:r>
                      <a:endParaRPr lang="ru-RU"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3"/>
                  </a:ext>
                </a:extLst>
              </a:tr>
              <a:tr h="370840">
                <a:tc>
                  <a:txBody>
                    <a:bodyPr/>
                    <a:lstStyle/>
                    <a:p>
                      <a:pPr algn="ctr"/>
                      <a:r>
                        <a:rPr lang="ru-RU" dirty="0" smtClean="0">
                          <a:latin typeface="Arial" panose="020B0604020202020204" pitchFamily="34" charset="0"/>
                          <a:cs typeface="Arial" panose="020B0604020202020204" pitchFamily="34" charset="0"/>
                        </a:rPr>
                        <a:t>50000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6</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2</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2800000</a:t>
                      </a:r>
                      <a:endParaRPr lang="ru-RU"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4"/>
                  </a:ext>
                </a:extLst>
              </a:tr>
              <a:tr h="370840">
                <a:tc>
                  <a:txBody>
                    <a:bodyPr/>
                    <a:lstStyle/>
                    <a:p>
                      <a:pPr algn="ctr"/>
                      <a:r>
                        <a:rPr lang="ru-RU" dirty="0" smtClean="0">
                          <a:latin typeface="Arial" panose="020B0604020202020204" pitchFamily="34" charset="0"/>
                          <a:cs typeface="Arial" panose="020B0604020202020204" pitchFamily="34" charset="0"/>
                        </a:rPr>
                        <a:t>50000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5</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3</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2500000</a:t>
                      </a:r>
                      <a:endParaRPr lang="ru-RU"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5"/>
                  </a:ext>
                </a:extLst>
              </a:tr>
              <a:tr h="370840">
                <a:tc>
                  <a:txBody>
                    <a:bodyPr/>
                    <a:lstStyle/>
                    <a:p>
                      <a:pPr algn="ctr"/>
                      <a:r>
                        <a:rPr lang="ru-RU" dirty="0" smtClean="0">
                          <a:latin typeface="Arial" panose="020B0604020202020204" pitchFamily="34" charset="0"/>
                          <a:cs typeface="Arial" panose="020B0604020202020204" pitchFamily="34" charset="0"/>
                        </a:rPr>
                        <a:t>50000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4</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4</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2000000</a:t>
                      </a:r>
                      <a:endParaRPr lang="ru-RU"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6"/>
                  </a:ext>
                </a:extLst>
              </a:tr>
              <a:tr h="370840">
                <a:tc>
                  <a:txBody>
                    <a:bodyPr/>
                    <a:lstStyle/>
                    <a:p>
                      <a:pPr algn="ctr"/>
                      <a:r>
                        <a:rPr lang="ru-RU" dirty="0" smtClean="0">
                          <a:latin typeface="Arial" panose="020B0604020202020204" pitchFamily="34" charset="0"/>
                          <a:cs typeface="Arial" panose="020B0604020202020204" pitchFamily="34" charset="0"/>
                        </a:rPr>
                        <a:t>50000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3</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5</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1800000</a:t>
                      </a:r>
                      <a:endParaRPr lang="ru-RU"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7"/>
                  </a:ext>
                </a:extLst>
              </a:tr>
              <a:tr h="370840">
                <a:tc>
                  <a:txBody>
                    <a:bodyPr/>
                    <a:lstStyle/>
                    <a:p>
                      <a:pPr algn="ctr"/>
                      <a:r>
                        <a:rPr lang="ru-RU" dirty="0" smtClean="0">
                          <a:latin typeface="Arial" panose="020B0604020202020204" pitchFamily="34" charset="0"/>
                          <a:cs typeface="Arial" panose="020B0604020202020204" pitchFamily="34" charset="0"/>
                        </a:rPr>
                        <a:t>50000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2</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6</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1300000</a:t>
                      </a:r>
                      <a:endParaRPr lang="ru-RU"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8"/>
                  </a:ext>
                </a:extLst>
              </a:tr>
              <a:tr h="370840">
                <a:tc>
                  <a:txBody>
                    <a:bodyPr/>
                    <a:lstStyle/>
                    <a:p>
                      <a:pPr algn="ctr"/>
                      <a:r>
                        <a:rPr lang="ru-RU" dirty="0" smtClean="0">
                          <a:latin typeface="Arial" panose="020B0604020202020204" pitchFamily="34" charset="0"/>
                          <a:cs typeface="Arial" panose="020B0604020202020204" pitchFamily="34" charset="0"/>
                        </a:rPr>
                        <a:t>50000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1</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7</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700000</a:t>
                      </a:r>
                      <a:endParaRPr lang="ru-RU"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9"/>
                  </a:ext>
                </a:extLst>
              </a:tr>
              <a:tr h="370840">
                <a:tc>
                  <a:txBody>
                    <a:bodyPr/>
                    <a:lstStyle/>
                    <a:p>
                      <a:pPr algn="ctr"/>
                      <a:r>
                        <a:rPr lang="ru-RU" dirty="0" smtClean="0">
                          <a:latin typeface="Arial" panose="020B0604020202020204" pitchFamily="34" charset="0"/>
                          <a:cs typeface="Arial" panose="020B0604020202020204" pitchFamily="34" charset="0"/>
                        </a:rPr>
                        <a:t>50000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8</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0</a:t>
                      </a:r>
                      <a:endParaRPr lang="ru-RU"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10"/>
                  </a:ext>
                </a:extLst>
              </a:tr>
            </a:tbl>
          </a:graphicData>
        </a:graphic>
      </p:graphicFrame>
    </p:spTree>
    <p:extLst>
      <p:ext uri="{BB962C8B-B14F-4D97-AF65-F5344CB8AC3E}">
        <p14:creationId xmlns:p14="http://schemas.microsoft.com/office/powerpoint/2010/main" val="42285360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sz="3200" dirty="0" err="1">
                <a:latin typeface="Arial" panose="020B0604020202020204" pitchFamily="34" charset="0"/>
                <a:cs typeface="Arial" panose="020B0604020202020204" pitchFamily="34" charset="0"/>
              </a:rPr>
              <a:t>Менежер</a:t>
            </a:r>
            <a:r>
              <a:rPr lang="ru-RU" sz="3200" dirty="0">
                <a:latin typeface="Arial" panose="020B0604020202020204" pitchFamily="34" charset="0"/>
                <a:cs typeface="Arial" panose="020B0604020202020204" pitchFamily="34" charset="0"/>
              </a:rPr>
              <a:t> </a:t>
            </a:r>
            <a:r>
              <a:rPr lang="ru-RU" sz="3200" dirty="0" err="1">
                <a:latin typeface="Arial" panose="020B0604020202020204" pitchFamily="34" charset="0"/>
                <a:cs typeface="Arial" panose="020B0604020202020204" pitchFamily="34" charset="0"/>
              </a:rPr>
              <a:t>меҳнатига</a:t>
            </a:r>
            <a:r>
              <a:rPr lang="ru-RU" sz="3200" dirty="0">
                <a:latin typeface="Arial" panose="020B0604020202020204" pitchFamily="34" charset="0"/>
                <a:cs typeface="Arial" panose="020B0604020202020204" pitchFamily="34" charset="0"/>
              </a:rPr>
              <a:t> </a:t>
            </a:r>
            <a:r>
              <a:rPr lang="ru-RU" sz="3200" dirty="0" err="1">
                <a:latin typeface="Arial" panose="020B0604020202020204" pitchFamily="34" charset="0"/>
                <a:cs typeface="Arial" panose="020B0604020202020204" pitchFamily="34" charset="0"/>
              </a:rPr>
              <a:t>тўловнинг</a:t>
            </a:r>
            <a:r>
              <a:rPr lang="ru-RU" sz="3200" dirty="0">
                <a:latin typeface="Arial" panose="020B0604020202020204" pitchFamily="34" charset="0"/>
                <a:cs typeface="Arial" panose="020B0604020202020204" pitchFamily="34" charset="0"/>
              </a:rPr>
              <a:t> </a:t>
            </a:r>
            <a:r>
              <a:rPr lang="ru-RU" sz="3200" dirty="0" err="1" smtClean="0">
                <a:latin typeface="Arial" panose="020B0604020202020204" pitchFamily="34" charset="0"/>
                <a:cs typeface="Arial" panose="020B0604020202020204" pitchFamily="34" charset="0"/>
              </a:rPr>
              <a:t>фойдадан</a:t>
            </a:r>
            <a:r>
              <a:rPr lang="ru-RU" sz="3200" dirty="0" smtClean="0">
                <a:latin typeface="Arial" panose="020B0604020202020204" pitchFamily="34" charset="0"/>
                <a:cs typeface="Arial" panose="020B0604020202020204" pitchFamily="34" charset="0"/>
              </a:rPr>
              <a:t> </a:t>
            </a:r>
            <a:r>
              <a:rPr lang="ru-RU" sz="3200" dirty="0" err="1" smtClean="0">
                <a:latin typeface="Arial" panose="020B0604020202020204" pitchFamily="34" charset="0"/>
                <a:cs typeface="Arial" panose="020B0604020202020204" pitchFamily="34" charset="0"/>
              </a:rPr>
              <a:t>улуш</a:t>
            </a:r>
            <a:r>
              <a:rPr lang="ru-RU" sz="3200" dirty="0" smtClean="0">
                <a:latin typeface="Arial" panose="020B0604020202020204" pitchFamily="34" charset="0"/>
                <a:cs typeface="Arial" panose="020B0604020202020204" pitchFamily="34" charset="0"/>
              </a:rPr>
              <a:t> </a:t>
            </a:r>
            <a:r>
              <a:rPr lang="ru-RU" sz="3200" dirty="0" err="1" smtClean="0">
                <a:latin typeface="Arial" panose="020B0604020202020204" pitchFamily="34" charset="0"/>
                <a:cs typeface="Arial" panose="020B0604020202020204" pitchFamily="34" charset="0"/>
              </a:rPr>
              <a:t>схемасида</a:t>
            </a:r>
            <a:r>
              <a:rPr lang="ru-RU" sz="3200" dirty="0" smtClean="0">
                <a:latin typeface="Arial" panose="020B0604020202020204" pitchFamily="34" charset="0"/>
                <a:cs typeface="Arial" panose="020B0604020202020204" pitchFamily="34" charset="0"/>
              </a:rPr>
              <a:t> </a:t>
            </a:r>
            <a:r>
              <a:rPr lang="ru-RU" sz="3200" dirty="0" err="1">
                <a:latin typeface="Arial" panose="020B0604020202020204" pitchFamily="34" charset="0"/>
                <a:cs typeface="Arial" panose="020B0604020202020204" pitchFamily="34" charset="0"/>
              </a:rPr>
              <a:t>менежер</a:t>
            </a:r>
            <a:r>
              <a:rPr lang="ru-RU" sz="3200" dirty="0">
                <a:latin typeface="Arial" panose="020B0604020202020204" pitchFamily="34" charset="0"/>
                <a:cs typeface="Arial" panose="020B0604020202020204" pitchFamily="34" charset="0"/>
              </a:rPr>
              <a:t> </a:t>
            </a:r>
            <a:r>
              <a:rPr lang="ru-RU" sz="3200" dirty="0" err="1">
                <a:latin typeface="Arial" panose="020B0604020202020204" pitchFamily="34" charset="0"/>
                <a:cs typeface="Arial" panose="020B0604020202020204" pitchFamily="34" charset="0"/>
              </a:rPr>
              <a:t>даромадлари</a:t>
            </a:r>
            <a:r>
              <a:rPr lang="ru-RU" sz="3200" dirty="0">
                <a:latin typeface="Arial" panose="020B0604020202020204" pitchFamily="34" charset="0"/>
                <a:cs typeface="Arial" panose="020B0604020202020204" pitchFamily="34" charset="0"/>
              </a:rPr>
              <a:t> </a:t>
            </a:r>
            <a:r>
              <a:rPr lang="ru-RU" sz="3200" dirty="0" err="1">
                <a:latin typeface="Arial" panose="020B0604020202020204" pitchFamily="34" charset="0"/>
                <a:cs typeface="Arial" panose="020B0604020202020204" pitchFamily="34" charset="0"/>
              </a:rPr>
              <a:t>ва</a:t>
            </a:r>
            <a:r>
              <a:rPr lang="ru-RU" sz="3200" dirty="0">
                <a:latin typeface="Arial" panose="020B0604020202020204" pitchFamily="34" charset="0"/>
                <a:cs typeface="Arial" panose="020B0604020202020204" pitchFamily="34" charset="0"/>
              </a:rPr>
              <a:t> компания </a:t>
            </a:r>
            <a:r>
              <a:rPr lang="ru-RU" sz="3200" dirty="0" err="1" smtClean="0">
                <a:latin typeface="Arial" panose="020B0604020202020204" pitchFamily="34" charset="0"/>
                <a:cs typeface="Arial" panose="020B0604020202020204" pitchFamily="34" charset="0"/>
              </a:rPr>
              <a:t>фойдаси</a:t>
            </a:r>
            <a:endParaRPr lang="ru-RU" sz="3200" dirty="0">
              <a:latin typeface="Arial" panose="020B0604020202020204" pitchFamily="34" charset="0"/>
              <a:cs typeface="Arial" panose="020B0604020202020204" pitchFamily="34"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191417597"/>
              </p:ext>
            </p:extLst>
          </p:nvPr>
        </p:nvGraphicFramePr>
        <p:xfrm>
          <a:off x="1175718" y="1690688"/>
          <a:ext cx="7886700" cy="4526280"/>
        </p:xfrm>
        <a:graphic>
          <a:graphicData uri="http://schemas.openxmlformats.org/drawingml/2006/table">
            <a:tbl>
              <a:tblPr firstRow="1" bandRow="1">
                <a:tableStyleId>{5C22544A-7EE6-4342-B048-85BDC9FD1C3A}</a:tableStyleId>
              </a:tblPr>
              <a:tblGrid>
                <a:gridCol w="1971675">
                  <a:extLst>
                    <a:ext uri="{9D8B030D-6E8A-4147-A177-3AD203B41FA5}">
                      <a16:colId xmlns:a16="http://schemas.microsoft.com/office/drawing/2014/main" xmlns="" val="20000"/>
                    </a:ext>
                  </a:extLst>
                </a:gridCol>
                <a:gridCol w="1971675">
                  <a:extLst>
                    <a:ext uri="{9D8B030D-6E8A-4147-A177-3AD203B41FA5}">
                      <a16:colId xmlns:a16="http://schemas.microsoft.com/office/drawing/2014/main" xmlns="" val="20001"/>
                    </a:ext>
                  </a:extLst>
                </a:gridCol>
                <a:gridCol w="1971675">
                  <a:extLst>
                    <a:ext uri="{9D8B030D-6E8A-4147-A177-3AD203B41FA5}">
                      <a16:colId xmlns:a16="http://schemas.microsoft.com/office/drawing/2014/main" xmlns="" val="20002"/>
                    </a:ext>
                  </a:extLst>
                </a:gridCol>
                <a:gridCol w="1971675">
                  <a:extLst>
                    <a:ext uri="{9D8B030D-6E8A-4147-A177-3AD203B41FA5}">
                      <a16:colId xmlns:a16="http://schemas.microsoft.com/office/drawing/2014/main" xmlns="" val="20003"/>
                    </a:ext>
                  </a:extLst>
                </a:gridCol>
              </a:tblGrid>
              <a:tr h="370840">
                <a:tc gridSpan="2">
                  <a:txBody>
                    <a:bodyPr/>
                    <a:lstStyle/>
                    <a:p>
                      <a:pPr algn="ctr"/>
                      <a:r>
                        <a:rPr lang="ru-RU" dirty="0" err="1" smtClean="0">
                          <a:latin typeface="Arial" panose="020B0604020202020204" pitchFamily="34" charset="0"/>
                          <a:cs typeface="Arial" panose="020B0604020202020204" pitchFamily="34" charset="0"/>
                        </a:rPr>
                        <a:t>Соат</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ҳажми</a:t>
                      </a:r>
                      <a:endParaRPr lang="ru-RU" dirty="0">
                        <a:latin typeface="Arial" panose="020B0604020202020204" pitchFamily="34" charset="0"/>
                        <a:cs typeface="Arial" panose="020B0604020202020204" pitchFamily="34" charset="0"/>
                      </a:endParaRPr>
                    </a:p>
                  </a:txBody>
                  <a:tcPr/>
                </a:tc>
                <a:tc hMerge="1">
                  <a:txBody>
                    <a:bodyPr/>
                    <a:lstStyle/>
                    <a:p>
                      <a:endParaRPr lang="ru-RU" dirty="0"/>
                    </a:p>
                  </a:txBody>
                  <a:tcPr/>
                </a:tc>
                <a:tc rowSpan="2">
                  <a:txBody>
                    <a:bodyPr/>
                    <a:lstStyle/>
                    <a:p>
                      <a:pPr algn="ctr"/>
                      <a:r>
                        <a:rPr lang="ru-RU" dirty="0" err="1" smtClean="0">
                          <a:latin typeface="Arial" panose="020B0604020202020204" pitchFamily="34" charset="0"/>
                          <a:cs typeface="Arial" panose="020B0604020202020204" pitchFamily="34" charset="0"/>
                        </a:rPr>
                        <a:t>Компаниянинг</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умумий</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фойдаси</a:t>
                      </a:r>
                      <a:r>
                        <a:rPr lang="ru-RU" dirty="0" smtClean="0">
                          <a:latin typeface="Arial" panose="020B0604020202020204" pitchFamily="34" charset="0"/>
                          <a:cs typeface="Arial" panose="020B0604020202020204" pitchFamily="34" charset="0"/>
                        </a:rPr>
                        <a:t> (</a:t>
                      </a:r>
                      <a:r>
                        <a:rPr lang="el-GR" dirty="0" smtClean="0">
                          <a:latin typeface="Arial" panose="020B0604020202020204" pitchFamily="34" charset="0"/>
                          <a:cs typeface="Arial" panose="020B0604020202020204" pitchFamily="34" charset="0"/>
                        </a:rPr>
                        <a:t>π</a:t>
                      </a:r>
                      <a:r>
                        <a:rPr lang="ru-RU" dirty="0" smtClean="0">
                          <a:latin typeface="Arial" panose="020B0604020202020204" pitchFamily="34" charset="0"/>
                          <a:cs typeface="Arial" panose="020B0604020202020204" pitchFamily="34" charset="0"/>
                        </a:rPr>
                        <a:t>), долл.</a:t>
                      </a:r>
                      <a:endParaRPr lang="ru-RU" dirty="0">
                        <a:latin typeface="Arial" panose="020B0604020202020204" pitchFamily="34" charset="0"/>
                        <a:cs typeface="Arial" panose="020B0604020202020204" pitchFamily="34" charset="0"/>
                      </a:endParaRPr>
                    </a:p>
                  </a:txBody>
                  <a:tcPr/>
                </a:tc>
                <a:tc rowSpan="2">
                  <a:txBody>
                    <a:bodyPr/>
                    <a:lstStyle/>
                    <a:p>
                      <a:pPr algn="ctr"/>
                      <a:r>
                        <a:rPr lang="ru-RU" dirty="0" err="1" smtClean="0">
                          <a:latin typeface="Arial" panose="020B0604020202020204" pitchFamily="34" charset="0"/>
                          <a:cs typeface="Arial" panose="020B0604020202020204" pitchFamily="34" charset="0"/>
                        </a:rPr>
                        <a:t>Менежер</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даромади</a:t>
                      </a:r>
                      <a:r>
                        <a:rPr lang="ru-RU" dirty="0" smtClean="0">
                          <a:latin typeface="Arial" panose="020B0604020202020204" pitchFamily="34" charset="0"/>
                          <a:cs typeface="Arial" panose="020B0604020202020204" pitchFamily="34" charset="0"/>
                        </a:rPr>
                        <a:t> (0,1×</a:t>
                      </a:r>
                      <a:r>
                        <a:rPr lang="el-GR" dirty="0" smtClean="0">
                          <a:latin typeface="Arial" panose="020B0604020202020204" pitchFamily="34" charset="0"/>
                          <a:cs typeface="Arial" panose="020B0604020202020204" pitchFamily="34" charset="0"/>
                        </a:rPr>
                        <a:t>π</a:t>
                      </a:r>
                      <a:r>
                        <a:rPr lang="ru-RU" dirty="0" smtClean="0">
                          <a:latin typeface="Arial" panose="020B0604020202020204" pitchFamily="34" charset="0"/>
                          <a:cs typeface="Arial" panose="020B0604020202020204" pitchFamily="34" charset="0"/>
                        </a:rPr>
                        <a:t>), долл.</a:t>
                      </a:r>
                      <a:endParaRPr lang="ru-RU"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0"/>
                  </a:ext>
                </a:extLst>
              </a:tr>
              <a:tr h="370840">
                <a:tc>
                  <a:txBody>
                    <a:bodyPr/>
                    <a:lstStyle/>
                    <a:p>
                      <a:pPr algn="ctr"/>
                      <a:r>
                        <a:rPr lang="ru-RU" dirty="0" err="1" smtClean="0">
                          <a:latin typeface="Arial" panose="020B0604020202020204" pitchFamily="34" charset="0"/>
                          <a:cs typeface="Arial" panose="020B0604020202020204" pitchFamily="34" charset="0"/>
                        </a:rPr>
                        <a:t>Менежер</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ишлаган</a:t>
                      </a:r>
                      <a:endParaRPr lang="ru-RU" dirty="0">
                        <a:latin typeface="Arial" panose="020B0604020202020204" pitchFamily="34" charset="0"/>
                        <a:cs typeface="Arial" panose="020B0604020202020204" pitchFamily="34" charset="0"/>
                      </a:endParaRPr>
                    </a:p>
                  </a:txBody>
                  <a:tcPr/>
                </a:tc>
                <a:tc>
                  <a:txBody>
                    <a:bodyPr/>
                    <a:lstStyle/>
                    <a:p>
                      <a:pPr algn="ctr"/>
                      <a:r>
                        <a:rPr lang="ru-RU" dirty="0" err="1" smtClean="0">
                          <a:latin typeface="Arial" panose="020B0604020202020204" pitchFamily="34" charset="0"/>
                          <a:cs typeface="Arial" panose="020B0604020202020204" pitchFamily="34" charset="0"/>
                        </a:rPr>
                        <a:t>Менежер</a:t>
                      </a:r>
                      <a:r>
                        <a:rPr lang="ru-RU" dirty="0" smtClean="0">
                          <a:latin typeface="Arial" panose="020B0604020202020204" pitchFamily="34" charset="0"/>
                          <a:cs typeface="Arial" panose="020B0604020202020204" pitchFamily="34" charset="0"/>
                        </a:rPr>
                        <a:t> дам </a:t>
                      </a:r>
                      <a:r>
                        <a:rPr lang="ru-RU" dirty="0" err="1" smtClean="0">
                          <a:latin typeface="Arial" panose="020B0604020202020204" pitchFamily="34" charset="0"/>
                          <a:cs typeface="Arial" panose="020B0604020202020204" pitchFamily="34" charset="0"/>
                        </a:rPr>
                        <a:t>олган</a:t>
                      </a:r>
                      <a:endParaRPr lang="ru-RU" dirty="0">
                        <a:latin typeface="Arial" panose="020B0604020202020204" pitchFamily="34" charset="0"/>
                        <a:cs typeface="Arial" panose="020B0604020202020204" pitchFamily="34" charset="0"/>
                      </a:endParaRPr>
                    </a:p>
                  </a:txBody>
                  <a:tcPr/>
                </a:tc>
                <a:tc vMerge="1">
                  <a:txBody>
                    <a:bodyPr/>
                    <a:lstStyle/>
                    <a:p>
                      <a:endParaRPr lang="ru-RU" dirty="0"/>
                    </a:p>
                  </a:txBody>
                  <a:tcPr/>
                </a:tc>
                <a:tc vMerge="1">
                  <a:txBody>
                    <a:bodyPr/>
                    <a:lstStyle/>
                    <a:p>
                      <a:endParaRPr lang="ru-RU"/>
                    </a:p>
                  </a:txBody>
                  <a:tcPr/>
                </a:tc>
                <a:extLst>
                  <a:ext uri="{0D108BD9-81ED-4DB2-BD59-A6C34878D82A}">
                    <a16:rowId xmlns:a16="http://schemas.microsoft.com/office/drawing/2014/main" xmlns="" val="10001"/>
                  </a:ext>
                </a:extLst>
              </a:tr>
              <a:tr h="370840">
                <a:tc>
                  <a:txBody>
                    <a:bodyPr/>
                    <a:lstStyle/>
                    <a:p>
                      <a:pPr algn="ctr"/>
                      <a:r>
                        <a:rPr lang="ru-RU" dirty="0" smtClean="0">
                          <a:latin typeface="Arial" panose="020B0604020202020204" pitchFamily="34" charset="0"/>
                          <a:cs typeface="Arial" panose="020B0604020202020204" pitchFamily="34" charset="0"/>
                        </a:rPr>
                        <a:t>8</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3000000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300000</a:t>
                      </a:r>
                      <a:endParaRPr lang="ru-RU"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2"/>
                  </a:ext>
                </a:extLst>
              </a:tr>
              <a:tr h="370840">
                <a:tc>
                  <a:txBody>
                    <a:bodyPr/>
                    <a:lstStyle/>
                    <a:p>
                      <a:pPr algn="ctr"/>
                      <a:r>
                        <a:rPr lang="ru-RU" dirty="0" smtClean="0">
                          <a:latin typeface="Arial" panose="020B0604020202020204" pitchFamily="34" charset="0"/>
                          <a:cs typeface="Arial" panose="020B0604020202020204" pitchFamily="34" charset="0"/>
                        </a:rPr>
                        <a:t>7</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1</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2950000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295000</a:t>
                      </a:r>
                      <a:endParaRPr lang="ru-RU"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3"/>
                  </a:ext>
                </a:extLst>
              </a:tr>
              <a:tr h="370840">
                <a:tc>
                  <a:txBody>
                    <a:bodyPr/>
                    <a:lstStyle/>
                    <a:p>
                      <a:pPr algn="ctr"/>
                      <a:r>
                        <a:rPr lang="ru-RU" dirty="0" smtClean="0">
                          <a:latin typeface="Arial" panose="020B0604020202020204" pitchFamily="34" charset="0"/>
                          <a:cs typeface="Arial" panose="020B0604020202020204" pitchFamily="34" charset="0"/>
                        </a:rPr>
                        <a:t>6</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2</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2800000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280000</a:t>
                      </a:r>
                      <a:endParaRPr lang="ru-RU"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4"/>
                  </a:ext>
                </a:extLst>
              </a:tr>
              <a:tr h="370840">
                <a:tc>
                  <a:txBody>
                    <a:bodyPr/>
                    <a:lstStyle/>
                    <a:p>
                      <a:pPr algn="ctr"/>
                      <a:r>
                        <a:rPr lang="ru-RU" dirty="0" smtClean="0">
                          <a:latin typeface="Arial" panose="020B0604020202020204" pitchFamily="34" charset="0"/>
                          <a:cs typeface="Arial" panose="020B0604020202020204" pitchFamily="34" charset="0"/>
                        </a:rPr>
                        <a:t>5</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3</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2500000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250000</a:t>
                      </a:r>
                      <a:endParaRPr lang="ru-RU"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5"/>
                  </a:ext>
                </a:extLst>
              </a:tr>
              <a:tr h="370840">
                <a:tc>
                  <a:txBody>
                    <a:bodyPr/>
                    <a:lstStyle/>
                    <a:p>
                      <a:pPr algn="ctr"/>
                      <a:r>
                        <a:rPr lang="ru-RU" dirty="0" smtClean="0">
                          <a:latin typeface="Arial" panose="020B0604020202020204" pitchFamily="34" charset="0"/>
                          <a:cs typeface="Arial" panose="020B0604020202020204" pitchFamily="34" charset="0"/>
                        </a:rPr>
                        <a:t>4</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4</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2000000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200000</a:t>
                      </a:r>
                      <a:endParaRPr lang="ru-RU"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6"/>
                  </a:ext>
                </a:extLst>
              </a:tr>
              <a:tr h="370840">
                <a:tc>
                  <a:txBody>
                    <a:bodyPr/>
                    <a:lstStyle/>
                    <a:p>
                      <a:pPr algn="ctr"/>
                      <a:r>
                        <a:rPr lang="ru-RU" dirty="0" smtClean="0">
                          <a:latin typeface="Arial" panose="020B0604020202020204" pitchFamily="34" charset="0"/>
                          <a:cs typeface="Arial" panose="020B0604020202020204" pitchFamily="34" charset="0"/>
                        </a:rPr>
                        <a:t>3</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5</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1800000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180000</a:t>
                      </a:r>
                      <a:endParaRPr lang="ru-RU"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7"/>
                  </a:ext>
                </a:extLst>
              </a:tr>
              <a:tr h="370840">
                <a:tc>
                  <a:txBody>
                    <a:bodyPr/>
                    <a:lstStyle/>
                    <a:p>
                      <a:pPr algn="ctr"/>
                      <a:r>
                        <a:rPr lang="ru-RU" dirty="0" smtClean="0">
                          <a:latin typeface="Arial" panose="020B0604020202020204" pitchFamily="34" charset="0"/>
                          <a:cs typeface="Arial" panose="020B0604020202020204" pitchFamily="34" charset="0"/>
                        </a:rPr>
                        <a:t>2</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6</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1300000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130000</a:t>
                      </a:r>
                      <a:endParaRPr lang="ru-RU"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8"/>
                  </a:ext>
                </a:extLst>
              </a:tr>
              <a:tr h="370840">
                <a:tc>
                  <a:txBody>
                    <a:bodyPr/>
                    <a:lstStyle/>
                    <a:p>
                      <a:pPr algn="ctr"/>
                      <a:r>
                        <a:rPr lang="ru-RU" dirty="0" smtClean="0">
                          <a:latin typeface="Arial" panose="020B0604020202020204" pitchFamily="34" charset="0"/>
                          <a:cs typeface="Arial" panose="020B0604020202020204" pitchFamily="34" charset="0"/>
                        </a:rPr>
                        <a:t>1</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7</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700000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70000</a:t>
                      </a:r>
                      <a:endParaRPr lang="ru-RU"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9"/>
                  </a:ext>
                </a:extLst>
              </a:tr>
              <a:tr h="370840">
                <a:tc>
                  <a:txBody>
                    <a:bodyPr/>
                    <a:lstStyle/>
                    <a:p>
                      <a:pPr algn="ctr"/>
                      <a:r>
                        <a:rPr lang="ru-RU" dirty="0" smtClean="0">
                          <a:latin typeface="Arial" panose="020B0604020202020204" pitchFamily="34" charset="0"/>
                          <a:cs typeface="Arial" panose="020B0604020202020204" pitchFamily="34" charset="0"/>
                        </a:rPr>
                        <a:t>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8</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0</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0</a:t>
                      </a:r>
                      <a:endParaRPr lang="ru-RU"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10"/>
                  </a:ext>
                </a:extLst>
              </a:tr>
            </a:tbl>
          </a:graphicData>
        </a:graphic>
      </p:graphicFrame>
    </p:spTree>
    <p:extLst>
      <p:ext uri="{BB962C8B-B14F-4D97-AF65-F5344CB8AC3E}">
        <p14:creationId xmlns:p14="http://schemas.microsoft.com/office/powerpoint/2010/main" val="35426447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Заголовок 1"/>
          <p:cNvSpPr>
            <a:spLocks noGrp="1"/>
          </p:cNvSpPr>
          <p:nvPr>
            <p:ph type="title"/>
          </p:nvPr>
        </p:nvSpPr>
        <p:spPr>
          <a:xfrm>
            <a:off x="1981200" y="274638"/>
            <a:ext cx="8229600" cy="595312"/>
          </a:xfrm>
        </p:spPr>
        <p:txBody>
          <a:bodyPr/>
          <a:lstStyle/>
          <a:p>
            <a:pPr algn="ctr"/>
            <a:r>
              <a:rPr lang="ru-RU" sz="2800" b="1" dirty="0" err="1" smtClean="0">
                <a:latin typeface="Arial" panose="020B0604020202020204" pitchFamily="34" charset="0"/>
                <a:cs typeface="Arial" panose="020B0604020202020204" pitchFamily="34" charset="0"/>
              </a:rPr>
              <a:t>Капиталга</a:t>
            </a:r>
            <a:r>
              <a:rPr lang="ru-RU" sz="2800" b="1" dirty="0" smtClean="0">
                <a:latin typeface="Arial" panose="020B0604020202020204" pitchFamily="34" charset="0"/>
                <a:cs typeface="Arial" panose="020B0604020202020204" pitchFamily="34" charset="0"/>
              </a:rPr>
              <a:t> </a:t>
            </a:r>
            <a:r>
              <a:rPr lang="uz-Cyrl-UZ" sz="2800" b="1" dirty="0" smtClean="0">
                <a:latin typeface="Arial" panose="020B0604020202020204" pitchFamily="34" charset="0"/>
                <a:cs typeface="Arial" panose="020B0604020202020204" pitchFamily="34" charset="0"/>
              </a:rPr>
              <a:t>бўлган талаб</a:t>
            </a:r>
            <a:endParaRPr lang="ru-RU" sz="2800" b="1" dirty="0">
              <a:latin typeface="Arial" panose="020B0604020202020204" pitchFamily="34" charset="0"/>
              <a:cs typeface="Arial" panose="020B0604020202020204" pitchFamily="34" charset="0"/>
            </a:endParaRPr>
          </a:p>
        </p:txBody>
      </p:sp>
      <p:sp>
        <p:nvSpPr>
          <p:cNvPr id="15363" name="Содержимое 2"/>
          <p:cNvSpPr>
            <a:spLocks noGrp="1"/>
          </p:cNvSpPr>
          <p:nvPr>
            <p:ph idx="1"/>
          </p:nvPr>
        </p:nvSpPr>
        <p:spPr>
          <a:xfrm>
            <a:off x="1846263" y="1219200"/>
            <a:ext cx="8229600" cy="950913"/>
          </a:xfrm>
        </p:spPr>
        <p:style>
          <a:lnRef idx="2">
            <a:schemeClr val="dk1"/>
          </a:lnRef>
          <a:fillRef idx="1">
            <a:schemeClr val="lt1"/>
          </a:fillRef>
          <a:effectRef idx="0">
            <a:schemeClr val="dk1"/>
          </a:effectRef>
          <a:fontRef idx="minor">
            <a:schemeClr val="dk1"/>
          </a:fontRef>
        </p:style>
        <p:txBody>
          <a:bodyPr>
            <a:normAutofit fontScale="70000" lnSpcReduction="20000"/>
          </a:bodyPr>
          <a:lstStyle/>
          <a:p>
            <a:pPr algn="just">
              <a:buFont typeface="Arial" charset="0"/>
              <a:buNone/>
            </a:pPr>
            <a:r>
              <a:rPr lang="ru-RU" dirty="0" smtClean="0">
                <a:latin typeface="Arial" panose="020B0604020202020204" pitchFamily="34" charset="0"/>
                <a:cs typeface="Arial" panose="020B0604020202020204" pitchFamily="34" charset="0"/>
              </a:rPr>
              <a:t>		Капитала </a:t>
            </a:r>
            <a:r>
              <a:rPr lang="ru-RU" dirty="0" err="1" smtClean="0">
                <a:latin typeface="Arial" panose="020B0604020202020204" pitchFamily="34" charset="0"/>
                <a:cs typeface="Arial" panose="020B0604020202020204" pitchFamily="34" charset="0"/>
              </a:rPr>
              <a:t>бўлган</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талаб</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эгри</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чизиғи</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капиталга</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тўлов</a:t>
            </a:r>
            <a:r>
              <a:rPr lang="ru-RU" dirty="0" smtClean="0">
                <a:latin typeface="Arial" panose="020B0604020202020204" pitchFamily="34" charset="0"/>
                <a:cs typeface="Arial" panose="020B0604020202020204" pitchFamily="34" charset="0"/>
              </a:rPr>
              <a:t> (банк </a:t>
            </a:r>
            <a:r>
              <a:rPr lang="ru-RU" dirty="0" err="1" smtClean="0">
                <a:latin typeface="Arial" panose="020B0604020202020204" pitchFamily="34" charset="0"/>
                <a:cs typeface="Arial" panose="020B0604020202020204" pitchFamily="34" charset="0"/>
              </a:rPr>
              <a:t>фоизи</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ошганда</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инвестицияни</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амалга</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ошириш</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учун</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олинадиган</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кредитларга</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талабнинг</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камайишини</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акс</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эттиради</a:t>
            </a:r>
            <a:r>
              <a:rPr lang="ru-RU" dirty="0" smtClean="0">
                <a:latin typeface="Arial" panose="020B0604020202020204" pitchFamily="34" charset="0"/>
                <a:cs typeface="Arial" panose="020B0604020202020204" pitchFamily="34" charset="0"/>
              </a:rPr>
              <a:t>.</a:t>
            </a:r>
            <a:endParaRPr lang="ru-RU" dirty="0">
              <a:latin typeface="Arial" panose="020B0604020202020204" pitchFamily="34" charset="0"/>
              <a:cs typeface="Arial" panose="020B0604020202020204" pitchFamily="34" charset="0"/>
            </a:endParaRPr>
          </a:p>
          <a:p>
            <a:pPr>
              <a:buFont typeface="Arial" charset="0"/>
              <a:buNone/>
            </a:pPr>
            <a:endParaRPr lang="ru-RU" dirty="0">
              <a:latin typeface="Times New Roman" pitchFamily="18" charset="0"/>
              <a:cs typeface="Times New Roman" pitchFamily="18" charset="0"/>
            </a:endParaRPr>
          </a:p>
        </p:txBody>
      </p:sp>
      <p:grpSp>
        <p:nvGrpSpPr>
          <p:cNvPr id="3" name="Группа 2"/>
          <p:cNvGrpSpPr/>
          <p:nvPr/>
        </p:nvGrpSpPr>
        <p:grpSpPr>
          <a:xfrm>
            <a:off x="1194619" y="988139"/>
            <a:ext cx="5662508" cy="5123814"/>
            <a:chOff x="2297114" y="1456035"/>
            <a:chExt cx="3692525" cy="4281169"/>
          </a:xfrm>
        </p:grpSpPr>
        <p:cxnSp>
          <p:nvCxnSpPr>
            <p:cNvPr id="5" name="Прямая со стрелкой 4"/>
            <p:cNvCxnSpPr/>
            <p:nvPr/>
          </p:nvCxnSpPr>
          <p:spPr>
            <a:xfrm rot="5400000" flipH="1" flipV="1">
              <a:off x="1591470" y="4075907"/>
              <a:ext cx="2303462" cy="222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Прямая со стрелкой 6"/>
            <p:cNvCxnSpPr/>
            <p:nvPr/>
          </p:nvCxnSpPr>
          <p:spPr>
            <a:xfrm>
              <a:off x="2743201" y="5249864"/>
              <a:ext cx="3059113" cy="333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 name="Дуга 7"/>
            <p:cNvSpPr/>
            <p:nvPr/>
          </p:nvSpPr>
          <p:spPr>
            <a:xfrm rot="10511874">
              <a:off x="2989264" y="1456035"/>
              <a:ext cx="3000375" cy="3479800"/>
            </a:xfrm>
            <a:prstGeom prst="arc">
              <a:avLst>
                <a:gd name="adj1" fmla="val 16200000"/>
                <a:gd name="adj2" fmla="val 21582427"/>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a:p>
          </p:txBody>
        </p:sp>
        <p:sp>
          <p:nvSpPr>
            <p:cNvPr id="15367" name="TextBox 8"/>
            <p:cNvSpPr txBox="1">
              <a:spLocks noChangeArrowheads="1"/>
            </p:cNvSpPr>
            <p:nvPr/>
          </p:nvSpPr>
          <p:spPr bwMode="auto">
            <a:xfrm>
              <a:off x="4706938" y="4684714"/>
              <a:ext cx="836612" cy="385741"/>
            </a:xfrm>
            <a:prstGeom prst="rect">
              <a:avLst/>
            </a:prstGeom>
            <a:noFill/>
            <a:ln w="9525">
              <a:noFill/>
              <a:miter lim="800000"/>
              <a:headEnd/>
              <a:tailEnd/>
            </a:ln>
          </p:spPr>
          <p:txBody>
            <a:bodyPr>
              <a:spAutoFit/>
            </a:bodyPr>
            <a:lstStyle/>
            <a:p>
              <a:r>
                <a:rPr lang="en-US" sz="2400" dirty="0" smtClean="0"/>
                <a:t>I</a:t>
              </a:r>
              <a:r>
                <a:rPr lang="ru-RU" sz="2400" dirty="0" smtClean="0"/>
                <a:t>(</a:t>
              </a:r>
              <a:r>
                <a:rPr lang="en-US" sz="2400" dirty="0"/>
                <a:t>r</a:t>
              </a:r>
              <a:r>
                <a:rPr lang="ru-RU" sz="2400" dirty="0"/>
                <a:t>)</a:t>
              </a:r>
            </a:p>
          </p:txBody>
        </p:sp>
        <p:sp>
          <p:nvSpPr>
            <p:cNvPr id="15368" name="TextBox 9"/>
            <p:cNvSpPr txBox="1">
              <a:spLocks noChangeArrowheads="1"/>
            </p:cNvSpPr>
            <p:nvPr/>
          </p:nvSpPr>
          <p:spPr bwMode="auto">
            <a:xfrm>
              <a:off x="5624514" y="5277101"/>
              <a:ext cx="355600" cy="385741"/>
            </a:xfrm>
            <a:prstGeom prst="rect">
              <a:avLst/>
            </a:prstGeom>
            <a:noFill/>
            <a:ln w="9525">
              <a:noFill/>
              <a:miter lim="800000"/>
              <a:headEnd/>
              <a:tailEnd/>
            </a:ln>
          </p:spPr>
          <p:txBody>
            <a:bodyPr>
              <a:spAutoFit/>
            </a:bodyPr>
            <a:lstStyle/>
            <a:p>
              <a:r>
                <a:rPr lang="en-US" sz="2400" dirty="0"/>
                <a:t>I</a:t>
              </a:r>
              <a:r>
                <a:rPr lang="ru-RU" dirty="0"/>
                <a:t> </a:t>
              </a:r>
            </a:p>
          </p:txBody>
        </p:sp>
        <p:sp>
          <p:nvSpPr>
            <p:cNvPr id="15369" name="TextBox 10"/>
            <p:cNvSpPr txBox="1">
              <a:spLocks noChangeArrowheads="1"/>
            </p:cNvSpPr>
            <p:nvPr/>
          </p:nvSpPr>
          <p:spPr bwMode="auto">
            <a:xfrm>
              <a:off x="2405064" y="2913063"/>
              <a:ext cx="371475" cy="385741"/>
            </a:xfrm>
            <a:prstGeom prst="rect">
              <a:avLst/>
            </a:prstGeom>
            <a:noFill/>
            <a:ln w="9525">
              <a:noFill/>
              <a:miter lim="800000"/>
              <a:headEnd/>
              <a:tailEnd/>
            </a:ln>
          </p:spPr>
          <p:txBody>
            <a:bodyPr>
              <a:spAutoFit/>
            </a:bodyPr>
            <a:lstStyle/>
            <a:p>
              <a:r>
                <a:rPr lang="en-US" sz="2400" dirty="0"/>
                <a:t>r</a:t>
              </a:r>
              <a:endParaRPr lang="ru-RU" dirty="0"/>
            </a:p>
          </p:txBody>
        </p:sp>
        <p:cxnSp>
          <p:nvCxnSpPr>
            <p:cNvPr id="19" name="Прямая соединительная линия 18"/>
            <p:cNvCxnSpPr/>
            <p:nvPr/>
          </p:nvCxnSpPr>
          <p:spPr>
            <a:xfrm rot="16200000" flipH="1">
              <a:off x="2382045" y="4526757"/>
              <a:ext cx="139858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Прямая соединительная линия 19"/>
            <p:cNvCxnSpPr/>
            <p:nvPr/>
          </p:nvCxnSpPr>
          <p:spPr>
            <a:xfrm rot="16200000" flipH="1">
              <a:off x="3584576" y="5018088"/>
              <a:ext cx="4857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Прямая соединительная линия 23"/>
            <p:cNvCxnSpPr/>
            <p:nvPr/>
          </p:nvCxnSpPr>
          <p:spPr>
            <a:xfrm>
              <a:off x="2698750" y="4752976"/>
              <a:ext cx="1150938" cy="238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Прямая соединительная линия 25"/>
            <p:cNvCxnSpPr/>
            <p:nvPr/>
          </p:nvCxnSpPr>
          <p:spPr>
            <a:xfrm>
              <a:off x="2754314" y="3838576"/>
              <a:ext cx="338137" cy="11113"/>
            </a:xfrm>
            <a:prstGeom prst="line">
              <a:avLst/>
            </a:prstGeom>
          </p:spPr>
          <p:style>
            <a:lnRef idx="1">
              <a:schemeClr val="accent1"/>
            </a:lnRef>
            <a:fillRef idx="0">
              <a:schemeClr val="accent1"/>
            </a:fillRef>
            <a:effectRef idx="0">
              <a:schemeClr val="accent1"/>
            </a:effectRef>
            <a:fontRef idx="minor">
              <a:schemeClr val="tx1"/>
            </a:fontRef>
          </p:style>
        </p:cxnSp>
        <p:sp>
          <p:nvSpPr>
            <p:cNvPr id="15374" name="TextBox 26"/>
            <p:cNvSpPr txBox="1">
              <a:spLocks noChangeArrowheads="1"/>
            </p:cNvSpPr>
            <p:nvPr/>
          </p:nvSpPr>
          <p:spPr bwMode="auto">
            <a:xfrm>
              <a:off x="2314575" y="3617914"/>
              <a:ext cx="547688" cy="385741"/>
            </a:xfrm>
            <a:prstGeom prst="rect">
              <a:avLst/>
            </a:prstGeom>
            <a:noFill/>
            <a:ln w="9525">
              <a:noFill/>
              <a:miter lim="800000"/>
              <a:headEnd/>
              <a:tailEnd/>
            </a:ln>
          </p:spPr>
          <p:txBody>
            <a:bodyPr>
              <a:spAutoFit/>
            </a:bodyPr>
            <a:lstStyle/>
            <a:p>
              <a:r>
                <a:rPr lang="en-US" sz="2400" dirty="0"/>
                <a:t>r</a:t>
              </a:r>
              <a:r>
                <a:rPr lang="en-US" sz="2400" baseline="-25000" dirty="0"/>
                <a:t>1</a:t>
              </a:r>
              <a:endParaRPr lang="ru-RU" sz="2400" baseline="-25000" dirty="0"/>
            </a:p>
          </p:txBody>
        </p:sp>
        <p:sp>
          <p:nvSpPr>
            <p:cNvPr id="15375" name="TextBox 28"/>
            <p:cNvSpPr txBox="1">
              <a:spLocks noChangeArrowheads="1"/>
            </p:cNvSpPr>
            <p:nvPr/>
          </p:nvSpPr>
          <p:spPr bwMode="auto">
            <a:xfrm>
              <a:off x="2297114" y="4514850"/>
              <a:ext cx="547687" cy="385741"/>
            </a:xfrm>
            <a:prstGeom prst="rect">
              <a:avLst/>
            </a:prstGeom>
            <a:noFill/>
            <a:ln w="9525">
              <a:noFill/>
              <a:miter lim="800000"/>
              <a:headEnd/>
              <a:tailEnd/>
            </a:ln>
          </p:spPr>
          <p:txBody>
            <a:bodyPr>
              <a:spAutoFit/>
            </a:bodyPr>
            <a:lstStyle/>
            <a:p>
              <a:r>
                <a:rPr lang="en-US" sz="2400" dirty="0"/>
                <a:t>r</a:t>
              </a:r>
              <a:r>
                <a:rPr lang="en-US" sz="2400" baseline="-25000" dirty="0"/>
                <a:t>2</a:t>
              </a:r>
              <a:endParaRPr lang="ru-RU" sz="2400" baseline="-25000" dirty="0"/>
            </a:p>
          </p:txBody>
        </p:sp>
        <p:sp>
          <p:nvSpPr>
            <p:cNvPr id="15376" name="TextBox 29"/>
            <p:cNvSpPr txBox="1">
              <a:spLocks noChangeArrowheads="1"/>
            </p:cNvSpPr>
            <p:nvPr/>
          </p:nvSpPr>
          <p:spPr bwMode="auto">
            <a:xfrm>
              <a:off x="3651250" y="5351463"/>
              <a:ext cx="547688" cy="385741"/>
            </a:xfrm>
            <a:prstGeom prst="rect">
              <a:avLst/>
            </a:prstGeom>
            <a:noFill/>
            <a:ln w="9525">
              <a:noFill/>
              <a:miter lim="800000"/>
              <a:headEnd/>
              <a:tailEnd/>
            </a:ln>
          </p:spPr>
          <p:txBody>
            <a:bodyPr>
              <a:spAutoFit/>
            </a:bodyPr>
            <a:lstStyle/>
            <a:p>
              <a:r>
                <a:rPr lang="en-US" sz="2400" dirty="0"/>
                <a:t>I</a:t>
              </a:r>
              <a:r>
                <a:rPr lang="en-US" sz="2400" baseline="-25000" dirty="0"/>
                <a:t>2</a:t>
              </a:r>
              <a:endParaRPr lang="ru-RU" sz="2400" baseline="-25000" dirty="0"/>
            </a:p>
          </p:txBody>
        </p:sp>
        <p:sp>
          <p:nvSpPr>
            <p:cNvPr id="15377" name="TextBox 30"/>
            <p:cNvSpPr txBox="1">
              <a:spLocks noChangeArrowheads="1"/>
            </p:cNvSpPr>
            <p:nvPr/>
          </p:nvSpPr>
          <p:spPr bwMode="auto">
            <a:xfrm>
              <a:off x="2913064" y="5311775"/>
              <a:ext cx="547687" cy="385741"/>
            </a:xfrm>
            <a:prstGeom prst="rect">
              <a:avLst/>
            </a:prstGeom>
            <a:noFill/>
            <a:ln w="9525">
              <a:noFill/>
              <a:miter lim="800000"/>
              <a:headEnd/>
              <a:tailEnd/>
            </a:ln>
          </p:spPr>
          <p:txBody>
            <a:bodyPr>
              <a:spAutoFit/>
            </a:bodyPr>
            <a:lstStyle/>
            <a:p>
              <a:r>
                <a:rPr lang="en-US" sz="2400" dirty="0"/>
                <a:t>I</a:t>
              </a:r>
              <a:r>
                <a:rPr lang="en-US" sz="2400" baseline="-25000" dirty="0"/>
                <a:t>1</a:t>
              </a:r>
              <a:endParaRPr lang="ru-RU" sz="2400" baseline="-25000" dirty="0"/>
            </a:p>
          </p:txBody>
        </p:sp>
      </p:grpSp>
      <p:sp>
        <p:nvSpPr>
          <p:cNvPr id="15378" name="TextBox 36"/>
          <p:cNvSpPr txBox="1">
            <a:spLocks noChangeArrowheads="1"/>
          </p:cNvSpPr>
          <p:nvPr/>
        </p:nvSpPr>
        <p:spPr bwMode="auto">
          <a:xfrm>
            <a:off x="6405051" y="3070496"/>
            <a:ext cx="3476625" cy="1477328"/>
          </a:xfrm>
          <a:prstGeom prst="rect">
            <a:avLst/>
          </a:prstGeom>
          <a:ln>
            <a:headEnd/>
            <a:tailEnd/>
          </a:ln>
        </p:spPr>
        <p:style>
          <a:lnRef idx="2">
            <a:schemeClr val="dk1"/>
          </a:lnRef>
          <a:fillRef idx="1">
            <a:schemeClr val="lt1"/>
          </a:fillRef>
          <a:effectRef idx="0">
            <a:schemeClr val="dk1"/>
          </a:effectRef>
          <a:fontRef idx="minor">
            <a:schemeClr val="dk1"/>
          </a:fontRef>
        </p:style>
        <p:txBody>
          <a:bodyPr>
            <a:spAutoFit/>
          </a:bodyPr>
          <a:lstStyle/>
          <a:p>
            <a:r>
              <a:rPr lang="en-US" dirty="0">
                <a:latin typeface="Arial" panose="020B0604020202020204" pitchFamily="34" charset="0"/>
                <a:cs typeface="Arial" panose="020B0604020202020204" pitchFamily="34" charset="0"/>
              </a:rPr>
              <a:t>I – </a:t>
            </a:r>
            <a:r>
              <a:rPr lang="uz-Cyrl-UZ" dirty="0" smtClean="0">
                <a:latin typeface="Arial" panose="020B0604020202020204" pitchFamily="34" charset="0"/>
                <a:cs typeface="Arial" panose="020B0604020202020204" pitchFamily="34" charset="0"/>
              </a:rPr>
              <a:t>инвестицион маблағлар ҳажми</a:t>
            </a:r>
            <a:r>
              <a:rPr lang="ru-RU" dirty="0">
                <a:latin typeface="Arial" panose="020B0604020202020204" pitchFamily="34" charset="0"/>
                <a:cs typeface="Arial" panose="020B0604020202020204" pitchFamily="34" charset="0"/>
              </a:rPr>
              <a:t>;</a:t>
            </a:r>
            <a:endParaRPr lang="ru-RU" dirty="0" smtClean="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r</a:t>
            </a:r>
            <a:r>
              <a:rPr lang="ru-RU" dirty="0" smtClean="0">
                <a:latin typeface="Arial" panose="020B0604020202020204" pitchFamily="34" charset="0"/>
                <a:cs typeface="Arial" panose="020B0604020202020204" pitchFamily="34" charset="0"/>
              </a:rPr>
              <a:t> </a:t>
            </a:r>
            <a:r>
              <a:rPr lang="ru-RU" dirty="0">
                <a:latin typeface="Arial" panose="020B0604020202020204" pitchFamily="34" charset="0"/>
                <a:cs typeface="Arial" panose="020B0604020202020204" pitchFamily="34" charset="0"/>
              </a:rPr>
              <a:t>– </a:t>
            </a:r>
            <a:r>
              <a:rPr lang="ru-RU" dirty="0" smtClean="0">
                <a:latin typeface="Arial" panose="020B0604020202020204" pitchFamily="34" charset="0"/>
                <a:cs typeface="Arial" panose="020B0604020202020204" pitchFamily="34" charset="0"/>
              </a:rPr>
              <a:t>банк </a:t>
            </a:r>
            <a:r>
              <a:rPr lang="ru-RU" dirty="0" err="1" smtClean="0">
                <a:latin typeface="Arial" panose="020B0604020202020204" pitchFamily="34" charset="0"/>
                <a:cs typeface="Arial" panose="020B0604020202020204" pitchFamily="34" charset="0"/>
              </a:rPr>
              <a:t>фоиз</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ставкаси</a:t>
            </a:r>
            <a:r>
              <a:rPr lang="ru-RU" dirty="0">
                <a:latin typeface="Arial" panose="020B0604020202020204" pitchFamily="34" charset="0"/>
                <a:cs typeface="Arial" panose="020B0604020202020204" pitchFamily="34" charset="0"/>
              </a:rPr>
              <a:t>;</a:t>
            </a:r>
            <a:r>
              <a:rPr lang="ru-RU" dirty="0" smtClean="0">
                <a:latin typeface="Arial" panose="020B0604020202020204" pitchFamily="34" charset="0"/>
                <a:cs typeface="Arial" panose="020B0604020202020204" pitchFamily="34" charset="0"/>
              </a:rPr>
              <a:t> </a:t>
            </a:r>
          </a:p>
          <a:p>
            <a:r>
              <a:rPr lang="en-US" dirty="0" smtClean="0">
                <a:latin typeface="Arial" panose="020B0604020202020204" pitchFamily="34" charset="0"/>
                <a:cs typeface="Arial" panose="020B0604020202020204" pitchFamily="34" charset="0"/>
              </a:rPr>
              <a:t>I(r</a:t>
            </a:r>
            <a:r>
              <a:rPr lang="en-US" dirty="0">
                <a:latin typeface="Arial" panose="020B0604020202020204" pitchFamily="34" charset="0"/>
                <a:cs typeface="Arial" panose="020B0604020202020204" pitchFamily="34" charset="0"/>
              </a:rPr>
              <a:t>) – </a:t>
            </a:r>
            <a:r>
              <a:rPr lang="uz-Cyrl-UZ" dirty="0" smtClean="0">
                <a:latin typeface="Arial" panose="020B0604020202020204" pitchFamily="34" charset="0"/>
                <a:cs typeface="Arial" panose="020B0604020202020204" pitchFamily="34" charset="0"/>
              </a:rPr>
              <a:t>к</a:t>
            </a:r>
            <a:r>
              <a:rPr lang="ru-RU" dirty="0" err="1" smtClean="0">
                <a:latin typeface="Arial" panose="020B0604020202020204" pitchFamily="34" charset="0"/>
                <a:cs typeface="Arial" panose="020B0604020202020204" pitchFamily="34" charset="0"/>
              </a:rPr>
              <a:t>апиталга</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бўлган</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талаб</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эгри</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чизиғи</a:t>
            </a:r>
            <a:r>
              <a:rPr lang="ru-RU" dirty="0" smtClean="0">
                <a:latin typeface="Arial" panose="020B0604020202020204" pitchFamily="34" charset="0"/>
                <a:cs typeface="Arial" panose="020B0604020202020204" pitchFamily="34" charset="0"/>
              </a:rPr>
              <a:t>.</a:t>
            </a:r>
            <a:endParaRPr lang="ru-RU"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662412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Заголовок 1"/>
          <p:cNvSpPr>
            <a:spLocks noGrp="1"/>
          </p:cNvSpPr>
          <p:nvPr>
            <p:ph type="title"/>
          </p:nvPr>
        </p:nvSpPr>
        <p:spPr>
          <a:xfrm>
            <a:off x="2028591" y="270452"/>
            <a:ext cx="8229600" cy="425450"/>
          </a:xfrm>
        </p:spPr>
        <p:txBody>
          <a:bodyPr>
            <a:normAutofit fontScale="90000"/>
          </a:bodyPr>
          <a:lstStyle/>
          <a:p>
            <a:pPr algn="ctr"/>
            <a:r>
              <a:rPr lang="ru-RU" sz="2400" b="1" i="1" u="sng" dirty="0">
                <a:latin typeface="Times New Roman" pitchFamily="18" charset="0"/>
                <a:cs typeface="Times New Roman" pitchFamily="18" charset="0"/>
              </a:rPr>
              <a:t/>
            </a:r>
            <a:br>
              <a:rPr lang="ru-RU" sz="2400" b="1" i="1" u="sng" dirty="0">
                <a:latin typeface="Times New Roman" pitchFamily="18" charset="0"/>
                <a:cs typeface="Times New Roman" pitchFamily="18" charset="0"/>
              </a:rPr>
            </a:br>
            <a:r>
              <a:rPr lang="ru-RU" sz="3100" b="1" dirty="0" smtClean="0">
                <a:latin typeface="Arial" panose="020B0604020202020204" pitchFamily="34" charset="0"/>
                <a:cs typeface="Arial" panose="020B0604020202020204" pitchFamily="34" charset="0"/>
              </a:rPr>
              <a:t>Капитал </a:t>
            </a:r>
            <a:r>
              <a:rPr lang="ru-RU" sz="3100" b="1" dirty="0" err="1" smtClean="0">
                <a:latin typeface="Arial" panose="020B0604020202020204" pitchFamily="34" charset="0"/>
                <a:cs typeface="Arial" panose="020B0604020202020204" pitchFamily="34" charset="0"/>
              </a:rPr>
              <a:t>таклифи</a:t>
            </a:r>
            <a:endParaRPr lang="ru-RU" sz="2400" dirty="0">
              <a:latin typeface="Arial" panose="020B0604020202020204" pitchFamily="34" charset="0"/>
              <a:cs typeface="Arial" panose="020B0604020202020204" pitchFamily="34" charset="0"/>
            </a:endParaRPr>
          </a:p>
        </p:txBody>
      </p:sp>
      <p:sp>
        <p:nvSpPr>
          <p:cNvPr id="16387" name="Содержимое 2"/>
          <p:cNvSpPr>
            <a:spLocks noGrp="1"/>
          </p:cNvSpPr>
          <p:nvPr>
            <p:ph idx="1"/>
          </p:nvPr>
        </p:nvSpPr>
        <p:spPr>
          <a:xfrm>
            <a:off x="1833716" y="1267978"/>
            <a:ext cx="8229600" cy="1272406"/>
          </a:xfrm>
        </p:spPr>
        <p:style>
          <a:lnRef idx="2">
            <a:schemeClr val="accent1"/>
          </a:lnRef>
          <a:fillRef idx="1">
            <a:schemeClr val="lt1"/>
          </a:fillRef>
          <a:effectRef idx="0">
            <a:schemeClr val="accent1"/>
          </a:effectRef>
          <a:fontRef idx="minor">
            <a:schemeClr val="dk1"/>
          </a:fontRef>
        </p:style>
        <p:txBody>
          <a:bodyPr>
            <a:normAutofit fontScale="77500" lnSpcReduction="20000"/>
          </a:bodyPr>
          <a:lstStyle/>
          <a:p>
            <a:pPr algn="just">
              <a:buFont typeface="Arial" charset="0"/>
              <a:buNone/>
            </a:pPr>
            <a:r>
              <a:rPr lang="ru-RU" dirty="0" smtClean="0">
                <a:latin typeface="Times New Roman" pitchFamily="18" charset="0"/>
                <a:cs typeface="Times New Roman" pitchFamily="18" charset="0"/>
              </a:rPr>
              <a:t>		Капитал </a:t>
            </a:r>
            <a:r>
              <a:rPr lang="ru-RU" dirty="0" err="1" smtClean="0">
                <a:latin typeface="Times New Roman" pitchFamily="18" charset="0"/>
                <a:cs typeface="Times New Roman" pitchFamily="18" charset="0"/>
              </a:rPr>
              <a:t>таклифининг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бирламчи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субъектлари</a:t>
            </a:r>
            <a:r>
              <a:rPr lang="ru-RU"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уй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хўжаликлари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бўлиб</a:t>
            </a:r>
            <a:r>
              <a:rPr lang="ru-RU" dirty="0" smtClean="0">
                <a:latin typeface="Times New Roman" pitchFamily="18" charset="0"/>
                <a:cs typeface="Times New Roman" pitchFamily="18" charset="0"/>
              </a:rPr>
              <a:t>, улар </a:t>
            </a:r>
            <a:r>
              <a:rPr lang="ru-RU" dirty="0" err="1" smtClean="0">
                <a:latin typeface="Times New Roman" pitchFamily="18" charset="0"/>
                <a:cs typeface="Times New Roman" pitchFamily="18" charset="0"/>
              </a:rPr>
              <a:t>жамғармаларини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мулк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ҳуқуқини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сақлаб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ҳолда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инвестицион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институтларга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воситаларини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харид</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қилишни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кўзлаган</a:t>
            </a:r>
            <a:r>
              <a:rPr lang="ru-RU" dirty="0" smtClean="0">
                <a:latin typeface="Times New Roman" pitchFamily="18" charset="0"/>
                <a:cs typeface="Times New Roman" pitchFamily="18" charset="0"/>
              </a:rPr>
              <a:t> бизнес </a:t>
            </a:r>
            <a:r>
              <a:rPr lang="ru-RU" dirty="0" err="1" smtClean="0">
                <a:latin typeface="Times New Roman" pitchFamily="18" charset="0"/>
                <a:cs typeface="Times New Roman" pitchFamily="18" charset="0"/>
              </a:rPr>
              <a:t>вакилларига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таклиф</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этадилар</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
        <p:nvSpPr>
          <p:cNvPr id="16398" name="TextBox 28"/>
          <p:cNvSpPr txBox="1">
            <a:spLocks noChangeArrowheads="1"/>
          </p:cNvSpPr>
          <p:nvPr/>
        </p:nvSpPr>
        <p:spPr bwMode="auto">
          <a:xfrm>
            <a:off x="4363627" y="6346656"/>
            <a:ext cx="547688" cy="461665"/>
          </a:xfrm>
          <a:prstGeom prst="rect">
            <a:avLst/>
          </a:prstGeom>
          <a:noFill/>
          <a:ln w="9525">
            <a:noFill/>
            <a:miter lim="800000"/>
            <a:headEnd/>
            <a:tailEnd/>
          </a:ln>
        </p:spPr>
        <p:txBody>
          <a:bodyPr>
            <a:spAutoFit/>
          </a:bodyPr>
          <a:lstStyle/>
          <a:p>
            <a:r>
              <a:rPr lang="en-US" sz="2400" dirty="0"/>
              <a:t>I</a:t>
            </a:r>
            <a:r>
              <a:rPr lang="en-US" sz="2400" baseline="-25000" dirty="0"/>
              <a:t>1</a:t>
            </a:r>
            <a:endParaRPr lang="ru-RU" sz="2400" baseline="-25000" dirty="0"/>
          </a:p>
        </p:txBody>
      </p:sp>
      <p:sp>
        <p:nvSpPr>
          <p:cNvPr id="16399" name="TextBox 29"/>
          <p:cNvSpPr txBox="1">
            <a:spLocks noChangeArrowheads="1"/>
          </p:cNvSpPr>
          <p:nvPr/>
        </p:nvSpPr>
        <p:spPr bwMode="auto">
          <a:xfrm>
            <a:off x="3806281" y="6330362"/>
            <a:ext cx="547688" cy="461665"/>
          </a:xfrm>
          <a:prstGeom prst="rect">
            <a:avLst/>
          </a:prstGeom>
          <a:noFill/>
          <a:ln w="9525">
            <a:noFill/>
            <a:miter lim="800000"/>
            <a:headEnd/>
            <a:tailEnd/>
          </a:ln>
        </p:spPr>
        <p:txBody>
          <a:bodyPr>
            <a:spAutoFit/>
          </a:bodyPr>
          <a:lstStyle/>
          <a:p>
            <a:r>
              <a:rPr lang="en-US" sz="2400" dirty="0"/>
              <a:t>I</a:t>
            </a:r>
            <a:r>
              <a:rPr lang="en-US" sz="2400" baseline="-25000" dirty="0"/>
              <a:t>2</a:t>
            </a:r>
            <a:endParaRPr lang="ru-RU" sz="2400" baseline="-25000" dirty="0"/>
          </a:p>
        </p:txBody>
      </p:sp>
      <p:sp>
        <p:nvSpPr>
          <p:cNvPr id="16400" name="TextBox 30"/>
          <p:cNvSpPr txBox="1">
            <a:spLocks noChangeArrowheads="1"/>
          </p:cNvSpPr>
          <p:nvPr/>
        </p:nvSpPr>
        <p:spPr bwMode="auto">
          <a:xfrm>
            <a:off x="5934833" y="6330361"/>
            <a:ext cx="355600" cy="461665"/>
          </a:xfrm>
          <a:prstGeom prst="rect">
            <a:avLst/>
          </a:prstGeom>
          <a:noFill/>
          <a:ln w="9525">
            <a:noFill/>
            <a:miter lim="800000"/>
            <a:headEnd/>
            <a:tailEnd/>
          </a:ln>
        </p:spPr>
        <p:txBody>
          <a:bodyPr>
            <a:spAutoFit/>
          </a:bodyPr>
          <a:lstStyle/>
          <a:p>
            <a:r>
              <a:rPr lang="en-US" sz="2400" dirty="0"/>
              <a:t>I</a:t>
            </a:r>
            <a:r>
              <a:rPr lang="ru-RU" sz="2400" dirty="0"/>
              <a:t> </a:t>
            </a:r>
          </a:p>
        </p:txBody>
      </p:sp>
      <p:grpSp>
        <p:nvGrpSpPr>
          <p:cNvPr id="2" name="Группа 1"/>
          <p:cNvGrpSpPr/>
          <p:nvPr/>
        </p:nvGrpSpPr>
        <p:grpSpPr>
          <a:xfrm>
            <a:off x="398205" y="1696065"/>
            <a:ext cx="5678129" cy="4669075"/>
            <a:chOff x="1556379" y="2405064"/>
            <a:chExt cx="4155447" cy="3234922"/>
          </a:xfrm>
        </p:grpSpPr>
        <p:cxnSp>
          <p:nvCxnSpPr>
            <p:cNvPr id="5" name="Прямая со стрелкой 4"/>
            <p:cNvCxnSpPr/>
            <p:nvPr/>
          </p:nvCxnSpPr>
          <p:spPr>
            <a:xfrm rot="5400000" flipH="1" flipV="1">
              <a:off x="1652640" y="4646400"/>
              <a:ext cx="1959841"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Прямая со стрелкой 6"/>
            <p:cNvCxnSpPr/>
            <p:nvPr/>
          </p:nvCxnSpPr>
          <p:spPr>
            <a:xfrm flipV="1">
              <a:off x="2674939" y="5628873"/>
              <a:ext cx="3036887" cy="1111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 name="Дуга 8"/>
            <p:cNvSpPr/>
            <p:nvPr/>
          </p:nvSpPr>
          <p:spPr>
            <a:xfrm flipV="1">
              <a:off x="1556379" y="2405064"/>
              <a:ext cx="3003550" cy="2663825"/>
            </a:xfrm>
            <a:prstGeom prst="arc">
              <a:avLst>
                <a:gd name="adj1" fmla="val 16200000"/>
                <a:gd name="adj2" fmla="val 1"/>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a:p>
          </p:txBody>
        </p:sp>
        <p:sp>
          <p:nvSpPr>
            <p:cNvPr id="16391" name="TextBox 9"/>
            <p:cNvSpPr txBox="1">
              <a:spLocks noChangeArrowheads="1"/>
            </p:cNvSpPr>
            <p:nvPr/>
          </p:nvSpPr>
          <p:spPr bwMode="auto">
            <a:xfrm>
              <a:off x="2246313" y="3397250"/>
              <a:ext cx="373062" cy="319860"/>
            </a:xfrm>
            <a:prstGeom prst="rect">
              <a:avLst/>
            </a:prstGeom>
            <a:noFill/>
            <a:ln w="9525">
              <a:noFill/>
              <a:miter lim="800000"/>
              <a:headEnd/>
              <a:tailEnd/>
            </a:ln>
          </p:spPr>
          <p:txBody>
            <a:bodyPr>
              <a:spAutoFit/>
            </a:bodyPr>
            <a:lstStyle/>
            <a:p>
              <a:r>
                <a:rPr lang="en-US" sz="2400" dirty="0"/>
                <a:t>r</a:t>
              </a:r>
              <a:endParaRPr lang="ru-RU" sz="2400" dirty="0"/>
            </a:p>
          </p:txBody>
        </p:sp>
        <p:sp>
          <p:nvSpPr>
            <p:cNvPr id="16392" name="TextBox 10"/>
            <p:cNvSpPr txBox="1">
              <a:spLocks noChangeArrowheads="1"/>
            </p:cNvSpPr>
            <p:nvPr/>
          </p:nvSpPr>
          <p:spPr bwMode="auto">
            <a:xfrm>
              <a:off x="2201864" y="3776663"/>
              <a:ext cx="547687" cy="319860"/>
            </a:xfrm>
            <a:prstGeom prst="rect">
              <a:avLst/>
            </a:prstGeom>
            <a:noFill/>
            <a:ln w="9525">
              <a:noFill/>
              <a:miter lim="800000"/>
              <a:headEnd/>
              <a:tailEnd/>
            </a:ln>
          </p:spPr>
          <p:txBody>
            <a:bodyPr>
              <a:spAutoFit/>
            </a:bodyPr>
            <a:lstStyle/>
            <a:p>
              <a:r>
                <a:rPr lang="en-US" sz="2400" dirty="0"/>
                <a:t>r</a:t>
              </a:r>
              <a:r>
                <a:rPr lang="en-US" sz="2400" baseline="-25000" dirty="0"/>
                <a:t>1</a:t>
              </a:r>
              <a:endParaRPr lang="ru-RU" sz="2400" baseline="-25000" dirty="0"/>
            </a:p>
          </p:txBody>
        </p:sp>
        <p:sp>
          <p:nvSpPr>
            <p:cNvPr id="16393" name="TextBox 11"/>
            <p:cNvSpPr txBox="1">
              <a:spLocks noChangeArrowheads="1"/>
            </p:cNvSpPr>
            <p:nvPr/>
          </p:nvSpPr>
          <p:spPr bwMode="auto">
            <a:xfrm>
              <a:off x="2195514" y="4402139"/>
              <a:ext cx="547687" cy="319860"/>
            </a:xfrm>
            <a:prstGeom prst="rect">
              <a:avLst/>
            </a:prstGeom>
            <a:noFill/>
            <a:ln w="9525">
              <a:noFill/>
              <a:miter lim="800000"/>
              <a:headEnd/>
              <a:tailEnd/>
            </a:ln>
          </p:spPr>
          <p:txBody>
            <a:bodyPr>
              <a:spAutoFit/>
            </a:bodyPr>
            <a:lstStyle/>
            <a:p>
              <a:r>
                <a:rPr lang="en-US" sz="2400" dirty="0"/>
                <a:t>r</a:t>
              </a:r>
              <a:r>
                <a:rPr lang="en-US" sz="2400" baseline="-25000" dirty="0"/>
                <a:t>2</a:t>
              </a:r>
              <a:endParaRPr lang="ru-RU" sz="2400" baseline="-25000" dirty="0"/>
            </a:p>
          </p:txBody>
        </p:sp>
        <p:cxnSp>
          <p:nvCxnSpPr>
            <p:cNvPr id="16" name="Прямая соединительная линия 15"/>
            <p:cNvCxnSpPr/>
            <p:nvPr/>
          </p:nvCxnSpPr>
          <p:spPr>
            <a:xfrm>
              <a:off x="2652714" y="4640264"/>
              <a:ext cx="1501775"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Прямая соединительная линия 17"/>
            <p:cNvCxnSpPr/>
            <p:nvPr/>
          </p:nvCxnSpPr>
          <p:spPr>
            <a:xfrm rot="16200000" flipH="1">
              <a:off x="3740141" y="4824212"/>
              <a:ext cx="1579563" cy="111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Прямая соединительная линия 19"/>
            <p:cNvCxnSpPr/>
            <p:nvPr/>
          </p:nvCxnSpPr>
          <p:spPr>
            <a:xfrm rot="5400000">
              <a:off x="3645694" y="5125244"/>
              <a:ext cx="1004888" cy="127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Прямая соединительная линия 25"/>
            <p:cNvCxnSpPr/>
            <p:nvPr/>
          </p:nvCxnSpPr>
          <p:spPr>
            <a:xfrm>
              <a:off x="2630488" y="4041776"/>
              <a:ext cx="1897062" cy="22225"/>
            </a:xfrm>
            <a:prstGeom prst="line">
              <a:avLst/>
            </a:prstGeom>
          </p:spPr>
          <p:style>
            <a:lnRef idx="1">
              <a:schemeClr val="accent1"/>
            </a:lnRef>
            <a:fillRef idx="0">
              <a:schemeClr val="accent1"/>
            </a:fillRef>
            <a:effectRef idx="0">
              <a:schemeClr val="accent1"/>
            </a:effectRef>
            <a:fontRef idx="minor">
              <a:schemeClr val="tx1"/>
            </a:fontRef>
          </p:style>
        </p:cxnSp>
        <p:sp>
          <p:nvSpPr>
            <p:cNvPr id="16402" name="TextBox 33"/>
            <p:cNvSpPr txBox="1">
              <a:spLocks noChangeArrowheads="1"/>
            </p:cNvSpPr>
            <p:nvPr/>
          </p:nvSpPr>
          <p:spPr bwMode="auto">
            <a:xfrm>
              <a:off x="4651376" y="3533775"/>
              <a:ext cx="665163" cy="319860"/>
            </a:xfrm>
            <a:prstGeom prst="rect">
              <a:avLst/>
            </a:prstGeom>
            <a:noFill/>
            <a:ln w="9525">
              <a:noFill/>
              <a:miter lim="800000"/>
              <a:headEnd/>
              <a:tailEnd/>
            </a:ln>
          </p:spPr>
          <p:txBody>
            <a:bodyPr>
              <a:spAutoFit/>
            </a:bodyPr>
            <a:lstStyle/>
            <a:p>
              <a:r>
                <a:rPr lang="en-US" sz="2400" dirty="0" smtClean="0"/>
                <a:t>S(r</a:t>
              </a:r>
              <a:r>
                <a:rPr lang="en-US" sz="2400" dirty="0"/>
                <a:t>)</a:t>
              </a:r>
              <a:r>
                <a:rPr lang="ru-RU" dirty="0"/>
                <a:t> </a:t>
              </a:r>
            </a:p>
          </p:txBody>
        </p:sp>
      </p:grpSp>
      <p:sp>
        <p:nvSpPr>
          <p:cNvPr id="19" name="TextBox 36"/>
          <p:cNvSpPr txBox="1">
            <a:spLocks noChangeArrowheads="1"/>
          </p:cNvSpPr>
          <p:nvPr/>
        </p:nvSpPr>
        <p:spPr bwMode="auto">
          <a:xfrm>
            <a:off x="6413419" y="3839849"/>
            <a:ext cx="3476625" cy="1477328"/>
          </a:xfrm>
          <a:prstGeom prst="rect">
            <a:avLst/>
          </a:prstGeom>
          <a:ln>
            <a:headEnd/>
            <a:tailEnd/>
          </a:ln>
        </p:spPr>
        <p:style>
          <a:lnRef idx="2">
            <a:schemeClr val="dk1"/>
          </a:lnRef>
          <a:fillRef idx="1">
            <a:schemeClr val="lt1"/>
          </a:fillRef>
          <a:effectRef idx="0">
            <a:schemeClr val="dk1"/>
          </a:effectRef>
          <a:fontRef idx="minor">
            <a:schemeClr val="dk1"/>
          </a:fontRef>
        </p:style>
        <p:txBody>
          <a:bodyPr>
            <a:spAutoFit/>
          </a:bodyPr>
          <a:lstStyle/>
          <a:p>
            <a:r>
              <a:rPr lang="en-US" dirty="0">
                <a:latin typeface="Arial" panose="020B0604020202020204" pitchFamily="34" charset="0"/>
                <a:cs typeface="Arial" panose="020B0604020202020204" pitchFamily="34" charset="0"/>
              </a:rPr>
              <a:t>I – </a:t>
            </a:r>
            <a:r>
              <a:rPr lang="uz-Cyrl-UZ" dirty="0" smtClean="0">
                <a:latin typeface="Arial" panose="020B0604020202020204" pitchFamily="34" charset="0"/>
                <a:cs typeface="Arial" panose="020B0604020202020204" pitchFamily="34" charset="0"/>
              </a:rPr>
              <a:t>инвестицион маблағлар ҳажми</a:t>
            </a:r>
            <a:r>
              <a:rPr lang="ru-RU" dirty="0">
                <a:latin typeface="Arial" panose="020B0604020202020204" pitchFamily="34" charset="0"/>
                <a:cs typeface="Arial" panose="020B0604020202020204" pitchFamily="34" charset="0"/>
              </a:rPr>
              <a:t>;</a:t>
            </a:r>
            <a:endParaRPr lang="ru-RU" dirty="0" smtClean="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r</a:t>
            </a:r>
            <a:r>
              <a:rPr lang="ru-RU" dirty="0" smtClean="0">
                <a:latin typeface="Arial" panose="020B0604020202020204" pitchFamily="34" charset="0"/>
                <a:cs typeface="Arial" panose="020B0604020202020204" pitchFamily="34" charset="0"/>
              </a:rPr>
              <a:t> </a:t>
            </a:r>
            <a:r>
              <a:rPr lang="ru-RU" dirty="0">
                <a:latin typeface="Arial" panose="020B0604020202020204" pitchFamily="34" charset="0"/>
                <a:cs typeface="Arial" panose="020B0604020202020204" pitchFamily="34" charset="0"/>
              </a:rPr>
              <a:t>– </a:t>
            </a:r>
            <a:r>
              <a:rPr lang="ru-RU" dirty="0" smtClean="0">
                <a:latin typeface="Arial" panose="020B0604020202020204" pitchFamily="34" charset="0"/>
                <a:cs typeface="Arial" panose="020B0604020202020204" pitchFamily="34" charset="0"/>
              </a:rPr>
              <a:t>банк </a:t>
            </a:r>
            <a:r>
              <a:rPr lang="ru-RU" dirty="0" err="1" smtClean="0">
                <a:latin typeface="Arial" panose="020B0604020202020204" pitchFamily="34" charset="0"/>
                <a:cs typeface="Arial" panose="020B0604020202020204" pitchFamily="34" charset="0"/>
              </a:rPr>
              <a:t>фоиз</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ставкаси</a:t>
            </a:r>
            <a:r>
              <a:rPr lang="ru-RU" dirty="0">
                <a:latin typeface="Arial" panose="020B0604020202020204" pitchFamily="34" charset="0"/>
                <a:cs typeface="Arial" panose="020B0604020202020204" pitchFamily="34" charset="0"/>
              </a:rPr>
              <a:t>;</a:t>
            </a:r>
            <a:r>
              <a:rPr lang="ru-RU" dirty="0" smtClean="0">
                <a:latin typeface="Arial" panose="020B0604020202020204" pitchFamily="34" charset="0"/>
                <a:cs typeface="Arial" panose="020B0604020202020204" pitchFamily="34" charset="0"/>
              </a:rPr>
              <a:t> </a:t>
            </a:r>
          </a:p>
          <a:p>
            <a:r>
              <a:rPr lang="en-US" dirty="0">
                <a:latin typeface="Arial" panose="020B0604020202020204" pitchFamily="34" charset="0"/>
                <a:cs typeface="Arial" panose="020B0604020202020204" pitchFamily="34" charset="0"/>
              </a:rPr>
              <a:t>S</a:t>
            </a:r>
            <a:r>
              <a:rPr lang="en-US" dirty="0" smtClean="0">
                <a:latin typeface="Arial" panose="020B0604020202020204" pitchFamily="34" charset="0"/>
                <a:cs typeface="Arial" panose="020B0604020202020204" pitchFamily="34" charset="0"/>
              </a:rPr>
              <a:t>(r</a:t>
            </a:r>
            <a:r>
              <a:rPr lang="en-US" dirty="0">
                <a:latin typeface="Arial" panose="020B0604020202020204" pitchFamily="34" charset="0"/>
                <a:cs typeface="Arial" panose="020B0604020202020204" pitchFamily="34" charset="0"/>
              </a:rPr>
              <a:t>) – </a:t>
            </a:r>
            <a:r>
              <a:rPr lang="uz-Cyrl-UZ" dirty="0" smtClean="0">
                <a:latin typeface="Arial" panose="020B0604020202020204" pitchFamily="34" charset="0"/>
                <a:cs typeface="Arial" panose="020B0604020202020204" pitchFamily="34" charset="0"/>
              </a:rPr>
              <a:t>к</a:t>
            </a:r>
            <a:r>
              <a:rPr lang="ru-RU" dirty="0" err="1" smtClean="0">
                <a:latin typeface="Arial" panose="020B0604020202020204" pitchFamily="34" charset="0"/>
                <a:cs typeface="Arial" panose="020B0604020202020204" pitchFamily="34" charset="0"/>
              </a:rPr>
              <a:t>апитал</a:t>
            </a:r>
            <a:r>
              <a:rPr lang="en-US" dirty="0" smtClean="0">
                <a:latin typeface="Arial" panose="020B0604020202020204" pitchFamily="34" charset="0"/>
                <a:cs typeface="Arial" panose="020B0604020202020204" pitchFamily="34" charset="0"/>
              </a:rPr>
              <a:t> </a:t>
            </a:r>
            <a:r>
              <a:rPr lang="uz-Cyrl-UZ" dirty="0" smtClean="0">
                <a:latin typeface="Arial" panose="020B0604020202020204" pitchFamily="34" charset="0"/>
                <a:cs typeface="Arial" panose="020B0604020202020204" pitchFamily="34" charset="0"/>
              </a:rPr>
              <a:t>таклифи (жамғармалар) </a:t>
            </a:r>
            <a:r>
              <a:rPr lang="ru-RU" dirty="0" err="1" smtClean="0">
                <a:latin typeface="Arial" panose="020B0604020202020204" pitchFamily="34" charset="0"/>
                <a:cs typeface="Arial" panose="020B0604020202020204" pitchFamily="34" charset="0"/>
              </a:rPr>
              <a:t>эгри</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чизиғи</a:t>
            </a:r>
            <a:r>
              <a:rPr lang="ru-RU" dirty="0" smtClean="0">
                <a:latin typeface="Arial" panose="020B0604020202020204" pitchFamily="34" charset="0"/>
                <a:cs typeface="Arial" panose="020B0604020202020204" pitchFamily="34" charset="0"/>
              </a:rPr>
              <a:t>.</a:t>
            </a:r>
            <a:endParaRPr lang="ru-RU"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978267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Заголовок 1"/>
          <p:cNvSpPr>
            <a:spLocks noGrp="1"/>
          </p:cNvSpPr>
          <p:nvPr>
            <p:ph type="title"/>
          </p:nvPr>
        </p:nvSpPr>
        <p:spPr>
          <a:xfrm>
            <a:off x="1981200" y="274638"/>
            <a:ext cx="8229600" cy="527050"/>
          </a:xfrm>
        </p:spPr>
        <p:txBody>
          <a:bodyPr>
            <a:normAutofit/>
          </a:bodyPr>
          <a:lstStyle/>
          <a:p>
            <a:pPr algn="ctr"/>
            <a:r>
              <a:rPr lang="ru-RU" sz="2800" dirty="0" smtClean="0">
                <a:latin typeface="Arial" panose="020B0604020202020204" pitchFamily="34" charset="0"/>
                <a:cs typeface="Arial" panose="020B0604020202020204" pitchFamily="34" charset="0"/>
              </a:rPr>
              <a:t>Капитал </a:t>
            </a:r>
            <a:r>
              <a:rPr lang="ru-RU" sz="2800" dirty="0" err="1" smtClean="0">
                <a:latin typeface="Arial" panose="020B0604020202020204" pitchFamily="34" charset="0"/>
                <a:cs typeface="Arial" panose="020B0604020202020204" pitchFamily="34" charset="0"/>
              </a:rPr>
              <a:t>бозоридаги</a:t>
            </a:r>
            <a:r>
              <a:rPr lang="ru-RU" sz="2800" dirty="0" smtClean="0">
                <a:latin typeface="Arial" panose="020B0604020202020204" pitchFamily="34" charset="0"/>
                <a:cs typeface="Arial" panose="020B0604020202020204" pitchFamily="34" charset="0"/>
              </a:rPr>
              <a:t> </a:t>
            </a:r>
            <a:r>
              <a:rPr lang="ru-RU" sz="2800" dirty="0" err="1" smtClean="0">
                <a:latin typeface="Arial" panose="020B0604020202020204" pitchFamily="34" charset="0"/>
                <a:cs typeface="Arial" panose="020B0604020202020204" pitchFamily="34" charset="0"/>
              </a:rPr>
              <a:t>мувозанат</a:t>
            </a:r>
            <a:endParaRPr lang="ru-RU" sz="2800" dirty="0">
              <a:latin typeface="Arial" panose="020B0604020202020204" pitchFamily="34" charset="0"/>
              <a:cs typeface="Arial" panose="020B0604020202020204" pitchFamily="34" charset="0"/>
            </a:endParaRPr>
          </a:p>
        </p:txBody>
      </p:sp>
      <p:grpSp>
        <p:nvGrpSpPr>
          <p:cNvPr id="3" name="Группа 2"/>
          <p:cNvGrpSpPr/>
          <p:nvPr/>
        </p:nvGrpSpPr>
        <p:grpSpPr>
          <a:xfrm>
            <a:off x="265472" y="1495844"/>
            <a:ext cx="5397909" cy="5203218"/>
            <a:chOff x="498475" y="1054099"/>
            <a:chExt cx="4556126" cy="4302291"/>
          </a:xfrm>
        </p:grpSpPr>
        <p:cxnSp>
          <p:nvCxnSpPr>
            <p:cNvPr id="17" name="Прямая соединительная линия 16"/>
            <p:cNvCxnSpPr/>
            <p:nvPr/>
          </p:nvCxnSpPr>
          <p:spPr>
            <a:xfrm>
              <a:off x="1774826" y="4261183"/>
              <a:ext cx="112871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Прямая соединительная линия 20"/>
            <p:cNvCxnSpPr/>
            <p:nvPr/>
          </p:nvCxnSpPr>
          <p:spPr>
            <a:xfrm rot="16200000" flipH="1">
              <a:off x="2584153" y="4595020"/>
              <a:ext cx="622300" cy="11113"/>
            </a:xfrm>
            <a:prstGeom prst="line">
              <a:avLst/>
            </a:prstGeom>
          </p:spPr>
          <p:style>
            <a:lnRef idx="1">
              <a:schemeClr val="accent1"/>
            </a:lnRef>
            <a:fillRef idx="0">
              <a:schemeClr val="accent1"/>
            </a:fillRef>
            <a:effectRef idx="0">
              <a:schemeClr val="accent1"/>
            </a:effectRef>
            <a:fontRef idx="minor">
              <a:schemeClr val="tx1"/>
            </a:fontRef>
          </p:style>
        </p:cxnSp>
        <p:grpSp>
          <p:nvGrpSpPr>
            <p:cNvPr id="2" name="Группа 1"/>
            <p:cNvGrpSpPr/>
            <p:nvPr/>
          </p:nvGrpSpPr>
          <p:grpSpPr>
            <a:xfrm>
              <a:off x="498475" y="1054099"/>
              <a:ext cx="4556126" cy="4302291"/>
              <a:chOff x="1524000" y="-333375"/>
              <a:chExt cx="4556126" cy="4302291"/>
            </a:xfrm>
          </p:grpSpPr>
          <p:cxnSp>
            <p:nvCxnSpPr>
              <p:cNvPr id="9" name="Прямая со стрелкой 8"/>
              <p:cNvCxnSpPr/>
              <p:nvPr/>
            </p:nvCxnSpPr>
            <p:spPr>
              <a:xfrm rot="16200000" flipV="1">
                <a:off x="1611817" y="2359026"/>
                <a:ext cx="2314575" cy="127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Прямая со стрелкой 10"/>
              <p:cNvCxnSpPr/>
              <p:nvPr/>
            </p:nvCxnSpPr>
            <p:spPr>
              <a:xfrm flipV="1">
                <a:off x="2776539" y="3510975"/>
                <a:ext cx="2586037" cy="127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4" name="Дуга 13"/>
              <p:cNvSpPr/>
              <p:nvPr/>
            </p:nvSpPr>
            <p:spPr>
              <a:xfrm flipV="1">
                <a:off x="1524000" y="511176"/>
                <a:ext cx="3048000" cy="2593975"/>
              </a:xfrm>
              <a:prstGeom prst="arc">
                <a:avLst>
                  <a:gd name="adj1" fmla="val 16200000"/>
                  <a:gd name="adj2" fmla="val 1"/>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a:p>
            </p:txBody>
          </p:sp>
          <p:sp>
            <p:nvSpPr>
              <p:cNvPr id="15" name="Дуга 14"/>
              <p:cNvSpPr/>
              <p:nvPr/>
            </p:nvSpPr>
            <p:spPr>
              <a:xfrm rot="9771543">
                <a:off x="3079751" y="-333375"/>
                <a:ext cx="3000375" cy="3479800"/>
              </a:xfrm>
              <a:prstGeom prst="arc">
                <a:avLst>
                  <a:gd name="adj1" fmla="val 16956958"/>
                  <a:gd name="adj2" fmla="val 21582427"/>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a:p>
            </p:txBody>
          </p:sp>
          <p:sp>
            <p:nvSpPr>
              <p:cNvPr id="17417" name="TextBox 23"/>
              <p:cNvSpPr txBox="1">
                <a:spLocks noChangeArrowheads="1"/>
              </p:cNvSpPr>
              <p:nvPr/>
            </p:nvSpPr>
            <p:spPr bwMode="auto">
              <a:xfrm>
                <a:off x="4656138" y="2862263"/>
                <a:ext cx="836612" cy="379577"/>
              </a:xfrm>
              <a:prstGeom prst="rect">
                <a:avLst/>
              </a:prstGeom>
              <a:noFill/>
              <a:ln w="9525">
                <a:noFill/>
                <a:miter lim="800000"/>
                <a:headEnd/>
                <a:tailEnd/>
              </a:ln>
            </p:spPr>
            <p:txBody>
              <a:bodyPr>
                <a:spAutoFit/>
              </a:bodyPr>
              <a:lstStyle/>
              <a:p>
                <a:r>
                  <a:rPr lang="en-US" sz="2400" dirty="0"/>
                  <a:t>I</a:t>
                </a:r>
                <a:r>
                  <a:rPr lang="ru-RU" sz="2400" dirty="0"/>
                  <a:t> (</a:t>
                </a:r>
                <a:r>
                  <a:rPr lang="en-US" sz="2400" dirty="0"/>
                  <a:t>r</a:t>
                </a:r>
                <a:r>
                  <a:rPr lang="ru-RU" sz="2400" dirty="0"/>
                  <a:t>)</a:t>
                </a:r>
              </a:p>
            </p:txBody>
          </p:sp>
          <p:sp>
            <p:nvSpPr>
              <p:cNvPr id="17418" name="TextBox 24"/>
              <p:cNvSpPr txBox="1">
                <a:spLocks noChangeArrowheads="1"/>
              </p:cNvSpPr>
              <p:nvPr/>
            </p:nvSpPr>
            <p:spPr bwMode="auto">
              <a:xfrm>
                <a:off x="4560888" y="1546225"/>
                <a:ext cx="665162" cy="379577"/>
              </a:xfrm>
              <a:prstGeom prst="rect">
                <a:avLst/>
              </a:prstGeom>
              <a:noFill/>
              <a:ln w="9525">
                <a:noFill/>
                <a:miter lim="800000"/>
                <a:headEnd/>
                <a:tailEnd/>
              </a:ln>
            </p:spPr>
            <p:txBody>
              <a:bodyPr>
                <a:spAutoFit/>
              </a:bodyPr>
              <a:lstStyle/>
              <a:p>
                <a:r>
                  <a:rPr lang="en-US" sz="2400" dirty="0"/>
                  <a:t>S (r)</a:t>
                </a:r>
                <a:r>
                  <a:rPr lang="ru-RU" sz="2400" dirty="0"/>
                  <a:t> </a:t>
                </a:r>
              </a:p>
            </p:txBody>
          </p:sp>
          <p:sp>
            <p:nvSpPr>
              <p:cNvPr id="17419" name="TextBox 25"/>
              <p:cNvSpPr txBox="1">
                <a:spLocks noChangeArrowheads="1"/>
              </p:cNvSpPr>
              <p:nvPr/>
            </p:nvSpPr>
            <p:spPr bwMode="auto">
              <a:xfrm>
                <a:off x="2336801" y="971550"/>
                <a:ext cx="373063" cy="379577"/>
              </a:xfrm>
              <a:prstGeom prst="rect">
                <a:avLst/>
              </a:prstGeom>
              <a:noFill/>
              <a:ln w="9525">
                <a:noFill/>
                <a:miter lim="800000"/>
                <a:headEnd/>
                <a:tailEnd/>
              </a:ln>
            </p:spPr>
            <p:txBody>
              <a:bodyPr>
                <a:spAutoFit/>
              </a:bodyPr>
              <a:lstStyle/>
              <a:p>
                <a:r>
                  <a:rPr lang="en-US" sz="2400" dirty="0"/>
                  <a:t>r</a:t>
                </a:r>
                <a:endParaRPr lang="ru-RU" sz="2400" dirty="0"/>
              </a:p>
            </p:txBody>
          </p:sp>
          <p:sp>
            <p:nvSpPr>
              <p:cNvPr id="17420" name="TextBox 26"/>
              <p:cNvSpPr txBox="1">
                <a:spLocks noChangeArrowheads="1"/>
              </p:cNvSpPr>
              <p:nvPr/>
            </p:nvSpPr>
            <p:spPr bwMode="auto">
              <a:xfrm>
                <a:off x="5391150" y="3370263"/>
                <a:ext cx="355600" cy="379577"/>
              </a:xfrm>
              <a:prstGeom prst="rect">
                <a:avLst/>
              </a:prstGeom>
              <a:noFill/>
              <a:ln w="9525">
                <a:noFill/>
                <a:miter lim="800000"/>
                <a:headEnd/>
                <a:tailEnd/>
              </a:ln>
            </p:spPr>
            <p:txBody>
              <a:bodyPr>
                <a:spAutoFit/>
              </a:bodyPr>
              <a:lstStyle/>
              <a:p>
                <a:r>
                  <a:rPr lang="en-US" sz="2400" dirty="0"/>
                  <a:t>I</a:t>
                </a:r>
                <a:r>
                  <a:rPr lang="ru-RU" sz="2400" dirty="0"/>
                  <a:t> </a:t>
                </a:r>
              </a:p>
            </p:txBody>
          </p:sp>
          <p:sp>
            <p:nvSpPr>
              <p:cNvPr id="17421" name="TextBox 27"/>
              <p:cNvSpPr txBox="1">
                <a:spLocks noChangeArrowheads="1"/>
              </p:cNvSpPr>
              <p:nvPr/>
            </p:nvSpPr>
            <p:spPr bwMode="auto">
              <a:xfrm>
                <a:off x="3708400" y="2455863"/>
                <a:ext cx="355600" cy="379577"/>
              </a:xfrm>
              <a:prstGeom prst="rect">
                <a:avLst/>
              </a:prstGeom>
              <a:noFill/>
              <a:ln w="9525">
                <a:noFill/>
                <a:miter lim="800000"/>
                <a:headEnd/>
                <a:tailEnd/>
              </a:ln>
            </p:spPr>
            <p:txBody>
              <a:bodyPr>
                <a:spAutoFit/>
              </a:bodyPr>
              <a:lstStyle/>
              <a:p>
                <a:r>
                  <a:rPr lang="ru-RU" sz="2400" dirty="0"/>
                  <a:t>Е </a:t>
                </a:r>
              </a:p>
            </p:txBody>
          </p:sp>
          <p:sp>
            <p:nvSpPr>
              <p:cNvPr id="17422" name="TextBox 28"/>
              <p:cNvSpPr txBox="1">
                <a:spLocks noChangeArrowheads="1"/>
              </p:cNvSpPr>
              <p:nvPr/>
            </p:nvSpPr>
            <p:spPr bwMode="auto">
              <a:xfrm>
                <a:off x="2246314" y="2703514"/>
                <a:ext cx="547687" cy="379577"/>
              </a:xfrm>
              <a:prstGeom prst="rect">
                <a:avLst/>
              </a:prstGeom>
              <a:noFill/>
              <a:ln w="9525">
                <a:noFill/>
                <a:miter lim="800000"/>
                <a:headEnd/>
                <a:tailEnd/>
              </a:ln>
            </p:spPr>
            <p:txBody>
              <a:bodyPr>
                <a:spAutoFit/>
              </a:bodyPr>
              <a:lstStyle/>
              <a:p>
                <a:r>
                  <a:rPr lang="en-US" sz="2400" dirty="0"/>
                  <a:t>r</a:t>
                </a:r>
                <a:r>
                  <a:rPr lang="ru-RU" sz="2400" baseline="-25000" dirty="0"/>
                  <a:t>е</a:t>
                </a:r>
              </a:p>
            </p:txBody>
          </p:sp>
          <p:sp>
            <p:nvSpPr>
              <p:cNvPr id="17423" name="TextBox 29"/>
              <p:cNvSpPr txBox="1">
                <a:spLocks noChangeArrowheads="1"/>
              </p:cNvSpPr>
              <p:nvPr/>
            </p:nvSpPr>
            <p:spPr bwMode="auto">
              <a:xfrm>
                <a:off x="3697289" y="3589339"/>
                <a:ext cx="547687" cy="379577"/>
              </a:xfrm>
              <a:prstGeom prst="rect">
                <a:avLst/>
              </a:prstGeom>
              <a:noFill/>
              <a:ln w="9525">
                <a:noFill/>
                <a:miter lim="800000"/>
                <a:headEnd/>
                <a:tailEnd/>
              </a:ln>
            </p:spPr>
            <p:txBody>
              <a:bodyPr>
                <a:spAutoFit/>
              </a:bodyPr>
              <a:lstStyle/>
              <a:p>
                <a:r>
                  <a:rPr lang="en-US" sz="2400" dirty="0"/>
                  <a:t>I</a:t>
                </a:r>
                <a:r>
                  <a:rPr lang="ru-RU" sz="2400" baseline="-25000" dirty="0"/>
                  <a:t>е</a:t>
                </a:r>
              </a:p>
            </p:txBody>
          </p:sp>
        </p:grpSp>
      </p:grpSp>
      <p:sp>
        <p:nvSpPr>
          <p:cNvPr id="17424" name="TextBox 30"/>
          <p:cNvSpPr txBox="1">
            <a:spLocks noChangeArrowheads="1"/>
          </p:cNvSpPr>
          <p:nvPr/>
        </p:nvSpPr>
        <p:spPr bwMode="auto">
          <a:xfrm>
            <a:off x="1740619" y="1156886"/>
            <a:ext cx="8924742" cy="1631216"/>
          </a:xfrm>
          <a:prstGeom prst="rect">
            <a:avLst/>
          </a:prstGeom>
          <a:noFill/>
          <a:ln w="9525">
            <a:noFill/>
            <a:miter lim="800000"/>
            <a:headEnd/>
            <a:tailEnd/>
          </a:ln>
        </p:spPr>
        <p:txBody>
          <a:bodyPr wrap="square">
            <a:spAutoFit/>
          </a:bodyPr>
          <a:lstStyle/>
          <a:p>
            <a:pPr algn="just"/>
            <a:r>
              <a:rPr lang="ru-RU" sz="2000" dirty="0" err="1" smtClean="0">
                <a:latin typeface="Arial" panose="020B0604020202020204" pitchFamily="34" charset="0"/>
                <a:cs typeface="Arial" panose="020B0604020202020204" pitchFamily="34" charset="0"/>
              </a:rPr>
              <a:t>Фоиз</a:t>
            </a:r>
            <a:r>
              <a:rPr lang="ru-RU" sz="2000" dirty="0" smtClean="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ставкаси</a:t>
            </a:r>
            <a:r>
              <a:rPr lang="ru-RU" sz="2000" dirty="0" smtClean="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капиталга</a:t>
            </a:r>
            <a:r>
              <a:rPr lang="ru-RU" sz="2000" dirty="0" smtClean="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талаб</a:t>
            </a:r>
            <a:r>
              <a:rPr lang="ru-RU" sz="2000" dirty="0" smtClean="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ва</a:t>
            </a:r>
            <a:r>
              <a:rPr lang="ru-RU" sz="2000" dirty="0" smtClean="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таклифнинг</a:t>
            </a:r>
            <a:r>
              <a:rPr lang="ru-RU" sz="2000" dirty="0" smtClean="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мувозанат</a:t>
            </a:r>
            <a:r>
              <a:rPr lang="ru-RU" sz="2000" dirty="0" smtClean="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нархи</a:t>
            </a:r>
            <a:r>
              <a:rPr lang="ru-RU" sz="2000" dirty="0" smtClean="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сифатида</a:t>
            </a:r>
            <a:r>
              <a:rPr lang="ru-RU" sz="2000" dirty="0" smtClean="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шаклланади</a:t>
            </a:r>
            <a:r>
              <a:rPr lang="ru-RU" sz="2000" dirty="0" smtClean="0">
                <a:latin typeface="Arial" panose="020B0604020202020204" pitchFamily="34" charset="0"/>
                <a:cs typeface="Arial" panose="020B0604020202020204" pitchFamily="34" charset="0"/>
              </a:rPr>
              <a:t>.</a:t>
            </a:r>
          </a:p>
          <a:p>
            <a:pPr algn="just"/>
            <a:r>
              <a:rPr lang="ru-RU" sz="2000" b="1" dirty="0" err="1" smtClean="0">
                <a:latin typeface="Arial" panose="020B0604020202020204" pitchFamily="34" charset="0"/>
                <a:cs typeface="Arial" panose="020B0604020202020204" pitchFamily="34" charset="0"/>
              </a:rPr>
              <a:t>Фоиз</a:t>
            </a:r>
            <a:r>
              <a:rPr lang="ru-RU" sz="2000" b="1" dirty="0" smtClean="0">
                <a:latin typeface="Arial" panose="020B0604020202020204" pitchFamily="34" charset="0"/>
                <a:cs typeface="Arial" panose="020B0604020202020204" pitchFamily="34" charset="0"/>
              </a:rPr>
              <a:t> – </a:t>
            </a:r>
            <a:r>
              <a:rPr lang="ru-RU" sz="2000" dirty="0" smtClean="0">
                <a:latin typeface="Arial" panose="020B0604020202020204" pitchFamily="34" charset="0"/>
                <a:cs typeface="Arial" panose="020B0604020202020204" pitchFamily="34" charset="0"/>
              </a:rPr>
              <a:t>капитал </a:t>
            </a:r>
            <a:r>
              <a:rPr lang="ru-RU" sz="2000" dirty="0" err="1" smtClean="0">
                <a:latin typeface="Arial" panose="020B0604020202020204" pitchFamily="34" charset="0"/>
                <a:cs typeface="Arial" panose="020B0604020202020204" pitchFamily="34" charset="0"/>
              </a:rPr>
              <a:t>эгасининг</a:t>
            </a:r>
            <a:r>
              <a:rPr lang="ru-RU" sz="2000" dirty="0" smtClean="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омилли</a:t>
            </a:r>
            <a:r>
              <a:rPr lang="ru-RU" sz="2000" dirty="0" smtClean="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даромадидир</a:t>
            </a:r>
            <a:r>
              <a:rPr lang="ru-RU" sz="2000" dirty="0" smtClean="0">
                <a:latin typeface="Arial" panose="020B0604020202020204" pitchFamily="34" charset="0"/>
                <a:cs typeface="Arial" panose="020B0604020202020204" pitchFamily="34" charset="0"/>
              </a:rPr>
              <a:t>.</a:t>
            </a:r>
            <a:endParaRPr lang="ru-RU" sz="2000" dirty="0">
              <a:latin typeface="Arial" panose="020B0604020202020204" pitchFamily="34" charset="0"/>
              <a:cs typeface="Arial" panose="020B0604020202020204" pitchFamily="34" charset="0"/>
            </a:endParaRPr>
          </a:p>
          <a:p>
            <a:pPr algn="just"/>
            <a:r>
              <a:rPr lang="ru-RU" sz="2000" b="1" dirty="0" err="1" smtClean="0">
                <a:latin typeface="Arial" panose="020B0604020202020204" pitchFamily="34" charset="0"/>
                <a:cs typeface="Arial" panose="020B0604020202020204" pitchFamily="34" charset="0"/>
              </a:rPr>
              <a:t>Фоиз</a:t>
            </a:r>
            <a:r>
              <a:rPr lang="ru-RU" sz="2000" b="1" dirty="0" smtClean="0">
                <a:latin typeface="Arial" panose="020B0604020202020204" pitchFamily="34" charset="0"/>
                <a:cs typeface="Arial" panose="020B0604020202020204" pitchFamily="34" charset="0"/>
              </a:rPr>
              <a:t> </a:t>
            </a:r>
            <a:r>
              <a:rPr lang="ru-RU" sz="2000" b="1" dirty="0" err="1" smtClean="0">
                <a:latin typeface="Arial" panose="020B0604020202020204" pitchFamily="34" charset="0"/>
                <a:cs typeface="Arial" panose="020B0604020202020204" pitchFamily="34" charset="0"/>
              </a:rPr>
              <a:t>ставкаси</a:t>
            </a:r>
            <a:r>
              <a:rPr lang="ru-RU" sz="2000" b="1" dirty="0" smtClean="0">
                <a:latin typeface="Arial" panose="020B0604020202020204" pitchFamily="34" charset="0"/>
                <a:cs typeface="Arial" panose="020B0604020202020204" pitchFamily="34" charset="0"/>
              </a:rPr>
              <a:t>  (</a:t>
            </a:r>
            <a:r>
              <a:rPr lang="ru-RU" sz="2000" b="1" dirty="0" err="1" smtClean="0">
                <a:latin typeface="Arial" panose="020B0604020202020204" pitchFamily="34" charset="0"/>
                <a:cs typeface="Arial" panose="020B0604020202020204" pitchFamily="34" charset="0"/>
              </a:rPr>
              <a:t>фоиз</a:t>
            </a:r>
            <a:r>
              <a:rPr lang="ru-RU" sz="2000" b="1" dirty="0" smtClean="0">
                <a:latin typeface="Arial" panose="020B0604020202020204" pitchFamily="34" charset="0"/>
                <a:cs typeface="Arial" panose="020B0604020202020204" pitchFamily="34" charset="0"/>
              </a:rPr>
              <a:t> </a:t>
            </a:r>
            <a:r>
              <a:rPr lang="ru-RU" sz="2000" b="1" dirty="0" err="1" smtClean="0">
                <a:latin typeface="Arial" panose="020B0604020202020204" pitchFamily="34" charset="0"/>
                <a:cs typeface="Arial" panose="020B0604020202020204" pitchFamily="34" charset="0"/>
              </a:rPr>
              <a:t>нормаси</a:t>
            </a:r>
            <a:r>
              <a:rPr lang="ru-RU" sz="2000" b="1" dirty="0" smtClean="0">
                <a:latin typeface="Arial" panose="020B0604020202020204" pitchFamily="34" charset="0"/>
                <a:cs typeface="Arial" panose="020B0604020202020204" pitchFamily="34" charset="0"/>
              </a:rPr>
              <a:t>) </a:t>
            </a:r>
            <a:r>
              <a:rPr lang="ru-RU" sz="2000" dirty="0" smtClean="0">
                <a:latin typeface="Arial" panose="020B0604020202020204" pitchFamily="34" charset="0"/>
                <a:cs typeface="Arial" panose="020B0604020202020204" pitchFamily="34" charset="0"/>
              </a:rPr>
              <a:t>–</a:t>
            </a:r>
            <a:r>
              <a:rPr lang="ru-RU" sz="2000" dirty="0" err="1" smtClean="0">
                <a:latin typeface="Arial" panose="020B0604020202020204" pitchFamily="34" charset="0"/>
                <a:cs typeface="Arial" panose="020B0604020202020204" pitchFamily="34" charset="0"/>
              </a:rPr>
              <a:t>фоизда</a:t>
            </a:r>
            <a:r>
              <a:rPr lang="ru-RU" sz="2000" dirty="0" smtClean="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ифодаланиб</a:t>
            </a:r>
            <a:r>
              <a:rPr lang="ru-RU" sz="2000" dirty="0" smtClean="0">
                <a:latin typeface="Arial" panose="020B0604020202020204" pitchFamily="34" charset="0"/>
                <a:cs typeface="Arial" panose="020B0604020202020204" pitchFamily="34" charset="0"/>
              </a:rPr>
              <a:t>, ссуда капитали </a:t>
            </a:r>
            <a:r>
              <a:rPr lang="ru-RU" sz="2000" dirty="0" err="1" smtClean="0">
                <a:latin typeface="Arial" panose="020B0604020202020204" pitchFamily="34" charset="0"/>
                <a:cs typeface="Arial" panose="020B0604020202020204" pitchFamily="34" charset="0"/>
              </a:rPr>
              <a:t>даромадининг</a:t>
            </a:r>
            <a:r>
              <a:rPr lang="ru-RU" sz="2000" dirty="0" smtClean="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тақдим</a:t>
            </a:r>
            <a:r>
              <a:rPr lang="ru-RU" sz="2000" dirty="0" smtClean="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этилган</a:t>
            </a:r>
            <a:r>
              <a:rPr lang="ru-RU" sz="2000" dirty="0" smtClean="0">
                <a:latin typeface="Arial" panose="020B0604020202020204" pitchFamily="34" charset="0"/>
                <a:cs typeface="Arial" panose="020B0604020202020204" pitchFamily="34" charset="0"/>
              </a:rPr>
              <a:t> капитал </a:t>
            </a:r>
            <a:r>
              <a:rPr lang="ru-RU" sz="2000" dirty="0" err="1" smtClean="0">
                <a:latin typeface="Arial" panose="020B0604020202020204" pitchFamily="34" charset="0"/>
                <a:cs typeface="Arial" panose="020B0604020202020204" pitchFamily="34" charset="0"/>
              </a:rPr>
              <a:t>миқдорига</a:t>
            </a:r>
            <a:r>
              <a:rPr lang="ru-RU" sz="2000" dirty="0" smtClean="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нисбатини</a:t>
            </a:r>
            <a:r>
              <a:rPr lang="ru-RU" sz="2000" dirty="0" smtClean="0">
                <a:latin typeface="Arial" panose="020B0604020202020204" pitchFamily="34" charset="0"/>
                <a:cs typeface="Arial" panose="020B0604020202020204" pitchFamily="34" charset="0"/>
              </a:rPr>
              <a:t> </a:t>
            </a:r>
            <a:r>
              <a:rPr lang="ru-RU" sz="2000" dirty="0" err="1" smtClean="0">
                <a:latin typeface="Arial" panose="020B0604020202020204" pitchFamily="34" charset="0"/>
                <a:cs typeface="Arial" panose="020B0604020202020204" pitchFamily="34" charset="0"/>
              </a:rPr>
              <a:t>англатади</a:t>
            </a:r>
            <a:r>
              <a:rPr lang="ru-RU" sz="2000" dirty="0" smtClean="0">
                <a:latin typeface="Arial" panose="020B0604020202020204" pitchFamily="34" charset="0"/>
                <a:cs typeface="Arial" panose="020B0604020202020204" pitchFamily="34" charset="0"/>
              </a:rPr>
              <a:t>.</a:t>
            </a:r>
            <a:endParaRPr lang="ru-RU" sz="2000" dirty="0">
              <a:latin typeface="Arial" panose="020B0604020202020204" pitchFamily="34" charset="0"/>
              <a:cs typeface="Arial" panose="020B0604020202020204" pitchFamily="34" charset="0"/>
            </a:endParaRPr>
          </a:p>
        </p:txBody>
      </p:sp>
      <p:sp>
        <p:nvSpPr>
          <p:cNvPr id="19" name="TextBox 36"/>
          <p:cNvSpPr txBox="1">
            <a:spLocks noChangeArrowheads="1"/>
          </p:cNvSpPr>
          <p:nvPr/>
        </p:nvSpPr>
        <p:spPr bwMode="auto">
          <a:xfrm>
            <a:off x="6370266" y="3493502"/>
            <a:ext cx="3476625" cy="2308324"/>
          </a:xfrm>
          <a:prstGeom prst="rect">
            <a:avLst/>
          </a:prstGeom>
          <a:ln>
            <a:headEnd/>
            <a:tailEnd/>
          </a:ln>
        </p:spPr>
        <p:style>
          <a:lnRef idx="2">
            <a:schemeClr val="dk1"/>
          </a:lnRef>
          <a:fillRef idx="1">
            <a:schemeClr val="lt1"/>
          </a:fillRef>
          <a:effectRef idx="0">
            <a:schemeClr val="dk1"/>
          </a:effectRef>
          <a:fontRef idx="minor">
            <a:schemeClr val="dk1"/>
          </a:fontRef>
        </p:style>
        <p:txBody>
          <a:bodyPr>
            <a:spAutoFit/>
          </a:bodyPr>
          <a:lstStyle/>
          <a:p>
            <a:r>
              <a:rPr lang="en-US" dirty="0">
                <a:latin typeface="Arial" panose="020B0604020202020204" pitchFamily="34" charset="0"/>
                <a:cs typeface="Arial" panose="020B0604020202020204" pitchFamily="34" charset="0"/>
              </a:rPr>
              <a:t>I – </a:t>
            </a:r>
            <a:r>
              <a:rPr lang="uz-Cyrl-UZ" dirty="0" smtClean="0">
                <a:latin typeface="Arial" panose="020B0604020202020204" pitchFamily="34" charset="0"/>
                <a:cs typeface="Arial" panose="020B0604020202020204" pitchFamily="34" charset="0"/>
              </a:rPr>
              <a:t>инвестицион маблағлар ҳажми</a:t>
            </a:r>
            <a:r>
              <a:rPr lang="ru-RU" dirty="0">
                <a:latin typeface="Arial" panose="020B0604020202020204" pitchFamily="34" charset="0"/>
                <a:cs typeface="Arial" panose="020B0604020202020204" pitchFamily="34" charset="0"/>
              </a:rPr>
              <a:t>;</a:t>
            </a:r>
            <a:endParaRPr lang="ru-RU" dirty="0" smtClean="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r</a:t>
            </a:r>
            <a:r>
              <a:rPr lang="ru-RU" dirty="0" smtClean="0">
                <a:latin typeface="Arial" panose="020B0604020202020204" pitchFamily="34" charset="0"/>
                <a:cs typeface="Arial" panose="020B0604020202020204" pitchFamily="34" charset="0"/>
              </a:rPr>
              <a:t> </a:t>
            </a:r>
            <a:r>
              <a:rPr lang="ru-RU" dirty="0">
                <a:latin typeface="Arial" panose="020B0604020202020204" pitchFamily="34" charset="0"/>
                <a:cs typeface="Arial" panose="020B0604020202020204" pitchFamily="34" charset="0"/>
              </a:rPr>
              <a:t>– </a:t>
            </a:r>
            <a:r>
              <a:rPr lang="ru-RU" dirty="0" smtClean="0">
                <a:latin typeface="Arial" panose="020B0604020202020204" pitchFamily="34" charset="0"/>
                <a:cs typeface="Arial" panose="020B0604020202020204" pitchFamily="34" charset="0"/>
              </a:rPr>
              <a:t>банк </a:t>
            </a:r>
            <a:r>
              <a:rPr lang="ru-RU" dirty="0" err="1" smtClean="0">
                <a:latin typeface="Arial" panose="020B0604020202020204" pitchFamily="34" charset="0"/>
                <a:cs typeface="Arial" panose="020B0604020202020204" pitchFamily="34" charset="0"/>
              </a:rPr>
              <a:t>фоиз</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ставкаси</a:t>
            </a:r>
            <a:r>
              <a:rPr lang="ru-RU" dirty="0">
                <a:latin typeface="Arial" panose="020B0604020202020204" pitchFamily="34" charset="0"/>
                <a:cs typeface="Arial" panose="020B0604020202020204" pitchFamily="34" charset="0"/>
              </a:rPr>
              <a:t>;</a:t>
            </a:r>
            <a:r>
              <a:rPr lang="ru-RU" dirty="0" smtClean="0">
                <a:latin typeface="Arial" panose="020B0604020202020204" pitchFamily="34" charset="0"/>
                <a:cs typeface="Arial" panose="020B0604020202020204" pitchFamily="34" charset="0"/>
              </a:rPr>
              <a:t> </a:t>
            </a:r>
          </a:p>
          <a:p>
            <a:r>
              <a:rPr lang="en-US" dirty="0">
                <a:latin typeface="Arial" panose="020B0604020202020204" pitchFamily="34" charset="0"/>
                <a:cs typeface="Arial" panose="020B0604020202020204" pitchFamily="34" charset="0"/>
              </a:rPr>
              <a:t>S</a:t>
            </a:r>
            <a:r>
              <a:rPr lang="en-US" dirty="0" smtClean="0">
                <a:latin typeface="Arial" panose="020B0604020202020204" pitchFamily="34" charset="0"/>
                <a:cs typeface="Arial" panose="020B0604020202020204" pitchFamily="34" charset="0"/>
              </a:rPr>
              <a:t>(r</a:t>
            </a:r>
            <a:r>
              <a:rPr lang="en-US" dirty="0">
                <a:latin typeface="Arial" panose="020B0604020202020204" pitchFamily="34" charset="0"/>
                <a:cs typeface="Arial" panose="020B0604020202020204" pitchFamily="34" charset="0"/>
              </a:rPr>
              <a:t>) – </a:t>
            </a:r>
            <a:r>
              <a:rPr lang="uz-Cyrl-UZ" dirty="0" smtClean="0">
                <a:latin typeface="Arial" panose="020B0604020202020204" pitchFamily="34" charset="0"/>
                <a:cs typeface="Arial" panose="020B0604020202020204" pitchFamily="34" charset="0"/>
              </a:rPr>
              <a:t>к</a:t>
            </a:r>
            <a:r>
              <a:rPr lang="ru-RU" dirty="0" err="1" smtClean="0">
                <a:latin typeface="Arial" panose="020B0604020202020204" pitchFamily="34" charset="0"/>
                <a:cs typeface="Arial" panose="020B0604020202020204" pitchFamily="34" charset="0"/>
              </a:rPr>
              <a:t>апитал</a:t>
            </a:r>
            <a:r>
              <a:rPr lang="en-US" dirty="0" smtClean="0">
                <a:latin typeface="Arial" panose="020B0604020202020204" pitchFamily="34" charset="0"/>
                <a:cs typeface="Arial" panose="020B0604020202020204" pitchFamily="34" charset="0"/>
              </a:rPr>
              <a:t> </a:t>
            </a:r>
            <a:r>
              <a:rPr lang="uz-Cyrl-UZ" dirty="0" smtClean="0">
                <a:latin typeface="Arial" panose="020B0604020202020204" pitchFamily="34" charset="0"/>
                <a:cs typeface="Arial" panose="020B0604020202020204" pitchFamily="34" charset="0"/>
              </a:rPr>
              <a:t>таклифи (жамғармалар) </a:t>
            </a:r>
            <a:r>
              <a:rPr lang="ru-RU" dirty="0" err="1" smtClean="0">
                <a:latin typeface="Arial" panose="020B0604020202020204" pitchFamily="34" charset="0"/>
                <a:cs typeface="Arial" panose="020B0604020202020204" pitchFamily="34" charset="0"/>
              </a:rPr>
              <a:t>эгри</a:t>
            </a:r>
            <a:r>
              <a:rPr lang="ru-RU" dirty="0" smtClean="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чизиғи</a:t>
            </a:r>
            <a:r>
              <a:rPr lang="ru-RU" dirty="0" smtClean="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I(r) – </a:t>
            </a:r>
            <a:r>
              <a:rPr lang="uz-Cyrl-UZ" dirty="0">
                <a:latin typeface="Arial" panose="020B0604020202020204" pitchFamily="34" charset="0"/>
                <a:cs typeface="Arial" panose="020B0604020202020204" pitchFamily="34" charset="0"/>
              </a:rPr>
              <a:t>к</a:t>
            </a:r>
            <a:r>
              <a:rPr lang="ru-RU" dirty="0" err="1">
                <a:latin typeface="Arial" panose="020B0604020202020204" pitchFamily="34" charset="0"/>
                <a:cs typeface="Arial" panose="020B0604020202020204" pitchFamily="34" charset="0"/>
              </a:rPr>
              <a:t>апиталга</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бўлган</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талаб</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эгри</a:t>
            </a:r>
            <a:r>
              <a:rPr lang="ru-RU" dirty="0">
                <a:latin typeface="Arial" panose="020B0604020202020204" pitchFamily="34" charset="0"/>
                <a:cs typeface="Arial" panose="020B0604020202020204" pitchFamily="34" charset="0"/>
              </a:rPr>
              <a:t> </a:t>
            </a:r>
            <a:r>
              <a:rPr lang="ru-RU" dirty="0" err="1" smtClean="0">
                <a:latin typeface="Arial" panose="020B0604020202020204" pitchFamily="34" charset="0"/>
                <a:cs typeface="Arial" panose="020B0604020202020204" pitchFamily="34" charset="0"/>
              </a:rPr>
              <a:t>чизиғи</a:t>
            </a:r>
            <a:endParaRPr lang="ru-RU" dirty="0" smtClean="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E – </a:t>
            </a:r>
            <a:r>
              <a:rPr lang="uz-Cyrl-UZ" dirty="0" smtClean="0">
                <a:latin typeface="Arial" panose="020B0604020202020204" pitchFamily="34" charset="0"/>
                <a:cs typeface="Arial" panose="020B0604020202020204" pitchFamily="34" charset="0"/>
              </a:rPr>
              <a:t>мувозанат нуқтаси.</a:t>
            </a:r>
            <a:endParaRPr lang="ru-RU"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336801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14901" y="1313932"/>
            <a:ext cx="9662615" cy="4524315"/>
          </a:xfrm>
          <a:prstGeom prst="rect">
            <a:avLst/>
          </a:prstGeom>
        </p:spPr>
        <p:txBody>
          <a:bodyPr wrap="square">
            <a:spAutoFit/>
          </a:bodyPr>
          <a:lstStyle/>
          <a:p>
            <a:pPr algn="just"/>
            <a:r>
              <a:rPr lang="ru-RU" sz="2400" dirty="0" smtClean="0"/>
              <a:t>	</a:t>
            </a:r>
            <a:r>
              <a:rPr lang="ru-RU" sz="2400" dirty="0"/>
              <a:t> «</a:t>
            </a:r>
            <a:r>
              <a:rPr lang="ru-RU" sz="2400" b="1" dirty="0" err="1"/>
              <a:t>Ишлаб</a:t>
            </a:r>
            <a:r>
              <a:rPr lang="ru-RU" sz="2400" b="1" dirty="0"/>
              <a:t> </a:t>
            </a:r>
            <a:r>
              <a:rPr lang="ru-RU" sz="2400" b="1" dirty="0" err="1"/>
              <a:t>чиқариш</a:t>
            </a:r>
            <a:r>
              <a:rPr lang="ru-RU" sz="2400" dirty="0"/>
              <a:t>» </a:t>
            </a:r>
            <a:r>
              <a:rPr lang="ru-RU" sz="2400" dirty="0" err="1"/>
              <a:t>атамаси</a:t>
            </a:r>
            <a:r>
              <a:rPr lang="ru-RU" sz="2400" dirty="0"/>
              <a:t> </a:t>
            </a:r>
            <a:r>
              <a:rPr lang="ru-RU" sz="2400" dirty="0" err="1"/>
              <a:t>маълум</a:t>
            </a:r>
            <a:r>
              <a:rPr lang="ru-RU" sz="2400" dirty="0"/>
              <a:t> </a:t>
            </a:r>
            <a:r>
              <a:rPr lang="ru-RU" sz="2400" dirty="0" err="1"/>
              <a:t>вақтдан</a:t>
            </a:r>
            <a:r>
              <a:rPr lang="ru-RU" sz="2400" dirty="0"/>
              <a:t> </a:t>
            </a:r>
            <a:r>
              <a:rPr lang="ru-RU" sz="2400" dirty="0" err="1"/>
              <a:t>кейин</a:t>
            </a:r>
            <a:r>
              <a:rPr lang="ru-RU" sz="2400" dirty="0"/>
              <a:t> </a:t>
            </a:r>
            <a:r>
              <a:rPr lang="ru-RU" sz="2400" dirty="0" err="1" smtClean="0"/>
              <a:t>меҳнат</a:t>
            </a:r>
            <a:r>
              <a:rPr lang="ru-RU" sz="2400" dirty="0" smtClean="0"/>
              <a:t> </a:t>
            </a:r>
            <a:r>
              <a:rPr lang="uz-Cyrl-UZ" sz="2400" dirty="0" smtClean="0"/>
              <a:t>ресурслари</a:t>
            </a:r>
            <a:r>
              <a:rPr lang="ru-RU" sz="2400" dirty="0" smtClean="0"/>
              <a:t>, </a:t>
            </a:r>
            <a:r>
              <a:rPr lang="ru-RU" sz="2400" dirty="0" err="1"/>
              <a:t>материаллар</a:t>
            </a:r>
            <a:r>
              <a:rPr lang="ru-RU" sz="2400" dirty="0"/>
              <a:t>, </a:t>
            </a:r>
            <a:r>
              <a:rPr lang="ru-RU" sz="2400" dirty="0" err="1"/>
              <a:t>асбоб-ускуналар</a:t>
            </a:r>
            <a:r>
              <a:rPr lang="ru-RU" sz="2400" dirty="0"/>
              <a:t> </a:t>
            </a:r>
            <a:r>
              <a:rPr lang="ru-RU" sz="2400" dirty="0" err="1"/>
              <a:t>ва</a:t>
            </a:r>
            <a:r>
              <a:rPr lang="ru-RU" sz="2400" dirty="0"/>
              <a:t> </a:t>
            </a:r>
            <a:r>
              <a:rPr lang="ru-RU" sz="2400" dirty="0" err="1"/>
              <a:t>бошқа</a:t>
            </a:r>
            <a:r>
              <a:rPr lang="ru-RU" sz="2400" dirty="0"/>
              <a:t> </a:t>
            </a:r>
            <a:r>
              <a:rPr lang="ru-RU" sz="2400" dirty="0" err="1"/>
              <a:t>асосий</a:t>
            </a:r>
            <a:r>
              <a:rPr lang="ru-RU" sz="2400" dirty="0"/>
              <a:t> </a:t>
            </a:r>
            <a:r>
              <a:rPr lang="ru-RU" sz="2400" dirty="0" err="1"/>
              <a:t>воситалар</a:t>
            </a:r>
            <a:r>
              <a:rPr lang="ru-RU" sz="2400" dirty="0"/>
              <a:t> </a:t>
            </a:r>
            <a:r>
              <a:rPr lang="ru-RU" sz="2400" dirty="0" err="1"/>
              <a:t>сингари</a:t>
            </a:r>
            <a:r>
              <a:rPr lang="ru-RU" sz="2400" dirty="0"/>
              <a:t> </a:t>
            </a:r>
            <a:r>
              <a:rPr lang="ru-RU" sz="2400" dirty="0" err="1"/>
              <a:t>ишлаб</a:t>
            </a:r>
            <a:r>
              <a:rPr lang="ru-RU" sz="2400" dirty="0"/>
              <a:t> </a:t>
            </a:r>
            <a:r>
              <a:rPr lang="ru-RU" sz="2400" dirty="0" err="1" smtClean="0"/>
              <a:t>чиқариш</a:t>
            </a:r>
            <a:r>
              <a:rPr lang="ru-RU" sz="2400" dirty="0" smtClean="0"/>
              <a:t> </a:t>
            </a:r>
            <a:r>
              <a:rPr lang="ru-RU" sz="2400" dirty="0" err="1" smtClean="0"/>
              <a:t>омилларини</a:t>
            </a:r>
            <a:r>
              <a:rPr lang="ru-RU" sz="2400" dirty="0" smtClean="0"/>
              <a:t> </a:t>
            </a:r>
            <a:r>
              <a:rPr lang="ru-RU" sz="2400" dirty="0" err="1"/>
              <a:t>тайёр</a:t>
            </a:r>
            <a:r>
              <a:rPr lang="ru-RU" sz="2400" dirty="0"/>
              <a:t> </a:t>
            </a:r>
            <a:r>
              <a:rPr lang="ru-RU" sz="2400" dirty="0" err="1"/>
              <a:t>маҳсулотга</a:t>
            </a:r>
            <a:r>
              <a:rPr lang="ru-RU" sz="2400" dirty="0"/>
              <a:t> </a:t>
            </a:r>
            <a:r>
              <a:rPr lang="ru-RU" sz="2400" dirty="0" err="1"/>
              <a:t>айлантириш</a:t>
            </a:r>
            <a:r>
              <a:rPr lang="ru-RU" sz="2400" dirty="0"/>
              <a:t> </a:t>
            </a:r>
            <a:r>
              <a:rPr lang="ru-RU" sz="2400" dirty="0" err="1"/>
              <a:t>жараёнини</a:t>
            </a:r>
            <a:r>
              <a:rPr lang="ru-RU" sz="2400" dirty="0"/>
              <a:t> </a:t>
            </a:r>
            <a:r>
              <a:rPr lang="ru-RU" sz="2400" dirty="0" err="1"/>
              <a:t>англатади</a:t>
            </a:r>
            <a:r>
              <a:rPr lang="ru-RU" sz="2400" dirty="0" smtClean="0"/>
              <a:t>. </a:t>
            </a:r>
          </a:p>
          <a:p>
            <a:pPr algn="just"/>
            <a:endParaRPr lang="ru-RU" sz="2400" dirty="0"/>
          </a:p>
          <a:p>
            <a:pPr algn="just"/>
            <a:r>
              <a:rPr lang="ru-RU" sz="2400" dirty="0" smtClean="0"/>
              <a:t>	</a:t>
            </a:r>
            <a:r>
              <a:rPr lang="ru-RU" sz="2400" dirty="0"/>
              <a:t> </a:t>
            </a:r>
            <a:r>
              <a:rPr lang="ru-RU" sz="2400" dirty="0" err="1"/>
              <a:t>Ишлаб</a:t>
            </a:r>
            <a:r>
              <a:rPr lang="ru-RU" sz="2400" dirty="0"/>
              <a:t> </a:t>
            </a:r>
            <a:r>
              <a:rPr lang="ru-RU" sz="2400" dirty="0" err="1"/>
              <a:t>чиқариш</a:t>
            </a:r>
            <a:r>
              <a:rPr lang="ru-RU" sz="2400" dirty="0"/>
              <a:t> </a:t>
            </a:r>
            <a:r>
              <a:rPr lang="ru-RU" sz="2400" dirty="0" err="1" smtClean="0"/>
              <a:t>функцияси</a:t>
            </a:r>
            <a:r>
              <a:rPr lang="ru-RU" sz="2400" dirty="0" smtClean="0"/>
              <a:t> </a:t>
            </a:r>
            <a:r>
              <a:rPr lang="ru-RU" sz="2400" dirty="0" err="1"/>
              <a:t>жадвал</a:t>
            </a:r>
            <a:r>
              <a:rPr lang="ru-RU" sz="2400" dirty="0"/>
              <a:t> </a:t>
            </a:r>
            <a:r>
              <a:rPr lang="ru-RU" sz="2400" dirty="0" err="1"/>
              <a:t>шаклида</a:t>
            </a:r>
            <a:r>
              <a:rPr lang="ru-RU" sz="2400" dirty="0"/>
              <a:t>, график </a:t>
            </a:r>
            <a:r>
              <a:rPr lang="ru-RU" sz="2400" dirty="0" err="1"/>
              <a:t>ёки</a:t>
            </a:r>
            <a:r>
              <a:rPr lang="ru-RU" sz="2400" dirty="0"/>
              <a:t> аналитик </a:t>
            </a:r>
            <a:r>
              <a:rPr lang="ru-RU" sz="2400" dirty="0" err="1"/>
              <a:t>равишда</a:t>
            </a:r>
            <a:r>
              <a:rPr lang="ru-RU" sz="2400" dirty="0"/>
              <a:t> </a:t>
            </a:r>
            <a:r>
              <a:rPr lang="ru-RU" sz="2400" dirty="0" err="1"/>
              <a:t>қуйидаги</a:t>
            </a:r>
            <a:r>
              <a:rPr lang="ru-RU" sz="2400" dirty="0"/>
              <a:t> </a:t>
            </a:r>
            <a:r>
              <a:rPr lang="ru-RU" sz="2400" dirty="0" err="1"/>
              <a:t>тенглама</a:t>
            </a:r>
            <a:r>
              <a:rPr lang="ru-RU" sz="2400" dirty="0"/>
              <a:t> </a:t>
            </a:r>
            <a:r>
              <a:rPr lang="ru-RU" sz="2400" dirty="0" err="1"/>
              <a:t>шаклида</a:t>
            </a:r>
            <a:r>
              <a:rPr lang="ru-RU" sz="2400" dirty="0"/>
              <a:t> </a:t>
            </a:r>
            <a:r>
              <a:rPr lang="ru-RU" sz="2400" dirty="0" err="1"/>
              <a:t>тақдим</a:t>
            </a:r>
            <a:r>
              <a:rPr lang="ru-RU" sz="2400" dirty="0"/>
              <a:t> </a:t>
            </a:r>
            <a:r>
              <a:rPr lang="ru-RU" sz="2400" dirty="0" err="1"/>
              <a:t>этилиши</a:t>
            </a:r>
            <a:r>
              <a:rPr lang="ru-RU" sz="2400" dirty="0"/>
              <a:t> </a:t>
            </a:r>
            <a:r>
              <a:rPr lang="ru-RU" sz="2400" dirty="0" err="1" smtClean="0"/>
              <a:t>мумкин</a:t>
            </a:r>
            <a:endParaRPr lang="ru-RU" sz="2400" dirty="0" smtClean="0"/>
          </a:p>
          <a:p>
            <a:pPr algn="just"/>
            <a:endParaRPr lang="ru-RU" sz="2400" dirty="0"/>
          </a:p>
          <a:p>
            <a:pPr algn="just"/>
            <a:r>
              <a:rPr lang="en-US" sz="2400" dirty="0" smtClean="0"/>
              <a:t>			</a:t>
            </a:r>
            <a:r>
              <a:rPr lang="ru-RU" sz="2400" b="1" dirty="0" smtClean="0"/>
              <a:t>Q </a:t>
            </a:r>
            <a:r>
              <a:rPr lang="ru-RU" sz="2400" b="1" dirty="0"/>
              <a:t>= (</a:t>
            </a:r>
            <a:r>
              <a:rPr lang="ru-RU" sz="2400" b="1" dirty="0" smtClean="0"/>
              <a:t>X1, X2,...,X</a:t>
            </a:r>
            <a:r>
              <a:rPr lang="en-US" sz="2400" b="1" dirty="0" smtClean="0"/>
              <a:t>n</a:t>
            </a:r>
            <a:r>
              <a:rPr lang="ru-RU" sz="2400" b="1" dirty="0" smtClean="0"/>
              <a:t>)</a:t>
            </a:r>
            <a:r>
              <a:rPr lang="ru-RU" sz="2400" dirty="0" smtClean="0"/>
              <a:t>, </a:t>
            </a:r>
            <a:r>
              <a:rPr lang="ru-RU" sz="2400" dirty="0"/>
              <a:t>(1) </a:t>
            </a:r>
            <a:endParaRPr lang="ru-RU" sz="2400" dirty="0" smtClean="0"/>
          </a:p>
          <a:p>
            <a:pPr algn="just"/>
            <a:endParaRPr lang="ru-RU" sz="2400" dirty="0" smtClean="0"/>
          </a:p>
          <a:p>
            <a:pPr algn="just"/>
            <a:r>
              <a:rPr lang="ru-RU" sz="2400" dirty="0" err="1" smtClean="0"/>
              <a:t>бу</a:t>
            </a:r>
            <a:r>
              <a:rPr lang="ru-RU" sz="2400" dirty="0" smtClean="0"/>
              <a:t> </a:t>
            </a:r>
            <a:r>
              <a:rPr lang="ru-RU" sz="2400" dirty="0" err="1" smtClean="0"/>
              <a:t>ерда</a:t>
            </a:r>
            <a:r>
              <a:rPr lang="ru-RU" sz="2400" dirty="0" smtClean="0"/>
              <a:t> </a:t>
            </a:r>
            <a:r>
              <a:rPr lang="ru-RU" sz="2400" b="1" dirty="0" smtClean="0"/>
              <a:t>Q</a:t>
            </a:r>
            <a:r>
              <a:rPr lang="ru-RU" sz="2400" dirty="0" smtClean="0"/>
              <a:t> </a:t>
            </a:r>
            <a:r>
              <a:rPr lang="ru-RU" sz="2400" dirty="0"/>
              <a:t>- </a:t>
            </a:r>
            <a:r>
              <a:rPr lang="ru-RU" sz="2400" dirty="0" err="1"/>
              <a:t>ишлаб</a:t>
            </a:r>
            <a:r>
              <a:rPr lang="ru-RU" sz="2400" dirty="0"/>
              <a:t> </a:t>
            </a:r>
            <a:r>
              <a:rPr lang="ru-RU" sz="2400" dirty="0" err="1" smtClean="0"/>
              <a:t>чиқариш</a:t>
            </a:r>
            <a:r>
              <a:rPr lang="ru-RU" sz="2400" dirty="0" smtClean="0"/>
              <a:t> </a:t>
            </a:r>
            <a:r>
              <a:rPr lang="ru-RU" sz="2400" dirty="0" err="1" smtClean="0"/>
              <a:t>қиймати</a:t>
            </a:r>
            <a:r>
              <a:rPr lang="ru-RU" sz="2400" dirty="0" smtClean="0"/>
              <a:t>;</a:t>
            </a:r>
          </a:p>
          <a:p>
            <a:pPr algn="just"/>
            <a:r>
              <a:rPr lang="ru-RU" sz="2400" dirty="0" smtClean="0"/>
              <a:t> Х1, </a:t>
            </a:r>
            <a:r>
              <a:rPr lang="ru-RU" sz="2400" dirty="0"/>
              <a:t>Х2, </a:t>
            </a:r>
            <a:r>
              <a:rPr lang="ru-RU" sz="2400" dirty="0" smtClean="0"/>
              <a:t>...</a:t>
            </a:r>
            <a:r>
              <a:rPr lang="ru-RU" sz="2400" b="1" dirty="0"/>
              <a:t> </a:t>
            </a:r>
            <a:r>
              <a:rPr lang="ru-RU" sz="2400" dirty="0"/>
              <a:t>X</a:t>
            </a:r>
            <a:r>
              <a:rPr lang="en-US" sz="2400" dirty="0" smtClean="0"/>
              <a:t>n</a:t>
            </a:r>
            <a:r>
              <a:rPr lang="uz-Cyrl-UZ" sz="2400" dirty="0" smtClean="0"/>
              <a:t> ишлаб чиқариш </a:t>
            </a:r>
            <a:r>
              <a:rPr lang="ru-RU" sz="2400" dirty="0" err="1" smtClean="0"/>
              <a:t>омиллари</a:t>
            </a:r>
            <a:r>
              <a:rPr lang="ru-RU" sz="2400" dirty="0" smtClean="0"/>
              <a:t>.</a:t>
            </a:r>
            <a:endParaRPr lang="ru-RU" sz="2400" dirty="0"/>
          </a:p>
        </p:txBody>
      </p:sp>
      <p:sp>
        <p:nvSpPr>
          <p:cNvPr id="3" name="TextBox 2"/>
          <p:cNvSpPr txBox="1"/>
          <p:nvPr/>
        </p:nvSpPr>
        <p:spPr>
          <a:xfrm>
            <a:off x="3166279" y="559556"/>
            <a:ext cx="5745708" cy="523220"/>
          </a:xfrm>
          <a:prstGeom prst="rect">
            <a:avLst/>
          </a:prstGeom>
          <a:noFill/>
        </p:spPr>
        <p:txBody>
          <a:bodyPr wrap="square" rtlCol="0">
            <a:spAutoFit/>
          </a:bodyPr>
          <a:lstStyle/>
          <a:p>
            <a:r>
              <a:rPr lang="ru-RU" sz="2800" b="1" dirty="0" err="1" smtClean="0"/>
              <a:t>Ишлаб</a:t>
            </a:r>
            <a:r>
              <a:rPr lang="ru-RU" sz="2800" b="1" dirty="0" smtClean="0"/>
              <a:t> </a:t>
            </a:r>
            <a:r>
              <a:rPr lang="ru-RU" sz="2800" b="1" dirty="0" err="1" smtClean="0"/>
              <a:t>чиқариш</a:t>
            </a:r>
            <a:r>
              <a:rPr lang="ru-RU" sz="2800" b="1" dirty="0" smtClean="0"/>
              <a:t> </a:t>
            </a:r>
            <a:r>
              <a:rPr lang="ru-RU" sz="2800" b="1" dirty="0" err="1" smtClean="0"/>
              <a:t>функцияси</a:t>
            </a:r>
            <a:endParaRPr lang="ru-RU" b="1" dirty="0"/>
          </a:p>
        </p:txBody>
      </p:sp>
    </p:spTree>
    <p:extLst>
      <p:ext uri="{BB962C8B-B14F-4D97-AF65-F5344CB8AC3E}">
        <p14:creationId xmlns:p14="http://schemas.microsoft.com/office/powerpoint/2010/main" val="13582813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43200" y="152400"/>
            <a:ext cx="6870700" cy="1066800"/>
          </a:xfrm>
        </p:spPr>
        <p:txBody>
          <a:bodyPr/>
          <a:lstStyle/>
          <a:p>
            <a:r>
              <a:rPr lang="ru-RU" b="1" dirty="0" err="1" smtClean="0"/>
              <a:t>Ишлаб</a:t>
            </a:r>
            <a:r>
              <a:rPr lang="ru-RU" b="1" dirty="0" smtClean="0"/>
              <a:t> </a:t>
            </a:r>
            <a:r>
              <a:rPr lang="ru-RU" b="1" dirty="0" err="1" smtClean="0"/>
              <a:t>чиқариш</a:t>
            </a:r>
            <a:r>
              <a:rPr lang="ru-RU" b="1" dirty="0" smtClean="0"/>
              <a:t> </a:t>
            </a:r>
            <a:r>
              <a:rPr lang="ru-RU" b="1" dirty="0" err="1" smtClean="0"/>
              <a:t>функцияси</a:t>
            </a:r>
            <a:endParaRPr lang="ru-RU" b="1" dirty="0"/>
          </a:p>
        </p:txBody>
      </p:sp>
      <p:pic>
        <p:nvPicPr>
          <p:cNvPr id="983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108" y="1068638"/>
            <a:ext cx="9755844" cy="5495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4304414" y="1037108"/>
            <a:ext cx="2012304" cy="400110"/>
          </a:xfrm>
          <a:prstGeom prst="rect">
            <a:avLst/>
          </a:prstGeom>
          <a:solidFill>
            <a:schemeClr val="bg1"/>
          </a:solidFill>
        </p:spPr>
        <p:txBody>
          <a:bodyPr wrap="square" rtlCol="0">
            <a:spAutoFit/>
          </a:bodyPr>
          <a:lstStyle/>
          <a:p>
            <a:r>
              <a:rPr lang="ru-RU" sz="2000" b="1" dirty="0" smtClean="0"/>
              <a:t>Капитал</a:t>
            </a:r>
            <a:endParaRPr lang="ru-RU" sz="2000" b="1" dirty="0"/>
          </a:p>
        </p:txBody>
      </p:sp>
      <p:sp>
        <p:nvSpPr>
          <p:cNvPr id="5" name="TextBox 4"/>
          <p:cNvSpPr txBox="1"/>
          <p:nvPr/>
        </p:nvSpPr>
        <p:spPr>
          <a:xfrm>
            <a:off x="273745" y="2743200"/>
            <a:ext cx="492443" cy="2154621"/>
          </a:xfrm>
          <a:prstGeom prst="rect">
            <a:avLst/>
          </a:prstGeom>
          <a:solidFill>
            <a:schemeClr val="bg1"/>
          </a:solidFill>
        </p:spPr>
        <p:txBody>
          <a:bodyPr vert="vert270" wrap="square" rtlCol="0">
            <a:spAutoFit/>
          </a:bodyPr>
          <a:lstStyle/>
          <a:p>
            <a:pPr algn="ctr"/>
            <a:r>
              <a:rPr lang="ru-RU" sz="2000" b="1" dirty="0" err="1" smtClean="0"/>
              <a:t>Меҳнат</a:t>
            </a:r>
            <a:endParaRPr lang="ru-RU" sz="2000" b="1" dirty="0"/>
          </a:p>
        </p:txBody>
      </p:sp>
    </p:spTree>
    <p:extLst>
      <p:ext uri="{BB962C8B-B14F-4D97-AF65-F5344CB8AC3E}">
        <p14:creationId xmlns:p14="http://schemas.microsoft.com/office/powerpoint/2010/main" val="89499686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98590"/>
            <a:ext cx="3201537" cy="1325563"/>
          </a:xfrm>
        </p:spPr>
        <p:txBody>
          <a:bodyPr>
            <a:normAutofit/>
          </a:bodyPr>
          <a:lstStyle/>
          <a:p>
            <a:pPr algn="ctr"/>
            <a:r>
              <a:rPr lang="ru-RU" sz="2800" b="1" dirty="0" err="1" smtClean="0"/>
              <a:t>Ишлаб</a:t>
            </a:r>
            <a:r>
              <a:rPr lang="ru-RU" sz="2800" b="1" dirty="0" smtClean="0"/>
              <a:t> </a:t>
            </a:r>
            <a:r>
              <a:rPr lang="ru-RU" sz="2800" b="1" dirty="0" err="1" smtClean="0"/>
              <a:t>чиқариш</a:t>
            </a:r>
            <a:r>
              <a:rPr lang="ru-RU" sz="2800" b="1" dirty="0" smtClean="0"/>
              <a:t> </a:t>
            </a:r>
            <a:r>
              <a:rPr lang="ru-RU" sz="2800" b="1" dirty="0" err="1" smtClean="0"/>
              <a:t>функцияси</a:t>
            </a:r>
            <a:endParaRPr lang="ru-RU" sz="2800" dirty="0"/>
          </a:p>
        </p:txBody>
      </p:sp>
      <p:pic>
        <p:nvPicPr>
          <p:cNvPr id="4" name="Рисунок 3"/>
          <p:cNvPicPr>
            <a:picLocks noChangeAspect="1"/>
          </p:cNvPicPr>
          <p:nvPr/>
        </p:nvPicPr>
        <p:blipFill rotWithShape="1">
          <a:blip r:embed="rId2"/>
          <a:srcRect l="28637" t="18423" r="32343" b="8069"/>
          <a:stretch/>
        </p:blipFill>
        <p:spPr>
          <a:xfrm>
            <a:off x="3044798" y="21654"/>
            <a:ext cx="7308370" cy="6431396"/>
          </a:xfrm>
          <a:prstGeom prst="rect">
            <a:avLst/>
          </a:prstGeom>
        </p:spPr>
      </p:pic>
      <p:sp>
        <p:nvSpPr>
          <p:cNvPr id="3" name="TextBox 2"/>
          <p:cNvSpPr txBox="1"/>
          <p:nvPr/>
        </p:nvSpPr>
        <p:spPr>
          <a:xfrm rot="1464270">
            <a:off x="3353510" y="5464877"/>
            <a:ext cx="3413757" cy="369332"/>
          </a:xfrm>
          <a:prstGeom prst="rect">
            <a:avLst/>
          </a:prstGeom>
          <a:solidFill>
            <a:schemeClr val="bg1"/>
          </a:solidFill>
        </p:spPr>
        <p:txBody>
          <a:bodyPr wrap="square" rtlCol="0">
            <a:spAutoFit/>
          </a:bodyPr>
          <a:lstStyle/>
          <a:p>
            <a:r>
              <a:rPr lang="uz-Cyrl-UZ" dirty="0" smtClean="0"/>
              <a:t>Ишлаб чиқариш омили </a:t>
            </a:r>
            <a:r>
              <a:rPr lang="en-US" dirty="0" smtClean="0"/>
              <a:t>Y (C)</a:t>
            </a:r>
            <a:endParaRPr lang="ru-RU" dirty="0"/>
          </a:p>
        </p:txBody>
      </p:sp>
      <p:sp>
        <p:nvSpPr>
          <p:cNvPr id="5" name="TextBox 4"/>
          <p:cNvSpPr txBox="1"/>
          <p:nvPr/>
        </p:nvSpPr>
        <p:spPr>
          <a:xfrm rot="19870673">
            <a:off x="7037388" y="5280954"/>
            <a:ext cx="3413757" cy="369332"/>
          </a:xfrm>
          <a:prstGeom prst="rect">
            <a:avLst/>
          </a:prstGeom>
          <a:solidFill>
            <a:schemeClr val="bg1"/>
          </a:solidFill>
        </p:spPr>
        <p:txBody>
          <a:bodyPr wrap="square" rtlCol="0">
            <a:spAutoFit/>
          </a:bodyPr>
          <a:lstStyle/>
          <a:p>
            <a:r>
              <a:rPr lang="uz-Cyrl-UZ" dirty="0" smtClean="0"/>
              <a:t>Ишлаб чиқариш омили</a:t>
            </a:r>
            <a:r>
              <a:rPr lang="en-US" dirty="0" smtClean="0"/>
              <a:t> X</a:t>
            </a:r>
            <a:r>
              <a:rPr lang="uz-Cyrl-UZ" dirty="0" smtClean="0"/>
              <a:t> </a:t>
            </a:r>
            <a:r>
              <a:rPr lang="en-US" dirty="0" smtClean="0"/>
              <a:t> (L)</a:t>
            </a:r>
            <a:endParaRPr lang="ru-RU" dirty="0"/>
          </a:p>
        </p:txBody>
      </p:sp>
      <p:sp>
        <p:nvSpPr>
          <p:cNvPr id="6" name="Прямоугольник 5"/>
          <p:cNvSpPr/>
          <p:nvPr/>
        </p:nvSpPr>
        <p:spPr>
          <a:xfrm>
            <a:off x="695944" y="6150788"/>
            <a:ext cx="6096000" cy="646331"/>
          </a:xfrm>
          <a:prstGeom prst="rect">
            <a:avLst/>
          </a:prstGeom>
        </p:spPr>
        <p:txBody>
          <a:bodyPr>
            <a:spAutoFit/>
          </a:bodyPr>
          <a:lstStyle/>
          <a:p>
            <a:r>
              <a:rPr lang="ru-RU" dirty="0" err="1" smtClean="0"/>
              <a:t>Манба</a:t>
            </a:r>
            <a:r>
              <a:rPr lang="ru-RU" dirty="0" smtClean="0"/>
              <a:t>: </a:t>
            </a:r>
            <a:r>
              <a:rPr lang="en-US" dirty="0" smtClean="0"/>
              <a:t>https</a:t>
            </a:r>
            <a:r>
              <a:rPr lang="en-US" dirty="0"/>
              <a:t>://scicenter.online/osnovy-ekonomiki-scicenter/proizvodstvennyie-funktsii-140600.html</a:t>
            </a:r>
            <a:endParaRPr lang="ru-RU" dirty="0"/>
          </a:p>
        </p:txBody>
      </p:sp>
    </p:spTree>
    <p:extLst>
      <p:ext uri="{BB962C8B-B14F-4D97-AF65-F5344CB8AC3E}">
        <p14:creationId xmlns:p14="http://schemas.microsoft.com/office/powerpoint/2010/main" val="36348338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3200" b="1" dirty="0" smtClean="0"/>
              <a:t>Ишлаб чиқариш функциясининг хусусиятлари</a:t>
            </a:r>
            <a:endParaRPr lang="ru-RU" sz="3200" b="1" dirty="0"/>
          </a:p>
        </p:txBody>
      </p:sp>
      <p:sp>
        <p:nvSpPr>
          <p:cNvPr id="3" name="Объект 2"/>
          <p:cNvSpPr>
            <a:spLocks noGrp="1"/>
          </p:cNvSpPr>
          <p:nvPr>
            <p:ph idx="1"/>
          </p:nvPr>
        </p:nvSpPr>
        <p:spPr/>
        <p:txBody>
          <a:bodyPr>
            <a:normAutofit/>
          </a:bodyPr>
          <a:lstStyle/>
          <a:p>
            <a:pPr algn="just"/>
            <a:r>
              <a:rPr lang="ru-RU" sz="2400" dirty="0" err="1" smtClean="0"/>
              <a:t>Ишлаб</a:t>
            </a:r>
            <a:r>
              <a:rPr lang="ru-RU" sz="2400" dirty="0" smtClean="0"/>
              <a:t> </a:t>
            </a:r>
            <a:r>
              <a:rPr lang="ru-RU" sz="2400" dirty="0" err="1"/>
              <a:t>чиқариш</a:t>
            </a:r>
            <a:r>
              <a:rPr lang="ru-RU" sz="2400" dirty="0"/>
              <a:t> </a:t>
            </a:r>
            <a:r>
              <a:rPr lang="ru-RU" sz="2400" dirty="0" err="1" smtClean="0"/>
              <a:t>функ</a:t>
            </a:r>
            <a:r>
              <a:rPr lang="uz-Cyrl-UZ" sz="2400" dirty="0"/>
              <a:t>ц</a:t>
            </a:r>
            <a:r>
              <a:rPr lang="ru-RU" sz="2400" dirty="0" err="1" smtClean="0"/>
              <a:t>ияларини</a:t>
            </a:r>
            <a:r>
              <a:rPr lang="ru-RU" sz="2400" dirty="0" smtClean="0"/>
              <a:t> </a:t>
            </a:r>
            <a:r>
              <a:rPr lang="ru-RU" sz="2400" dirty="0" err="1"/>
              <a:t>таҳлил</a:t>
            </a:r>
            <a:r>
              <a:rPr lang="ru-RU" sz="2400" dirty="0"/>
              <a:t> </a:t>
            </a:r>
            <a:r>
              <a:rPr lang="ru-RU" sz="2400" dirty="0" err="1"/>
              <a:t>қилишда</a:t>
            </a:r>
            <a:r>
              <a:rPr lang="ru-RU" sz="2400" dirty="0"/>
              <a:t>, </a:t>
            </a:r>
            <a:r>
              <a:rPr lang="ru-RU" sz="2400" dirty="0" err="1" smtClean="0"/>
              <a:t>умумий</a:t>
            </a:r>
            <a:r>
              <a:rPr lang="ru-RU" sz="2400" dirty="0" smtClean="0"/>
              <a:t> </a:t>
            </a:r>
            <a:r>
              <a:rPr lang="ru-RU" sz="2400" dirty="0" err="1"/>
              <a:t>ишлаб</a:t>
            </a:r>
            <a:r>
              <a:rPr lang="ru-RU" sz="2400" dirty="0"/>
              <a:t> </a:t>
            </a:r>
            <a:r>
              <a:rPr lang="ru-RU" sz="2400" dirty="0" err="1" smtClean="0"/>
              <a:t>чиқариш</a:t>
            </a:r>
            <a:r>
              <a:rPr lang="ru-RU" sz="2400" dirty="0" smtClean="0"/>
              <a:t> </a:t>
            </a:r>
            <a:r>
              <a:rPr lang="ru-RU" sz="2400" i="1" dirty="0" smtClean="0"/>
              <a:t>Q</a:t>
            </a:r>
            <a:r>
              <a:rPr lang="ru-RU" sz="2400" dirty="0" smtClean="0"/>
              <a:t> </a:t>
            </a:r>
            <a:r>
              <a:rPr lang="ru-RU" sz="2400" dirty="0" err="1"/>
              <a:t>ягона</a:t>
            </a:r>
            <a:r>
              <a:rPr lang="ru-RU" sz="2400" dirty="0"/>
              <a:t> </a:t>
            </a:r>
            <a:r>
              <a:rPr lang="ru-RU" sz="2400" dirty="0" err="1"/>
              <a:t>ўзгарувчан</a:t>
            </a:r>
            <a:r>
              <a:rPr lang="ru-RU" sz="2400" dirty="0"/>
              <a:t> </a:t>
            </a:r>
            <a:r>
              <a:rPr lang="ru-RU" sz="2400" dirty="0" err="1"/>
              <a:t>кириш</a:t>
            </a:r>
            <a:r>
              <a:rPr lang="ru-RU" sz="2400" dirty="0"/>
              <a:t> </a:t>
            </a:r>
            <a:r>
              <a:rPr lang="ru-RU" sz="2400" dirty="0" err="1" smtClean="0"/>
              <a:t>омили</a:t>
            </a:r>
            <a:r>
              <a:rPr lang="ru-RU" sz="2400" dirty="0" smtClean="0"/>
              <a:t> </a:t>
            </a:r>
            <a:r>
              <a:rPr lang="ru-RU" sz="2400" i="1" dirty="0" err="1" smtClean="0"/>
              <a:t>Х</a:t>
            </a:r>
            <a:r>
              <a:rPr lang="ru-RU" sz="2400" dirty="0" err="1" smtClean="0"/>
              <a:t>нинг</a:t>
            </a:r>
            <a:r>
              <a:rPr lang="ru-RU" sz="2400" dirty="0" smtClean="0"/>
              <a:t> </a:t>
            </a:r>
            <a:r>
              <a:rPr lang="ru-RU" sz="2400" dirty="0" err="1" smtClean="0"/>
              <a:t>функцияси</a:t>
            </a:r>
            <a:r>
              <a:rPr lang="ru-RU" sz="2400" dirty="0" smtClean="0"/>
              <a:t> </a:t>
            </a:r>
            <a:r>
              <a:rPr lang="ru-RU" sz="2400" dirty="0" err="1"/>
              <a:t>бўлиб</a:t>
            </a:r>
            <a:r>
              <a:rPr lang="ru-RU" sz="2400" dirty="0" smtClean="0"/>
              <a:t>, </a:t>
            </a:r>
            <a:r>
              <a:rPr lang="ru-RU" sz="2400" dirty="0" err="1"/>
              <a:t>бошқа</a:t>
            </a:r>
            <a:r>
              <a:rPr lang="ru-RU" sz="2400" dirty="0"/>
              <a:t> </a:t>
            </a:r>
            <a:r>
              <a:rPr lang="ru-RU" sz="2400" dirty="0" err="1"/>
              <a:t>барча</a:t>
            </a:r>
            <a:r>
              <a:rPr lang="ru-RU" sz="2400" dirty="0"/>
              <a:t> </a:t>
            </a:r>
            <a:r>
              <a:rPr lang="ru-RU" sz="2400" dirty="0" err="1"/>
              <a:t>омиллар</a:t>
            </a:r>
            <a:r>
              <a:rPr lang="ru-RU" sz="2400" dirty="0"/>
              <a:t> </a:t>
            </a:r>
            <a:r>
              <a:rPr lang="ru-RU" sz="2400" dirty="0" err="1"/>
              <a:t>ўзгаришсиз</a:t>
            </a:r>
            <a:r>
              <a:rPr lang="ru-RU" sz="2400" dirty="0"/>
              <a:t> </a:t>
            </a:r>
            <a:r>
              <a:rPr lang="ru-RU" sz="2400" dirty="0" err="1"/>
              <a:t>қолганда</a:t>
            </a:r>
            <a:r>
              <a:rPr lang="ru-RU" sz="2400" dirty="0"/>
              <a:t>, </a:t>
            </a:r>
            <a:r>
              <a:rPr lang="ru-RU" sz="2400" dirty="0" err="1" smtClean="0"/>
              <a:t>бизни</a:t>
            </a:r>
            <a:r>
              <a:rPr lang="ru-RU" sz="2400" dirty="0" smtClean="0"/>
              <a:t> </a:t>
            </a:r>
            <a:r>
              <a:rPr lang="ru-RU" sz="2400" dirty="0" err="1"/>
              <a:t>ўртача</a:t>
            </a:r>
            <a:r>
              <a:rPr lang="ru-RU" sz="2400" dirty="0"/>
              <a:t> </a:t>
            </a:r>
            <a:r>
              <a:rPr lang="ru-RU" sz="2400" dirty="0" err="1"/>
              <a:t>маҳсулот</a:t>
            </a:r>
            <a:r>
              <a:rPr lang="ru-RU" sz="2400" dirty="0"/>
              <a:t>, </a:t>
            </a:r>
            <a:r>
              <a:rPr lang="ru-RU" sz="2400" dirty="0" err="1"/>
              <a:t>маржинал</a:t>
            </a:r>
            <a:r>
              <a:rPr lang="ru-RU" sz="2400" dirty="0"/>
              <a:t> </a:t>
            </a:r>
            <a:r>
              <a:rPr lang="ru-RU" sz="2400" dirty="0" err="1"/>
              <a:t>маҳсулот</a:t>
            </a:r>
            <a:r>
              <a:rPr lang="ru-RU" sz="2400" dirty="0"/>
              <a:t> </a:t>
            </a:r>
            <a:r>
              <a:rPr lang="ru-RU" sz="2400" dirty="0" err="1"/>
              <a:t>ва</a:t>
            </a:r>
            <a:r>
              <a:rPr lang="ru-RU" sz="2400" dirty="0"/>
              <a:t> </a:t>
            </a:r>
            <a:r>
              <a:rPr lang="ru-RU" sz="2400" dirty="0" err="1"/>
              <a:t>ишлаб</a:t>
            </a:r>
            <a:r>
              <a:rPr lang="ru-RU" sz="2400" dirty="0"/>
              <a:t> </a:t>
            </a:r>
            <a:r>
              <a:rPr lang="ru-RU" sz="2400" dirty="0" err="1"/>
              <a:t>чиқариш</a:t>
            </a:r>
            <a:r>
              <a:rPr lang="ru-RU" sz="2400" dirty="0"/>
              <a:t> </a:t>
            </a:r>
            <a:r>
              <a:rPr lang="ru-RU" sz="2400" dirty="0" err="1" smtClean="0"/>
              <a:t>эластиклигини</a:t>
            </a:r>
            <a:r>
              <a:rPr lang="ru-RU" sz="2400" dirty="0" smtClean="0"/>
              <a:t> </a:t>
            </a:r>
            <a:r>
              <a:rPr lang="ru-RU" sz="2400" dirty="0" err="1" smtClean="0"/>
              <a:t>ўлчаш</a:t>
            </a:r>
            <a:r>
              <a:rPr lang="ru-RU" sz="2400" dirty="0" smtClean="0"/>
              <a:t> </a:t>
            </a:r>
            <a:r>
              <a:rPr lang="ru-RU" sz="2400" dirty="0" err="1"/>
              <a:t>кўпроқ</a:t>
            </a:r>
            <a:r>
              <a:rPr lang="ru-RU" sz="2400" dirty="0"/>
              <a:t> </a:t>
            </a:r>
            <a:r>
              <a:rPr lang="ru-RU" sz="2400" dirty="0" err="1" smtClean="0"/>
              <a:t>қизиқтиради</a:t>
            </a:r>
            <a:r>
              <a:rPr lang="ru-RU" sz="2400" dirty="0" smtClean="0"/>
              <a:t>.</a:t>
            </a:r>
          </a:p>
          <a:p>
            <a:pPr algn="just"/>
            <a:endParaRPr lang="en-US" sz="2400" dirty="0" smtClean="0"/>
          </a:p>
          <a:p>
            <a:r>
              <a:rPr lang="uz-Cyrl-UZ" sz="2400" b="1" dirty="0" smtClean="0"/>
              <a:t>Ўртача маҳсулот</a:t>
            </a:r>
            <a:endParaRPr lang="en-US" sz="2400" b="1" dirty="0" smtClean="0"/>
          </a:p>
          <a:p>
            <a:endParaRPr lang="en-US" sz="2400" dirty="0"/>
          </a:p>
          <a:p>
            <a:r>
              <a:rPr lang="ru-RU" sz="2400" b="1" dirty="0" err="1" smtClean="0"/>
              <a:t>Маржинал</a:t>
            </a:r>
            <a:r>
              <a:rPr lang="ru-RU" sz="2400" b="1" dirty="0" smtClean="0"/>
              <a:t> </a:t>
            </a:r>
            <a:r>
              <a:rPr lang="ru-RU" sz="2400" b="1" dirty="0" err="1" smtClean="0"/>
              <a:t>маҳсулот</a:t>
            </a:r>
            <a:endParaRPr lang="ru-RU" sz="2400" b="1" dirty="0"/>
          </a:p>
        </p:txBody>
      </p:sp>
      <p:graphicFrame>
        <p:nvGraphicFramePr>
          <p:cNvPr id="5" name="Object 1032"/>
          <p:cNvGraphicFramePr>
            <a:graphicFrameLocks noChangeAspect="1"/>
          </p:cNvGraphicFramePr>
          <p:nvPr>
            <p:extLst/>
          </p:nvPr>
        </p:nvGraphicFramePr>
        <p:xfrm>
          <a:off x="5471532" y="3573401"/>
          <a:ext cx="1888089" cy="855785"/>
        </p:xfrm>
        <a:graphic>
          <a:graphicData uri="http://schemas.openxmlformats.org/presentationml/2006/ole">
            <mc:AlternateContent xmlns:mc="http://schemas.openxmlformats.org/markup-compatibility/2006">
              <mc:Choice xmlns:v="urn:schemas-microsoft-com:vml" Requires="v">
                <p:oleObj spid="_x0000_s1078" name="Equation" r:id="rId3" imgW="622080" imgH="393480" progId="Equation.3">
                  <p:embed/>
                </p:oleObj>
              </mc:Choice>
              <mc:Fallback>
                <p:oleObj name="Equation" r:id="rId3" imgW="622080" imgH="393480" progId="Equation.3">
                  <p:embed/>
                  <p:pic>
                    <p:nvPicPr>
                      <p:cNvPr id="5" name="Object 103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1532" y="3573401"/>
                        <a:ext cx="1888089" cy="855785"/>
                      </a:xfrm>
                      <a:prstGeom prst="rect">
                        <a:avLst/>
                      </a:prstGeom>
                      <a:solidFill>
                        <a:srgbClr val="99CCFF"/>
                      </a:solidFill>
                    </p:spPr>
                  </p:pic>
                </p:oleObj>
              </mc:Fallback>
            </mc:AlternateContent>
          </a:graphicData>
        </a:graphic>
      </p:graphicFrame>
      <p:graphicFrame>
        <p:nvGraphicFramePr>
          <p:cNvPr id="6" name="Object 1030"/>
          <p:cNvGraphicFramePr>
            <a:graphicFrameLocks noChangeAspect="1"/>
          </p:cNvGraphicFramePr>
          <p:nvPr>
            <p:extLst/>
          </p:nvPr>
        </p:nvGraphicFramePr>
        <p:xfrm>
          <a:off x="5471532" y="4564123"/>
          <a:ext cx="1885680" cy="854693"/>
        </p:xfrm>
        <a:graphic>
          <a:graphicData uri="http://schemas.openxmlformats.org/presentationml/2006/ole">
            <mc:AlternateContent xmlns:mc="http://schemas.openxmlformats.org/markup-compatibility/2006">
              <mc:Choice xmlns:v="urn:schemas-microsoft-com:vml" Requires="v">
                <p:oleObj spid="_x0000_s1079" name="Equation" r:id="rId5" imgW="736560" imgH="393480" progId="Equation.3">
                  <p:embed/>
                </p:oleObj>
              </mc:Choice>
              <mc:Fallback>
                <p:oleObj name="Equation" r:id="rId5" imgW="736560" imgH="393480" progId="Equation.3">
                  <p:embed/>
                  <p:pic>
                    <p:nvPicPr>
                      <p:cNvPr id="6" name="Object 103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71532" y="4564123"/>
                        <a:ext cx="1885680" cy="854693"/>
                      </a:xfrm>
                      <a:prstGeom prst="rect">
                        <a:avLst/>
                      </a:prstGeom>
                      <a:solidFill>
                        <a:srgbClr val="99CCFF"/>
                      </a:solidFill>
                    </p:spPr>
                  </p:pic>
                </p:oleObj>
              </mc:Fallback>
            </mc:AlternateContent>
          </a:graphicData>
        </a:graphic>
      </p:graphicFrame>
      <p:pic>
        <p:nvPicPr>
          <p:cNvPr id="7" name="Объект 3"/>
          <p:cNvPicPr>
            <a:picLocks noChangeAspect="1"/>
          </p:cNvPicPr>
          <p:nvPr/>
        </p:nvPicPr>
        <p:blipFill rotWithShape="1">
          <a:blip r:embed="rId7"/>
          <a:srcRect l="19555" t="15968" r="17736" b="70023"/>
          <a:stretch/>
        </p:blipFill>
        <p:spPr>
          <a:xfrm>
            <a:off x="2119352" y="5553753"/>
            <a:ext cx="7560026" cy="949570"/>
          </a:xfrm>
          <a:prstGeom prst="rect">
            <a:avLst/>
          </a:prstGeom>
        </p:spPr>
      </p:pic>
      <p:sp>
        <p:nvSpPr>
          <p:cNvPr id="4" name="TextBox 3"/>
          <p:cNvSpPr txBox="1"/>
          <p:nvPr/>
        </p:nvSpPr>
        <p:spPr>
          <a:xfrm>
            <a:off x="3005957" y="5648394"/>
            <a:ext cx="6936178" cy="400110"/>
          </a:xfrm>
          <a:prstGeom prst="rect">
            <a:avLst/>
          </a:prstGeom>
          <a:solidFill>
            <a:schemeClr val="bg1"/>
          </a:solidFill>
        </p:spPr>
        <p:txBody>
          <a:bodyPr wrap="square" rtlCol="0">
            <a:spAutoFit/>
          </a:bodyPr>
          <a:lstStyle/>
          <a:p>
            <a:r>
              <a:rPr lang="uz-Cyrl-UZ" sz="2000" dirty="0" smtClean="0"/>
              <a:t>Ишлаб чиқариш ҳажмининг ўзгариши, %да</a:t>
            </a:r>
            <a:endParaRPr lang="ru-RU" sz="2000" dirty="0"/>
          </a:p>
        </p:txBody>
      </p:sp>
      <p:sp>
        <p:nvSpPr>
          <p:cNvPr id="8" name="TextBox 7"/>
          <p:cNvSpPr txBox="1"/>
          <p:nvPr/>
        </p:nvSpPr>
        <p:spPr>
          <a:xfrm>
            <a:off x="2911368" y="6091296"/>
            <a:ext cx="6936178" cy="400110"/>
          </a:xfrm>
          <a:prstGeom prst="rect">
            <a:avLst/>
          </a:prstGeom>
          <a:solidFill>
            <a:schemeClr val="bg1"/>
          </a:solidFill>
        </p:spPr>
        <p:txBody>
          <a:bodyPr wrap="square" rtlCol="0">
            <a:spAutoFit/>
          </a:bodyPr>
          <a:lstStyle/>
          <a:p>
            <a:r>
              <a:rPr lang="uz-Cyrl-UZ" sz="2000" dirty="0" smtClean="0"/>
              <a:t>Ишлаб чиқариш омилининг ўзгариши, %да</a:t>
            </a:r>
            <a:endParaRPr lang="ru-RU" sz="2000" dirty="0"/>
          </a:p>
        </p:txBody>
      </p:sp>
    </p:spTree>
    <p:extLst>
      <p:ext uri="{BB962C8B-B14F-4D97-AF65-F5344CB8AC3E}">
        <p14:creationId xmlns:p14="http://schemas.microsoft.com/office/powerpoint/2010/main" val="231946476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rotWithShape="1">
          <a:blip r:embed="rId2"/>
          <a:srcRect l="16888" t="14219" r="26127" b="11971"/>
          <a:stretch/>
        </p:blipFill>
        <p:spPr>
          <a:xfrm>
            <a:off x="293536" y="199293"/>
            <a:ext cx="10063527" cy="6213230"/>
          </a:xfrm>
          <a:prstGeom prst="rect">
            <a:avLst/>
          </a:prstGeom>
        </p:spPr>
      </p:pic>
      <p:sp>
        <p:nvSpPr>
          <p:cNvPr id="2" name="TextBox 1"/>
          <p:cNvSpPr txBox="1"/>
          <p:nvPr/>
        </p:nvSpPr>
        <p:spPr>
          <a:xfrm>
            <a:off x="609603" y="262759"/>
            <a:ext cx="9448800" cy="523220"/>
          </a:xfrm>
          <a:prstGeom prst="rect">
            <a:avLst/>
          </a:prstGeom>
          <a:solidFill>
            <a:schemeClr val="bg1"/>
          </a:solidFill>
        </p:spPr>
        <p:txBody>
          <a:bodyPr wrap="square" rtlCol="0">
            <a:spAutoFit/>
          </a:bodyPr>
          <a:lstStyle/>
          <a:p>
            <a:pPr algn="ctr"/>
            <a:r>
              <a:rPr lang="uz-Cyrl-UZ" sz="2800" dirty="0" smtClean="0"/>
              <a:t>Бир омилли ишлаб чиқариш функциялари</a:t>
            </a:r>
            <a:endParaRPr lang="ru-RU" sz="2800" dirty="0"/>
          </a:p>
        </p:txBody>
      </p:sp>
      <p:sp>
        <p:nvSpPr>
          <p:cNvPr id="3" name="TextBox 2"/>
          <p:cNvSpPr txBox="1"/>
          <p:nvPr/>
        </p:nvSpPr>
        <p:spPr>
          <a:xfrm>
            <a:off x="451951" y="987973"/>
            <a:ext cx="1082566" cy="646331"/>
          </a:xfrm>
          <a:prstGeom prst="rect">
            <a:avLst/>
          </a:prstGeom>
          <a:solidFill>
            <a:schemeClr val="bg1"/>
          </a:solidFill>
        </p:spPr>
        <p:txBody>
          <a:bodyPr wrap="square" rtlCol="0">
            <a:spAutoFit/>
          </a:bodyPr>
          <a:lstStyle/>
          <a:p>
            <a:pPr algn="ctr"/>
            <a:r>
              <a:rPr lang="uz-Cyrl-UZ" dirty="0" smtClean="0"/>
              <a:t>Тенглама тури</a:t>
            </a:r>
            <a:endParaRPr lang="ru-RU" dirty="0"/>
          </a:p>
        </p:txBody>
      </p:sp>
      <p:sp>
        <p:nvSpPr>
          <p:cNvPr id="5" name="TextBox 4"/>
          <p:cNvSpPr txBox="1"/>
          <p:nvPr/>
        </p:nvSpPr>
        <p:spPr>
          <a:xfrm>
            <a:off x="1944421" y="933528"/>
            <a:ext cx="1355834" cy="646331"/>
          </a:xfrm>
          <a:prstGeom prst="rect">
            <a:avLst/>
          </a:prstGeom>
          <a:solidFill>
            <a:schemeClr val="bg1"/>
          </a:solidFill>
        </p:spPr>
        <p:txBody>
          <a:bodyPr wrap="square" rtlCol="0">
            <a:spAutoFit/>
          </a:bodyPr>
          <a:lstStyle/>
          <a:p>
            <a:pPr algn="ctr"/>
            <a:r>
              <a:rPr lang="uz-Cyrl-UZ" dirty="0" smtClean="0"/>
              <a:t>Умумий кўриниши</a:t>
            </a:r>
            <a:endParaRPr lang="ru-RU" dirty="0"/>
          </a:p>
        </p:txBody>
      </p:sp>
      <p:sp>
        <p:nvSpPr>
          <p:cNvPr id="6" name="TextBox 5"/>
          <p:cNvSpPr txBox="1"/>
          <p:nvPr/>
        </p:nvSpPr>
        <p:spPr>
          <a:xfrm>
            <a:off x="4498435" y="944038"/>
            <a:ext cx="1513488" cy="646331"/>
          </a:xfrm>
          <a:prstGeom prst="rect">
            <a:avLst/>
          </a:prstGeom>
          <a:solidFill>
            <a:schemeClr val="bg1"/>
          </a:solidFill>
        </p:spPr>
        <p:txBody>
          <a:bodyPr wrap="square" rtlCol="0">
            <a:spAutoFit/>
          </a:bodyPr>
          <a:lstStyle/>
          <a:p>
            <a:pPr algn="ctr"/>
            <a:r>
              <a:rPr lang="uz-Cyrl-UZ" dirty="0" smtClean="0"/>
              <a:t>Ўртача маҳсулот</a:t>
            </a:r>
            <a:endParaRPr lang="ru-RU" dirty="0"/>
          </a:p>
        </p:txBody>
      </p:sp>
      <p:sp>
        <p:nvSpPr>
          <p:cNvPr id="7" name="TextBox 6"/>
          <p:cNvSpPr txBox="1"/>
          <p:nvPr/>
        </p:nvSpPr>
        <p:spPr>
          <a:xfrm>
            <a:off x="6453359" y="945933"/>
            <a:ext cx="1513488" cy="646331"/>
          </a:xfrm>
          <a:prstGeom prst="rect">
            <a:avLst/>
          </a:prstGeom>
          <a:solidFill>
            <a:schemeClr val="bg1"/>
          </a:solidFill>
        </p:spPr>
        <p:txBody>
          <a:bodyPr wrap="square" rtlCol="0">
            <a:spAutoFit/>
          </a:bodyPr>
          <a:lstStyle/>
          <a:p>
            <a:pPr algn="ctr"/>
            <a:r>
              <a:rPr lang="uz-Cyrl-UZ" dirty="0" smtClean="0"/>
              <a:t>Маржинал маҳсулот</a:t>
            </a:r>
            <a:endParaRPr lang="ru-RU" dirty="0"/>
          </a:p>
        </p:txBody>
      </p:sp>
      <p:sp>
        <p:nvSpPr>
          <p:cNvPr id="8" name="TextBox 7"/>
          <p:cNvSpPr txBox="1"/>
          <p:nvPr/>
        </p:nvSpPr>
        <p:spPr>
          <a:xfrm>
            <a:off x="8219097" y="942145"/>
            <a:ext cx="1870840" cy="646331"/>
          </a:xfrm>
          <a:prstGeom prst="rect">
            <a:avLst/>
          </a:prstGeom>
          <a:solidFill>
            <a:schemeClr val="bg1"/>
          </a:solidFill>
        </p:spPr>
        <p:txBody>
          <a:bodyPr wrap="square" rtlCol="0">
            <a:spAutoFit/>
          </a:bodyPr>
          <a:lstStyle/>
          <a:p>
            <a:pPr algn="ctr"/>
            <a:r>
              <a:rPr lang="uz-Cyrl-UZ" dirty="0" smtClean="0"/>
              <a:t>Ишлаб чиқариш эластиклиги</a:t>
            </a:r>
            <a:endParaRPr lang="ru-RU" dirty="0"/>
          </a:p>
        </p:txBody>
      </p:sp>
      <p:sp>
        <p:nvSpPr>
          <p:cNvPr id="9" name="TextBox 8"/>
          <p:cNvSpPr txBox="1"/>
          <p:nvPr/>
        </p:nvSpPr>
        <p:spPr>
          <a:xfrm>
            <a:off x="451951" y="1776653"/>
            <a:ext cx="1271752" cy="584775"/>
          </a:xfrm>
          <a:prstGeom prst="rect">
            <a:avLst/>
          </a:prstGeom>
          <a:solidFill>
            <a:schemeClr val="bg1"/>
          </a:solidFill>
        </p:spPr>
        <p:txBody>
          <a:bodyPr wrap="square" rtlCol="0">
            <a:spAutoFit/>
          </a:bodyPr>
          <a:lstStyle/>
          <a:p>
            <a:r>
              <a:rPr lang="uz-Cyrl-UZ" sz="1600" dirty="0" smtClean="0"/>
              <a:t>Тўғри чизиқли</a:t>
            </a:r>
            <a:endParaRPr lang="ru-RU" sz="1600" dirty="0"/>
          </a:p>
        </p:txBody>
      </p:sp>
      <p:sp>
        <p:nvSpPr>
          <p:cNvPr id="10" name="TextBox 9"/>
          <p:cNvSpPr txBox="1"/>
          <p:nvPr/>
        </p:nvSpPr>
        <p:spPr>
          <a:xfrm>
            <a:off x="451951" y="2577625"/>
            <a:ext cx="1271752" cy="584775"/>
          </a:xfrm>
          <a:prstGeom prst="rect">
            <a:avLst/>
          </a:prstGeom>
          <a:solidFill>
            <a:schemeClr val="bg1"/>
          </a:solidFill>
        </p:spPr>
        <p:txBody>
          <a:bodyPr wrap="square" rtlCol="0">
            <a:spAutoFit/>
          </a:bodyPr>
          <a:lstStyle/>
          <a:p>
            <a:r>
              <a:rPr lang="uz-Cyrl-UZ" sz="1600" dirty="0" smtClean="0"/>
              <a:t>Квадрат </a:t>
            </a:r>
            <a:r>
              <a:rPr lang="en-US" sz="1600" dirty="0" smtClean="0"/>
              <a:t>I</a:t>
            </a:r>
          </a:p>
          <a:p>
            <a:endParaRPr lang="ru-RU" sz="1600" dirty="0"/>
          </a:p>
        </p:txBody>
      </p:sp>
      <p:sp>
        <p:nvSpPr>
          <p:cNvPr id="11" name="TextBox 10"/>
          <p:cNvSpPr txBox="1"/>
          <p:nvPr/>
        </p:nvSpPr>
        <p:spPr>
          <a:xfrm>
            <a:off x="451951" y="3639169"/>
            <a:ext cx="1271752" cy="584775"/>
          </a:xfrm>
          <a:prstGeom prst="rect">
            <a:avLst/>
          </a:prstGeom>
          <a:solidFill>
            <a:schemeClr val="bg1"/>
          </a:solidFill>
        </p:spPr>
        <p:txBody>
          <a:bodyPr wrap="square" rtlCol="0">
            <a:spAutoFit/>
          </a:bodyPr>
          <a:lstStyle/>
          <a:p>
            <a:r>
              <a:rPr lang="uz-Cyrl-UZ" sz="1600" dirty="0" smtClean="0"/>
              <a:t>Квадрат </a:t>
            </a:r>
            <a:r>
              <a:rPr lang="en-US" sz="1600" dirty="0" smtClean="0"/>
              <a:t>II</a:t>
            </a:r>
          </a:p>
          <a:p>
            <a:endParaRPr lang="ru-RU" sz="1600" dirty="0"/>
          </a:p>
        </p:txBody>
      </p:sp>
      <p:sp>
        <p:nvSpPr>
          <p:cNvPr id="12" name="TextBox 11"/>
          <p:cNvSpPr txBox="1"/>
          <p:nvPr/>
        </p:nvSpPr>
        <p:spPr>
          <a:xfrm>
            <a:off x="357358" y="4837348"/>
            <a:ext cx="1271752" cy="584775"/>
          </a:xfrm>
          <a:prstGeom prst="rect">
            <a:avLst/>
          </a:prstGeom>
          <a:solidFill>
            <a:schemeClr val="bg1"/>
          </a:solidFill>
        </p:spPr>
        <p:txBody>
          <a:bodyPr wrap="square" rtlCol="0">
            <a:spAutoFit/>
          </a:bodyPr>
          <a:lstStyle/>
          <a:p>
            <a:pPr algn="ctr"/>
            <a:r>
              <a:rPr lang="uz-Cyrl-UZ" sz="1600" dirty="0" smtClean="0"/>
              <a:t>Куб</a:t>
            </a:r>
            <a:endParaRPr lang="en-US" sz="1600" dirty="0" smtClean="0"/>
          </a:p>
          <a:p>
            <a:endParaRPr lang="ru-RU" sz="1600" dirty="0"/>
          </a:p>
        </p:txBody>
      </p:sp>
      <p:sp>
        <p:nvSpPr>
          <p:cNvPr id="13" name="TextBox 12"/>
          <p:cNvSpPr txBox="1"/>
          <p:nvPr/>
        </p:nvSpPr>
        <p:spPr>
          <a:xfrm>
            <a:off x="451950" y="5577572"/>
            <a:ext cx="1671146" cy="830997"/>
          </a:xfrm>
          <a:prstGeom prst="rect">
            <a:avLst/>
          </a:prstGeom>
          <a:solidFill>
            <a:schemeClr val="bg1"/>
          </a:solidFill>
        </p:spPr>
        <p:txBody>
          <a:bodyPr wrap="square" rtlCol="0">
            <a:spAutoFit/>
          </a:bodyPr>
          <a:lstStyle/>
          <a:p>
            <a:pPr algn="ctr"/>
            <a:r>
              <a:rPr lang="uz-Cyrl-UZ" sz="1600" dirty="0" smtClean="0"/>
              <a:t>Даражали</a:t>
            </a:r>
          </a:p>
          <a:p>
            <a:pPr algn="ctr"/>
            <a:endParaRPr lang="en-US" sz="1600" dirty="0" smtClean="0"/>
          </a:p>
          <a:p>
            <a:endParaRPr lang="ru-RU" sz="1600" dirty="0"/>
          </a:p>
        </p:txBody>
      </p:sp>
    </p:spTree>
    <p:extLst>
      <p:ext uri="{BB962C8B-B14F-4D97-AF65-F5344CB8AC3E}">
        <p14:creationId xmlns:p14="http://schemas.microsoft.com/office/powerpoint/2010/main" val="20599634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83637" y="422909"/>
            <a:ext cx="8857397" cy="523220"/>
          </a:xfrm>
          <a:prstGeom prst="rect">
            <a:avLst/>
          </a:prstGeom>
        </p:spPr>
        <p:txBody>
          <a:bodyPr wrap="square">
            <a:spAutoFit/>
          </a:bodyPr>
          <a:lstStyle/>
          <a:p>
            <a:r>
              <a:rPr lang="uz-Cyrl-UZ" sz="2800" b="1" dirty="0" smtClean="0"/>
              <a:t>Ишлаб чиқаришнинг доимий ва ўзгарувчан омиллари</a:t>
            </a:r>
            <a:endParaRPr lang="ru-RU" b="1" dirty="0"/>
          </a:p>
        </p:txBody>
      </p:sp>
      <p:sp>
        <p:nvSpPr>
          <p:cNvPr id="3" name="Прямоугольник 2"/>
          <p:cNvSpPr/>
          <p:nvPr/>
        </p:nvSpPr>
        <p:spPr>
          <a:xfrm>
            <a:off x="424360" y="1092727"/>
            <a:ext cx="9575952" cy="501675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r>
              <a:rPr lang="ru-RU" sz="2000" b="1" dirty="0" smtClean="0"/>
              <a:t>	</a:t>
            </a:r>
            <a:r>
              <a:rPr lang="ru-RU" sz="2000" dirty="0" err="1" smtClean="0"/>
              <a:t>Кўпчилик</a:t>
            </a:r>
            <a:r>
              <a:rPr lang="ru-RU" sz="2000" dirty="0" smtClean="0"/>
              <a:t> </a:t>
            </a:r>
            <a:r>
              <a:rPr lang="ru-RU" sz="2000" dirty="0" err="1"/>
              <a:t>ҳолларда</a:t>
            </a:r>
            <a:r>
              <a:rPr lang="ru-RU" sz="2000" dirty="0"/>
              <a:t> </a:t>
            </a:r>
            <a:r>
              <a:rPr lang="ru-RU" sz="2000" i="1" dirty="0" err="1"/>
              <a:t>ишлаб</a:t>
            </a:r>
            <a:r>
              <a:rPr lang="ru-RU" sz="2000" i="1" dirty="0"/>
              <a:t> </a:t>
            </a:r>
            <a:r>
              <a:rPr lang="ru-RU" sz="2000" i="1" dirty="0" err="1"/>
              <a:t>чиқаришнинг</a:t>
            </a:r>
            <a:r>
              <a:rPr lang="ru-RU" sz="2000" i="1" dirty="0"/>
              <a:t> </a:t>
            </a:r>
            <a:r>
              <a:rPr lang="ru-RU" sz="2000" i="1" dirty="0" err="1" smtClean="0"/>
              <a:t>доимий</a:t>
            </a:r>
            <a:r>
              <a:rPr lang="ru-RU" sz="2000" i="1" dirty="0" smtClean="0"/>
              <a:t> </a:t>
            </a:r>
            <a:r>
              <a:rPr lang="ru-RU" sz="2000" i="1" dirty="0" err="1"/>
              <a:t>омиллари</a:t>
            </a:r>
            <a:r>
              <a:rPr lang="ru-RU" sz="2000" i="1" dirty="0"/>
              <a:t> </a:t>
            </a:r>
            <a:r>
              <a:rPr lang="ru-RU" sz="2000" dirty="0" smtClean="0"/>
              <a:t>капитал </a:t>
            </a:r>
            <a:r>
              <a:rPr lang="ru-RU" sz="2000" dirty="0" err="1" smtClean="0"/>
              <a:t>манбаларни</a:t>
            </a:r>
            <a:r>
              <a:rPr lang="ru-RU" sz="2000" dirty="0" smtClean="0"/>
              <a:t> (</a:t>
            </a:r>
            <a:r>
              <a:rPr lang="ru-RU" sz="2000" dirty="0"/>
              <a:t>ер, </a:t>
            </a:r>
            <a:r>
              <a:rPr lang="ru-RU" sz="2000" dirty="0" err="1"/>
              <a:t>бинолар</a:t>
            </a:r>
            <a:r>
              <a:rPr lang="ru-RU" sz="2000" dirty="0"/>
              <a:t> (</a:t>
            </a:r>
            <a:r>
              <a:rPr lang="ru-RU" sz="2000" dirty="0" err="1"/>
              <a:t>иншоотлар</a:t>
            </a:r>
            <a:r>
              <a:rPr lang="ru-RU" sz="2000" dirty="0"/>
              <a:t>) </a:t>
            </a:r>
            <a:r>
              <a:rPr lang="ru-RU" sz="2000" dirty="0" err="1"/>
              <a:t>ва</a:t>
            </a:r>
            <a:r>
              <a:rPr lang="ru-RU" sz="2000" dirty="0"/>
              <a:t> </a:t>
            </a:r>
            <a:r>
              <a:rPr lang="ru-RU" sz="2000" dirty="0" err="1"/>
              <a:t>жиҳозлар</a:t>
            </a:r>
            <a:r>
              <a:rPr lang="ru-RU" sz="2000" dirty="0" smtClean="0"/>
              <a:t>)</a:t>
            </a:r>
            <a:r>
              <a:rPr lang="ru-RU" sz="2000" dirty="0"/>
              <a:t> </a:t>
            </a:r>
            <a:r>
              <a:rPr lang="ru-RU" sz="2000" dirty="0" err="1"/>
              <a:t>намоён</a:t>
            </a:r>
            <a:r>
              <a:rPr lang="ru-RU" sz="2000" dirty="0"/>
              <a:t> </a:t>
            </a:r>
            <a:r>
              <a:rPr lang="ru-RU" sz="2000" dirty="0" err="1" smtClean="0"/>
              <a:t>этиб</a:t>
            </a:r>
            <a:r>
              <a:rPr lang="ru-RU" sz="2000" dirty="0" smtClean="0"/>
              <a:t>,  </a:t>
            </a:r>
            <a:r>
              <a:rPr lang="ru-RU" sz="2000" dirty="0" err="1" smtClean="0"/>
              <a:t>уларнинг</a:t>
            </a:r>
            <a:r>
              <a:rPr lang="ru-RU" sz="2000" dirty="0" smtClean="0"/>
              <a:t> </a:t>
            </a:r>
            <a:r>
              <a:rPr lang="ru-RU" sz="2000" dirty="0" err="1" smtClean="0"/>
              <a:t>миқдорини</a:t>
            </a:r>
            <a:r>
              <a:rPr lang="ru-RU" sz="2000" dirty="0" smtClean="0"/>
              <a:t> </a:t>
            </a:r>
            <a:r>
              <a:rPr lang="ru-RU" sz="2000" dirty="0" err="1"/>
              <a:t>кўриб</a:t>
            </a:r>
            <a:r>
              <a:rPr lang="ru-RU" sz="2000" dirty="0"/>
              <a:t> </a:t>
            </a:r>
            <a:r>
              <a:rPr lang="ru-RU" sz="2000" dirty="0" err="1"/>
              <a:t>чиқилаётган</a:t>
            </a:r>
            <a:r>
              <a:rPr lang="ru-RU" sz="2000" dirty="0"/>
              <a:t> </a:t>
            </a:r>
            <a:r>
              <a:rPr lang="ru-RU" sz="2000" dirty="0" err="1"/>
              <a:t>даврда</a:t>
            </a:r>
            <a:r>
              <a:rPr lang="ru-RU" sz="2000" dirty="0"/>
              <a:t> </a:t>
            </a:r>
            <a:r>
              <a:rPr lang="ru-RU" sz="2000" dirty="0" err="1"/>
              <a:t>ўзгартириш</a:t>
            </a:r>
            <a:r>
              <a:rPr lang="ru-RU" sz="2000" dirty="0"/>
              <a:t> </a:t>
            </a:r>
            <a:r>
              <a:rPr lang="ru-RU" sz="2000" dirty="0" err="1"/>
              <a:t>мумкин</a:t>
            </a:r>
            <a:r>
              <a:rPr lang="ru-RU" sz="2000" dirty="0"/>
              <a:t> </a:t>
            </a:r>
            <a:r>
              <a:rPr lang="ru-RU" sz="2000" dirty="0" err="1"/>
              <a:t>эмас</a:t>
            </a:r>
            <a:r>
              <a:rPr lang="ru-RU" sz="2000" dirty="0"/>
              <a:t>. </a:t>
            </a:r>
            <a:r>
              <a:rPr lang="ru-RU" sz="2000" dirty="0" err="1"/>
              <a:t>Узоқ</a:t>
            </a:r>
            <a:r>
              <a:rPr lang="ru-RU" sz="2000" dirty="0"/>
              <a:t> </a:t>
            </a:r>
            <a:r>
              <a:rPr lang="ru-RU" sz="2000" dirty="0" err="1"/>
              <a:t>муддатли</a:t>
            </a:r>
            <a:r>
              <a:rPr lang="ru-RU" sz="2000" dirty="0"/>
              <a:t> </a:t>
            </a:r>
            <a:r>
              <a:rPr lang="ru-RU" sz="2000" dirty="0" err="1"/>
              <a:t>истиқболда</a:t>
            </a:r>
            <a:r>
              <a:rPr lang="ru-RU" sz="2000" dirty="0"/>
              <a:t> </a:t>
            </a:r>
            <a:r>
              <a:rPr lang="ru-RU" sz="2000" dirty="0" err="1"/>
              <a:t>ишлаб</a:t>
            </a:r>
            <a:r>
              <a:rPr lang="ru-RU" sz="2000" dirty="0"/>
              <a:t> </a:t>
            </a:r>
            <a:r>
              <a:rPr lang="ru-RU" sz="2000" dirty="0" err="1"/>
              <a:t>чиқаришнинг</a:t>
            </a:r>
            <a:r>
              <a:rPr lang="ru-RU" sz="2000" dirty="0"/>
              <a:t> </a:t>
            </a:r>
            <a:r>
              <a:rPr lang="ru-RU" sz="2000" dirty="0" err="1"/>
              <a:t>барча</a:t>
            </a:r>
            <a:r>
              <a:rPr lang="ru-RU" sz="2000" dirty="0"/>
              <a:t> </a:t>
            </a:r>
            <a:r>
              <a:rPr lang="ru-RU" sz="2000" dirty="0" err="1"/>
              <a:t>омиллари</a:t>
            </a:r>
            <a:r>
              <a:rPr lang="ru-RU" sz="2000" dirty="0"/>
              <a:t> </a:t>
            </a:r>
            <a:r>
              <a:rPr lang="ru-RU" sz="2000" dirty="0" err="1"/>
              <a:t>ўзгариши</a:t>
            </a:r>
            <a:r>
              <a:rPr lang="ru-RU" sz="2000" dirty="0"/>
              <a:t> </a:t>
            </a:r>
            <a:r>
              <a:rPr lang="ru-RU" sz="2000" dirty="0" err="1" smtClean="0"/>
              <a:t>мумкинлигини</a:t>
            </a:r>
            <a:r>
              <a:rPr lang="ru-RU" sz="2000" dirty="0" smtClean="0"/>
              <a:t> </a:t>
            </a:r>
            <a:r>
              <a:rPr lang="ru-RU" sz="2000" dirty="0" err="1" smtClean="0"/>
              <a:t>ҳисобга</a:t>
            </a:r>
            <a:r>
              <a:rPr lang="ru-RU" sz="2000" dirty="0" smtClean="0"/>
              <a:t> </a:t>
            </a:r>
            <a:r>
              <a:rPr lang="ru-RU" sz="2000" dirty="0" err="1" smtClean="0"/>
              <a:t>олиб</a:t>
            </a:r>
            <a:r>
              <a:rPr lang="ru-RU" sz="2000" dirty="0" smtClean="0"/>
              <a:t>, </a:t>
            </a:r>
            <a:r>
              <a:rPr lang="ru-RU" sz="2000" dirty="0" err="1"/>
              <a:t>ишлаб</a:t>
            </a:r>
            <a:r>
              <a:rPr lang="ru-RU" sz="2000" dirty="0"/>
              <a:t> </a:t>
            </a:r>
            <a:r>
              <a:rPr lang="ru-RU" sz="2000" dirty="0" err="1"/>
              <a:t>чиқаришнинг</a:t>
            </a:r>
            <a:r>
              <a:rPr lang="ru-RU" sz="2000" dirty="0"/>
              <a:t> </a:t>
            </a:r>
            <a:r>
              <a:rPr lang="ru-RU" sz="2000" dirty="0" err="1"/>
              <a:t>доимий</a:t>
            </a:r>
            <a:r>
              <a:rPr lang="ru-RU" sz="2000" dirty="0"/>
              <a:t> </a:t>
            </a:r>
            <a:r>
              <a:rPr lang="ru-RU" sz="2000" dirty="0" err="1"/>
              <a:t>омиллари</a:t>
            </a:r>
            <a:r>
              <a:rPr lang="ru-RU" sz="2000" dirty="0"/>
              <a:t> </a:t>
            </a:r>
            <a:r>
              <a:rPr lang="ru-RU" sz="2000" dirty="0" err="1"/>
              <a:t>қисқа</a:t>
            </a:r>
            <a:r>
              <a:rPr lang="ru-RU" sz="2000" dirty="0"/>
              <a:t> </a:t>
            </a:r>
            <a:r>
              <a:rPr lang="ru-RU" sz="2000" dirty="0" err="1"/>
              <a:t>муддат</a:t>
            </a:r>
            <a:r>
              <a:rPr lang="ru-RU" sz="2000" dirty="0"/>
              <a:t> </a:t>
            </a:r>
            <a:r>
              <a:rPr lang="ru-RU" sz="2000" dirty="0" err="1"/>
              <a:t>учун</a:t>
            </a:r>
            <a:r>
              <a:rPr lang="ru-RU" sz="2000" dirty="0"/>
              <a:t> </a:t>
            </a:r>
            <a:r>
              <a:rPr lang="ru-RU" sz="2000" dirty="0" err="1"/>
              <a:t>тушунча</a:t>
            </a:r>
            <a:r>
              <a:rPr lang="ru-RU" sz="2000" dirty="0"/>
              <a:t> </a:t>
            </a:r>
            <a:r>
              <a:rPr lang="ru-RU" sz="2000" dirty="0" err="1"/>
              <a:t>сифатида</a:t>
            </a:r>
            <a:r>
              <a:rPr lang="ru-RU" sz="2000" dirty="0"/>
              <a:t> </a:t>
            </a:r>
            <a:r>
              <a:rPr lang="ru-RU" sz="2000" dirty="0" err="1"/>
              <a:t>кўриб</a:t>
            </a:r>
            <a:r>
              <a:rPr lang="ru-RU" sz="2000" dirty="0"/>
              <a:t> </a:t>
            </a:r>
            <a:r>
              <a:rPr lang="ru-RU" sz="2000" dirty="0" err="1"/>
              <a:t>чиқилиши</a:t>
            </a:r>
            <a:r>
              <a:rPr lang="ru-RU" sz="2000" dirty="0"/>
              <a:t> </a:t>
            </a:r>
            <a:r>
              <a:rPr lang="ru-RU" sz="2000" dirty="0" err="1"/>
              <a:t>керак</a:t>
            </a:r>
            <a:r>
              <a:rPr lang="ru-RU" sz="2000" dirty="0"/>
              <a:t> </a:t>
            </a:r>
            <a:r>
              <a:rPr lang="ru-RU" sz="2000" dirty="0" err="1"/>
              <a:t>ва</a:t>
            </a:r>
            <a:r>
              <a:rPr lang="ru-RU" sz="2000" dirty="0"/>
              <a:t> "</a:t>
            </a:r>
            <a:r>
              <a:rPr lang="ru-RU" sz="2000" dirty="0" err="1"/>
              <a:t>қисқа</a:t>
            </a:r>
            <a:r>
              <a:rPr lang="ru-RU" sz="2000" dirty="0"/>
              <a:t> </a:t>
            </a:r>
            <a:r>
              <a:rPr lang="ru-RU" sz="2000" dirty="0" err="1"/>
              <a:t>муддат</a:t>
            </a:r>
            <a:r>
              <a:rPr lang="ru-RU" sz="2000" dirty="0"/>
              <a:t>" </a:t>
            </a:r>
            <a:r>
              <a:rPr lang="ru-RU" sz="2000" dirty="0" err="1"/>
              <a:t>тушунчаси</a:t>
            </a:r>
            <a:r>
              <a:rPr lang="ru-RU" sz="2000" dirty="0"/>
              <a:t> </a:t>
            </a:r>
            <a:r>
              <a:rPr lang="ru-RU" sz="2000" dirty="0" err="1"/>
              <a:t>шундай</a:t>
            </a:r>
            <a:r>
              <a:rPr lang="ru-RU" sz="2000" dirty="0"/>
              <a:t> </a:t>
            </a:r>
            <a:r>
              <a:rPr lang="ru-RU" sz="2000" dirty="0" err="1"/>
              <a:t>ишлаб</a:t>
            </a:r>
            <a:r>
              <a:rPr lang="ru-RU" sz="2000" dirty="0"/>
              <a:t> </a:t>
            </a:r>
            <a:r>
              <a:rPr lang="ru-RU" sz="2000" dirty="0" err="1"/>
              <a:t>чиқаришнинг</a:t>
            </a:r>
            <a:r>
              <a:rPr lang="ru-RU" sz="2000" dirty="0"/>
              <a:t> </a:t>
            </a:r>
            <a:r>
              <a:rPr lang="ru-RU" sz="2000" dirty="0" err="1"/>
              <a:t>баъзи</a:t>
            </a:r>
            <a:r>
              <a:rPr lang="ru-RU" sz="2000" dirty="0"/>
              <a:t> </a:t>
            </a:r>
            <a:r>
              <a:rPr lang="ru-RU" sz="2000" dirty="0" err="1"/>
              <a:t>омиллари</a:t>
            </a:r>
            <a:r>
              <a:rPr lang="ru-RU" sz="2000" dirty="0"/>
              <a:t> </a:t>
            </a:r>
            <a:r>
              <a:rPr lang="ru-RU" sz="2000" dirty="0" err="1" smtClean="0"/>
              <a:t>ўзгармайдиган</a:t>
            </a:r>
            <a:r>
              <a:rPr lang="ru-RU" sz="2000" dirty="0" smtClean="0"/>
              <a:t> ( </a:t>
            </a:r>
            <a:r>
              <a:rPr lang="ru-RU" sz="2000" dirty="0" err="1"/>
              <a:t>доимий</a:t>
            </a:r>
            <a:r>
              <a:rPr lang="ru-RU" sz="2000" dirty="0"/>
              <a:t> </a:t>
            </a:r>
            <a:r>
              <a:rPr lang="ru-RU" sz="2000" dirty="0" err="1"/>
              <a:t>бўлиб</a:t>
            </a:r>
            <a:r>
              <a:rPr lang="ru-RU" sz="2000" dirty="0"/>
              <a:t> </a:t>
            </a:r>
            <a:r>
              <a:rPr lang="ru-RU" sz="2000" dirty="0" err="1" smtClean="0"/>
              <a:t>қоладиган</a:t>
            </a:r>
            <a:r>
              <a:rPr lang="ru-RU" sz="2000" dirty="0" smtClean="0"/>
              <a:t>) </a:t>
            </a:r>
            <a:r>
              <a:rPr lang="ru-RU" sz="2000" dirty="0" err="1" smtClean="0"/>
              <a:t>давр</a:t>
            </a:r>
            <a:r>
              <a:rPr lang="ru-RU" sz="2000" dirty="0" smtClean="0"/>
              <a:t> </a:t>
            </a:r>
            <a:r>
              <a:rPr lang="ru-RU" sz="2000" dirty="0" err="1" smtClean="0"/>
              <a:t>сифатида</a:t>
            </a:r>
            <a:r>
              <a:rPr lang="ru-RU" sz="2000" dirty="0" smtClean="0"/>
              <a:t> </a:t>
            </a:r>
            <a:r>
              <a:rPr lang="ru-RU" sz="2000" dirty="0" err="1"/>
              <a:t>талқин</a:t>
            </a:r>
            <a:r>
              <a:rPr lang="ru-RU" sz="2000" dirty="0"/>
              <a:t> </a:t>
            </a:r>
            <a:r>
              <a:rPr lang="ru-RU" sz="2000" dirty="0" err="1"/>
              <a:t>қилиниши</a:t>
            </a:r>
            <a:r>
              <a:rPr lang="ru-RU" sz="2000" dirty="0"/>
              <a:t> </a:t>
            </a:r>
            <a:r>
              <a:rPr lang="ru-RU" sz="2000" dirty="0" err="1" smtClean="0"/>
              <a:t>керак</a:t>
            </a:r>
            <a:r>
              <a:rPr lang="ru-RU" sz="2000" dirty="0" smtClean="0"/>
              <a:t>.</a:t>
            </a:r>
            <a:endParaRPr lang="ru-RU" sz="2000" dirty="0"/>
          </a:p>
          <a:p>
            <a:pPr algn="just"/>
            <a:endParaRPr lang="ru-RU" sz="2000" dirty="0" smtClean="0"/>
          </a:p>
          <a:p>
            <a:pPr algn="just"/>
            <a:r>
              <a:rPr lang="ru-RU" sz="2000" b="1" dirty="0" smtClean="0"/>
              <a:t>	</a:t>
            </a:r>
            <a:r>
              <a:rPr lang="ru-RU" sz="2000" i="1" dirty="0" err="1" smtClean="0"/>
              <a:t>Ишлаб</a:t>
            </a:r>
            <a:r>
              <a:rPr lang="ru-RU" sz="2000" i="1" dirty="0" smtClean="0"/>
              <a:t> </a:t>
            </a:r>
            <a:r>
              <a:rPr lang="ru-RU" sz="2000" i="1" dirty="0" err="1"/>
              <a:t>чиқаришнинг</a:t>
            </a:r>
            <a:r>
              <a:rPr lang="ru-RU" sz="2000" i="1" dirty="0"/>
              <a:t> </a:t>
            </a:r>
            <a:r>
              <a:rPr lang="ru-RU" sz="2000" i="1" dirty="0" err="1"/>
              <a:t>ўзгарувчан</a:t>
            </a:r>
            <a:r>
              <a:rPr lang="ru-RU" sz="2000" i="1" dirty="0"/>
              <a:t> </a:t>
            </a:r>
            <a:r>
              <a:rPr lang="ru-RU" sz="2000" i="1" dirty="0" err="1"/>
              <a:t>омиллари</a:t>
            </a:r>
            <a:r>
              <a:rPr lang="ru-RU" sz="2000" dirty="0"/>
              <a:t> </a:t>
            </a:r>
            <a:r>
              <a:rPr lang="ru-RU" sz="2000" dirty="0" err="1"/>
              <a:t>бўлиб</a:t>
            </a:r>
            <a:r>
              <a:rPr lang="ru-RU" sz="2000" dirty="0"/>
              <a:t>, </a:t>
            </a:r>
            <a:r>
              <a:rPr lang="ru-RU" sz="2000" dirty="0" smtClean="0"/>
              <a:t> </a:t>
            </a:r>
            <a:r>
              <a:rPr lang="ru-RU" sz="2000" dirty="0" err="1" smtClean="0"/>
              <a:t>фойдаланиш</a:t>
            </a:r>
            <a:r>
              <a:rPr lang="ru-RU" sz="2000" dirty="0" smtClean="0"/>
              <a:t> </a:t>
            </a:r>
            <a:r>
              <a:rPr lang="ru-RU" sz="2000" dirty="0" err="1" smtClean="0"/>
              <a:t>миқдори</a:t>
            </a:r>
            <a:r>
              <a:rPr lang="ru-RU" sz="2000" dirty="0" smtClean="0"/>
              <a:t> </a:t>
            </a:r>
            <a:r>
              <a:rPr lang="ru-RU" sz="2000" dirty="0" err="1"/>
              <a:t>ишлаб</a:t>
            </a:r>
            <a:r>
              <a:rPr lang="ru-RU" sz="2000" dirty="0"/>
              <a:t> </a:t>
            </a:r>
            <a:r>
              <a:rPr lang="ru-RU" sz="2000" dirty="0" err="1"/>
              <a:t>чиқариш</a:t>
            </a:r>
            <a:r>
              <a:rPr lang="ru-RU" sz="2000" dirty="0"/>
              <a:t> </a:t>
            </a:r>
            <a:r>
              <a:rPr lang="ru-RU" sz="2000" dirty="0" err="1"/>
              <a:t>даражасига</a:t>
            </a:r>
            <a:r>
              <a:rPr lang="ru-RU" sz="2000" dirty="0"/>
              <a:t> </a:t>
            </a:r>
            <a:r>
              <a:rPr lang="ru-RU" sz="2000" dirty="0" err="1"/>
              <a:t>бевосита</a:t>
            </a:r>
            <a:r>
              <a:rPr lang="ru-RU" sz="2000" dirty="0"/>
              <a:t> </a:t>
            </a:r>
            <a:r>
              <a:rPr lang="ru-RU" sz="2000" dirty="0" err="1"/>
              <a:t>боғлиқ</a:t>
            </a:r>
            <a:r>
              <a:rPr lang="ru-RU" sz="2000" dirty="0"/>
              <a:t> </a:t>
            </a:r>
            <a:r>
              <a:rPr lang="ru-RU" sz="2000" dirty="0" err="1"/>
              <a:t>бўлган</a:t>
            </a:r>
            <a:r>
              <a:rPr lang="ru-RU" sz="2000" dirty="0"/>
              <a:t> </a:t>
            </a:r>
            <a:r>
              <a:rPr lang="ru-RU" sz="2000" dirty="0" err="1" smtClean="0"/>
              <a:t>ресурслардир</a:t>
            </a:r>
            <a:r>
              <a:rPr lang="ru-RU" sz="2000" dirty="0"/>
              <a:t>. </a:t>
            </a:r>
            <a:r>
              <a:rPr lang="ru-RU" sz="2000" dirty="0" err="1"/>
              <a:t>Бошқача</a:t>
            </a:r>
            <a:r>
              <a:rPr lang="ru-RU" sz="2000" dirty="0"/>
              <a:t> </a:t>
            </a:r>
            <a:r>
              <a:rPr lang="ru-RU" sz="2000" dirty="0" err="1"/>
              <a:t>айтганда</a:t>
            </a:r>
            <a:r>
              <a:rPr lang="ru-RU" sz="2000" dirty="0"/>
              <a:t>, </a:t>
            </a:r>
            <a:r>
              <a:rPr lang="ru-RU" sz="2000" dirty="0" err="1"/>
              <a:t>ишлаб</a:t>
            </a:r>
            <a:r>
              <a:rPr lang="ru-RU" sz="2000" dirty="0"/>
              <a:t> </a:t>
            </a:r>
            <a:r>
              <a:rPr lang="ru-RU" sz="2000" dirty="0" err="1"/>
              <a:t>чиқаришнинг</a:t>
            </a:r>
            <a:r>
              <a:rPr lang="ru-RU" sz="2000" dirty="0"/>
              <a:t> </a:t>
            </a:r>
            <a:r>
              <a:rPr lang="ru-RU" sz="2000" dirty="0" err="1"/>
              <a:t>ўзгарувчан</a:t>
            </a:r>
            <a:r>
              <a:rPr lang="ru-RU" sz="2000" dirty="0"/>
              <a:t> </a:t>
            </a:r>
            <a:r>
              <a:rPr lang="ru-RU" sz="2000" dirty="0" err="1"/>
              <a:t>кириш</a:t>
            </a:r>
            <a:r>
              <a:rPr lang="ru-RU" sz="2000" dirty="0"/>
              <a:t> </a:t>
            </a:r>
            <a:r>
              <a:rPr lang="ru-RU" sz="2000" dirty="0" err="1"/>
              <a:t>омилларидан</a:t>
            </a:r>
            <a:r>
              <a:rPr lang="ru-RU" sz="2000" dirty="0"/>
              <a:t> </a:t>
            </a:r>
            <a:r>
              <a:rPr lang="ru-RU" sz="2000" dirty="0" err="1"/>
              <a:t>бири</a:t>
            </a:r>
            <a:r>
              <a:rPr lang="ru-RU" sz="2000" dirty="0"/>
              <a:t> </a:t>
            </a:r>
            <a:r>
              <a:rPr lang="ru-RU" sz="2000" dirty="0" err="1"/>
              <a:t>ўзгарганда</a:t>
            </a:r>
            <a:r>
              <a:rPr lang="ru-RU" sz="2000" dirty="0"/>
              <a:t>, </a:t>
            </a:r>
            <a:r>
              <a:rPr lang="ru-RU" sz="2000" dirty="0" err="1"/>
              <a:t>ишлаб</a:t>
            </a:r>
            <a:r>
              <a:rPr lang="ru-RU" sz="2000" dirty="0"/>
              <a:t> </a:t>
            </a:r>
            <a:r>
              <a:rPr lang="ru-RU" sz="2000" dirty="0" err="1"/>
              <a:t>чиқариш</a:t>
            </a:r>
            <a:r>
              <a:rPr lang="ru-RU" sz="2000" dirty="0"/>
              <a:t> </a:t>
            </a:r>
            <a:r>
              <a:rPr lang="ru-RU" sz="2000" dirty="0" err="1"/>
              <a:t>даражаси</a:t>
            </a:r>
            <a:r>
              <a:rPr lang="ru-RU" sz="2000" dirty="0"/>
              <a:t> </a:t>
            </a:r>
            <a:r>
              <a:rPr lang="ru-RU" sz="2000" dirty="0" err="1"/>
              <a:t>ўзгариши</a:t>
            </a:r>
            <a:r>
              <a:rPr lang="ru-RU" sz="2000" dirty="0"/>
              <a:t> </a:t>
            </a:r>
            <a:r>
              <a:rPr lang="ru-RU" sz="2000" dirty="0" err="1"/>
              <a:t>керак</a:t>
            </a:r>
            <a:r>
              <a:rPr lang="ru-RU" sz="2000" dirty="0"/>
              <a:t>. </a:t>
            </a:r>
            <a:r>
              <a:rPr lang="ru-RU" sz="2000" dirty="0" err="1"/>
              <a:t>С</a:t>
            </a:r>
            <a:r>
              <a:rPr lang="ru-RU" sz="2000" dirty="0" err="1" smtClean="0"/>
              <a:t>арфланган</a:t>
            </a:r>
            <a:r>
              <a:rPr lang="ru-RU" sz="2000" dirty="0" smtClean="0"/>
              <a:t> </a:t>
            </a:r>
            <a:r>
              <a:rPr lang="ru-RU" sz="2000" dirty="0" err="1" smtClean="0"/>
              <a:t>ишчи</a:t>
            </a:r>
            <a:r>
              <a:rPr lang="ru-RU" sz="2000" dirty="0" smtClean="0"/>
              <a:t> кучи </a:t>
            </a:r>
            <a:r>
              <a:rPr lang="ru-RU" sz="2000" dirty="0" err="1" smtClean="0"/>
              <a:t>соати</a:t>
            </a:r>
            <a:r>
              <a:rPr lang="ru-RU" sz="2000" dirty="0" smtClean="0"/>
              <a:t>, </a:t>
            </a:r>
            <a:r>
              <a:rPr lang="ru-RU" sz="2000" dirty="0" err="1"/>
              <a:t>ўғит</a:t>
            </a:r>
            <a:r>
              <a:rPr lang="ru-RU" sz="2000" dirty="0"/>
              <a:t> </a:t>
            </a:r>
            <a:r>
              <a:rPr lang="ru-RU" sz="2000" dirty="0" err="1" smtClean="0"/>
              <a:t>қоплари</a:t>
            </a:r>
            <a:r>
              <a:rPr lang="ru-RU" sz="2000" dirty="0"/>
              <a:t>, киловатт-</a:t>
            </a:r>
            <a:r>
              <a:rPr lang="ru-RU" sz="2000" dirty="0" err="1"/>
              <a:t>соат</a:t>
            </a:r>
            <a:r>
              <a:rPr lang="ru-RU" sz="2000" dirty="0"/>
              <a:t> </a:t>
            </a:r>
            <a:r>
              <a:rPr lang="ru-RU" sz="2000" dirty="0" err="1"/>
              <a:t>электр</a:t>
            </a:r>
            <a:r>
              <a:rPr lang="ru-RU" sz="2000" dirty="0"/>
              <a:t> </a:t>
            </a:r>
            <a:r>
              <a:rPr lang="ru-RU" sz="2000" dirty="0" err="1"/>
              <a:t>энергияси</a:t>
            </a:r>
            <a:r>
              <a:rPr lang="ru-RU" sz="2000" dirty="0"/>
              <a:t> - </a:t>
            </a:r>
            <a:r>
              <a:rPr lang="ru-RU" sz="2000" dirty="0" err="1"/>
              <a:t>бу</a:t>
            </a:r>
            <a:r>
              <a:rPr lang="ru-RU" sz="2000" dirty="0"/>
              <a:t> </a:t>
            </a:r>
            <a:r>
              <a:rPr lang="ru-RU" sz="2000" dirty="0" err="1"/>
              <a:t>ишлаб</a:t>
            </a:r>
            <a:r>
              <a:rPr lang="ru-RU" sz="2000" dirty="0"/>
              <a:t> </a:t>
            </a:r>
            <a:r>
              <a:rPr lang="ru-RU" sz="2000" dirty="0" err="1" smtClean="0"/>
              <a:t>чиқаришнинг</a:t>
            </a:r>
            <a:r>
              <a:rPr lang="ru-RU" sz="2000" dirty="0" smtClean="0"/>
              <a:t> </a:t>
            </a:r>
            <a:r>
              <a:rPr lang="ru-RU" sz="2000" dirty="0" err="1"/>
              <a:t>кутилаётган</a:t>
            </a:r>
            <a:r>
              <a:rPr lang="ru-RU" sz="2000" dirty="0"/>
              <a:t> </a:t>
            </a:r>
            <a:r>
              <a:rPr lang="ru-RU" sz="2000" dirty="0" err="1"/>
              <a:t>даражасига</a:t>
            </a:r>
            <a:r>
              <a:rPr lang="ru-RU" sz="2000" dirty="0"/>
              <a:t> </a:t>
            </a:r>
            <a:r>
              <a:rPr lang="ru-RU" sz="2000" dirty="0" err="1"/>
              <a:t>қараб</a:t>
            </a:r>
            <a:r>
              <a:rPr lang="ru-RU" sz="2000" dirty="0"/>
              <a:t> </a:t>
            </a:r>
            <a:r>
              <a:rPr lang="ru-RU" sz="2000" dirty="0" err="1"/>
              <a:t>кўпайиши</a:t>
            </a:r>
            <a:r>
              <a:rPr lang="ru-RU" sz="2000" dirty="0"/>
              <a:t> </a:t>
            </a:r>
            <a:r>
              <a:rPr lang="ru-RU" sz="2000" dirty="0" err="1"/>
              <a:t>ёки</a:t>
            </a:r>
            <a:r>
              <a:rPr lang="ru-RU" sz="2000" dirty="0"/>
              <a:t> </a:t>
            </a:r>
            <a:r>
              <a:rPr lang="ru-RU" sz="2000" dirty="0" err="1"/>
              <a:t>камайиши</a:t>
            </a:r>
            <a:r>
              <a:rPr lang="ru-RU" sz="2000" dirty="0"/>
              <a:t> </a:t>
            </a:r>
            <a:r>
              <a:rPr lang="ru-RU" sz="2000" dirty="0" err="1"/>
              <a:t>мумкин</a:t>
            </a:r>
            <a:r>
              <a:rPr lang="ru-RU" sz="2000" dirty="0"/>
              <a:t> </a:t>
            </a:r>
            <a:r>
              <a:rPr lang="ru-RU" sz="2000" dirty="0" err="1"/>
              <a:t>бўлган</a:t>
            </a:r>
            <a:r>
              <a:rPr lang="ru-RU" sz="2000" dirty="0"/>
              <a:t> </a:t>
            </a:r>
            <a:r>
              <a:rPr lang="ru-RU" sz="2000" dirty="0" err="1"/>
              <a:t>ўзгарувчан</a:t>
            </a:r>
            <a:r>
              <a:rPr lang="ru-RU" sz="2000" dirty="0"/>
              <a:t> </a:t>
            </a:r>
            <a:r>
              <a:rPr lang="ru-RU" sz="2000" dirty="0" err="1" smtClean="0"/>
              <a:t>омилларга</a:t>
            </a:r>
            <a:r>
              <a:rPr lang="ru-RU" sz="2000" dirty="0" smtClean="0"/>
              <a:t> </a:t>
            </a:r>
            <a:r>
              <a:rPr lang="ru-RU" sz="2000" dirty="0" err="1"/>
              <a:t>мисолдир</a:t>
            </a:r>
            <a:r>
              <a:rPr lang="ru-RU" sz="2000" dirty="0"/>
              <a:t>.</a:t>
            </a:r>
          </a:p>
        </p:txBody>
      </p:sp>
    </p:spTree>
    <p:extLst>
      <p:ext uri="{BB962C8B-B14F-4D97-AF65-F5344CB8AC3E}">
        <p14:creationId xmlns:p14="http://schemas.microsoft.com/office/powerpoint/2010/main" val="90661484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26434" t="26819" r="28987" b="28964"/>
          <a:stretch/>
        </p:blipFill>
        <p:spPr>
          <a:xfrm>
            <a:off x="1796207" y="1514898"/>
            <a:ext cx="8562445" cy="4774822"/>
          </a:xfrm>
          <a:prstGeom prst="rect">
            <a:avLst/>
          </a:prstGeom>
        </p:spPr>
      </p:pic>
      <p:sp>
        <p:nvSpPr>
          <p:cNvPr id="3" name="Прямоугольник 2"/>
          <p:cNvSpPr/>
          <p:nvPr/>
        </p:nvSpPr>
        <p:spPr>
          <a:xfrm>
            <a:off x="3372372" y="667101"/>
            <a:ext cx="5997924" cy="461665"/>
          </a:xfrm>
          <a:prstGeom prst="rect">
            <a:avLst/>
          </a:prstGeom>
        </p:spPr>
        <p:txBody>
          <a:bodyPr wrap="none">
            <a:spAutoFit/>
          </a:bodyPr>
          <a:lstStyle/>
          <a:p>
            <a:pPr algn="ctr"/>
            <a:r>
              <a:rPr lang="uz-Cyrl-UZ" sz="2400" b="1" dirty="0" smtClean="0"/>
              <a:t>Чили узумини етиштириш</a:t>
            </a:r>
            <a:r>
              <a:rPr lang="en-US" sz="2400" b="1" dirty="0" smtClean="0"/>
              <a:t>/</a:t>
            </a:r>
            <a:r>
              <a:rPr lang="uz-Cyrl-UZ" sz="2400" b="1" dirty="0" smtClean="0"/>
              <a:t>ишлаб чиқариш</a:t>
            </a:r>
            <a:endParaRPr lang="ru-RU" dirty="0"/>
          </a:p>
        </p:txBody>
      </p:sp>
      <p:sp>
        <p:nvSpPr>
          <p:cNvPr id="4" name="TextBox 3"/>
          <p:cNvSpPr txBox="1"/>
          <p:nvPr/>
        </p:nvSpPr>
        <p:spPr>
          <a:xfrm>
            <a:off x="1796207" y="1891862"/>
            <a:ext cx="1576165" cy="646331"/>
          </a:xfrm>
          <a:prstGeom prst="rect">
            <a:avLst/>
          </a:prstGeom>
          <a:solidFill>
            <a:schemeClr val="bg1"/>
          </a:solidFill>
        </p:spPr>
        <p:txBody>
          <a:bodyPr wrap="square" rtlCol="0">
            <a:spAutoFit/>
          </a:bodyPr>
          <a:lstStyle/>
          <a:p>
            <a:pPr algn="ctr"/>
            <a:r>
              <a:rPr lang="uz-Cyrl-UZ" dirty="0" smtClean="0"/>
              <a:t>Ўғит миқдори, қоп</a:t>
            </a:r>
            <a:endParaRPr lang="ru-RU" dirty="0"/>
          </a:p>
        </p:txBody>
      </p:sp>
      <p:sp>
        <p:nvSpPr>
          <p:cNvPr id="5" name="TextBox 4"/>
          <p:cNvSpPr txBox="1"/>
          <p:nvPr/>
        </p:nvSpPr>
        <p:spPr>
          <a:xfrm>
            <a:off x="3689132" y="1870839"/>
            <a:ext cx="2039006" cy="646331"/>
          </a:xfrm>
          <a:prstGeom prst="rect">
            <a:avLst/>
          </a:prstGeom>
          <a:solidFill>
            <a:schemeClr val="bg1"/>
          </a:solidFill>
        </p:spPr>
        <p:txBody>
          <a:bodyPr wrap="square" rtlCol="0">
            <a:spAutoFit/>
          </a:bodyPr>
          <a:lstStyle/>
          <a:p>
            <a:pPr algn="ctr"/>
            <a:r>
              <a:rPr lang="uz-Cyrl-UZ" dirty="0" smtClean="0"/>
              <a:t>Маҳсулот миқдори, кг</a:t>
            </a:r>
            <a:endParaRPr lang="ru-RU" dirty="0"/>
          </a:p>
        </p:txBody>
      </p:sp>
      <p:sp>
        <p:nvSpPr>
          <p:cNvPr id="6" name="TextBox 5"/>
          <p:cNvSpPr txBox="1"/>
          <p:nvPr/>
        </p:nvSpPr>
        <p:spPr>
          <a:xfrm>
            <a:off x="5909070" y="1891862"/>
            <a:ext cx="2039006" cy="646331"/>
          </a:xfrm>
          <a:prstGeom prst="rect">
            <a:avLst/>
          </a:prstGeom>
          <a:solidFill>
            <a:schemeClr val="bg1"/>
          </a:solidFill>
        </p:spPr>
        <p:txBody>
          <a:bodyPr wrap="square" rtlCol="0">
            <a:spAutoFit/>
          </a:bodyPr>
          <a:lstStyle/>
          <a:p>
            <a:pPr algn="ctr"/>
            <a:r>
              <a:rPr lang="uz-Cyrl-UZ" dirty="0"/>
              <a:t>Ў</a:t>
            </a:r>
            <a:r>
              <a:rPr lang="uz-Cyrl-UZ" dirty="0" smtClean="0"/>
              <a:t>ртача маҳсулот, кг/қоп</a:t>
            </a:r>
            <a:endParaRPr lang="ru-RU" dirty="0"/>
          </a:p>
        </p:txBody>
      </p:sp>
      <p:sp>
        <p:nvSpPr>
          <p:cNvPr id="7" name="TextBox 6"/>
          <p:cNvSpPr txBox="1"/>
          <p:nvPr/>
        </p:nvSpPr>
        <p:spPr>
          <a:xfrm>
            <a:off x="8350793" y="1860329"/>
            <a:ext cx="2039006" cy="646331"/>
          </a:xfrm>
          <a:prstGeom prst="rect">
            <a:avLst/>
          </a:prstGeom>
          <a:solidFill>
            <a:schemeClr val="bg1"/>
          </a:solidFill>
        </p:spPr>
        <p:txBody>
          <a:bodyPr wrap="square" rtlCol="0">
            <a:spAutoFit/>
          </a:bodyPr>
          <a:lstStyle/>
          <a:p>
            <a:pPr algn="ctr"/>
            <a:r>
              <a:rPr lang="uz-Cyrl-UZ" dirty="0" smtClean="0"/>
              <a:t>Маржинал маҳсулот, кг</a:t>
            </a:r>
            <a:endParaRPr lang="ru-RU" dirty="0"/>
          </a:p>
        </p:txBody>
      </p:sp>
      <p:sp>
        <p:nvSpPr>
          <p:cNvPr id="9" name="TextBox 8"/>
          <p:cNvSpPr txBox="1"/>
          <p:nvPr/>
        </p:nvSpPr>
        <p:spPr>
          <a:xfrm>
            <a:off x="1156138" y="6484883"/>
            <a:ext cx="2837793" cy="369332"/>
          </a:xfrm>
          <a:prstGeom prst="rect">
            <a:avLst/>
          </a:prstGeom>
          <a:noFill/>
        </p:spPr>
        <p:txBody>
          <a:bodyPr wrap="square" rtlCol="0">
            <a:spAutoFit/>
          </a:bodyPr>
          <a:lstStyle/>
          <a:p>
            <a:r>
              <a:rPr lang="uz-Cyrl-UZ" dirty="0" smtClean="0"/>
              <a:t>Манба: К.Сио, 2000</a:t>
            </a:r>
            <a:endParaRPr lang="ru-RU" dirty="0"/>
          </a:p>
        </p:txBody>
      </p:sp>
    </p:spTree>
    <p:extLst>
      <p:ext uri="{BB962C8B-B14F-4D97-AF65-F5344CB8AC3E}">
        <p14:creationId xmlns:p14="http://schemas.microsoft.com/office/powerpoint/2010/main" val="193623063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112384" y="228166"/>
            <a:ext cx="7078926" cy="461665"/>
          </a:xfrm>
          <a:prstGeom prst="rect">
            <a:avLst/>
          </a:prstGeom>
        </p:spPr>
        <p:txBody>
          <a:bodyPr wrap="none">
            <a:spAutoFit/>
          </a:bodyPr>
          <a:lstStyle/>
          <a:p>
            <a:r>
              <a:rPr lang="ru-RU" sz="2400" b="1" dirty="0"/>
              <a:t> </a:t>
            </a:r>
            <a:r>
              <a:rPr lang="ru-RU" sz="2400" b="1" dirty="0" err="1" smtClean="0"/>
              <a:t>Ишлаб</a:t>
            </a:r>
            <a:r>
              <a:rPr lang="ru-RU" sz="2400" b="1" dirty="0" smtClean="0"/>
              <a:t> </a:t>
            </a:r>
            <a:r>
              <a:rPr lang="ru-RU" sz="2400" b="1" dirty="0" err="1" smtClean="0"/>
              <a:t>чиқариш</a:t>
            </a:r>
            <a:r>
              <a:rPr lang="ru-RU" sz="2400" b="1" dirty="0" smtClean="0"/>
              <a:t> </a:t>
            </a:r>
            <a:r>
              <a:rPr lang="ru-RU" sz="2400" b="1" dirty="0" err="1" smtClean="0"/>
              <a:t>функцияси</a:t>
            </a:r>
            <a:r>
              <a:rPr lang="ru-RU" sz="2400" b="1" dirty="0" smtClean="0"/>
              <a:t> </a:t>
            </a:r>
            <a:r>
              <a:rPr lang="ru-RU" sz="2400" b="1" dirty="0" err="1" smtClean="0"/>
              <a:t>босқичлари</a:t>
            </a:r>
            <a:r>
              <a:rPr lang="ru-RU" sz="2400" b="1" dirty="0" smtClean="0"/>
              <a:t>/</a:t>
            </a:r>
            <a:r>
              <a:rPr lang="ru-RU" sz="2400" b="1" dirty="0" err="1" smtClean="0"/>
              <a:t>фазалари</a:t>
            </a:r>
            <a:endParaRPr lang="ru-RU" sz="2400" b="1" dirty="0"/>
          </a:p>
        </p:txBody>
      </p:sp>
      <p:grpSp>
        <p:nvGrpSpPr>
          <p:cNvPr id="13" name="Группа 12"/>
          <p:cNvGrpSpPr/>
          <p:nvPr/>
        </p:nvGrpSpPr>
        <p:grpSpPr>
          <a:xfrm>
            <a:off x="1787855" y="745857"/>
            <a:ext cx="8543500" cy="5954319"/>
            <a:chOff x="1787855" y="745857"/>
            <a:chExt cx="8543500" cy="5954319"/>
          </a:xfrm>
        </p:grpSpPr>
        <p:pic>
          <p:nvPicPr>
            <p:cNvPr id="2" name="Рисунок 1"/>
            <p:cNvPicPr>
              <a:picLocks noChangeAspect="1"/>
            </p:cNvPicPr>
            <p:nvPr/>
          </p:nvPicPr>
          <p:blipFill rotWithShape="1">
            <a:blip r:embed="rId2"/>
            <a:srcRect l="27588" t="17988" r="31713" b="18794"/>
            <a:stretch/>
          </p:blipFill>
          <p:spPr>
            <a:xfrm>
              <a:off x="1787855" y="745857"/>
              <a:ext cx="8543500" cy="5954319"/>
            </a:xfrm>
            <a:prstGeom prst="rect">
              <a:avLst/>
            </a:prstGeom>
          </p:spPr>
        </p:pic>
        <p:sp>
          <p:nvSpPr>
            <p:cNvPr id="4" name="TextBox 3"/>
            <p:cNvSpPr txBox="1"/>
            <p:nvPr/>
          </p:nvSpPr>
          <p:spPr>
            <a:xfrm>
              <a:off x="2996770" y="1061544"/>
              <a:ext cx="2027176" cy="723275"/>
            </a:xfrm>
            <a:prstGeom prst="rect">
              <a:avLst/>
            </a:prstGeom>
            <a:solidFill>
              <a:schemeClr val="bg1"/>
            </a:solidFill>
          </p:spPr>
          <p:txBody>
            <a:bodyPr wrap="square" rtlCol="0">
              <a:spAutoFit/>
            </a:bodyPr>
            <a:lstStyle/>
            <a:p>
              <a:r>
                <a:rPr lang="uz-Cyrl-UZ" dirty="0" smtClean="0"/>
                <a:t>1-босқич</a:t>
              </a:r>
            </a:p>
            <a:p>
              <a:endParaRPr lang="uz-Cyrl-UZ" sz="500" dirty="0" smtClean="0"/>
            </a:p>
            <a:p>
              <a:r>
                <a:rPr lang="uz-Cyrl-UZ" dirty="0" smtClean="0"/>
                <a:t>Норационал</a:t>
              </a:r>
              <a:endParaRPr lang="ru-RU" dirty="0"/>
            </a:p>
          </p:txBody>
        </p:sp>
        <p:sp>
          <p:nvSpPr>
            <p:cNvPr id="5" name="TextBox 4"/>
            <p:cNvSpPr txBox="1"/>
            <p:nvPr/>
          </p:nvSpPr>
          <p:spPr>
            <a:xfrm>
              <a:off x="5638259" y="1061544"/>
              <a:ext cx="2027176" cy="723275"/>
            </a:xfrm>
            <a:prstGeom prst="rect">
              <a:avLst/>
            </a:prstGeom>
            <a:solidFill>
              <a:schemeClr val="bg1"/>
            </a:solidFill>
          </p:spPr>
          <p:txBody>
            <a:bodyPr wrap="square" rtlCol="0">
              <a:spAutoFit/>
            </a:bodyPr>
            <a:lstStyle/>
            <a:p>
              <a:r>
                <a:rPr lang="uz-Cyrl-UZ" dirty="0"/>
                <a:t>2</a:t>
              </a:r>
              <a:r>
                <a:rPr lang="uz-Cyrl-UZ" dirty="0" smtClean="0"/>
                <a:t>-босқич</a:t>
              </a:r>
            </a:p>
            <a:p>
              <a:endParaRPr lang="uz-Cyrl-UZ" sz="500" dirty="0" smtClean="0"/>
            </a:p>
            <a:p>
              <a:r>
                <a:rPr lang="uz-Cyrl-UZ" dirty="0"/>
                <a:t>Р</a:t>
              </a:r>
              <a:r>
                <a:rPr lang="uz-Cyrl-UZ" dirty="0" smtClean="0"/>
                <a:t>ационал</a:t>
              </a:r>
              <a:endParaRPr lang="ru-RU" dirty="0"/>
            </a:p>
          </p:txBody>
        </p:sp>
        <p:sp>
          <p:nvSpPr>
            <p:cNvPr id="6" name="TextBox 5"/>
            <p:cNvSpPr txBox="1"/>
            <p:nvPr/>
          </p:nvSpPr>
          <p:spPr>
            <a:xfrm>
              <a:off x="7597748" y="1075529"/>
              <a:ext cx="2027176" cy="723275"/>
            </a:xfrm>
            <a:prstGeom prst="rect">
              <a:avLst/>
            </a:prstGeom>
            <a:solidFill>
              <a:schemeClr val="bg1"/>
            </a:solidFill>
          </p:spPr>
          <p:txBody>
            <a:bodyPr wrap="square" rtlCol="0">
              <a:spAutoFit/>
            </a:bodyPr>
            <a:lstStyle/>
            <a:p>
              <a:r>
                <a:rPr lang="uz-Cyrl-UZ" dirty="0"/>
                <a:t>3</a:t>
              </a:r>
              <a:r>
                <a:rPr lang="uz-Cyrl-UZ" dirty="0" smtClean="0"/>
                <a:t>-босқич</a:t>
              </a:r>
            </a:p>
            <a:p>
              <a:endParaRPr lang="uz-Cyrl-UZ" sz="500" dirty="0" smtClean="0"/>
            </a:p>
            <a:p>
              <a:r>
                <a:rPr lang="uz-Cyrl-UZ" dirty="0" smtClean="0"/>
                <a:t>Норационал</a:t>
              </a:r>
              <a:endParaRPr lang="ru-RU" dirty="0"/>
            </a:p>
          </p:txBody>
        </p:sp>
        <p:sp>
          <p:nvSpPr>
            <p:cNvPr id="7" name="TextBox 6"/>
            <p:cNvSpPr txBox="1"/>
            <p:nvPr/>
          </p:nvSpPr>
          <p:spPr>
            <a:xfrm>
              <a:off x="2900855" y="2869325"/>
              <a:ext cx="1639614" cy="523220"/>
            </a:xfrm>
            <a:prstGeom prst="rect">
              <a:avLst/>
            </a:prstGeom>
            <a:solidFill>
              <a:schemeClr val="bg1"/>
            </a:solidFill>
          </p:spPr>
          <p:txBody>
            <a:bodyPr wrap="square" rtlCol="0">
              <a:spAutoFit/>
            </a:bodyPr>
            <a:lstStyle/>
            <a:p>
              <a:pPr algn="ctr"/>
              <a:r>
                <a:rPr lang="uz-Cyrl-UZ" sz="1400" dirty="0" smtClean="0"/>
                <a:t>Ўсувчи даромадлилик</a:t>
              </a:r>
              <a:endParaRPr lang="ru-RU" sz="1400" dirty="0"/>
            </a:p>
          </p:txBody>
        </p:sp>
        <p:sp>
          <p:nvSpPr>
            <p:cNvPr id="8" name="TextBox 7"/>
            <p:cNvSpPr txBox="1"/>
            <p:nvPr/>
          </p:nvSpPr>
          <p:spPr>
            <a:xfrm>
              <a:off x="5638259" y="2891964"/>
              <a:ext cx="1639614" cy="523220"/>
            </a:xfrm>
            <a:prstGeom prst="rect">
              <a:avLst/>
            </a:prstGeom>
            <a:solidFill>
              <a:schemeClr val="bg1"/>
            </a:solidFill>
          </p:spPr>
          <p:txBody>
            <a:bodyPr wrap="square" rtlCol="0">
              <a:spAutoFit/>
            </a:bodyPr>
            <a:lstStyle/>
            <a:p>
              <a:pPr algn="ctr"/>
              <a:r>
                <a:rPr lang="uz-Cyrl-UZ" sz="1400" dirty="0" smtClean="0"/>
                <a:t>Пасайиб борувчи даромадлилик</a:t>
              </a:r>
              <a:endParaRPr lang="ru-RU" sz="1400" dirty="0"/>
            </a:p>
          </p:txBody>
        </p:sp>
        <p:sp>
          <p:nvSpPr>
            <p:cNvPr id="9" name="TextBox 8"/>
            <p:cNvSpPr txBox="1"/>
            <p:nvPr/>
          </p:nvSpPr>
          <p:spPr>
            <a:xfrm>
              <a:off x="7414507" y="2870944"/>
              <a:ext cx="1639614" cy="523220"/>
            </a:xfrm>
            <a:prstGeom prst="rect">
              <a:avLst/>
            </a:prstGeom>
            <a:solidFill>
              <a:schemeClr val="bg1"/>
            </a:solidFill>
          </p:spPr>
          <p:txBody>
            <a:bodyPr wrap="square" rtlCol="0">
              <a:spAutoFit/>
            </a:bodyPr>
            <a:lstStyle/>
            <a:p>
              <a:pPr algn="ctr"/>
              <a:r>
                <a:rPr lang="uz-Cyrl-UZ" sz="1400" dirty="0" smtClean="0"/>
                <a:t>Манфий</a:t>
              </a:r>
            </a:p>
            <a:p>
              <a:pPr algn="ctr"/>
              <a:r>
                <a:rPr lang="uz-Cyrl-UZ" sz="1400" dirty="0" smtClean="0"/>
                <a:t>даромадлилик</a:t>
              </a:r>
              <a:endParaRPr lang="ru-RU" sz="1400" dirty="0"/>
            </a:p>
          </p:txBody>
        </p:sp>
        <p:sp>
          <p:nvSpPr>
            <p:cNvPr id="10" name="TextBox 9"/>
            <p:cNvSpPr txBox="1"/>
            <p:nvPr/>
          </p:nvSpPr>
          <p:spPr>
            <a:xfrm>
              <a:off x="2867636" y="3532651"/>
              <a:ext cx="1639614" cy="384721"/>
            </a:xfrm>
            <a:prstGeom prst="rect">
              <a:avLst/>
            </a:prstGeom>
            <a:solidFill>
              <a:schemeClr val="bg1"/>
            </a:solidFill>
          </p:spPr>
          <p:txBody>
            <a:bodyPr wrap="square" rtlCol="0">
              <a:spAutoFit/>
            </a:bodyPr>
            <a:lstStyle/>
            <a:p>
              <a:pPr algn="ctr"/>
              <a:r>
                <a:rPr lang="uz-Cyrl-UZ" sz="1400" dirty="0" smtClean="0"/>
                <a:t>Ўтиш нуқтаси</a:t>
              </a:r>
            </a:p>
            <a:p>
              <a:pPr algn="ctr"/>
              <a:endParaRPr lang="ru-RU" sz="500" dirty="0"/>
            </a:p>
          </p:txBody>
        </p:sp>
        <p:sp>
          <p:nvSpPr>
            <p:cNvPr id="11" name="TextBox 10"/>
            <p:cNvSpPr txBox="1"/>
            <p:nvPr/>
          </p:nvSpPr>
          <p:spPr>
            <a:xfrm rot="16200000">
              <a:off x="1016476" y="3712021"/>
              <a:ext cx="2104752" cy="477054"/>
            </a:xfrm>
            <a:prstGeom prst="rect">
              <a:avLst/>
            </a:prstGeom>
            <a:solidFill>
              <a:schemeClr val="bg1"/>
            </a:solidFill>
          </p:spPr>
          <p:txBody>
            <a:bodyPr wrap="square" rtlCol="0">
              <a:spAutoFit/>
            </a:bodyPr>
            <a:lstStyle/>
            <a:p>
              <a:pPr algn="ctr"/>
              <a:r>
                <a:rPr lang="uz-Cyrl-UZ" sz="2000" dirty="0" smtClean="0"/>
                <a:t>Маҳсулот ҳажми</a:t>
              </a:r>
            </a:p>
            <a:p>
              <a:pPr algn="ctr"/>
              <a:endParaRPr lang="ru-RU" sz="500" dirty="0"/>
            </a:p>
          </p:txBody>
        </p:sp>
        <p:sp>
          <p:nvSpPr>
            <p:cNvPr id="12" name="TextBox 11"/>
            <p:cNvSpPr txBox="1"/>
            <p:nvPr/>
          </p:nvSpPr>
          <p:spPr>
            <a:xfrm>
              <a:off x="2639420" y="6159938"/>
              <a:ext cx="5327422" cy="369332"/>
            </a:xfrm>
            <a:prstGeom prst="rect">
              <a:avLst/>
            </a:prstGeom>
            <a:solidFill>
              <a:schemeClr val="bg1"/>
            </a:solidFill>
          </p:spPr>
          <p:txBody>
            <a:bodyPr wrap="square" rtlCol="0">
              <a:spAutoFit/>
            </a:bodyPr>
            <a:lstStyle/>
            <a:p>
              <a:pPr algn="ctr"/>
              <a:r>
                <a:rPr lang="uz-Cyrl-UZ" dirty="0" smtClean="0"/>
                <a:t>Ишлаб чиқаришнинг ўзгарувчан омили</a:t>
              </a:r>
              <a:endParaRPr lang="ru-RU" dirty="0"/>
            </a:p>
          </p:txBody>
        </p:sp>
      </p:grpSp>
      <p:sp>
        <p:nvSpPr>
          <p:cNvPr id="14" name="TextBox 13"/>
          <p:cNvSpPr txBox="1"/>
          <p:nvPr/>
        </p:nvSpPr>
        <p:spPr>
          <a:xfrm>
            <a:off x="1019503" y="6416297"/>
            <a:ext cx="2837793" cy="369332"/>
          </a:xfrm>
          <a:prstGeom prst="rect">
            <a:avLst/>
          </a:prstGeom>
          <a:noFill/>
        </p:spPr>
        <p:txBody>
          <a:bodyPr wrap="square" rtlCol="0">
            <a:spAutoFit/>
          </a:bodyPr>
          <a:lstStyle/>
          <a:p>
            <a:r>
              <a:rPr lang="uz-Cyrl-UZ" dirty="0" smtClean="0"/>
              <a:t>Манба: К.Сио, 2000</a:t>
            </a:r>
            <a:endParaRPr lang="ru-RU" dirty="0"/>
          </a:p>
        </p:txBody>
      </p:sp>
    </p:spTree>
    <p:extLst>
      <p:ext uri="{BB962C8B-B14F-4D97-AF65-F5344CB8AC3E}">
        <p14:creationId xmlns:p14="http://schemas.microsoft.com/office/powerpoint/2010/main" val="260250397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69780" y="393489"/>
            <a:ext cx="5110694" cy="523220"/>
          </a:xfrm>
          <a:prstGeom prst="rect">
            <a:avLst/>
          </a:prstGeom>
        </p:spPr>
        <p:txBody>
          <a:bodyPr wrap="none">
            <a:spAutoFit/>
          </a:bodyPr>
          <a:lstStyle/>
          <a:p>
            <a:r>
              <a:rPr lang="uz-Cyrl-UZ" sz="2800" b="1" dirty="0" smtClean="0"/>
              <a:t>Ишлаб чиқаришнинг 3 босқичи</a:t>
            </a:r>
            <a:endParaRPr lang="ru-RU" sz="2800" b="1" dirty="0"/>
          </a:p>
        </p:txBody>
      </p:sp>
      <p:sp>
        <p:nvSpPr>
          <p:cNvPr id="4" name="Прямоугольник 3"/>
          <p:cNvSpPr/>
          <p:nvPr/>
        </p:nvSpPr>
        <p:spPr>
          <a:xfrm>
            <a:off x="695839" y="1054144"/>
            <a:ext cx="4157395" cy="532453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ru-RU" sz="2000" b="1" dirty="0" smtClean="0"/>
              <a:t>	1-босқич</a:t>
            </a:r>
            <a:r>
              <a:rPr lang="ru-RU" sz="2000" dirty="0" smtClean="0"/>
              <a:t>. </a:t>
            </a:r>
            <a:r>
              <a:rPr lang="ru-RU" sz="2000" dirty="0"/>
              <a:t>Ушбу </a:t>
            </a:r>
            <a:r>
              <a:rPr lang="ru-RU" sz="2000" dirty="0" err="1"/>
              <a:t>босқич</a:t>
            </a:r>
            <a:r>
              <a:rPr lang="ru-RU" sz="2000" dirty="0"/>
              <a:t> </a:t>
            </a:r>
            <a:r>
              <a:rPr lang="ru-RU" sz="2000" dirty="0" err="1"/>
              <a:t>ўзгарувчан</a:t>
            </a:r>
            <a:r>
              <a:rPr lang="ru-RU" sz="2000" dirty="0"/>
              <a:t> </a:t>
            </a:r>
            <a:r>
              <a:rPr lang="ru-RU" sz="2000" dirty="0" err="1"/>
              <a:t>ишлаб</a:t>
            </a:r>
            <a:r>
              <a:rPr lang="ru-RU" sz="2000" dirty="0"/>
              <a:t> </a:t>
            </a:r>
            <a:r>
              <a:rPr lang="ru-RU" sz="2000" dirty="0" err="1"/>
              <a:t>чиқариш</a:t>
            </a:r>
            <a:r>
              <a:rPr lang="ru-RU" sz="2000" dirty="0"/>
              <a:t> </a:t>
            </a:r>
            <a:r>
              <a:rPr lang="ru-RU" sz="2000" dirty="0" err="1"/>
              <a:t>омилининг</a:t>
            </a:r>
            <a:r>
              <a:rPr lang="ru-RU" sz="2000" dirty="0"/>
              <a:t> </a:t>
            </a:r>
            <a:r>
              <a:rPr lang="ru-RU" sz="2000" dirty="0" err="1"/>
              <a:t>нолга</a:t>
            </a:r>
            <a:r>
              <a:rPr lang="ru-RU" sz="2000" dirty="0"/>
              <a:t> </a:t>
            </a:r>
            <a:r>
              <a:rPr lang="ru-RU" sz="2000" dirty="0" err="1"/>
              <a:t>тенг</a:t>
            </a:r>
            <a:r>
              <a:rPr lang="ru-RU" sz="2000" dirty="0"/>
              <a:t> </a:t>
            </a:r>
            <a:r>
              <a:rPr lang="ru-RU" sz="2000" dirty="0" err="1"/>
              <a:t>бўлган</a:t>
            </a:r>
            <a:r>
              <a:rPr lang="ru-RU" sz="2000" dirty="0"/>
              <a:t> </a:t>
            </a:r>
            <a:r>
              <a:rPr lang="ru-RU" sz="2000" dirty="0" err="1"/>
              <a:t>қийматидан</a:t>
            </a:r>
            <a:r>
              <a:rPr lang="ru-RU" sz="2000" dirty="0"/>
              <a:t> </a:t>
            </a:r>
            <a:r>
              <a:rPr lang="en-US" sz="2000" dirty="0"/>
              <a:t>AP</a:t>
            </a:r>
            <a:r>
              <a:rPr lang="ru-RU" sz="1600" b="1" dirty="0"/>
              <a:t>Х</a:t>
            </a:r>
            <a:r>
              <a:rPr lang="ru-RU" sz="2000" dirty="0"/>
              <a:t> </a:t>
            </a:r>
            <a:r>
              <a:rPr lang="ru-RU" sz="2000" dirty="0" err="1"/>
              <a:t>ўртача</a:t>
            </a:r>
            <a:r>
              <a:rPr lang="ru-RU" sz="2000" dirty="0"/>
              <a:t> </a:t>
            </a:r>
            <a:r>
              <a:rPr lang="uz-Cyrl-UZ" sz="2000" dirty="0"/>
              <a:t>маҳсулотнинг</a:t>
            </a:r>
            <a:r>
              <a:rPr lang="ru-RU" sz="2000" dirty="0"/>
              <a:t> </a:t>
            </a:r>
            <a:r>
              <a:rPr lang="ru-RU" sz="2000" dirty="0" err="1"/>
              <a:t>максимал</a:t>
            </a:r>
            <a:r>
              <a:rPr lang="ru-RU" sz="2000" dirty="0"/>
              <a:t> </a:t>
            </a:r>
            <a:r>
              <a:rPr lang="ru-RU" sz="2000" dirty="0" err="1"/>
              <a:t>қийматига</a:t>
            </a:r>
            <a:r>
              <a:rPr lang="ru-RU" sz="2000" dirty="0"/>
              <a:t> </a:t>
            </a:r>
            <a:r>
              <a:rPr lang="ru-RU" sz="2000" dirty="0" err="1"/>
              <a:t>мос</a:t>
            </a:r>
            <a:r>
              <a:rPr lang="ru-RU" sz="2000" dirty="0"/>
              <a:t> </a:t>
            </a:r>
            <a:r>
              <a:rPr lang="ru-RU" sz="2000" dirty="0" err="1"/>
              <a:t>келадиган</a:t>
            </a:r>
            <a:r>
              <a:rPr lang="ru-RU" sz="2000" dirty="0"/>
              <a:t> </a:t>
            </a:r>
            <a:r>
              <a:rPr lang="ru-RU" sz="2000" dirty="0" err="1"/>
              <a:t>оралиқни</a:t>
            </a:r>
            <a:r>
              <a:rPr lang="ru-RU" sz="2000" dirty="0"/>
              <a:t> </a:t>
            </a:r>
            <a:r>
              <a:rPr lang="ru-RU" sz="2000" dirty="0" err="1"/>
              <a:t>ўз</a:t>
            </a:r>
            <a:r>
              <a:rPr lang="ru-RU" sz="2000" dirty="0"/>
              <a:t> ичига </a:t>
            </a:r>
            <a:r>
              <a:rPr lang="ru-RU" sz="2000" dirty="0" err="1"/>
              <a:t>олади</a:t>
            </a:r>
            <a:r>
              <a:rPr lang="ru-RU" sz="2000" dirty="0"/>
              <a:t>. Ушбу </a:t>
            </a:r>
            <a:r>
              <a:rPr lang="ru-RU" sz="2000" dirty="0" err="1"/>
              <a:t>босқичда</a:t>
            </a:r>
            <a:r>
              <a:rPr lang="ru-RU" sz="2000" dirty="0"/>
              <a:t> </a:t>
            </a:r>
            <a:r>
              <a:rPr lang="ru-RU" sz="2000" dirty="0" err="1"/>
              <a:t>ишлаб</a:t>
            </a:r>
            <a:r>
              <a:rPr lang="ru-RU" sz="2000" dirty="0"/>
              <a:t> </a:t>
            </a:r>
            <a:r>
              <a:rPr lang="ru-RU" sz="2000" dirty="0" err="1"/>
              <a:t>чиқаришнинг</a:t>
            </a:r>
            <a:r>
              <a:rPr lang="ru-RU" sz="2000" dirty="0"/>
              <a:t> </a:t>
            </a:r>
            <a:r>
              <a:rPr lang="ru-RU" sz="2000" dirty="0" err="1"/>
              <a:t>доимий</a:t>
            </a:r>
            <a:r>
              <a:rPr lang="ru-RU" sz="2000" dirty="0"/>
              <a:t> </a:t>
            </a:r>
            <a:r>
              <a:rPr lang="ru-RU" sz="2000" dirty="0" err="1"/>
              <a:t>омиллари</a:t>
            </a:r>
            <a:r>
              <a:rPr lang="ru-RU" sz="2000" dirty="0"/>
              <a:t> </a:t>
            </a:r>
            <a:r>
              <a:rPr lang="ru-RU" sz="2000" dirty="0" err="1"/>
              <a:t>ўзгарувчан</a:t>
            </a:r>
            <a:r>
              <a:rPr lang="ru-RU" sz="2000" dirty="0"/>
              <a:t> </a:t>
            </a:r>
            <a:r>
              <a:rPr lang="ru-RU" sz="2000" dirty="0" err="1"/>
              <a:t>омилнинг</a:t>
            </a:r>
            <a:r>
              <a:rPr lang="ru-RU" sz="2000" dirty="0"/>
              <a:t> </a:t>
            </a:r>
            <a:r>
              <a:rPr lang="ru-RU" sz="2000" dirty="0" err="1"/>
              <a:t>сонига</a:t>
            </a:r>
            <a:r>
              <a:rPr lang="ru-RU" sz="2000" dirty="0"/>
              <a:t> </a:t>
            </a:r>
            <a:r>
              <a:rPr lang="ru-RU" sz="2000" dirty="0" err="1"/>
              <a:t>нисбатан</a:t>
            </a:r>
            <a:r>
              <a:rPr lang="ru-RU" sz="2000" dirty="0"/>
              <a:t> </a:t>
            </a:r>
            <a:r>
              <a:rPr lang="ru-RU" sz="2000" dirty="0" err="1"/>
              <a:t>ишлаб</a:t>
            </a:r>
            <a:r>
              <a:rPr lang="ru-RU" sz="2000" dirty="0"/>
              <a:t> </a:t>
            </a:r>
            <a:r>
              <a:rPr lang="ru-RU" sz="2000" dirty="0" err="1"/>
              <a:t>чиқариш</a:t>
            </a:r>
            <a:r>
              <a:rPr lang="ru-RU" sz="2000" dirty="0"/>
              <a:t> </a:t>
            </a:r>
            <a:r>
              <a:rPr lang="ru-RU" sz="2000" dirty="0" err="1"/>
              <a:t>жараёнига</a:t>
            </a:r>
            <a:r>
              <a:rPr lang="ru-RU" sz="2000" dirty="0"/>
              <a:t> </a:t>
            </a:r>
            <a:r>
              <a:rPr lang="ru-RU" sz="2000" dirty="0" err="1"/>
              <a:t>ҳаддан</a:t>
            </a:r>
            <a:r>
              <a:rPr lang="ru-RU" sz="2000" dirty="0"/>
              <a:t> </a:t>
            </a:r>
            <a:r>
              <a:rPr lang="ru-RU" sz="2000" dirty="0" err="1"/>
              <a:t>ташқари</a:t>
            </a:r>
            <a:r>
              <a:rPr lang="ru-RU" sz="2000" dirty="0"/>
              <a:t> </a:t>
            </a:r>
            <a:r>
              <a:rPr lang="ru-RU" sz="2000" dirty="0" err="1"/>
              <a:t>миқдорда</a:t>
            </a:r>
            <a:r>
              <a:rPr lang="ru-RU" sz="2000" dirty="0"/>
              <a:t> </a:t>
            </a:r>
            <a:r>
              <a:rPr lang="ru-RU" sz="2000" dirty="0" err="1"/>
              <a:t>кўп</a:t>
            </a:r>
            <a:r>
              <a:rPr lang="ru-RU" sz="2000" dirty="0"/>
              <a:t> </a:t>
            </a:r>
            <a:r>
              <a:rPr lang="ru-RU" sz="2000" dirty="0" err="1"/>
              <a:t>киритилади</a:t>
            </a:r>
            <a:r>
              <a:rPr lang="ru-RU" sz="2000" dirty="0"/>
              <a:t>. </a:t>
            </a:r>
            <a:r>
              <a:rPr lang="ru-RU" sz="2000" dirty="0" err="1"/>
              <a:t>Бинобарин</a:t>
            </a:r>
            <a:r>
              <a:rPr lang="ru-RU" sz="2000" dirty="0"/>
              <a:t>, </a:t>
            </a:r>
            <a:r>
              <a:rPr lang="ru-RU" sz="2000" dirty="0" err="1"/>
              <a:t>ишлаб</a:t>
            </a:r>
            <a:r>
              <a:rPr lang="ru-RU" sz="2000" dirty="0"/>
              <a:t> </a:t>
            </a:r>
            <a:r>
              <a:rPr lang="ru-RU" sz="2000" dirty="0" err="1"/>
              <a:t>чиқаришнинг</a:t>
            </a:r>
            <a:r>
              <a:rPr lang="ru-RU" sz="2000" dirty="0"/>
              <a:t> </a:t>
            </a:r>
            <a:r>
              <a:rPr lang="ru-RU" sz="2000" dirty="0" err="1"/>
              <a:t>ўзгарувчан</a:t>
            </a:r>
            <a:r>
              <a:rPr lang="ru-RU" sz="2000" dirty="0"/>
              <a:t> </a:t>
            </a:r>
            <a:r>
              <a:rPr lang="ru-RU" sz="2000" dirty="0" err="1"/>
              <a:t>омиллари</a:t>
            </a:r>
            <a:r>
              <a:rPr lang="ru-RU" sz="2000" dirty="0"/>
              <a:t> </a:t>
            </a:r>
            <a:r>
              <a:rPr lang="ru-RU" sz="2000" dirty="0" err="1"/>
              <a:t>сонини</a:t>
            </a:r>
            <a:r>
              <a:rPr lang="ru-RU" sz="2000" dirty="0"/>
              <a:t> </a:t>
            </a:r>
            <a:r>
              <a:rPr lang="ru-RU" sz="2000" dirty="0" err="1"/>
              <a:t>ишлаб</a:t>
            </a:r>
            <a:r>
              <a:rPr lang="ru-RU" sz="2000" dirty="0"/>
              <a:t> </a:t>
            </a:r>
            <a:r>
              <a:rPr lang="ru-RU" sz="2000" dirty="0" err="1"/>
              <a:t>чиқаришнинг</a:t>
            </a:r>
            <a:r>
              <a:rPr lang="ru-RU" sz="2000" dirty="0"/>
              <a:t> </a:t>
            </a:r>
            <a:r>
              <a:rPr lang="ru-RU" sz="2000" dirty="0" err="1"/>
              <a:t>доимий</a:t>
            </a:r>
            <a:r>
              <a:rPr lang="ru-RU" sz="2000" dirty="0"/>
              <a:t> </a:t>
            </a:r>
            <a:r>
              <a:rPr lang="ru-RU" sz="2000" dirty="0" err="1"/>
              <a:t>омилларига</a:t>
            </a:r>
            <a:r>
              <a:rPr lang="ru-RU" sz="2000" dirty="0"/>
              <a:t> </a:t>
            </a:r>
            <a:r>
              <a:rPr lang="ru-RU" sz="2000" dirty="0" err="1"/>
              <a:t>нисбатан</a:t>
            </a:r>
            <a:r>
              <a:rPr lang="ru-RU" sz="2000" dirty="0"/>
              <a:t> </a:t>
            </a:r>
            <a:r>
              <a:rPr lang="ru-RU" sz="2000" dirty="0" err="1"/>
              <a:t>кўпайтирилиши</a:t>
            </a:r>
            <a:r>
              <a:rPr lang="ru-RU" sz="2000" dirty="0"/>
              <a:t> </a:t>
            </a:r>
            <a:r>
              <a:rPr lang="ru-RU" sz="2000" dirty="0" err="1"/>
              <a:t>ҳисобига</a:t>
            </a:r>
            <a:r>
              <a:rPr lang="ru-RU" sz="2000" dirty="0"/>
              <a:t> </a:t>
            </a:r>
            <a:r>
              <a:rPr lang="ru-RU" sz="2000" dirty="0" err="1"/>
              <a:t>маҳсулот</a:t>
            </a:r>
            <a:r>
              <a:rPr lang="ru-RU" sz="2000" dirty="0"/>
              <a:t> </a:t>
            </a:r>
            <a:r>
              <a:rPr lang="ru-RU" sz="2000" dirty="0" err="1"/>
              <a:t>ҳажмини</a:t>
            </a:r>
            <a:r>
              <a:rPr lang="ru-RU" sz="2000" dirty="0"/>
              <a:t> </a:t>
            </a:r>
            <a:r>
              <a:rPr lang="ru-RU" sz="2000" dirty="0" err="1"/>
              <a:t>ошириш</a:t>
            </a:r>
            <a:r>
              <a:rPr lang="ru-RU" sz="2000" dirty="0"/>
              <a:t> </a:t>
            </a:r>
            <a:r>
              <a:rPr lang="ru-RU" sz="2000" dirty="0" err="1"/>
              <a:t>мумкин</a:t>
            </a:r>
            <a:r>
              <a:rPr lang="ru-RU" sz="2000" dirty="0"/>
              <a:t>.</a:t>
            </a:r>
          </a:p>
        </p:txBody>
      </p:sp>
      <p:pic>
        <p:nvPicPr>
          <p:cNvPr id="5" name="Рисунок 4"/>
          <p:cNvPicPr>
            <a:picLocks noChangeAspect="1"/>
          </p:cNvPicPr>
          <p:nvPr/>
        </p:nvPicPr>
        <p:blipFill rotWithShape="1">
          <a:blip r:embed="rId2"/>
          <a:srcRect l="27588" t="17988" r="54232" b="18794"/>
          <a:stretch/>
        </p:blipFill>
        <p:spPr>
          <a:xfrm>
            <a:off x="5370789" y="1184351"/>
            <a:ext cx="4340772" cy="5352927"/>
          </a:xfrm>
          <a:prstGeom prst="rect">
            <a:avLst/>
          </a:prstGeom>
        </p:spPr>
      </p:pic>
      <p:sp>
        <p:nvSpPr>
          <p:cNvPr id="7" name="Стрелка вниз 6"/>
          <p:cNvSpPr/>
          <p:nvPr/>
        </p:nvSpPr>
        <p:spPr>
          <a:xfrm>
            <a:off x="7556940" y="330426"/>
            <a:ext cx="593283" cy="1011139"/>
          </a:xfrm>
          <a:prstGeom prst="down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00B050"/>
              </a:solidFill>
            </a:endParaRPr>
          </a:p>
        </p:txBody>
      </p:sp>
      <p:sp>
        <p:nvSpPr>
          <p:cNvPr id="6" name="TextBox 5"/>
          <p:cNvSpPr txBox="1"/>
          <p:nvPr/>
        </p:nvSpPr>
        <p:spPr>
          <a:xfrm>
            <a:off x="6818973" y="1409815"/>
            <a:ext cx="2027176" cy="723275"/>
          </a:xfrm>
          <a:prstGeom prst="rect">
            <a:avLst/>
          </a:prstGeom>
          <a:solidFill>
            <a:schemeClr val="bg1"/>
          </a:solidFill>
        </p:spPr>
        <p:txBody>
          <a:bodyPr wrap="square" rtlCol="0">
            <a:spAutoFit/>
          </a:bodyPr>
          <a:lstStyle/>
          <a:p>
            <a:r>
              <a:rPr lang="uz-Cyrl-UZ" dirty="0" smtClean="0"/>
              <a:t>1-босқич</a:t>
            </a:r>
          </a:p>
          <a:p>
            <a:endParaRPr lang="uz-Cyrl-UZ" sz="500" dirty="0" smtClean="0"/>
          </a:p>
          <a:p>
            <a:r>
              <a:rPr lang="uz-Cyrl-UZ" dirty="0" smtClean="0"/>
              <a:t>Норационал</a:t>
            </a:r>
            <a:endParaRPr lang="ru-RU" dirty="0"/>
          </a:p>
        </p:txBody>
      </p:sp>
      <p:sp>
        <p:nvSpPr>
          <p:cNvPr id="8" name="TextBox 7"/>
          <p:cNvSpPr txBox="1"/>
          <p:nvPr/>
        </p:nvSpPr>
        <p:spPr>
          <a:xfrm rot="16200000">
            <a:off x="4695099" y="3701511"/>
            <a:ext cx="2104752" cy="477054"/>
          </a:xfrm>
          <a:prstGeom prst="rect">
            <a:avLst/>
          </a:prstGeom>
          <a:solidFill>
            <a:schemeClr val="bg1"/>
          </a:solidFill>
        </p:spPr>
        <p:txBody>
          <a:bodyPr wrap="square" rtlCol="0">
            <a:spAutoFit/>
          </a:bodyPr>
          <a:lstStyle/>
          <a:p>
            <a:pPr algn="ctr"/>
            <a:r>
              <a:rPr lang="uz-Cyrl-UZ" sz="2000" dirty="0" smtClean="0"/>
              <a:t>Маҳсулот ҳажми</a:t>
            </a:r>
          </a:p>
          <a:p>
            <a:pPr algn="ctr"/>
            <a:endParaRPr lang="ru-RU" sz="500" dirty="0"/>
          </a:p>
        </p:txBody>
      </p:sp>
      <p:sp>
        <p:nvSpPr>
          <p:cNvPr id="9" name="TextBox 8"/>
          <p:cNvSpPr txBox="1"/>
          <p:nvPr/>
        </p:nvSpPr>
        <p:spPr>
          <a:xfrm>
            <a:off x="6574582" y="2984331"/>
            <a:ext cx="1875738" cy="523220"/>
          </a:xfrm>
          <a:prstGeom prst="rect">
            <a:avLst/>
          </a:prstGeom>
          <a:solidFill>
            <a:schemeClr val="bg1"/>
          </a:solidFill>
        </p:spPr>
        <p:txBody>
          <a:bodyPr wrap="square" rtlCol="0">
            <a:spAutoFit/>
          </a:bodyPr>
          <a:lstStyle/>
          <a:p>
            <a:pPr algn="ctr"/>
            <a:r>
              <a:rPr lang="uz-Cyrl-UZ" sz="1400" dirty="0" smtClean="0"/>
              <a:t>Ўсувчи даромадлилик</a:t>
            </a:r>
          </a:p>
          <a:p>
            <a:pPr algn="ctr"/>
            <a:endParaRPr lang="ru-RU" sz="1400" dirty="0"/>
          </a:p>
        </p:txBody>
      </p:sp>
      <p:sp>
        <p:nvSpPr>
          <p:cNvPr id="10" name="TextBox 9"/>
          <p:cNvSpPr txBox="1"/>
          <p:nvPr/>
        </p:nvSpPr>
        <p:spPr>
          <a:xfrm>
            <a:off x="6810706" y="3668453"/>
            <a:ext cx="1639614" cy="384721"/>
          </a:xfrm>
          <a:prstGeom prst="rect">
            <a:avLst/>
          </a:prstGeom>
          <a:solidFill>
            <a:schemeClr val="bg1"/>
          </a:solidFill>
        </p:spPr>
        <p:txBody>
          <a:bodyPr wrap="square" rtlCol="0">
            <a:spAutoFit/>
          </a:bodyPr>
          <a:lstStyle/>
          <a:p>
            <a:pPr algn="ctr"/>
            <a:r>
              <a:rPr lang="uz-Cyrl-UZ" sz="1400" dirty="0" smtClean="0"/>
              <a:t>Ўтиш нуқтаси</a:t>
            </a:r>
          </a:p>
          <a:p>
            <a:pPr algn="ctr"/>
            <a:endParaRPr lang="ru-RU" sz="500" dirty="0"/>
          </a:p>
        </p:txBody>
      </p:sp>
      <p:sp>
        <p:nvSpPr>
          <p:cNvPr id="11" name="TextBox 10"/>
          <p:cNvSpPr txBox="1"/>
          <p:nvPr/>
        </p:nvSpPr>
        <p:spPr>
          <a:xfrm>
            <a:off x="6574582" y="6049800"/>
            <a:ext cx="3641476" cy="646331"/>
          </a:xfrm>
          <a:prstGeom prst="rect">
            <a:avLst/>
          </a:prstGeom>
          <a:solidFill>
            <a:schemeClr val="bg1"/>
          </a:solidFill>
        </p:spPr>
        <p:txBody>
          <a:bodyPr wrap="square" rtlCol="0">
            <a:spAutoFit/>
          </a:bodyPr>
          <a:lstStyle/>
          <a:p>
            <a:pPr algn="ctr"/>
            <a:r>
              <a:rPr lang="uz-Cyrl-UZ" dirty="0" smtClean="0"/>
              <a:t>Ишлаб чиқаришнинг ўзгарувчан омили</a:t>
            </a:r>
            <a:endParaRPr lang="ru-RU" dirty="0"/>
          </a:p>
        </p:txBody>
      </p:sp>
      <p:sp>
        <p:nvSpPr>
          <p:cNvPr id="13" name="TextBox 12"/>
          <p:cNvSpPr txBox="1"/>
          <p:nvPr/>
        </p:nvSpPr>
        <p:spPr>
          <a:xfrm>
            <a:off x="4328578" y="6446929"/>
            <a:ext cx="2837793" cy="369332"/>
          </a:xfrm>
          <a:prstGeom prst="rect">
            <a:avLst/>
          </a:prstGeom>
          <a:noFill/>
        </p:spPr>
        <p:txBody>
          <a:bodyPr wrap="square" rtlCol="0">
            <a:spAutoFit/>
          </a:bodyPr>
          <a:lstStyle/>
          <a:p>
            <a:r>
              <a:rPr lang="uz-Cyrl-UZ" dirty="0" smtClean="0"/>
              <a:t>Манба: К.Сио, 2000</a:t>
            </a:r>
            <a:endParaRPr lang="ru-RU" dirty="0"/>
          </a:p>
        </p:txBody>
      </p:sp>
    </p:spTree>
    <p:extLst>
      <p:ext uri="{BB962C8B-B14F-4D97-AF65-F5344CB8AC3E}">
        <p14:creationId xmlns:p14="http://schemas.microsoft.com/office/powerpoint/2010/main" val="63189996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82467" y="893319"/>
            <a:ext cx="3950291" cy="563231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ru-RU" sz="2000" b="1" dirty="0" smtClean="0"/>
              <a:t>	</a:t>
            </a:r>
            <a:r>
              <a:rPr lang="ru-RU" sz="2000" dirty="0"/>
              <a:t> </a:t>
            </a:r>
            <a:r>
              <a:rPr lang="ru-RU" sz="2000" b="1" dirty="0"/>
              <a:t>2-Босқич</a:t>
            </a:r>
            <a:r>
              <a:rPr lang="ru-RU" sz="2000" dirty="0"/>
              <a:t>. Ушбу </a:t>
            </a:r>
            <a:r>
              <a:rPr lang="ru-RU" sz="2000" dirty="0" err="1"/>
              <a:t>босқич</a:t>
            </a:r>
            <a:r>
              <a:rPr lang="ru-RU" sz="2000" dirty="0"/>
              <a:t> 1-босқичнинг </a:t>
            </a:r>
            <a:r>
              <a:rPr lang="ru-RU" sz="2000" dirty="0" err="1"/>
              <a:t>охиридан</a:t>
            </a:r>
            <a:r>
              <a:rPr lang="ru-RU" sz="2000" dirty="0"/>
              <a:t> </a:t>
            </a:r>
            <a:r>
              <a:rPr lang="ru-RU" sz="2000" dirty="0" err="1"/>
              <a:t>бошлаб</a:t>
            </a:r>
            <a:r>
              <a:rPr lang="ru-RU" sz="2000" dirty="0"/>
              <a:t> (</a:t>
            </a:r>
            <a:r>
              <a:rPr lang="ru-RU" sz="2000" dirty="0" err="1"/>
              <a:t>яъни</a:t>
            </a:r>
            <a:r>
              <a:rPr lang="ru-RU" sz="2000" dirty="0"/>
              <a:t> </a:t>
            </a:r>
            <a:r>
              <a:rPr lang="ru-RU" sz="2000" dirty="0" err="1"/>
              <a:t>маржинал</a:t>
            </a:r>
            <a:r>
              <a:rPr lang="ru-RU" sz="2000" dirty="0"/>
              <a:t> </a:t>
            </a:r>
            <a:r>
              <a:rPr lang="ru-RU" sz="2000" dirty="0" err="1"/>
              <a:t>маҳсулот</a:t>
            </a:r>
            <a:r>
              <a:rPr lang="en-US" sz="2000" dirty="0"/>
              <a:t> </a:t>
            </a:r>
            <a:r>
              <a:rPr lang="ru-RU" sz="2000" dirty="0" err="1"/>
              <a:t>қиймати</a:t>
            </a:r>
            <a:r>
              <a:rPr lang="ru-RU" sz="2000" dirty="0"/>
              <a:t> </a:t>
            </a:r>
            <a:r>
              <a:rPr lang="ru-RU" sz="2000" dirty="0" err="1"/>
              <a:t>ва</a:t>
            </a:r>
            <a:r>
              <a:rPr lang="ru-RU" sz="2000" dirty="0"/>
              <a:t> </a:t>
            </a:r>
            <a:r>
              <a:rPr lang="ru-RU" sz="2000" dirty="0" err="1"/>
              <a:t>ишлаб</a:t>
            </a:r>
            <a:r>
              <a:rPr lang="ru-RU" sz="2000" dirty="0"/>
              <a:t> </a:t>
            </a:r>
            <a:r>
              <a:rPr lang="ru-RU" sz="2000" dirty="0" err="1"/>
              <a:t>чиқаришнинг</a:t>
            </a:r>
            <a:r>
              <a:rPr lang="ru-RU" sz="2000" dirty="0"/>
              <a:t> </a:t>
            </a:r>
            <a:r>
              <a:rPr lang="ru-RU" sz="2000" dirty="0" err="1"/>
              <a:t>ўртача</a:t>
            </a:r>
            <a:r>
              <a:rPr lang="ru-RU" sz="2000" dirty="0"/>
              <a:t> </a:t>
            </a:r>
            <a:r>
              <a:rPr lang="ru-RU" sz="2000" dirty="0" err="1"/>
              <a:t>даражаси</a:t>
            </a:r>
            <a:r>
              <a:rPr lang="ru-RU" sz="2000" dirty="0"/>
              <a:t> </a:t>
            </a:r>
            <a:r>
              <a:rPr lang="ru-RU" sz="2000" dirty="0" err="1"/>
              <a:t>тенг</a:t>
            </a:r>
            <a:r>
              <a:rPr lang="ru-RU" sz="2000" dirty="0"/>
              <a:t> </a:t>
            </a:r>
            <a:r>
              <a:rPr lang="ru-RU" sz="2000" dirty="0" err="1"/>
              <a:t>бўлган</a:t>
            </a:r>
            <a:r>
              <a:rPr lang="ru-RU" sz="2000" dirty="0"/>
              <a:t> </a:t>
            </a:r>
            <a:r>
              <a:rPr lang="ru-RU" sz="2000" dirty="0" err="1"/>
              <a:t>нуқта</a:t>
            </a:r>
            <a:r>
              <a:rPr lang="ru-RU" sz="2000" dirty="0"/>
              <a:t>) </a:t>
            </a:r>
            <a:r>
              <a:rPr lang="ru-RU" sz="2000" dirty="0" err="1"/>
              <a:t>маржинал</a:t>
            </a:r>
            <a:r>
              <a:rPr lang="ru-RU" sz="2000" dirty="0"/>
              <a:t> </a:t>
            </a:r>
            <a:r>
              <a:rPr lang="ru-RU" sz="2000" dirty="0" err="1"/>
              <a:t>маҳсулот</a:t>
            </a:r>
            <a:r>
              <a:rPr lang="ru-RU" sz="2000" dirty="0"/>
              <a:t> </a:t>
            </a:r>
            <a:r>
              <a:rPr lang="ru-RU" sz="2000" dirty="0" err="1"/>
              <a:t>қиймати</a:t>
            </a:r>
            <a:r>
              <a:rPr lang="ru-RU" sz="2000" dirty="0"/>
              <a:t> </a:t>
            </a:r>
            <a:r>
              <a:rPr lang="ru-RU" sz="2000" dirty="0" err="1"/>
              <a:t>нолга</a:t>
            </a:r>
            <a:r>
              <a:rPr lang="ru-RU" sz="2000" dirty="0"/>
              <a:t> </a:t>
            </a:r>
            <a:r>
              <a:rPr lang="ru-RU" sz="2000" dirty="0" err="1"/>
              <a:t>тенг</a:t>
            </a:r>
            <a:r>
              <a:rPr lang="ru-RU" sz="2000" dirty="0"/>
              <a:t> </a:t>
            </a:r>
            <a:r>
              <a:rPr lang="ru-RU" sz="2000" dirty="0" err="1"/>
              <a:t>бўлган</a:t>
            </a:r>
            <a:r>
              <a:rPr lang="ru-RU" sz="2000" dirty="0"/>
              <a:t> </a:t>
            </a:r>
            <a:r>
              <a:rPr lang="ru-RU" sz="2000" dirty="0" err="1"/>
              <a:t>ва</a:t>
            </a:r>
            <a:r>
              <a:rPr lang="ru-RU" sz="2000" dirty="0"/>
              <a:t> </a:t>
            </a:r>
            <a:r>
              <a:rPr lang="ru-RU" sz="2000" dirty="0" err="1"/>
              <a:t>умумий</a:t>
            </a:r>
            <a:r>
              <a:rPr lang="ru-RU" sz="2000" dirty="0"/>
              <a:t> </a:t>
            </a:r>
            <a:r>
              <a:rPr lang="ru-RU" sz="2000" dirty="0" err="1"/>
              <a:t>маҳсулот</a:t>
            </a:r>
            <a:r>
              <a:rPr lang="ru-RU" sz="2000" dirty="0"/>
              <a:t> </a:t>
            </a:r>
            <a:r>
              <a:rPr lang="ru-RU" sz="2000" dirty="0" err="1"/>
              <a:t>максимал</a:t>
            </a:r>
            <a:r>
              <a:rPr lang="ru-RU" sz="2000" dirty="0"/>
              <a:t> </a:t>
            </a:r>
            <a:r>
              <a:rPr lang="ru-RU" sz="2000" dirty="0" err="1"/>
              <a:t>қиймат</a:t>
            </a:r>
            <a:r>
              <a:rPr lang="uz-Cyrl-UZ" sz="2000" dirty="0"/>
              <a:t>га эришган нуқтагача бўлган</a:t>
            </a:r>
            <a:r>
              <a:rPr lang="ru-RU" sz="2000" dirty="0"/>
              <a:t> </a:t>
            </a:r>
            <a:r>
              <a:rPr lang="ru-RU" sz="2000" dirty="0" err="1"/>
              <a:t>оралиқни</a:t>
            </a:r>
            <a:r>
              <a:rPr lang="ru-RU" sz="2000" dirty="0"/>
              <a:t> </a:t>
            </a:r>
            <a:r>
              <a:rPr lang="ru-RU" sz="2000" dirty="0" err="1"/>
              <a:t>ўз</a:t>
            </a:r>
            <a:r>
              <a:rPr lang="ru-RU" sz="2000" dirty="0"/>
              <a:t> ичига </a:t>
            </a:r>
            <a:r>
              <a:rPr lang="ru-RU" sz="2000" dirty="0" err="1"/>
              <a:t>олади</a:t>
            </a:r>
            <a:r>
              <a:rPr lang="ru-RU" sz="2000" dirty="0"/>
              <a:t>.</a:t>
            </a:r>
          </a:p>
          <a:p>
            <a:pPr algn="just"/>
            <a:r>
              <a:rPr lang="ru-RU" sz="2000" dirty="0" smtClean="0"/>
              <a:t>	</a:t>
            </a:r>
            <a:r>
              <a:rPr lang="ru-RU" sz="2000" dirty="0" err="1" smtClean="0"/>
              <a:t>Ишлаб</a:t>
            </a:r>
            <a:r>
              <a:rPr lang="ru-RU" sz="2000" dirty="0" smtClean="0"/>
              <a:t> </a:t>
            </a:r>
            <a:r>
              <a:rPr lang="ru-RU" sz="2000" dirty="0" err="1"/>
              <a:t>чиқариш</a:t>
            </a:r>
            <a:r>
              <a:rPr lang="ru-RU" sz="2000" dirty="0"/>
              <a:t> </a:t>
            </a:r>
            <a:r>
              <a:rPr lang="ru-RU" sz="2000" dirty="0" err="1"/>
              <a:t>жараёнини</a:t>
            </a:r>
            <a:r>
              <a:rPr lang="ru-RU" sz="2000" dirty="0"/>
              <a:t> </a:t>
            </a:r>
            <a:r>
              <a:rPr lang="ru-RU" sz="2000" dirty="0" err="1"/>
              <a:t>оптималлаштириш</a:t>
            </a:r>
            <a:r>
              <a:rPr lang="ru-RU" sz="2000" dirty="0"/>
              <a:t> </a:t>
            </a:r>
            <a:r>
              <a:rPr lang="ru-RU" sz="2000" dirty="0" err="1"/>
              <a:t>нуқтаи</a:t>
            </a:r>
            <a:r>
              <a:rPr lang="ru-RU" sz="2000" dirty="0"/>
              <a:t> </a:t>
            </a:r>
            <a:r>
              <a:rPr lang="ru-RU" sz="2000" dirty="0" err="1"/>
              <a:t>назаридан</a:t>
            </a:r>
            <a:r>
              <a:rPr lang="ru-RU" sz="2000" dirty="0"/>
              <a:t>, </a:t>
            </a:r>
            <a:r>
              <a:rPr lang="ru-RU" sz="2000" dirty="0" err="1"/>
              <a:t>бу</a:t>
            </a:r>
            <a:r>
              <a:rPr lang="ru-RU" sz="2000" dirty="0"/>
              <a:t> </a:t>
            </a:r>
            <a:r>
              <a:rPr lang="ru-RU" sz="2000" dirty="0" err="1"/>
              <a:t>босқич</a:t>
            </a:r>
            <a:r>
              <a:rPr lang="ru-RU" sz="2000" dirty="0"/>
              <a:t> </a:t>
            </a:r>
            <a:r>
              <a:rPr lang="ru-RU" sz="2000" dirty="0" err="1"/>
              <a:t>оқилона</a:t>
            </a:r>
            <a:r>
              <a:rPr lang="ru-RU" sz="2000" dirty="0"/>
              <a:t> </a:t>
            </a:r>
            <a:r>
              <a:rPr lang="ru-RU" sz="2000" dirty="0" err="1"/>
              <a:t>ҳисобланади</a:t>
            </a:r>
            <a:r>
              <a:rPr lang="ru-RU" sz="2000" dirty="0"/>
              <a:t>, </a:t>
            </a:r>
            <a:r>
              <a:rPr lang="ru-RU" sz="2000" dirty="0" err="1"/>
              <a:t>чунки</a:t>
            </a:r>
            <a:r>
              <a:rPr lang="ru-RU" sz="2000" dirty="0"/>
              <a:t> </a:t>
            </a:r>
            <a:r>
              <a:rPr lang="ru-RU" sz="2000" dirty="0" err="1"/>
              <a:t>бу</a:t>
            </a:r>
            <a:r>
              <a:rPr lang="ru-RU" sz="2000" dirty="0"/>
              <a:t> </a:t>
            </a:r>
            <a:r>
              <a:rPr lang="ru-RU" sz="2000" dirty="0" err="1"/>
              <a:t>оралиқда</a:t>
            </a:r>
            <a:r>
              <a:rPr lang="ru-RU" sz="2000" dirty="0"/>
              <a:t> </a:t>
            </a:r>
            <a:r>
              <a:rPr lang="ru-RU" sz="2000" dirty="0" err="1"/>
              <a:t>ишлаб</a:t>
            </a:r>
            <a:r>
              <a:rPr lang="ru-RU" sz="2000" dirty="0"/>
              <a:t> </a:t>
            </a:r>
            <a:r>
              <a:rPr lang="ru-RU" sz="2000" dirty="0" err="1"/>
              <a:t>чиқаришнинг</a:t>
            </a:r>
            <a:r>
              <a:rPr lang="ru-RU" sz="2000" dirty="0"/>
              <a:t> </a:t>
            </a:r>
            <a:r>
              <a:rPr lang="ru-RU" sz="2000" dirty="0" err="1"/>
              <a:t>доимий</a:t>
            </a:r>
            <a:r>
              <a:rPr lang="ru-RU" sz="2000" dirty="0"/>
              <a:t> </a:t>
            </a:r>
            <a:r>
              <a:rPr lang="ru-RU" sz="2000" dirty="0" err="1"/>
              <a:t>ва</a:t>
            </a:r>
            <a:r>
              <a:rPr lang="ru-RU" sz="2000" dirty="0"/>
              <a:t> </a:t>
            </a:r>
            <a:r>
              <a:rPr lang="ru-RU" sz="2000" dirty="0" err="1"/>
              <a:t>ўзгарувчан</a:t>
            </a:r>
            <a:r>
              <a:rPr lang="ru-RU" sz="2000" dirty="0"/>
              <a:t> </a:t>
            </a:r>
            <a:r>
              <a:rPr lang="ru-RU" sz="2000" dirty="0" err="1"/>
              <a:t>омилларининг</a:t>
            </a:r>
            <a:r>
              <a:rPr lang="ru-RU" sz="2000" dirty="0"/>
              <a:t> </a:t>
            </a:r>
            <a:r>
              <a:rPr lang="ru-RU" sz="2000" dirty="0" err="1"/>
              <a:t>нисбатан</a:t>
            </a:r>
            <a:r>
              <a:rPr lang="ru-RU" sz="2000" dirty="0"/>
              <a:t> </a:t>
            </a:r>
            <a:r>
              <a:rPr lang="ru-RU" sz="2000" dirty="0" err="1"/>
              <a:t>мақбул</a:t>
            </a:r>
            <a:r>
              <a:rPr lang="ru-RU" sz="2000" dirty="0"/>
              <a:t> </a:t>
            </a:r>
            <a:r>
              <a:rPr lang="ru-RU" sz="2000" dirty="0" err="1"/>
              <a:t>мувозанати</a:t>
            </a:r>
            <a:r>
              <a:rPr lang="ru-RU" sz="2000" dirty="0"/>
              <a:t> </a:t>
            </a:r>
            <a:r>
              <a:rPr lang="ru-RU" sz="2000" dirty="0" err="1"/>
              <a:t>таъминланади</a:t>
            </a:r>
            <a:endParaRPr lang="ru-RU" sz="2000" dirty="0"/>
          </a:p>
        </p:txBody>
      </p:sp>
      <p:sp>
        <p:nvSpPr>
          <p:cNvPr id="6" name="Стрелка вниз 5"/>
          <p:cNvSpPr/>
          <p:nvPr/>
        </p:nvSpPr>
        <p:spPr>
          <a:xfrm>
            <a:off x="8799197" y="298146"/>
            <a:ext cx="559558" cy="713522"/>
          </a:xfrm>
          <a:prstGeom prst="down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00B050"/>
              </a:solidFill>
            </a:endParaRPr>
          </a:p>
        </p:txBody>
      </p:sp>
      <p:sp>
        <p:nvSpPr>
          <p:cNvPr id="7" name="Прямоугольник 6"/>
          <p:cNvSpPr/>
          <p:nvPr/>
        </p:nvSpPr>
        <p:spPr>
          <a:xfrm>
            <a:off x="2569780" y="36136"/>
            <a:ext cx="5110694" cy="523220"/>
          </a:xfrm>
          <a:prstGeom prst="rect">
            <a:avLst/>
          </a:prstGeom>
        </p:spPr>
        <p:txBody>
          <a:bodyPr wrap="none">
            <a:spAutoFit/>
          </a:bodyPr>
          <a:lstStyle/>
          <a:p>
            <a:r>
              <a:rPr lang="uz-Cyrl-UZ" sz="2800" b="1" dirty="0" smtClean="0"/>
              <a:t>Ишлаб чиқаришнинг 3 босқичи</a:t>
            </a:r>
            <a:endParaRPr lang="ru-RU" sz="2800" b="1" dirty="0"/>
          </a:p>
        </p:txBody>
      </p:sp>
      <p:grpSp>
        <p:nvGrpSpPr>
          <p:cNvPr id="8" name="Группа 7"/>
          <p:cNvGrpSpPr/>
          <p:nvPr/>
        </p:nvGrpSpPr>
        <p:grpSpPr>
          <a:xfrm>
            <a:off x="5023948" y="998109"/>
            <a:ext cx="5854262" cy="5954319"/>
            <a:chOff x="1787855" y="745857"/>
            <a:chExt cx="6178987" cy="5954319"/>
          </a:xfrm>
        </p:grpSpPr>
        <p:pic>
          <p:nvPicPr>
            <p:cNvPr id="9" name="Рисунок 8"/>
            <p:cNvPicPr>
              <a:picLocks noChangeAspect="1"/>
            </p:cNvPicPr>
            <p:nvPr/>
          </p:nvPicPr>
          <p:blipFill rotWithShape="1">
            <a:blip r:embed="rId2"/>
            <a:srcRect l="27588" t="17988" r="45928" b="18794"/>
            <a:stretch/>
          </p:blipFill>
          <p:spPr>
            <a:xfrm>
              <a:off x="1787855" y="745857"/>
              <a:ext cx="5559618" cy="5954319"/>
            </a:xfrm>
            <a:prstGeom prst="rect">
              <a:avLst/>
            </a:prstGeom>
          </p:spPr>
        </p:pic>
        <p:sp>
          <p:nvSpPr>
            <p:cNvPr id="10" name="TextBox 9"/>
            <p:cNvSpPr txBox="1"/>
            <p:nvPr/>
          </p:nvSpPr>
          <p:spPr>
            <a:xfrm>
              <a:off x="2996770" y="1061544"/>
              <a:ext cx="2027176" cy="723275"/>
            </a:xfrm>
            <a:prstGeom prst="rect">
              <a:avLst/>
            </a:prstGeom>
            <a:solidFill>
              <a:schemeClr val="bg1"/>
            </a:solidFill>
          </p:spPr>
          <p:txBody>
            <a:bodyPr wrap="square" rtlCol="0">
              <a:spAutoFit/>
            </a:bodyPr>
            <a:lstStyle/>
            <a:p>
              <a:r>
                <a:rPr lang="uz-Cyrl-UZ" dirty="0" smtClean="0"/>
                <a:t>1-босқич</a:t>
              </a:r>
            </a:p>
            <a:p>
              <a:endParaRPr lang="uz-Cyrl-UZ" sz="500" dirty="0" smtClean="0"/>
            </a:p>
            <a:p>
              <a:r>
                <a:rPr lang="uz-Cyrl-UZ" dirty="0" smtClean="0"/>
                <a:t>Норационал</a:t>
              </a:r>
              <a:endParaRPr lang="ru-RU" dirty="0"/>
            </a:p>
          </p:txBody>
        </p:sp>
        <p:sp>
          <p:nvSpPr>
            <p:cNvPr id="11" name="TextBox 10"/>
            <p:cNvSpPr txBox="1"/>
            <p:nvPr/>
          </p:nvSpPr>
          <p:spPr>
            <a:xfrm>
              <a:off x="5638259" y="1061544"/>
              <a:ext cx="2027176" cy="723275"/>
            </a:xfrm>
            <a:prstGeom prst="rect">
              <a:avLst/>
            </a:prstGeom>
            <a:solidFill>
              <a:schemeClr val="bg1"/>
            </a:solidFill>
          </p:spPr>
          <p:txBody>
            <a:bodyPr wrap="square" rtlCol="0">
              <a:spAutoFit/>
            </a:bodyPr>
            <a:lstStyle/>
            <a:p>
              <a:r>
                <a:rPr lang="uz-Cyrl-UZ" dirty="0"/>
                <a:t>2</a:t>
              </a:r>
              <a:r>
                <a:rPr lang="uz-Cyrl-UZ" dirty="0" smtClean="0"/>
                <a:t>-босқич</a:t>
              </a:r>
            </a:p>
            <a:p>
              <a:endParaRPr lang="uz-Cyrl-UZ" sz="500" dirty="0" smtClean="0"/>
            </a:p>
            <a:p>
              <a:r>
                <a:rPr lang="uz-Cyrl-UZ" dirty="0"/>
                <a:t>Р</a:t>
              </a:r>
              <a:r>
                <a:rPr lang="uz-Cyrl-UZ" dirty="0" smtClean="0"/>
                <a:t>ационал</a:t>
              </a:r>
              <a:endParaRPr lang="ru-RU" dirty="0"/>
            </a:p>
          </p:txBody>
        </p:sp>
        <p:sp>
          <p:nvSpPr>
            <p:cNvPr id="13" name="TextBox 12"/>
            <p:cNvSpPr txBox="1"/>
            <p:nvPr/>
          </p:nvSpPr>
          <p:spPr>
            <a:xfrm>
              <a:off x="2900855" y="2869325"/>
              <a:ext cx="1639614" cy="523220"/>
            </a:xfrm>
            <a:prstGeom prst="rect">
              <a:avLst/>
            </a:prstGeom>
            <a:solidFill>
              <a:schemeClr val="bg1"/>
            </a:solidFill>
          </p:spPr>
          <p:txBody>
            <a:bodyPr wrap="square" rtlCol="0">
              <a:spAutoFit/>
            </a:bodyPr>
            <a:lstStyle/>
            <a:p>
              <a:pPr algn="ctr"/>
              <a:r>
                <a:rPr lang="uz-Cyrl-UZ" sz="1400" dirty="0" smtClean="0"/>
                <a:t>Ўсувчи даромадлилик</a:t>
              </a:r>
              <a:endParaRPr lang="ru-RU" sz="1400" dirty="0"/>
            </a:p>
          </p:txBody>
        </p:sp>
        <p:sp>
          <p:nvSpPr>
            <p:cNvPr id="14" name="TextBox 13"/>
            <p:cNvSpPr txBox="1"/>
            <p:nvPr/>
          </p:nvSpPr>
          <p:spPr>
            <a:xfrm>
              <a:off x="5638259" y="2891964"/>
              <a:ext cx="1639614" cy="523220"/>
            </a:xfrm>
            <a:prstGeom prst="rect">
              <a:avLst/>
            </a:prstGeom>
            <a:solidFill>
              <a:schemeClr val="bg1"/>
            </a:solidFill>
          </p:spPr>
          <p:txBody>
            <a:bodyPr wrap="square" rtlCol="0">
              <a:spAutoFit/>
            </a:bodyPr>
            <a:lstStyle/>
            <a:p>
              <a:pPr algn="ctr"/>
              <a:r>
                <a:rPr lang="uz-Cyrl-UZ" sz="1400" dirty="0" smtClean="0"/>
                <a:t>Пасайиб борувчи даромадлилик</a:t>
              </a:r>
              <a:endParaRPr lang="ru-RU" sz="1400" dirty="0"/>
            </a:p>
          </p:txBody>
        </p:sp>
        <p:sp>
          <p:nvSpPr>
            <p:cNvPr id="16" name="TextBox 15"/>
            <p:cNvSpPr txBox="1"/>
            <p:nvPr/>
          </p:nvSpPr>
          <p:spPr>
            <a:xfrm>
              <a:off x="2867636" y="3532651"/>
              <a:ext cx="1639614" cy="384721"/>
            </a:xfrm>
            <a:prstGeom prst="rect">
              <a:avLst/>
            </a:prstGeom>
            <a:solidFill>
              <a:schemeClr val="bg1"/>
            </a:solidFill>
          </p:spPr>
          <p:txBody>
            <a:bodyPr wrap="square" rtlCol="0">
              <a:spAutoFit/>
            </a:bodyPr>
            <a:lstStyle/>
            <a:p>
              <a:pPr algn="ctr"/>
              <a:r>
                <a:rPr lang="uz-Cyrl-UZ" sz="1400" dirty="0" smtClean="0"/>
                <a:t>Ўтиш нуқтаси</a:t>
              </a:r>
            </a:p>
            <a:p>
              <a:pPr algn="ctr"/>
              <a:endParaRPr lang="ru-RU" sz="500" dirty="0"/>
            </a:p>
          </p:txBody>
        </p:sp>
        <p:sp>
          <p:nvSpPr>
            <p:cNvPr id="17" name="TextBox 16"/>
            <p:cNvSpPr txBox="1"/>
            <p:nvPr/>
          </p:nvSpPr>
          <p:spPr>
            <a:xfrm rot="16200000">
              <a:off x="1016476" y="3712021"/>
              <a:ext cx="2104752" cy="477054"/>
            </a:xfrm>
            <a:prstGeom prst="rect">
              <a:avLst/>
            </a:prstGeom>
            <a:solidFill>
              <a:schemeClr val="bg1"/>
            </a:solidFill>
          </p:spPr>
          <p:txBody>
            <a:bodyPr wrap="square" rtlCol="0">
              <a:spAutoFit/>
            </a:bodyPr>
            <a:lstStyle/>
            <a:p>
              <a:pPr algn="ctr"/>
              <a:r>
                <a:rPr lang="uz-Cyrl-UZ" sz="2000" dirty="0" smtClean="0"/>
                <a:t>Маҳсулот ҳажми</a:t>
              </a:r>
            </a:p>
            <a:p>
              <a:pPr algn="ctr"/>
              <a:endParaRPr lang="ru-RU" sz="500" dirty="0"/>
            </a:p>
          </p:txBody>
        </p:sp>
        <p:sp>
          <p:nvSpPr>
            <p:cNvPr id="18" name="TextBox 17"/>
            <p:cNvSpPr txBox="1"/>
            <p:nvPr/>
          </p:nvSpPr>
          <p:spPr>
            <a:xfrm>
              <a:off x="2639420" y="6159938"/>
              <a:ext cx="5327422" cy="369332"/>
            </a:xfrm>
            <a:prstGeom prst="rect">
              <a:avLst/>
            </a:prstGeom>
            <a:solidFill>
              <a:schemeClr val="bg1"/>
            </a:solidFill>
          </p:spPr>
          <p:txBody>
            <a:bodyPr wrap="square" rtlCol="0">
              <a:spAutoFit/>
            </a:bodyPr>
            <a:lstStyle/>
            <a:p>
              <a:pPr algn="ctr"/>
              <a:r>
                <a:rPr lang="uz-Cyrl-UZ" dirty="0" smtClean="0"/>
                <a:t>Ишлаб чиқаришнинг ўзгарувчан омили</a:t>
              </a:r>
              <a:endParaRPr lang="ru-RU" dirty="0"/>
            </a:p>
          </p:txBody>
        </p:sp>
      </p:grpSp>
      <p:sp>
        <p:nvSpPr>
          <p:cNvPr id="15" name="TextBox 14"/>
          <p:cNvSpPr txBox="1"/>
          <p:nvPr/>
        </p:nvSpPr>
        <p:spPr>
          <a:xfrm>
            <a:off x="1156138" y="6484883"/>
            <a:ext cx="2837793" cy="369332"/>
          </a:xfrm>
          <a:prstGeom prst="rect">
            <a:avLst/>
          </a:prstGeom>
          <a:noFill/>
        </p:spPr>
        <p:txBody>
          <a:bodyPr wrap="square" rtlCol="0">
            <a:spAutoFit/>
          </a:bodyPr>
          <a:lstStyle/>
          <a:p>
            <a:r>
              <a:rPr lang="uz-Cyrl-UZ" dirty="0" smtClean="0"/>
              <a:t>Манба: К.Сио, 2000</a:t>
            </a:r>
            <a:endParaRPr lang="ru-RU" dirty="0"/>
          </a:p>
        </p:txBody>
      </p:sp>
    </p:spTree>
    <p:extLst>
      <p:ext uri="{BB962C8B-B14F-4D97-AF65-F5344CB8AC3E}">
        <p14:creationId xmlns:p14="http://schemas.microsoft.com/office/powerpoint/2010/main" val="179977432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50085" y="893304"/>
            <a:ext cx="2805668" cy="483209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ru-RU" sz="2000" b="1" dirty="0" smtClean="0"/>
              <a:t>	</a:t>
            </a:r>
            <a:r>
              <a:rPr lang="ru-RU" b="1" dirty="0" smtClean="0"/>
              <a:t>3-босқич</a:t>
            </a:r>
            <a:r>
              <a:rPr lang="ru-RU" dirty="0"/>
              <a:t>. Ушбу </a:t>
            </a:r>
            <a:r>
              <a:rPr lang="ru-RU" dirty="0" err="1"/>
              <a:t>босқичда</a:t>
            </a:r>
            <a:r>
              <a:rPr lang="ru-RU" dirty="0"/>
              <a:t>, </a:t>
            </a:r>
            <a:r>
              <a:rPr lang="ru-RU" dirty="0" err="1"/>
              <a:t>ишлаб</a:t>
            </a:r>
            <a:r>
              <a:rPr lang="ru-RU" dirty="0"/>
              <a:t> </a:t>
            </a:r>
            <a:r>
              <a:rPr lang="ru-RU" dirty="0" err="1"/>
              <a:t>чиқаришнинг</a:t>
            </a:r>
            <a:r>
              <a:rPr lang="ru-RU" dirty="0"/>
              <a:t> </a:t>
            </a:r>
            <a:r>
              <a:rPr lang="ru-RU" dirty="0" err="1"/>
              <a:t>ўзгарувчан</a:t>
            </a:r>
            <a:r>
              <a:rPr lang="ru-RU" dirty="0"/>
              <a:t> </a:t>
            </a:r>
            <a:r>
              <a:rPr lang="ru-RU" dirty="0" err="1"/>
              <a:t>омили</a:t>
            </a:r>
            <a:r>
              <a:rPr lang="ru-RU" dirty="0"/>
              <a:t> - Х, 60 </a:t>
            </a:r>
            <a:r>
              <a:rPr lang="ru-RU" dirty="0" err="1"/>
              <a:t>бирликдан</a:t>
            </a:r>
            <a:r>
              <a:rPr lang="ru-RU" dirty="0"/>
              <a:t> </a:t>
            </a:r>
            <a:r>
              <a:rPr lang="ru-RU" dirty="0" err="1"/>
              <a:t>ошиб</a:t>
            </a:r>
            <a:r>
              <a:rPr lang="ru-RU" dirty="0"/>
              <a:t> </a:t>
            </a:r>
            <a:r>
              <a:rPr lang="ru-RU" dirty="0" err="1"/>
              <a:t>кетиши</a:t>
            </a:r>
            <a:r>
              <a:rPr lang="ru-RU" dirty="0"/>
              <a:t> </a:t>
            </a:r>
            <a:r>
              <a:rPr lang="ru-RU" dirty="0" err="1"/>
              <a:t>билан</a:t>
            </a:r>
            <a:r>
              <a:rPr lang="ru-RU" dirty="0"/>
              <a:t> </a:t>
            </a:r>
            <a:r>
              <a:rPr lang="ru-RU" dirty="0" err="1"/>
              <a:t>тавсифланади</a:t>
            </a:r>
            <a:r>
              <a:rPr lang="ru-RU" dirty="0"/>
              <a:t>, </a:t>
            </a:r>
            <a:r>
              <a:rPr lang="ru-RU" dirty="0" err="1"/>
              <a:t>ўзгарувчан</a:t>
            </a:r>
            <a:r>
              <a:rPr lang="ru-RU" dirty="0"/>
              <a:t> </a:t>
            </a:r>
            <a:r>
              <a:rPr lang="ru-RU" dirty="0" err="1"/>
              <a:t>омил</a:t>
            </a:r>
            <a:r>
              <a:rPr lang="ru-RU" dirty="0"/>
              <a:t> </a:t>
            </a:r>
            <a:r>
              <a:rPr lang="ru-RU" dirty="0" err="1"/>
              <a:t>доимий</a:t>
            </a:r>
            <a:r>
              <a:rPr lang="ru-RU" dirty="0"/>
              <a:t> </a:t>
            </a:r>
            <a:r>
              <a:rPr lang="ru-RU" dirty="0" err="1"/>
              <a:t>омилларга</a:t>
            </a:r>
            <a:r>
              <a:rPr lang="ru-RU" dirty="0"/>
              <a:t> </a:t>
            </a:r>
            <a:r>
              <a:rPr lang="ru-RU" dirty="0" err="1"/>
              <a:t>нисбатан</a:t>
            </a:r>
            <a:r>
              <a:rPr lang="ru-RU" dirty="0"/>
              <a:t> </a:t>
            </a:r>
            <a:r>
              <a:rPr lang="ru-RU" dirty="0" err="1"/>
              <a:t>ишлаб</a:t>
            </a:r>
            <a:r>
              <a:rPr lang="ru-RU" dirty="0"/>
              <a:t> </a:t>
            </a:r>
            <a:r>
              <a:rPr lang="ru-RU" dirty="0" err="1"/>
              <a:t>чиқариш</a:t>
            </a:r>
            <a:r>
              <a:rPr lang="ru-RU" dirty="0"/>
              <a:t> </a:t>
            </a:r>
            <a:r>
              <a:rPr lang="ru-RU" dirty="0" err="1"/>
              <a:t>жараёнига</a:t>
            </a:r>
            <a:r>
              <a:rPr lang="ru-RU" dirty="0"/>
              <a:t> </a:t>
            </a:r>
            <a:r>
              <a:rPr lang="ru-RU" dirty="0" err="1"/>
              <a:t>ортиқча</a:t>
            </a:r>
            <a:r>
              <a:rPr lang="ru-RU" dirty="0"/>
              <a:t> </a:t>
            </a:r>
            <a:r>
              <a:rPr lang="ru-RU" dirty="0" err="1"/>
              <a:t>миқдорда</a:t>
            </a:r>
            <a:r>
              <a:rPr lang="ru-RU" dirty="0"/>
              <a:t> </a:t>
            </a:r>
            <a:r>
              <a:rPr lang="ru-RU" dirty="0" err="1"/>
              <a:t>киритилади</a:t>
            </a:r>
            <a:r>
              <a:rPr lang="ru-RU" dirty="0"/>
              <a:t>. </a:t>
            </a:r>
            <a:r>
              <a:rPr lang="ru-RU" dirty="0" err="1"/>
              <a:t>Бундай</a:t>
            </a:r>
            <a:r>
              <a:rPr lang="ru-RU" dirty="0"/>
              <a:t> </a:t>
            </a:r>
            <a:r>
              <a:rPr lang="ru-RU" dirty="0" err="1"/>
              <a:t>ҳолда</a:t>
            </a:r>
            <a:r>
              <a:rPr lang="ru-RU" dirty="0"/>
              <a:t>, </a:t>
            </a:r>
            <a:r>
              <a:rPr lang="ru-RU" dirty="0" err="1"/>
              <a:t>маржинал</a:t>
            </a:r>
            <a:r>
              <a:rPr lang="ru-RU" dirty="0"/>
              <a:t> </a:t>
            </a:r>
            <a:r>
              <a:rPr lang="ru-RU" dirty="0" err="1"/>
              <a:t>маҳсулотнинг</a:t>
            </a:r>
            <a:r>
              <a:rPr lang="ru-RU" dirty="0"/>
              <a:t> </a:t>
            </a:r>
            <a:r>
              <a:rPr lang="ru-RU" dirty="0" err="1"/>
              <a:t>функцияси</a:t>
            </a:r>
            <a:r>
              <a:rPr lang="ru-RU" dirty="0"/>
              <a:t> </a:t>
            </a:r>
            <a:r>
              <a:rPr lang="ru-RU" dirty="0" err="1"/>
              <a:t>салбий</a:t>
            </a:r>
            <a:r>
              <a:rPr lang="ru-RU" dirty="0"/>
              <a:t> </a:t>
            </a:r>
            <a:r>
              <a:rPr lang="ru-RU" dirty="0" err="1"/>
              <a:t>бўлади</a:t>
            </a:r>
            <a:r>
              <a:rPr lang="ru-RU" dirty="0"/>
              <a:t> </a:t>
            </a:r>
            <a:r>
              <a:rPr lang="ru-RU" dirty="0" err="1"/>
              <a:t>ва</a:t>
            </a:r>
            <a:r>
              <a:rPr lang="ru-RU" dirty="0"/>
              <a:t> </a:t>
            </a:r>
            <a:r>
              <a:rPr lang="ru-RU" dirty="0" err="1"/>
              <a:t>умумий</a:t>
            </a:r>
            <a:r>
              <a:rPr lang="ru-RU" dirty="0"/>
              <a:t> </a:t>
            </a:r>
            <a:r>
              <a:rPr lang="ru-RU" dirty="0" err="1"/>
              <a:t>ишлаб</a:t>
            </a:r>
            <a:r>
              <a:rPr lang="ru-RU" dirty="0"/>
              <a:t> </a:t>
            </a:r>
            <a:r>
              <a:rPr lang="ru-RU" dirty="0" err="1"/>
              <a:t>чиқариш</a:t>
            </a:r>
            <a:r>
              <a:rPr lang="ru-RU" dirty="0"/>
              <a:t> </a:t>
            </a:r>
            <a:r>
              <a:rPr lang="ru-RU" dirty="0" err="1"/>
              <a:t>камаяди</a:t>
            </a:r>
            <a:r>
              <a:rPr lang="ru-RU" dirty="0"/>
              <a:t>. Ушбу </a:t>
            </a:r>
            <a:r>
              <a:rPr lang="ru-RU" dirty="0" err="1"/>
              <a:t>босқичда</a:t>
            </a:r>
            <a:r>
              <a:rPr lang="ru-RU" dirty="0"/>
              <a:t> </a:t>
            </a:r>
            <a:r>
              <a:rPr lang="ru-RU" dirty="0" err="1"/>
              <a:t>ишлаб</a:t>
            </a:r>
            <a:r>
              <a:rPr lang="ru-RU" dirty="0"/>
              <a:t> </a:t>
            </a:r>
            <a:r>
              <a:rPr lang="ru-RU" dirty="0" err="1"/>
              <a:t>чиқариш</a:t>
            </a:r>
            <a:r>
              <a:rPr lang="ru-RU" dirty="0"/>
              <a:t> </a:t>
            </a:r>
            <a:r>
              <a:rPr lang="ru-RU" dirty="0" err="1"/>
              <a:t>мутлақо</a:t>
            </a:r>
            <a:r>
              <a:rPr lang="ru-RU" dirty="0"/>
              <a:t> </a:t>
            </a:r>
            <a:r>
              <a:rPr lang="ru-RU" dirty="0" err="1"/>
              <a:t>норационал</a:t>
            </a:r>
            <a:r>
              <a:rPr lang="ru-RU" dirty="0"/>
              <a:t> </a:t>
            </a:r>
            <a:r>
              <a:rPr lang="ru-RU" dirty="0" err="1"/>
              <a:t>ҳисобланади</a:t>
            </a:r>
            <a:r>
              <a:rPr lang="ru-RU" dirty="0"/>
              <a:t>.</a:t>
            </a:r>
          </a:p>
        </p:txBody>
      </p:sp>
      <p:sp>
        <p:nvSpPr>
          <p:cNvPr id="3" name="Стрелка вниз 2"/>
          <p:cNvSpPr/>
          <p:nvPr/>
        </p:nvSpPr>
        <p:spPr>
          <a:xfrm>
            <a:off x="8492048" y="280490"/>
            <a:ext cx="559558" cy="713522"/>
          </a:xfrm>
          <a:prstGeom prst="down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00B050"/>
              </a:solidFill>
            </a:endParaRPr>
          </a:p>
        </p:txBody>
      </p:sp>
      <p:sp>
        <p:nvSpPr>
          <p:cNvPr id="6" name="Прямоугольник 5"/>
          <p:cNvSpPr/>
          <p:nvPr/>
        </p:nvSpPr>
        <p:spPr>
          <a:xfrm>
            <a:off x="340250" y="114031"/>
            <a:ext cx="5110694" cy="523220"/>
          </a:xfrm>
          <a:prstGeom prst="rect">
            <a:avLst/>
          </a:prstGeom>
        </p:spPr>
        <p:txBody>
          <a:bodyPr wrap="none">
            <a:spAutoFit/>
          </a:bodyPr>
          <a:lstStyle/>
          <a:p>
            <a:r>
              <a:rPr lang="uz-Cyrl-UZ" sz="2800" b="1" dirty="0" smtClean="0"/>
              <a:t>Ишлаб чиқаришнинг 3 босқичи</a:t>
            </a:r>
            <a:endParaRPr lang="ru-RU" sz="2800" b="1" dirty="0"/>
          </a:p>
        </p:txBody>
      </p:sp>
      <p:grpSp>
        <p:nvGrpSpPr>
          <p:cNvPr id="7" name="Группа 6"/>
          <p:cNvGrpSpPr/>
          <p:nvPr/>
        </p:nvGrpSpPr>
        <p:grpSpPr>
          <a:xfrm>
            <a:off x="3417563" y="1009549"/>
            <a:ext cx="6350930" cy="5741427"/>
            <a:chOff x="1830325" y="745857"/>
            <a:chExt cx="7794599" cy="5954319"/>
          </a:xfrm>
        </p:grpSpPr>
        <p:pic>
          <p:nvPicPr>
            <p:cNvPr id="8" name="Рисунок 7"/>
            <p:cNvPicPr>
              <a:picLocks noChangeAspect="1"/>
            </p:cNvPicPr>
            <p:nvPr/>
          </p:nvPicPr>
          <p:blipFill rotWithShape="1">
            <a:blip r:embed="rId2"/>
            <a:srcRect l="28569" t="17988" r="35089" b="18794"/>
            <a:stretch/>
          </p:blipFill>
          <p:spPr>
            <a:xfrm>
              <a:off x="1993830" y="745857"/>
              <a:ext cx="7628925" cy="5954319"/>
            </a:xfrm>
            <a:prstGeom prst="rect">
              <a:avLst/>
            </a:prstGeom>
          </p:spPr>
        </p:pic>
        <p:sp>
          <p:nvSpPr>
            <p:cNvPr id="9" name="TextBox 8"/>
            <p:cNvSpPr txBox="1"/>
            <p:nvPr/>
          </p:nvSpPr>
          <p:spPr>
            <a:xfrm>
              <a:off x="2996770" y="1061544"/>
              <a:ext cx="2027176" cy="723275"/>
            </a:xfrm>
            <a:prstGeom prst="rect">
              <a:avLst/>
            </a:prstGeom>
            <a:solidFill>
              <a:schemeClr val="bg1"/>
            </a:solidFill>
          </p:spPr>
          <p:txBody>
            <a:bodyPr wrap="square" rtlCol="0">
              <a:spAutoFit/>
            </a:bodyPr>
            <a:lstStyle/>
            <a:p>
              <a:r>
                <a:rPr lang="uz-Cyrl-UZ" dirty="0" smtClean="0"/>
                <a:t>1-босқич</a:t>
              </a:r>
            </a:p>
            <a:p>
              <a:endParaRPr lang="uz-Cyrl-UZ" sz="500" dirty="0" smtClean="0"/>
            </a:p>
            <a:p>
              <a:r>
                <a:rPr lang="uz-Cyrl-UZ" dirty="0" smtClean="0"/>
                <a:t>Норационал</a:t>
              </a:r>
              <a:endParaRPr lang="ru-RU" dirty="0"/>
            </a:p>
          </p:txBody>
        </p:sp>
        <p:sp>
          <p:nvSpPr>
            <p:cNvPr id="10" name="TextBox 9"/>
            <p:cNvSpPr txBox="1"/>
            <p:nvPr/>
          </p:nvSpPr>
          <p:spPr>
            <a:xfrm>
              <a:off x="5638259" y="1061544"/>
              <a:ext cx="2027176" cy="723275"/>
            </a:xfrm>
            <a:prstGeom prst="rect">
              <a:avLst/>
            </a:prstGeom>
            <a:solidFill>
              <a:schemeClr val="bg1"/>
            </a:solidFill>
          </p:spPr>
          <p:txBody>
            <a:bodyPr wrap="square" rtlCol="0">
              <a:spAutoFit/>
            </a:bodyPr>
            <a:lstStyle/>
            <a:p>
              <a:r>
                <a:rPr lang="uz-Cyrl-UZ" dirty="0"/>
                <a:t>2</a:t>
              </a:r>
              <a:r>
                <a:rPr lang="uz-Cyrl-UZ" dirty="0" smtClean="0"/>
                <a:t>-босқич</a:t>
              </a:r>
            </a:p>
            <a:p>
              <a:endParaRPr lang="uz-Cyrl-UZ" sz="500" dirty="0" smtClean="0"/>
            </a:p>
            <a:p>
              <a:r>
                <a:rPr lang="uz-Cyrl-UZ" dirty="0"/>
                <a:t>Р</a:t>
              </a:r>
              <a:r>
                <a:rPr lang="uz-Cyrl-UZ" dirty="0" smtClean="0"/>
                <a:t>ационал</a:t>
              </a:r>
              <a:endParaRPr lang="ru-RU" dirty="0"/>
            </a:p>
          </p:txBody>
        </p:sp>
        <p:sp>
          <p:nvSpPr>
            <p:cNvPr id="11" name="TextBox 10"/>
            <p:cNvSpPr txBox="1"/>
            <p:nvPr/>
          </p:nvSpPr>
          <p:spPr>
            <a:xfrm>
              <a:off x="7597748" y="1075529"/>
              <a:ext cx="2027176" cy="723275"/>
            </a:xfrm>
            <a:prstGeom prst="rect">
              <a:avLst/>
            </a:prstGeom>
            <a:solidFill>
              <a:schemeClr val="bg1"/>
            </a:solidFill>
          </p:spPr>
          <p:txBody>
            <a:bodyPr wrap="square" rtlCol="0">
              <a:spAutoFit/>
            </a:bodyPr>
            <a:lstStyle/>
            <a:p>
              <a:r>
                <a:rPr lang="uz-Cyrl-UZ" dirty="0"/>
                <a:t>3</a:t>
              </a:r>
              <a:r>
                <a:rPr lang="uz-Cyrl-UZ" dirty="0" smtClean="0"/>
                <a:t>-босқич</a:t>
              </a:r>
            </a:p>
            <a:p>
              <a:endParaRPr lang="uz-Cyrl-UZ" sz="500" dirty="0" smtClean="0"/>
            </a:p>
            <a:p>
              <a:r>
                <a:rPr lang="uz-Cyrl-UZ" dirty="0" smtClean="0"/>
                <a:t>Норационал</a:t>
              </a:r>
              <a:endParaRPr lang="ru-RU" dirty="0"/>
            </a:p>
          </p:txBody>
        </p:sp>
        <p:sp>
          <p:nvSpPr>
            <p:cNvPr id="12" name="TextBox 11"/>
            <p:cNvSpPr txBox="1"/>
            <p:nvPr/>
          </p:nvSpPr>
          <p:spPr>
            <a:xfrm>
              <a:off x="2900855" y="2869325"/>
              <a:ext cx="1639614" cy="523220"/>
            </a:xfrm>
            <a:prstGeom prst="rect">
              <a:avLst/>
            </a:prstGeom>
            <a:solidFill>
              <a:schemeClr val="bg1"/>
            </a:solidFill>
          </p:spPr>
          <p:txBody>
            <a:bodyPr wrap="square" rtlCol="0">
              <a:spAutoFit/>
            </a:bodyPr>
            <a:lstStyle/>
            <a:p>
              <a:pPr algn="ctr"/>
              <a:r>
                <a:rPr lang="uz-Cyrl-UZ" sz="1400" dirty="0" smtClean="0"/>
                <a:t>Ўсувчи даромадлилик</a:t>
              </a:r>
              <a:endParaRPr lang="ru-RU" sz="1400" dirty="0"/>
            </a:p>
          </p:txBody>
        </p:sp>
        <p:sp>
          <p:nvSpPr>
            <p:cNvPr id="13" name="TextBox 12"/>
            <p:cNvSpPr txBox="1"/>
            <p:nvPr/>
          </p:nvSpPr>
          <p:spPr>
            <a:xfrm>
              <a:off x="5638259" y="2891964"/>
              <a:ext cx="1639614" cy="523220"/>
            </a:xfrm>
            <a:prstGeom prst="rect">
              <a:avLst/>
            </a:prstGeom>
            <a:solidFill>
              <a:schemeClr val="bg1"/>
            </a:solidFill>
          </p:spPr>
          <p:txBody>
            <a:bodyPr wrap="square" rtlCol="0">
              <a:spAutoFit/>
            </a:bodyPr>
            <a:lstStyle/>
            <a:p>
              <a:pPr algn="ctr"/>
              <a:r>
                <a:rPr lang="uz-Cyrl-UZ" sz="1400" dirty="0" smtClean="0"/>
                <a:t>Пасайиб борувчи даромадлилик</a:t>
              </a:r>
              <a:endParaRPr lang="ru-RU" sz="1400" dirty="0"/>
            </a:p>
          </p:txBody>
        </p:sp>
        <p:sp>
          <p:nvSpPr>
            <p:cNvPr id="14" name="TextBox 13"/>
            <p:cNvSpPr txBox="1"/>
            <p:nvPr/>
          </p:nvSpPr>
          <p:spPr>
            <a:xfrm>
              <a:off x="7414507" y="2870944"/>
              <a:ext cx="1639614" cy="523220"/>
            </a:xfrm>
            <a:prstGeom prst="rect">
              <a:avLst/>
            </a:prstGeom>
            <a:solidFill>
              <a:schemeClr val="bg1"/>
            </a:solidFill>
          </p:spPr>
          <p:txBody>
            <a:bodyPr wrap="square" rtlCol="0">
              <a:spAutoFit/>
            </a:bodyPr>
            <a:lstStyle/>
            <a:p>
              <a:pPr algn="ctr"/>
              <a:r>
                <a:rPr lang="uz-Cyrl-UZ" sz="1400" dirty="0" smtClean="0"/>
                <a:t>Манфий</a:t>
              </a:r>
            </a:p>
            <a:p>
              <a:pPr algn="ctr"/>
              <a:r>
                <a:rPr lang="uz-Cyrl-UZ" sz="1400" dirty="0" smtClean="0"/>
                <a:t>даромадлилик</a:t>
              </a:r>
              <a:endParaRPr lang="ru-RU" sz="1400" dirty="0"/>
            </a:p>
          </p:txBody>
        </p:sp>
        <p:sp>
          <p:nvSpPr>
            <p:cNvPr id="15" name="TextBox 14"/>
            <p:cNvSpPr txBox="1"/>
            <p:nvPr/>
          </p:nvSpPr>
          <p:spPr>
            <a:xfrm>
              <a:off x="2867636" y="3532651"/>
              <a:ext cx="1639614" cy="384721"/>
            </a:xfrm>
            <a:prstGeom prst="rect">
              <a:avLst/>
            </a:prstGeom>
            <a:solidFill>
              <a:schemeClr val="bg1"/>
            </a:solidFill>
          </p:spPr>
          <p:txBody>
            <a:bodyPr wrap="square" rtlCol="0">
              <a:spAutoFit/>
            </a:bodyPr>
            <a:lstStyle/>
            <a:p>
              <a:pPr algn="ctr"/>
              <a:r>
                <a:rPr lang="uz-Cyrl-UZ" sz="1400" dirty="0" smtClean="0"/>
                <a:t>Ўтиш нуқтаси</a:t>
              </a:r>
            </a:p>
            <a:p>
              <a:pPr algn="ctr"/>
              <a:endParaRPr lang="ru-RU" sz="500" dirty="0"/>
            </a:p>
          </p:txBody>
        </p:sp>
        <p:sp>
          <p:nvSpPr>
            <p:cNvPr id="16" name="TextBox 15"/>
            <p:cNvSpPr txBox="1"/>
            <p:nvPr/>
          </p:nvSpPr>
          <p:spPr>
            <a:xfrm rot="16200000">
              <a:off x="1016476" y="3712021"/>
              <a:ext cx="2104752" cy="477054"/>
            </a:xfrm>
            <a:prstGeom prst="rect">
              <a:avLst/>
            </a:prstGeom>
            <a:solidFill>
              <a:schemeClr val="bg1"/>
            </a:solidFill>
          </p:spPr>
          <p:txBody>
            <a:bodyPr wrap="square" rtlCol="0">
              <a:spAutoFit/>
            </a:bodyPr>
            <a:lstStyle/>
            <a:p>
              <a:pPr algn="ctr"/>
              <a:r>
                <a:rPr lang="uz-Cyrl-UZ" sz="2000" dirty="0" smtClean="0"/>
                <a:t>Маҳсулот ҳажми</a:t>
              </a:r>
            </a:p>
            <a:p>
              <a:pPr algn="ctr"/>
              <a:endParaRPr lang="ru-RU" sz="500" dirty="0"/>
            </a:p>
          </p:txBody>
        </p:sp>
        <p:sp>
          <p:nvSpPr>
            <p:cNvPr id="17" name="TextBox 16"/>
            <p:cNvSpPr txBox="1"/>
            <p:nvPr/>
          </p:nvSpPr>
          <p:spPr>
            <a:xfrm>
              <a:off x="2639420" y="6159938"/>
              <a:ext cx="5327422" cy="369332"/>
            </a:xfrm>
            <a:prstGeom prst="rect">
              <a:avLst/>
            </a:prstGeom>
            <a:solidFill>
              <a:schemeClr val="bg1"/>
            </a:solidFill>
          </p:spPr>
          <p:txBody>
            <a:bodyPr wrap="square" rtlCol="0">
              <a:spAutoFit/>
            </a:bodyPr>
            <a:lstStyle/>
            <a:p>
              <a:pPr algn="ctr"/>
              <a:r>
                <a:rPr lang="uz-Cyrl-UZ" dirty="0" smtClean="0"/>
                <a:t>Ишлаб чиқаришнинг ўзгарувчан омили</a:t>
              </a:r>
              <a:endParaRPr lang="ru-RU" dirty="0"/>
            </a:p>
          </p:txBody>
        </p:sp>
      </p:grpSp>
      <p:sp>
        <p:nvSpPr>
          <p:cNvPr id="18" name="TextBox 17"/>
          <p:cNvSpPr txBox="1"/>
          <p:nvPr/>
        </p:nvSpPr>
        <p:spPr>
          <a:xfrm>
            <a:off x="1928114" y="6483913"/>
            <a:ext cx="2837793" cy="369332"/>
          </a:xfrm>
          <a:prstGeom prst="rect">
            <a:avLst/>
          </a:prstGeom>
          <a:noFill/>
        </p:spPr>
        <p:txBody>
          <a:bodyPr wrap="square" rtlCol="0">
            <a:spAutoFit/>
          </a:bodyPr>
          <a:lstStyle/>
          <a:p>
            <a:r>
              <a:rPr lang="uz-Cyrl-UZ" dirty="0" smtClean="0"/>
              <a:t>Манба: К.Сио, 2000</a:t>
            </a:r>
            <a:endParaRPr lang="ru-RU" dirty="0"/>
          </a:p>
        </p:txBody>
      </p:sp>
    </p:spTree>
    <p:extLst>
      <p:ext uri="{BB962C8B-B14F-4D97-AF65-F5344CB8AC3E}">
        <p14:creationId xmlns:p14="http://schemas.microsoft.com/office/powerpoint/2010/main" val="99115787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41003" y="474736"/>
            <a:ext cx="5447582" cy="523220"/>
          </a:xfrm>
          <a:prstGeom prst="rect">
            <a:avLst/>
          </a:prstGeom>
        </p:spPr>
        <p:txBody>
          <a:bodyPr wrap="none">
            <a:spAutoFit/>
          </a:bodyPr>
          <a:lstStyle/>
          <a:p>
            <a:r>
              <a:rPr lang="ru-RU" sz="2800" b="1" dirty="0" err="1" smtClean="0"/>
              <a:t>Ишлаб</a:t>
            </a:r>
            <a:r>
              <a:rPr lang="ru-RU" sz="2800" b="1" dirty="0" smtClean="0"/>
              <a:t> </a:t>
            </a:r>
            <a:r>
              <a:rPr lang="ru-RU" sz="2800" b="1" dirty="0" err="1" smtClean="0"/>
              <a:t>чиқаришнинг</a:t>
            </a:r>
            <a:r>
              <a:rPr lang="ru-RU" sz="2800" b="1" dirty="0" smtClean="0"/>
              <a:t> </a:t>
            </a:r>
            <a:r>
              <a:rPr lang="ru-RU" sz="2800" b="1" dirty="0" err="1" smtClean="0"/>
              <a:t>эластиклиги</a:t>
            </a:r>
            <a:endParaRPr lang="ru-RU" sz="2800" b="1" dirty="0"/>
          </a:p>
        </p:txBody>
      </p:sp>
      <p:sp>
        <p:nvSpPr>
          <p:cNvPr id="3" name="Прямоугольник 2"/>
          <p:cNvSpPr/>
          <p:nvPr/>
        </p:nvSpPr>
        <p:spPr>
          <a:xfrm>
            <a:off x="1050719" y="1054460"/>
            <a:ext cx="9880980" cy="1569660"/>
          </a:xfrm>
          <a:prstGeom prst="rect">
            <a:avLst/>
          </a:prstGeom>
        </p:spPr>
        <p:txBody>
          <a:bodyPr wrap="square">
            <a:spAutoFit/>
          </a:bodyPr>
          <a:lstStyle/>
          <a:p>
            <a:pPr algn="just"/>
            <a:r>
              <a:rPr lang="en-US" dirty="0" smtClean="0"/>
              <a:t>	</a:t>
            </a:r>
            <a:r>
              <a:rPr lang="ru-RU" dirty="0"/>
              <a:t> </a:t>
            </a:r>
            <a:r>
              <a:rPr lang="ru-RU" sz="2400" dirty="0" err="1"/>
              <a:t>Ишлаб</a:t>
            </a:r>
            <a:r>
              <a:rPr lang="ru-RU" sz="2400" dirty="0"/>
              <a:t> </a:t>
            </a:r>
            <a:r>
              <a:rPr lang="ru-RU" sz="2400" dirty="0" err="1"/>
              <a:t>чиқаришнинг</a:t>
            </a:r>
            <a:r>
              <a:rPr lang="ru-RU" sz="2400" dirty="0"/>
              <a:t> </a:t>
            </a:r>
            <a:r>
              <a:rPr lang="ru-RU" sz="2400" dirty="0" err="1" smtClean="0"/>
              <a:t>эластиклиги</a:t>
            </a:r>
            <a:r>
              <a:rPr lang="ru-RU" sz="2400" dirty="0" smtClean="0"/>
              <a:t> </a:t>
            </a:r>
            <a:r>
              <a:rPr lang="ru-RU" sz="2400" dirty="0" err="1"/>
              <a:t>деганда</a:t>
            </a:r>
            <a:r>
              <a:rPr lang="ru-RU" sz="2400" dirty="0"/>
              <a:t> </a:t>
            </a:r>
            <a:r>
              <a:rPr lang="ru-RU" sz="2400" dirty="0" err="1" smtClean="0"/>
              <a:t>умумий</a:t>
            </a:r>
            <a:r>
              <a:rPr lang="ru-RU" sz="2400" dirty="0" smtClean="0"/>
              <a:t> </a:t>
            </a:r>
            <a:r>
              <a:rPr lang="ru-RU" sz="2400" dirty="0" err="1" smtClean="0"/>
              <a:t>маҳсулотдаги</a:t>
            </a:r>
            <a:r>
              <a:rPr lang="ru-RU" sz="2400" dirty="0" smtClean="0"/>
              <a:t> </a:t>
            </a:r>
            <a:r>
              <a:rPr lang="ru-RU" sz="2400" dirty="0" err="1" smtClean="0"/>
              <a:t>ўзгаришнинг</a:t>
            </a:r>
            <a:r>
              <a:rPr lang="ru-RU" sz="2400" dirty="0" smtClean="0"/>
              <a:t> </a:t>
            </a:r>
            <a:r>
              <a:rPr lang="ru-RU" sz="2400" dirty="0" err="1" smtClean="0"/>
              <a:t>ишлаб</a:t>
            </a:r>
            <a:r>
              <a:rPr lang="ru-RU" sz="2400" dirty="0" smtClean="0"/>
              <a:t> </a:t>
            </a:r>
            <a:r>
              <a:rPr lang="ru-RU" sz="2400" dirty="0" err="1" smtClean="0"/>
              <a:t>чиқариш</a:t>
            </a:r>
            <a:r>
              <a:rPr lang="ru-RU" sz="2400" dirty="0" smtClean="0"/>
              <a:t> </a:t>
            </a:r>
            <a:r>
              <a:rPr lang="ru-RU" sz="2400" dirty="0" err="1" smtClean="0"/>
              <a:t>омилининг</a:t>
            </a:r>
            <a:r>
              <a:rPr lang="ru-RU" sz="2400" dirty="0" smtClean="0"/>
              <a:t> </a:t>
            </a:r>
            <a:r>
              <a:rPr lang="ru-RU" sz="2400" dirty="0" err="1" smtClean="0"/>
              <a:t>сезиларсиз</a:t>
            </a:r>
            <a:r>
              <a:rPr lang="ru-RU" sz="2400" dirty="0" smtClean="0"/>
              <a:t> </a:t>
            </a:r>
            <a:r>
              <a:rPr lang="ru-RU" sz="2400" dirty="0" err="1"/>
              <a:t>ўзгаришига</a:t>
            </a:r>
            <a:r>
              <a:rPr lang="ru-RU" sz="2400" dirty="0"/>
              <a:t> </a:t>
            </a:r>
            <a:r>
              <a:rPr lang="ru-RU" sz="2400" dirty="0" err="1"/>
              <a:t>нисбати</a:t>
            </a:r>
            <a:r>
              <a:rPr lang="ru-RU" sz="2400" dirty="0"/>
              <a:t> </a:t>
            </a:r>
            <a:r>
              <a:rPr lang="ru-RU" sz="2400" dirty="0" err="1"/>
              <a:t>тушунилади</a:t>
            </a:r>
            <a:r>
              <a:rPr lang="ru-RU" sz="2400" dirty="0"/>
              <a:t>. </a:t>
            </a:r>
            <a:endParaRPr lang="ru-RU" sz="2400" dirty="0" smtClean="0"/>
          </a:p>
          <a:p>
            <a:pPr algn="just"/>
            <a:endParaRPr lang="ru-RU" sz="2400" dirty="0"/>
          </a:p>
        </p:txBody>
      </p:sp>
      <p:pic>
        <p:nvPicPr>
          <p:cNvPr id="4" name="Рисунок 3"/>
          <p:cNvPicPr>
            <a:picLocks noChangeAspect="1"/>
          </p:cNvPicPr>
          <p:nvPr/>
        </p:nvPicPr>
        <p:blipFill rotWithShape="1">
          <a:blip r:embed="rId2"/>
          <a:srcRect l="25910" t="43237" r="48916" b="41837"/>
          <a:stretch/>
        </p:blipFill>
        <p:spPr>
          <a:xfrm>
            <a:off x="4085234" y="1862833"/>
            <a:ext cx="3275464" cy="1091822"/>
          </a:xfrm>
          <a:prstGeom prst="rect">
            <a:avLst/>
          </a:prstGeom>
        </p:spPr>
      </p:pic>
      <p:sp>
        <p:nvSpPr>
          <p:cNvPr id="5" name="Прямоугольник 4"/>
          <p:cNvSpPr/>
          <p:nvPr/>
        </p:nvSpPr>
        <p:spPr>
          <a:xfrm>
            <a:off x="459475" y="3138045"/>
            <a:ext cx="7829110" cy="132343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ru-RU" sz="2000" dirty="0" err="1" smtClean="0"/>
              <a:t>Ишлаб</a:t>
            </a:r>
            <a:r>
              <a:rPr lang="ru-RU" sz="2000" dirty="0" smtClean="0"/>
              <a:t> </a:t>
            </a:r>
            <a:r>
              <a:rPr lang="ru-RU" sz="2000" dirty="0" err="1" smtClean="0"/>
              <a:t>чиқаришнинг</a:t>
            </a:r>
            <a:r>
              <a:rPr lang="ru-RU" sz="2000" dirty="0" smtClean="0"/>
              <a:t> 1-фазасида (</a:t>
            </a:r>
            <a:r>
              <a:rPr lang="ru-RU" sz="2000" dirty="0" err="1" smtClean="0"/>
              <a:t>босқичида</a:t>
            </a:r>
            <a:r>
              <a:rPr lang="ru-RU" sz="2000" dirty="0" smtClean="0"/>
              <a:t>), </a:t>
            </a:r>
            <a:r>
              <a:rPr lang="ru-RU" sz="2000" dirty="0" err="1" smtClean="0"/>
              <a:t>эластиклик</a:t>
            </a:r>
            <a:r>
              <a:rPr lang="ru-RU" sz="2000" dirty="0" smtClean="0"/>
              <a:t> </a:t>
            </a:r>
            <a:r>
              <a:rPr lang="ru-RU" sz="2000" dirty="0" err="1" smtClean="0"/>
              <a:t>коэффициенти</a:t>
            </a:r>
            <a:r>
              <a:rPr lang="ru-RU" sz="2000" dirty="0" smtClean="0"/>
              <a:t> 1 дан </a:t>
            </a:r>
            <a:r>
              <a:rPr lang="ru-RU" sz="2000" dirty="0" err="1" smtClean="0"/>
              <a:t>каттадир</a:t>
            </a:r>
            <a:r>
              <a:rPr lang="ru-RU" sz="2000" dirty="0"/>
              <a:t>, </a:t>
            </a:r>
            <a:r>
              <a:rPr lang="ru-RU" sz="2000" dirty="0" err="1"/>
              <a:t>чунки</a:t>
            </a:r>
            <a:r>
              <a:rPr lang="ru-RU" sz="2000" dirty="0"/>
              <a:t> МР&gt; АР. </a:t>
            </a:r>
            <a:r>
              <a:rPr lang="ru-RU" sz="2000" dirty="0" err="1"/>
              <a:t>Демак</a:t>
            </a:r>
            <a:r>
              <a:rPr lang="ru-RU" sz="2000" dirty="0"/>
              <a:t>, Х </a:t>
            </a:r>
            <a:r>
              <a:rPr lang="ru-RU" sz="2000" dirty="0" err="1"/>
              <a:t>ишлаб</a:t>
            </a:r>
            <a:r>
              <a:rPr lang="ru-RU" sz="2000" dirty="0"/>
              <a:t> </a:t>
            </a:r>
            <a:r>
              <a:rPr lang="ru-RU" sz="2000" dirty="0" err="1" smtClean="0"/>
              <a:t>чиқариш</a:t>
            </a:r>
            <a:r>
              <a:rPr lang="ru-RU" sz="2000" dirty="0" smtClean="0"/>
              <a:t> </a:t>
            </a:r>
            <a:r>
              <a:rPr lang="ru-RU" sz="2000" dirty="0" err="1" smtClean="0"/>
              <a:t>омили</a:t>
            </a:r>
            <a:r>
              <a:rPr lang="ru-RU" sz="2000" dirty="0" smtClean="0"/>
              <a:t> </a:t>
            </a:r>
            <a:r>
              <a:rPr lang="ru-RU" sz="2000" dirty="0" err="1" smtClean="0"/>
              <a:t>миқдорининг</a:t>
            </a:r>
            <a:r>
              <a:rPr lang="ru-RU" sz="2000" dirty="0" smtClean="0"/>
              <a:t> </a:t>
            </a:r>
            <a:r>
              <a:rPr lang="ru-RU" sz="2000" dirty="0"/>
              <a:t>1% га </a:t>
            </a:r>
            <a:r>
              <a:rPr lang="ru-RU" sz="2000" dirty="0" err="1"/>
              <a:t>ўзгариши</a:t>
            </a:r>
            <a:r>
              <a:rPr lang="ru-RU" sz="2000" dirty="0"/>
              <a:t> </a:t>
            </a:r>
            <a:r>
              <a:rPr lang="ru-RU" sz="2000" dirty="0" err="1"/>
              <a:t>маҳсулот</a:t>
            </a:r>
            <a:r>
              <a:rPr lang="ru-RU" sz="2000" dirty="0"/>
              <a:t> </a:t>
            </a:r>
            <a:r>
              <a:rPr lang="ru-RU" sz="2000" dirty="0" err="1"/>
              <a:t>ҳажмининг</a:t>
            </a:r>
            <a:r>
              <a:rPr lang="ru-RU" sz="2000" dirty="0"/>
              <a:t> 1% дан </a:t>
            </a:r>
            <a:r>
              <a:rPr lang="ru-RU" sz="2000" dirty="0" err="1"/>
              <a:t>кўпроқ</a:t>
            </a:r>
            <a:r>
              <a:rPr lang="ru-RU" sz="2000" dirty="0"/>
              <a:t> </a:t>
            </a:r>
            <a:r>
              <a:rPr lang="ru-RU" sz="2000" dirty="0" err="1"/>
              <a:t>ўзгаришига</a:t>
            </a:r>
            <a:r>
              <a:rPr lang="ru-RU" sz="2000" dirty="0"/>
              <a:t> </a:t>
            </a:r>
            <a:r>
              <a:rPr lang="ru-RU" sz="2000" dirty="0" err="1"/>
              <a:t>олиб</a:t>
            </a:r>
            <a:r>
              <a:rPr lang="ru-RU" sz="2000" dirty="0"/>
              <a:t> </a:t>
            </a:r>
            <a:r>
              <a:rPr lang="ru-RU" sz="2000" dirty="0" err="1"/>
              <a:t>келади</a:t>
            </a:r>
            <a:r>
              <a:rPr lang="ru-RU" sz="2000" dirty="0"/>
              <a:t>.</a:t>
            </a:r>
          </a:p>
        </p:txBody>
      </p:sp>
      <p:sp>
        <p:nvSpPr>
          <p:cNvPr id="6" name="Прямоугольник 5"/>
          <p:cNvSpPr/>
          <p:nvPr/>
        </p:nvSpPr>
        <p:spPr>
          <a:xfrm>
            <a:off x="459475" y="4644874"/>
            <a:ext cx="9146981" cy="193899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r>
              <a:rPr lang="en-US" dirty="0" smtClean="0"/>
              <a:t>	</a:t>
            </a:r>
            <a:r>
              <a:rPr lang="uz-Cyrl-UZ" sz="2000" dirty="0" smtClean="0"/>
              <a:t>Ишлаб чиқаришнинг </a:t>
            </a:r>
            <a:r>
              <a:rPr lang="ru-RU" sz="2000" dirty="0" smtClean="0"/>
              <a:t>2-босқичи </a:t>
            </a:r>
            <a:r>
              <a:rPr lang="ru-RU" sz="2000" dirty="0" err="1"/>
              <a:t>бошида</a:t>
            </a:r>
            <a:r>
              <a:rPr lang="ru-RU" sz="2000" dirty="0"/>
              <a:t> МР = </a:t>
            </a:r>
            <a:r>
              <a:rPr lang="ru-RU" sz="2000" dirty="0" smtClean="0"/>
              <a:t>АР </a:t>
            </a:r>
            <a:r>
              <a:rPr lang="ru-RU" sz="2000" dirty="0" err="1" smtClean="0"/>
              <a:t>тенглиги</a:t>
            </a:r>
            <a:r>
              <a:rPr lang="ru-RU" sz="2000" dirty="0" smtClean="0"/>
              <a:t> </a:t>
            </a:r>
            <a:r>
              <a:rPr lang="ru-RU" sz="2000" dirty="0" err="1" smtClean="0"/>
              <a:t>кузатилади</a:t>
            </a:r>
            <a:r>
              <a:rPr lang="ru-RU" sz="2000" dirty="0" smtClean="0"/>
              <a:t>, </a:t>
            </a:r>
            <a:r>
              <a:rPr lang="ru-RU" sz="2000" dirty="0" err="1"/>
              <a:t>шунинг</a:t>
            </a:r>
            <a:r>
              <a:rPr lang="ru-RU" sz="2000" dirty="0"/>
              <a:t> </a:t>
            </a:r>
            <a:r>
              <a:rPr lang="ru-RU" sz="2000" dirty="0" err="1"/>
              <a:t>учун</a:t>
            </a:r>
            <a:r>
              <a:rPr lang="ru-RU" sz="2000" dirty="0"/>
              <a:t> </a:t>
            </a:r>
            <a:r>
              <a:rPr lang="ru-RU" sz="2000" dirty="0" err="1"/>
              <a:t>ишлаб</a:t>
            </a:r>
            <a:r>
              <a:rPr lang="ru-RU" sz="2000" dirty="0"/>
              <a:t> </a:t>
            </a:r>
            <a:r>
              <a:rPr lang="ru-RU" sz="2000" dirty="0" err="1"/>
              <a:t>чиқаришнинг</a:t>
            </a:r>
            <a:r>
              <a:rPr lang="ru-RU" sz="2000" dirty="0"/>
              <a:t> </a:t>
            </a:r>
            <a:r>
              <a:rPr lang="ru-RU" sz="2000" dirty="0" err="1"/>
              <a:t>эгилувчанлиги</a:t>
            </a:r>
            <a:r>
              <a:rPr lang="ru-RU" sz="2000" dirty="0"/>
              <a:t> </a:t>
            </a:r>
            <a:r>
              <a:rPr lang="ru-RU" sz="2000" dirty="0" smtClean="0"/>
              <a:t>Е </a:t>
            </a:r>
            <a:r>
              <a:rPr lang="ru-RU" sz="2000" dirty="0"/>
              <a:t>= 1, </a:t>
            </a:r>
            <a:r>
              <a:rPr lang="ru-RU" sz="2000" dirty="0" smtClean="0"/>
              <a:t>бунда </a:t>
            </a:r>
            <a:r>
              <a:rPr lang="ru-RU" sz="2000" dirty="0" err="1"/>
              <a:t>ўзгарувчан</a:t>
            </a:r>
            <a:r>
              <a:rPr lang="ru-RU" sz="2000" dirty="0"/>
              <a:t> </a:t>
            </a:r>
            <a:r>
              <a:rPr lang="ru-RU" sz="2000" dirty="0" err="1" smtClean="0"/>
              <a:t>омил</a:t>
            </a:r>
            <a:r>
              <a:rPr lang="ru-RU" sz="2000" dirty="0" smtClean="0"/>
              <a:t> Х </a:t>
            </a:r>
            <a:r>
              <a:rPr lang="ru-RU" sz="2000" dirty="0" err="1" smtClean="0"/>
              <a:t>миқдорининг</a:t>
            </a:r>
            <a:r>
              <a:rPr lang="ru-RU" sz="2000" dirty="0" smtClean="0"/>
              <a:t> </a:t>
            </a:r>
            <a:r>
              <a:rPr lang="ru-RU" sz="2000" dirty="0"/>
              <a:t>1% га </a:t>
            </a:r>
            <a:r>
              <a:rPr lang="ru-RU" sz="2000" dirty="0" err="1"/>
              <a:t>ўзгариши</a:t>
            </a:r>
            <a:r>
              <a:rPr lang="ru-RU" sz="2000" dirty="0"/>
              <a:t> </a:t>
            </a:r>
            <a:r>
              <a:rPr lang="ru-RU" sz="2000" dirty="0" err="1"/>
              <a:t>маҳсулотнинг</a:t>
            </a:r>
            <a:r>
              <a:rPr lang="ru-RU" sz="2000" dirty="0"/>
              <a:t> 1% га </a:t>
            </a:r>
            <a:r>
              <a:rPr lang="ru-RU" sz="2000" dirty="0" err="1"/>
              <a:t>ўзгаришига</a:t>
            </a:r>
            <a:r>
              <a:rPr lang="ru-RU" sz="2000" dirty="0"/>
              <a:t> </a:t>
            </a:r>
            <a:r>
              <a:rPr lang="ru-RU" sz="2000" dirty="0" err="1"/>
              <a:t>олиб</a:t>
            </a:r>
            <a:r>
              <a:rPr lang="ru-RU" sz="2000" dirty="0"/>
              <a:t> </a:t>
            </a:r>
            <a:r>
              <a:rPr lang="ru-RU" sz="2000" dirty="0" err="1"/>
              <a:t>келади</a:t>
            </a:r>
            <a:r>
              <a:rPr lang="ru-RU" sz="2000" dirty="0"/>
              <a:t>. 2-босқич </a:t>
            </a:r>
            <a:r>
              <a:rPr lang="ru-RU" sz="2000" dirty="0" err="1"/>
              <a:t>охирида</a:t>
            </a:r>
            <a:r>
              <a:rPr lang="ru-RU" sz="2000" dirty="0"/>
              <a:t> </a:t>
            </a:r>
            <a:r>
              <a:rPr lang="ru-RU" sz="2000" dirty="0" smtClean="0"/>
              <a:t>МР = 0 </a:t>
            </a:r>
            <a:r>
              <a:rPr lang="ru-RU" sz="2000" dirty="0" err="1" smtClean="0"/>
              <a:t>ва</a:t>
            </a:r>
            <a:r>
              <a:rPr lang="ru-RU" sz="2000" dirty="0" smtClean="0"/>
              <a:t> </a:t>
            </a:r>
            <a:r>
              <a:rPr lang="ru-RU" sz="2000" dirty="0" err="1"/>
              <a:t>шунинг</a:t>
            </a:r>
            <a:r>
              <a:rPr lang="ru-RU" sz="2000" dirty="0"/>
              <a:t> </a:t>
            </a:r>
            <a:r>
              <a:rPr lang="ru-RU" sz="2000" dirty="0" err="1"/>
              <a:t>учун</a:t>
            </a:r>
            <a:r>
              <a:rPr lang="ru-RU" sz="2000" dirty="0"/>
              <a:t> </a:t>
            </a:r>
            <a:r>
              <a:rPr lang="en-US" sz="2000" dirty="0" smtClean="0"/>
              <a:t>E</a:t>
            </a:r>
            <a:r>
              <a:rPr lang="ru-RU" sz="2000" dirty="0" smtClean="0"/>
              <a:t> </a:t>
            </a:r>
            <a:r>
              <a:rPr lang="ru-RU" sz="2000" dirty="0"/>
              <a:t>= 0. </a:t>
            </a:r>
            <a:r>
              <a:rPr lang="ru-RU" sz="2000" dirty="0" err="1"/>
              <a:t>Бу</a:t>
            </a:r>
            <a:r>
              <a:rPr lang="ru-RU" sz="2000" dirty="0"/>
              <a:t> </a:t>
            </a:r>
            <a:r>
              <a:rPr lang="ru-RU" sz="2000" dirty="0" err="1"/>
              <a:t>дегани</a:t>
            </a:r>
            <a:r>
              <a:rPr lang="ru-RU" sz="2000" dirty="0"/>
              <a:t>, Х </a:t>
            </a:r>
            <a:r>
              <a:rPr lang="ru-RU" sz="2000" dirty="0" err="1"/>
              <a:t>ишлаб</a:t>
            </a:r>
            <a:r>
              <a:rPr lang="ru-RU" sz="2000" dirty="0"/>
              <a:t> </a:t>
            </a:r>
            <a:r>
              <a:rPr lang="ru-RU" sz="2000" dirty="0" err="1"/>
              <a:t>чиқаришнинг</a:t>
            </a:r>
            <a:r>
              <a:rPr lang="ru-RU" sz="2000" dirty="0"/>
              <a:t> </a:t>
            </a:r>
            <a:r>
              <a:rPr lang="ru-RU" sz="2000" dirty="0" err="1"/>
              <a:t>ўзгарувчан</a:t>
            </a:r>
            <a:r>
              <a:rPr lang="ru-RU" sz="2000" dirty="0"/>
              <a:t> </a:t>
            </a:r>
            <a:r>
              <a:rPr lang="ru-RU" sz="2000" dirty="0" err="1" smtClean="0"/>
              <a:t>омилининг</a:t>
            </a:r>
            <a:r>
              <a:rPr lang="ru-RU" sz="2000" dirty="0" smtClean="0"/>
              <a:t> </a:t>
            </a:r>
            <a:r>
              <a:rPr lang="ru-RU" sz="2000" dirty="0" err="1" smtClean="0"/>
              <a:t>миқдоридаги</a:t>
            </a:r>
            <a:r>
              <a:rPr lang="ru-RU" sz="2000" dirty="0" smtClean="0"/>
              <a:t> </a:t>
            </a:r>
            <a:r>
              <a:rPr lang="ru-RU" sz="2000" dirty="0" err="1" smtClean="0"/>
              <a:t>сезиларсиз</a:t>
            </a:r>
            <a:r>
              <a:rPr lang="ru-RU" sz="2000" dirty="0" smtClean="0"/>
              <a:t> </a:t>
            </a:r>
            <a:r>
              <a:rPr lang="ru-RU" sz="2000" dirty="0" err="1"/>
              <a:t>ўзгариш</a:t>
            </a:r>
            <a:r>
              <a:rPr lang="ru-RU" sz="2000" dirty="0"/>
              <a:t> </a:t>
            </a:r>
            <a:r>
              <a:rPr lang="ru-RU" sz="2000" dirty="0" err="1"/>
              <a:t>билан</a:t>
            </a:r>
            <a:r>
              <a:rPr lang="ru-RU" sz="2000" dirty="0"/>
              <a:t>, </a:t>
            </a:r>
            <a:r>
              <a:rPr lang="ru-RU" sz="2000" dirty="0" err="1" smtClean="0"/>
              <a:t>маҳсулот</a:t>
            </a:r>
            <a:r>
              <a:rPr lang="ru-RU" sz="2000" dirty="0" smtClean="0"/>
              <a:t> </a:t>
            </a:r>
            <a:r>
              <a:rPr lang="ru-RU" sz="2000" dirty="0" err="1" smtClean="0"/>
              <a:t>умумий</a:t>
            </a:r>
            <a:r>
              <a:rPr lang="ru-RU" sz="2000" dirty="0" smtClean="0"/>
              <a:t> </a:t>
            </a:r>
            <a:r>
              <a:rPr lang="ru-RU" sz="2000" dirty="0" err="1" smtClean="0"/>
              <a:t>ҳажмида</a:t>
            </a:r>
            <a:r>
              <a:rPr lang="ru-RU" sz="2000" dirty="0" smtClean="0"/>
              <a:t> </a:t>
            </a:r>
            <a:r>
              <a:rPr lang="ru-RU" sz="2000" dirty="0" err="1"/>
              <a:t>ўзгаришлар</a:t>
            </a:r>
            <a:r>
              <a:rPr lang="ru-RU" sz="2000" dirty="0"/>
              <a:t> </a:t>
            </a:r>
            <a:r>
              <a:rPr lang="ru-RU" sz="2000" dirty="0" err="1" smtClean="0"/>
              <a:t>бўлмаслигини</a:t>
            </a:r>
            <a:r>
              <a:rPr lang="ru-RU" sz="2000" dirty="0" smtClean="0"/>
              <a:t> </a:t>
            </a:r>
            <a:r>
              <a:rPr lang="ru-RU" sz="2000" dirty="0" err="1" smtClean="0"/>
              <a:t>англатади</a:t>
            </a:r>
            <a:r>
              <a:rPr lang="ru-RU" sz="2000" dirty="0" smtClean="0"/>
              <a:t>.</a:t>
            </a:r>
            <a:endParaRPr lang="ru-RU" sz="2000" dirty="0"/>
          </a:p>
        </p:txBody>
      </p:sp>
    </p:spTree>
    <p:extLst>
      <p:ext uri="{BB962C8B-B14F-4D97-AF65-F5344CB8AC3E}">
        <p14:creationId xmlns:p14="http://schemas.microsoft.com/office/powerpoint/2010/main" val="149073816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3200" b="1" dirty="0" err="1"/>
              <a:t>Узоқ</a:t>
            </a:r>
            <a:r>
              <a:rPr lang="ru-RU" sz="3200" b="1" dirty="0"/>
              <a:t> </a:t>
            </a:r>
            <a:r>
              <a:rPr lang="ru-RU" sz="3200" b="1" dirty="0" err="1"/>
              <a:t>муддатда</a:t>
            </a:r>
            <a:r>
              <a:rPr lang="ru-RU" sz="3200" b="1" dirty="0"/>
              <a:t> </a:t>
            </a:r>
            <a:r>
              <a:rPr lang="ru-RU" sz="3200" b="1" dirty="0" err="1"/>
              <a:t>компаниянинг</a:t>
            </a:r>
            <a:r>
              <a:rPr lang="ru-RU" sz="3200" b="1" dirty="0"/>
              <a:t> </a:t>
            </a:r>
            <a:r>
              <a:rPr lang="ru-RU" sz="3200" b="1" dirty="0" err="1"/>
              <a:t>ишлаб</a:t>
            </a:r>
            <a:r>
              <a:rPr lang="ru-RU" sz="3200" b="1" dirty="0"/>
              <a:t> </a:t>
            </a:r>
            <a:r>
              <a:rPr lang="ru-RU" sz="3200" b="1" dirty="0" err="1"/>
              <a:t>чиқариш</a:t>
            </a:r>
            <a:r>
              <a:rPr lang="ru-RU" sz="3200" b="1" dirty="0"/>
              <a:t> </a:t>
            </a:r>
            <a:r>
              <a:rPr lang="ru-RU" sz="3200" b="1" dirty="0" err="1" smtClean="0"/>
              <a:t>функцияси</a:t>
            </a:r>
            <a:endParaRPr lang="ru-RU" sz="3200" b="1" dirty="0"/>
          </a:p>
        </p:txBody>
      </p:sp>
      <p:sp>
        <p:nvSpPr>
          <p:cNvPr id="3" name="Объект 2"/>
          <p:cNvSpPr>
            <a:spLocks noGrp="1"/>
          </p:cNvSpPr>
          <p:nvPr>
            <p:ph idx="1"/>
          </p:nvPr>
        </p:nvSpPr>
        <p:spPr>
          <a:xfrm>
            <a:off x="838200" y="1825625"/>
            <a:ext cx="9367345" cy="4351338"/>
          </a:xfrm>
        </p:spPr>
        <p:style>
          <a:lnRef idx="2">
            <a:schemeClr val="accent1"/>
          </a:lnRef>
          <a:fillRef idx="1">
            <a:schemeClr val="lt1"/>
          </a:fillRef>
          <a:effectRef idx="0">
            <a:schemeClr val="accent1"/>
          </a:effectRef>
          <a:fontRef idx="minor">
            <a:schemeClr val="dk1"/>
          </a:fontRef>
        </p:style>
        <p:txBody>
          <a:bodyPr>
            <a:normAutofit lnSpcReduction="10000"/>
          </a:bodyPr>
          <a:lstStyle/>
          <a:p>
            <a:pPr algn="just"/>
            <a:r>
              <a:rPr lang="ru-RU" dirty="0" err="1"/>
              <a:t>Узоқ</a:t>
            </a:r>
            <a:r>
              <a:rPr lang="ru-RU" dirty="0"/>
              <a:t> </a:t>
            </a:r>
            <a:r>
              <a:rPr lang="ru-RU" dirty="0" err="1"/>
              <a:t>вақт</a:t>
            </a:r>
            <a:r>
              <a:rPr lang="ru-RU" dirty="0"/>
              <a:t> </a:t>
            </a:r>
            <a:r>
              <a:rPr lang="ru-RU" dirty="0" err="1"/>
              <a:t>давомида</a:t>
            </a:r>
            <a:r>
              <a:rPr lang="ru-RU" dirty="0"/>
              <a:t> </a:t>
            </a:r>
            <a:r>
              <a:rPr lang="ru-RU" dirty="0" err="1"/>
              <a:t>ишлаб</a:t>
            </a:r>
            <a:r>
              <a:rPr lang="ru-RU" dirty="0"/>
              <a:t> </a:t>
            </a:r>
            <a:r>
              <a:rPr lang="ru-RU" dirty="0" err="1"/>
              <a:t>чиқаришни</a:t>
            </a:r>
            <a:r>
              <a:rPr lang="ru-RU" dirty="0"/>
              <a:t> </a:t>
            </a:r>
            <a:r>
              <a:rPr lang="ru-RU" dirty="0" err="1"/>
              <a:t>кенгайтириш</a:t>
            </a:r>
            <a:r>
              <a:rPr lang="ru-RU" dirty="0"/>
              <a:t> </a:t>
            </a:r>
            <a:r>
              <a:rPr lang="ru-RU" dirty="0" err="1"/>
              <a:t>самарадорлиги</a:t>
            </a:r>
            <a:r>
              <a:rPr lang="ru-RU" dirty="0"/>
              <a:t> </a:t>
            </a:r>
            <a:r>
              <a:rPr lang="ru-RU" i="1" dirty="0" err="1" smtClean="0"/>
              <a:t>миқёс</a:t>
            </a:r>
            <a:r>
              <a:rPr lang="ru-RU" i="1" dirty="0" smtClean="0"/>
              <a:t> </a:t>
            </a:r>
            <a:r>
              <a:rPr lang="ru-RU" i="1" dirty="0" err="1" smtClean="0"/>
              <a:t>самараси</a:t>
            </a:r>
            <a:r>
              <a:rPr lang="ru-RU" dirty="0" smtClean="0"/>
              <a:t> </a:t>
            </a:r>
            <a:r>
              <a:rPr lang="ru-RU" dirty="0" err="1" smtClean="0"/>
              <a:t>категорияси</a:t>
            </a:r>
            <a:r>
              <a:rPr lang="ru-RU" dirty="0" smtClean="0"/>
              <a:t> (</a:t>
            </a:r>
            <a:r>
              <a:rPr lang="en-US" dirty="0"/>
              <a:t>returns to </a:t>
            </a:r>
            <a:r>
              <a:rPr lang="en-US" dirty="0" smtClean="0"/>
              <a:t>scale</a:t>
            </a:r>
            <a:r>
              <a:rPr lang="ru-RU" dirty="0" smtClean="0"/>
              <a:t>) </a:t>
            </a:r>
            <a:r>
              <a:rPr lang="ru-RU" dirty="0" err="1"/>
              <a:t>билан</a:t>
            </a:r>
            <a:r>
              <a:rPr lang="ru-RU" dirty="0"/>
              <a:t> </a:t>
            </a:r>
            <a:r>
              <a:rPr lang="ru-RU" dirty="0" err="1"/>
              <a:t>тавсифланади</a:t>
            </a:r>
            <a:r>
              <a:rPr lang="ru-RU" dirty="0"/>
              <a:t>.</a:t>
            </a:r>
          </a:p>
          <a:p>
            <a:pPr algn="just"/>
            <a:r>
              <a:rPr lang="ru-RU" dirty="0" err="1"/>
              <a:t>Ишлаб</a:t>
            </a:r>
            <a:r>
              <a:rPr lang="ru-RU" dirty="0"/>
              <a:t> </a:t>
            </a:r>
            <a:r>
              <a:rPr lang="ru-RU" dirty="0" err="1"/>
              <a:t>чиқариш</a:t>
            </a:r>
            <a:r>
              <a:rPr lang="ru-RU" dirty="0"/>
              <a:t> </a:t>
            </a:r>
            <a:r>
              <a:rPr lang="ru-RU" dirty="0" err="1"/>
              <a:t>кўламини</a:t>
            </a:r>
            <a:r>
              <a:rPr lang="ru-RU" dirty="0"/>
              <a:t> </a:t>
            </a:r>
            <a:r>
              <a:rPr lang="ru-RU" dirty="0" err="1"/>
              <a:t>ўзгартириш</a:t>
            </a:r>
            <a:r>
              <a:rPr lang="ru-RU" dirty="0"/>
              <a:t> </a:t>
            </a:r>
            <a:r>
              <a:rPr lang="ru-RU" dirty="0" err="1"/>
              <a:t>деганда</a:t>
            </a:r>
            <a:r>
              <a:rPr lang="ru-RU" dirty="0"/>
              <a:t> </a:t>
            </a:r>
            <a:r>
              <a:rPr lang="ru-RU" dirty="0" err="1" smtClean="0"/>
              <a:t>фойдаланилаётган</a:t>
            </a:r>
            <a:r>
              <a:rPr lang="ru-RU" dirty="0" smtClean="0"/>
              <a:t> </a:t>
            </a:r>
            <a:r>
              <a:rPr lang="ru-RU" dirty="0" err="1"/>
              <a:t>барча</a:t>
            </a:r>
            <a:r>
              <a:rPr lang="ru-RU" dirty="0"/>
              <a:t> </a:t>
            </a:r>
            <a:r>
              <a:rPr lang="ru-RU" dirty="0" err="1"/>
              <a:t>ресурсларнинг</a:t>
            </a:r>
            <a:r>
              <a:rPr lang="ru-RU" dirty="0"/>
              <a:t> </a:t>
            </a:r>
            <a:r>
              <a:rPr lang="ru-RU" dirty="0" err="1"/>
              <a:t>мутаносиб</a:t>
            </a:r>
            <a:r>
              <a:rPr lang="ru-RU" dirty="0"/>
              <a:t> </a:t>
            </a:r>
            <a:r>
              <a:rPr lang="ru-RU" dirty="0" err="1"/>
              <a:t>равишда</a:t>
            </a:r>
            <a:r>
              <a:rPr lang="ru-RU" dirty="0"/>
              <a:t> </a:t>
            </a:r>
            <a:r>
              <a:rPr lang="ru-RU" dirty="0" err="1"/>
              <a:t>кўпайиши</a:t>
            </a:r>
            <a:r>
              <a:rPr lang="ru-RU" dirty="0"/>
              <a:t> </a:t>
            </a:r>
            <a:r>
              <a:rPr lang="ru-RU" dirty="0" err="1"/>
              <a:t>ҳисобига</a:t>
            </a:r>
            <a:r>
              <a:rPr lang="ru-RU" dirty="0"/>
              <a:t> </a:t>
            </a:r>
            <a:r>
              <a:rPr lang="ru-RU" dirty="0" err="1"/>
              <a:t>маҳсулот</a:t>
            </a:r>
            <a:r>
              <a:rPr lang="ru-RU" dirty="0"/>
              <a:t> </a:t>
            </a:r>
            <a:r>
              <a:rPr lang="ru-RU" dirty="0" err="1"/>
              <a:t>ишлаб</a:t>
            </a:r>
            <a:r>
              <a:rPr lang="ru-RU" dirty="0"/>
              <a:t> </a:t>
            </a:r>
            <a:r>
              <a:rPr lang="ru-RU" dirty="0" err="1"/>
              <a:t>чиқаришнинг</a:t>
            </a:r>
            <a:r>
              <a:rPr lang="ru-RU" dirty="0"/>
              <a:t> </a:t>
            </a:r>
            <a:r>
              <a:rPr lang="ru-RU" dirty="0" err="1" smtClean="0"/>
              <a:t>ортиши</a:t>
            </a:r>
            <a:r>
              <a:rPr lang="ru-RU" dirty="0" smtClean="0"/>
              <a:t> </a:t>
            </a:r>
            <a:r>
              <a:rPr lang="ru-RU" dirty="0" err="1"/>
              <a:t>тушунилади</a:t>
            </a:r>
            <a:r>
              <a:rPr lang="ru-RU" dirty="0"/>
              <a:t>. </a:t>
            </a:r>
            <a:r>
              <a:rPr lang="ru-RU" dirty="0" err="1"/>
              <a:t>Агар</a:t>
            </a:r>
            <a:r>
              <a:rPr lang="ru-RU" dirty="0"/>
              <a:t> </a:t>
            </a:r>
            <a:r>
              <a:rPr lang="ru-RU" dirty="0" err="1"/>
              <a:t>ишлаб</a:t>
            </a:r>
            <a:r>
              <a:rPr lang="ru-RU" dirty="0"/>
              <a:t> </a:t>
            </a:r>
            <a:r>
              <a:rPr lang="ru-RU" dirty="0" err="1"/>
              <a:t>чиқарувчининг</a:t>
            </a:r>
            <a:r>
              <a:rPr lang="ru-RU" dirty="0"/>
              <a:t> </a:t>
            </a:r>
            <a:r>
              <a:rPr lang="ru-RU" dirty="0" err="1"/>
              <a:t>дастлабки</a:t>
            </a:r>
            <a:r>
              <a:rPr lang="ru-RU" dirty="0"/>
              <a:t> </a:t>
            </a:r>
            <a:r>
              <a:rPr lang="ru-RU" dirty="0" err="1"/>
              <a:t>ҳолати</a:t>
            </a:r>
            <a:r>
              <a:rPr lang="ru-RU" dirty="0"/>
              <a:t> </a:t>
            </a:r>
            <a:r>
              <a:rPr lang="ru-RU" i="1" dirty="0"/>
              <a:t>Q</a:t>
            </a:r>
            <a:r>
              <a:rPr lang="ru-RU" i="1" baseline="-25000" dirty="0"/>
              <a:t>O</a:t>
            </a:r>
            <a:r>
              <a:rPr lang="ru-RU" i="1" dirty="0"/>
              <a:t> = </a:t>
            </a:r>
            <a:r>
              <a:rPr lang="ru-RU" i="1" dirty="0" smtClean="0"/>
              <a:t>f(K,L)</a:t>
            </a:r>
            <a:r>
              <a:rPr lang="ru-RU" dirty="0" smtClean="0"/>
              <a:t> </a:t>
            </a:r>
            <a:r>
              <a:rPr lang="ru-RU" dirty="0" err="1" smtClean="0"/>
              <a:t>функцияси</a:t>
            </a:r>
            <a:r>
              <a:rPr lang="ru-RU" dirty="0" smtClean="0"/>
              <a:t> </a:t>
            </a:r>
            <a:r>
              <a:rPr lang="ru-RU" dirty="0" err="1"/>
              <a:t>билан</a:t>
            </a:r>
            <a:r>
              <a:rPr lang="ru-RU" dirty="0"/>
              <a:t> </a:t>
            </a:r>
            <a:r>
              <a:rPr lang="ru-RU" dirty="0" err="1" smtClean="0"/>
              <a:t>тавсифланадиган</a:t>
            </a:r>
            <a:r>
              <a:rPr lang="ru-RU" dirty="0" smtClean="0"/>
              <a:t> </a:t>
            </a:r>
            <a:r>
              <a:rPr lang="ru-RU" dirty="0" err="1"/>
              <a:t>бўлса</a:t>
            </a:r>
            <a:r>
              <a:rPr lang="ru-RU" dirty="0"/>
              <a:t>, у </a:t>
            </a:r>
            <a:r>
              <a:rPr lang="ru-RU" dirty="0" err="1"/>
              <a:t>ҳолда</a:t>
            </a:r>
            <a:r>
              <a:rPr lang="ru-RU" dirty="0"/>
              <a:t> </a:t>
            </a:r>
            <a:r>
              <a:rPr lang="ru-RU" dirty="0" err="1"/>
              <a:t>иш</a:t>
            </a:r>
            <a:r>
              <a:rPr lang="ru-RU" dirty="0"/>
              <a:t> кучи </a:t>
            </a:r>
            <a:r>
              <a:rPr lang="ru-RU" dirty="0" err="1"/>
              <a:t>ва</a:t>
            </a:r>
            <a:r>
              <a:rPr lang="ru-RU" dirty="0"/>
              <a:t> капитал </a:t>
            </a:r>
            <a:r>
              <a:rPr lang="ru-RU" dirty="0" err="1" smtClean="0"/>
              <a:t>ҳажмининг</a:t>
            </a:r>
            <a:r>
              <a:rPr lang="ru-RU" dirty="0" smtClean="0"/>
              <a:t> </a:t>
            </a:r>
            <a:r>
              <a:rPr lang="ru-RU" i="1" dirty="0" smtClean="0"/>
              <a:t>k</a:t>
            </a:r>
            <a:r>
              <a:rPr lang="ru-RU" dirty="0" smtClean="0"/>
              <a:t> марта </a:t>
            </a:r>
            <a:r>
              <a:rPr lang="ru-RU" dirty="0" err="1" smtClean="0"/>
              <a:t>кўпайтирилишидан</a:t>
            </a:r>
            <a:r>
              <a:rPr lang="ru-RU" dirty="0" smtClean="0"/>
              <a:t> </a:t>
            </a:r>
            <a:r>
              <a:rPr lang="ru-RU" dirty="0" err="1" smtClean="0"/>
              <a:t>сўнг</a:t>
            </a:r>
            <a:r>
              <a:rPr lang="ru-RU" dirty="0" smtClean="0"/>
              <a:t>, </a:t>
            </a:r>
            <a:r>
              <a:rPr lang="ru-RU" dirty="0" err="1" smtClean="0"/>
              <a:t>маҳсулотнинг</a:t>
            </a:r>
            <a:r>
              <a:rPr lang="ru-RU" dirty="0" smtClean="0"/>
              <a:t> </a:t>
            </a:r>
            <a:r>
              <a:rPr lang="ru-RU" dirty="0" err="1" smtClean="0"/>
              <a:t>янги</a:t>
            </a:r>
            <a:r>
              <a:rPr lang="ru-RU" dirty="0" smtClean="0"/>
              <a:t> </a:t>
            </a:r>
            <a:r>
              <a:rPr lang="ru-RU" dirty="0" err="1" smtClean="0"/>
              <a:t>ҳажми</a:t>
            </a:r>
            <a:r>
              <a:rPr lang="ru-RU" dirty="0" smtClean="0"/>
              <a:t>  </a:t>
            </a:r>
            <a:r>
              <a:rPr lang="ru-RU" i="1" dirty="0"/>
              <a:t>Q</a:t>
            </a:r>
            <a:r>
              <a:rPr lang="ru-RU" i="1" baseline="-25000" dirty="0"/>
              <a:t>1</a:t>
            </a:r>
            <a:r>
              <a:rPr lang="ru-RU" i="1" dirty="0"/>
              <a:t> = </a:t>
            </a:r>
            <a:r>
              <a:rPr lang="ru-RU" i="1" dirty="0" smtClean="0"/>
              <a:t>f(</a:t>
            </a:r>
            <a:r>
              <a:rPr lang="ru-RU" i="1" dirty="0" err="1" smtClean="0"/>
              <a:t>kK,kL</a:t>
            </a:r>
            <a:r>
              <a:rPr lang="ru-RU" i="1" dirty="0" smtClean="0"/>
              <a:t>) </a:t>
            </a:r>
            <a:r>
              <a:rPr lang="ru-RU" dirty="0" err="1" smtClean="0"/>
              <a:t>кўринишида</a:t>
            </a:r>
            <a:r>
              <a:rPr lang="ru-RU" i="1" dirty="0" smtClean="0"/>
              <a:t> </a:t>
            </a:r>
            <a:r>
              <a:rPr lang="ru-RU" dirty="0" err="1" smtClean="0"/>
              <a:t>бўлади</a:t>
            </a:r>
            <a:r>
              <a:rPr lang="ru-RU" dirty="0" smtClean="0"/>
              <a:t>.</a:t>
            </a:r>
          </a:p>
        </p:txBody>
      </p:sp>
    </p:spTree>
    <p:extLst>
      <p:ext uri="{BB962C8B-B14F-4D97-AF65-F5344CB8AC3E}">
        <p14:creationId xmlns:p14="http://schemas.microsoft.com/office/powerpoint/2010/main" val="419077852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1" name="Rectangle 3"/>
          <p:cNvSpPr>
            <a:spLocks noGrp="1" noChangeArrowheads="1"/>
          </p:cNvSpPr>
          <p:nvPr>
            <p:ph type="body" idx="1"/>
          </p:nvPr>
        </p:nvSpPr>
        <p:spPr>
          <a:xfrm>
            <a:off x="1587062" y="1030014"/>
            <a:ext cx="8839200" cy="5244662"/>
          </a:xfrm>
        </p:spPr>
        <p:style>
          <a:lnRef idx="2">
            <a:schemeClr val="dk1"/>
          </a:lnRef>
          <a:fillRef idx="1">
            <a:schemeClr val="lt1"/>
          </a:fillRef>
          <a:effectRef idx="0">
            <a:schemeClr val="dk1"/>
          </a:effectRef>
          <a:fontRef idx="minor">
            <a:schemeClr val="dk1"/>
          </a:fontRef>
        </p:style>
        <p:txBody>
          <a:bodyPr>
            <a:normAutofit/>
          </a:bodyPr>
          <a:lstStyle/>
          <a:p>
            <a:pPr marL="0" lvl="2" indent="0" algn="ctr">
              <a:spcBef>
                <a:spcPts val="1000"/>
              </a:spcBef>
              <a:buNone/>
            </a:pPr>
            <a:r>
              <a:rPr lang="ru-RU" sz="3000" b="1" i="1" dirty="0" smtClean="0"/>
              <a:t>Q</a:t>
            </a:r>
            <a:r>
              <a:rPr lang="ru-RU" sz="3000" b="1" i="1" baseline="-25000" dirty="0" smtClean="0"/>
              <a:t>O</a:t>
            </a:r>
            <a:r>
              <a:rPr lang="ru-RU" sz="3000" b="1" dirty="0" smtClean="0"/>
              <a:t> </a:t>
            </a:r>
            <a:r>
              <a:rPr lang="ru-RU" sz="3000" b="1" dirty="0" err="1" smtClean="0"/>
              <a:t>ва</a:t>
            </a:r>
            <a:r>
              <a:rPr lang="ru-RU" sz="3000" b="1" dirty="0" smtClean="0"/>
              <a:t> </a:t>
            </a:r>
            <a:r>
              <a:rPr lang="ru-RU" sz="3000" b="1" i="1" dirty="0" smtClean="0"/>
              <a:t>Q</a:t>
            </a:r>
            <a:r>
              <a:rPr lang="ru-RU" sz="3000" b="1" i="1" baseline="-25000" dirty="0" smtClean="0"/>
              <a:t>1</a:t>
            </a:r>
            <a:r>
              <a:rPr lang="ru-RU" sz="3000" b="1" dirty="0" smtClean="0"/>
              <a:t> </a:t>
            </a:r>
            <a:r>
              <a:rPr lang="ru-RU" sz="3000" b="1" dirty="0" err="1"/>
              <a:t>нисбати</a:t>
            </a:r>
            <a:r>
              <a:rPr lang="ru-RU" sz="3000" b="1" dirty="0"/>
              <a:t> </a:t>
            </a:r>
            <a:r>
              <a:rPr lang="ru-RU" sz="3000" b="1" dirty="0" err="1" smtClean="0"/>
              <a:t>миқёс</a:t>
            </a:r>
            <a:r>
              <a:rPr lang="ru-RU" sz="3000" b="1" dirty="0" smtClean="0"/>
              <a:t> </a:t>
            </a:r>
            <a:r>
              <a:rPr lang="ru-RU" sz="3000" b="1" dirty="0" err="1" smtClean="0"/>
              <a:t>самарасининг</a:t>
            </a:r>
            <a:r>
              <a:rPr lang="ru-RU" sz="3000" b="1" dirty="0" smtClean="0"/>
              <a:t> </a:t>
            </a:r>
            <a:r>
              <a:rPr lang="ru-RU" sz="3000" b="1" dirty="0" err="1"/>
              <a:t>учта</a:t>
            </a:r>
            <a:r>
              <a:rPr lang="ru-RU" sz="3000" b="1" dirty="0"/>
              <a:t> </a:t>
            </a:r>
            <a:r>
              <a:rPr lang="ru-RU" sz="3000" b="1" dirty="0" err="1"/>
              <a:t>вариантини</a:t>
            </a:r>
            <a:r>
              <a:rPr lang="ru-RU" sz="3000" b="1" dirty="0"/>
              <a:t> </a:t>
            </a:r>
            <a:r>
              <a:rPr lang="ru-RU" sz="3000" b="1" dirty="0" err="1"/>
              <a:t>бериши</a:t>
            </a:r>
            <a:r>
              <a:rPr lang="ru-RU" sz="3000" b="1" dirty="0"/>
              <a:t> </a:t>
            </a:r>
            <a:r>
              <a:rPr lang="ru-RU" sz="3000" b="1" dirty="0" err="1"/>
              <a:t>мумкин</a:t>
            </a:r>
            <a:r>
              <a:rPr lang="ru-RU" sz="3000" b="1" dirty="0"/>
              <a:t>:</a:t>
            </a:r>
          </a:p>
          <a:p>
            <a:pPr algn="ctr"/>
            <a:endParaRPr lang="ru-RU" dirty="0" smtClean="0"/>
          </a:p>
          <a:p>
            <a:pPr marL="228600" lvl="2">
              <a:spcBef>
                <a:spcPts val="1000"/>
              </a:spcBef>
            </a:pPr>
            <a:r>
              <a:rPr lang="ru-RU" b="1" dirty="0" err="1" smtClean="0"/>
              <a:t>Миқёсдан</a:t>
            </a:r>
            <a:r>
              <a:rPr lang="ru-RU" b="1" dirty="0" smtClean="0"/>
              <a:t> </a:t>
            </a:r>
            <a:r>
              <a:rPr lang="ru-RU" b="1" dirty="0" err="1" smtClean="0"/>
              <a:t>доимий</a:t>
            </a:r>
            <a:r>
              <a:rPr lang="ru-RU" b="1" dirty="0" smtClean="0"/>
              <a:t> </a:t>
            </a:r>
            <a:r>
              <a:rPr lang="ru-RU" b="1" dirty="0" err="1" smtClean="0"/>
              <a:t>самара</a:t>
            </a:r>
            <a:r>
              <a:rPr lang="ru-RU" b="1" dirty="0" smtClean="0"/>
              <a:t> </a:t>
            </a:r>
            <a:r>
              <a:rPr lang="ru-RU" dirty="0" smtClean="0"/>
              <a:t>(</a:t>
            </a:r>
            <a:r>
              <a:rPr lang="en-US" i="1" dirty="0"/>
              <a:t>constant returns to scale (</a:t>
            </a:r>
            <a:r>
              <a:rPr lang="en-US" i="1" dirty="0" smtClean="0"/>
              <a:t>CRTS)</a:t>
            </a:r>
            <a:r>
              <a:rPr lang="ru-RU" dirty="0" smtClean="0"/>
              <a:t>) </a:t>
            </a:r>
            <a:r>
              <a:rPr lang="ru-RU" dirty="0"/>
              <a:t>- </a:t>
            </a:r>
            <a:r>
              <a:rPr lang="ru-RU" dirty="0" err="1"/>
              <a:t>ишлаб</a:t>
            </a:r>
            <a:r>
              <a:rPr lang="ru-RU" dirty="0"/>
              <a:t> </a:t>
            </a:r>
            <a:r>
              <a:rPr lang="ru-RU" dirty="0" err="1"/>
              <a:t>чиқариш</a:t>
            </a:r>
            <a:r>
              <a:rPr lang="ru-RU" dirty="0"/>
              <a:t> </a:t>
            </a:r>
            <a:r>
              <a:rPr lang="ru-RU" dirty="0" err="1"/>
              <a:t>ҳажми</a:t>
            </a:r>
            <a:r>
              <a:rPr lang="ru-RU" dirty="0"/>
              <a:t> </a:t>
            </a:r>
            <a:r>
              <a:rPr lang="ru-RU" dirty="0" err="1"/>
              <a:t>омилларнинг</a:t>
            </a:r>
            <a:r>
              <a:rPr lang="ru-RU" dirty="0"/>
              <a:t> </a:t>
            </a:r>
            <a:r>
              <a:rPr lang="ru-RU" dirty="0" err="1" smtClean="0"/>
              <a:t>миқдори</a:t>
            </a:r>
            <a:r>
              <a:rPr lang="ru-RU" dirty="0" smtClean="0"/>
              <a:t> </a:t>
            </a:r>
            <a:r>
              <a:rPr lang="ru-RU" dirty="0" err="1" smtClean="0"/>
              <a:t>қанча</a:t>
            </a:r>
            <a:r>
              <a:rPr lang="ru-RU" dirty="0" smtClean="0"/>
              <a:t> </a:t>
            </a:r>
            <a:r>
              <a:rPr lang="ru-RU" dirty="0" err="1" smtClean="0"/>
              <a:t>ошган</a:t>
            </a:r>
            <a:r>
              <a:rPr lang="ru-RU" dirty="0" smtClean="0"/>
              <a:t> </a:t>
            </a:r>
            <a:r>
              <a:rPr lang="ru-RU" dirty="0" err="1" smtClean="0"/>
              <a:t>бўлса</a:t>
            </a:r>
            <a:r>
              <a:rPr lang="ru-RU" dirty="0" smtClean="0"/>
              <a:t> </a:t>
            </a:r>
            <a:r>
              <a:rPr lang="ru-RU" dirty="0" err="1" smtClean="0"/>
              <a:t>шунчага</a:t>
            </a:r>
            <a:r>
              <a:rPr lang="ru-RU" dirty="0" smtClean="0"/>
              <a:t> </a:t>
            </a:r>
            <a:r>
              <a:rPr lang="ru-RU" dirty="0" err="1" smtClean="0"/>
              <a:t>кўпаяди</a:t>
            </a:r>
            <a:r>
              <a:rPr lang="ru-RU" dirty="0"/>
              <a:t>: </a:t>
            </a:r>
            <a:r>
              <a:rPr lang="ru-RU" i="1" dirty="0"/>
              <a:t>Q</a:t>
            </a:r>
            <a:r>
              <a:rPr lang="ru-RU" i="1" baseline="-25000" dirty="0"/>
              <a:t>1</a:t>
            </a:r>
            <a:r>
              <a:rPr lang="ru-RU" i="1" dirty="0"/>
              <a:t> = </a:t>
            </a:r>
            <a:r>
              <a:rPr lang="ru-RU" i="1" dirty="0" err="1" smtClean="0"/>
              <a:t>kQ</a:t>
            </a:r>
            <a:r>
              <a:rPr lang="ru-RU" i="1" baseline="-25000" dirty="0" err="1" smtClean="0"/>
              <a:t>O</a:t>
            </a:r>
            <a:r>
              <a:rPr lang="ru-RU" dirty="0" smtClean="0"/>
              <a:t>;</a:t>
            </a:r>
            <a:endParaRPr lang="ru-RU" dirty="0"/>
          </a:p>
          <a:p>
            <a:pPr marL="228600" lvl="2">
              <a:spcBef>
                <a:spcPts val="1000"/>
              </a:spcBef>
            </a:pPr>
            <a:r>
              <a:rPr lang="ru-RU" b="1" dirty="0" err="1" smtClean="0"/>
              <a:t>Миқёсдан</a:t>
            </a:r>
            <a:r>
              <a:rPr lang="ru-RU" b="1" dirty="0" smtClean="0"/>
              <a:t> </a:t>
            </a:r>
            <a:r>
              <a:rPr lang="ru-RU" b="1" dirty="0" err="1"/>
              <a:t>ў</a:t>
            </a:r>
            <a:r>
              <a:rPr lang="ru-RU" b="1" dirty="0" err="1" smtClean="0"/>
              <a:t>сиб</a:t>
            </a:r>
            <a:r>
              <a:rPr lang="ru-RU" b="1" dirty="0" smtClean="0"/>
              <a:t> </a:t>
            </a:r>
            <a:r>
              <a:rPr lang="ru-RU" b="1" dirty="0" err="1" smtClean="0"/>
              <a:t>борувчи</a:t>
            </a:r>
            <a:r>
              <a:rPr lang="ru-RU" b="1" dirty="0" smtClean="0"/>
              <a:t> </a:t>
            </a:r>
            <a:r>
              <a:rPr lang="ru-RU" b="1" dirty="0" err="1" smtClean="0"/>
              <a:t>самара</a:t>
            </a:r>
            <a:r>
              <a:rPr lang="ru-RU" b="1" dirty="0" smtClean="0"/>
              <a:t> </a:t>
            </a:r>
            <a:r>
              <a:rPr lang="ru-RU" dirty="0" smtClean="0"/>
              <a:t>(</a:t>
            </a:r>
            <a:r>
              <a:rPr lang="en-US" i="1" dirty="0"/>
              <a:t>increasing returns to scale (</a:t>
            </a:r>
            <a:r>
              <a:rPr lang="en-US" i="1" dirty="0" smtClean="0"/>
              <a:t>IRTS)</a:t>
            </a:r>
            <a:r>
              <a:rPr lang="ru-RU" dirty="0" smtClean="0"/>
              <a:t>) </a:t>
            </a:r>
            <a:r>
              <a:rPr lang="ru-RU" dirty="0"/>
              <a:t>- </a:t>
            </a:r>
            <a:r>
              <a:rPr lang="ru-RU" dirty="0" err="1"/>
              <a:t>ишлаб</a:t>
            </a:r>
            <a:r>
              <a:rPr lang="ru-RU" dirty="0"/>
              <a:t> </a:t>
            </a:r>
            <a:r>
              <a:rPr lang="ru-RU" dirty="0" err="1"/>
              <a:t>чиқариш</a:t>
            </a:r>
            <a:r>
              <a:rPr lang="ru-RU" dirty="0"/>
              <a:t> </a:t>
            </a:r>
            <a:r>
              <a:rPr lang="ru-RU" dirty="0" err="1"/>
              <a:t>ҳажми</a:t>
            </a:r>
            <a:r>
              <a:rPr lang="ru-RU" dirty="0"/>
              <a:t> </a:t>
            </a:r>
            <a:r>
              <a:rPr lang="ru-RU" sz="2800" i="1" dirty="0" smtClean="0">
                <a:solidFill>
                  <a:srgbClr val="FF0000"/>
                </a:solidFill>
              </a:rPr>
              <a:t>k</a:t>
            </a:r>
            <a:r>
              <a:rPr lang="ru-RU" dirty="0" smtClean="0"/>
              <a:t> </a:t>
            </a:r>
            <a:r>
              <a:rPr lang="ru-RU" dirty="0" err="1"/>
              <a:t>мартадан</a:t>
            </a:r>
            <a:r>
              <a:rPr lang="ru-RU" dirty="0"/>
              <a:t> </a:t>
            </a:r>
            <a:r>
              <a:rPr lang="ru-RU" dirty="0" err="1"/>
              <a:t>кўпроқ</a:t>
            </a:r>
            <a:r>
              <a:rPr lang="ru-RU" dirty="0"/>
              <a:t> </a:t>
            </a:r>
            <a:r>
              <a:rPr lang="ru-RU" dirty="0" err="1" smtClean="0"/>
              <a:t>ошади</a:t>
            </a:r>
            <a:r>
              <a:rPr lang="ru-RU" dirty="0" smtClean="0"/>
              <a:t> </a:t>
            </a:r>
            <a:r>
              <a:rPr lang="ru-RU" dirty="0"/>
              <a:t>(</a:t>
            </a:r>
            <a:r>
              <a:rPr lang="ru-RU" dirty="0" err="1"/>
              <a:t>чунки</a:t>
            </a:r>
            <a:r>
              <a:rPr lang="ru-RU" dirty="0"/>
              <a:t> </a:t>
            </a:r>
            <a:r>
              <a:rPr lang="ru-RU" dirty="0" err="1"/>
              <a:t>ишлаб</a:t>
            </a:r>
            <a:r>
              <a:rPr lang="ru-RU" dirty="0"/>
              <a:t> </a:t>
            </a:r>
            <a:r>
              <a:rPr lang="ru-RU" dirty="0" err="1"/>
              <a:t>чиқариш</a:t>
            </a:r>
            <a:r>
              <a:rPr lang="ru-RU" dirty="0"/>
              <a:t> </a:t>
            </a:r>
            <a:r>
              <a:rPr lang="ru-RU" dirty="0" err="1"/>
              <a:t>ҳажми</a:t>
            </a:r>
            <a:r>
              <a:rPr lang="ru-RU" dirty="0"/>
              <a:t> </a:t>
            </a:r>
            <a:r>
              <a:rPr lang="ru-RU" dirty="0" err="1"/>
              <a:t>ресурслардан</a:t>
            </a:r>
            <a:r>
              <a:rPr lang="ru-RU" dirty="0"/>
              <a:t> </a:t>
            </a:r>
            <a:r>
              <a:rPr lang="ru-RU" dirty="0" err="1"/>
              <a:t>фойдаланиш</a:t>
            </a:r>
            <a:r>
              <a:rPr lang="ru-RU" dirty="0"/>
              <a:t> </a:t>
            </a:r>
            <a:r>
              <a:rPr lang="ru-RU" dirty="0" err="1"/>
              <a:t>ҳажмидан</a:t>
            </a:r>
            <a:r>
              <a:rPr lang="ru-RU" dirty="0"/>
              <a:t> </a:t>
            </a:r>
            <a:r>
              <a:rPr lang="ru-RU" dirty="0" err="1"/>
              <a:t>тезроқ</a:t>
            </a:r>
            <a:r>
              <a:rPr lang="ru-RU" dirty="0"/>
              <a:t> </a:t>
            </a:r>
            <a:r>
              <a:rPr lang="ru-RU" dirty="0" err="1"/>
              <a:t>ўсмоқда</a:t>
            </a:r>
            <a:r>
              <a:rPr lang="ru-RU" dirty="0"/>
              <a:t>): </a:t>
            </a:r>
            <a:r>
              <a:rPr lang="ru-RU" i="1" dirty="0"/>
              <a:t>Q</a:t>
            </a:r>
            <a:r>
              <a:rPr lang="ru-RU" i="1" baseline="-25000" dirty="0"/>
              <a:t>1</a:t>
            </a:r>
            <a:r>
              <a:rPr lang="ru-RU" i="1" dirty="0"/>
              <a:t> &gt; </a:t>
            </a:r>
            <a:r>
              <a:rPr lang="ru-RU" i="1" dirty="0" err="1" smtClean="0"/>
              <a:t>kQ</a:t>
            </a:r>
            <a:r>
              <a:rPr lang="ru-RU" i="1" baseline="-25000" dirty="0" err="1" smtClean="0"/>
              <a:t>O</a:t>
            </a:r>
            <a:r>
              <a:rPr lang="ru-RU" dirty="0" smtClean="0"/>
              <a:t>;</a:t>
            </a:r>
            <a:endParaRPr lang="ru-RU" dirty="0"/>
          </a:p>
          <a:p>
            <a:pPr marL="228600" lvl="2">
              <a:spcBef>
                <a:spcPts val="1000"/>
              </a:spcBef>
            </a:pPr>
            <a:r>
              <a:rPr lang="ru-RU" b="1" dirty="0" err="1"/>
              <a:t>Миқёсдан</a:t>
            </a:r>
            <a:r>
              <a:rPr lang="ru-RU" b="1" dirty="0"/>
              <a:t> </a:t>
            </a:r>
            <a:r>
              <a:rPr lang="ru-RU" b="1" dirty="0" err="1" smtClean="0"/>
              <a:t>пасайиб</a:t>
            </a:r>
            <a:r>
              <a:rPr lang="ru-RU" b="1" dirty="0" smtClean="0"/>
              <a:t> </a:t>
            </a:r>
            <a:r>
              <a:rPr lang="ru-RU" b="1" dirty="0" err="1"/>
              <a:t>борувчи</a:t>
            </a:r>
            <a:r>
              <a:rPr lang="ru-RU" b="1" dirty="0"/>
              <a:t> </a:t>
            </a:r>
            <a:r>
              <a:rPr lang="ru-RU" b="1" dirty="0" err="1" smtClean="0"/>
              <a:t>самара</a:t>
            </a:r>
            <a:r>
              <a:rPr lang="ru-RU" b="1" dirty="0" smtClean="0"/>
              <a:t> </a:t>
            </a:r>
            <a:r>
              <a:rPr lang="ru-RU" dirty="0" smtClean="0"/>
              <a:t>(</a:t>
            </a:r>
            <a:r>
              <a:rPr lang="en-US" i="1" dirty="0"/>
              <a:t>decreasing returns to scale (</a:t>
            </a:r>
            <a:r>
              <a:rPr lang="en-US" i="1" dirty="0" smtClean="0"/>
              <a:t>DRTS)</a:t>
            </a:r>
            <a:r>
              <a:rPr lang="uz-Cyrl-UZ" i="1" dirty="0" smtClean="0"/>
              <a:t>)</a:t>
            </a:r>
            <a:r>
              <a:rPr lang="ru-RU" dirty="0" smtClean="0"/>
              <a:t> </a:t>
            </a:r>
            <a:r>
              <a:rPr lang="ru-RU" dirty="0"/>
              <a:t>- </a:t>
            </a:r>
            <a:r>
              <a:rPr lang="ru-RU" dirty="0" err="1"/>
              <a:t>ишлаб</a:t>
            </a:r>
            <a:r>
              <a:rPr lang="ru-RU" dirty="0"/>
              <a:t> </a:t>
            </a:r>
            <a:r>
              <a:rPr lang="ru-RU" dirty="0" err="1"/>
              <a:t>чиқариш</a:t>
            </a:r>
            <a:r>
              <a:rPr lang="ru-RU" dirty="0"/>
              <a:t> </a:t>
            </a:r>
            <a:r>
              <a:rPr lang="ru-RU" dirty="0" err="1"/>
              <a:t>ҳажми</a:t>
            </a:r>
            <a:r>
              <a:rPr lang="ru-RU" dirty="0"/>
              <a:t> </a:t>
            </a:r>
            <a:r>
              <a:rPr lang="ru-RU" sz="2400" i="1" dirty="0" smtClean="0">
                <a:solidFill>
                  <a:srgbClr val="FF0000"/>
                </a:solidFill>
              </a:rPr>
              <a:t>k</a:t>
            </a:r>
            <a:r>
              <a:rPr lang="ru-RU" sz="2400" dirty="0" smtClean="0">
                <a:solidFill>
                  <a:srgbClr val="FF0000"/>
                </a:solidFill>
              </a:rPr>
              <a:t> </a:t>
            </a:r>
            <a:r>
              <a:rPr lang="ru-RU" dirty="0" err="1"/>
              <a:t>мартадан</a:t>
            </a:r>
            <a:r>
              <a:rPr lang="ru-RU" dirty="0"/>
              <a:t> </a:t>
            </a:r>
            <a:r>
              <a:rPr lang="ru-RU" dirty="0" err="1"/>
              <a:t>камроқ</a:t>
            </a:r>
            <a:r>
              <a:rPr lang="ru-RU" dirty="0"/>
              <a:t> </a:t>
            </a:r>
            <a:r>
              <a:rPr lang="ru-RU" dirty="0" err="1"/>
              <a:t>ўсади</a:t>
            </a:r>
            <a:r>
              <a:rPr lang="ru-RU" dirty="0"/>
              <a:t> (</a:t>
            </a:r>
            <a:r>
              <a:rPr lang="ru-RU" dirty="0" err="1"/>
              <a:t>чунки</a:t>
            </a:r>
            <a:r>
              <a:rPr lang="ru-RU" dirty="0"/>
              <a:t> </a:t>
            </a:r>
            <a:r>
              <a:rPr lang="ru-RU" dirty="0" err="1"/>
              <a:t>ишлаб</a:t>
            </a:r>
            <a:r>
              <a:rPr lang="ru-RU" dirty="0"/>
              <a:t> </a:t>
            </a:r>
            <a:r>
              <a:rPr lang="ru-RU" dirty="0" err="1"/>
              <a:t>чиқариш</a:t>
            </a:r>
            <a:r>
              <a:rPr lang="ru-RU" dirty="0"/>
              <a:t> </a:t>
            </a:r>
            <a:r>
              <a:rPr lang="ru-RU" dirty="0" err="1"/>
              <a:t>ҳажми</a:t>
            </a:r>
            <a:r>
              <a:rPr lang="ru-RU" dirty="0"/>
              <a:t> </a:t>
            </a:r>
            <a:r>
              <a:rPr lang="ru-RU" dirty="0" err="1"/>
              <a:t>ресурслардан</a:t>
            </a:r>
            <a:r>
              <a:rPr lang="ru-RU" dirty="0"/>
              <a:t> </a:t>
            </a:r>
            <a:r>
              <a:rPr lang="ru-RU" dirty="0" err="1"/>
              <a:t>фойдаланиш</a:t>
            </a:r>
            <a:r>
              <a:rPr lang="ru-RU" dirty="0"/>
              <a:t> </a:t>
            </a:r>
            <a:r>
              <a:rPr lang="ru-RU" dirty="0" err="1"/>
              <a:t>ҳажмига</a:t>
            </a:r>
            <a:r>
              <a:rPr lang="ru-RU" dirty="0"/>
              <a:t> </a:t>
            </a:r>
            <a:r>
              <a:rPr lang="ru-RU" dirty="0" err="1"/>
              <a:t>нисбатан</a:t>
            </a:r>
            <a:r>
              <a:rPr lang="ru-RU" dirty="0"/>
              <a:t> </a:t>
            </a:r>
            <a:r>
              <a:rPr lang="ru-RU" dirty="0" err="1"/>
              <a:t>секинроқ</a:t>
            </a:r>
            <a:r>
              <a:rPr lang="ru-RU" dirty="0"/>
              <a:t> </a:t>
            </a:r>
            <a:r>
              <a:rPr lang="ru-RU" dirty="0" err="1"/>
              <a:t>ўсади</a:t>
            </a:r>
            <a:r>
              <a:rPr lang="ru-RU" dirty="0"/>
              <a:t>): </a:t>
            </a:r>
            <a:r>
              <a:rPr lang="ru-RU" i="1" dirty="0"/>
              <a:t>Q</a:t>
            </a:r>
            <a:r>
              <a:rPr lang="ru-RU" i="1" baseline="-25000" dirty="0"/>
              <a:t>1</a:t>
            </a:r>
            <a:r>
              <a:rPr lang="ru-RU" i="1" dirty="0"/>
              <a:t> &lt; </a:t>
            </a:r>
            <a:r>
              <a:rPr lang="ru-RU" i="1" dirty="0" err="1" smtClean="0"/>
              <a:t>kQ</a:t>
            </a:r>
            <a:r>
              <a:rPr lang="ru-RU" i="1" baseline="-25000" dirty="0" err="1" smtClean="0"/>
              <a:t>O</a:t>
            </a:r>
            <a:r>
              <a:rPr lang="ru-RU" dirty="0" smtClean="0"/>
              <a:t>.</a:t>
            </a:r>
            <a:endParaRPr lang="ru-RU" dirty="0"/>
          </a:p>
          <a:p>
            <a:pPr marL="228600" lvl="2">
              <a:spcBef>
                <a:spcPts val="1000"/>
              </a:spcBef>
            </a:pPr>
            <a:endParaRPr lang="ru-RU" dirty="0"/>
          </a:p>
          <a:p>
            <a:pPr marL="228600" lvl="2">
              <a:spcBef>
                <a:spcPts val="1000"/>
              </a:spcBef>
            </a:pPr>
            <a:endParaRPr lang="ru-RU" dirty="0"/>
          </a:p>
        </p:txBody>
      </p:sp>
    </p:spTree>
    <p:extLst>
      <p:ext uri="{BB962C8B-B14F-4D97-AF65-F5344CB8AC3E}">
        <p14:creationId xmlns:p14="http://schemas.microsoft.com/office/powerpoint/2010/main" val="214363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8131">
                                            <p:txEl>
                                              <p:pRg st="0" end="0"/>
                                            </p:txEl>
                                          </p:spTgt>
                                        </p:tgtEl>
                                        <p:attrNameLst>
                                          <p:attrName>style.visibility</p:attrName>
                                        </p:attrNameLst>
                                      </p:cBhvr>
                                      <p:to>
                                        <p:strVal val="visible"/>
                                      </p:to>
                                    </p:set>
                                    <p:animEffect transition="in" filter="wipe(up)">
                                      <p:cBhvr>
                                        <p:cTn id="7" dur="500"/>
                                        <p:tgtEl>
                                          <p:spTgt spid="4813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8131">
                                            <p:txEl>
                                              <p:pRg st="2" end="2"/>
                                            </p:txEl>
                                          </p:spTgt>
                                        </p:tgtEl>
                                        <p:attrNameLst>
                                          <p:attrName>style.visibility</p:attrName>
                                        </p:attrNameLst>
                                      </p:cBhvr>
                                      <p:to>
                                        <p:strVal val="visible"/>
                                      </p:to>
                                    </p:set>
                                    <p:animEffect transition="in" filter="wipe(up)">
                                      <p:cBhvr>
                                        <p:cTn id="12" dur="500"/>
                                        <p:tgtEl>
                                          <p:spTgt spid="4813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8131">
                                            <p:txEl>
                                              <p:pRg st="3" end="3"/>
                                            </p:txEl>
                                          </p:spTgt>
                                        </p:tgtEl>
                                        <p:attrNameLst>
                                          <p:attrName>style.visibility</p:attrName>
                                        </p:attrNameLst>
                                      </p:cBhvr>
                                      <p:to>
                                        <p:strVal val="visible"/>
                                      </p:to>
                                    </p:set>
                                    <p:animEffect transition="in" filter="wipe(up)">
                                      <p:cBhvr>
                                        <p:cTn id="17" dur="500"/>
                                        <p:tgtEl>
                                          <p:spTgt spid="48131">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48131">
                                            <p:txEl>
                                              <p:pRg st="4" end="4"/>
                                            </p:txEl>
                                          </p:spTgt>
                                        </p:tgtEl>
                                        <p:attrNameLst>
                                          <p:attrName>style.visibility</p:attrName>
                                        </p:attrNameLst>
                                      </p:cBhvr>
                                      <p:to>
                                        <p:strVal val="visible"/>
                                      </p:to>
                                    </p:set>
                                    <p:animEffect transition="in" filter="wipe(up)">
                                      <p:cBhvr>
                                        <p:cTn id="22" dur="500"/>
                                        <p:tgtEl>
                                          <p:spTgt spid="4813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build="p" bldLvl="3"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5" name="Rectangle 35"/>
          <p:cNvSpPr>
            <a:spLocks noGrp="1" noChangeArrowheads="1"/>
          </p:cNvSpPr>
          <p:nvPr>
            <p:ph type="body" idx="1"/>
          </p:nvPr>
        </p:nvSpPr>
        <p:spPr>
          <a:xfrm>
            <a:off x="2486026" y="2004575"/>
            <a:ext cx="2162176" cy="814826"/>
          </a:xfrm>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0" indent="0" algn="ctr">
              <a:buNone/>
            </a:pPr>
            <a:r>
              <a:rPr lang="ru-RU" dirty="0" err="1" smtClean="0"/>
              <a:t>Миқёсдан</a:t>
            </a:r>
            <a:r>
              <a:rPr lang="ru-RU" dirty="0" smtClean="0"/>
              <a:t> </a:t>
            </a:r>
            <a:r>
              <a:rPr lang="ru-RU" dirty="0" err="1" smtClean="0"/>
              <a:t>ўсиб</a:t>
            </a:r>
            <a:r>
              <a:rPr lang="ru-RU" dirty="0" smtClean="0"/>
              <a:t> </a:t>
            </a:r>
            <a:r>
              <a:rPr lang="ru-RU" dirty="0" err="1" smtClean="0"/>
              <a:t>борувчи</a:t>
            </a:r>
            <a:r>
              <a:rPr lang="ru-RU" dirty="0" smtClean="0"/>
              <a:t> </a:t>
            </a:r>
            <a:r>
              <a:rPr lang="ru-RU" dirty="0" err="1" smtClean="0"/>
              <a:t>самара</a:t>
            </a:r>
            <a:endParaRPr lang="en-US" dirty="0"/>
          </a:p>
        </p:txBody>
      </p:sp>
      <p:sp>
        <p:nvSpPr>
          <p:cNvPr id="51210" name="Freeform 10"/>
          <p:cNvSpPr>
            <a:spLocks/>
          </p:cNvSpPr>
          <p:nvPr/>
        </p:nvSpPr>
        <p:spPr bwMode="auto">
          <a:xfrm>
            <a:off x="2743200" y="4419600"/>
            <a:ext cx="1066800" cy="1143000"/>
          </a:xfrm>
          <a:custGeom>
            <a:avLst/>
            <a:gdLst/>
            <a:ahLst/>
            <a:cxnLst>
              <a:cxn ang="0">
                <a:pos x="0" y="720"/>
              </a:cxn>
              <a:cxn ang="0">
                <a:pos x="336" y="576"/>
              </a:cxn>
              <a:cxn ang="0">
                <a:pos x="672" y="0"/>
              </a:cxn>
            </a:cxnLst>
            <a:rect l="0" t="0" r="r" b="b"/>
            <a:pathLst>
              <a:path w="672" h="720">
                <a:moveTo>
                  <a:pt x="0" y="720"/>
                </a:moveTo>
                <a:cubicBezTo>
                  <a:pt x="112" y="708"/>
                  <a:pt x="224" y="696"/>
                  <a:pt x="336" y="576"/>
                </a:cubicBezTo>
                <a:cubicBezTo>
                  <a:pt x="448" y="456"/>
                  <a:pt x="560" y="228"/>
                  <a:pt x="672" y="0"/>
                </a:cubicBezTo>
              </a:path>
            </a:pathLst>
          </a:custGeom>
          <a:noFill/>
          <a:ln w="9525">
            <a:solidFill>
              <a:schemeClr val="tx1"/>
            </a:solidFill>
            <a:round/>
            <a:headEnd/>
            <a:tailEnd/>
          </a:ln>
          <a:effectLst/>
        </p:spPr>
        <p:txBody>
          <a:bodyPr/>
          <a:lstStyle/>
          <a:p>
            <a:endParaRPr lang="ru-RU"/>
          </a:p>
        </p:txBody>
      </p:sp>
      <p:sp>
        <p:nvSpPr>
          <p:cNvPr id="51223" name="Line 23"/>
          <p:cNvSpPr>
            <a:spLocks noChangeShapeType="1"/>
          </p:cNvSpPr>
          <p:nvPr/>
        </p:nvSpPr>
        <p:spPr bwMode="auto">
          <a:xfrm flipV="1">
            <a:off x="5105400" y="4495800"/>
            <a:ext cx="1371600" cy="1143000"/>
          </a:xfrm>
          <a:prstGeom prst="line">
            <a:avLst/>
          </a:prstGeom>
          <a:noFill/>
          <a:ln w="9525">
            <a:solidFill>
              <a:schemeClr val="tx1"/>
            </a:solidFill>
            <a:round/>
            <a:headEnd/>
            <a:tailEnd/>
          </a:ln>
          <a:effectLst/>
        </p:spPr>
        <p:txBody>
          <a:bodyPr/>
          <a:lstStyle/>
          <a:p>
            <a:endParaRPr lang="ru-RU"/>
          </a:p>
        </p:txBody>
      </p:sp>
      <p:sp>
        <p:nvSpPr>
          <p:cNvPr id="51225" name="Freeform 25"/>
          <p:cNvSpPr>
            <a:spLocks/>
          </p:cNvSpPr>
          <p:nvPr/>
        </p:nvSpPr>
        <p:spPr bwMode="auto">
          <a:xfrm>
            <a:off x="7772400" y="4419600"/>
            <a:ext cx="1447800" cy="1295400"/>
          </a:xfrm>
          <a:custGeom>
            <a:avLst/>
            <a:gdLst/>
            <a:ahLst/>
            <a:cxnLst>
              <a:cxn ang="0">
                <a:pos x="0" y="816"/>
              </a:cxn>
              <a:cxn ang="0">
                <a:pos x="288" y="192"/>
              </a:cxn>
              <a:cxn ang="0">
                <a:pos x="912" y="0"/>
              </a:cxn>
            </a:cxnLst>
            <a:rect l="0" t="0" r="r" b="b"/>
            <a:pathLst>
              <a:path w="912" h="816">
                <a:moveTo>
                  <a:pt x="0" y="816"/>
                </a:moveTo>
                <a:cubicBezTo>
                  <a:pt x="68" y="572"/>
                  <a:pt x="136" y="328"/>
                  <a:pt x="288" y="192"/>
                </a:cubicBezTo>
                <a:cubicBezTo>
                  <a:pt x="440" y="56"/>
                  <a:pt x="676" y="28"/>
                  <a:pt x="912" y="0"/>
                </a:cubicBezTo>
              </a:path>
            </a:pathLst>
          </a:custGeom>
          <a:noFill/>
          <a:ln w="9525">
            <a:solidFill>
              <a:schemeClr val="tx1"/>
            </a:solidFill>
            <a:round/>
            <a:headEnd/>
            <a:tailEnd/>
          </a:ln>
          <a:effectLst/>
        </p:spPr>
        <p:txBody>
          <a:bodyPr/>
          <a:lstStyle/>
          <a:p>
            <a:endParaRPr lang="ru-RU"/>
          </a:p>
        </p:txBody>
      </p:sp>
      <p:grpSp>
        <p:nvGrpSpPr>
          <p:cNvPr id="51232" name="Group 32"/>
          <p:cNvGrpSpPr>
            <a:grpSpLocks/>
          </p:cNvGrpSpPr>
          <p:nvPr/>
        </p:nvGrpSpPr>
        <p:grpSpPr bwMode="auto">
          <a:xfrm>
            <a:off x="2286001" y="3775075"/>
            <a:ext cx="2530475" cy="2133600"/>
            <a:chOff x="470" y="2378"/>
            <a:chExt cx="1594" cy="1344"/>
          </a:xfrm>
        </p:grpSpPr>
        <p:grpSp>
          <p:nvGrpSpPr>
            <p:cNvPr id="51211" name="Group 11"/>
            <p:cNvGrpSpPr>
              <a:grpSpLocks/>
            </p:cNvGrpSpPr>
            <p:nvPr/>
          </p:nvGrpSpPr>
          <p:grpSpPr bwMode="auto">
            <a:xfrm>
              <a:off x="470" y="2496"/>
              <a:ext cx="1594" cy="1226"/>
              <a:chOff x="470" y="2496"/>
              <a:chExt cx="1594" cy="1226"/>
            </a:xfrm>
          </p:grpSpPr>
          <p:sp>
            <p:nvSpPr>
              <p:cNvPr id="51204" name="Line 4"/>
              <p:cNvSpPr>
                <a:spLocks noChangeShapeType="1"/>
              </p:cNvSpPr>
              <p:nvPr/>
            </p:nvSpPr>
            <p:spPr bwMode="auto">
              <a:xfrm>
                <a:off x="768" y="2688"/>
                <a:ext cx="0" cy="816"/>
              </a:xfrm>
              <a:prstGeom prst="line">
                <a:avLst/>
              </a:prstGeom>
              <a:noFill/>
              <a:ln w="9525">
                <a:solidFill>
                  <a:schemeClr val="tx1"/>
                </a:solidFill>
                <a:round/>
                <a:headEnd/>
                <a:tailEnd/>
              </a:ln>
              <a:effectLst/>
            </p:spPr>
            <p:txBody>
              <a:bodyPr/>
              <a:lstStyle/>
              <a:p>
                <a:endParaRPr lang="ru-RU"/>
              </a:p>
            </p:txBody>
          </p:sp>
          <p:sp>
            <p:nvSpPr>
              <p:cNvPr id="51205" name="Line 5"/>
              <p:cNvSpPr>
                <a:spLocks noChangeShapeType="1"/>
              </p:cNvSpPr>
              <p:nvPr/>
            </p:nvSpPr>
            <p:spPr bwMode="auto">
              <a:xfrm>
                <a:off x="768" y="3504"/>
                <a:ext cx="864" cy="0"/>
              </a:xfrm>
              <a:prstGeom prst="line">
                <a:avLst/>
              </a:prstGeom>
              <a:noFill/>
              <a:ln w="9525">
                <a:solidFill>
                  <a:schemeClr val="tx1"/>
                </a:solidFill>
                <a:round/>
                <a:headEnd/>
                <a:tailEnd/>
              </a:ln>
              <a:effectLst/>
            </p:spPr>
            <p:txBody>
              <a:bodyPr/>
              <a:lstStyle/>
              <a:p>
                <a:endParaRPr lang="ru-RU"/>
              </a:p>
            </p:txBody>
          </p:sp>
          <p:sp>
            <p:nvSpPr>
              <p:cNvPr id="51206" name="Text Box 6"/>
              <p:cNvSpPr txBox="1">
                <a:spLocks noChangeArrowheads="1"/>
              </p:cNvSpPr>
              <p:nvPr/>
            </p:nvSpPr>
            <p:spPr bwMode="auto">
              <a:xfrm>
                <a:off x="470" y="2496"/>
                <a:ext cx="202" cy="288"/>
              </a:xfrm>
              <a:prstGeom prst="rect">
                <a:avLst/>
              </a:prstGeom>
              <a:noFill/>
              <a:ln w="9525">
                <a:noFill/>
                <a:miter lim="800000"/>
                <a:headEnd/>
                <a:tailEnd/>
              </a:ln>
              <a:effectLst/>
            </p:spPr>
            <p:txBody>
              <a:bodyPr>
                <a:spAutoFit/>
              </a:bodyPr>
              <a:lstStyle/>
              <a:p>
                <a:r>
                  <a:rPr lang="en-US" sz="2400">
                    <a:latin typeface="Times New Roman" pitchFamily="18" charset="0"/>
                  </a:rPr>
                  <a:t>Q</a:t>
                </a:r>
              </a:p>
            </p:txBody>
          </p:sp>
          <p:sp>
            <p:nvSpPr>
              <p:cNvPr id="51207" name="Text Box 7"/>
              <p:cNvSpPr txBox="1">
                <a:spLocks noChangeArrowheads="1"/>
              </p:cNvSpPr>
              <p:nvPr/>
            </p:nvSpPr>
            <p:spPr bwMode="auto">
              <a:xfrm>
                <a:off x="1622" y="3434"/>
                <a:ext cx="442" cy="288"/>
              </a:xfrm>
              <a:prstGeom prst="rect">
                <a:avLst/>
              </a:prstGeom>
              <a:noFill/>
              <a:ln w="9525">
                <a:noFill/>
                <a:miter lim="800000"/>
                <a:headEnd/>
                <a:tailEnd/>
              </a:ln>
              <a:effectLst/>
            </p:spPr>
            <p:txBody>
              <a:bodyPr wrap="none">
                <a:spAutoFit/>
              </a:bodyPr>
              <a:lstStyle/>
              <a:p>
                <a:r>
                  <a:rPr lang="en-US" sz="2400">
                    <a:latin typeface="Times New Roman" pitchFamily="18" charset="0"/>
                  </a:rPr>
                  <a:t>X,Y</a:t>
                </a:r>
              </a:p>
            </p:txBody>
          </p:sp>
        </p:grpSp>
        <p:sp>
          <p:nvSpPr>
            <p:cNvPr id="51226" name="Text Box 26"/>
            <p:cNvSpPr txBox="1">
              <a:spLocks noChangeArrowheads="1"/>
            </p:cNvSpPr>
            <p:nvPr/>
          </p:nvSpPr>
          <p:spPr bwMode="auto">
            <a:xfrm>
              <a:off x="806" y="2378"/>
              <a:ext cx="532" cy="288"/>
            </a:xfrm>
            <a:prstGeom prst="rect">
              <a:avLst/>
            </a:prstGeom>
            <a:noFill/>
            <a:ln w="9525">
              <a:noFill/>
              <a:miter lim="800000"/>
              <a:headEnd/>
              <a:tailEnd/>
            </a:ln>
            <a:effectLst/>
          </p:spPr>
          <p:txBody>
            <a:bodyPr wrap="none">
              <a:spAutoFit/>
            </a:bodyPr>
            <a:lstStyle/>
            <a:p>
              <a:r>
                <a:rPr lang="en-US" sz="2400" dirty="0">
                  <a:latin typeface="Times New Roman" pitchFamily="18" charset="0"/>
                </a:rPr>
                <a:t>IRTS</a:t>
              </a:r>
            </a:p>
          </p:txBody>
        </p:sp>
      </p:grpSp>
      <p:sp>
        <p:nvSpPr>
          <p:cNvPr id="51228" name="Text Box 28"/>
          <p:cNvSpPr txBox="1">
            <a:spLocks noChangeArrowheads="1"/>
          </p:cNvSpPr>
          <p:nvPr/>
        </p:nvSpPr>
        <p:spPr bwMode="auto">
          <a:xfrm>
            <a:off x="5562600" y="3733800"/>
            <a:ext cx="184150" cy="457200"/>
          </a:xfrm>
          <a:prstGeom prst="rect">
            <a:avLst/>
          </a:prstGeom>
          <a:noFill/>
          <a:ln w="9525">
            <a:noFill/>
            <a:miter lim="800000"/>
            <a:headEnd/>
            <a:tailEnd/>
          </a:ln>
          <a:effectLst/>
        </p:spPr>
        <p:txBody>
          <a:bodyPr wrap="none">
            <a:spAutoFit/>
          </a:bodyPr>
          <a:lstStyle/>
          <a:p>
            <a:endParaRPr lang="ru-RU" sz="2400">
              <a:latin typeface="Times New Roman" pitchFamily="18" charset="0"/>
            </a:endParaRPr>
          </a:p>
        </p:txBody>
      </p:sp>
      <p:grpSp>
        <p:nvGrpSpPr>
          <p:cNvPr id="51231" name="Group 31"/>
          <p:cNvGrpSpPr>
            <a:grpSpLocks/>
          </p:cNvGrpSpPr>
          <p:nvPr/>
        </p:nvGrpSpPr>
        <p:grpSpPr bwMode="auto">
          <a:xfrm>
            <a:off x="4648201" y="3810001"/>
            <a:ext cx="2530475" cy="2174875"/>
            <a:chOff x="1968" y="2400"/>
            <a:chExt cx="1594" cy="1370"/>
          </a:xfrm>
        </p:grpSpPr>
        <p:grpSp>
          <p:nvGrpSpPr>
            <p:cNvPr id="51213" name="Group 13"/>
            <p:cNvGrpSpPr>
              <a:grpSpLocks/>
            </p:cNvGrpSpPr>
            <p:nvPr/>
          </p:nvGrpSpPr>
          <p:grpSpPr bwMode="auto">
            <a:xfrm>
              <a:off x="1968" y="2544"/>
              <a:ext cx="1594" cy="1226"/>
              <a:chOff x="470" y="2496"/>
              <a:chExt cx="1594" cy="1226"/>
            </a:xfrm>
          </p:grpSpPr>
          <p:sp>
            <p:nvSpPr>
              <p:cNvPr id="51214" name="Line 14"/>
              <p:cNvSpPr>
                <a:spLocks noChangeShapeType="1"/>
              </p:cNvSpPr>
              <p:nvPr/>
            </p:nvSpPr>
            <p:spPr bwMode="auto">
              <a:xfrm>
                <a:off x="768" y="2688"/>
                <a:ext cx="0" cy="816"/>
              </a:xfrm>
              <a:prstGeom prst="line">
                <a:avLst/>
              </a:prstGeom>
              <a:noFill/>
              <a:ln w="9525">
                <a:solidFill>
                  <a:schemeClr val="tx1"/>
                </a:solidFill>
                <a:round/>
                <a:headEnd/>
                <a:tailEnd/>
              </a:ln>
              <a:effectLst/>
            </p:spPr>
            <p:txBody>
              <a:bodyPr/>
              <a:lstStyle/>
              <a:p>
                <a:endParaRPr lang="ru-RU"/>
              </a:p>
            </p:txBody>
          </p:sp>
          <p:sp>
            <p:nvSpPr>
              <p:cNvPr id="51215" name="Line 15"/>
              <p:cNvSpPr>
                <a:spLocks noChangeShapeType="1"/>
              </p:cNvSpPr>
              <p:nvPr/>
            </p:nvSpPr>
            <p:spPr bwMode="auto">
              <a:xfrm>
                <a:off x="768" y="3504"/>
                <a:ext cx="864" cy="0"/>
              </a:xfrm>
              <a:prstGeom prst="line">
                <a:avLst/>
              </a:prstGeom>
              <a:noFill/>
              <a:ln w="9525">
                <a:solidFill>
                  <a:schemeClr val="tx1"/>
                </a:solidFill>
                <a:round/>
                <a:headEnd/>
                <a:tailEnd/>
              </a:ln>
              <a:effectLst/>
            </p:spPr>
            <p:txBody>
              <a:bodyPr/>
              <a:lstStyle/>
              <a:p>
                <a:endParaRPr lang="ru-RU"/>
              </a:p>
            </p:txBody>
          </p:sp>
          <p:sp>
            <p:nvSpPr>
              <p:cNvPr id="51216" name="Text Box 16"/>
              <p:cNvSpPr txBox="1">
                <a:spLocks noChangeArrowheads="1"/>
              </p:cNvSpPr>
              <p:nvPr/>
            </p:nvSpPr>
            <p:spPr bwMode="auto">
              <a:xfrm>
                <a:off x="470" y="2496"/>
                <a:ext cx="202" cy="288"/>
              </a:xfrm>
              <a:prstGeom prst="rect">
                <a:avLst/>
              </a:prstGeom>
              <a:noFill/>
              <a:ln w="9525">
                <a:noFill/>
                <a:miter lim="800000"/>
                <a:headEnd/>
                <a:tailEnd/>
              </a:ln>
              <a:effectLst/>
            </p:spPr>
            <p:txBody>
              <a:bodyPr>
                <a:spAutoFit/>
              </a:bodyPr>
              <a:lstStyle/>
              <a:p>
                <a:r>
                  <a:rPr lang="en-US" sz="2400">
                    <a:latin typeface="Times New Roman" pitchFamily="18" charset="0"/>
                  </a:rPr>
                  <a:t>Q</a:t>
                </a:r>
              </a:p>
            </p:txBody>
          </p:sp>
          <p:sp>
            <p:nvSpPr>
              <p:cNvPr id="51217" name="Text Box 17"/>
              <p:cNvSpPr txBox="1">
                <a:spLocks noChangeArrowheads="1"/>
              </p:cNvSpPr>
              <p:nvPr/>
            </p:nvSpPr>
            <p:spPr bwMode="auto">
              <a:xfrm>
                <a:off x="1622" y="3434"/>
                <a:ext cx="442" cy="288"/>
              </a:xfrm>
              <a:prstGeom prst="rect">
                <a:avLst/>
              </a:prstGeom>
              <a:noFill/>
              <a:ln w="9525">
                <a:noFill/>
                <a:miter lim="800000"/>
                <a:headEnd/>
                <a:tailEnd/>
              </a:ln>
              <a:effectLst/>
            </p:spPr>
            <p:txBody>
              <a:bodyPr wrap="none">
                <a:spAutoFit/>
              </a:bodyPr>
              <a:lstStyle/>
              <a:p>
                <a:r>
                  <a:rPr lang="en-US" sz="2400">
                    <a:latin typeface="Times New Roman" pitchFamily="18" charset="0"/>
                  </a:rPr>
                  <a:t>X,Y</a:t>
                </a:r>
              </a:p>
            </p:txBody>
          </p:sp>
        </p:grpSp>
        <p:sp>
          <p:nvSpPr>
            <p:cNvPr id="51229" name="Text Box 29"/>
            <p:cNvSpPr txBox="1">
              <a:spLocks noChangeArrowheads="1"/>
            </p:cNvSpPr>
            <p:nvPr/>
          </p:nvSpPr>
          <p:spPr bwMode="auto">
            <a:xfrm>
              <a:off x="2496" y="2400"/>
              <a:ext cx="596" cy="288"/>
            </a:xfrm>
            <a:prstGeom prst="rect">
              <a:avLst/>
            </a:prstGeom>
            <a:noFill/>
            <a:ln w="9525">
              <a:noFill/>
              <a:miter lim="800000"/>
              <a:headEnd/>
              <a:tailEnd/>
            </a:ln>
            <a:effectLst/>
          </p:spPr>
          <p:txBody>
            <a:bodyPr wrap="none">
              <a:spAutoFit/>
            </a:bodyPr>
            <a:lstStyle/>
            <a:p>
              <a:r>
                <a:rPr lang="en-US" sz="2400">
                  <a:latin typeface="Times New Roman" pitchFamily="18" charset="0"/>
                </a:rPr>
                <a:t>CRTS</a:t>
              </a:r>
            </a:p>
          </p:txBody>
        </p:sp>
      </p:grpSp>
      <p:grpSp>
        <p:nvGrpSpPr>
          <p:cNvPr id="51233" name="Group 33"/>
          <p:cNvGrpSpPr>
            <a:grpSpLocks/>
          </p:cNvGrpSpPr>
          <p:nvPr/>
        </p:nvGrpSpPr>
        <p:grpSpPr bwMode="auto">
          <a:xfrm>
            <a:off x="7315201" y="3775075"/>
            <a:ext cx="2530475" cy="2286000"/>
            <a:chOff x="3648" y="2378"/>
            <a:chExt cx="1594" cy="1440"/>
          </a:xfrm>
        </p:grpSpPr>
        <p:grpSp>
          <p:nvGrpSpPr>
            <p:cNvPr id="51218" name="Group 18"/>
            <p:cNvGrpSpPr>
              <a:grpSpLocks/>
            </p:cNvGrpSpPr>
            <p:nvPr/>
          </p:nvGrpSpPr>
          <p:grpSpPr bwMode="auto">
            <a:xfrm>
              <a:off x="3648" y="2592"/>
              <a:ext cx="1594" cy="1226"/>
              <a:chOff x="470" y="2496"/>
              <a:chExt cx="1594" cy="1226"/>
            </a:xfrm>
          </p:grpSpPr>
          <p:sp>
            <p:nvSpPr>
              <p:cNvPr id="51219" name="Line 19"/>
              <p:cNvSpPr>
                <a:spLocks noChangeShapeType="1"/>
              </p:cNvSpPr>
              <p:nvPr/>
            </p:nvSpPr>
            <p:spPr bwMode="auto">
              <a:xfrm>
                <a:off x="768" y="2688"/>
                <a:ext cx="0" cy="816"/>
              </a:xfrm>
              <a:prstGeom prst="line">
                <a:avLst/>
              </a:prstGeom>
              <a:noFill/>
              <a:ln w="9525">
                <a:solidFill>
                  <a:schemeClr val="tx1"/>
                </a:solidFill>
                <a:round/>
                <a:headEnd/>
                <a:tailEnd/>
              </a:ln>
              <a:effectLst/>
            </p:spPr>
            <p:txBody>
              <a:bodyPr/>
              <a:lstStyle/>
              <a:p>
                <a:endParaRPr lang="ru-RU"/>
              </a:p>
            </p:txBody>
          </p:sp>
          <p:sp>
            <p:nvSpPr>
              <p:cNvPr id="51220" name="Line 20"/>
              <p:cNvSpPr>
                <a:spLocks noChangeShapeType="1"/>
              </p:cNvSpPr>
              <p:nvPr/>
            </p:nvSpPr>
            <p:spPr bwMode="auto">
              <a:xfrm>
                <a:off x="768" y="3504"/>
                <a:ext cx="864" cy="0"/>
              </a:xfrm>
              <a:prstGeom prst="line">
                <a:avLst/>
              </a:prstGeom>
              <a:noFill/>
              <a:ln w="9525">
                <a:solidFill>
                  <a:schemeClr val="tx1"/>
                </a:solidFill>
                <a:round/>
                <a:headEnd/>
                <a:tailEnd/>
              </a:ln>
              <a:effectLst/>
            </p:spPr>
            <p:txBody>
              <a:bodyPr/>
              <a:lstStyle/>
              <a:p>
                <a:endParaRPr lang="ru-RU"/>
              </a:p>
            </p:txBody>
          </p:sp>
          <p:sp>
            <p:nvSpPr>
              <p:cNvPr id="51221" name="Text Box 21"/>
              <p:cNvSpPr txBox="1">
                <a:spLocks noChangeArrowheads="1"/>
              </p:cNvSpPr>
              <p:nvPr/>
            </p:nvSpPr>
            <p:spPr bwMode="auto">
              <a:xfrm>
                <a:off x="470" y="2496"/>
                <a:ext cx="202" cy="288"/>
              </a:xfrm>
              <a:prstGeom prst="rect">
                <a:avLst/>
              </a:prstGeom>
              <a:noFill/>
              <a:ln w="9525">
                <a:noFill/>
                <a:miter lim="800000"/>
                <a:headEnd/>
                <a:tailEnd/>
              </a:ln>
              <a:effectLst/>
            </p:spPr>
            <p:txBody>
              <a:bodyPr>
                <a:spAutoFit/>
              </a:bodyPr>
              <a:lstStyle/>
              <a:p>
                <a:r>
                  <a:rPr lang="en-US" sz="2400">
                    <a:latin typeface="Times New Roman" pitchFamily="18" charset="0"/>
                  </a:rPr>
                  <a:t>Q</a:t>
                </a:r>
              </a:p>
            </p:txBody>
          </p:sp>
          <p:sp>
            <p:nvSpPr>
              <p:cNvPr id="51222" name="Text Box 22"/>
              <p:cNvSpPr txBox="1">
                <a:spLocks noChangeArrowheads="1"/>
              </p:cNvSpPr>
              <p:nvPr/>
            </p:nvSpPr>
            <p:spPr bwMode="auto">
              <a:xfrm>
                <a:off x="1622" y="3434"/>
                <a:ext cx="442" cy="288"/>
              </a:xfrm>
              <a:prstGeom prst="rect">
                <a:avLst/>
              </a:prstGeom>
              <a:noFill/>
              <a:ln w="9525">
                <a:noFill/>
                <a:miter lim="800000"/>
                <a:headEnd/>
                <a:tailEnd/>
              </a:ln>
              <a:effectLst/>
            </p:spPr>
            <p:txBody>
              <a:bodyPr wrap="none">
                <a:spAutoFit/>
              </a:bodyPr>
              <a:lstStyle/>
              <a:p>
                <a:r>
                  <a:rPr lang="en-US" sz="2400">
                    <a:latin typeface="Times New Roman" pitchFamily="18" charset="0"/>
                  </a:rPr>
                  <a:t>X,Y</a:t>
                </a:r>
              </a:p>
            </p:txBody>
          </p:sp>
        </p:grpSp>
        <p:sp>
          <p:nvSpPr>
            <p:cNvPr id="51230" name="Text Box 30"/>
            <p:cNvSpPr txBox="1">
              <a:spLocks noChangeArrowheads="1"/>
            </p:cNvSpPr>
            <p:nvPr/>
          </p:nvSpPr>
          <p:spPr bwMode="auto">
            <a:xfrm>
              <a:off x="4262" y="2378"/>
              <a:ext cx="607" cy="288"/>
            </a:xfrm>
            <a:prstGeom prst="rect">
              <a:avLst/>
            </a:prstGeom>
            <a:noFill/>
            <a:ln w="9525">
              <a:noFill/>
              <a:miter lim="800000"/>
              <a:headEnd/>
              <a:tailEnd/>
            </a:ln>
            <a:effectLst/>
          </p:spPr>
          <p:txBody>
            <a:bodyPr wrap="none">
              <a:spAutoFit/>
            </a:bodyPr>
            <a:lstStyle/>
            <a:p>
              <a:r>
                <a:rPr lang="en-US" sz="2400">
                  <a:latin typeface="Times New Roman" pitchFamily="18" charset="0"/>
                </a:rPr>
                <a:t>DRTS</a:t>
              </a:r>
            </a:p>
          </p:txBody>
        </p:sp>
      </p:grpSp>
      <p:sp>
        <p:nvSpPr>
          <p:cNvPr id="30" name="Rectangle 35"/>
          <p:cNvSpPr txBox="1">
            <a:spLocks noChangeArrowheads="1"/>
          </p:cNvSpPr>
          <p:nvPr/>
        </p:nvSpPr>
        <p:spPr>
          <a:xfrm>
            <a:off x="5305425" y="2004575"/>
            <a:ext cx="1873251" cy="814826"/>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ru-RU" dirty="0" err="1" smtClean="0"/>
              <a:t>Миқёсдан</a:t>
            </a:r>
            <a:r>
              <a:rPr lang="ru-RU" dirty="0" smtClean="0"/>
              <a:t> </a:t>
            </a:r>
            <a:r>
              <a:rPr lang="ru-RU" dirty="0" err="1" smtClean="0"/>
              <a:t>доимий</a:t>
            </a:r>
            <a:r>
              <a:rPr lang="ru-RU" dirty="0" smtClean="0"/>
              <a:t> </a:t>
            </a:r>
            <a:r>
              <a:rPr lang="ru-RU" dirty="0" err="1" smtClean="0"/>
              <a:t>самара</a:t>
            </a:r>
            <a:endParaRPr lang="en-US" dirty="0"/>
          </a:p>
        </p:txBody>
      </p:sp>
      <p:sp>
        <p:nvSpPr>
          <p:cNvPr id="31" name="Rectangle 35"/>
          <p:cNvSpPr txBox="1">
            <a:spLocks noChangeArrowheads="1"/>
          </p:cNvSpPr>
          <p:nvPr/>
        </p:nvSpPr>
        <p:spPr>
          <a:xfrm>
            <a:off x="8088313" y="2004575"/>
            <a:ext cx="2043659" cy="814826"/>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ru-RU" dirty="0" err="1"/>
              <a:t>Миқёсдан</a:t>
            </a:r>
            <a:r>
              <a:rPr lang="ru-RU" dirty="0"/>
              <a:t> </a:t>
            </a:r>
            <a:r>
              <a:rPr lang="ru-RU" dirty="0" err="1" smtClean="0"/>
              <a:t>пасайиб</a:t>
            </a:r>
            <a:r>
              <a:rPr lang="ru-RU" dirty="0" smtClean="0"/>
              <a:t> </a:t>
            </a:r>
            <a:r>
              <a:rPr lang="ru-RU" dirty="0" err="1"/>
              <a:t>борувчи</a:t>
            </a:r>
            <a:r>
              <a:rPr lang="ru-RU" dirty="0"/>
              <a:t> </a:t>
            </a:r>
            <a:r>
              <a:rPr lang="ru-RU" dirty="0" err="1"/>
              <a:t>самара</a:t>
            </a:r>
            <a:endParaRPr lang="en-US" dirty="0"/>
          </a:p>
        </p:txBody>
      </p:sp>
      <p:sp>
        <p:nvSpPr>
          <p:cNvPr id="2" name="Прямоугольник 1"/>
          <p:cNvSpPr/>
          <p:nvPr/>
        </p:nvSpPr>
        <p:spPr>
          <a:xfrm>
            <a:off x="1738696" y="495738"/>
            <a:ext cx="7636258" cy="523220"/>
          </a:xfrm>
          <a:prstGeom prst="rect">
            <a:avLst/>
          </a:prstGeom>
        </p:spPr>
        <p:txBody>
          <a:bodyPr wrap="none">
            <a:spAutoFit/>
          </a:bodyPr>
          <a:lstStyle/>
          <a:p>
            <a:pPr algn="ctr"/>
            <a:r>
              <a:rPr lang="ru-RU" sz="2800" b="1" dirty="0" err="1" smtClean="0"/>
              <a:t>Узоқ</a:t>
            </a:r>
            <a:r>
              <a:rPr lang="ru-RU" sz="2800" b="1" dirty="0" smtClean="0"/>
              <a:t> </a:t>
            </a:r>
            <a:r>
              <a:rPr lang="ru-RU" sz="2800" b="1" dirty="0" err="1" smtClean="0"/>
              <a:t>муддатда</a:t>
            </a:r>
            <a:r>
              <a:rPr lang="ru-RU" sz="2800" b="1" dirty="0" smtClean="0"/>
              <a:t> </a:t>
            </a:r>
            <a:r>
              <a:rPr lang="ru-RU" sz="2800" b="1" dirty="0" err="1" smtClean="0"/>
              <a:t>ишлаб</a:t>
            </a:r>
            <a:r>
              <a:rPr lang="ru-RU" sz="2800" b="1" dirty="0" smtClean="0"/>
              <a:t> </a:t>
            </a:r>
            <a:r>
              <a:rPr lang="ru-RU" sz="2800" b="1" dirty="0" err="1" smtClean="0"/>
              <a:t>чиқариш</a:t>
            </a:r>
            <a:r>
              <a:rPr lang="ru-RU" sz="2800" b="1" dirty="0" smtClean="0"/>
              <a:t> </a:t>
            </a:r>
            <a:r>
              <a:rPr lang="ru-RU" sz="2800" b="1" dirty="0" err="1" smtClean="0"/>
              <a:t>самарадорлиги</a:t>
            </a:r>
            <a:endParaRPr lang="ru-RU" sz="2800" dirty="0"/>
          </a:p>
        </p:txBody>
      </p:sp>
    </p:spTree>
    <p:extLst>
      <p:ext uri="{BB962C8B-B14F-4D97-AF65-F5344CB8AC3E}">
        <p14:creationId xmlns:p14="http://schemas.microsoft.com/office/powerpoint/2010/main" val="375270240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82" name="Rectangle 6"/>
          <p:cNvSpPr>
            <a:spLocks noGrp="1" noChangeArrowheads="1"/>
          </p:cNvSpPr>
          <p:nvPr>
            <p:ph type="body" idx="1"/>
          </p:nvPr>
        </p:nvSpPr>
        <p:spPr>
          <a:xfrm>
            <a:off x="796159" y="732549"/>
            <a:ext cx="10515600" cy="3019644"/>
          </a:xfrm>
        </p:spPr>
        <p:txBody>
          <a:bodyPr>
            <a:normAutofit fontScale="85000" lnSpcReduction="20000"/>
          </a:bodyPr>
          <a:lstStyle/>
          <a:p>
            <a:endParaRPr lang="ru-RU" dirty="0" smtClean="0"/>
          </a:p>
          <a:p>
            <a:endParaRPr lang="ru-RU" dirty="0"/>
          </a:p>
          <a:p>
            <a:pPr marL="0" indent="0" algn="just">
              <a:buNone/>
            </a:pPr>
            <a:r>
              <a:rPr lang="ru-RU" dirty="0" smtClean="0"/>
              <a:t>	</a:t>
            </a:r>
            <a:r>
              <a:rPr lang="ru-RU" dirty="0" err="1" smtClean="0"/>
              <a:t>Миқёс</a:t>
            </a:r>
            <a:r>
              <a:rPr lang="ru-RU" dirty="0" smtClean="0"/>
              <a:t> </a:t>
            </a:r>
            <a:r>
              <a:rPr lang="ru-RU" dirty="0" err="1" smtClean="0"/>
              <a:t>самарасини</a:t>
            </a:r>
            <a:r>
              <a:rPr lang="ru-RU" dirty="0" smtClean="0"/>
              <a:t> </a:t>
            </a:r>
            <a:r>
              <a:rPr lang="ru-RU" dirty="0" err="1" smtClean="0"/>
              <a:t>қуйидаги</a:t>
            </a:r>
            <a:r>
              <a:rPr lang="ru-RU" dirty="0" smtClean="0"/>
              <a:t> </a:t>
            </a:r>
            <a:r>
              <a:rPr lang="ru-RU" dirty="0" err="1" smtClean="0"/>
              <a:t>тенгламадан</a:t>
            </a:r>
            <a:r>
              <a:rPr lang="ru-RU" dirty="0" smtClean="0"/>
              <a:t> </a:t>
            </a:r>
            <a:r>
              <a:rPr lang="ru-RU" dirty="0" err="1" smtClean="0"/>
              <a:t>фойдаланиб</a:t>
            </a:r>
            <a:r>
              <a:rPr lang="ru-RU" dirty="0" smtClean="0"/>
              <a:t> </a:t>
            </a:r>
            <a:r>
              <a:rPr lang="ru-RU" dirty="0" err="1" smtClean="0"/>
              <a:t>ҳам</a:t>
            </a:r>
            <a:r>
              <a:rPr lang="ru-RU" dirty="0" smtClean="0"/>
              <a:t> </a:t>
            </a:r>
            <a:r>
              <a:rPr lang="ru-RU" dirty="0" err="1" smtClean="0"/>
              <a:t>аниқлаш</a:t>
            </a:r>
            <a:r>
              <a:rPr lang="ru-RU" dirty="0" smtClean="0"/>
              <a:t> </a:t>
            </a:r>
            <a:r>
              <a:rPr lang="ru-RU" dirty="0" err="1" smtClean="0"/>
              <a:t>мумкин</a:t>
            </a:r>
            <a:r>
              <a:rPr lang="ru-RU" dirty="0" smtClean="0"/>
              <a:t>:</a:t>
            </a:r>
            <a:r>
              <a:rPr lang="en-US" dirty="0"/>
              <a:t>				</a:t>
            </a:r>
            <a:endParaRPr lang="ru-RU" dirty="0" smtClean="0"/>
          </a:p>
          <a:p>
            <a:pPr marL="0" indent="0" algn="ctr">
              <a:buNone/>
            </a:pPr>
            <a:r>
              <a:rPr lang="en-US" dirty="0" err="1" smtClean="0"/>
              <a:t>hQ</a:t>
            </a:r>
            <a:r>
              <a:rPr lang="en-US" dirty="0" smtClean="0"/>
              <a:t> </a:t>
            </a:r>
            <a:r>
              <a:rPr lang="en-US" dirty="0"/>
              <a:t>= f(</a:t>
            </a:r>
            <a:r>
              <a:rPr lang="en-US" dirty="0" err="1"/>
              <a:t>kX</a:t>
            </a:r>
            <a:r>
              <a:rPr lang="en-US" dirty="0"/>
              <a:t>, </a:t>
            </a:r>
            <a:r>
              <a:rPr lang="en-US" dirty="0" err="1"/>
              <a:t>kY</a:t>
            </a:r>
            <a:r>
              <a:rPr lang="en-US" dirty="0"/>
              <a:t>)</a:t>
            </a:r>
          </a:p>
          <a:p>
            <a:r>
              <a:rPr lang="ru-RU" dirty="0" err="1" smtClean="0"/>
              <a:t>Агар</a:t>
            </a:r>
            <a:r>
              <a:rPr lang="ru-RU" dirty="0" smtClean="0"/>
              <a:t> </a:t>
            </a:r>
            <a:r>
              <a:rPr lang="ru-RU" dirty="0"/>
              <a:t>h&gt; k, </a:t>
            </a:r>
            <a:r>
              <a:rPr lang="ru-RU" dirty="0" smtClean="0"/>
              <a:t>у </a:t>
            </a:r>
            <a:r>
              <a:rPr lang="ru-RU" dirty="0" err="1" smtClean="0"/>
              <a:t>ҳолда</a:t>
            </a:r>
            <a:r>
              <a:rPr lang="ru-RU" dirty="0" smtClean="0"/>
              <a:t> </a:t>
            </a:r>
            <a:r>
              <a:rPr lang="ru-RU" dirty="0"/>
              <a:t>IRTS</a:t>
            </a:r>
            <a:endParaRPr lang="en-US" dirty="0"/>
          </a:p>
          <a:p>
            <a:r>
              <a:rPr lang="ru-RU" dirty="0" err="1" smtClean="0"/>
              <a:t>Агар</a:t>
            </a:r>
            <a:r>
              <a:rPr lang="en-US" dirty="0" smtClean="0"/>
              <a:t> </a:t>
            </a:r>
            <a:r>
              <a:rPr lang="en-US" dirty="0"/>
              <a:t>h = </a:t>
            </a:r>
            <a:r>
              <a:rPr lang="en-US" dirty="0" smtClean="0"/>
              <a:t>k</a:t>
            </a:r>
            <a:r>
              <a:rPr lang="ru-RU" dirty="0" smtClean="0"/>
              <a:t>,</a:t>
            </a:r>
            <a:r>
              <a:rPr lang="en-US" dirty="0" smtClean="0"/>
              <a:t> </a:t>
            </a:r>
            <a:r>
              <a:rPr lang="ru-RU" dirty="0" smtClean="0"/>
              <a:t>у </a:t>
            </a:r>
            <a:r>
              <a:rPr lang="ru-RU" dirty="0" err="1" smtClean="0"/>
              <a:t>ҳолда</a:t>
            </a:r>
            <a:r>
              <a:rPr lang="en-US" dirty="0" smtClean="0"/>
              <a:t> </a:t>
            </a:r>
            <a:r>
              <a:rPr lang="en-US" dirty="0"/>
              <a:t>CRTS</a:t>
            </a:r>
          </a:p>
          <a:p>
            <a:r>
              <a:rPr lang="ru-RU" dirty="0" err="1" smtClean="0"/>
              <a:t>Агар</a:t>
            </a:r>
            <a:r>
              <a:rPr lang="en-US" dirty="0" smtClean="0"/>
              <a:t> </a:t>
            </a:r>
            <a:r>
              <a:rPr lang="en-US" dirty="0"/>
              <a:t>h &lt; </a:t>
            </a:r>
            <a:r>
              <a:rPr lang="en-US" dirty="0" smtClean="0"/>
              <a:t>k</a:t>
            </a:r>
            <a:r>
              <a:rPr lang="ru-RU" dirty="0" smtClean="0"/>
              <a:t>, у </a:t>
            </a:r>
            <a:r>
              <a:rPr lang="ru-RU" dirty="0" err="1" smtClean="0"/>
              <a:t>ҳолда</a:t>
            </a:r>
            <a:r>
              <a:rPr lang="en-US" dirty="0" smtClean="0"/>
              <a:t> </a:t>
            </a:r>
            <a:r>
              <a:rPr lang="en-US" dirty="0"/>
              <a:t>DRTS</a:t>
            </a:r>
          </a:p>
        </p:txBody>
      </p:sp>
      <p:sp>
        <p:nvSpPr>
          <p:cNvPr id="3" name="Rectangle 3"/>
          <p:cNvSpPr txBox="1">
            <a:spLocks noChangeArrowheads="1"/>
          </p:cNvSpPr>
          <p:nvPr/>
        </p:nvSpPr>
        <p:spPr>
          <a:xfrm>
            <a:off x="375745" y="4116880"/>
            <a:ext cx="10515600" cy="159023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r>
              <a:rPr lang="ru-RU" dirty="0" err="1" smtClean="0"/>
              <a:t>Кобб-Дугласнинг</a:t>
            </a:r>
            <a:r>
              <a:rPr lang="ru-RU" dirty="0" smtClean="0"/>
              <a:t> </a:t>
            </a:r>
            <a:r>
              <a:rPr lang="ru-RU" dirty="0" err="1" smtClean="0"/>
              <a:t>ишлаб</a:t>
            </a:r>
            <a:r>
              <a:rPr lang="ru-RU" dirty="0" smtClean="0"/>
              <a:t> </a:t>
            </a:r>
            <a:r>
              <a:rPr lang="ru-RU" dirty="0" err="1" smtClean="0"/>
              <a:t>чиқариш</a:t>
            </a:r>
            <a:r>
              <a:rPr lang="ru-RU" dirty="0" smtClean="0"/>
              <a:t> </a:t>
            </a:r>
            <a:r>
              <a:rPr lang="ru-RU" dirty="0" err="1" smtClean="0"/>
              <a:t>функцияси</a:t>
            </a:r>
            <a:r>
              <a:rPr lang="ru-RU" dirty="0" smtClean="0"/>
              <a:t> </a:t>
            </a:r>
            <a:r>
              <a:rPr lang="ru-RU" dirty="0" err="1" smtClean="0"/>
              <a:t>берилганда</a:t>
            </a:r>
            <a:r>
              <a:rPr lang="en-US" dirty="0" smtClean="0"/>
              <a:t>: </a:t>
            </a:r>
            <a:r>
              <a:rPr lang="en-US" sz="3200" dirty="0" smtClean="0"/>
              <a:t>Q = </a:t>
            </a:r>
            <a:r>
              <a:rPr lang="en-US" sz="3200" dirty="0" err="1" smtClean="0"/>
              <a:t>aL</a:t>
            </a:r>
            <a:r>
              <a:rPr lang="en-US" sz="3200" baseline="30000" dirty="0" err="1" smtClean="0"/>
              <a:t>b</a:t>
            </a:r>
            <a:r>
              <a:rPr lang="en-US" sz="3200" dirty="0" err="1" smtClean="0"/>
              <a:t>K</a:t>
            </a:r>
            <a:r>
              <a:rPr lang="en-US" sz="3200" baseline="30000" dirty="0" err="1" smtClean="0"/>
              <a:t>c</a:t>
            </a:r>
            <a:endParaRPr lang="en-US" sz="3200" baseline="30000" dirty="0" smtClean="0"/>
          </a:p>
          <a:p>
            <a:pPr lvl="3"/>
            <a:r>
              <a:rPr lang="en-US" sz="2400" dirty="0" smtClean="0"/>
              <a:t>b + c &gt; 1, IRTS</a:t>
            </a:r>
          </a:p>
          <a:p>
            <a:pPr lvl="3"/>
            <a:r>
              <a:rPr lang="en-US" sz="2400" dirty="0" smtClean="0"/>
              <a:t>b + c = 1, CRTS</a:t>
            </a:r>
          </a:p>
          <a:p>
            <a:pPr lvl="3"/>
            <a:r>
              <a:rPr lang="en-US" sz="2400" dirty="0" smtClean="0"/>
              <a:t>b + c &lt; 1, DRTS</a:t>
            </a:r>
            <a:endParaRPr lang="en-US" sz="2400" dirty="0"/>
          </a:p>
        </p:txBody>
      </p:sp>
    </p:spTree>
    <p:extLst>
      <p:ext uri="{BB962C8B-B14F-4D97-AF65-F5344CB8AC3E}">
        <p14:creationId xmlns:p14="http://schemas.microsoft.com/office/powerpoint/2010/main" val="744263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0182">
                                            <p:txEl>
                                              <p:pRg st="2" end="2"/>
                                            </p:txEl>
                                          </p:spTgt>
                                        </p:tgtEl>
                                        <p:attrNameLst>
                                          <p:attrName>style.visibility</p:attrName>
                                        </p:attrNameLst>
                                      </p:cBhvr>
                                      <p:to>
                                        <p:strVal val="visible"/>
                                      </p:to>
                                    </p:set>
                                    <p:anim calcmode="lin" valueType="num">
                                      <p:cBhvr additive="base">
                                        <p:cTn id="7" dur="500" fill="hold"/>
                                        <p:tgtEl>
                                          <p:spTgt spid="50182">
                                            <p:txEl>
                                              <p:pRg st="2" end="2"/>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018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0182">
                                            <p:txEl>
                                              <p:pRg st="3" end="3"/>
                                            </p:txEl>
                                          </p:spTgt>
                                        </p:tgtEl>
                                        <p:attrNameLst>
                                          <p:attrName>style.visibility</p:attrName>
                                        </p:attrNameLst>
                                      </p:cBhvr>
                                      <p:to>
                                        <p:strVal val="visible"/>
                                      </p:to>
                                    </p:set>
                                    <p:anim calcmode="lin" valueType="num">
                                      <p:cBhvr additive="base">
                                        <p:cTn id="13" dur="500" fill="hold"/>
                                        <p:tgtEl>
                                          <p:spTgt spid="50182">
                                            <p:txEl>
                                              <p:pRg st="3" end="3"/>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018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0182">
                                            <p:txEl>
                                              <p:pRg st="4" end="4"/>
                                            </p:txEl>
                                          </p:spTgt>
                                        </p:tgtEl>
                                        <p:attrNameLst>
                                          <p:attrName>style.visibility</p:attrName>
                                        </p:attrNameLst>
                                      </p:cBhvr>
                                      <p:to>
                                        <p:strVal val="visible"/>
                                      </p:to>
                                    </p:set>
                                    <p:anim calcmode="lin" valueType="num">
                                      <p:cBhvr additive="base">
                                        <p:cTn id="19" dur="500" fill="hold"/>
                                        <p:tgtEl>
                                          <p:spTgt spid="50182">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018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0182">
                                            <p:txEl>
                                              <p:pRg st="5" end="5"/>
                                            </p:txEl>
                                          </p:spTgt>
                                        </p:tgtEl>
                                        <p:attrNameLst>
                                          <p:attrName>style.visibility</p:attrName>
                                        </p:attrNameLst>
                                      </p:cBhvr>
                                      <p:to>
                                        <p:strVal val="visible"/>
                                      </p:to>
                                    </p:set>
                                    <p:anim calcmode="lin" valueType="num">
                                      <p:cBhvr additive="base">
                                        <p:cTn id="25" dur="500" fill="hold"/>
                                        <p:tgtEl>
                                          <p:spTgt spid="50182">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018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50182">
                                            <p:txEl>
                                              <p:pRg st="6" end="6"/>
                                            </p:txEl>
                                          </p:spTgt>
                                        </p:tgtEl>
                                        <p:attrNameLst>
                                          <p:attrName>style.visibility</p:attrName>
                                        </p:attrNameLst>
                                      </p:cBhvr>
                                      <p:to>
                                        <p:strVal val="visible"/>
                                      </p:to>
                                    </p:set>
                                    <p:anim calcmode="lin" valueType="num">
                                      <p:cBhvr additive="base">
                                        <p:cTn id="31" dur="500" fill="hold"/>
                                        <p:tgtEl>
                                          <p:spTgt spid="50182">
                                            <p:txEl>
                                              <p:pRg st="6" end="6"/>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50182">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2"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564922" y="914399"/>
            <a:ext cx="4712677" cy="4935415"/>
          </a:xfrm>
        </p:spPr>
        <p:txBody>
          <a:bodyPr>
            <a:noAutofit/>
          </a:bodyPr>
          <a:lstStyle/>
          <a:p>
            <a:pPr algn="just"/>
            <a:r>
              <a:rPr lang="uz-Cyrl-UZ" sz="2000" dirty="0" smtClean="0"/>
              <a:t>Жадвалдан кўриниб турибдики, маҳсулотнинг муайян миқдорини таъминлайдиган меҳнат ва капиталнинг бир нечта комбинациялари мавжуд</a:t>
            </a:r>
            <a:r>
              <a:rPr lang="ru-RU" sz="2000" dirty="0" smtClean="0"/>
              <a:t>. </a:t>
            </a:r>
            <a:r>
              <a:rPr lang="ru-RU" sz="2000" dirty="0" err="1" smtClean="0"/>
              <a:t>Масалан</a:t>
            </a:r>
            <a:r>
              <a:rPr lang="ru-RU" sz="2000" dirty="0" smtClean="0"/>
              <a:t>, </a:t>
            </a:r>
            <a:r>
              <a:rPr lang="ru-RU" sz="2000" dirty="0" err="1" smtClean="0"/>
              <a:t>бир</a:t>
            </a:r>
            <a:r>
              <a:rPr lang="ru-RU" sz="2000" dirty="0" smtClean="0"/>
              <a:t> хил </a:t>
            </a:r>
            <a:r>
              <a:rPr lang="ru-RU" sz="2000" dirty="0" err="1" smtClean="0"/>
              <a:t>маҳсулот</a:t>
            </a:r>
            <a:r>
              <a:rPr lang="ru-RU" sz="2000" dirty="0" smtClean="0"/>
              <a:t> </a:t>
            </a:r>
            <a:r>
              <a:rPr lang="ru-RU" sz="2000" dirty="0" err="1" smtClean="0"/>
              <a:t>ҳажмига</a:t>
            </a:r>
            <a:r>
              <a:rPr lang="ru-RU" sz="2000" dirty="0" smtClean="0"/>
              <a:t> </a:t>
            </a:r>
            <a:r>
              <a:rPr lang="ru-RU" sz="2000" dirty="0"/>
              <a:t>(1,4), (4,1) </a:t>
            </a:r>
            <a:r>
              <a:rPr lang="ru-RU" sz="2000" dirty="0" err="1" smtClean="0"/>
              <a:t>ва</a:t>
            </a:r>
            <a:r>
              <a:rPr lang="ru-RU" sz="2000" dirty="0" smtClean="0"/>
              <a:t> </a:t>
            </a:r>
            <a:r>
              <a:rPr lang="ru-RU" sz="2000" dirty="0"/>
              <a:t>(2,2</a:t>
            </a:r>
            <a:r>
              <a:rPr lang="ru-RU" sz="2000" dirty="0" smtClean="0"/>
              <a:t>) </a:t>
            </a:r>
            <a:r>
              <a:rPr lang="ru-RU" sz="2000" dirty="0" err="1" smtClean="0"/>
              <a:t>комбинацияларидан</a:t>
            </a:r>
            <a:r>
              <a:rPr lang="ru-RU" sz="2000" dirty="0" smtClean="0"/>
              <a:t> </a:t>
            </a:r>
            <a:r>
              <a:rPr lang="ru-RU" sz="2000" dirty="0" err="1" smtClean="0"/>
              <a:t>фойдаланиб</a:t>
            </a:r>
            <a:r>
              <a:rPr lang="ru-RU" sz="2000" dirty="0" smtClean="0"/>
              <a:t> </a:t>
            </a:r>
            <a:r>
              <a:rPr lang="ru-RU" sz="2000" dirty="0" err="1" smtClean="0"/>
              <a:t>эришиш</a:t>
            </a:r>
            <a:r>
              <a:rPr lang="ru-RU" sz="2000" dirty="0" smtClean="0"/>
              <a:t> </a:t>
            </a:r>
            <a:r>
              <a:rPr lang="ru-RU" sz="2000" dirty="0" err="1" smtClean="0"/>
              <a:t>мумкин</a:t>
            </a:r>
            <a:r>
              <a:rPr lang="ru-RU" sz="2000" dirty="0" smtClean="0"/>
              <a:t>.</a:t>
            </a:r>
            <a:r>
              <a:rPr lang="en-US" sz="2000" dirty="0"/>
              <a:t/>
            </a:r>
            <a:br>
              <a:rPr lang="en-US" sz="2000" dirty="0"/>
            </a:br>
            <a:r>
              <a:rPr lang="uz-Cyrl-UZ" sz="2000" dirty="0" smtClean="0"/>
              <a:t>Агар горизантал ўқ бўйича меҳнатни, вертикал ўқ бўйича капитални жойлаштирсак, сўнгра компания ишлаб чиқарадиган бир хил ҳажмдаги маҳсулотлар миқдори акс этадиган нуқталарни бирлаштирсак, изокванта деб аталган эгри чизиқ пайдо бўлади</a:t>
            </a:r>
            <a:r>
              <a:rPr lang="ru-RU" sz="2000" dirty="0" smtClean="0"/>
              <a:t>.</a:t>
            </a:r>
            <a:endParaRPr lang="ru-RU" sz="2000" dirty="0"/>
          </a:p>
        </p:txBody>
      </p:sp>
      <p:pic>
        <p:nvPicPr>
          <p:cNvPr id="97282" name="Picture 2"/>
          <p:cNvPicPr>
            <a:picLocks noChangeAspect="1" noChangeArrowheads="1"/>
          </p:cNvPicPr>
          <p:nvPr/>
        </p:nvPicPr>
        <p:blipFill>
          <a:blip r:embed="rId2" cstate="print"/>
          <a:srcRect l="29500" t="33778" r="47500" b="30667"/>
          <a:stretch>
            <a:fillRect/>
          </a:stretch>
        </p:blipFill>
        <p:spPr bwMode="auto">
          <a:xfrm>
            <a:off x="1643937" y="545125"/>
            <a:ext cx="4135539" cy="2829580"/>
          </a:xfrm>
          <a:prstGeom prst="rect">
            <a:avLst/>
          </a:prstGeom>
          <a:noFill/>
          <a:ln w="9525">
            <a:noFill/>
            <a:miter lim="800000"/>
            <a:headEnd/>
            <a:tailEnd/>
          </a:ln>
        </p:spPr>
      </p:pic>
      <p:pic>
        <p:nvPicPr>
          <p:cNvPr id="97288" name="Picture 8" descr="Карта изоквант"/>
          <p:cNvPicPr>
            <a:picLocks noChangeAspect="1" noChangeArrowheads="1"/>
          </p:cNvPicPr>
          <p:nvPr/>
        </p:nvPicPr>
        <p:blipFill rotWithShape="1">
          <a:blip r:embed="rId3" cstate="print"/>
          <a:srcRect b="7378"/>
          <a:stretch/>
        </p:blipFill>
        <p:spPr bwMode="auto">
          <a:xfrm>
            <a:off x="1348154" y="3391729"/>
            <a:ext cx="4536831" cy="3199571"/>
          </a:xfrm>
          <a:prstGeom prst="rect">
            <a:avLst/>
          </a:prstGeom>
          <a:noFill/>
        </p:spPr>
      </p:pic>
      <p:sp>
        <p:nvSpPr>
          <p:cNvPr id="3" name="TextBox 2"/>
          <p:cNvSpPr txBox="1"/>
          <p:nvPr/>
        </p:nvSpPr>
        <p:spPr>
          <a:xfrm flipH="1">
            <a:off x="6611815" y="422031"/>
            <a:ext cx="4478216" cy="523220"/>
          </a:xfrm>
          <a:prstGeom prst="rect">
            <a:avLst/>
          </a:prstGeom>
          <a:noFill/>
        </p:spPr>
        <p:txBody>
          <a:bodyPr wrap="square" rtlCol="0">
            <a:spAutoFit/>
          </a:bodyPr>
          <a:lstStyle/>
          <a:p>
            <a:pPr algn="ctr"/>
            <a:r>
              <a:rPr lang="ru-RU" sz="2800" b="1" dirty="0" err="1" smtClean="0"/>
              <a:t>Изокванта</a:t>
            </a:r>
            <a:endParaRPr lang="ru-RU" sz="2800" b="1" dirty="0"/>
          </a:p>
        </p:txBody>
      </p:sp>
      <p:sp>
        <p:nvSpPr>
          <p:cNvPr id="4" name="TextBox 3"/>
          <p:cNvSpPr txBox="1"/>
          <p:nvPr/>
        </p:nvSpPr>
        <p:spPr>
          <a:xfrm>
            <a:off x="4064000" y="3670300"/>
            <a:ext cx="1715476" cy="307777"/>
          </a:xfrm>
          <a:prstGeom prst="rect">
            <a:avLst/>
          </a:prstGeom>
          <a:solidFill>
            <a:schemeClr val="bg1"/>
          </a:solidFill>
        </p:spPr>
        <p:txBody>
          <a:bodyPr wrap="square" rtlCol="0">
            <a:spAutoFit/>
          </a:bodyPr>
          <a:lstStyle/>
          <a:p>
            <a:r>
              <a:rPr lang="uz-Cyrl-UZ" sz="1400" dirty="0" smtClean="0"/>
              <a:t>Турли изокванталар</a:t>
            </a:r>
            <a:endParaRPr lang="ru-RU" sz="1400" dirty="0"/>
          </a:p>
        </p:txBody>
      </p:sp>
      <p:sp>
        <p:nvSpPr>
          <p:cNvPr id="7" name="TextBox 6"/>
          <p:cNvSpPr txBox="1"/>
          <p:nvPr/>
        </p:nvSpPr>
        <p:spPr>
          <a:xfrm>
            <a:off x="3613640" y="3948871"/>
            <a:ext cx="1715476" cy="307777"/>
          </a:xfrm>
          <a:prstGeom prst="rect">
            <a:avLst/>
          </a:prstGeom>
          <a:solidFill>
            <a:schemeClr val="bg1"/>
          </a:solidFill>
        </p:spPr>
        <p:txBody>
          <a:bodyPr wrap="square" rtlCol="0">
            <a:spAutoFit/>
          </a:bodyPr>
          <a:lstStyle/>
          <a:p>
            <a:r>
              <a:rPr lang="uz-Cyrl-UZ" sz="1400" dirty="0" smtClean="0"/>
              <a:t>Сарфланган меҳнат</a:t>
            </a:r>
            <a:endParaRPr lang="ru-RU" sz="1400" dirty="0"/>
          </a:p>
        </p:txBody>
      </p:sp>
      <p:sp>
        <p:nvSpPr>
          <p:cNvPr id="8" name="TextBox 7"/>
          <p:cNvSpPr txBox="1"/>
          <p:nvPr/>
        </p:nvSpPr>
        <p:spPr>
          <a:xfrm>
            <a:off x="3638550" y="4230419"/>
            <a:ext cx="2140926" cy="307777"/>
          </a:xfrm>
          <a:prstGeom prst="rect">
            <a:avLst/>
          </a:prstGeom>
          <a:solidFill>
            <a:schemeClr val="bg1"/>
          </a:solidFill>
        </p:spPr>
        <p:txBody>
          <a:bodyPr wrap="square" rtlCol="0">
            <a:spAutoFit/>
          </a:bodyPr>
          <a:lstStyle/>
          <a:p>
            <a:r>
              <a:rPr lang="uz-Cyrl-UZ" sz="1400" dirty="0" smtClean="0"/>
              <a:t>Фойдаланилган капитал</a:t>
            </a:r>
            <a:endParaRPr lang="ru-RU" sz="1400" dirty="0"/>
          </a:p>
        </p:txBody>
      </p:sp>
      <p:sp>
        <p:nvSpPr>
          <p:cNvPr id="5" name="Прямоугольник 4"/>
          <p:cNvSpPr/>
          <p:nvPr/>
        </p:nvSpPr>
        <p:spPr>
          <a:xfrm>
            <a:off x="725214" y="6531364"/>
            <a:ext cx="7734806" cy="307777"/>
          </a:xfrm>
          <a:prstGeom prst="rect">
            <a:avLst/>
          </a:prstGeom>
        </p:spPr>
        <p:txBody>
          <a:bodyPr wrap="square">
            <a:spAutoFit/>
          </a:bodyPr>
          <a:lstStyle/>
          <a:p>
            <a:r>
              <a:rPr lang="en-US" sz="1400" dirty="0"/>
              <a:t>https://economics.studio/ekonomicheskaya-teoriya/izokvanta-karta-izokvant-ravnovesie-86305.html</a:t>
            </a:r>
            <a:endParaRPr lang="ru-RU" sz="1400" dirty="0"/>
          </a:p>
        </p:txBody>
      </p:sp>
    </p:spTree>
    <p:extLst>
      <p:ext uri="{BB962C8B-B14F-4D97-AF65-F5344CB8AC3E}">
        <p14:creationId xmlns:p14="http://schemas.microsoft.com/office/powerpoint/2010/main" val="48858259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2800" b="1" dirty="0" err="1" smtClean="0"/>
              <a:t>Капиталнинг</a:t>
            </a:r>
            <a:r>
              <a:rPr lang="ru-RU" sz="2800" b="1" dirty="0" smtClean="0"/>
              <a:t> </a:t>
            </a:r>
            <a:r>
              <a:rPr lang="ru-RU" sz="2800" b="1" dirty="0" err="1" smtClean="0"/>
              <a:t>меҳнат</a:t>
            </a:r>
            <a:r>
              <a:rPr lang="ru-RU" sz="2800" b="1" dirty="0" smtClean="0"/>
              <a:t> </a:t>
            </a:r>
            <a:r>
              <a:rPr lang="ru-RU" sz="2800" b="1" dirty="0" err="1" smtClean="0"/>
              <a:t>билан</a:t>
            </a:r>
            <a:r>
              <a:rPr lang="ru-RU" sz="2800" b="1" dirty="0" smtClean="0"/>
              <a:t> </a:t>
            </a:r>
            <a:r>
              <a:rPr lang="ru-RU" sz="2800" b="1" dirty="0" err="1" smtClean="0"/>
              <a:t>технологик</a:t>
            </a:r>
            <a:r>
              <a:rPr lang="ru-RU" sz="2800" b="1" dirty="0" smtClean="0"/>
              <a:t> </a:t>
            </a:r>
            <a:r>
              <a:rPr lang="ru-RU" sz="2800" b="1" dirty="0" err="1" smtClean="0"/>
              <a:t>алмашинишининг</a:t>
            </a:r>
            <a:r>
              <a:rPr lang="ru-RU" sz="2800" b="1" dirty="0" smtClean="0"/>
              <a:t> </a:t>
            </a:r>
            <a:r>
              <a:rPr lang="ru-RU" sz="2800" b="1" dirty="0" err="1" smtClean="0"/>
              <a:t>чегаравий</a:t>
            </a:r>
            <a:r>
              <a:rPr lang="ru-RU" sz="2800" b="1" dirty="0" smtClean="0"/>
              <a:t> </a:t>
            </a:r>
            <a:r>
              <a:rPr lang="ru-RU" sz="2800" b="1" dirty="0" err="1" smtClean="0"/>
              <a:t>нормаси</a:t>
            </a:r>
            <a:r>
              <a:rPr lang="ru-RU" sz="2800" b="1" dirty="0" smtClean="0"/>
              <a:t> (</a:t>
            </a:r>
            <a:r>
              <a:rPr lang="ru-RU" sz="2800" b="1" dirty="0" err="1" smtClean="0"/>
              <a:t>меъёри</a:t>
            </a:r>
            <a:r>
              <a:rPr lang="ru-RU" sz="2800" b="1" dirty="0" smtClean="0"/>
              <a:t>) </a:t>
            </a:r>
            <a:r>
              <a:rPr lang="ru-RU" sz="2800" b="1" dirty="0"/>
              <a:t> </a:t>
            </a:r>
          </a:p>
        </p:txBody>
      </p:sp>
      <p:sp>
        <p:nvSpPr>
          <p:cNvPr id="3" name="Объект 2"/>
          <p:cNvSpPr>
            <a:spLocks noGrp="1"/>
          </p:cNvSpPr>
          <p:nvPr>
            <p:ph idx="1"/>
          </p:nvPr>
        </p:nvSpPr>
        <p:spPr>
          <a:xfrm>
            <a:off x="838200" y="1825625"/>
            <a:ext cx="10515600" cy="1464113"/>
          </a:xfrm>
        </p:spPr>
        <p:txBody>
          <a:bodyPr>
            <a:normAutofit/>
          </a:bodyPr>
          <a:lstStyle/>
          <a:p>
            <a:r>
              <a:rPr lang="ru-RU" sz="2400" b="1" dirty="0" err="1"/>
              <a:t>Капиталнинг</a:t>
            </a:r>
            <a:r>
              <a:rPr lang="ru-RU" sz="2400" b="1" dirty="0"/>
              <a:t> </a:t>
            </a:r>
            <a:r>
              <a:rPr lang="ru-RU" sz="2400" b="1" dirty="0" err="1"/>
              <a:t>меҳнат</a:t>
            </a:r>
            <a:r>
              <a:rPr lang="ru-RU" sz="2400" b="1" dirty="0"/>
              <a:t> </a:t>
            </a:r>
            <a:r>
              <a:rPr lang="ru-RU" sz="2400" b="1" dirty="0" err="1"/>
              <a:t>билан</a:t>
            </a:r>
            <a:r>
              <a:rPr lang="ru-RU" sz="2400" b="1" dirty="0"/>
              <a:t> </a:t>
            </a:r>
            <a:r>
              <a:rPr lang="ru-RU" sz="2400" b="1" dirty="0" err="1"/>
              <a:t>технологик</a:t>
            </a:r>
            <a:r>
              <a:rPr lang="ru-RU" sz="2400" b="1" dirty="0"/>
              <a:t> </a:t>
            </a:r>
            <a:r>
              <a:rPr lang="ru-RU" sz="2400" b="1" dirty="0" err="1"/>
              <a:t>алмашинишининг</a:t>
            </a:r>
            <a:r>
              <a:rPr lang="ru-RU" sz="2400" b="1" dirty="0"/>
              <a:t> </a:t>
            </a:r>
            <a:r>
              <a:rPr lang="ru-RU" sz="2400" b="1" dirty="0" err="1"/>
              <a:t>чегаравий</a:t>
            </a:r>
            <a:r>
              <a:rPr lang="ru-RU" sz="2400" b="1" dirty="0"/>
              <a:t> </a:t>
            </a:r>
            <a:r>
              <a:rPr lang="ru-RU" sz="2400" b="1" dirty="0" err="1"/>
              <a:t>нормаси</a:t>
            </a:r>
            <a:r>
              <a:rPr lang="ru-RU" sz="2400" b="1" dirty="0"/>
              <a:t> </a:t>
            </a:r>
            <a:r>
              <a:rPr lang="ru-RU" sz="2400" dirty="0" smtClean="0"/>
              <a:t>(</a:t>
            </a:r>
            <a:r>
              <a:rPr lang="ru-RU" sz="2400" i="1" dirty="0"/>
              <a:t>MRTS</a:t>
            </a:r>
            <a:r>
              <a:rPr lang="ru-RU" sz="2400" i="1" baseline="-25000" dirty="0"/>
              <a:t>L,K</a:t>
            </a:r>
            <a:r>
              <a:rPr lang="ru-RU" sz="2400" dirty="0"/>
              <a:t>) </a:t>
            </a:r>
            <a:r>
              <a:rPr lang="ru-RU" sz="2400" dirty="0" err="1" smtClean="0"/>
              <a:t>маҳсулот</a:t>
            </a:r>
            <a:r>
              <a:rPr lang="ru-RU" sz="2400" dirty="0" smtClean="0"/>
              <a:t> </a:t>
            </a:r>
            <a:r>
              <a:rPr lang="ru-RU" sz="2400" dirty="0" err="1" smtClean="0"/>
              <a:t>миқдори</a:t>
            </a:r>
            <a:r>
              <a:rPr lang="ru-RU" sz="2400" dirty="0" smtClean="0"/>
              <a:t> </a:t>
            </a:r>
            <a:r>
              <a:rPr lang="ru-RU" sz="2400" dirty="0" err="1" smtClean="0"/>
              <a:t>ўзгармаган</a:t>
            </a:r>
            <a:r>
              <a:rPr lang="ru-RU" sz="2400" dirty="0" smtClean="0"/>
              <a:t> </a:t>
            </a:r>
            <a:r>
              <a:rPr lang="ru-RU" sz="2400" dirty="0" err="1" smtClean="0"/>
              <a:t>ҳолда</a:t>
            </a:r>
            <a:r>
              <a:rPr lang="ru-RU" sz="2400" dirty="0" smtClean="0"/>
              <a:t> </a:t>
            </a:r>
            <a:r>
              <a:rPr lang="ru-RU" sz="2400" dirty="0" err="1" smtClean="0"/>
              <a:t>меҳнат</a:t>
            </a:r>
            <a:r>
              <a:rPr lang="ru-RU" sz="2400" dirty="0" smtClean="0"/>
              <a:t> </a:t>
            </a:r>
            <a:r>
              <a:rPr lang="ru-RU" sz="2400" dirty="0" err="1" smtClean="0"/>
              <a:t>бир</a:t>
            </a:r>
            <a:r>
              <a:rPr lang="ru-RU" sz="2400" dirty="0" smtClean="0"/>
              <a:t> </a:t>
            </a:r>
            <a:r>
              <a:rPr lang="ru-RU" sz="2400" dirty="0" err="1" smtClean="0"/>
              <a:t>бирликка</a:t>
            </a:r>
            <a:r>
              <a:rPr lang="ru-RU" sz="2400" dirty="0" smtClean="0"/>
              <a:t> </a:t>
            </a:r>
            <a:r>
              <a:rPr lang="ru-RU" sz="2400" dirty="0" err="1" smtClean="0"/>
              <a:t>оширилганда</a:t>
            </a:r>
            <a:r>
              <a:rPr lang="ru-RU" sz="2400" dirty="0" smtClean="0"/>
              <a:t> </a:t>
            </a:r>
            <a:r>
              <a:rPr lang="ru-RU" sz="2400" dirty="0" err="1" smtClean="0"/>
              <a:t>капитални</a:t>
            </a:r>
            <a:r>
              <a:rPr lang="ru-RU" sz="2400" dirty="0" smtClean="0"/>
              <a:t> </a:t>
            </a:r>
            <a:r>
              <a:rPr lang="ru-RU" sz="2400" dirty="0" err="1" smtClean="0"/>
              <a:t>қанча</a:t>
            </a:r>
            <a:r>
              <a:rPr lang="ru-RU" sz="2400" dirty="0" smtClean="0"/>
              <a:t> </a:t>
            </a:r>
            <a:r>
              <a:rPr lang="ru-RU" sz="2400" dirty="0" err="1" smtClean="0"/>
              <a:t>бирликка</a:t>
            </a:r>
            <a:r>
              <a:rPr lang="ru-RU" sz="2400" dirty="0" smtClean="0"/>
              <a:t> </a:t>
            </a:r>
            <a:r>
              <a:rPr lang="ru-RU" sz="2400" dirty="0" err="1" smtClean="0"/>
              <a:t>камайтириш</a:t>
            </a:r>
            <a:r>
              <a:rPr lang="ru-RU" sz="2400" dirty="0" smtClean="0"/>
              <a:t> </a:t>
            </a:r>
            <a:r>
              <a:rPr lang="ru-RU" sz="2400" dirty="0" err="1" smtClean="0"/>
              <a:t>кераклигини</a:t>
            </a:r>
            <a:r>
              <a:rPr lang="ru-RU" sz="2400" dirty="0" smtClean="0"/>
              <a:t> </a:t>
            </a:r>
            <a:r>
              <a:rPr lang="ru-RU" sz="2400" dirty="0" err="1" smtClean="0"/>
              <a:t>кўрсатади</a:t>
            </a:r>
            <a:r>
              <a:rPr lang="ru-RU" sz="2400" dirty="0" smtClean="0"/>
              <a:t>.</a:t>
            </a:r>
          </a:p>
          <a:p>
            <a:endParaRPr lang="ru-RU" dirty="0"/>
          </a:p>
        </p:txBody>
      </p:sp>
      <p:pic>
        <p:nvPicPr>
          <p:cNvPr id="5124" name="Picture 4" descr="http://ok-t.ru/studopediaru/baza9/877363428028.files/image027.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1890" y="3424675"/>
            <a:ext cx="2017985" cy="776148"/>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072054" y="4464666"/>
            <a:ext cx="9795641" cy="1569660"/>
          </a:xfrm>
          <a:prstGeom prst="rect">
            <a:avLst/>
          </a:prstGeom>
        </p:spPr>
        <p:txBody>
          <a:bodyPr wrap="square">
            <a:spAutoFit/>
          </a:bodyPr>
          <a:lstStyle/>
          <a:p>
            <a:pPr algn="just"/>
            <a:r>
              <a:rPr lang="ru-RU" sz="2400" dirty="0"/>
              <a:t> </a:t>
            </a:r>
            <a:r>
              <a:rPr lang="ru-RU" sz="2400" dirty="0" smtClean="0"/>
              <a:t>MRTS</a:t>
            </a:r>
            <a:r>
              <a:rPr lang="ru-RU" sz="2400" i="1" baseline="-25000" dirty="0"/>
              <a:t>L,K</a:t>
            </a:r>
            <a:r>
              <a:rPr lang="ru-RU" sz="2400" dirty="0"/>
              <a:t> </a:t>
            </a:r>
            <a:r>
              <a:rPr lang="ru-RU" sz="2400" dirty="0" err="1" smtClean="0"/>
              <a:t>даражаси</a:t>
            </a:r>
            <a:r>
              <a:rPr lang="ru-RU" sz="2400" dirty="0" smtClean="0"/>
              <a:t> </a:t>
            </a:r>
            <a:r>
              <a:rPr lang="ru-RU" sz="2400" dirty="0" err="1" smtClean="0"/>
              <a:t>камайиш</a:t>
            </a:r>
            <a:r>
              <a:rPr lang="ru-RU" sz="2400" dirty="0" smtClean="0"/>
              <a:t> </a:t>
            </a:r>
            <a:r>
              <a:rPr lang="ru-RU" sz="2400" dirty="0" err="1" smtClean="0"/>
              <a:t>тенденциясига</a:t>
            </a:r>
            <a:r>
              <a:rPr lang="ru-RU" sz="2400" dirty="0" smtClean="0"/>
              <a:t> </a:t>
            </a:r>
            <a:r>
              <a:rPr lang="ru-RU" sz="2400" dirty="0" err="1" smtClean="0"/>
              <a:t>эга</a:t>
            </a:r>
            <a:r>
              <a:rPr lang="ru-RU" sz="2400" dirty="0" smtClean="0"/>
              <a:t> (</a:t>
            </a:r>
            <a:r>
              <a:rPr lang="ru-RU" sz="2400" dirty="0" err="1" smtClean="0"/>
              <a:t>бир</a:t>
            </a:r>
            <a:r>
              <a:rPr lang="ru-RU" sz="2400" dirty="0" smtClean="0"/>
              <a:t> </a:t>
            </a:r>
            <a:r>
              <a:rPr lang="ru-RU" sz="2400" dirty="0" err="1" smtClean="0"/>
              <a:t>ресурсни</a:t>
            </a:r>
            <a:r>
              <a:rPr lang="ru-RU" sz="2400" dirty="0" smtClean="0"/>
              <a:t> </a:t>
            </a:r>
            <a:r>
              <a:rPr lang="ru-RU" sz="2400" dirty="0" err="1" smtClean="0"/>
              <a:t>алмаштириш</a:t>
            </a:r>
            <a:r>
              <a:rPr lang="ru-RU" sz="2400" dirty="0" smtClean="0"/>
              <a:t> </a:t>
            </a:r>
            <a:r>
              <a:rPr lang="ru-RU" sz="2400" dirty="0" err="1" smtClean="0"/>
              <a:t>учун</a:t>
            </a:r>
            <a:r>
              <a:rPr lang="ru-RU" sz="2400" dirty="0" smtClean="0"/>
              <a:t> </a:t>
            </a:r>
            <a:r>
              <a:rPr lang="ru-RU" sz="2400" dirty="0" err="1" smtClean="0"/>
              <a:t>иккинчи</a:t>
            </a:r>
            <a:r>
              <a:rPr lang="ru-RU" sz="2400" dirty="0" smtClean="0"/>
              <a:t> </a:t>
            </a:r>
            <a:r>
              <a:rPr lang="ru-RU" sz="2400" dirty="0" err="1" smtClean="0"/>
              <a:t>ресурсдан</a:t>
            </a:r>
            <a:r>
              <a:rPr lang="ru-RU" sz="2400" dirty="0" smtClean="0"/>
              <a:t> </a:t>
            </a:r>
            <a:r>
              <a:rPr lang="ru-RU" sz="2400" dirty="0" err="1" smtClean="0"/>
              <a:t>янада</a:t>
            </a:r>
            <a:r>
              <a:rPr lang="ru-RU" sz="2400" dirty="0" smtClean="0"/>
              <a:t> </a:t>
            </a:r>
            <a:r>
              <a:rPr lang="ru-RU" sz="2400" dirty="0" err="1" smtClean="0"/>
              <a:t>кўпроқ</a:t>
            </a:r>
            <a:r>
              <a:rPr lang="ru-RU" sz="2400" dirty="0" smtClean="0"/>
              <a:t> </a:t>
            </a:r>
            <a:r>
              <a:rPr lang="ru-RU" sz="2400" dirty="0" err="1" smtClean="0"/>
              <a:t>фойдаланиш</a:t>
            </a:r>
            <a:r>
              <a:rPr lang="ru-RU" sz="2400" dirty="0" smtClean="0"/>
              <a:t> </a:t>
            </a:r>
            <a:r>
              <a:rPr lang="ru-RU" sz="2400" dirty="0" err="1" smtClean="0"/>
              <a:t>талаб</a:t>
            </a:r>
            <a:r>
              <a:rPr lang="ru-RU" sz="2400" dirty="0" smtClean="0"/>
              <a:t> </a:t>
            </a:r>
            <a:r>
              <a:rPr lang="ru-RU" sz="2400" dirty="0" err="1" smtClean="0"/>
              <a:t>этилади</a:t>
            </a:r>
            <a:r>
              <a:rPr lang="ru-RU" sz="2400" dirty="0" smtClean="0"/>
              <a:t>). </a:t>
            </a:r>
            <a:r>
              <a:rPr lang="ru-RU" sz="2400" dirty="0" err="1" smtClean="0"/>
              <a:t>Бу</a:t>
            </a:r>
            <a:r>
              <a:rPr lang="ru-RU" sz="2400" dirty="0" smtClean="0"/>
              <a:t> </a:t>
            </a:r>
            <a:r>
              <a:rPr lang="ru-RU" sz="2400" dirty="0" err="1" smtClean="0"/>
              <a:t>эса</a:t>
            </a:r>
            <a:r>
              <a:rPr lang="ru-RU" sz="2400" dirty="0" smtClean="0"/>
              <a:t> </a:t>
            </a:r>
            <a:r>
              <a:rPr lang="ru-RU" sz="2400" dirty="0" err="1" smtClean="0"/>
              <a:t>ишлаб</a:t>
            </a:r>
            <a:r>
              <a:rPr lang="ru-RU" sz="2400" dirty="0" smtClean="0"/>
              <a:t> </a:t>
            </a:r>
            <a:r>
              <a:rPr lang="ru-RU" sz="2400" dirty="0" err="1" smtClean="0"/>
              <a:t>чиқаришдаги</a:t>
            </a:r>
            <a:r>
              <a:rPr lang="ru-RU" sz="2400" dirty="0" smtClean="0"/>
              <a:t> </a:t>
            </a:r>
            <a:r>
              <a:rPr lang="ru-RU" sz="2400" dirty="0" err="1" smtClean="0"/>
              <a:t>омиллар</a:t>
            </a:r>
            <a:r>
              <a:rPr lang="ru-RU" sz="2400" dirty="0" smtClean="0"/>
              <a:t> </a:t>
            </a:r>
            <a:r>
              <a:rPr lang="ru-RU" sz="2400" dirty="0" err="1" smtClean="0"/>
              <a:t>мутлақ</a:t>
            </a:r>
            <a:r>
              <a:rPr lang="ru-RU" sz="2400" dirty="0" smtClean="0"/>
              <a:t> </a:t>
            </a:r>
            <a:r>
              <a:rPr lang="ru-RU" sz="2400" dirty="0" err="1" smtClean="0"/>
              <a:t>бир-бирига</a:t>
            </a:r>
            <a:r>
              <a:rPr lang="ru-RU" sz="2400" dirty="0" smtClean="0"/>
              <a:t> </a:t>
            </a:r>
            <a:r>
              <a:rPr lang="ru-RU" sz="2400" dirty="0" err="1" smtClean="0"/>
              <a:t>ўринбосар</a:t>
            </a:r>
            <a:r>
              <a:rPr lang="ru-RU" sz="2400" dirty="0" smtClean="0"/>
              <a:t> </a:t>
            </a:r>
            <a:r>
              <a:rPr lang="ru-RU" sz="2400" dirty="0" err="1" smtClean="0"/>
              <a:t>эмаслигини</a:t>
            </a:r>
            <a:r>
              <a:rPr lang="ru-RU" sz="2400" dirty="0"/>
              <a:t> </a:t>
            </a:r>
            <a:r>
              <a:rPr lang="ru-RU" sz="2400" dirty="0" err="1" smtClean="0"/>
              <a:t>англатади</a:t>
            </a:r>
            <a:r>
              <a:rPr lang="ru-RU" sz="2400" dirty="0" smtClean="0"/>
              <a:t>.</a:t>
            </a:r>
            <a:endParaRPr lang="ru-RU" sz="2400" dirty="0"/>
          </a:p>
        </p:txBody>
      </p:sp>
    </p:spTree>
    <p:extLst>
      <p:ext uri="{BB962C8B-B14F-4D97-AF65-F5344CB8AC3E}">
        <p14:creationId xmlns:p14="http://schemas.microsoft.com/office/powerpoint/2010/main" val="342967209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580186" y="691661"/>
            <a:ext cx="6166337" cy="3727936"/>
          </a:xfrm>
        </p:spPr>
        <p:txBody>
          <a:bodyPr>
            <a:noAutofit/>
          </a:bodyPr>
          <a:lstStyle/>
          <a:p>
            <a:r>
              <a:rPr lang="ru-RU" sz="2400" dirty="0" err="1" smtClean="0"/>
              <a:t>Харажатлар</a:t>
            </a:r>
            <a:r>
              <a:rPr lang="ru-RU" sz="2400" dirty="0" smtClean="0"/>
              <a:t> </a:t>
            </a:r>
            <a:r>
              <a:rPr lang="ru-RU" sz="2400" dirty="0" err="1" smtClean="0"/>
              <a:t>тўғрисидаги</a:t>
            </a:r>
            <a:r>
              <a:rPr lang="ru-RU" sz="2400" dirty="0" smtClean="0"/>
              <a:t> </a:t>
            </a:r>
            <a:r>
              <a:rPr lang="ru-RU" sz="2400" dirty="0" err="1" smtClean="0"/>
              <a:t>ахборот</a:t>
            </a:r>
            <a:r>
              <a:rPr lang="ru-RU" sz="2400" dirty="0" smtClean="0"/>
              <a:t> график </a:t>
            </a:r>
            <a:r>
              <a:rPr lang="ru-RU" sz="2400" dirty="0" err="1" smtClean="0"/>
              <a:t>жиҳатдан</a:t>
            </a:r>
            <a:r>
              <a:rPr lang="ru-RU" sz="2400" dirty="0" smtClean="0"/>
              <a:t> </a:t>
            </a:r>
            <a:r>
              <a:rPr lang="ru-RU" sz="2400" dirty="0" err="1" smtClean="0"/>
              <a:t>изокостани</a:t>
            </a:r>
            <a:r>
              <a:rPr lang="ru-RU" sz="2400" dirty="0" smtClean="0"/>
              <a:t> </a:t>
            </a:r>
            <a:r>
              <a:rPr lang="ru-RU" sz="2400" dirty="0" err="1" smtClean="0"/>
              <a:t>шакллантириш</a:t>
            </a:r>
            <a:r>
              <a:rPr lang="ru-RU" sz="2400" dirty="0" smtClean="0"/>
              <a:t> (</a:t>
            </a:r>
            <a:r>
              <a:rPr lang="ru-RU" sz="2400" dirty="0" err="1" smtClean="0"/>
              <a:t>тенг</a:t>
            </a:r>
            <a:r>
              <a:rPr lang="ru-RU" sz="2400" dirty="0" smtClean="0"/>
              <a:t> </a:t>
            </a:r>
            <a:r>
              <a:rPr lang="ru-RU" sz="2400" dirty="0" err="1" smtClean="0"/>
              <a:t>харажатлар</a:t>
            </a:r>
            <a:r>
              <a:rPr lang="ru-RU" sz="2400" dirty="0" smtClean="0"/>
              <a:t> </a:t>
            </a:r>
            <a:r>
              <a:rPr lang="ru-RU" sz="2400" dirty="0" err="1" smtClean="0"/>
              <a:t>тўғри</a:t>
            </a:r>
            <a:r>
              <a:rPr lang="ru-RU" sz="2400" dirty="0" smtClean="0"/>
              <a:t> </a:t>
            </a:r>
            <a:r>
              <a:rPr lang="ru-RU" sz="2400" dirty="0" err="1" smtClean="0"/>
              <a:t>чизиғи</a:t>
            </a:r>
            <a:r>
              <a:rPr lang="ru-RU" sz="2400" dirty="0" smtClean="0"/>
              <a:t>) </a:t>
            </a:r>
            <a:r>
              <a:rPr lang="ru-RU" sz="2400" dirty="0" err="1" smtClean="0"/>
              <a:t>имконини</a:t>
            </a:r>
            <a:r>
              <a:rPr lang="ru-RU" sz="2400" dirty="0" smtClean="0"/>
              <a:t> </a:t>
            </a:r>
            <a:r>
              <a:rPr lang="ru-RU" sz="2400" dirty="0" err="1" smtClean="0"/>
              <a:t>беради</a:t>
            </a:r>
            <a:r>
              <a:rPr lang="ru-RU" sz="2400" dirty="0" smtClean="0"/>
              <a:t>.</a:t>
            </a:r>
            <a:endParaRPr lang="en-US" sz="2400" dirty="0"/>
          </a:p>
          <a:p>
            <a:r>
              <a:rPr lang="ru-RU" sz="2400" i="1" u="sng" dirty="0" err="1"/>
              <a:t>Изокоста</a:t>
            </a:r>
            <a:r>
              <a:rPr lang="ru-RU" sz="2400" dirty="0"/>
              <a:t> </a:t>
            </a:r>
            <a:r>
              <a:rPr lang="ru-RU" sz="2400" dirty="0" err="1" smtClean="0"/>
              <a:t>меҳнат</a:t>
            </a:r>
            <a:r>
              <a:rPr lang="ru-RU" sz="2400" dirty="0" smtClean="0"/>
              <a:t> </a:t>
            </a:r>
            <a:r>
              <a:rPr lang="ru-RU" sz="2400" dirty="0" err="1" smtClean="0"/>
              <a:t>ва</a:t>
            </a:r>
            <a:r>
              <a:rPr lang="ru-RU" sz="2400" dirty="0" smtClean="0"/>
              <a:t> </a:t>
            </a:r>
            <a:r>
              <a:rPr lang="ru-RU" sz="2400" dirty="0" err="1" smtClean="0"/>
              <a:t>капиталнинг</a:t>
            </a:r>
            <a:r>
              <a:rPr lang="ru-RU" sz="2400" dirty="0" smtClean="0"/>
              <a:t> </a:t>
            </a:r>
            <a:r>
              <a:rPr lang="ru-RU" sz="2400" dirty="0" err="1" smtClean="0"/>
              <a:t>бир</a:t>
            </a:r>
            <a:r>
              <a:rPr lang="ru-RU" sz="2400" dirty="0" smtClean="0"/>
              <a:t> хил </a:t>
            </a:r>
            <a:r>
              <a:rPr lang="ru-RU" sz="2400" dirty="0" err="1" smtClean="0"/>
              <a:t>қийматга</a:t>
            </a:r>
            <a:r>
              <a:rPr lang="ru-RU" sz="2400" dirty="0" smtClean="0"/>
              <a:t> </a:t>
            </a:r>
            <a:r>
              <a:rPr lang="ru-RU" sz="2400" dirty="0" err="1" smtClean="0"/>
              <a:t>эга</a:t>
            </a:r>
            <a:r>
              <a:rPr lang="ru-RU" sz="2400" dirty="0" smtClean="0"/>
              <a:t> </a:t>
            </a:r>
            <a:r>
              <a:rPr lang="ru-RU" sz="2400" dirty="0" err="1" smtClean="0"/>
              <a:t>бўлган</a:t>
            </a:r>
            <a:r>
              <a:rPr lang="ru-RU" sz="2400" dirty="0" smtClean="0"/>
              <a:t>, </a:t>
            </a:r>
            <a:r>
              <a:rPr lang="ru-RU" sz="2400" dirty="0" err="1" smtClean="0"/>
              <a:t>яъни</a:t>
            </a:r>
            <a:r>
              <a:rPr lang="ru-RU" sz="2400" dirty="0" smtClean="0"/>
              <a:t>, </a:t>
            </a:r>
            <a:r>
              <a:rPr lang="ru-RU" sz="2400" dirty="0" err="1" smtClean="0"/>
              <a:t>умумий</a:t>
            </a:r>
            <a:r>
              <a:rPr lang="ru-RU" sz="2400" dirty="0" smtClean="0"/>
              <a:t> </a:t>
            </a:r>
            <a:r>
              <a:rPr lang="ru-RU" sz="2400" dirty="0" err="1" smtClean="0"/>
              <a:t>харажати</a:t>
            </a:r>
            <a:r>
              <a:rPr lang="ru-RU" sz="2400" dirty="0" smtClean="0"/>
              <a:t> </a:t>
            </a:r>
            <a:r>
              <a:rPr lang="ru-RU" sz="2400" dirty="0" err="1" smtClean="0"/>
              <a:t>бир</a:t>
            </a:r>
            <a:r>
              <a:rPr lang="ru-RU" sz="2400" dirty="0" smtClean="0"/>
              <a:t> хил </a:t>
            </a:r>
            <a:r>
              <a:rPr lang="ru-RU" sz="2400" dirty="0" err="1" smtClean="0"/>
              <a:t>бўлган</a:t>
            </a:r>
            <a:r>
              <a:rPr lang="ru-RU" sz="2400" dirty="0" smtClean="0"/>
              <a:t> </a:t>
            </a:r>
            <a:r>
              <a:rPr lang="ru-RU" sz="2400" dirty="0" err="1" smtClean="0"/>
              <a:t>барча</a:t>
            </a:r>
            <a:r>
              <a:rPr lang="ru-RU" sz="2400" dirty="0" smtClean="0"/>
              <a:t> </a:t>
            </a:r>
            <a:r>
              <a:rPr lang="ru-RU" sz="2400" dirty="0" err="1" smtClean="0"/>
              <a:t>комбинациясини</a:t>
            </a:r>
            <a:r>
              <a:rPr lang="ru-RU" sz="2400" dirty="0" smtClean="0"/>
              <a:t> </a:t>
            </a:r>
            <a:r>
              <a:rPr lang="ru-RU" sz="2400" dirty="0" err="1" smtClean="0"/>
              <a:t>қамраб</a:t>
            </a:r>
            <a:r>
              <a:rPr lang="ru-RU" sz="2400" dirty="0" smtClean="0"/>
              <a:t> </a:t>
            </a:r>
            <a:r>
              <a:rPr lang="ru-RU" sz="2400" dirty="0" err="1" smtClean="0"/>
              <a:t>олади</a:t>
            </a:r>
            <a:r>
              <a:rPr lang="ru-RU" sz="2400" dirty="0" smtClean="0"/>
              <a:t>.</a:t>
            </a:r>
            <a:endParaRPr lang="ru-RU" sz="2400" dirty="0"/>
          </a:p>
          <a:p>
            <a:endParaRPr lang="en-US" sz="2400" dirty="0"/>
          </a:p>
          <a:p>
            <a:endParaRPr lang="ru-RU" sz="4400" dirty="0"/>
          </a:p>
        </p:txBody>
      </p:sp>
      <p:pic>
        <p:nvPicPr>
          <p:cNvPr id="99330" name="Picture 2" descr="http://economy-bases.ru/R9_image012.gif"/>
          <p:cNvPicPr>
            <a:picLocks noChangeAspect="1" noChangeArrowheads="1"/>
          </p:cNvPicPr>
          <p:nvPr/>
        </p:nvPicPr>
        <p:blipFill>
          <a:blip r:embed="rId2" cstate="print"/>
          <a:srcRect b="10660"/>
          <a:stretch>
            <a:fillRect/>
          </a:stretch>
        </p:blipFill>
        <p:spPr bwMode="auto">
          <a:xfrm>
            <a:off x="914400" y="668215"/>
            <a:ext cx="3784456" cy="2684585"/>
          </a:xfrm>
          <a:prstGeom prst="rect">
            <a:avLst/>
          </a:prstGeom>
          <a:noFill/>
        </p:spPr>
      </p:pic>
      <p:pic>
        <p:nvPicPr>
          <p:cNvPr id="99332" name="Picture 4" descr="http://economicportal.ru/img/facts/isocost2.jpg"/>
          <p:cNvPicPr>
            <a:picLocks noChangeAspect="1" noChangeArrowheads="1"/>
          </p:cNvPicPr>
          <p:nvPr/>
        </p:nvPicPr>
        <p:blipFill>
          <a:blip r:embed="rId3" cstate="print"/>
          <a:srcRect/>
          <a:stretch>
            <a:fillRect/>
          </a:stretch>
        </p:blipFill>
        <p:spPr bwMode="auto">
          <a:xfrm>
            <a:off x="1172309" y="3429001"/>
            <a:ext cx="3704492" cy="3206261"/>
          </a:xfrm>
          <a:prstGeom prst="rect">
            <a:avLst/>
          </a:prstGeom>
          <a:noFill/>
        </p:spPr>
      </p:pic>
      <p:sp>
        <p:nvSpPr>
          <p:cNvPr id="6" name="Прямоугольник 5"/>
          <p:cNvSpPr/>
          <p:nvPr/>
        </p:nvSpPr>
        <p:spPr>
          <a:xfrm>
            <a:off x="5856409" y="4055306"/>
            <a:ext cx="5811716" cy="83099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ru-RU" sz="2400" dirty="0" err="1" smtClean="0"/>
              <a:t>Изокостанинг</a:t>
            </a:r>
            <a:r>
              <a:rPr lang="ru-RU" sz="2400" dirty="0" smtClean="0"/>
              <a:t> </a:t>
            </a:r>
            <a:r>
              <a:rPr lang="ru-RU" sz="2400" dirty="0" err="1" smtClean="0"/>
              <a:t>силжиши</a:t>
            </a:r>
            <a:r>
              <a:rPr lang="ru-RU" sz="2400" dirty="0" smtClean="0"/>
              <a:t> </a:t>
            </a:r>
            <a:r>
              <a:rPr lang="ru-RU" sz="2400" dirty="0" err="1" smtClean="0"/>
              <a:t>омиллардан</a:t>
            </a:r>
            <a:r>
              <a:rPr lang="ru-RU" sz="2400" dirty="0" smtClean="0"/>
              <a:t> </a:t>
            </a:r>
            <a:r>
              <a:rPr lang="ru-RU" sz="2400" dirty="0" err="1" smtClean="0"/>
              <a:t>бирининг</a:t>
            </a:r>
            <a:r>
              <a:rPr lang="ru-RU" sz="2400" dirty="0" smtClean="0"/>
              <a:t> </a:t>
            </a:r>
            <a:r>
              <a:rPr lang="ru-RU" sz="2400" dirty="0" err="1" smtClean="0"/>
              <a:t>нархи</a:t>
            </a:r>
            <a:r>
              <a:rPr lang="ru-RU" sz="2400" dirty="0" smtClean="0"/>
              <a:t> </a:t>
            </a:r>
            <a:r>
              <a:rPr lang="ru-RU" sz="2400" dirty="0" err="1" smtClean="0"/>
              <a:t>ўзгарганда</a:t>
            </a:r>
            <a:r>
              <a:rPr lang="ru-RU" sz="2400" dirty="0" smtClean="0"/>
              <a:t> юз </a:t>
            </a:r>
            <a:r>
              <a:rPr lang="ru-RU" sz="2400" dirty="0" err="1" smtClean="0"/>
              <a:t>беради</a:t>
            </a:r>
            <a:r>
              <a:rPr lang="ru-RU" sz="2400" dirty="0" smtClean="0"/>
              <a:t>.</a:t>
            </a:r>
            <a:endParaRPr lang="ru-RU" sz="2400" dirty="0"/>
          </a:p>
        </p:txBody>
      </p:sp>
      <p:sp>
        <p:nvSpPr>
          <p:cNvPr id="7" name="TextBox 6"/>
          <p:cNvSpPr txBox="1"/>
          <p:nvPr/>
        </p:nvSpPr>
        <p:spPr>
          <a:xfrm flipH="1">
            <a:off x="3493476" y="117233"/>
            <a:ext cx="4478216" cy="523220"/>
          </a:xfrm>
          <a:prstGeom prst="rect">
            <a:avLst/>
          </a:prstGeom>
          <a:noFill/>
        </p:spPr>
        <p:txBody>
          <a:bodyPr wrap="square" rtlCol="0">
            <a:spAutoFit/>
          </a:bodyPr>
          <a:lstStyle/>
          <a:p>
            <a:pPr algn="ctr"/>
            <a:r>
              <a:rPr lang="ru-RU" sz="2800" b="1" dirty="0" err="1" smtClean="0"/>
              <a:t>Изокоста</a:t>
            </a:r>
            <a:endParaRPr lang="ru-RU" sz="2800" b="1" dirty="0"/>
          </a:p>
        </p:txBody>
      </p:sp>
      <p:sp>
        <p:nvSpPr>
          <p:cNvPr id="2" name="Прямоугольник 1"/>
          <p:cNvSpPr/>
          <p:nvPr/>
        </p:nvSpPr>
        <p:spPr>
          <a:xfrm>
            <a:off x="1479192" y="6450596"/>
            <a:ext cx="4881657" cy="369332"/>
          </a:xfrm>
          <a:prstGeom prst="rect">
            <a:avLst/>
          </a:prstGeom>
        </p:spPr>
        <p:txBody>
          <a:bodyPr wrap="none">
            <a:spAutoFit/>
          </a:bodyPr>
          <a:lstStyle/>
          <a:p>
            <a:r>
              <a:rPr lang="ru-RU" dirty="0" err="1" smtClean="0"/>
              <a:t>Манба</a:t>
            </a:r>
            <a:r>
              <a:rPr lang="ru-RU" dirty="0" smtClean="0"/>
              <a:t>: </a:t>
            </a:r>
            <a:r>
              <a:rPr lang="en-US" dirty="0" smtClean="0"/>
              <a:t>https</a:t>
            </a:r>
            <a:r>
              <a:rPr lang="en-US" dirty="0"/>
              <a:t>://economy-bases.ru/t9r4part2.html</a:t>
            </a:r>
            <a:endParaRPr lang="ru-RU" dirty="0"/>
          </a:p>
        </p:txBody>
      </p:sp>
    </p:spTree>
    <p:extLst>
      <p:ext uri="{BB962C8B-B14F-4D97-AF65-F5344CB8AC3E}">
        <p14:creationId xmlns:p14="http://schemas.microsoft.com/office/powerpoint/2010/main" val="315144798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200904" y="1361132"/>
            <a:ext cx="4662854" cy="4282133"/>
          </a:xfrm>
        </p:spPr>
        <p:txBody>
          <a:bodyPr>
            <a:noAutofit/>
          </a:bodyPr>
          <a:lstStyle/>
          <a:p>
            <a:r>
              <a:rPr lang="ru-RU" sz="2000" dirty="0" smtClean="0"/>
              <a:t>Компания </a:t>
            </a:r>
            <a:r>
              <a:rPr lang="ru-RU" sz="2000" dirty="0" err="1"/>
              <a:t>умумий</a:t>
            </a:r>
            <a:r>
              <a:rPr lang="ru-RU" sz="2000" dirty="0"/>
              <a:t> </a:t>
            </a:r>
            <a:r>
              <a:rPr lang="ru-RU" sz="2000" dirty="0" err="1"/>
              <a:t>харажатларининг</a:t>
            </a:r>
            <a:r>
              <a:rPr lang="ru-RU" sz="2000" dirty="0"/>
              <a:t> </a:t>
            </a:r>
            <a:r>
              <a:rPr lang="ru-RU" sz="2000" dirty="0" err="1"/>
              <a:t>минимал</a:t>
            </a:r>
            <a:r>
              <a:rPr lang="ru-RU" sz="2000" dirty="0"/>
              <a:t> </a:t>
            </a:r>
            <a:r>
              <a:rPr lang="ru-RU" sz="2000" dirty="0" err="1"/>
              <a:t>даражасини</a:t>
            </a:r>
            <a:r>
              <a:rPr lang="ru-RU" sz="2000" dirty="0"/>
              <a:t> </a:t>
            </a:r>
            <a:r>
              <a:rPr lang="ru-RU" sz="2000" dirty="0" err="1"/>
              <a:t>таъминлайдиган</a:t>
            </a:r>
            <a:r>
              <a:rPr lang="ru-RU" sz="2000" dirty="0"/>
              <a:t> </a:t>
            </a:r>
            <a:r>
              <a:rPr lang="ru-RU" sz="2000" dirty="0" err="1" smtClean="0"/>
              <a:t>ресурслар</a:t>
            </a:r>
            <a:r>
              <a:rPr lang="ru-RU" sz="2000" dirty="0" smtClean="0"/>
              <a:t> </a:t>
            </a:r>
            <a:r>
              <a:rPr lang="ru-RU" sz="2000" dirty="0" err="1" smtClean="0"/>
              <a:t>комбинацияси</a:t>
            </a:r>
            <a:r>
              <a:rPr lang="ru-RU" sz="2000" dirty="0" smtClean="0"/>
              <a:t> </a:t>
            </a:r>
            <a:r>
              <a:rPr lang="ru-RU" sz="2000" dirty="0" err="1"/>
              <a:t>энг</a:t>
            </a:r>
            <a:r>
              <a:rPr lang="ru-RU" sz="2000" dirty="0"/>
              <a:t> </a:t>
            </a:r>
            <a:r>
              <a:rPr lang="ru-RU" sz="2000" dirty="0" err="1"/>
              <a:t>мақбул</a:t>
            </a:r>
            <a:r>
              <a:rPr lang="ru-RU" sz="2000" dirty="0"/>
              <a:t> </a:t>
            </a:r>
            <a:r>
              <a:rPr lang="ru-RU" sz="2000" dirty="0" err="1" smtClean="0"/>
              <a:t>ҳисобланади</a:t>
            </a:r>
            <a:r>
              <a:rPr lang="ru-RU" sz="2000" dirty="0" smtClean="0"/>
              <a:t> </a:t>
            </a:r>
            <a:r>
              <a:rPr lang="ru-RU" sz="2000" dirty="0" err="1" smtClean="0"/>
              <a:t>ва</a:t>
            </a:r>
            <a:r>
              <a:rPr lang="ru-RU" sz="2000" dirty="0" smtClean="0"/>
              <a:t> у </a:t>
            </a:r>
            <a:r>
              <a:rPr lang="ru-RU" sz="2000" dirty="0" err="1" smtClean="0"/>
              <a:t>изокоста</a:t>
            </a:r>
            <a:r>
              <a:rPr lang="ru-RU" sz="2000" dirty="0" smtClean="0"/>
              <a:t> </a:t>
            </a:r>
            <a:r>
              <a:rPr lang="ru-RU" sz="2000" dirty="0" err="1"/>
              <a:t>ва</a:t>
            </a:r>
            <a:r>
              <a:rPr lang="ru-RU" sz="2000" dirty="0"/>
              <a:t> </a:t>
            </a:r>
            <a:r>
              <a:rPr lang="ru-RU" sz="2000" dirty="0" err="1" smtClean="0"/>
              <a:t>изокванта</a:t>
            </a:r>
            <a:r>
              <a:rPr lang="ru-RU" sz="2000" dirty="0" smtClean="0"/>
              <a:t> </a:t>
            </a:r>
            <a:r>
              <a:rPr lang="ru-RU" sz="2000" dirty="0" err="1" smtClean="0"/>
              <a:t>чизиқлари</a:t>
            </a:r>
            <a:r>
              <a:rPr lang="ru-RU" sz="2000" dirty="0" smtClean="0"/>
              <a:t> </a:t>
            </a:r>
            <a:r>
              <a:rPr lang="ru-RU" sz="2000" dirty="0" err="1" smtClean="0"/>
              <a:t>кесишган</a:t>
            </a:r>
            <a:r>
              <a:rPr lang="ru-RU" sz="2000" dirty="0" smtClean="0"/>
              <a:t> </a:t>
            </a:r>
            <a:r>
              <a:rPr lang="ru-RU" sz="2000" dirty="0" err="1" smtClean="0"/>
              <a:t>нуқтада</a:t>
            </a:r>
            <a:r>
              <a:rPr lang="ru-RU" sz="2000" dirty="0" smtClean="0"/>
              <a:t> </a:t>
            </a:r>
            <a:r>
              <a:rPr lang="ru-RU" sz="2000" dirty="0" err="1"/>
              <a:t>жойлашган</a:t>
            </a:r>
            <a:r>
              <a:rPr lang="ru-RU" sz="2000" dirty="0"/>
              <a:t>.</a:t>
            </a:r>
          </a:p>
          <a:p>
            <a:r>
              <a:rPr lang="ru-RU" sz="2000" dirty="0" err="1" smtClean="0"/>
              <a:t>Изокванта</a:t>
            </a:r>
            <a:r>
              <a:rPr lang="ru-RU" sz="2000" dirty="0" smtClean="0"/>
              <a:t> </a:t>
            </a:r>
            <a:r>
              <a:rPr lang="ru-RU" sz="2000" dirty="0" err="1"/>
              <a:t>ва</a:t>
            </a:r>
            <a:r>
              <a:rPr lang="ru-RU" sz="2000" dirty="0"/>
              <a:t> </a:t>
            </a:r>
            <a:r>
              <a:rPr lang="ru-RU" sz="2000" dirty="0" err="1" smtClean="0"/>
              <a:t>изокосталарни</a:t>
            </a:r>
            <a:r>
              <a:rPr lang="ru-RU" sz="2000" dirty="0" smtClean="0"/>
              <a:t> </a:t>
            </a:r>
            <a:r>
              <a:rPr lang="ru-RU" sz="2000" dirty="0" err="1"/>
              <a:t>бирлаштириб</a:t>
            </a:r>
            <a:r>
              <a:rPr lang="ru-RU" sz="2000" dirty="0"/>
              <a:t>, сиз </a:t>
            </a:r>
            <a:r>
              <a:rPr lang="ru-RU" sz="2000" dirty="0" err="1"/>
              <a:t>компаниянинг</a:t>
            </a:r>
            <a:r>
              <a:rPr lang="ru-RU" sz="2000" dirty="0"/>
              <a:t> </a:t>
            </a:r>
            <a:r>
              <a:rPr lang="ru-RU" sz="2000" dirty="0" err="1"/>
              <a:t>мақбул</a:t>
            </a:r>
            <a:r>
              <a:rPr lang="ru-RU" sz="2000" dirty="0"/>
              <a:t> </a:t>
            </a:r>
            <a:r>
              <a:rPr lang="ru-RU" sz="2000" dirty="0" err="1" smtClean="0"/>
              <a:t>позициясини</a:t>
            </a:r>
            <a:r>
              <a:rPr lang="ru-RU" sz="2000" dirty="0" smtClean="0"/>
              <a:t> </a:t>
            </a:r>
            <a:r>
              <a:rPr lang="ru-RU" sz="2000" dirty="0" err="1"/>
              <a:t>аниқлашингиз</a:t>
            </a:r>
            <a:r>
              <a:rPr lang="ru-RU" sz="2000" dirty="0"/>
              <a:t> </a:t>
            </a:r>
            <a:r>
              <a:rPr lang="ru-RU" sz="2000" dirty="0" err="1"/>
              <a:t>мумкин</a:t>
            </a:r>
            <a:r>
              <a:rPr lang="ru-RU" sz="2000" dirty="0"/>
              <a:t>. </a:t>
            </a:r>
            <a:r>
              <a:rPr lang="ru-RU" sz="2000" dirty="0" err="1" smtClean="0"/>
              <a:t>Изокванта</a:t>
            </a:r>
            <a:r>
              <a:rPr lang="ru-RU" sz="2000" dirty="0" smtClean="0"/>
              <a:t> </a:t>
            </a:r>
            <a:r>
              <a:rPr lang="ru-RU" sz="2000" dirty="0" err="1" smtClean="0"/>
              <a:t>ва</a:t>
            </a:r>
            <a:r>
              <a:rPr lang="ru-RU" sz="2000" dirty="0" smtClean="0"/>
              <a:t> </a:t>
            </a:r>
            <a:r>
              <a:rPr lang="ru-RU" sz="2000" dirty="0" err="1" smtClean="0"/>
              <a:t>изокоста</a:t>
            </a:r>
            <a:r>
              <a:rPr lang="ru-RU" sz="2000" dirty="0" smtClean="0"/>
              <a:t> </a:t>
            </a:r>
            <a:r>
              <a:rPr lang="ru-RU" sz="2000" dirty="0" err="1" smtClean="0"/>
              <a:t>кесишадиган</a:t>
            </a:r>
            <a:r>
              <a:rPr lang="ru-RU" sz="2000" dirty="0" smtClean="0"/>
              <a:t> </a:t>
            </a:r>
            <a:r>
              <a:rPr lang="ru-RU" sz="2000" dirty="0" err="1"/>
              <a:t>нуқта</a:t>
            </a:r>
            <a:r>
              <a:rPr lang="ru-RU" sz="2000" dirty="0"/>
              <a:t> </a:t>
            </a:r>
            <a:r>
              <a:rPr lang="ru-RU" sz="2000" dirty="0" err="1"/>
              <a:t>маълум</a:t>
            </a:r>
            <a:r>
              <a:rPr lang="ru-RU" sz="2000" dirty="0"/>
              <a:t> </a:t>
            </a:r>
            <a:r>
              <a:rPr lang="ru-RU" sz="2000" dirty="0" err="1"/>
              <a:t>ҳажмдаги</a:t>
            </a:r>
            <a:r>
              <a:rPr lang="ru-RU" sz="2000" dirty="0"/>
              <a:t> </a:t>
            </a:r>
            <a:r>
              <a:rPr lang="ru-RU" sz="2000" dirty="0" err="1"/>
              <a:t>маҳсулот</a:t>
            </a:r>
            <a:r>
              <a:rPr lang="ru-RU" sz="2000" dirty="0"/>
              <a:t> </a:t>
            </a:r>
            <a:r>
              <a:rPr lang="ru-RU" sz="2000" dirty="0" err="1"/>
              <a:t>ишлаб</a:t>
            </a:r>
            <a:r>
              <a:rPr lang="ru-RU" sz="2000" dirty="0"/>
              <a:t> </a:t>
            </a:r>
            <a:r>
              <a:rPr lang="ru-RU" sz="2000" dirty="0" err="1"/>
              <a:t>чиқариш</a:t>
            </a:r>
            <a:r>
              <a:rPr lang="ru-RU" sz="2000" dirty="0"/>
              <a:t> </a:t>
            </a:r>
            <a:r>
              <a:rPr lang="ru-RU" sz="2000" dirty="0" err="1"/>
              <a:t>учун</a:t>
            </a:r>
            <a:r>
              <a:rPr lang="ru-RU" sz="2000" dirty="0"/>
              <a:t> </a:t>
            </a:r>
            <a:r>
              <a:rPr lang="ru-RU" sz="2000" dirty="0" err="1"/>
              <a:t>зарур</a:t>
            </a:r>
            <a:r>
              <a:rPr lang="ru-RU" sz="2000" dirty="0"/>
              <a:t> </a:t>
            </a:r>
            <a:r>
              <a:rPr lang="ru-RU" sz="2000" dirty="0" err="1"/>
              <a:t>бўлган</a:t>
            </a:r>
            <a:r>
              <a:rPr lang="ru-RU" sz="2000" dirty="0"/>
              <a:t> </a:t>
            </a:r>
            <a:r>
              <a:rPr lang="ru-RU" sz="2000" dirty="0" err="1"/>
              <a:t>энг</a:t>
            </a:r>
            <a:r>
              <a:rPr lang="ru-RU" sz="2000" dirty="0"/>
              <a:t> </a:t>
            </a:r>
            <a:r>
              <a:rPr lang="ru-RU" sz="2000" dirty="0" err="1"/>
              <a:t>арзон</a:t>
            </a:r>
            <a:r>
              <a:rPr lang="ru-RU" sz="2000" dirty="0"/>
              <a:t> </a:t>
            </a:r>
            <a:r>
              <a:rPr lang="ru-RU" sz="2000" dirty="0" err="1"/>
              <a:t>омилларнинг</a:t>
            </a:r>
            <a:r>
              <a:rPr lang="ru-RU" sz="2000" dirty="0"/>
              <a:t> </a:t>
            </a:r>
            <a:r>
              <a:rPr lang="ru-RU" sz="2000" dirty="0" err="1" smtClean="0"/>
              <a:t>комбинациясини</a:t>
            </a:r>
            <a:r>
              <a:rPr lang="ru-RU" sz="2000" dirty="0" smtClean="0"/>
              <a:t> </a:t>
            </a:r>
            <a:r>
              <a:rPr lang="ru-RU" sz="2000" dirty="0" err="1"/>
              <a:t>англатади</a:t>
            </a:r>
            <a:r>
              <a:rPr lang="ru-RU" sz="2000" dirty="0" smtClean="0"/>
              <a:t>.</a:t>
            </a:r>
          </a:p>
        </p:txBody>
      </p:sp>
      <p:pic>
        <p:nvPicPr>
          <p:cNvPr id="100354" name="Picture 2" descr="http://www.grandars.ru/images/1/review/id/301/ab180551aa.jpg"/>
          <p:cNvPicPr>
            <a:picLocks noChangeAspect="1" noChangeArrowheads="1"/>
          </p:cNvPicPr>
          <p:nvPr/>
        </p:nvPicPr>
        <p:blipFill>
          <a:blip r:embed="rId2" cstate="print"/>
          <a:srcRect/>
          <a:stretch>
            <a:fillRect/>
          </a:stretch>
        </p:blipFill>
        <p:spPr bwMode="auto">
          <a:xfrm>
            <a:off x="890954" y="1447800"/>
            <a:ext cx="4658946" cy="4165499"/>
          </a:xfrm>
          <a:prstGeom prst="rect">
            <a:avLst/>
          </a:prstGeom>
          <a:noFill/>
        </p:spPr>
      </p:pic>
      <p:sp>
        <p:nvSpPr>
          <p:cNvPr id="2" name="TextBox 1"/>
          <p:cNvSpPr txBox="1"/>
          <p:nvPr/>
        </p:nvSpPr>
        <p:spPr>
          <a:xfrm>
            <a:off x="2145323" y="1676401"/>
            <a:ext cx="1535723" cy="369332"/>
          </a:xfrm>
          <a:prstGeom prst="rect">
            <a:avLst/>
          </a:prstGeom>
          <a:solidFill>
            <a:schemeClr val="bg1"/>
          </a:solidFill>
        </p:spPr>
        <p:txBody>
          <a:bodyPr wrap="square" rtlCol="0">
            <a:spAutoFit/>
          </a:bodyPr>
          <a:lstStyle/>
          <a:p>
            <a:endParaRPr lang="ru-RU" dirty="0"/>
          </a:p>
        </p:txBody>
      </p:sp>
      <p:sp>
        <p:nvSpPr>
          <p:cNvPr id="4" name="TextBox 3"/>
          <p:cNvSpPr txBox="1"/>
          <p:nvPr/>
        </p:nvSpPr>
        <p:spPr>
          <a:xfrm>
            <a:off x="1866900" y="422031"/>
            <a:ext cx="6011008" cy="830997"/>
          </a:xfrm>
          <a:prstGeom prst="rect">
            <a:avLst/>
          </a:prstGeom>
          <a:noFill/>
        </p:spPr>
        <p:txBody>
          <a:bodyPr wrap="square" rtlCol="0">
            <a:spAutoFit/>
          </a:bodyPr>
          <a:lstStyle/>
          <a:p>
            <a:pPr algn="ctr"/>
            <a:r>
              <a:rPr lang="ru-RU" sz="2400" b="1" dirty="0" err="1" smtClean="0"/>
              <a:t>Компаниянинг</a:t>
            </a:r>
            <a:r>
              <a:rPr lang="ru-RU" sz="2400" b="1" dirty="0" smtClean="0"/>
              <a:t> </a:t>
            </a:r>
            <a:r>
              <a:rPr lang="ru-RU" sz="2400" b="1" dirty="0" err="1" smtClean="0"/>
              <a:t>оптимал</a:t>
            </a:r>
            <a:r>
              <a:rPr lang="ru-RU" sz="2400" b="1" dirty="0" smtClean="0"/>
              <a:t> </a:t>
            </a:r>
            <a:r>
              <a:rPr lang="ru-RU" sz="2400" b="1" dirty="0" err="1" smtClean="0"/>
              <a:t>позицияси</a:t>
            </a:r>
            <a:r>
              <a:rPr lang="ru-RU" sz="2400" b="1" dirty="0" smtClean="0"/>
              <a:t> (</a:t>
            </a:r>
            <a:r>
              <a:rPr lang="ru-RU" sz="2400" b="1" dirty="0" err="1" smtClean="0"/>
              <a:t>ресурсларнинг</a:t>
            </a:r>
            <a:r>
              <a:rPr lang="ru-RU" sz="2400" b="1" dirty="0" smtClean="0"/>
              <a:t> </a:t>
            </a:r>
            <a:r>
              <a:rPr lang="ru-RU" sz="2400" b="1" dirty="0" err="1" smtClean="0"/>
              <a:t>оптимал</a:t>
            </a:r>
            <a:r>
              <a:rPr lang="ru-RU" sz="2400" b="1" dirty="0" smtClean="0"/>
              <a:t> </a:t>
            </a:r>
            <a:r>
              <a:rPr lang="ru-RU" sz="2400" b="1" dirty="0" err="1" smtClean="0"/>
              <a:t>комбинацияси</a:t>
            </a:r>
            <a:r>
              <a:rPr lang="ru-RU" sz="2400" b="1" dirty="0" smtClean="0"/>
              <a:t>)</a:t>
            </a:r>
            <a:endParaRPr lang="ru-RU" sz="2400" b="1" dirty="0"/>
          </a:p>
        </p:txBody>
      </p:sp>
      <p:sp>
        <p:nvSpPr>
          <p:cNvPr id="5" name="TextBox 4"/>
          <p:cNvSpPr txBox="1"/>
          <p:nvPr/>
        </p:nvSpPr>
        <p:spPr>
          <a:xfrm>
            <a:off x="2273300" y="5181600"/>
            <a:ext cx="1549400" cy="461665"/>
          </a:xfrm>
          <a:prstGeom prst="rect">
            <a:avLst/>
          </a:prstGeom>
          <a:solidFill>
            <a:schemeClr val="bg1"/>
          </a:solidFill>
        </p:spPr>
        <p:txBody>
          <a:bodyPr wrap="square" rtlCol="0">
            <a:spAutoFit/>
          </a:bodyPr>
          <a:lstStyle/>
          <a:p>
            <a:r>
              <a:rPr lang="uz-Cyrl-UZ" sz="2400" b="1" dirty="0" smtClean="0"/>
              <a:t>Меҳнат</a:t>
            </a:r>
            <a:endParaRPr lang="ru-RU" sz="2400" b="1" dirty="0"/>
          </a:p>
        </p:txBody>
      </p:sp>
      <p:sp>
        <p:nvSpPr>
          <p:cNvPr id="6" name="Прямоугольник 5"/>
          <p:cNvSpPr/>
          <p:nvPr/>
        </p:nvSpPr>
        <p:spPr>
          <a:xfrm>
            <a:off x="897216" y="5779533"/>
            <a:ext cx="5433347" cy="369332"/>
          </a:xfrm>
          <a:prstGeom prst="rect">
            <a:avLst/>
          </a:prstGeom>
        </p:spPr>
        <p:txBody>
          <a:bodyPr wrap="none">
            <a:spAutoFit/>
          </a:bodyPr>
          <a:lstStyle/>
          <a:p>
            <a:r>
              <a:rPr lang="ru-RU" dirty="0" err="1" smtClean="0"/>
              <a:t>Манба</a:t>
            </a:r>
            <a:r>
              <a:rPr lang="ru-RU" dirty="0" smtClean="0"/>
              <a:t>: </a:t>
            </a:r>
            <a:r>
              <a:rPr lang="en-US" dirty="0" smtClean="0"/>
              <a:t>https</a:t>
            </a:r>
            <a:r>
              <a:rPr lang="en-US" dirty="0"/>
              <a:t>://studfile.net/preview/9588325/page:15/</a:t>
            </a:r>
            <a:endParaRPr lang="ru-RU" dirty="0"/>
          </a:p>
        </p:txBody>
      </p:sp>
    </p:spTree>
    <p:extLst>
      <p:ext uri="{BB962C8B-B14F-4D97-AF65-F5344CB8AC3E}">
        <p14:creationId xmlns:p14="http://schemas.microsoft.com/office/powerpoint/2010/main" val="393985745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dirty="0" smtClean="0"/>
              <a:t>Фойдаланилган адабиётлар рўйхати</a:t>
            </a:r>
            <a:endParaRPr lang="ru-RU" dirty="0"/>
          </a:p>
        </p:txBody>
      </p:sp>
      <p:sp>
        <p:nvSpPr>
          <p:cNvPr id="3" name="Объект 2"/>
          <p:cNvSpPr>
            <a:spLocks noGrp="1"/>
          </p:cNvSpPr>
          <p:nvPr>
            <p:ph idx="1"/>
          </p:nvPr>
        </p:nvSpPr>
        <p:spPr/>
        <p:txBody>
          <a:bodyPr>
            <a:normAutofit fontScale="92500" lnSpcReduction="10000"/>
          </a:bodyPr>
          <a:lstStyle/>
          <a:p>
            <a:r>
              <a:rPr lang="uz-Cyrl-UZ" dirty="0" smtClean="0"/>
              <a:t>1. </a:t>
            </a:r>
            <a:r>
              <a:rPr lang="en-US" dirty="0" smtClean="0"/>
              <a:t>Michael </a:t>
            </a:r>
            <a:r>
              <a:rPr lang="en-US" dirty="0" err="1" smtClean="0"/>
              <a:t>Baye</a:t>
            </a:r>
            <a:r>
              <a:rPr lang="en-US" dirty="0" smtClean="0"/>
              <a:t>, Jeff Prince</a:t>
            </a:r>
            <a:r>
              <a:rPr lang="uz-Cyrl-UZ" dirty="0" smtClean="0"/>
              <a:t>. </a:t>
            </a:r>
            <a:r>
              <a:rPr lang="en-US" dirty="0" smtClean="0"/>
              <a:t>Managerial Economics &amp; Business Strategy 10</a:t>
            </a:r>
            <a:r>
              <a:rPr lang="en-US" baseline="30000" dirty="0" smtClean="0"/>
              <a:t>th</a:t>
            </a:r>
            <a:r>
              <a:rPr lang="uz-Cyrl-UZ" dirty="0" smtClean="0"/>
              <a:t> </a:t>
            </a:r>
            <a:r>
              <a:rPr lang="en-US" dirty="0" smtClean="0"/>
              <a:t>Edition</a:t>
            </a:r>
            <a:r>
              <a:rPr lang="uz-Cyrl-UZ" dirty="0" smtClean="0"/>
              <a:t>. </a:t>
            </a:r>
            <a:r>
              <a:rPr lang="ru-RU" dirty="0" smtClean="0"/>
              <a:t>2021. 576 </a:t>
            </a:r>
            <a:r>
              <a:rPr lang="en-US" dirty="0" smtClean="0"/>
              <a:t>p.</a:t>
            </a:r>
            <a:endParaRPr lang="en-US" dirty="0"/>
          </a:p>
          <a:p>
            <a:r>
              <a:rPr lang="en-US" dirty="0"/>
              <a:t>2. </a:t>
            </a:r>
            <a:r>
              <a:rPr lang="en-US" dirty="0">
                <a:hlinkClick r:id="rId3" tooltip="Find all the author's books"/>
              </a:rPr>
              <a:t>James </a:t>
            </a:r>
            <a:r>
              <a:rPr lang="en-US" dirty="0" err="1">
                <a:hlinkClick r:id="rId3" tooltip="Find all the author's books"/>
              </a:rPr>
              <a:t>Brickley</a:t>
            </a:r>
            <a:r>
              <a:rPr lang="en-US" dirty="0"/>
              <a:t>, </a:t>
            </a:r>
            <a:r>
              <a:rPr lang="en-US" dirty="0">
                <a:hlinkClick r:id="rId4" tooltip="Find all the author's books"/>
              </a:rPr>
              <a:t>Clifford W. Smith</a:t>
            </a:r>
            <a:r>
              <a:rPr lang="en-US" dirty="0"/>
              <a:t>, </a:t>
            </a:r>
            <a:r>
              <a:rPr lang="en-US" dirty="0">
                <a:hlinkClick r:id="rId5" tooltip="Find all the author's books"/>
              </a:rPr>
              <a:t>Jerold L. Zimmerman</a:t>
            </a:r>
            <a:r>
              <a:rPr lang="en-US" dirty="0"/>
              <a:t>. Managerial Economics &amp; Organizational Architecture, 7th Edition, </a:t>
            </a:r>
            <a:r>
              <a:rPr lang="ru-RU" dirty="0"/>
              <a:t>2020</a:t>
            </a:r>
            <a:r>
              <a:rPr lang="en-US" dirty="0"/>
              <a:t>. </a:t>
            </a:r>
            <a:r>
              <a:rPr lang="ru-RU" dirty="0"/>
              <a:t>845</a:t>
            </a:r>
            <a:r>
              <a:rPr lang="en-US" dirty="0"/>
              <a:t> p.</a:t>
            </a:r>
            <a:endParaRPr lang="uz-Cyrl-UZ" dirty="0"/>
          </a:p>
          <a:p>
            <a:r>
              <a:rPr lang="uz-Cyrl-UZ" dirty="0"/>
              <a:t>3. </a:t>
            </a:r>
            <a:r>
              <a:rPr lang="en-US" dirty="0">
                <a:hlinkClick r:id="rId6" tooltip="Find all the author's books"/>
              </a:rPr>
              <a:t>Jeffrey M. </a:t>
            </a:r>
            <a:r>
              <a:rPr lang="en-US" dirty="0" err="1">
                <a:hlinkClick r:id="rId6" tooltip="Find all the author's books"/>
              </a:rPr>
              <a:t>Perloff</a:t>
            </a:r>
            <a:r>
              <a:rPr lang="en-US" dirty="0"/>
              <a:t>, </a:t>
            </a:r>
            <a:r>
              <a:rPr lang="en-US" dirty="0">
                <a:hlinkClick r:id="rId7" tooltip="Find all the author's books"/>
              </a:rPr>
              <a:t>James A. Brander</a:t>
            </a:r>
            <a:r>
              <a:rPr lang="uz-Cyrl-UZ" dirty="0"/>
              <a:t>. </a:t>
            </a:r>
            <a:r>
              <a:rPr lang="en-US" dirty="0"/>
              <a:t>Managerial economics and strategy</a:t>
            </a:r>
            <a:r>
              <a:rPr lang="uz-Cyrl-UZ" dirty="0"/>
              <a:t>. </a:t>
            </a:r>
            <a:r>
              <a:rPr lang="ru-RU" dirty="0"/>
              <a:t>2020. 720 </a:t>
            </a:r>
            <a:r>
              <a:rPr lang="en-US" dirty="0"/>
              <a:t>p</a:t>
            </a:r>
            <a:r>
              <a:rPr lang="en-US" dirty="0" smtClean="0"/>
              <a:t>.</a:t>
            </a:r>
          </a:p>
          <a:p>
            <a:r>
              <a:rPr lang="en-US" dirty="0" smtClean="0"/>
              <a:t>4.</a:t>
            </a:r>
            <a:r>
              <a:rPr lang="ru-RU" dirty="0" smtClean="0"/>
              <a:t> </a:t>
            </a:r>
            <a:r>
              <a:rPr lang="ru-RU" dirty="0" err="1"/>
              <a:t>Сио</a:t>
            </a:r>
            <a:r>
              <a:rPr lang="ru-RU" dirty="0"/>
              <a:t> </a:t>
            </a:r>
            <a:r>
              <a:rPr lang="ru-RU" dirty="0" smtClean="0"/>
              <a:t>К.К. Управленческая экономика.</a:t>
            </a:r>
            <a:r>
              <a:rPr lang="ru-RU" dirty="0"/>
              <a:t> </a:t>
            </a:r>
            <a:r>
              <a:rPr lang="ru-RU" dirty="0" smtClean="0"/>
              <a:t>Учебник. </a:t>
            </a:r>
            <a:r>
              <a:rPr lang="ru-RU" dirty="0"/>
              <a:t>Издательство: «Инфра-М</a:t>
            </a:r>
            <a:r>
              <a:rPr lang="ru-RU" dirty="0" smtClean="0"/>
              <a:t>», 2000. 672 с.</a:t>
            </a:r>
            <a:r>
              <a:rPr lang="ru-RU" dirty="0"/>
              <a:t/>
            </a:r>
            <a:br>
              <a:rPr lang="ru-RU" dirty="0"/>
            </a:br>
            <a:r>
              <a:rPr lang="ru-RU" dirty="0"/>
              <a:t/>
            </a:r>
            <a:br>
              <a:rPr lang="ru-RU" dirty="0"/>
            </a:br>
            <a:r>
              <a:rPr lang="ru-RU" dirty="0"/>
              <a:t/>
            </a:r>
            <a:br>
              <a:rPr lang="ru-RU" dirty="0"/>
            </a:br>
            <a:endParaRPr lang="en-US" dirty="0"/>
          </a:p>
          <a:p>
            <a:endParaRPr lang="en-US" dirty="0" smtClean="0"/>
          </a:p>
          <a:p>
            <a:endParaRPr lang="ru-RU" dirty="0"/>
          </a:p>
        </p:txBody>
      </p:sp>
    </p:spTree>
    <p:extLst>
      <p:ext uri="{BB962C8B-B14F-4D97-AF65-F5344CB8AC3E}">
        <p14:creationId xmlns:p14="http://schemas.microsoft.com/office/powerpoint/2010/main" val="1358569637"/>
      </p:ext>
    </p:extLst>
  </p:cSld>
  <p:clrMapOvr>
    <a:masterClrMapping/>
  </p:clrMapOvr>
  <p:timing>
    <p:tnLst>
      <p:par>
        <p:cTn id="1" dur="indefinite" restart="never" nodeType="tmRoot"/>
      </p:par>
    </p:tnLst>
  </p:timing>
</p:sld>
</file>

<file path=ppt/theme/theme1.xml><?xml version="1.0" encoding="utf-8"?>
<a:theme xmlns:a="http://schemas.openxmlformats.org/drawingml/2006/main" name="uzb 16;9">
  <a:themeElements>
    <a:clrScheme name="Другая 1">
      <a:dk1>
        <a:srgbClr val="0B375B"/>
      </a:dk1>
      <a:lt1>
        <a:srgbClr val="FFFFFF"/>
      </a:lt1>
      <a:dk2>
        <a:srgbClr val="0B375B"/>
      </a:dk2>
      <a:lt2>
        <a:srgbClr val="FFFFFF"/>
      </a:lt2>
      <a:accent1>
        <a:srgbClr val="0B375B"/>
      </a:accent1>
      <a:accent2>
        <a:srgbClr val="7F7F7F"/>
      </a:accent2>
      <a:accent3>
        <a:srgbClr val="A5A5A5"/>
      </a:accent3>
      <a:accent4>
        <a:srgbClr val="0B375B"/>
      </a:accent4>
      <a:accent5>
        <a:srgbClr val="0B375B"/>
      </a:accent5>
      <a:accent6>
        <a:srgbClr val="0B375B"/>
      </a:accent6>
      <a:hlink>
        <a:srgbClr val="0B375B"/>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zb 16;9" id="{C393A175-1F4E-4CB5-821A-B5847CC5A683}" vid="{CD9B629A-8ED6-448F-A84B-DE4D60D082B2}"/>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uzb 16;9</Template>
  <TotalTime>1133</TotalTime>
  <Words>1415</Words>
  <Application>Microsoft Office PowerPoint</Application>
  <PresentationFormat>Широкоэкранный</PresentationFormat>
  <Paragraphs>429</Paragraphs>
  <Slides>39</Slides>
  <Notes>1</Notes>
  <HiddenSlides>0</HiddenSlides>
  <MMClips>0</MMClips>
  <ScaleCrop>false</ScaleCrop>
  <HeadingPairs>
    <vt:vector size="8" baseType="variant">
      <vt:variant>
        <vt:lpstr>Использованные шрифты</vt:lpstr>
      </vt:variant>
      <vt:variant>
        <vt:i4>7</vt:i4>
      </vt:variant>
      <vt:variant>
        <vt:lpstr>Тема</vt:lpstr>
      </vt:variant>
      <vt:variant>
        <vt:i4>1</vt:i4>
      </vt:variant>
      <vt:variant>
        <vt:lpstr>Внедренные серверы OLE</vt:lpstr>
      </vt:variant>
      <vt:variant>
        <vt:i4>1</vt:i4>
      </vt:variant>
      <vt:variant>
        <vt:lpstr>Заголовки слайдов</vt:lpstr>
      </vt:variant>
      <vt:variant>
        <vt:i4>39</vt:i4>
      </vt:variant>
    </vt:vector>
  </HeadingPairs>
  <TitlesOfParts>
    <vt:vector size="48" baseType="lpstr">
      <vt:lpstr>Arial</vt:lpstr>
      <vt:lpstr>Calibri</vt:lpstr>
      <vt:lpstr>Calibri Light</vt:lpstr>
      <vt:lpstr>Monotype Sorts</vt:lpstr>
      <vt:lpstr>Symbol</vt:lpstr>
      <vt:lpstr>Times New Roman</vt:lpstr>
      <vt:lpstr>Wingdings</vt:lpstr>
      <vt:lpstr>uzb 16;9</vt:lpstr>
      <vt:lpstr>Equation</vt:lpstr>
      <vt:lpstr>Фирма ресурслар бозорида. Ишлаб чиқариш: назария ва баҳолаш</vt:lpstr>
      <vt:lpstr>Ишлаб чиқариш омиллари</vt:lpstr>
      <vt:lpstr>Маржинал ресурс харажати (Marginal Resource Cost, MRC)</vt:lpstr>
      <vt:lpstr>Маржинал маҳсулдорлик</vt:lpstr>
      <vt:lpstr>Ерга бўлган талаб</vt:lpstr>
      <vt:lpstr>Ерга бўлган талабга рента даражаси ҳам таъсир кўрсатади. Рента қанчалик юқори бўлса, ерга бўлган талаб шунчалик паст бўлади.</vt:lpstr>
      <vt:lpstr>Ер таклифи</vt:lpstr>
      <vt:lpstr>Меҳнат ресурслари бозори</vt:lpstr>
      <vt:lpstr>Меҳнат ресурсига бўлган талаб эгри чизиғи силжишига сабаб бўлувчи омиллар</vt:lpstr>
      <vt:lpstr>Рационал инсонлар маржинал фикрлайди</vt:lpstr>
      <vt:lpstr>Презентация PowerPoint</vt:lpstr>
      <vt:lpstr>Презентация PowerPoint</vt:lpstr>
      <vt:lpstr>Иш ҳақи нега фарқ қилади</vt:lpstr>
      <vt:lpstr>Менежер меҳнатига тўловнинг қатъий белгиланган ставкасида менежер даромадлари ва компания фойдаси</vt:lpstr>
      <vt:lpstr>Менежер меҳнатига тўловнинг фойдадан улуш схемасида менежер даромадлари ва компания фойдаси</vt:lpstr>
      <vt:lpstr>Капиталга бўлган талаб</vt:lpstr>
      <vt:lpstr> Капитал таклифи</vt:lpstr>
      <vt:lpstr>Капитал бозоридаги мувозанат</vt:lpstr>
      <vt:lpstr>Презентация PowerPoint</vt:lpstr>
      <vt:lpstr>Ишлаб чиқариш функцияси</vt:lpstr>
      <vt:lpstr>Ишлаб чиқариш функцияси</vt:lpstr>
      <vt:lpstr>Ишлаб чиқариш функциясининг хусусиятлари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Узоқ муддатда компаниянинг ишлаб чиқариш функцияси</vt:lpstr>
      <vt:lpstr>Презентация PowerPoint</vt:lpstr>
      <vt:lpstr>Презентация PowerPoint</vt:lpstr>
      <vt:lpstr>Презентация PowerPoint</vt:lpstr>
      <vt:lpstr>Жадвалдан кўриниб турибдики, маҳсулотнинг муайян миқдорини таъминлайдиган меҳнат ва капиталнинг бир нечта комбинациялари мавжуд. Масалан, бир хил маҳсулот ҳажмига (1,4), (4,1) ва (2,2) комбинацияларидан фойдаланиб эришиш мумкин. Агар горизантал ўқ бўйича меҳнатни, вертикал ўқ бўйича капитални жойлаштирсак, сўнгра компания ишлаб чиқарадиган бир хил ҳажмдаги маҳсулотлар миқдори акс этадиган нуқталарни бирлаштирсак, изокванта деб аталган эгри чизиқ пайдо бўлади.</vt:lpstr>
      <vt:lpstr>Капиталнинг меҳнат билан технологик алмашинишининг чегаравий нормаси (меъёри)  </vt:lpstr>
      <vt:lpstr>Презентация PowerPoint</vt:lpstr>
      <vt:lpstr>Презентация PowerPoint</vt:lpstr>
      <vt:lpstr>Фойдаланилган адабиётлар рўйхати</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 Windows</dc:creator>
  <cp:lastModifiedBy>acer</cp:lastModifiedBy>
  <cp:revision>118</cp:revision>
  <dcterms:created xsi:type="dcterms:W3CDTF">2019-09-06T03:40:38Z</dcterms:created>
  <dcterms:modified xsi:type="dcterms:W3CDTF">2022-06-10T09:34:28Z</dcterms:modified>
</cp:coreProperties>
</file>