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8" r:id="rId3"/>
    <p:sldId id="276" r:id="rId4"/>
    <p:sldId id="277" r:id="rId5"/>
    <p:sldId id="286" r:id="rId6"/>
    <p:sldId id="278" r:id="rId7"/>
    <p:sldId id="271" r:id="rId8"/>
    <p:sldId id="279" r:id="rId9"/>
    <p:sldId id="270" r:id="rId10"/>
    <p:sldId id="264" r:id="rId11"/>
    <p:sldId id="275" r:id="rId12"/>
    <p:sldId id="267" r:id="rId13"/>
    <p:sldId id="287" r:id="rId14"/>
    <p:sldId id="280" r:id="rId15"/>
    <p:sldId id="284" r:id="rId16"/>
    <p:sldId id="282" r:id="rId17"/>
    <p:sldId id="288" r:id="rId18"/>
    <p:sldId id="268" r:id="rId19"/>
    <p:sldId id="289" r:id="rId20"/>
    <p:sldId id="290" r:id="rId21"/>
    <p:sldId id="283" r:id="rId22"/>
    <p:sldId id="291" r:id="rId23"/>
    <p:sldId id="292" r:id="rId24"/>
    <p:sldId id="293" r:id="rId25"/>
    <p:sldId id="294" r:id="rId26"/>
    <p:sldId id="295" r:id="rId27"/>
    <p:sldId id="296" r:id="rId28"/>
    <p:sldId id="299" r:id="rId29"/>
    <p:sldId id="305" r:id="rId30"/>
    <p:sldId id="307" r:id="rId31"/>
    <p:sldId id="308" r:id="rId32"/>
    <p:sldId id="309" r:id="rId33"/>
    <p:sldId id="310" r:id="rId34"/>
    <p:sldId id="311" r:id="rId35"/>
    <p:sldId id="313" r:id="rId3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309" autoAdjust="0"/>
    <p:restoredTop sz="94660"/>
  </p:normalViewPr>
  <p:slideViewPr>
    <p:cSldViewPr snapToGrid="0">
      <p:cViewPr varScale="1">
        <p:scale>
          <a:sx n="70" d="100"/>
          <a:sy n="70" d="100"/>
        </p:scale>
        <p:origin x="4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D8667A-692C-465C-9C28-B6D3A4D0796E}" type="doc">
      <dgm:prSet loTypeId="urn:microsoft.com/office/officeart/2005/8/layout/arrow1" loCatId="relationship" qsTypeId="urn:microsoft.com/office/officeart/2005/8/quickstyle/simple1" qsCatId="simple" csTypeId="urn:microsoft.com/office/officeart/2005/8/colors/accent1_2" csCatId="accent1" phldr="1"/>
      <dgm:spPr/>
      <dgm:t>
        <a:bodyPr/>
        <a:lstStyle/>
        <a:p>
          <a:endParaRPr lang="ru-RU"/>
        </a:p>
      </dgm:t>
    </dgm:pt>
    <dgm:pt modelId="{2C443040-11B0-40BC-8999-14F2F3354D98}">
      <dgm:prSet phldrT="[Текст]"/>
      <dgm:spPr/>
      <dgm:t>
        <a:bodyPr/>
        <a:lstStyle/>
        <a:p>
          <a:r>
            <a:rPr lang="ru-RU" dirty="0" smtClean="0"/>
            <a:t> </a:t>
          </a:r>
          <a:r>
            <a:rPr lang="ru-RU" dirty="0" err="1" smtClean="0"/>
            <a:t>Харажатлар</a:t>
          </a:r>
          <a:r>
            <a:rPr lang="ru-RU" dirty="0" smtClean="0"/>
            <a:t> </a:t>
          </a:r>
          <a:r>
            <a:rPr lang="ru-RU" dirty="0" err="1" smtClean="0"/>
            <a:t>сарфланган</a:t>
          </a:r>
          <a:r>
            <a:rPr lang="ru-RU" dirty="0" smtClean="0"/>
            <a:t> </a:t>
          </a:r>
          <a:r>
            <a:rPr lang="ru-RU" dirty="0" err="1" smtClean="0"/>
            <a:t>ресурсларнинг</a:t>
          </a:r>
          <a:r>
            <a:rPr lang="ru-RU" dirty="0" smtClean="0"/>
            <a:t> </a:t>
          </a:r>
          <a:r>
            <a:rPr lang="ru-RU" dirty="0" err="1" smtClean="0"/>
            <a:t>уларни</a:t>
          </a:r>
          <a:r>
            <a:rPr lang="ru-RU" dirty="0" smtClean="0"/>
            <a:t> </a:t>
          </a:r>
          <a:r>
            <a:rPr lang="ru-RU" dirty="0" err="1" smtClean="0"/>
            <a:t>харид</a:t>
          </a:r>
          <a:r>
            <a:rPr lang="ru-RU" dirty="0" smtClean="0"/>
            <a:t> </a:t>
          </a:r>
          <a:r>
            <a:rPr lang="ru-RU" dirty="0" err="1" smtClean="0"/>
            <a:t>қилишдаги</a:t>
          </a:r>
          <a:r>
            <a:rPr lang="ru-RU" dirty="0" smtClean="0"/>
            <a:t> </a:t>
          </a:r>
          <a:r>
            <a:rPr lang="ru-RU" dirty="0" err="1" smtClean="0"/>
            <a:t>ҳақиқий</a:t>
          </a:r>
          <a:r>
            <a:rPr lang="ru-RU" dirty="0" smtClean="0"/>
            <a:t> </a:t>
          </a:r>
          <a:r>
            <a:rPr lang="ru-RU" dirty="0" err="1" smtClean="0"/>
            <a:t>баҳоларидаги</a:t>
          </a:r>
          <a:r>
            <a:rPr lang="ru-RU" dirty="0" smtClean="0"/>
            <a:t> </a:t>
          </a:r>
          <a:r>
            <a:rPr lang="ru-RU" dirty="0" err="1" smtClean="0"/>
            <a:t>қиймати</a:t>
          </a:r>
          <a:r>
            <a:rPr lang="ru-RU" dirty="0" smtClean="0"/>
            <a:t> </a:t>
          </a:r>
          <a:r>
            <a:rPr lang="ru-RU" dirty="0" err="1" smtClean="0"/>
            <a:t>орқали</a:t>
          </a:r>
          <a:r>
            <a:rPr lang="ru-RU" dirty="0" smtClean="0"/>
            <a:t> </a:t>
          </a:r>
          <a:r>
            <a:rPr lang="ru-RU" dirty="0" err="1" smtClean="0"/>
            <a:t>аниқланади</a:t>
          </a:r>
          <a:endParaRPr lang="ru-RU" dirty="0"/>
        </a:p>
      </dgm:t>
    </dgm:pt>
    <dgm:pt modelId="{AC8A702E-88ED-4287-B926-481C1478AD2F}" type="parTrans" cxnId="{F105FD98-61E1-46D8-96DC-EBC5C4366D2F}">
      <dgm:prSet/>
      <dgm:spPr/>
      <dgm:t>
        <a:bodyPr/>
        <a:lstStyle/>
        <a:p>
          <a:endParaRPr lang="ru-RU"/>
        </a:p>
      </dgm:t>
    </dgm:pt>
    <dgm:pt modelId="{5CFEF080-D95F-4F52-8DE3-AE1846AA6E9D}" type="sibTrans" cxnId="{F105FD98-61E1-46D8-96DC-EBC5C4366D2F}">
      <dgm:prSet/>
      <dgm:spPr/>
      <dgm:t>
        <a:bodyPr/>
        <a:lstStyle/>
        <a:p>
          <a:endParaRPr lang="ru-RU"/>
        </a:p>
      </dgm:t>
    </dgm:pt>
    <dgm:pt modelId="{3C4EE427-B7CB-4BB6-BCA4-87D9FFF00CEA}">
      <dgm:prSet phldrT="[Текст]"/>
      <dgm:spPr/>
      <dgm:t>
        <a:bodyPr/>
        <a:lstStyle/>
        <a:p>
          <a:r>
            <a:rPr lang="ru-RU" dirty="0" err="1" smtClean="0"/>
            <a:t>Харажатлар</a:t>
          </a:r>
          <a:r>
            <a:rPr lang="ru-RU" dirty="0" smtClean="0"/>
            <a:t> </a:t>
          </a:r>
          <a:r>
            <a:rPr lang="ru-RU" dirty="0" err="1" smtClean="0"/>
            <a:t>бир</a:t>
          </a:r>
          <a:r>
            <a:rPr lang="ru-RU" dirty="0" smtClean="0"/>
            <a:t> хил </a:t>
          </a:r>
          <a:r>
            <a:rPr lang="ru-RU" dirty="0" err="1" smtClean="0"/>
            <a:t>ресурслардан</a:t>
          </a:r>
          <a:r>
            <a:rPr lang="ru-RU" dirty="0" smtClean="0"/>
            <a:t> </a:t>
          </a:r>
          <a:r>
            <a:rPr lang="ru-RU" dirty="0" err="1" smtClean="0"/>
            <a:t>энг</a:t>
          </a:r>
          <a:r>
            <a:rPr lang="ru-RU" dirty="0" smtClean="0"/>
            <a:t> </a:t>
          </a:r>
          <a:r>
            <a:rPr lang="ru-RU" dirty="0" err="1" smtClean="0"/>
            <a:t>самарали</a:t>
          </a:r>
          <a:r>
            <a:rPr lang="ru-RU" dirty="0" smtClean="0"/>
            <a:t> </a:t>
          </a:r>
          <a:r>
            <a:rPr lang="ru-RU" dirty="0" err="1" smtClean="0"/>
            <a:t>фойдаланиш</a:t>
          </a:r>
          <a:r>
            <a:rPr lang="ru-RU" dirty="0" smtClean="0"/>
            <a:t> </a:t>
          </a:r>
          <a:r>
            <a:rPr lang="ru-RU" dirty="0" err="1" smtClean="0"/>
            <a:t>билан</a:t>
          </a:r>
          <a:r>
            <a:rPr lang="ru-RU" dirty="0" smtClean="0"/>
            <a:t> </a:t>
          </a:r>
          <a:r>
            <a:rPr lang="ru-RU" dirty="0" err="1" smtClean="0"/>
            <a:t>олиниши</a:t>
          </a:r>
          <a:r>
            <a:rPr lang="ru-RU" dirty="0" smtClean="0"/>
            <a:t> </a:t>
          </a:r>
          <a:r>
            <a:rPr lang="ru-RU" dirty="0" err="1" smtClean="0"/>
            <a:t>мумкин</a:t>
          </a:r>
          <a:r>
            <a:rPr lang="ru-RU" dirty="0" smtClean="0"/>
            <a:t> </a:t>
          </a:r>
          <a:r>
            <a:rPr lang="ru-RU" dirty="0" err="1" smtClean="0"/>
            <a:t>бўлган</a:t>
          </a:r>
          <a:r>
            <a:rPr lang="ru-RU" dirty="0" smtClean="0"/>
            <a:t> </a:t>
          </a:r>
          <a:r>
            <a:rPr lang="ru-RU" dirty="0" err="1" smtClean="0"/>
            <a:t>бошқа</a:t>
          </a:r>
          <a:r>
            <a:rPr lang="ru-RU" dirty="0" smtClean="0"/>
            <a:t> </a:t>
          </a:r>
          <a:r>
            <a:rPr lang="ru-RU" dirty="0" err="1" smtClean="0"/>
            <a:t>неъматларнинг</a:t>
          </a:r>
          <a:r>
            <a:rPr lang="ru-RU" dirty="0" smtClean="0"/>
            <a:t> </a:t>
          </a:r>
          <a:r>
            <a:rPr lang="ru-RU" dirty="0" err="1" smtClean="0"/>
            <a:t>қиймати</a:t>
          </a:r>
          <a:r>
            <a:rPr lang="ru-RU" dirty="0" smtClean="0"/>
            <a:t> </a:t>
          </a:r>
          <a:r>
            <a:rPr lang="ru-RU" dirty="0" err="1" smtClean="0"/>
            <a:t>сифатида</a:t>
          </a:r>
          <a:r>
            <a:rPr lang="ru-RU" dirty="0" smtClean="0"/>
            <a:t> </a:t>
          </a:r>
          <a:r>
            <a:rPr lang="ru-RU" dirty="0" err="1" smtClean="0"/>
            <a:t>белгиланади</a:t>
          </a:r>
          <a:r>
            <a:rPr lang="ru-RU" dirty="0" smtClean="0"/>
            <a:t>.</a:t>
          </a:r>
          <a:endParaRPr lang="ru-RU" dirty="0"/>
        </a:p>
      </dgm:t>
    </dgm:pt>
    <dgm:pt modelId="{615095BF-3FBA-42B5-AEF3-49C92E5A5311}" type="parTrans" cxnId="{BB32D0B0-12C4-4A09-BDF7-280CBAEA6BC7}">
      <dgm:prSet/>
      <dgm:spPr/>
      <dgm:t>
        <a:bodyPr/>
        <a:lstStyle/>
        <a:p>
          <a:endParaRPr lang="ru-RU"/>
        </a:p>
      </dgm:t>
    </dgm:pt>
    <dgm:pt modelId="{9535ECF8-020C-41FC-BE2C-04645C82DD30}" type="sibTrans" cxnId="{BB32D0B0-12C4-4A09-BDF7-280CBAEA6BC7}">
      <dgm:prSet/>
      <dgm:spPr/>
      <dgm:t>
        <a:bodyPr/>
        <a:lstStyle/>
        <a:p>
          <a:endParaRPr lang="ru-RU"/>
        </a:p>
      </dgm:t>
    </dgm:pt>
    <dgm:pt modelId="{5CB5D303-0FF4-407F-A765-6CE346EF9832}" type="pres">
      <dgm:prSet presAssocID="{D6D8667A-692C-465C-9C28-B6D3A4D0796E}" presName="cycle" presStyleCnt="0">
        <dgm:presLayoutVars>
          <dgm:dir/>
          <dgm:resizeHandles val="exact"/>
        </dgm:presLayoutVars>
      </dgm:prSet>
      <dgm:spPr/>
      <dgm:t>
        <a:bodyPr/>
        <a:lstStyle/>
        <a:p>
          <a:endParaRPr lang="ru-RU"/>
        </a:p>
      </dgm:t>
    </dgm:pt>
    <dgm:pt modelId="{6F61D7ED-18A8-463B-84E6-DD97A43DC6CA}" type="pres">
      <dgm:prSet presAssocID="{2C443040-11B0-40BC-8999-14F2F3354D98}" presName="arrow" presStyleLbl="node1" presStyleIdx="0" presStyleCnt="2">
        <dgm:presLayoutVars>
          <dgm:bulletEnabled val="1"/>
        </dgm:presLayoutVars>
      </dgm:prSet>
      <dgm:spPr/>
      <dgm:t>
        <a:bodyPr/>
        <a:lstStyle/>
        <a:p>
          <a:endParaRPr lang="ru-RU"/>
        </a:p>
      </dgm:t>
    </dgm:pt>
    <dgm:pt modelId="{89762C8B-4978-4980-8210-43CC20F0B3E8}" type="pres">
      <dgm:prSet presAssocID="{3C4EE427-B7CB-4BB6-BCA4-87D9FFF00CEA}" presName="arrow" presStyleLbl="node1" presStyleIdx="1" presStyleCnt="2">
        <dgm:presLayoutVars>
          <dgm:bulletEnabled val="1"/>
        </dgm:presLayoutVars>
      </dgm:prSet>
      <dgm:spPr/>
      <dgm:t>
        <a:bodyPr/>
        <a:lstStyle/>
        <a:p>
          <a:endParaRPr lang="ru-RU"/>
        </a:p>
      </dgm:t>
    </dgm:pt>
  </dgm:ptLst>
  <dgm:cxnLst>
    <dgm:cxn modelId="{BB32D0B0-12C4-4A09-BDF7-280CBAEA6BC7}" srcId="{D6D8667A-692C-465C-9C28-B6D3A4D0796E}" destId="{3C4EE427-B7CB-4BB6-BCA4-87D9FFF00CEA}" srcOrd="1" destOrd="0" parTransId="{615095BF-3FBA-42B5-AEF3-49C92E5A5311}" sibTransId="{9535ECF8-020C-41FC-BE2C-04645C82DD30}"/>
    <dgm:cxn modelId="{F105FD98-61E1-46D8-96DC-EBC5C4366D2F}" srcId="{D6D8667A-692C-465C-9C28-B6D3A4D0796E}" destId="{2C443040-11B0-40BC-8999-14F2F3354D98}" srcOrd="0" destOrd="0" parTransId="{AC8A702E-88ED-4287-B926-481C1478AD2F}" sibTransId="{5CFEF080-D95F-4F52-8DE3-AE1846AA6E9D}"/>
    <dgm:cxn modelId="{47959579-D147-4F22-8749-CE19930356A6}" type="presOf" srcId="{2C443040-11B0-40BC-8999-14F2F3354D98}" destId="{6F61D7ED-18A8-463B-84E6-DD97A43DC6CA}" srcOrd="0" destOrd="0" presId="urn:microsoft.com/office/officeart/2005/8/layout/arrow1"/>
    <dgm:cxn modelId="{772A3842-9931-45D7-8A36-D7235B9B1686}" type="presOf" srcId="{3C4EE427-B7CB-4BB6-BCA4-87D9FFF00CEA}" destId="{89762C8B-4978-4980-8210-43CC20F0B3E8}" srcOrd="0" destOrd="0" presId="urn:microsoft.com/office/officeart/2005/8/layout/arrow1"/>
    <dgm:cxn modelId="{12A998A9-A156-4368-B0E4-446D4FB5BD7F}" type="presOf" srcId="{D6D8667A-692C-465C-9C28-B6D3A4D0796E}" destId="{5CB5D303-0FF4-407F-A765-6CE346EF9832}" srcOrd="0" destOrd="0" presId="urn:microsoft.com/office/officeart/2005/8/layout/arrow1"/>
    <dgm:cxn modelId="{D21AB1AA-E9C4-4CEF-BA80-FAE11D436AAD}" type="presParOf" srcId="{5CB5D303-0FF4-407F-A765-6CE346EF9832}" destId="{6F61D7ED-18A8-463B-84E6-DD97A43DC6CA}" srcOrd="0" destOrd="0" presId="urn:microsoft.com/office/officeart/2005/8/layout/arrow1"/>
    <dgm:cxn modelId="{5670379A-D1E1-4B36-B99E-B02CADEBDC87}" type="presParOf" srcId="{5CB5D303-0FF4-407F-A765-6CE346EF9832}" destId="{89762C8B-4978-4980-8210-43CC20F0B3E8}" srcOrd="1" destOrd="0" presId="urn:microsoft.com/office/officeart/2005/8/layout/arrow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7AC1A0-E724-42F2-9CE4-1C66D89D5588}" type="doc">
      <dgm:prSet loTypeId="urn:microsoft.com/office/officeart/2005/8/layout/arrow3" loCatId="relationship" qsTypeId="urn:microsoft.com/office/officeart/2005/8/quickstyle/simple1" qsCatId="simple" csTypeId="urn:microsoft.com/office/officeart/2005/8/colors/accent1_2" csCatId="accent1" phldr="1"/>
      <dgm:spPr/>
      <dgm:t>
        <a:bodyPr/>
        <a:lstStyle/>
        <a:p>
          <a:endParaRPr lang="ru-RU"/>
        </a:p>
      </dgm:t>
    </dgm:pt>
    <dgm:pt modelId="{3761E78F-7C3F-4C53-BB32-E187A26E7E8E}">
      <dgm:prSet phldrT="[Текст]" custT="1"/>
      <dgm:spPr/>
      <dgm:t>
        <a:bodyPr/>
        <a:lstStyle/>
        <a:p>
          <a:r>
            <a:rPr lang="ru-RU" sz="2000" dirty="0" err="1" smtClean="0"/>
            <a:t>Фирманинг</a:t>
          </a:r>
          <a:r>
            <a:rPr lang="ru-RU" sz="2000" dirty="0" smtClean="0"/>
            <a:t> </a:t>
          </a:r>
          <a:r>
            <a:rPr lang="ru-RU" sz="2000" dirty="0" err="1" smtClean="0"/>
            <a:t>муқобил</a:t>
          </a:r>
          <a:r>
            <a:rPr lang="ru-RU" sz="2000" dirty="0" smtClean="0"/>
            <a:t> </a:t>
          </a:r>
          <a:r>
            <a:rPr lang="ru-RU" sz="2000" dirty="0" err="1" smtClean="0"/>
            <a:t>харажатлари</a:t>
          </a:r>
          <a:r>
            <a:rPr lang="ru-RU" sz="2000" dirty="0" smtClean="0"/>
            <a:t> </a:t>
          </a:r>
          <a:r>
            <a:rPr lang="ru-RU" sz="2000" dirty="0" err="1" smtClean="0"/>
            <a:t>ва</a:t>
          </a:r>
          <a:r>
            <a:rPr lang="ru-RU" sz="2000" dirty="0" smtClean="0"/>
            <a:t> бухгалтерия </a:t>
          </a:r>
          <a:r>
            <a:rPr lang="ru-RU" sz="2000" dirty="0" err="1" smtClean="0"/>
            <a:t>харажатлари</a:t>
          </a:r>
          <a:r>
            <a:rPr lang="ru-RU" sz="2000" dirty="0" smtClean="0"/>
            <a:t> </a:t>
          </a:r>
          <a:r>
            <a:rPr lang="ru-RU" sz="2000" dirty="0" err="1" smtClean="0"/>
            <a:t>йиғиндиси</a:t>
          </a:r>
          <a:r>
            <a:rPr lang="ru-RU" sz="2000" dirty="0" smtClean="0"/>
            <a:t> </a:t>
          </a:r>
          <a:r>
            <a:rPr lang="ru-RU" sz="2000" dirty="0" err="1" smtClean="0"/>
            <a:t>иқтисодий</a:t>
          </a:r>
          <a:r>
            <a:rPr lang="ru-RU" sz="2000" dirty="0" smtClean="0"/>
            <a:t> </a:t>
          </a:r>
          <a:r>
            <a:rPr lang="ru-RU" sz="2000" dirty="0" err="1" smtClean="0"/>
            <a:t>харажатларни</a:t>
          </a:r>
          <a:r>
            <a:rPr lang="ru-RU" sz="2000" dirty="0" smtClean="0"/>
            <a:t> </a:t>
          </a:r>
          <a:r>
            <a:rPr lang="ru-RU" sz="2000" dirty="0" err="1" smtClean="0"/>
            <a:t>ташкил</a:t>
          </a:r>
          <a:r>
            <a:rPr lang="ru-RU" sz="2000" dirty="0" smtClean="0"/>
            <a:t> </a:t>
          </a:r>
          <a:r>
            <a:rPr lang="ru-RU" sz="2000" dirty="0" err="1" smtClean="0"/>
            <a:t>этади</a:t>
          </a:r>
          <a:r>
            <a:rPr lang="ru-RU" sz="2000" dirty="0" smtClean="0"/>
            <a:t>. </a:t>
          </a:r>
          <a:endParaRPr lang="ru-RU" sz="2000" dirty="0"/>
        </a:p>
      </dgm:t>
    </dgm:pt>
    <dgm:pt modelId="{1788946F-6432-4A59-ADC1-F7A693021358}" type="parTrans" cxnId="{7830ED28-5A96-429B-B23D-627C46D3EAEB}">
      <dgm:prSet/>
      <dgm:spPr/>
      <dgm:t>
        <a:bodyPr/>
        <a:lstStyle/>
        <a:p>
          <a:endParaRPr lang="ru-RU"/>
        </a:p>
      </dgm:t>
    </dgm:pt>
    <dgm:pt modelId="{00C370E0-5945-47E5-9DFC-50C2F42A385A}" type="sibTrans" cxnId="{7830ED28-5A96-429B-B23D-627C46D3EAEB}">
      <dgm:prSet/>
      <dgm:spPr/>
      <dgm:t>
        <a:bodyPr/>
        <a:lstStyle/>
        <a:p>
          <a:endParaRPr lang="ru-RU"/>
        </a:p>
      </dgm:t>
    </dgm:pt>
    <dgm:pt modelId="{551255D4-8501-4762-B94D-A91F7848ADE5}">
      <dgm:prSet phldrT="[Текст]" custT="1"/>
      <dgm:spPr/>
      <dgm:t>
        <a:bodyPr/>
        <a:lstStyle/>
        <a:p>
          <a:r>
            <a:rPr lang="ru-RU" sz="1800" dirty="0" err="1" smtClean="0"/>
            <a:t>Иқтисодий</a:t>
          </a:r>
          <a:r>
            <a:rPr lang="ru-RU" sz="1800" dirty="0" smtClean="0"/>
            <a:t> </a:t>
          </a:r>
          <a:r>
            <a:rPr lang="ru-RU" sz="1800" dirty="0" err="1" smtClean="0"/>
            <a:t>фойда</a:t>
          </a:r>
          <a:r>
            <a:rPr lang="ru-RU" sz="1800" dirty="0" smtClean="0"/>
            <a:t> бухгалтерия </a:t>
          </a:r>
          <a:r>
            <a:rPr lang="ru-RU" sz="1800" dirty="0" err="1" smtClean="0"/>
            <a:t>даромади</a:t>
          </a:r>
          <a:r>
            <a:rPr lang="ru-RU" sz="1800" dirty="0" smtClean="0"/>
            <a:t> </a:t>
          </a:r>
          <a:r>
            <a:rPr lang="ru-RU" sz="1800" dirty="0" err="1" smtClean="0"/>
            <a:t>ва</a:t>
          </a:r>
          <a:r>
            <a:rPr lang="ru-RU" sz="1800" dirty="0" smtClean="0"/>
            <a:t> </a:t>
          </a:r>
          <a:r>
            <a:rPr lang="ru-RU" sz="1800" dirty="0" err="1" smtClean="0"/>
            <a:t>яширин</a:t>
          </a:r>
          <a:r>
            <a:rPr lang="ru-RU" sz="1800" dirty="0" smtClean="0"/>
            <a:t> </a:t>
          </a:r>
          <a:r>
            <a:rPr lang="ru-RU" sz="1800" dirty="0" err="1" smtClean="0"/>
            <a:t>харажатлар</a:t>
          </a:r>
          <a:r>
            <a:rPr lang="ru-RU" sz="1800" dirty="0" smtClean="0"/>
            <a:t> </a:t>
          </a:r>
          <a:r>
            <a:rPr lang="ru-RU" sz="1800" dirty="0" err="1" smtClean="0"/>
            <a:t>миқдори</a:t>
          </a:r>
          <a:r>
            <a:rPr lang="ru-RU" sz="1800" dirty="0" smtClean="0"/>
            <a:t> </a:t>
          </a:r>
          <a:r>
            <a:rPr lang="ru-RU" sz="1800" dirty="0" err="1" smtClean="0"/>
            <a:t>ўртасидаги</a:t>
          </a:r>
          <a:r>
            <a:rPr lang="ru-RU" sz="1800" dirty="0" smtClean="0"/>
            <a:t> </a:t>
          </a:r>
          <a:r>
            <a:rPr lang="ru-RU" sz="1800" dirty="0" err="1" smtClean="0"/>
            <a:t>фарқни</a:t>
          </a:r>
          <a:r>
            <a:rPr lang="ru-RU" sz="1800" dirty="0" smtClean="0"/>
            <a:t> </a:t>
          </a:r>
          <a:r>
            <a:rPr lang="ru-RU" sz="1800" dirty="0" err="1" smtClean="0"/>
            <a:t>ташкил</a:t>
          </a:r>
          <a:r>
            <a:rPr lang="ru-RU" sz="1800" dirty="0" smtClean="0"/>
            <a:t> </a:t>
          </a:r>
          <a:r>
            <a:rPr lang="ru-RU" sz="1800" dirty="0" err="1" smtClean="0"/>
            <a:t>этади</a:t>
          </a:r>
          <a:r>
            <a:rPr lang="ru-RU" sz="1800" dirty="0" smtClean="0"/>
            <a:t>.</a:t>
          </a:r>
          <a:endParaRPr lang="ru-RU" sz="1800" dirty="0"/>
        </a:p>
      </dgm:t>
    </dgm:pt>
    <dgm:pt modelId="{594407F0-035A-46D9-9BEC-1A7E5275195C}" type="parTrans" cxnId="{3EADA928-A020-40E7-BA28-426633279FE0}">
      <dgm:prSet/>
      <dgm:spPr/>
      <dgm:t>
        <a:bodyPr/>
        <a:lstStyle/>
        <a:p>
          <a:endParaRPr lang="ru-RU"/>
        </a:p>
      </dgm:t>
    </dgm:pt>
    <dgm:pt modelId="{25D3FD90-930A-4939-A19F-26B8A901E47C}" type="sibTrans" cxnId="{3EADA928-A020-40E7-BA28-426633279FE0}">
      <dgm:prSet/>
      <dgm:spPr/>
      <dgm:t>
        <a:bodyPr/>
        <a:lstStyle/>
        <a:p>
          <a:endParaRPr lang="ru-RU"/>
        </a:p>
      </dgm:t>
    </dgm:pt>
    <dgm:pt modelId="{7D7659DF-A70B-4563-8B61-F1EBFECBCF66}" type="pres">
      <dgm:prSet presAssocID="{C47AC1A0-E724-42F2-9CE4-1C66D89D5588}" presName="compositeShape" presStyleCnt="0">
        <dgm:presLayoutVars>
          <dgm:chMax val="2"/>
          <dgm:dir/>
          <dgm:resizeHandles val="exact"/>
        </dgm:presLayoutVars>
      </dgm:prSet>
      <dgm:spPr/>
      <dgm:t>
        <a:bodyPr/>
        <a:lstStyle/>
        <a:p>
          <a:endParaRPr lang="ru-RU"/>
        </a:p>
      </dgm:t>
    </dgm:pt>
    <dgm:pt modelId="{CDCEDAA6-A729-4522-8F0E-04801F77798E}" type="pres">
      <dgm:prSet presAssocID="{C47AC1A0-E724-42F2-9CE4-1C66D89D5588}" presName="divider" presStyleLbl="fgShp" presStyleIdx="0" presStyleCnt="1"/>
      <dgm:spPr/>
    </dgm:pt>
    <dgm:pt modelId="{9C984F2C-3C8D-4AF5-98E6-EA6C4D170060}" type="pres">
      <dgm:prSet presAssocID="{3761E78F-7C3F-4C53-BB32-E187A26E7E8E}" presName="downArrow" presStyleLbl="node1" presStyleIdx="0" presStyleCnt="2"/>
      <dgm:spPr/>
    </dgm:pt>
    <dgm:pt modelId="{E3E2B31D-387F-4AAA-8357-56144505AA3A}" type="pres">
      <dgm:prSet presAssocID="{3761E78F-7C3F-4C53-BB32-E187A26E7E8E}" presName="downArrowText" presStyleLbl="revTx" presStyleIdx="0" presStyleCnt="2">
        <dgm:presLayoutVars>
          <dgm:bulletEnabled val="1"/>
        </dgm:presLayoutVars>
      </dgm:prSet>
      <dgm:spPr/>
      <dgm:t>
        <a:bodyPr/>
        <a:lstStyle/>
        <a:p>
          <a:endParaRPr lang="ru-RU"/>
        </a:p>
      </dgm:t>
    </dgm:pt>
    <dgm:pt modelId="{F81DE7CE-CF44-4C9D-8830-20C21C7CF0F5}" type="pres">
      <dgm:prSet presAssocID="{551255D4-8501-4762-B94D-A91F7848ADE5}" presName="upArrow" presStyleLbl="node1" presStyleIdx="1" presStyleCnt="2"/>
      <dgm:spPr/>
    </dgm:pt>
    <dgm:pt modelId="{E72A50FA-199E-488C-8A7E-EFAE13DB4FD4}" type="pres">
      <dgm:prSet presAssocID="{551255D4-8501-4762-B94D-A91F7848ADE5}" presName="upArrowText" presStyleLbl="revTx" presStyleIdx="1" presStyleCnt="2">
        <dgm:presLayoutVars>
          <dgm:bulletEnabled val="1"/>
        </dgm:presLayoutVars>
      </dgm:prSet>
      <dgm:spPr/>
      <dgm:t>
        <a:bodyPr/>
        <a:lstStyle/>
        <a:p>
          <a:endParaRPr lang="ru-RU"/>
        </a:p>
      </dgm:t>
    </dgm:pt>
  </dgm:ptLst>
  <dgm:cxnLst>
    <dgm:cxn modelId="{7830ED28-5A96-429B-B23D-627C46D3EAEB}" srcId="{C47AC1A0-E724-42F2-9CE4-1C66D89D5588}" destId="{3761E78F-7C3F-4C53-BB32-E187A26E7E8E}" srcOrd="0" destOrd="0" parTransId="{1788946F-6432-4A59-ADC1-F7A693021358}" sibTransId="{00C370E0-5945-47E5-9DFC-50C2F42A385A}"/>
    <dgm:cxn modelId="{8E7AB06B-A81E-4880-A954-724E60A8C6CA}" type="presOf" srcId="{3761E78F-7C3F-4C53-BB32-E187A26E7E8E}" destId="{E3E2B31D-387F-4AAA-8357-56144505AA3A}" srcOrd="0" destOrd="0" presId="urn:microsoft.com/office/officeart/2005/8/layout/arrow3"/>
    <dgm:cxn modelId="{9CF37789-CAC5-4D71-AEA6-87B2ADE24CB9}" type="presOf" srcId="{C47AC1A0-E724-42F2-9CE4-1C66D89D5588}" destId="{7D7659DF-A70B-4563-8B61-F1EBFECBCF66}" srcOrd="0" destOrd="0" presId="urn:microsoft.com/office/officeart/2005/8/layout/arrow3"/>
    <dgm:cxn modelId="{3EADA928-A020-40E7-BA28-426633279FE0}" srcId="{C47AC1A0-E724-42F2-9CE4-1C66D89D5588}" destId="{551255D4-8501-4762-B94D-A91F7848ADE5}" srcOrd="1" destOrd="0" parTransId="{594407F0-035A-46D9-9BEC-1A7E5275195C}" sibTransId="{25D3FD90-930A-4939-A19F-26B8A901E47C}"/>
    <dgm:cxn modelId="{F9D1AD2E-C78C-479F-89B3-4A8C202C47D7}" type="presOf" srcId="{551255D4-8501-4762-B94D-A91F7848ADE5}" destId="{E72A50FA-199E-488C-8A7E-EFAE13DB4FD4}" srcOrd="0" destOrd="0" presId="urn:microsoft.com/office/officeart/2005/8/layout/arrow3"/>
    <dgm:cxn modelId="{A86124C1-992B-402A-AFCB-39AEF9D4B360}" type="presParOf" srcId="{7D7659DF-A70B-4563-8B61-F1EBFECBCF66}" destId="{CDCEDAA6-A729-4522-8F0E-04801F77798E}" srcOrd="0" destOrd="0" presId="urn:microsoft.com/office/officeart/2005/8/layout/arrow3"/>
    <dgm:cxn modelId="{DD97AEAB-7E2C-4506-8260-3EA8838F5BDB}" type="presParOf" srcId="{7D7659DF-A70B-4563-8B61-F1EBFECBCF66}" destId="{9C984F2C-3C8D-4AF5-98E6-EA6C4D170060}" srcOrd="1" destOrd="0" presId="urn:microsoft.com/office/officeart/2005/8/layout/arrow3"/>
    <dgm:cxn modelId="{0E25A87B-3EC3-4E7E-86FF-45BCE6E0F891}" type="presParOf" srcId="{7D7659DF-A70B-4563-8B61-F1EBFECBCF66}" destId="{E3E2B31D-387F-4AAA-8357-56144505AA3A}" srcOrd="2" destOrd="0" presId="urn:microsoft.com/office/officeart/2005/8/layout/arrow3"/>
    <dgm:cxn modelId="{F6FEF9FB-0A8F-4D1C-BF00-16E5E412E215}" type="presParOf" srcId="{7D7659DF-A70B-4563-8B61-F1EBFECBCF66}" destId="{F81DE7CE-CF44-4C9D-8830-20C21C7CF0F5}" srcOrd="3" destOrd="0" presId="urn:microsoft.com/office/officeart/2005/8/layout/arrow3"/>
    <dgm:cxn modelId="{E8CA05E3-7BBB-4FDF-A379-9346BE1BDE82}" type="presParOf" srcId="{7D7659DF-A70B-4563-8B61-F1EBFECBCF66}" destId="{E72A50FA-199E-488C-8A7E-EFAE13DB4FD4}" srcOrd="4" destOrd="0" presId="urn:microsoft.com/office/officeart/2005/8/layout/arrow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E163924-3833-41FF-87F3-6398AB5AA81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C10C5540-DC3F-44BF-B22B-3806458E6AAF}">
      <dgm:prSet phldrT="[Текст]" custT="1"/>
      <dgm:spPr/>
      <dgm:t>
        <a:bodyPr/>
        <a:lstStyle/>
        <a:p>
          <a:r>
            <a:rPr lang="ru-RU" sz="1800" dirty="0" err="1" smtClean="0"/>
            <a:t>Корхона</a:t>
          </a:r>
          <a:r>
            <a:rPr lang="ru-RU" sz="1800" dirty="0" smtClean="0"/>
            <a:t> </a:t>
          </a:r>
          <a:r>
            <a:rPr lang="ru-RU" sz="1800" dirty="0" err="1" smtClean="0"/>
            <a:t>акциядорлари</a:t>
          </a:r>
          <a:r>
            <a:rPr lang="ru-RU" sz="1800" dirty="0" smtClean="0"/>
            <a:t> </a:t>
          </a:r>
          <a:r>
            <a:rPr lang="ru-RU" sz="1800" dirty="0" err="1" smtClean="0"/>
            <a:t>учун</a:t>
          </a:r>
          <a:r>
            <a:rPr lang="ru-RU" sz="1800" dirty="0" smtClean="0"/>
            <a:t>: </a:t>
          </a:r>
          <a:r>
            <a:rPr lang="ru-RU" sz="1800" dirty="0" err="1" smtClean="0"/>
            <a:t>инвестициялари</a:t>
          </a:r>
          <a:r>
            <a:rPr lang="ru-RU" sz="1800" dirty="0" smtClean="0"/>
            <a:t> </a:t>
          </a:r>
          <a:r>
            <a:rPr lang="ru-RU" sz="1800" dirty="0" err="1" smtClean="0"/>
            <a:t>қандай</a:t>
          </a:r>
          <a:r>
            <a:rPr lang="ru-RU" sz="1800" dirty="0" smtClean="0"/>
            <a:t> </a:t>
          </a:r>
          <a:r>
            <a:rPr lang="ru-RU" sz="1800" dirty="0" err="1" smtClean="0"/>
            <a:t>ҳолатда</a:t>
          </a:r>
          <a:r>
            <a:rPr lang="ru-RU" sz="1800" dirty="0" smtClean="0"/>
            <a:t> </a:t>
          </a:r>
          <a:r>
            <a:rPr lang="ru-RU" sz="1800" dirty="0" err="1" smtClean="0"/>
            <a:t>эканлигини</a:t>
          </a:r>
          <a:r>
            <a:rPr lang="ru-RU" sz="1800" dirty="0" smtClean="0"/>
            <a:t> </a:t>
          </a:r>
          <a:r>
            <a:rPr lang="ru-RU" sz="1800" dirty="0" err="1" smtClean="0"/>
            <a:t>билишга</a:t>
          </a:r>
          <a:r>
            <a:rPr lang="ru-RU" sz="1800" dirty="0" smtClean="0"/>
            <a:t> </a:t>
          </a:r>
          <a:r>
            <a:rPr lang="ru-RU" sz="1800" dirty="0" err="1" smtClean="0"/>
            <a:t>қизиқадилар</a:t>
          </a:r>
          <a:r>
            <a:rPr lang="ru-RU" sz="1800" dirty="0" smtClean="0"/>
            <a:t>;</a:t>
          </a:r>
          <a:endParaRPr lang="ru-RU" sz="1800" dirty="0"/>
        </a:p>
      </dgm:t>
    </dgm:pt>
    <dgm:pt modelId="{05A24F61-599A-4E77-A6A2-AF895E54201D}" type="parTrans" cxnId="{E015989A-7636-4B2A-BE42-0620B92C1CF4}">
      <dgm:prSet/>
      <dgm:spPr/>
      <dgm:t>
        <a:bodyPr/>
        <a:lstStyle/>
        <a:p>
          <a:endParaRPr lang="ru-RU"/>
        </a:p>
      </dgm:t>
    </dgm:pt>
    <dgm:pt modelId="{7CA12487-C58C-41B9-8A6D-4457AB3AA7EB}" type="sibTrans" cxnId="{E015989A-7636-4B2A-BE42-0620B92C1CF4}">
      <dgm:prSet/>
      <dgm:spPr/>
      <dgm:t>
        <a:bodyPr/>
        <a:lstStyle/>
        <a:p>
          <a:endParaRPr lang="ru-RU"/>
        </a:p>
      </dgm:t>
    </dgm:pt>
    <dgm:pt modelId="{DB424BC5-447F-4599-97EF-053647D83727}">
      <dgm:prSet phldrT="[Текст]" custT="1"/>
      <dgm:spPr/>
      <dgm:t>
        <a:bodyPr/>
        <a:lstStyle/>
        <a:p>
          <a:r>
            <a:rPr lang="ru-RU" sz="1800" dirty="0" err="1" smtClean="0"/>
            <a:t>Солиқ</a:t>
          </a:r>
          <a:r>
            <a:rPr lang="ru-RU" sz="1800" dirty="0" smtClean="0"/>
            <a:t> </a:t>
          </a:r>
          <a:r>
            <a:rPr lang="ru-RU" sz="1800" dirty="0" err="1" smtClean="0"/>
            <a:t>йиғувчилар</a:t>
          </a:r>
          <a:r>
            <a:rPr lang="ru-RU" sz="1800" dirty="0" smtClean="0"/>
            <a:t> </a:t>
          </a:r>
          <a:r>
            <a:rPr lang="ru-RU" sz="1800" dirty="0" err="1" smtClean="0"/>
            <a:t>учун</a:t>
          </a:r>
          <a:r>
            <a:rPr lang="ru-RU" sz="1800" dirty="0" smtClean="0"/>
            <a:t> (республика </a:t>
          </a:r>
          <a:r>
            <a:rPr lang="ru-RU" sz="1800" dirty="0" err="1" smtClean="0"/>
            <a:t>ва</a:t>
          </a:r>
          <a:r>
            <a:rPr lang="ru-RU" sz="1800" dirty="0" smtClean="0"/>
            <a:t> </a:t>
          </a:r>
          <a:r>
            <a:rPr lang="ru-RU" sz="1800" dirty="0" err="1" smtClean="0"/>
            <a:t>маҳаллий</a:t>
          </a:r>
          <a:r>
            <a:rPr lang="ru-RU" sz="1800" dirty="0" smtClean="0"/>
            <a:t> </a:t>
          </a:r>
          <a:r>
            <a:rPr lang="ru-RU" sz="1800" dirty="0" err="1" smtClean="0"/>
            <a:t>даражадаги</a:t>
          </a:r>
          <a:r>
            <a:rPr lang="ru-RU" sz="1800" dirty="0" smtClean="0"/>
            <a:t>): </a:t>
          </a:r>
          <a:r>
            <a:rPr lang="ru-RU" sz="1800" dirty="0" err="1" smtClean="0"/>
            <a:t>фойдадан</a:t>
          </a:r>
          <a:r>
            <a:rPr lang="ru-RU" sz="1800" dirty="0" smtClean="0"/>
            <a:t> </a:t>
          </a:r>
          <a:r>
            <a:rPr lang="ru-RU" sz="1800" dirty="0" err="1" smtClean="0"/>
            <a:t>улуш</a:t>
          </a:r>
          <a:r>
            <a:rPr lang="ru-RU" sz="1800" dirty="0" smtClean="0"/>
            <a:t> </a:t>
          </a:r>
          <a:r>
            <a:rPr lang="ru-RU" sz="1800" dirty="0" err="1" smtClean="0"/>
            <a:t>олишни</a:t>
          </a:r>
          <a:r>
            <a:rPr lang="ru-RU" sz="1800" dirty="0" smtClean="0"/>
            <a:t> </a:t>
          </a:r>
          <a:r>
            <a:rPr lang="ru-RU" sz="1800" dirty="0" err="1" smtClean="0"/>
            <a:t>исташади</a:t>
          </a:r>
          <a:r>
            <a:rPr lang="ru-RU" sz="1800" dirty="0" smtClean="0"/>
            <a:t>;</a:t>
          </a:r>
          <a:endParaRPr lang="ru-RU" sz="1800" dirty="0"/>
        </a:p>
      </dgm:t>
    </dgm:pt>
    <dgm:pt modelId="{94C77A9B-9E2D-4DC1-AF48-557BC71A09EA}" type="parTrans" cxnId="{B4120AE1-19C4-4F75-B579-C86E2411835D}">
      <dgm:prSet/>
      <dgm:spPr/>
      <dgm:t>
        <a:bodyPr/>
        <a:lstStyle/>
        <a:p>
          <a:endParaRPr lang="ru-RU"/>
        </a:p>
      </dgm:t>
    </dgm:pt>
    <dgm:pt modelId="{C7845DD6-C40E-4260-B946-43CE52F17E0F}" type="sibTrans" cxnId="{B4120AE1-19C4-4F75-B579-C86E2411835D}">
      <dgm:prSet/>
      <dgm:spPr/>
      <dgm:t>
        <a:bodyPr/>
        <a:lstStyle/>
        <a:p>
          <a:endParaRPr lang="ru-RU"/>
        </a:p>
      </dgm:t>
    </dgm:pt>
    <dgm:pt modelId="{5F7A0B5F-99AF-4CDF-9723-B29C1B296F5C}">
      <dgm:prSet phldrT="[Текст]" custT="1"/>
      <dgm:spPr/>
      <dgm:t>
        <a:bodyPr/>
        <a:lstStyle/>
        <a:p>
          <a:r>
            <a:rPr lang="ru-RU" sz="1800" dirty="0" err="1" smtClean="0"/>
            <a:t>Банкирлар</a:t>
          </a:r>
          <a:r>
            <a:rPr lang="ru-RU" sz="1800" dirty="0" smtClean="0"/>
            <a:t> </a:t>
          </a:r>
          <a:r>
            <a:rPr lang="ru-RU" sz="1800" dirty="0" err="1" smtClean="0"/>
            <a:t>ва</a:t>
          </a:r>
          <a:r>
            <a:rPr lang="ru-RU" sz="1800" dirty="0" smtClean="0"/>
            <a:t> </a:t>
          </a:r>
          <a:r>
            <a:rPr lang="ru-RU" sz="1800" dirty="0" err="1" smtClean="0"/>
            <a:t>бошқа</a:t>
          </a:r>
          <a:r>
            <a:rPr lang="ru-RU" sz="1800" dirty="0" smtClean="0"/>
            <a:t> </a:t>
          </a:r>
          <a:r>
            <a:rPr lang="ru-RU" sz="1800" dirty="0" err="1" smtClean="0"/>
            <a:t>молиячилар</a:t>
          </a:r>
          <a:r>
            <a:rPr lang="ru-RU" sz="1800" dirty="0" smtClean="0"/>
            <a:t>: </a:t>
          </a:r>
          <a:r>
            <a:rPr lang="ru-RU" sz="1800" dirty="0" err="1" smtClean="0"/>
            <a:t>қарз</a:t>
          </a:r>
          <a:r>
            <a:rPr lang="ru-RU" sz="1800" dirty="0" smtClean="0"/>
            <a:t> </a:t>
          </a:r>
          <a:r>
            <a:rPr lang="ru-RU" sz="1800" dirty="0" err="1" smtClean="0"/>
            <a:t>берган</a:t>
          </a:r>
          <a:r>
            <a:rPr lang="ru-RU" sz="1800" dirty="0" smtClean="0"/>
            <a:t> </a:t>
          </a:r>
          <a:r>
            <a:rPr lang="ru-RU" sz="1800" dirty="0" err="1" smtClean="0"/>
            <a:t>корхона</a:t>
          </a:r>
          <a:r>
            <a:rPr lang="ru-RU" sz="1800" dirty="0" smtClean="0"/>
            <a:t> </a:t>
          </a:r>
          <a:r>
            <a:rPr lang="ru-RU" sz="1800" dirty="0" err="1" smtClean="0"/>
            <a:t>ҳолатини</a:t>
          </a:r>
          <a:r>
            <a:rPr lang="ru-RU" sz="1800" dirty="0" smtClean="0"/>
            <a:t> </a:t>
          </a:r>
          <a:r>
            <a:rPr lang="ru-RU" sz="1800" dirty="0" err="1" smtClean="0"/>
            <a:t>кузатишни</a:t>
          </a:r>
          <a:r>
            <a:rPr lang="ru-RU" sz="1800" dirty="0" smtClean="0"/>
            <a:t> </a:t>
          </a:r>
          <a:r>
            <a:rPr lang="ru-RU" sz="1800" dirty="0" err="1" smtClean="0"/>
            <a:t>хоҳлашади</a:t>
          </a:r>
          <a:r>
            <a:rPr lang="ru-RU" sz="1800" dirty="0" smtClean="0"/>
            <a:t>;</a:t>
          </a:r>
          <a:endParaRPr lang="ru-RU" sz="1800" dirty="0"/>
        </a:p>
      </dgm:t>
    </dgm:pt>
    <dgm:pt modelId="{D8CFC608-4E78-4788-93AC-615F8449292B}" type="parTrans" cxnId="{B008A995-BBA6-403C-B840-47357A88FADC}">
      <dgm:prSet/>
      <dgm:spPr/>
      <dgm:t>
        <a:bodyPr/>
        <a:lstStyle/>
        <a:p>
          <a:endParaRPr lang="ru-RU"/>
        </a:p>
      </dgm:t>
    </dgm:pt>
    <dgm:pt modelId="{5EDCB4E8-DA16-4D82-8716-5B1F4A7FB2F4}" type="sibTrans" cxnId="{B008A995-BBA6-403C-B840-47357A88FADC}">
      <dgm:prSet/>
      <dgm:spPr/>
      <dgm:t>
        <a:bodyPr/>
        <a:lstStyle/>
        <a:p>
          <a:endParaRPr lang="ru-RU"/>
        </a:p>
      </dgm:t>
    </dgm:pt>
    <dgm:pt modelId="{8C9B3F30-B010-4048-97EE-B4F99BB8CF67}">
      <dgm:prSet phldrT="[Текст]" custT="1"/>
      <dgm:spPr/>
      <dgm:t>
        <a:bodyPr/>
        <a:lstStyle/>
        <a:p>
          <a:r>
            <a:rPr lang="ru-RU" sz="1800" dirty="0" err="1" smtClean="0"/>
            <a:t>Корхона</a:t>
          </a:r>
          <a:r>
            <a:rPr lang="ru-RU" sz="1800" dirty="0" smtClean="0"/>
            <a:t> </a:t>
          </a:r>
          <a:r>
            <a:rPr lang="ru-RU" sz="1800" dirty="0" err="1" smtClean="0"/>
            <a:t>раҳбарлари</a:t>
          </a:r>
          <a:r>
            <a:rPr lang="ru-RU" sz="1800" dirty="0" smtClean="0"/>
            <a:t> </a:t>
          </a:r>
          <a:r>
            <a:rPr lang="ru-RU" sz="1800" dirty="0" err="1" smtClean="0"/>
            <a:t>учун</a:t>
          </a:r>
          <a:r>
            <a:rPr lang="ru-RU" sz="1800" dirty="0" smtClean="0"/>
            <a:t>: </a:t>
          </a:r>
          <a:r>
            <a:rPr lang="ru-RU" sz="1800" dirty="0" err="1" smtClean="0"/>
            <a:t>бошқарув</a:t>
          </a:r>
          <a:r>
            <a:rPr lang="ru-RU" sz="1800" dirty="0" smtClean="0"/>
            <a:t> </a:t>
          </a:r>
          <a:r>
            <a:rPr lang="ru-RU" sz="1800" dirty="0" err="1" smtClean="0"/>
            <a:t>қарорларини</a:t>
          </a:r>
          <a:r>
            <a:rPr lang="ru-RU" sz="1800" dirty="0" smtClean="0"/>
            <a:t> </a:t>
          </a:r>
          <a:r>
            <a:rPr lang="ru-RU" sz="1800" dirty="0" err="1" smtClean="0"/>
            <a:t>қабул</a:t>
          </a:r>
          <a:r>
            <a:rPr lang="ru-RU" sz="1800" dirty="0" smtClean="0"/>
            <a:t> </a:t>
          </a:r>
          <a:r>
            <a:rPr lang="ru-RU" sz="1800" dirty="0" err="1" smtClean="0"/>
            <a:t>қилиш</a:t>
          </a:r>
          <a:r>
            <a:rPr lang="ru-RU" sz="1800" dirty="0" smtClean="0"/>
            <a:t> </a:t>
          </a:r>
          <a:r>
            <a:rPr lang="ru-RU" sz="1800" dirty="0" err="1" smtClean="0"/>
            <a:t>ёки</a:t>
          </a:r>
          <a:r>
            <a:rPr lang="ru-RU" sz="1800" dirty="0" smtClean="0"/>
            <a:t> </a:t>
          </a:r>
          <a:r>
            <a:rPr lang="ru-RU" sz="1800" dirty="0" err="1" smtClean="0"/>
            <a:t>аввалги</a:t>
          </a:r>
          <a:r>
            <a:rPr lang="ru-RU" sz="1800" dirty="0" smtClean="0"/>
            <a:t> </a:t>
          </a:r>
          <a:r>
            <a:rPr lang="ru-RU" sz="1800" dirty="0" err="1" smtClean="0"/>
            <a:t>қарорларни</a:t>
          </a:r>
          <a:r>
            <a:rPr lang="ru-RU" sz="1800" dirty="0" smtClean="0"/>
            <a:t> </a:t>
          </a:r>
          <a:r>
            <a:rPr lang="ru-RU" sz="1800" dirty="0" err="1" smtClean="0"/>
            <a:t>баҳолаш</a:t>
          </a:r>
          <a:r>
            <a:rPr lang="ru-RU" sz="1800" dirty="0" smtClean="0"/>
            <a:t> </a:t>
          </a:r>
          <a:r>
            <a:rPr lang="ru-RU" sz="1800" dirty="0" err="1" smtClean="0"/>
            <a:t>мақсадида</a:t>
          </a:r>
          <a:r>
            <a:rPr lang="ru-RU" sz="1800" dirty="0" smtClean="0"/>
            <a:t>.</a:t>
          </a:r>
          <a:endParaRPr lang="ru-RU" sz="1800" dirty="0"/>
        </a:p>
      </dgm:t>
    </dgm:pt>
    <dgm:pt modelId="{316B7B3F-400E-4D2D-BB8A-AFA0D6C3C24A}" type="parTrans" cxnId="{231884B7-E5C7-41E4-8189-6CA13F5A1848}">
      <dgm:prSet/>
      <dgm:spPr/>
      <dgm:t>
        <a:bodyPr/>
        <a:lstStyle/>
        <a:p>
          <a:endParaRPr lang="ru-RU"/>
        </a:p>
      </dgm:t>
    </dgm:pt>
    <dgm:pt modelId="{FD0503BD-6903-4BC4-8536-3D593AA6FBBC}" type="sibTrans" cxnId="{231884B7-E5C7-41E4-8189-6CA13F5A1848}">
      <dgm:prSet/>
      <dgm:spPr/>
      <dgm:t>
        <a:bodyPr/>
        <a:lstStyle/>
        <a:p>
          <a:endParaRPr lang="ru-RU"/>
        </a:p>
      </dgm:t>
    </dgm:pt>
    <dgm:pt modelId="{3AB85B0F-1F44-4BF8-9FC8-00CFABA24358}" type="pres">
      <dgm:prSet presAssocID="{0E163924-3833-41FF-87F3-6398AB5AA816}" presName="linear" presStyleCnt="0">
        <dgm:presLayoutVars>
          <dgm:dir/>
          <dgm:animLvl val="lvl"/>
          <dgm:resizeHandles val="exact"/>
        </dgm:presLayoutVars>
      </dgm:prSet>
      <dgm:spPr/>
      <dgm:t>
        <a:bodyPr/>
        <a:lstStyle/>
        <a:p>
          <a:endParaRPr lang="ru-RU"/>
        </a:p>
      </dgm:t>
    </dgm:pt>
    <dgm:pt modelId="{AD26F0A7-1422-425B-A279-7CE742DD4D59}" type="pres">
      <dgm:prSet presAssocID="{C10C5540-DC3F-44BF-B22B-3806458E6AAF}" presName="parentLin" presStyleCnt="0"/>
      <dgm:spPr/>
    </dgm:pt>
    <dgm:pt modelId="{0DEB8634-3CBE-4C82-83C2-D7B78806A4AE}" type="pres">
      <dgm:prSet presAssocID="{C10C5540-DC3F-44BF-B22B-3806458E6AAF}" presName="parentLeftMargin" presStyleLbl="node1" presStyleIdx="0" presStyleCnt="4"/>
      <dgm:spPr/>
      <dgm:t>
        <a:bodyPr/>
        <a:lstStyle/>
        <a:p>
          <a:endParaRPr lang="ru-RU"/>
        </a:p>
      </dgm:t>
    </dgm:pt>
    <dgm:pt modelId="{4A4A2EC6-5FE9-4829-9351-F35022ACAA50}" type="pres">
      <dgm:prSet presAssocID="{C10C5540-DC3F-44BF-B22B-3806458E6AAF}" presName="parentText" presStyleLbl="node1" presStyleIdx="0" presStyleCnt="4" custScaleX="142857" custScaleY="679805">
        <dgm:presLayoutVars>
          <dgm:chMax val="0"/>
          <dgm:bulletEnabled val="1"/>
        </dgm:presLayoutVars>
      </dgm:prSet>
      <dgm:spPr/>
      <dgm:t>
        <a:bodyPr/>
        <a:lstStyle/>
        <a:p>
          <a:endParaRPr lang="ru-RU"/>
        </a:p>
      </dgm:t>
    </dgm:pt>
    <dgm:pt modelId="{BDDD58E1-0D59-4C8E-AA07-8665FBD10C80}" type="pres">
      <dgm:prSet presAssocID="{C10C5540-DC3F-44BF-B22B-3806458E6AAF}" presName="negativeSpace" presStyleCnt="0"/>
      <dgm:spPr/>
    </dgm:pt>
    <dgm:pt modelId="{95903A50-D949-49C6-B8E0-41A41FB32781}" type="pres">
      <dgm:prSet presAssocID="{C10C5540-DC3F-44BF-B22B-3806458E6AAF}" presName="childText" presStyleLbl="conFgAcc1" presStyleIdx="0" presStyleCnt="4">
        <dgm:presLayoutVars>
          <dgm:bulletEnabled val="1"/>
        </dgm:presLayoutVars>
      </dgm:prSet>
      <dgm:spPr/>
    </dgm:pt>
    <dgm:pt modelId="{113EBAB5-485C-43B9-A93C-8036955052B2}" type="pres">
      <dgm:prSet presAssocID="{7CA12487-C58C-41B9-8A6D-4457AB3AA7EB}" presName="spaceBetweenRectangles" presStyleCnt="0"/>
      <dgm:spPr/>
    </dgm:pt>
    <dgm:pt modelId="{3F0FF094-D691-45D1-8D53-FC96538323F0}" type="pres">
      <dgm:prSet presAssocID="{DB424BC5-447F-4599-97EF-053647D83727}" presName="parentLin" presStyleCnt="0"/>
      <dgm:spPr/>
    </dgm:pt>
    <dgm:pt modelId="{19F501A7-9B8F-465B-B599-C4A365D2A82A}" type="pres">
      <dgm:prSet presAssocID="{DB424BC5-447F-4599-97EF-053647D83727}" presName="parentLeftMargin" presStyleLbl="node1" presStyleIdx="0" presStyleCnt="4"/>
      <dgm:spPr/>
      <dgm:t>
        <a:bodyPr/>
        <a:lstStyle/>
        <a:p>
          <a:endParaRPr lang="ru-RU"/>
        </a:p>
      </dgm:t>
    </dgm:pt>
    <dgm:pt modelId="{C71CDCDB-FDD4-4F21-8BA0-155353716CFE}" type="pres">
      <dgm:prSet presAssocID="{DB424BC5-447F-4599-97EF-053647D83727}" presName="parentText" presStyleLbl="node1" presStyleIdx="1" presStyleCnt="4" custScaleX="142857" custScaleY="679805">
        <dgm:presLayoutVars>
          <dgm:chMax val="0"/>
          <dgm:bulletEnabled val="1"/>
        </dgm:presLayoutVars>
      </dgm:prSet>
      <dgm:spPr/>
      <dgm:t>
        <a:bodyPr/>
        <a:lstStyle/>
        <a:p>
          <a:endParaRPr lang="ru-RU"/>
        </a:p>
      </dgm:t>
    </dgm:pt>
    <dgm:pt modelId="{CEC6AB64-796E-48FB-83C8-E199A40CC3FD}" type="pres">
      <dgm:prSet presAssocID="{DB424BC5-447F-4599-97EF-053647D83727}" presName="negativeSpace" presStyleCnt="0"/>
      <dgm:spPr/>
    </dgm:pt>
    <dgm:pt modelId="{D75A56B6-65AF-4F52-A8D1-6AD08FA3BD32}" type="pres">
      <dgm:prSet presAssocID="{DB424BC5-447F-4599-97EF-053647D83727}" presName="childText" presStyleLbl="conFgAcc1" presStyleIdx="1" presStyleCnt="4">
        <dgm:presLayoutVars>
          <dgm:bulletEnabled val="1"/>
        </dgm:presLayoutVars>
      </dgm:prSet>
      <dgm:spPr/>
    </dgm:pt>
    <dgm:pt modelId="{48FFDE25-6322-43AC-B57F-3E2CF8748ED4}" type="pres">
      <dgm:prSet presAssocID="{C7845DD6-C40E-4260-B946-43CE52F17E0F}" presName="spaceBetweenRectangles" presStyleCnt="0"/>
      <dgm:spPr/>
    </dgm:pt>
    <dgm:pt modelId="{DB2B5F3A-EB08-418A-BC56-A9FB15B987DA}" type="pres">
      <dgm:prSet presAssocID="{5F7A0B5F-99AF-4CDF-9723-B29C1B296F5C}" presName="parentLin" presStyleCnt="0"/>
      <dgm:spPr/>
    </dgm:pt>
    <dgm:pt modelId="{A876F81B-4B44-435D-8649-3EC0C0BFB4DE}" type="pres">
      <dgm:prSet presAssocID="{5F7A0B5F-99AF-4CDF-9723-B29C1B296F5C}" presName="parentLeftMargin" presStyleLbl="node1" presStyleIdx="1" presStyleCnt="4"/>
      <dgm:spPr/>
      <dgm:t>
        <a:bodyPr/>
        <a:lstStyle/>
        <a:p>
          <a:endParaRPr lang="ru-RU"/>
        </a:p>
      </dgm:t>
    </dgm:pt>
    <dgm:pt modelId="{F9421651-349E-4C44-A3A3-678F0076BE21}" type="pres">
      <dgm:prSet presAssocID="{5F7A0B5F-99AF-4CDF-9723-B29C1B296F5C}" presName="parentText" presStyleLbl="node1" presStyleIdx="2" presStyleCnt="4" custScaleX="142857" custScaleY="679805">
        <dgm:presLayoutVars>
          <dgm:chMax val="0"/>
          <dgm:bulletEnabled val="1"/>
        </dgm:presLayoutVars>
      </dgm:prSet>
      <dgm:spPr/>
      <dgm:t>
        <a:bodyPr/>
        <a:lstStyle/>
        <a:p>
          <a:endParaRPr lang="ru-RU"/>
        </a:p>
      </dgm:t>
    </dgm:pt>
    <dgm:pt modelId="{2847217D-B0FA-4AE1-86AB-F4FB00E964EF}" type="pres">
      <dgm:prSet presAssocID="{5F7A0B5F-99AF-4CDF-9723-B29C1B296F5C}" presName="negativeSpace" presStyleCnt="0"/>
      <dgm:spPr/>
    </dgm:pt>
    <dgm:pt modelId="{B7B3A0D2-4578-465E-80E6-B3597E9161CF}" type="pres">
      <dgm:prSet presAssocID="{5F7A0B5F-99AF-4CDF-9723-B29C1B296F5C}" presName="childText" presStyleLbl="conFgAcc1" presStyleIdx="2" presStyleCnt="4">
        <dgm:presLayoutVars>
          <dgm:bulletEnabled val="1"/>
        </dgm:presLayoutVars>
      </dgm:prSet>
      <dgm:spPr/>
    </dgm:pt>
    <dgm:pt modelId="{F2669CBD-2010-4F20-A235-2030DEDA993D}" type="pres">
      <dgm:prSet presAssocID="{5EDCB4E8-DA16-4D82-8716-5B1F4A7FB2F4}" presName="spaceBetweenRectangles" presStyleCnt="0"/>
      <dgm:spPr/>
    </dgm:pt>
    <dgm:pt modelId="{04896089-6B73-46F2-9BA0-32FABE3AC921}" type="pres">
      <dgm:prSet presAssocID="{8C9B3F30-B010-4048-97EE-B4F99BB8CF67}" presName="parentLin" presStyleCnt="0"/>
      <dgm:spPr/>
    </dgm:pt>
    <dgm:pt modelId="{6897A636-C5B4-4190-97E4-C268D1E216E3}" type="pres">
      <dgm:prSet presAssocID="{8C9B3F30-B010-4048-97EE-B4F99BB8CF67}" presName="parentLeftMargin" presStyleLbl="node1" presStyleIdx="2" presStyleCnt="4" custScaleX="142857" custScaleY="679805"/>
      <dgm:spPr/>
      <dgm:t>
        <a:bodyPr/>
        <a:lstStyle/>
        <a:p>
          <a:endParaRPr lang="ru-RU"/>
        </a:p>
      </dgm:t>
    </dgm:pt>
    <dgm:pt modelId="{E3915E4D-1F5E-4398-A659-2708B3DC976E}" type="pres">
      <dgm:prSet presAssocID="{8C9B3F30-B010-4048-97EE-B4F99BB8CF67}" presName="parentText" presStyleLbl="node1" presStyleIdx="3" presStyleCnt="4" custScaleX="145383" custScaleY="661748">
        <dgm:presLayoutVars>
          <dgm:chMax val="0"/>
          <dgm:bulletEnabled val="1"/>
        </dgm:presLayoutVars>
      </dgm:prSet>
      <dgm:spPr/>
      <dgm:t>
        <a:bodyPr/>
        <a:lstStyle/>
        <a:p>
          <a:endParaRPr lang="ru-RU"/>
        </a:p>
      </dgm:t>
    </dgm:pt>
    <dgm:pt modelId="{47343D82-19B7-4065-BA82-BE52B0BB22DB}" type="pres">
      <dgm:prSet presAssocID="{8C9B3F30-B010-4048-97EE-B4F99BB8CF67}" presName="negativeSpace" presStyleCnt="0"/>
      <dgm:spPr/>
    </dgm:pt>
    <dgm:pt modelId="{D6C117A0-C0B8-48B7-A0EB-E99833089C11}" type="pres">
      <dgm:prSet presAssocID="{8C9B3F30-B010-4048-97EE-B4F99BB8CF67}" presName="childText" presStyleLbl="conFgAcc1" presStyleIdx="3" presStyleCnt="4">
        <dgm:presLayoutVars>
          <dgm:bulletEnabled val="1"/>
        </dgm:presLayoutVars>
      </dgm:prSet>
      <dgm:spPr/>
    </dgm:pt>
  </dgm:ptLst>
  <dgm:cxnLst>
    <dgm:cxn modelId="{07221736-6F3B-4840-BC25-243EDD5DAF08}" type="presOf" srcId="{8C9B3F30-B010-4048-97EE-B4F99BB8CF67}" destId="{6897A636-C5B4-4190-97E4-C268D1E216E3}" srcOrd="0" destOrd="0" presId="urn:microsoft.com/office/officeart/2005/8/layout/list1"/>
    <dgm:cxn modelId="{509FBA7A-18A0-4EF7-9002-26D0ADD16795}" type="presOf" srcId="{0E163924-3833-41FF-87F3-6398AB5AA816}" destId="{3AB85B0F-1F44-4BF8-9FC8-00CFABA24358}" srcOrd="0" destOrd="0" presId="urn:microsoft.com/office/officeart/2005/8/layout/list1"/>
    <dgm:cxn modelId="{3C8CE802-295A-4EA5-8588-DB080924D141}" type="presOf" srcId="{5F7A0B5F-99AF-4CDF-9723-B29C1B296F5C}" destId="{A876F81B-4B44-435D-8649-3EC0C0BFB4DE}" srcOrd="0" destOrd="0" presId="urn:microsoft.com/office/officeart/2005/8/layout/list1"/>
    <dgm:cxn modelId="{891C7595-764E-49AF-8772-823C68ED8E65}" type="presOf" srcId="{C10C5540-DC3F-44BF-B22B-3806458E6AAF}" destId="{4A4A2EC6-5FE9-4829-9351-F35022ACAA50}" srcOrd="1" destOrd="0" presId="urn:microsoft.com/office/officeart/2005/8/layout/list1"/>
    <dgm:cxn modelId="{41BBD21F-D1A0-4E5E-B574-70261E991A5D}" type="presOf" srcId="{8C9B3F30-B010-4048-97EE-B4F99BB8CF67}" destId="{E3915E4D-1F5E-4398-A659-2708B3DC976E}" srcOrd="1" destOrd="0" presId="urn:microsoft.com/office/officeart/2005/8/layout/list1"/>
    <dgm:cxn modelId="{83EDB42F-86BD-4138-A5AC-5054A4049ECA}" type="presOf" srcId="{5F7A0B5F-99AF-4CDF-9723-B29C1B296F5C}" destId="{F9421651-349E-4C44-A3A3-678F0076BE21}" srcOrd="1" destOrd="0" presId="urn:microsoft.com/office/officeart/2005/8/layout/list1"/>
    <dgm:cxn modelId="{F4130C21-AC76-4248-98DE-9A2943BBB229}" type="presOf" srcId="{DB424BC5-447F-4599-97EF-053647D83727}" destId="{19F501A7-9B8F-465B-B599-C4A365D2A82A}" srcOrd="0" destOrd="0" presId="urn:microsoft.com/office/officeart/2005/8/layout/list1"/>
    <dgm:cxn modelId="{B008A995-BBA6-403C-B840-47357A88FADC}" srcId="{0E163924-3833-41FF-87F3-6398AB5AA816}" destId="{5F7A0B5F-99AF-4CDF-9723-B29C1B296F5C}" srcOrd="2" destOrd="0" parTransId="{D8CFC608-4E78-4788-93AC-615F8449292B}" sibTransId="{5EDCB4E8-DA16-4D82-8716-5B1F4A7FB2F4}"/>
    <dgm:cxn modelId="{FEE55471-EB50-4EBD-A2F4-5164DBC0F7C1}" type="presOf" srcId="{C10C5540-DC3F-44BF-B22B-3806458E6AAF}" destId="{0DEB8634-3CBE-4C82-83C2-D7B78806A4AE}" srcOrd="0" destOrd="0" presId="urn:microsoft.com/office/officeart/2005/8/layout/list1"/>
    <dgm:cxn modelId="{7703D9A0-CB43-4F1F-AAD2-9AB6AFF83E66}" type="presOf" srcId="{DB424BC5-447F-4599-97EF-053647D83727}" destId="{C71CDCDB-FDD4-4F21-8BA0-155353716CFE}" srcOrd="1" destOrd="0" presId="urn:microsoft.com/office/officeart/2005/8/layout/list1"/>
    <dgm:cxn modelId="{E015989A-7636-4B2A-BE42-0620B92C1CF4}" srcId="{0E163924-3833-41FF-87F3-6398AB5AA816}" destId="{C10C5540-DC3F-44BF-B22B-3806458E6AAF}" srcOrd="0" destOrd="0" parTransId="{05A24F61-599A-4E77-A6A2-AF895E54201D}" sibTransId="{7CA12487-C58C-41B9-8A6D-4457AB3AA7EB}"/>
    <dgm:cxn modelId="{231884B7-E5C7-41E4-8189-6CA13F5A1848}" srcId="{0E163924-3833-41FF-87F3-6398AB5AA816}" destId="{8C9B3F30-B010-4048-97EE-B4F99BB8CF67}" srcOrd="3" destOrd="0" parTransId="{316B7B3F-400E-4D2D-BB8A-AFA0D6C3C24A}" sibTransId="{FD0503BD-6903-4BC4-8536-3D593AA6FBBC}"/>
    <dgm:cxn modelId="{B4120AE1-19C4-4F75-B579-C86E2411835D}" srcId="{0E163924-3833-41FF-87F3-6398AB5AA816}" destId="{DB424BC5-447F-4599-97EF-053647D83727}" srcOrd="1" destOrd="0" parTransId="{94C77A9B-9E2D-4DC1-AF48-557BC71A09EA}" sibTransId="{C7845DD6-C40E-4260-B946-43CE52F17E0F}"/>
    <dgm:cxn modelId="{159BA81E-B76B-4231-A825-D85B176D03F3}" type="presParOf" srcId="{3AB85B0F-1F44-4BF8-9FC8-00CFABA24358}" destId="{AD26F0A7-1422-425B-A279-7CE742DD4D59}" srcOrd="0" destOrd="0" presId="urn:microsoft.com/office/officeart/2005/8/layout/list1"/>
    <dgm:cxn modelId="{FC9CA34E-0938-4D41-B9BC-1522EE294787}" type="presParOf" srcId="{AD26F0A7-1422-425B-A279-7CE742DD4D59}" destId="{0DEB8634-3CBE-4C82-83C2-D7B78806A4AE}" srcOrd="0" destOrd="0" presId="urn:microsoft.com/office/officeart/2005/8/layout/list1"/>
    <dgm:cxn modelId="{24529B1E-7095-459C-920D-1221343F4FBF}" type="presParOf" srcId="{AD26F0A7-1422-425B-A279-7CE742DD4D59}" destId="{4A4A2EC6-5FE9-4829-9351-F35022ACAA50}" srcOrd="1" destOrd="0" presId="urn:microsoft.com/office/officeart/2005/8/layout/list1"/>
    <dgm:cxn modelId="{EAC35D4C-D4E4-4C55-8E44-0E82E38EB072}" type="presParOf" srcId="{3AB85B0F-1F44-4BF8-9FC8-00CFABA24358}" destId="{BDDD58E1-0D59-4C8E-AA07-8665FBD10C80}" srcOrd="1" destOrd="0" presId="urn:microsoft.com/office/officeart/2005/8/layout/list1"/>
    <dgm:cxn modelId="{A3DF85A7-C3DB-45AD-8B80-805D28A374F2}" type="presParOf" srcId="{3AB85B0F-1F44-4BF8-9FC8-00CFABA24358}" destId="{95903A50-D949-49C6-B8E0-41A41FB32781}" srcOrd="2" destOrd="0" presId="urn:microsoft.com/office/officeart/2005/8/layout/list1"/>
    <dgm:cxn modelId="{EB2B1805-89E8-4945-835A-768D539DB2FE}" type="presParOf" srcId="{3AB85B0F-1F44-4BF8-9FC8-00CFABA24358}" destId="{113EBAB5-485C-43B9-A93C-8036955052B2}" srcOrd="3" destOrd="0" presId="urn:microsoft.com/office/officeart/2005/8/layout/list1"/>
    <dgm:cxn modelId="{402740A2-3C75-43FD-A316-729385AC73E8}" type="presParOf" srcId="{3AB85B0F-1F44-4BF8-9FC8-00CFABA24358}" destId="{3F0FF094-D691-45D1-8D53-FC96538323F0}" srcOrd="4" destOrd="0" presId="urn:microsoft.com/office/officeart/2005/8/layout/list1"/>
    <dgm:cxn modelId="{B506BEB4-4AAC-4274-A383-CAE5EA9810E5}" type="presParOf" srcId="{3F0FF094-D691-45D1-8D53-FC96538323F0}" destId="{19F501A7-9B8F-465B-B599-C4A365D2A82A}" srcOrd="0" destOrd="0" presId="urn:microsoft.com/office/officeart/2005/8/layout/list1"/>
    <dgm:cxn modelId="{CD8C30E4-AEEE-444A-AA45-45C8FB7241BC}" type="presParOf" srcId="{3F0FF094-D691-45D1-8D53-FC96538323F0}" destId="{C71CDCDB-FDD4-4F21-8BA0-155353716CFE}" srcOrd="1" destOrd="0" presId="urn:microsoft.com/office/officeart/2005/8/layout/list1"/>
    <dgm:cxn modelId="{3DAA645B-4A3E-404A-8605-95E0FBF5D82D}" type="presParOf" srcId="{3AB85B0F-1F44-4BF8-9FC8-00CFABA24358}" destId="{CEC6AB64-796E-48FB-83C8-E199A40CC3FD}" srcOrd="5" destOrd="0" presId="urn:microsoft.com/office/officeart/2005/8/layout/list1"/>
    <dgm:cxn modelId="{7E6BFB50-3988-4738-9E3E-1D064473EB27}" type="presParOf" srcId="{3AB85B0F-1F44-4BF8-9FC8-00CFABA24358}" destId="{D75A56B6-65AF-4F52-A8D1-6AD08FA3BD32}" srcOrd="6" destOrd="0" presId="urn:microsoft.com/office/officeart/2005/8/layout/list1"/>
    <dgm:cxn modelId="{EB4A4A93-0B71-4F7B-BF7C-7C298A98A982}" type="presParOf" srcId="{3AB85B0F-1F44-4BF8-9FC8-00CFABA24358}" destId="{48FFDE25-6322-43AC-B57F-3E2CF8748ED4}" srcOrd="7" destOrd="0" presId="urn:microsoft.com/office/officeart/2005/8/layout/list1"/>
    <dgm:cxn modelId="{E8240001-4840-422F-BCF5-30C5E615DB1A}" type="presParOf" srcId="{3AB85B0F-1F44-4BF8-9FC8-00CFABA24358}" destId="{DB2B5F3A-EB08-418A-BC56-A9FB15B987DA}" srcOrd="8" destOrd="0" presId="urn:microsoft.com/office/officeart/2005/8/layout/list1"/>
    <dgm:cxn modelId="{C12F60D9-5F61-46A8-9A86-DE1B742E3741}" type="presParOf" srcId="{DB2B5F3A-EB08-418A-BC56-A9FB15B987DA}" destId="{A876F81B-4B44-435D-8649-3EC0C0BFB4DE}" srcOrd="0" destOrd="0" presId="urn:microsoft.com/office/officeart/2005/8/layout/list1"/>
    <dgm:cxn modelId="{0C808876-1D70-4832-84D0-3638945E143C}" type="presParOf" srcId="{DB2B5F3A-EB08-418A-BC56-A9FB15B987DA}" destId="{F9421651-349E-4C44-A3A3-678F0076BE21}" srcOrd="1" destOrd="0" presId="urn:microsoft.com/office/officeart/2005/8/layout/list1"/>
    <dgm:cxn modelId="{A394848A-7C0B-4396-814C-DB6C888035C1}" type="presParOf" srcId="{3AB85B0F-1F44-4BF8-9FC8-00CFABA24358}" destId="{2847217D-B0FA-4AE1-86AB-F4FB00E964EF}" srcOrd="9" destOrd="0" presId="urn:microsoft.com/office/officeart/2005/8/layout/list1"/>
    <dgm:cxn modelId="{F86E633F-2D97-47E3-9D43-31E2722343AB}" type="presParOf" srcId="{3AB85B0F-1F44-4BF8-9FC8-00CFABA24358}" destId="{B7B3A0D2-4578-465E-80E6-B3597E9161CF}" srcOrd="10" destOrd="0" presId="urn:microsoft.com/office/officeart/2005/8/layout/list1"/>
    <dgm:cxn modelId="{B80A7576-41AF-4EB1-B1D5-1D7998CA5918}" type="presParOf" srcId="{3AB85B0F-1F44-4BF8-9FC8-00CFABA24358}" destId="{F2669CBD-2010-4F20-A235-2030DEDA993D}" srcOrd="11" destOrd="0" presId="urn:microsoft.com/office/officeart/2005/8/layout/list1"/>
    <dgm:cxn modelId="{B1B07A40-2871-44FF-ACB5-EBA3308A6530}" type="presParOf" srcId="{3AB85B0F-1F44-4BF8-9FC8-00CFABA24358}" destId="{04896089-6B73-46F2-9BA0-32FABE3AC921}" srcOrd="12" destOrd="0" presId="urn:microsoft.com/office/officeart/2005/8/layout/list1"/>
    <dgm:cxn modelId="{C4DA2AF1-9EE5-4E06-A3A7-55DE9745DAE5}" type="presParOf" srcId="{04896089-6B73-46F2-9BA0-32FABE3AC921}" destId="{6897A636-C5B4-4190-97E4-C268D1E216E3}" srcOrd="0" destOrd="0" presId="urn:microsoft.com/office/officeart/2005/8/layout/list1"/>
    <dgm:cxn modelId="{BA05ADF6-3519-4155-B4DF-076EBE570E8B}" type="presParOf" srcId="{04896089-6B73-46F2-9BA0-32FABE3AC921}" destId="{E3915E4D-1F5E-4398-A659-2708B3DC976E}" srcOrd="1" destOrd="0" presId="urn:microsoft.com/office/officeart/2005/8/layout/list1"/>
    <dgm:cxn modelId="{A529736D-8738-409B-B2F0-1271293A1CB4}" type="presParOf" srcId="{3AB85B0F-1F44-4BF8-9FC8-00CFABA24358}" destId="{47343D82-19B7-4065-BA82-BE52B0BB22DB}" srcOrd="13" destOrd="0" presId="urn:microsoft.com/office/officeart/2005/8/layout/list1"/>
    <dgm:cxn modelId="{75442539-59BD-426E-8E8A-FF2D84A0635D}" type="presParOf" srcId="{3AB85B0F-1F44-4BF8-9FC8-00CFABA24358}" destId="{D6C117A0-C0B8-48B7-A0EB-E99833089C11}"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869D9F5-CCE6-481B-A5BF-A5FC0AEAC8E0}"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ru-RU"/>
        </a:p>
      </dgm:t>
    </dgm:pt>
    <dgm:pt modelId="{C5A187BD-A7D8-42A0-8BEA-882118C20930}">
      <dgm:prSet phldrT="[Текст]" custT="1"/>
      <dgm:spPr/>
      <dgm:t>
        <a:bodyPr/>
        <a:lstStyle/>
        <a:p>
          <a:r>
            <a:rPr lang="ru-RU" sz="2800" b="1" dirty="0" err="1" smtClean="0">
              <a:latin typeface="TimesNewRoman,Bold"/>
            </a:rPr>
            <a:t>Доимий</a:t>
          </a:r>
          <a:r>
            <a:rPr lang="ru-RU" sz="2800" b="1" dirty="0" smtClean="0">
              <a:latin typeface="TimesNewRoman,Bold"/>
            </a:rPr>
            <a:t> </a:t>
          </a:r>
          <a:r>
            <a:rPr lang="ru-RU" sz="2800" b="1" dirty="0" err="1" smtClean="0">
              <a:latin typeface="TimesNewRoman,Bold"/>
            </a:rPr>
            <a:t>харажатлар</a:t>
          </a:r>
          <a:r>
            <a:rPr lang="ru-RU" sz="2800" b="1" dirty="0" smtClean="0">
              <a:latin typeface="TimesNewRoman,Bold"/>
            </a:rPr>
            <a:t> </a:t>
          </a:r>
          <a:r>
            <a:rPr lang="ru-RU" sz="2800" dirty="0" smtClean="0">
              <a:latin typeface="TimesNewRoman"/>
            </a:rPr>
            <a:t>(</a:t>
          </a:r>
          <a:r>
            <a:rPr lang="ru-RU" sz="2800" i="1" dirty="0" smtClean="0">
              <a:latin typeface="TimesNewRoman,Italic"/>
            </a:rPr>
            <a:t>FC </a:t>
          </a:r>
          <a:r>
            <a:rPr lang="ru-RU" sz="2800" dirty="0" smtClean="0">
              <a:latin typeface="TimesNewRoman"/>
            </a:rPr>
            <a:t>— </a:t>
          </a:r>
          <a:r>
            <a:rPr lang="ru-RU" sz="2800" i="1" dirty="0" err="1" smtClean="0">
              <a:latin typeface="TimesNewRoman,Italic"/>
            </a:rPr>
            <a:t>fixed</a:t>
          </a:r>
          <a:r>
            <a:rPr lang="ru-RU" sz="2800" i="1" dirty="0" smtClean="0">
              <a:latin typeface="TimesNewRoman,Italic"/>
            </a:rPr>
            <a:t> </a:t>
          </a:r>
          <a:r>
            <a:rPr lang="ru-RU" sz="2800" i="1" dirty="0" err="1" smtClean="0">
              <a:latin typeface="TimesNewRoman,Italic"/>
            </a:rPr>
            <a:t>cost</a:t>
          </a:r>
          <a:r>
            <a:rPr lang="ru-RU" sz="2800" i="1" dirty="0" smtClean="0">
              <a:latin typeface="TimesNewRoman,Italic"/>
            </a:rPr>
            <a:t>)</a:t>
          </a:r>
          <a:endParaRPr lang="ru-RU" sz="2800" dirty="0"/>
        </a:p>
      </dgm:t>
    </dgm:pt>
    <dgm:pt modelId="{CDF824B6-0095-4516-9987-66F577D5912C}" type="parTrans" cxnId="{6A83BA3C-7F04-4D56-8CD4-1074EA052FF4}">
      <dgm:prSet/>
      <dgm:spPr/>
      <dgm:t>
        <a:bodyPr/>
        <a:lstStyle/>
        <a:p>
          <a:endParaRPr lang="ru-RU"/>
        </a:p>
      </dgm:t>
    </dgm:pt>
    <dgm:pt modelId="{5359A06C-896F-4EB3-9FB4-CFE05B2A8421}" type="sibTrans" cxnId="{6A83BA3C-7F04-4D56-8CD4-1074EA052FF4}">
      <dgm:prSet/>
      <dgm:spPr/>
      <dgm:t>
        <a:bodyPr/>
        <a:lstStyle/>
        <a:p>
          <a:endParaRPr lang="ru-RU"/>
        </a:p>
      </dgm:t>
    </dgm:pt>
    <dgm:pt modelId="{666AE5C2-C4A1-482F-BAF7-2E559B8A7196}">
      <dgm:prSet phldrT="[Текст]" custT="1"/>
      <dgm:spPr/>
      <dgm:t>
        <a:bodyPr/>
        <a:lstStyle/>
        <a:p>
          <a:r>
            <a:rPr lang="ru-RU" sz="2000" dirty="0" err="1" smtClean="0">
              <a:latin typeface="TimesNewRoman"/>
            </a:rPr>
            <a:t>Уларнинг</a:t>
          </a:r>
          <a:r>
            <a:rPr lang="ru-RU" sz="2000" dirty="0" smtClean="0">
              <a:latin typeface="TimesNewRoman"/>
            </a:rPr>
            <a:t> </a:t>
          </a:r>
          <a:r>
            <a:rPr lang="ru-RU" sz="2000" dirty="0" err="1" smtClean="0">
              <a:latin typeface="TimesNewRoman"/>
            </a:rPr>
            <a:t>доимийлиги</a:t>
          </a:r>
          <a:r>
            <a:rPr lang="ru-RU" sz="2000" dirty="0" smtClean="0">
              <a:latin typeface="TimesNewRoman"/>
            </a:rPr>
            <a:t> </a:t>
          </a:r>
          <a:r>
            <a:rPr lang="ru-RU" sz="2000" dirty="0" err="1" smtClean="0">
              <a:latin typeface="TimesNewRoman"/>
            </a:rPr>
            <a:t>шундаки</a:t>
          </a:r>
          <a:r>
            <a:rPr lang="ru-RU" sz="2000" dirty="0" smtClean="0">
              <a:latin typeface="TimesNewRoman"/>
            </a:rPr>
            <a:t>, </a:t>
          </a:r>
          <a:r>
            <a:rPr lang="ru-RU" sz="2000" dirty="0" err="1" smtClean="0">
              <a:latin typeface="TimesNewRoman"/>
            </a:rPr>
            <a:t>ушбу</a:t>
          </a:r>
          <a:r>
            <a:rPr lang="ru-RU" sz="2000" dirty="0" smtClean="0">
              <a:latin typeface="TimesNewRoman"/>
            </a:rPr>
            <a:t> </a:t>
          </a:r>
          <a:r>
            <a:rPr lang="ru-RU" sz="2000" dirty="0" err="1" smtClean="0">
              <a:latin typeface="TimesNewRoman"/>
            </a:rPr>
            <a:t>харажатлар</a:t>
          </a:r>
          <a:r>
            <a:rPr lang="ru-RU" sz="2000" dirty="0" smtClean="0">
              <a:latin typeface="TimesNewRoman"/>
            </a:rPr>
            <a:t> </a:t>
          </a:r>
          <a:r>
            <a:rPr lang="ru-RU" sz="2000" dirty="0" err="1" smtClean="0">
              <a:latin typeface="TimesNewRoman"/>
            </a:rPr>
            <a:t>миқдори</a:t>
          </a:r>
          <a:r>
            <a:rPr lang="ru-RU" sz="2000" dirty="0" smtClean="0">
              <a:latin typeface="TimesNewRoman"/>
            </a:rPr>
            <a:t> </a:t>
          </a:r>
          <a:r>
            <a:rPr lang="ru-RU" sz="2000" dirty="0" err="1" smtClean="0">
              <a:latin typeface="TimesNewRoman"/>
            </a:rPr>
            <a:t>қисқа</a:t>
          </a:r>
          <a:r>
            <a:rPr lang="ru-RU" sz="2000" dirty="0" smtClean="0">
              <a:latin typeface="TimesNewRoman"/>
            </a:rPr>
            <a:t> </a:t>
          </a:r>
          <a:r>
            <a:rPr lang="ru-RU" sz="2000" dirty="0" err="1" smtClean="0">
              <a:latin typeface="TimesNewRoman"/>
            </a:rPr>
            <a:t>муддатли</a:t>
          </a:r>
          <a:r>
            <a:rPr lang="ru-RU" sz="2000" dirty="0" smtClean="0">
              <a:latin typeface="TimesNewRoman"/>
            </a:rPr>
            <a:t> </a:t>
          </a:r>
          <a:r>
            <a:rPr lang="ru-RU" sz="2000" dirty="0" err="1" smtClean="0">
              <a:latin typeface="TimesNewRoman"/>
            </a:rPr>
            <a:t>даврий</a:t>
          </a:r>
          <a:r>
            <a:rPr lang="ru-RU" sz="2000" dirty="0" smtClean="0">
              <a:latin typeface="TimesNewRoman"/>
            </a:rPr>
            <a:t> </a:t>
          </a:r>
          <a:r>
            <a:rPr lang="ru-RU" sz="2000" dirty="0" err="1" smtClean="0">
              <a:latin typeface="TimesNewRoman"/>
            </a:rPr>
            <a:t>оралиқда</a:t>
          </a:r>
          <a:r>
            <a:rPr lang="ru-RU" sz="2000" dirty="0" smtClean="0">
              <a:latin typeface="TimesNewRoman"/>
            </a:rPr>
            <a:t> </a:t>
          </a:r>
          <a:r>
            <a:rPr lang="ru-RU" sz="2000" dirty="0" err="1" smtClean="0">
              <a:latin typeface="TimesNewRoman"/>
            </a:rPr>
            <a:t>ишлаб</a:t>
          </a:r>
          <a:r>
            <a:rPr lang="ru-RU" sz="2000" dirty="0" smtClean="0">
              <a:latin typeface="TimesNewRoman"/>
            </a:rPr>
            <a:t> </a:t>
          </a:r>
          <a:r>
            <a:rPr lang="ru-RU" sz="2000" dirty="0" err="1" smtClean="0">
              <a:latin typeface="TimesNewRoman"/>
            </a:rPr>
            <a:t>чиқариш</a:t>
          </a:r>
          <a:r>
            <a:rPr lang="ru-RU" sz="2000" dirty="0" smtClean="0">
              <a:latin typeface="TimesNewRoman"/>
            </a:rPr>
            <a:t> </a:t>
          </a:r>
          <a:r>
            <a:rPr lang="ru-RU" sz="2000" dirty="0" err="1" smtClean="0">
              <a:latin typeface="TimesNewRoman"/>
            </a:rPr>
            <a:t>ҳажмининг</a:t>
          </a:r>
          <a:r>
            <a:rPr lang="ru-RU" sz="2000" dirty="0" smtClean="0">
              <a:latin typeface="TimesNewRoman"/>
            </a:rPr>
            <a:t> </a:t>
          </a:r>
          <a:r>
            <a:rPr lang="ru-RU" sz="2000" dirty="0" err="1" smtClean="0">
              <a:latin typeface="TimesNewRoman"/>
            </a:rPr>
            <a:t>ошиши</a:t>
          </a:r>
          <a:r>
            <a:rPr lang="ru-RU" sz="2000" dirty="0" smtClean="0">
              <a:latin typeface="TimesNewRoman"/>
            </a:rPr>
            <a:t> </a:t>
          </a:r>
          <a:r>
            <a:rPr lang="ru-RU" sz="2000" dirty="0" err="1" smtClean="0">
              <a:latin typeface="TimesNewRoman"/>
            </a:rPr>
            <a:t>ёки</a:t>
          </a:r>
          <a:r>
            <a:rPr lang="ru-RU" sz="2000" dirty="0" smtClean="0">
              <a:latin typeface="TimesNewRoman"/>
            </a:rPr>
            <a:t> </a:t>
          </a:r>
          <a:r>
            <a:rPr lang="ru-RU" sz="2000" dirty="0" err="1" smtClean="0">
              <a:latin typeface="TimesNewRoman"/>
            </a:rPr>
            <a:t>қисқаришига</a:t>
          </a:r>
          <a:r>
            <a:rPr lang="ru-RU" sz="2000" dirty="0" smtClean="0">
              <a:latin typeface="TimesNewRoman"/>
            </a:rPr>
            <a:t> </a:t>
          </a:r>
          <a:r>
            <a:rPr lang="ru-RU" sz="2000" dirty="0" err="1" smtClean="0">
              <a:latin typeface="TimesNewRoman"/>
            </a:rPr>
            <a:t>монанд</a:t>
          </a:r>
          <a:r>
            <a:rPr lang="ru-RU" sz="2000" dirty="0" smtClean="0">
              <a:latin typeface="TimesNewRoman"/>
            </a:rPr>
            <a:t> </a:t>
          </a:r>
          <a:r>
            <a:rPr lang="ru-RU" sz="2000" dirty="0" err="1" smtClean="0">
              <a:latin typeface="TimesNewRoman"/>
            </a:rPr>
            <a:t>тарзда</a:t>
          </a:r>
          <a:r>
            <a:rPr lang="ru-RU" sz="2000" dirty="0" smtClean="0">
              <a:latin typeface="TimesNewRoman"/>
            </a:rPr>
            <a:t> </a:t>
          </a:r>
          <a:r>
            <a:rPr lang="ru-RU" sz="2000" dirty="0" err="1" smtClean="0">
              <a:latin typeface="TimesNewRoman"/>
            </a:rPr>
            <a:t>ўзгармайди</a:t>
          </a:r>
          <a:r>
            <a:rPr lang="ru-RU" sz="2400" dirty="0" smtClean="0"/>
            <a:t>.</a:t>
          </a:r>
          <a:endParaRPr lang="ru-RU" sz="2400" dirty="0"/>
        </a:p>
      </dgm:t>
    </dgm:pt>
    <dgm:pt modelId="{48FF5A18-EE70-42B3-AC42-E1CCE2399FCE}" type="parTrans" cxnId="{59ED3FE3-85B3-4463-AB9B-8F42252C5E4E}">
      <dgm:prSet/>
      <dgm:spPr/>
      <dgm:t>
        <a:bodyPr/>
        <a:lstStyle/>
        <a:p>
          <a:endParaRPr lang="ru-RU"/>
        </a:p>
      </dgm:t>
    </dgm:pt>
    <dgm:pt modelId="{DDEC3555-E631-4FC9-A421-6885601B6FBE}" type="sibTrans" cxnId="{59ED3FE3-85B3-4463-AB9B-8F42252C5E4E}">
      <dgm:prSet/>
      <dgm:spPr/>
      <dgm:t>
        <a:bodyPr/>
        <a:lstStyle/>
        <a:p>
          <a:endParaRPr lang="ru-RU"/>
        </a:p>
      </dgm:t>
    </dgm:pt>
    <dgm:pt modelId="{BED12F4F-3FF7-40DC-8801-F31992365F1F}">
      <dgm:prSet phldrT="[Текст]" custT="1"/>
      <dgm:spPr/>
      <dgm:t>
        <a:bodyPr/>
        <a:lstStyle/>
        <a:p>
          <a:r>
            <a:rPr lang="ru-RU" sz="2800" b="1" dirty="0" err="1" smtClean="0">
              <a:latin typeface="TimesNewRoman,Bold"/>
            </a:rPr>
            <a:t>Ўзгарувчан</a:t>
          </a:r>
          <a:r>
            <a:rPr lang="ru-RU" sz="2800" b="1" dirty="0" smtClean="0">
              <a:latin typeface="TimesNewRoman,Bold"/>
            </a:rPr>
            <a:t> </a:t>
          </a:r>
          <a:r>
            <a:rPr lang="ru-RU" sz="2800" b="1" dirty="0" err="1" smtClean="0">
              <a:latin typeface="TimesNewRoman,Bold"/>
            </a:rPr>
            <a:t>харажатлар</a:t>
          </a:r>
          <a:r>
            <a:rPr lang="ru-RU" sz="2800" b="1" dirty="0" smtClean="0">
              <a:latin typeface="TimesNewRoman,Bold"/>
            </a:rPr>
            <a:t> </a:t>
          </a:r>
          <a:r>
            <a:rPr lang="ru-RU" sz="2800" dirty="0" smtClean="0">
              <a:latin typeface="TimesNewRoman"/>
            </a:rPr>
            <a:t>(</a:t>
          </a:r>
          <a:r>
            <a:rPr lang="ru-RU" sz="2800" b="1" i="1" dirty="0" smtClean="0">
              <a:latin typeface="TimesNewRoman,BoldItalic"/>
            </a:rPr>
            <a:t>VC </a:t>
          </a:r>
          <a:r>
            <a:rPr lang="ru-RU" sz="2800" dirty="0" smtClean="0">
              <a:latin typeface="TimesNewRoman"/>
            </a:rPr>
            <a:t>— </a:t>
          </a:r>
          <a:r>
            <a:rPr lang="ru-RU" sz="2800" i="1" dirty="0" err="1" smtClean="0">
              <a:latin typeface="TimesNewRoman,Italic"/>
            </a:rPr>
            <a:t>variable</a:t>
          </a:r>
          <a:r>
            <a:rPr lang="ru-RU" sz="2800" i="1" dirty="0" smtClean="0">
              <a:latin typeface="TimesNewRoman,Italic"/>
            </a:rPr>
            <a:t> </a:t>
          </a:r>
          <a:r>
            <a:rPr lang="ru-RU" sz="2800" i="1" dirty="0" err="1" smtClean="0">
              <a:latin typeface="TimesNewRoman,Italic"/>
            </a:rPr>
            <a:t>cost</a:t>
          </a:r>
          <a:r>
            <a:rPr lang="ru-RU" sz="2800" dirty="0" smtClean="0">
              <a:latin typeface="TimesNewRoman"/>
            </a:rPr>
            <a:t>)</a:t>
          </a:r>
          <a:endParaRPr lang="ru-RU" sz="2800" dirty="0"/>
        </a:p>
      </dgm:t>
    </dgm:pt>
    <dgm:pt modelId="{85248644-D7B3-45E8-A8C2-D1CA417A3262}" type="parTrans" cxnId="{193E2C34-0058-4407-B0EE-6E6815D68468}">
      <dgm:prSet/>
      <dgm:spPr/>
      <dgm:t>
        <a:bodyPr/>
        <a:lstStyle/>
        <a:p>
          <a:endParaRPr lang="ru-RU"/>
        </a:p>
      </dgm:t>
    </dgm:pt>
    <dgm:pt modelId="{97DBDB2E-FC4F-413F-B8D3-E006BF4FAE13}" type="sibTrans" cxnId="{193E2C34-0058-4407-B0EE-6E6815D68468}">
      <dgm:prSet/>
      <dgm:spPr/>
      <dgm:t>
        <a:bodyPr/>
        <a:lstStyle/>
        <a:p>
          <a:endParaRPr lang="ru-RU"/>
        </a:p>
      </dgm:t>
    </dgm:pt>
    <dgm:pt modelId="{B07C78F0-AA2E-47FD-9595-35CB2D8A0436}">
      <dgm:prSet phldrT="[Текст]" custT="1"/>
      <dgm:spPr/>
      <dgm:t>
        <a:bodyPr/>
        <a:lstStyle/>
        <a:p>
          <a:r>
            <a:rPr lang="ru-RU" sz="2400" dirty="0" err="1" smtClean="0"/>
            <a:t>Бу</a:t>
          </a:r>
          <a:r>
            <a:rPr lang="ru-RU" sz="2400" dirty="0" smtClean="0"/>
            <a:t> </a:t>
          </a:r>
          <a:r>
            <a:rPr lang="ru-RU" sz="2400" dirty="0" err="1" smtClean="0"/>
            <a:t>турдаги</a:t>
          </a:r>
          <a:r>
            <a:rPr lang="ru-RU" sz="2400" dirty="0" smtClean="0"/>
            <a:t> </a:t>
          </a:r>
          <a:r>
            <a:rPr lang="ru-RU" sz="2400" dirty="0" err="1" smtClean="0"/>
            <a:t>харажатларнинг</a:t>
          </a:r>
          <a:r>
            <a:rPr lang="ru-RU" sz="2400" dirty="0" smtClean="0"/>
            <a:t> </a:t>
          </a:r>
          <a:r>
            <a:rPr lang="ru-RU" sz="2400" dirty="0" err="1" smtClean="0"/>
            <a:t>миқдори</a:t>
          </a:r>
          <a:r>
            <a:rPr lang="ru-RU" sz="2400" dirty="0" smtClean="0"/>
            <a:t> </a:t>
          </a:r>
          <a:r>
            <a:rPr lang="ru-RU" sz="2400" dirty="0" err="1" smtClean="0"/>
            <a:t>ишлаб</a:t>
          </a:r>
          <a:r>
            <a:rPr lang="ru-RU" sz="2400" dirty="0" smtClean="0"/>
            <a:t> </a:t>
          </a:r>
          <a:r>
            <a:rPr lang="ru-RU" sz="2400" dirty="0" err="1" smtClean="0"/>
            <a:t>чиқариш</a:t>
          </a:r>
          <a:r>
            <a:rPr lang="ru-RU" sz="2400" dirty="0" smtClean="0"/>
            <a:t> </a:t>
          </a:r>
          <a:r>
            <a:rPr lang="ru-RU" sz="2400" dirty="0" err="1" smtClean="0"/>
            <a:t>ҳажмининг</a:t>
          </a:r>
          <a:r>
            <a:rPr lang="ru-RU" sz="2400" dirty="0" smtClean="0"/>
            <a:t> </a:t>
          </a:r>
          <a:r>
            <a:rPr lang="ru-RU" sz="2400" dirty="0" err="1" smtClean="0"/>
            <a:t>ошиши</a:t>
          </a:r>
          <a:r>
            <a:rPr lang="ru-RU" sz="2400" dirty="0" smtClean="0"/>
            <a:t> </a:t>
          </a:r>
          <a:r>
            <a:rPr lang="ru-RU" sz="2400" dirty="0" err="1" smtClean="0"/>
            <a:t>ёки</a:t>
          </a:r>
          <a:r>
            <a:rPr lang="ru-RU" sz="2400" dirty="0" smtClean="0"/>
            <a:t> </a:t>
          </a:r>
          <a:r>
            <a:rPr lang="ru-RU" sz="2400" dirty="0" err="1" smtClean="0"/>
            <a:t>қисқаришига</a:t>
          </a:r>
          <a:r>
            <a:rPr lang="ru-RU" sz="2400" dirty="0" smtClean="0"/>
            <a:t> </a:t>
          </a:r>
          <a:r>
            <a:rPr lang="ru-RU" sz="2400" dirty="0" err="1" smtClean="0"/>
            <a:t>мос</a:t>
          </a:r>
          <a:r>
            <a:rPr lang="ru-RU" sz="2400" dirty="0" smtClean="0"/>
            <a:t> </a:t>
          </a:r>
          <a:r>
            <a:rPr lang="ru-RU" sz="2400" dirty="0" err="1" smtClean="0"/>
            <a:t>равишда</a:t>
          </a:r>
          <a:r>
            <a:rPr lang="ru-RU" sz="2400" dirty="0" smtClean="0"/>
            <a:t> </a:t>
          </a:r>
          <a:r>
            <a:rPr lang="ru-RU" sz="2400" dirty="0" err="1" smtClean="0"/>
            <a:t>ўзгаради</a:t>
          </a:r>
          <a:r>
            <a:rPr lang="ru-RU" sz="2400" dirty="0" smtClean="0"/>
            <a:t>.</a:t>
          </a:r>
          <a:endParaRPr lang="ru-RU" sz="2400" dirty="0"/>
        </a:p>
      </dgm:t>
    </dgm:pt>
    <dgm:pt modelId="{9CDE0C0A-450E-490B-8CBC-2A688FDCFF30}" type="parTrans" cxnId="{9931955C-4AD2-4B48-82C1-599D23C2CA33}">
      <dgm:prSet/>
      <dgm:spPr/>
      <dgm:t>
        <a:bodyPr/>
        <a:lstStyle/>
        <a:p>
          <a:endParaRPr lang="ru-RU"/>
        </a:p>
      </dgm:t>
    </dgm:pt>
    <dgm:pt modelId="{9AD1B7D6-512D-48B4-BB45-C7A6D406AAB4}" type="sibTrans" cxnId="{9931955C-4AD2-4B48-82C1-599D23C2CA33}">
      <dgm:prSet/>
      <dgm:spPr/>
      <dgm:t>
        <a:bodyPr/>
        <a:lstStyle/>
        <a:p>
          <a:endParaRPr lang="ru-RU"/>
        </a:p>
      </dgm:t>
    </dgm:pt>
    <dgm:pt modelId="{247DBED1-E26D-41C2-98E2-6266C8F6135C}" type="pres">
      <dgm:prSet presAssocID="{7869D9F5-CCE6-481B-A5BF-A5FC0AEAC8E0}" presName="Name0" presStyleCnt="0">
        <dgm:presLayoutVars>
          <dgm:dir/>
          <dgm:animLvl val="lvl"/>
          <dgm:resizeHandles/>
        </dgm:presLayoutVars>
      </dgm:prSet>
      <dgm:spPr/>
      <dgm:t>
        <a:bodyPr/>
        <a:lstStyle/>
        <a:p>
          <a:endParaRPr lang="ru-RU"/>
        </a:p>
      </dgm:t>
    </dgm:pt>
    <dgm:pt modelId="{1512548D-8D16-4A43-8EE3-1BC7267CA56A}" type="pres">
      <dgm:prSet presAssocID="{C5A187BD-A7D8-42A0-8BEA-882118C20930}" presName="linNode" presStyleCnt="0"/>
      <dgm:spPr/>
    </dgm:pt>
    <dgm:pt modelId="{838A379B-363B-4A57-914E-6B4DAF6A8F78}" type="pres">
      <dgm:prSet presAssocID="{C5A187BD-A7D8-42A0-8BEA-882118C20930}" presName="parentShp" presStyleLbl="node1" presStyleIdx="0" presStyleCnt="2">
        <dgm:presLayoutVars>
          <dgm:bulletEnabled val="1"/>
        </dgm:presLayoutVars>
      </dgm:prSet>
      <dgm:spPr/>
      <dgm:t>
        <a:bodyPr/>
        <a:lstStyle/>
        <a:p>
          <a:endParaRPr lang="ru-RU"/>
        </a:p>
      </dgm:t>
    </dgm:pt>
    <dgm:pt modelId="{B27778F4-519C-4D95-ABFE-62398DC475B0}" type="pres">
      <dgm:prSet presAssocID="{C5A187BD-A7D8-42A0-8BEA-882118C20930}" presName="childShp" presStyleLbl="bgAccFollowNode1" presStyleIdx="0" presStyleCnt="2" custLinFactNeighborX="-817" custLinFactNeighborY="-400">
        <dgm:presLayoutVars>
          <dgm:bulletEnabled val="1"/>
        </dgm:presLayoutVars>
      </dgm:prSet>
      <dgm:spPr/>
      <dgm:t>
        <a:bodyPr/>
        <a:lstStyle/>
        <a:p>
          <a:endParaRPr lang="ru-RU"/>
        </a:p>
      </dgm:t>
    </dgm:pt>
    <dgm:pt modelId="{103C1330-8E15-44A4-8F37-7844F66E8784}" type="pres">
      <dgm:prSet presAssocID="{5359A06C-896F-4EB3-9FB4-CFE05B2A8421}" presName="spacing" presStyleCnt="0"/>
      <dgm:spPr/>
    </dgm:pt>
    <dgm:pt modelId="{9130BB5A-A8C9-4D6B-B388-2454C4493994}" type="pres">
      <dgm:prSet presAssocID="{BED12F4F-3FF7-40DC-8801-F31992365F1F}" presName="linNode" presStyleCnt="0"/>
      <dgm:spPr/>
    </dgm:pt>
    <dgm:pt modelId="{8A41391B-2495-47E7-B739-9FEE88CCED12}" type="pres">
      <dgm:prSet presAssocID="{BED12F4F-3FF7-40DC-8801-F31992365F1F}" presName="parentShp" presStyleLbl="node1" presStyleIdx="1" presStyleCnt="2">
        <dgm:presLayoutVars>
          <dgm:bulletEnabled val="1"/>
        </dgm:presLayoutVars>
      </dgm:prSet>
      <dgm:spPr/>
      <dgm:t>
        <a:bodyPr/>
        <a:lstStyle/>
        <a:p>
          <a:endParaRPr lang="ru-RU"/>
        </a:p>
      </dgm:t>
    </dgm:pt>
    <dgm:pt modelId="{0EDA8FDA-FA36-43BF-BA12-BC1CFD86B349}" type="pres">
      <dgm:prSet presAssocID="{BED12F4F-3FF7-40DC-8801-F31992365F1F}" presName="childShp" presStyleLbl="bgAccFollowNode1" presStyleIdx="1" presStyleCnt="2">
        <dgm:presLayoutVars>
          <dgm:bulletEnabled val="1"/>
        </dgm:presLayoutVars>
      </dgm:prSet>
      <dgm:spPr/>
      <dgm:t>
        <a:bodyPr/>
        <a:lstStyle/>
        <a:p>
          <a:endParaRPr lang="ru-RU"/>
        </a:p>
      </dgm:t>
    </dgm:pt>
  </dgm:ptLst>
  <dgm:cxnLst>
    <dgm:cxn modelId="{90BDCADC-DF8A-4EB1-A838-6487680CC9B3}" type="presOf" srcId="{B07C78F0-AA2E-47FD-9595-35CB2D8A0436}" destId="{0EDA8FDA-FA36-43BF-BA12-BC1CFD86B349}" srcOrd="0" destOrd="0" presId="urn:microsoft.com/office/officeart/2005/8/layout/vList6"/>
    <dgm:cxn modelId="{6A83BA3C-7F04-4D56-8CD4-1074EA052FF4}" srcId="{7869D9F5-CCE6-481B-A5BF-A5FC0AEAC8E0}" destId="{C5A187BD-A7D8-42A0-8BEA-882118C20930}" srcOrd="0" destOrd="0" parTransId="{CDF824B6-0095-4516-9987-66F577D5912C}" sibTransId="{5359A06C-896F-4EB3-9FB4-CFE05B2A8421}"/>
    <dgm:cxn modelId="{9931955C-4AD2-4B48-82C1-599D23C2CA33}" srcId="{BED12F4F-3FF7-40DC-8801-F31992365F1F}" destId="{B07C78F0-AA2E-47FD-9595-35CB2D8A0436}" srcOrd="0" destOrd="0" parTransId="{9CDE0C0A-450E-490B-8CBC-2A688FDCFF30}" sibTransId="{9AD1B7D6-512D-48B4-BB45-C7A6D406AAB4}"/>
    <dgm:cxn modelId="{29EA87C2-AC68-47B4-AF3E-8740F887CE63}" type="presOf" srcId="{C5A187BD-A7D8-42A0-8BEA-882118C20930}" destId="{838A379B-363B-4A57-914E-6B4DAF6A8F78}" srcOrd="0" destOrd="0" presId="urn:microsoft.com/office/officeart/2005/8/layout/vList6"/>
    <dgm:cxn modelId="{A36B641F-7A4C-4706-A42C-84739E1EB523}" type="presOf" srcId="{BED12F4F-3FF7-40DC-8801-F31992365F1F}" destId="{8A41391B-2495-47E7-B739-9FEE88CCED12}" srcOrd="0" destOrd="0" presId="urn:microsoft.com/office/officeart/2005/8/layout/vList6"/>
    <dgm:cxn modelId="{1D9793C4-EFBF-4EB7-A0C4-77376007F827}" type="presOf" srcId="{666AE5C2-C4A1-482F-BAF7-2E559B8A7196}" destId="{B27778F4-519C-4D95-ABFE-62398DC475B0}" srcOrd="0" destOrd="0" presId="urn:microsoft.com/office/officeart/2005/8/layout/vList6"/>
    <dgm:cxn modelId="{59ED3FE3-85B3-4463-AB9B-8F42252C5E4E}" srcId="{C5A187BD-A7D8-42A0-8BEA-882118C20930}" destId="{666AE5C2-C4A1-482F-BAF7-2E559B8A7196}" srcOrd="0" destOrd="0" parTransId="{48FF5A18-EE70-42B3-AC42-E1CCE2399FCE}" sibTransId="{DDEC3555-E631-4FC9-A421-6885601B6FBE}"/>
    <dgm:cxn modelId="{193E2C34-0058-4407-B0EE-6E6815D68468}" srcId="{7869D9F5-CCE6-481B-A5BF-A5FC0AEAC8E0}" destId="{BED12F4F-3FF7-40DC-8801-F31992365F1F}" srcOrd="1" destOrd="0" parTransId="{85248644-D7B3-45E8-A8C2-D1CA417A3262}" sibTransId="{97DBDB2E-FC4F-413F-B8D3-E006BF4FAE13}"/>
    <dgm:cxn modelId="{C4903D21-139D-4F4B-AF9A-88D72588ED7C}" type="presOf" srcId="{7869D9F5-CCE6-481B-A5BF-A5FC0AEAC8E0}" destId="{247DBED1-E26D-41C2-98E2-6266C8F6135C}" srcOrd="0" destOrd="0" presId="urn:microsoft.com/office/officeart/2005/8/layout/vList6"/>
    <dgm:cxn modelId="{ED16C887-EFA8-4625-92C6-FEC94AAFAEE0}" type="presParOf" srcId="{247DBED1-E26D-41C2-98E2-6266C8F6135C}" destId="{1512548D-8D16-4A43-8EE3-1BC7267CA56A}" srcOrd="0" destOrd="0" presId="urn:microsoft.com/office/officeart/2005/8/layout/vList6"/>
    <dgm:cxn modelId="{45B86FFE-C9F5-48AF-8A1C-00717BD4918A}" type="presParOf" srcId="{1512548D-8D16-4A43-8EE3-1BC7267CA56A}" destId="{838A379B-363B-4A57-914E-6B4DAF6A8F78}" srcOrd="0" destOrd="0" presId="urn:microsoft.com/office/officeart/2005/8/layout/vList6"/>
    <dgm:cxn modelId="{BDA51D66-29F3-4505-AF37-EFF1206D700C}" type="presParOf" srcId="{1512548D-8D16-4A43-8EE3-1BC7267CA56A}" destId="{B27778F4-519C-4D95-ABFE-62398DC475B0}" srcOrd="1" destOrd="0" presId="urn:microsoft.com/office/officeart/2005/8/layout/vList6"/>
    <dgm:cxn modelId="{D9B8ECC9-54AE-446F-84D5-239AB26A76C6}" type="presParOf" srcId="{247DBED1-E26D-41C2-98E2-6266C8F6135C}" destId="{103C1330-8E15-44A4-8F37-7844F66E8784}" srcOrd="1" destOrd="0" presId="urn:microsoft.com/office/officeart/2005/8/layout/vList6"/>
    <dgm:cxn modelId="{C5EB7AB8-8D65-4A0D-A48F-37C0AB6476F4}" type="presParOf" srcId="{247DBED1-E26D-41C2-98E2-6266C8F6135C}" destId="{9130BB5A-A8C9-4D6B-B388-2454C4493994}" srcOrd="2" destOrd="0" presId="urn:microsoft.com/office/officeart/2005/8/layout/vList6"/>
    <dgm:cxn modelId="{1E93DE7C-2606-44D5-B362-0FF6C67DEC8D}" type="presParOf" srcId="{9130BB5A-A8C9-4D6B-B388-2454C4493994}" destId="{8A41391B-2495-47E7-B739-9FEE88CCED12}" srcOrd="0" destOrd="0" presId="urn:microsoft.com/office/officeart/2005/8/layout/vList6"/>
    <dgm:cxn modelId="{67C90F8B-53CA-45DE-8336-A86CC0A7ACA7}" type="presParOf" srcId="{9130BB5A-A8C9-4D6B-B388-2454C4493994}" destId="{0EDA8FDA-FA36-43BF-BA12-BC1CFD86B34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4EC4B9B-5C6D-4795-AC65-5D1400AAD0EC}" type="doc">
      <dgm:prSet loTypeId="urn:microsoft.com/office/officeart/2005/8/layout/hProcess9" loCatId="process" qsTypeId="urn:microsoft.com/office/officeart/2005/8/quickstyle/simple1#2" qsCatId="simple" csTypeId="urn:microsoft.com/office/officeart/2005/8/colors/accent1_2#2" csCatId="accent1" phldr="1"/>
      <dgm:spPr/>
    </dgm:pt>
    <dgm:pt modelId="{72D8F69F-5470-443D-963E-CB2D4BE6B320}">
      <dgm:prSet phldrT="[Текст]" custT="1"/>
      <dgm:spPr/>
      <dgm:t>
        <a:bodyPr/>
        <a:lstStyle/>
        <a:p>
          <a:r>
            <a:rPr lang="ru-RU" sz="1200" dirty="0" err="1" smtClean="0">
              <a:solidFill>
                <a:schemeClr val="bg1"/>
              </a:solidFill>
            </a:rPr>
            <a:t>Стратегик</a:t>
          </a:r>
          <a:r>
            <a:rPr lang="ru-RU" sz="1200" dirty="0" smtClean="0">
              <a:solidFill>
                <a:schemeClr val="bg1"/>
              </a:solidFill>
            </a:rPr>
            <a:t> </a:t>
          </a:r>
          <a:r>
            <a:rPr lang="ru-RU" sz="1200" dirty="0" err="1" smtClean="0">
              <a:solidFill>
                <a:schemeClr val="bg1"/>
              </a:solidFill>
            </a:rPr>
            <a:t>мақсадни</a:t>
          </a:r>
          <a:r>
            <a:rPr lang="ru-RU" sz="1200" dirty="0" smtClean="0">
              <a:solidFill>
                <a:schemeClr val="bg1"/>
              </a:solidFill>
            </a:rPr>
            <a:t> </a:t>
          </a:r>
          <a:r>
            <a:rPr lang="ru-RU" sz="1200" dirty="0" err="1" smtClean="0">
              <a:solidFill>
                <a:schemeClr val="bg1"/>
              </a:solidFill>
            </a:rPr>
            <a:t>расмийлаштириш</a:t>
          </a:r>
          <a:endParaRPr lang="ru-RU" sz="1200" dirty="0">
            <a:solidFill>
              <a:schemeClr val="bg1"/>
            </a:solidFill>
          </a:endParaRPr>
        </a:p>
      </dgm:t>
    </dgm:pt>
    <dgm:pt modelId="{C96D83BD-370C-4A35-B7D3-69115309128D}" type="parTrans" cxnId="{DF706CF5-2B47-427D-A572-3A3DE4F5B736}">
      <dgm:prSet/>
      <dgm:spPr/>
      <dgm:t>
        <a:bodyPr/>
        <a:lstStyle/>
        <a:p>
          <a:endParaRPr lang="ru-RU"/>
        </a:p>
      </dgm:t>
    </dgm:pt>
    <dgm:pt modelId="{C5D45AA4-F570-4922-98D7-395CA4862F75}" type="sibTrans" cxnId="{DF706CF5-2B47-427D-A572-3A3DE4F5B736}">
      <dgm:prSet/>
      <dgm:spPr/>
      <dgm:t>
        <a:bodyPr/>
        <a:lstStyle/>
        <a:p>
          <a:endParaRPr lang="ru-RU"/>
        </a:p>
      </dgm:t>
    </dgm:pt>
    <dgm:pt modelId="{1CEC7D58-2247-488F-9DB5-8F4A42D3F764}">
      <dgm:prSet phldrT="[Текст]" custT="1"/>
      <dgm:spPr/>
      <dgm:t>
        <a:bodyPr/>
        <a:lstStyle/>
        <a:p>
          <a:r>
            <a:rPr lang="ru-RU" sz="1200" b="0" dirty="0" err="1" smtClean="0">
              <a:solidFill>
                <a:schemeClr val="bg1"/>
              </a:solidFill>
            </a:rPr>
            <a:t>Мақсадлар</a:t>
          </a:r>
          <a:r>
            <a:rPr lang="ru-RU" sz="1200" b="0" dirty="0" smtClean="0">
              <a:solidFill>
                <a:schemeClr val="bg1"/>
              </a:solidFill>
            </a:rPr>
            <a:t> </a:t>
          </a:r>
          <a:r>
            <a:rPr lang="ru-RU" sz="1200" b="0" dirty="0" err="1" smtClean="0">
              <a:solidFill>
                <a:schemeClr val="bg1"/>
              </a:solidFill>
            </a:rPr>
            <a:t>дарахтини</a:t>
          </a:r>
          <a:r>
            <a:rPr lang="ru-RU" sz="1200" b="0" dirty="0" smtClean="0">
              <a:solidFill>
                <a:schemeClr val="bg1"/>
              </a:solidFill>
            </a:rPr>
            <a:t> </a:t>
          </a:r>
          <a:r>
            <a:rPr lang="ru-RU" sz="1200" b="0" dirty="0" err="1" smtClean="0">
              <a:solidFill>
                <a:schemeClr val="bg1"/>
              </a:solidFill>
            </a:rPr>
            <a:t>шакллантириш</a:t>
          </a:r>
          <a:endParaRPr lang="ru-RU" sz="1200" b="0" dirty="0">
            <a:solidFill>
              <a:schemeClr val="bg1"/>
            </a:solidFill>
          </a:endParaRPr>
        </a:p>
      </dgm:t>
    </dgm:pt>
    <dgm:pt modelId="{A5B6BB53-D41E-4D53-93A7-E28582A4EFC9}" type="parTrans" cxnId="{9293A026-E118-475C-9B91-C8886F796C3C}">
      <dgm:prSet/>
      <dgm:spPr/>
      <dgm:t>
        <a:bodyPr/>
        <a:lstStyle/>
        <a:p>
          <a:endParaRPr lang="ru-RU"/>
        </a:p>
      </dgm:t>
    </dgm:pt>
    <dgm:pt modelId="{3549BE9D-94BA-4656-BC8E-EDB5E27C3A72}" type="sibTrans" cxnId="{9293A026-E118-475C-9B91-C8886F796C3C}">
      <dgm:prSet/>
      <dgm:spPr/>
      <dgm:t>
        <a:bodyPr/>
        <a:lstStyle/>
        <a:p>
          <a:endParaRPr lang="ru-RU"/>
        </a:p>
      </dgm:t>
    </dgm:pt>
    <dgm:pt modelId="{9BBFE46B-B257-4946-9F19-8A9524B46A1E}">
      <dgm:prSet phldrT="[Текст]" custT="1"/>
      <dgm:spPr/>
      <dgm:t>
        <a:bodyPr/>
        <a:lstStyle/>
        <a:p>
          <a:r>
            <a:rPr lang="ru-RU" sz="1200" dirty="0" err="1" smtClean="0">
              <a:solidFill>
                <a:schemeClr val="bg1"/>
              </a:solidFill>
            </a:rPr>
            <a:t>Юқори</a:t>
          </a:r>
          <a:r>
            <a:rPr lang="ru-RU" sz="1200" dirty="0" smtClean="0">
              <a:solidFill>
                <a:schemeClr val="bg1"/>
              </a:solidFill>
            </a:rPr>
            <a:t> </a:t>
          </a:r>
          <a:r>
            <a:rPr lang="ru-RU" sz="1200" dirty="0" err="1" smtClean="0">
              <a:solidFill>
                <a:schemeClr val="bg1"/>
              </a:solidFill>
            </a:rPr>
            <a:t>даража</a:t>
          </a:r>
          <a:r>
            <a:rPr lang="ru-RU" sz="1200" dirty="0" smtClean="0">
              <a:solidFill>
                <a:schemeClr val="bg1"/>
              </a:solidFill>
            </a:rPr>
            <a:t> </a:t>
          </a:r>
          <a:r>
            <a:rPr lang="ru-RU" sz="1200" dirty="0" err="1" smtClean="0">
              <a:solidFill>
                <a:schemeClr val="bg1"/>
              </a:solidFill>
            </a:rPr>
            <a:t>учун</a:t>
          </a:r>
          <a:r>
            <a:rPr lang="ru-RU" sz="1200" dirty="0" smtClean="0">
              <a:solidFill>
                <a:schemeClr val="bg1"/>
              </a:solidFill>
            </a:rPr>
            <a:t> </a:t>
          </a:r>
          <a:r>
            <a:rPr lang="ru-RU" sz="1200" dirty="0" err="1" smtClean="0">
              <a:solidFill>
                <a:schemeClr val="bg1"/>
              </a:solidFill>
            </a:rPr>
            <a:t>СМКни</a:t>
          </a:r>
          <a:r>
            <a:rPr lang="ru-RU" sz="1200" dirty="0" smtClean="0">
              <a:solidFill>
                <a:schemeClr val="bg1"/>
              </a:solidFill>
            </a:rPr>
            <a:t> </a:t>
          </a:r>
          <a:r>
            <a:rPr lang="ru-RU" sz="1200" dirty="0" err="1" smtClean="0">
              <a:solidFill>
                <a:schemeClr val="bg1"/>
              </a:solidFill>
            </a:rPr>
            <a:t>аниқлаш</a:t>
          </a:r>
          <a:endParaRPr lang="ru-RU" sz="1200" dirty="0">
            <a:solidFill>
              <a:schemeClr val="bg1"/>
            </a:solidFill>
          </a:endParaRPr>
        </a:p>
      </dgm:t>
    </dgm:pt>
    <dgm:pt modelId="{D612ADAB-3408-4863-9D75-D3F5732C0110}" type="parTrans" cxnId="{327A0FD6-90A5-4661-97B2-58C25CBCB9E2}">
      <dgm:prSet/>
      <dgm:spPr/>
      <dgm:t>
        <a:bodyPr/>
        <a:lstStyle/>
        <a:p>
          <a:endParaRPr lang="ru-RU"/>
        </a:p>
      </dgm:t>
    </dgm:pt>
    <dgm:pt modelId="{6D38DC70-D52B-4CB4-9CDE-5893C4C46715}" type="sibTrans" cxnId="{327A0FD6-90A5-4661-97B2-58C25CBCB9E2}">
      <dgm:prSet/>
      <dgm:spPr/>
      <dgm:t>
        <a:bodyPr/>
        <a:lstStyle/>
        <a:p>
          <a:endParaRPr lang="ru-RU"/>
        </a:p>
      </dgm:t>
    </dgm:pt>
    <dgm:pt modelId="{751E050D-EF10-4E5F-83DC-EA534D2F777C}">
      <dgm:prSet custT="1"/>
      <dgm:spPr/>
      <dgm:t>
        <a:bodyPr/>
        <a:lstStyle/>
        <a:p>
          <a:r>
            <a:rPr lang="ru-RU" sz="1100" dirty="0" smtClean="0">
              <a:solidFill>
                <a:schemeClr val="bg1"/>
              </a:solidFill>
            </a:rPr>
            <a:t>СМК </a:t>
          </a:r>
          <a:r>
            <a:rPr lang="ru-RU" sz="1100" dirty="0" err="1" smtClean="0">
              <a:solidFill>
                <a:schemeClr val="bg1"/>
              </a:solidFill>
            </a:rPr>
            <a:t>бўйича</a:t>
          </a:r>
          <a:r>
            <a:rPr lang="ru-RU" sz="1100" dirty="0" smtClean="0">
              <a:solidFill>
                <a:schemeClr val="bg1"/>
              </a:solidFill>
            </a:rPr>
            <a:t> </a:t>
          </a:r>
          <a:r>
            <a:rPr lang="ru-RU" sz="1100" dirty="0" err="1" smtClean="0">
              <a:solidFill>
                <a:schemeClr val="bg1"/>
              </a:solidFill>
            </a:rPr>
            <a:t>масъулиятни</a:t>
          </a:r>
          <a:r>
            <a:rPr lang="ru-RU" sz="1100" dirty="0" smtClean="0">
              <a:solidFill>
                <a:schemeClr val="bg1"/>
              </a:solidFill>
            </a:rPr>
            <a:t> топ </a:t>
          </a:r>
          <a:r>
            <a:rPr lang="ru-RU" sz="1100" dirty="0" err="1" smtClean="0">
              <a:solidFill>
                <a:schemeClr val="bg1"/>
              </a:solidFill>
            </a:rPr>
            <a:t>менежерлар</a:t>
          </a:r>
          <a:r>
            <a:rPr lang="ru-RU" sz="1100" dirty="0" smtClean="0">
              <a:solidFill>
                <a:schemeClr val="bg1"/>
              </a:solidFill>
            </a:rPr>
            <a:t> </a:t>
          </a:r>
          <a:r>
            <a:rPr lang="ru-RU" sz="1100" dirty="0" err="1" smtClean="0">
              <a:solidFill>
                <a:schemeClr val="bg1"/>
              </a:solidFill>
            </a:rPr>
            <a:t>ўртасида</a:t>
          </a:r>
          <a:r>
            <a:rPr lang="ru-RU" sz="1100" dirty="0" smtClean="0">
              <a:solidFill>
                <a:schemeClr val="bg1"/>
              </a:solidFill>
            </a:rPr>
            <a:t> </a:t>
          </a:r>
          <a:r>
            <a:rPr lang="ru-RU" sz="1100" dirty="0" err="1" smtClean="0">
              <a:solidFill>
                <a:schemeClr val="bg1"/>
              </a:solidFill>
            </a:rPr>
            <a:t>тақсимлаш</a:t>
          </a:r>
          <a:endParaRPr lang="ru-RU" sz="1100" dirty="0">
            <a:solidFill>
              <a:schemeClr val="bg1"/>
            </a:solidFill>
          </a:endParaRPr>
        </a:p>
      </dgm:t>
    </dgm:pt>
    <dgm:pt modelId="{8656E7C9-ECD8-4F4A-9D14-10219729368A}" type="parTrans" cxnId="{34E1D89A-31A1-447D-A0D4-98031323852E}">
      <dgm:prSet/>
      <dgm:spPr/>
      <dgm:t>
        <a:bodyPr/>
        <a:lstStyle/>
        <a:p>
          <a:endParaRPr lang="ru-RU"/>
        </a:p>
      </dgm:t>
    </dgm:pt>
    <dgm:pt modelId="{89D5B528-CCD0-4C5D-9893-955B0D423D1C}" type="sibTrans" cxnId="{34E1D89A-31A1-447D-A0D4-98031323852E}">
      <dgm:prSet/>
      <dgm:spPr/>
      <dgm:t>
        <a:bodyPr/>
        <a:lstStyle/>
        <a:p>
          <a:endParaRPr lang="ru-RU"/>
        </a:p>
      </dgm:t>
    </dgm:pt>
    <dgm:pt modelId="{91574BCE-B685-41B7-8F38-176F094FF61B}">
      <dgm:prSet custT="1"/>
      <dgm:spPr/>
      <dgm:t>
        <a:bodyPr/>
        <a:lstStyle/>
        <a:p>
          <a:r>
            <a:rPr lang="ru-RU" sz="1100" dirty="0" err="1" smtClean="0">
              <a:solidFill>
                <a:schemeClr val="bg1"/>
              </a:solidFill>
            </a:rPr>
            <a:t>Бўлим</a:t>
          </a:r>
          <a:r>
            <a:rPr lang="ru-RU" sz="1100" dirty="0" smtClean="0">
              <a:solidFill>
                <a:schemeClr val="bg1"/>
              </a:solidFill>
            </a:rPr>
            <a:t>/ходим </a:t>
          </a:r>
          <a:r>
            <a:rPr lang="ru-RU" sz="1100" dirty="0" err="1" smtClean="0">
              <a:solidFill>
                <a:schemeClr val="bg1"/>
              </a:solidFill>
            </a:rPr>
            <a:t>даражасида</a:t>
          </a:r>
          <a:r>
            <a:rPr lang="ru-RU" sz="1100" dirty="0" smtClean="0">
              <a:solidFill>
                <a:schemeClr val="bg1"/>
              </a:solidFill>
            </a:rPr>
            <a:t> </a:t>
          </a:r>
          <a:r>
            <a:rPr lang="ru-RU" sz="1100" dirty="0" err="1" smtClean="0">
              <a:solidFill>
                <a:schemeClr val="bg1"/>
              </a:solidFill>
            </a:rPr>
            <a:t>СМКни</a:t>
          </a:r>
          <a:r>
            <a:rPr lang="ru-RU" sz="1100" dirty="0" smtClean="0">
              <a:solidFill>
                <a:schemeClr val="bg1"/>
              </a:solidFill>
            </a:rPr>
            <a:t> </a:t>
          </a:r>
          <a:r>
            <a:rPr lang="ru-RU" sz="1100" dirty="0" err="1" smtClean="0">
              <a:solidFill>
                <a:schemeClr val="bg1"/>
              </a:solidFill>
            </a:rPr>
            <a:t>аниқлаштириш</a:t>
          </a:r>
          <a:endParaRPr lang="ru-RU" sz="1100" dirty="0">
            <a:solidFill>
              <a:schemeClr val="bg1"/>
            </a:solidFill>
          </a:endParaRPr>
        </a:p>
      </dgm:t>
    </dgm:pt>
    <dgm:pt modelId="{3728A9F2-13F2-4BE1-BE6A-995AA65790EC}" type="parTrans" cxnId="{1FE62810-BDF3-4DC4-B278-7383CB241E0D}">
      <dgm:prSet/>
      <dgm:spPr/>
      <dgm:t>
        <a:bodyPr/>
        <a:lstStyle/>
        <a:p>
          <a:endParaRPr lang="ru-RU"/>
        </a:p>
      </dgm:t>
    </dgm:pt>
    <dgm:pt modelId="{26A8F90D-E1A3-46D7-A4E6-5D858CEAB828}" type="sibTrans" cxnId="{1FE62810-BDF3-4DC4-B278-7383CB241E0D}">
      <dgm:prSet/>
      <dgm:spPr/>
      <dgm:t>
        <a:bodyPr/>
        <a:lstStyle/>
        <a:p>
          <a:endParaRPr lang="ru-RU"/>
        </a:p>
      </dgm:t>
    </dgm:pt>
    <dgm:pt modelId="{E1EC813F-5224-4C52-8C5E-81B32E43296B}" type="pres">
      <dgm:prSet presAssocID="{E4EC4B9B-5C6D-4795-AC65-5D1400AAD0EC}" presName="CompostProcess" presStyleCnt="0">
        <dgm:presLayoutVars>
          <dgm:dir/>
          <dgm:resizeHandles val="exact"/>
        </dgm:presLayoutVars>
      </dgm:prSet>
      <dgm:spPr/>
    </dgm:pt>
    <dgm:pt modelId="{CFE2FCCD-DB4D-4A1A-95E8-080ADFB8545C}" type="pres">
      <dgm:prSet presAssocID="{E4EC4B9B-5C6D-4795-AC65-5D1400AAD0EC}" presName="arrow" presStyleLbl="bgShp" presStyleIdx="0" presStyleCnt="1"/>
      <dgm:spPr/>
    </dgm:pt>
    <dgm:pt modelId="{A82879E0-E49A-41F0-A834-DD8A65E72E25}" type="pres">
      <dgm:prSet presAssocID="{E4EC4B9B-5C6D-4795-AC65-5D1400AAD0EC}" presName="linearProcess" presStyleCnt="0"/>
      <dgm:spPr/>
    </dgm:pt>
    <dgm:pt modelId="{C9E34D16-4654-4203-A7F2-FEA7D347F7C5}" type="pres">
      <dgm:prSet presAssocID="{72D8F69F-5470-443D-963E-CB2D4BE6B320}" presName="textNode" presStyleLbl="node1" presStyleIdx="0" presStyleCnt="5">
        <dgm:presLayoutVars>
          <dgm:bulletEnabled val="1"/>
        </dgm:presLayoutVars>
      </dgm:prSet>
      <dgm:spPr/>
      <dgm:t>
        <a:bodyPr/>
        <a:lstStyle/>
        <a:p>
          <a:endParaRPr lang="ru-RU"/>
        </a:p>
      </dgm:t>
    </dgm:pt>
    <dgm:pt modelId="{7EB0D6D7-7FF9-4218-A8DB-5F96FADCB811}" type="pres">
      <dgm:prSet presAssocID="{C5D45AA4-F570-4922-98D7-395CA4862F75}" presName="sibTrans" presStyleCnt="0"/>
      <dgm:spPr/>
    </dgm:pt>
    <dgm:pt modelId="{1267618D-99AB-463A-9395-C587417BC1CE}" type="pres">
      <dgm:prSet presAssocID="{1CEC7D58-2247-488F-9DB5-8F4A42D3F764}" presName="textNode" presStyleLbl="node1" presStyleIdx="1" presStyleCnt="5">
        <dgm:presLayoutVars>
          <dgm:bulletEnabled val="1"/>
        </dgm:presLayoutVars>
      </dgm:prSet>
      <dgm:spPr/>
      <dgm:t>
        <a:bodyPr/>
        <a:lstStyle/>
        <a:p>
          <a:endParaRPr lang="ru-RU"/>
        </a:p>
      </dgm:t>
    </dgm:pt>
    <dgm:pt modelId="{EA79C81C-1F51-4591-B1C0-E46F00B9ABA2}" type="pres">
      <dgm:prSet presAssocID="{3549BE9D-94BA-4656-BC8E-EDB5E27C3A72}" presName="sibTrans" presStyleCnt="0"/>
      <dgm:spPr/>
    </dgm:pt>
    <dgm:pt modelId="{D53A023D-62C5-4B2F-8331-75F7991438F5}" type="pres">
      <dgm:prSet presAssocID="{9BBFE46B-B257-4946-9F19-8A9524B46A1E}" presName="textNode" presStyleLbl="node1" presStyleIdx="2" presStyleCnt="5">
        <dgm:presLayoutVars>
          <dgm:bulletEnabled val="1"/>
        </dgm:presLayoutVars>
      </dgm:prSet>
      <dgm:spPr/>
      <dgm:t>
        <a:bodyPr/>
        <a:lstStyle/>
        <a:p>
          <a:endParaRPr lang="ru-RU"/>
        </a:p>
      </dgm:t>
    </dgm:pt>
    <dgm:pt modelId="{E5B19151-156B-473F-AA61-2B4244D4E0D4}" type="pres">
      <dgm:prSet presAssocID="{6D38DC70-D52B-4CB4-9CDE-5893C4C46715}" presName="sibTrans" presStyleCnt="0"/>
      <dgm:spPr/>
    </dgm:pt>
    <dgm:pt modelId="{CCBAE9C6-364B-4540-88E8-15C41BB7516F}" type="pres">
      <dgm:prSet presAssocID="{751E050D-EF10-4E5F-83DC-EA534D2F777C}" presName="textNode" presStyleLbl="node1" presStyleIdx="3" presStyleCnt="5">
        <dgm:presLayoutVars>
          <dgm:bulletEnabled val="1"/>
        </dgm:presLayoutVars>
      </dgm:prSet>
      <dgm:spPr/>
      <dgm:t>
        <a:bodyPr/>
        <a:lstStyle/>
        <a:p>
          <a:endParaRPr lang="ru-RU"/>
        </a:p>
      </dgm:t>
    </dgm:pt>
    <dgm:pt modelId="{2D106E9F-6EA0-4338-8488-8932B2F8FB42}" type="pres">
      <dgm:prSet presAssocID="{89D5B528-CCD0-4C5D-9893-955B0D423D1C}" presName="sibTrans" presStyleCnt="0"/>
      <dgm:spPr/>
    </dgm:pt>
    <dgm:pt modelId="{B4DB3232-A93D-48EE-B7A4-2397F06F1978}" type="pres">
      <dgm:prSet presAssocID="{91574BCE-B685-41B7-8F38-176F094FF61B}" presName="textNode" presStyleLbl="node1" presStyleIdx="4" presStyleCnt="5">
        <dgm:presLayoutVars>
          <dgm:bulletEnabled val="1"/>
        </dgm:presLayoutVars>
      </dgm:prSet>
      <dgm:spPr/>
      <dgm:t>
        <a:bodyPr/>
        <a:lstStyle/>
        <a:p>
          <a:endParaRPr lang="ru-RU"/>
        </a:p>
      </dgm:t>
    </dgm:pt>
  </dgm:ptLst>
  <dgm:cxnLst>
    <dgm:cxn modelId="{9293A026-E118-475C-9B91-C8886F796C3C}" srcId="{E4EC4B9B-5C6D-4795-AC65-5D1400AAD0EC}" destId="{1CEC7D58-2247-488F-9DB5-8F4A42D3F764}" srcOrd="1" destOrd="0" parTransId="{A5B6BB53-D41E-4D53-93A7-E28582A4EFC9}" sibTransId="{3549BE9D-94BA-4656-BC8E-EDB5E27C3A72}"/>
    <dgm:cxn modelId="{DF706CF5-2B47-427D-A572-3A3DE4F5B736}" srcId="{E4EC4B9B-5C6D-4795-AC65-5D1400AAD0EC}" destId="{72D8F69F-5470-443D-963E-CB2D4BE6B320}" srcOrd="0" destOrd="0" parTransId="{C96D83BD-370C-4A35-B7D3-69115309128D}" sibTransId="{C5D45AA4-F570-4922-98D7-395CA4862F75}"/>
    <dgm:cxn modelId="{327A0FD6-90A5-4661-97B2-58C25CBCB9E2}" srcId="{E4EC4B9B-5C6D-4795-AC65-5D1400AAD0EC}" destId="{9BBFE46B-B257-4946-9F19-8A9524B46A1E}" srcOrd="2" destOrd="0" parTransId="{D612ADAB-3408-4863-9D75-D3F5732C0110}" sibTransId="{6D38DC70-D52B-4CB4-9CDE-5893C4C46715}"/>
    <dgm:cxn modelId="{C7DB4CF6-2E48-4B7F-B75A-85F528FEC602}" type="presOf" srcId="{1CEC7D58-2247-488F-9DB5-8F4A42D3F764}" destId="{1267618D-99AB-463A-9395-C587417BC1CE}" srcOrd="0" destOrd="0" presId="urn:microsoft.com/office/officeart/2005/8/layout/hProcess9"/>
    <dgm:cxn modelId="{B4C287FF-6CC4-471C-AC75-87CA8179A9C1}" type="presOf" srcId="{751E050D-EF10-4E5F-83DC-EA534D2F777C}" destId="{CCBAE9C6-364B-4540-88E8-15C41BB7516F}" srcOrd="0" destOrd="0" presId="urn:microsoft.com/office/officeart/2005/8/layout/hProcess9"/>
    <dgm:cxn modelId="{7FB69D68-1F96-4B1A-8E8A-AEC38E315EF3}" type="presOf" srcId="{E4EC4B9B-5C6D-4795-AC65-5D1400AAD0EC}" destId="{E1EC813F-5224-4C52-8C5E-81B32E43296B}" srcOrd="0" destOrd="0" presId="urn:microsoft.com/office/officeart/2005/8/layout/hProcess9"/>
    <dgm:cxn modelId="{598B8AFD-DFA6-49DC-B05D-47184E59DBAB}" type="presOf" srcId="{72D8F69F-5470-443D-963E-CB2D4BE6B320}" destId="{C9E34D16-4654-4203-A7F2-FEA7D347F7C5}" srcOrd="0" destOrd="0" presId="urn:microsoft.com/office/officeart/2005/8/layout/hProcess9"/>
    <dgm:cxn modelId="{1FE62810-BDF3-4DC4-B278-7383CB241E0D}" srcId="{E4EC4B9B-5C6D-4795-AC65-5D1400AAD0EC}" destId="{91574BCE-B685-41B7-8F38-176F094FF61B}" srcOrd="4" destOrd="0" parTransId="{3728A9F2-13F2-4BE1-BE6A-995AA65790EC}" sibTransId="{26A8F90D-E1A3-46D7-A4E6-5D858CEAB828}"/>
    <dgm:cxn modelId="{3F469D63-94C3-461D-9B32-E85A36BDCE87}" type="presOf" srcId="{9BBFE46B-B257-4946-9F19-8A9524B46A1E}" destId="{D53A023D-62C5-4B2F-8331-75F7991438F5}" srcOrd="0" destOrd="0" presId="urn:microsoft.com/office/officeart/2005/8/layout/hProcess9"/>
    <dgm:cxn modelId="{34E1D89A-31A1-447D-A0D4-98031323852E}" srcId="{E4EC4B9B-5C6D-4795-AC65-5D1400AAD0EC}" destId="{751E050D-EF10-4E5F-83DC-EA534D2F777C}" srcOrd="3" destOrd="0" parTransId="{8656E7C9-ECD8-4F4A-9D14-10219729368A}" sibTransId="{89D5B528-CCD0-4C5D-9893-955B0D423D1C}"/>
    <dgm:cxn modelId="{9BB6857F-ADC4-48C9-B2D8-AF68851DB8ED}" type="presOf" srcId="{91574BCE-B685-41B7-8F38-176F094FF61B}" destId="{B4DB3232-A93D-48EE-B7A4-2397F06F1978}" srcOrd="0" destOrd="0" presId="urn:microsoft.com/office/officeart/2005/8/layout/hProcess9"/>
    <dgm:cxn modelId="{B0C5AC85-7058-4D3E-B976-8F9A4AF71822}" type="presParOf" srcId="{E1EC813F-5224-4C52-8C5E-81B32E43296B}" destId="{CFE2FCCD-DB4D-4A1A-95E8-080ADFB8545C}" srcOrd="0" destOrd="0" presId="urn:microsoft.com/office/officeart/2005/8/layout/hProcess9"/>
    <dgm:cxn modelId="{49665135-A2A6-44A8-B498-7178559FEC97}" type="presParOf" srcId="{E1EC813F-5224-4C52-8C5E-81B32E43296B}" destId="{A82879E0-E49A-41F0-A834-DD8A65E72E25}" srcOrd="1" destOrd="0" presId="urn:microsoft.com/office/officeart/2005/8/layout/hProcess9"/>
    <dgm:cxn modelId="{751FAD95-FCDC-4803-9AC9-0AAFF4E0F0E9}" type="presParOf" srcId="{A82879E0-E49A-41F0-A834-DD8A65E72E25}" destId="{C9E34D16-4654-4203-A7F2-FEA7D347F7C5}" srcOrd="0" destOrd="0" presId="urn:microsoft.com/office/officeart/2005/8/layout/hProcess9"/>
    <dgm:cxn modelId="{602E2BFE-45FE-45B4-8E5D-A1FE96C76438}" type="presParOf" srcId="{A82879E0-E49A-41F0-A834-DD8A65E72E25}" destId="{7EB0D6D7-7FF9-4218-A8DB-5F96FADCB811}" srcOrd="1" destOrd="0" presId="urn:microsoft.com/office/officeart/2005/8/layout/hProcess9"/>
    <dgm:cxn modelId="{320B7B53-F40E-4CC4-B2D3-49C08A5DFC11}" type="presParOf" srcId="{A82879E0-E49A-41F0-A834-DD8A65E72E25}" destId="{1267618D-99AB-463A-9395-C587417BC1CE}" srcOrd="2" destOrd="0" presId="urn:microsoft.com/office/officeart/2005/8/layout/hProcess9"/>
    <dgm:cxn modelId="{91D43FC2-D123-4361-8E7D-1FCE24FC9AD9}" type="presParOf" srcId="{A82879E0-E49A-41F0-A834-DD8A65E72E25}" destId="{EA79C81C-1F51-4591-B1C0-E46F00B9ABA2}" srcOrd="3" destOrd="0" presId="urn:microsoft.com/office/officeart/2005/8/layout/hProcess9"/>
    <dgm:cxn modelId="{8E413092-B552-433D-B269-1315AA71ACCE}" type="presParOf" srcId="{A82879E0-E49A-41F0-A834-DD8A65E72E25}" destId="{D53A023D-62C5-4B2F-8331-75F7991438F5}" srcOrd="4" destOrd="0" presId="urn:microsoft.com/office/officeart/2005/8/layout/hProcess9"/>
    <dgm:cxn modelId="{B59EA4D9-5B48-4A92-9DA5-06F2F51E0490}" type="presParOf" srcId="{A82879E0-E49A-41F0-A834-DD8A65E72E25}" destId="{E5B19151-156B-473F-AA61-2B4244D4E0D4}" srcOrd="5" destOrd="0" presId="urn:microsoft.com/office/officeart/2005/8/layout/hProcess9"/>
    <dgm:cxn modelId="{D270AF40-E332-403E-ADD8-EEE83460B6F9}" type="presParOf" srcId="{A82879E0-E49A-41F0-A834-DD8A65E72E25}" destId="{CCBAE9C6-364B-4540-88E8-15C41BB7516F}" srcOrd="6" destOrd="0" presId="urn:microsoft.com/office/officeart/2005/8/layout/hProcess9"/>
    <dgm:cxn modelId="{8841A923-A09B-49E5-A902-7A72E6E92CCF}" type="presParOf" srcId="{A82879E0-E49A-41F0-A834-DD8A65E72E25}" destId="{2D106E9F-6EA0-4338-8488-8932B2F8FB42}" srcOrd="7" destOrd="0" presId="urn:microsoft.com/office/officeart/2005/8/layout/hProcess9"/>
    <dgm:cxn modelId="{F06472D0-4210-41C0-A929-BF2FFC622586}" type="presParOf" srcId="{A82879E0-E49A-41F0-A834-DD8A65E72E25}" destId="{B4DB3232-A93D-48EE-B7A4-2397F06F1978}"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A8C911-8FB0-4B7E-9999-2D3EBBDF560E}" type="datetimeFigureOut">
              <a:rPr lang="ru-RU" smtClean="0"/>
              <a:t>10.06.2022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CB7EF0-374E-40BD-A6B3-D0230E785F39}" type="slidenum">
              <a:rPr lang="ru-RU" smtClean="0"/>
              <a:t>‹#›</a:t>
            </a:fld>
            <a:endParaRPr lang="ru-RU"/>
          </a:p>
        </p:txBody>
      </p:sp>
    </p:spTree>
    <p:extLst>
      <p:ext uri="{BB962C8B-B14F-4D97-AF65-F5344CB8AC3E}">
        <p14:creationId xmlns:p14="http://schemas.microsoft.com/office/powerpoint/2010/main" val="3629519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2CB7EF0-374E-40BD-A6B3-D0230E785F39}" type="slidenum">
              <a:rPr lang="ru-RU" smtClean="0"/>
              <a:t>1</a:t>
            </a:fld>
            <a:endParaRPr lang="ru-RU"/>
          </a:p>
        </p:txBody>
      </p:sp>
    </p:spTree>
    <p:extLst>
      <p:ext uri="{BB962C8B-B14F-4D97-AF65-F5344CB8AC3E}">
        <p14:creationId xmlns:p14="http://schemas.microsoft.com/office/powerpoint/2010/main" val="1461077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2CB7EF0-374E-40BD-A6B3-D0230E785F39}" type="slidenum">
              <a:rPr lang="ru-RU" smtClean="0"/>
              <a:t>2</a:t>
            </a:fld>
            <a:endParaRPr lang="ru-RU"/>
          </a:p>
        </p:txBody>
      </p:sp>
    </p:spTree>
    <p:extLst>
      <p:ext uri="{BB962C8B-B14F-4D97-AF65-F5344CB8AC3E}">
        <p14:creationId xmlns:p14="http://schemas.microsoft.com/office/powerpoint/2010/main" val="148022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2CB7EF0-374E-40BD-A6B3-D0230E785F39}" type="slidenum">
              <a:rPr lang="ru-RU" smtClean="0"/>
              <a:t>3</a:t>
            </a:fld>
            <a:endParaRPr lang="ru-RU"/>
          </a:p>
        </p:txBody>
      </p:sp>
    </p:spTree>
    <p:extLst>
      <p:ext uri="{BB962C8B-B14F-4D97-AF65-F5344CB8AC3E}">
        <p14:creationId xmlns:p14="http://schemas.microsoft.com/office/powerpoint/2010/main" val="37045062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2CB7EF0-374E-40BD-A6B3-D0230E785F39}" type="slidenum">
              <a:rPr lang="ru-RU" smtClean="0"/>
              <a:t>4</a:t>
            </a:fld>
            <a:endParaRPr lang="ru-RU"/>
          </a:p>
        </p:txBody>
      </p:sp>
    </p:spTree>
    <p:extLst>
      <p:ext uri="{BB962C8B-B14F-4D97-AF65-F5344CB8AC3E}">
        <p14:creationId xmlns:p14="http://schemas.microsoft.com/office/powerpoint/2010/main" val="1470151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a:ln/>
        </p:spPr>
      </p:sp>
      <p:sp>
        <p:nvSpPr>
          <p:cNvPr id="22530" name="Notes Placeholder 2"/>
          <p:cNvSpPr>
            <a:spLocks noGrp="1"/>
          </p:cNvSpPr>
          <p:nvPr>
            <p:ph type="body" idx="1"/>
          </p:nvPr>
        </p:nvSpPr>
        <p:spPr>
          <a:noFill/>
          <a:ln/>
        </p:spPr>
        <p:txBody>
          <a:bodyPr wrap="square"/>
          <a:lstStyle/>
          <a:p>
            <a:r>
              <a:rPr lang="en-US" dirty="0" smtClean="0"/>
              <a:t>An important category of cost to identify when making decisions includes costs that were incurred in the past and cannot be changed regardless of the decision made. These costs are called sunk costs and are not relevant for a decision.</a:t>
            </a:r>
          </a:p>
          <a:p>
            <a:r>
              <a:rPr lang="en-US" dirty="0" smtClean="0"/>
              <a:t>You pay $20 for a ticket, but by halftime</a:t>
            </a:r>
          </a:p>
          <a:p>
            <a:r>
              <a:rPr lang="en-US" dirty="0" smtClean="0"/>
              <a:t>your team is losing 56–0. You stay because you say to yourself, “I want to get my money’s</a:t>
            </a:r>
          </a:p>
          <a:p>
            <a:r>
              <a:rPr lang="en-US" dirty="0" smtClean="0"/>
              <a:t>worth. ”Of course, you cannot get your money’s worth, even if you stay. The ticket price does</a:t>
            </a:r>
          </a:p>
          <a:p>
            <a:r>
              <a:rPr lang="en-US" dirty="0" smtClean="0"/>
              <a:t>not vary with the decision to stay or leave. You should make the decision without considering</a:t>
            </a:r>
          </a:p>
          <a:p>
            <a:r>
              <a:rPr lang="en-US" dirty="0" smtClean="0"/>
              <a:t>the ticket price, which is a sunk cost and therefore not relevant to the decision.</a:t>
            </a:r>
          </a:p>
        </p:txBody>
      </p:sp>
      <p:sp>
        <p:nvSpPr>
          <p:cNvPr id="4" name="Slide Number Placeholder 3"/>
          <p:cNvSpPr>
            <a:spLocks noGrp="1"/>
          </p:cNvSpPr>
          <p:nvPr>
            <p:ph type="sldNum" sz="quarter" idx="5"/>
          </p:nvPr>
        </p:nvSpPr>
        <p:spPr/>
        <p:txBody>
          <a:bodyPr/>
          <a:lstStyle/>
          <a:p>
            <a:pPr>
              <a:defRPr/>
            </a:pPr>
            <a:fld id="{27518F7B-2F4D-4ACB-BA44-6F3E9CA1A023}" type="slidenum">
              <a:rPr lang="en-US" smtClean="0"/>
              <a:pPr>
                <a:defRPr/>
              </a:pPr>
              <a:t>5</a:t>
            </a:fld>
            <a:endParaRPr lang="en-US" dirty="0"/>
          </a:p>
        </p:txBody>
      </p:sp>
    </p:spTree>
    <p:extLst>
      <p:ext uri="{BB962C8B-B14F-4D97-AF65-F5344CB8AC3E}">
        <p14:creationId xmlns:p14="http://schemas.microsoft.com/office/powerpoint/2010/main" val="2026508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a:ln/>
        </p:spPr>
      </p:sp>
      <p:sp>
        <p:nvSpPr>
          <p:cNvPr id="24578" name="Notes Placeholder 2"/>
          <p:cNvSpPr>
            <a:spLocks noGrp="1"/>
          </p:cNvSpPr>
          <p:nvPr>
            <p:ph type="body" idx="1"/>
          </p:nvPr>
        </p:nvSpPr>
        <p:spPr>
          <a:noFill/>
          <a:ln/>
        </p:spPr>
        <p:txBody>
          <a:bodyPr wrap="square"/>
          <a:lstStyle/>
          <a:p>
            <a:r>
              <a:rPr lang="en-US" smtClean="0"/>
              <a:t>Differential analysis is useful for many decisions that managers make about pricing because it provides information about the likely impact of these decisions on profit. Variable costs must always be covered and fixed costs must be covered in the long run.</a:t>
            </a:r>
          </a:p>
        </p:txBody>
      </p:sp>
      <p:sp>
        <p:nvSpPr>
          <p:cNvPr id="4" name="Slide Number Placeholder 3"/>
          <p:cNvSpPr>
            <a:spLocks noGrp="1"/>
          </p:cNvSpPr>
          <p:nvPr>
            <p:ph type="sldNum" sz="quarter" idx="5"/>
          </p:nvPr>
        </p:nvSpPr>
        <p:spPr/>
        <p:txBody>
          <a:bodyPr/>
          <a:lstStyle/>
          <a:p>
            <a:pPr>
              <a:defRPr/>
            </a:pPr>
            <a:fld id="{1A7F4F34-3218-410E-BCD1-5C56521C4690}" type="slidenum">
              <a:rPr lang="en-US" smtClean="0"/>
              <a:pPr>
                <a:defRPr/>
              </a:pPr>
              <a:t>10</a:t>
            </a:fld>
            <a:endParaRPr lang="en-US" dirty="0"/>
          </a:p>
        </p:txBody>
      </p:sp>
    </p:spTree>
    <p:extLst>
      <p:ext uri="{BB962C8B-B14F-4D97-AF65-F5344CB8AC3E}">
        <p14:creationId xmlns:p14="http://schemas.microsoft.com/office/powerpoint/2010/main" val="2354975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7"/>
          <p:cNvSpPr>
            <a:spLocks noGrp="1" noChangeArrowheads="1"/>
          </p:cNvSpPr>
          <p:nvPr>
            <p:ph type="sldNum" sz="quarter" idx="5"/>
          </p:nvPr>
        </p:nvSpPr>
        <p:spPr>
          <a:xfrm>
            <a:off x="3850805" y="9540461"/>
            <a:ext cx="2851924" cy="306783"/>
          </a:xfrm>
          <a:noFill/>
        </p:spPr>
        <p:txBody>
          <a:bodyPr/>
          <a:lstStyle/>
          <a:p>
            <a:fld id="{AF2651E0-E7B2-4A36-AE3E-5583B5F9BC6D}" type="slidenum">
              <a:rPr lang="de-DE" smtClean="0"/>
              <a:pPr/>
              <a:t>24</a:t>
            </a:fld>
            <a:endParaRPr lang="de-DE" smtClean="0"/>
          </a:p>
        </p:txBody>
      </p:sp>
      <p:sp>
        <p:nvSpPr>
          <p:cNvPr id="200707" name="Rectangle 2"/>
          <p:cNvSpPr>
            <a:spLocks noGrp="1" noRot="1" noChangeAspect="1" noChangeArrowheads="1" noTextEdit="1"/>
          </p:cNvSpPr>
          <p:nvPr>
            <p:ph type="sldImg"/>
          </p:nvPr>
        </p:nvSpPr>
        <p:spPr>
          <a:xfrm>
            <a:off x="158750" y="766763"/>
            <a:ext cx="6488113" cy="3651250"/>
          </a:xfrm>
          <a:ln/>
        </p:spPr>
      </p:sp>
      <p:sp>
        <p:nvSpPr>
          <p:cNvPr id="200708" name="Rectangle 3"/>
          <p:cNvSpPr>
            <a:spLocks noGrp="1" noChangeArrowheads="1"/>
          </p:cNvSpPr>
          <p:nvPr>
            <p:ph type="body" idx="1"/>
          </p:nvPr>
        </p:nvSpPr>
        <p:spPr>
          <a:xfrm>
            <a:off x="932814" y="4660558"/>
            <a:ext cx="4915754" cy="278171"/>
          </a:xfrm>
          <a:noFill/>
          <a:ln/>
        </p:spPr>
        <p:txBody>
          <a:bodyPr lIns="91478" tIns="45739" rIns="91478" bIns="45739"/>
          <a:lstStyle/>
          <a:p>
            <a:pPr defTabSz="931863"/>
            <a:endParaRPr lang="de-DE" smtClean="0"/>
          </a:p>
        </p:txBody>
      </p:sp>
    </p:spTree>
    <p:extLst>
      <p:ext uri="{BB962C8B-B14F-4D97-AF65-F5344CB8AC3E}">
        <p14:creationId xmlns:p14="http://schemas.microsoft.com/office/powerpoint/2010/main" val="28561296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7"/>
          <p:cNvSpPr>
            <a:spLocks noGrp="1" noChangeArrowheads="1"/>
          </p:cNvSpPr>
          <p:nvPr>
            <p:ph type="sldNum" sz="quarter" idx="5"/>
          </p:nvPr>
        </p:nvSpPr>
        <p:spPr>
          <a:xfrm>
            <a:off x="3850805" y="9540451"/>
            <a:ext cx="2851924" cy="306783"/>
          </a:xfrm>
          <a:noFill/>
        </p:spPr>
        <p:txBody>
          <a:bodyPr/>
          <a:lstStyle/>
          <a:p>
            <a:fld id="{7A3637DC-7E6B-4BB7-8E86-3B4A9EFF1C1F}" type="slidenum">
              <a:rPr lang="de-DE" smtClean="0"/>
              <a:pPr/>
              <a:t>25</a:t>
            </a:fld>
            <a:endParaRPr lang="de-DE" smtClean="0"/>
          </a:p>
        </p:txBody>
      </p:sp>
      <p:sp>
        <p:nvSpPr>
          <p:cNvPr id="199683" name="Rectangle 2"/>
          <p:cNvSpPr>
            <a:spLocks noGrp="1" noRot="1" noChangeAspect="1" noChangeArrowheads="1" noTextEdit="1"/>
          </p:cNvSpPr>
          <p:nvPr>
            <p:ph type="sldImg"/>
          </p:nvPr>
        </p:nvSpPr>
        <p:spPr>
          <a:xfrm>
            <a:off x="157163" y="765175"/>
            <a:ext cx="6492875" cy="3652838"/>
          </a:xfrm>
          <a:ln/>
        </p:spPr>
      </p:sp>
      <p:sp>
        <p:nvSpPr>
          <p:cNvPr id="199684" name="Rectangle 3"/>
          <p:cNvSpPr>
            <a:spLocks noGrp="1" noChangeArrowheads="1"/>
          </p:cNvSpPr>
          <p:nvPr>
            <p:ph type="body" idx="1"/>
          </p:nvPr>
        </p:nvSpPr>
        <p:spPr>
          <a:xfrm>
            <a:off x="932814" y="4660548"/>
            <a:ext cx="4915754" cy="278171"/>
          </a:xfrm>
          <a:noFill/>
          <a:ln/>
        </p:spPr>
        <p:txBody>
          <a:bodyPr lIns="91596" tIns="45798" rIns="91596" bIns="45798"/>
          <a:lstStyle/>
          <a:p>
            <a:pPr defTabSz="931863"/>
            <a:endParaRPr lang="de-DE" smtClean="0"/>
          </a:p>
        </p:txBody>
      </p:sp>
    </p:spTree>
    <p:extLst>
      <p:ext uri="{BB962C8B-B14F-4D97-AF65-F5344CB8AC3E}">
        <p14:creationId xmlns:p14="http://schemas.microsoft.com/office/powerpoint/2010/main" val="1759996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FF36A19E-A243-482F-8C6E-61291174E2BF}" type="slidenum">
              <a:rPr lang="ru-RU" smtClean="0"/>
              <a:t>35</a:t>
            </a:fld>
            <a:endParaRPr lang="ru-RU"/>
          </a:p>
        </p:txBody>
      </p:sp>
    </p:spTree>
    <p:extLst>
      <p:ext uri="{BB962C8B-B14F-4D97-AF65-F5344CB8AC3E}">
        <p14:creationId xmlns:p14="http://schemas.microsoft.com/office/powerpoint/2010/main" val="13786995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617663"/>
            <a:ext cx="9144000" cy="2387600"/>
          </a:xfrm>
        </p:spPr>
        <p:txBody>
          <a:bodyPr anchor="b"/>
          <a:lstStyle>
            <a:lvl1pPr algn="ctr">
              <a:defRPr sz="6000" b="1">
                <a:solidFill>
                  <a:schemeClr val="bg1"/>
                </a:solidFill>
              </a:defRPr>
            </a:lvl1pPr>
          </a:lstStyle>
          <a:p>
            <a:r>
              <a:rPr lang="ru-RU" smtClean="0"/>
              <a:t>Образец заголовка</a:t>
            </a:r>
            <a:endParaRPr lang="ru-RU"/>
          </a:p>
        </p:txBody>
      </p:sp>
    </p:spTree>
    <p:extLst>
      <p:ext uri="{BB962C8B-B14F-4D97-AF65-F5344CB8AC3E}">
        <p14:creationId xmlns:p14="http://schemas.microsoft.com/office/powerpoint/2010/main" val="39485191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012950"/>
            <a:ext cx="10515600" cy="1325563"/>
          </a:xfrm>
        </p:spPr>
        <p:txBody>
          <a:bodyPr/>
          <a:lstStyle>
            <a:lvl1pPr algn="ctr">
              <a:defRPr b="1" i="0">
                <a:solidFill>
                  <a:schemeClr val="bg1"/>
                </a:solidFill>
              </a:defRPr>
            </a:lvl1pPr>
          </a:lstStyle>
          <a:p>
            <a:r>
              <a:rPr lang="ru-RU" smtClean="0"/>
              <a:t>Образец заголовка</a:t>
            </a:r>
            <a:endParaRPr lang="ru-RU"/>
          </a:p>
        </p:txBody>
      </p:sp>
    </p:spTree>
    <p:extLst>
      <p:ext uri="{BB962C8B-B14F-4D97-AF65-F5344CB8AC3E}">
        <p14:creationId xmlns:p14="http://schemas.microsoft.com/office/powerpoint/2010/main" val="3974832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Tree>
    <p:extLst>
      <p:ext uri="{BB962C8B-B14F-4D97-AF65-F5344CB8AC3E}">
        <p14:creationId xmlns:p14="http://schemas.microsoft.com/office/powerpoint/2010/main" val="1692409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716584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4214879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Tree>
    <p:extLst>
      <p:ext uri="{BB962C8B-B14F-4D97-AF65-F5344CB8AC3E}">
        <p14:creationId xmlns:p14="http://schemas.microsoft.com/office/powerpoint/2010/main" val="3213888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5449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97145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7217525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121798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679503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10.06.2022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dirty="0"/>
          </a:p>
        </p:txBody>
      </p:sp>
    </p:spTree>
    <p:extLst>
      <p:ext uri="{BB962C8B-B14F-4D97-AF65-F5344CB8AC3E}">
        <p14:creationId xmlns:p14="http://schemas.microsoft.com/office/powerpoint/2010/main" val="58201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0D5F60-3A8F-4753-829B-F57653451926}" type="datetimeFigureOut">
              <a:rPr lang="ru-RU" smtClean="0"/>
              <a:t>10.06.2022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C9E4B9-A8B0-4C88-AD25-4CE7A2B34F90}" type="slidenum">
              <a:rPr lang="ru-RU" smtClean="0"/>
              <a:t>‹#›</a:t>
            </a:fld>
            <a:endParaRPr lang="ru-RU"/>
          </a:p>
        </p:txBody>
      </p:sp>
    </p:spTree>
    <p:extLst>
      <p:ext uri="{BB962C8B-B14F-4D97-AF65-F5344CB8AC3E}">
        <p14:creationId xmlns:p14="http://schemas.microsoft.com/office/powerpoint/2010/main" val="13987101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0.wmf"/><Relationship Id="rId5" Type="http://schemas.openxmlformats.org/officeDocument/2006/relationships/oleObject" Target="../embeddings/oleObject2.bin"/><Relationship Id="rId4" Type="http://schemas.openxmlformats.org/officeDocument/2006/relationships/image" Target="../media/image9.wmf"/></Relationships>
</file>

<file path=ppt/slides/_rels/slide15.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hyperlink" Target="https://en.sng1lib.org/g/James%20Brickley" TargetMode="External"/><Relationship Id="rId7" Type="http://schemas.openxmlformats.org/officeDocument/2006/relationships/hyperlink" Target="https://en.sng1lib.org/g/James%20A.%20Brander" TargetMode="External"/><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hyperlink" Target="https://en.sng1lib.org/g/Jeffrey%20M.%20Perloff" TargetMode="External"/><Relationship Id="rId5" Type="http://schemas.openxmlformats.org/officeDocument/2006/relationships/hyperlink" Target="https://en.sng1lib.org/g/Jerold%20L.%20Zimmerman" TargetMode="External"/><Relationship Id="rId4" Type="http://schemas.openxmlformats.org/officeDocument/2006/relationships/hyperlink" Target="https://en.sng1lib.org/g/Clifford%20W.%20Smi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ru-RU" sz="4400" dirty="0" smtClean="0"/>
              <a:t>Компания </a:t>
            </a:r>
            <a:r>
              <a:rPr lang="ru-RU" sz="4400" dirty="0" err="1" smtClean="0"/>
              <a:t>харажатлари</a:t>
            </a:r>
            <a:r>
              <a:rPr lang="ru-RU" sz="4400" dirty="0" smtClean="0"/>
              <a:t> </a:t>
            </a:r>
            <a:r>
              <a:rPr lang="ru-RU" sz="4400" dirty="0" err="1" smtClean="0"/>
              <a:t>таҳлили</a:t>
            </a:r>
            <a:r>
              <a:rPr lang="en-US" sz="4400" dirty="0" smtClean="0"/>
              <a:t>. </a:t>
            </a:r>
            <a:r>
              <a:rPr lang="ru-RU" sz="4400" dirty="0" err="1"/>
              <a:t>Компанияларда</a:t>
            </a:r>
            <a:r>
              <a:rPr lang="ru-RU" sz="4400" dirty="0"/>
              <a:t> </a:t>
            </a:r>
            <a:r>
              <a:rPr lang="ru-RU" sz="4400" dirty="0" err="1"/>
              <a:t>самарадорликни</a:t>
            </a:r>
            <a:r>
              <a:rPr lang="ru-RU" sz="4400" dirty="0"/>
              <a:t> </a:t>
            </a:r>
            <a:r>
              <a:rPr lang="ru-RU" sz="4400" dirty="0" err="1"/>
              <a:t>ўлчаш</a:t>
            </a:r>
            <a:r>
              <a:rPr lang="ru-RU" sz="4400" dirty="0"/>
              <a:t> </a:t>
            </a:r>
            <a:r>
              <a:rPr lang="ru-RU" sz="4400" dirty="0" err="1"/>
              <a:t>ва</a:t>
            </a:r>
            <a:r>
              <a:rPr lang="ru-RU" sz="4400" dirty="0"/>
              <a:t> </a:t>
            </a:r>
            <a:r>
              <a:rPr lang="ru-RU" sz="4400" dirty="0" err="1"/>
              <a:t>бошқариш</a:t>
            </a:r>
            <a:endParaRPr lang="ru-RU" sz="4400" dirty="0"/>
          </a:p>
        </p:txBody>
      </p:sp>
      <p:sp>
        <p:nvSpPr>
          <p:cNvPr id="3" name="TextBox 2"/>
          <p:cNvSpPr txBox="1"/>
          <p:nvPr/>
        </p:nvSpPr>
        <p:spPr>
          <a:xfrm>
            <a:off x="3489434" y="4414345"/>
            <a:ext cx="5044966" cy="1323439"/>
          </a:xfrm>
          <a:prstGeom prst="rect">
            <a:avLst/>
          </a:prstGeom>
          <a:noFill/>
        </p:spPr>
        <p:txBody>
          <a:bodyPr wrap="square" rtlCol="0">
            <a:spAutoFit/>
          </a:bodyPr>
          <a:lstStyle/>
          <a:p>
            <a:pPr algn="ctr"/>
            <a:r>
              <a:rPr lang="en-US" sz="2000" b="1">
                <a:solidFill>
                  <a:schemeClr val="bg1"/>
                </a:solidFill>
                <a:latin typeface="Times New Roman" panose="02020603050405020304" pitchFamily="18" charset="0"/>
                <a:cs typeface="Times New Roman" panose="02020603050405020304" pitchFamily="18" charset="0"/>
              </a:rPr>
              <a:t>MANAGERIAL ECONOMICS</a:t>
            </a:r>
          </a:p>
          <a:p>
            <a:pPr algn="ctr"/>
            <a:r>
              <a:rPr lang="uz-Cyrl-UZ" sz="2000" smtClean="0">
                <a:solidFill>
                  <a:schemeClr val="bg1"/>
                </a:solidFill>
                <a:latin typeface="Times New Roman" panose="02020603050405020304" pitchFamily="18" charset="0"/>
                <a:cs typeface="Times New Roman" panose="02020603050405020304" pitchFamily="18" charset="0"/>
              </a:rPr>
              <a:t>БОШҚАРУВ </a:t>
            </a:r>
            <a:r>
              <a:rPr lang="uz-Cyrl-UZ" sz="2000" dirty="0" smtClean="0">
                <a:solidFill>
                  <a:schemeClr val="bg1"/>
                </a:solidFill>
                <a:latin typeface="Times New Roman" panose="02020603050405020304" pitchFamily="18" charset="0"/>
                <a:cs typeface="Times New Roman" panose="02020603050405020304" pitchFamily="18" charset="0"/>
              </a:rPr>
              <a:t>ИҚТИСОДИЁТИ</a:t>
            </a:r>
          </a:p>
          <a:p>
            <a:pPr algn="ctr"/>
            <a:endParaRPr lang="uz-Cyrl-UZ" sz="2000" dirty="0">
              <a:solidFill>
                <a:schemeClr val="bg1"/>
              </a:solidFill>
              <a:latin typeface="Times New Roman" panose="02020603050405020304" pitchFamily="18" charset="0"/>
              <a:cs typeface="Times New Roman" panose="02020603050405020304" pitchFamily="18" charset="0"/>
            </a:endParaRPr>
          </a:p>
          <a:p>
            <a:pPr algn="ctr"/>
            <a:r>
              <a:rPr lang="uz-Cyrl-UZ" sz="2000" dirty="0">
                <a:solidFill>
                  <a:schemeClr val="bg1"/>
                </a:solidFill>
                <a:latin typeface="Times New Roman" panose="02020603050405020304" pitchFamily="18" charset="0"/>
                <a:cs typeface="Times New Roman" panose="02020603050405020304" pitchFamily="18" charset="0"/>
              </a:rPr>
              <a:t>и</a:t>
            </a:r>
            <a:r>
              <a:rPr lang="uz-Cyrl-UZ" sz="2000" dirty="0" smtClean="0">
                <a:solidFill>
                  <a:schemeClr val="bg1"/>
                </a:solidFill>
                <a:latin typeface="Times New Roman" panose="02020603050405020304" pitchFamily="18" charset="0"/>
                <a:cs typeface="Times New Roman" panose="02020603050405020304" pitchFamily="18" charset="0"/>
              </a:rPr>
              <a:t>.ф.д., доц. Э.А.Хошимов</a:t>
            </a: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0028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05973" y="259303"/>
            <a:ext cx="8734565" cy="1200329"/>
          </a:xfrm>
          <a:prstGeom prst="rect">
            <a:avLst/>
          </a:prstGeom>
          <a:noFill/>
        </p:spPr>
        <p:txBody>
          <a:bodyPr wrap="square" rtlCol="0">
            <a:spAutoFit/>
          </a:bodyPr>
          <a:lstStyle/>
          <a:p>
            <a:pPr algn="ctr"/>
            <a:r>
              <a:rPr lang="ru-RU" sz="3600" b="1" dirty="0" err="1" smtClean="0"/>
              <a:t>Аҳамиятли</a:t>
            </a:r>
            <a:r>
              <a:rPr lang="ru-RU" sz="3600" b="1" dirty="0" smtClean="0"/>
              <a:t> </a:t>
            </a:r>
            <a:r>
              <a:rPr lang="ru-RU" sz="3600" b="1" dirty="0" err="1" smtClean="0"/>
              <a:t>харажатлар</a:t>
            </a:r>
            <a:r>
              <a:rPr lang="ru-RU" sz="3600" b="1" dirty="0" smtClean="0"/>
              <a:t> </a:t>
            </a:r>
            <a:r>
              <a:rPr lang="ru-RU" sz="3600" b="1" dirty="0" err="1" smtClean="0"/>
              <a:t>концепцияси</a:t>
            </a:r>
            <a:r>
              <a:rPr lang="ru-RU" sz="3600" b="1" dirty="0" smtClean="0"/>
              <a:t>/</a:t>
            </a:r>
            <a:r>
              <a:rPr lang="en-US" sz="3600" b="1" dirty="0" smtClean="0"/>
              <a:t> relevant </a:t>
            </a:r>
            <a:r>
              <a:rPr lang="en-US" sz="3600" b="1" dirty="0"/>
              <a:t>cost </a:t>
            </a:r>
            <a:endParaRPr lang="ru-RU" b="1" dirty="0"/>
          </a:p>
        </p:txBody>
      </p:sp>
      <p:sp>
        <p:nvSpPr>
          <p:cNvPr id="3" name="TextBox 2"/>
          <p:cNvSpPr txBox="1"/>
          <p:nvPr/>
        </p:nvSpPr>
        <p:spPr>
          <a:xfrm>
            <a:off x="1856096" y="1583137"/>
            <a:ext cx="8407019" cy="42165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ru-RU" sz="2400" dirty="0" smtClean="0"/>
              <a:t>	</a:t>
            </a:r>
            <a:r>
              <a:rPr lang="ru-RU" sz="2200" dirty="0" err="1" smtClean="0"/>
              <a:t>Таъриф</a:t>
            </a:r>
            <a:r>
              <a:rPr lang="uz-Cyrl-UZ" sz="2200" dirty="0" smtClean="0"/>
              <a:t>га кўра,</a:t>
            </a:r>
            <a:r>
              <a:rPr lang="ru-RU" sz="2200" dirty="0" smtClean="0"/>
              <a:t> </a:t>
            </a:r>
            <a:r>
              <a:rPr lang="ru-RU" sz="2200" dirty="0" err="1"/>
              <a:t>харажатлар</a:t>
            </a:r>
            <a:r>
              <a:rPr lang="ru-RU" sz="2200" dirty="0"/>
              <a:t>, </a:t>
            </a:r>
            <a:r>
              <a:rPr lang="ru-RU" sz="2200" dirty="0" err="1"/>
              <a:t>агар</a:t>
            </a:r>
            <a:r>
              <a:rPr lang="ru-RU" sz="2200" dirty="0"/>
              <a:t> улар </a:t>
            </a:r>
            <a:r>
              <a:rPr lang="ru-RU" sz="2200" dirty="0" err="1"/>
              <a:t>бошқарув</a:t>
            </a:r>
            <a:r>
              <a:rPr lang="ru-RU" sz="2200" dirty="0"/>
              <a:t> </a:t>
            </a:r>
            <a:r>
              <a:rPr lang="ru-RU" sz="2200" dirty="0" err="1"/>
              <a:t>қарорига</a:t>
            </a:r>
            <a:r>
              <a:rPr lang="ru-RU" sz="2200" dirty="0"/>
              <a:t> </a:t>
            </a:r>
            <a:r>
              <a:rPr lang="ru-RU" sz="2200" dirty="0" err="1"/>
              <a:t>боғлиқ</a:t>
            </a:r>
            <a:r>
              <a:rPr lang="ru-RU" sz="2200" dirty="0"/>
              <a:t> </a:t>
            </a:r>
            <a:r>
              <a:rPr lang="ru-RU" sz="2200" dirty="0" err="1"/>
              <a:t>бўлса</a:t>
            </a:r>
            <a:r>
              <a:rPr lang="ru-RU" sz="2200" dirty="0"/>
              <a:t>, </a:t>
            </a:r>
            <a:r>
              <a:rPr lang="ru-RU" sz="2200" dirty="0" err="1" smtClean="0"/>
              <a:t>аҳамиятли</a:t>
            </a:r>
            <a:r>
              <a:rPr lang="ru-RU" sz="2200" dirty="0" smtClean="0"/>
              <a:t> (</a:t>
            </a:r>
            <a:r>
              <a:rPr lang="ru-RU" sz="2200" dirty="0" err="1" smtClean="0"/>
              <a:t>муҳим</a:t>
            </a:r>
            <a:r>
              <a:rPr lang="ru-RU" sz="2200" dirty="0" smtClean="0"/>
              <a:t>) </a:t>
            </a:r>
            <a:r>
              <a:rPr lang="ru-RU" sz="2200" dirty="0" err="1"/>
              <a:t>ҳисобланади</a:t>
            </a:r>
            <a:r>
              <a:rPr lang="ru-RU" sz="2200" dirty="0"/>
              <a:t>. </a:t>
            </a:r>
            <a:r>
              <a:rPr lang="ru-RU" sz="2200" dirty="0" err="1"/>
              <a:t>Қарор</a:t>
            </a:r>
            <a:r>
              <a:rPr lang="ru-RU" sz="2200" dirty="0"/>
              <a:t> </a:t>
            </a:r>
            <a:r>
              <a:rPr lang="ru-RU" sz="2200" dirty="0" err="1"/>
              <a:t>таъсир</a:t>
            </a:r>
            <a:r>
              <a:rPr lang="ru-RU" sz="2200" dirty="0"/>
              <a:t> </a:t>
            </a:r>
            <a:r>
              <a:rPr lang="ru-RU" sz="2200" dirty="0" err="1"/>
              <a:t>қилмайдиган</a:t>
            </a:r>
            <a:r>
              <a:rPr lang="ru-RU" sz="2200" dirty="0"/>
              <a:t> </a:t>
            </a:r>
            <a:r>
              <a:rPr lang="ru-RU" sz="2200" dirty="0" err="1"/>
              <a:t>ҳар</a:t>
            </a:r>
            <a:r>
              <a:rPr lang="ru-RU" sz="2200" dirty="0"/>
              <a:t> </a:t>
            </a:r>
            <a:r>
              <a:rPr lang="ru-RU" sz="2200" dirty="0" err="1"/>
              <a:t>қандай</a:t>
            </a:r>
            <a:r>
              <a:rPr lang="ru-RU" sz="2200" dirty="0"/>
              <a:t> </a:t>
            </a:r>
            <a:r>
              <a:rPr lang="ru-RU" sz="2200" dirty="0" err="1"/>
              <a:t>харажатлар</a:t>
            </a:r>
            <a:r>
              <a:rPr lang="ru-RU" sz="2200" dirty="0"/>
              <a:t> </a:t>
            </a:r>
            <a:r>
              <a:rPr lang="ru-RU" sz="2200" dirty="0" err="1"/>
              <a:t>аҳамиятсиз</a:t>
            </a:r>
            <a:r>
              <a:rPr lang="ru-RU" sz="2200" dirty="0"/>
              <a:t> </a:t>
            </a:r>
            <a:r>
              <a:rPr lang="ru-RU" sz="2200" dirty="0" err="1"/>
              <a:t>деб</a:t>
            </a:r>
            <a:r>
              <a:rPr lang="ru-RU" sz="2200" dirty="0"/>
              <a:t> </a:t>
            </a:r>
            <a:r>
              <a:rPr lang="ru-RU" sz="2200" dirty="0" err="1"/>
              <a:t>ҳисобланади</a:t>
            </a:r>
            <a:r>
              <a:rPr lang="ru-RU" sz="2200" dirty="0"/>
              <a:t>.</a:t>
            </a:r>
          </a:p>
          <a:p>
            <a:pPr algn="just"/>
            <a:r>
              <a:rPr lang="ru-RU" sz="2200" dirty="0" smtClean="0"/>
              <a:t>	</a:t>
            </a:r>
            <a:r>
              <a:rPr lang="ru-RU" sz="2200" dirty="0" err="1" smtClean="0"/>
              <a:t>Айтайлик</a:t>
            </a:r>
            <a:r>
              <a:rPr lang="ru-RU" sz="2200" dirty="0"/>
              <a:t>, </a:t>
            </a:r>
            <a:r>
              <a:rPr lang="ru-RU" sz="2200" dirty="0" err="1"/>
              <a:t>махсус</a:t>
            </a:r>
            <a:r>
              <a:rPr lang="ru-RU" sz="2200" dirty="0"/>
              <a:t> </a:t>
            </a:r>
            <a:r>
              <a:rPr lang="ru-RU" sz="2200" dirty="0" err="1" smtClean="0"/>
              <a:t>дастурлар</a:t>
            </a:r>
            <a:r>
              <a:rPr lang="ru-RU" sz="2200" dirty="0" smtClean="0"/>
              <a:t> </a:t>
            </a:r>
            <a:r>
              <a:rPr lang="ru-RU" sz="2200" dirty="0" err="1"/>
              <a:t>ишлаб</a:t>
            </a:r>
            <a:r>
              <a:rPr lang="ru-RU" sz="2200" dirty="0"/>
              <a:t> </a:t>
            </a:r>
            <a:r>
              <a:rPr lang="ru-RU" sz="2200" dirty="0" err="1"/>
              <a:t>чиқарувчиси</a:t>
            </a:r>
            <a:r>
              <a:rPr lang="ru-RU" sz="2200" dirty="0"/>
              <a:t> </a:t>
            </a:r>
            <a:r>
              <a:rPr lang="ru-RU" sz="2200" dirty="0" err="1"/>
              <a:t>тўхтаб</a:t>
            </a:r>
            <a:r>
              <a:rPr lang="ru-RU" sz="2200" dirty="0"/>
              <a:t> </a:t>
            </a:r>
            <a:r>
              <a:rPr lang="ru-RU" sz="2200" dirty="0" err="1"/>
              <a:t>қолган</a:t>
            </a:r>
            <a:r>
              <a:rPr lang="ru-RU" sz="2200" dirty="0"/>
              <a:t> </a:t>
            </a:r>
            <a:r>
              <a:rPr lang="ru-RU" sz="2200" dirty="0" err="1"/>
              <a:t>тизимлардан</a:t>
            </a:r>
            <a:r>
              <a:rPr lang="ru-RU" sz="2200" dirty="0"/>
              <a:t> </a:t>
            </a:r>
            <a:r>
              <a:rPr lang="ru-RU" sz="2200" dirty="0" err="1"/>
              <a:t>қолган</a:t>
            </a:r>
            <a:r>
              <a:rPr lang="ru-RU" sz="2200" dirty="0"/>
              <a:t> 16 </a:t>
            </a:r>
            <a:r>
              <a:rPr lang="ru-RU" sz="2200" dirty="0" smtClean="0"/>
              <a:t>бит </a:t>
            </a:r>
            <a:r>
              <a:rPr lang="ru-RU" sz="2200" dirty="0" err="1"/>
              <a:t>микросхемалардан</a:t>
            </a:r>
            <a:r>
              <a:rPr lang="ru-RU" sz="2200" dirty="0"/>
              <a:t> </a:t>
            </a:r>
            <a:r>
              <a:rPr lang="ru-RU" sz="2200" dirty="0" err="1"/>
              <a:t>иборат</a:t>
            </a:r>
            <a:r>
              <a:rPr lang="ru-RU" sz="2200" dirty="0"/>
              <a:t> </a:t>
            </a:r>
            <a:r>
              <a:rPr lang="ru-RU" sz="2200" dirty="0" err="1"/>
              <a:t>бўлган</a:t>
            </a:r>
            <a:r>
              <a:rPr lang="ru-RU" sz="2200" dirty="0"/>
              <a:t> 750 </a:t>
            </a:r>
            <a:r>
              <a:rPr lang="ru-RU" sz="2200" dirty="0" err="1"/>
              <a:t>минг</a:t>
            </a:r>
            <a:r>
              <a:rPr lang="ru-RU" sz="2200" dirty="0"/>
              <a:t> </a:t>
            </a:r>
            <a:r>
              <a:rPr lang="ru-RU" sz="2200" dirty="0" err="1"/>
              <a:t>долларлик</a:t>
            </a:r>
            <a:r>
              <a:rPr lang="ru-RU" sz="2200" dirty="0"/>
              <a:t> </a:t>
            </a:r>
            <a:r>
              <a:rPr lang="ru-RU" sz="2200" dirty="0" err="1"/>
              <a:t>ишлаб</a:t>
            </a:r>
            <a:r>
              <a:rPr lang="ru-RU" sz="2200" dirty="0"/>
              <a:t> </a:t>
            </a:r>
            <a:r>
              <a:rPr lang="ru-RU" sz="2200" dirty="0" err="1"/>
              <a:t>чиқариш</a:t>
            </a:r>
            <a:r>
              <a:rPr lang="ru-RU" sz="2200" dirty="0"/>
              <a:t> </a:t>
            </a:r>
            <a:r>
              <a:rPr lang="ru-RU" sz="2200" dirty="0" err="1"/>
              <a:t>захираларига</a:t>
            </a:r>
            <a:r>
              <a:rPr lang="ru-RU" sz="2200" dirty="0"/>
              <a:t> </a:t>
            </a:r>
            <a:r>
              <a:rPr lang="ru-RU" sz="2200" dirty="0" err="1"/>
              <a:t>эга</a:t>
            </a:r>
            <a:r>
              <a:rPr lang="ru-RU" sz="2200" dirty="0"/>
              <a:t>. </a:t>
            </a:r>
            <a:r>
              <a:rPr lang="ru-RU" sz="2200" dirty="0" err="1"/>
              <a:t>Давлат</a:t>
            </a:r>
            <a:r>
              <a:rPr lang="ru-RU" sz="2200" dirty="0"/>
              <a:t> </a:t>
            </a:r>
            <a:r>
              <a:rPr lang="ru-RU" sz="2200" dirty="0" err="1"/>
              <a:t>томонидан</a:t>
            </a:r>
            <a:r>
              <a:rPr lang="ru-RU" sz="2200" dirty="0"/>
              <a:t> </a:t>
            </a:r>
            <a:r>
              <a:rPr lang="ru-RU" sz="2200" dirty="0" err="1"/>
              <a:t>амалга</a:t>
            </a:r>
            <a:r>
              <a:rPr lang="ru-RU" sz="2200" dirty="0"/>
              <a:t> </a:t>
            </a:r>
            <a:r>
              <a:rPr lang="ru-RU" sz="2200" dirty="0" err="1"/>
              <a:t>оширилаётган</a:t>
            </a:r>
            <a:r>
              <a:rPr lang="ru-RU" sz="2200" dirty="0"/>
              <a:t> </a:t>
            </a:r>
            <a:r>
              <a:rPr lang="ru-RU" sz="2200" dirty="0" err="1" smtClean="0"/>
              <a:t>протекционизмнинг</a:t>
            </a:r>
            <a:r>
              <a:rPr lang="ru-RU" sz="2200" dirty="0" smtClean="0"/>
              <a:t> </a:t>
            </a:r>
            <a:r>
              <a:rPr lang="ru-RU" sz="2200" dirty="0" err="1"/>
              <a:t>кескин</a:t>
            </a:r>
            <a:r>
              <a:rPr lang="ru-RU" sz="2200" dirty="0"/>
              <a:t> </a:t>
            </a:r>
            <a:r>
              <a:rPr lang="ru-RU" sz="2200" dirty="0" err="1"/>
              <a:t>чоралари</a:t>
            </a:r>
            <a:r>
              <a:rPr lang="ru-RU" sz="2200" dirty="0"/>
              <a:t> </a:t>
            </a:r>
            <a:r>
              <a:rPr lang="ru-RU" sz="2200" dirty="0" err="1"/>
              <a:t>ушбу</a:t>
            </a:r>
            <a:r>
              <a:rPr lang="ru-RU" sz="2200" dirty="0"/>
              <a:t> </a:t>
            </a:r>
            <a:r>
              <a:rPr lang="ru-RU" sz="2200" dirty="0" err="1"/>
              <a:t>микросхемаларнинг</a:t>
            </a:r>
            <a:r>
              <a:rPr lang="ru-RU" sz="2200" dirty="0"/>
              <a:t> </a:t>
            </a:r>
            <a:r>
              <a:rPr lang="ru-RU" sz="2200" dirty="0" err="1" smtClean="0"/>
              <a:t>етишмаслигини</a:t>
            </a:r>
            <a:r>
              <a:rPr lang="ru-RU" sz="2200" dirty="0" smtClean="0"/>
              <a:t> </a:t>
            </a:r>
            <a:r>
              <a:rPr lang="ru-RU" sz="2200" dirty="0" err="1"/>
              <a:t>келтириб</a:t>
            </a:r>
            <a:r>
              <a:rPr lang="ru-RU" sz="2200" dirty="0"/>
              <a:t> </a:t>
            </a:r>
            <a:r>
              <a:rPr lang="ru-RU" sz="2200" dirty="0" err="1"/>
              <a:t>чиқарди</a:t>
            </a:r>
            <a:r>
              <a:rPr lang="ru-RU" sz="2200" dirty="0"/>
              <a:t> </a:t>
            </a:r>
            <a:r>
              <a:rPr lang="ru-RU" sz="2200" dirty="0" err="1"/>
              <a:t>ва</a:t>
            </a:r>
            <a:r>
              <a:rPr lang="ru-RU" sz="2200" dirty="0"/>
              <a:t> </a:t>
            </a:r>
            <a:r>
              <a:rPr lang="ru-RU" sz="2200" dirty="0" err="1"/>
              <a:t>уларнинг</a:t>
            </a:r>
            <a:r>
              <a:rPr lang="ru-RU" sz="2200" dirty="0"/>
              <a:t> </a:t>
            </a:r>
            <a:r>
              <a:rPr lang="ru-RU" sz="2200" dirty="0" err="1"/>
              <a:t>бозор</a:t>
            </a:r>
            <a:r>
              <a:rPr lang="ru-RU" sz="2200" dirty="0"/>
              <a:t> </a:t>
            </a:r>
            <a:r>
              <a:rPr lang="ru-RU" sz="2200" dirty="0" err="1"/>
              <a:t>қийматини</a:t>
            </a:r>
            <a:r>
              <a:rPr lang="ru-RU" sz="2200" dirty="0"/>
              <a:t> 1 миллион </a:t>
            </a:r>
            <a:r>
              <a:rPr lang="ru-RU" sz="2200" dirty="0" err="1"/>
              <a:t>долларгача</a:t>
            </a:r>
            <a:r>
              <a:rPr lang="ru-RU" sz="2200" dirty="0"/>
              <a:t> </a:t>
            </a:r>
            <a:r>
              <a:rPr lang="ru-RU" sz="2200" dirty="0" err="1" smtClean="0"/>
              <a:t>оширди</a:t>
            </a:r>
            <a:r>
              <a:rPr lang="ru-RU" sz="2200" dirty="0" smtClean="0"/>
              <a:t>, компания </a:t>
            </a:r>
            <a:r>
              <a:rPr lang="ru-RU" sz="2200" dirty="0" err="1" smtClean="0"/>
              <a:t>эса</a:t>
            </a:r>
            <a:r>
              <a:rPr lang="ru-RU" sz="2200" dirty="0" smtClean="0"/>
              <a:t> </a:t>
            </a:r>
            <a:r>
              <a:rPr lang="ru-RU" sz="2200" dirty="0" err="1" smtClean="0"/>
              <a:t>ушбу</a:t>
            </a:r>
            <a:r>
              <a:rPr lang="ru-RU" sz="2200" dirty="0" smtClean="0"/>
              <a:t> </a:t>
            </a:r>
            <a:r>
              <a:rPr lang="ru-RU" sz="2200" dirty="0" err="1"/>
              <a:t>бозорга</a:t>
            </a:r>
            <a:r>
              <a:rPr lang="ru-RU" sz="2200" dirty="0"/>
              <a:t> </a:t>
            </a:r>
            <a:r>
              <a:rPr lang="ru-RU" sz="2200" dirty="0" err="1"/>
              <a:t>қайтишга</a:t>
            </a:r>
            <a:r>
              <a:rPr lang="ru-RU" sz="2200" dirty="0"/>
              <a:t> </a:t>
            </a:r>
            <a:r>
              <a:rPr lang="ru-RU" sz="2200" dirty="0" err="1"/>
              <a:t>қарор</a:t>
            </a:r>
            <a:r>
              <a:rPr lang="ru-RU" sz="2200" dirty="0"/>
              <a:t> </a:t>
            </a:r>
            <a:r>
              <a:rPr lang="ru-RU" sz="2200" dirty="0" err="1"/>
              <a:t>қилди</a:t>
            </a:r>
            <a:r>
              <a:rPr lang="ru-RU" sz="2200" dirty="0"/>
              <a:t>. Фирма </a:t>
            </a:r>
            <a:r>
              <a:rPr lang="ru-RU" sz="2200" dirty="0" err="1"/>
              <a:t>учун</a:t>
            </a:r>
            <a:r>
              <a:rPr lang="ru-RU" sz="2200" dirty="0"/>
              <a:t> </a:t>
            </a:r>
            <a:r>
              <a:rPr lang="ru-RU" sz="2200" dirty="0" err="1" smtClean="0"/>
              <a:t>энди</a:t>
            </a:r>
            <a:r>
              <a:rPr lang="ru-RU" sz="2200" dirty="0" smtClean="0"/>
              <a:t> </a:t>
            </a:r>
            <a:r>
              <a:rPr lang="ru-RU" sz="2200" dirty="0" err="1" smtClean="0"/>
              <a:t>бу</a:t>
            </a:r>
            <a:r>
              <a:rPr lang="ru-RU" sz="2200" dirty="0" smtClean="0"/>
              <a:t> </a:t>
            </a:r>
            <a:r>
              <a:rPr lang="ru-RU" sz="2200" dirty="0" err="1" smtClean="0"/>
              <a:t>захиралар</a:t>
            </a:r>
            <a:r>
              <a:rPr lang="ru-RU" sz="2200" dirty="0" smtClean="0"/>
              <a:t> </a:t>
            </a:r>
            <a:r>
              <a:rPr lang="ru-RU" sz="2200" dirty="0" err="1" smtClean="0"/>
              <a:t>қандай</a:t>
            </a:r>
            <a:r>
              <a:rPr lang="ru-RU" sz="2200" dirty="0" smtClean="0"/>
              <a:t> </a:t>
            </a:r>
            <a:r>
              <a:rPr lang="ru-RU" sz="2200" dirty="0" err="1" smtClean="0"/>
              <a:t>қийматга</a:t>
            </a:r>
            <a:r>
              <a:rPr lang="ru-RU" sz="2200" dirty="0" smtClean="0"/>
              <a:t> </a:t>
            </a:r>
            <a:r>
              <a:rPr lang="ru-RU" sz="2200" dirty="0" err="1" smtClean="0"/>
              <a:t>эга</a:t>
            </a:r>
            <a:r>
              <a:rPr lang="ru-RU" sz="2200" dirty="0" smtClean="0"/>
              <a:t>?</a:t>
            </a:r>
            <a:endParaRPr lang="en-US" sz="2200" dirty="0" smtClean="0"/>
          </a:p>
          <a:p>
            <a:pPr algn="just"/>
            <a:r>
              <a:rPr lang="ru-RU" sz="2400" dirty="0" smtClean="0"/>
              <a:t>	</a:t>
            </a:r>
            <a:endParaRPr lang="ru-RU" sz="2400" dirty="0"/>
          </a:p>
        </p:txBody>
      </p:sp>
    </p:spTree>
    <p:extLst>
      <p:ext uri="{BB962C8B-B14F-4D97-AF65-F5344CB8AC3E}">
        <p14:creationId xmlns:p14="http://schemas.microsoft.com/office/powerpoint/2010/main" val="17728201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10185" y="389921"/>
            <a:ext cx="9007521" cy="523220"/>
          </a:xfrm>
          <a:prstGeom prst="rect">
            <a:avLst/>
          </a:prstGeom>
        </p:spPr>
        <p:txBody>
          <a:bodyPr wrap="square">
            <a:spAutoFit/>
          </a:bodyPr>
          <a:lstStyle/>
          <a:p>
            <a:pPr algn="ctr"/>
            <a:r>
              <a:rPr lang="ru-RU" sz="2400" b="1" dirty="0"/>
              <a:t> </a:t>
            </a:r>
            <a:r>
              <a:rPr lang="ru-RU" sz="2800" b="1" dirty="0" err="1" smtClean="0"/>
              <a:t>Харажатларни</a:t>
            </a:r>
            <a:r>
              <a:rPr lang="ru-RU" sz="2800" b="1" dirty="0" smtClean="0"/>
              <a:t> </a:t>
            </a:r>
            <a:r>
              <a:rPr lang="ru-RU" sz="2800" b="1" dirty="0" err="1" smtClean="0"/>
              <a:t>талқин</a:t>
            </a:r>
            <a:r>
              <a:rPr lang="ru-RU" sz="2800" b="1" dirty="0" smtClean="0"/>
              <a:t> </a:t>
            </a:r>
            <a:r>
              <a:rPr lang="ru-RU" sz="2800" b="1" dirty="0" err="1" smtClean="0"/>
              <a:t>қилишнинг</a:t>
            </a:r>
            <a:r>
              <a:rPr lang="ru-RU" sz="2800" b="1" dirty="0" smtClean="0"/>
              <a:t> 2 </a:t>
            </a:r>
            <a:r>
              <a:rPr lang="ru-RU" sz="2800" b="1" dirty="0" err="1" smtClean="0"/>
              <a:t>ёндашуви</a:t>
            </a:r>
            <a:endParaRPr lang="ru-RU" sz="2400" b="1" dirty="0"/>
          </a:p>
        </p:txBody>
      </p:sp>
      <p:graphicFrame>
        <p:nvGraphicFramePr>
          <p:cNvPr id="3" name="Схема 2"/>
          <p:cNvGraphicFramePr/>
          <p:nvPr>
            <p:extLst>
              <p:ext uri="{D42A27DB-BD31-4B8C-83A1-F6EECF244321}">
                <p14:modId xmlns:p14="http://schemas.microsoft.com/office/powerpoint/2010/main" val="1973603312"/>
              </p:ext>
            </p:extLst>
          </p:nvPr>
        </p:nvGraphicFramePr>
        <p:xfrm>
          <a:off x="1187355" y="719666"/>
          <a:ext cx="10263117" cy="61383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19168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10185" y="1320312"/>
            <a:ext cx="9321421" cy="347787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ru-RU" sz="2800" dirty="0" smtClean="0"/>
              <a:t>	</a:t>
            </a:r>
            <a:r>
              <a:rPr lang="ru-RU" sz="2400" dirty="0" err="1"/>
              <a:t>Айтайлик</a:t>
            </a:r>
            <a:r>
              <a:rPr lang="ru-RU" sz="2400" dirty="0"/>
              <a:t>, фирма </a:t>
            </a:r>
            <a:r>
              <a:rPr lang="ru-RU" sz="2400" dirty="0" err="1"/>
              <a:t>бир</a:t>
            </a:r>
            <a:r>
              <a:rPr lang="ru-RU" sz="2400" dirty="0"/>
              <a:t> хил </a:t>
            </a:r>
            <a:r>
              <a:rPr lang="ru-RU" sz="2400" dirty="0" err="1"/>
              <a:t>миқдордаги</a:t>
            </a:r>
            <a:r>
              <a:rPr lang="ru-RU" sz="2400" dirty="0"/>
              <a:t> </a:t>
            </a:r>
            <a:r>
              <a:rPr lang="ru-RU" sz="2400" dirty="0" err="1"/>
              <a:t>давлат</a:t>
            </a:r>
            <a:r>
              <a:rPr lang="ru-RU" sz="2400" dirty="0"/>
              <a:t> </a:t>
            </a:r>
            <a:r>
              <a:rPr lang="ru-RU" sz="2400" dirty="0" err="1"/>
              <a:t>заёмларини</a:t>
            </a:r>
            <a:r>
              <a:rPr lang="ru-RU" sz="2400" dirty="0"/>
              <a:t> </a:t>
            </a:r>
            <a:r>
              <a:rPr lang="ru-RU" sz="2400" dirty="0" err="1"/>
              <a:t>сотиб</a:t>
            </a:r>
            <a:r>
              <a:rPr lang="ru-RU" sz="2400" dirty="0"/>
              <a:t> </a:t>
            </a:r>
            <a:r>
              <a:rPr lang="ru-RU" sz="2400" dirty="0" err="1"/>
              <a:t>олиш</a:t>
            </a:r>
            <a:r>
              <a:rPr lang="ru-RU" sz="2400" dirty="0"/>
              <a:t> </a:t>
            </a:r>
            <a:r>
              <a:rPr lang="ru-RU" sz="2400" dirty="0" err="1"/>
              <a:t>ўрнига</a:t>
            </a:r>
            <a:r>
              <a:rPr lang="ru-RU" sz="2400" dirty="0"/>
              <a:t> </a:t>
            </a:r>
            <a:r>
              <a:rPr lang="ru-RU" sz="2400" dirty="0" err="1"/>
              <a:t>бинога</a:t>
            </a:r>
            <a:r>
              <a:rPr lang="ru-RU" sz="2400" dirty="0"/>
              <a:t> 100000 доллар </a:t>
            </a:r>
            <a:r>
              <a:rPr lang="ru-RU" sz="2400" dirty="0" err="1"/>
              <a:t>сармоя</a:t>
            </a:r>
            <a:r>
              <a:rPr lang="ru-RU" sz="2400" dirty="0"/>
              <a:t> </a:t>
            </a:r>
            <a:r>
              <a:rPr lang="ru-RU" sz="2400" dirty="0" err="1"/>
              <a:t>киритишга</a:t>
            </a:r>
            <a:r>
              <a:rPr lang="ru-RU" sz="2400" dirty="0"/>
              <a:t> </a:t>
            </a:r>
            <a:r>
              <a:rPr lang="ru-RU" sz="2400" dirty="0" err="1"/>
              <a:t>қарор</a:t>
            </a:r>
            <a:r>
              <a:rPr lang="ru-RU" sz="2400" dirty="0"/>
              <a:t> </a:t>
            </a:r>
            <a:r>
              <a:rPr lang="ru-RU" sz="2400" dirty="0" err="1"/>
              <a:t>қилди</a:t>
            </a:r>
            <a:r>
              <a:rPr lang="ru-RU" sz="2400" dirty="0"/>
              <a:t>. </a:t>
            </a:r>
            <a:r>
              <a:rPr lang="ru-RU" sz="2400" dirty="0" err="1"/>
              <a:t>Фирманинг</a:t>
            </a:r>
            <a:r>
              <a:rPr lang="ru-RU" sz="2400" dirty="0"/>
              <a:t> </a:t>
            </a:r>
            <a:r>
              <a:rPr lang="ru-RU" sz="2400" dirty="0" err="1" smtClean="0"/>
              <a:t>облигациялар</a:t>
            </a:r>
            <a:r>
              <a:rPr lang="ru-RU" sz="2400" dirty="0" smtClean="0"/>
              <a:t> </a:t>
            </a:r>
            <a:r>
              <a:rPr lang="ru-RU" sz="2400" dirty="0" err="1"/>
              <a:t>бўйича</a:t>
            </a:r>
            <a:r>
              <a:rPr lang="ru-RU" sz="2400" dirty="0"/>
              <a:t> </a:t>
            </a:r>
            <a:r>
              <a:rPr lang="ru-RU" sz="2400" dirty="0" err="1"/>
              <a:t>олиши</a:t>
            </a:r>
            <a:r>
              <a:rPr lang="ru-RU" sz="2400" dirty="0"/>
              <a:t> </a:t>
            </a:r>
            <a:r>
              <a:rPr lang="ru-RU" sz="2400" dirty="0" err="1"/>
              <a:t>мумкин</a:t>
            </a:r>
            <a:r>
              <a:rPr lang="ru-RU" sz="2400" dirty="0"/>
              <a:t> </a:t>
            </a:r>
            <a:r>
              <a:rPr lang="ru-RU" sz="2400" dirty="0" err="1"/>
              <a:t>бўлган</a:t>
            </a:r>
            <a:r>
              <a:rPr lang="ru-RU" sz="2400" dirty="0"/>
              <a:t> </a:t>
            </a:r>
            <a:r>
              <a:rPr lang="ru-RU" sz="2400" dirty="0" err="1"/>
              <a:t>фоизи</a:t>
            </a:r>
            <a:r>
              <a:rPr lang="ru-RU" sz="2400" dirty="0"/>
              <a:t> </a:t>
            </a:r>
            <a:r>
              <a:rPr lang="ru-RU" sz="2400" dirty="0" err="1"/>
              <a:t>бу</a:t>
            </a:r>
            <a:r>
              <a:rPr lang="ru-RU" sz="2400" dirty="0"/>
              <a:t> </a:t>
            </a:r>
            <a:r>
              <a:rPr lang="ru-RU" sz="2400" dirty="0" err="1"/>
              <a:t>амалга</a:t>
            </a:r>
            <a:r>
              <a:rPr lang="ru-RU" sz="2400" dirty="0"/>
              <a:t> </a:t>
            </a:r>
            <a:r>
              <a:rPr lang="ru-RU" sz="2400" dirty="0" err="1"/>
              <a:t>оширилмаган</a:t>
            </a:r>
            <a:r>
              <a:rPr lang="ru-RU" sz="2400" dirty="0"/>
              <a:t> </a:t>
            </a:r>
            <a:r>
              <a:rPr lang="ru-RU" sz="2400" dirty="0" err="1"/>
              <a:t>имконият</a:t>
            </a:r>
            <a:r>
              <a:rPr lang="ru-RU" sz="2400" dirty="0"/>
              <a:t> </a:t>
            </a:r>
            <a:r>
              <a:rPr lang="ru-RU" sz="2400" dirty="0" err="1"/>
              <a:t>ва</a:t>
            </a:r>
            <a:r>
              <a:rPr lang="ru-RU" sz="2400" dirty="0"/>
              <a:t> </a:t>
            </a:r>
            <a:r>
              <a:rPr lang="ru-RU" sz="2400" dirty="0" err="1"/>
              <a:t>шунинг</a:t>
            </a:r>
            <a:r>
              <a:rPr lang="ru-RU" sz="2400" dirty="0"/>
              <a:t> </a:t>
            </a:r>
            <a:r>
              <a:rPr lang="ru-RU" sz="2400" dirty="0" err="1"/>
              <a:t>учун</a:t>
            </a:r>
            <a:r>
              <a:rPr lang="ru-RU" sz="2400" dirty="0"/>
              <a:t> </a:t>
            </a:r>
            <a:r>
              <a:rPr lang="ru-RU" sz="2400" dirty="0" smtClean="0"/>
              <a:t>бой </a:t>
            </a:r>
            <a:r>
              <a:rPr lang="ru-RU" sz="2400" dirty="0" err="1" smtClean="0"/>
              <a:t>берилган</a:t>
            </a:r>
            <a:r>
              <a:rPr lang="ru-RU" sz="2400" dirty="0" smtClean="0"/>
              <a:t> </a:t>
            </a:r>
            <a:r>
              <a:rPr lang="ru-RU" sz="2400" dirty="0" err="1" smtClean="0"/>
              <a:t>имконият</a:t>
            </a:r>
            <a:r>
              <a:rPr lang="ru-RU" sz="2400" dirty="0" smtClean="0"/>
              <a:t> </a:t>
            </a:r>
            <a:r>
              <a:rPr lang="ru-RU" sz="2400" dirty="0" err="1" smtClean="0"/>
              <a:t>харажатларини</a:t>
            </a:r>
            <a:r>
              <a:rPr lang="ru-RU" sz="2400" dirty="0" smtClean="0"/>
              <a:t> </a:t>
            </a:r>
            <a:r>
              <a:rPr lang="ru-RU" sz="2400" dirty="0" err="1" smtClean="0"/>
              <a:t>ташкил</a:t>
            </a:r>
            <a:r>
              <a:rPr lang="ru-RU" sz="2400" dirty="0" smtClean="0"/>
              <a:t> </a:t>
            </a:r>
            <a:r>
              <a:rPr lang="ru-RU" sz="2400" dirty="0" err="1" smtClean="0"/>
              <a:t>этади</a:t>
            </a:r>
            <a:r>
              <a:rPr lang="ru-RU" sz="2400" dirty="0" smtClean="0"/>
              <a:t>. </a:t>
            </a:r>
            <a:r>
              <a:rPr lang="ru-RU" sz="2400" dirty="0" err="1"/>
              <a:t>Шунинг</a:t>
            </a:r>
            <a:r>
              <a:rPr lang="ru-RU" sz="2400" dirty="0"/>
              <a:t> </a:t>
            </a:r>
            <a:r>
              <a:rPr lang="ru-RU" sz="2400" dirty="0" err="1"/>
              <a:t>учун</a:t>
            </a:r>
            <a:r>
              <a:rPr lang="ru-RU" sz="2400" dirty="0"/>
              <a:t> </a:t>
            </a:r>
            <a:r>
              <a:rPr lang="ru-RU" sz="2400" dirty="0" err="1"/>
              <a:t>фирманинг</a:t>
            </a:r>
            <a:r>
              <a:rPr lang="ru-RU" sz="2400" dirty="0"/>
              <a:t> </a:t>
            </a:r>
            <a:r>
              <a:rPr lang="ru-RU" sz="2400" dirty="0" err="1"/>
              <a:t>алтернатив</a:t>
            </a:r>
            <a:r>
              <a:rPr lang="ru-RU" sz="2400" dirty="0"/>
              <a:t> </a:t>
            </a:r>
            <a:r>
              <a:rPr lang="ru-RU" sz="2400" dirty="0" err="1"/>
              <a:t>харажатларини</a:t>
            </a:r>
            <a:r>
              <a:rPr lang="ru-RU" sz="2400" dirty="0"/>
              <a:t> </a:t>
            </a:r>
            <a:r>
              <a:rPr lang="ru-RU" sz="2400" dirty="0" err="1"/>
              <a:t>таҳлил</a:t>
            </a:r>
            <a:r>
              <a:rPr lang="ru-RU" sz="2400" dirty="0"/>
              <a:t> </a:t>
            </a:r>
            <a:r>
              <a:rPr lang="ru-RU" sz="2400" dirty="0" err="1"/>
              <a:t>қилганда</a:t>
            </a:r>
            <a:r>
              <a:rPr lang="ru-RU" sz="2400" dirty="0"/>
              <a:t>, </a:t>
            </a:r>
            <a:r>
              <a:rPr lang="ru-RU" sz="2400" dirty="0" err="1" smtClean="0"/>
              <a:t>йўқотилган</a:t>
            </a:r>
            <a:r>
              <a:rPr lang="ru-RU" sz="2400" dirty="0" smtClean="0"/>
              <a:t> </a:t>
            </a:r>
            <a:r>
              <a:rPr lang="ru-RU" sz="2400" dirty="0" err="1"/>
              <a:t>даромадга</a:t>
            </a:r>
            <a:r>
              <a:rPr lang="ru-RU" sz="2400" dirty="0"/>
              <a:t> 100 </a:t>
            </a:r>
            <a:r>
              <a:rPr lang="ru-RU" sz="2400" dirty="0" err="1"/>
              <a:t>минг</a:t>
            </a:r>
            <a:r>
              <a:rPr lang="ru-RU" sz="2400" dirty="0"/>
              <a:t> АҚШ </a:t>
            </a:r>
            <a:r>
              <a:rPr lang="ru-RU" sz="2400" dirty="0" err="1"/>
              <a:t>доллари</a:t>
            </a:r>
            <a:r>
              <a:rPr lang="ru-RU" sz="2400" dirty="0"/>
              <a:t> </a:t>
            </a:r>
            <a:r>
              <a:rPr lang="ru-RU" sz="2400" dirty="0" err="1"/>
              <a:t>миқдорида</a:t>
            </a:r>
            <a:r>
              <a:rPr lang="ru-RU" sz="2400" dirty="0"/>
              <a:t> </a:t>
            </a:r>
            <a:r>
              <a:rPr lang="ru-RU" sz="2400" dirty="0" err="1"/>
              <a:t>бинонинг</a:t>
            </a:r>
            <a:r>
              <a:rPr lang="ru-RU" sz="2400" dirty="0"/>
              <a:t> </a:t>
            </a:r>
            <a:r>
              <a:rPr lang="ru-RU" sz="2400" dirty="0" err="1"/>
              <a:t>аниқ</a:t>
            </a:r>
            <a:r>
              <a:rPr lang="ru-RU" sz="2400" dirty="0"/>
              <a:t> </a:t>
            </a:r>
            <a:r>
              <a:rPr lang="ru-RU" sz="2400" dirty="0" err="1"/>
              <a:t>қиймати</a:t>
            </a:r>
            <a:r>
              <a:rPr lang="ru-RU" sz="2400" dirty="0"/>
              <a:t> </a:t>
            </a:r>
            <a:r>
              <a:rPr lang="ru-RU" sz="2400" dirty="0" err="1"/>
              <a:t>қўшилиши</a:t>
            </a:r>
            <a:r>
              <a:rPr lang="ru-RU" sz="2400" dirty="0"/>
              <a:t> </a:t>
            </a:r>
            <a:r>
              <a:rPr lang="ru-RU" sz="2400" dirty="0" err="1"/>
              <a:t>керак</a:t>
            </a:r>
            <a:r>
              <a:rPr lang="ru-RU" sz="2400" dirty="0"/>
              <a:t>, </a:t>
            </a:r>
            <a:r>
              <a:rPr lang="ru-RU" sz="2400" dirty="0" err="1"/>
              <a:t>бу</a:t>
            </a:r>
            <a:r>
              <a:rPr lang="ru-RU" sz="2400" dirty="0"/>
              <a:t> </a:t>
            </a:r>
            <a:r>
              <a:rPr lang="ru-RU" sz="2400" dirty="0" err="1"/>
              <a:t>иқтисодий</a:t>
            </a:r>
            <a:r>
              <a:rPr lang="ru-RU" sz="2400" dirty="0"/>
              <a:t> </a:t>
            </a:r>
            <a:r>
              <a:rPr lang="ru-RU" sz="2400" dirty="0" err="1"/>
              <a:t>назарияда</a:t>
            </a:r>
            <a:r>
              <a:rPr lang="ru-RU" sz="2400" dirty="0"/>
              <a:t> </a:t>
            </a:r>
            <a:r>
              <a:rPr lang="ru-RU" sz="2400" dirty="0" err="1" smtClean="0"/>
              <a:t>яшириш</a:t>
            </a:r>
            <a:r>
              <a:rPr lang="ru-RU" sz="2400" dirty="0" smtClean="0"/>
              <a:t> </a:t>
            </a:r>
            <a:r>
              <a:rPr lang="ru-RU" sz="2400" dirty="0"/>
              <a:t>(</a:t>
            </a:r>
            <a:r>
              <a:rPr lang="ru-RU" sz="2400" dirty="0" err="1"/>
              <a:t>киритилмаган</a:t>
            </a:r>
            <a:r>
              <a:rPr lang="ru-RU" sz="2400" dirty="0"/>
              <a:t>) </a:t>
            </a:r>
            <a:r>
              <a:rPr lang="ru-RU" sz="2400" dirty="0" err="1"/>
              <a:t>харажатлар</a:t>
            </a:r>
            <a:r>
              <a:rPr lang="ru-RU" sz="2400" dirty="0"/>
              <a:t> </a:t>
            </a:r>
            <a:r>
              <a:rPr lang="ru-RU" sz="2400" dirty="0" err="1"/>
              <a:t>деб</a:t>
            </a:r>
            <a:r>
              <a:rPr lang="ru-RU" sz="2400" dirty="0"/>
              <a:t> </a:t>
            </a:r>
            <a:r>
              <a:rPr lang="ru-RU" sz="2400" dirty="0" err="1" smtClean="0"/>
              <a:t>аталади</a:t>
            </a:r>
            <a:r>
              <a:rPr lang="ru-RU" sz="2400" dirty="0" smtClean="0"/>
              <a:t>.</a:t>
            </a:r>
            <a:endParaRPr lang="ru-RU" sz="2400" dirty="0"/>
          </a:p>
        </p:txBody>
      </p:sp>
      <p:sp>
        <p:nvSpPr>
          <p:cNvPr id="3" name="Прямоугольник 2"/>
          <p:cNvSpPr/>
          <p:nvPr/>
        </p:nvSpPr>
        <p:spPr>
          <a:xfrm>
            <a:off x="1310185" y="389921"/>
            <a:ext cx="9007521" cy="646331"/>
          </a:xfrm>
          <a:prstGeom prst="rect">
            <a:avLst/>
          </a:prstGeom>
        </p:spPr>
        <p:txBody>
          <a:bodyPr wrap="square">
            <a:spAutoFit/>
          </a:bodyPr>
          <a:lstStyle/>
          <a:p>
            <a:pPr algn="ctr"/>
            <a:r>
              <a:rPr lang="ru-RU" sz="3600" b="1" dirty="0"/>
              <a:t> </a:t>
            </a:r>
            <a:r>
              <a:rPr lang="ru-RU" sz="3600" b="1" dirty="0" err="1"/>
              <a:t>Аниқ</a:t>
            </a:r>
            <a:r>
              <a:rPr lang="ru-RU" sz="3600" b="1" dirty="0"/>
              <a:t> </a:t>
            </a:r>
            <a:r>
              <a:rPr lang="ru-RU" sz="3600" b="1" dirty="0" err="1"/>
              <a:t>ва</a:t>
            </a:r>
            <a:r>
              <a:rPr lang="ru-RU" sz="3600" b="1" dirty="0"/>
              <a:t> </a:t>
            </a:r>
            <a:r>
              <a:rPr lang="ru-RU" sz="3600" b="1" dirty="0" err="1"/>
              <a:t>яширин</a:t>
            </a:r>
            <a:r>
              <a:rPr lang="ru-RU" sz="3600" b="1" dirty="0"/>
              <a:t> </a:t>
            </a:r>
            <a:r>
              <a:rPr lang="ru-RU" sz="3600" b="1" dirty="0" err="1"/>
              <a:t>харажатлар</a:t>
            </a:r>
            <a:endParaRPr lang="ru-RU" sz="3600" b="1" dirty="0"/>
          </a:p>
        </p:txBody>
      </p:sp>
    </p:spTree>
    <p:extLst>
      <p:ext uri="{BB962C8B-B14F-4D97-AF65-F5344CB8AC3E}">
        <p14:creationId xmlns:p14="http://schemas.microsoft.com/office/powerpoint/2010/main" val="2840977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p:nvPr>
        </p:nvSpPr>
        <p:spPr>
          <a:xfrm>
            <a:off x="838200" y="365125"/>
            <a:ext cx="10515600" cy="613821"/>
          </a:xfrm>
        </p:spPr>
        <p:txBody>
          <a:bodyPr>
            <a:normAutofit/>
          </a:bodyPr>
          <a:lstStyle/>
          <a:p>
            <a:pPr algn="ctr"/>
            <a:r>
              <a:rPr lang="uz-Cyrl-UZ" sz="3200" b="1" dirty="0" smtClean="0"/>
              <a:t>Қайтариб бўлмайдиган харажатлар </a:t>
            </a:r>
            <a:r>
              <a:rPr lang="ru-RU" sz="3200" b="1" dirty="0" smtClean="0"/>
              <a:t>/</a:t>
            </a:r>
            <a:r>
              <a:rPr lang="en-US" sz="3200" b="1" dirty="0" smtClean="0"/>
              <a:t>Sunk Costs</a:t>
            </a:r>
          </a:p>
        </p:txBody>
      </p:sp>
      <p:sp>
        <p:nvSpPr>
          <p:cNvPr id="4" name="Text Box 3"/>
          <p:cNvSpPr txBox="1">
            <a:spLocks noChangeArrowheads="1"/>
          </p:cNvSpPr>
          <p:nvPr/>
        </p:nvSpPr>
        <p:spPr bwMode="auto">
          <a:xfrm>
            <a:off x="542923" y="2079664"/>
            <a:ext cx="7470777" cy="1168400"/>
          </a:xfrm>
          <a:prstGeom prst="rect">
            <a:avLst/>
          </a:prstGeom>
          <a:solidFill>
            <a:schemeClr val="accent6"/>
          </a:solidFill>
          <a:ln w="12700">
            <a:headEnd/>
            <a:tailEnd/>
          </a:ln>
        </p:spPr>
        <p:style>
          <a:lnRef idx="2">
            <a:schemeClr val="dk1"/>
          </a:lnRef>
          <a:fillRef idx="1">
            <a:schemeClr val="lt1"/>
          </a:fillRef>
          <a:effectRef idx="0">
            <a:schemeClr val="dk1"/>
          </a:effectRef>
          <a:fontRef idx="minor">
            <a:schemeClr val="dk1"/>
          </a:fontRef>
        </p:style>
        <p:txBody>
          <a:bodyPr wrap="none" anchor="ctr">
            <a:flatTx/>
          </a:bodyPr>
          <a:lstStyle/>
          <a:p>
            <a:pPr algn="ctr"/>
            <a:r>
              <a:rPr lang="ru-RU" sz="2400" dirty="0" err="1" smtClean="0">
                <a:solidFill>
                  <a:schemeClr val="bg1"/>
                </a:solidFill>
                <a:latin typeface="Arial" panose="020B0604020202020204" pitchFamily="34" charset="0"/>
                <a:cs typeface="Arial" panose="020B0604020202020204" pitchFamily="34" charset="0"/>
              </a:rPr>
              <a:t>Бу</a:t>
            </a:r>
            <a:r>
              <a:rPr lang="ru-RU" sz="2400" dirty="0" smtClean="0">
                <a:solidFill>
                  <a:schemeClr val="bg1"/>
                </a:solidFill>
                <a:latin typeface="Arial" panose="020B0604020202020204" pitchFamily="34" charset="0"/>
                <a:cs typeface="Arial" panose="020B0604020202020204" pitchFamily="34" charset="0"/>
              </a:rPr>
              <a:t> </a:t>
            </a:r>
            <a:r>
              <a:rPr lang="ru-RU" sz="2400" dirty="0" err="1" smtClean="0">
                <a:solidFill>
                  <a:schemeClr val="bg1"/>
                </a:solidFill>
                <a:latin typeface="Arial" panose="020B0604020202020204" pitchFamily="34" charset="0"/>
                <a:cs typeface="Arial" panose="020B0604020202020204" pitchFamily="34" charset="0"/>
              </a:rPr>
              <a:t>харажатлар</a:t>
            </a:r>
            <a:r>
              <a:rPr lang="ru-RU" sz="2400" dirty="0" smtClean="0">
                <a:solidFill>
                  <a:schemeClr val="bg1"/>
                </a:solidFill>
                <a:latin typeface="Arial" panose="020B0604020202020204" pitchFamily="34" charset="0"/>
                <a:cs typeface="Arial" panose="020B0604020202020204" pitchFamily="34" charset="0"/>
              </a:rPr>
              <a:t>, улар </a:t>
            </a:r>
            <a:r>
              <a:rPr lang="ru-RU" sz="2400" dirty="0" err="1" smtClean="0">
                <a:solidFill>
                  <a:schemeClr val="bg1"/>
                </a:solidFill>
                <a:latin typeface="Arial" panose="020B0604020202020204" pitchFamily="34" charset="0"/>
                <a:cs typeface="Arial" panose="020B0604020202020204" pitchFamily="34" charset="0"/>
              </a:rPr>
              <a:t>тўлаб</a:t>
            </a:r>
            <a:r>
              <a:rPr lang="ru-RU" sz="2400" dirty="0" smtClean="0">
                <a:solidFill>
                  <a:schemeClr val="bg1"/>
                </a:solidFill>
                <a:latin typeface="Arial" panose="020B0604020202020204" pitchFamily="34" charset="0"/>
                <a:cs typeface="Arial" panose="020B0604020202020204" pitchFamily="34" charset="0"/>
              </a:rPr>
              <a:t> </a:t>
            </a:r>
            <a:r>
              <a:rPr lang="ru-RU" sz="2400" dirty="0" err="1" smtClean="0">
                <a:solidFill>
                  <a:schemeClr val="bg1"/>
                </a:solidFill>
                <a:latin typeface="Arial" panose="020B0604020202020204" pitchFamily="34" charset="0"/>
                <a:cs typeface="Arial" panose="020B0604020202020204" pitchFamily="34" charset="0"/>
              </a:rPr>
              <a:t>бўлингач</a:t>
            </a:r>
            <a:r>
              <a:rPr lang="ru-RU" sz="2400" dirty="0" smtClean="0">
                <a:solidFill>
                  <a:schemeClr val="bg1"/>
                </a:solidFill>
                <a:latin typeface="Arial" panose="020B0604020202020204" pitchFamily="34" charset="0"/>
                <a:cs typeface="Arial" panose="020B0604020202020204" pitchFamily="34" charset="0"/>
              </a:rPr>
              <a:t>, </a:t>
            </a:r>
          </a:p>
          <a:p>
            <a:pPr algn="ctr"/>
            <a:r>
              <a:rPr lang="ru-RU" sz="2400" dirty="0" err="1" smtClean="0">
                <a:solidFill>
                  <a:schemeClr val="bg1"/>
                </a:solidFill>
                <a:latin typeface="Arial" panose="020B0604020202020204" pitchFamily="34" charset="0"/>
                <a:cs typeface="Arial" panose="020B0604020202020204" pitchFamily="34" charset="0"/>
              </a:rPr>
              <a:t>ҳеч</a:t>
            </a:r>
            <a:r>
              <a:rPr lang="ru-RU" sz="2400" dirty="0" smtClean="0">
                <a:solidFill>
                  <a:schemeClr val="bg1"/>
                </a:solidFill>
                <a:latin typeface="Arial" panose="020B0604020202020204" pitchFamily="34" charset="0"/>
                <a:cs typeface="Arial" panose="020B0604020202020204" pitchFamily="34" charset="0"/>
              </a:rPr>
              <a:t> </a:t>
            </a:r>
            <a:r>
              <a:rPr lang="ru-RU" sz="2400" dirty="0" err="1" smtClean="0">
                <a:solidFill>
                  <a:schemeClr val="bg1"/>
                </a:solidFill>
                <a:latin typeface="Arial" panose="020B0604020202020204" pitchFamily="34" charset="0"/>
                <a:cs typeface="Arial" panose="020B0604020202020204" pitchFamily="34" charset="0"/>
              </a:rPr>
              <a:t>қачон</a:t>
            </a:r>
            <a:r>
              <a:rPr lang="ru-RU" sz="2400" dirty="0" smtClean="0">
                <a:solidFill>
                  <a:schemeClr val="bg1"/>
                </a:solidFill>
                <a:latin typeface="Arial" panose="020B0604020202020204" pitchFamily="34" charset="0"/>
                <a:cs typeface="Arial" panose="020B0604020202020204" pitchFamily="34" charset="0"/>
              </a:rPr>
              <a:t> </a:t>
            </a:r>
            <a:r>
              <a:rPr lang="ru-RU" sz="2400" dirty="0" err="1" smtClean="0">
                <a:solidFill>
                  <a:schemeClr val="bg1"/>
                </a:solidFill>
                <a:latin typeface="Arial" panose="020B0604020202020204" pitchFamily="34" charset="0"/>
                <a:cs typeface="Arial" panose="020B0604020202020204" pitchFamily="34" charset="0"/>
              </a:rPr>
              <a:t>қайтарилмайди</a:t>
            </a:r>
            <a:endParaRPr lang="ru-RU" sz="2400" dirty="0">
              <a:solidFill>
                <a:schemeClr val="bg1"/>
              </a:solidFill>
              <a:latin typeface="Arial" panose="020B0604020202020204" pitchFamily="34" charset="0"/>
              <a:cs typeface="Arial" panose="020B0604020202020204" pitchFamily="34" charset="0"/>
            </a:endParaRPr>
          </a:p>
        </p:txBody>
      </p:sp>
      <p:sp>
        <p:nvSpPr>
          <p:cNvPr id="5" name="Text Box 3"/>
          <p:cNvSpPr txBox="1">
            <a:spLocks noChangeArrowheads="1"/>
          </p:cNvSpPr>
          <p:nvPr/>
        </p:nvSpPr>
        <p:spPr bwMode="auto">
          <a:xfrm>
            <a:off x="682663" y="4023361"/>
            <a:ext cx="7407087" cy="1054248"/>
          </a:xfrm>
          <a:prstGeom prst="rect">
            <a:avLst/>
          </a:prstGeom>
          <a:solidFill>
            <a:schemeClr val="accent6"/>
          </a:solidFill>
          <a:ln w="12700">
            <a:headEnd/>
            <a:tailEnd/>
          </a:ln>
        </p:spPr>
        <p:style>
          <a:lnRef idx="2">
            <a:schemeClr val="dk1"/>
          </a:lnRef>
          <a:fillRef idx="1">
            <a:schemeClr val="lt1"/>
          </a:fillRef>
          <a:effectRef idx="0">
            <a:schemeClr val="dk1"/>
          </a:effectRef>
          <a:fontRef idx="minor">
            <a:schemeClr val="dk1"/>
          </a:fontRef>
        </p:style>
        <p:txBody>
          <a:bodyPr wrap="none" anchor="ctr">
            <a:flatTx/>
          </a:bodyPr>
          <a:lstStyle/>
          <a:p>
            <a:pPr algn="ctr" eaLnBrk="0" hangingPunct="0">
              <a:buClr>
                <a:srgbClr val="FFFF00"/>
              </a:buClr>
              <a:buSzPct val="75000"/>
              <a:buFont typeface="Monotype Sorts" pitchFamily="2" charset="2"/>
              <a:buNone/>
              <a:defRPr/>
            </a:pPr>
            <a:r>
              <a:rPr lang="ru-RU" sz="2400" dirty="0" err="1" smtClean="0">
                <a:solidFill>
                  <a:schemeClr val="bg1"/>
                </a:solidFill>
                <a:latin typeface="Arial" panose="020B0604020202020204" pitchFamily="34" charset="0"/>
                <a:cs typeface="Arial" panose="020B0604020202020204" pitchFamily="34" charset="0"/>
              </a:rPr>
              <a:t>Қайтариб</a:t>
            </a:r>
            <a:r>
              <a:rPr lang="ru-RU" sz="2400" dirty="0" smtClean="0">
                <a:solidFill>
                  <a:schemeClr val="bg1"/>
                </a:solidFill>
                <a:latin typeface="Arial" panose="020B0604020202020204" pitchFamily="34" charset="0"/>
                <a:cs typeface="Arial" panose="020B0604020202020204" pitchFamily="34" charset="0"/>
              </a:rPr>
              <a:t> </a:t>
            </a:r>
            <a:r>
              <a:rPr lang="ru-RU" sz="2400" dirty="0" err="1" smtClean="0">
                <a:solidFill>
                  <a:schemeClr val="bg1"/>
                </a:solidFill>
                <a:latin typeface="Arial" panose="020B0604020202020204" pitchFamily="34" charset="0"/>
                <a:cs typeface="Arial" panose="020B0604020202020204" pitchFamily="34" charset="0"/>
              </a:rPr>
              <a:t>бўлмас</a:t>
            </a:r>
            <a:r>
              <a:rPr lang="ru-RU" sz="2400" dirty="0" smtClean="0">
                <a:solidFill>
                  <a:schemeClr val="bg1"/>
                </a:solidFill>
                <a:latin typeface="Arial" panose="020B0604020202020204" pitchFamily="34" charset="0"/>
                <a:cs typeface="Arial" panose="020B0604020202020204" pitchFamily="34" charset="0"/>
              </a:rPr>
              <a:t> </a:t>
            </a:r>
            <a:r>
              <a:rPr lang="ru-RU" sz="2400" dirty="0" err="1" smtClean="0">
                <a:solidFill>
                  <a:schemeClr val="bg1"/>
                </a:solidFill>
                <a:latin typeface="Arial" panose="020B0604020202020204" pitchFamily="34" charset="0"/>
                <a:cs typeface="Arial" panose="020B0604020202020204" pitchFamily="34" charset="0"/>
              </a:rPr>
              <a:t>харажатлар</a:t>
            </a:r>
            <a:endParaRPr lang="ru-RU" sz="2400" dirty="0" smtClean="0">
              <a:solidFill>
                <a:schemeClr val="bg1"/>
              </a:solidFill>
              <a:latin typeface="Arial" panose="020B0604020202020204" pitchFamily="34" charset="0"/>
              <a:cs typeface="Arial" panose="020B0604020202020204" pitchFamily="34" charset="0"/>
            </a:endParaRPr>
          </a:p>
          <a:p>
            <a:pPr algn="ctr" eaLnBrk="0" hangingPunct="0">
              <a:buClr>
                <a:srgbClr val="FFFF00"/>
              </a:buClr>
              <a:buSzPct val="75000"/>
              <a:buFont typeface="Monotype Sorts" pitchFamily="2" charset="2"/>
              <a:buNone/>
              <a:defRPr/>
            </a:pPr>
            <a:r>
              <a:rPr lang="ru-RU" sz="2400" dirty="0" smtClean="0">
                <a:solidFill>
                  <a:schemeClr val="bg1"/>
                </a:solidFill>
                <a:latin typeface="Arial" panose="020B0604020202020204" pitchFamily="34" charset="0"/>
                <a:cs typeface="Arial" panose="020B0604020202020204" pitchFamily="34" charset="0"/>
              </a:rPr>
              <a:t> </a:t>
            </a:r>
            <a:r>
              <a:rPr lang="ru-RU" sz="2400" dirty="0" err="1" smtClean="0">
                <a:solidFill>
                  <a:schemeClr val="bg1"/>
                </a:solidFill>
                <a:latin typeface="Arial" panose="020B0604020202020204" pitchFamily="34" charset="0"/>
                <a:cs typeface="Arial" panose="020B0604020202020204" pitchFamily="34" charset="0"/>
              </a:rPr>
              <a:t>қарор</a:t>
            </a:r>
            <a:r>
              <a:rPr lang="ru-RU" sz="2400" dirty="0" smtClean="0">
                <a:solidFill>
                  <a:schemeClr val="bg1"/>
                </a:solidFill>
                <a:latin typeface="Arial" panose="020B0604020202020204" pitchFamily="34" charset="0"/>
                <a:cs typeface="Arial" panose="020B0604020202020204" pitchFamily="34" charset="0"/>
              </a:rPr>
              <a:t> </a:t>
            </a:r>
            <a:r>
              <a:rPr lang="ru-RU" sz="2400" dirty="0" err="1" smtClean="0">
                <a:solidFill>
                  <a:schemeClr val="bg1"/>
                </a:solidFill>
                <a:latin typeface="Arial" panose="020B0604020202020204" pitchFamily="34" charset="0"/>
                <a:cs typeface="Arial" panose="020B0604020202020204" pitchFamily="34" charset="0"/>
              </a:rPr>
              <a:t>қабул</a:t>
            </a:r>
            <a:r>
              <a:rPr lang="ru-RU" sz="2400" dirty="0" smtClean="0">
                <a:solidFill>
                  <a:schemeClr val="bg1"/>
                </a:solidFill>
                <a:latin typeface="Arial" panose="020B0604020202020204" pitchFamily="34" charset="0"/>
                <a:cs typeface="Arial" panose="020B0604020202020204" pitchFamily="34" charset="0"/>
              </a:rPr>
              <a:t> </a:t>
            </a:r>
            <a:r>
              <a:rPr lang="ru-RU" sz="2400" dirty="0" err="1" smtClean="0">
                <a:solidFill>
                  <a:schemeClr val="bg1"/>
                </a:solidFill>
                <a:latin typeface="Arial" panose="020B0604020202020204" pitchFamily="34" charset="0"/>
                <a:cs typeface="Arial" panose="020B0604020202020204" pitchFamily="34" charset="0"/>
              </a:rPr>
              <a:t>қилишда</a:t>
            </a:r>
            <a:r>
              <a:rPr lang="ru-RU" sz="2400" dirty="0" smtClean="0">
                <a:solidFill>
                  <a:schemeClr val="bg1"/>
                </a:solidFill>
                <a:latin typeface="Arial" panose="020B0604020202020204" pitchFamily="34" charset="0"/>
                <a:cs typeface="Arial" panose="020B0604020202020204" pitchFamily="34" charset="0"/>
              </a:rPr>
              <a:t> </a:t>
            </a:r>
            <a:r>
              <a:rPr lang="ru-RU" sz="2400" dirty="0" err="1" smtClean="0">
                <a:solidFill>
                  <a:schemeClr val="bg1"/>
                </a:solidFill>
                <a:latin typeface="Arial" panose="020B0604020202020204" pitchFamily="34" charset="0"/>
                <a:cs typeface="Arial" panose="020B0604020202020204" pitchFamily="34" charset="0"/>
              </a:rPr>
              <a:t>аҳамиятсиздир</a:t>
            </a:r>
            <a:endParaRPr lang="en-US" sz="2400" dirty="0">
              <a:solidFill>
                <a:schemeClr val="tx1"/>
              </a:solidFill>
              <a:latin typeface="Arial" pitchFamily="34" charset="0"/>
              <a:cs typeface="Arial" pitchFamily="34" charset="0"/>
            </a:endParaRPr>
          </a:p>
        </p:txBody>
      </p:sp>
      <p:pic>
        <p:nvPicPr>
          <p:cNvPr id="60422" name="Picture 6" descr="C:\Users\Jim\AppData\Local\Microsoft\Windows\Temporary Internet Files\Content.IE5\RAR3LPK9\MCj00899110000[1].wmf"/>
          <p:cNvPicPr>
            <a:picLocks noChangeAspect="1" noChangeArrowheads="1"/>
          </p:cNvPicPr>
          <p:nvPr/>
        </p:nvPicPr>
        <p:blipFill>
          <a:blip r:embed="rId3" cstate="print"/>
          <a:srcRect/>
          <a:stretch>
            <a:fillRect/>
          </a:stretch>
        </p:blipFill>
        <p:spPr bwMode="auto">
          <a:xfrm>
            <a:off x="8414949" y="973258"/>
            <a:ext cx="3414391" cy="3681955"/>
          </a:xfrm>
          <a:prstGeom prst="rect">
            <a:avLst/>
          </a:prstGeom>
          <a:noFill/>
          <a:ln w="9525">
            <a:noFill/>
            <a:miter lim="800000"/>
            <a:headEnd/>
            <a:tailEnd/>
          </a:ln>
        </p:spPr>
      </p:pic>
      <p:sp>
        <p:nvSpPr>
          <p:cNvPr id="2" name="TextBox 1"/>
          <p:cNvSpPr txBox="1"/>
          <p:nvPr/>
        </p:nvSpPr>
        <p:spPr>
          <a:xfrm>
            <a:off x="8891752" y="4824249"/>
            <a:ext cx="2333296" cy="646331"/>
          </a:xfrm>
          <a:prstGeom prst="rect">
            <a:avLst/>
          </a:prstGeom>
          <a:noFill/>
        </p:spPr>
        <p:txBody>
          <a:bodyPr wrap="square" rtlCol="0">
            <a:spAutoFit/>
          </a:bodyPr>
          <a:lstStyle/>
          <a:p>
            <a:r>
              <a:rPr lang="uz-Cyrl-UZ" dirty="0" smtClean="0"/>
              <a:t>Расм интернетдан олинган.</a:t>
            </a:r>
            <a:endParaRPr lang="ru-RU" dirty="0"/>
          </a:p>
        </p:txBody>
      </p:sp>
    </p:spTree>
    <p:extLst>
      <p:ext uri="{BB962C8B-B14F-4D97-AF65-F5344CB8AC3E}">
        <p14:creationId xmlns:p14="http://schemas.microsoft.com/office/powerpoint/2010/main" val="1102946412"/>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60422"/>
                                        </p:tgtEl>
                                        <p:attrNameLst>
                                          <p:attrName>style.visibility</p:attrName>
                                        </p:attrNameLst>
                                      </p:cBhvr>
                                      <p:to>
                                        <p:strVal val="visible"/>
                                      </p:to>
                                    </p:set>
                                    <p:animEffect transition="in" filter="wipe(up)">
                                      <p:cBhvr>
                                        <p:cTn id="16" dur="500"/>
                                        <p:tgtEl>
                                          <p:spTgt spid="604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2835979076"/>
              </p:ext>
            </p:extLst>
          </p:nvPr>
        </p:nvGraphicFramePr>
        <p:xfrm>
          <a:off x="1555845" y="832514"/>
          <a:ext cx="9812740" cy="59640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1310185" y="253452"/>
            <a:ext cx="9007521" cy="523220"/>
          </a:xfrm>
          <a:prstGeom prst="rect">
            <a:avLst/>
          </a:prstGeom>
        </p:spPr>
        <p:txBody>
          <a:bodyPr wrap="square">
            <a:spAutoFit/>
          </a:bodyPr>
          <a:lstStyle/>
          <a:p>
            <a:pPr algn="ctr"/>
            <a:r>
              <a:rPr lang="ru-RU" sz="2800" b="1" dirty="0"/>
              <a:t> </a:t>
            </a:r>
            <a:r>
              <a:rPr lang="ru-RU" sz="2800" b="1" dirty="0" err="1" smtClean="0"/>
              <a:t>Иқтисодий</a:t>
            </a:r>
            <a:r>
              <a:rPr lang="ru-RU" sz="2800" b="1" dirty="0" smtClean="0"/>
              <a:t> </a:t>
            </a:r>
            <a:r>
              <a:rPr lang="ru-RU" sz="2800" b="1" dirty="0" err="1" smtClean="0"/>
              <a:t>фойда</a:t>
            </a:r>
            <a:r>
              <a:rPr lang="ru-RU" sz="2800" b="1" dirty="0" smtClean="0"/>
              <a:t> </a:t>
            </a:r>
            <a:r>
              <a:rPr lang="ru-RU" sz="2800" b="1" dirty="0" err="1" smtClean="0"/>
              <a:t>ва</a:t>
            </a:r>
            <a:r>
              <a:rPr lang="ru-RU" sz="2800" b="1" dirty="0" smtClean="0"/>
              <a:t> </a:t>
            </a:r>
            <a:r>
              <a:rPr lang="ru-RU" sz="2800" b="1" dirty="0" err="1" smtClean="0"/>
              <a:t>иқтисодий</a:t>
            </a:r>
            <a:r>
              <a:rPr lang="ru-RU" sz="2800" b="1" dirty="0" smtClean="0"/>
              <a:t> </a:t>
            </a:r>
            <a:r>
              <a:rPr lang="ru-RU" sz="2800" b="1" dirty="0" err="1" smtClean="0"/>
              <a:t>харажатлар</a:t>
            </a:r>
            <a:endParaRPr lang="ru-RU" sz="2800" b="1" dirty="0"/>
          </a:p>
        </p:txBody>
      </p:sp>
    </p:spTree>
    <p:extLst>
      <p:ext uri="{BB962C8B-B14F-4D97-AF65-F5344CB8AC3E}">
        <p14:creationId xmlns:p14="http://schemas.microsoft.com/office/powerpoint/2010/main" val="29072334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90564" y="486895"/>
            <a:ext cx="9024883" cy="707886"/>
          </a:xfrm>
          <a:prstGeom prst="rect">
            <a:avLst/>
          </a:prstGeom>
        </p:spPr>
        <p:txBody>
          <a:bodyPr wrap="square">
            <a:spAutoFit/>
          </a:bodyPr>
          <a:lstStyle/>
          <a:p>
            <a:pPr algn="ctr"/>
            <a:r>
              <a:rPr lang="ru-RU" sz="2000" b="1" dirty="0" smtClean="0">
                <a:latin typeface="TimesNewRoman"/>
              </a:rPr>
              <a:t>Бухгалтерия </a:t>
            </a:r>
            <a:r>
              <a:rPr lang="ru-RU" sz="2000" b="1" dirty="0" err="1" smtClean="0">
                <a:latin typeface="TimesNewRoman"/>
              </a:rPr>
              <a:t>фойдаси</a:t>
            </a:r>
            <a:r>
              <a:rPr lang="ru-RU" sz="2000" b="1" dirty="0" smtClean="0">
                <a:latin typeface="TimesNewRoman"/>
              </a:rPr>
              <a:t> </a:t>
            </a:r>
            <a:r>
              <a:rPr lang="ru-RU" sz="2000" b="1" dirty="0" err="1" smtClean="0">
                <a:latin typeface="TimesNewRoman"/>
              </a:rPr>
              <a:t>ва</a:t>
            </a:r>
            <a:r>
              <a:rPr lang="ru-RU" sz="2000" b="1" dirty="0" smtClean="0">
                <a:latin typeface="TimesNewRoman"/>
              </a:rPr>
              <a:t> </a:t>
            </a:r>
            <a:r>
              <a:rPr lang="ru-RU" sz="2000" b="1" dirty="0" err="1" smtClean="0">
                <a:latin typeface="TimesNewRoman"/>
              </a:rPr>
              <a:t>муайян</a:t>
            </a:r>
            <a:r>
              <a:rPr lang="ru-RU" sz="2000" b="1" dirty="0" smtClean="0">
                <a:latin typeface="TimesNewRoman"/>
              </a:rPr>
              <a:t> </a:t>
            </a:r>
            <a:r>
              <a:rPr lang="ru-RU" sz="2000" b="1" dirty="0" err="1" smtClean="0">
                <a:latin typeface="TimesNewRoman"/>
              </a:rPr>
              <a:t>давр</a:t>
            </a:r>
            <a:r>
              <a:rPr lang="ru-RU" sz="2000" b="1" dirty="0" smtClean="0">
                <a:latin typeface="TimesNewRoman"/>
              </a:rPr>
              <a:t> </a:t>
            </a:r>
            <a:r>
              <a:rPr lang="ru-RU" sz="2000" b="1" dirty="0" err="1" smtClean="0">
                <a:latin typeface="TimesNewRoman"/>
              </a:rPr>
              <a:t>учун</a:t>
            </a:r>
            <a:r>
              <a:rPr lang="ru-RU" sz="2000" b="1" dirty="0" smtClean="0">
                <a:latin typeface="TimesNewRoman"/>
              </a:rPr>
              <a:t> </a:t>
            </a:r>
            <a:r>
              <a:rPr lang="ru-RU" sz="2000" b="1" dirty="0" err="1" smtClean="0">
                <a:latin typeface="TimesNewRoman"/>
              </a:rPr>
              <a:t>ҳисоботларни</a:t>
            </a:r>
            <a:r>
              <a:rPr lang="ru-RU" sz="2000" b="1" dirty="0" smtClean="0">
                <a:latin typeface="TimesNewRoman"/>
              </a:rPr>
              <a:t> </a:t>
            </a:r>
            <a:r>
              <a:rPr lang="ru-RU" sz="2000" b="1" dirty="0" err="1" smtClean="0">
                <a:latin typeface="TimesNewRoman"/>
              </a:rPr>
              <a:t>тузиш</a:t>
            </a:r>
            <a:r>
              <a:rPr lang="ru-RU" sz="2000" b="1" dirty="0" smtClean="0">
                <a:latin typeface="TimesNewRoman"/>
              </a:rPr>
              <a:t> </a:t>
            </a:r>
            <a:r>
              <a:rPr lang="ru-RU" sz="2000" b="1" dirty="0" err="1" smtClean="0">
                <a:latin typeface="TimesNewRoman"/>
              </a:rPr>
              <a:t>қатор</a:t>
            </a:r>
            <a:r>
              <a:rPr lang="ru-RU" sz="2000" b="1" dirty="0" smtClean="0">
                <a:latin typeface="TimesNewRoman"/>
              </a:rPr>
              <a:t> </a:t>
            </a:r>
            <a:r>
              <a:rPr lang="ru-RU" sz="2000" b="1" dirty="0" err="1" smtClean="0">
                <a:latin typeface="TimesNewRoman"/>
              </a:rPr>
              <a:t>шахслар</a:t>
            </a:r>
            <a:r>
              <a:rPr lang="ru-RU" sz="2000" b="1" dirty="0" smtClean="0">
                <a:latin typeface="TimesNewRoman"/>
              </a:rPr>
              <a:t> </a:t>
            </a:r>
            <a:r>
              <a:rPr lang="ru-RU" sz="2000" b="1" dirty="0" err="1" smtClean="0">
                <a:latin typeface="TimesNewRoman"/>
              </a:rPr>
              <a:t>учун</a:t>
            </a:r>
            <a:r>
              <a:rPr lang="ru-RU" sz="2000" b="1" dirty="0" smtClean="0">
                <a:latin typeface="TimesNewRoman"/>
              </a:rPr>
              <a:t> </a:t>
            </a:r>
            <a:r>
              <a:rPr lang="ru-RU" sz="2000" b="1" dirty="0" err="1" smtClean="0">
                <a:latin typeface="TimesNewRoman"/>
              </a:rPr>
              <a:t>зарур</a:t>
            </a:r>
            <a:r>
              <a:rPr lang="ru-RU" sz="2000" b="1" dirty="0" smtClean="0">
                <a:latin typeface="TimesNewRoman"/>
              </a:rPr>
              <a:t>. </a:t>
            </a:r>
            <a:r>
              <a:rPr lang="ru-RU" sz="2000" b="1" dirty="0" err="1" smtClean="0">
                <a:latin typeface="TimesNewRoman"/>
              </a:rPr>
              <a:t>Хусусан</a:t>
            </a:r>
            <a:r>
              <a:rPr lang="ru-RU" sz="2000" b="1" dirty="0" smtClean="0">
                <a:latin typeface="TimesNewRoman"/>
              </a:rPr>
              <a:t>:</a:t>
            </a:r>
            <a:endParaRPr lang="ru-RU" sz="2000" b="1" dirty="0"/>
          </a:p>
        </p:txBody>
      </p:sp>
      <p:graphicFrame>
        <p:nvGraphicFramePr>
          <p:cNvPr id="3" name="Схема 2"/>
          <p:cNvGraphicFramePr/>
          <p:nvPr>
            <p:extLst>
              <p:ext uri="{D42A27DB-BD31-4B8C-83A1-F6EECF244321}">
                <p14:modId xmlns:p14="http://schemas.microsoft.com/office/powerpoint/2010/main" val="3129344368"/>
              </p:ext>
            </p:extLst>
          </p:nvPr>
        </p:nvGraphicFramePr>
        <p:xfrm>
          <a:off x="2032000" y="1334814"/>
          <a:ext cx="8128000" cy="4803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63457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96287" y="-19515"/>
            <a:ext cx="10085695" cy="523220"/>
          </a:xfrm>
          <a:prstGeom prst="rect">
            <a:avLst/>
          </a:prstGeom>
        </p:spPr>
        <p:txBody>
          <a:bodyPr wrap="square">
            <a:spAutoFit/>
          </a:bodyPr>
          <a:lstStyle/>
          <a:p>
            <a:pPr algn="ctr"/>
            <a:r>
              <a:rPr lang="ru-RU" sz="2800" b="1" dirty="0" err="1" smtClean="0"/>
              <a:t>Корхона</a:t>
            </a:r>
            <a:r>
              <a:rPr lang="ru-RU" sz="2800" b="1" dirty="0" smtClean="0"/>
              <a:t> </a:t>
            </a:r>
            <a:r>
              <a:rPr lang="ru-RU" sz="2800" b="1" dirty="0" err="1" smtClean="0"/>
              <a:t>харажатлари</a:t>
            </a:r>
            <a:r>
              <a:rPr lang="ru-RU" sz="2800" b="1" dirty="0" smtClean="0"/>
              <a:t> </a:t>
            </a:r>
            <a:r>
              <a:rPr lang="ru-RU" sz="2800" b="1" dirty="0" err="1" smtClean="0"/>
              <a:t>таснифи</a:t>
            </a:r>
            <a:endParaRPr lang="ru-RU" sz="2800" b="1" dirty="0"/>
          </a:p>
        </p:txBody>
      </p:sp>
      <p:graphicFrame>
        <p:nvGraphicFramePr>
          <p:cNvPr id="3" name="Схема 2"/>
          <p:cNvGraphicFramePr/>
          <p:nvPr>
            <p:extLst>
              <p:ext uri="{D42A27DB-BD31-4B8C-83A1-F6EECF244321}">
                <p14:modId xmlns:p14="http://schemas.microsoft.com/office/powerpoint/2010/main" val="554587550"/>
              </p:ext>
            </p:extLst>
          </p:nvPr>
        </p:nvGraphicFramePr>
        <p:xfrm>
          <a:off x="1160059" y="968991"/>
          <a:ext cx="9648967" cy="55136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74688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646512" y="1676039"/>
            <a:ext cx="5715701" cy="3957505"/>
          </a:xfrm>
          <a:prstGeom prst="rect">
            <a:avLst/>
          </a:prstGeom>
        </p:spPr>
      </p:pic>
      <p:sp>
        <p:nvSpPr>
          <p:cNvPr id="3" name="TextBox 2"/>
          <p:cNvSpPr txBox="1"/>
          <p:nvPr/>
        </p:nvSpPr>
        <p:spPr>
          <a:xfrm>
            <a:off x="2659117" y="557048"/>
            <a:ext cx="6316717" cy="523220"/>
          </a:xfrm>
          <a:prstGeom prst="rect">
            <a:avLst/>
          </a:prstGeom>
          <a:noFill/>
        </p:spPr>
        <p:txBody>
          <a:bodyPr wrap="square" rtlCol="0">
            <a:spAutoFit/>
          </a:bodyPr>
          <a:lstStyle/>
          <a:p>
            <a:pPr algn="ctr"/>
            <a:r>
              <a:rPr lang="ru-RU" sz="2800" b="1" dirty="0" err="1" smtClean="0"/>
              <a:t>Компаниянинг</a:t>
            </a:r>
            <a:r>
              <a:rPr lang="ru-RU" sz="2800" b="1" dirty="0" smtClean="0"/>
              <a:t> </a:t>
            </a:r>
            <a:r>
              <a:rPr lang="ru-RU" sz="2800" b="1" dirty="0" err="1" smtClean="0"/>
              <a:t>доимий</a:t>
            </a:r>
            <a:r>
              <a:rPr lang="ru-RU" sz="2800" b="1" dirty="0" smtClean="0"/>
              <a:t> </a:t>
            </a:r>
            <a:r>
              <a:rPr lang="ru-RU" sz="2800" b="1" dirty="0" err="1" smtClean="0"/>
              <a:t>харажатлари</a:t>
            </a:r>
            <a:endParaRPr lang="ru-RU" sz="2800" b="1" dirty="0"/>
          </a:p>
        </p:txBody>
      </p:sp>
      <p:sp>
        <p:nvSpPr>
          <p:cNvPr id="4" name="TextBox 3"/>
          <p:cNvSpPr txBox="1"/>
          <p:nvPr/>
        </p:nvSpPr>
        <p:spPr>
          <a:xfrm>
            <a:off x="6878953" y="2519692"/>
            <a:ext cx="4544223" cy="2270671"/>
          </a:xfrm>
          <a:prstGeom prst="rect">
            <a:avLst/>
          </a:prstGeom>
          <a:solidFill>
            <a:schemeClr val="accent6"/>
          </a:solidFill>
          <a:ln w="12700">
            <a:solidFill>
              <a:schemeClr val="tx1"/>
            </a:solidFill>
          </a:ln>
        </p:spPr>
        <p:txBody>
          <a:bodyPr wrap="none" anchor="ctr"/>
          <a:lstStyle/>
          <a:p>
            <a:pPr algn="ctr" defTabSz="274320" eaLnBrk="0" hangingPunct="0">
              <a:defRPr/>
            </a:pPr>
            <a:r>
              <a:rPr lang="ru-RU" sz="2000" dirty="0" err="1" smtClean="0">
                <a:solidFill>
                  <a:schemeClr val="bg1"/>
                </a:solidFill>
                <a:latin typeface="Arial" charset="0"/>
              </a:rPr>
              <a:t>Доимий</a:t>
            </a:r>
            <a:r>
              <a:rPr lang="ru-RU" sz="2000" dirty="0" smtClean="0">
                <a:solidFill>
                  <a:schemeClr val="bg1"/>
                </a:solidFill>
                <a:latin typeface="Arial" charset="0"/>
              </a:rPr>
              <a:t> </a:t>
            </a:r>
            <a:r>
              <a:rPr lang="ru-RU" sz="2000" dirty="0" err="1" smtClean="0">
                <a:solidFill>
                  <a:schemeClr val="bg1"/>
                </a:solidFill>
                <a:latin typeface="Arial" charset="0"/>
              </a:rPr>
              <a:t>харажатлар</a:t>
            </a:r>
            <a:r>
              <a:rPr lang="ru-RU" sz="2000" dirty="0" smtClean="0">
                <a:solidFill>
                  <a:schemeClr val="bg1"/>
                </a:solidFill>
                <a:latin typeface="Arial" charset="0"/>
              </a:rPr>
              <a:t> </a:t>
            </a:r>
            <a:r>
              <a:rPr lang="ru-RU" sz="2000" dirty="0" err="1" smtClean="0">
                <a:solidFill>
                  <a:schemeClr val="bg1"/>
                </a:solidFill>
                <a:latin typeface="Arial" charset="0"/>
              </a:rPr>
              <a:t>узоқ</a:t>
            </a:r>
            <a:r>
              <a:rPr lang="ru-RU" sz="2000" dirty="0" smtClean="0">
                <a:solidFill>
                  <a:schemeClr val="bg1"/>
                </a:solidFill>
                <a:latin typeface="Arial" charset="0"/>
              </a:rPr>
              <a:t> </a:t>
            </a:r>
            <a:r>
              <a:rPr lang="ru-RU" sz="2000" dirty="0" err="1" smtClean="0">
                <a:solidFill>
                  <a:schemeClr val="bg1"/>
                </a:solidFill>
                <a:latin typeface="Arial" charset="0"/>
              </a:rPr>
              <a:t>муддатда</a:t>
            </a:r>
            <a:r>
              <a:rPr lang="ru-RU" sz="2000" dirty="0" smtClean="0">
                <a:solidFill>
                  <a:schemeClr val="bg1"/>
                </a:solidFill>
                <a:latin typeface="Arial" charset="0"/>
              </a:rPr>
              <a:t> </a:t>
            </a:r>
          </a:p>
          <a:p>
            <a:pPr algn="ctr" defTabSz="274320" eaLnBrk="0" hangingPunct="0">
              <a:defRPr/>
            </a:pPr>
            <a:r>
              <a:rPr lang="ru-RU" sz="2000" dirty="0" err="1" smtClean="0">
                <a:solidFill>
                  <a:schemeClr val="bg1"/>
                </a:solidFill>
                <a:latin typeface="Arial" charset="0"/>
              </a:rPr>
              <a:t>қопланиши</a:t>
            </a:r>
            <a:r>
              <a:rPr lang="ru-RU" sz="2000" dirty="0" smtClean="0">
                <a:solidFill>
                  <a:schemeClr val="bg1"/>
                </a:solidFill>
                <a:latin typeface="Arial" charset="0"/>
              </a:rPr>
              <a:t> </a:t>
            </a:r>
            <a:r>
              <a:rPr lang="ru-RU" sz="2000" dirty="0" err="1" smtClean="0">
                <a:solidFill>
                  <a:schemeClr val="bg1"/>
                </a:solidFill>
                <a:latin typeface="Arial" charset="0"/>
              </a:rPr>
              <a:t>керак</a:t>
            </a:r>
            <a:r>
              <a:rPr lang="ru-RU" sz="2000" dirty="0" smtClean="0">
                <a:solidFill>
                  <a:schemeClr val="bg1"/>
                </a:solidFill>
                <a:latin typeface="Arial" charset="0"/>
              </a:rPr>
              <a:t>.</a:t>
            </a:r>
            <a:endParaRPr lang="en-US" sz="1600" dirty="0">
              <a:latin typeface="Arial" charset="0"/>
            </a:endParaRPr>
          </a:p>
        </p:txBody>
      </p:sp>
      <p:sp>
        <p:nvSpPr>
          <p:cNvPr id="5" name="Прямоугольник 4"/>
          <p:cNvSpPr/>
          <p:nvPr/>
        </p:nvSpPr>
        <p:spPr>
          <a:xfrm>
            <a:off x="4872315" y="5803900"/>
            <a:ext cx="3869777" cy="369332"/>
          </a:xfrm>
          <a:prstGeom prst="rect">
            <a:avLst/>
          </a:prstGeom>
        </p:spPr>
        <p:txBody>
          <a:bodyPr wrap="none">
            <a:spAutoFit/>
          </a:bodyPr>
          <a:lstStyle/>
          <a:p>
            <a:r>
              <a:rPr lang="uz-Cyrl-UZ" dirty="0" smtClean="0"/>
              <a:t>Манба: </a:t>
            </a:r>
            <a:r>
              <a:rPr lang="en-US" dirty="0" smtClean="0"/>
              <a:t>Michael </a:t>
            </a:r>
            <a:r>
              <a:rPr lang="en-US" dirty="0" err="1"/>
              <a:t>Baye</a:t>
            </a:r>
            <a:r>
              <a:rPr lang="en-US" dirty="0"/>
              <a:t>, Jeff </a:t>
            </a:r>
            <a:r>
              <a:rPr lang="en-US" dirty="0" smtClean="0"/>
              <a:t>Prince</a:t>
            </a:r>
            <a:r>
              <a:rPr lang="uz-Cyrl-UZ" dirty="0" smtClean="0"/>
              <a:t>, 2021</a:t>
            </a:r>
            <a:endParaRPr lang="ru-RU" dirty="0"/>
          </a:p>
        </p:txBody>
      </p:sp>
    </p:spTree>
    <p:extLst>
      <p:ext uri="{BB962C8B-B14F-4D97-AF65-F5344CB8AC3E}">
        <p14:creationId xmlns:p14="http://schemas.microsoft.com/office/powerpoint/2010/main" val="2818797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85753"/>
          </a:xfrm>
        </p:spPr>
        <p:txBody>
          <a:bodyPr rtlCol="0">
            <a:normAutofit/>
          </a:bodyPr>
          <a:lstStyle/>
          <a:p>
            <a:pPr algn="ctr">
              <a:defRPr/>
            </a:pPr>
            <a:r>
              <a:rPr lang="ru-RU" sz="3600" b="1" dirty="0" err="1" smtClean="0"/>
              <a:t>Ўзгарувчан</a:t>
            </a:r>
            <a:r>
              <a:rPr lang="ru-RU" sz="3600" b="1" dirty="0" smtClean="0"/>
              <a:t> </a:t>
            </a:r>
            <a:r>
              <a:rPr lang="ru-RU" sz="3600" b="1" dirty="0" err="1" smtClean="0"/>
              <a:t>харажатлар</a:t>
            </a:r>
            <a:endParaRPr lang="en-US" sz="3600" b="1" dirty="0"/>
          </a:p>
        </p:txBody>
      </p:sp>
      <p:sp>
        <p:nvSpPr>
          <p:cNvPr id="4" name="TextBox 3"/>
          <p:cNvSpPr txBox="1"/>
          <p:nvPr/>
        </p:nvSpPr>
        <p:spPr>
          <a:xfrm>
            <a:off x="401272" y="1749879"/>
            <a:ext cx="3029335" cy="2538640"/>
          </a:xfrm>
          <a:prstGeom prst="rect">
            <a:avLst/>
          </a:prstGeom>
          <a:solidFill>
            <a:schemeClr val="accent6"/>
          </a:solidFill>
          <a:ln w="12700">
            <a:solidFill>
              <a:schemeClr val="tx1"/>
            </a:solidFill>
          </a:ln>
        </p:spPr>
        <p:txBody>
          <a:bodyPr wrap="none" anchor="ctr"/>
          <a:lstStyle/>
          <a:p>
            <a:pPr algn="ctr" defTabSz="274320" eaLnBrk="0" hangingPunct="0">
              <a:defRPr/>
            </a:pPr>
            <a:r>
              <a:rPr lang="ru-RU" sz="1600" dirty="0" err="1" smtClean="0">
                <a:solidFill>
                  <a:schemeClr val="bg1"/>
                </a:solidFill>
                <a:latin typeface="Arial" charset="0"/>
              </a:rPr>
              <a:t>Ўзгарувчан</a:t>
            </a:r>
            <a:r>
              <a:rPr lang="ru-RU" sz="1600" dirty="0" smtClean="0">
                <a:solidFill>
                  <a:schemeClr val="bg1"/>
                </a:solidFill>
                <a:latin typeface="Arial" charset="0"/>
              </a:rPr>
              <a:t> </a:t>
            </a:r>
            <a:r>
              <a:rPr lang="ru-RU" sz="1600" dirty="0" err="1" smtClean="0">
                <a:solidFill>
                  <a:schemeClr val="bg1"/>
                </a:solidFill>
                <a:latin typeface="Arial" charset="0"/>
              </a:rPr>
              <a:t>харажатлар</a:t>
            </a:r>
            <a:endParaRPr lang="ru-RU" sz="1600" dirty="0" smtClean="0">
              <a:solidFill>
                <a:schemeClr val="bg1"/>
              </a:solidFill>
              <a:latin typeface="Arial" charset="0"/>
            </a:endParaRPr>
          </a:p>
          <a:p>
            <a:pPr algn="ctr" defTabSz="274320" eaLnBrk="0" hangingPunct="0">
              <a:defRPr/>
            </a:pPr>
            <a:r>
              <a:rPr lang="ru-RU" sz="1600" dirty="0">
                <a:solidFill>
                  <a:schemeClr val="bg1"/>
                </a:solidFill>
                <a:latin typeface="Arial" charset="0"/>
              </a:rPr>
              <a:t>д</a:t>
            </a:r>
            <a:r>
              <a:rPr lang="ru-RU" sz="1600" dirty="0" smtClean="0">
                <a:solidFill>
                  <a:schemeClr val="bg1"/>
                </a:solidFill>
                <a:latin typeface="Arial" charset="0"/>
              </a:rPr>
              <a:t>оимо </a:t>
            </a:r>
            <a:r>
              <a:rPr lang="ru-RU" sz="1600" dirty="0" err="1" smtClean="0">
                <a:solidFill>
                  <a:schemeClr val="bg1"/>
                </a:solidFill>
                <a:latin typeface="Arial" charset="0"/>
              </a:rPr>
              <a:t>қопланиши</a:t>
            </a:r>
            <a:r>
              <a:rPr lang="ru-RU" sz="1600" dirty="0" smtClean="0">
                <a:solidFill>
                  <a:schemeClr val="bg1"/>
                </a:solidFill>
                <a:latin typeface="Arial" charset="0"/>
              </a:rPr>
              <a:t> </a:t>
            </a:r>
            <a:r>
              <a:rPr lang="ru-RU" sz="1600" dirty="0" err="1" smtClean="0">
                <a:solidFill>
                  <a:schemeClr val="bg1"/>
                </a:solidFill>
                <a:latin typeface="Arial" charset="0"/>
              </a:rPr>
              <a:t>керак</a:t>
            </a:r>
            <a:endParaRPr lang="en-US" sz="1600" dirty="0">
              <a:solidFill>
                <a:schemeClr val="bg1"/>
              </a:solidFill>
              <a:latin typeface="Arial" charset="0"/>
            </a:endParaRPr>
          </a:p>
        </p:txBody>
      </p:sp>
      <p:pic>
        <p:nvPicPr>
          <p:cNvPr id="3" name="Рисунок 2"/>
          <p:cNvPicPr>
            <a:picLocks noChangeAspect="1"/>
          </p:cNvPicPr>
          <p:nvPr/>
        </p:nvPicPr>
        <p:blipFill rotWithShape="1">
          <a:blip r:embed="rId3"/>
          <a:srcRect l="9651" t="22714" r="35490" b="23554"/>
          <a:stretch/>
        </p:blipFill>
        <p:spPr>
          <a:xfrm>
            <a:off x="3630304" y="1050878"/>
            <a:ext cx="7930863" cy="4367283"/>
          </a:xfrm>
          <a:prstGeom prst="rect">
            <a:avLst/>
          </a:prstGeom>
        </p:spPr>
      </p:pic>
      <p:sp>
        <p:nvSpPr>
          <p:cNvPr id="5" name="Прямоугольник 4"/>
          <p:cNvSpPr/>
          <p:nvPr/>
        </p:nvSpPr>
        <p:spPr>
          <a:xfrm>
            <a:off x="600969" y="5697517"/>
            <a:ext cx="3869777" cy="369332"/>
          </a:xfrm>
          <a:prstGeom prst="rect">
            <a:avLst/>
          </a:prstGeom>
        </p:spPr>
        <p:txBody>
          <a:bodyPr wrap="none">
            <a:spAutoFit/>
          </a:bodyPr>
          <a:lstStyle/>
          <a:p>
            <a:r>
              <a:rPr lang="uz-Cyrl-UZ" dirty="0" smtClean="0"/>
              <a:t>Манба: </a:t>
            </a:r>
            <a:r>
              <a:rPr lang="en-US" dirty="0" smtClean="0"/>
              <a:t>Michael </a:t>
            </a:r>
            <a:r>
              <a:rPr lang="en-US" dirty="0" err="1"/>
              <a:t>Baye</a:t>
            </a:r>
            <a:r>
              <a:rPr lang="en-US" dirty="0"/>
              <a:t>, Jeff </a:t>
            </a:r>
            <a:r>
              <a:rPr lang="en-US" dirty="0" smtClean="0"/>
              <a:t>Prince</a:t>
            </a:r>
            <a:r>
              <a:rPr lang="uz-Cyrl-UZ" dirty="0" smtClean="0"/>
              <a:t>, 2021</a:t>
            </a:r>
            <a:endParaRPr lang="ru-RU" dirty="0"/>
          </a:p>
        </p:txBody>
      </p:sp>
    </p:spTree>
    <p:extLst>
      <p:ext uri="{BB962C8B-B14F-4D97-AF65-F5344CB8AC3E}">
        <p14:creationId xmlns:p14="http://schemas.microsoft.com/office/powerpoint/2010/main" val="3261263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49853" y="370432"/>
            <a:ext cx="6450292" cy="461665"/>
          </a:xfrm>
          <a:prstGeom prst="rect">
            <a:avLst/>
          </a:prstGeom>
        </p:spPr>
        <p:txBody>
          <a:bodyPr wrap="none">
            <a:spAutoFit/>
          </a:bodyPr>
          <a:lstStyle/>
          <a:p>
            <a:r>
              <a:rPr lang="ru-RU" sz="2400" b="1" dirty="0" err="1" smtClean="0">
                <a:latin typeface="Arial" panose="020B0604020202020204" pitchFamily="34" charset="0"/>
              </a:rPr>
              <a:t>Турли</a:t>
            </a:r>
            <a:r>
              <a:rPr lang="ru-RU" sz="2400" b="1" dirty="0" smtClean="0">
                <a:latin typeface="Arial" panose="020B0604020202020204" pitchFamily="34" charset="0"/>
              </a:rPr>
              <a:t> </a:t>
            </a:r>
            <a:r>
              <a:rPr lang="ru-RU" sz="2400" b="1" dirty="0" err="1" smtClean="0">
                <a:latin typeface="Arial" panose="020B0604020202020204" pitchFamily="34" charset="0"/>
              </a:rPr>
              <a:t>харажатлар</a:t>
            </a:r>
            <a:r>
              <a:rPr lang="ru-RU" sz="2400" b="1" dirty="0" smtClean="0">
                <a:latin typeface="Arial" panose="020B0604020202020204" pitchFamily="34" charset="0"/>
              </a:rPr>
              <a:t> </a:t>
            </a:r>
            <a:r>
              <a:rPr lang="ru-RU" sz="2400" b="1" dirty="0" err="1" smtClean="0">
                <a:latin typeface="Arial" panose="020B0604020202020204" pitchFamily="34" charset="0"/>
              </a:rPr>
              <a:t>ўртасидаги</a:t>
            </a:r>
            <a:r>
              <a:rPr lang="ru-RU" sz="2400" b="1" dirty="0" smtClean="0">
                <a:latin typeface="Arial" panose="020B0604020202020204" pitchFamily="34" charset="0"/>
              </a:rPr>
              <a:t> </a:t>
            </a:r>
            <a:r>
              <a:rPr lang="ru-RU" sz="2400" b="1" dirty="0" err="1" smtClean="0">
                <a:latin typeface="Arial" panose="020B0604020202020204" pitchFamily="34" charset="0"/>
              </a:rPr>
              <a:t>боғлиқлик</a:t>
            </a:r>
            <a:endParaRPr lang="ru-RU" sz="2400" b="1" dirty="0"/>
          </a:p>
        </p:txBody>
      </p:sp>
      <p:pic>
        <p:nvPicPr>
          <p:cNvPr id="4" name="Рисунок 3"/>
          <p:cNvPicPr>
            <a:picLocks noChangeAspect="1"/>
          </p:cNvPicPr>
          <p:nvPr/>
        </p:nvPicPr>
        <p:blipFill>
          <a:blip r:embed="rId2"/>
          <a:stretch>
            <a:fillRect/>
          </a:stretch>
        </p:blipFill>
        <p:spPr>
          <a:xfrm>
            <a:off x="2940548" y="944509"/>
            <a:ext cx="6644516" cy="5764541"/>
          </a:xfrm>
          <a:prstGeom prst="rect">
            <a:avLst/>
          </a:prstGeom>
        </p:spPr>
      </p:pic>
      <p:sp>
        <p:nvSpPr>
          <p:cNvPr id="5" name="TextBox 4"/>
          <p:cNvSpPr txBox="1"/>
          <p:nvPr/>
        </p:nvSpPr>
        <p:spPr>
          <a:xfrm>
            <a:off x="1411643" y="1696498"/>
            <a:ext cx="1528905" cy="1200329"/>
          </a:xfrm>
          <a:prstGeom prst="rect">
            <a:avLst/>
          </a:prstGeom>
          <a:noFill/>
        </p:spPr>
        <p:txBody>
          <a:bodyPr wrap="square" rtlCol="0">
            <a:spAutoFit/>
          </a:bodyPr>
          <a:lstStyle/>
          <a:p>
            <a:r>
              <a:rPr lang="ru-RU" b="1" dirty="0" err="1" smtClean="0"/>
              <a:t>Умумий</a:t>
            </a:r>
            <a:r>
              <a:rPr lang="ru-RU" b="1" dirty="0" smtClean="0"/>
              <a:t>, </a:t>
            </a:r>
            <a:r>
              <a:rPr lang="ru-RU" b="1" dirty="0" err="1" smtClean="0"/>
              <a:t>ўзгарувчан</a:t>
            </a:r>
            <a:r>
              <a:rPr lang="ru-RU" b="1" dirty="0" smtClean="0"/>
              <a:t> </a:t>
            </a:r>
            <a:r>
              <a:rPr lang="ru-RU" b="1" dirty="0" err="1" smtClean="0"/>
              <a:t>ва</a:t>
            </a:r>
            <a:r>
              <a:rPr lang="ru-RU" b="1" dirty="0" smtClean="0"/>
              <a:t> </a:t>
            </a:r>
            <a:r>
              <a:rPr lang="ru-RU" b="1" dirty="0" err="1" smtClean="0"/>
              <a:t>доимий</a:t>
            </a:r>
            <a:r>
              <a:rPr lang="ru-RU" b="1" dirty="0" smtClean="0"/>
              <a:t> </a:t>
            </a:r>
            <a:r>
              <a:rPr lang="ru-RU" b="1" dirty="0" err="1" smtClean="0"/>
              <a:t>харажатлар</a:t>
            </a:r>
            <a:endParaRPr lang="ru-RU" b="1" dirty="0"/>
          </a:p>
        </p:txBody>
      </p:sp>
      <p:sp>
        <p:nvSpPr>
          <p:cNvPr id="3" name="Прямоугольник 2"/>
          <p:cNvSpPr/>
          <p:nvPr/>
        </p:nvSpPr>
        <p:spPr>
          <a:xfrm>
            <a:off x="3621584" y="6339718"/>
            <a:ext cx="3869777" cy="369332"/>
          </a:xfrm>
          <a:prstGeom prst="rect">
            <a:avLst/>
          </a:prstGeom>
        </p:spPr>
        <p:txBody>
          <a:bodyPr wrap="none">
            <a:spAutoFit/>
          </a:bodyPr>
          <a:lstStyle/>
          <a:p>
            <a:r>
              <a:rPr lang="uz-Cyrl-UZ" dirty="0" smtClean="0"/>
              <a:t>Манба: </a:t>
            </a:r>
            <a:r>
              <a:rPr lang="en-US" dirty="0" smtClean="0"/>
              <a:t>Michael </a:t>
            </a:r>
            <a:r>
              <a:rPr lang="en-US" dirty="0" err="1"/>
              <a:t>Baye</a:t>
            </a:r>
            <a:r>
              <a:rPr lang="en-US" dirty="0"/>
              <a:t>, Jeff </a:t>
            </a:r>
            <a:r>
              <a:rPr lang="en-US" dirty="0" smtClean="0"/>
              <a:t>Prince</a:t>
            </a:r>
            <a:r>
              <a:rPr lang="uz-Cyrl-UZ" dirty="0" smtClean="0"/>
              <a:t>, 2021</a:t>
            </a:r>
            <a:endParaRPr lang="ru-RU" dirty="0"/>
          </a:p>
        </p:txBody>
      </p:sp>
    </p:spTree>
    <p:extLst>
      <p:ext uri="{BB962C8B-B14F-4D97-AF65-F5344CB8AC3E}">
        <p14:creationId xmlns:p14="http://schemas.microsoft.com/office/powerpoint/2010/main" val="39428062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График кривых средних издержек"/>
          <p:cNvPicPr>
            <a:picLocks noChangeAspect="1" noChangeArrowheads="1"/>
          </p:cNvPicPr>
          <p:nvPr/>
        </p:nvPicPr>
        <p:blipFill rotWithShape="1">
          <a:blip r:embed="rId2">
            <a:extLst>
              <a:ext uri="{28A0092B-C50C-407E-A947-70E740481C1C}">
                <a14:useLocalDpi xmlns:a14="http://schemas.microsoft.com/office/drawing/2010/main" val="0"/>
              </a:ext>
            </a:extLst>
          </a:blip>
          <a:srcRect l="317" b="6489"/>
          <a:stretch/>
        </p:blipFill>
        <p:spPr bwMode="auto">
          <a:xfrm>
            <a:off x="374768" y="684571"/>
            <a:ext cx="9744501" cy="564792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869604" y="232010"/>
            <a:ext cx="6328986" cy="523220"/>
          </a:xfrm>
          <a:prstGeom prst="rect">
            <a:avLst/>
          </a:prstGeom>
          <a:noFill/>
        </p:spPr>
        <p:txBody>
          <a:bodyPr wrap="square" rtlCol="0">
            <a:spAutoFit/>
          </a:bodyPr>
          <a:lstStyle/>
          <a:p>
            <a:pPr algn="ctr"/>
            <a:r>
              <a:rPr lang="ru-RU" sz="2800" b="1" dirty="0" err="1" smtClean="0"/>
              <a:t>Ўртача</a:t>
            </a:r>
            <a:r>
              <a:rPr lang="ru-RU" sz="2800" b="1" dirty="0" smtClean="0"/>
              <a:t> </a:t>
            </a:r>
            <a:r>
              <a:rPr lang="ru-RU" sz="2800" b="1" dirty="0" err="1" smtClean="0"/>
              <a:t>харажатлар</a:t>
            </a:r>
            <a:r>
              <a:rPr lang="ru-RU" sz="2800" b="1" dirty="0" smtClean="0"/>
              <a:t> </a:t>
            </a:r>
            <a:r>
              <a:rPr lang="ru-RU" sz="2800" b="1" dirty="0" err="1" smtClean="0"/>
              <a:t>эгри</a:t>
            </a:r>
            <a:r>
              <a:rPr lang="ru-RU" sz="2800" b="1" dirty="0" smtClean="0"/>
              <a:t> </a:t>
            </a:r>
            <a:r>
              <a:rPr lang="ru-RU" sz="2800" b="1" dirty="0" err="1" smtClean="0"/>
              <a:t>чизиғи</a:t>
            </a:r>
            <a:endParaRPr lang="ru-RU" sz="2800" b="1" dirty="0"/>
          </a:p>
        </p:txBody>
      </p:sp>
      <p:sp>
        <p:nvSpPr>
          <p:cNvPr id="3" name="TextBox 2"/>
          <p:cNvSpPr txBox="1"/>
          <p:nvPr/>
        </p:nvSpPr>
        <p:spPr>
          <a:xfrm>
            <a:off x="7420306" y="1282266"/>
            <a:ext cx="3195146" cy="2385268"/>
          </a:xfrm>
          <a:prstGeom prst="rect">
            <a:avLst/>
          </a:prstGeom>
          <a:solidFill>
            <a:schemeClr val="bg1"/>
          </a:solidFill>
        </p:spPr>
        <p:txBody>
          <a:bodyPr wrap="square" rtlCol="0">
            <a:spAutoFit/>
          </a:bodyPr>
          <a:lstStyle/>
          <a:p>
            <a:r>
              <a:rPr lang="uz-Cyrl-UZ" dirty="0" smtClean="0"/>
              <a:t>Харажатлар</a:t>
            </a:r>
          </a:p>
          <a:p>
            <a:r>
              <a:rPr lang="uz-Cyrl-UZ" dirty="0" smtClean="0"/>
              <a:t>Маҳсулот миқдори</a:t>
            </a:r>
          </a:p>
          <a:p>
            <a:r>
              <a:rPr lang="uz-Cyrl-UZ" dirty="0" smtClean="0"/>
              <a:t>Ўртача умумий харажатлар</a:t>
            </a:r>
          </a:p>
          <a:p>
            <a:r>
              <a:rPr lang="uz-Cyrl-UZ" dirty="0" smtClean="0"/>
              <a:t>Ўртача ўзгарувчан харажатлар</a:t>
            </a:r>
          </a:p>
          <a:p>
            <a:endParaRPr lang="uz-Cyrl-UZ" sz="500" dirty="0" smtClean="0"/>
          </a:p>
          <a:p>
            <a:r>
              <a:rPr lang="uz-Cyrl-UZ" dirty="0" smtClean="0"/>
              <a:t>Ўртача доимий харажатлар</a:t>
            </a:r>
          </a:p>
          <a:p>
            <a:endParaRPr lang="uz-Cyrl-UZ" dirty="0" smtClean="0"/>
          </a:p>
          <a:p>
            <a:r>
              <a:rPr lang="uz-Cyrl-UZ" dirty="0" smtClean="0"/>
              <a:t>Ўртача харажатларнинг энг кичик қиймати</a:t>
            </a:r>
            <a:endParaRPr lang="ru-RU" dirty="0"/>
          </a:p>
        </p:txBody>
      </p:sp>
    </p:spTree>
    <p:extLst>
      <p:ext uri="{BB962C8B-B14F-4D97-AF65-F5344CB8AC3E}">
        <p14:creationId xmlns:p14="http://schemas.microsoft.com/office/powerpoint/2010/main" val="2986978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41607" y="588243"/>
            <a:ext cx="10502899" cy="6007003"/>
          </a:xfrm>
          <a:prstGeom prst="rect">
            <a:avLst/>
          </a:prstGeom>
        </p:spPr>
      </p:pic>
      <p:sp>
        <p:nvSpPr>
          <p:cNvPr id="3" name="Прямоугольник 2"/>
          <p:cNvSpPr/>
          <p:nvPr/>
        </p:nvSpPr>
        <p:spPr>
          <a:xfrm>
            <a:off x="3026336" y="31957"/>
            <a:ext cx="5033044" cy="523220"/>
          </a:xfrm>
          <a:prstGeom prst="rect">
            <a:avLst/>
          </a:prstGeom>
        </p:spPr>
        <p:txBody>
          <a:bodyPr wrap="none">
            <a:spAutoFit/>
          </a:bodyPr>
          <a:lstStyle/>
          <a:p>
            <a:r>
              <a:rPr lang="ru-RU" sz="2800" b="1" dirty="0" err="1" smtClean="0"/>
              <a:t>Ўртача</a:t>
            </a:r>
            <a:r>
              <a:rPr lang="ru-RU" sz="2800" b="1" dirty="0" smtClean="0"/>
              <a:t> </a:t>
            </a:r>
            <a:r>
              <a:rPr lang="ru-RU" sz="2800" b="1" dirty="0" err="1" smtClean="0"/>
              <a:t>харажатларни</a:t>
            </a:r>
            <a:r>
              <a:rPr lang="ru-RU" sz="2800" b="1" dirty="0" smtClean="0"/>
              <a:t> </a:t>
            </a:r>
            <a:r>
              <a:rPr lang="ru-RU" sz="2800" b="1" dirty="0" err="1" smtClean="0"/>
              <a:t>аниқлаш</a:t>
            </a:r>
            <a:endParaRPr lang="ru-RU" sz="2800" b="1" dirty="0"/>
          </a:p>
        </p:txBody>
      </p:sp>
      <p:sp>
        <p:nvSpPr>
          <p:cNvPr id="4" name="TextBox 3"/>
          <p:cNvSpPr txBox="1"/>
          <p:nvPr/>
        </p:nvSpPr>
        <p:spPr>
          <a:xfrm>
            <a:off x="41607" y="1458470"/>
            <a:ext cx="1124921" cy="646331"/>
          </a:xfrm>
          <a:prstGeom prst="rect">
            <a:avLst/>
          </a:prstGeom>
          <a:solidFill>
            <a:schemeClr val="bg1"/>
          </a:solidFill>
        </p:spPr>
        <p:txBody>
          <a:bodyPr wrap="square" rtlCol="0">
            <a:spAutoFit/>
          </a:bodyPr>
          <a:lstStyle/>
          <a:p>
            <a:r>
              <a:rPr lang="uz-Cyrl-UZ" dirty="0" smtClean="0"/>
              <a:t>Маҳсулот ҳажми</a:t>
            </a:r>
            <a:endParaRPr lang="ru-RU" dirty="0"/>
          </a:p>
        </p:txBody>
      </p:sp>
      <p:sp>
        <p:nvSpPr>
          <p:cNvPr id="5" name="TextBox 4"/>
          <p:cNvSpPr txBox="1"/>
          <p:nvPr/>
        </p:nvSpPr>
        <p:spPr>
          <a:xfrm>
            <a:off x="41607" y="2179230"/>
            <a:ext cx="1124921" cy="307777"/>
          </a:xfrm>
          <a:prstGeom prst="rect">
            <a:avLst/>
          </a:prstGeom>
          <a:solidFill>
            <a:schemeClr val="bg1"/>
          </a:solidFill>
        </p:spPr>
        <p:txBody>
          <a:bodyPr wrap="square" rtlCol="0">
            <a:spAutoFit/>
          </a:bodyPr>
          <a:lstStyle/>
          <a:p>
            <a:r>
              <a:rPr lang="uz-Cyrl-UZ" sz="1400" dirty="0"/>
              <a:t>Б</a:t>
            </a:r>
            <a:r>
              <a:rPr lang="uz-Cyrl-UZ" sz="1400" dirty="0" smtClean="0"/>
              <a:t>ерилган</a:t>
            </a:r>
            <a:endParaRPr lang="ru-RU" sz="1400" dirty="0"/>
          </a:p>
        </p:txBody>
      </p:sp>
      <p:sp>
        <p:nvSpPr>
          <p:cNvPr id="6" name="TextBox 5"/>
          <p:cNvSpPr txBox="1"/>
          <p:nvPr/>
        </p:nvSpPr>
        <p:spPr>
          <a:xfrm>
            <a:off x="1526162" y="2179230"/>
            <a:ext cx="1124921" cy="307777"/>
          </a:xfrm>
          <a:prstGeom prst="rect">
            <a:avLst/>
          </a:prstGeom>
          <a:solidFill>
            <a:schemeClr val="bg1"/>
          </a:solidFill>
        </p:spPr>
        <p:txBody>
          <a:bodyPr wrap="square" rtlCol="0">
            <a:spAutoFit/>
          </a:bodyPr>
          <a:lstStyle/>
          <a:p>
            <a:r>
              <a:rPr lang="uz-Cyrl-UZ" sz="1400" dirty="0"/>
              <a:t>Б</a:t>
            </a:r>
            <a:r>
              <a:rPr lang="uz-Cyrl-UZ" sz="1400" dirty="0" smtClean="0"/>
              <a:t>ерилган</a:t>
            </a:r>
            <a:endParaRPr lang="ru-RU" sz="1400" dirty="0"/>
          </a:p>
        </p:txBody>
      </p:sp>
      <p:sp>
        <p:nvSpPr>
          <p:cNvPr id="7" name="TextBox 6"/>
          <p:cNvSpPr txBox="1"/>
          <p:nvPr/>
        </p:nvSpPr>
        <p:spPr>
          <a:xfrm>
            <a:off x="3010717" y="2179230"/>
            <a:ext cx="1124921" cy="307777"/>
          </a:xfrm>
          <a:prstGeom prst="rect">
            <a:avLst/>
          </a:prstGeom>
          <a:solidFill>
            <a:schemeClr val="bg1"/>
          </a:solidFill>
        </p:spPr>
        <p:txBody>
          <a:bodyPr wrap="square" rtlCol="0">
            <a:spAutoFit/>
          </a:bodyPr>
          <a:lstStyle/>
          <a:p>
            <a:r>
              <a:rPr lang="uz-Cyrl-UZ" sz="1400" dirty="0"/>
              <a:t>Б</a:t>
            </a:r>
            <a:r>
              <a:rPr lang="uz-Cyrl-UZ" sz="1400" dirty="0" smtClean="0"/>
              <a:t>ерилган</a:t>
            </a:r>
            <a:endParaRPr lang="ru-RU" sz="1400" dirty="0"/>
          </a:p>
        </p:txBody>
      </p:sp>
      <p:sp>
        <p:nvSpPr>
          <p:cNvPr id="8" name="TextBox 7"/>
          <p:cNvSpPr txBox="1"/>
          <p:nvPr/>
        </p:nvSpPr>
        <p:spPr>
          <a:xfrm>
            <a:off x="1526161" y="1405241"/>
            <a:ext cx="1124921" cy="646331"/>
          </a:xfrm>
          <a:prstGeom prst="rect">
            <a:avLst/>
          </a:prstGeom>
          <a:solidFill>
            <a:schemeClr val="bg1"/>
          </a:solidFill>
        </p:spPr>
        <p:txBody>
          <a:bodyPr wrap="square" rtlCol="0">
            <a:spAutoFit/>
          </a:bodyPr>
          <a:lstStyle/>
          <a:p>
            <a:r>
              <a:rPr lang="uz-Cyrl-UZ" dirty="0" smtClean="0"/>
              <a:t>Доимий харажат</a:t>
            </a:r>
            <a:endParaRPr lang="ru-RU" dirty="0"/>
          </a:p>
        </p:txBody>
      </p:sp>
      <p:sp>
        <p:nvSpPr>
          <p:cNvPr id="9" name="TextBox 8"/>
          <p:cNvSpPr txBox="1"/>
          <p:nvPr/>
        </p:nvSpPr>
        <p:spPr>
          <a:xfrm>
            <a:off x="3010715" y="1458470"/>
            <a:ext cx="1286288" cy="646331"/>
          </a:xfrm>
          <a:prstGeom prst="rect">
            <a:avLst/>
          </a:prstGeom>
          <a:solidFill>
            <a:schemeClr val="bg1"/>
          </a:solidFill>
        </p:spPr>
        <p:txBody>
          <a:bodyPr wrap="square" rtlCol="0">
            <a:spAutoFit/>
          </a:bodyPr>
          <a:lstStyle/>
          <a:p>
            <a:r>
              <a:rPr lang="uz-Cyrl-UZ" dirty="0" smtClean="0"/>
              <a:t>Ўзгарувчан харажат</a:t>
            </a:r>
            <a:endParaRPr lang="ru-RU" dirty="0"/>
          </a:p>
        </p:txBody>
      </p:sp>
      <p:sp>
        <p:nvSpPr>
          <p:cNvPr id="10" name="TextBox 9"/>
          <p:cNvSpPr txBox="1"/>
          <p:nvPr/>
        </p:nvSpPr>
        <p:spPr>
          <a:xfrm>
            <a:off x="4649912" y="1405241"/>
            <a:ext cx="1124921" cy="646331"/>
          </a:xfrm>
          <a:prstGeom prst="rect">
            <a:avLst/>
          </a:prstGeom>
          <a:solidFill>
            <a:schemeClr val="bg1"/>
          </a:solidFill>
        </p:spPr>
        <p:txBody>
          <a:bodyPr wrap="square" rtlCol="0">
            <a:spAutoFit/>
          </a:bodyPr>
          <a:lstStyle/>
          <a:p>
            <a:r>
              <a:rPr lang="uz-Cyrl-UZ" dirty="0" smtClean="0"/>
              <a:t>Умумий харажат</a:t>
            </a:r>
            <a:endParaRPr lang="ru-RU" dirty="0"/>
          </a:p>
        </p:txBody>
      </p:sp>
      <p:sp>
        <p:nvSpPr>
          <p:cNvPr id="11" name="TextBox 10"/>
          <p:cNvSpPr txBox="1"/>
          <p:nvPr/>
        </p:nvSpPr>
        <p:spPr>
          <a:xfrm>
            <a:off x="6295833" y="1307858"/>
            <a:ext cx="1124921" cy="923330"/>
          </a:xfrm>
          <a:prstGeom prst="rect">
            <a:avLst/>
          </a:prstGeom>
          <a:solidFill>
            <a:schemeClr val="bg1"/>
          </a:solidFill>
        </p:spPr>
        <p:txBody>
          <a:bodyPr wrap="square" rtlCol="0">
            <a:spAutoFit/>
          </a:bodyPr>
          <a:lstStyle/>
          <a:p>
            <a:r>
              <a:rPr lang="uz-Cyrl-UZ" dirty="0" smtClean="0"/>
              <a:t>Ўртача доимий харажат</a:t>
            </a:r>
            <a:endParaRPr lang="ru-RU" dirty="0"/>
          </a:p>
        </p:txBody>
      </p:sp>
      <p:sp>
        <p:nvSpPr>
          <p:cNvPr id="12" name="TextBox 11"/>
          <p:cNvSpPr txBox="1"/>
          <p:nvPr/>
        </p:nvSpPr>
        <p:spPr>
          <a:xfrm>
            <a:off x="7857708" y="1319173"/>
            <a:ext cx="1215691" cy="923330"/>
          </a:xfrm>
          <a:prstGeom prst="rect">
            <a:avLst/>
          </a:prstGeom>
          <a:solidFill>
            <a:schemeClr val="bg1"/>
          </a:solidFill>
        </p:spPr>
        <p:txBody>
          <a:bodyPr wrap="square" rtlCol="0">
            <a:spAutoFit/>
          </a:bodyPr>
          <a:lstStyle/>
          <a:p>
            <a:r>
              <a:rPr lang="uz-Cyrl-UZ" dirty="0" smtClean="0"/>
              <a:t>Ўртача ўзгарувчан харажат</a:t>
            </a:r>
            <a:endParaRPr lang="ru-RU" dirty="0"/>
          </a:p>
        </p:txBody>
      </p:sp>
      <p:sp>
        <p:nvSpPr>
          <p:cNvPr id="13" name="TextBox 12"/>
          <p:cNvSpPr txBox="1"/>
          <p:nvPr/>
        </p:nvSpPr>
        <p:spPr>
          <a:xfrm>
            <a:off x="9419583" y="1318616"/>
            <a:ext cx="1124921" cy="923330"/>
          </a:xfrm>
          <a:prstGeom prst="rect">
            <a:avLst/>
          </a:prstGeom>
          <a:solidFill>
            <a:schemeClr val="bg1"/>
          </a:solidFill>
        </p:spPr>
        <p:txBody>
          <a:bodyPr wrap="square" rtlCol="0">
            <a:spAutoFit/>
          </a:bodyPr>
          <a:lstStyle/>
          <a:p>
            <a:r>
              <a:rPr lang="uz-Cyrl-UZ" dirty="0" smtClean="0"/>
              <a:t>Ўртача</a:t>
            </a:r>
          </a:p>
          <a:p>
            <a:r>
              <a:rPr lang="uz-Cyrl-UZ" dirty="0" smtClean="0"/>
              <a:t>умумий харажат</a:t>
            </a:r>
            <a:endParaRPr lang="ru-RU" dirty="0"/>
          </a:p>
        </p:txBody>
      </p:sp>
    </p:spTree>
    <p:extLst>
      <p:ext uri="{BB962C8B-B14F-4D97-AF65-F5344CB8AC3E}">
        <p14:creationId xmlns:p14="http://schemas.microsoft.com/office/powerpoint/2010/main" val="3263386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3526" y="81130"/>
            <a:ext cx="3809826" cy="523220"/>
          </a:xfrm>
          <a:prstGeom prst="rect">
            <a:avLst/>
          </a:prstGeom>
        </p:spPr>
        <p:txBody>
          <a:bodyPr wrap="none">
            <a:spAutoFit/>
          </a:bodyPr>
          <a:lstStyle/>
          <a:p>
            <a:r>
              <a:rPr lang="ru-RU" sz="2800" b="1" dirty="0" err="1" smtClean="0"/>
              <a:t>Маржинал</a:t>
            </a:r>
            <a:r>
              <a:rPr lang="ru-RU" sz="2800" b="1" dirty="0" smtClean="0"/>
              <a:t> </a:t>
            </a:r>
            <a:r>
              <a:rPr lang="ru-RU" sz="2800" b="1" dirty="0" err="1" smtClean="0"/>
              <a:t>харажатлар</a:t>
            </a:r>
            <a:endParaRPr lang="ru-RU" sz="2800" b="1" dirty="0"/>
          </a:p>
        </p:txBody>
      </p:sp>
      <p:sp>
        <p:nvSpPr>
          <p:cNvPr id="3" name="Прямоугольник 2"/>
          <p:cNvSpPr/>
          <p:nvPr/>
        </p:nvSpPr>
        <p:spPr>
          <a:xfrm>
            <a:off x="7062750" y="552508"/>
            <a:ext cx="4572568" cy="415498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ru-RU" sz="2400" dirty="0" smtClean="0"/>
              <a:t>	</a:t>
            </a:r>
            <a:r>
              <a:rPr lang="ru-RU" sz="2400" dirty="0" err="1" smtClean="0"/>
              <a:t>Маржинал</a:t>
            </a:r>
            <a:r>
              <a:rPr lang="ru-RU" sz="2400" dirty="0" smtClean="0"/>
              <a:t> </a:t>
            </a:r>
            <a:r>
              <a:rPr lang="ru-RU" sz="2400" dirty="0" err="1" smtClean="0"/>
              <a:t>харажатлар</a:t>
            </a:r>
            <a:r>
              <a:rPr lang="ru-RU" sz="2400" dirty="0" smtClean="0"/>
              <a:t> </a:t>
            </a:r>
            <a:r>
              <a:rPr lang="ru-RU" sz="2400" dirty="0"/>
              <a:t>(MC — </a:t>
            </a:r>
            <a:r>
              <a:rPr lang="ru-RU" sz="2400" dirty="0" err="1"/>
              <a:t>marginal</a:t>
            </a:r>
            <a:r>
              <a:rPr lang="ru-RU" sz="2400" dirty="0"/>
              <a:t> </a:t>
            </a:r>
            <a:r>
              <a:rPr lang="ru-RU" sz="2400" dirty="0" err="1"/>
              <a:t>cost</a:t>
            </a:r>
            <a:r>
              <a:rPr lang="ru-RU" sz="2400" dirty="0"/>
              <a:t>) — </a:t>
            </a:r>
            <a:r>
              <a:rPr lang="ru-RU" sz="2400" dirty="0" err="1" smtClean="0"/>
              <a:t>қўшимча</a:t>
            </a:r>
            <a:r>
              <a:rPr lang="ru-RU" sz="2400" dirty="0" smtClean="0"/>
              <a:t> </a:t>
            </a:r>
            <a:r>
              <a:rPr lang="ru-RU" sz="2400" dirty="0" err="1" smtClean="0"/>
              <a:t>бир</a:t>
            </a:r>
            <a:r>
              <a:rPr lang="ru-RU" sz="2400" dirty="0" smtClean="0"/>
              <a:t> </a:t>
            </a:r>
            <a:r>
              <a:rPr lang="ru-RU" sz="2400" dirty="0" err="1" smtClean="0"/>
              <a:t>бирлик</a:t>
            </a:r>
            <a:r>
              <a:rPr lang="ru-RU" sz="2400" dirty="0" smtClean="0"/>
              <a:t> </a:t>
            </a:r>
            <a:r>
              <a:rPr lang="ru-RU" sz="2400" dirty="0" err="1" smtClean="0"/>
              <a:t>маҳсулот</a:t>
            </a:r>
            <a:r>
              <a:rPr lang="ru-RU" sz="2400" dirty="0" smtClean="0"/>
              <a:t> </a:t>
            </a:r>
            <a:r>
              <a:rPr lang="ru-RU" sz="2400" dirty="0" err="1" smtClean="0"/>
              <a:t>ишлаб</a:t>
            </a:r>
            <a:r>
              <a:rPr lang="ru-RU" sz="2400" dirty="0" smtClean="0"/>
              <a:t> </a:t>
            </a:r>
            <a:r>
              <a:rPr lang="ru-RU" sz="2400" dirty="0" err="1" smtClean="0"/>
              <a:t>чиқариш</a:t>
            </a:r>
            <a:r>
              <a:rPr lang="ru-RU" sz="2400" dirty="0" smtClean="0"/>
              <a:t> </a:t>
            </a:r>
            <a:r>
              <a:rPr lang="ru-RU" sz="2400" dirty="0" err="1" smtClean="0"/>
              <a:t>ҳисобига</a:t>
            </a:r>
            <a:r>
              <a:rPr lang="ru-RU" sz="2400" dirty="0" smtClean="0"/>
              <a:t> </a:t>
            </a:r>
            <a:r>
              <a:rPr lang="ru-RU" sz="2400" dirty="0" err="1" smtClean="0"/>
              <a:t>умумий</a:t>
            </a:r>
            <a:r>
              <a:rPr lang="ru-RU" sz="2400" dirty="0" smtClean="0"/>
              <a:t> </a:t>
            </a:r>
            <a:r>
              <a:rPr lang="ru-RU" sz="2400" dirty="0" err="1" smtClean="0"/>
              <a:t>харажатларнинг</a:t>
            </a:r>
            <a:r>
              <a:rPr lang="ru-RU" sz="2400" dirty="0" smtClean="0"/>
              <a:t> </a:t>
            </a:r>
            <a:r>
              <a:rPr lang="ru-RU" sz="2400" dirty="0" err="1" smtClean="0"/>
              <a:t>ўсишини</a:t>
            </a:r>
            <a:r>
              <a:rPr lang="ru-RU" sz="2400" dirty="0" smtClean="0"/>
              <a:t> </a:t>
            </a:r>
            <a:r>
              <a:rPr lang="ru-RU" sz="2400" dirty="0" err="1" smtClean="0"/>
              <a:t>англатади</a:t>
            </a:r>
            <a:r>
              <a:rPr lang="ru-RU" sz="2400" dirty="0" smtClean="0"/>
              <a:t>. </a:t>
            </a:r>
          </a:p>
          <a:p>
            <a:pPr algn="just"/>
            <a:endParaRPr lang="ru-RU" sz="2400" dirty="0"/>
          </a:p>
          <a:p>
            <a:pPr algn="just"/>
            <a:r>
              <a:rPr lang="ru-RU" sz="2400" dirty="0" err="1" smtClean="0"/>
              <a:t>Маржинал</a:t>
            </a:r>
            <a:r>
              <a:rPr lang="ru-RU" sz="2400" dirty="0" smtClean="0"/>
              <a:t> </a:t>
            </a:r>
            <a:r>
              <a:rPr lang="ru-RU" sz="2400" dirty="0" err="1" smtClean="0"/>
              <a:t>харажатлар</a:t>
            </a:r>
            <a:r>
              <a:rPr lang="ru-RU" sz="2400" dirty="0" smtClean="0"/>
              <a:t>  n </a:t>
            </a:r>
            <a:r>
              <a:rPr lang="ru-RU" sz="2400" dirty="0"/>
              <a:t>+ 1 </a:t>
            </a:r>
            <a:r>
              <a:rPr lang="ru-RU" sz="2400" dirty="0" err="1" smtClean="0"/>
              <a:t>бирлик</a:t>
            </a:r>
            <a:r>
              <a:rPr lang="ru-RU" sz="2400" dirty="0" smtClean="0"/>
              <a:t> </a:t>
            </a:r>
            <a:r>
              <a:rPr lang="ru-RU" sz="2400" dirty="0" err="1" smtClean="0"/>
              <a:t>ишлаб</a:t>
            </a:r>
            <a:r>
              <a:rPr lang="ru-RU" sz="2400" dirty="0" smtClean="0"/>
              <a:t> </a:t>
            </a:r>
            <a:r>
              <a:rPr lang="ru-RU" sz="2400" dirty="0" err="1" smtClean="0"/>
              <a:t>чиқариш</a:t>
            </a:r>
            <a:r>
              <a:rPr lang="ru-RU" sz="2400" dirty="0" smtClean="0"/>
              <a:t> </a:t>
            </a:r>
            <a:r>
              <a:rPr lang="ru-RU" sz="2400" dirty="0" err="1" smtClean="0"/>
              <a:t>харажати</a:t>
            </a:r>
            <a:r>
              <a:rPr lang="ru-RU" sz="2400" dirty="0" smtClean="0"/>
              <a:t> </a:t>
            </a:r>
            <a:r>
              <a:rPr lang="ru-RU" sz="2400" dirty="0" err="1" smtClean="0"/>
              <a:t>билан</a:t>
            </a:r>
            <a:r>
              <a:rPr lang="ru-RU" sz="2400" dirty="0" smtClean="0"/>
              <a:t> n </a:t>
            </a:r>
            <a:r>
              <a:rPr lang="ru-RU" sz="2400" dirty="0" err="1" smtClean="0"/>
              <a:t>бирлик</a:t>
            </a:r>
            <a:r>
              <a:rPr lang="ru-RU" sz="2400" dirty="0" smtClean="0"/>
              <a:t> </a:t>
            </a:r>
            <a:r>
              <a:rPr lang="ru-RU" sz="2400" dirty="0" err="1" smtClean="0"/>
              <a:t>ишлаб</a:t>
            </a:r>
            <a:r>
              <a:rPr lang="ru-RU" sz="2400" dirty="0" smtClean="0"/>
              <a:t> </a:t>
            </a:r>
            <a:r>
              <a:rPr lang="ru-RU" sz="2400" dirty="0" err="1" smtClean="0"/>
              <a:t>чиқариш</a:t>
            </a:r>
            <a:r>
              <a:rPr lang="ru-RU" sz="2400" dirty="0" smtClean="0"/>
              <a:t> </a:t>
            </a:r>
            <a:r>
              <a:rPr lang="ru-RU" sz="2400" dirty="0" err="1" smtClean="0"/>
              <a:t>харажати</a:t>
            </a:r>
            <a:r>
              <a:rPr lang="ru-RU" sz="2400" dirty="0" smtClean="0"/>
              <a:t> </a:t>
            </a:r>
            <a:r>
              <a:rPr lang="ru-RU" sz="2400" dirty="0" err="1" smtClean="0"/>
              <a:t>ўртасидаги</a:t>
            </a:r>
            <a:r>
              <a:rPr lang="ru-RU" sz="2400" dirty="0" smtClean="0"/>
              <a:t> </a:t>
            </a:r>
            <a:r>
              <a:rPr lang="ru-RU" sz="2400" dirty="0" err="1" smtClean="0"/>
              <a:t>фарқдир</a:t>
            </a:r>
            <a:r>
              <a:rPr lang="ru-RU" sz="2400" dirty="0" smtClean="0"/>
              <a:t>.</a:t>
            </a:r>
            <a:endParaRPr lang="ru-RU" sz="2400" dirty="0"/>
          </a:p>
        </p:txBody>
      </p:sp>
      <p:graphicFrame>
        <p:nvGraphicFramePr>
          <p:cNvPr id="5" name="Object 0"/>
          <p:cNvGraphicFramePr>
            <a:graphicFrameLocks noChangeAspect="1"/>
          </p:cNvGraphicFramePr>
          <p:nvPr>
            <p:extLst>
              <p:ext uri="{D42A27DB-BD31-4B8C-83A1-F6EECF244321}">
                <p14:modId xmlns:p14="http://schemas.microsoft.com/office/powerpoint/2010/main" val="2773980580"/>
              </p:ext>
            </p:extLst>
          </p:nvPr>
        </p:nvGraphicFramePr>
        <p:xfrm>
          <a:off x="2550573" y="4621518"/>
          <a:ext cx="1765300" cy="947085"/>
        </p:xfrm>
        <a:graphic>
          <a:graphicData uri="http://schemas.openxmlformats.org/presentationml/2006/ole">
            <mc:AlternateContent xmlns:mc="http://schemas.openxmlformats.org/markup-compatibility/2006">
              <mc:Choice xmlns:v="urn:schemas-microsoft-com:vml" Requires="v">
                <p:oleObj spid="_x0000_s2198" name="Equation" r:id="rId3" imgW="723600" imgH="419040" progId="Equation.3">
                  <p:embed/>
                </p:oleObj>
              </mc:Choice>
              <mc:Fallback>
                <p:oleObj name="Equation" r:id="rId3" imgW="723600" imgH="419040" progId="Equation.3">
                  <p:embed/>
                  <p:pic>
                    <p:nvPicPr>
                      <p:cNvPr id="58368" name="Object 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0573" y="4621518"/>
                        <a:ext cx="1765300" cy="947085"/>
                      </a:xfrm>
                      <a:prstGeom prst="rect">
                        <a:avLst/>
                      </a:prstGeom>
                      <a:solidFill>
                        <a:srgbClr val="99CCFF"/>
                      </a:solidFill>
                    </p:spPr>
                  </p:pic>
                </p:oleObj>
              </mc:Fallback>
            </mc:AlternateContent>
          </a:graphicData>
        </a:graphic>
      </p:graphicFrame>
      <p:graphicFrame>
        <p:nvGraphicFramePr>
          <p:cNvPr id="6" name="Object 1"/>
          <p:cNvGraphicFramePr>
            <a:graphicFrameLocks noChangeAspect="1"/>
          </p:cNvGraphicFramePr>
          <p:nvPr>
            <p:extLst>
              <p:ext uri="{D42A27DB-BD31-4B8C-83A1-F6EECF244321}">
                <p14:modId xmlns:p14="http://schemas.microsoft.com/office/powerpoint/2010/main" val="3426808893"/>
              </p:ext>
            </p:extLst>
          </p:nvPr>
        </p:nvGraphicFramePr>
        <p:xfrm>
          <a:off x="486649" y="5719057"/>
          <a:ext cx="8305800" cy="938213"/>
        </p:xfrm>
        <a:graphic>
          <a:graphicData uri="http://schemas.openxmlformats.org/presentationml/2006/ole">
            <mc:AlternateContent xmlns:mc="http://schemas.openxmlformats.org/markup-compatibility/2006">
              <mc:Choice xmlns:v="urn:schemas-microsoft-com:vml" Requires="v">
                <p:oleObj spid="_x0000_s2199" name="Equation" r:id="rId5" imgW="3708360" imgH="419040" progId="Equation.3">
                  <p:embed/>
                </p:oleObj>
              </mc:Choice>
              <mc:Fallback>
                <p:oleObj name="Equation" r:id="rId5" imgW="3708360" imgH="419040" progId="Equation.3">
                  <p:embed/>
                  <p:pic>
                    <p:nvPicPr>
                      <p:cNvPr id="58369"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649" y="5719057"/>
                        <a:ext cx="8305800" cy="938213"/>
                      </a:xfrm>
                      <a:prstGeom prst="rect">
                        <a:avLst/>
                      </a:prstGeom>
                      <a:solidFill>
                        <a:srgbClr val="99CCFF"/>
                      </a:solidFill>
                    </p:spPr>
                  </p:pic>
                </p:oleObj>
              </mc:Fallback>
            </mc:AlternateContent>
          </a:graphicData>
        </a:graphic>
      </p:graphicFrame>
      <p:pic>
        <p:nvPicPr>
          <p:cNvPr id="7" name="Рисунок 6"/>
          <p:cNvPicPr>
            <a:picLocks noChangeAspect="1"/>
          </p:cNvPicPr>
          <p:nvPr/>
        </p:nvPicPr>
        <p:blipFill>
          <a:blip r:embed="rId7"/>
          <a:stretch>
            <a:fillRect/>
          </a:stretch>
        </p:blipFill>
        <p:spPr>
          <a:xfrm>
            <a:off x="486649" y="604350"/>
            <a:ext cx="5294935" cy="4051301"/>
          </a:xfrm>
          <a:prstGeom prst="rect">
            <a:avLst/>
          </a:prstGeom>
        </p:spPr>
      </p:pic>
    </p:spTree>
    <p:extLst>
      <p:ext uri="{BB962C8B-B14F-4D97-AF65-F5344CB8AC3E}">
        <p14:creationId xmlns:p14="http://schemas.microsoft.com/office/powerpoint/2010/main" val="2824324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185743" y="77936"/>
            <a:ext cx="5694957" cy="523220"/>
          </a:xfrm>
          <a:prstGeom prst="rect">
            <a:avLst/>
          </a:prstGeom>
        </p:spPr>
        <p:txBody>
          <a:bodyPr wrap="none">
            <a:spAutoFit/>
          </a:bodyPr>
          <a:lstStyle/>
          <a:p>
            <a:r>
              <a:rPr lang="ru-RU" sz="2800" b="1" dirty="0" err="1" smtClean="0"/>
              <a:t>Маржинал</a:t>
            </a:r>
            <a:r>
              <a:rPr lang="ru-RU" sz="2800" b="1" dirty="0" smtClean="0"/>
              <a:t> </a:t>
            </a:r>
            <a:r>
              <a:rPr lang="ru-RU" sz="2800" b="1" dirty="0" err="1" smtClean="0"/>
              <a:t>харажатларни</a:t>
            </a:r>
            <a:r>
              <a:rPr lang="ru-RU" sz="2800" b="1" dirty="0" smtClean="0"/>
              <a:t> </a:t>
            </a:r>
            <a:r>
              <a:rPr lang="ru-RU" sz="2800" b="1" dirty="0" err="1" smtClean="0"/>
              <a:t>аниқлаш</a:t>
            </a:r>
            <a:endParaRPr lang="ru-RU" sz="2800" b="1" dirty="0"/>
          </a:p>
        </p:txBody>
      </p:sp>
      <p:pic>
        <p:nvPicPr>
          <p:cNvPr id="4" name="Рисунок 3"/>
          <p:cNvPicPr>
            <a:picLocks noChangeAspect="1"/>
          </p:cNvPicPr>
          <p:nvPr/>
        </p:nvPicPr>
        <p:blipFill>
          <a:blip r:embed="rId2"/>
          <a:stretch>
            <a:fillRect/>
          </a:stretch>
        </p:blipFill>
        <p:spPr>
          <a:xfrm>
            <a:off x="31535" y="840026"/>
            <a:ext cx="10388600" cy="5068104"/>
          </a:xfrm>
          <a:prstGeom prst="rect">
            <a:avLst/>
          </a:prstGeom>
        </p:spPr>
      </p:pic>
      <p:sp>
        <p:nvSpPr>
          <p:cNvPr id="5" name="TextBox 4"/>
          <p:cNvSpPr txBox="1"/>
          <p:nvPr/>
        </p:nvSpPr>
        <p:spPr>
          <a:xfrm>
            <a:off x="167730" y="1664220"/>
            <a:ext cx="1124921" cy="307777"/>
          </a:xfrm>
          <a:prstGeom prst="rect">
            <a:avLst/>
          </a:prstGeom>
          <a:solidFill>
            <a:schemeClr val="bg1"/>
          </a:solidFill>
        </p:spPr>
        <p:txBody>
          <a:bodyPr wrap="square" rtlCol="0">
            <a:spAutoFit/>
          </a:bodyPr>
          <a:lstStyle/>
          <a:p>
            <a:r>
              <a:rPr lang="uz-Cyrl-UZ" sz="1400" dirty="0"/>
              <a:t>Б</a:t>
            </a:r>
            <a:r>
              <a:rPr lang="uz-Cyrl-UZ" sz="1400" dirty="0" smtClean="0"/>
              <a:t>ерилган</a:t>
            </a:r>
            <a:endParaRPr lang="ru-RU" sz="1400" dirty="0"/>
          </a:p>
        </p:txBody>
      </p:sp>
      <p:sp>
        <p:nvSpPr>
          <p:cNvPr id="6" name="TextBox 5"/>
          <p:cNvSpPr txBox="1"/>
          <p:nvPr/>
        </p:nvSpPr>
        <p:spPr>
          <a:xfrm>
            <a:off x="2995013" y="1664220"/>
            <a:ext cx="1124921" cy="307777"/>
          </a:xfrm>
          <a:prstGeom prst="rect">
            <a:avLst/>
          </a:prstGeom>
          <a:solidFill>
            <a:schemeClr val="bg1"/>
          </a:solidFill>
        </p:spPr>
        <p:txBody>
          <a:bodyPr wrap="square" rtlCol="0">
            <a:spAutoFit/>
          </a:bodyPr>
          <a:lstStyle/>
          <a:p>
            <a:r>
              <a:rPr lang="uz-Cyrl-UZ" sz="1400" dirty="0"/>
              <a:t>Б</a:t>
            </a:r>
            <a:r>
              <a:rPr lang="uz-Cyrl-UZ" sz="1400" dirty="0" smtClean="0"/>
              <a:t>ерилган</a:t>
            </a:r>
            <a:endParaRPr lang="ru-RU" sz="1400" dirty="0"/>
          </a:p>
        </p:txBody>
      </p:sp>
      <p:sp>
        <p:nvSpPr>
          <p:cNvPr id="7" name="TextBox 6"/>
          <p:cNvSpPr txBox="1"/>
          <p:nvPr/>
        </p:nvSpPr>
        <p:spPr>
          <a:xfrm>
            <a:off x="5822296" y="1664220"/>
            <a:ext cx="1124921" cy="307777"/>
          </a:xfrm>
          <a:prstGeom prst="rect">
            <a:avLst/>
          </a:prstGeom>
          <a:solidFill>
            <a:schemeClr val="bg1"/>
          </a:solidFill>
        </p:spPr>
        <p:txBody>
          <a:bodyPr wrap="square" rtlCol="0">
            <a:spAutoFit/>
          </a:bodyPr>
          <a:lstStyle/>
          <a:p>
            <a:r>
              <a:rPr lang="uz-Cyrl-UZ" sz="1400" dirty="0"/>
              <a:t>Б</a:t>
            </a:r>
            <a:r>
              <a:rPr lang="uz-Cyrl-UZ" sz="1400" dirty="0" smtClean="0"/>
              <a:t>ерилган</a:t>
            </a:r>
            <a:endParaRPr lang="ru-RU" sz="1400" dirty="0"/>
          </a:p>
        </p:txBody>
      </p:sp>
    </p:spTree>
    <p:extLst>
      <p:ext uri="{BB962C8B-B14F-4D97-AF65-F5344CB8AC3E}">
        <p14:creationId xmlns:p14="http://schemas.microsoft.com/office/powerpoint/2010/main" val="1577223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03597" y="646031"/>
            <a:ext cx="4749421" cy="1200329"/>
          </a:xfrm>
          <a:prstGeom prst="rect">
            <a:avLst/>
          </a:prstGeom>
          <a:noFill/>
        </p:spPr>
        <p:txBody>
          <a:bodyPr wrap="square" rtlCol="0">
            <a:spAutoFit/>
          </a:bodyPr>
          <a:lstStyle/>
          <a:p>
            <a:pPr algn="ctr"/>
            <a:r>
              <a:rPr lang="ru-RU" sz="2400" b="1" dirty="0" err="1" smtClean="0"/>
              <a:t>Маржинал</a:t>
            </a:r>
            <a:r>
              <a:rPr lang="ru-RU" sz="2400" b="1" dirty="0" smtClean="0"/>
              <a:t> </a:t>
            </a:r>
            <a:r>
              <a:rPr lang="ru-RU" sz="2400" b="1" dirty="0" err="1" smtClean="0"/>
              <a:t>маҳсулот</a:t>
            </a:r>
            <a:r>
              <a:rPr lang="ru-RU" sz="2400" b="1" dirty="0" smtClean="0"/>
              <a:t> </a:t>
            </a:r>
            <a:r>
              <a:rPr lang="ru-RU" sz="2400" b="1" dirty="0" err="1" smtClean="0"/>
              <a:t>ва</a:t>
            </a:r>
            <a:r>
              <a:rPr lang="ru-RU" sz="2400" b="1" dirty="0" smtClean="0"/>
              <a:t> </a:t>
            </a:r>
            <a:r>
              <a:rPr lang="ru-RU" sz="2400" b="1" dirty="0" err="1" smtClean="0"/>
              <a:t>маржинал</a:t>
            </a:r>
            <a:r>
              <a:rPr lang="ru-RU" sz="2400" b="1" dirty="0" smtClean="0"/>
              <a:t> </a:t>
            </a:r>
            <a:r>
              <a:rPr lang="ru-RU" sz="2400" b="1" dirty="0" err="1" smtClean="0"/>
              <a:t>харажатлар</a:t>
            </a:r>
            <a:r>
              <a:rPr lang="ru-RU" sz="2400" b="1" dirty="0" smtClean="0"/>
              <a:t> </a:t>
            </a:r>
            <a:r>
              <a:rPr lang="ru-RU" sz="2400" b="1" dirty="0" err="1" smtClean="0"/>
              <a:t>ўртасидаги</a:t>
            </a:r>
            <a:r>
              <a:rPr lang="ru-RU" sz="2400" b="1" dirty="0" smtClean="0"/>
              <a:t> </a:t>
            </a:r>
            <a:r>
              <a:rPr lang="ru-RU" sz="2400" b="1" dirty="0" err="1" smtClean="0"/>
              <a:t>боғлиқлик</a:t>
            </a:r>
            <a:endParaRPr lang="ru-RU" sz="2400" b="1" dirty="0"/>
          </a:p>
        </p:txBody>
      </p:sp>
      <p:pic>
        <p:nvPicPr>
          <p:cNvPr id="1026" name="Picture 2" descr="Взаимосвязь средних"/>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797" y="646031"/>
            <a:ext cx="5080000" cy="6053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5377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6099" y="1660635"/>
            <a:ext cx="4845707" cy="508100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2400" dirty="0" err="1" smtClean="0"/>
              <a:t>Агар</a:t>
            </a:r>
            <a:r>
              <a:rPr lang="ru-RU" sz="2400" dirty="0" smtClean="0"/>
              <a:t> </a:t>
            </a:r>
            <a:r>
              <a:rPr lang="ru-RU" sz="2400" dirty="0"/>
              <a:t>MC&gt; </a:t>
            </a:r>
            <a:r>
              <a:rPr lang="ru-RU" sz="2400" dirty="0" smtClean="0"/>
              <a:t>ATC </a:t>
            </a:r>
            <a:r>
              <a:rPr lang="ru-RU" sz="2400" dirty="0" err="1" smtClean="0"/>
              <a:t>бўлса</a:t>
            </a:r>
            <a:r>
              <a:rPr lang="ru-RU" sz="2400" dirty="0" smtClean="0"/>
              <a:t>, у </a:t>
            </a:r>
            <a:r>
              <a:rPr lang="ru-RU" sz="2400" dirty="0" err="1" smtClean="0"/>
              <a:t>ҳолда</a:t>
            </a:r>
            <a:r>
              <a:rPr lang="ru-RU" sz="2400" dirty="0" smtClean="0"/>
              <a:t> </a:t>
            </a:r>
            <a:r>
              <a:rPr lang="ru-RU" sz="2400" dirty="0"/>
              <a:t>ATC </a:t>
            </a:r>
            <a:r>
              <a:rPr lang="ru-RU" sz="2400" dirty="0" err="1" smtClean="0"/>
              <a:t>ошади</a:t>
            </a:r>
            <a:endParaRPr lang="ru-RU" sz="2400" dirty="0"/>
          </a:p>
          <a:p>
            <a:r>
              <a:rPr lang="ru-RU" sz="2400" dirty="0" err="1" smtClean="0"/>
              <a:t>Агар</a:t>
            </a:r>
            <a:r>
              <a:rPr lang="ru-RU" sz="2400" dirty="0" smtClean="0"/>
              <a:t> </a:t>
            </a:r>
            <a:r>
              <a:rPr lang="ru-RU" sz="2400" dirty="0"/>
              <a:t>MC = </a:t>
            </a:r>
            <a:r>
              <a:rPr lang="ru-RU" sz="2400" dirty="0" smtClean="0"/>
              <a:t>ATC </a:t>
            </a:r>
            <a:r>
              <a:rPr lang="ru-RU" sz="2400" dirty="0" err="1" smtClean="0"/>
              <a:t>бўлса</a:t>
            </a:r>
            <a:r>
              <a:rPr lang="ru-RU" sz="2400" dirty="0" smtClean="0"/>
              <a:t>, у </a:t>
            </a:r>
            <a:r>
              <a:rPr lang="ru-RU" sz="2400" dirty="0" err="1" smtClean="0"/>
              <a:t>ҳолда</a:t>
            </a:r>
            <a:r>
              <a:rPr lang="ru-RU" sz="2400" dirty="0" smtClean="0"/>
              <a:t> </a:t>
            </a:r>
            <a:r>
              <a:rPr lang="ru-RU" sz="2400" dirty="0"/>
              <a:t>ATC </a:t>
            </a:r>
            <a:r>
              <a:rPr lang="ru-RU" sz="2400" dirty="0" err="1" smtClean="0"/>
              <a:t>энг</a:t>
            </a:r>
            <a:r>
              <a:rPr lang="ru-RU" sz="2400" dirty="0" smtClean="0"/>
              <a:t> </a:t>
            </a:r>
            <a:r>
              <a:rPr lang="ru-RU" sz="2400" dirty="0" err="1" smtClean="0"/>
              <a:t>кичик</a:t>
            </a:r>
            <a:r>
              <a:rPr lang="ru-RU" sz="2400" dirty="0" smtClean="0"/>
              <a:t> </a:t>
            </a:r>
            <a:r>
              <a:rPr lang="ru-RU" sz="2400" dirty="0" err="1" smtClean="0"/>
              <a:t>қийматда</a:t>
            </a:r>
            <a:r>
              <a:rPr lang="ru-RU" sz="2400" dirty="0" smtClean="0"/>
              <a:t> </a:t>
            </a:r>
            <a:r>
              <a:rPr lang="ru-RU" sz="2400" dirty="0" err="1" smtClean="0"/>
              <a:t>бўлади</a:t>
            </a:r>
            <a:endParaRPr lang="ru-RU" sz="2400" dirty="0"/>
          </a:p>
          <a:p>
            <a:r>
              <a:rPr lang="ru-RU" sz="2400" dirty="0" err="1" smtClean="0"/>
              <a:t>Агар</a:t>
            </a:r>
            <a:r>
              <a:rPr lang="ru-RU" sz="2400" dirty="0" smtClean="0"/>
              <a:t> </a:t>
            </a:r>
            <a:r>
              <a:rPr lang="ru-RU" sz="2400" dirty="0"/>
              <a:t>MC &lt;</a:t>
            </a:r>
            <a:r>
              <a:rPr lang="ru-RU" sz="2400" dirty="0" smtClean="0"/>
              <a:t>ATC </a:t>
            </a:r>
            <a:r>
              <a:rPr lang="ru-RU" sz="2400" dirty="0" err="1" smtClean="0"/>
              <a:t>бўлса</a:t>
            </a:r>
            <a:r>
              <a:rPr lang="ru-RU" sz="2400" dirty="0" smtClean="0"/>
              <a:t>, у </a:t>
            </a:r>
            <a:r>
              <a:rPr lang="ru-RU" sz="2400" dirty="0" err="1" smtClean="0"/>
              <a:t>ҳолда</a:t>
            </a:r>
            <a:r>
              <a:rPr lang="ru-RU" sz="2400" dirty="0" smtClean="0"/>
              <a:t> </a:t>
            </a:r>
            <a:r>
              <a:rPr lang="ru-RU" sz="2400" dirty="0"/>
              <a:t>ATC </a:t>
            </a:r>
            <a:r>
              <a:rPr lang="ru-RU" sz="2400" dirty="0" err="1" smtClean="0"/>
              <a:t>камаяди</a:t>
            </a:r>
            <a:endParaRPr lang="ru-RU" sz="2400" dirty="0"/>
          </a:p>
          <a:p>
            <a:endParaRPr lang="ru-RU" sz="2400" dirty="0"/>
          </a:p>
          <a:p>
            <a:r>
              <a:rPr lang="ru-RU" sz="2400" dirty="0" err="1" smtClean="0"/>
              <a:t>Агар</a:t>
            </a:r>
            <a:r>
              <a:rPr lang="ru-RU" sz="2400" dirty="0" smtClean="0"/>
              <a:t> </a:t>
            </a:r>
            <a:r>
              <a:rPr lang="ru-RU" sz="2400" dirty="0"/>
              <a:t>MC&gt; </a:t>
            </a:r>
            <a:r>
              <a:rPr lang="ru-RU" sz="2400" dirty="0" smtClean="0"/>
              <a:t>AVC </a:t>
            </a:r>
            <a:r>
              <a:rPr lang="ru-RU" sz="2400" dirty="0" err="1" smtClean="0"/>
              <a:t>бўлса</a:t>
            </a:r>
            <a:r>
              <a:rPr lang="ru-RU" sz="2400" dirty="0" smtClean="0"/>
              <a:t>, у </a:t>
            </a:r>
            <a:r>
              <a:rPr lang="ru-RU" sz="2400" dirty="0" err="1" smtClean="0"/>
              <a:t>ҳолда</a:t>
            </a:r>
            <a:r>
              <a:rPr lang="ru-RU" sz="2400" dirty="0" smtClean="0"/>
              <a:t> </a:t>
            </a:r>
            <a:r>
              <a:rPr lang="ru-RU" sz="2400" dirty="0"/>
              <a:t>AVC </a:t>
            </a:r>
            <a:r>
              <a:rPr lang="ru-RU" sz="2400" dirty="0" err="1" smtClean="0"/>
              <a:t>ошади</a:t>
            </a:r>
            <a:endParaRPr lang="ru-RU" sz="2400" dirty="0"/>
          </a:p>
          <a:p>
            <a:r>
              <a:rPr lang="ru-RU" sz="2400" dirty="0" err="1" smtClean="0"/>
              <a:t>Агар</a:t>
            </a:r>
            <a:r>
              <a:rPr lang="ru-RU" sz="2400" dirty="0" smtClean="0"/>
              <a:t> </a:t>
            </a:r>
            <a:r>
              <a:rPr lang="ru-RU" sz="2400" dirty="0"/>
              <a:t>MC = </a:t>
            </a:r>
            <a:r>
              <a:rPr lang="ru-RU" sz="2400" dirty="0" smtClean="0"/>
              <a:t>AVC </a:t>
            </a:r>
            <a:r>
              <a:rPr lang="ru-RU" sz="2400" dirty="0" err="1" smtClean="0"/>
              <a:t>бўлса</a:t>
            </a:r>
            <a:r>
              <a:rPr lang="ru-RU" sz="2400" dirty="0" smtClean="0"/>
              <a:t>, у </a:t>
            </a:r>
            <a:r>
              <a:rPr lang="ru-RU" sz="2400" dirty="0" err="1" smtClean="0"/>
              <a:t>ҳолда</a:t>
            </a:r>
            <a:r>
              <a:rPr lang="ru-RU" sz="2400" dirty="0" smtClean="0"/>
              <a:t> </a:t>
            </a:r>
            <a:r>
              <a:rPr lang="ru-RU" sz="2400" dirty="0"/>
              <a:t>AVC </a:t>
            </a:r>
            <a:r>
              <a:rPr lang="ru-RU" sz="2400" dirty="0" err="1" smtClean="0"/>
              <a:t>энг</a:t>
            </a:r>
            <a:r>
              <a:rPr lang="ru-RU" sz="2400" dirty="0" smtClean="0"/>
              <a:t> </a:t>
            </a:r>
            <a:r>
              <a:rPr lang="ru-RU" sz="2400" dirty="0" err="1" smtClean="0"/>
              <a:t>кичик</a:t>
            </a:r>
            <a:r>
              <a:rPr lang="ru-RU" sz="2400" dirty="0" smtClean="0"/>
              <a:t> </a:t>
            </a:r>
            <a:r>
              <a:rPr lang="ru-RU" sz="2400" dirty="0" err="1" smtClean="0"/>
              <a:t>қийматда</a:t>
            </a:r>
            <a:r>
              <a:rPr lang="ru-RU" sz="2400" dirty="0" smtClean="0"/>
              <a:t> </a:t>
            </a:r>
            <a:r>
              <a:rPr lang="ru-RU" sz="2400" dirty="0" err="1" smtClean="0"/>
              <a:t>бўлади</a:t>
            </a:r>
            <a:endParaRPr lang="ru-RU" sz="2400" dirty="0"/>
          </a:p>
          <a:p>
            <a:r>
              <a:rPr lang="ru-RU" sz="2400" dirty="0" err="1" smtClean="0"/>
              <a:t>Агар</a:t>
            </a:r>
            <a:r>
              <a:rPr lang="ru-RU" sz="2400" dirty="0" smtClean="0"/>
              <a:t> </a:t>
            </a:r>
            <a:r>
              <a:rPr lang="ru-RU" sz="2400" dirty="0"/>
              <a:t>MC &lt;</a:t>
            </a:r>
            <a:r>
              <a:rPr lang="ru-RU" sz="2400" dirty="0" smtClean="0"/>
              <a:t>AVC </a:t>
            </a:r>
            <a:r>
              <a:rPr lang="ru-RU" sz="2400" dirty="0" err="1" smtClean="0"/>
              <a:t>бўлса</a:t>
            </a:r>
            <a:r>
              <a:rPr lang="ru-RU" sz="2400" dirty="0" smtClean="0"/>
              <a:t>, у </a:t>
            </a:r>
            <a:r>
              <a:rPr lang="ru-RU" sz="2400" dirty="0" err="1" smtClean="0"/>
              <a:t>ҳолда</a:t>
            </a:r>
            <a:r>
              <a:rPr lang="ru-RU" sz="2400" dirty="0" smtClean="0"/>
              <a:t> </a:t>
            </a:r>
            <a:r>
              <a:rPr lang="ru-RU" sz="2400" dirty="0"/>
              <a:t>AVC </a:t>
            </a:r>
            <a:r>
              <a:rPr lang="ru-RU" sz="2400" dirty="0" err="1" smtClean="0"/>
              <a:t>камаяди</a:t>
            </a:r>
            <a:endParaRPr lang="ru-RU" sz="2400" dirty="0"/>
          </a:p>
        </p:txBody>
      </p:sp>
      <p:sp>
        <p:nvSpPr>
          <p:cNvPr id="3" name="Прямоугольник 2"/>
          <p:cNvSpPr/>
          <p:nvPr/>
        </p:nvSpPr>
        <p:spPr>
          <a:xfrm>
            <a:off x="1562100" y="438835"/>
            <a:ext cx="9258300" cy="954107"/>
          </a:xfrm>
          <a:prstGeom prst="rect">
            <a:avLst/>
          </a:prstGeom>
        </p:spPr>
        <p:txBody>
          <a:bodyPr wrap="square">
            <a:spAutoFit/>
          </a:bodyPr>
          <a:lstStyle/>
          <a:p>
            <a:pPr algn="ctr"/>
            <a:r>
              <a:rPr lang="ru-RU" sz="2800" b="1" dirty="0" err="1" smtClean="0"/>
              <a:t>Маржинал</a:t>
            </a:r>
            <a:r>
              <a:rPr lang="ru-RU" sz="2800" b="1" dirty="0" smtClean="0"/>
              <a:t> </a:t>
            </a:r>
            <a:r>
              <a:rPr lang="ru-RU" sz="2800" b="1" dirty="0" err="1" smtClean="0"/>
              <a:t>харажат</a:t>
            </a:r>
            <a:r>
              <a:rPr lang="ru-RU" sz="2800" b="1" dirty="0" smtClean="0"/>
              <a:t> </a:t>
            </a:r>
            <a:r>
              <a:rPr lang="ru-RU" sz="2800" b="1" dirty="0" err="1" smtClean="0"/>
              <a:t>ва</a:t>
            </a:r>
            <a:r>
              <a:rPr lang="ru-RU" sz="2800" b="1" dirty="0" smtClean="0"/>
              <a:t> </a:t>
            </a:r>
            <a:r>
              <a:rPr lang="ru-RU" sz="2800" b="1" dirty="0" err="1" smtClean="0"/>
              <a:t>ўртача</a:t>
            </a:r>
            <a:r>
              <a:rPr lang="ru-RU" sz="2800" b="1" dirty="0" smtClean="0"/>
              <a:t> </a:t>
            </a:r>
            <a:r>
              <a:rPr lang="ru-RU" sz="2800" b="1" dirty="0" err="1" smtClean="0"/>
              <a:t>харажат</a:t>
            </a:r>
            <a:r>
              <a:rPr lang="ru-RU" sz="2800" b="1" dirty="0" smtClean="0"/>
              <a:t> </a:t>
            </a:r>
            <a:r>
              <a:rPr lang="ru-RU" sz="2800" b="1" dirty="0" err="1" smtClean="0"/>
              <a:t>ўртасидаги</a:t>
            </a:r>
            <a:r>
              <a:rPr lang="ru-RU" sz="2800" b="1" dirty="0" smtClean="0"/>
              <a:t> </a:t>
            </a:r>
            <a:r>
              <a:rPr lang="ru-RU" sz="2800" b="1" dirty="0" err="1" smtClean="0"/>
              <a:t>боғлиқлик</a:t>
            </a:r>
            <a:endParaRPr lang="ru-RU" sz="2800" b="1" dirty="0"/>
          </a:p>
        </p:txBody>
      </p:sp>
      <p:pic>
        <p:nvPicPr>
          <p:cNvPr id="4" name="Picture 2"/>
          <p:cNvPicPr>
            <a:picLocks noChangeAspect="1" noChangeArrowheads="1"/>
          </p:cNvPicPr>
          <p:nvPr/>
        </p:nvPicPr>
        <p:blipFill>
          <a:blip r:embed="rId2" cstate="print"/>
          <a:srcRect/>
          <a:stretch>
            <a:fillRect/>
          </a:stretch>
        </p:blipFill>
        <p:spPr bwMode="auto">
          <a:xfrm>
            <a:off x="5817192" y="1426782"/>
            <a:ext cx="5593459" cy="3891102"/>
          </a:xfrm>
          <a:prstGeom prst="rect">
            <a:avLst/>
          </a:prstGeom>
          <a:noFill/>
          <a:ln w="9525">
            <a:noFill/>
            <a:miter lim="800000"/>
            <a:headEnd/>
            <a:tailEnd/>
          </a:ln>
        </p:spPr>
      </p:pic>
      <p:sp>
        <p:nvSpPr>
          <p:cNvPr id="5" name="Прямоугольник 4"/>
          <p:cNvSpPr/>
          <p:nvPr/>
        </p:nvSpPr>
        <p:spPr>
          <a:xfrm>
            <a:off x="5839269" y="5308210"/>
            <a:ext cx="3869777" cy="369332"/>
          </a:xfrm>
          <a:prstGeom prst="rect">
            <a:avLst/>
          </a:prstGeom>
        </p:spPr>
        <p:txBody>
          <a:bodyPr wrap="none">
            <a:spAutoFit/>
          </a:bodyPr>
          <a:lstStyle/>
          <a:p>
            <a:r>
              <a:rPr lang="uz-Cyrl-UZ" dirty="0" smtClean="0"/>
              <a:t>Манба: </a:t>
            </a:r>
            <a:r>
              <a:rPr lang="en-US" dirty="0" smtClean="0"/>
              <a:t>Michael </a:t>
            </a:r>
            <a:r>
              <a:rPr lang="en-US" dirty="0" err="1"/>
              <a:t>Baye</a:t>
            </a:r>
            <a:r>
              <a:rPr lang="en-US" dirty="0"/>
              <a:t>, Jeff </a:t>
            </a:r>
            <a:r>
              <a:rPr lang="en-US" dirty="0" smtClean="0"/>
              <a:t>Prince</a:t>
            </a:r>
            <a:r>
              <a:rPr lang="uz-Cyrl-UZ" dirty="0" smtClean="0"/>
              <a:t>, 2021</a:t>
            </a:r>
            <a:endParaRPr lang="ru-RU" dirty="0"/>
          </a:p>
        </p:txBody>
      </p:sp>
    </p:spTree>
    <p:extLst>
      <p:ext uri="{BB962C8B-B14F-4D97-AF65-F5344CB8AC3E}">
        <p14:creationId xmlns:p14="http://schemas.microsoft.com/office/powerpoint/2010/main" val="38533799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График кривых предельных издержек"/>
          <p:cNvPicPr>
            <a:picLocks noChangeAspect="1" noChangeArrowheads="1"/>
          </p:cNvPicPr>
          <p:nvPr/>
        </p:nvPicPr>
        <p:blipFill rotWithShape="1">
          <a:blip r:embed="rId2">
            <a:extLst>
              <a:ext uri="{28A0092B-C50C-407E-A947-70E740481C1C}">
                <a14:useLocalDpi xmlns:a14="http://schemas.microsoft.com/office/drawing/2010/main" val="0"/>
              </a:ext>
            </a:extLst>
          </a:blip>
          <a:srcRect b="7251"/>
          <a:stretch/>
        </p:blipFill>
        <p:spPr bwMode="auto">
          <a:xfrm>
            <a:off x="1359165" y="1054100"/>
            <a:ext cx="9766729" cy="5549901"/>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562100" y="438835"/>
            <a:ext cx="9258300" cy="523220"/>
          </a:xfrm>
          <a:prstGeom prst="rect">
            <a:avLst/>
          </a:prstGeom>
        </p:spPr>
        <p:txBody>
          <a:bodyPr wrap="square">
            <a:spAutoFit/>
          </a:bodyPr>
          <a:lstStyle/>
          <a:p>
            <a:pPr algn="ctr"/>
            <a:r>
              <a:rPr lang="ru-RU" sz="2800" b="1" dirty="0" err="1" smtClean="0"/>
              <a:t>Маржинал</a:t>
            </a:r>
            <a:r>
              <a:rPr lang="ru-RU" sz="2800" b="1" dirty="0" smtClean="0"/>
              <a:t> </a:t>
            </a:r>
            <a:r>
              <a:rPr lang="ru-RU" sz="2800" b="1" dirty="0" err="1" smtClean="0"/>
              <a:t>харажатлар</a:t>
            </a:r>
            <a:r>
              <a:rPr lang="ru-RU" sz="2800" b="1" dirty="0" smtClean="0"/>
              <a:t> </a:t>
            </a:r>
            <a:r>
              <a:rPr lang="ru-RU" sz="2800" b="1" dirty="0" err="1" smtClean="0"/>
              <a:t>эгри</a:t>
            </a:r>
            <a:r>
              <a:rPr lang="ru-RU" sz="2800" b="1" dirty="0" smtClean="0"/>
              <a:t> </a:t>
            </a:r>
            <a:r>
              <a:rPr lang="ru-RU" sz="2800" b="1" dirty="0" err="1" smtClean="0"/>
              <a:t>чизиғи</a:t>
            </a:r>
            <a:endParaRPr lang="ru-RU" sz="2800" b="1" dirty="0"/>
          </a:p>
        </p:txBody>
      </p:sp>
      <p:sp>
        <p:nvSpPr>
          <p:cNvPr id="4" name="TextBox 3"/>
          <p:cNvSpPr txBox="1"/>
          <p:nvPr/>
        </p:nvSpPr>
        <p:spPr>
          <a:xfrm>
            <a:off x="8092964" y="1370209"/>
            <a:ext cx="3195146" cy="1554272"/>
          </a:xfrm>
          <a:prstGeom prst="rect">
            <a:avLst/>
          </a:prstGeom>
          <a:solidFill>
            <a:schemeClr val="bg1"/>
          </a:solidFill>
        </p:spPr>
        <p:txBody>
          <a:bodyPr wrap="square" rtlCol="0">
            <a:spAutoFit/>
          </a:bodyPr>
          <a:lstStyle/>
          <a:p>
            <a:r>
              <a:rPr lang="uz-Cyrl-UZ" dirty="0" smtClean="0"/>
              <a:t>Харажатлар</a:t>
            </a:r>
          </a:p>
          <a:p>
            <a:r>
              <a:rPr lang="uz-Cyrl-UZ" dirty="0" smtClean="0"/>
              <a:t>Маҳсулот миқдори</a:t>
            </a:r>
          </a:p>
          <a:p>
            <a:r>
              <a:rPr lang="uz-Cyrl-UZ" dirty="0" smtClean="0"/>
              <a:t>Ўртача умумий харажатлар</a:t>
            </a:r>
          </a:p>
          <a:p>
            <a:r>
              <a:rPr lang="uz-Cyrl-UZ" dirty="0" smtClean="0"/>
              <a:t>Ўртача ўзгарувчан харажатлар</a:t>
            </a:r>
          </a:p>
          <a:p>
            <a:endParaRPr lang="uz-Cyrl-UZ" sz="500" dirty="0" smtClean="0"/>
          </a:p>
          <a:p>
            <a:r>
              <a:rPr lang="uz-Cyrl-UZ" dirty="0" smtClean="0"/>
              <a:t>Маржинал харажатлар</a:t>
            </a:r>
            <a:endParaRPr lang="ru-RU" dirty="0"/>
          </a:p>
        </p:txBody>
      </p:sp>
      <p:sp>
        <p:nvSpPr>
          <p:cNvPr id="5" name="TextBox 4"/>
          <p:cNvSpPr txBox="1"/>
          <p:nvPr/>
        </p:nvSpPr>
        <p:spPr>
          <a:xfrm>
            <a:off x="8092964" y="3514319"/>
            <a:ext cx="3195146" cy="1954381"/>
          </a:xfrm>
          <a:prstGeom prst="rect">
            <a:avLst/>
          </a:prstGeom>
          <a:solidFill>
            <a:schemeClr val="bg1"/>
          </a:solidFill>
        </p:spPr>
        <p:txBody>
          <a:bodyPr wrap="square" rtlCol="0">
            <a:spAutoFit/>
          </a:bodyPr>
          <a:lstStyle/>
          <a:p>
            <a:r>
              <a:rPr lang="uz-Cyrl-UZ" dirty="0" smtClean="0"/>
              <a:t>Зарарсизлик нуқтаси</a:t>
            </a:r>
          </a:p>
          <a:p>
            <a:endParaRPr lang="uz-Cyrl-UZ" sz="800" dirty="0" smtClean="0"/>
          </a:p>
          <a:p>
            <a:r>
              <a:rPr lang="uz-Cyrl-UZ" dirty="0" smtClean="0"/>
              <a:t>Ишлаб чиқаришни тўхтатиш нуқтаси</a:t>
            </a:r>
          </a:p>
          <a:p>
            <a:endParaRPr lang="uz-Cyrl-UZ" sz="500" dirty="0" smtClean="0"/>
          </a:p>
          <a:p>
            <a:r>
              <a:rPr lang="uz-Cyrl-UZ" dirty="0" smtClean="0"/>
              <a:t>Ресурслардан тўлиқ фойдаланилганда масимал таклиф нуқтаси</a:t>
            </a:r>
            <a:endParaRPr lang="ru-RU" dirty="0"/>
          </a:p>
        </p:txBody>
      </p:sp>
    </p:spTree>
    <p:extLst>
      <p:ext uri="{BB962C8B-B14F-4D97-AF65-F5344CB8AC3E}">
        <p14:creationId xmlns:p14="http://schemas.microsoft.com/office/powerpoint/2010/main" val="42661581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3822700" y="1257301"/>
            <a:ext cx="8071624" cy="4546599"/>
          </a:xfrm>
          <a:prstGeom prst="rect">
            <a:avLst/>
          </a:prstGeom>
        </p:spPr>
      </p:pic>
      <p:sp>
        <p:nvSpPr>
          <p:cNvPr id="3" name="Прямоугольник 2"/>
          <p:cNvSpPr/>
          <p:nvPr/>
        </p:nvSpPr>
        <p:spPr>
          <a:xfrm>
            <a:off x="482600" y="1760885"/>
            <a:ext cx="3340100" cy="353943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ru-RU" sz="1600" dirty="0" err="1">
                <a:latin typeface="TimesNewRoman"/>
              </a:rPr>
              <a:t>Ишлаб</a:t>
            </a:r>
            <a:r>
              <a:rPr lang="ru-RU" sz="1600" dirty="0">
                <a:latin typeface="TimesNewRoman"/>
              </a:rPr>
              <a:t> </a:t>
            </a:r>
            <a:r>
              <a:rPr lang="ru-RU" sz="1600" dirty="0" err="1">
                <a:latin typeface="TimesNewRoman"/>
              </a:rPr>
              <a:t>чиқаришнинг</a:t>
            </a:r>
            <a:r>
              <a:rPr lang="ru-RU" sz="1600" dirty="0">
                <a:latin typeface="TimesNewRoman"/>
              </a:rPr>
              <a:t> </a:t>
            </a:r>
            <a:r>
              <a:rPr lang="ru-RU" sz="1600" dirty="0" err="1">
                <a:latin typeface="TimesNewRoman"/>
              </a:rPr>
              <a:t>барча</a:t>
            </a:r>
            <a:r>
              <a:rPr lang="ru-RU" sz="1600" dirty="0">
                <a:latin typeface="TimesNewRoman"/>
              </a:rPr>
              <a:t> </a:t>
            </a:r>
            <a:r>
              <a:rPr lang="ru-RU" sz="1600" dirty="0" err="1">
                <a:latin typeface="TimesNewRoman"/>
              </a:rPr>
              <a:t>омиллари</a:t>
            </a:r>
            <a:r>
              <a:rPr lang="ru-RU" sz="1600" dirty="0">
                <a:latin typeface="TimesNewRoman"/>
              </a:rPr>
              <a:t> </a:t>
            </a:r>
            <a:r>
              <a:rPr lang="ru-RU" sz="1600" dirty="0" err="1">
                <a:latin typeface="TimesNewRoman"/>
              </a:rPr>
              <a:t>ўзгарувчан</a:t>
            </a:r>
            <a:r>
              <a:rPr lang="ru-RU" sz="1600" dirty="0">
                <a:latin typeface="TimesNewRoman"/>
              </a:rPr>
              <a:t> </a:t>
            </a:r>
            <a:r>
              <a:rPr lang="ru-RU" sz="1600" dirty="0" err="1" smtClean="0">
                <a:latin typeface="TimesNewRoman"/>
              </a:rPr>
              <a:t>бўл</a:t>
            </a:r>
            <a:r>
              <a:rPr lang="uz-Cyrl-UZ" sz="1600" dirty="0" smtClean="0">
                <a:latin typeface="TimesNewRoman"/>
              </a:rPr>
              <a:t>ганлиги боис</a:t>
            </a:r>
            <a:r>
              <a:rPr lang="ru-RU" sz="1600" dirty="0" smtClean="0">
                <a:latin typeface="TimesNewRoman"/>
              </a:rPr>
              <a:t>,</a:t>
            </a:r>
            <a:r>
              <a:rPr lang="ru-RU" sz="1600" dirty="0">
                <a:latin typeface="TimesNewRoman"/>
              </a:rPr>
              <a:t> </a:t>
            </a:r>
            <a:r>
              <a:rPr lang="ru-RU" sz="1600" dirty="0" err="1">
                <a:latin typeface="TimesNewRoman"/>
              </a:rPr>
              <a:t>маҳсулот</a:t>
            </a:r>
            <a:r>
              <a:rPr lang="ru-RU" sz="1600" dirty="0">
                <a:latin typeface="TimesNewRoman"/>
              </a:rPr>
              <a:t> </a:t>
            </a:r>
            <a:r>
              <a:rPr lang="ru-RU" sz="1600" dirty="0" err="1">
                <a:latin typeface="TimesNewRoman"/>
              </a:rPr>
              <a:t>бирлигига</a:t>
            </a:r>
            <a:r>
              <a:rPr lang="ru-RU" sz="1600" dirty="0">
                <a:latin typeface="TimesNewRoman"/>
              </a:rPr>
              <a:t> </a:t>
            </a:r>
            <a:r>
              <a:rPr lang="ru-RU" sz="1600" dirty="0" err="1">
                <a:latin typeface="TimesNewRoman"/>
              </a:rPr>
              <a:t>сарфланадиган</a:t>
            </a:r>
            <a:r>
              <a:rPr lang="ru-RU" sz="1600" dirty="0">
                <a:latin typeface="TimesNewRoman"/>
              </a:rPr>
              <a:t> </a:t>
            </a:r>
            <a:r>
              <a:rPr lang="ru-RU" sz="1600" dirty="0" err="1" smtClean="0">
                <a:latin typeface="TimesNewRoman"/>
              </a:rPr>
              <a:t>харажатларни</a:t>
            </a:r>
            <a:r>
              <a:rPr lang="ru-RU" sz="1600" dirty="0" smtClean="0">
                <a:latin typeface="TimesNewRoman"/>
              </a:rPr>
              <a:t> </a:t>
            </a:r>
            <a:r>
              <a:rPr lang="ru-RU" sz="1600" dirty="0" err="1" smtClean="0">
                <a:latin typeface="TimesNewRoman"/>
              </a:rPr>
              <a:t>минималлаштириш</a:t>
            </a:r>
            <a:r>
              <a:rPr lang="ru-RU" sz="1600" dirty="0" smtClean="0">
                <a:latin typeface="TimesNewRoman"/>
              </a:rPr>
              <a:t> </a:t>
            </a:r>
            <a:r>
              <a:rPr lang="ru-RU" sz="1600" dirty="0" err="1" smtClean="0">
                <a:latin typeface="TimesNewRoman"/>
              </a:rPr>
              <a:t>учун</a:t>
            </a:r>
            <a:endParaRPr lang="ru-RU" sz="1600" dirty="0">
              <a:latin typeface="TimesNewRoman"/>
            </a:endParaRPr>
          </a:p>
          <a:p>
            <a:pPr algn="just"/>
            <a:r>
              <a:rPr lang="ru-RU" sz="1600" dirty="0">
                <a:latin typeface="TimesNewRoman"/>
              </a:rPr>
              <a:t>компания </a:t>
            </a:r>
            <a:r>
              <a:rPr lang="ru-RU" sz="1600" dirty="0" err="1">
                <a:latin typeface="TimesNewRoman"/>
              </a:rPr>
              <a:t>ишлаб</a:t>
            </a:r>
            <a:r>
              <a:rPr lang="ru-RU" sz="1600" dirty="0">
                <a:latin typeface="TimesNewRoman"/>
              </a:rPr>
              <a:t> </a:t>
            </a:r>
            <a:r>
              <a:rPr lang="ru-RU" sz="1600" dirty="0" err="1">
                <a:latin typeface="TimesNewRoman"/>
              </a:rPr>
              <a:t>чиқаришни</a:t>
            </a:r>
            <a:r>
              <a:rPr lang="ru-RU" sz="1600" dirty="0">
                <a:latin typeface="TimesNewRoman"/>
              </a:rPr>
              <a:t> </a:t>
            </a:r>
            <a:r>
              <a:rPr lang="ru-RU" sz="1600" dirty="0" err="1">
                <a:latin typeface="TimesNewRoman"/>
              </a:rPr>
              <a:t>кенгайтиришга</a:t>
            </a:r>
            <a:r>
              <a:rPr lang="ru-RU" sz="1600" dirty="0">
                <a:latin typeface="TimesNewRoman"/>
              </a:rPr>
              <a:t> </a:t>
            </a:r>
            <a:r>
              <a:rPr lang="ru-RU" sz="1600" dirty="0" err="1" smtClean="0">
                <a:latin typeface="TimesNewRoman"/>
              </a:rPr>
              <a:t>интилади</a:t>
            </a:r>
            <a:r>
              <a:rPr lang="ru-RU" sz="1600" dirty="0" smtClean="0">
                <a:latin typeface="TimesNewRoman"/>
              </a:rPr>
              <a:t>. </a:t>
            </a:r>
            <a:r>
              <a:rPr lang="ru-RU" sz="1600" dirty="0" err="1">
                <a:latin typeface="TimesNewRoman"/>
              </a:rPr>
              <a:t>Бундан</a:t>
            </a:r>
            <a:r>
              <a:rPr lang="ru-RU" sz="1600" dirty="0">
                <a:latin typeface="TimesNewRoman"/>
              </a:rPr>
              <a:t> </a:t>
            </a:r>
            <a:r>
              <a:rPr lang="ru-RU" sz="1600" dirty="0" err="1">
                <a:latin typeface="TimesNewRoman"/>
              </a:rPr>
              <a:t>ташқари</a:t>
            </a:r>
            <a:r>
              <a:rPr lang="ru-RU" sz="1600" dirty="0">
                <a:latin typeface="TimesNewRoman"/>
              </a:rPr>
              <a:t>, </a:t>
            </a:r>
            <a:r>
              <a:rPr lang="ru-RU" sz="1600" dirty="0" err="1">
                <a:latin typeface="TimesNewRoman"/>
              </a:rPr>
              <a:t>узоқ</a:t>
            </a:r>
            <a:r>
              <a:rPr lang="ru-RU" sz="1600" dirty="0">
                <a:latin typeface="TimesNewRoman"/>
              </a:rPr>
              <a:t> </a:t>
            </a:r>
            <a:r>
              <a:rPr lang="ru-RU" sz="1600" dirty="0" err="1">
                <a:latin typeface="TimesNewRoman"/>
              </a:rPr>
              <a:t>муддатли</a:t>
            </a:r>
            <a:r>
              <a:rPr lang="ru-RU" sz="1600" dirty="0">
                <a:latin typeface="TimesNewRoman"/>
              </a:rPr>
              <a:t> </a:t>
            </a:r>
            <a:r>
              <a:rPr lang="ru-RU" sz="1600" dirty="0" err="1">
                <a:latin typeface="TimesNewRoman"/>
              </a:rPr>
              <a:t>даврда</a:t>
            </a:r>
            <a:r>
              <a:rPr lang="ru-RU" sz="1600" dirty="0">
                <a:latin typeface="TimesNewRoman"/>
              </a:rPr>
              <a:t> </a:t>
            </a:r>
            <a:r>
              <a:rPr lang="ru-RU" sz="1600" dirty="0" err="1" smtClean="0">
                <a:latin typeface="TimesNewRoman"/>
              </a:rPr>
              <a:t>доимий</a:t>
            </a:r>
            <a:r>
              <a:rPr lang="ru-RU" sz="1600" dirty="0" smtClean="0">
                <a:latin typeface="TimesNewRoman"/>
              </a:rPr>
              <a:t> </a:t>
            </a:r>
            <a:r>
              <a:rPr lang="ru-RU" sz="1600" dirty="0" err="1">
                <a:latin typeface="TimesNewRoman"/>
              </a:rPr>
              <a:t>харажатлар</a:t>
            </a:r>
            <a:r>
              <a:rPr lang="ru-RU" sz="1600" dirty="0">
                <a:latin typeface="TimesNewRoman"/>
              </a:rPr>
              <a:t> </a:t>
            </a:r>
            <a:r>
              <a:rPr lang="ru-RU" sz="1600" dirty="0" err="1">
                <a:latin typeface="TimesNewRoman"/>
              </a:rPr>
              <a:t>бўлмайди</a:t>
            </a:r>
            <a:r>
              <a:rPr lang="ru-RU" sz="1600" dirty="0">
                <a:latin typeface="TimesNewRoman"/>
              </a:rPr>
              <a:t> </a:t>
            </a:r>
            <a:r>
              <a:rPr lang="ru-RU" sz="1600" dirty="0" err="1">
                <a:latin typeface="TimesNewRoman"/>
              </a:rPr>
              <a:t>ва</a:t>
            </a:r>
            <a:r>
              <a:rPr lang="ru-RU" sz="1600" dirty="0">
                <a:latin typeface="TimesNewRoman"/>
              </a:rPr>
              <a:t> </a:t>
            </a:r>
            <a:r>
              <a:rPr lang="ru-RU" sz="1600" dirty="0" err="1">
                <a:latin typeface="TimesNewRoman"/>
              </a:rPr>
              <a:t>ўртача</a:t>
            </a:r>
            <a:r>
              <a:rPr lang="ru-RU" sz="1600" dirty="0">
                <a:latin typeface="TimesNewRoman"/>
              </a:rPr>
              <a:t> </a:t>
            </a:r>
            <a:r>
              <a:rPr lang="ru-RU" sz="1600" dirty="0" err="1">
                <a:latin typeface="TimesNewRoman"/>
              </a:rPr>
              <a:t>ўзгарувчан</a:t>
            </a:r>
            <a:r>
              <a:rPr lang="ru-RU" sz="1600" dirty="0">
                <a:latin typeface="TimesNewRoman"/>
              </a:rPr>
              <a:t> </a:t>
            </a:r>
            <a:r>
              <a:rPr lang="ru-RU" sz="1600" dirty="0" err="1">
                <a:latin typeface="TimesNewRoman"/>
              </a:rPr>
              <a:t>харажатлар</a:t>
            </a:r>
            <a:r>
              <a:rPr lang="ru-RU" sz="1600" dirty="0">
                <a:latin typeface="TimesNewRoman"/>
              </a:rPr>
              <a:t> </a:t>
            </a:r>
            <a:r>
              <a:rPr lang="ru-RU" sz="1600" dirty="0" err="1">
                <a:latin typeface="TimesNewRoman"/>
              </a:rPr>
              <a:t>ўртача</a:t>
            </a:r>
            <a:r>
              <a:rPr lang="ru-RU" sz="1600" dirty="0">
                <a:latin typeface="TimesNewRoman"/>
              </a:rPr>
              <a:t> </a:t>
            </a:r>
            <a:r>
              <a:rPr lang="ru-RU" sz="1600" dirty="0" err="1">
                <a:latin typeface="TimesNewRoman"/>
              </a:rPr>
              <a:t>умумий</a:t>
            </a:r>
            <a:r>
              <a:rPr lang="ru-RU" sz="1600" dirty="0">
                <a:latin typeface="TimesNewRoman"/>
              </a:rPr>
              <a:t> </a:t>
            </a:r>
            <a:r>
              <a:rPr lang="ru-RU" sz="1600" dirty="0" err="1">
                <a:latin typeface="TimesNewRoman"/>
              </a:rPr>
              <a:t>харажатларга</a:t>
            </a:r>
            <a:r>
              <a:rPr lang="ru-RU" sz="1600" dirty="0">
                <a:latin typeface="TimesNewRoman"/>
              </a:rPr>
              <a:t> </a:t>
            </a:r>
            <a:r>
              <a:rPr lang="ru-RU" sz="1600" dirty="0" err="1">
                <a:latin typeface="TimesNewRoman"/>
              </a:rPr>
              <a:t>тенг</a:t>
            </a:r>
            <a:r>
              <a:rPr lang="ru-RU" sz="1600" dirty="0">
                <a:latin typeface="TimesNewRoman"/>
              </a:rPr>
              <a:t> </a:t>
            </a:r>
            <a:r>
              <a:rPr lang="ru-RU" sz="1600" dirty="0" err="1">
                <a:latin typeface="TimesNewRoman"/>
              </a:rPr>
              <a:t>бўлади</a:t>
            </a:r>
            <a:r>
              <a:rPr lang="ru-RU" sz="1600" dirty="0">
                <a:latin typeface="TimesNewRoman"/>
              </a:rPr>
              <a:t>. </a:t>
            </a:r>
            <a:r>
              <a:rPr lang="ru-RU" sz="1600" dirty="0" err="1">
                <a:latin typeface="TimesNewRoman"/>
              </a:rPr>
              <a:t>Шунинг</a:t>
            </a:r>
            <a:r>
              <a:rPr lang="ru-RU" sz="1600" dirty="0">
                <a:latin typeface="TimesNewRoman"/>
              </a:rPr>
              <a:t> </a:t>
            </a:r>
            <a:r>
              <a:rPr lang="ru-RU" sz="1600" dirty="0" err="1">
                <a:latin typeface="TimesNewRoman"/>
              </a:rPr>
              <a:t>учун</a:t>
            </a:r>
            <a:r>
              <a:rPr lang="ru-RU" sz="1600" dirty="0">
                <a:latin typeface="TimesNewRoman"/>
              </a:rPr>
              <a:t>, </a:t>
            </a:r>
            <a:r>
              <a:rPr lang="ru-RU" sz="1600" dirty="0" err="1">
                <a:latin typeface="TimesNewRoman"/>
              </a:rPr>
              <a:t>узоқ</a:t>
            </a:r>
            <a:r>
              <a:rPr lang="ru-RU" sz="1600" dirty="0">
                <a:latin typeface="TimesNewRoman"/>
              </a:rPr>
              <a:t> </a:t>
            </a:r>
            <a:r>
              <a:rPr lang="ru-RU" sz="1600" dirty="0" err="1">
                <a:latin typeface="TimesNewRoman"/>
              </a:rPr>
              <a:t>муддатда</a:t>
            </a:r>
            <a:r>
              <a:rPr lang="ru-RU" sz="1600" dirty="0">
                <a:latin typeface="TimesNewRoman"/>
              </a:rPr>
              <a:t> </a:t>
            </a:r>
            <a:r>
              <a:rPr lang="ru-RU" sz="1600" dirty="0" err="1">
                <a:latin typeface="TimesNewRoman"/>
              </a:rPr>
              <a:t>фақат</a:t>
            </a:r>
            <a:r>
              <a:rPr lang="ru-RU" sz="1600" dirty="0">
                <a:latin typeface="TimesNewRoman"/>
              </a:rPr>
              <a:t> </a:t>
            </a:r>
            <a:r>
              <a:rPr lang="ru-RU" sz="1600" dirty="0" err="1">
                <a:latin typeface="TimesNewRoman"/>
              </a:rPr>
              <a:t>битта</a:t>
            </a:r>
            <a:r>
              <a:rPr lang="ru-RU" sz="1600" dirty="0">
                <a:latin typeface="TimesNewRoman"/>
              </a:rPr>
              <a:t> </a:t>
            </a:r>
            <a:r>
              <a:rPr lang="ru-RU" sz="1600" dirty="0" err="1" smtClean="0">
                <a:latin typeface="TimesNewRoman"/>
              </a:rPr>
              <a:t>тушунча</a:t>
            </a:r>
            <a:r>
              <a:rPr lang="ru-RU" sz="1600" dirty="0">
                <a:latin typeface="TimesNewRoman"/>
              </a:rPr>
              <a:t> - </a:t>
            </a:r>
            <a:r>
              <a:rPr lang="ru-RU" sz="1600" dirty="0" err="1">
                <a:latin typeface="TimesNewRoman"/>
              </a:rPr>
              <a:t>ўртача</a:t>
            </a:r>
            <a:r>
              <a:rPr lang="ru-RU" sz="1600" dirty="0">
                <a:latin typeface="TimesNewRoman"/>
              </a:rPr>
              <a:t> </a:t>
            </a:r>
            <a:r>
              <a:rPr lang="ru-RU" sz="1600" dirty="0" err="1" smtClean="0">
                <a:latin typeface="TimesNewRoman"/>
              </a:rPr>
              <a:t>харажатлар</a:t>
            </a:r>
            <a:r>
              <a:rPr lang="ru-RU" sz="1600" dirty="0" smtClean="0">
                <a:latin typeface="TimesNewRoman"/>
              </a:rPr>
              <a:t> </a:t>
            </a:r>
            <a:r>
              <a:rPr lang="ru-RU" sz="1600" dirty="0" err="1" smtClean="0">
                <a:latin typeface="TimesNewRoman"/>
              </a:rPr>
              <a:t>ишлатилади</a:t>
            </a:r>
            <a:r>
              <a:rPr lang="ru-RU" sz="1600" dirty="0" smtClean="0">
                <a:latin typeface="TimesNewRoman"/>
              </a:rPr>
              <a:t>. </a:t>
            </a:r>
            <a:endParaRPr lang="ru-RU" sz="1600" dirty="0"/>
          </a:p>
        </p:txBody>
      </p:sp>
      <p:sp>
        <p:nvSpPr>
          <p:cNvPr id="4" name="Прямоугольник 3"/>
          <p:cNvSpPr/>
          <p:nvPr/>
        </p:nvSpPr>
        <p:spPr>
          <a:xfrm>
            <a:off x="2801115" y="346264"/>
            <a:ext cx="7223581" cy="461665"/>
          </a:xfrm>
          <a:prstGeom prst="rect">
            <a:avLst/>
          </a:prstGeom>
        </p:spPr>
        <p:txBody>
          <a:bodyPr wrap="none">
            <a:spAutoFit/>
          </a:bodyPr>
          <a:lstStyle/>
          <a:p>
            <a:r>
              <a:rPr lang="ru-RU" sz="2400" b="1" dirty="0" err="1" smtClean="0"/>
              <a:t>Узоқ</a:t>
            </a:r>
            <a:r>
              <a:rPr lang="ru-RU" sz="2400" b="1" dirty="0" smtClean="0"/>
              <a:t> </a:t>
            </a:r>
            <a:r>
              <a:rPr lang="ru-RU" sz="2400" b="1" dirty="0" err="1" smtClean="0"/>
              <a:t>муддатли</a:t>
            </a:r>
            <a:r>
              <a:rPr lang="ru-RU" sz="2400" b="1" dirty="0" smtClean="0"/>
              <a:t> </a:t>
            </a:r>
            <a:r>
              <a:rPr lang="ru-RU" sz="2400" b="1" dirty="0" err="1" smtClean="0"/>
              <a:t>даврий</a:t>
            </a:r>
            <a:r>
              <a:rPr lang="ru-RU" sz="2400" b="1" dirty="0" smtClean="0"/>
              <a:t> </a:t>
            </a:r>
            <a:r>
              <a:rPr lang="ru-RU" sz="2400" b="1" dirty="0" err="1" smtClean="0"/>
              <a:t>оралиқда</a:t>
            </a:r>
            <a:r>
              <a:rPr lang="ru-RU" sz="2400" b="1" dirty="0" smtClean="0"/>
              <a:t> </a:t>
            </a:r>
            <a:r>
              <a:rPr lang="ru-RU" sz="2400" b="1" dirty="0" err="1" smtClean="0"/>
              <a:t>ўртача</a:t>
            </a:r>
            <a:r>
              <a:rPr lang="ru-RU" sz="2400" b="1" dirty="0" smtClean="0"/>
              <a:t> </a:t>
            </a:r>
            <a:r>
              <a:rPr lang="ru-RU" sz="2400" b="1" dirty="0" err="1" smtClean="0"/>
              <a:t>харажатлар</a:t>
            </a:r>
            <a:endParaRPr lang="ru-RU" sz="2400" b="1" dirty="0"/>
          </a:p>
        </p:txBody>
      </p:sp>
      <p:sp>
        <p:nvSpPr>
          <p:cNvPr id="5" name="Прямоугольник 4"/>
          <p:cNvSpPr/>
          <p:nvPr/>
        </p:nvSpPr>
        <p:spPr>
          <a:xfrm>
            <a:off x="4872315" y="5803900"/>
            <a:ext cx="3869777" cy="369332"/>
          </a:xfrm>
          <a:prstGeom prst="rect">
            <a:avLst/>
          </a:prstGeom>
        </p:spPr>
        <p:txBody>
          <a:bodyPr wrap="none">
            <a:spAutoFit/>
          </a:bodyPr>
          <a:lstStyle/>
          <a:p>
            <a:r>
              <a:rPr lang="uz-Cyrl-UZ" dirty="0" smtClean="0"/>
              <a:t>Манба: </a:t>
            </a:r>
            <a:r>
              <a:rPr lang="en-US" dirty="0" smtClean="0"/>
              <a:t>Michael </a:t>
            </a:r>
            <a:r>
              <a:rPr lang="en-US" dirty="0" err="1"/>
              <a:t>Baye</a:t>
            </a:r>
            <a:r>
              <a:rPr lang="en-US" dirty="0"/>
              <a:t>, Jeff </a:t>
            </a:r>
            <a:r>
              <a:rPr lang="en-US" dirty="0" smtClean="0"/>
              <a:t>Prince</a:t>
            </a:r>
            <a:r>
              <a:rPr lang="uz-Cyrl-UZ" dirty="0" smtClean="0"/>
              <a:t>, 2021</a:t>
            </a:r>
            <a:endParaRPr lang="ru-RU" dirty="0"/>
          </a:p>
        </p:txBody>
      </p:sp>
    </p:spTree>
    <p:extLst>
      <p:ext uri="{BB962C8B-B14F-4D97-AF65-F5344CB8AC3E}">
        <p14:creationId xmlns:p14="http://schemas.microsoft.com/office/powerpoint/2010/main" val="27224546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3822700" y="721274"/>
            <a:ext cx="8071624" cy="4546599"/>
          </a:xfrm>
          <a:prstGeom prst="rect">
            <a:avLst/>
          </a:prstGeom>
        </p:spPr>
      </p:pic>
      <p:sp>
        <p:nvSpPr>
          <p:cNvPr id="3" name="Прямоугольник 2"/>
          <p:cNvSpPr/>
          <p:nvPr/>
        </p:nvSpPr>
        <p:spPr>
          <a:xfrm>
            <a:off x="520700" y="914400"/>
            <a:ext cx="3454400" cy="5355312"/>
          </a:xfrm>
          <a:prstGeom prst="rect">
            <a:avLst/>
          </a:prstGeom>
        </p:spPr>
        <p:txBody>
          <a:bodyPr wrap="square">
            <a:spAutoFit/>
          </a:bodyPr>
          <a:lstStyle/>
          <a:p>
            <a:r>
              <a:rPr lang="ru-RU" i="1" dirty="0" smtClean="0"/>
              <a:t>AC</a:t>
            </a:r>
            <a:r>
              <a:rPr lang="ru-RU" dirty="0" smtClean="0"/>
              <a:t>1 </a:t>
            </a:r>
            <a:r>
              <a:rPr lang="ru-RU" dirty="0"/>
              <a:t>, </a:t>
            </a:r>
            <a:r>
              <a:rPr lang="ru-RU" i="1" dirty="0"/>
              <a:t>AC</a:t>
            </a:r>
            <a:r>
              <a:rPr lang="ru-RU" dirty="0"/>
              <a:t>2 , </a:t>
            </a:r>
            <a:r>
              <a:rPr lang="ru-RU" i="1" dirty="0"/>
              <a:t>AC</a:t>
            </a:r>
            <a:r>
              <a:rPr lang="ru-RU" dirty="0"/>
              <a:t>3 , </a:t>
            </a:r>
            <a:r>
              <a:rPr lang="ru-RU" i="1" dirty="0"/>
              <a:t>AC</a:t>
            </a:r>
            <a:r>
              <a:rPr lang="ru-RU" dirty="0"/>
              <a:t>4 , </a:t>
            </a:r>
            <a:r>
              <a:rPr lang="ru-RU" i="1" dirty="0"/>
              <a:t>AC</a:t>
            </a:r>
            <a:r>
              <a:rPr lang="ru-RU" dirty="0"/>
              <a:t>5 , </a:t>
            </a:r>
            <a:r>
              <a:rPr lang="ru-RU" dirty="0" smtClean="0"/>
              <a:t>..., минимум </a:t>
            </a:r>
            <a:r>
              <a:rPr lang="ru-RU" dirty="0" err="1" smtClean="0"/>
              <a:t>нуқталарни</a:t>
            </a:r>
            <a:r>
              <a:rPr lang="ru-RU" dirty="0" smtClean="0"/>
              <a:t> </a:t>
            </a:r>
            <a:r>
              <a:rPr lang="ru-RU" dirty="0" err="1" smtClean="0"/>
              <a:t>бирлаштириб</a:t>
            </a:r>
            <a:r>
              <a:rPr lang="ru-RU" dirty="0" smtClean="0"/>
              <a:t>, </a:t>
            </a:r>
            <a:r>
              <a:rPr lang="ru-RU" dirty="0" err="1" smtClean="0"/>
              <a:t>узоқ</a:t>
            </a:r>
            <a:r>
              <a:rPr lang="ru-RU" dirty="0" smtClean="0"/>
              <a:t> </a:t>
            </a:r>
            <a:r>
              <a:rPr lang="ru-RU" dirty="0" err="1" smtClean="0"/>
              <a:t>муддатдаги</a:t>
            </a:r>
            <a:r>
              <a:rPr lang="ru-RU" dirty="0" smtClean="0"/>
              <a:t> </a:t>
            </a:r>
            <a:r>
              <a:rPr lang="ru-RU" dirty="0" err="1" smtClean="0"/>
              <a:t>ўртача</a:t>
            </a:r>
            <a:r>
              <a:rPr lang="ru-RU" dirty="0" smtClean="0"/>
              <a:t> </a:t>
            </a:r>
            <a:r>
              <a:rPr lang="ru-RU" dirty="0" err="1" smtClean="0"/>
              <a:t>харажатлар</a:t>
            </a:r>
            <a:r>
              <a:rPr lang="ru-RU" dirty="0" smtClean="0"/>
              <a:t> -  </a:t>
            </a:r>
            <a:r>
              <a:rPr lang="ru-RU" b="1" i="1" dirty="0" smtClean="0"/>
              <a:t>ACL </a:t>
            </a:r>
            <a:r>
              <a:rPr lang="ru-RU" dirty="0" err="1" smtClean="0"/>
              <a:t>эгри</a:t>
            </a:r>
            <a:r>
              <a:rPr lang="ru-RU" dirty="0" smtClean="0"/>
              <a:t> </a:t>
            </a:r>
            <a:r>
              <a:rPr lang="ru-RU" dirty="0" err="1" smtClean="0"/>
              <a:t>чизиғига</a:t>
            </a:r>
            <a:r>
              <a:rPr lang="ru-RU" dirty="0" smtClean="0"/>
              <a:t> </a:t>
            </a:r>
            <a:r>
              <a:rPr lang="ru-RU" dirty="0" err="1" smtClean="0"/>
              <a:t>эга</a:t>
            </a:r>
            <a:r>
              <a:rPr lang="ru-RU" dirty="0" smtClean="0"/>
              <a:t> </a:t>
            </a:r>
            <a:r>
              <a:rPr lang="ru-RU" dirty="0" err="1" smtClean="0"/>
              <a:t>бўламиз</a:t>
            </a:r>
            <a:r>
              <a:rPr lang="ru-RU" dirty="0" smtClean="0"/>
              <a:t>.</a:t>
            </a:r>
            <a:endParaRPr lang="ru-RU" dirty="0"/>
          </a:p>
          <a:p>
            <a:r>
              <a:rPr lang="ru-RU" b="1" dirty="0" err="1"/>
              <a:t>М</a:t>
            </a:r>
            <a:r>
              <a:rPr lang="ru-RU" b="1" dirty="0" err="1" smtClean="0"/>
              <a:t>аҳсулот</a:t>
            </a:r>
            <a:r>
              <a:rPr lang="ru-RU" b="1" dirty="0" smtClean="0"/>
              <a:t> </a:t>
            </a:r>
            <a:r>
              <a:rPr lang="ru-RU" b="1" dirty="0" err="1" smtClean="0"/>
              <a:t>ҳажми</a:t>
            </a:r>
            <a:r>
              <a:rPr lang="ru-RU" b="1" dirty="0" smtClean="0"/>
              <a:t> </a:t>
            </a:r>
            <a:r>
              <a:rPr lang="ru-RU" b="1" dirty="0" err="1" smtClean="0"/>
              <a:t>ошганда</a:t>
            </a:r>
            <a:r>
              <a:rPr lang="ru-RU" b="1" dirty="0" smtClean="0"/>
              <a:t> </a:t>
            </a:r>
            <a:r>
              <a:rPr lang="ru-RU" i="1" dirty="0"/>
              <a:t>ACL </a:t>
            </a:r>
            <a:r>
              <a:rPr lang="ru-RU" i="1" dirty="0" err="1" smtClean="0"/>
              <a:t>пасайса</a:t>
            </a:r>
            <a:r>
              <a:rPr lang="ru-RU" dirty="0" smtClean="0"/>
              <a:t> </a:t>
            </a:r>
            <a:r>
              <a:rPr lang="ru-RU" dirty="0"/>
              <a:t>(</a:t>
            </a:r>
            <a:r>
              <a:rPr lang="ru-RU" i="1" dirty="0"/>
              <a:t>Q</a:t>
            </a:r>
            <a:r>
              <a:rPr lang="ru-RU" dirty="0"/>
              <a:t>1 &lt; </a:t>
            </a:r>
            <a:r>
              <a:rPr lang="ru-RU" i="1" dirty="0"/>
              <a:t>Q</a:t>
            </a:r>
            <a:r>
              <a:rPr lang="ru-RU" dirty="0"/>
              <a:t>3 </a:t>
            </a:r>
            <a:r>
              <a:rPr lang="ru-RU" dirty="0" smtClean="0"/>
              <a:t>)</a:t>
            </a:r>
            <a:r>
              <a:rPr lang="ru-RU" b="1" dirty="0"/>
              <a:t> </a:t>
            </a:r>
            <a:r>
              <a:rPr lang="ru-RU" b="1" dirty="0" err="1" smtClean="0"/>
              <a:t>ишлаб</a:t>
            </a:r>
            <a:r>
              <a:rPr lang="ru-RU" b="1" dirty="0" smtClean="0"/>
              <a:t> </a:t>
            </a:r>
            <a:r>
              <a:rPr lang="ru-RU" b="1" dirty="0" err="1"/>
              <a:t>чиқаришнинг</a:t>
            </a:r>
            <a:r>
              <a:rPr lang="ru-RU" b="1" dirty="0"/>
              <a:t> </a:t>
            </a:r>
            <a:r>
              <a:rPr lang="ru-RU" b="1" dirty="0" err="1"/>
              <a:t>самарали</a:t>
            </a:r>
            <a:r>
              <a:rPr lang="ru-RU" b="1" dirty="0"/>
              <a:t> </a:t>
            </a:r>
            <a:r>
              <a:rPr lang="ru-RU" b="1" dirty="0" err="1" smtClean="0"/>
              <a:t>кўлами</a:t>
            </a:r>
            <a:r>
              <a:rPr lang="ru-RU" b="1" dirty="0" smtClean="0"/>
              <a:t> </a:t>
            </a:r>
            <a:r>
              <a:rPr lang="ru-RU" dirty="0" err="1" smtClean="0"/>
              <a:t>кузатилади</a:t>
            </a:r>
            <a:r>
              <a:rPr lang="ru-RU" dirty="0" smtClean="0"/>
              <a:t>.</a:t>
            </a:r>
          </a:p>
          <a:p>
            <a:r>
              <a:rPr lang="ru-RU" dirty="0" err="1" smtClean="0"/>
              <a:t>Маҳсулот</a:t>
            </a:r>
            <a:r>
              <a:rPr lang="ru-RU" dirty="0" smtClean="0"/>
              <a:t> </a:t>
            </a:r>
            <a:r>
              <a:rPr lang="ru-RU" dirty="0" err="1" smtClean="0"/>
              <a:t>ҳажми</a:t>
            </a:r>
            <a:r>
              <a:rPr lang="ru-RU" dirty="0" smtClean="0"/>
              <a:t> </a:t>
            </a:r>
            <a:r>
              <a:rPr lang="ru-RU" dirty="0" err="1" smtClean="0"/>
              <a:t>ошишидан</a:t>
            </a:r>
            <a:r>
              <a:rPr lang="ru-RU" dirty="0" smtClean="0"/>
              <a:t> </a:t>
            </a:r>
            <a:r>
              <a:rPr lang="ru-RU" dirty="0" err="1" smtClean="0"/>
              <a:t>зарар</a:t>
            </a:r>
            <a:r>
              <a:rPr lang="ru-RU" dirty="0" smtClean="0"/>
              <a:t> </a:t>
            </a:r>
            <a:r>
              <a:rPr lang="ru-RU" dirty="0" err="1" smtClean="0"/>
              <a:t>кўрилганда</a:t>
            </a:r>
            <a:r>
              <a:rPr lang="ru-RU" dirty="0" smtClean="0"/>
              <a:t> (</a:t>
            </a:r>
            <a:r>
              <a:rPr lang="ru-RU" i="1" dirty="0" smtClean="0"/>
              <a:t>Q</a:t>
            </a:r>
            <a:r>
              <a:rPr lang="ru-RU" dirty="0" smtClean="0"/>
              <a:t>4 </a:t>
            </a:r>
            <a:r>
              <a:rPr lang="ru-RU" dirty="0"/>
              <a:t>, </a:t>
            </a:r>
            <a:r>
              <a:rPr lang="ru-RU" i="1" dirty="0"/>
              <a:t>Q</a:t>
            </a:r>
            <a:r>
              <a:rPr lang="ru-RU" dirty="0"/>
              <a:t>5 , ... </a:t>
            </a:r>
            <a:r>
              <a:rPr lang="ru-RU" i="1" dirty="0" err="1" smtClean="0"/>
              <a:t>Qn</a:t>
            </a:r>
            <a:r>
              <a:rPr lang="ru-RU" dirty="0" smtClean="0"/>
              <a:t>) </a:t>
            </a:r>
            <a:r>
              <a:rPr lang="ru-RU" b="1" dirty="0" err="1" smtClean="0"/>
              <a:t>самарасиз</a:t>
            </a:r>
            <a:r>
              <a:rPr lang="ru-RU" b="1" dirty="0" smtClean="0"/>
              <a:t> </a:t>
            </a:r>
            <a:r>
              <a:rPr lang="ru-RU" b="1" dirty="0" err="1" smtClean="0"/>
              <a:t>кўлам</a:t>
            </a:r>
            <a:r>
              <a:rPr lang="ru-RU" b="1" dirty="0" smtClean="0"/>
              <a:t> </a:t>
            </a:r>
            <a:r>
              <a:rPr lang="ru-RU" dirty="0" err="1" smtClean="0"/>
              <a:t>юзага</a:t>
            </a:r>
            <a:r>
              <a:rPr lang="ru-RU" dirty="0" smtClean="0"/>
              <a:t> </a:t>
            </a:r>
            <a:r>
              <a:rPr lang="ru-RU" dirty="0" err="1" smtClean="0"/>
              <a:t>келади</a:t>
            </a:r>
            <a:r>
              <a:rPr lang="ru-RU" dirty="0" smtClean="0"/>
              <a:t>.</a:t>
            </a:r>
            <a:endParaRPr lang="ru-RU" dirty="0"/>
          </a:p>
          <a:p>
            <a:r>
              <a:rPr lang="ru-RU" dirty="0" err="1" smtClean="0"/>
              <a:t>Харажатларнинг</a:t>
            </a:r>
            <a:r>
              <a:rPr lang="ru-RU" dirty="0" smtClean="0"/>
              <a:t> </a:t>
            </a:r>
            <a:r>
              <a:rPr lang="ru-RU" dirty="0" err="1" smtClean="0"/>
              <a:t>минимал</a:t>
            </a:r>
            <a:r>
              <a:rPr lang="ru-RU" dirty="0" smtClean="0"/>
              <a:t> </a:t>
            </a:r>
            <a:r>
              <a:rPr lang="ru-RU" dirty="0" err="1" smtClean="0"/>
              <a:t>даражасига</a:t>
            </a:r>
            <a:r>
              <a:rPr lang="ru-RU" dirty="0" smtClean="0"/>
              <a:t> </a:t>
            </a:r>
            <a:r>
              <a:rPr lang="ru-RU" b="1" dirty="0" smtClean="0"/>
              <a:t>(</a:t>
            </a:r>
            <a:r>
              <a:rPr lang="ru-RU" i="1" dirty="0"/>
              <a:t>Q</a:t>
            </a:r>
            <a:r>
              <a:rPr lang="ru-RU" dirty="0"/>
              <a:t>3</a:t>
            </a:r>
            <a:r>
              <a:rPr lang="ru-RU" b="1" dirty="0" smtClean="0"/>
              <a:t>) </a:t>
            </a:r>
            <a:r>
              <a:rPr lang="ru-RU" dirty="0" err="1" smtClean="0"/>
              <a:t>эришилганда</a:t>
            </a:r>
            <a:r>
              <a:rPr lang="ru-RU" b="1" dirty="0" smtClean="0"/>
              <a:t> </a:t>
            </a:r>
            <a:r>
              <a:rPr lang="ru-RU" b="1" dirty="0" err="1" smtClean="0"/>
              <a:t>оптимал</a:t>
            </a:r>
            <a:r>
              <a:rPr lang="ru-RU" b="1" dirty="0" smtClean="0"/>
              <a:t> (</a:t>
            </a:r>
            <a:r>
              <a:rPr lang="ru-RU" b="1" dirty="0" err="1" smtClean="0"/>
              <a:t>оқилона</a:t>
            </a:r>
            <a:r>
              <a:rPr lang="ru-RU" b="1" dirty="0" smtClean="0"/>
              <a:t>) </a:t>
            </a:r>
            <a:r>
              <a:rPr lang="ru-RU" b="1" dirty="0" err="1" smtClean="0"/>
              <a:t>кўлам</a:t>
            </a:r>
            <a:r>
              <a:rPr lang="ru-RU" b="1" dirty="0" smtClean="0"/>
              <a:t> </a:t>
            </a:r>
            <a:r>
              <a:rPr lang="ru-RU" dirty="0" err="1" smtClean="0"/>
              <a:t>кузатилади</a:t>
            </a:r>
            <a:r>
              <a:rPr lang="ru-RU" dirty="0" smtClean="0"/>
              <a:t>. Бунда </a:t>
            </a:r>
            <a:r>
              <a:rPr lang="ru-RU" i="1" dirty="0" smtClean="0"/>
              <a:t>ACL </a:t>
            </a:r>
            <a:r>
              <a:rPr lang="ru-RU" dirty="0" err="1" smtClean="0"/>
              <a:t>эгри</a:t>
            </a:r>
            <a:r>
              <a:rPr lang="ru-RU" dirty="0" smtClean="0"/>
              <a:t> </a:t>
            </a:r>
            <a:r>
              <a:rPr lang="ru-RU" dirty="0" err="1" smtClean="0"/>
              <a:t>чизиғи</a:t>
            </a:r>
            <a:r>
              <a:rPr lang="ru-RU" dirty="0" smtClean="0"/>
              <a:t> </a:t>
            </a:r>
            <a:r>
              <a:rPr lang="ru-RU" dirty="0" err="1" smtClean="0"/>
              <a:t>ҳам</a:t>
            </a:r>
            <a:r>
              <a:rPr lang="ru-RU" dirty="0" smtClean="0"/>
              <a:t> </a:t>
            </a:r>
            <a:r>
              <a:rPr lang="ru-RU" dirty="0" err="1" smtClean="0"/>
              <a:t>ўзининг</a:t>
            </a:r>
            <a:r>
              <a:rPr lang="ru-RU" dirty="0" smtClean="0"/>
              <a:t> </a:t>
            </a:r>
            <a:r>
              <a:rPr lang="ru-RU" dirty="0" err="1" smtClean="0"/>
              <a:t>энг</a:t>
            </a:r>
            <a:r>
              <a:rPr lang="ru-RU" dirty="0" smtClean="0"/>
              <a:t> </a:t>
            </a:r>
            <a:r>
              <a:rPr lang="ru-RU" dirty="0" err="1" smtClean="0"/>
              <a:t>кичик</a:t>
            </a:r>
            <a:r>
              <a:rPr lang="ru-RU" dirty="0" smtClean="0"/>
              <a:t> </a:t>
            </a:r>
            <a:r>
              <a:rPr lang="ru-RU" dirty="0" err="1" smtClean="0"/>
              <a:t>қийматига</a:t>
            </a:r>
            <a:r>
              <a:rPr lang="ru-RU" dirty="0" smtClean="0"/>
              <a:t> </a:t>
            </a:r>
            <a:r>
              <a:rPr lang="ru-RU" dirty="0" err="1" smtClean="0"/>
              <a:t>эришади</a:t>
            </a:r>
            <a:r>
              <a:rPr lang="ru-RU" dirty="0" smtClean="0"/>
              <a:t>.</a:t>
            </a:r>
            <a:endParaRPr lang="ru-RU" sz="1600" dirty="0"/>
          </a:p>
        </p:txBody>
      </p:sp>
      <p:sp>
        <p:nvSpPr>
          <p:cNvPr id="5" name="Прямоугольник 4"/>
          <p:cNvSpPr/>
          <p:nvPr/>
        </p:nvSpPr>
        <p:spPr>
          <a:xfrm>
            <a:off x="2801115" y="346264"/>
            <a:ext cx="7223581" cy="461665"/>
          </a:xfrm>
          <a:prstGeom prst="rect">
            <a:avLst/>
          </a:prstGeom>
        </p:spPr>
        <p:txBody>
          <a:bodyPr wrap="none">
            <a:spAutoFit/>
          </a:bodyPr>
          <a:lstStyle/>
          <a:p>
            <a:r>
              <a:rPr lang="ru-RU" sz="2400" b="1" dirty="0" err="1" smtClean="0"/>
              <a:t>Узоқ</a:t>
            </a:r>
            <a:r>
              <a:rPr lang="ru-RU" sz="2400" b="1" dirty="0" smtClean="0"/>
              <a:t> </a:t>
            </a:r>
            <a:r>
              <a:rPr lang="ru-RU" sz="2400" b="1" dirty="0" err="1" smtClean="0"/>
              <a:t>муддатли</a:t>
            </a:r>
            <a:r>
              <a:rPr lang="ru-RU" sz="2400" b="1" dirty="0" smtClean="0"/>
              <a:t> </a:t>
            </a:r>
            <a:r>
              <a:rPr lang="ru-RU" sz="2400" b="1" dirty="0" err="1" smtClean="0"/>
              <a:t>даврий</a:t>
            </a:r>
            <a:r>
              <a:rPr lang="ru-RU" sz="2400" b="1" dirty="0" smtClean="0"/>
              <a:t> </a:t>
            </a:r>
            <a:r>
              <a:rPr lang="ru-RU" sz="2400" b="1" dirty="0" err="1" smtClean="0"/>
              <a:t>оралиқда</a:t>
            </a:r>
            <a:r>
              <a:rPr lang="ru-RU" sz="2400" b="1" dirty="0" smtClean="0"/>
              <a:t> </a:t>
            </a:r>
            <a:r>
              <a:rPr lang="ru-RU" sz="2400" b="1" dirty="0" err="1" smtClean="0"/>
              <a:t>ўртача</a:t>
            </a:r>
            <a:r>
              <a:rPr lang="ru-RU" sz="2400" b="1" dirty="0" smtClean="0"/>
              <a:t> </a:t>
            </a:r>
            <a:r>
              <a:rPr lang="ru-RU" sz="2400" b="1" dirty="0" err="1" smtClean="0"/>
              <a:t>харажатлар</a:t>
            </a:r>
            <a:endParaRPr lang="ru-RU" sz="2400" b="1" dirty="0"/>
          </a:p>
        </p:txBody>
      </p:sp>
      <p:sp>
        <p:nvSpPr>
          <p:cNvPr id="4" name="Прямоугольник 3"/>
          <p:cNvSpPr/>
          <p:nvPr/>
        </p:nvSpPr>
        <p:spPr>
          <a:xfrm>
            <a:off x="4199653" y="5083207"/>
            <a:ext cx="3869777" cy="369332"/>
          </a:xfrm>
          <a:prstGeom prst="rect">
            <a:avLst/>
          </a:prstGeom>
        </p:spPr>
        <p:txBody>
          <a:bodyPr wrap="none">
            <a:spAutoFit/>
          </a:bodyPr>
          <a:lstStyle/>
          <a:p>
            <a:r>
              <a:rPr lang="uz-Cyrl-UZ" dirty="0" smtClean="0"/>
              <a:t>Манба: </a:t>
            </a:r>
            <a:r>
              <a:rPr lang="en-US" dirty="0" smtClean="0"/>
              <a:t>Michael </a:t>
            </a:r>
            <a:r>
              <a:rPr lang="en-US" dirty="0" err="1"/>
              <a:t>Baye</a:t>
            </a:r>
            <a:r>
              <a:rPr lang="en-US" dirty="0"/>
              <a:t>, Jeff </a:t>
            </a:r>
            <a:r>
              <a:rPr lang="en-US" dirty="0" smtClean="0"/>
              <a:t>Prince</a:t>
            </a:r>
            <a:r>
              <a:rPr lang="uz-Cyrl-UZ" dirty="0" smtClean="0"/>
              <a:t>, 2021</a:t>
            </a:r>
            <a:endParaRPr lang="ru-RU" dirty="0"/>
          </a:p>
        </p:txBody>
      </p:sp>
    </p:spTree>
    <p:extLst>
      <p:ext uri="{BB962C8B-B14F-4D97-AF65-F5344CB8AC3E}">
        <p14:creationId xmlns:p14="http://schemas.microsoft.com/office/powerpoint/2010/main" val="11568554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30629" t="25513" r="25421" b="8629"/>
          <a:stretch/>
        </p:blipFill>
        <p:spPr>
          <a:xfrm>
            <a:off x="0" y="1197258"/>
            <a:ext cx="6127844" cy="5162600"/>
          </a:xfrm>
          <a:prstGeom prst="rect">
            <a:avLst/>
          </a:prstGeom>
        </p:spPr>
      </p:pic>
      <p:sp>
        <p:nvSpPr>
          <p:cNvPr id="3" name="Прямоугольник 2"/>
          <p:cNvSpPr/>
          <p:nvPr/>
        </p:nvSpPr>
        <p:spPr>
          <a:xfrm>
            <a:off x="4888009" y="255465"/>
            <a:ext cx="3475503" cy="523220"/>
          </a:xfrm>
          <a:prstGeom prst="rect">
            <a:avLst/>
          </a:prstGeom>
        </p:spPr>
        <p:txBody>
          <a:bodyPr wrap="none">
            <a:spAutoFit/>
          </a:bodyPr>
          <a:lstStyle/>
          <a:p>
            <a:r>
              <a:rPr lang="ru-RU" sz="2800" b="1" dirty="0" err="1" smtClean="0"/>
              <a:t>Зарарсизлик</a:t>
            </a:r>
            <a:r>
              <a:rPr lang="ru-RU" sz="2800" b="1" dirty="0" smtClean="0"/>
              <a:t> </a:t>
            </a:r>
            <a:r>
              <a:rPr lang="ru-RU" sz="2800" b="1" dirty="0" err="1" smtClean="0"/>
              <a:t>нуқтаси</a:t>
            </a:r>
            <a:endParaRPr lang="ru-RU" sz="2800" b="1" dirty="0"/>
          </a:p>
        </p:txBody>
      </p:sp>
      <p:pic>
        <p:nvPicPr>
          <p:cNvPr id="4" name="Рисунок 3"/>
          <p:cNvPicPr>
            <a:picLocks noChangeAspect="1"/>
          </p:cNvPicPr>
          <p:nvPr/>
        </p:nvPicPr>
        <p:blipFill rotWithShape="1">
          <a:blip r:embed="rId3"/>
          <a:srcRect l="45269" t="56209" r="35630" b="29287"/>
          <a:stretch/>
        </p:blipFill>
        <p:spPr>
          <a:xfrm>
            <a:off x="7764310" y="3360915"/>
            <a:ext cx="2485152" cy="1060956"/>
          </a:xfrm>
          <a:prstGeom prst="rect">
            <a:avLst/>
          </a:prstGeom>
        </p:spPr>
      </p:pic>
      <p:pic>
        <p:nvPicPr>
          <p:cNvPr id="5" name="Рисунок 4"/>
          <p:cNvPicPr>
            <a:picLocks noChangeAspect="1"/>
          </p:cNvPicPr>
          <p:nvPr/>
        </p:nvPicPr>
        <p:blipFill rotWithShape="1">
          <a:blip r:embed="rId3"/>
          <a:srcRect l="12378" t="45849" r="51456" b="28964"/>
          <a:stretch/>
        </p:blipFill>
        <p:spPr>
          <a:xfrm>
            <a:off x="6803409" y="1349654"/>
            <a:ext cx="4705608" cy="1842448"/>
          </a:xfrm>
          <a:prstGeom prst="rect">
            <a:avLst/>
          </a:prstGeom>
        </p:spPr>
      </p:pic>
    </p:spTree>
    <p:extLst>
      <p:ext uri="{BB962C8B-B14F-4D97-AF65-F5344CB8AC3E}">
        <p14:creationId xmlns:p14="http://schemas.microsoft.com/office/powerpoint/2010/main" val="26164345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826840" y="5312965"/>
            <a:ext cx="8229600" cy="1545035"/>
          </a:xfrm>
        </p:spPr>
        <p:txBody>
          <a:bodyPr>
            <a:normAutofit/>
          </a:bodyPr>
          <a:lstStyle/>
          <a:p>
            <a:pPr algn="ctr">
              <a:buNone/>
            </a:pPr>
            <a:r>
              <a:rPr lang="ru-RU" dirty="0" smtClean="0"/>
              <a:t>«</a:t>
            </a:r>
            <a:r>
              <a:rPr lang="uz-Cyrl-UZ" dirty="0" smtClean="0"/>
              <a:t>Ўлчаш мумкин бўлган нарсанигина бошқариш мумкин</a:t>
            </a:r>
            <a:r>
              <a:rPr lang="ru-RU" dirty="0" smtClean="0"/>
              <a:t>»</a:t>
            </a:r>
            <a:endParaRPr lang="ru-RU" i="1" dirty="0"/>
          </a:p>
        </p:txBody>
      </p:sp>
      <p:pic>
        <p:nvPicPr>
          <p:cNvPr id="7170" name="Picture 2" descr="Image result for Питер Друкер"/>
          <p:cNvPicPr>
            <a:picLocks noChangeAspect="1" noChangeArrowheads="1"/>
          </p:cNvPicPr>
          <p:nvPr/>
        </p:nvPicPr>
        <p:blipFill>
          <a:blip r:embed="rId2" cstate="print"/>
          <a:srcRect t="14074" b="8161"/>
          <a:stretch>
            <a:fillRect/>
          </a:stretch>
        </p:blipFill>
        <p:spPr bwMode="auto">
          <a:xfrm>
            <a:off x="2351584" y="724665"/>
            <a:ext cx="7704856" cy="3672408"/>
          </a:xfrm>
          <a:prstGeom prst="rect">
            <a:avLst/>
          </a:prstGeom>
          <a:noFill/>
        </p:spPr>
      </p:pic>
      <p:sp>
        <p:nvSpPr>
          <p:cNvPr id="2" name="TextBox 1"/>
          <p:cNvSpPr txBox="1"/>
          <p:nvPr/>
        </p:nvSpPr>
        <p:spPr>
          <a:xfrm>
            <a:off x="2459420" y="637443"/>
            <a:ext cx="3846786" cy="2862322"/>
          </a:xfrm>
          <a:prstGeom prst="rect">
            <a:avLst/>
          </a:prstGeom>
          <a:solidFill>
            <a:schemeClr val="bg1"/>
          </a:solidFill>
        </p:spPr>
        <p:txBody>
          <a:bodyPr wrap="square" rtlCol="0">
            <a:spAutoFit/>
          </a:bodyPr>
          <a:lstStyle/>
          <a:p>
            <a:r>
              <a:rPr lang="uz-Cyrl-UZ" sz="2400" dirty="0" smtClean="0"/>
              <a:t>Японларнинг сири шундаки, улар иш ҳақида ҳисобот тайёрлашмайди, балки ишлайдилар.</a:t>
            </a:r>
          </a:p>
          <a:p>
            <a:endParaRPr lang="uz-Cyrl-UZ" sz="2400" dirty="0"/>
          </a:p>
          <a:p>
            <a:pPr algn="r"/>
            <a:r>
              <a:rPr lang="uz-Cyrl-UZ" sz="2400" i="1" dirty="0" smtClean="0"/>
              <a:t>Питер Друкер</a:t>
            </a:r>
            <a:endParaRPr lang="uz-Cyrl-UZ" i="1" dirty="0"/>
          </a:p>
          <a:p>
            <a:endParaRPr lang="uz-Cyrl-UZ" dirty="0" smtClean="0"/>
          </a:p>
          <a:p>
            <a:endParaRPr lang="ru-RU" dirty="0"/>
          </a:p>
        </p:txBody>
      </p:sp>
      <p:sp>
        <p:nvSpPr>
          <p:cNvPr id="4" name="Прямоугольник 3"/>
          <p:cNvSpPr/>
          <p:nvPr/>
        </p:nvSpPr>
        <p:spPr>
          <a:xfrm>
            <a:off x="5738648" y="4454969"/>
            <a:ext cx="6096000" cy="646331"/>
          </a:xfrm>
          <a:prstGeom prst="rect">
            <a:avLst/>
          </a:prstGeom>
        </p:spPr>
        <p:txBody>
          <a:bodyPr>
            <a:spAutoFit/>
          </a:bodyPr>
          <a:lstStyle/>
          <a:p>
            <a:r>
              <a:rPr lang="en-US" dirty="0"/>
              <a:t>https://www.drucker.institute/perspective/about-peter-drucker/</a:t>
            </a:r>
            <a:endParaRPr lang="ru-RU" dirty="0"/>
          </a:p>
        </p:txBody>
      </p:sp>
      <p:sp>
        <p:nvSpPr>
          <p:cNvPr id="5" name="Прямоугольник 4"/>
          <p:cNvSpPr/>
          <p:nvPr/>
        </p:nvSpPr>
        <p:spPr>
          <a:xfrm>
            <a:off x="2249214" y="162245"/>
            <a:ext cx="8327719" cy="461665"/>
          </a:xfrm>
          <a:prstGeom prst="rect">
            <a:avLst/>
          </a:prstGeom>
        </p:spPr>
        <p:txBody>
          <a:bodyPr wrap="square">
            <a:spAutoFit/>
          </a:bodyPr>
          <a:lstStyle/>
          <a:p>
            <a:r>
              <a:rPr lang="ru-RU" sz="2400" b="1" dirty="0" err="1">
                <a:latin typeface="Times New Roman" panose="02020603050405020304" pitchFamily="18" charset="0"/>
                <a:cs typeface="Times New Roman" panose="02020603050405020304" pitchFamily="18" charset="0"/>
              </a:rPr>
              <a:t>Компанияларда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самарадорликни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ўлчаш</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бошқариш</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14665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Равнобедренный треугольник 35"/>
          <p:cNvSpPr/>
          <p:nvPr/>
        </p:nvSpPr>
        <p:spPr>
          <a:xfrm>
            <a:off x="1075798" y="2643190"/>
            <a:ext cx="7143750" cy="642937"/>
          </a:xfrm>
          <a:prstGeom prst="triangle">
            <a:avLst>
              <a:gd name="adj" fmla="val 38000"/>
            </a:avLst>
          </a:prstGeom>
          <a:ln>
            <a:noFill/>
          </a:ln>
        </p:spPr>
        <p:style>
          <a:lnRef idx="1">
            <a:schemeClr val="dk1"/>
          </a:lnRef>
          <a:fillRef idx="2">
            <a:schemeClr val="dk1"/>
          </a:fillRef>
          <a:effectRef idx="1">
            <a:schemeClr val="dk1"/>
          </a:effectRef>
          <a:fontRef idx="minor">
            <a:schemeClr val="dk1"/>
          </a:fontRef>
        </p:style>
        <p:txBody>
          <a:bodyPr anchor="ctr"/>
          <a:lstStyle/>
          <a:p>
            <a:pPr algn="ctr" eaLnBrk="0" hangingPunct="0">
              <a:defRPr/>
            </a:pPr>
            <a:endParaRPr lang="ru-RU" dirty="0"/>
          </a:p>
        </p:txBody>
      </p:sp>
      <p:graphicFrame>
        <p:nvGraphicFramePr>
          <p:cNvPr id="9" name="Схема 8"/>
          <p:cNvGraphicFramePr/>
          <p:nvPr>
            <p:extLst>
              <p:ext uri="{D42A27DB-BD31-4B8C-83A1-F6EECF244321}">
                <p14:modId xmlns:p14="http://schemas.microsoft.com/office/powerpoint/2010/main" val="1534511433"/>
              </p:ext>
            </p:extLst>
          </p:nvPr>
        </p:nvGraphicFramePr>
        <p:xfrm>
          <a:off x="1361886" y="1052736"/>
          <a:ext cx="8143932" cy="2161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5" name="Прямоугольник 34"/>
          <p:cNvSpPr/>
          <p:nvPr/>
        </p:nvSpPr>
        <p:spPr>
          <a:xfrm>
            <a:off x="1075797" y="3214688"/>
            <a:ext cx="8716108" cy="3429000"/>
          </a:xfrm>
          <a:prstGeom prst="rect">
            <a:avLst/>
          </a:prstGeom>
          <a:ln>
            <a:noFill/>
          </a:ln>
        </p:spPr>
        <p:style>
          <a:lnRef idx="1">
            <a:schemeClr val="dk1"/>
          </a:lnRef>
          <a:fillRef idx="2">
            <a:schemeClr val="dk1"/>
          </a:fillRef>
          <a:effectRef idx="1">
            <a:schemeClr val="dk1"/>
          </a:effectRef>
          <a:fontRef idx="minor">
            <a:schemeClr val="dk1"/>
          </a:fontRef>
        </p:style>
        <p:txBody>
          <a:bodyPr anchor="ctr"/>
          <a:lstStyle/>
          <a:p>
            <a:pPr algn="ctr" eaLnBrk="0" hangingPunct="0">
              <a:defRPr/>
            </a:pPr>
            <a:endParaRPr lang="ru-RU" dirty="0"/>
          </a:p>
        </p:txBody>
      </p:sp>
      <p:sp>
        <p:nvSpPr>
          <p:cNvPr id="28678" name="TextBox 9"/>
          <p:cNvSpPr txBox="1">
            <a:spLocks noChangeArrowheads="1"/>
          </p:cNvSpPr>
          <p:nvPr/>
        </p:nvSpPr>
        <p:spPr bwMode="auto">
          <a:xfrm>
            <a:off x="2135560" y="332656"/>
            <a:ext cx="7056784" cy="954107"/>
          </a:xfrm>
          <a:prstGeom prst="rect">
            <a:avLst/>
          </a:prstGeom>
          <a:noFill/>
          <a:ln w="9525">
            <a:noFill/>
            <a:miter lim="800000"/>
            <a:headEnd/>
            <a:tailEnd/>
          </a:ln>
        </p:spPr>
        <p:txBody>
          <a:bodyPr wrap="square">
            <a:spAutoFit/>
          </a:bodyPr>
          <a:lstStyle/>
          <a:p>
            <a:pPr algn="ctr" eaLnBrk="0" hangingPunct="0"/>
            <a:r>
              <a:rPr lang="ru-RU" sz="2800" b="1" dirty="0" err="1" smtClean="0"/>
              <a:t>СМКни</a:t>
            </a:r>
            <a:r>
              <a:rPr lang="ru-RU" sz="2800" b="1" dirty="0" smtClean="0"/>
              <a:t> (</a:t>
            </a:r>
            <a:r>
              <a:rPr lang="en-US" sz="2800" b="1" dirty="0" smtClean="0"/>
              <a:t>KPIs</a:t>
            </a:r>
            <a:r>
              <a:rPr lang="ru-RU" sz="2800" b="1" dirty="0" smtClean="0"/>
              <a:t>)</a:t>
            </a:r>
            <a:r>
              <a:rPr lang="en-US" sz="2800" b="1" dirty="0" smtClean="0"/>
              <a:t> </a:t>
            </a:r>
            <a:r>
              <a:rPr lang="uz-Cyrl-UZ" sz="2800" b="1" dirty="0" smtClean="0"/>
              <a:t>ишлаб чиқишнинг умумий схемаси</a:t>
            </a:r>
            <a:endParaRPr lang="ru-RU" sz="2800" b="1" dirty="0"/>
          </a:p>
        </p:txBody>
      </p:sp>
      <p:graphicFrame>
        <p:nvGraphicFramePr>
          <p:cNvPr id="11" name="Group 10"/>
          <p:cNvGraphicFramePr>
            <a:graphicFrameLocks noGrp="1"/>
          </p:cNvGraphicFramePr>
          <p:nvPr>
            <p:extLst>
              <p:ext uri="{D42A27DB-BD31-4B8C-83A1-F6EECF244321}">
                <p14:modId xmlns:p14="http://schemas.microsoft.com/office/powerpoint/2010/main" val="1087789060"/>
              </p:ext>
            </p:extLst>
          </p:nvPr>
        </p:nvGraphicFramePr>
        <p:xfrm>
          <a:off x="1117837" y="3032615"/>
          <a:ext cx="8715436" cy="3685198"/>
        </p:xfrm>
        <a:graphic>
          <a:graphicData uri="http://schemas.openxmlformats.org/drawingml/2006/table">
            <a:tbl>
              <a:tblPr/>
              <a:tblGrid>
                <a:gridCol w="2166464">
                  <a:extLst>
                    <a:ext uri="{9D8B030D-6E8A-4147-A177-3AD203B41FA5}">
                      <a16:colId xmlns:a16="http://schemas.microsoft.com/office/drawing/2014/main" xmlns="" val="20000"/>
                    </a:ext>
                  </a:extLst>
                </a:gridCol>
                <a:gridCol w="1380006">
                  <a:extLst>
                    <a:ext uri="{9D8B030D-6E8A-4147-A177-3AD203B41FA5}">
                      <a16:colId xmlns:a16="http://schemas.microsoft.com/office/drawing/2014/main" xmlns="" val="20001"/>
                    </a:ext>
                  </a:extLst>
                </a:gridCol>
                <a:gridCol w="2015064">
                  <a:extLst>
                    <a:ext uri="{9D8B030D-6E8A-4147-A177-3AD203B41FA5}">
                      <a16:colId xmlns:a16="http://schemas.microsoft.com/office/drawing/2014/main" xmlns="" val="20002"/>
                    </a:ext>
                  </a:extLst>
                </a:gridCol>
                <a:gridCol w="1391130">
                  <a:extLst>
                    <a:ext uri="{9D8B030D-6E8A-4147-A177-3AD203B41FA5}">
                      <a16:colId xmlns:a16="http://schemas.microsoft.com/office/drawing/2014/main" xmlns="" val="20003"/>
                    </a:ext>
                  </a:extLst>
                </a:gridCol>
                <a:gridCol w="1762772">
                  <a:extLst>
                    <a:ext uri="{9D8B030D-6E8A-4147-A177-3AD203B41FA5}">
                      <a16:colId xmlns:a16="http://schemas.microsoft.com/office/drawing/2014/main" xmlns="" val="20004"/>
                    </a:ext>
                  </a:extLst>
                </a:gridCol>
              </a:tblGrid>
              <a:tr h="58299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050" b="1" i="0" u="none" strike="noStrike" cap="none" normalizeH="0" baseline="0" dirty="0" err="1" smtClean="0">
                          <a:ln>
                            <a:noFill/>
                          </a:ln>
                          <a:solidFill>
                            <a:schemeClr val="tx1"/>
                          </a:solidFill>
                          <a:effectLst/>
                          <a:latin typeface="Arial" pitchFamily="34" charset="0"/>
                        </a:rPr>
                        <a:t>Мақсадлар</a:t>
                      </a:r>
                      <a:r>
                        <a:rPr kumimoji="0" lang="ru-RU" sz="1050" b="1" i="0" u="none" strike="noStrike" cap="none" normalizeH="0" baseline="0" dirty="0" smtClean="0">
                          <a:ln>
                            <a:noFill/>
                          </a:ln>
                          <a:solidFill>
                            <a:schemeClr val="tx1"/>
                          </a:solidFill>
                          <a:effectLst/>
                          <a:latin typeface="Arial" pitchFamily="34" charset="0"/>
                        </a:rPr>
                        <a:t> </a:t>
                      </a:r>
                      <a:r>
                        <a:rPr kumimoji="0" lang="ru-RU" sz="1050" b="1" i="0" u="none" strike="noStrike" cap="none" normalizeH="0" baseline="0" dirty="0" err="1" smtClean="0">
                          <a:ln>
                            <a:noFill/>
                          </a:ln>
                          <a:solidFill>
                            <a:schemeClr val="tx1"/>
                          </a:solidFill>
                          <a:effectLst/>
                          <a:latin typeface="Arial" pitchFamily="34" charset="0"/>
                        </a:rPr>
                        <a:t>дарахти</a:t>
                      </a:r>
                      <a:endParaRPr kumimoji="0" lang="ru-RU" sz="1050" b="1" i="0" u="none" strike="noStrike" cap="none" normalizeH="0" baseline="0" dirty="0" smtClean="0">
                        <a:ln>
                          <a:noFill/>
                        </a:ln>
                        <a:solidFill>
                          <a:schemeClr val="tx1"/>
                        </a:solidFill>
                        <a:effectLst/>
                        <a:latin typeface="Arial" pitchFamily="34" charset="0"/>
                      </a:endParaRPr>
                    </a:p>
                  </a:txBody>
                  <a:tcPr anchor="b" horzOverflow="overflow">
                    <a:lnL cap="flat">
                      <a:noFill/>
                    </a:lnL>
                    <a:lnR>
                      <a:noFill/>
                    </a:lnR>
                    <a:lnT cap="flat">
                      <a:noFill/>
                    </a:lnT>
                    <a:lnB w="635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050" b="1" i="0" u="none" strike="noStrike" cap="none" normalizeH="0" baseline="0" dirty="0" err="1" smtClean="0">
                          <a:ln>
                            <a:noFill/>
                          </a:ln>
                          <a:solidFill>
                            <a:schemeClr val="tx1"/>
                          </a:solidFill>
                          <a:effectLst/>
                          <a:latin typeface="Arial" pitchFamily="34" charset="0"/>
                        </a:rPr>
                        <a:t>Мақсадларга</a:t>
                      </a:r>
                      <a:r>
                        <a:rPr kumimoji="0" lang="ru-RU" sz="1050" b="1" i="0" u="none" strike="noStrike" cap="none" normalizeH="0" baseline="0" dirty="0" smtClean="0">
                          <a:ln>
                            <a:noFill/>
                          </a:ln>
                          <a:solidFill>
                            <a:schemeClr val="tx1"/>
                          </a:solidFill>
                          <a:effectLst/>
                          <a:latin typeface="Arial" pitchFamily="34" charset="0"/>
                        </a:rPr>
                        <a:t> </a:t>
                      </a:r>
                      <a:r>
                        <a:rPr kumimoji="0" lang="ru-RU" sz="1050" b="1" i="0" u="none" strike="noStrike" cap="none" normalizeH="0" baseline="0" dirty="0" err="1" smtClean="0">
                          <a:ln>
                            <a:noFill/>
                          </a:ln>
                          <a:solidFill>
                            <a:schemeClr val="tx1"/>
                          </a:solidFill>
                          <a:effectLst/>
                          <a:latin typeface="Arial" pitchFamily="34" charset="0"/>
                        </a:rPr>
                        <a:t>мисол</a:t>
                      </a:r>
                      <a:endParaRPr kumimoji="0" lang="ru-RU" sz="1050" b="1" i="0" u="none" strike="noStrike" cap="none" normalizeH="0" baseline="0" dirty="0" smtClean="0">
                        <a:ln>
                          <a:noFill/>
                        </a:ln>
                        <a:solidFill>
                          <a:schemeClr val="tx1"/>
                        </a:solidFill>
                        <a:effectLst/>
                        <a:latin typeface="Arial" pitchFamily="34" charset="0"/>
                      </a:endParaRPr>
                    </a:p>
                  </a:txBody>
                  <a:tcPr anchor="b" horzOverflow="overflow">
                    <a:lnL>
                      <a:noFill/>
                    </a:lnL>
                    <a:lnR>
                      <a:noFill/>
                    </a:lnR>
                    <a:lnT cap="flat">
                      <a:noFill/>
                    </a:lnT>
                    <a:lnB w="635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050" b="1" i="0" u="none" strike="noStrike" cap="none" normalizeH="0" baseline="0" dirty="0" err="1" smtClean="0">
                          <a:ln>
                            <a:noFill/>
                          </a:ln>
                          <a:solidFill>
                            <a:schemeClr val="tx1"/>
                          </a:solidFill>
                          <a:effectLst/>
                          <a:latin typeface="Arial" pitchFamily="34" charset="0"/>
                        </a:rPr>
                        <a:t>Кўрсаткичлар</a:t>
                      </a:r>
                      <a:r>
                        <a:rPr kumimoji="0" lang="ru-RU" sz="1050" b="1" i="0" u="none" strike="noStrike" cap="none" normalizeH="0" baseline="0" dirty="0" smtClean="0">
                          <a:ln>
                            <a:noFill/>
                          </a:ln>
                          <a:solidFill>
                            <a:schemeClr val="tx1"/>
                          </a:solidFill>
                          <a:effectLst/>
                          <a:latin typeface="Arial" pitchFamily="34" charset="0"/>
                        </a:rPr>
                        <a:t> </a:t>
                      </a:r>
                      <a:r>
                        <a:rPr kumimoji="0" lang="ru-RU" sz="1050" b="1" i="0" u="none" strike="noStrike" cap="none" normalizeH="0" baseline="0" dirty="0" err="1" smtClean="0">
                          <a:ln>
                            <a:noFill/>
                          </a:ln>
                          <a:solidFill>
                            <a:schemeClr val="tx1"/>
                          </a:solidFill>
                          <a:effectLst/>
                          <a:latin typeface="Arial" pitchFamily="34" charset="0"/>
                        </a:rPr>
                        <a:t>иерархияси</a:t>
                      </a:r>
                      <a:endParaRPr kumimoji="0" lang="ru-RU" sz="1050" b="1" i="0" u="none" strike="noStrike" cap="none" normalizeH="0" baseline="0" dirty="0" smtClean="0">
                        <a:ln>
                          <a:noFill/>
                        </a:ln>
                        <a:solidFill>
                          <a:schemeClr val="tx1"/>
                        </a:solidFill>
                        <a:effectLst/>
                        <a:latin typeface="Arial" pitchFamily="34" charset="0"/>
                      </a:endParaRPr>
                    </a:p>
                  </a:txBody>
                  <a:tcPr anchor="b" horzOverflow="overflow">
                    <a:lnL>
                      <a:noFill/>
                    </a:lnL>
                    <a:lnR>
                      <a:noFill/>
                    </a:lnR>
                    <a:lnT cap="flat">
                      <a:noFill/>
                    </a:lnT>
                    <a:lnB w="635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000" b="1" i="0" u="none" strike="noStrike" cap="none" normalizeH="0" baseline="0" dirty="0" err="1" smtClean="0">
                          <a:ln>
                            <a:noFill/>
                          </a:ln>
                          <a:solidFill>
                            <a:schemeClr val="tx1"/>
                          </a:solidFill>
                          <a:effectLst/>
                          <a:latin typeface="Arial" pitchFamily="34" charset="0"/>
                        </a:rPr>
                        <a:t>Мисоллар</a:t>
                      </a:r>
                      <a:endParaRPr kumimoji="0" lang="ru-RU" sz="1000" b="1" i="0" u="none" strike="noStrike" cap="none" normalizeH="0" baseline="0" dirty="0" smtClean="0">
                        <a:ln>
                          <a:noFill/>
                        </a:ln>
                        <a:solidFill>
                          <a:schemeClr val="tx1"/>
                        </a:solidFill>
                        <a:effectLst/>
                        <a:latin typeface="Arial" pitchFamily="34" charset="0"/>
                      </a:endParaRPr>
                    </a:p>
                  </a:txBody>
                  <a:tcPr anchor="b" horzOverflow="overflow">
                    <a:lnL>
                      <a:noFill/>
                    </a:lnL>
                    <a:lnR>
                      <a:noFill/>
                    </a:lnR>
                    <a:lnT cap="flat">
                      <a:noFill/>
                    </a:lnT>
                    <a:lnB w="635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000" b="1" i="0" u="none" strike="noStrike" cap="none" normalizeH="0" baseline="0" dirty="0" err="1" smtClean="0">
                          <a:ln>
                            <a:noFill/>
                          </a:ln>
                          <a:solidFill>
                            <a:schemeClr val="tx1"/>
                          </a:solidFill>
                          <a:effectLst/>
                          <a:latin typeface="Arial" pitchFamily="34" charset="0"/>
                        </a:rPr>
                        <a:t>СМКнинг</a:t>
                      </a:r>
                      <a:r>
                        <a:rPr kumimoji="0" lang="ru-RU" sz="1000" b="1" i="0" u="none" strike="noStrike" cap="none" normalizeH="0" baseline="0" dirty="0" smtClean="0">
                          <a:ln>
                            <a:noFill/>
                          </a:ln>
                          <a:solidFill>
                            <a:schemeClr val="tx1"/>
                          </a:solidFill>
                          <a:effectLst/>
                          <a:latin typeface="Arial" pitchFamily="34" charset="0"/>
                        </a:rPr>
                        <a:t> </a:t>
                      </a:r>
                      <a:r>
                        <a:rPr kumimoji="0" lang="ru-RU" sz="1000" b="1" i="0" u="none" strike="noStrike" cap="none" normalizeH="0" baseline="0" dirty="0" err="1" smtClean="0">
                          <a:ln>
                            <a:noFill/>
                          </a:ln>
                          <a:solidFill>
                            <a:schemeClr val="tx1"/>
                          </a:solidFill>
                          <a:effectLst/>
                          <a:latin typeface="Arial" pitchFamily="34" charset="0"/>
                        </a:rPr>
                        <a:t>мақсадли</a:t>
                      </a:r>
                      <a:r>
                        <a:rPr kumimoji="0" lang="ru-RU" sz="1000" b="1" i="0" u="none" strike="noStrike" cap="none" normalizeH="0" baseline="0" dirty="0" smtClean="0">
                          <a:ln>
                            <a:noFill/>
                          </a:ln>
                          <a:solidFill>
                            <a:schemeClr val="tx1"/>
                          </a:solidFill>
                          <a:effectLst/>
                          <a:latin typeface="Arial" pitchFamily="34" charset="0"/>
                        </a:rPr>
                        <a:t> </a:t>
                      </a:r>
                      <a:r>
                        <a:rPr kumimoji="0" lang="ru-RU" sz="1000" b="1" i="0" u="none" strike="noStrike" cap="none" normalizeH="0" baseline="0" dirty="0" err="1" smtClean="0">
                          <a:ln>
                            <a:noFill/>
                          </a:ln>
                          <a:solidFill>
                            <a:schemeClr val="tx1"/>
                          </a:solidFill>
                          <a:effectLst/>
                          <a:latin typeface="Arial" pitchFamily="34" charset="0"/>
                        </a:rPr>
                        <a:t>кўрсаткичлари</a:t>
                      </a:r>
                      <a:r>
                        <a:rPr kumimoji="0" lang="ru-RU" sz="1000" b="1" i="0" u="none" strike="noStrike" cap="none" normalizeH="0" baseline="0" dirty="0" smtClean="0">
                          <a:ln>
                            <a:noFill/>
                          </a:ln>
                          <a:solidFill>
                            <a:schemeClr val="tx1"/>
                          </a:solidFill>
                          <a:effectLst/>
                          <a:latin typeface="Arial" pitchFamily="34" charset="0"/>
                        </a:rPr>
                        <a:t> </a:t>
                      </a:r>
                      <a:r>
                        <a:rPr kumimoji="0" lang="ru-RU" sz="1000" b="1" i="0" u="none" strike="noStrike" cap="none" normalizeH="0" baseline="0" dirty="0" err="1" smtClean="0">
                          <a:ln>
                            <a:noFill/>
                          </a:ln>
                          <a:solidFill>
                            <a:schemeClr val="tx1"/>
                          </a:solidFill>
                          <a:effectLst/>
                          <a:latin typeface="Arial" pitchFamily="34" charset="0"/>
                        </a:rPr>
                        <a:t>акс</a:t>
                      </a:r>
                      <a:r>
                        <a:rPr kumimoji="0" lang="ru-RU" sz="1000" b="1" i="0" u="none" strike="noStrike" cap="none" normalizeH="0" baseline="0" dirty="0" smtClean="0">
                          <a:ln>
                            <a:noFill/>
                          </a:ln>
                          <a:solidFill>
                            <a:schemeClr val="tx1"/>
                          </a:solidFill>
                          <a:effectLst/>
                          <a:latin typeface="Arial" pitchFamily="34" charset="0"/>
                        </a:rPr>
                        <a:t> </a:t>
                      </a:r>
                      <a:r>
                        <a:rPr kumimoji="0" lang="ru-RU" sz="1000" b="1" i="0" u="none" strike="noStrike" cap="none" normalizeH="0" baseline="0" dirty="0" err="1" smtClean="0">
                          <a:ln>
                            <a:noFill/>
                          </a:ln>
                          <a:solidFill>
                            <a:schemeClr val="tx1"/>
                          </a:solidFill>
                          <a:effectLst/>
                          <a:latin typeface="Arial" pitchFamily="34" charset="0"/>
                        </a:rPr>
                        <a:t>этадиган</a:t>
                      </a:r>
                      <a:r>
                        <a:rPr kumimoji="0" lang="ru-RU" sz="1000" b="1" i="0" u="none" strike="noStrike" cap="none" normalizeH="0" baseline="0" dirty="0" smtClean="0">
                          <a:ln>
                            <a:noFill/>
                          </a:ln>
                          <a:solidFill>
                            <a:schemeClr val="tx1"/>
                          </a:solidFill>
                          <a:effectLst/>
                          <a:latin typeface="Arial" pitchFamily="34" charset="0"/>
                        </a:rPr>
                        <a:t> </a:t>
                      </a:r>
                      <a:r>
                        <a:rPr kumimoji="0" lang="ru-RU" sz="1000" b="1" i="0" u="none" strike="noStrike" cap="none" normalizeH="0" baseline="0" dirty="0" err="1" smtClean="0">
                          <a:ln>
                            <a:noFill/>
                          </a:ln>
                          <a:solidFill>
                            <a:schemeClr val="tx1"/>
                          </a:solidFill>
                          <a:effectLst/>
                          <a:latin typeface="Arial" pitchFamily="34" charset="0"/>
                        </a:rPr>
                        <a:t>ҳужжатлар</a:t>
                      </a:r>
                      <a:endParaRPr kumimoji="0" lang="ru-RU" sz="1000" b="1" i="0" u="none" strike="noStrike" cap="none" normalizeH="0" baseline="0" dirty="0" smtClean="0">
                        <a:ln>
                          <a:noFill/>
                        </a:ln>
                        <a:solidFill>
                          <a:schemeClr val="tx1"/>
                        </a:solidFill>
                        <a:effectLst/>
                        <a:latin typeface="Arial" pitchFamily="34" charset="0"/>
                      </a:endParaRPr>
                    </a:p>
                  </a:txBody>
                  <a:tcPr anchor="b" horzOverflow="overflow">
                    <a:lnL>
                      <a:noFill/>
                    </a:lnL>
                    <a:lnR cap="flat">
                      <a:noFill/>
                    </a:lnR>
                    <a:lnT cap="flat">
                      <a:noFill/>
                    </a:lnT>
                    <a:lnB w="635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extLst>
                  <a:ext uri="{0D108BD9-81ED-4DB2-BD59-A6C34878D82A}">
                    <a16:rowId xmlns:a16="http://schemas.microsoft.com/office/drawing/2014/main" xmlns="" val="10000"/>
                  </a:ext>
                </a:extLst>
              </a:tr>
              <a:tr h="1003832">
                <a:tc>
                  <a:txBody>
                    <a:bodyPr/>
                    <a:lstStyle/>
                    <a:p>
                      <a:pPr marL="88900" marR="0" lvl="0" indent="-88900" algn="l" defTabSz="914400" rtl="0" eaLnBrk="1" fontAlgn="base" latinLnBrk="0" hangingPunct="1">
                        <a:lnSpc>
                          <a:spcPct val="100000"/>
                        </a:lnSpc>
                        <a:spcBef>
                          <a:spcPct val="20000"/>
                        </a:spcBef>
                        <a:spcAft>
                          <a:spcPct val="0"/>
                        </a:spcAft>
                        <a:buClrTx/>
                        <a:buSzTx/>
                        <a:buFontTx/>
                        <a:buNone/>
                        <a:tabLst/>
                      </a:pPr>
                      <a:endParaRPr kumimoji="0" lang="ru-RU" sz="800" b="1" i="0" u="none" strike="noStrike" cap="none" normalizeH="0" baseline="0" dirty="0" smtClean="0">
                        <a:ln>
                          <a:noFill/>
                        </a:ln>
                        <a:solidFill>
                          <a:srgbClr val="990000"/>
                        </a:solidFill>
                        <a:effectLst/>
                        <a:latin typeface="Arial" pitchFamily="34" charset="0"/>
                      </a:endParaRPr>
                    </a:p>
                  </a:txBody>
                  <a:tcPr horzOverflow="overflow">
                    <a:lnL cap="flat">
                      <a:noFill/>
                    </a:lnL>
                    <a:lnR>
                      <a:noFill/>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ctr" defTabSz="914400" rtl="0" eaLnBrk="1" fontAlgn="base" latinLnBrk="0" hangingPunct="1">
                        <a:lnSpc>
                          <a:spcPct val="100000"/>
                        </a:lnSpc>
                        <a:spcBef>
                          <a:spcPct val="20000"/>
                        </a:spcBef>
                        <a:spcAft>
                          <a:spcPct val="0"/>
                        </a:spcAft>
                        <a:buClrTx/>
                        <a:buSzTx/>
                        <a:buFontTx/>
                        <a:buChar char="•"/>
                        <a:tabLst/>
                      </a:pPr>
                      <a:r>
                        <a:rPr kumimoji="0" lang="uz-Cyrl-UZ" sz="1200" b="0" i="0" u="none" strike="noStrike" cap="none" normalizeH="0" baseline="0" dirty="0" smtClean="0">
                          <a:ln>
                            <a:noFill/>
                          </a:ln>
                          <a:solidFill>
                            <a:schemeClr val="tx1"/>
                          </a:solidFill>
                          <a:effectLst/>
                          <a:latin typeface="Arial Narrow" pitchFamily="34" charset="0"/>
                        </a:rPr>
                        <a:t>Акция қийматини ошириш</a:t>
                      </a:r>
                      <a:endParaRPr kumimoji="0" lang="ru-RU" sz="1200" b="0" i="0" u="none" strike="noStrike" cap="none" normalizeH="0" baseline="0" dirty="0" smtClean="0">
                        <a:ln>
                          <a:noFill/>
                        </a:ln>
                        <a:solidFill>
                          <a:schemeClr val="tx1"/>
                        </a:solidFill>
                        <a:effectLst/>
                        <a:latin typeface="Arial Narrow" pitchFamily="34" charset="0"/>
                      </a:endParaRPr>
                    </a:p>
                  </a:txBody>
                  <a:tcPr anchor="ctr" horzOverflow="overflow">
                    <a:lnL>
                      <a:noFill/>
                    </a:lnL>
                    <a:lnR>
                      <a:noFill/>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l" defTabSz="914400" rtl="0" eaLnBrk="1" fontAlgn="base" latinLnBrk="0" hangingPunct="1">
                        <a:lnSpc>
                          <a:spcPct val="100000"/>
                        </a:lnSpc>
                        <a:spcBef>
                          <a:spcPct val="20000"/>
                        </a:spcBef>
                        <a:spcAft>
                          <a:spcPct val="0"/>
                        </a:spcAft>
                        <a:buClrTx/>
                        <a:buSzTx/>
                        <a:buFontTx/>
                        <a:buNone/>
                        <a:tabLst/>
                      </a:pPr>
                      <a:endParaRPr kumimoji="0" lang="ru-RU" sz="800" b="1" i="0" u="none" strike="noStrike" cap="none" normalizeH="0" baseline="0" dirty="0" smtClean="0">
                        <a:ln>
                          <a:noFill/>
                        </a:ln>
                        <a:solidFill>
                          <a:srgbClr val="990000"/>
                        </a:solidFill>
                        <a:effectLst/>
                        <a:latin typeface="Arial" pitchFamily="34" charset="0"/>
                      </a:endParaRPr>
                    </a:p>
                  </a:txBody>
                  <a:tcPr anchor="ctr" horzOverflow="overflow">
                    <a:lnL>
                      <a:noFill/>
                    </a:lnL>
                    <a:lnR>
                      <a:noFill/>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l" defTabSz="914400" rtl="0" eaLnBrk="1" fontAlgn="base" latinLnBrk="0" hangingPunct="1">
                        <a:lnSpc>
                          <a:spcPct val="100000"/>
                        </a:lnSpc>
                        <a:spcBef>
                          <a:spcPct val="20000"/>
                        </a:spcBef>
                        <a:spcAft>
                          <a:spcPct val="0"/>
                        </a:spcAft>
                        <a:buClrTx/>
                        <a:buSzTx/>
                        <a:buFontTx/>
                        <a:buChar char="•"/>
                        <a:tabLst/>
                      </a:pPr>
                      <a:r>
                        <a:rPr kumimoji="0" lang="en-US" sz="1200" b="0" i="0" u="none" strike="noStrike" cap="none" normalizeH="0" baseline="0" dirty="0" smtClean="0">
                          <a:ln>
                            <a:noFill/>
                          </a:ln>
                          <a:solidFill>
                            <a:schemeClr val="tx1"/>
                          </a:solidFill>
                          <a:effectLst/>
                          <a:latin typeface="Arial Narrow" pitchFamily="34" charset="0"/>
                        </a:rPr>
                        <a:t>EVA</a:t>
                      </a:r>
                      <a:endParaRPr kumimoji="0" lang="ru-RU" sz="1200" b="0" i="0" u="none" strike="noStrike" cap="none" normalizeH="0" baseline="0" dirty="0" smtClean="0">
                        <a:ln>
                          <a:noFill/>
                        </a:ln>
                        <a:solidFill>
                          <a:schemeClr val="tx1"/>
                        </a:solidFill>
                        <a:effectLst/>
                        <a:latin typeface="Arial Narrow" pitchFamily="34" charset="0"/>
                      </a:endParaRPr>
                    </a:p>
                  </a:txBody>
                  <a:tcPr anchor="ctr" horzOverflow="overflow">
                    <a:lnL>
                      <a:noFill/>
                    </a:lnL>
                    <a:lnR>
                      <a:noFill/>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l" defTabSz="914400" rtl="0" eaLnBrk="1" fontAlgn="base" latinLnBrk="0" hangingPunct="1">
                        <a:lnSpc>
                          <a:spcPct val="100000"/>
                        </a:lnSpc>
                        <a:spcBef>
                          <a:spcPct val="20000"/>
                        </a:spcBef>
                        <a:spcAft>
                          <a:spcPct val="0"/>
                        </a:spcAft>
                        <a:buClrTx/>
                        <a:buSzTx/>
                        <a:buFontTx/>
                        <a:buChar char="•"/>
                        <a:tabLst/>
                      </a:pPr>
                      <a:r>
                        <a:rPr kumimoji="0" lang="ru-RU" sz="1200" b="0" i="0" u="none" strike="noStrike" cap="none" normalizeH="0" baseline="0" dirty="0" smtClean="0">
                          <a:ln>
                            <a:noFill/>
                          </a:ln>
                          <a:solidFill>
                            <a:schemeClr val="tx1"/>
                          </a:solidFill>
                          <a:effectLst/>
                          <a:latin typeface="Arial Narrow" pitchFamily="34" charset="0"/>
                        </a:rPr>
                        <a:t>Бизнес </a:t>
                      </a:r>
                      <a:r>
                        <a:rPr kumimoji="0" lang="ru-RU" sz="1200" b="0" i="0" u="none" strike="noStrike" cap="none" normalizeH="0" baseline="0" dirty="0" err="1" smtClean="0">
                          <a:ln>
                            <a:noFill/>
                          </a:ln>
                          <a:solidFill>
                            <a:schemeClr val="tx1"/>
                          </a:solidFill>
                          <a:effectLst/>
                          <a:latin typeface="Arial Narrow" pitchFamily="34" charset="0"/>
                        </a:rPr>
                        <a:t>концепцияси</a:t>
                      </a:r>
                      <a:endParaRPr kumimoji="0" lang="ru-RU" sz="1200" b="0" i="0" u="none" strike="noStrike" cap="none" normalizeH="0" baseline="0" dirty="0" smtClean="0">
                        <a:ln>
                          <a:noFill/>
                        </a:ln>
                        <a:solidFill>
                          <a:schemeClr val="tx1"/>
                        </a:solidFill>
                        <a:effectLst/>
                        <a:latin typeface="Arial Narrow" pitchFamily="34" charset="0"/>
                      </a:endParaRPr>
                    </a:p>
                    <a:p>
                      <a:pPr marL="88900" marR="0" lvl="0" indent="-88900" algn="l" defTabSz="914400" rtl="0" eaLnBrk="1" fontAlgn="base" latinLnBrk="0" hangingPunct="1">
                        <a:lnSpc>
                          <a:spcPct val="100000"/>
                        </a:lnSpc>
                        <a:spcBef>
                          <a:spcPct val="20000"/>
                        </a:spcBef>
                        <a:spcAft>
                          <a:spcPct val="0"/>
                        </a:spcAft>
                        <a:buClrTx/>
                        <a:buSzTx/>
                        <a:buFontTx/>
                        <a:buChar char="•"/>
                        <a:tabLst/>
                      </a:pPr>
                      <a:r>
                        <a:rPr kumimoji="0" lang="ru-RU" sz="1200" b="0" i="0" u="none" strike="noStrike" cap="none" normalizeH="0" baseline="0" dirty="0" err="1" smtClean="0">
                          <a:ln>
                            <a:noFill/>
                          </a:ln>
                          <a:solidFill>
                            <a:schemeClr val="tx1"/>
                          </a:solidFill>
                          <a:effectLst/>
                          <a:latin typeface="Arial Narrow" pitchFamily="34" charset="0"/>
                        </a:rPr>
                        <a:t>Компаниянинг</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ривожланиш</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стратегияси</a:t>
                      </a:r>
                      <a:endParaRPr kumimoji="0" lang="ru-RU" sz="1200" b="0" i="0" u="none" strike="noStrike" cap="none" normalizeH="0" baseline="0" dirty="0" smtClean="0">
                        <a:ln>
                          <a:noFill/>
                        </a:ln>
                        <a:solidFill>
                          <a:schemeClr val="tx1"/>
                        </a:solidFill>
                        <a:effectLst/>
                        <a:latin typeface="Arial Narrow" pitchFamily="34" charset="0"/>
                      </a:endParaRPr>
                    </a:p>
                  </a:txBody>
                  <a:tcPr anchor="ctr" horzOverflow="overflow">
                    <a:lnL>
                      <a:noFill/>
                    </a:lnL>
                    <a:lnR cap="flat">
                      <a:noFill/>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extLst>
                  <a:ext uri="{0D108BD9-81ED-4DB2-BD59-A6C34878D82A}">
                    <a16:rowId xmlns:a16="http://schemas.microsoft.com/office/drawing/2014/main" xmlns="" val="10001"/>
                  </a:ext>
                </a:extLst>
              </a:tr>
              <a:tr h="1030439">
                <a:tc>
                  <a:txBody>
                    <a:bodyPr/>
                    <a:lstStyle/>
                    <a:p>
                      <a:pPr marL="88900" marR="0" lvl="0" indent="-88900" algn="l" defTabSz="914400" rtl="0" eaLnBrk="1" fontAlgn="base" latinLnBrk="0" hangingPunct="1">
                        <a:lnSpc>
                          <a:spcPct val="100000"/>
                        </a:lnSpc>
                        <a:spcBef>
                          <a:spcPct val="20000"/>
                        </a:spcBef>
                        <a:spcAft>
                          <a:spcPct val="0"/>
                        </a:spcAft>
                        <a:buClrTx/>
                        <a:buSzTx/>
                        <a:buFontTx/>
                        <a:buNone/>
                        <a:tabLst/>
                      </a:pPr>
                      <a:endParaRPr kumimoji="0" lang="ru-RU" sz="800" b="1" i="0" u="none" strike="noStrike" cap="none" normalizeH="0" baseline="0" dirty="0" smtClean="0">
                        <a:ln>
                          <a:noFill/>
                        </a:ln>
                        <a:solidFill>
                          <a:srgbClr val="990000"/>
                        </a:solidFill>
                        <a:effectLst/>
                        <a:latin typeface="Arial" pitchFamily="34" charset="0"/>
                      </a:endParaRPr>
                    </a:p>
                  </a:txBody>
                  <a:tcP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ctr" defTabSz="914400" rtl="0" eaLnBrk="1" fontAlgn="base" latinLnBrk="0" hangingPunct="1">
                        <a:lnSpc>
                          <a:spcPct val="100000"/>
                        </a:lnSpc>
                        <a:spcBef>
                          <a:spcPct val="20000"/>
                        </a:spcBef>
                        <a:spcAft>
                          <a:spcPct val="0"/>
                        </a:spcAft>
                        <a:buClrTx/>
                        <a:buSzTx/>
                        <a:buFontTx/>
                        <a:buChar char="•"/>
                        <a:tabLst/>
                      </a:pPr>
                      <a:r>
                        <a:rPr kumimoji="0" lang="ru-RU" sz="1200" b="0" i="0" u="none" strike="noStrike" cap="none" normalizeH="0" baseline="0" dirty="0" err="1" smtClean="0">
                          <a:ln>
                            <a:noFill/>
                          </a:ln>
                          <a:solidFill>
                            <a:schemeClr val="tx1"/>
                          </a:solidFill>
                          <a:effectLst/>
                          <a:latin typeface="Arial Narrow" pitchFamily="34" charset="0"/>
                        </a:rPr>
                        <a:t>Бозордаги</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етакчилик</a:t>
                      </a:r>
                      <a:endParaRPr kumimoji="0" lang="ru-RU" sz="1200" b="0" i="0" u="none" strike="noStrike" cap="none" normalizeH="0" baseline="0" dirty="0" smtClean="0">
                        <a:ln>
                          <a:noFill/>
                        </a:ln>
                        <a:solidFill>
                          <a:schemeClr val="tx1"/>
                        </a:solidFill>
                        <a:effectLst/>
                        <a:latin typeface="Arial Narrow" pitchFamily="34" charset="0"/>
                      </a:endParaRP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l" defTabSz="914400" rtl="0" eaLnBrk="1" fontAlgn="base" latinLnBrk="0" hangingPunct="1">
                        <a:lnSpc>
                          <a:spcPct val="100000"/>
                        </a:lnSpc>
                        <a:spcBef>
                          <a:spcPct val="20000"/>
                        </a:spcBef>
                        <a:spcAft>
                          <a:spcPct val="0"/>
                        </a:spcAft>
                        <a:buClrTx/>
                        <a:buSzTx/>
                        <a:buFontTx/>
                        <a:buChar char="•"/>
                        <a:tabLst/>
                      </a:pPr>
                      <a:endParaRPr kumimoji="0" lang="ru-RU" sz="800" b="0" i="0" u="none" strike="noStrike" cap="none" normalizeH="0" baseline="0" dirty="0" smtClean="0">
                        <a:ln>
                          <a:noFill/>
                        </a:ln>
                        <a:solidFill>
                          <a:schemeClr val="tx1"/>
                        </a:solidFill>
                        <a:effectLst/>
                        <a:latin typeface="Arial Narrow" pitchFamily="34" charset="0"/>
                      </a:endParaRP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l" defTabSz="914400" rtl="0" eaLnBrk="1" fontAlgn="base" latinLnBrk="0" hangingPunct="1">
                        <a:lnSpc>
                          <a:spcPct val="100000"/>
                        </a:lnSpc>
                        <a:spcBef>
                          <a:spcPct val="20000"/>
                        </a:spcBef>
                        <a:spcAft>
                          <a:spcPct val="0"/>
                        </a:spcAft>
                        <a:buClrTx/>
                        <a:buSzTx/>
                        <a:buFontTx/>
                        <a:buChar char="•"/>
                        <a:tabLst/>
                      </a:pPr>
                      <a:r>
                        <a:rPr kumimoji="0" lang="ru-RU" sz="1200" b="0" i="0" u="none" strike="noStrike" cap="none" normalizeH="0" baseline="0" dirty="0" err="1" smtClean="0">
                          <a:ln>
                            <a:noFill/>
                          </a:ln>
                          <a:solidFill>
                            <a:schemeClr val="tx1"/>
                          </a:solidFill>
                          <a:effectLst/>
                          <a:latin typeface="Arial Narrow" pitchFamily="34" charset="0"/>
                        </a:rPr>
                        <a:t>Бозор</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улуши</a:t>
                      </a:r>
                      <a:endParaRPr kumimoji="0" lang="ru-RU" sz="1200" b="0" i="0" u="none" strike="noStrike" cap="none" normalizeH="0" baseline="0" dirty="0" smtClean="0">
                        <a:ln>
                          <a:noFill/>
                        </a:ln>
                        <a:solidFill>
                          <a:schemeClr val="tx1"/>
                        </a:solidFill>
                        <a:effectLst/>
                        <a:latin typeface="Arial Narrow" pitchFamily="34" charset="0"/>
                      </a:endParaRP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l" defTabSz="914400" rtl="0" eaLnBrk="1" fontAlgn="base" latinLnBrk="0" hangingPunct="1">
                        <a:lnSpc>
                          <a:spcPct val="100000"/>
                        </a:lnSpc>
                        <a:spcBef>
                          <a:spcPct val="20000"/>
                        </a:spcBef>
                        <a:spcAft>
                          <a:spcPct val="0"/>
                        </a:spcAft>
                        <a:buClrTx/>
                        <a:buSzTx/>
                        <a:buFontTx/>
                        <a:buChar char="•"/>
                        <a:tabLst/>
                      </a:pPr>
                      <a:r>
                        <a:rPr kumimoji="0" lang="ru-RU" sz="1200" b="0" i="0" u="none" strike="noStrike" cap="none" normalizeH="0" baseline="0" dirty="0" err="1" smtClean="0">
                          <a:ln>
                            <a:noFill/>
                          </a:ln>
                          <a:solidFill>
                            <a:schemeClr val="tx1"/>
                          </a:solidFill>
                          <a:effectLst/>
                          <a:latin typeface="Arial Narrow" pitchFamily="34" charset="0"/>
                        </a:rPr>
                        <a:t>Компаниянинг</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ривожланиш</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стратегияси</a:t>
                      </a:r>
                      <a:endParaRPr kumimoji="0" lang="ru-RU" sz="1200" b="0" i="0" u="none" strike="noStrike" cap="none" normalizeH="0" baseline="0" dirty="0" smtClean="0">
                        <a:ln>
                          <a:noFill/>
                        </a:ln>
                        <a:solidFill>
                          <a:schemeClr val="tx1"/>
                        </a:solidFill>
                        <a:effectLst/>
                        <a:latin typeface="Arial Narrow" pitchFamily="34" charset="0"/>
                      </a:endParaRPr>
                    </a:p>
                    <a:p>
                      <a:pPr marL="88900" marR="0" lvl="0" indent="-88900" algn="l" defTabSz="914400" rtl="0" eaLnBrk="1" fontAlgn="base" latinLnBrk="0" hangingPunct="1">
                        <a:lnSpc>
                          <a:spcPct val="100000"/>
                        </a:lnSpc>
                        <a:spcBef>
                          <a:spcPct val="20000"/>
                        </a:spcBef>
                        <a:spcAft>
                          <a:spcPct val="0"/>
                        </a:spcAft>
                        <a:buClrTx/>
                        <a:buSzTx/>
                        <a:buFontTx/>
                        <a:buChar char="•"/>
                        <a:tabLst/>
                      </a:pPr>
                      <a:r>
                        <a:rPr kumimoji="0" lang="ru-RU" sz="1200" b="0" i="0" u="none" strike="noStrike" cap="none" normalizeH="0" baseline="0" dirty="0" err="1" smtClean="0">
                          <a:ln>
                            <a:noFill/>
                          </a:ln>
                          <a:solidFill>
                            <a:schemeClr val="tx1"/>
                          </a:solidFill>
                          <a:effectLst/>
                          <a:latin typeface="Arial Narrow" pitchFamily="34" charset="0"/>
                        </a:rPr>
                        <a:t>Компаниянинг</a:t>
                      </a:r>
                      <a:r>
                        <a:rPr kumimoji="0" lang="ru-RU" sz="1200" b="0" i="0" u="none" strike="noStrike" cap="none" normalizeH="0" baseline="0" dirty="0" smtClean="0">
                          <a:ln>
                            <a:noFill/>
                          </a:ln>
                          <a:solidFill>
                            <a:schemeClr val="tx1"/>
                          </a:solidFill>
                          <a:effectLst/>
                          <a:latin typeface="Arial Narrow" pitchFamily="34" charset="0"/>
                        </a:rPr>
                        <a:t> бизнес-</a:t>
                      </a:r>
                      <a:r>
                        <a:rPr kumimoji="0" lang="ru-RU" sz="1200" b="0" i="0" u="none" strike="noStrike" cap="none" normalizeH="0" baseline="0" dirty="0" err="1" smtClean="0">
                          <a:ln>
                            <a:noFill/>
                          </a:ln>
                          <a:solidFill>
                            <a:schemeClr val="tx1"/>
                          </a:solidFill>
                          <a:effectLst/>
                          <a:latin typeface="Arial Narrow" pitchFamily="34" charset="0"/>
                        </a:rPr>
                        <a:t>режаси</a:t>
                      </a:r>
                      <a:endParaRPr kumimoji="0" lang="ru-RU" sz="1200" b="0" i="0" u="none" strike="noStrike" cap="none" normalizeH="0" baseline="0" dirty="0" smtClean="0">
                        <a:ln>
                          <a:noFill/>
                        </a:ln>
                        <a:solidFill>
                          <a:schemeClr val="tx1"/>
                        </a:solidFill>
                        <a:effectLst/>
                        <a:latin typeface="Arial Narrow" pitchFamily="34" charset="0"/>
                      </a:endParaRPr>
                    </a:p>
                  </a:txBody>
                  <a:tcPr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extLst>
                  <a:ext uri="{0D108BD9-81ED-4DB2-BD59-A6C34878D82A}">
                    <a16:rowId xmlns:a16="http://schemas.microsoft.com/office/drawing/2014/main" xmlns="" val="10002"/>
                  </a:ext>
                </a:extLst>
              </a:tr>
              <a:tr h="1067932">
                <a:tc>
                  <a:txBody>
                    <a:bodyPr/>
                    <a:lstStyle/>
                    <a:p>
                      <a:pPr marL="88900" marR="0" lvl="0" indent="-88900" algn="l" defTabSz="914400" rtl="0" eaLnBrk="1" fontAlgn="base" latinLnBrk="0" hangingPunct="1">
                        <a:lnSpc>
                          <a:spcPct val="100000"/>
                        </a:lnSpc>
                        <a:spcBef>
                          <a:spcPct val="20000"/>
                        </a:spcBef>
                        <a:spcAft>
                          <a:spcPct val="0"/>
                        </a:spcAft>
                        <a:buClrTx/>
                        <a:buSzTx/>
                        <a:buFontTx/>
                        <a:buChar char="•"/>
                        <a:tabLst/>
                      </a:pPr>
                      <a:endParaRPr kumimoji="0" lang="ru-RU" sz="800" b="1" i="0" u="none" strike="noStrike" cap="none" normalizeH="0" baseline="0" dirty="0" smtClean="0">
                        <a:ln>
                          <a:noFill/>
                        </a:ln>
                        <a:solidFill>
                          <a:srgbClr val="990000"/>
                        </a:solidFill>
                        <a:effectLst/>
                        <a:latin typeface="Arial" pitchFamily="34" charset="0"/>
                      </a:endParaRPr>
                    </a:p>
                  </a:txBody>
                  <a:tcP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ctr" defTabSz="914400" rtl="0" eaLnBrk="1" fontAlgn="base" latinLnBrk="0" hangingPunct="1">
                        <a:lnSpc>
                          <a:spcPct val="100000"/>
                        </a:lnSpc>
                        <a:spcBef>
                          <a:spcPct val="20000"/>
                        </a:spcBef>
                        <a:spcAft>
                          <a:spcPct val="0"/>
                        </a:spcAft>
                        <a:buClrTx/>
                        <a:buSzTx/>
                        <a:buFontTx/>
                        <a:buChar char="•"/>
                        <a:tabLst/>
                      </a:pPr>
                      <a:r>
                        <a:rPr kumimoji="0" lang="ru-RU" sz="1200" b="0" i="0" u="none" strike="noStrike" cap="none" normalizeH="0" baseline="0" dirty="0" err="1" smtClean="0">
                          <a:ln>
                            <a:noFill/>
                          </a:ln>
                          <a:solidFill>
                            <a:schemeClr val="tx1"/>
                          </a:solidFill>
                          <a:effectLst/>
                          <a:latin typeface="Arial Narrow" pitchFamily="34" charset="0"/>
                        </a:rPr>
                        <a:t>Сотув</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ҳажмини</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ошириш</a:t>
                      </a:r>
                      <a:endParaRPr kumimoji="0" lang="ru-RU" sz="1200" b="0" i="0" u="none" strike="noStrike" cap="none" normalizeH="0" baseline="0" dirty="0" smtClean="0">
                        <a:ln>
                          <a:noFill/>
                        </a:ln>
                        <a:solidFill>
                          <a:schemeClr val="tx1"/>
                        </a:solidFill>
                        <a:effectLst/>
                        <a:latin typeface="Arial Narrow" pitchFamily="34" charset="0"/>
                      </a:endParaRPr>
                    </a:p>
                    <a:p>
                      <a:pPr marL="88900" marR="0" lvl="0" indent="-88900" algn="l" defTabSz="914400" rtl="0" eaLnBrk="1" fontAlgn="base" latinLnBrk="0" hangingPunct="1">
                        <a:lnSpc>
                          <a:spcPct val="100000"/>
                        </a:lnSpc>
                        <a:spcBef>
                          <a:spcPct val="20000"/>
                        </a:spcBef>
                        <a:spcAft>
                          <a:spcPct val="0"/>
                        </a:spcAft>
                        <a:buClrTx/>
                        <a:buSzTx/>
                        <a:buFontTx/>
                        <a:buChar char="•"/>
                        <a:tabLst/>
                      </a:pPr>
                      <a:endParaRPr kumimoji="0" lang="ru-RU" sz="800" b="0" i="0" u="none" strike="noStrike" cap="none" normalizeH="0" baseline="0" dirty="0" smtClean="0">
                        <a:ln>
                          <a:noFill/>
                        </a:ln>
                        <a:solidFill>
                          <a:schemeClr val="tx1"/>
                        </a:solidFill>
                        <a:effectLst/>
                        <a:latin typeface="Arial Narrow" pitchFamily="34" charset="0"/>
                      </a:endParaRP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l" defTabSz="914400" rtl="0" eaLnBrk="1" fontAlgn="base" latinLnBrk="0" hangingPunct="1">
                        <a:lnSpc>
                          <a:spcPct val="100000"/>
                        </a:lnSpc>
                        <a:spcBef>
                          <a:spcPct val="20000"/>
                        </a:spcBef>
                        <a:spcAft>
                          <a:spcPct val="0"/>
                        </a:spcAft>
                        <a:buClrTx/>
                        <a:buSzTx/>
                        <a:buFontTx/>
                        <a:buChar char="•"/>
                        <a:tabLst/>
                      </a:pPr>
                      <a:endParaRPr kumimoji="0" lang="ru-RU" sz="800" b="0" i="0" u="none" strike="noStrike" cap="none" normalizeH="0" baseline="0" dirty="0" smtClean="0">
                        <a:ln>
                          <a:noFill/>
                        </a:ln>
                        <a:solidFill>
                          <a:schemeClr val="tx1"/>
                        </a:solidFill>
                        <a:effectLst/>
                        <a:latin typeface="Arial Narrow" pitchFamily="34" charset="0"/>
                      </a:endParaRP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l" defTabSz="914400" rtl="0" eaLnBrk="1" fontAlgn="base" latinLnBrk="0" hangingPunct="1">
                        <a:lnSpc>
                          <a:spcPct val="100000"/>
                        </a:lnSpc>
                        <a:spcBef>
                          <a:spcPct val="20000"/>
                        </a:spcBef>
                        <a:spcAft>
                          <a:spcPct val="0"/>
                        </a:spcAft>
                        <a:buClrTx/>
                        <a:buSzTx/>
                        <a:buFontTx/>
                        <a:buChar char="•"/>
                        <a:tabLst/>
                      </a:pPr>
                      <a:r>
                        <a:rPr kumimoji="0" lang="ru-RU" sz="1200" b="0" i="0" u="none" strike="noStrike" cap="none" normalizeH="0" baseline="0" dirty="0" err="1" smtClean="0">
                          <a:ln>
                            <a:noFill/>
                          </a:ln>
                          <a:solidFill>
                            <a:schemeClr val="tx1"/>
                          </a:solidFill>
                          <a:effectLst/>
                          <a:latin typeface="Arial Narrow" pitchFamily="34" charset="0"/>
                        </a:rPr>
                        <a:t>Сотув</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ҳажми</a:t>
                      </a:r>
                      <a:endParaRPr kumimoji="0" lang="ru-RU" sz="1200" b="0" i="0" u="none" strike="noStrike" cap="none" normalizeH="0" baseline="0" dirty="0" smtClean="0">
                        <a:ln>
                          <a:noFill/>
                        </a:ln>
                        <a:solidFill>
                          <a:schemeClr val="tx1"/>
                        </a:solidFill>
                        <a:effectLst/>
                        <a:latin typeface="Arial Narrow" pitchFamily="34" charset="0"/>
                      </a:endParaRPr>
                    </a:p>
                    <a:p>
                      <a:pPr marL="88900" marR="0" lvl="0" indent="-88900" algn="l" defTabSz="914400" rtl="0" eaLnBrk="1" fontAlgn="base" latinLnBrk="0" hangingPunct="1">
                        <a:lnSpc>
                          <a:spcPct val="100000"/>
                        </a:lnSpc>
                        <a:spcBef>
                          <a:spcPct val="20000"/>
                        </a:spcBef>
                        <a:spcAft>
                          <a:spcPct val="0"/>
                        </a:spcAft>
                        <a:buClrTx/>
                        <a:buSzTx/>
                        <a:buFontTx/>
                        <a:buChar char="•"/>
                        <a:tabLst/>
                      </a:pPr>
                      <a:r>
                        <a:rPr kumimoji="0" lang="ru-RU" sz="1200" b="0" i="0" u="none" strike="noStrike" cap="none" normalizeH="0" baseline="0" dirty="0" err="1" smtClean="0">
                          <a:ln>
                            <a:noFill/>
                          </a:ln>
                          <a:solidFill>
                            <a:schemeClr val="tx1"/>
                          </a:solidFill>
                          <a:effectLst/>
                          <a:latin typeface="Arial Narrow" pitchFamily="34" charset="0"/>
                        </a:rPr>
                        <a:t>Сотув</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рентабеллиги</a:t>
                      </a:r>
                      <a:endParaRPr kumimoji="0" lang="ru-RU" sz="1200" b="0" i="0" u="none" strike="noStrike" cap="none" normalizeH="0" baseline="0" dirty="0" smtClean="0">
                        <a:ln>
                          <a:noFill/>
                        </a:ln>
                        <a:solidFill>
                          <a:schemeClr val="tx1"/>
                        </a:solidFill>
                        <a:effectLst/>
                        <a:latin typeface="Arial Narrow" pitchFamily="34" charset="0"/>
                      </a:endParaRP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88900" marR="0" lvl="0" indent="-88900" algn="l" defTabSz="914400" rtl="0" eaLnBrk="1" fontAlgn="base" latinLnBrk="0" hangingPunct="1">
                        <a:lnSpc>
                          <a:spcPct val="100000"/>
                        </a:lnSpc>
                        <a:spcBef>
                          <a:spcPct val="20000"/>
                        </a:spcBef>
                        <a:spcAft>
                          <a:spcPct val="0"/>
                        </a:spcAft>
                        <a:buClrTx/>
                        <a:buSzTx/>
                        <a:buFontTx/>
                        <a:buChar char="•"/>
                        <a:tabLst/>
                      </a:pPr>
                      <a:r>
                        <a:rPr kumimoji="0" lang="ru-RU" sz="1200" b="0" i="0" u="none" strike="noStrike" cap="none" normalizeH="0" baseline="0" dirty="0" err="1" smtClean="0">
                          <a:ln>
                            <a:noFill/>
                          </a:ln>
                          <a:solidFill>
                            <a:schemeClr val="tx1"/>
                          </a:solidFill>
                          <a:effectLst/>
                          <a:latin typeface="Arial Narrow" pitchFamily="34" charset="0"/>
                        </a:rPr>
                        <a:t>Бўлинмаларнинг</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режаси</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ва</a:t>
                      </a:r>
                      <a:r>
                        <a:rPr kumimoji="0" lang="ru-RU" sz="1200" b="0" i="0" u="none" strike="noStrike" cap="none" normalizeH="0" baseline="0" dirty="0" smtClean="0">
                          <a:ln>
                            <a:noFill/>
                          </a:ln>
                          <a:solidFill>
                            <a:schemeClr val="tx1"/>
                          </a:solidFill>
                          <a:effectLst/>
                          <a:latin typeface="Arial Narrow" pitchFamily="34" charset="0"/>
                        </a:rPr>
                        <a:t> </a:t>
                      </a:r>
                      <a:r>
                        <a:rPr kumimoji="0" lang="ru-RU" sz="1200" b="0" i="0" u="none" strike="noStrike" cap="none" normalizeH="0" baseline="0" dirty="0" err="1" smtClean="0">
                          <a:ln>
                            <a:noFill/>
                          </a:ln>
                          <a:solidFill>
                            <a:schemeClr val="tx1"/>
                          </a:solidFill>
                          <a:effectLst/>
                          <a:latin typeface="Arial Narrow" pitchFamily="34" charset="0"/>
                        </a:rPr>
                        <a:t>бюджети</a:t>
                      </a:r>
                      <a:endParaRPr kumimoji="0" lang="ru-RU" sz="1200" b="0" i="0" u="none" strike="noStrike" cap="none" normalizeH="0" baseline="0" dirty="0" smtClean="0">
                        <a:ln>
                          <a:noFill/>
                        </a:ln>
                        <a:solidFill>
                          <a:schemeClr val="tx1"/>
                        </a:solidFill>
                        <a:effectLst/>
                        <a:latin typeface="Arial Narrow" pitchFamily="34" charset="0"/>
                      </a:endParaRPr>
                    </a:p>
                  </a:txBody>
                  <a:tcPr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20000"/>
                        <a:lumOff val="80000"/>
                      </a:schemeClr>
                    </a:solidFill>
                  </a:tcPr>
                </a:tc>
                <a:extLst>
                  <a:ext uri="{0D108BD9-81ED-4DB2-BD59-A6C34878D82A}">
                    <a16:rowId xmlns:a16="http://schemas.microsoft.com/office/drawing/2014/main" xmlns="" val="10003"/>
                  </a:ext>
                </a:extLst>
              </a:tr>
            </a:tbl>
          </a:graphicData>
        </a:graphic>
      </p:graphicFrame>
      <p:sp>
        <p:nvSpPr>
          <p:cNvPr id="12" name="Rectangle 3"/>
          <p:cNvSpPr>
            <a:spLocks noChangeArrowheads="1"/>
          </p:cNvSpPr>
          <p:nvPr/>
        </p:nvSpPr>
        <p:spPr bwMode="auto">
          <a:xfrm>
            <a:off x="1146137" y="3946525"/>
            <a:ext cx="2064727" cy="554038"/>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lIns="72000" tIns="72000" rIns="72000" bIns="72000" anchor="ctr"/>
          <a:lstStyle/>
          <a:p>
            <a:pPr marL="457200" indent="-457200" algn="ctr" eaLnBrk="0" hangingPunct="0">
              <a:defRPr/>
            </a:pPr>
            <a:r>
              <a:rPr lang="ru-RU" sz="1000" b="1" dirty="0"/>
              <a:t>1. </a:t>
            </a:r>
            <a:r>
              <a:rPr lang="ru-RU" sz="1000" b="1" dirty="0" err="1" smtClean="0"/>
              <a:t>Фаолиятнинг</a:t>
            </a:r>
            <a:r>
              <a:rPr lang="ru-RU" sz="1000" b="1" dirty="0" smtClean="0"/>
              <a:t> бош </a:t>
            </a:r>
            <a:r>
              <a:rPr lang="ru-RU" sz="1000" b="1" dirty="0" err="1" smtClean="0"/>
              <a:t>мақсади</a:t>
            </a:r>
            <a:endParaRPr lang="ru-RU" sz="1000" b="1" dirty="0"/>
          </a:p>
          <a:p>
            <a:pPr marL="457200" indent="-457200" algn="ctr" eaLnBrk="0" hangingPunct="0">
              <a:defRPr/>
            </a:pPr>
            <a:r>
              <a:rPr lang="ru-RU" sz="1000" b="1" dirty="0" smtClean="0"/>
              <a:t>(</a:t>
            </a:r>
            <a:r>
              <a:rPr lang="ru-RU" sz="1000" b="1" dirty="0" err="1" smtClean="0"/>
              <a:t>Юқори</a:t>
            </a:r>
            <a:r>
              <a:rPr lang="ru-RU" sz="1000" b="1" dirty="0" smtClean="0"/>
              <a:t> </a:t>
            </a:r>
            <a:r>
              <a:rPr lang="ru-RU" sz="1000" b="1" dirty="0" err="1" smtClean="0"/>
              <a:t>даражадаги</a:t>
            </a:r>
            <a:r>
              <a:rPr lang="ru-RU" sz="1000" b="1" dirty="0" smtClean="0"/>
              <a:t> </a:t>
            </a:r>
            <a:r>
              <a:rPr lang="ru-RU" sz="1000" b="1" dirty="0" err="1" smtClean="0"/>
              <a:t>мақсад</a:t>
            </a:r>
            <a:r>
              <a:rPr lang="ru-RU" sz="1000" b="1" dirty="0" smtClean="0"/>
              <a:t>)</a:t>
            </a:r>
            <a:endParaRPr lang="en-GB" sz="1000" b="1" dirty="0"/>
          </a:p>
        </p:txBody>
      </p:sp>
      <p:sp>
        <p:nvSpPr>
          <p:cNvPr id="13" name="Rectangle 4"/>
          <p:cNvSpPr>
            <a:spLocks noChangeArrowheads="1"/>
          </p:cNvSpPr>
          <p:nvPr/>
        </p:nvSpPr>
        <p:spPr bwMode="auto">
          <a:xfrm>
            <a:off x="1146137" y="4867277"/>
            <a:ext cx="2064727" cy="56197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lIns="72000" tIns="72000" rIns="72000" bIns="72000" anchor="ctr"/>
          <a:lstStyle/>
          <a:p>
            <a:pPr algn="ctr" eaLnBrk="0" hangingPunct="0">
              <a:defRPr/>
            </a:pPr>
            <a:r>
              <a:rPr lang="ru-RU" sz="1000" b="1" dirty="0"/>
              <a:t>2. </a:t>
            </a:r>
            <a:r>
              <a:rPr lang="ru-RU" sz="1000" b="1" dirty="0" err="1" smtClean="0"/>
              <a:t>Стратегик</a:t>
            </a:r>
            <a:r>
              <a:rPr lang="ru-RU" sz="1000" b="1" dirty="0" smtClean="0"/>
              <a:t> </a:t>
            </a:r>
            <a:r>
              <a:rPr lang="ru-RU" sz="1000" b="1" dirty="0" err="1" smtClean="0"/>
              <a:t>мақсадлар</a:t>
            </a:r>
            <a:endParaRPr lang="ru-RU" sz="1000" b="1" dirty="0"/>
          </a:p>
          <a:p>
            <a:pPr algn="ctr" eaLnBrk="0" hangingPunct="0">
              <a:defRPr/>
            </a:pPr>
            <a:r>
              <a:rPr lang="ru-RU" sz="1000" b="1" dirty="0" smtClean="0"/>
              <a:t>(</a:t>
            </a:r>
            <a:r>
              <a:rPr lang="ru-RU" sz="1000" b="1" dirty="0" err="1" smtClean="0"/>
              <a:t>Иккинчи</a:t>
            </a:r>
            <a:r>
              <a:rPr lang="ru-RU" sz="1000" b="1" dirty="0" smtClean="0"/>
              <a:t> </a:t>
            </a:r>
            <a:r>
              <a:rPr lang="ru-RU" sz="1000" b="1" dirty="0" err="1" smtClean="0"/>
              <a:t>даражали</a:t>
            </a:r>
            <a:r>
              <a:rPr lang="ru-RU" sz="1000" b="1" dirty="0" smtClean="0"/>
              <a:t> </a:t>
            </a:r>
            <a:r>
              <a:rPr lang="ru-RU" sz="1000" b="1" dirty="0" err="1" smtClean="0"/>
              <a:t>мақсадлар</a:t>
            </a:r>
            <a:r>
              <a:rPr lang="ru-RU" sz="1000" b="1" dirty="0" smtClean="0"/>
              <a:t>)</a:t>
            </a:r>
            <a:endParaRPr lang="en-GB" sz="1000" b="1" dirty="0"/>
          </a:p>
        </p:txBody>
      </p:sp>
      <p:sp>
        <p:nvSpPr>
          <p:cNvPr id="14" name="Rectangle 5"/>
          <p:cNvSpPr>
            <a:spLocks noChangeArrowheads="1"/>
          </p:cNvSpPr>
          <p:nvPr/>
        </p:nvSpPr>
        <p:spPr bwMode="auto">
          <a:xfrm>
            <a:off x="1146137" y="5857877"/>
            <a:ext cx="2064727" cy="56197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lIns="72000" tIns="72000" rIns="72000" bIns="72000" anchor="ctr"/>
          <a:lstStyle/>
          <a:p>
            <a:pPr algn="ctr" eaLnBrk="0" hangingPunct="0">
              <a:defRPr/>
            </a:pPr>
            <a:r>
              <a:rPr lang="ru-RU" sz="1000" b="1" dirty="0"/>
              <a:t>3. </a:t>
            </a:r>
            <a:r>
              <a:rPr lang="ru-RU" sz="1000" b="1" dirty="0" err="1" smtClean="0"/>
              <a:t>Таркибий</a:t>
            </a:r>
            <a:r>
              <a:rPr lang="ru-RU" sz="1000" b="1" dirty="0" smtClean="0"/>
              <a:t> </a:t>
            </a:r>
            <a:r>
              <a:rPr lang="ru-RU" sz="1000" b="1" dirty="0" err="1" smtClean="0"/>
              <a:t>бўлинмалар</a:t>
            </a:r>
            <a:r>
              <a:rPr lang="ru-RU" sz="1000" b="1" dirty="0" smtClean="0"/>
              <a:t> </a:t>
            </a:r>
            <a:r>
              <a:rPr lang="ru-RU" sz="1000" b="1" dirty="0" err="1" smtClean="0"/>
              <a:t>мақсадлари</a:t>
            </a:r>
            <a:endParaRPr lang="ru-RU" sz="1000" b="1" dirty="0"/>
          </a:p>
          <a:p>
            <a:pPr algn="ctr" eaLnBrk="0" hangingPunct="0">
              <a:defRPr/>
            </a:pPr>
            <a:r>
              <a:rPr lang="ru-RU" sz="1000" b="1" dirty="0" smtClean="0"/>
              <a:t>(3-даражали </a:t>
            </a:r>
            <a:r>
              <a:rPr lang="ru-RU" sz="1000" b="1" dirty="0" err="1" smtClean="0"/>
              <a:t>мақсадлар</a:t>
            </a:r>
            <a:r>
              <a:rPr lang="ru-RU" sz="1000" b="1" dirty="0" smtClean="0"/>
              <a:t>)</a:t>
            </a:r>
            <a:endParaRPr lang="en-GB" sz="1000" b="1" dirty="0"/>
          </a:p>
        </p:txBody>
      </p:sp>
      <p:cxnSp>
        <p:nvCxnSpPr>
          <p:cNvPr id="17" name="AutoShape 7"/>
          <p:cNvCxnSpPr>
            <a:cxnSpLocks noChangeShapeType="1"/>
            <a:stCxn id="12" idx="2"/>
            <a:endCxn id="13" idx="0"/>
          </p:cNvCxnSpPr>
          <p:nvPr/>
        </p:nvCxnSpPr>
        <p:spPr bwMode="auto">
          <a:xfrm rot="5400000">
            <a:off x="1995144" y="4684774"/>
            <a:ext cx="366713" cy="1466"/>
          </a:xfrm>
          <a:prstGeom prst="straightConnector1">
            <a:avLst/>
          </a:prstGeom>
          <a:ln>
            <a:headEnd/>
            <a:tailEnd type="stealth" w="lg" len="sm"/>
          </a:ln>
        </p:spPr>
        <p:style>
          <a:lnRef idx="3">
            <a:schemeClr val="accent1"/>
          </a:lnRef>
          <a:fillRef idx="0">
            <a:schemeClr val="accent1"/>
          </a:fillRef>
          <a:effectRef idx="2">
            <a:schemeClr val="accent1"/>
          </a:effectRef>
          <a:fontRef idx="minor">
            <a:schemeClr val="tx1"/>
          </a:fontRef>
        </p:style>
      </p:cxnSp>
      <p:cxnSp>
        <p:nvCxnSpPr>
          <p:cNvPr id="19" name="AutoShape 8"/>
          <p:cNvCxnSpPr>
            <a:cxnSpLocks noChangeShapeType="1"/>
            <a:stCxn id="13" idx="2"/>
            <a:endCxn id="14" idx="0"/>
          </p:cNvCxnSpPr>
          <p:nvPr/>
        </p:nvCxnSpPr>
        <p:spPr bwMode="auto">
          <a:xfrm rot="5400000">
            <a:off x="1964188" y="5644418"/>
            <a:ext cx="428625" cy="1466"/>
          </a:xfrm>
          <a:prstGeom prst="straightConnector1">
            <a:avLst/>
          </a:prstGeom>
          <a:ln>
            <a:headEnd/>
            <a:tailEnd type="stealth" w="lg" len="sm"/>
          </a:ln>
        </p:spPr>
        <p:style>
          <a:lnRef idx="3">
            <a:schemeClr val="accent1"/>
          </a:lnRef>
          <a:fillRef idx="0">
            <a:schemeClr val="accent1"/>
          </a:fillRef>
          <a:effectRef idx="2">
            <a:schemeClr val="accent1"/>
          </a:effectRef>
          <a:fontRef idx="minor">
            <a:schemeClr val="tx1"/>
          </a:fontRef>
        </p:style>
      </p:cxnSp>
      <p:cxnSp>
        <p:nvCxnSpPr>
          <p:cNvPr id="28709" name="AutoShape 45"/>
          <p:cNvCxnSpPr>
            <a:cxnSpLocks noChangeShapeType="1"/>
            <a:stCxn id="14" idx="2"/>
          </p:cNvCxnSpPr>
          <p:nvPr/>
        </p:nvCxnSpPr>
        <p:spPr bwMode="auto">
          <a:xfrm rot="16200000" flipH="1">
            <a:off x="2070488" y="6528594"/>
            <a:ext cx="217488" cy="0"/>
          </a:xfrm>
          <a:prstGeom prst="straightConnector1">
            <a:avLst/>
          </a:prstGeom>
          <a:noFill/>
          <a:ln w="9525">
            <a:noFill/>
            <a:round/>
            <a:headEnd/>
            <a:tailEnd type="triangle" w="med" len="med"/>
          </a:ln>
        </p:spPr>
      </p:cxnSp>
      <p:sp>
        <p:nvSpPr>
          <p:cNvPr id="21" name="Rectangle 46"/>
          <p:cNvSpPr>
            <a:spLocks noChangeArrowheads="1"/>
          </p:cNvSpPr>
          <p:nvPr/>
        </p:nvSpPr>
        <p:spPr bwMode="auto">
          <a:xfrm>
            <a:off x="4790549" y="3946525"/>
            <a:ext cx="1620715" cy="554038"/>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wrap="none" lIns="72000" tIns="72000" rIns="72000" bIns="72000" anchor="ctr"/>
          <a:lstStyle/>
          <a:p>
            <a:pPr algn="ctr" eaLnBrk="0" hangingPunct="0">
              <a:defRPr/>
            </a:pPr>
            <a:r>
              <a:rPr lang="ru-RU" sz="1000" b="1" dirty="0" err="1" smtClean="0"/>
              <a:t>Асосий</a:t>
            </a:r>
            <a:r>
              <a:rPr lang="ru-RU" sz="1000" b="1" dirty="0" smtClean="0"/>
              <a:t> </a:t>
            </a:r>
            <a:r>
              <a:rPr lang="ru-RU" sz="1000" b="1" dirty="0" err="1" smtClean="0"/>
              <a:t>мақсад</a:t>
            </a:r>
            <a:r>
              <a:rPr lang="ru-RU" sz="1000" b="1" dirty="0" smtClean="0"/>
              <a:t> </a:t>
            </a:r>
            <a:endParaRPr lang="en-US" sz="1000" b="1" dirty="0" smtClean="0"/>
          </a:p>
          <a:p>
            <a:pPr algn="ctr" eaLnBrk="0" hangingPunct="0">
              <a:defRPr/>
            </a:pPr>
            <a:r>
              <a:rPr lang="ru-RU" sz="1000" b="1" dirty="0" err="1" smtClean="0"/>
              <a:t>кўрсаткичлари</a:t>
            </a:r>
            <a:endParaRPr lang="en-GB" sz="1000" b="1" dirty="0"/>
          </a:p>
        </p:txBody>
      </p:sp>
      <p:sp>
        <p:nvSpPr>
          <p:cNvPr id="22" name="Rectangle 47"/>
          <p:cNvSpPr>
            <a:spLocks noChangeArrowheads="1"/>
          </p:cNvSpPr>
          <p:nvPr/>
        </p:nvSpPr>
        <p:spPr bwMode="auto">
          <a:xfrm>
            <a:off x="4790549" y="4875215"/>
            <a:ext cx="1620715" cy="554037"/>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wrap="none" lIns="72000" tIns="72000" rIns="72000" bIns="72000" anchor="ctr"/>
          <a:lstStyle/>
          <a:p>
            <a:pPr algn="ctr" eaLnBrk="0" hangingPunct="0">
              <a:defRPr/>
            </a:pPr>
            <a:r>
              <a:rPr lang="ru-RU" sz="1000" b="1" dirty="0" err="1" smtClean="0"/>
              <a:t>Стратегик</a:t>
            </a:r>
            <a:r>
              <a:rPr lang="ru-RU" sz="1000" b="1" dirty="0" smtClean="0"/>
              <a:t> </a:t>
            </a:r>
            <a:r>
              <a:rPr lang="ru-RU" sz="1000" b="1" dirty="0" err="1" smtClean="0"/>
              <a:t>мақсад</a:t>
            </a:r>
            <a:endParaRPr lang="ru-RU" sz="1000" b="1" dirty="0" smtClean="0"/>
          </a:p>
          <a:p>
            <a:pPr algn="ctr" eaLnBrk="0" hangingPunct="0">
              <a:defRPr/>
            </a:pPr>
            <a:r>
              <a:rPr lang="ru-RU" sz="1000" b="1" dirty="0" smtClean="0"/>
              <a:t> </a:t>
            </a:r>
            <a:r>
              <a:rPr lang="ru-RU" sz="1000" b="1" dirty="0" err="1" smtClean="0"/>
              <a:t>кўрсаткичлари</a:t>
            </a:r>
            <a:endParaRPr lang="en-GB" sz="1000" b="1" dirty="0"/>
          </a:p>
        </p:txBody>
      </p:sp>
      <p:sp>
        <p:nvSpPr>
          <p:cNvPr id="23" name="Rectangle 48"/>
          <p:cNvSpPr>
            <a:spLocks noChangeArrowheads="1"/>
          </p:cNvSpPr>
          <p:nvPr/>
        </p:nvSpPr>
        <p:spPr bwMode="auto">
          <a:xfrm>
            <a:off x="4790549" y="5857875"/>
            <a:ext cx="1620715" cy="554038"/>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wrap="none" lIns="72000" tIns="72000" rIns="72000" bIns="72000" anchor="ctr"/>
          <a:lstStyle/>
          <a:p>
            <a:pPr algn="ctr" eaLnBrk="0" hangingPunct="0">
              <a:defRPr/>
            </a:pPr>
            <a:r>
              <a:rPr lang="ru-RU" sz="1000" b="1" dirty="0"/>
              <a:t>. </a:t>
            </a:r>
            <a:r>
              <a:rPr lang="ru-RU" sz="1000" b="1" dirty="0" err="1"/>
              <a:t>Таркибий</a:t>
            </a:r>
            <a:r>
              <a:rPr lang="ru-RU" sz="1000" b="1" dirty="0"/>
              <a:t> </a:t>
            </a:r>
            <a:r>
              <a:rPr lang="ru-RU" sz="1000" b="1" dirty="0" err="1"/>
              <a:t>бўлинмалар</a:t>
            </a:r>
            <a:r>
              <a:rPr lang="ru-RU" sz="1000" b="1" dirty="0"/>
              <a:t> </a:t>
            </a:r>
            <a:endParaRPr lang="ru-RU" sz="1000" b="1" dirty="0" smtClean="0"/>
          </a:p>
          <a:p>
            <a:pPr algn="ctr" eaLnBrk="0" hangingPunct="0">
              <a:defRPr/>
            </a:pPr>
            <a:r>
              <a:rPr lang="ru-RU" sz="1000" b="1" dirty="0" err="1" smtClean="0"/>
              <a:t>мақсади</a:t>
            </a:r>
            <a:r>
              <a:rPr lang="ru-RU" sz="1000" b="1" dirty="0" smtClean="0"/>
              <a:t> </a:t>
            </a:r>
            <a:r>
              <a:rPr lang="ru-RU" sz="1000" b="1" dirty="0" err="1" smtClean="0"/>
              <a:t>кўрсаткичлари</a:t>
            </a:r>
            <a:endParaRPr lang="en-GB" sz="1000" b="1" dirty="0"/>
          </a:p>
        </p:txBody>
      </p:sp>
      <p:cxnSp>
        <p:nvCxnSpPr>
          <p:cNvPr id="24" name="AutoShape 49"/>
          <p:cNvCxnSpPr>
            <a:cxnSpLocks noChangeShapeType="1"/>
            <a:stCxn id="21" idx="2"/>
            <a:endCxn id="22" idx="0"/>
          </p:cNvCxnSpPr>
          <p:nvPr/>
        </p:nvCxnSpPr>
        <p:spPr bwMode="auto">
          <a:xfrm rot="5400000">
            <a:off x="5415107" y="4687949"/>
            <a:ext cx="373063" cy="1466"/>
          </a:xfrm>
          <a:prstGeom prst="straightConnector1">
            <a:avLst/>
          </a:prstGeom>
          <a:ln>
            <a:headEnd/>
            <a:tailEnd type="stealth" w="lg" len="sm"/>
          </a:ln>
        </p:spPr>
        <p:style>
          <a:lnRef idx="2">
            <a:schemeClr val="accent3"/>
          </a:lnRef>
          <a:fillRef idx="0">
            <a:schemeClr val="accent3"/>
          </a:fillRef>
          <a:effectRef idx="1">
            <a:schemeClr val="accent3"/>
          </a:effectRef>
          <a:fontRef idx="minor">
            <a:schemeClr val="tx1"/>
          </a:fontRef>
        </p:style>
      </p:cxnSp>
      <p:cxnSp>
        <p:nvCxnSpPr>
          <p:cNvPr id="25" name="AutoShape 50"/>
          <p:cNvCxnSpPr>
            <a:cxnSpLocks noChangeShapeType="1"/>
            <a:stCxn id="22" idx="2"/>
            <a:endCxn id="23" idx="0"/>
          </p:cNvCxnSpPr>
          <p:nvPr/>
        </p:nvCxnSpPr>
        <p:spPr bwMode="auto">
          <a:xfrm rot="5400000">
            <a:off x="5387326" y="5644418"/>
            <a:ext cx="428625" cy="1466"/>
          </a:xfrm>
          <a:prstGeom prst="straightConnector1">
            <a:avLst/>
          </a:prstGeom>
          <a:ln>
            <a:headEnd/>
            <a:tailEnd type="stealth" w="lg" len="sm"/>
          </a:ln>
        </p:spPr>
        <p:style>
          <a:lnRef idx="2">
            <a:schemeClr val="accent3"/>
          </a:lnRef>
          <a:fillRef idx="0">
            <a:schemeClr val="accent3"/>
          </a:fillRef>
          <a:effectRef idx="1">
            <a:schemeClr val="accent3"/>
          </a:effectRef>
          <a:fontRef idx="minor">
            <a:schemeClr val="tx1"/>
          </a:fontRef>
        </p:style>
      </p:cxnSp>
    </p:spTree>
    <p:extLst>
      <p:ext uri="{BB962C8B-B14F-4D97-AF65-F5344CB8AC3E}">
        <p14:creationId xmlns:p14="http://schemas.microsoft.com/office/powerpoint/2010/main" val="31628616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3" name="Rectangle 33"/>
          <p:cNvSpPr>
            <a:spLocks noGrp="1" noChangeArrowheads="1"/>
          </p:cNvSpPr>
          <p:nvPr>
            <p:ph type="title"/>
          </p:nvPr>
        </p:nvSpPr>
        <p:spPr>
          <a:xfrm>
            <a:off x="1812758" y="627146"/>
            <a:ext cx="8055142" cy="547437"/>
          </a:xfrm>
        </p:spPr>
        <p:txBody>
          <a:bodyPr>
            <a:noAutofit/>
          </a:bodyPr>
          <a:lstStyle/>
          <a:p>
            <a:pPr algn="ctr" eaLnBrk="1" hangingPunct="1">
              <a:defRPr/>
            </a:pPr>
            <a:r>
              <a:rPr lang="ru-RU" sz="2800" b="1" kern="1200" dirty="0" err="1" smtClean="0"/>
              <a:t>Операцион</a:t>
            </a:r>
            <a:r>
              <a:rPr lang="ru-RU" sz="2800" b="1" kern="1200" dirty="0" smtClean="0"/>
              <a:t> </a:t>
            </a:r>
            <a:r>
              <a:rPr lang="en-US" sz="2800" b="1" kern="1200" dirty="0" smtClean="0"/>
              <a:t>“</a:t>
            </a:r>
            <a:r>
              <a:rPr lang="uz-Cyrl-UZ" sz="2800" b="1" kern="1200" dirty="0" smtClean="0"/>
              <a:t>назорат дастаклари</a:t>
            </a:r>
            <a:r>
              <a:rPr lang="en-US" sz="2800" b="1" kern="1200" dirty="0" smtClean="0"/>
              <a:t>” (</a:t>
            </a:r>
            <a:r>
              <a:rPr lang="uz-Cyrl-UZ" sz="2800" b="1" kern="1200" dirty="0" smtClean="0"/>
              <a:t>қийматни ташкил этувчи дарахт</a:t>
            </a:r>
            <a:r>
              <a:rPr lang="en-US" sz="2800" b="1" kern="1200" dirty="0" smtClean="0"/>
              <a:t>)</a:t>
            </a:r>
          </a:p>
        </p:txBody>
      </p:sp>
      <p:sp>
        <p:nvSpPr>
          <p:cNvPr id="49155" name="Rectangle 17"/>
          <p:cNvSpPr>
            <a:spLocks noChangeArrowheads="1"/>
          </p:cNvSpPr>
          <p:nvPr/>
        </p:nvSpPr>
        <p:spPr bwMode="auto">
          <a:xfrm>
            <a:off x="2080561" y="2537160"/>
            <a:ext cx="923424" cy="573003"/>
          </a:xfrm>
          <a:prstGeom prst="rect">
            <a:avLst/>
          </a:prstGeom>
          <a:solidFill>
            <a:srgbClr val="D5D5D5"/>
          </a:solidFill>
          <a:ln w="12700">
            <a:solidFill>
              <a:schemeClr val="tx1"/>
            </a:solidFill>
            <a:miter lim="800000"/>
            <a:headEnd type="none" w="sm" len="sm"/>
            <a:tailEnd type="none" w="sm" len="sm"/>
          </a:ln>
        </p:spPr>
        <p:txBody>
          <a:bodyPr wrap="none" anchor="ctr"/>
          <a:lstStyle/>
          <a:p>
            <a:pPr algn="ctr" eaLnBrk="1" hangingPunct="1"/>
            <a:r>
              <a:rPr lang="ru-RU" sz="1516" dirty="0"/>
              <a:t>Маржа </a:t>
            </a:r>
          </a:p>
          <a:p>
            <a:pPr algn="ctr" eaLnBrk="1" hangingPunct="1"/>
            <a:r>
              <a:rPr lang="en-US" sz="1516" dirty="0"/>
              <a:t>EBIT</a:t>
            </a:r>
          </a:p>
        </p:txBody>
      </p:sp>
      <p:sp>
        <p:nvSpPr>
          <p:cNvPr id="49156" name="Rectangle 18"/>
          <p:cNvSpPr>
            <a:spLocks noChangeArrowheads="1"/>
          </p:cNvSpPr>
          <p:nvPr/>
        </p:nvSpPr>
        <p:spPr bwMode="auto">
          <a:xfrm>
            <a:off x="2080561" y="4678781"/>
            <a:ext cx="923424" cy="660326"/>
          </a:xfrm>
          <a:prstGeom prst="rect">
            <a:avLst/>
          </a:prstGeom>
          <a:solidFill>
            <a:srgbClr val="D5D5D5"/>
          </a:solidFill>
          <a:ln w="12700">
            <a:solidFill>
              <a:schemeClr val="tx1"/>
            </a:solidFill>
            <a:miter lim="800000"/>
            <a:headEnd type="none" w="sm" len="sm"/>
            <a:tailEnd type="none" w="sm" len="sm"/>
          </a:ln>
        </p:spPr>
        <p:txBody>
          <a:bodyPr wrap="none" anchor="ctr"/>
          <a:lstStyle/>
          <a:p>
            <a:pPr algn="ctr" eaLnBrk="1" hangingPunct="1"/>
            <a:r>
              <a:rPr lang="ru-RU" sz="1516" dirty="0" err="1"/>
              <a:t>Активлар</a:t>
            </a:r>
            <a:r>
              <a:rPr lang="ru-RU" sz="1516" dirty="0"/>
              <a:t> </a:t>
            </a:r>
          </a:p>
          <a:p>
            <a:pPr algn="ctr" eaLnBrk="1" hangingPunct="1"/>
            <a:r>
              <a:rPr lang="ru-RU" sz="1516" dirty="0" err="1"/>
              <a:t>айланиши</a:t>
            </a:r>
            <a:endParaRPr lang="en-US" sz="1516" dirty="0"/>
          </a:p>
        </p:txBody>
      </p:sp>
      <p:sp>
        <p:nvSpPr>
          <p:cNvPr id="49157" name="Rectangle 19"/>
          <p:cNvSpPr>
            <a:spLocks noChangeArrowheads="1"/>
          </p:cNvSpPr>
          <p:nvPr/>
        </p:nvSpPr>
        <p:spPr bwMode="auto">
          <a:xfrm>
            <a:off x="901467" y="3531268"/>
            <a:ext cx="923424" cy="571500"/>
          </a:xfrm>
          <a:prstGeom prst="rect">
            <a:avLst/>
          </a:prstGeom>
          <a:solidFill>
            <a:srgbClr val="D5D5D5"/>
          </a:solidFill>
          <a:ln w="12700">
            <a:solidFill>
              <a:schemeClr val="tx1"/>
            </a:solidFill>
            <a:miter lim="800000"/>
            <a:headEnd type="none" w="sm" len="sm"/>
            <a:tailEnd type="none" w="sm" len="sm"/>
          </a:ln>
        </p:spPr>
        <p:txBody>
          <a:bodyPr wrap="none" anchor="ctr"/>
          <a:lstStyle/>
          <a:p>
            <a:pPr algn="ctr" eaLnBrk="1" hangingPunct="1"/>
            <a:r>
              <a:rPr lang="en-US" sz="1516" dirty="0"/>
              <a:t>ROCE</a:t>
            </a:r>
          </a:p>
        </p:txBody>
      </p:sp>
      <p:sp>
        <p:nvSpPr>
          <p:cNvPr id="49158" name="Rectangle 20"/>
          <p:cNvSpPr>
            <a:spLocks noChangeArrowheads="1"/>
          </p:cNvSpPr>
          <p:nvPr/>
        </p:nvSpPr>
        <p:spPr bwMode="auto">
          <a:xfrm>
            <a:off x="3264168" y="1970171"/>
            <a:ext cx="923424" cy="573004"/>
          </a:xfrm>
          <a:prstGeom prst="rect">
            <a:avLst/>
          </a:prstGeom>
          <a:solidFill>
            <a:srgbClr val="D5D5D5"/>
          </a:solidFill>
          <a:ln w="12700">
            <a:solidFill>
              <a:schemeClr val="tx1"/>
            </a:solidFill>
            <a:miter lim="800000"/>
            <a:headEnd type="none" w="sm" len="sm"/>
            <a:tailEnd type="none" w="sm" len="sm"/>
          </a:ln>
        </p:spPr>
        <p:txBody>
          <a:bodyPr wrap="none" anchor="ctr"/>
          <a:lstStyle/>
          <a:p>
            <a:pPr algn="ctr" eaLnBrk="1" hangingPunct="1"/>
            <a:r>
              <a:rPr lang="en-US" sz="1516" dirty="0"/>
              <a:t>EBIT</a:t>
            </a:r>
          </a:p>
        </p:txBody>
      </p:sp>
      <p:sp>
        <p:nvSpPr>
          <p:cNvPr id="49159" name="Rectangle 21"/>
          <p:cNvSpPr>
            <a:spLocks noChangeArrowheads="1"/>
          </p:cNvSpPr>
          <p:nvPr/>
        </p:nvSpPr>
        <p:spPr bwMode="auto">
          <a:xfrm>
            <a:off x="3264168" y="3084597"/>
            <a:ext cx="923424" cy="571500"/>
          </a:xfrm>
          <a:prstGeom prst="rect">
            <a:avLst/>
          </a:prstGeom>
          <a:solidFill>
            <a:srgbClr val="D5D5D5"/>
          </a:solidFill>
          <a:ln w="12700">
            <a:solidFill>
              <a:schemeClr val="tx1"/>
            </a:solidFill>
            <a:miter lim="800000"/>
            <a:headEnd type="none" w="sm" len="sm"/>
            <a:tailEnd type="none" w="sm" len="sm"/>
          </a:ln>
        </p:spPr>
        <p:txBody>
          <a:bodyPr wrap="none" anchor="ctr"/>
          <a:lstStyle/>
          <a:p>
            <a:pPr algn="ctr" eaLnBrk="1" hangingPunct="1"/>
            <a:r>
              <a:rPr lang="uz-Cyrl-UZ" sz="1516" dirty="0"/>
              <a:t>Сотув</a:t>
            </a:r>
            <a:endParaRPr lang="en-US" sz="1516" dirty="0"/>
          </a:p>
        </p:txBody>
      </p:sp>
      <p:sp>
        <p:nvSpPr>
          <p:cNvPr id="49160" name="Rectangle 22"/>
          <p:cNvSpPr>
            <a:spLocks noChangeArrowheads="1"/>
          </p:cNvSpPr>
          <p:nvPr/>
        </p:nvSpPr>
        <p:spPr bwMode="auto">
          <a:xfrm>
            <a:off x="3264168" y="4117808"/>
            <a:ext cx="923424" cy="573004"/>
          </a:xfrm>
          <a:prstGeom prst="rect">
            <a:avLst/>
          </a:prstGeom>
          <a:solidFill>
            <a:srgbClr val="D5D5D5"/>
          </a:solidFill>
          <a:ln w="12700">
            <a:solidFill>
              <a:schemeClr val="tx1"/>
            </a:solidFill>
            <a:miter lim="800000"/>
            <a:headEnd type="none" w="sm" len="sm"/>
            <a:tailEnd type="none" w="sm" len="sm"/>
          </a:ln>
        </p:spPr>
        <p:txBody>
          <a:bodyPr wrap="none" anchor="ctr"/>
          <a:lstStyle/>
          <a:p>
            <a:pPr algn="ctr" eaLnBrk="1" hangingPunct="1"/>
            <a:r>
              <a:rPr lang="uz-Cyrl-UZ" sz="1516" dirty="0"/>
              <a:t>Сотув </a:t>
            </a:r>
            <a:endParaRPr lang="en-US" sz="1516" dirty="0"/>
          </a:p>
        </p:txBody>
      </p:sp>
      <p:sp>
        <p:nvSpPr>
          <p:cNvPr id="49161" name="Rectangle 23"/>
          <p:cNvSpPr>
            <a:spLocks noChangeArrowheads="1"/>
          </p:cNvSpPr>
          <p:nvPr/>
        </p:nvSpPr>
        <p:spPr bwMode="auto">
          <a:xfrm>
            <a:off x="3264168" y="5120953"/>
            <a:ext cx="923424" cy="744459"/>
          </a:xfrm>
          <a:prstGeom prst="rect">
            <a:avLst/>
          </a:prstGeom>
          <a:solidFill>
            <a:srgbClr val="D5D5D5"/>
          </a:solidFill>
          <a:ln w="12700">
            <a:solidFill>
              <a:schemeClr val="tx1"/>
            </a:solidFill>
            <a:miter lim="800000"/>
            <a:headEnd type="none" w="sm" len="sm"/>
            <a:tailEnd type="none" w="sm" len="sm"/>
          </a:ln>
        </p:spPr>
        <p:txBody>
          <a:bodyPr wrap="none" anchor="ctr"/>
          <a:lstStyle/>
          <a:p>
            <a:pPr algn="ctr" eaLnBrk="1" hangingPunct="1"/>
            <a:r>
              <a:rPr lang="ru-RU" sz="1516" dirty="0" err="1"/>
              <a:t>Жалб</a:t>
            </a:r>
            <a:r>
              <a:rPr lang="ru-RU" sz="1516" dirty="0"/>
              <a:t> </a:t>
            </a:r>
          </a:p>
          <a:p>
            <a:pPr algn="ctr" eaLnBrk="1" hangingPunct="1"/>
            <a:r>
              <a:rPr lang="ru-RU" sz="1516" dirty="0" err="1"/>
              <a:t>қилинган </a:t>
            </a:r>
            <a:br>
              <a:rPr lang="ru-RU" sz="1516" dirty="0" err="1"/>
            </a:br>
            <a:r>
              <a:rPr lang="ru-RU" sz="1516" dirty="0"/>
              <a:t>капитал</a:t>
            </a:r>
            <a:endParaRPr lang="en-US" sz="1516" dirty="0"/>
          </a:p>
        </p:txBody>
      </p:sp>
      <p:cxnSp>
        <p:nvCxnSpPr>
          <p:cNvPr id="49162" name="AutoShape 24"/>
          <p:cNvCxnSpPr>
            <a:cxnSpLocks noChangeShapeType="1"/>
            <a:stCxn id="49155" idx="3"/>
            <a:endCxn id="49159" idx="1"/>
          </p:cNvCxnSpPr>
          <p:nvPr/>
        </p:nvCxnSpPr>
        <p:spPr bwMode="auto">
          <a:xfrm>
            <a:off x="3003985" y="2672516"/>
            <a:ext cx="260183" cy="518861"/>
          </a:xfrm>
          <a:prstGeom prst="bentConnector3">
            <a:avLst>
              <a:gd name="adj1" fmla="val 49685"/>
            </a:avLst>
          </a:prstGeom>
          <a:noFill/>
          <a:ln w="12700">
            <a:solidFill>
              <a:schemeClr val="tx1"/>
            </a:solidFill>
            <a:miter lim="800000"/>
            <a:headEnd type="none" w="sm" len="sm"/>
            <a:tailEnd type="none" w="sm" len="sm"/>
          </a:ln>
        </p:spPr>
      </p:cxnSp>
      <p:cxnSp>
        <p:nvCxnSpPr>
          <p:cNvPr id="49163" name="AutoShape 25"/>
          <p:cNvCxnSpPr>
            <a:cxnSpLocks noChangeShapeType="1"/>
            <a:stCxn id="49155" idx="3"/>
            <a:endCxn id="49158" idx="1"/>
          </p:cNvCxnSpPr>
          <p:nvPr/>
        </p:nvCxnSpPr>
        <p:spPr bwMode="auto">
          <a:xfrm flipV="1">
            <a:off x="3003985" y="2135605"/>
            <a:ext cx="260183" cy="536910"/>
          </a:xfrm>
          <a:prstGeom prst="bentConnector3">
            <a:avLst>
              <a:gd name="adj1" fmla="val 49685"/>
            </a:avLst>
          </a:prstGeom>
          <a:noFill/>
          <a:ln w="12700">
            <a:solidFill>
              <a:schemeClr val="tx1"/>
            </a:solidFill>
            <a:miter lim="800000"/>
            <a:headEnd type="none" w="sm" len="sm"/>
            <a:tailEnd type="none" w="sm" len="sm"/>
          </a:ln>
        </p:spPr>
      </p:cxnSp>
      <p:cxnSp>
        <p:nvCxnSpPr>
          <p:cNvPr id="49164" name="AutoShape 26"/>
          <p:cNvCxnSpPr>
            <a:cxnSpLocks noChangeShapeType="1"/>
            <a:stCxn id="49157" idx="3"/>
            <a:endCxn id="49156" idx="1"/>
          </p:cNvCxnSpPr>
          <p:nvPr/>
        </p:nvCxnSpPr>
        <p:spPr bwMode="auto">
          <a:xfrm>
            <a:off x="1824891" y="3817018"/>
            <a:ext cx="255671" cy="1191926"/>
          </a:xfrm>
          <a:prstGeom prst="bentConnector3">
            <a:avLst>
              <a:gd name="adj1" fmla="val 50000"/>
            </a:avLst>
          </a:prstGeom>
          <a:noFill/>
          <a:ln w="12700">
            <a:solidFill>
              <a:schemeClr val="tx1"/>
            </a:solidFill>
            <a:miter lim="800000"/>
            <a:headEnd type="none" w="sm" len="sm"/>
            <a:tailEnd type="none" w="sm" len="sm"/>
          </a:ln>
        </p:spPr>
      </p:cxnSp>
      <p:cxnSp>
        <p:nvCxnSpPr>
          <p:cNvPr id="49165" name="AutoShape 27"/>
          <p:cNvCxnSpPr>
            <a:cxnSpLocks noChangeShapeType="1"/>
            <a:stCxn id="49157" idx="3"/>
            <a:endCxn id="49155" idx="1"/>
          </p:cNvCxnSpPr>
          <p:nvPr/>
        </p:nvCxnSpPr>
        <p:spPr bwMode="auto">
          <a:xfrm flipV="1">
            <a:off x="1824891" y="2824413"/>
            <a:ext cx="255671" cy="994110"/>
          </a:xfrm>
          <a:prstGeom prst="bentConnector3">
            <a:avLst>
              <a:gd name="adj1" fmla="val 49681"/>
            </a:avLst>
          </a:prstGeom>
          <a:noFill/>
          <a:ln w="12700">
            <a:solidFill>
              <a:schemeClr val="tx1"/>
            </a:solidFill>
            <a:miter lim="800000"/>
            <a:headEnd type="none" w="sm" len="sm"/>
            <a:tailEnd type="none" w="sm" len="sm"/>
          </a:ln>
        </p:spPr>
      </p:cxnSp>
      <p:cxnSp>
        <p:nvCxnSpPr>
          <p:cNvPr id="49166" name="AutoShape 28"/>
          <p:cNvCxnSpPr>
            <a:cxnSpLocks noChangeShapeType="1"/>
            <a:stCxn id="49156" idx="3"/>
            <a:endCxn id="49161" idx="1"/>
          </p:cNvCxnSpPr>
          <p:nvPr/>
        </p:nvCxnSpPr>
        <p:spPr bwMode="auto">
          <a:xfrm>
            <a:off x="3003985" y="5008944"/>
            <a:ext cx="260183" cy="484238"/>
          </a:xfrm>
          <a:prstGeom prst="bentConnector3">
            <a:avLst>
              <a:gd name="adj1" fmla="val 50000"/>
            </a:avLst>
          </a:prstGeom>
          <a:noFill/>
          <a:ln w="12700">
            <a:solidFill>
              <a:schemeClr val="tx1"/>
            </a:solidFill>
            <a:miter lim="800000"/>
            <a:headEnd type="none" w="sm" len="sm"/>
            <a:tailEnd type="none" w="sm" len="sm"/>
          </a:ln>
        </p:spPr>
      </p:cxnSp>
      <p:cxnSp>
        <p:nvCxnSpPr>
          <p:cNvPr id="49167" name="AutoShape 29"/>
          <p:cNvCxnSpPr>
            <a:cxnSpLocks noChangeShapeType="1"/>
            <a:stCxn id="49156" idx="3"/>
            <a:endCxn id="49160" idx="1"/>
          </p:cNvCxnSpPr>
          <p:nvPr/>
        </p:nvCxnSpPr>
        <p:spPr bwMode="auto">
          <a:xfrm flipV="1">
            <a:off x="3003985" y="4404311"/>
            <a:ext cx="260183" cy="604634"/>
          </a:xfrm>
          <a:prstGeom prst="bentConnector3">
            <a:avLst>
              <a:gd name="adj1" fmla="val 50000"/>
            </a:avLst>
          </a:prstGeom>
          <a:noFill/>
          <a:ln w="12700">
            <a:solidFill>
              <a:schemeClr val="tx1"/>
            </a:solidFill>
            <a:miter lim="800000"/>
            <a:headEnd type="none" w="sm" len="sm"/>
            <a:tailEnd type="none" w="sm" len="sm"/>
          </a:ln>
        </p:spPr>
      </p:cxnSp>
      <p:sp>
        <p:nvSpPr>
          <p:cNvPr id="49168" name="Text Box 30"/>
          <p:cNvSpPr txBox="1">
            <a:spLocks noChangeArrowheads="1"/>
          </p:cNvSpPr>
          <p:nvPr/>
        </p:nvSpPr>
        <p:spPr bwMode="auto">
          <a:xfrm>
            <a:off x="3570973" y="2645445"/>
            <a:ext cx="292068" cy="325602"/>
          </a:xfrm>
          <a:prstGeom prst="rect">
            <a:avLst/>
          </a:prstGeom>
          <a:noFill/>
          <a:ln w="12700">
            <a:noFill/>
            <a:miter lim="800000"/>
            <a:headEnd type="none" w="sm" len="sm"/>
            <a:tailEnd type="none" w="sm" len="sm"/>
          </a:ln>
        </p:spPr>
        <p:txBody>
          <a:bodyPr wrap="none">
            <a:spAutoFit/>
          </a:bodyPr>
          <a:lstStyle/>
          <a:p>
            <a:pPr eaLnBrk="1" hangingPunct="1"/>
            <a:r>
              <a:rPr lang="en-US" sz="1516" b="1">
                <a:sym typeface="Symbol" pitchFamily="18" charset="2"/>
              </a:rPr>
              <a:t></a:t>
            </a:r>
            <a:endParaRPr lang="en-US" sz="1516"/>
          </a:p>
        </p:txBody>
      </p:sp>
      <p:sp>
        <p:nvSpPr>
          <p:cNvPr id="49169" name="Text Box 31"/>
          <p:cNvSpPr txBox="1">
            <a:spLocks noChangeArrowheads="1"/>
          </p:cNvSpPr>
          <p:nvPr/>
        </p:nvSpPr>
        <p:spPr bwMode="auto">
          <a:xfrm>
            <a:off x="3570973" y="4782553"/>
            <a:ext cx="292068" cy="325602"/>
          </a:xfrm>
          <a:prstGeom prst="rect">
            <a:avLst/>
          </a:prstGeom>
          <a:noFill/>
          <a:ln w="12700">
            <a:noFill/>
            <a:miter lim="800000"/>
            <a:headEnd type="none" w="sm" len="sm"/>
            <a:tailEnd type="none" w="sm" len="sm"/>
          </a:ln>
        </p:spPr>
        <p:txBody>
          <a:bodyPr wrap="none">
            <a:spAutoFit/>
          </a:bodyPr>
          <a:lstStyle/>
          <a:p>
            <a:pPr eaLnBrk="1" hangingPunct="1"/>
            <a:r>
              <a:rPr lang="en-US" sz="1516" b="1">
                <a:sym typeface="Symbol" pitchFamily="18" charset="2"/>
              </a:rPr>
              <a:t></a:t>
            </a:r>
            <a:endParaRPr lang="en-US" sz="1516"/>
          </a:p>
        </p:txBody>
      </p:sp>
      <p:sp>
        <p:nvSpPr>
          <p:cNvPr id="49170" name="Text Box 32"/>
          <p:cNvSpPr txBox="1">
            <a:spLocks noChangeArrowheads="1"/>
          </p:cNvSpPr>
          <p:nvPr/>
        </p:nvSpPr>
        <p:spPr bwMode="auto">
          <a:xfrm>
            <a:off x="2429477" y="3741821"/>
            <a:ext cx="269626" cy="325602"/>
          </a:xfrm>
          <a:prstGeom prst="rect">
            <a:avLst/>
          </a:prstGeom>
          <a:noFill/>
          <a:ln w="12700">
            <a:noFill/>
            <a:miter lim="800000"/>
            <a:headEnd type="none" w="sm" len="sm"/>
            <a:tailEnd type="none" w="sm" len="sm"/>
          </a:ln>
        </p:spPr>
        <p:txBody>
          <a:bodyPr wrap="none">
            <a:spAutoFit/>
          </a:bodyPr>
          <a:lstStyle/>
          <a:p>
            <a:pPr eaLnBrk="1" hangingPunct="1"/>
            <a:r>
              <a:rPr lang="en-US" sz="1516">
                <a:sym typeface="Symbol" pitchFamily="18" charset="2"/>
              </a:rPr>
              <a:t>x</a:t>
            </a:r>
            <a:endParaRPr lang="en-US" sz="1516"/>
          </a:p>
        </p:txBody>
      </p:sp>
      <p:cxnSp>
        <p:nvCxnSpPr>
          <p:cNvPr id="49171" name="AutoShape 34"/>
          <p:cNvCxnSpPr>
            <a:cxnSpLocks noChangeShapeType="1"/>
            <a:stCxn id="49183" idx="1"/>
            <a:endCxn id="49179" idx="3"/>
          </p:cNvCxnSpPr>
          <p:nvPr/>
        </p:nvCxnSpPr>
        <p:spPr bwMode="auto">
          <a:xfrm rot="10800000" flipV="1">
            <a:off x="5571224" y="1709989"/>
            <a:ext cx="363955" cy="76701"/>
          </a:xfrm>
          <a:prstGeom prst="bentConnector3">
            <a:avLst>
              <a:gd name="adj1" fmla="val 50000"/>
            </a:avLst>
          </a:prstGeom>
          <a:noFill/>
          <a:ln w="9525">
            <a:solidFill>
              <a:schemeClr val="tx1"/>
            </a:solidFill>
            <a:miter lim="800000"/>
            <a:headEnd/>
            <a:tailEnd/>
          </a:ln>
        </p:spPr>
      </p:cxnSp>
      <p:cxnSp>
        <p:nvCxnSpPr>
          <p:cNvPr id="49172" name="AutoShape 35"/>
          <p:cNvCxnSpPr>
            <a:cxnSpLocks noChangeShapeType="1"/>
            <a:stCxn id="49184" idx="1"/>
            <a:endCxn id="49179" idx="3"/>
          </p:cNvCxnSpPr>
          <p:nvPr/>
        </p:nvCxnSpPr>
        <p:spPr bwMode="auto">
          <a:xfrm rot="10800000">
            <a:off x="5571224" y="1786690"/>
            <a:ext cx="363955" cy="360947"/>
          </a:xfrm>
          <a:prstGeom prst="bentConnector3">
            <a:avLst>
              <a:gd name="adj1" fmla="val 50000"/>
            </a:avLst>
          </a:prstGeom>
          <a:noFill/>
          <a:ln w="9525">
            <a:solidFill>
              <a:schemeClr val="tx1"/>
            </a:solidFill>
            <a:miter lim="800000"/>
            <a:headEnd/>
            <a:tailEnd/>
          </a:ln>
        </p:spPr>
      </p:cxnSp>
      <p:cxnSp>
        <p:nvCxnSpPr>
          <p:cNvPr id="49173" name="AutoShape 36"/>
          <p:cNvCxnSpPr>
            <a:cxnSpLocks noChangeShapeType="1"/>
            <a:endCxn id="49180" idx="3"/>
          </p:cNvCxnSpPr>
          <p:nvPr/>
        </p:nvCxnSpPr>
        <p:spPr bwMode="auto">
          <a:xfrm rot="10800000" flipV="1">
            <a:off x="5571224" y="2773279"/>
            <a:ext cx="363955" cy="186489"/>
          </a:xfrm>
          <a:prstGeom prst="bentConnector3">
            <a:avLst>
              <a:gd name="adj1" fmla="val 50000"/>
            </a:avLst>
          </a:prstGeom>
          <a:noFill/>
          <a:ln w="9525">
            <a:solidFill>
              <a:schemeClr val="tx1"/>
            </a:solidFill>
            <a:miter lim="800000"/>
            <a:headEnd/>
            <a:tailEnd/>
          </a:ln>
        </p:spPr>
      </p:cxnSp>
      <p:cxnSp>
        <p:nvCxnSpPr>
          <p:cNvPr id="49174" name="AutoShape 37"/>
          <p:cNvCxnSpPr>
            <a:cxnSpLocks noChangeShapeType="1"/>
            <a:stCxn id="49186" idx="1"/>
            <a:endCxn id="49180" idx="3"/>
          </p:cNvCxnSpPr>
          <p:nvPr/>
        </p:nvCxnSpPr>
        <p:spPr bwMode="auto">
          <a:xfrm rot="10800000">
            <a:off x="5571224" y="2959769"/>
            <a:ext cx="363955" cy="279734"/>
          </a:xfrm>
          <a:prstGeom prst="bentConnector3">
            <a:avLst>
              <a:gd name="adj1" fmla="val 50000"/>
            </a:avLst>
          </a:prstGeom>
          <a:noFill/>
          <a:ln w="9525">
            <a:solidFill>
              <a:schemeClr val="tx1"/>
            </a:solidFill>
            <a:miter lim="800000"/>
            <a:headEnd/>
            <a:tailEnd/>
          </a:ln>
        </p:spPr>
      </p:cxnSp>
      <p:cxnSp>
        <p:nvCxnSpPr>
          <p:cNvPr id="49175" name="AutoShape 38"/>
          <p:cNvCxnSpPr>
            <a:cxnSpLocks noChangeShapeType="1"/>
            <a:stCxn id="49187" idx="1"/>
            <a:endCxn id="49181" idx="3"/>
          </p:cNvCxnSpPr>
          <p:nvPr/>
        </p:nvCxnSpPr>
        <p:spPr bwMode="auto">
          <a:xfrm rot="10800000" flipV="1">
            <a:off x="5571225" y="4119314"/>
            <a:ext cx="363955" cy="366209"/>
          </a:xfrm>
          <a:prstGeom prst="bentConnector3">
            <a:avLst>
              <a:gd name="adj1" fmla="val 50000"/>
            </a:avLst>
          </a:prstGeom>
          <a:noFill/>
          <a:ln w="9525">
            <a:solidFill>
              <a:schemeClr val="tx1"/>
            </a:solidFill>
            <a:miter lim="800000"/>
            <a:headEnd/>
            <a:tailEnd/>
          </a:ln>
        </p:spPr>
      </p:cxnSp>
      <p:cxnSp>
        <p:nvCxnSpPr>
          <p:cNvPr id="49176" name="AutoShape 39"/>
          <p:cNvCxnSpPr>
            <a:cxnSpLocks noChangeShapeType="1"/>
            <a:stCxn id="49188" idx="1"/>
            <a:endCxn id="49181" idx="3"/>
          </p:cNvCxnSpPr>
          <p:nvPr/>
        </p:nvCxnSpPr>
        <p:spPr bwMode="auto">
          <a:xfrm rot="10800000">
            <a:off x="5571225" y="4485525"/>
            <a:ext cx="363955" cy="242141"/>
          </a:xfrm>
          <a:prstGeom prst="bentConnector3">
            <a:avLst>
              <a:gd name="adj1" fmla="val 50000"/>
            </a:avLst>
          </a:prstGeom>
          <a:noFill/>
          <a:ln w="9525">
            <a:solidFill>
              <a:schemeClr val="tx1"/>
            </a:solidFill>
            <a:miter lim="800000"/>
            <a:headEnd/>
            <a:tailEnd/>
          </a:ln>
        </p:spPr>
      </p:cxnSp>
      <p:cxnSp>
        <p:nvCxnSpPr>
          <p:cNvPr id="49177" name="AutoShape 40"/>
          <p:cNvCxnSpPr>
            <a:cxnSpLocks noChangeShapeType="1"/>
            <a:stCxn id="49189" idx="1"/>
            <a:endCxn id="49182" idx="3"/>
          </p:cNvCxnSpPr>
          <p:nvPr/>
        </p:nvCxnSpPr>
        <p:spPr bwMode="auto">
          <a:xfrm rot="10800000" flipV="1">
            <a:off x="5571225" y="5226218"/>
            <a:ext cx="363955" cy="617379"/>
          </a:xfrm>
          <a:prstGeom prst="bentConnector3">
            <a:avLst>
              <a:gd name="adj1" fmla="val 50000"/>
            </a:avLst>
          </a:prstGeom>
          <a:noFill/>
          <a:ln w="9525">
            <a:solidFill>
              <a:schemeClr val="tx1"/>
            </a:solidFill>
            <a:miter lim="800000"/>
            <a:headEnd/>
            <a:tailEnd/>
          </a:ln>
        </p:spPr>
      </p:cxnSp>
      <p:cxnSp>
        <p:nvCxnSpPr>
          <p:cNvPr id="49178" name="AutoShape 41"/>
          <p:cNvCxnSpPr>
            <a:cxnSpLocks noChangeShapeType="1"/>
            <a:stCxn id="49191" idx="1"/>
            <a:endCxn id="49182" idx="3"/>
          </p:cNvCxnSpPr>
          <p:nvPr/>
        </p:nvCxnSpPr>
        <p:spPr bwMode="auto">
          <a:xfrm rot="10800000">
            <a:off x="5571225" y="5843598"/>
            <a:ext cx="363955" cy="280477"/>
          </a:xfrm>
          <a:prstGeom prst="bentConnector3">
            <a:avLst>
              <a:gd name="adj1" fmla="val 50000"/>
            </a:avLst>
          </a:prstGeom>
          <a:noFill/>
          <a:ln w="9525">
            <a:solidFill>
              <a:schemeClr val="tx1"/>
            </a:solidFill>
            <a:miter lim="800000"/>
            <a:headEnd/>
            <a:tailEnd/>
          </a:ln>
        </p:spPr>
      </p:cxnSp>
      <p:sp>
        <p:nvSpPr>
          <p:cNvPr id="49179" name="Text Box 42"/>
          <p:cNvSpPr txBox="1">
            <a:spLocks noChangeArrowheads="1"/>
          </p:cNvSpPr>
          <p:nvPr/>
        </p:nvSpPr>
        <p:spPr bwMode="auto">
          <a:xfrm>
            <a:off x="4500413" y="1601705"/>
            <a:ext cx="1070811" cy="573003"/>
          </a:xfrm>
          <a:prstGeom prst="rect">
            <a:avLst/>
          </a:prstGeom>
          <a:solidFill>
            <a:srgbClr val="D5D5D5"/>
          </a:solidFill>
          <a:ln w="6350" algn="ctr">
            <a:solidFill>
              <a:schemeClr val="tx1"/>
            </a:solidFill>
            <a:miter lim="800000"/>
            <a:headEnd/>
            <a:tailEnd/>
          </a:ln>
        </p:spPr>
        <p:txBody>
          <a:bodyPr lIns="0" tIns="0" rIns="0" bIns="0" anchor="ctr"/>
          <a:lstStyle/>
          <a:p>
            <a:pPr algn="ctr">
              <a:lnSpc>
                <a:spcPct val="85000"/>
              </a:lnSpc>
            </a:pPr>
            <a:r>
              <a:rPr lang="ru-RU" sz="1516" dirty="0" err="1"/>
              <a:t>Сотув</a:t>
            </a:r>
            <a:endParaRPr lang="en-US" sz="1516" dirty="0"/>
          </a:p>
        </p:txBody>
      </p:sp>
      <p:sp>
        <p:nvSpPr>
          <p:cNvPr id="49180" name="Text Box 43"/>
          <p:cNvSpPr txBox="1">
            <a:spLocks noChangeArrowheads="1"/>
          </p:cNvSpPr>
          <p:nvPr/>
        </p:nvSpPr>
        <p:spPr bwMode="auto">
          <a:xfrm>
            <a:off x="4500413" y="2674018"/>
            <a:ext cx="1070811" cy="571500"/>
          </a:xfrm>
          <a:prstGeom prst="rect">
            <a:avLst/>
          </a:prstGeom>
          <a:solidFill>
            <a:srgbClr val="D5D5D5"/>
          </a:solidFill>
          <a:ln w="6350" algn="ctr">
            <a:solidFill>
              <a:schemeClr val="tx1"/>
            </a:solidFill>
            <a:miter lim="800000"/>
            <a:headEnd/>
            <a:tailEnd/>
          </a:ln>
        </p:spPr>
        <p:txBody>
          <a:bodyPr lIns="0" tIns="0" rIns="0" bIns="0" anchor="ctr"/>
          <a:lstStyle/>
          <a:p>
            <a:pPr algn="ctr">
              <a:lnSpc>
                <a:spcPct val="85000"/>
              </a:lnSpc>
            </a:pPr>
            <a:r>
              <a:rPr lang="ru-RU" sz="1516" dirty="0" err="1"/>
              <a:t>Харажатлар</a:t>
            </a:r>
            <a:endParaRPr lang="en-US" sz="1516" dirty="0"/>
          </a:p>
        </p:txBody>
      </p:sp>
      <p:sp>
        <p:nvSpPr>
          <p:cNvPr id="49181" name="Text Box 44"/>
          <p:cNvSpPr txBox="1">
            <a:spLocks noChangeArrowheads="1"/>
          </p:cNvSpPr>
          <p:nvPr/>
        </p:nvSpPr>
        <p:spPr bwMode="auto">
          <a:xfrm>
            <a:off x="4500413" y="4199021"/>
            <a:ext cx="1070811" cy="573004"/>
          </a:xfrm>
          <a:prstGeom prst="rect">
            <a:avLst/>
          </a:prstGeom>
          <a:solidFill>
            <a:srgbClr val="D5D5D5"/>
          </a:solidFill>
          <a:ln w="6350">
            <a:solidFill>
              <a:schemeClr val="tx1"/>
            </a:solidFill>
            <a:miter lim="800000"/>
            <a:headEnd/>
            <a:tailEnd/>
          </a:ln>
        </p:spPr>
        <p:txBody>
          <a:bodyPr lIns="0" tIns="0" rIns="0" bIns="0" anchor="ctr"/>
          <a:lstStyle/>
          <a:p>
            <a:pPr algn="ctr">
              <a:lnSpc>
                <a:spcPct val="85000"/>
              </a:lnSpc>
            </a:pPr>
            <a:r>
              <a:rPr lang="uz-Cyrl-UZ" sz="1516" dirty="0"/>
              <a:t>Узоқ муддатли активлар</a:t>
            </a:r>
            <a:endParaRPr lang="en-US" sz="1516" dirty="0"/>
          </a:p>
        </p:txBody>
      </p:sp>
      <p:sp>
        <p:nvSpPr>
          <p:cNvPr id="49182" name="Text Box 45"/>
          <p:cNvSpPr txBox="1">
            <a:spLocks noChangeArrowheads="1"/>
          </p:cNvSpPr>
          <p:nvPr/>
        </p:nvSpPr>
        <p:spPr bwMode="auto">
          <a:xfrm>
            <a:off x="4500413" y="5483392"/>
            <a:ext cx="1070811" cy="720410"/>
          </a:xfrm>
          <a:prstGeom prst="rect">
            <a:avLst/>
          </a:prstGeom>
          <a:solidFill>
            <a:srgbClr val="D5D5D5"/>
          </a:solidFill>
          <a:ln w="6350">
            <a:solidFill>
              <a:schemeClr val="tx1"/>
            </a:solidFill>
            <a:miter lim="800000"/>
            <a:headEnd/>
            <a:tailEnd/>
          </a:ln>
        </p:spPr>
        <p:txBody>
          <a:bodyPr lIns="0" tIns="0" rIns="0" bIns="0" anchor="ctr"/>
          <a:lstStyle/>
          <a:p>
            <a:pPr algn="ctr">
              <a:lnSpc>
                <a:spcPct val="85000"/>
              </a:lnSpc>
            </a:pPr>
            <a:r>
              <a:rPr lang="ru-RU" sz="1516" dirty="0"/>
              <a:t>Соф </a:t>
            </a:r>
            <a:r>
              <a:rPr lang="ru-RU" sz="1516" dirty="0" err="1"/>
              <a:t>айланма</a:t>
            </a:r>
            <a:r>
              <a:rPr lang="ru-RU" sz="1516" dirty="0"/>
              <a:t> </a:t>
            </a:r>
            <a:r>
              <a:rPr lang="ru-RU" sz="1516" dirty="0" err="1"/>
              <a:t>активлар</a:t>
            </a:r>
            <a:endParaRPr lang="en-US" sz="1516" dirty="0"/>
          </a:p>
        </p:txBody>
      </p:sp>
      <p:sp>
        <p:nvSpPr>
          <p:cNvPr id="49183" name="Text Box 46"/>
          <p:cNvSpPr txBox="1">
            <a:spLocks noChangeArrowheads="1"/>
          </p:cNvSpPr>
          <p:nvPr/>
        </p:nvSpPr>
        <p:spPr bwMode="auto">
          <a:xfrm>
            <a:off x="5935179" y="1607721"/>
            <a:ext cx="1281363" cy="400050"/>
          </a:xfrm>
          <a:prstGeom prst="rect">
            <a:avLst/>
          </a:prstGeom>
          <a:solidFill>
            <a:srgbClr val="D5D5D5"/>
          </a:solidFill>
          <a:ln w="6350" algn="ctr">
            <a:solidFill>
              <a:schemeClr val="tx1"/>
            </a:solidFill>
            <a:miter lim="800000"/>
            <a:headEnd/>
            <a:tailEnd/>
          </a:ln>
        </p:spPr>
        <p:txBody>
          <a:bodyPr lIns="68211" tIns="0" rIns="0" bIns="0" anchor="ctr"/>
          <a:lstStyle/>
          <a:p>
            <a:pPr>
              <a:lnSpc>
                <a:spcPct val="85000"/>
              </a:lnSpc>
            </a:pPr>
            <a:r>
              <a:rPr lang="ru-RU" sz="1705" dirty="0" err="1"/>
              <a:t>Миқдори</a:t>
            </a:r>
            <a:r>
              <a:rPr lang="ru-RU" sz="1705" dirty="0"/>
              <a:t> </a:t>
            </a:r>
            <a:endParaRPr lang="en-US" sz="1705" dirty="0"/>
          </a:p>
        </p:txBody>
      </p:sp>
      <p:sp>
        <p:nvSpPr>
          <p:cNvPr id="49184" name="Text Box 47"/>
          <p:cNvSpPr txBox="1">
            <a:spLocks noChangeArrowheads="1"/>
          </p:cNvSpPr>
          <p:nvPr/>
        </p:nvSpPr>
        <p:spPr bwMode="auto">
          <a:xfrm>
            <a:off x="5935179" y="2070936"/>
            <a:ext cx="1281363" cy="397042"/>
          </a:xfrm>
          <a:prstGeom prst="rect">
            <a:avLst/>
          </a:prstGeom>
          <a:solidFill>
            <a:srgbClr val="D5D5D5"/>
          </a:solidFill>
          <a:ln w="6350" algn="ctr">
            <a:solidFill>
              <a:schemeClr val="tx1"/>
            </a:solidFill>
            <a:miter lim="800000"/>
            <a:headEnd/>
            <a:tailEnd/>
          </a:ln>
        </p:spPr>
        <p:txBody>
          <a:bodyPr lIns="68211" tIns="0" rIns="0" bIns="0" anchor="ctr"/>
          <a:lstStyle/>
          <a:p>
            <a:pPr>
              <a:lnSpc>
                <a:spcPct val="85000"/>
              </a:lnSpc>
            </a:pPr>
            <a:r>
              <a:rPr lang="uz-Cyrl-UZ" sz="1705" dirty="0"/>
              <a:t>Чиқиш нархи</a:t>
            </a:r>
            <a:endParaRPr lang="en-US" sz="1705" dirty="0"/>
          </a:p>
        </p:txBody>
      </p:sp>
      <p:sp>
        <p:nvSpPr>
          <p:cNvPr id="49185" name="Text Box 48"/>
          <p:cNvSpPr txBox="1">
            <a:spLocks noChangeArrowheads="1"/>
          </p:cNvSpPr>
          <p:nvPr/>
        </p:nvSpPr>
        <p:spPr bwMode="auto">
          <a:xfrm>
            <a:off x="5935179" y="2573255"/>
            <a:ext cx="1281363" cy="398546"/>
          </a:xfrm>
          <a:prstGeom prst="rect">
            <a:avLst/>
          </a:prstGeom>
          <a:solidFill>
            <a:srgbClr val="D5D5D5"/>
          </a:solidFill>
          <a:ln w="6350" algn="ctr">
            <a:solidFill>
              <a:schemeClr val="tx1"/>
            </a:solidFill>
            <a:miter lim="800000"/>
            <a:headEnd/>
            <a:tailEnd/>
          </a:ln>
        </p:spPr>
        <p:txBody>
          <a:bodyPr lIns="68211" tIns="0" rIns="0" bIns="0" anchor="ctr"/>
          <a:lstStyle/>
          <a:p>
            <a:pPr>
              <a:lnSpc>
                <a:spcPct val="85000"/>
              </a:lnSpc>
            </a:pPr>
            <a:r>
              <a:rPr lang="uz-Cyrl-UZ" sz="1705" dirty="0"/>
              <a:t>Миқдори</a:t>
            </a:r>
            <a:endParaRPr lang="en-US" sz="1705" dirty="0"/>
          </a:p>
        </p:txBody>
      </p:sp>
      <p:sp>
        <p:nvSpPr>
          <p:cNvPr id="49186" name="Text Box 49"/>
          <p:cNvSpPr txBox="1">
            <a:spLocks noChangeArrowheads="1"/>
          </p:cNvSpPr>
          <p:nvPr/>
        </p:nvSpPr>
        <p:spPr bwMode="auto">
          <a:xfrm>
            <a:off x="5935179" y="3039478"/>
            <a:ext cx="1281363" cy="398546"/>
          </a:xfrm>
          <a:prstGeom prst="rect">
            <a:avLst/>
          </a:prstGeom>
          <a:solidFill>
            <a:srgbClr val="D5D5D5"/>
          </a:solidFill>
          <a:ln w="6350" algn="ctr">
            <a:solidFill>
              <a:schemeClr val="tx1"/>
            </a:solidFill>
            <a:miter lim="800000"/>
            <a:headEnd/>
            <a:tailEnd/>
          </a:ln>
        </p:spPr>
        <p:txBody>
          <a:bodyPr lIns="68211" tIns="0" rIns="0" bIns="0" anchor="ctr"/>
          <a:lstStyle/>
          <a:p>
            <a:pPr>
              <a:lnSpc>
                <a:spcPct val="85000"/>
              </a:lnSpc>
            </a:pPr>
            <a:r>
              <a:rPr lang="uz-Cyrl-UZ" sz="1200" dirty="0"/>
              <a:t>Хом-ашё ресурслари нархи</a:t>
            </a:r>
            <a:endParaRPr lang="en-US" sz="1200" dirty="0"/>
          </a:p>
        </p:txBody>
      </p:sp>
      <p:sp>
        <p:nvSpPr>
          <p:cNvPr id="49187" name="Text Box 50"/>
          <p:cNvSpPr txBox="1">
            <a:spLocks noChangeArrowheads="1"/>
          </p:cNvSpPr>
          <p:nvPr/>
        </p:nvSpPr>
        <p:spPr bwMode="auto">
          <a:xfrm>
            <a:off x="5935179" y="3835070"/>
            <a:ext cx="1281363" cy="568489"/>
          </a:xfrm>
          <a:prstGeom prst="rect">
            <a:avLst/>
          </a:prstGeom>
          <a:solidFill>
            <a:srgbClr val="D5D5D5"/>
          </a:solidFill>
          <a:ln w="6350">
            <a:solidFill>
              <a:schemeClr val="tx1"/>
            </a:solidFill>
            <a:miter lim="800000"/>
            <a:headEnd/>
            <a:tailEnd/>
          </a:ln>
        </p:spPr>
        <p:txBody>
          <a:bodyPr lIns="68211" tIns="0" rIns="0" bIns="0" anchor="ctr"/>
          <a:lstStyle/>
          <a:p>
            <a:pPr>
              <a:lnSpc>
                <a:spcPct val="85000"/>
              </a:lnSpc>
            </a:pPr>
            <a:r>
              <a:rPr lang="ru-RU" sz="1137" dirty="0" err="1"/>
              <a:t>Узоқ муддатли</a:t>
            </a:r>
            <a:r>
              <a:rPr lang="ru-RU" sz="1137" dirty="0"/>
              <a:t> </a:t>
            </a:r>
            <a:r>
              <a:rPr lang="ru-RU" sz="1137" dirty="0" err="1"/>
              <a:t>активлар</a:t>
            </a:r>
            <a:r>
              <a:rPr lang="ru-RU" sz="1137" dirty="0"/>
              <a:t> </a:t>
            </a:r>
            <a:r>
              <a:rPr lang="en-US" sz="1137" dirty="0"/>
              <a:t>(</a:t>
            </a:r>
            <a:r>
              <a:rPr lang="ru-RU" sz="1137" dirty="0" err="1"/>
              <a:t>операцион</a:t>
            </a:r>
            <a:r>
              <a:rPr lang="en-US" sz="1705" dirty="0"/>
              <a:t>)</a:t>
            </a:r>
          </a:p>
        </p:txBody>
      </p:sp>
      <p:sp>
        <p:nvSpPr>
          <p:cNvPr id="49188" name="Text Box 51"/>
          <p:cNvSpPr txBox="1">
            <a:spLocks noChangeArrowheads="1"/>
          </p:cNvSpPr>
          <p:nvPr/>
        </p:nvSpPr>
        <p:spPr bwMode="auto">
          <a:xfrm>
            <a:off x="5935179" y="4469732"/>
            <a:ext cx="1370111" cy="515865"/>
          </a:xfrm>
          <a:prstGeom prst="rect">
            <a:avLst/>
          </a:prstGeom>
          <a:solidFill>
            <a:srgbClr val="D5D5D5"/>
          </a:solidFill>
          <a:ln w="6350">
            <a:solidFill>
              <a:schemeClr val="tx1"/>
            </a:solidFill>
            <a:miter lim="800000"/>
            <a:headEnd/>
            <a:tailEnd/>
          </a:ln>
        </p:spPr>
        <p:txBody>
          <a:bodyPr lIns="68211" tIns="0" rIns="0" bIns="0" anchor="ctr"/>
          <a:lstStyle/>
          <a:p>
            <a:pPr>
              <a:lnSpc>
                <a:spcPct val="85000"/>
              </a:lnSpc>
            </a:pPr>
            <a:r>
              <a:rPr lang="uz-Cyrl-UZ" sz="1137" dirty="0"/>
              <a:t>Ишлаб чиқаришда иштирок этмайдиган асосий воситалар</a:t>
            </a:r>
            <a:endParaRPr lang="en-US" sz="1137" dirty="0"/>
          </a:p>
        </p:txBody>
      </p:sp>
      <p:sp>
        <p:nvSpPr>
          <p:cNvPr id="49189" name="Text Box 52"/>
          <p:cNvSpPr txBox="1">
            <a:spLocks noChangeArrowheads="1"/>
          </p:cNvSpPr>
          <p:nvPr/>
        </p:nvSpPr>
        <p:spPr bwMode="auto">
          <a:xfrm>
            <a:off x="5935179" y="5027697"/>
            <a:ext cx="1281363" cy="397042"/>
          </a:xfrm>
          <a:prstGeom prst="rect">
            <a:avLst/>
          </a:prstGeom>
          <a:solidFill>
            <a:srgbClr val="D5D5D5"/>
          </a:solidFill>
          <a:ln w="6350">
            <a:solidFill>
              <a:schemeClr val="tx1"/>
            </a:solidFill>
            <a:miter lim="800000"/>
            <a:headEnd/>
            <a:tailEnd/>
          </a:ln>
        </p:spPr>
        <p:txBody>
          <a:bodyPr lIns="68211" tIns="0" rIns="0" bIns="0" anchor="ctr"/>
          <a:lstStyle/>
          <a:p>
            <a:pPr>
              <a:lnSpc>
                <a:spcPct val="85000"/>
              </a:lnSpc>
            </a:pPr>
            <a:r>
              <a:rPr lang="ru-RU" sz="1400" dirty="0" err="1"/>
              <a:t>Товар-моддий</a:t>
            </a:r>
            <a:r>
              <a:rPr lang="ru-RU" sz="1400" dirty="0"/>
              <a:t> </a:t>
            </a:r>
            <a:r>
              <a:rPr lang="ru-RU" sz="1400" dirty="0" err="1"/>
              <a:t>захиралар</a:t>
            </a:r>
            <a:r>
              <a:rPr lang="ru-RU" sz="1400" dirty="0"/>
              <a:t> </a:t>
            </a:r>
            <a:endParaRPr lang="en-US" sz="1400" dirty="0"/>
          </a:p>
        </p:txBody>
      </p:sp>
      <p:sp>
        <p:nvSpPr>
          <p:cNvPr id="49190" name="Text Box 53"/>
          <p:cNvSpPr txBox="1">
            <a:spLocks noChangeArrowheads="1"/>
          </p:cNvSpPr>
          <p:nvPr/>
        </p:nvSpPr>
        <p:spPr bwMode="auto">
          <a:xfrm>
            <a:off x="5935179" y="5477376"/>
            <a:ext cx="1281363" cy="397042"/>
          </a:xfrm>
          <a:prstGeom prst="rect">
            <a:avLst/>
          </a:prstGeom>
          <a:solidFill>
            <a:srgbClr val="D5D5D5"/>
          </a:solidFill>
          <a:ln w="6350">
            <a:solidFill>
              <a:schemeClr val="tx1"/>
            </a:solidFill>
            <a:miter lim="800000"/>
            <a:headEnd/>
            <a:tailEnd/>
          </a:ln>
        </p:spPr>
        <p:txBody>
          <a:bodyPr lIns="68211" tIns="0" rIns="0" bIns="0" anchor="ctr"/>
          <a:lstStyle/>
          <a:p>
            <a:pPr>
              <a:lnSpc>
                <a:spcPct val="85000"/>
              </a:lnSpc>
            </a:pPr>
            <a:r>
              <a:rPr lang="ru-RU" sz="1400" dirty="0"/>
              <a:t>Дебитор </a:t>
            </a:r>
            <a:r>
              <a:rPr lang="ru-RU" sz="1400" dirty="0" err="1"/>
              <a:t>қарздорлик</a:t>
            </a:r>
            <a:endParaRPr lang="en-US" sz="1400" dirty="0"/>
          </a:p>
        </p:txBody>
      </p:sp>
      <p:sp>
        <p:nvSpPr>
          <p:cNvPr id="49191" name="Text Box 54"/>
          <p:cNvSpPr txBox="1">
            <a:spLocks noChangeArrowheads="1"/>
          </p:cNvSpPr>
          <p:nvPr/>
        </p:nvSpPr>
        <p:spPr bwMode="auto">
          <a:xfrm>
            <a:off x="5935179" y="5925553"/>
            <a:ext cx="1281363" cy="397042"/>
          </a:xfrm>
          <a:prstGeom prst="rect">
            <a:avLst/>
          </a:prstGeom>
          <a:solidFill>
            <a:srgbClr val="D5D5D5"/>
          </a:solidFill>
          <a:ln w="6350">
            <a:solidFill>
              <a:schemeClr val="tx1"/>
            </a:solidFill>
            <a:miter lim="800000"/>
            <a:headEnd/>
            <a:tailEnd/>
          </a:ln>
        </p:spPr>
        <p:txBody>
          <a:bodyPr lIns="68211" tIns="0" rIns="0" bIns="0" anchor="ctr"/>
          <a:lstStyle/>
          <a:p>
            <a:pPr>
              <a:lnSpc>
                <a:spcPct val="85000"/>
              </a:lnSpc>
            </a:pPr>
            <a:r>
              <a:rPr lang="uz-Cyrl-UZ" sz="1200" dirty="0"/>
              <a:t>Фоизсиз мажбуриятлар</a:t>
            </a:r>
            <a:endParaRPr lang="en-US" sz="1200" dirty="0"/>
          </a:p>
        </p:txBody>
      </p:sp>
      <p:cxnSp>
        <p:nvCxnSpPr>
          <p:cNvPr id="49192" name="AutoShape 65"/>
          <p:cNvCxnSpPr>
            <a:cxnSpLocks noChangeShapeType="1"/>
            <a:stCxn id="49158" idx="3"/>
            <a:endCxn id="49179" idx="1"/>
          </p:cNvCxnSpPr>
          <p:nvPr/>
        </p:nvCxnSpPr>
        <p:spPr bwMode="auto">
          <a:xfrm flipV="1">
            <a:off x="4187592" y="1786689"/>
            <a:ext cx="312821" cy="348916"/>
          </a:xfrm>
          <a:prstGeom prst="bentConnector3">
            <a:avLst>
              <a:gd name="adj1" fmla="val 50000"/>
            </a:avLst>
          </a:prstGeom>
          <a:noFill/>
          <a:ln w="9525">
            <a:solidFill>
              <a:schemeClr val="tx1"/>
            </a:solidFill>
            <a:miter lim="800000"/>
            <a:headEnd/>
            <a:tailEnd/>
          </a:ln>
        </p:spPr>
      </p:cxnSp>
      <p:cxnSp>
        <p:nvCxnSpPr>
          <p:cNvPr id="49193" name="AutoShape 66"/>
          <p:cNvCxnSpPr>
            <a:cxnSpLocks noChangeShapeType="1"/>
            <a:stCxn id="49158" idx="3"/>
            <a:endCxn id="49180" idx="1"/>
          </p:cNvCxnSpPr>
          <p:nvPr/>
        </p:nvCxnSpPr>
        <p:spPr bwMode="auto">
          <a:xfrm>
            <a:off x="4187592" y="2135606"/>
            <a:ext cx="312821" cy="666249"/>
          </a:xfrm>
          <a:prstGeom prst="bentConnector3">
            <a:avLst>
              <a:gd name="adj1" fmla="val 50000"/>
            </a:avLst>
          </a:prstGeom>
          <a:noFill/>
          <a:ln w="9525">
            <a:solidFill>
              <a:schemeClr val="tx1"/>
            </a:solidFill>
            <a:miter lim="800000"/>
            <a:headEnd/>
            <a:tailEnd/>
          </a:ln>
        </p:spPr>
      </p:cxnSp>
      <p:cxnSp>
        <p:nvCxnSpPr>
          <p:cNvPr id="49194" name="AutoShape 67"/>
          <p:cNvCxnSpPr>
            <a:cxnSpLocks noChangeShapeType="1"/>
            <a:stCxn id="49161" idx="3"/>
            <a:endCxn id="49181" idx="1"/>
          </p:cNvCxnSpPr>
          <p:nvPr/>
        </p:nvCxnSpPr>
        <p:spPr bwMode="auto">
          <a:xfrm flipV="1">
            <a:off x="4187592" y="4485523"/>
            <a:ext cx="312821" cy="1007659"/>
          </a:xfrm>
          <a:prstGeom prst="bentConnector3">
            <a:avLst>
              <a:gd name="adj1" fmla="val 50000"/>
            </a:avLst>
          </a:prstGeom>
          <a:noFill/>
          <a:ln w="9525">
            <a:solidFill>
              <a:schemeClr val="tx1"/>
            </a:solidFill>
            <a:miter lim="800000"/>
            <a:headEnd/>
            <a:tailEnd/>
          </a:ln>
        </p:spPr>
      </p:cxnSp>
      <p:cxnSp>
        <p:nvCxnSpPr>
          <p:cNvPr id="49195" name="AutoShape 68"/>
          <p:cNvCxnSpPr>
            <a:cxnSpLocks noChangeShapeType="1"/>
            <a:stCxn id="49161" idx="3"/>
            <a:endCxn id="49182" idx="1"/>
          </p:cNvCxnSpPr>
          <p:nvPr/>
        </p:nvCxnSpPr>
        <p:spPr bwMode="auto">
          <a:xfrm>
            <a:off x="4187592" y="5493182"/>
            <a:ext cx="312821" cy="350415"/>
          </a:xfrm>
          <a:prstGeom prst="bentConnector3">
            <a:avLst>
              <a:gd name="adj1" fmla="val 50000"/>
            </a:avLst>
          </a:prstGeom>
          <a:noFill/>
          <a:ln w="9525">
            <a:solidFill>
              <a:schemeClr val="tx1"/>
            </a:solidFill>
            <a:miter lim="800000"/>
            <a:headEnd/>
            <a:tailEnd/>
          </a:ln>
        </p:spPr>
      </p:cxnSp>
      <p:sp>
        <p:nvSpPr>
          <p:cNvPr id="49196" name="Text Box 69"/>
          <p:cNvSpPr txBox="1">
            <a:spLocks noChangeArrowheads="1"/>
          </p:cNvSpPr>
          <p:nvPr/>
        </p:nvSpPr>
        <p:spPr bwMode="auto">
          <a:xfrm>
            <a:off x="4894447" y="2278481"/>
            <a:ext cx="343364" cy="354712"/>
          </a:xfrm>
          <a:prstGeom prst="rect">
            <a:avLst/>
          </a:prstGeom>
          <a:noFill/>
          <a:ln w="12700">
            <a:noFill/>
            <a:miter lim="800000"/>
            <a:headEnd type="none" w="sm" len="sm"/>
            <a:tailEnd type="none" w="sm" len="sm"/>
          </a:ln>
        </p:spPr>
        <p:txBody>
          <a:bodyPr wrap="none">
            <a:spAutoFit/>
          </a:bodyPr>
          <a:lstStyle/>
          <a:p>
            <a:pPr eaLnBrk="1" hangingPunct="1"/>
            <a:r>
              <a:rPr lang="en-US" sz="1705">
                <a:sym typeface="Symbol" pitchFamily="18" charset="2"/>
              </a:rPr>
              <a:t>– </a:t>
            </a:r>
          </a:p>
        </p:txBody>
      </p:sp>
      <p:sp>
        <p:nvSpPr>
          <p:cNvPr id="49197" name="Text Box 70"/>
          <p:cNvSpPr txBox="1">
            <a:spLocks noChangeArrowheads="1"/>
          </p:cNvSpPr>
          <p:nvPr/>
        </p:nvSpPr>
        <p:spPr bwMode="auto">
          <a:xfrm>
            <a:off x="4873392" y="5012657"/>
            <a:ext cx="343364" cy="354712"/>
          </a:xfrm>
          <a:prstGeom prst="rect">
            <a:avLst/>
          </a:prstGeom>
          <a:noFill/>
          <a:ln w="12700">
            <a:noFill/>
            <a:miter lim="800000"/>
            <a:headEnd type="none" w="sm" len="sm"/>
            <a:tailEnd type="none" w="sm" len="sm"/>
          </a:ln>
        </p:spPr>
        <p:txBody>
          <a:bodyPr wrap="none">
            <a:spAutoFit/>
          </a:bodyPr>
          <a:lstStyle/>
          <a:p>
            <a:pPr eaLnBrk="1" hangingPunct="1"/>
            <a:r>
              <a:rPr lang="en-US" sz="1705">
                <a:sym typeface="Symbol" pitchFamily="18" charset="2"/>
              </a:rPr>
              <a:t>+ </a:t>
            </a:r>
          </a:p>
        </p:txBody>
      </p:sp>
      <p:pic>
        <p:nvPicPr>
          <p:cNvPr id="49198" name="Ink 81"/>
          <p:cNvPicPr>
            <a:picLocks noRot="1" noChangeAspect="1" noEditPoints="1" noChangeArrowheads="1" noChangeShapeType="1"/>
          </p:cNvPicPr>
          <p:nvPr/>
        </p:nvPicPr>
        <p:blipFill>
          <a:blip r:embed="rId3" cstate="print"/>
          <a:srcRect/>
          <a:stretch>
            <a:fillRect/>
          </a:stretch>
        </p:blipFill>
        <p:spPr bwMode="auto">
          <a:xfrm>
            <a:off x="6539766" y="2279984"/>
            <a:ext cx="43614" cy="43615"/>
          </a:xfrm>
          <a:prstGeom prst="rect">
            <a:avLst/>
          </a:prstGeom>
          <a:noFill/>
          <a:ln w="9525">
            <a:noFill/>
            <a:miter lim="800000"/>
            <a:headEnd/>
            <a:tailEnd/>
          </a:ln>
        </p:spPr>
      </p:pic>
      <p:sp>
        <p:nvSpPr>
          <p:cNvPr id="49201" name="Text Box 57"/>
          <p:cNvSpPr txBox="1">
            <a:spLocks noChangeArrowheads="1"/>
          </p:cNvSpPr>
          <p:nvPr/>
        </p:nvSpPr>
        <p:spPr bwMode="auto">
          <a:xfrm>
            <a:off x="7834664" y="5736056"/>
            <a:ext cx="1365584" cy="614299"/>
          </a:xfrm>
          <a:prstGeom prst="rect">
            <a:avLst/>
          </a:prstGeom>
          <a:noFill/>
          <a:ln w="12700" algn="ctr">
            <a:noFill/>
            <a:miter lim="800000"/>
            <a:headEnd/>
            <a:tailEnd/>
          </a:ln>
        </p:spPr>
        <p:txBody>
          <a:bodyPr lIns="51158" tIns="44337" rIns="51158" bIns="44337">
            <a:spAutoFit/>
          </a:bodyPr>
          <a:lstStyle/>
          <a:p>
            <a:r>
              <a:rPr lang="ru-RU" sz="1705" dirty="0" err="1"/>
              <a:t>Тўлов</a:t>
            </a:r>
            <a:r>
              <a:rPr lang="ru-RU" sz="1705" dirty="0"/>
              <a:t> </a:t>
            </a:r>
            <a:r>
              <a:rPr lang="ru-RU" sz="1705" dirty="0" err="1"/>
              <a:t>шартлари</a:t>
            </a:r>
            <a:endParaRPr lang="en-US" sz="1705" dirty="0"/>
          </a:p>
        </p:txBody>
      </p:sp>
      <p:sp>
        <p:nvSpPr>
          <p:cNvPr id="49202" name="Text Box 58"/>
          <p:cNvSpPr txBox="1">
            <a:spLocks noChangeArrowheads="1"/>
          </p:cNvSpPr>
          <p:nvPr/>
        </p:nvSpPr>
        <p:spPr bwMode="auto">
          <a:xfrm>
            <a:off x="7834664" y="5036720"/>
            <a:ext cx="1925053" cy="735871"/>
          </a:xfrm>
          <a:prstGeom prst="rect">
            <a:avLst/>
          </a:prstGeom>
          <a:noFill/>
          <a:ln w="12700" algn="ctr">
            <a:noFill/>
            <a:miter lim="800000"/>
            <a:headEnd/>
            <a:tailEnd/>
          </a:ln>
        </p:spPr>
        <p:txBody>
          <a:bodyPr lIns="51158" tIns="44337" rIns="51158" bIns="44337">
            <a:spAutoFit/>
          </a:bodyPr>
          <a:lstStyle/>
          <a:p>
            <a:r>
              <a:rPr lang="ru-RU" sz="1400" dirty="0" err="1"/>
              <a:t>Сақлаш  сиёсати</a:t>
            </a:r>
            <a:r>
              <a:rPr lang="ru-RU" sz="1400" dirty="0"/>
              <a:t>, </a:t>
            </a:r>
            <a:r>
              <a:rPr lang="ru-RU" sz="1400" dirty="0" err="1"/>
              <a:t>жараёнлар</a:t>
            </a:r>
            <a:r>
              <a:rPr lang="ru-RU" sz="1400" dirty="0"/>
              <a:t>, </a:t>
            </a:r>
            <a:r>
              <a:rPr lang="ru-RU" sz="1400" dirty="0" err="1"/>
              <a:t>маҳсулот чиқариш вақти</a:t>
            </a:r>
            <a:endParaRPr lang="en-US" sz="1400" dirty="0"/>
          </a:p>
        </p:txBody>
      </p:sp>
      <p:sp>
        <p:nvSpPr>
          <p:cNvPr id="78" name="AutoShape 59"/>
          <p:cNvSpPr>
            <a:spLocks noChangeArrowheads="1"/>
          </p:cNvSpPr>
          <p:nvPr/>
        </p:nvSpPr>
        <p:spPr bwMode="auto">
          <a:xfrm>
            <a:off x="7345881" y="5200650"/>
            <a:ext cx="269206" cy="127836"/>
          </a:xfrm>
          <a:prstGeom prst="leftArrow">
            <a:avLst>
              <a:gd name="adj1" fmla="val 50000"/>
              <a:gd name="adj2" fmla="val 52647"/>
            </a:avLst>
          </a:prstGeom>
          <a:solidFill>
            <a:srgbClr val="A09FA7"/>
          </a:solidFill>
          <a:ln w="12700" algn="ctr">
            <a:solidFill>
              <a:schemeClr val="tx1"/>
            </a:solidFill>
            <a:miter lim="800000"/>
            <a:headEnd/>
            <a:tailEnd/>
          </a:ln>
          <a:effectLst/>
        </p:spPr>
        <p:txBody>
          <a:bodyPr wrap="none" lIns="51158" tIns="44337" rIns="51158" bIns="44337" anchor="ctr"/>
          <a:lstStyle/>
          <a:p>
            <a:pPr>
              <a:defRPr/>
            </a:pPr>
            <a:endParaRPr lang="de-DE" sz="1705"/>
          </a:p>
        </p:txBody>
      </p:sp>
      <p:sp>
        <p:nvSpPr>
          <p:cNvPr id="49204" name="Text Box 61"/>
          <p:cNvSpPr txBox="1">
            <a:spLocks noChangeArrowheads="1"/>
          </p:cNvSpPr>
          <p:nvPr/>
        </p:nvSpPr>
        <p:spPr bwMode="auto">
          <a:xfrm>
            <a:off x="7834664" y="1717508"/>
            <a:ext cx="1997242" cy="1074425"/>
          </a:xfrm>
          <a:prstGeom prst="rect">
            <a:avLst/>
          </a:prstGeom>
          <a:noFill/>
          <a:ln w="12700" algn="ctr">
            <a:noFill/>
            <a:miter lim="800000"/>
            <a:headEnd/>
            <a:tailEnd/>
          </a:ln>
        </p:spPr>
        <p:txBody>
          <a:bodyPr lIns="51158" tIns="44337" rIns="51158" bIns="44337">
            <a:spAutoFit/>
          </a:bodyPr>
          <a:lstStyle/>
          <a:p>
            <a:r>
              <a:rPr lang="uz-Cyrl-UZ" sz="1600" dirty="0"/>
              <a:t>Бозор улуши</a:t>
            </a:r>
            <a:r>
              <a:rPr lang="en-US" sz="1600" dirty="0"/>
              <a:t>, </a:t>
            </a:r>
            <a:r>
              <a:rPr lang="uz-Cyrl-UZ" sz="1600" dirty="0"/>
              <a:t>бозор ҳажми, рақобатбардошлик ҳолати</a:t>
            </a:r>
            <a:endParaRPr lang="en-US" sz="1600" dirty="0"/>
          </a:p>
        </p:txBody>
      </p:sp>
      <p:sp>
        <p:nvSpPr>
          <p:cNvPr id="49205" name="Text Box 62"/>
          <p:cNvSpPr txBox="1">
            <a:spLocks noChangeArrowheads="1"/>
          </p:cNvSpPr>
          <p:nvPr/>
        </p:nvSpPr>
        <p:spPr bwMode="auto">
          <a:xfrm>
            <a:off x="7844773" y="3927263"/>
            <a:ext cx="1925053" cy="1166758"/>
          </a:xfrm>
          <a:prstGeom prst="rect">
            <a:avLst/>
          </a:prstGeom>
          <a:noFill/>
          <a:ln w="12700" algn="ctr">
            <a:noFill/>
            <a:miter lim="800000"/>
            <a:headEnd/>
            <a:tailEnd/>
          </a:ln>
        </p:spPr>
        <p:txBody>
          <a:bodyPr lIns="51158" tIns="44337" rIns="51158" bIns="44337">
            <a:spAutoFit/>
          </a:bodyPr>
          <a:lstStyle/>
          <a:p>
            <a:r>
              <a:rPr lang="ru-RU" sz="1400" dirty="0"/>
              <a:t>Инвестиция</a:t>
            </a:r>
            <a:r>
              <a:rPr lang="en-US" sz="1400" dirty="0"/>
              <a:t>, </a:t>
            </a:r>
            <a:r>
              <a:rPr lang="ru-RU" sz="1400" dirty="0" err="1"/>
              <a:t>дивестиция</a:t>
            </a:r>
            <a:r>
              <a:rPr lang="en-US" sz="1400" dirty="0"/>
              <a:t>,</a:t>
            </a:r>
            <a:br>
              <a:rPr lang="en-US" sz="1400" dirty="0"/>
            </a:br>
            <a:r>
              <a:rPr lang="ru-RU" sz="1400" dirty="0" err="1"/>
              <a:t>қўшилган қиймат занжирининг</a:t>
            </a:r>
            <a:r>
              <a:rPr lang="ru-RU" sz="1400" dirty="0"/>
              <a:t> </a:t>
            </a:r>
            <a:r>
              <a:rPr lang="ru-RU" sz="1400" dirty="0" err="1"/>
              <a:t>чуқурлиги</a:t>
            </a:r>
            <a:endParaRPr lang="en-US" sz="1400" dirty="0"/>
          </a:p>
        </p:txBody>
      </p:sp>
      <p:sp>
        <p:nvSpPr>
          <p:cNvPr id="84" name="AutoShape 69"/>
          <p:cNvSpPr>
            <a:spLocks noChangeArrowheads="1"/>
          </p:cNvSpPr>
          <p:nvPr/>
        </p:nvSpPr>
        <p:spPr bwMode="auto">
          <a:xfrm rot="1032736">
            <a:off x="7345881" y="1767139"/>
            <a:ext cx="269206" cy="127835"/>
          </a:xfrm>
          <a:prstGeom prst="leftArrow">
            <a:avLst>
              <a:gd name="adj1" fmla="val 50000"/>
              <a:gd name="adj2" fmla="val 52647"/>
            </a:avLst>
          </a:prstGeom>
          <a:solidFill>
            <a:srgbClr val="A09FA7"/>
          </a:solidFill>
          <a:ln w="12700" algn="ctr">
            <a:solidFill>
              <a:schemeClr val="tx1"/>
            </a:solidFill>
            <a:miter lim="800000"/>
            <a:headEnd/>
            <a:tailEnd/>
          </a:ln>
          <a:effectLst/>
        </p:spPr>
        <p:txBody>
          <a:bodyPr wrap="none" lIns="51158" tIns="44337" rIns="51158" bIns="44337" anchor="ctr"/>
          <a:lstStyle/>
          <a:p>
            <a:pPr>
              <a:defRPr/>
            </a:pPr>
            <a:endParaRPr lang="de-DE" sz="1705"/>
          </a:p>
        </p:txBody>
      </p:sp>
      <p:sp>
        <p:nvSpPr>
          <p:cNvPr id="85" name="AutoShape 70"/>
          <p:cNvSpPr>
            <a:spLocks noChangeArrowheads="1"/>
          </p:cNvSpPr>
          <p:nvPr/>
        </p:nvSpPr>
        <p:spPr bwMode="auto">
          <a:xfrm rot="-950880">
            <a:off x="7345881" y="2061913"/>
            <a:ext cx="269206" cy="127835"/>
          </a:xfrm>
          <a:prstGeom prst="leftArrow">
            <a:avLst>
              <a:gd name="adj1" fmla="val 50000"/>
              <a:gd name="adj2" fmla="val 52647"/>
            </a:avLst>
          </a:prstGeom>
          <a:solidFill>
            <a:srgbClr val="A09FA7"/>
          </a:solidFill>
          <a:ln w="12700" algn="ctr">
            <a:solidFill>
              <a:schemeClr val="tx1"/>
            </a:solidFill>
            <a:miter lim="800000"/>
            <a:headEnd/>
            <a:tailEnd/>
          </a:ln>
          <a:effectLst/>
        </p:spPr>
        <p:txBody>
          <a:bodyPr wrap="none" lIns="51158" tIns="44337" rIns="51158" bIns="44337" anchor="ctr"/>
          <a:lstStyle/>
          <a:p>
            <a:pPr>
              <a:defRPr/>
            </a:pPr>
            <a:endParaRPr lang="de-DE" sz="1705"/>
          </a:p>
        </p:txBody>
      </p:sp>
      <p:sp>
        <p:nvSpPr>
          <p:cNvPr id="87" name="AutoShape 72"/>
          <p:cNvSpPr>
            <a:spLocks noChangeArrowheads="1"/>
          </p:cNvSpPr>
          <p:nvPr/>
        </p:nvSpPr>
        <p:spPr bwMode="auto">
          <a:xfrm rot="1032736">
            <a:off x="7345881" y="5680410"/>
            <a:ext cx="269206" cy="127835"/>
          </a:xfrm>
          <a:prstGeom prst="leftArrow">
            <a:avLst>
              <a:gd name="adj1" fmla="val 50000"/>
              <a:gd name="adj2" fmla="val 52647"/>
            </a:avLst>
          </a:prstGeom>
          <a:solidFill>
            <a:srgbClr val="A09FA7"/>
          </a:solidFill>
          <a:ln w="12700" algn="ctr">
            <a:solidFill>
              <a:schemeClr val="tx1"/>
            </a:solidFill>
            <a:miter lim="800000"/>
            <a:headEnd/>
            <a:tailEnd/>
          </a:ln>
          <a:effectLst/>
        </p:spPr>
        <p:txBody>
          <a:bodyPr wrap="none" lIns="51158" tIns="44337" rIns="51158" bIns="44337" anchor="ctr"/>
          <a:lstStyle/>
          <a:p>
            <a:pPr>
              <a:defRPr/>
            </a:pPr>
            <a:endParaRPr lang="de-DE" sz="1705"/>
          </a:p>
        </p:txBody>
      </p:sp>
      <p:sp>
        <p:nvSpPr>
          <p:cNvPr id="88" name="AutoShape 73"/>
          <p:cNvSpPr>
            <a:spLocks noChangeArrowheads="1"/>
          </p:cNvSpPr>
          <p:nvPr/>
        </p:nvSpPr>
        <p:spPr bwMode="auto">
          <a:xfrm rot="-950880">
            <a:off x="7345881" y="5975184"/>
            <a:ext cx="269206" cy="127835"/>
          </a:xfrm>
          <a:prstGeom prst="leftArrow">
            <a:avLst>
              <a:gd name="adj1" fmla="val 50000"/>
              <a:gd name="adj2" fmla="val 52647"/>
            </a:avLst>
          </a:prstGeom>
          <a:solidFill>
            <a:srgbClr val="A09FA7"/>
          </a:solidFill>
          <a:ln w="12700" algn="ctr">
            <a:solidFill>
              <a:schemeClr val="tx1"/>
            </a:solidFill>
            <a:miter lim="800000"/>
            <a:headEnd/>
            <a:tailEnd/>
          </a:ln>
          <a:effectLst/>
        </p:spPr>
        <p:txBody>
          <a:bodyPr wrap="none" lIns="51158" tIns="44337" rIns="51158" bIns="44337" anchor="ctr"/>
          <a:lstStyle/>
          <a:p>
            <a:pPr>
              <a:defRPr/>
            </a:pPr>
            <a:endParaRPr lang="de-DE" sz="1705"/>
          </a:p>
        </p:txBody>
      </p:sp>
      <p:sp>
        <p:nvSpPr>
          <p:cNvPr id="90" name="AutoShape 72"/>
          <p:cNvSpPr>
            <a:spLocks noChangeArrowheads="1"/>
          </p:cNvSpPr>
          <p:nvPr/>
        </p:nvSpPr>
        <p:spPr bwMode="auto">
          <a:xfrm rot="1032736">
            <a:off x="7363929" y="4218573"/>
            <a:ext cx="269206" cy="127835"/>
          </a:xfrm>
          <a:prstGeom prst="leftArrow">
            <a:avLst>
              <a:gd name="adj1" fmla="val 50000"/>
              <a:gd name="adj2" fmla="val 52647"/>
            </a:avLst>
          </a:prstGeom>
          <a:solidFill>
            <a:srgbClr val="A09FA7"/>
          </a:solidFill>
          <a:ln w="12700" algn="ctr">
            <a:solidFill>
              <a:schemeClr val="tx1"/>
            </a:solidFill>
            <a:miter lim="800000"/>
            <a:headEnd/>
            <a:tailEnd/>
          </a:ln>
          <a:effectLst/>
        </p:spPr>
        <p:txBody>
          <a:bodyPr wrap="none" lIns="51158" tIns="44337" rIns="51158" bIns="44337" anchor="ctr"/>
          <a:lstStyle/>
          <a:p>
            <a:pPr>
              <a:defRPr/>
            </a:pPr>
            <a:endParaRPr lang="de-DE" sz="1705"/>
          </a:p>
        </p:txBody>
      </p:sp>
      <p:sp>
        <p:nvSpPr>
          <p:cNvPr id="91" name="AutoShape 73"/>
          <p:cNvSpPr>
            <a:spLocks noChangeArrowheads="1"/>
          </p:cNvSpPr>
          <p:nvPr/>
        </p:nvSpPr>
        <p:spPr bwMode="auto">
          <a:xfrm rot="-950880">
            <a:off x="7363929" y="4513347"/>
            <a:ext cx="269206" cy="127835"/>
          </a:xfrm>
          <a:prstGeom prst="leftArrow">
            <a:avLst>
              <a:gd name="adj1" fmla="val 50000"/>
              <a:gd name="adj2" fmla="val 52647"/>
            </a:avLst>
          </a:prstGeom>
          <a:solidFill>
            <a:srgbClr val="A09FA7"/>
          </a:solidFill>
          <a:ln w="12700" algn="ctr">
            <a:solidFill>
              <a:schemeClr val="tx1"/>
            </a:solidFill>
            <a:miter lim="800000"/>
            <a:headEnd/>
            <a:tailEnd/>
          </a:ln>
          <a:effectLst/>
        </p:spPr>
        <p:txBody>
          <a:bodyPr wrap="none" lIns="51158" tIns="44337" rIns="51158" bIns="44337" anchor="ctr"/>
          <a:lstStyle/>
          <a:p>
            <a:pPr>
              <a:defRPr/>
            </a:pPr>
            <a:endParaRPr lang="de-DE" sz="1705"/>
          </a:p>
        </p:txBody>
      </p:sp>
      <p:sp>
        <p:nvSpPr>
          <p:cNvPr id="95" name="AutoShape 69"/>
          <p:cNvSpPr>
            <a:spLocks noChangeArrowheads="1"/>
          </p:cNvSpPr>
          <p:nvPr/>
        </p:nvSpPr>
        <p:spPr bwMode="auto">
          <a:xfrm rot="1032736">
            <a:off x="7400023" y="2759744"/>
            <a:ext cx="269206" cy="127835"/>
          </a:xfrm>
          <a:prstGeom prst="leftArrow">
            <a:avLst>
              <a:gd name="adj1" fmla="val 50000"/>
              <a:gd name="adj2" fmla="val 52647"/>
            </a:avLst>
          </a:prstGeom>
          <a:solidFill>
            <a:srgbClr val="A09FA7"/>
          </a:solidFill>
          <a:ln w="12700" algn="ctr">
            <a:solidFill>
              <a:schemeClr val="tx1"/>
            </a:solidFill>
            <a:miter lim="800000"/>
            <a:headEnd/>
            <a:tailEnd/>
          </a:ln>
          <a:effectLst/>
        </p:spPr>
        <p:txBody>
          <a:bodyPr wrap="none" lIns="51158" tIns="44337" rIns="51158" bIns="44337" anchor="ctr"/>
          <a:lstStyle/>
          <a:p>
            <a:pPr>
              <a:defRPr/>
            </a:pPr>
            <a:endParaRPr lang="de-DE" sz="1705"/>
          </a:p>
        </p:txBody>
      </p:sp>
      <p:sp>
        <p:nvSpPr>
          <p:cNvPr id="96" name="AutoShape 70"/>
          <p:cNvSpPr>
            <a:spLocks noChangeArrowheads="1"/>
          </p:cNvSpPr>
          <p:nvPr/>
        </p:nvSpPr>
        <p:spPr bwMode="auto">
          <a:xfrm rot="-950880">
            <a:off x="7400023" y="3054518"/>
            <a:ext cx="269206" cy="127835"/>
          </a:xfrm>
          <a:prstGeom prst="leftArrow">
            <a:avLst>
              <a:gd name="adj1" fmla="val 50000"/>
              <a:gd name="adj2" fmla="val 52647"/>
            </a:avLst>
          </a:prstGeom>
          <a:solidFill>
            <a:srgbClr val="A09FA7"/>
          </a:solidFill>
          <a:ln w="12700" algn="ctr">
            <a:solidFill>
              <a:schemeClr val="tx1"/>
            </a:solidFill>
            <a:miter lim="800000"/>
            <a:headEnd/>
            <a:tailEnd/>
          </a:ln>
          <a:effectLst/>
        </p:spPr>
        <p:txBody>
          <a:bodyPr wrap="none" lIns="51158" tIns="44337" rIns="51158" bIns="44337" anchor="ctr"/>
          <a:lstStyle/>
          <a:p>
            <a:pPr>
              <a:defRPr/>
            </a:pPr>
            <a:endParaRPr lang="de-DE" sz="1705"/>
          </a:p>
        </p:txBody>
      </p:sp>
      <p:sp>
        <p:nvSpPr>
          <p:cNvPr id="49214" name="Text Box 61"/>
          <p:cNvSpPr txBox="1">
            <a:spLocks noChangeArrowheads="1"/>
          </p:cNvSpPr>
          <p:nvPr/>
        </p:nvSpPr>
        <p:spPr bwMode="auto">
          <a:xfrm>
            <a:off x="7834664" y="2710114"/>
            <a:ext cx="1997242" cy="828204"/>
          </a:xfrm>
          <a:prstGeom prst="rect">
            <a:avLst/>
          </a:prstGeom>
          <a:noFill/>
          <a:ln w="12700" algn="ctr">
            <a:noFill/>
            <a:miter lim="800000"/>
            <a:headEnd/>
            <a:tailEnd/>
          </a:ln>
        </p:spPr>
        <p:txBody>
          <a:bodyPr lIns="51158" tIns="44337" rIns="51158" bIns="44337">
            <a:spAutoFit/>
          </a:bodyPr>
          <a:lstStyle/>
          <a:p>
            <a:r>
              <a:rPr lang="uz-Cyrl-UZ" sz="1600" dirty="0"/>
              <a:t>Харид ҳажми</a:t>
            </a:r>
            <a:r>
              <a:rPr lang="en-US" sz="1600" dirty="0"/>
              <a:t>, </a:t>
            </a:r>
            <a:r>
              <a:rPr lang="uz-Cyrl-UZ" sz="1600" dirty="0"/>
              <a:t>бозор ҳукумронлиги</a:t>
            </a:r>
            <a:r>
              <a:rPr lang="en-US" sz="1600" dirty="0"/>
              <a:t>, </a:t>
            </a:r>
            <a:r>
              <a:rPr lang="uz-Cyrl-UZ" sz="1600" dirty="0"/>
              <a:t>ташкилий тузилмаси</a:t>
            </a:r>
            <a:endParaRPr lang="en-US" sz="1600" dirty="0"/>
          </a:p>
        </p:txBody>
      </p:sp>
    </p:spTree>
    <p:extLst>
      <p:ext uri="{BB962C8B-B14F-4D97-AF65-F5344CB8AC3E}">
        <p14:creationId xmlns:p14="http://schemas.microsoft.com/office/powerpoint/2010/main" val="151340396"/>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797720" y="629896"/>
            <a:ext cx="8867813" cy="638864"/>
          </a:xfrm>
        </p:spPr>
        <p:txBody>
          <a:bodyPr>
            <a:normAutofit/>
          </a:bodyPr>
          <a:lstStyle/>
          <a:p>
            <a:pPr algn="ctr" eaLnBrk="1" hangingPunct="1">
              <a:defRPr/>
            </a:pPr>
            <a:r>
              <a:rPr lang="ru-RU" sz="2800" b="1" kern="1200" dirty="0" err="1" smtClean="0"/>
              <a:t>Жалб</a:t>
            </a:r>
            <a:r>
              <a:rPr lang="ru-RU" sz="2800" b="1" kern="1200" dirty="0" smtClean="0"/>
              <a:t> </a:t>
            </a:r>
            <a:r>
              <a:rPr lang="ru-RU" sz="2800" b="1" kern="1200" dirty="0" err="1" smtClean="0"/>
              <a:t>қилинган</a:t>
            </a:r>
            <a:r>
              <a:rPr lang="ru-RU" sz="2800" b="1" kern="1200" dirty="0" smtClean="0"/>
              <a:t> капитал</a:t>
            </a:r>
            <a:endParaRPr lang="en-US" sz="2800" b="1" kern="1200" dirty="0" smtClean="0"/>
          </a:p>
        </p:txBody>
      </p:sp>
      <p:sp>
        <p:nvSpPr>
          <p:cNvPr id="45065" name="Foliennummernplatzhalter 9"/>
          <p:cNvSpPr>
            <a:spLocks noGrp="1"/>
          </p:cNvSpPr>
          <p:nvPr>
            <p:ph type="sldNum" sz="quarter" idx="4294967295"/>
          </p:nvPr>
        </p:nvSpPr>
        <p:spPr>
          <a:noFill/>
        </p:spPr>
        <p:txBody>
          <a:bodyPr/>
          <a:lstStyle/>
          <a:p>
            <a:fld id="{645DB9DD-CA0B-408C-8268-DB844BD39521}" type="slidenum">
              <a:rPr lang="de-DE" smtClean="0"/>
              <a:pPr/>
              <a:t>25</a:t>
            </a:fld>
            <a:endParaRPr lang="de-DE" smtClean="0"/>
          </a:p>
        </p:txBody>
      </p:sp>
      <p:sp>
        <p:nvSpPr>
          <p:cNvPr id="12" name="Rechteck 11"/>
          <p:cNvSpPr/>
          <p:nvPr/>
        </p:nvSpPr>
        <p:spPr bwMode="auto">
          <a:xfrm>
            <a:off x="2071673" y="2167518"/>
            <a:ext cx="1073818" cy="1010900"/>
          </a:xfrm>
          <a:prstGeom prst="rect">
            <a:avLst/>
          </a:prstGeom>
          <a:solidFill>
            <a:schemeClr val="bg1"/>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705" dirty="0" err="1" smtClean="0"/>
              <a:t>Асосий</a:t>
            </a:r>
            <a:r>
              <a:rPr lang="ru-RU" sz="1705" dirty="0" smtClean="0"/>
              <a:t> </a:t>
            </a:r>
          </a:p>
          <a:p>
            <a:pPr algn="ctr" defTabSz="866303" fontAlgn="base">
              <a:spcBef>
                <a:spcPct val="0"/>
              </a:spcBef>
              <a:spcAft>
                <a:spcPct val="0"/>
              </a:spcAft>
            </a:pPr>
            <a:r>
              <a:rPr lang="ru-RU" sz="1705" dirty="0" err="1" smtClean="0"/>
              <a:t>воситалар</a:t>
            </a:r>
            <a:endParaRPr lang="en-US" sz="1705" dirty="0"/>
          </a:p>
        </p:txBody>
      </p:sp>
      <p:sp>
        <p:nvSpPr>
          <p:cNvPr id="13" name="Rechteck 12"/>
          <p:cNvSpPr/>
          <p:nvPr/>
        </p:nvSpPr>
        <p:spPr bwMode="auto">
          <a:xfrm>
            <a:off x="2071673" y="3178417"/>
            <a:ext cx="1073818" cy="956779"/>
          </a:xfrm>
          <a:prstGeom prst="rect">
            <a:avLst/>
          </a:prstGeom>
          <a:solidFill>
            <a:srgbClr val="A09FA7"/>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705" dirty="0" err="1" smtClean="0"/>
              <a:t>Захиралар</a:t>
            </a:r>
            <a:endParaRPr lang="en-US" sz="1705" dirty="0"/>
          </a:p>
        </p:txBody>
      </p:sp>
      <p:sp>
        <p:nvSpPr>
          <p:cNvPr id="14" name="Rechteck 13"/>
          <p:cNvSpPr/>
          <p:nvPr/>
        </p:nvSpPr>
        <p:spPr bwMode="auto">
          <a:xfrm>
            <a:off x="2071672" y="4126579"/>
            <a:ext cx="1073818" cy="745598"/>
          </a:xfrm>
          <a:prstGeom prst="rect">
            <a:avLst/>
          </a:prstGeom>
          <a:solidFill>
            <a:srgbClr val="A09FA7"/>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200" dirty="0" err="1" smtClean="0"/>
              <a:t>Олинадиган</a:t>
            </a:r>
            <a:r>
              <a:rPr lang="ru-RU" sz="1200" dirty="0" smtClean="0"/>
              <a:t> </a:t>
            </a:r>
          </a:p>
          <a:p>
            <a:pPr algn="ctr" defTabSz="866303" fontAlgn="base">
              <a:spcBef>
                <a:spcPct val="0"/>
              </a:spcBef>
              <a:spcAft>
                <a:spcPct val="0"/>
              </a:spcAft>
            </a:pPr>
            <a:r>
              <a:rPr lang="ru-RU" sz="1200" dirty="0" err="1" smtClean="0"/>
              <a:t>ҳисобварақлар</a:t>
            </a:r>
            <a:endParaRPr lang="en-US" sz="1200" dirty="0"/>
          </a:p>
        </p:txBody>
      </p:sp>
      <p:sp>
        <p:nvSpPr>
          <p:cNvPr id="15" name="Rechteck 14"/>
          <p:cNvSpPr/>
          <p:nvPr/>
        </p:nvSpPr>
        <p:spPr bwMode="auto">
          <a:xfrm>
            <a:off x="2071673" y="4870021"/>
            <a:ext cx="1073818" cy="479849"/>
          </a:xfrm>
          <a:prstGeom prst="rect">
            <a:avLst/>
          </a:prstGeom>
          <a:solidFill>
            <a:schemeClr val="bg1">
              <a:lumMod val="95000"/>
            </a:schemeClr>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100" dirty="0" smtClean="0"/>
              <a:t>Пул </a:t>
            </a:r>
            <a:r>
              <a:rPr lang="ru-RU" sz="1100" dirty="0" err="1" smtClean="0"/>
              <a:t>маблағлари</a:t>
            </a:r>
            <a:endParaRPr lang="en-US" sz="1100" dirty="0"/>
          </a:p>
        </p:txBody>
      </p:sp>
      <p:sp>
        <p:nvSpPr>
          <p:cNvPr id="16" name="Rechteck 15"/>
          <p:cNvSpPr/>
          <p:nvPr/>
        </p:nvSpPr>
        <p:spPr bwMode="auto">
          <a:xfrm>
            <a:off x="3145491" y="4380857"/>
            <a:ext cx="1410209" cy="969013"/>
          </a:xfrm>
          <a:prstGeom prst="rect">
            <a:avLst/>
          </a:prstGeom>
          <a:solidFill>
            <a:srgbClr val="A09FA7"/>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600" dirty="0" err="1" smtClean="0"/>
              <a:t>Фоизсиз</a:t>
            </a:r>
            <a:r>
              <a:rPr lang="ru-RU" sz="1600" dirty="0" smtClean="0"/>
              <a:t> </a:t>
            </a:r>
          </a:p>
          <a:p>
            <a:pPr algn="ctr" defTabSz="866303" fontAlgn="base">
              <a:spcBef>
                <a:spcPct val="0"/>
              </a:spcBef>
              <a:spcAft>
                <a:spcPct val="0"/>
              </a:spcAft>
            </a:pPr>
            <a:r>
              <a:rPr lang="ru-RU" sz="1600" dirty="0" err="1" smtClean="0"/>
              <a:t>мажбурият</a:t>
            </a:r>
            <a:endParaRPr lang="en-US" sz="1600" dirty="0"/>
          </a:p>
        </p:txBody>
      </p:sp>
      <p:sp>
        <p:nvSpPr>
          <p:cNvPr id="17" name="Rechteck 16"/>
          <p:cNvSpPr/>
          <p:nvPr/>
        </p:nvSpPr>
        <p:spPr bwMode="auto">
          <a:xfrm>
            <a:off x="3145492" y="2167518"/>
            <a:ext cx="1410208" cy="726451"/>
          </a:xfrm>
          <a:prstGeom prst="rect">
            <a:avLst/>
          </a:prstGeom>
          <a:solidFill>
            <a:schemeClr val="bg1"/>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705" dirty="0" err="1" smtClean="0"/>
              <a:t>Ўз</a:t>
            </a:r>
            <a:r>
              <a:rPr lang="ru-RU" sz="1705" dirty="0" smtClean="0"/>
              <a:t> </a:t>
            </a:r>
            <a:r>
              <a:rPr lang="ru-RU" sz="1705" dirty="0" err="1" smtClean="0"/>
              <a:t>маблағлари</a:t>
            </a:r>
            <a:endParaRPr lang="en-US" sz="1705" dirty="0"/>
          </a:p>
        </p:txBody>
      </p:sp>
      <p:sp>
        <p:nvSpPr>
          <p:cNvPr id="18" name="Rechteck 17"/>
          <p:cNvSpPr/>
          <p:nvPr/>
        </p:nvSpPr>
        <p:spPr bwMode="auto">
          <a:xfrm>
            <a:off x="3145492" y="2893969"/>
            <a:ext cx="1410208" cy="1486887"/>
          </a:xfrm>
          <a:prstGeom prst="rect">
            <a:avLst/>
          </a:prstGeom>
          <a:solidFill>
            <a:schemeClr val="bg1">
              <a:lumMod val="95000"/>
            </a:schemeClr>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705" dirty="0" err="1" smtClean="0"/>
              <a:t>Қарзлар</a:t>
            </a:r>
            <a:r>
              <a:rPr lang="en-US" sz="1705" dirty="0"/>
              <a:t/>
            </a:r>
            <a:br>
              <a:rPr lang="en-US" sz="1705" dirty="0"/>
            </a:br>
            <a:r>
              <a:rPr lang="en-US" sz="1705" dirty="0" smtClean="0"/>
              <a:t>(</a:t>
            </a:r>
            <a:r>
              <a:rPr lang="uz-Cyrl-UZ" sz="1705" dirty="0" smtClean="0"/>
              <a:t>фоизли </a:t>
            </a:r>
          </a:p>
          <a:p>
            <a:pPr algn="ctr" defTabSz="866303" fontAlgn="base">
              <a:spcBef>
                <a:spcPct val="0"/>
              </a:spcBef>
              <a:spcAft>
                <a:spcPct val="0"/>
              </a:spcAft>
            </a:pPr>
            <a:r>
              <a:rPr lang="uz-Cyrl-UZ" sz="1705" dirty="0" smtClean="0"/>
              <a:t>мажбурият</a:t>
            </a:r>
            <a:r>
              <a:rPr lang="en-US" sz="1705" dirty="0" smtClean="0"/>
              <a:t>)</a:t>
            </a:r>
            <a:endParaRPr lang="en-US" sz="1705" dirty="0"/>
          </a:p>
        </p:txBody>
      </p:sp>
      <p:sp>
        <p:nvSpPr>
          <p:cNvPr id="19" name="Rechteck 18"/>
          <p:cNvSpPr/>
          <p:nvPr/>
        </p:nvSpPr>
        <p:spPr bwMode="auto">
          <a:xfrm>
            <a:off x="7905014" y="2167519"/>
            <a:ext cx="1073818" cy="1010900"/>
          </a:xfrm>
          <a:prstGeom prst="rect">
            <a:avLst/>
          </a:prstGeom>
          <a:solidFill>
            <a:schemeClr val="bg1"/>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705" dirty="0" err="1" smtClean="0"/>
              <a:t>Асосий</a:t>
            </a:r>
            <a:r>
              <a:rPr lang="ru-RU" sz="1705" dirty="0" smtClean="0"/>
              <a:t> </a:t>
            </a:r>
          </a:p>
          <a:p>
            <a:pPr algn="ctr" defTabSz="866303" fontAlgn="base">
              <a:spcBef>
                <a:spcPct val="0"/>
              </a:spcBef>
              <a:spcAft>
                <a:spcPct val="0"/>
              </a:spcAft>
            </a:pPr>
            <a:r>
              <a:rPr lang="ru-RU" sz="1705" dirty="0" err="1" smtClean="0"/>
              <a:t>воситалар</a:t>
            </a:r>
            <a:endParaRPr lang="en-US" sz="1705" dirty="0"/>
          </a:p>
        </p:txBody>
      </p:sp>
      <p:sp>
        <p:nvSpPr>
          <p:cNvPr id="20" name="Rechteck 19"/>
          <p:cNvSpPr/>
          <p:nvPr/>
        </p:nvSpPr>
        <p:spPr bwMode="auto">
          <a:xfrm>
            <a:off x="7905014" y="3178418"/>
            <a:ext cx="1073818" cy="724050"/>
          </a:xfrm>
          <a:prstGeom prst="rect">
            <a:avLst/>
          </a:prstGeom>
          <a:solidFill>
            <a:srgbClr val="A09FA7"/>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705" dirty="0" smtClean="0"/>
              <a:t>Соф </a:t>
            </a:r>
            <a:r>
              <a:rPr lang="ru-RU" sz="1705" dirty="0" err="1" smtClean="0"/>
              <a:t>ишчи</a:t>
            </a:r>
            <a:r>
              <a:rPr lang="ru-RU" sz="1705" dirty="0" smtClean="0"/>
              <a:t> </a:t>
            </a:r>
          </a:p>
          <a:p>
            <a:pPr algn="ctr" defTabSz="866303" fontAlgn="base">
              <a:spcBef>
                <a:spcPct val="0"/>
              </a:spcBef>
              <a:spcAft>
                <a:spcPct val="0"/>
              </a:spcAft>
            </a:pPr>
            <a:r>
              <a:rPr lang="ru-RU" sz="1705" dirty="0" smtClean="0"/>
              <a:t>капитал</a:t>
            </a:r>
            <a:endParaRPr lang="en-US" sz="1705" dirty="0"/>
          </a:p>
        </p:txBody>
      </p:sp>
      <p:sp>
        <p:nvSpPr>
          <p:cNvPr id="21" name="Rechteck 20"/>
          <p:cNvSpPr/>
          <p:nvPr/>
        </p:nvSpPr>
        <p:spPr bwMode="auto">
          <a:xfrm>
            <a:off x="8978832" y="2167519"/>
            <a:ext cx="1260036" cy="726451"/>
          </a:xfrm>
          <a:prstGeom prst="rect">
            <a:avLst/>
          </a:prstGeom>
          <a:solidFill>
            <a:schemeClr val="bg1"/>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705" dirty="0" err="1" smtClean="0"/>
              <a:t>Ўз</a:t>
            </a:r>
            <a:r>
              <a:rPr lang="ru-RU" sz="1705" dirty="0" smtClean="0"/>
              <a:t> </a:t>
            </a:r>
          </a:p>
          <a:p>
            <a:pPr algn="ctr" defTabSz="866303" fontAlgn="base">
              <a:spcBef>
                <a:spcPct val="0"/>
              </a:spcBef>
              <a:spcAft>
                <a:spcPct val="0"/>
              </a:spcAft>
            </a:pPr>
            <a:r>
              <a:rPr lang="ru-RU" sz="1705" dirty="0" err="1" smtClean="0"/>
              <a:t>маблағлари</a:t>
            </a:r>
            <a:endParaRPr lang="en-US" sz="1705" dirty="0"/>
          </a:p>
        </p:txBody>
      </p:sp>
      <p:sp>
        <p:nvSpPr>
          <p:cNvPr id="22" name="Rechteck 21"/>
          <p:cNvSpPr/>
          <p:nvPr/>
        </p:nvSpPr>
        <p:spPr bwMode="auto">
          <a:xfrm>
            <a:off x="8978831" y="2893969"/>
            <a:ext cx="1260037" cy="1008498"/>
          </a:xfrm>
          <a:prstGeom prst="rect">
            <a:avLst/>
          </a:prstGeom>
          <a:solidFill>
            <a:schemeClr val="bg1">
              <a:lumMod val="95000"/>
            </a:schemeClr>
          </a:solidFill>
          <a:ln w="12700" cap="flat" cmpd="sng" algn="ctr">
            <a:solidFill>
              <a:schemeClr val="tx1"/>
            </a:solidFill>
            <a:prstDash val="solid"/>
            <a:round/>
            <a:headEnd type="none" w="med" len="med"/>
            <a:tailEnd type="none" w="med" len="med"/>
          </a:ln>
          <a:effectLst/>
        </p:spPr>
        <p:txBody>
          <a:bodyPr vert="horz" wrap="none" lIns="51158" tIns="44337" rIns="51158" bIns="44337" numCol="1" rtlCol="0" anchor="ctr" anchorCtr="0" compatLnSpc="1">
            <a:prstTxWarp prst="textNoShape">
              <a:avLst/>
            </a:prstTxWarp>
            <a:noAutofit/>
          </a:bodyPr>
          <a:lstStyle/>
          <a:p>
            <a:pPr algn="ctr" defTabSz="866303" fontAlgn="base">
              <a:spcBef>
                <a:spcPct val="0"/>
              </a:spcBef>
              <a:spcAft>
                <a:spcPct val="0"/>
              </a:spcAft>
            </a:pPr>
            <a:r>
              <a:rPr lang="ru-RU" sz="1705" dirty="0" smtClean="0"/>
              <a:t>Соф </a:t>
            </a:r>
          </a:p>
          <a:p>
            <a:pPr algn="ctr" defTabSz="866303" fontAlgn="base">
              <a:spcBef>
                <a:spcPct val="0"/>
              </a:spcBef>
              <a:spcAft>
                <a:spcPct val="0"/>
              </a:spcAft>
            </a:pPr>
            <a:r>
              <a:rPr lang="ru-RU" sz="1705" dirty="0" err="1" smtClean="0"/>
              <a:t>қарзлар</a:t>
            </a:r>
            <a:endParaRPr lang="en-US" sz="1705" dirty="0"/>
          </a:p>
        </p:txBody>
      </p:sp>
      <p:sp>
        <p:nvSpPr>
          <p:cNvPr id="23" name="Textfeld 22"/>
          <p:cNvSpPr txBox="1"/>
          <p:nvPr/>
        </p:nvSpPr>
        <p:spPr>
          <a:xfrm>
            <a:off x="4706561" y="3126714"/>
            <a:ext cx="1742528" cy="792140"/>
          </a:xfrm>
          <a:prstGeom prst="rect">
            <a:avLst/>
          </a:prstGeom>
          <a:noFill/>
        </p:spPr>
        <p:txBody>
          <a:bodyPr wrap="none" rtlCol="0">
            <a:spAutoFit/>
          </a:bodyPr>
          <a:lstStyle/>
          <a:p>
            <a:pPr algn="l"/>
            <a:r>
              <a:rPr lang="uz-Cyrl-UZ" sz="1516" dirty="0" smtClean="0"/>
              <a:t>Қарзлар</a:t>
            </a:r>
            <a:endParaRPr lang="en-US" sz="1516" dirty="0"/>
          </a:p>
          <a:p>
            <a:pPr algn="l"/>
            <a:r>
              <a:rPr lang="en-US" sz="1516" u="sng" dirty="0"/>
              <a:t>–  </a:t>
            </a:r>
            <a:r>
              <a:rPr lang="uz-Cyrl-UZ" sz="1516" u="sng" dirty="0" smtClean="0"/>
              <a:t>пул маблағлари</a:t>
            </a:r>
            <a:endParaRPr lang="en-US" sz="1516" u="sng" dirty="0"/>
          </a:p>
          <a:p>
            <a:pPr algn="l"/>
            <a:r>
              <a:rPr lang="en-US" sz="1516" dirty="0"/>
              <a:t>=  </a:t>
            </a:r>
            <a:r>
              <a:rPr lang="ru-RU" sz="1516" dirty="0" smtClean="0"/>
              <a:t>Соф </a:t>
            </a:r>
            <a:r>
              <a:rPr lang="ru-RU" sz="1516" dirty="0" err="1" smtClean="0"/>
              <a:t>қарзлар</a:t>
            </a:r>
            <a:endParaRPr lang="en-US" sz="1516" dirty="0"/>
          </a:p>
        </p:txBody>
      </p:sp>
      <p:sp>
        <p:nvSpPr>
          <p:cNvPr id="24" name="Textfeld 23"/>
          <p:cNvSpPr txBox="1"/>
          <p:nvPr/>
        </p:nvSpPr>
        <p:spPr>
          <a:xfrm>
            <a:off x="4695784" y="4059803"/>
            <a:ext cx="2868478" cy="1025409"/>
          </a:xfrm>
          <a:prstGeom prst="rect">
            <a:avLst/>
          </a:prstGeom>
          <a:noFill/>
        </p:spPr>
        <p:txBody>
          <a:bodyPr wrap="none" rtlCol="0">
            <a:spAutoFit/>
          </a:bodyPr>
          <a:lstStyle/>
          <a:p>
            <a:pPr algn="l"/>
            <a:r>
              <a:rPr lang="uz-Cyrl-UZ" sz="1516" dirty="0" smtClean="0"/>
              <a:t>Захиралар</a:t>
            </a:r>
            <a:endParaRPr lang="en-US" sz="1516" dirty="0"/>
          </a:p>
          <a:p>
            <a:pPr algn="l"/>
            <a:r>
              <a:rPr lang="en-US" sz="1516" dirty="0"/>
              <a:t>+  </a:t>
            </a:r>
            <a:r>
              <a:rPr lang="ru-RU" sz="1516" dirty="0" err="1" smtClean="0"/>
              <a:t>Олинадиган</a:t>
            </a:r>
            <a:r>
              <a:rPr lang="ru-RU" sz="1516" dirty="0" smtClean="0"/>
              <a:t> ҳ/в</a:t>
            </a:r>
            <a:endParaRPr lang="en-US" sz="1516" dirty="0"/>
          </a:p>
          <a:p>
            <a:pPr algn="ctr" eaLnBrk="1" hangingPunct="1"/>
            <a:r>
              <a:rPr lang="en-US" sz="1516" u="sng" dirty="0"/>
              <a:t>–  </a:t>
            </a:r>
            <a:r>
              <a:rPr lang="ru-RU" sz="1516" dirty="0" err="1" smtClean="0"/>
              <a:t>Фоизсиз</a:t>
            </a:r>
            <a:r>
              <a:rPr lang="ru-RU" sz="1516" dirty="0" smtClean="0"/>
              <a:t> </a:t>
            </a:r>
            <a:r>
              <a:rPr lang="ru-RU" sz="1516" dirty="0" err="1" smtClean="0"/>
              <a:t>мажбуриятлар</a:t>
            </a:r>
            <a:endParaRPr lang="en-US" sz="1516" dirty="0"/>
          </a:p>
          <a:p>
            <a:pPr algn="l"/>
            <a:r>
              <a:rPr lang="en-US" sz="1516" dirty="0"/>
              <a:t>=  </a:t>
            </a:r>
            <a:r>
              <a:rPr lang="ru-RU" sz="1516" dirty="0" smtClean="0"/>
              <a:t>Соф </a:t>
            </a:r>
            <a:r>
              <a:rPr lang="ru-RU" sz="1516" dirty="0" err="1" smtClean="0"/>
              <a:t>айланма</a:t>
            </a:r>
            <a:r>
              <a:rPr lang="ru-RU" sz="1516" dirty="0" smtClean="0"/>
              <a:t> (</a:t>
            </a:r>
            <a:r>
              <a:rPr lang="ru-RU" sz="1516" dirty="0" err="1" smtClean="0"/>
              <a:t>ишчи</a:t>
            </a:r>
            <a:r>
              <a:rPr lang="ru-RU" sz="1516" dirty="0" smtClean="0"/>
              <a:t>) капитали</a:t>
            </a:r>
            <a:endParaRPr lang="en-US" sz="1516" dirty="0"/>
          </a:p>
        </p:txBody>
      </p:sp>
      <p:sp>
        <p:nvSpPr>
          <p:cNvPr id="26" name="Textfeld 25"/>
          <p:cNvSpPr txBox="1"/>
          <p:nvPr/>
        </p:nvSpPr>
        <p:spPr>
          <a:xfrm>
            <a:off x="7748082" y="1791202"/>
            <a:ext cx="2461507" cy="354712"/>
          </a:xfrm>
          <a:prstGeom prst="rect">
            <a:avLst/>
          </a:prstGeom>
          <a:noFill/>
        </p:spPr>
        <p:txBody>
          <a:bodyPr wrap="none" rtlCol="0">
            <a:spAutoFit/>
          </a:bodyPr>
          <a:lstStyle/>
          <a:p>
            <a:pPr algn="ctr"/>
            <a:r>
              <a:rPr lang="ru-RU" sz="1705" b="1" dirty="0" err="1" smtClean="0"/>
              <a:t>Жалб</a:t>
            </a:r>
            <a:r>
              <a:rPr lang="ru-RU" sz="1705" b="1" dirty="0" smtClean="0"/>
              <a:t> </a:t>
            </a:r>
            <a:r>
              <a:rPr lang="ru-RU" sz="1705" b="1" dirty="0" err="1" smtClean="0"/>
              <a:t>қилинган</a:t>
            </a:r>
            <a:r>
              <a:rPr lang="ru-RU" sz="1705" b="1" dirty="0" smtClean="0"/>
              <a:t> </a:t>
            </a:r>
            <a:r>
              <a:rPr lang="ru-RU" sz="1705" b="1" dirty="0"/>
              <a:t>капитал</a:t>
            </a:r>
            <a:endParaRPr lang="en-US" sz="1705" b="1" dirty="0"/>
          </a:p>
        </p:txBody>
      </p:sp>
      <p:sp>
        <p:nvSpPr>
          <p:cNvPr id="27" name="Pfeil nach rechts 26"/>
          <p:cNvSpPr/>
          <p:nvPr/>
        </p:nvSpPr>
        <p:spPr bwMode="auto">
          <a:xfrm>
            <a:off x="4555701" y="2518298"/>
            <a:ext cx="3064281" cy="427394"/>
          </a:xfrm>
          <a:prstGeom prst="rightArrow">
            <a:avLst/>
          </a:prstGeom>
          <a:noFill/>
          <a:ln w="12700" cap="flat" cmpd="sng" algn="ctr">
            <a:solidFill>
              <a:schemeClr val="tx1"/>
            </a:solidFill>
            <a:prstDash val="solid"/>
            <a:round/>
            <a:headEnd type="none" w="med" len="med"/>
            <a:tailEnd type="none" w="med" len="med"/>
          </a:ln>
          <a:effectLst/>
        </p:spPr>
        <p:txBody>
          <a:bodyPr vert="horz" wrap="square" lIns="51158" tIns="44337" rIns="51158" bIns="44337" numCol="1" rtlCol="0" anchor="ctr" anchorCtr="0" compatLnSpc="1">
            <a:prstTxWarp prst="textNoShape">
              <a:avLst/>
            </a:prstTxWarp>
            <a:noAutofit/>
          </a:bodyPr>
          <a:lstStyle/>
          <a:p>
            <a:pPr algn="ctr" defTabSz="866303" fontAlgn="base">
              <a:spcBef>
                <a:spcPct val="0"/>
              </a:spcBef>
              <a:spcAft>
                <a:spcPct val="0"/>
              </a:spcAft>
            </a:pPr>
            <a:endParaRPr lang="en-US" sz="1705" b="1"/>
          </a:p>
        </p:txBody>
      </p:sp>
      <p:sp>
        <p:nvSpPr>
          <p:cNvPr id="28" name="Textfeld 27"/>
          <p:cNvSpPr txBox="1"/>
          <p:nvPr/>
        </p:nvSpPr>
        <p:spPr>
          <a:xfrm>
            <a:off x="2148755" y="1791202"/>
            <a:ext cx="1657825" cy="354712"/>
          </a:xfrm>
          <a:prstGeom prst="rect">
            <a:avLst/>
          </a:prstGeom>
          <a:noFill/>
        </p:spPr>
        <p:txBody>
          <a:bodyPr wrap="none" rtlCol="0">
            <a:spAutoFit/>
          </a:bodyPr>
          <a:lstStyle/>
          <a:p>
            <a:pPr algn="ctr"/>
            <a:r>
              <a:rPr lang="ru-RU" sz="1705" b="1" dirty="0" err="1" smtClean="0"/>
              <a:t>Умумий</a:t>
            </a:r>
            <a:r>
              <a:rPr lang="ru-RU" sz="1705" b="1" dirty="0" smtClean="0"/>
              <a:t> </a:t>
            </a:r>
            <a:r>
              <a:rPr lang="ru-RU" sz="1705" b="1" dirty="0"/>
              <a:t>баланс</a:t>
            </a:r>
            <a:endParaRPr lang="en-US" sz="1705" b="1" dirty="0"/>
          </a:p>
        </p:txBody>
      </p:sp>
    </p:spTree>
    <p:extLst>
      <p:ext uri="{BB962C8B-B14F-4D97-AF65-F5344CB8AC3E}">
        <p14:creationId xmlns:p14="http://schemas.microsoft.com/office/powerpoint/2010/main" val="1369923963"/>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el 1"/>
          <p:cNvSpPr>
            <a:spLocks noGrp="1"/>
          </p:cNvSpPr>
          <p:nvPr>
            <p:ph type="title"/>
          </p:nvPr>
        </p:nvSpPr>
        <p:spPr>
          <a:xfrm>
            <a:off x="1797720" y="629896"/>
            <a:ext cx="8867813" cy="638864"/>
          </a:xfrm>
        </p:spPr>
        <p:txBody>
          <a:bodyPr>
            <a:noAutofit/>
          </a:bodyPr>
          <a:lstStyle/>
          <a:p>
            <a:pPr algn="ctr"/>
            <a:r>
              <a:rPr lang="ru-RU" sz="2800" dirty="0" err="1" smtClean="0"/>
              <a:t>Даромад</a:t>
            </a:r>
            <a:r>
              <a:rPr lang="ru-RU" sz="2800" dirty="0" smtClean="0"/>
              <a:t> </a:t>
            </a:r>
            <a:r>
              <a:rPr lang="ru-RU" sz="2800" dirty="0" err="1" smtClean="0"/>
              <a:t>бўйича</a:t>
            </a:r>
            <a:r>
              <a:rPr lang="ru-RU" sz="2800" dirty="0" smtClean="0"/>
              <a:t> </a:t>
            </a:r>
            <a:r>
              <a:rPr lang="ru-RU" sz="2800" dirty="0" err="1" smtClean="0"/>
              <a:t>маълумотлар</a:t>
            </a:r>
            <a:r>
              <a:rPr lang="ru-RU" sz="2800" dirty="0" smtClean="0"/>
              <a:t> </a:t>
            </a:r>
            <a:r>
              <a:rPr lang="ru-RU" sz="2800" dirty="0" err="1" smtClean="0"/>
              <a:t>иерархияси</a:t>
            </a:r>
            <a:r>
              <a:rPr lang="en-US" sz="2800" dirty="0" smtClean="0"/>
              <a:t>: </a:t>
            </a:r>
            <a:r>
              <a:rPr lang="uz-Cyrl-UZ" sz="2800" dirty="0" smtClean="0"/>
              <a:t>Молиявий ҳисоб</a:t>
            </a:r>
            <a:endParaRPr lang="en-US" sz="2800" dirty="0" smtClean="0"/>
          </a:p>
        </p:txBody>
      </p:sp>
      <p:sp>
        <p:nvSpPr>
          <p:cNvPr id="43019" name="Rectangle 9"/>
          <p:cNvSpPr>
            <a:spLocks noChangeArrowheads="1"/>
          </p:cNvSpPr>
          <p:nvPr/>
        </p:nvSpPr>
        <p:spPr bwMode="auto">
          <a:xfrm>
            <a:off x="7279152" y="3863844"/>
            <a:ext cx="1488918" cy="600122"/>
          </a:xfrm>
          <a:prstGeom prst="rect">
            <a:avLst/>
          </a:prstGeom>
          <a:solidFill>
            <a:srgbClr val="D5D5D5"/>
          </a:solidFill>
          <a:ln w="12700">
            <a:solidFill>
              <a:schemeClr val="tx1"/>
            </a:solidFill>
            <a:miter lim="800000"/>
            <a:headEnd/>
            <a:tailEnd/>
          </a:ln>
        </p:spPr>
        <p:txBody>
          <a:bodyPr wrap="none" anchor="ctr"/>
          <a:lstStyle/>
          <a:p>
            <a:r>
              <a:rPr lang="ru-RU" sz="1516" dirty="0" err="1"/>
              <a:t>Фоиз</a:t>
            </a:r>
            <a:r>
              <a:rPr lang="en-US" sz="1516" dirty="0"/>
              <a:t/>
            </a:r>
            <a:br>
              <a:rPr lang="en-US" sz="1516" dirty="0"/>
            </a:br>
            <a:r>
              <a:rPr lang="en-US" sz="1516" dirty="0"/>
              <a:t>(</a:t>
            </a:r>
            <a:r>
              <a:rPr lang="uz-Cyrl-UZ" sz="1516" dirty="0"/>
              <a:t>қарзлар учун)</a:t>
            </a:r>
            <a:endParaRPr lang="en-US" sz="1516" dirty="0"/>
          </a:p>
        </p:txBody>
      </p:sp>
      <p:sp>
        <p:nvSpPr>
          <p:cNvPr id="43023" name="Rectangle 13"/>
          <p:cNvSpPr>
            <a:spLocks noChangeArrowheads="1"/>
          </p:cNvSpPr>
          <p:nvPr/>
        </p:nvSpPr>
        <p:spPr bwMode="auto">
          <a:xfrm>
            <a:off x="8856020" y="3999201"/>
            <a:ext cx="1400969" cy="592555"/>
          </a:xfrm>
          <a:prstGeom prst="rect">
            <a:avLst/>
          </a:prstGeom>
          <a:solidFill>
            <a:srgbClr val="D5D5D5"/>
          </a:solidFill>
          <a:ln w="12700">
            <a:solidFill>
              <a:schemeClr val="tx1"/>
            </a:solidFill>
            <a:miter lim="800000"/>
            <a:headEnd/>
            <a:tailEnd/>
          </a:ln>
        </p:spPr>
        <p:txBody>
          <a:bodyPr anchor="ctr"/>
          <a:lstStyle/>
          <a:p>
            <a:r>
              <a:rPr lang="uz-Cyrl-UZ" sz="1516" dirty="0"/>
              <a:t>Даромад солиғи</a:t>
            </a:r>
            <a:endParaRPr lang="en-US" sz="1516" dirty="0"/>
          </a:p>
        </p:txBody>
      </p:sp>
      <p:sp>
        <p:nvSpPr>
          <p:cNvPr id="19" name="Rectangle 4"/>
          <p:cNvSpPr>
            <a:spLocks noChangeArrowheads="1"/>
          </p:cNvSpPr>
          <p:nvPr/>
        </p:nvSpPr>
        <p:spPr bwMode="auto">
          <a:xfrm rot="10800000">
            <a:off x="2610892" y="1495110"/>
            <a:ext cx="551949" cy="1028715"/>
          </a:xfrm>
          <a:prstGeom prst="rect">
            <a:avLst/>
          </a:prstGeom>
          <a:solidFill>
            <a:srgbClr val="D5D5D5"/>
          </a:solidFill>
          <a:ln w="12700">
            <a:solidFill>
              <a:schemeClr val="tx1"/>
            </a:solidFill>
            <a:miter lim="800000"/>
            <a:headEnd/>
            <a:tailEnd/>
          </a:ln>
        </p:spPr>
        <p:txBody>
          <a:bodyPr vert="eaVert" wrap="none" anchor="ctr"/>
          <a:lstStyle/>
          <a:p>
            <a:r>
              <a:rPr lang="uz-Cyrl-UZ" sz="1516" dirty="0"/>
              <a:t>Ўзгарувчан </a:t>
            </a:r>
            <a:br>
              <a:rPr lang="uz-Cyrl-UZ" sz="1516" dirty="0"/>
            </a:br>
            <a:r>
              <a:rPr lang="uz-Cyrl-UZ" sz="1516" dirty="0"/>
              <a:t>ҳаражатлар</a:t>
            </a:r>
            <a:endParaRPr lang="en-US" sz="1516" dirty="0"/>
          </a:p>
        </p:txBody>
      </p:sp>
      <p:sp>
        <p:nvSpPr>
          <p:cNvPr id="21" name="Rectangle 6"/>
          <p:cNvSpPr>
            <a:spLocks noChangeArrowheads="1"/>
          </p:cNvSpPr>
          <p:nvPr/>
        </p:nvSpPr>
        <p:spPr bwMode="auto">
          <a:xfrm>
            <a:off x="3247063" y="2573455"/>
            <a:ext cx="2060408" cy="601579"/>
          </a:xfrm>
          <a:prstGeom prst="rect">
            <a:avLst/>
          </a:prstGeom>
          <a:solidFill>
            <a:srgbClr val="D5D5D5"/>
          </a:solidFill>
          <a:ln w="12700">
            <a:solidFill>
              <a:schemeClr val="tx1"/>
            </a:solidFill>
            <a:miter lim="800000"/>
            <a:headEnd/>
            <a:tailEnd/>
          </a:ln>
        </p:spPr>
        <p:txBody>
          <a:bodyPr wrap="none" anchor="ctr"/>
          <a:lstStyle/>
          <a:p>
            <a:r>
              <a:rPr lang="ru-RU" sz="1400" dirty="0" err="1"/>
              <a:t>Доимий</a:t>
            </a:r>
            <a:r>
              <a:rPr lang="ru-RU" sz="1400" dirty="0"/>
              <a:t> </a:t>
            </a:r>
            <a:r>
              <a:rPr lang="ru-RU" sz="1400" dirty="0" err="1"/>
              <a:t>харажатлар</a:t>
            </a:r>
            <a:endParaRPr lang="ru-RU" sz="1400" dirty="0"/>
          </a:p>
          <a:p>
            <a:r>
              <a:rPr lang="ru-RU" sz="1400" dirty="0" err="1"/>
              <a:t>Фоизлар</a:t>
            </a:r>
            <a:r>
              <a:rPr lang="ru-RU" sz="1400" dirty="0"/>
              <a:t>, </a:t>
            </a:r>
            <a:r>
              <a:rPr lang="ru-RU" sz="1400" dirty="0" err="1"/>
              <a:t>эскириш</a:t>
            </a:r>
            <a:r>
              <a:rPr lang="ru-RU" sz="1400" dirty="0"/>
              <a:t>/</a:t>
            </a:r>
          </a:p>
          <a:p>
            <a:r>
              <a:rPr lang="ru-RU" sz="1400" dirty="0" err="1"/>
              <a:t>амортизациядан</a:t>
            </a:r>
            <a:r>
              <a:rPr lang="ru-RU" sz="1400" dirty="0"/>
              <a:t> </a:t>
            </a:r>
            <a:r>
              <a:rPr lang="ru-RU" sz="1400" dirty="0" err="1"/>
              <a:t>ташқари</a:t>
            </a:r>
            <a:endParaRPr lang="en-US" sz="1400" dirty="0"/>
          </a:p>
        </p:txBody>
      </p:sp>
      <p:sp>
        <p:nvSpPr>
          <p:cNvPr id="23" name="Rectangle 8"/>
          <p:cNvSpPr>
            <a:spLocks noChangeArrowheads="1"/>
          </p:cNvSpPr>
          <p:nvPr/>
        </p:nvSpPr>
        <p:spPr bwMode="auto">
          <a:xfrm>
            <a:off x="5372140" y="3239704"/>
            <a:ext cx="1508460" cy="642185"/>
          </a:xfrm>
          <a:prstGeom prst="rect">
            <a:avLst/>
          </a:prstGeom>
          <a:solidFill>
            <a:srgbClr val="D5D5D5"/>
          </a:solidFill>
          <a:ln w="12700">
            <a:solidFill>
              <a:schemeClr val="tx1"/>
            </a:solidFill>
            <a:miter lim="800000"/>
            <a:headEnd/>
            <a:tailEnd/>
          </a:ln>
        </p:spPr>
        <p:txBody>
          <a:bodyPr anchor="ctr"/>
          <a:lstStyle/>
          <a:p>
            <a:r>
              <a:rPr lang="ru-RU" sz="1516" dirty="0" err="1"/>
              <a:t>Эскириш</a:t>
            </a:r>
            <a:r>
              <a:rPr lang="ru-RU" sz="1516" dirty="0"/>
              <a:t> </a:t>
            </a:r>
            <a:r>
              <a:rPr lang="ru-RU" sz="1516" dirty="0" err="1"/>
              <a:t>ва</a:t>
            </a:r>
            <a:r>
              <a:rPr lang="ru-RU" sz="1516" dirty="0"/>
              <a:t>  амортизация</a:t>
            </a:r>
            <a:endParaRPr lang="en-US" sz="1516" dirty="0"/>
          </a:p>
        </p:txBody>
      </p:sp>
      <p:sp>
        <p:nvSpPr>
          <p:cNvPr id="29" name="Textfeld 28"/>
          <p:cNvSpPr txBox="1"/>
          <p:nvPr/>
        </p:nvSpPr>
        <p:spPr>
          <a:xfrm>
            <a:off x="7482187" y="2780995"/>
            <a:ext cx="1969450" cy="383951"/>
          </a:xfrm>
          <a:prstGeom prst="rect">
            <a:avLst/>
          </a:prstGeom>
          <a:noFill/>
        </p:spPr>
        <p:txBody>
          <a:bodyPr wrap="none" rtlCol="0">
            <a:spAutoFit/>
          </a:bodyPr>
          <a:lstStyle/>
          <a:p>
            <a:r>
              <a:rPr lang="ru-RU" sz="1895" b="1" dirty="0" err="1"/>
              <a:t>Молиявий</a:t>
            </a:r>
            <a:r>
              <a:rPr lang="ru-RU" sz="1895" b="1" dirty="0"/>
              <a:t> </a:t>
            </a:r>
            <a:r>
              <a:rPr lang="ru-RU" sz="1895" b="1" dirty="0" err="1"/>
              <a:t>ҳисоб</a:t>
            </a:r>
            <a:endParaRPr lang="en-US" sz="1895" b="1" dirty="0"/>
          </a:p>
        </p:txBody>
      </p:sp>
      <p:sp>
        <p:nvSpPr>
          <p:cNvPr id="25" name="Rectangle 3"/>
          <p:cNvSpPr>
            <a:spLocks noChangeArrowheads="1"/>
          </p:cNvSpPr>
          <p:nvPr/>
        </p:nvSpPr>
        <p:spPr bwMode="auto">
          <a:xfrm rot="10800000">
            <a:off x="1956676" y="1495110"/>
            <a:ext cx="551948" cy="4999136"/>
          </a:xfrm>
          <a:prstGeom prst="rect">
            <a:avLst/>
          </a:prstGeom>
          <a:solidFill>
            <a:srgbClr val="A09FA7"/>
          </a:solidFill>
          <a:ln w="12700">
            <a:solidFill>
              <a:schemeClr val="tx1"/>
            </a:solidFill>
            <a:miter lim="800000"/>
            <a:headEnd/>
            <a:tailEnd/>
          </a:ln>
        </p:spPr>
        <p:txBody>
          <a:bodyPr vert="eaVert" wrap="none" anchor="ctr"/>
          <a:lstStyle/>
          <a:p>
            <a:r>
              <a:rPr lang="en-US" sz="1516" dirty="0"/>
              <a:t> </a:t>
            </a:r>
            <a:r>
              <a:rPr lang="ru-RU" sz="1516" b="1" dirty="0" err="1"/>
              <a:t>Сотув</a:t>
            </a:r>
            <a:endParaRPr lang="en-US" sz="1516" b="1" dirty="0"/>
          </a:p>
        </p:txBody>
      </p:sp>
      <p:sp>
        <p:nvSpPr>
          <p:cNvPr id="26" name="Rectangle 5"/>
          <p:cNvSpPr>
            <a:spLocks noChangeArrowheads="1"/>
          </p:cNvSpPr>
          <p:nvPr/>
        </p:nvSpPr>
        <p:spPr bwMode="auto">
          <a:xfrm rot="10800000">
            <a:off x="2610893" y="2574960"/>
            <a:ext cx="551949" cy="3919287"/>
          </a:xfrm>
          <a:prstGeom prst="rect">
            <a:avLst/>
          </a:prstGeom>
          <a:solidFill>
            <a:srgbClr val="A09FA7"/>
          </a:solidFill>
          <a:ln w="12700">
            <a:solidFill>
              <a:schemeClr val="tx1"/>
            </a:solidFill>
            <a:miter lim="800000"/>
            <a:headEnd/>
            <a:tailEnd/>
          </a:ln>
        </p:spPr>
        <p:txBody>
          <a:bodyPr vert="eaVert" wrap="none" anchor="ctr"/>
          <a:lstStyle/>
          <a:p>
            <a:r>
              <a:rPr lang="ru-RU" sz="1516" b="1" dirty="0" err="1"/>
              <a:t>Ҳисса маржаси</a:t>
            </a:r>
            <a:r>
              <a:rPr lang="ru-RU" sz="1516" b="1" dirty="0"/>
              <a:t> </a:t>
            </a:r>
            <a:endParaRPr lang="en-US" sz="1516" b="1" dirty="0"/>
          </a:p>
        </p:txBody>
      </p:sp>
      <p:sp>
        <p:nvSpPr>
          <p:cNvPr id="27" name="Rectangle 7"/>
          <p:cNvSpPr>
            <a:spLocks noChangeArrowheads="1"/>
          </p:cNvSpPr>
          <p:nvPr/>
        </p:nvSpPr>
        <p:spPr bwMode="auto">
          <a:xfrm>
            <a:off x="3247063" y="3241208"/>
            <a:ext cx="2060408" cy="3253039"/>
          </a:xfrm>
          <a:prstGeom prst="rect">
            <a:avLst/>
          </a:prstGeom>
          <a:solidFill>
            <a:srgbClr val="A09FA7"/>
          </a:solidFill>
          <a:ln w="12700">
            <a:solidFill>
              <a:schemeClr val="tx1"/>
            </a:solidFill>
            <a:miter lim="800000"/>
            <a:headEnd/>
            <a:tailEnd/>
          </a:ln>
        </p:spPr>
        <p:txBody>
          <a:bodyPr wrap="none" anchor="b"/>
          <a:lstStyle/>
          <a:p>
            <a:r>
              <a:rPr lang="en-US" sz="1516" b="1" dirty="0"/>
              <a:t>EBITDA</a:t>
            </a:r>
          </a:p>
          <a:p>
            <a:endParaRPr lang="en-US" sz="758" dirty="0"/>
          </a:p>
          <a:p>
            <a:r>
              <a:rPr lang="en-US" sz="1516" b="1" dirty="0"/>
              <a:t>E</a:t>
            </a:r>
            <a:r>
              <a:rPr lang="en-US" sz="1516" dirty="0"/>
              <a:t>arnings</a:t>
            </a:r>
            <a:r>
              <a:rPr lang="ru-RU" sz="1516" dirty="0"/>
              <a:t> - </a:t>
            </a:r>
            <a:r>
              <a:rPr lang="ru-RU" sz="1516" dirty="0" err="1"/>
              <a:t>Даромад</a:t>
            </a:r>
            <a:r>
              <a:rPr lang="en-US" sz="1516" dirty="0"/>
              <a:t/>
            </a:r>
            <a:br>
              <a:rPr lang="en-US" sz="1516" dirty="0"/>
            </a:br>
            <a:r>
              <a:rPr lang="en-US" sz="1516" b="1" dirty="0"/>
              <a:t>B</a:t>
            </a:r>
            <a:r>
              <a:rPr lang="en-US" sz="1516" dirty="0"/>
              <a:t>efore</a:t>
            </a:r>
            <a:r>
              <a:rPr lang="ru-RU" sz="1516" dirty="0"/>
              <a:t> – </a:t>
            </a:r>
            <a:r>
              <a:rPr lang="ru-RU" sz="1516" dirty="0" err="1"/>
              <a:t>гача</a:t>
            </a:r>
            <a:r>
              <a:rPr lang="en-US" sz="1516" dirty="0"/>
              <a:t/>
            </a:r>
            <a:br>
              <a:rPr lang="en-US" sz="1516" dirty="0"/>
            </a:br>
            <a:r>
              <a:rPr lang="en-US" sz="1516" b="1" dirty="0"/>
              <a:t>I</a:t>
            </a:r>
            <a:r>
              <a:rPr lang="en-US" sz="1516" dirty="0"/>
              <a:t>nterest</a:t>
            </a:r>
            <a:r>
              <a:rPr lang="ru-RU" sz="1516" dirty="0"/>
              <a:t> – </a:t>
            </a:r>
            <a:r>
              <a:rPr lang="ru-RU" sz="1516" dirty="0" err="1"/>
              <a:t>фоизлар</a:t>
            </a:r>
            <a:r>
              <a:rPr lang="ru-RU" sz="1516" dirty="0"/>
              <a:t>,</a:t>
            </a:r>
            <a:r>
              <a:rPr lang="en-US" sz="1516" dirty="0"/>
              <a:t/>
            </a:r>
            <a:br>
              <a:rPr lang="en-US" sz="1516" dirty="0"/>
            </a:br>
            <a:r>
              <a:rPr lang="en-US" sz="1516" b="1" dirty="0"/>
              <a:t>T</a:t>
            </a:r>
            <a:r>
              <a:rPr lang="en-US" sz="1516" dirty="0"/>
              <a:t>ax</a:t>
            </a:r>
            <a:r>
              <a:rPr lang="ru-RU" sz="1516" dirty="0"/>
              <a:t> – </a:t>
            </a:r>
            <a:r>
              <a:rPr lang="ru-RU" sz="1516" dirty="0" err="1"/>
              <a:t>солиқлар,</a:t>
            </a:r>
            <a:r>
              <a:rPr lang="ru-RU" sz="1516" dirty="0"/>
              <a:t> </a:t>
            </a:r>
            <a:endParaRPr lang="en-US" sz="1516" dirty="0"/>
          </a:p>
          <a:p>
            <a:r>
              <a:rPr lang="en-US" sz="1516" b="1" dirty="0"/>
              <a:t>D</a:t>
            </a:r>
            <a:r>
              <a:rPr lang="en-US" sz="1516" dirty="0"/>
              <a:t>epreciation and</a:t>
            </a:r>
            <a:r>
              <a:rPr lang="ru-RU" sz="1516" dirty="0"/>
              <a:t> - </a:t>
            </a:r>
            <a:r>
              <a:rPr lang="ru-RU" sz="1516" dirty="0" err="1"/>
              <a:t>эскириш</a:t>
            </a:r>
            <a:r>
              <a:rPr lang="en-US" sz="1516" dirty="0"/>
              <a:t/>
            </a:r>
            <a:br>
              <a:rPr lang="en-US" sz="1516" dirty="0"/>
            </a:br>
            <a:r>
              <a:rPr lang="en-US" sz="1516" b="1" dirty="0"/>
              <a:t>A</a:t>
            </a:r>
            <a:r>
              <a:rPr lang="en-US" sz="1516" dirty="0"/>
              <a:t>mortization</a:t>
            </a:r>
            <a:r>
              <a:rPr lang="ru-RU" sz="1516" dirty="0"/>
              <a:t>–амортизация</a:t>
            </a:r>
            <a:r>
              <a:rPr lang="en-US" sz="1516" dirty="0"/>
              <a:t/>
            </a:r>
            <a:br>
              <a:rPr lang="en-US" sz="1516" dirty="0"/>
            </a:br>
            <a:endParaRPr lang="en-US" sz="568" dirty="0"/>
          </a:p>
        </p:txBody>
      </p:sp>
      <p:sp>
        <p:nvSpPr>
          <p:cNvPr id="30" name="Rectangle 11"/>
          <p:cNvSpPr>
            <a:spLocks noChangeArrowheads="1"/>
          </p:cNvSpPr>
          <p:nvPr/>
        </p:nvSpPr>
        <p:spPr bwMode="auto">
          <a:xfrm>
            <a:off x="8835749" y="4675981"/>
            <a:ext cx="1421240" cy="1809625"/>
          </a:xfrm>
          <a:prstGeom prst="rect">
            <a:avLst/>
          </a:prstGeom>
          <a:solidFill>
            <a:srgbClr val="A09FA7"/>
          </a:solidFill>
          <a:ln w="12700">
            <a:solidFill>
              <a:schemeClr val="tx1"/>
            </a:solidFill>
            <a:miter lim="800000"/>
            <a:headEnd/>
            <a:tailEnd/>
          </a:ln>
        </p:spPr>
        <p:txBody>
          <a:bodyPr wrap="none" anchor="b"/>
          <a:lstStyle/>
          <a:p>
            <a:r>
              <a:rPr lang="ru-RU" sz="1516" b="1" dirty="0"/>
              <a:t>Соф </a:t>
            </a:r>
            <a:r>
              <a:rPr lang="ru-RU" sz="1516" b="1" dirty="0" err="1"/>
              <a:t>фойда</a:t>
            </a:r>
            <a:endParaRPr lang="ru-RU" sz="1516" b="1" dirty="0"/>
          </a:p>
          <a:p>
            <a:endParaRPr lang="en-US" sz="568" dirty="0"/>
          </a:p>
        </p:txBody>
      </p:sp>
      <p:cxnSp>
        <p:nvCxnSpPr>
          <p:cNvPr id="31" name="Gerade Verbindung 13"/>
          <p:cNvCxnSpPr/>
          <p:nvPr/>
        </p:nvCxnSpPr>
        <p:spPr bwMode="auto">
          <a:xfrm flipV="1">
            <a:off x="7257642" y="2573455"/>
            <a:ext cx="0" cy="3888432"/>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32" name="Rectangle 10"/>
          <p:cNvSpPr>
            <a:spLocks noChangeArrowheads="1"/>
          </p:cNvSpPr>
          <p:nvPr/>
        </p:nvSpPr>
        <p:spPr bwMode="auto">
          <a:xfrm>
            <a:off x="5372139" y="3954079"/>
            <a:ext cx="1839335" cy="2540168"/>
          </a:xfrm>
          <a:prstGeom prst="rect">
            <a:avLst/>
          </a:prstGeom>
          <a:solidFill>
            <a:srgbClr val="A09FA7"/>
          </a:solidFill>
          <a:ln w="12700">
            <a:solidFill>
              <a:schemeClr val="tx1"/>
            </a:solidFill>
            <a:miter lim="800000"/>
            <a:headEnd/>
            <a:tailEnd/>
          </a:ln>
        </p:spPr>
        <p:txBody>
          <a:bodyPr wrap="none" anchor="b"/>
          <a:lstStyle/>
          <a:p>
            <a:r>
              <a:rPr lang="en-US" sz="1516" b="1" dirty="0"/>
              <a:t>EBIT</a:t>
            </a:r>
          </a:p>
          <a:p>
            <a:endParaRPr lang="en-US" sz="758" dirty="0"/>
          </a:p>
          <a:p>
            <a:r>
              <a:rPr lang="en-US" sz="1516" b="1" dirty="0"/>
              <a:t>E</a:t>
            </a:r>
            <a:r>
              <a:rPr lang="en-US" sz="1516" dirty="0"/>
              <a:t>arnings</a:t>
            </a:r>
            <a:r>
              <a:rPr lang="ru-RU" sz="1516" dirty="0"/>
              <a:t> - </a:t>
            </a:r>
            <a:r>
              <a:rPr lang="ru-RU" sz="1516" dirty="0" err="1"/>
              <a:t>даромад</a:t>
            </a:r>
            <a:endParaRPr lang="en-US" sz="1516" dirty="0"/>
          </a:p>
          <a:p>
            <a:r>
              <a:rPr lang="en-US" sz="1516" b="1" dirty="0"/>
              <a:t>B</a:t>
            </a:r>
            <a:r>
              <a:rPr lang="en-US" sz="1516" dirty="0"/>
              <a:t>efore</a:t>
            </a:r>
            <a:r>
              <a:rPr lang="ru-RU" sz="1516" dirty="0"/>
              <a:t> – </a:t>
            </a:r>
            <a:r>
              <a:rPr lang="ru-RU" sz="1516" dirty="0" err="1"/>
              <a:t>гача</a:t>
            </a:r>
            <a:endParaRPr lang="en-US" sz="1516" dirty="0"/>
          </a:p>
          <a:p>
            <a:r>
              <a:rPr lang="en-US" sz="1516" b="1" dirty="0"/>
              <a:t>I</a:t>
            </a:r>
            <a:r>
              <a:rPr lang="en-US" sz="1516" dirty="0"/>
              <a:t>nterest and</a:t>
            </a:r>
            <a:r>
              <a:rPr lang="ru-RU" sz="1516" dirty="0"/>
              <a:t> - </a:t>
            </a:r>
            <a:r>
              <a:rPr lang="ru-RU" sz="1516" dirty="0" err="1"/>
              <a:t>фоизлар</a:t>
            </a:r>
            <a:endParaRPr lang="en-US" sz="1516" dirty="0"/>
          </a:p>
          <a:p>
            <a:r>
              <a:rPr lang="en-US" sz="1516" b="1" dirty="0"/>
              <a:t>T</a:t>
            </a:r>
            <a:r>
              <a:rPr lang="en-US" sz="1516" dirty="0"/>
              <a:t>ax</a:t>
            </a:r>
            <a:r>
              <a:rPr lang="ru-RU" sz="1516" dirty="0"/>
              <a:t> – </a:t>
            </a:r>
            <a:r>
              <a:rPr lang="ru-RU" sz="1516" dirty="0" err="1"/>
              <a:t>ва</a:t>
            </a:r>
            <a:r>
              <a:rPr lang="ru-RU" sz="1516" dirty="0"/>
              <a:t> </a:t>
            </a:r>
            <a:r>
              <a:rPr lang="ru-RU" sz="1516" dirty="0" err="1"/>
              <a:t>солиқлар</a:t>
            </a:r>
            <a:r>
              <a:rPr lang="en-US" sz="1516" dirty="0"/>
              <a:t/>
            </a:r>
            <a:br>
              <a:rPr lang="en-US" sz="1516" dirty="0"/>
            </a:br>
            <a:endParaRPr lang="en-US" sz="568" dirty="0"/>
          </a:p>
        </p:txBody>
      </p:sp>
      <p:sp>
        <p:nvSpPr>
          <p:cNvPr id="33" name="Rectangle 11"/>
          <p:cNvSpPr>
            <a:spLocks noChangeArrowheads="1"/>
          </p:cNvSpPr>
          <p:nvPr/>
        </p:nvSpPr>
        <p:spPr bwMode="auto">
          <a:xfrm>
            <a:off x="7279152" y="4608303"/>
            <a:ext cx="1488918" cy="1877843"/>
          </a:xfrm>
          <a:prstGeom prst="rect">
            <a:avLst/>
          </a:prstGeom>
          <a:solidFill>
            <a:srgbClr val="A09FA7"/>
          </a:solidFill>
          <a:ln w="12700">
            <a:solidFill>
              <a:schemeClr val="tx1"/>
            </a:solidFill>
            <a:miter lim="800000"/>
            <a:headEnd/>
            <a:tailEnd/>
          </a:ln>
        </p:spPr>
        <p:txBody>
          <a:bodyPr wrap="none" anchor="b"/>
          <a:lstStyle/>
          <a:p>
            <a:r>
              <a:rPr lang="en-US" sz="1516" b="1" dirty="0"/>
              <a:t>EBT</a:t>
            </a:r>
          </a:p>
          <a:p>
            <a:endParaRPr lang="en-US" sz="758" dirty="0"/>
          </a:p>
          <a:p>
            <a:r>
              <a:rPr lang="en-US" sz="1516" b="1" dirty="0"/>
              <a:t>E</a:t>
            </a:r>
            <a:r>
              <a:rPr lang="en-US" sz="1516" dirty="0"/>
              <a:t>arnings</a:t>
            </a:r>
            <a:r>
              <a:rPr lang="ru-RU" sz="1516" dirty="0"/>
              <a:t> - </a:t>
            </a:r>
            <a:r>
              <a:rPr lang="ru-RU" sz="1516" dirty="0" err="1"/>
              <a:t>даромад</a:t>
            </a:r>
            <a:endParaRPr lang="en-US" sz="1516" dirty="0"/>
          </a:p>
          <a:p>
            <a:r>
              <a:rPr lang="en-US" sz="1516" b="1" dirty="0"/>
              <a:t>B</a:t>
            </a:r>
            <a:r>
              <a:rPr lang="en-US" sz="1516" dirty="0"/>
              <a:t>efore</a:t>
            </a:r>
            <a:r>
              <a:rPr lang="ru-RU" sz="1516" dirty="0"/>
              <a:t> - </a:t>
            </a:r>
            <a:r>
              <a:rPr lang="ru-RU" sz="1516" dirty="0" err="1"/>
              <a:t>гача</a:t>
            </a:r>
            <a:endParaRPr lang="en-US" sz="1516" dirty="0"/>
          </a:p>
          <a:p>
            <a:r>
              <a:rPr lang="en-US" sz="1516" b="1" dirty="0"/>
              <a:t>T</a:t>
            </a:r>
            <a:r>
              <a:rPr lang="en-US" sz="1516" dirty="0"/>
              <a:t>ax</a:t>
            </a:r>
            <a:r>
              <a:rPr lang="ru-RU" sz="1516" dirty="0"/>
              <a:t> - </a:t>
            </a:r>
            <a:r>
              <a:rPr lang="ru-RU" sz="1516" dirty="0" err="1"/>
              <a:t>солиқлар</a:t>
            </a:r>
            <a:r>
              <a:rPr lang="en-US" sz="1516" dirty="0"/>
              <a:t/>
            </a:r>
            <a:br>
              <a:rPr lang="en-US" sz="1516" dirty="0"/>
            </a:br>
            <a:endParaRPr lang="en-US" sz="568" dirty="0"/>
          </a:p>
        </p:txBody>
      </p:sp>
    </p:spTree>
    <p:extLst>
      <p:ext uri="{BB962C8B-B14F-4D97-AF65-F5344CB8AC3E}">
        <p14:creationId xmlns:p14="http://schemas.microsoft.com/office/powerpoint/2010/main" val="1652564550"/>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el 1"/>
          <p:cNvSpPr>
            <a:spLocks noGrp="1"/>
          </p:cNvSpPr>
          <p:nvPr>
            <p:ph type="title"/>
          </p:nvPr>
        </p:nvSpPr>
        <p:spPr>
          <a:xfrm>
            <a:off x="1797720" y="629896"/>
            <a:ext cx="8867813" cy="638864"/>
          </a:xfrm>
        </p:spPr>
        <p:txBody>
          <a:bodyPr>
            <a:noAutofit/>
          </a:bodyPr>
          <a:lstStyle/>
          <a:p>
            <a:pPr algn="ctr"/>
            <a:r>
              <a:rPr lang="ru-RU" sz="2800" b="1" dirty="0" err="1" smtClean="0"/>
              <a:t>Даромад</a:t>
            </a:r>
            <a:r>
              <a:rPr lang="ru-RU" sz="2800" b="1" dirty="0" smtClean="0"/>
              <a:t> </a:t>
            </a:r>
            <a:r>
              <a:rPr lang="ru-RU" sz="2800" b="1" dirty="0" err="1" smtClean="0"/>
              <a:t>бўйича</a:t>
            </a:r>
            <a:r>
              <a:rPr lang="ru-RU" sz="2800" b="1" dirty="0" smtClean="0"/>
              <a:t> </a:t>
            </a:r>
            <a:r>
              <a:rPr lang="ru-RU" sz="2800" b="1" dirty="0" err="1" smtClean="0"/>
              <a:t>маълумотлар</a:t>
            </a:r>
            <a:r>
              <a:rPr lang="ru-RU" sz="2800" b="1" dirty="0" smtClean="0"/>
              <a:t> </a:t>
            </a:r>
            <a:r>
              <a:rPr lang="ru-RU" sz="2800" b="1" dirty="0" err="1" smtClean="0"/>
              <a:t>иерархияси</a:t>
            </a:r>
            <a:r>
              <a:rPr lang="en-US" sz="2800" b="1" dirty="0" smtClean="0"/>
              <a:t>: </a:t>
            </a:r>
            <a:r>
              <a:rPr lang="uz-Cyrl-UZ" sz="2800" b="1" dirty="0" smtClean="0"/>
              <a:t>Бошқарув ҳисоби</a:t>
            </a:r>
            <a:endParaRPr lang="en-US" sz="2800" b="1" dirty="0" smtClean="0"/>
          </a:p>
        </p:txBody>
      </p:sp>
      <p:sp>
        <p:nvSpPr>
          <p:cNvPr id="44037" name="Rectangle 3"/>
          <p:cNvSpPr>
            <a:spLocks noChangeArrowheads="1"/>
          </p:cNvSpPr>
          <p:nvPr/>
        </p:nvSpPr>
        <p:spPr bwMode="auto">
          <a:xfrm rot="10800000">
            <a:off x="1956676" y="1495110"/>
            <a:ext cx="551948" cy="4999136"/>
          </a:xfrm>
          <a:prstGeom prst="rect">
            <a:avLst/>
          </a:prstGeom>
          <a:solidFill>
            <a:srgbClr val="A09FA7"/>
          </a:solidFill>
          <a:ln w="12700">
            <a:solidFill>
              <a:schemeClr val="tx1"/>
            </a:solidFill>
            <a:miter lim="800000"/>
            <a:headEnd/>
            <a:tailEnd/>
          </a:ln>
        </p:spPr>
        <p:txBody>
          <a:bodyPr vert="eaVert" wrap="none" anchor="ctr"/>
          <a:lstStyle/>
          <a:p>
            <a:r>
              <a:rPr lang="en-US" sz="1516" dirty="0"/>
              <a:t> </a:t>
            </a:r>
            <a:r>
              <a:rPr lang="ru-RU" sz="1516" b="1" dirty="0" err="1"/>
              <a:t>Сотув</a:t>
            </a:r>
            <a:endParaRPr lang="en-US" sz="1516" b="1" dirty="0"/>
          </a:p>
        </p:txBody>
      </p:sp>
      <p:sp>
        <p:nvSpPr>
          <p:cNvPr id="44038" name="Rectangle 4"/>
          <p:cNvSpPr>
            <a:spLocks noChangeArrowheads="1"/>
          </p:cNvSpPr>
          <p:nvPr/>
        </p:nvSpPr>
        <p:spPr bwMode="auto">
          <a:xfrm rot="10800000">
            <a:off x="2610892" y="1495110"/>
            <a:ext cx="551949" cy="1028715"/>
          </a:xfrm>
          <a:prstGeom prst="rect">
            <a:avLst/>
          </a:prstGeom>
          <a:solidFill>
            <a:srgbClr val="D5D5D5"/>
          </a:solidFill>
          <a:ln w="12700">
            <a:solidFill>
              <a:schemeClr val="tx1"/>
            </a:solidFill>
            <a:miter lim="800000"/>
            <a:headEnd/>
            <a:tailEnd/>
          </a:ln>
        </p:spPr>
        <p:txBody>
          <a:bodyPr vert="eaVert" wrap="none" anchor="ctr"/>
          <a:lstStyle/>
          <a:p>
            <a:r>
              <a:rPr lang="uz-Cyrl-UZ" sz="1516" dirty="0"/>
              <a:t>Ўзгарувчан </a:t>
            </a:r>
            <a:br>
              <a:rPr lang="uz-Cyrl-UZ" sz="1516" dirty="0"/>
            </a:br>
            <a:r>
              <a:rPr lang="uz-Cyrl-UZ" sz="1516" dirty="0"/>
              <a:t>ҳаражатлар</a:t>
            </a:r>
            <a:endParaRPr lang="en-US" sz="1516" dirty="0"/>
          </a:p>
        </p:txBody>
      </p:sp>
      <p:sp>
        <p:nvSpPr>
          <p:cNvPr id="44039" name="Rectangle 5"/>
          <p:cNvSpPr>
            <a:spLocks noChangeArrowheads="1"/>
          </p:cNvSpPr>
          <p:nvPr/>
        </p:nvSpPr>
        <p:spPr bwMode="auto">
          <a:xfrm rot="10800000">
            <a:off x="2610893" y="2574960"/>
            <a:ext cx="551949" cy="3919287"/>
          </a:xfrm>
          <a:prstGeom prst="rect">
            <a:avLst/>
          </a:prstGeom>
          <a:solidFill>
            <a:srgbClr val="A09FA7"/>
          </a:solidFill>
          <a:ln w="12700">
            <a:solidFill>
              <a:schemeClr val="tx1"/>
            </a:solidFill>
            <a:miter lim="800000"/>
            <a:headEnd/>
            <a:tailEnd/>
          </a:ln>
        </p:spPr>
        <p:txBody>
          <a:bodyPr vert="eaVert" wrap="none" anchor="ctr"/>
          <a:lstStyle/>
          <a:p>
            <a:r>
              <a:rPr lang="ru-RU" sz="1516" b="1" dirty="0" err="1"/>
              <a:t>Ҳисса маржаси</a:t>
            </a:r>
            <a:r>
              <a:rPr lang="ru-RU" sz="1516" b="1" dirty="0"/>
              <a:t> </a:t>
            </a:r>
            <a:endParaRPr lang="en-US" sz="1516" b="1" dirty="0"/>
          </a:p>
        </p:txBody>
      </p:sp>
      <p:sp>
        <p:nvSpPr>
          <p:cNvPr id="44040" name="Rectangle 6"/>
          <p:cNvSpPr>
            <a:spLocks noChangeArrowheads="1"/>
          </p:cNvSpPr>
          <p:nvPr/>
        </p:nvSpPr>
        <p:spPr bwMode="auto">
          <a:xfrm>
            <a:off x="3247063" y="2573455"/>
            <a:ext cx="2060408" cy="601579"/>
          </a:xfrm>
          <a:prstGeom prst="rect">
            <a:avLst/>
          </a:prstGeom>
          <a:solidFill>
            <a:srgbClr val="D5D5D5"/>
          </a:solidFill>
          <a:ln w="12700">
            <a:solidFill>
              <a:schemeClr val="tx1"/>
            </a:solidFill>
            <a:miter lim="800000"/>
            <a:headEnd/>
            <a:tailEnd/>
          </a:ln>
        </p:spPr>
        <p:txBody>
          <a:bodyPr wrap="none" anchor="ctr"/>
          <a:lstStyle/>
          <a:p>
            <a:r>
              <a:rPr lang="ru-RU" sz="1400" dirty="0" err="1"/>
              <a:t>Доимий</a:t>
            </a:r>
            <a:r>
              <a:rPr lang="ru-RU" sz="1400" dirty="0"/>
              <a:t> </a:t>
            </a:r>
            <a:r>
              <a:rPr lang="ru-RU" sz="1400" dirty="0" err="1"/>
              <a:t>харажатлар</a:t>
            </a:r>
            <a:endParaRPr lang="ru-RU" sz="1400" dirty="0"/>
          </a:p>
          <a:p>
            <a:r>
              <a:rPr lang="ru-RU" sz="1400" dirty="0" err="1"/>
              <a:t>Фоизлар</a:t>
            </a:r>
            <a:r>
              <a:rPr lang="ru-RU" sz="1400" dirty="0"/>
              <a:t>, </a:t>
            </a:r>
            <a:r>
              <a:rPr lang="ru-RU" sz="1400" dirty="0" err="1"/>
              <a:t>эскириш</a:t>
            </a:r>
            <a:r>
              <a:rPr lang="ru-RU" sz="1400" dirty="0"/>
              <a:t>/</a:t>
            </a:r>
          </a:p>
          <a:p>
            <a:r>
              <a:rPr lang="ru-RU" sz="1400" dirty="0" err="1"/>
              <a:t>амортизациядан</a:t>
            </a:r>
            <a:r>
              <a:rPr lang="ru-RU" sz="1400" dirty="0"/>
              <a:t> </a:t>
            </a:r>
            <a:r>
              <a:rPr lang="ru-RU" sz="1400" dirty="0" err="1"/>
              <a:t>ташқари</a:t>
            </a:r>
            <a:endParaRPr lang="en-US" sz="1400" dirty="0"/>
          </a:p>
        </p:txBody>
      </p:sp>
      <p:sp>
        <p:nvSpPr>
          <p:cNvPr id="44041" name="Rectangle 7"/>
          <p:cNvSpPr>
            <a:spLocks noChangeArrowheads="1"/>
          </p:cNvSpPr>
          <p:nvPr/>
        </p:nvSpPr>
        <p:spPr bwMode="auto">
          <a:xfrm>
            <a:off x="3247063" y="3241208"/>
            <a:ext cx="2060408" cy="3253039"/>
          </a:xfrm>
          <a:prstGeom prst="rect">
            <a:avLst/>
          </a:prstGeom>
          <a:solidFill>
            <a:srgbClr val="A09FA7"/>
          </a:solidFill>
          <a:ln w="12700">
            <a:solidFill>
              <a:schemeClr val="tx1"/>
            </a:solidFill>
            <a:miter lim="800000"/>
            <a:headEnd/>
            <a:tailEnd/>
          </a:ln>
        </p:spPr>
        <p:txBody>
          <a:bodyPr wrap="none" anchor="b"/>
          <a:lstStyle/>
          <a:p>
            <a:r>
              <a:rPr lang="en-US" sz="1516" b="1" dirty="0"/>
              <a:t>EBITDA</a:t>
            </a:r>
          </a:p>
          <a:p>
            <a:endParaRPr lang="en-US" sz="758" dirty="0"/>
          </a:p>
          <a:p>
            <a:r>
              <a:rPr lang="en-US" sz="1516" b="1" dirty="0"/>
              <a:t>E</a:t>
            </a:r>
            <a:r>
              <a:rPr lang="en-US" sz="1516" dirty="0"/>
              <a:t>arnings</a:t>
            </a:r>
            <a:r>
              <a:rPr lang="ru-RU" sz="1516" dirty="0"/>
              <a:t> - </a:t>
            </a:r>
            <a:r>
              <a:rPr lang="ru-RU" sz="1516" dirty="0" err="1"/>
              <a:t>Даромад</a:t>
            </a:r>
            <a:r>
              <a:rPr lang="en-US" sz="1516" dirty="0"/>
              <a:t/>
            </a:r>
            <a:br>
              <a:rPr lang="en-US" sz="1516" dirty="0"/>
            </a:br>
            <a:r>
              <a:rPr lang="en-US" sz="1516" b="1" dirty="0"/>
              <a:t>B</a:t>
            </a:r>
            <a:r>
              <a:rPr lang="en-US" sz="1516" dirty="0"/>
              <a:t>efore</a:t>
            </a:r>
            <a:r>
              <a:rPr lang="ru-RU" sz="1516" dirty="0"/>
              <a:t> – </a:t>
            </a:r>
            <a:r>
              <a:rPr lang="ru-RU" sz="1516" dirty="0" err="1"/>
              <a:t>гача</a:t>
            </a:r>
            <a:r>
              <a:rPr lang="en-US" sz="1516" dirty="0"/>
              <a:t/>
            </a:r>
            <a:br>
              <a:rPr lang="en-US" sz="1516" dirty="0"/>
            </a:br>
            <a:r>
              <a:rPr lang="en-US" sz="1516" b="1" dirty="0"/>
              <a:t>I</a:t>
            </a:r>
            <a:r>
              <a:rPr lang="en-US" sz="1516" dirty="0"/>
              <a:t>nterest</a:t>
            </a:r>
            <a:r>
              <a:rPr lang="ru-RU" sz="1516" dirty="0"/>
              <a:t> – </a:t>
            </a:r>
            <a:r>
              <a:rPr lang="ru-RU" sz="1516" dirty="0" err="1"/>
              <a:t>фоизлар</a:t>
            </a:r>
            <a:r>
              <a:rPr lang="ru-RU" sz="1516" dirty="0"/>
              <a:t>,</a:t>
            </a:r>
            <a:r>
              <a:rPr lang="en-US" sz="1516" dirty="0"/>
              <a:t/>
            </a:r>
            <a:br>
              <a:rPr lang="en-US" sz="1516" dirty="0"/>
            </a:br>
            <a:r>
              <a:rPr lang="en-US" sz="1516" b="1" dirty="0"/>
              <a:t>T</a:t>
            </a:r>
            <a:r>
              <a:rPr lang="en-US" sz="1516" dirty="0"/>
              <a:t>ax</a:t>
            </a:r>
            <a:r>
              <a:rPr lang="ru-RU" sz="1516" dirty="0"/>
              <a:t> – </a:t>
            </a:r>
            <a:r>
              <a:rPr lang="ru-RU" sz="1516" dirty="0" err="1"/>
              <a:t>солиқлар,</a:t>
            </a:r>
            <a:r>
              <a:rPr lang="ru-RU" sz="1516" dirty="0"/>
              <a:t> </a:t>
            </a:r>
            <a:endParaRPr lang="en-US" sz="1516" dirty="0"/>
          </a:p>
          <a:p>
            <a:r>
              <a:rPr lang="en-US" sz="1516" b="1" dirty="0"/>
              <a:t>D</a:t>
            </a:r>
            <a:r>
              <a:rPr lang="en-US" sz="1516" dirty="0"/>
              <a:t>epreciation and</a:t>
            </a:r>
            <a:r>
              <a:rPr lang="ru-RU" sz="1516" dirty="0"/>
              <a:t> - </a:t>
            </a:r>
            <a:r>
              <a:rPr lang="ru-RU" sz="1516" dirty="0" err="1"/>
              <a:t>эскириш</a:t>
            </a:r>
            <a:r>
              <a:rPr lang="en-US" sz="1516" dirty="0"/>
              <a:t/>
            </a:r>
            <a:br>
              <a:rPr lang="en-US" sz="1516" dirty="0"/>
            </a:br>
            <a:r>
              <a:rPr lang="en-US" sz="1516" b="1" dirty="0"/>
              <a:t>A</a:t>
            </a:r>
            <a:r>
              <a:rPr lang="en-US" sz="1516" dirty="0"/>
              <a:t>mortization</a:t>
            </a:r>
            <a:r>
              <a:rPr lang="ru-RU" sz="1516" dirty="0"/>
              <a:t>–амортизация </a:t>
            </a:r>
            <a:r>
              <a:rPr lang="en-US" sz="1516" dirty="0"/>
              <a:t/>
            </a:r>
            <a:br>
              <a:rPr lang="en-US" sz="1516" dirty="0"/>
            </a:br>
            <a:endParaRPr lang="en-US" sz="568" dirty="0"/>
          </a:p>
        </p:txBody>
      </p:sp>
      <p:sp>
        <p:nvSpPr>
          <p:cNvPr id="44042" name="Rectangle 8"/>
          <p:cNvSpPr>
            <a:spLocks noChangeArrowheads="1"/>
          </p:cNvSpPr>
          <p:nvPr/>
        </p:nvSpPr>
        <p:spPr bwMode="auto">
          <a:xfrm>
            <a:off x="5372140" y="3239704"/>
            <a:ext cx="1508460" cy="642185"/>
          </a:xfrm>
          <a:prstGeom prst="rect">
            <a:avLst/>
          </a:prstGeom>
          <a:solidFill>
            <a:srgbClr val="D5D5D5"/>
          </a:solidFill>
          <a:ln w="12700">
            <a:solidFill>
              <a:schemeClr val="tx1"/>
            </a:solidFill>
            <a:miter lim="800000"/>
            <a:headEnd/>
            <a:tailEnd/>
          </a:ln>
        </p:spPr>
        <p:txBody>
          <a:bodyPr anchor="ctr"/>
          <a:lstStyle/>
          <a:p>
            <a:r>
              <a:rPr lang="ru-RU" sz="1516" dirty="0" err="1"/>
              <a:t>Эскириш</a:t>
            </a:r>
            <a:r>
              <a:rPr lang="ru-RU" sz="1516" dirty="0"/>
              <a:t> </a:t>
            </a:r>
            <a:r>
              <a:rPr lang="ru-RU" sz="1516" dirty="0" err="1"/>
              <a:t>ва</a:t>
            </a:r>
            <a:r>
              <a:rPr lang="ru-RU" sz="1516" dirty="0"/>
              <a:t>  амортизация</a:t>
            </a:r>
            <a:endParaRPr lang="en-US" sz="1516" dirty="0"/>
          </a:p>
        </p:txBody>
      </p:sp>
      <p:sp>
        <p:nvSpPr>
          <p:cNvPr id="44043" name="Rectangle 9"/>
          <p:cNvSpPr>
            <a:spLocks noChangeArrowheads="1"/>
          </p:cNvSpPr>
          <p:nvPr/>
        </p:nvSpPr>
        <p:spPr bwMode="auto">
          <a:xfrm>
            <a:off x="7355725" y="3954079"/>
            <a:ext cx="1946526" cy="662324"/>
          </a:xfrm>
          <a:prstGeom prst="rect">
            <a:avLst/>
          </a:prstGeom>
          <a:solidFill>
            <a:srgbClr val="D5D5D5"/>
          </a:solidFill>
          <a:ln w="12700">
            <a:solidFill>
              <a:schemeClr val="tx1"/>
            </a:solidFill>
            <a:miter lim="800000"/>
            <a:headEnd/>
            <a:tailEnd/>
          </a:ln>
        </p:spPr>
        <p:txBody>
          <a:bodyPr wrap="none" anchor="ctr"/>
          <a:lstStyle/>
          <a:p>
            <a:r>
              <a:rPr lang="ru-RU" sz="1516" dirty="0"/>
              <a:t>Капитал </a:t>
            </a:r>
            <a:r>
              <a:rPr lang="ru-RU" sz="1516" dirty="0" err="1"/>
              <a:t>тўловлар</a:t>
            </a:r>
            <a:endParaRPr lang="uz-Cyrl-UZ" sz="1516" dirty="0"/>
          </a:p>
          <a:p>
            <a:r>
              <a:rPr lang="en-US" sz="1516" dirty="0"/>
              <a:t>(</a:t>
            </a:r>
            <a:r>
              <a:rPr lang="ru-RU" sz="1516" dirty="0" err="1"/>
              <a:t>жалб</a:t>
            </a:r>
            <a:r>
              <a:rPr lang="ru-RU" sz="1516" dirty="0"/>
              <a:t> </a:t>
            </a:r>
            <a:r>
              <a:rPr lang="ru-RU" sz="1516" dirty="0" err="1"/>
              <a:t>қилинган </a:t>
            </a:r>
            <a:r>
              <a:rPr lang="ru-RU" sz="1516" dirty="0"/>
              <a:t>капитал</a:t>
            </a:r>
            <a:r>
              <a:rPr lang="en-US" sz="1516" dirty="0"/>
              <a:t>)</a:t>
            </a:r>
          </a:p>
        </p:txBody>
      </p:sp>
      <p:sp>
        <p:nvSpPr>
          <p:cNvPr id="44044" name="Rectangle 10"/>
          <p:cNvSpPr>
            <a:spLocks noChangeArrowheads="1"/>
          </p:cNvSpPr>
          <p:nvPr/>
        </p:nvSpPr>
        <p:spPr bwMode="auto">
          <a:xfrm>
            <a:off x="5372139" y="3954079"/>
            <a:ext cx="1839335" cy="2540168"/>
          </a:xfrm>
          <a:prstGeom prst="rect">
            <a:avLst/>
          </a:prstGeom>
          <a:solidFill>
            <a:srgbClr val="A09FA7"/>
          </a:solidFill>
          <a:ln w="12700">
            <a:solidFill>
              <a:schemeClr val="tx1"/>
            </a:solidFill>
            <a:miter lim="800000"/>
            <a:headEnd/>
            <a:tailEnd/>
          </a:ln>
        </p:spPr>
        <p:txBody>
          <a:bodyPr wrap="none" anchor="b"/>
          <a:lstStyle/>
          <a:p>
            <a:r>
              <a:rPr lang="en-US" sz="1516" b="1" dirty="0"/>
              <a:t>EBIT</a:t>
            </a:r>
          </a:p>
          <a:p>
            <a:endParaRPr lang="en-US" sz="758" dirty="0"/>
          </a:p>
          <a:p>
            <a:r>
              <a:rPr lang="en-US" sz="1516" b="1" dirty="0"/>
              <a:t>E</a:t>
            </a:r>
            <a:r>
              <a:rPr lang="en-US" sz="1516" dirty="0"/>
              <a:t>arnings</a:t>
            </a:r>
            <a:r>
              <a:rPr lang="ru-RU" sz="1516" dirty="0"/>
              <a:t> - </a:t>
            </a:r>
            <a:r>
              <a:rPr lang="ru-RU" sz="1516" dirty="0" err="1"/>
              <a:t>даромад</a:t>
            </a:r>
            <a:endParaRPr lang="en-US" sz="1516" dirty="0"/>
          </a:p>
          <a:p>
            <a:r>
              <a:rPr lang="en-US" sz="1516" b="1" dirty="0"/>
              <a:t>B</a:t>
            </a:r>
            <a:r>
              <a:rPr lang="en-US" sz="1516" dirty="0"/>
              <a:t>efore</a:t>
            </a:r>
            <a:r>
              <a:rPr lang="ru-RU" sz="1516" dirty="0"/>
              <a:t> – </a:t>
            </a:r>
            <a:r>
              <a:rPr lang="ru-RU" sz="1516" dirty="0" err="1"/>
              <a:t>гача</a:t>
            </a:r>
            <a:endParaRPr lang="en-US" sz="1516" dirty="0"/>
          </a:p>
          <a:p>
            <a:r>
              <a:rPr lang="en-US" sz="1516" b="1" dirty="0"/>
              <a:t>I</a:t>
            </a:r>
            <a:r>
              <a:rPr lang="en-US" sz="1516" dirty="0"/>
              <a:t>nterest and</a:t>
            </a:r>
            <a:r>
              <a:rPr lang="ru-RU" sz="1516" dirty="0"/>
              <a:t> - </a:t>
            </a:r>
            <a:r>
              <a:rPr lang="ru-RU" sz="1516" dirty="0" err="1"/>
              <a:t>фоизлар</a:t>
            </a:r>
            <a:endParaRPr lang="en-US" sz="1516" dirty="0"/>
          </a:p>
          <a:p>
            <a:r>
              <a:rPr lang="en-US" sz="1516" b="1" dirty="0"/>
              <a:t>T</a:t>
            </a:r>
            <a:r>
              <a:rPr lang="en-US" sz="1516" dirty="0"/>
              <a:t>ax</a:t>
            </a:r>
            <a:r>
              <a:rPr lang="ru-RU" sz="1516" dirty="0"/>
              <a:t> – </a:t>
            </a:r>
            <a:r>
              <a:rPr lang="ru-RU" sz="1516" dirty="0" err="1"/>
              <a:t>ва</a:t>
            </a:r>
            <a:r>
              <a:rPr lang="ru-RU" sz="1516" dirty="0"/>
              <a:t> </a:t>
            </a:r>
            <a:r>
              <a:rPr lang="ru-RU" sz="1516" dirty="0" err="1"/>
              <a:t>солиқлар</a:t>
            </a:r>
            <a:r>
              <a:rPr lang="ru-RU" sz="1516" dirty="0"/>
              <a:t> </a:t>
            </a:r>
            <a:r>
              <a:rPr lang="en-US" sz="1516" dirty="0"/>
              <a:t/>
            </a:r>
            <a:br>
              <a:rPr lang="en-US" sz="1516" dirty="0"/>
            </a:br>
            <a:endParaRPr lang="en-US" sz="568" dirty="0"/>
          </a:p>
        </p:txBody>
      </p:sp>
      <p:sp>
        <p:nvSpPr>
          <p:cNvPr id="44045" name="Rectangle 11"/>
          <p:cNvSpPr>
            <a:spLocks noChangeArrowheads="1"/>
          </p:cNvSpPr>
          <p:nvPr/>
        </p:nvSpPr>
        <p:spPr bwMode="auto">
          <a:xfrm>
            <a:off x="7352952" y="4684621"/>
            <a:ext cx="1949299" cy="1809625"/>
          </a:xfrm>
          <a:prstGeom prst="rect">
            <a:avLst/>
          </a:prstGeom>
          <a:solidFill>
            <a:srgbClr val="A09FA7"/>
          </a:solidFill>
          <a:ln w="12700">
            <a:solidFill>
              <a:schemeClr val="tx1"/>
            </a:solidFill>
            <a:miter lim="800000"/>
            <a:headEnd/>
            <a:tailEnd/>
          </a:ln>
        </p:spPr>
        <p:txBody>
          <a:bodyPr wrap="none" anchor="b"/>
          <a:lstStyle/>
          <a:p>
            <a:r>
              <a:rPr lang="ru-RU" sz="1516" b="1" dirty="0" err="1"/>
              <a:t>Қолдиқ даромад</a:t>
            </a:r>
            <a:endParaRPr lang="ru-RU" sz="1516" b="1" dirty="0"/>
          </a:p>
          <a:p>
            <a:r>
              <a:rPr lang="en-US" sz="1516" dirty="0"/>
              <a:t>(</a:t>
            </a:r>
            <a:r>
              <a:rPr lang="uz-Cyrl-UZ" sz="1516" dirty="0"/>
              <a:t>солиқларгача</a:t>
            </a:r>
            <a:r>
              <a:rPr lang="en-US" sz="1516" dirty="0"/>
              <a:t>)</a:t>
            </a:r>
            <a:endParaRPr lang="en-US" sz="758" dirty="0"/>
          </a:p>
          <a:p>
            <a:endParaRPr lang="en-US" sz="568" dirty="0"/>
          </a:p>
        </p:txBody>
      </p:sp>
      <p:cxnSp>
        <p:nvCxnSpPr>
          <p:cNvPr id="14" name="Gerade Verbindung 13"/>
          <p:cNvCxnSpPr/>
          <p:nvPr/>
        </p:nvCxnSpPr>
        <p:spPr bwMode="auto">
          <a:xfrm flipV="1">
            <a:off x="7202356" y="2747159"/>
            <a:ext cx="0" cy="3888432"/>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5" name="Textfeld 14"/>
          <p:cNvSpPr txBox="1"/>
          <p:nvPr/>
        </p:nvSpPr>
        <p:spPr>
          <a:xfrm>
            <a:off x="7385675" y="2733265"/>
            <a:ext cx="2054473" cy="383951"/>
          </a:xfrm>
          <a:prstGeom prst="rect">
            <a:avLst/>
          </a:prstGeom>
          <a:noFill/>
        </p:spPr>
        <p:txBody>
          <a:bodyPr wrap="none" rtlCol="0">
            <a:spAutoFit/>
          </a:bodyPr>
          <a:lstStyle/>
          <a:p>
            <a:r>
              <a:rPr lang="uz-Cyrl-UZ" sz="1895" b="1" dirty="0"/>
              <a:t>Бошқарув ҳисоби</a:t>
            </a:r>
            <a:endParaRPr lang="en-US" sz="1895" b="1" dirty="0"/>
          </a:p>
        </p:txBody>
      </p:sp>
      <p:cxnSp>
        <p:nvCxnSpPr>
          <p:cNvPr id="17" name="Gerade Verbindung 16"/>
          <p:cNvCxnSpPr/>
          <p:nvPr/>
        </p:nvCxnSpPr>
        <p:spPr bwMode="auto">
          <a:xfrm flipV="1">
            <a:off x="9100521" y="3660810"/>
            <a:ext cx="750399" cy="409309"/>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9" name="Textfeld 18"/>
          <p:cNvSpPr txBox="1"/>
          <p:nvPr/>
        </p:nvSpPr>
        <p:spPr>
          <a:xfrm>
            <a:off x="8189048" y="3408832"/>
            <a:ext cx="2806666" cy="325602"/>
          </a:xfrm>
          <a:prstGeom prst="rect">
            <a:avLst/>
          </a:prstGeom>
          <a:noFill/>
        </p:spPr>
        <p:txBody>
          <a:bodyPr wrap="none" rtlCol="0">
            <a:spAutoFit/>
          </a:bodyPr>
          <a:lstStyle/>
          <a:p>
            <a:r>
              <a:rPr lang="en-US" sz="1516" dirty="0"/>
              <a:t>WACC </a:t>
            </a:r>
            <a:r>
              <a:rPr lang="en-US" sz="1516" dirty="0">
                <a:sym typeface="Symbol"/>
              </a:rPr>
              <a:t> </a:t>
            </a:r>
            <a:r>
              <a:rPr lang="ru-RU" sz="1516" dirty="0" err="1">
                <a:sym typeface="Symbol"/>
              </a:rPr>
              <a:t>жалб</a:t>
            </a:r>
            <a:r>
              <a:rPr lang="ru-RU" sz="1516" dirty="0">
                <a:sym typeface="Symbol"/>
              </a:rPr>
              <a:t> </a:t>
            </a:r>
            <a:r>
              <a:rPr lang="ru-RU" sz="1516" dirty="0" err="1">
                <a:sym typeface="Symbol"/>
              </a:rPr>
              <a:t>қилинган </a:t>
            </a:r>
            <a:r>
              <a:rPr lang="ru-RU" sz="1516" dirty="0">
                <a:sym typeface="Symbol"/>
              </a:rPr>
              <a:t>капитал</a:t>
            </a:r>
            <a:endParaRPr lang="en-US" sz="1516" dirty="0"/>
          </a:p>
        </p:txBody>
      </p:sp>
    </p:spTree>
    <p:extLst>
      <p:ext uri="{BB962C8B-B14F-4D97-AF65-F5344CB8AC3E}">
        <p14:creationId xmlns:p14="http://schemas.microsoft.com/office/powerpoint/2010/main" val="1057062112"/>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stretch>
            <a:fillRect/>
          </a:stretch>
        </p:blipFill>
        <p:spPr>
          <a:xfrm>
            <a:off x="648470" y="519397"/>
            <a:ext cx="2798924" cy="1579837"/>
          </a:xfrm>
          <a:prstGeom prst="rect">
            <a:avLst/>
          </a:prstGeom>
        </p:spPr>
      </p:pic>
      <p:sp>
        <p:nvSpPr>
          <p:cNvPr id="2" name="TextBox 1"/>
          <p:cNvSpPr txBox="1"/>
          <p:nvPr/>
        </p:nvSpPr>
        <p:spPr>
          <a:xfrm>
            <a:off x="803357" y="2354321"/>
            <a:ext cx="8592896" cy="390876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ru-RU" sz="2800" b="1" dirty="0"/>
              <a:t>S</a:t>
            </a:r>
            <a:r>
              <a:rPr lang="ru-RU" dirty="0"/>
              <a:t> (</a:t>
            </a:r>
            <a:r>
              <a:rPr lang="ru-RU" dirty="0" err="1"/>
              <a:t>specific</a:t>
            </a:r>
            <a:r>
              <a:rPr lang="ru-RU" dirty="0"/>
              <a:t>) – "</a:t>
            </a:r>
            <a:r>
              <a:rPr lang="ru-RU" dirty="0" err="1"/>
              <a:t>Ўзига</a:t>
            </a:r>
            <a:r>
              <a:rPr lang="ru-RU" dirty="0"/>
              <a:t> </a:t>
            </a:r>
            <a:r>
              <a:rPr lang="ru-RU" dirty="0" err="1"/>
              <a:t>хос</a:t>
            </a:r>
            <a:r>
              <a:rPr lang="ru-RU" dirty="0"/>
              <a:t>" индикатор </a:t>
            </a:r>
            <a:r>
              <a:rPr lang="ru-RU" dirty="0" err="1"/>
              <a:t>ушбу</a:t>
            </a:r>
            <a:r>
              <a:rPr lang="ru-RU" dirty="0"/>
              <a:t> </a:t>
            </a:r>
            <a:r>
              <a:rPr lang="ru-RU" dirty="0" err="1"/>
              <a:t>жараён</a:t>
            </a:r>
            <a:r>
              <a:rPr lang="ru-RU" dirty="0"/>
              <a:t> </a:t>
            </a:r>
            <a:r>
              <a:rPr lang="ru-RU" dirty="0" err="1"/>
              <a:t>билан</a:t>
            </a:r>
            <a:r>
              <a:rPr lang="ru-RU" dirty="0"/>
              <a:t> </a:t>
            </a:r>
            <a:r>
              <a:rPr lang="ru-RU" dirty="0" err="1"/>
              <a:t>бевосита</a:t>
            </a:r>
            <a:r>
              <a:rPr lang="ru-RU" dirty="0"/>
              <a:t> </a:t>
            </a:r>
            <a:r>
              <a:rPr lang="ru-RU" dirty="0" err="1"/>
              <a:t>боғлиқ</a:t>
            </a:r>
            <a:r>
              <a:rPr lang="ru-RU" dirty="0"/>
              <a:t> </a:t>
            </a:r>
            <a:r>
              <a:rPr lang="ru-RU" dirty="0" err="1"/>
              <a:t>бўлиши</a:t>
            </a:r>
            <a:r>
              <a:rPr lang="ru-RU" dirty="0"/>
              <a:t> </a:t>
            </a:r>
            <a:r>
              <a:rPr lang="ru-RU" dirty="0" err="1"/>
              <a:t>кераклигини</a:t>
            </a:r>
            <a:r>
              <a:rPr lang="ru-RU" dirty="0"/>
              <a:t> </a:t>
            </a:r>
            <a:r>
              <a:rPr lang="ru-RU" dirty="0" err="1"/>
              <a:t>англатади</a:t>
            </a:r>
            <a:r>
              <a:rPr lang="ru-RU" dirty="0" smtClean="0"/>
              <a:t>.</a:t>
            </a:r>
          </a:p>
          <a:p>
            <a:r>
              <a:rPr lang="ru-RU" sz="2800" b="1" dirty="0"/>
              <a:t>М</a:t>
            </a:r>
            <a:r>
              <a:rPr lang="ru-RU" dirty="0"/>
              <a:t> (</a:t>
            </a:r>
            <a:r>
              <a:rPr lang="ru-RU" dirty="0" err="1"/>
              <a:t>measurable</a:t>
            </a:r>
            <a:r>
              <a:rPr lang="ru-RU" dirty="0"/>
              <a:t>) – "</a:t>
            </a:r>
            <a:r>
              <a:rPr lang="ru-RU" dirty="0" err="1"/>
              <a:t>Ўлчанадиган</a:t>
            </a:r>
            <a:r>
              <a:rPr lang="ru-RU" dirty="0"/>
              <a:t>" </a:t>
            </a:r>
            <a:r>
              <a:rPr lang="ru-RU" dirty="0" err="1"/>
              <a:t>кўрсаткични</a:t>
            </a:r>
            <a:r>
              <a:rPr lang="ru-RU" dirty="0"/>
              <a:t> </a:t>
            </a:r>
            <a:r>
              <a:rPr lang="ru-RU" dirty="0" err="1"/>
              <a:t>баъзи</a:t>
            </a:r>
            <a:r>
              <a:rPr lang="ru-RU" dirty="0"/>
              <a:t> </a:t>
            </a:r>
            <a:r>
              <a:rPr lang="ru-RU" dirty="0" err="1"/>
              <a:t>бирликларда</a:t>
            </a:r>
            <a:r>
              <a:rPr lang="ru-RU" dirty="0"/>
              <a:t> </a:t>
            </a:r>
            <a:r>
              <a:rPr lang="ru-RU" dirty="0" err="1"/>
              <a:t>ўлчаш</a:t>
            </a:r>
            <a:r>
              <a:rPr lang="ru-RU" dirty="0"/>
              <a:t> </a:t>
            </a:r>
            <a:r>
              <a:rPr lang="ru-RU" dirty="0" err="1"/>
              <a:t>кераклигини</a:t>
            </a:r>
            <a:r>
              <a:rPr lang="ru-RU" dirty="0"/>
              <a:t> </a:t>
            </a:r>
            <a:r>
              <a:rPr lang="ru-RU" dirty="0" err="1"/>
              <a:t>англатади</a:t>
            </a:r>
            <a:r>
              <a:rPr lang="ru-RU" dirty="0"/>
              <a:t>: </a:t>
            </a:r>
            <a:r>
              <a:rPr lang="ru-RU" dirty="0" err="1"/>
              <a:t>вақт</a:t>
            </a:r>
            <a:r>
              <a:rPr lang="ru-RU" dirty="0"/>
              <a:t>, </a:t>
            </a:r>
            <a:r>
              <a:rPr lang="ru-RU" dirty="0" err="1"/>
              <a:t>миқдор</a:t>
            </a:r>
            <a:r>
              <a:rPr lang="ru-RU" dirty="0"/>
              <a:t>, </a:t>
            </a:r>
            <a:r>
              <a:rPr lang="ru-RU" dirty="0" err="1"/>
              <a:t>фоиз</a:t>
            </a:r>
            <a:r>
              <a:rPr lang="ru-RU" dirty="0"/>
              <a:t> </a:t>
            </a:r>
            <a:r>
              <a:rPr lang="ru-RU" dirty="0" err="1"/>
              <a:t>ва</a:t>
            </a:r>
            <a:r>
              <a:rPr lang="ru-RU" dirty="0"/>
              <a:t> </a:t>
            </a:r>
            <a:r>
              <a:rPr lang="ru-RU" dirty="0" err="1"/>
              <a:t>бошқалар</a:t>
            </a:r>
            <a:r>
              <a:rPr lang="ru-RU" dirty="0"/>
              <a:t>. </a:t>
            </a:r>
            <a:endParaRPr lang="ru-RU" dirty="0" smtClean="0"/>
          </a:p>
          <a:p>
            <a:r>
              <a:rPr lang="ru-RU" sz="2800" b="1" dirty="0"/>
              <a:t>А</a:t>
            </a:r>
            <a:r>
              <a:rPr lang="ru-RU" dirty="0"/>
              <a:t> (</a:t>
            </a:r>
            <a:r>
              <a:rPr lang="ru-RU" dirty="0" err="1"/>
              <a:t>achievable</a:t>
            </a:r>
            <a:r>
              <a:rPr lang="ru-RU" dirty="0"/>
              <a:t>) – </a:t>
            </a:r>
            <a:r>
              <a:rPr lang="ru-RU" dirty="0" smtClean="0"/>
              <a:t>“</a:t>
            </a:r>
            <a:r>
              <a:rPr lang="uz-Cyrl-UZ" dirty="0" smtClean="0"/>
              <a:t>эришиш </a:t>
            </a:r>
            <a:r>
              <a:rPr lang="ru-RU" dirty="0" err="1" smtClean="0"/>
              <a:t>мумкин</a:t>
            </a:r>
            <a:r>
              <a:rPr lang="ru-RU" dirty="0"/>
              <a:t>" - </a:t>
            </a:r>
            <a:r>
              <a:rPr lang="ru-RU" dirty="0" err="1" smtClean="0"/>
              <a:t>нормал</a:t>
            </a:r>
            <a:r>
              <a:rPr lang="ru-RU" dirty="0" smtClean="0"/>
              <a:t> </a:t>
            </a:r>
            <a:r>
              <a:rPr lang="ru-RU" dirty="0" err="1" smtClean="0"/>
              <a:t>жараёнда</a:t>
            </a:r>
            <a:r>
              <a:rPr lang="ru-RU" dirty="0" smtClean="0"/>
              <a:t> </a:t>
            </a:r>
            <a:r>
              <a:rPr lang="ru-RU" dirty="0" err="1"/>
              <a:t>кўрсаткич</a:t>
            </a:r>
            <a:r>
              <a:rPr lang="ru-RU" dirty="0"/>
              <a:t> </a:t>
            </a:r>
            <a:r>
              <a:rPr lang="ru-RU" dirty="0" err="1"/>
              <a:t>қийматига</a:t>
            </a:r>
            <a:r>
              <a:rPr lang="ru-RU" dirty="0"/>
              <a:t> </a:t>
            </a:r>
            <a:r>
              <a:rPr lang="ru-RU" dirty="0" err="1"/>
              <a:t>эришиш</a:t>
            </a:r>
            <a:r>
              <a:rPr lang="ru-RU" dirty="0"/>
              <a:t> </a:t>
            </a:r>
            <a:r>
              <a:rPr lang="ru-RU" dirty="0" err="1"/>
              <a:t>мумкин</a:t>
            </a:r>
            <a:r>
              <a:rPr lang="ru-RU" dirty="0"/>
              <a:t> </a:t>
            </a:r>
            <a:r>
              <a:rPr lang="ru-RU" dirty="0" err="1"/>
              <a:t>бўлганлигини</a:t>
            </a:r>
            <a:r>
              <a:rPr lang="ru-RU" dirty="0"/>
              <a:t> </a:t>
            </a:r>
            <a:r>
              <a:rPr lang="ru-RU" dirty="0" err="1"/>
              <a:t>англатади</a:t>
            </a:r>
            <a:r>
              <a:rPr lang="ru-RU" dirty="0"/>
              <a:t>..</a:t>
            </a:r>
            <a:endParaRPr lang="ru-RU" dirty="0" smtClean="0"/>
          </a:p>
          <a:p>
            <a:r>
              <a:rPr lang="ru-RU" sz="2800" b="1" dirty="0"/>
              <a:t>R</a:t>
            </a:r>
            <a:r>
              <a:rPr lang="ru-RU" dirty="0"/>
              <a:t> (</a:t>
            </a:r>
            <a:r>
              <a:rPr lang="ru-RU" dirty="0" err="1"/>
              <a:t>reasonable</a:t>
            </a:r>
            <a:r>
              <a:rPr lang="ru-RU" dirty="0"/>
              <a:t>, </a:t>
            </a:r>
            <a:r>
              <a:rPr lang="ru-RU" dirty="0" err="1"/>
              <a:t>realistic</a:t>
            </a:r>
            <a:r>
              <a:rPr lang="ru-RU" dirty="0"/>
              <a:t>) – </a:t>
            </a:r>
            <a:r>
              <a:rPr lang="ru-RU" dirty="0" smtClean="0"/>
              <a:t>«</a:t>
            </a:r>
            <a:r>
              <a:rPr lang="ru-RU" dirty="0" err="1" smtClean="0"/>
              <a:t>ўринли</a:t>
            </a:r>
            <a:r>
              <a:rPr lang="ru-RU" dirty="0" smtClean="0"/>
              <a:t>, </a:t>
            </a:r>
            <a:r>
              <a:rPr lang="ru-RU" dirty="0" err="1"/>
              <a:t>мос</a:t>
            </a:r>
            <a:r>
              <a:rPr lang="ru-RU" dirty="0"/>
              <a:t> </a:t>
            </a:r>
            <a:r>
              <a:rPr lang="ru-RU" dirty="0" err="1"/>
              <a:t>ёки</a:t>
            </a:r>
            <a:r>
              <a:rPr lang="ru-RU" dirty="0"/>
              <a:t> реал" - </a:t>
            </a:r>
            <a:r>
              <a:rPr lang="ru-RU" dirty="0" err="1"/>
              <a:t>бу</a:t>
            </a:r>
            <a:r>
              <a:rPr lang="ru-RU" dirty="0"/>
              <a:t> </a:t>
            </a:r>
            <a:r>
              <a:rPr lang="ru-RU" dirty="0" err="1"/>
              <a:t>кўрсаткич</a:t>
            </a:r>
            <a:r>
              <a:rPr lang="ru-RU" dirty="0"/>
              <a:t> </a:t>
            </a:r>
            <a:r>
              <a:rPr lang="ru-RU" dirty="0" err="1"/>
              <a:t>нафақат</a:t>
            </a:r>
            <a:r>
              <a:rPr lang="ru-RU" dirty="0"/>
              <a:t> </a:t>
            </a:r>
            <a:r>
              <a:rPr lang="ru-RU" dirty="0" err="1"/>
              <a:t>жараёнга</a:t>
            </a:r>
            <a:r>
              <a:rPr lang="ru-RU" dirty="0"/>
              <a:t> </a:t>
            </a:r>
            <a:r>
              <a:rPr lang="ru-RU" dirty="0" err="1"/>
              <a:t>тегишли</a:t>
            </a:r>
            <a:r>
              <a:rPr lang="ru-RU" dirty="0"/>
              <a:t>, балки </a:t>
            </a:r>
            <a:r>
              <a:rPr lang="ru-RU" dirty="0" err="1" smtClean="0"/>
              <a:t>фойдаланишга</a:t>
            </a:r>
            <a:r>
              <a:rPr lang="ru-RU" dirty="0" smtClean="0"/>
              <a:t> </a:t>
            </a:r>
            <a:r>
              <a:rPr lang="ru-RU" dirty="0" err="1" smtClean="0"/>
              <a:t>ҳам</a:t>
            </a:r>
            <a:r>
              <a:rPr lang="ru-RU" dirty="0" smtClean="0"/>
              <a:t> </a:t>
            </a:r>
            <a:r>
              <a:rPr lang="ru-RU" dirty="0" err="1" smtClean="0"/>
              <a:t>хос</a:t>
            </a:r>
            <a:r>
              <a:rPr lang="ru-RU" dirty="0" smtClean="0"/>
              <a:t> </a:t>
            </a:r>
            <a:r>
              <a:rPr lang="ru-RU" dirty="0" err="1"/>
              <a:t>ва</a:t>
            </a:r>
            <a:r>
              <a:rPr lang="ru-RU" dirty="0"/>
              <a:t> </a:t>
            </a:r>
            <a:r>
              <a:rPr lang="ru-RU" dirty="0" err="1"/>
              <a:t>фаолиятнинг</a:t>
            </a:r>
            <a:r>
              <a:rPr lang="ru-RU" dirty="0"/>
              <a:t> </a:t>
            </a:r>
            <a:r>
              <a:rPr lang="ru-RU" dirty="0" err="1"/>
              <a:t>ривожланишини</a:t>
            </a:r>
            <a:r>
              <a:rPr lang="ru-RU" dirty="0"/>
              <a:t> реал </a:t>
            </a:r>
            <a:r>
              <a:rPr lang="ru-RU" dirty="0" err="1"/>
              <a:t>тарзда</a:t>
            </a:r>
            <a:r>
              <a:rPr lang="ru-RU" dirty="0"/>
              <a:t> </a:t>
            </a:r>
            <a:r>
              <a:rPr lang="ru-RU" dirty="0" err="1"/>
              <a:t>акс</a:t>
            </a:r>
            <a:r>
              <a:rPr lang="ru-RU" dirty="0"/>
              <a:t> </a:t>
            </a:r>
            <a:r>
              <a:rPr lang="ru-RU" dirty="0" err="1"/>
              <a:t>эттиради</a:t>
            </a:r>
            <a:r>
              <a:rPr lang="ru-RU" dirty="0" smtClean="0"/>
              <a:t>.</a:t>
            </a:r>
          </a:p>
          <a:p>
            <a:pPr algn="just"/>
            <a:r>
              <a:rPr lang="ru-RU" sz="2800" b="1" dirty="0"/>
              <a:t>Т</a:t>
            </a:r>
            <a:r>
              <a:rPr lang="ru-RU" dirty="0"/>
              <a:t> (</a:t>
            </a:r>
            <a:r>
              <a:rPr lang="ru-RU" dirty="0" err="1"/>
              <a:t>timing</a:t>
            </a:r>
            <a:r>
              <a:rPr lang="ru-RU" dirty="0"/>
              <a:t>) – "</a:t>
            </a:r>
            <a:r>
              <a:rPr lang="ru-RU" dirty="0" err="1"/>
              <a:t>вақт</a:t>
            </a:r>
            <a:r>
              <a:rPr lang="ru-RU" dirty="0"/>
              <a:t> </a:t>
            </a:r>
            <a:r>
              <a:rPr lang="ru-RU" dirty="0" err="1"/>
              <a:t>бўйича</a:t>
            </a:r>
            <a:r>
              <a:rPr lang="ru-RU" dirty="0"/>
              <a:t> </a:t>
            </a:r>
            <a:r>
              <a:rPr lang="ru-RU" dirty="0" err="1"/>
              <a:t>аниқланган</a:t>
            </a:r>
            <a:r>
              <a:rPr lang="ru-RU" dirty="0"/>
              <a:t> </a:t>
            </a:r>
            <a:r>
              <a:rPr lang="ru-RU" dirty="0" err="1"/>
              <a:t>ёки</a:t>
            </a:r>
            <a:r>
              <a:rPr lang="ru-RU" dirty="0"/>
              <a:t> </a:t>
            </a:r>
            <a:r>
              <a:rPr lang="ru-RU" dirty="0" err="1"/>
              <a:t>вақт</a:t>
            </a:r>
            <a:r>
              <a:rPr lang="ru-RU" dirty="0"/>
              <a:t> </a:t>
            </a:r>
            <a:r>
              <a:rPr lang="ru-RU" dirty="0" err="1"/>
              <a:t>доирасига</a:t>
            </a:r>
            <a:r>
              <a:rPr lang="ru-RU" dirty="0"/>
              <a:t> </a:t>
            </a:r>
            <a:r>
              <a:rPr lang="ru-RU" dirty="0" err="1"/>
              <a:t>эга</a:t>
            </a:r>
            <a:r>
              <a:rPr lang="ru-RU" dirty="0"/>
              <a:t>" - </a:t>
            </a:r>
            <a:r>
              <a:rPr lang="ru-RU" dirty="0" err="1"/>
              <a:t>бу</a:t>
            </a:r>
            <a:r>
              <a:rPr lang="ru-RU" dirty="0"/>
              <a:t> </a:t>
            </a:r>
            <a:r>
              <a:rPr lang="ru-RU" dirty="0" err="1"/>
              <a:t>кўрсаткич</a:t>
            </a:r>
            <a:r>
              <a:rPr lang="ru-RU" dirty="0"/>
              <a:t> </a:t>
            </a:r>
            <a:r>
              <a:rPr lang="ru-RU" dirty="0" err="1"/>
              <a:t>ўлчанадиган</a:t>
            </a:r>
            <a:r>
              <a:rPr lang="ru-RU" dirty="0"/>
              <a:t> </a:t>
            </a:r>
            <a:r>
              <a:rPr lang="ru-RU" dirty="0" err="1"/>
              <a:t>вақтни</a:t>
            </a:r>
            <a:r>
              <a:rPr lang="ru-RU" dirty="0"/>
              <a:t> </a:t>
            </a:r>
            <a:r>
              <a:rPr lang="ru-RU" dirty="0" err="1"/>
              <a:t>белгилаш</a:t>
            </a:r>
            <a:r>
              <a:rPr lang="ru-RU" dirty="0"/>
              <a:t> </a:t>
            </a:r>
            <a:r>
              <a:rPr lang="ru-RU" dirty="0" err="1"/>
              <a:t>зарурлигини</a:t>
            </a:r>
            <a:r>
              <a:rPr lang="ru-RU" dirty="0"/>
              <a:t> </a:t>
            </a:r>
            <a:r>
              <a:rPr lang="ru-RU" dirty="0" err="1"/>
              <a:t>билдиради</a:t>
            </a:r>
            <a:r>
              <a:rPr lang="ru-RU" dirty="0"/>
              <a:t>.</a:t>
            </a:r>
          </a:p>
        </p:txBody>
      </p:sp>
      <p:sp>
        <p:nvSpPr>
          <p:cNvPr id="3" name="Прямоугольник 2"/>
          <p:cNvSpPr/>
          <p:nvPr/>
        </p:nvSpPr>
        <p:spPr>
          <a:xfrm>
            <a:off x="4508938" y="841783"/>
            <a:ext cx="6096000" cy="92333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en-US" dirty="0" smtClean="0">
                <a:solidFill>
                  <a:srgbClr val="2D2D2D"/>
                </a:solidFill>
                <a:latin typeface="Open Sans"/>
              </a:rPr>
              <a:t>KPI</a:t>
            </a:r>
            <a:r>
              <a:rPr lang="ru-RU" dirty="0" smtClean="0">
                <a:solidFill>
                  <a:srgbClr val="2D2D2D"/>
                </a:solidFill>
                <a:latin typeface="Open Sans"/>
              </a:rPr>
              <a:t> </a:t>
            </a:r>
            <a:r>
              <a:rPr lang="ru-RU" dirty="0">
                <a:solidFill>
                  <a:srgbClr val="2D2D2D"/>
                </a:solidFill>
                <a:latin typeface="Open Sans"/>
              </a:rPr>
              <a:t>ни </a:t>
            </a:r>
            <a:r>
              <a:rPr lang="ru-RU" dirty="0" err="1">
                <a:solidFill>
                  <a:srgbClr val="2D2D2D"/>
                </a:solidFill>
                <a:latin typeface="Open Sans"/>
              </a:rPr>
              <a:t>аниқлашда</a:t>
            </a:r>
            <a:r>
              <a:rPr lang="ru-RU" dirty="0">
                <a:solidFill>
                  <a:srgbClr val="2D2D2D"/>
                </a:solidFill>
                <a:latin typeface="Open Sans"/>
              </a:rPr>
              <a:t> </a:t>
            </a:r>
            <a:r>
              <a:rPr lang="ru-RU" dirty="0" err="1">
                <a:solidFill>
                  <a:srgbClr val="2D2D2D"/>
                </a:solidFill>
                <a:latin typeface="Open Sans"/>
              </a:rPr>
              <a:t>танланган</a:t>
            </a:r>
            <a:r>
              <a:rPr lang="ru-RU" dirty="0">
                <a:solidFill>
                  <a:srgbClr val="2D2D2D"/>
                </a:solidFill>
                <a:latin typeface="Open Sans"/>
              </a:rPr>
              <a:t> </a:t>
            </a:r>
            <a:r>
              <a:rPr lang="ru-RU" dirty="0" err="1">
                <a:solidFill>
                  <a:srgbClr val="2D2D2D"/>
                </a:solidFill>
                <a:latin typeface="Open Sans"/>
              </a:rPr>
              <a:t>кўрсаткичнинг</a:t>
            </a:r>
            <a:r>
              <a:rPr lang="ru-RU" dirty="0">
                <a:solidFill>
                  <a:srgbClr val="2D2D2D"/>
                </a:solidFill>
                <a:latin typeface="Open Sans"/>
              </a:rPr>
              <a:t> </a:t>
            </a:r>
            <a:r>
              <a:rPr lang="ru-RU" dirty="0" err="1">
                <a:solidFill>
                  <a:srgbClr val="2D2D2D"/>
                </a:solidFill>
                <a:latin typeface="Open Sans"/>
              </a:rPr>
              <a:t>тўғрилигини</a:t>
            </a:r>
            <a:r>
              <a:rPr lang="ru-RU" dirty="0">
                <a:solidFill>
                  <a:srgbClr val="2D2D2D"/>
                </a:solidFill>
                <a:latin typeface="Open Sans"/>
              </a:rPr>
              <a:t> </a:t>
            </a:r>
            <a:r>
              <a:rPr lang="en-US" dirty="0" smtClean="0">
                <a:solidFill>
                  <a:srgbClr val="2D2D2D"/>
                </a:solidFill>
                <a:latin typeface="Open Sans"/>
              </a:rPr>
              <a:t>SMART</a:t>
            </a:r>
            <a:r>
              <a:rPr lang="ru-RU" dirty="0" smtClean="0">
                <a:solidFill>
                  <a:srgbClr val="2D2D2D"/>
                </a:solidFill>
                <a:latin typeface="Open Sans"/>
              </a:rPr>
              <a:t> </a:t>
            </a:r>
            <a:r>
              <a:rPr lang="ru-RU" dirty="0" err="1">
                <a:solidFill>
                  <a:srgbClr val="2D2D2D"/>
                </a:solidFill>
                <a:latin typeface="Open Sans"/>
              </a:rPr>
              <a:t>визуал</a:t>
            </a:r>
            <a:r>
              <a:rPr lang="ru-RU" dirty="0">
                <a:solidFill>
                  <a:srgbClr val="2D2D2D"/>
                </a:solidFill>
                <a:latin typeface="Open Sans"/>
              </a:rPr>
              <a:t> </a:t>
            </a:r>
            <a:r>
              <a:rPr lang="ru-RU" dirty="0" err="1">
                <a:solidFill>
                  <a:srgbClr val="2D2D2D"/>
                </a:solidFill>
                <a:latin typeface="Open Sans"/>
              </a:rPr>
              <a:t>таққослаш</a:t>
            </a:r>
            <a:r>
              <a:rPr lang="ru-RU" dirty="0">
                <a:solidFill>
                  <a:srgbClr val="2D2D2D"/>
                </a:solidFill>
                <a:latin typeface="Open Sans"/>
              </a:rPr>
              <a:t> </a:t>
            </a:r>
            <a:r>
              <a:rPr lang="ru-RU" dirty="0" err="1">
                <a:solidFill>
                  <a:srgbClr val="2D2D2D"/>
                </a:solidFill>
                <a:latin typeface="Open Sans"/>
              </a:rPr>
              <a:t>тизимидан</a:t>
            </a:r>
            <a:r>
              <a:rPr lang="ru-RU" dirty="0">
                <a:solidFill>
                  <a:srgbClr val="2D2D2D"/>
                </a:solidFill>
                <a:latin typeface="Open Sans"/>
              </a:rPr>
              <a:t> </a:t>
            </a:r>
            <a:r>
              <a:rPr lang="ru-RU" dirty="0" err="1">
                <a:solidFill>
                  <a:srgbClr val="2D2D2D"/>
                </a:solidFill>
                <a:latin typeface="Open Sans"/>
              </a:rPr>
              <a:t>ўтказиш</a:t>
            </a:r>
            <a:r>
              <a:rPr lang="ru-RU" dirty="0">
                <a:solidFill>
                  <a:srgbClr val="2D2D2D"/>
                </a:solidFill>
                <a:latin typeface="Open Sans"/>
              </a:rPr>
              <a:t> </a:t>
            </a:r>
            <a:r>
              <a:rPr lang="ru-RU" dirty="0" err="1">
                <a:solidFill>
                  <a:srgbClr val="2D2D2D"/>
                </a:solidFill>
                <a:latin typeface="Open Sans"/>
              </a:rPr>
              <a:t>орқали</a:t>
            </a:r>
            <a:r>
              <a:rPr lang="ru-RU" dirty="0">
                <a:solidFill>
                  <a:srgbClr val="2D2D2D"/>
                </a:solidFill>
                <a:latin typeface="Open Sans"/>
              </a:rPr>
              <a:t> </a:t>
            </a:r>
            <a:r>
              <a:rPr lang="ru-RU" dirty="0" err="1">
                <a:solidFill>
                  <a:srgbClr val="2D2D2D"/>
                </a:solidFill>
                <a:latin typeface="Open Sans"/>
              </a:rPr>
              <a:t>текшириш</a:t>
            </a:r>
            <a:r>
              <a:rPr lang="ru-RU" dirty="0">
                <a:solidFill>
                  <a:srgbClr val="2D2D2D"/>
                </a:solidFill>
                <a:latin typeface="Open Sans"/>
              </a:rPr>
              <a:t> </a:t>
            </a:r>
            <a:r>
              <a:rPr lang="ru-RU" dirty="0" err="1">
                <a:solidFill>
                  <a:srgbClr val="2D2D2D"/>
                </a:solidFill>
                <a:latin typeface="Open Sans"/>
              </a:rPr>
              <a:t>қулай</a:t>
            </a:r>
            <a:r>
              <a:rPr lang="ru-RU" dirty="0">
                <a:solidFill>
                  <a:srgbClr val="2D2D2D"/>
                </a:solidFill>
                <a:latin typeface="Open Sans"/>
              </a:rPr>
              <a:t>.</a:t>
            </a:r>
            <a:endParaRPr lang="ru-RU" dirty="0"/>
          </a:p>
        </p:txBody>
      </p:sp>
    </p:spTree>
    <p:extLst>
      <p:ext uri="{BB962C8B-B14F-4D97-AF65-F5344CB8AC3E}">
        <p14:creationId xmlns:p14="http://schemas.microsoft.com/office/powerpoint/2010/main" val="33982556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797720" y="629896"/>
            <a:ext cx="8867813" cy="638864"/>
          </a:xfrm>
        </p:spPr>
        <p:txBody>
          <a:bodyPr>
            <a:normAutofit/>
          </a:bodyPr>
          <a:lstStyle/>
          <a:p>
            <a:pPr algn="ctr"/>
            <a:r>
              <a:rPr lang="ru-RU" sz="3200" b="1" dirty="0" err="1"/>
              <a:t>Менежерлар</a:t>
            </a:r>
            <a:r>
              <a:rPr lang="ru-RU" sz="3200" b="1" dirty="0"/>
              <a:t> </a:t>
            </a:r>
            <a:r>
              <a:rPr lang="ru-RU" sz="3200" b="1" dirty="0" err="1"/>
              <a:t>учун</a:t>
            </a:r>
            <a:r>
              <a:rPr lang="ru-RU" sz="3200" b="1" dirty="0"/>
              <a:t> </a:t>
            </a:r>
            <a:r>
              <a:rPr lang="ru-RU" sz="3200" b="1" dirty="0" err="1"/>
              <a:t>бонуслар</a:t>
            </a:r>
            <a:r>
              <a:rPr lang="ru-RU" sz="3200" b="1" dirty="0"/>
              <a:t>: </a:t>
            </a:r>
            <a:r>
              <a:rPr lang="ru-RU" sz="3200" b="1" dirty="0" err="1"/>
              <a:t>мисоллар</a:t>
            </a:r>
            <a:endParaRPr lang="en-US" sz="3200" b="1" dirty="0"/>
          </a:p>
        </p:txBody>
      </p:sp>
      <p:sp>
        <p:nvSpPr>
          <p:cNvPr id="3" name="Inhaltsplatzhalter 2"/>
          <p:cNvSpPr>
            <a:spLocks noGrp="1"/>
          </p:cNvSpPr>
          <p:nvPr>
            <p:ph idx="1"/>
          </p:nvPr>
        </p:nvSpPr>
        <p:spPr>
          <a:xfrm>
            <a:off x="4487918" y="1449234"/>
            <a:ext cx="5838146" cy="4826763"/>
          </a:xfrm>
        </p:spPr>
        <p:txBody>
          <a:bodyPr>
            <a:normAutofit fontScale="25000" lnSpcReduction="20000"/>
          </a:bodyPr>
          <a:lstStyle/>
          <a:p>
            <a:pPr>
              <a:buNone/>
            </a:pPr>
            <a:r>
              <a:rPr lang="en-US" dirty="0" smtClean="0"/>
              <a:t>	</a:t>
            </a:r>
            <a:r>
              <a:rPr lang="ru-RU" sz="7200" dirty="0" err="1">
                <a:latin typeface="Times New Roman" panose="02020603050405020304" pitchFamily="18" charset="0"/>
                <a:cs typeface="Times New Roman" panose="02020603050405020304" pitchFamily="18" charset="0"/>
              </a:rPr>
              <a:t>Асосий</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ишлаб</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чиқариш</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фаолият</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бонуси</a:t>
            </a:r>
            <a:r>
              <a:rPr lang="ru-RU" sz="7200"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икки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йиллик</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даврдаги</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ўртача</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операцион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даромад</a:t>
            </a:r>
            <a:r>
              <a:rPr lang="ru-RU" sz="7200" dirty="0" err="1">
                <a:latin typeface="Times New Roman" panose="02020603050405020304" pitchFamily="18" charset="0"/>
                <a:cs typeface="Times New Roman" panose="02020603050405020304" pitchFamily="18" charset="0"/>
              </a:rPr>
              <a:t>га</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асосланади</a:t>
            </a:r>
            <a:r>
              <a:rPr lang="ru-RU" sz="7200" dirty="0">
                <a:latin typeface="Times New Roman" panose="02020603050405020304" pitchFamily="18" charset="0"/>
                <a:cs typeface="Times New Roman" panose="02020603050405020304" pitchFamily="18" charset="0"/>
              </a:rPr>
              <a:t>.</a:t>
            </a:r>
            <a:endParaRPr lang="de-DE" sz="4000" dirty="0" smtClean="0">
              <a:latin typeface="Times New Roman" panose="02020603050405020304" pitchFamily="18" charset="0"/>
              <a:cs typeface="Times New Roman" panose="02020603050405020304" pitchFamily="18" charset="0"/>
            </a:endParaRPr>
          </a:p>
          <a:p>
            <a:pPr>
              <a:buNone/>
            </a:pPr>
            <a:endParaRPr lang="de-DE" sz="4000" dirty="0">
              <a:latin typeface="Times New Roman" panose="02020603050405020304" pitchFamily="18" charset="0"/>
              <a:cs typeface="Times New Roman" panose="02020603050405020304" pitchFamily="18" charset="0"/>
            </a:endParaRPr>
          </a:p>
          <a:p>
            <a:pPr>
              <a:buNone/>
            </a:pPr>
            <a:endParaRPr lang="de-DE" sz="4000" dirty="0" smtClean="0">
              <a:latin typeface="Times New Roman" panose="02020603050405020304" pitchFamily="18" charset="0"/>
              <a:cs typeface="Times New Roman" panose="02020603050405020304" pitchFamily="18" charset="0"/>
            </a:endParaRPr>
          </a:p>
          <a:p>
            <a:pPr>
              <a:buNone/>
            </a:pPr>
            <a:r>
              <a:rPr lang="de-DE" sz="4000" dirty="0" smtClean="0">
                <a:latin typeface="Times New Roman" panose="02020603050405020304" pitchFamily="18" charset="0"/>
                <a:cs typeface="Times New Roman" panose="02020603050405020304" pitchFamily="18" charset="0"/>
              </a:rPr>
              <a:t>    </a:t>
            </a:r>
          </a:p>
          <a:p>
            <a:pPr>
              <a:buNone/>
            </a:pPr>
            <a:endParaRPr lang="uz-Cyrl-UZ" sz="7200" dirty="0">
              <a:latin typeface="Times New Roman" panose="02020603050405020304" pitchFamily="18" charset="0"/>
              <a:cs typeface="Times New Roman" panose="02020603050405020304" pitchFamily="18" charset="0"/>
            </a:endParaRPr>
          </a:p>
          <a:p>
            <a:pPr>
              <a:buNone/>
            </a:pPr>
            <a:r>
              <a:rPr lang="uz-Cyrl-UZ" sz="7200" dirty="0" smtClean="0">
                <a:latin typeface="Times New Roman" panose="02020603050405020304" pitchFamily="18" charset="0"/>
                <a:cs typeface="Times New Roman" panose="02020603050405020304" pitchFamily="18" charset="0"/>
              </a:rPr>
              <a:t>Т</a:t>
            </a:r>
            <a:r>
              <a:rPr lang="ru-RU" sz="7200" dirty="0">
                <a:latin typeface="Times New Roman" panose="02020603050405020304" pitchFamily="18" charset="0"/>
                <a:cs typeface="Times New Roman" panose="02020603050405020304" pitchFamily="18" charset="0"/>
              </a:rPr>
              <a:t>оп-</a:t>
            </a:r>
            <a:r>
              <a:rPr lang="ru-RU" sz="7200" dirty="0" err="1">
                <a:latin typeface="Times New Roman" panose="02020603050405020304" pitchFamily="18" charset="0"/>
                <a:cs typeface="Times New Roman" panose="02020603050405020304" pitchFamily="18" charset="0"/>
              </a:rPr>
              <a:t>менеджерлар</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бонуси</a:t>
            </a:r>
            <a:r>
              <a:rPr lang="ru-RU" sz="7200" dirty="0">
                <a:latin typeface="Times New Roman" panose="02020603050405020304" pitchFamily="18" charset="0"/>
                <a:cs typeface="Times New Roman" panose="02020603050405020304" pitchFamily="18" charset="0"/>
              </a:rPr>
              <a:t> </a:t>
            </a:r>
            <a:r>
              <a:rPr lang="en-US" sz="7200" b="1" dirty="0" smtClean="0">
                <a:latin typeface="Times New Roman" panose="02020603050405020304" pitchFamily="18" charset="0"/>
                <a:cs typeface="Times New Roman" panose="02020603050405020304" pitchFamily="18" charset="0"/>
              </a:rPr>
              <a:t>EBI</a:t>
            </a:r>
            <a:r>
              <a:rPr lang="ru-RU" sz="7200" b="1" dirty="0" smtClean="0">
                <a:latin typeface="Times New Roman" panose="02020603050405020304" pitchFamily="18" charset="0"/>
                <a:cs typeface="Times New Roman" panose="02020603050405020304" pitchFamily="18" charset="0"/>
              </a:rPr>
              <a:t>Т (</a:t>
            </a:r>
            <a:r>
              <a:rPr lang="ru-RU" sz="7200" b="1" dirty="0" err="1" smtClean="0">
                <a:latin typeface="Times New Roman" panose="02020603050405020304" pitchFamily="18" charset="0"/>
                <a:cs typeface="Times New Roman" panose="02020603050405020304" pitchFamily="18" charset="0"/>
              </a:rPr>
              <a:t>фоизлар</a:t>
            </a:r>
            <a:r>
              <a:rPr lang="ru-RU" sz="7200" b="1" dirty="0" smtClean="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ва</a:t>
            </a:r>
            <a:r>
              <a:rPr lang="ru-RU" sz="7200" b="1" dirty="0" smtClean="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солиқлар</a:t>
            </a:r>
            <a:r>
              <a:rPr lang="ru-RU" sz="7200" b="1" dirty="0" smtClean="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тўлагунга</a:t>
            </a:r>
            <a:r>
              <a:rPr lang="ru-RU" sz="7200" b="1" dirty="0" smtClean="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қадар</a:t>
            </a:r>
            <a:r>
              <a:rPr lang="ru-RU" sz="7200" b="1" dirty="0" smtClean="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фойда</a:t>
            </a:r>
            <a:r>
              <a:rPr lang="ru-RU" sz="7200" b="1" dirty="0" smtClean="0">
                <a:latin typeface="Times New Roman" panose="02020603050405020304" pitchFamily="18" charset="0"/>
                <a:cs typeface="Times New Roman" panose="02020603050405020304" pitchFamily="18" charset="0"/>
              </a:rPr>
              <a:t>) </a:t>
            </a:r>
            <a:r>
              <a:rPr lang="ru-RU" sz="7200" dirty="0" err="1" smtClean="0">
                <a:latin typeface="Times New Roman" panose="02020603050405020304" pitchFamily="18" charset="0"/>
                <a:cs typeface="Times New Roman" panose="02020603050405020304" pitchFamily="18" charset="0"/>
              </a:rPr>
              <a:t>ва</a:t>
            </a:r>
            <a:r>
              <a:rPr lang="ru-RU" sz="7200" dirty="0" smtClean="0">
                <a:latin typeface="Times New Roman" panose="02020603050405020304" pitchFamily="18" charset="0"/>
                <a:cs typeface="Times New Roman" panose="02020603050405020304" pitchFamily="18" charset="0"/>
              </a:rPr>
              <a:t> </a:t>
            </a:r>
            <a:r>
              <a:rPr lang="en-US" sz="7200" dirty="0" smtClean="0">
                <a:latin typeface="Times New Roman" panose="02020603050405020304" pitchFamily="18" charset="0"/>
                <a:cs typeface="Times New Roman" panose="02020603050405020304" pitchFamily="18" charset="0"/>
              </a:rPr>
              <a:t> </a:t>
            </a:r>
            <a:r>
              <a:rPr lang="en-US" sz="7200" b="1" dirty="0" smtClean="0">
                <a:latin typeface="Times New Roman" panose="02020603050405020304" pitchFamily="18" charset="0"/>
                <a:cs typeface="Times New Roman" panose="02020603050405020304" pitchFamily="18" charset="0"/>
              </a:rPr>
              <a:t>ROCE </a:t>
            </a:r>
            <a:r>
              <a:rPr lang="ru-RU" sz="7200" b="1" dirty="0" smtClean="0">
                <a:latin typeface="Times New Roman" panose="02020603050405020304" pitchFamily="18" charset="0"/>
                <a:cs typeface="Times New Roman" panose="02020603050405020304" pitchFamily="18" charset="0"/>
              </a:rPr>
              <a:t>(</a:t>
            </a:r>
            <a:r>
              <a:rPr lang="ru-RU" sz="7200" b="1" dirty="0" err="1" smtClean="0">
                <a:latin typeface="Times New Roman" panose="02020603050405020304" pitchFamily="18" charset="0"/>
                <a:cs typeface="Times New Roman" panose="02020603050405020304" pitchFamily="18" charset="0"/>
              </a:rPr>
              <a:t>жалб</a:t>
            </a:r>
            <a:r>
              <a:rPr lang="ru-RU" sz="7200" b="1" dirty="0" smtClean="0">
                <a:latin typeface="Times New Roman" panose="02020603050405020304" pitchFamily="18" charset="0"/>
                <a:cs typeface="Times New Roman" panose="02020603050405020304" pitchFamily="18" charset="0"/>
              </a:rPr>
              <a:t> </a:t>
            </a:r>
            <a:r>
              <a:rPr lang="ru-RU" sz="7200" b="1" dirty="0" err="1" smtClean="0">
                <a:latin typeface="Times New Roman" panose="02020603050405020304" pitchFamily="18" charset="0"/>
                <a:cs typeface="Times New Roman" panose="02020603050405020304" pitchFamily="18" charset="0"/>
              </a:rPr>
              <a:t>қилинган</a:t>
            </a:r>
            <a:r>
              <a:rPr lang="ru-RU" sz="7200" b="1" dirty="0" smtClean="0">
                <a:latin typeface="Times New Roman" panose="02020603050405020304" pitchFamily="18" charset="0"/>
                <a:cs typeface="Times New Roman" panose="02020603050405020304" pitchFamily="18" charset="0"/>
              </a:rPr>
              <a:t> капитал </a:t>
            </a:r>
            <a:r>
              <a:rPr lang="ru-RU" sz="7200" b="1" dirty="0" err="1" smtClean="0">
                <a:latin typeface="Times New Roman" panose="02020603050405020304" pitchFamily="18" charset="0"/>
                <a:cs typeface="Times New Roman" panose="02020603050405020304" pitchFamily="18" charset="0"/>
              </a:rPr>
              <a:t>даромадлилиги</a:t>
            </a:r>
            <a:r>
              <a:rPr lang="ru-RU" sz="7200" b="1" dirty="0" smtClean="0">
                <a:latin typeface="Times New Roman" panose="02020603050405020304" pitchFamily="18" charset="0"/>
                <a:cs typeface="Times New Roman" panose="02020603050405020304" pitchFamily="18" charset="0"/>
              </a:rPr>
              <a:t>) </a:t>
            </a:r>
            <a:r>
              <a:rPr lang="ru-RU" sz="7200" dirty="0" err="1" smtClean="0">
                <a:latin typeface="Times New Roman" panose="02020603050405020304" pitchFamily="18" charset="0"/>
                <a:cs typeface="Times New Roman" panose="02020603050405020304" pitchFamily="18" charset="0"/>
              </a:rPr>
              <a:t>кўрсаткичларига</a:t>
            </a:r>
            <a:r>
              <a:rPr lang="ru-RU" sz="7200" dirty="0" smtClean="0">
                <a:latin typeface="Times New Roman" panose="02020603050405020304" pitchFamily="18" charset="0"/>
                <a:cs typeface="Times New Roman" panose="02020603050405020304" pitchFamily="18" charset="0"/>
              </a:rPr>
              <a:t> </a:t>
            </a:r>
            <a:r>
              <a:rPr lang="ru-RU" sz="7200" dirty="0" err="1" smtClean="0">
                <a:latin typeface="Times New Roman" panose="02020603050405020304" pitchFamily="18" charset="0"/>
                <a:cs typeface="Times New Roman" panose="02020603050405020304" pitchFamily="18" charset="0"/>
              </a:rPr>
              <a:t>асосланади</a:t>
            </a:r>
            <a:r>
              <a:rPr lang="ru-RU" sz="7200" dirty="0" smtClean="0">
                <a:latin typeface="Times New Roman" panose="02020603050405020304" pitchFamily="18" charset="0"/>
                <a:cs typeface="Times New Roman" panose="02020603050405020304" pitchFamily="18" charset="0"/>
              </a:rPr>
              <a:t>.</a:t>
            </a:r>
          </a:p>
          <a:p>
            <a:pPr>
              <a:buNone/>
            </a:pPr>
            <a:endParaRPr lang="en-US" sz="4000" dirty="0" smtClean="0">
              <a:latin typeface="Times New Roman" panose="02020603050405020304" pitchFamily="18" charset="0"/>
              <a:cs typeface="Times New Roman" panose="02020603050405020304" pitchFamily="18" charset="0"/>
            </a:endParaRPr>
          </a:p>
          <a:p>
            <a:pPr>
              <a:buNone/>
            </a:pPr>
            <a:r>
              <a:rPr lang="ru-RU" sz="4000" dirty="0" smtClean="0">
                <a:latin typeface="Times New Roman" panose="02020603050405020304" pitchFamily="18" charset="0"/>
                <a:cs typeface="Times New Roman" panose="02020603050405020304" pitchFamily="18" charset="0"/>
              </a:rPr>
              <a:t>   </a:t>
            </a:r>
            <a:endParaRPr lang="de-DE" sz="4000" dirty="0" smtClean="0">
              <a:latin typeface="Times New Roman" panose="02020603050405020304" pitchFamily="18" charset="0"/>
              <a:cs typeface="Times New Roman" panose="02020603050405020304" pitchFamily="18" charset="0"/>
            </a:endParaRPr>
          </a:p>
          <a:p>
            <a:pPr>
              <a:buNone/>
            </a:pPr>
            <a:endParaRPr lang="de-DE" sz="4000" dirty="0" smtClean="0">
              <a:latin typeface="Times New Roman" panose="02020603050405020304" pitchFamily="18" charset="0"/>
              <a:cs typeface="Times New Roman" panose="02020603050405020304" pitchFamily="18" charset="0"/>
            </a:endParaRPr>
          </a:p>
          <a:p>
            <a:pPr>
              <a:buNone/>
            </a:pPr>
            <a:endParaRPr lang="de-DE" sz="4000" dirty="0" smtClean="0">
              <a:latin typeface="Times New Roman" panose="02020603050405020304" pitchFamily="18" charset="0"/>
              <a:cs typeface="Times New Roman" panose="02020603050405020304" pitchFamily="18" charset="0"/>
            </a:endParaRPr>
          </a:p>
          <a:p>
            <a:pPr>
              <a:buNone/>
            </a:pPr>
            <a:r>
              <a:rPr lang="de-DE" sz="4000" dirty="0" smtClean="0">
                <a:latin typeface="Times New Roman" panose="02020603050405020304" pitchFamily="18" charset="0"/>
                <a:cs typeface="Times New Roman" panose="02020603050405020304" pitchFamily="18" charset="0"/>
              </a:rPr>
              <a:t>    </a:t>
            </a:r>
            <a:r>
              <a:rPr lang="ru-RU" sz="7200" dirty="0">
                <a:latin typeface="Times New Roman" panose="02020603050405020304" pitchFamily="18" charset="0"/>
                <a:cs typeface="Times New Roman" panose="02020603050405020304" pitchFamily="18" charset="0"/>
              </a:rPr>
              <a:t>Топ-</a:t>
            </a:r>
            <a:r>
              <a:rPr lang="ru-RU" sz="7200" dirty="0" err="1">
                <a:latin typeface="Times New Roman" panose="02020603050405020304" pitchFamily="18" charset="0"/>
                <a:cs typeface="Times New Roman" panose="02020603050405020304" pitchFamily="18" charset="0"/>
              </a:rPr>
              <a:t>менежерлар</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учун</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мослашувчан</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тўлов</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ставкаси</a:t>
            </a:r>
            <a:r>
              <a:rPr lang="ru-RU" sz="7200"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жалб</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қилинган</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капиталнинг</a:t>
            </a:r>
            <a:r>
              <a:rPr lang="ru-RU" sz="7200" b="1" dirty="0">
                <a:latin typeface="Times New Roman" panose="02020603050405020304" pitchFamily="18" charset="0"/>
                <a:cs typeface="Times New Roman" panose="02020603050405020304" pitchFamily="18" charset="0"/>
              </a:rPr>
              <a:t> </a:t>
            </a:r>
            <a:r>
              <a:rPr lang="ru-RU" sz="7200" b="1" dirty="0" err="1">
                <a:latin typeface="Times New Roman" panose="02020603050405020304" pitchFamily="18" charset="0"/>
                <a:cs typeface="Times New Roman" panose="02020603050405020304" pitchFamily="18" charset="0"/>
              </a:rPr>
              <a:t>даромадлилиги</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ва</a:t>
            </a:r>
            <a:r>
              <a:rPr lang="ru-RU" sz="7200" dirty="0">
                <a:latin typeface="Times New Roman" panose="02020603050405020304" pitchFamily="18" charset="0"/>
                <a:cs typeface="Times New Roman" panose="02020603050405020304" pitchFamily="18" charset="0"/>
              </a:rPr>
              <a:t> </a:t>
            </a:r>
            <a:r>
              <a:rPr lang="ru-RU" sz="7200" b="1" dirty="0">
                <a:latin typeface="Times New Roman" panose="02020603050405020304" pitchFamily="18" charset="0"/>
                <a:cs typeface="Times New Roman" panose="02020603050405020304" pitchFamily="18" charset="0"/>
              </a:rPr>
              <a:t>пул </a:t>
            </a:r>
            <a:r>
              <a:rPr lang="ru-RU" sz="7200" b="1" dirty="0" err="1">
                <a:latin typeface="Times New Roman" panose="02020603050405020304" pitchFamily="18" charset="0"/>
                <a:cs typeface="Times New Roman" panose="02020603050405020304" pitchFamily="18" charset="0"/>
              </a:rPr>
              <a:t>оқимлари</a:t>
            </a:r>
            <a:r>
              <a:rPr lang="ru-RU" sz="7200" b="1"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учун</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белгиланган</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мақсадларга</a:t>
            </a:r>
            <a:r>
              <a:rPr lang="ru-RU" sz="7200" dirty="0">
                <a:latin typeface="Times New Roman" panose="02020603050405020304" pitchFamily="18" charset="0"/>
                <a:cs typeface="Times New Roman" panose="02020603050405020304" pitchFamily="18" charset="0"/>
              </a:rPr>
              <a:t> </a:t>
            </a:r>
            <a:r>
              <a:rPr lang="ru-RU" sz="7200" dirty="0" err="1">
                <a:latin typeface="Times New Roman" panose="02020603050405020304" pitchFamily="18" charset="0"/>
                <a:cs typeface="Times New Roman" panose="02020603050405020304" pitchFamily="18" charset="0"/>
              </a:rPr>
              <a:t>боғлиқ</a:t>
            </a:r>
            <a:r>
              <a:rPr lang="ru-RU" sz="7200" dirty="0">
                <a:latin typeface="Times New Roman" panose="02020603050405020304" pitchFamily="18" charset="0"/>
                <a:cs typeface="Times New Roman" panose="02020603050405020304" pitchFamily="18" charset="0"/>
              </a:rPr>
              <a:t>.</a:t>
            </a:r>
            <a:r>
              <a:rPr lang="en-US" sz="4000" dirty="0" smtClean="0">
                <a:latin typeface="Times New Roman" panose="02020603050405020304" pitchFamily="18" charset="0"/>
                <a:cs typeface="Times New Roman" panose="02020603050405020304" pitchFamily="18" charset="0"/>
              </a:rPr>
              <a:t>	</a:t>
            </a:r>
          </a:p>
          <a:p>
            <a:endParaRPr lang="en-US" dirty="0" smtClean="0"/>
          </a:p>
          <a:p>
            <a:endParaRPr lang="en-US" dirty="0" smtClean="0"/>
          </a:p>
          <a:p>
            <a:pPr>
              <a:buNone/>
            </a:pPr>
            <a:endParaRPr lang="en-US" dirty="0"/>
          </a:p>
        </p:txBody>
      </p:sp>
      <p:sp>
        <p:nvSpPr>
          <p:cNvPr id="293890" name="AutoShape 2" descr="https://www.thyssenkrupp.com/lib/images/basis/logo.jpg?version=20110304"/>
          <p:cNvSpPr>
            <a:spLocks noChangeAspect="1" noChangeArrowheads="1"/>
          </p:cNvSpPr>
          <p:nvPr/>
        </p:nvSpPr>
        <p:spPr bwMode="auto">
          <a:xfrm>
            <a:off x="1551071" y="-136859"/>
            <a:ext cx="288758" cy="288759"/>
          </a:xfrm>
          <a:prstGeom prst="rect">
            <a:avLst/>
          </a:prstGeom>
          <a:noFill/>
        </p:spPr>
        <p:txBody>
          <a:bodyPr vert="horz" wrap="square" lIns="86627" tIns="43314" rIns="86627" bIns="43314" numCol="1" anchor="t" anchorCtr="0" compatLnSpc="1">
            <a:prstTxWarp prst="textNoShape">
              <a:avLst/>
            </a:prstTxWarp>
          </a:bodyPr>
          <a:lstStyle/>
          <a:p>
            <a:endParaRPr lang="de-DE" sz="1705"/>
          </a:p>
        </p:txBody>
      </p:sp>
      <p:pic>
        <p:nvPicPr>
          <p:cNvPr id="7" name="Picture 2"/>
          <p:cNvPicPr>
            <a:picLocks noChangeAspect="1" noChangeArrowheads="1"/>
          </p:cNvPicPr>
          <p:nvPr/>
        </p:nvPicPr>
        <p:blipFill>
          <a:blip r:embed="rId2" cstate="print"/>
          <a:srcRect/>
          <a:stretch>
            <a:fillRect/>
          </a:stretch>
        </p:blipFill>
        <p:spPr bwMode="auto">
          <a:xfrm>
            <a:off x="2117801" y="3270123"/>
            <a:ext cx="2170797" cy="613963"/>
          </a:xfrm>
          <a:prstGeom prst="rect">
            <a:avLst/>
          </a:prstGeom>
          <a:noFill/>
          <a:ln w="9525">
            <a:noFill/>
            <a:miter lim="800000"/>
            <a:headEnd/>
            <a:tailEnd/>
          </a:ln>
        </p:spPr>
      </p:pic>
      <p:pic>
        <p:nvPicPr>
          <p:cNvPr id="293893" name="Picture 5"/>
          <p:cNvPicPr>
            <a:picLocks noChangeAspect="1" noChangeArrowheads="1"/>
          </p:cNvPicPr>
          <p:nvPr/>
        </p:nvPicPr>
        <p:blipFill>
          <a:blip r:embed="rId3" cstate="print"/>
          <a:srcRect/>
          <a:stretch>
            <a:fillRect/>
          </a:stretch>
        </p:blipFill>
        <p:spPr bwMode="auto">
          <a:xfrm>
            <a:off x="2192514" y="1216443"/>
            <a:ext cx="1841889" cy="1730741"/>
          </a:xfrm>
          <a:prstGeom prst="rect">
            <a:avLst/>
          </a:prstGeom>
          <a:noFill/>
          <a:ln w="9525">
            <a:noFill/>
            <a:miter lim="800000"/>
            <a:headEnd/>
            <a:tailEnd/>
          </a:ln>
        </p:spPr>
      </p:pic>
      <p:pic>
        <p:nvPicPr>
          <p:cNvPr id="293894" name="Picture 6"/>
          <p:cNvPicPr>
            <a:picLocks noChangeAspect="1" noChangeArrowheads="1"/>
          </p:cNvPicPr>
          <p:nvPr/>
        </p:nvPicPr>
        <p:blipFill>
          <a:blip r:embed="rId4" cstate="print"/>
          <a:srcRect/>
          <a:stretch>
            <a:fillRect/>
          </a:stretch>
        </p:blipFill>
        <p:spPr bwMode="auto">
          <a:xfrm>
            <a:off x="2083686" y="4588708"/>
            <a:ext cx="1910107" cy="1910107"/>
          </a:xfrm>
          <a:prstGeom prst="rect">
            <a:avLst/>
          </a:prstGeom>
          <a:noFill/>
          <a:ln w="9525">
            <a:noFill/>
            <a:miter lim="800000"/>
            <a:headEnd/>
            <a:tailEnd/>
          </a:ln>
        </p:spPr>
      </p:pic>
      <p:sp>
        <p:nvSpPr>
          <p:cNvPr id="4" name="TextBox 3"/>
          <p:cNvSpPr txBox="1"/>
          <p:nvPr/>
        </p:nvSpPr>
        <p:spPr>
          <a:xfrm>
            <a:off x="1334814" y="6169572"/>
            <a:ext cx="3268717" cy="523220"/>
          </a:xfrm>
          <a:prstGeom prst="rect">
            <a:avLst/>
          </a:prstGeom>
          <a:noFill/>
        </p:spPr>
        <p:txBody>
          <a:bodyPr wrap="square" rtlCol="0">
            <a:spAutoFit/>
          </a:bodyPr>
          <a:lstStyle/>
          <a:p>
            <a:r>
              <a:rPr lang="uz-Cyrl-UZ" sz="1400" i="1" dirty="0" smtClean="0">
                <a:latin typeface="Times New Roman" panose="02020603050405020304" pitchFamily="18" charset="0"/>
                <a:cs typeface="Times New Roman" panose="02020603050405020304" pitchFamily="18" charset="0"/>
              </a:rPr>
              <a:t>Манба: Компания логолари интернетдан олинган.</a:t>
            </a:r>
            <a:endParaRPr lang="ru-RU" sz="1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8092404"/>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797720" y="629896"/>
            <a:ext cx="8867813" cy="565727"/>
          </a:xfrm>
        </p:spPr>
        <p:txBody>
          <a:bodyPr>
            <a:normAutofit fontScale="90000"/>
          </a:bodyPr>
          <a:lstStyle/>
          <a:p>
            <a:pPr algn="ctr"/>
            <a:r>
              <a:rPr lang="ru-RU" dirty="0" err="1" smtClean="0"/>
              <a:t>Самарадорликни</a:t>
            </a:r>
            <a:r>
              <a:rPr lang="ru-RU" dirty="0" smtClean="0"/>
              <a:t> </a:t>
            </a:r>
            <a:r>
              <a:rPr lang="ru-RU" dirty="0" err="1" smtClean="0"/>
              <a:t>ўлчаш</a:t>
            </a:r>
            <a:r>
              <a:rPr lang="ru-RU" dirty="0" smtClean="0"/>
              <a:t> </a:t>
            </a:r>
            <a:r>
              <a:rPr lang="ru-RU" dirty="0" err="1" smtClean="0"/>
              <a:t>вариантларини</a:t>
            </a:r>
            <a:r>
              <a:rPr lang="ru-RU" dirty="0" smtClean="0"/>
              <a:t> </a:t>
            </a:r>
            <a:r>
              <a:rPr lang="ru-RU" dirty="0" err="1" smtClean="0"/>
              <a:t>танлаш</a:t>
            </a:r>
            <a:r>
              <a:rPr lang="ru-RU" dirty="0" smtClean="0"/>
              <a:t> </a:t>
            </a:r>
            <a:r>
              <a:rPr lang="ru-RU" dirty="0" err="1" smtClean="0"/>
              <a:t>меъзони</a:t>
            </a:r>
            <a:r>
              <a:rPr lang="en-US" dirty="0" smtClean="0"/>
              <a:t>(1/2)</a:t>
            </a:r>
            <a:endParaRPr lang="en-US" dirty="0"/>
          </a:p>
        </p:txBody>
      </p:sp>
      <p:sp>
        <p:nvSpPr>
          <p:cNvPr id="6" name="Line 4"/>
          <p:cNvSpPr>
            <a:spLocks noChangeShapeType="1"/>
          </p:cNvSpPr>
          <p:nvPr/>
        </p:nvSpPr>
        <p:spPr bwMode="auto">
          <a:xfrm>
            <a:off x="2419680" y="2129846"/>
            <a:ext cx="5375108" cy="0"/>
          </a:xfrm>
          <a:prstGeom prst="line">
            <a:avLst/>
          </a:prstGeom>
          <a:noFill/>
          <a:ln w="57150">
            <a:solidFill>
              <a:schemeClr val="tx1"/>
            </a:solidFill>
            <a:round/>
            <a:headEnd type="triangle" w="med" len="med"/>
            <a:tailEnd/>
          </a:ln>
          <a:effectLst/>
        </p:spPr>
        <p:txBody>
          <a:bodyPr wrap="none" anchor="ctr"/>
          <a:lstStyle/>
          <a:p>
            <a:endParaRPr lang="de-DE" sz="1705"/>
          </a:p>
        </p:txBody>
      </p:sp>
      <p:sp>
        <p:nvSpPr>
          <p:cNvPr id="8" name="Text Box 6"/>
          <p:cNvSpPr txBox="1">
            <a:spLocks noChangeArrowheads="1"/>
          </p:cNvSpPr>
          <p:nvPr/>
        </p:nvSpPr>
        <p:spPr bwMode="auto">
          <a:xfrm>
            <a:off x="8361778" y="2728583"/>
            <a:ext cx="1997943" cy="1958485"/>
          </a:xfrm>
          <a:prstGeom prst="rect">
            <a:avLst/>
          </a:prstGeom>
          <a:noFill/>
          <a:ln w="12700">
            <a:noFill/>
            <a:miter lim="800000"/>
            <a:headEnd type="none" w="sm" len="sm"/>
            <a:tailEnd type="none" w="sm" len="sm"/>
          </a:ln>
          <a:effectLst/>
        </p:spPr>
        <p:txBody>
          <a:bodyPr wrap="square">
            <a:spAutoFit/>
          </a:bodyPr>
          <a:lstStyle/>
          <a:p>
            <a:pPr algn="ctr"/>
            <a:r>
              <a:rPr lang="ru-RU" sz="1516" b="1" dirty="0" err="1"/>
              <a:t>Иқтисодий ўлчовлари</a:t>
            </a:r>
            <a:r>
              <a:rPr lang="en-US" sz="1516" b="1" dirty="0"/>
              <a:t>, </a:t>
            </a:r>
            <a:r>
              <a:rPr lang="ru-RU" sz="1516" b="1" dirty="0" err="1"/>
              <a:t>яъни</a:t>
            </a:r>
            <a:r>
              <a:rPr lang="en-US" sz="1516" dirty="0"/>
              <a:t> </a:t>
            </a:r>
            <a:r>
              <a:rPr lang="ru-RU" sz="1516" dirty="0" err="1"/>
              <a:t>янги</a:t>
            </a:r>
            <a:r>
              <a:rPr lang="ru-RU" sz="1516" dirty="0"/>
              <a:t> </a:t>
            </a:r>
            <a:r>
              <a:rPr lang="ru-RU" sz="1516" dirty="0" err="1"/>
              <a:t>инвестицион</a:t>
            </a:r>
            <a:r>
              <a:rPr lang="ru-RU" sz="1516" dirty="0"/>
              <a:t> </a:t>
            </a:r>
            <a:r>
              <a:rPr lang="ru-RU" sz="1516" dirty="0" err="1"/>
              <a:t>лойихалар</a:t>
            </a:r>
            <a:r>
              <a:rPr lang="ru-RU" sz="1516" dirty="0"/>
              <a:t> </a:t>
            </a:r>
            <a:r>
              <a:rPr lang="ru-RU" sz="1516" dirty="0" err="1"/>
              <a:t>учун</a:t>
            </a:r>
            <a:r>
              <a:rPr lang="ru-RU" sz="1516" dirty="0"/>
              <a:t> </a:t>
            </a:r>
            <a:r>
              <a:rPr lang="uz-Cyrl-UZ" sz="1516" dirty="0"/>
              <a:t>СЖҚ(</a:t>
            </a:r>
            <a:r>
              <a:rPr lang="en-US" sz="1516" dirty="0"/>
              <a:t>NPV</a:t>
            </a:r>
            <a:r>
              <a:rPr lang="uz-Cyrl-UZ" sz="1516" dirty="0"/>
              <a:t>)</a:t>
            </a:r>
            <a:r>
              <a:rPr lang="ru-RU" sz="1516" dirty="0"/>
              <a:t>, </a:t>
            </a:r>
            <a:r>
              <a:rPr lang="ru-RU" sz="1516" dirty="0" err="1"/>
              <a:t>лойиҳа амалга</a:t>
            </a:r>
            <a:r>
              <a:rPr lang="ru-RU" sz="1516" dirty="0"/>
              <a:t> </a:t>
            </a:r>
            <a:r>
              <a:rPr lang="ru-RU" sz="1516" dirty="0" err="1"/>
              <a:t>оширишда</a:t>
            </a:r>
            <a:r>
              <a:rPr lang="ru-RU" sz="1516" dirty="0"/>
              <a:t> </a:t>
            </a:r>
            <a:r>
              <a:rPr lang="ru-RU" sz="1516" dirty="0" err="1"/>
              <a:t>келтирилган</a:t>
            </a:r>
            <a:r>
              <a:rPr lang="ru-RU" sz="1516" dirty="0"/>
              <a:t> </a:t>
            </a:r>
            <a:r>
              <a:rPr lang="ru-RU" sz="1516" dirty="0" err="1"/>
              <a:t>қийматнинг ўзгариши</a:t>
            </a:r>
            <a:r>
              <a:rPr lang="ru-RU" sz="1516" dirty="0"/>
              <a:t> </a:t>
            </a:r>
            <a:endParaRPr lang="en-US" sz="1137" dirty="0"/>
          </a:p>
        </p:txBody>
      </p:sp>
      <p:sp>
        <p:nvSpPr>
          <p:cNvPr id="9" name="Line 7"/>
          <p:cNvSpPr>
            <a:spLocks noChangeShapeType="1"/>
          </p:cNvSpPr>
          <p:nvPr/>
        </p:nvSpPr>
        <p:spPr bwMode="auto">
          <a:xfrm rot="10800000">
            <a:off x="4431962" y="1940349"/>
            <a:ext cx="5375108" cy="1504"/>
          </a:xfrm>
          <a:prstGeom prst="line">
            <a:avLst/>
          </a:prstGeom>
          <a:noFill/>
          <a:ln w="57150">
            <a:solidFill>
              <a:schemeClr val="tx1"/>
            </a:solidFill>
            <a:round/>
            <a:headEnd type="triangle" w="med" len="med"/>
            <a:tailEnd/>
          </a:ln>
          <a:effectLst/>
        </p:spPr>
        <p:txBody>
          <a:bodyPr wrap="none" anchor="ctr"/>
          <a:lstStyle/>
          <a:p>
            <a:endParaRPr lang="de-DE" sz="1705"/>
          </a:p>
        </p:txBody>
      </p:sp>
      <p:sp>
        <p:nvSpPr>
          <p:cNvPr id="10" name="Text Box 8"/>
          <p:cNvSpPr txBox="1">
            <a:spLocks noChangeArrowheads="1"/>
          </p:cNvSpPr>
          <p:nvPr/>
        </p:nvSpPr>
        <p:spPr bwMode="auto">
          <a:xfrm>
            <a:off x="3946399" y="2152406"/>
            <a:ext cx="2267865" cy="325602"/>
          </a:xfrm>
          <a:prstGeom prst="rect">
            <a:avLst/>
          </a:prstGeom>
          <a:noFill/>
          <a:ln w="12700">
            <a:noFill/>
            <a:miter lim="800000"/>
            <a:headEnd type="none" w="sm" len="sm"/>
            <a:tailEnd type="none" w="sm" len="sm"/>
          </a:ln>
          <a:effectLst/>
        </p:spPr>
        <p:txBody>
          <a:bodyPr wrap="none">
            <a:spAutoFit/>
          </a:bodyPr>
          <a:lstStyle/>
          <a:p>
            <a:pPr algn="l"/>
            <a:r>
              <a:rPr lang="ru-RU" sz="1516" b="1" dirty="0" err="1"/>
              <a:t>Ўлчовнинг</a:t>
            </a:r>
            <a:r>
              <a:rPr lang="ru-RU" sz="1516" b="1" dirty="0"/>
              <a:t> </a:t>
            </a:r>
            <a:r>
              <a:rPr lang="ru-RU" sz="1516" b="1" dirty="0" err="1"/>
              <a:t>ишончлилиги</a:t>
            </a:r>
            <a:endParaRPr lang="en-US" sz="1516" b="1" dirty="0"/>
          </a:p>
        </p:txBody>
      </p:sp>
      <p:sp>
        <p:nvSpPr>
          <p:cNvPr id="11" name="Text Box 9"/>
          <p:cNvSpPr txBox="1">
            <a:spLocks noChangeArrowheads="1"/>
          </p:cNvSpPr>
          <p:nvPr/>
        </p:nvSpPr>
        <p:spPr bwMode="auto">
          <a:xfrm>
            <a:off x="5965161" y="1568875"/>
            <a:ext cx="2871235" cy="325602"/>
          </a:xfrm>
          <a:prstGeom prst="rect">
            <a:avLst/>
          </a:prstGeom>
          <a:noFill/>
          <a:ln w="12700">
            <a:noFill/>
            <a:miter lim="800000"/>
            <a:headEnd type="none" w="sm" len="sm"/>
            <a:tailEnd type="none" w="sm" len="sm"/>
          </a:ln>
          <a:effectLst/>
        </p:spPr>
        <p:txBody>
          <a:bodyPr wrap="none">
            <a:spAutoFit/>
          </a:bodyPr>
          <a:lstStyle/>
          <a:p>
            <a:pPr algn="l"/>
            <a:r>
              <a:rPr lang="ru-RU" sz="1516" b="1" dirty="0" err="1"/>
              <a:t>Қиймат яратиш</a:t>
            </a:r>
            <a:r>
              <a:rPr lang="ru-RU" sz="1516" b="1" dirty="0"/>
              <a:t> </a:t>
            </a:r>
            <a:r>
              <a:rPr lang="ru-RU" sz="1516" b="1" dirty="0" err="1"/>
              <a:t>бўйича</a:t>
            </a:r>
            <a:r>
              <a:rPr lang="ru-RU" sz="1516" b="1" dirty="0"/>
              <a:t> </a:t>
            </a:r>
            <a:r>
              <a:rPr lang="ru-RU" sz="1516" b="1" dirty="0" err="1"/>
              <a:t>ахборот</a:t>
            </a:r>
            <a:endParaRPr lang="en-US" sz="1516" b="1" dirty="0"/>
          </a:p>
        </p:txBody>
      </p:sp>
      <p:sp>
        <p:nvSpPr>
          <p:cNvPr id="12" name="Text Box 6"/>
          <p:cNvSpPr txBox="1">
            <a:spLocks noChangeArrowheads="1"/>
          </p:cNvSpPr>
          <p:nvPr/>
        </p:nvSpPr>
        <p:spPr bwMode="auto">
          <a:xfrm>
            <a:off x="5037888" y="2714833"/>
            <a:ext cx="2073284" cy="1025409"/>
          </a:xfrm>
          <a:prstGeom prst="rect">
            <a:avLst/>
          </a:prstGeom>
          <a:noFill/>
          <a:ln w="12700">
            <a:noFill/>
            <a:miter lim="800000"/>
            <a:headEnd type="none" w="sm" len="sm"/>
            <a:tailEnd type="none" w="sm" len="sm"/>
          </a:ln>
          <a:effectLst/>
        </p:spPr>
        <p:txBody>
          <a:bodyPr wrap="square">
            <a:spAutoFit/>
          </a:bodyPr>
          <a:lstStyle/>
          <a:p>
            <a:pPr algn="ctr"/>
            <a:r>
              <a:rPr lang="ru-RU" sz="1516" b="1" dirty="0"/>
              <a:t>Бухгалтерия </a:t>
            </a:r>
            <a:r>
              <a:rPr lang="ru-RU" sz="1516" b="1" dirty="0" err="1"/>
              <a:t>ўлчовларии</a:t>
            </a:r>
            <a:r>
              <a:rPr lang="en-US" sz="1516" b="1" dirty="0"/>
              <a:t>,</a:t>
            </a:r>
            <a:r>
              <a:rPr lang="en-US" sz="1516" dirty="0"/>
              <a:t> </a:t>
            </a:r>
            <a:r>
              <a:rPr lang="uz-Cyrl-UZ" sz="1516" dirty="0"/>
              <a:t>масалан</a:t>
            </a:r>
            <a:r>
              <a:rPr lang="ru-RU" sz="1516" dirty="0"/>
              <a:t>, соф </a:t>
            </a:r>
            <a:r>
              <a:rPr lang="ru-RU" sz="1516" dirty="0" err="1"/>
              <a:t>фойда</a:t>
            </a:r>
            <a:r>
              <a:rPr lang="ru-RU" sz="1516" dirty="0"/>
              <a:t>, </a:t>
            </a:r>
            <a:r>
              <a:rPr lang="en-US" sz="1516" dirty="0"/>
              <a:t>EBIT, ROCE </a:t>
            </a:r>
            <a:r>
              <a:rPr lang="uz-Cyrl-UZ" sz="1516" dirty="0"/>
              <a:t>қолдиқ даромад</a:t>
            </a:r>
            <a:r>
              <a:rPr lang="en-US" sz="1516" dirty="0"/>
              <a:t>, … </a:t>
            </a:r>
            <a:endParaRPr lang="en-US" sz="1137" dirty="0"/>
          </a:p>
        </p:txBody>
      </p:sp>
      <p:sp>
        <p:nvSpPr>
          <p:cNvPr id="13" name="Text Box 5"/>
          <p:cNvSpPr txBox="1">
            <a:spLocks noChangeArrowheads="1"/>
          </p:cNvSpPr>
          <p:nvPr/>
        </p:nvSpPr>
        <p:spPr bwMode="auto">
          <a:xfrm>
            <a:off x="2147718" y="2684542"/>
            <a:ext cx="2662470" cy="792140"/>
          </a:xfrm>
          <a:prstGeom prst="rect">
            <a:avLst/>
          </a:prstGeom>
          <a:noFill/>
          <a:ln w="12700">
            <a:noFill/>
            <a:miter lim="800000"/>
            <a:headEnd type="none" w="sm" len="sm"/>
            <a:tailEnd type="none" w="sm" len="sm"/>
          </a:ln>
          <a:effectLst/>
        </p:spPr>
        <p:txBody>
          <a:bodyPr wrap="square">
            <a:spAutoFit/>
          </a:bodyPr>
          <a:lstStyle/>
          <a:p>
            <a:pPr algn="ctr"/>
            <a:r>
              <a:rPr lang="ru-RU" sz="1516" b="1" dirty="0"/>
              <a:t>Пул </a:t>
            </a:r>
            <a:r>
              <a:rPr lang="ru-RU" sz="1516" b="1" dirty="0" err="1"/>
              <a:t>оқимларини ўлчаш</a:t>
            </a:r>
            <a:r>
              <a:rPr lang="en-US" sz="1516" b="1" dirty="0"/>
              <a:t/>
            </a:r>
            <a:br>
              <a:rPr lang="en-US" sz="1516" b="1" dirty="0"/>
            </a:br>
            <a:r>
              <a:rPr lang="ru-RU" sz="1516" b="1" dirty="0" err="1"/>
              <a:t>масалан</a:t>
            </a:r>
            <a:r>
              <a:rPr lang="ru-RU" sz="1516" dirty="0"/>
              <a:t>, </a:t>
            </a:r>
            <a:r>
              <a:rPr lang="ru-RU" sz="1516" dirty="0" err="1"/>
              <a:t>операцион</a:t>
            </a:r>
            <a:r>
              <a:rPr lang="ru-RU" sz="1516" dirty="0"/>
              <a:t> пул </a:t>
            </a:r>
            <a:r>
              <a:rPr lang="ru-RU" sz="1516" dirty="0" err="1"/>
              <a:t>оқимлари</a:t>
            </a:r>
            <a:r>
              <a:rPr lang="ru-RU" sz="1516" dirty="0"/>
              <a:t>, </a:t>
            </a:r>
            <a:r>
              <a:rPr lang="ru-RU" sz="1516" dirty="0" err="1"/>
              <a:t>бўш</a:t>
            </a:r>
            <a:r>
              <a:rPr lang="ru-RU" sz="1516" dirty="0"/>
              <a:t> </a:t>
            </a:r>
            <a:r>
              <a:rPr lang="ru-RU" sz="1516" dirty="0" err="1"/>
              <a:t>пул</a:t>
            </a:r>
            <a:r>
              <a:rPr lang="ru-RU" sz="1516" dirty="0"/>
              <a:t> </a:t>
            </a:r>
            <a:r>
              <a:rPr lang="ru-RU" sz="1516" dirty="0" err="1"/>
              <a:t>оқимлари</a:t>
            </a:r>
            <a:endParaRPr lang="en-US" sz="1516" dirty="0"/>
          </a:p>
        </p:txBody>
      </p:sp>
      <p:sp>
        <p:nvSpPr>
          <p:cNvPr id="15" name="Pfeil nach unten 14"/>
          <p:cNvSpPr/>
          <p:nvPr/>
        </p:nvSpPr>
        <p:spPr bwMode="auto">
          <a:xfrm rot="10800000">
            <a:off x="9040076" y="5373428"/>
            <a:ext cx="341091" cy="477527"/>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68211" tIns="68211" rIns="68211" bIns="68211" numCol="1" rtlCol="0" anchor="ctr" anchorCtr="0" compatLnSpc="1">
            <a:prstTxWarp prst="textNoShape">
              <a:avLst/>
            </a:prstTxWarp>
          </a:bodyPr>
          <a:lstStyle/>
          <a:p>
            <a:pPr algn="ctr" defTabSz="866303" eaLnBrk="0" fontAlgn="base" hangingPunct="0">
              <a:lnSpc>
                <a:spcPct val="90000"/>
              </a:lnSpc>
              <a:spcBef>
                <a:spcPct val="0"/>
              </a:spcBef>
              <a:spcAft>
                <a:spcPct val="0"/>
              </a:spcAft>
            </a:pPr>
            <a:endParaRPr lang="de-DE" sz="1516">
              <a:latin typeface="Arial Narrow" pitchFamily="34" charset="0"/>
            </a:endParaRPr>
          </a:p>
        </p:txBody>
      </p:sp>
      <p:sp>
        <p:nvSpPr>
          <p:cNvPr id="16" name="Text Box 6"/>
          <p:cNvSpPr txBox="1">
            <a:spLocks noChangeArrowheads="1"/>
          </p:cNvSpPr>
          <p:nvPr/>
        </p:nvSpPr>
        <p:spPr bwMode="auto">
          <a:xfrm>
            <a:off x="8024905" y="5847175"/>
            <a:ext cx="2437054" cy="792140"/>
          </a:xfrm>
          <a:prstGeom prst="rect">
            <a:avLst/>
          </a:prstGeom>
          <a:noFill/>
          <a:ln w="12700">
            <a:noFill/>
            <a:miter lim="800000"/>
            <a:headEnd type="none" w="sm" len="sm"/>
            <a:tailEnd type="none" w="sm" len="sm"/>
          </a:ln>
          <a:effectLst/>
        </p:spPr>
        <p:txBody>
          <a:bodyPr wrap="square">
            <a:spAutoFit/>
          </a:bodyPr>
          <a:lstStyle/>
          <a:p>
            <a:pPr algn="ctr"/>
            <a:r>
              <a:rPr lang="ru-RU" sz="1516" b="1" dirty="0" err="1"/>
              <a:t>Прогнозлашдаги</a:t>
            </a:r>
            <a:r>
              <a:rPr lang="ru-RU" sz="1516" b="1" dirty="0"/>
              <a:t> </a:t>
            </a:r>
            <a:r>
              <a:rPr lang="ru-RU" sz="1516" b="1" dirty="0" err="1"/>
              <a:t>хатоликлар</a:t>
            </a:r>
            <a:r>
              <a:rPr lang="ru-RU" sz="1516" b="1" dirty="0"/>
              <a:t> </a:t>
            </a:r>
            <a:r>
              <a:rPr lang="ru-RU" sz="1516" b="1" dirty="0" err="1"/>
              <a:t>ва</a:t>
            </a:r>
            <a:r>
              <a:rPr lang="ru-RU" sz="1516" b="1" dirty="0"/>
              <a:t> манипуляция </a:t>
            </a:r>
            <a:r>
              <a:rPr lang="ru-RU" sz="1137" dirty="0"/>
              <a:t> </a:t>
            </a:r>
            <a:r>
              <a:rPr lang="ru-RU" sz="1516" dirty="0" err="1"/>
              <a:t>хавфи</a:t>
            </a:r>
            <a:endParaRPr lang="en-US" sz="1137" dirty="0"/>
          </a:p>
        </p:txBody>
      </p:sp>
      <p:sp>
        <p:nvSpPr>
          <p:cNvPr id="17" name="Pfeil nach unten 16"/>
          <p:cNvSpPr/>
          <p:nvPr/>
        </p:nvSpPr>
        <p:spPr bwMode="auto">
          <a:xfrm rot="10800000">
            <a:off x="3040765" y="3956508"/>
            <a:ext cx="341091" cy="477527"/>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68211" tIns="68211" rIns="68211" bIns="68211" numCol="1" rtlCol="0" anchor="ctr" anchorCtr="0" compatLnSpc="1">
            <a:prstTxWarp prst="textNoShape">
              <a:avLst/>
            </a:prstTxWarp>
          </a:bodyPr>
          <a:lstStyle/>
          <a:p>
            <a:pPr algn="ctr" defTabSz="866303" eaLnBrk="0" fontAlgn="base" hangingPunct="0">
              <a:lnSpc>
                <a:spcPct val="90000"/>
              </a:lnSpc>
              <a:spcBef>
                <a:spcPct val="0"/>
              </a:spcBef>
              <a:spcAft>
                <a:spcPct val="0"/>
              </a:spcAft>
            </a:pPr>
            <a:endParaRPr lang="de-DE" sz="1516">
              <a:latin typeface="Arial Narrow" pitchFamily="34" charset="0"/>
            </a:endParaRPr>
          </a:p>
        </p:txBody>
      </p:sp>
      <p:sp>
        <p:nvSpPr>
          <p:cNvPr id="18" name="Text Box 6"/>
          <p:cNvSpPr txBox="1">
            <a:spLocks noChangeArrowheads="1"/>
          </p:cNvSpPr>
          <p:nvPr/>
        </p:nvSpPr>
        <p:spPr bwMode="auto">
          <a:xfrm>
            <a:off x="1831637" y="4682149"/>
            <a:ext cx="3587582" cy="1725216"/>
          </a:xfrm>
          <a:prstGeom prst="rect">
            <a:avLst/>
          </a:prstGeom>
          <a:noFill/>
          <a:ln w="12700">
            <a:noFill/>
            <a:miter lim="800000"/>
            <a:headEnd type="none" w="sm" len="sm"/>
            <a:tailEnd type="none" w="sm" len="sm"/>
          </a:ln>
          <a:effectLst/>
        </p:spPr>
        <p:txBody>
          <a:bodyPr wrap="square">
            <a:spAutoFit/>
          </a:bodyPr>
          <a:lstStyle/>
          <a:p>
            <a:r>
              <a:rPr lang="ru-RU" sz="1516" dirty="0" err="1"/>
              <a:t>Х</a:t>
            </a:r>
            <a:r>
              <a:rPr lang="ru-RU" sz="1516" b="1" dirty="0" err="1"/>
              <a:t>ато</a:t>
            </a:r>
            <a:r>
              <a:rPr lang="ru-RU" sz="1516" b="1" dirty="0"/>
              <a:t> </a:t>
            </a:r>
            <a:r>
              <a:rPr lang="ru-RU" sz="1516" b="1" dirty="0" err="1"/>
              <a:t>сигналлар</a:t>
            </a:r>
            <a:r>
              <a:rPr lang="ru-RU" sz="1516" b="1" dirty="0"/>
              <a:t> </a:t>
            </a:r>
            <a:r>
              <a:rPr lang="ru-RU" sz="1516" b="1" dirty="0" err="1"/>
              <a:t>хавфи</a:t>
            </a:r>
            <a:r>
              <a:rPr lang="ru-RU" sz="1516" b="1" dirty="0"/>
              <a:t> </a:t>
            </a:r>
            <a:r>
              <a:rPr lang="en-US" sz="1516" b="1" dirty="0"/>
              <a:t>:</a:t>
            </a:r>
          </a:p>
          <a:p>
            <a:pPr marL="248160" indent="-165440">
              <a:buFont typeface="Arial" pitchFamily="34" charset="0"/>
              <a:buChar char="•"/>
            </a:pPr>
            <a:r>
              <a:rPr lang="ru-RU" sz="1516" dirty="0" err="1"/>
              <a:t>Операцион</a:t>
            </a:r>
            <a:r>
              <a:rPr lang="ru-RU" sz="1516" dirty="0"/>
              <a:t> пул </a:t>
            </a:r>
            <a:r>
              <a:rPr lang="ru-RU" sz="1516" dirty="0" err="1"/>
              <a:t>оқимлари</a:t>
            </a:r>
            <a:r>
              <a:rPr lang="en-US" sz="1516" dirty="0"/>
              <a:t>: </a:t>
            </a:r>
            <a:r>
              <a:rPr lang="ru-RU" sz="1516" dirty="0" err="1"/>
              <a:t>инвестицияни</a:t>
            </a:r>
            <a:r>
              <a:rPr lang="ru-RU" sz="1516" dirty="0"/>
              <a:t> </a:t>
            </a:r>
            <a:r>
              <a:rPr lang="ru-RU" sz="1516" dirty="0" err="1"/>
              <a:t>умуман</a:t>
            </a:r>
            <a:r>
              <a:rPr lang="ru-RU" sz="1516" dirty="0"/>
              <a:t> </a:t>
            </a:r>
            <a:r>
              <a:rPr lang="ru-RU" sz="1516" dirty="0" err="1"/>
              <a:t>ҳисобга олмаган</a:t>
            </a:r>
            <a:r>
              <a:rPr lang="ru-RU" sz="1516" dirty="0"/>
              <a:t> </a:t>
            </a:r>
            <a:r>
              <a:rPr lang="ru-RU" sz="1516" dirty="0" err="1"/>
              <a:t>ҳолда</a:t>
            </a:r>
            <a:endParaRPr lang="en-US" sz="1516" dirty="0"/>
          </a:p>
          <a:p>
            <a:pPr marL="248160" indent="-165440">
              <a:buFont typeface="Arial" pitchFamily="34" charset="0"/>
              <a:buChar char="•"/>
            </a:pPr>
            <a:r>
              <a:rPr lang="ru-RU" sz="1516" dirty="0" err="1"/>
              <a:t>Бўш</a:t>
            </a:r>
            <a:r>
              <a:rPr lang="ru-RU" sz="1516" dirty="0"/>
              <a:t> пул </a:t>
            </a:r>
            <a:r>
              <a:rPr lang="ru-RU" sz="1516" dirty="0" err="1"/>
              <a:t>оқимлари</a:t>
            </a:r>
            <a:r>
              <a:rPr lang="en-US" sz="1516" dirty="0"/>
              <a:t>: </a:t>
            </a:r>
            <a:r>
              <a:rPr lang="ru-RU" sz="1516" dirty="0"/>
              <a:t> </a:t>
            </a:r>
            <a:r>
              <a:rPr lang="ru-RU" sz="1516" dirty="0" err="1"/>
              <a:t>қулай инвестициялар</a:t>
            </a:r>
            <a:r>
              <a:rPr lang="ru-RU" sz="1516" dirty="0"/>
              <a:t> </a:t>
            </a:r>
            <a:r>
              <a:rPr lang="ru-RU" sz="1516" dirty="0" err="1"/>
              <a:t>билан</a:t>
            </a:r>
            <a:r>
              <a:rPr lang="ru-RU" sz="1516" dirty="0"/>
              <a:t> </a:t>
            </a:r>
            <a:r>
              <a:rPr lang="ru-RU" sz="1516" dirty="0" err="1"/>
              <a:t>бир</a:t>
            </a:r>
            <a:r>
              <a:rPr lang="ru-RU" sz="1516" dirty="0"/>
              <a:t> </a:t>
            </a:r>
            <a:r>
              <a:rPr lang="ru-RU" sz="1516" dirty="0" err="1"/>
              <a:t>неча</a:t>
            </a:r>
            <a:r>
              <a:rPr lang="ru-RU" sz="1516" dirty="0"/>
              <a:t> </a:t>
            </a:r>
            <a:r>
              <a:rPr lang="ru-RU" sz="1516" dirty="0" err="1"/>
              <a:t>йилдан</a:t>
            </a:r>
            <a:r>
              <a:rPr lang="ru-RU" sz="1516" dirty="0"/>
              <a:t> </a:t>
            </a:r>
            <a:r>
              <a:rPr lang="ru-RU" sz="1516" dirty="0" err="1"/>
              <a:t>кейин</a:t>
            </a:r>
            <a:r>
              <a:rPr lang="ru-RU" sz="1516" dirty="0"/>
              <a:t> </a:t>
            </a:r>
            <a:r>
              <a:rPr lang="ru-RU" sz="1516" dirty="0" err="1"/>
              <a:t>салбий</a:t>
            </a:r>
            <a:endParaRPr lang="en-US" sz="1137" dirty="0"/>
          </a:p>
        </p:txBody>
      </p:sp>
    </p:spTree>
    <p:extLst>
      <p:ext uri="{BB962C8B-B14F-4D97-AF65-F5344CB8AC3E}">
        <p14:creationId xmlns:p14="http://schemas.microsoft.com/office/powerpoint/2010/main" val="1921811879"/>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1797720" y="629896"/>
            <a:ext cx="8867813" cy="638864"/>
          </a:xfrm>
        </p:spPr>
        <p:txBody>
          <a:bodyPr>
            <a:noAutofit/>
          </a:bodyPr>
          <a:lstStyle/>
          <a:p>
            <a:pPr algn="ctr"/>
            <a:r>
              <a:rPr lang="ru-RU" sz="2800" b="1" dirty="0" err="1" smtClean="0"/>
              <a:t>Самарадорликни</a:t>
            </a:r>
            <a:r>
              <a:rPr lang="ru-RU" sz="2800" b="1" dirty="0" smtClean="0"/>
              <a:t> </a:t>
            </a:r>
            <a:r>
              <a:rPr lang="ru-RU" sz="2800" b="1" dirty="0" err="1" smtClean="0"/>
              <a:t>ўлчаш</a:t>
            </a:r>
            <a:r>
              <a:rPr lang="ru-RU" sz="2800" b="1" dirty="0" smtClean="0"/>
              <a:t> </a:t>
            </a:r>
            <a:r>
              <a:rPr lang="ru-RU" sz="2800" b="1" dirty="0" err="1" smtClean="0"/>
              <a:t>вариантларини</a:t>
            </a:r>
            <a:r>
              <a:rPr lang="ru-RU" sz="2800" b="1" dirty="0" smtClean="0"/>
              <a:t> </a:t>
            </a:r>
            <a:r>
              <a:rPr lang="ru-RU" sz="2800" b="1" dirty="0" err="1" smtClean="0"/>
              <a:t>танлаш</a:t>
            </a:r>
            <a:r>
              <a:rPr lang="ru-RU" sz="2800" b="1" dirty="0" smtClean="0"/>
              <a:t> </a:t>
            </a:r>
            <a:r>
              <a:rPr lang="ru-RU" sz="2800" b="1" dirty="0" err="1" smtClean="0"/>
              <a:t>меъзони</a:t>
            </a:r>
            <a:r>
              <a:rPr lang="ru-RU" sz="2800" b="1" dirty="0" smtClean="0"/>
              <a:t> </a:t>
            </a:r>
            <a:endParaRPr lang="en-US" sz="2800" b="1" dirty="0" smtClean="0"/>
          </a:p>
        </p:txBody>
      </p:sp>
      <p:sp>
        <p:nvSpPr>
          <p:cNvPr id="56323" name="Rectangle 3"/>
          <p:cNvSpPr>
            <a:spLocks noGrp="1" noChangeArrowheads="1"/>
          </p:cNvSpPr>
          <p:nvPr>
            <p:ph idx="1"/>
          </p:nvPr>
        </p:nvSpPr>
        <p:spPr>
          <a:xfrm>
            <a:off x="1183503" y="1276279"/>
            <a:ext cx="8867814" cy="2608602"/>
          </a:xfrm>
        </p:spPr>
        <p:txBody>
          <a:bodyPr>
            <a:normAutofit fontScale="85000" lnSpcReduction="20000"/>
          </a:bodyPr>
          <a:lstStyle/>
          <a:p>
            <a:pPr>
              <a:spcAft>
                <a:spcPct val="100000"/>
              </a:spcAft>
            </a:pPr>
            <a:r>
              <a:rPr lang="uz-Cyrl-UZ" sz="1895" dirty="0"/>
              <a:t>Агар агент </a:t>
            </a:r>
            <a:r>
              <a:rPr lang="en-US" sz="1895" dirty="0"/>
              <a:t>(</a:t>
            </a:r>
            <a:r>
              <a:rPr lang="uz-Cyrl-UZ" sz="1895" dirty="0"/>
              <a:t>яъни </a:t>
            </a:r>
            <a:r>
              <a:rPr lang="en-US" sz="1895" dirty="0"/>
              <a:t> </a:t>
            </a:r>
            <a:r>
              <a:rPr lang="uz-Cyrl-UZ" sz="1895" dirty="0"/>
              <a:t>менеджер</a:t>
            </a:r>
            <a:r>
              <a:rPr lang="en-US" sz="1895" dirty="0"/>
              <a:t>)</a:t>
            </a:r>
            <a:r>
              <a:rPr lang="uz-Cyrl-UZ" sz="1895" dirty="0"/>
              <a:t> қарорни қабул қилиш оқибатида молиявий жиҳатдан ёмон ҳолатга тушиб қолмаса ва айнан шундай муваффақият билан мулкдор шу қарорни қабул қила олиши мумкин бўлса, бонус шартномаси мақсадлар муштараклигини (конгруэнтлигини) таъминлай оладиган ҳисобланади.	</a:t>
            </a:r>
          </a:p>
          <a:p>
            <a:pPr>
              <a:spcAft>
                <a:spcPct val="100000"/>
              </a:spcAft>
            </a:pPr>
            <a:r>
              <a:rPr lang="ru-RU" sz="1895" dirty="0" err="1"/>
              <a:t>Бир</a:t>
            </a:r>
            <a:r>
              <a:rPr lang="ru-RU" sz="1895" dirty="0"/>
              <a:t> </a:t>
            </a:r>
            <a:r>
              <a:rPr lang="ru-RU" sz="1895" dirty="0" err="1"/>
              <a:t>инвестицияли</a:t>
            </a:r>
            <a:r>
              <a:rPr lang="ru-RU" sz="1895" dirty="0"/>
              <a:t> </a:t>
            </a:r>
            <a:r>
              <a:rPr lang="ru-RU" sz="1895" dirty="0" err="1"/>
              <a:t>лойиҳалар учун</a:t>
            </a:r>
            <a:r>
              <a:rPr lang="ru-RU" sz="1895" dirty="0"/>
              <a:t>, </a:t>
            </a:r>
            <a:r>
              <a:rPr lang="ru-RU" sz="1895" dirty="0" err="1"/>
              <a:t>бу</a:t>
            </a:r>
            <a:r>
              <a:rPr lang="ru-RU" sz="1895" dirty="0"/>
              <a:t> </a:t>
            </a:r>
            <a:r>
              <a:rPr lang="ru-RU" sz="1895" dirty="0" err="1"/>
              <a:t>қуйидагини англатади</a:t>
            </a:r>
            <a:r>
              <a:rPr lang="ru-RU" sz="1895" dirty="0"/>
              <a:t>:</a:t>
            </a:r>
            <a:endParaRPr lang="en-US" sz="1895" dirty="0"/>
          </a:p>
          <a:p>
            <a:pPr>
              <a:spcAft>
                <a:spcPts val="189"/>
              </a:spcAft>
              <a:buNone/>
            </a:pPr>
            <a:r>
              <a:rPr lang="en-US" sz="1895" dirty="0"/>
              <a:t>	 „</a:t>
            </a:r>
            <a:r>
              <a:rPr lang="ru-RU" sz="1895" i="1" dirty="0"/>
              <a:t>Менеджер </a:t>
            </a:r>
            <a:r>
              <a:rPr lang="ru-RU" sz="1895" i="1" dirty="0" err="1"/>
              <a:t>салбий</a:t>
            </a:r>
            <a:r>
              <a:rPr lang="ru-RU" sz="1895" i="1" dirty="0"/>
              <a:t> </a:t>
            </a:r>
            <a:r>
              <a:rPr lang="ru-RU" sz="1895" i="1" dirty="0" err="1"/>
              <a:t>бўлмаган</a:t>
            </a:r>
            <a:r>
              <a:rPr lang="ru-RU" sz="1895" i="1" dirty="0"/>
              <a:t> </a:t>
            </a:r>
            <a:r>
              <a:rPr lang="en-US" sz="1895" dirty="0"/>
              <a:t>NPV </a:t>
            </a:r>
            <a:r>
              <a:rPr lang="uz-Cyrl-UZ" sz="1895" dirty="0"/>
              <a:t>билан чиққан лойиҳани қабул қилиб, ёмон ҳолатга тушмайди.</a:t>
            </a:r>
          </a:p>
          <a:p>
            <a:pPr>
              <a:spcAft>
                <a:spcPts val="189"/>
              </a:spcAft>
              <a:buNone/>
            </a:pPr>
            <a:r>
              <a:rPr lang="uz-Cyrl-UZ" sz="1895" dirty="0"/>
              <a:t> Шунингдек, менеджер салбий </a:t>
            </a:r>
            <a:r>
              <a:rPr lang="en-US" sz="1895" dirty="0"/>
              <a:t>NPV</a:t>
            </a:r>
            <a:r>
              <a:rPr lang="uz-Cyrl-UZ" sz="1895" dirty="0"/>
              <a:t> билан чиққан лойиҳани рад этиб,  ёмон ҳолатга тушмайди.” </a:t>
            </a:r>
            <a:endParaRPr lang="en-US" sz="1895" dirty="0"/>
          </a:p>
          <a:p>
            <a:pPr algn="r">
              <a:spcAft>
                <a:spcPct val="70000"/>
              </a:spcAft>
              <a:buFont typeface="Wingdings" pitchFamily="2" charset="2"/>
              <a:buNone/>
            </a:pPr>
            <a:r>
              <a:rPr lang="en-US" sz="1895" dirty="0"/>
              <a:t>	</a:t>
            </a:r>
            <a:r>
              <a:rPr lang="en-US" sz="1895" i="1" dirty="0"/>
              <a:t>(</a:t>
            </a:r>
            <a:r>
              <a:rPr lang="en-US" sz="1895" i="1" dirty="0" err="1"/>
              <a:t>Reichelstein</a:t>
            </a:r>
            <a:r>
              <a:rPr lang="en-US" sz="1895" i="1" dirty="0"/>
              <a:t>, Review of Accounting Studies 1997, S. 159</a:t>
            </a:r>
            <a:r>
              <a:rPr lang="en-US" sz="1326" i="1" dirty="0"/>
              <a:t>)</a:t>
            </a:r>
            <a:endParaRPr lang="en-US" sz="1705" i="1" dirty="0"/>
          </a:p>
        </p:txBody>
      </p:sp>
      <p:sp>
        <p:nvSpPr>
          <p:cNvPr id="7" name="Прямоугольник 6"/>
          <p:cNvSpPr/>
          <p:nvPr/>
        </p:nvSpPr>
        <p:spPr>
          <a:xfrm>
            <a:off x="1440907" y="4268242"/>
            <a:ext cx="8800136" cy="967188"/>
          </a:xfrm>
          <a:prstGeom prst="rect">
            <a:avLst/>
          </a:prstGeom>
        </p:spPr>
        <p:txBody>
          <a:bodyPr wrap="square">
            <a:spAutoFit/>
          </a:bodyPr>
          <a:lstStyle/>
          <a:p>
            <a:pPr algn="just"/>
            <a:r>
              <a:rPr lang="ru-RU" sz="1895" b="1" dirty="0" err="1"/>
              <a:t>Мақсадлар конгруэнтлиги</a:t>
            </a:r>
            <a:r>
              <a:rPr lang="ru-RU" sz="1895" b="1" dirty="0"/>
              <a:t> </a:t>
            </a:r>
            <a:r>
              <a:rPr lang="ru-RU" sz="1895" dirty="0"/>
              <a:t>— </a:t>
            </a:r>
            <a:r>
              <a:rPr lang="ru-RU" sz="1895" dirty="0" err="1"/>
              <a:t>бошқарувни ташкил</a:t>
            </a:r>
            <a:r>
              <a:rPr lang="ru-RU" sz="1895" dirty="0"/>
              <a:t> </a:t>
            </a:r>
            <a:r>
              <a:rPr lang="ru-RU" sz="1895" dirty="0" err="1"/>
              <a:t>этиш</a:t>
            </a:r>
            <a:r>
              <a:rPr lang="ru-RU" sz="1895" dirty="0"/>
              <a:t> </a:t>
            </a:r>
            <a:r>
              <a:rPr lang="ru-RU" sz="1895" dirty="0" err="1"/>
              <a:t>тизимини</a:t>
            </a:r>
            <a:r>
              <a:rPr lang="ru-RU" sz="1895" dirty="0"/>
              <a:t> </a:t>
            </a:r>
            <a:r>
              <a:rPr lang="ru-RU" sz="1895" dirty="0" err="1"/>
              <a:t>тавсифлаб</a:t>
            </a:r>
            <a:r>
              <a:rPr lang="ru-RU" sz="1895" dirty="0"/>
              <a:t>, </a:t>
            </a:r>
            <a:r>
              <a:rPr lang="ru-RU" sz="1895" dirty="0" err="1"/>
              <a:t>алоҳида шахслар</a:t>
            </a:r>
            <a:r>
              <a:rPr lang="ru-RU" sz="1895" dirty="0"/>
              <a:t> </a:t>
            </a:r>
            <a:r>
              <a:rPr lang="ru-RU" sz="1895" dirty="0" err="1"/>
              <a:t>интиладиган</a:t>
            </a:r>
            <a:r>
              <a:rPr lang="ru-RU" sz="1895" dirty="0"/>
              <a:t> </a:t>
            </a:r>
            <a:r>
              <a:rPr lang="ru-RU" sz="1895" dirty="0" err="1"/>
              <a:t>мақсадлар бутун</a:t>
            </a:r>
            <a:r>
              <a:rPr lang="ru-RU" sz="1895" dirty="0"/>
              <a:t> </a:t>
            </a:r>
            <a:r>
              <a:rPr lang="ru-RU" sz="1895" dirty="0" err="1"/>
              <a:t>бир</a:t>
            </a:r>
            <a:r>
              <a:rPr lang="ru-RU" sz="1895" dirty="0"/>
              <a:t> </a:t>
            </a:r>
            <a:r>
              <a:rPr lang="ru-RU" sz="1895" dirty="0" err="1"/>
              <a:t>ташкилот</a:t>
            </a:r>
            <a:r>
              <a:rPr lang="ru-RU" sz="1895" dirty="0"/>
              <a:t> </a:t>
            </a:r>
            <a:r>
              <a:rPr lang="ru-RU" sz="1895" dirty="0" err="1"/>
              <a:t>интиладиган</a:t>
            </a:r>
            <a:r>
              <a:rPr lang="ru-RU" sz="1895" dirty="0"/>
              <a:t> </a:t>
            </a:r>
            <a:r>
              <a:rPr lang="ru-RU" sz="1895" dirty="0" err="1"/>
              <a:t>мақсадлар билан</a:t>
            </a:r>
            <a:r>
              <a:rPr lang="ru-RU" sz="1895" dirty="0"/>
              <a:t> </a:t>
            </a:r>
            <a:r>
              <a:rPr lang="ru-RU" sz="1895" dirty="0" err="1"/>
              <a:t>қанчалик мувофиқлигини, уйғунлигини кўрсатади</a:t>
            </a:r>
            <a:r>
              <a:rPr lang="ru-RU" sz="1895" dirty="0"/>
              <a:t>.</a:t>
            </a:r>
          </a:p>
        </p:txBody>
      </p:sp>
    </p:spTree>
    <p:extLst>
      <p:ext uri="{BB962C8B-B14F-4D97-AF65-F5344CB8AC3E}">
        <p14:creationId xmlns:p14="http://schemas.microsoft.com/office/powerpoint/2010/main" val="2848329474"/>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1797720" y="629896"/>
            <a:ext cx="8867813" cy="638864"/>
          </a:xfrm>
        </p:spPr>
        <p:txBody>
          <a:bodyPr>
            <a:noAutofit/>
          </a:bodyPr>
          <a:lstStyle/>
          <a:p>
            <a:pPr algn="ctr"/>
            <a:r>
              <a:rPr lang="ru-RU" sz="2800" b="1" dirty="0" err="1" smtClean="0"/>
              <a:t>Мақсадлар муштараклигини</a:t>
            </a:r>
            <a:r>
              <a:rPr lang="ru-RU" sz="2800" b="1" dirty="0" smtClean="0"/>
              <a:t> </a:t>
            </a:r>
            <a:r>
              <a:rPr lang="ru-RU" sz="2800" b="1" dirty="0" err="1" smtClean="0"/>
              <a:t>таъминлашнинг</a:t>
            </a:r>
            <a:r>
              <a:rPr lang="ru-RU" sz="2800" b="1" dirty="0" smtClean="0"/>
              <a:t> </a:t>
            </a:r>
            <a:r>
              <a:rPr lang="ru-RU" sz="2800" b="1" dirty="0" err="1" smtClean="0"/>
              <a:t>натижавийлигини</a:t>
            </a:r>
            <a:r>
              <a:rPr lang="ru-RU" sz="2800" b="1" dirty="0" smtClean="0"/>
              <a:t> </a:t>
            </a:r>
            <a:r>
              <a:rPr lang="ru-RU" sz="2800" b="1" dirty="0" err="1" smtClean="0"/>
              <a:t>ўлчаш</a:t>
            </a:r>
            <a:r>
              <a:rPr lang="ru-RU" sz="2800" b="1" dirty="0" smtClean="0"/>
              <a:t>: </a:t>
            </a:r>
            <a:r>
              <a:rPr lang="ru-RU" sz="2800" b="1" dirty="0" err="1" smtClean="0"/>
              <a:t>Мисол</a:t>
            </a:r>
            <a:r>
              <a:rPr lang="en-US" sz="2800" b="1" dirty="0" smtClean="0"/>
              <a:t> (1/3)</a:t>
            </a:r>
          </a:p>
        </p:txBody>
      </p:sp>
      <p:sp>
        <p:nvSpPr>
          <p:cNvPr id="5" name="Rectangle 3"/>
          <p:cNvSpPr txBox="1">
            <a:spLocks noChangeArrowheads="1"/>
          </p:cNvSpPr>
          <p:nvPr/>
        </p:nvSpPr>
        <p:spPr bwMode="auto">
          <a:xfrm>
            <a:off x="1797557" y="1450675"/>
            <a:ext cx="6617858" cy="476090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171456" indent="-171456" defTabSz="721919" eaLnBrk="0" fontAlgn="base" hangingPunct="0">
              <a:lnSpc>
                <a:spcPct val="90000"/>
              </a:lnSpc>
              <a:spcBef>
                <a:spcPct val="50000"/>
              </a:spcBef>
              <a:spcAft>
                <a:spcPct val="0"/>
              </a:spcAft>
              <a:buClr>
                <a:schemeClr val="tx1"/>
              </a:buClr>
              <a:defRPr/>
            </a:pPr>
            <a:r>
              <a:rPr lang="ru-RU" sz="1705" kern="0" dirty="0" err="1"/>
              <a:t>Лойиҳа бўйича</a:t>
            </a:r>
            <a:r>
              <a:rPr lang="ru-RU" sz="1705" kern="0" dirty="0"/>
              <a:t> </a:t>
            </a:r>
            <a:r>
              <a:rPr lang="ru-RU" sz="1705" kern="0" dirty="0" err="1"/>
              <a:t>маълумотлар</a:t>
            </a:r>
            <a:r>
              <a:rPr lang="en-US" sz="1705" kern="0" dirty="0"/>
              <a:t>:</a:t>
            </a:r>
          </a:p>
          <a:p>
            <a:pPr marL="171456" indent="-171456" defTabSz="721919">
              <a:lnSpc>
                <a:spcPct val="90000"/>
              </a:lnSpc>
              <a:spcBef>
                <a:spcPct val="50000"/>
              </a:spcBef>
              <a:buClr>
                <a:schemeClr val="tx1"/>
              </a:buClr>
              <a:tabLst>
                <a:tab pos="3396026" algn="r"/>
              </a:tabLst>
              <a:defRPr/>
            </a:pPr>
            <a:r>
              <a:rPr lang="en-US" sz="1705" kern="0" dirty="0"/>
              <a:t>t=0</a:t>
            </a:r>
            <a:r>
              <a:rPr lang="uz-Cyrl-UZ" sz="1705" kern="0" dirty="0"/>
              <a:t> </a:t>
            </a:r>
            <a:r>
              <a:rPr lang="ru-RU" sz="1705" kern="0" dirty="0" err="1"/>
              <a:t>даврдаги</a:t>
            </a:r>
            <a:r>
              <a:rPr lang="ru-RU" sz="1705" kern="0" dirty="0"/>
              <a:t> и</a:t>
            </a:r>
            <a:r>
              <a:rPr lang="ru-RU" sz="1705" kern="0" dirty="0" err="1"/>
              <a:t>нвестициялар</a:t>
            </a:r>
            <a:r>
              <a:rPr lang="en-US" sz="1705" kern="0" dirty="0"/>
              <a:t>		100</a:t>
            </a:r>
          </a:p>
          <a:p>
            <a:pPr marL="171456" indent="-171456" defTabSz="721919">
              <a:lnSpc>
                <a:spcPct val="90000"/>
              </a:lnSpc>
              <a:spcBef>
                <a:spcPct val="50000"/>
              </a:spcBef>
              <a:buClr>
                <a:schemeClr val="tx1"/>
              </a:buClr>
              <a:tabLst>
                <a:tab pos="3396026" algn="r"/>
              </a:tabLst>
              <a:defRPr/>
            </a:pPr>
            <a:r>
              <a:rPr lang="en-US" sz="1705" kern="0" dirty="0"/>
              <a:t>	t=1</a:t>
            </a:r>
            <a:r>
              <a:rPr lang="uz-Cyrl-UZ" sz="1705" kern="0" dirty="0"/>
              <a:t> даврдаги с</a:t>
            </a:r>
            <a:r>
              <a:rPr lang="ru-RU" sz="1705" kern="0" dirty="0" err="1"/>
              <a:t>отув</a:t>
            </a:r>
            <a:r>
              <a:rPr lang="ru-RU" sz="1705" kern="0" dirty="0"/>
              <a:t> </a:t>
            </a:r>
            <a:r>
              <a:rPr lang="ru-RU" sz="1705" kern="0" dirty="0" err="1"/>
              <a:t>ҳажми</a:t>
            </a:r>
            <a:r>
              <a:rPr lang="ru-RU" sz="1705" kern="0" dirty="0"/>
              <a:t> </a:t>
            </a:r>
            <a:r>
              <a:rPr lang="en-US" sz="1705" kern="0" dirty="0"/>
              <a:t> 		140</a:t>
            </a:r>
          </a:p>
          <a:p>
            <a:pPr marL="171456" indent="-171456" defTabSz="721919">
              <a:lnSpc>
                <a:spcPct val="90000"/>
              </a:lnSpc>
              <a:spcBef>
                <a:spcPct val="50000"/>
              </a:spcBef>
              <a:buClr>
                <a:schemeClr val="tx1"/>
              </a:buClr>
              <a:tabLst>
                <a:tab pos="3396026" algn="r"/>
              </a:tabLst>
              <a:defRPr/>
            </a:pPr>
            <a:r>
              <a:rPr lang="en-US" sz="1705" kern="0" dirty="0"/>
              <a:t>	t=2</a:t>
            </a:r>
            <a:r>
              <a:rPr lang="uz-Cyrl-UZ" sz="1705" kern="0" dirty="0"/>
              <a:t> даврдаги пуллик сарфлар</a:t>
            </a:r>
            <a:r>
              <a:rPr lang="ru-RU" sz="1705" kern="0" dirty="0"/>
              <a:t> </a:t>
            </a:r>
            <a:r>
              <a:rPr lang="en-US" sz="1705" kern="0" dirty="0"/>
              <a:t>		  32  </a:t>
            </a:r>
          </a:p>
          <a:p>
            <a:pPr marL="171456" indent="-171456" defTabSz="721919">
              <a:lnSpc>
                <a:spcPct val="90000"/>
              </a:lnSpc>
              <a:spcBef>
                <a:spcPct val="50000"/>
              </a:spcBef>
              <a:buClr>
                <a:schemeClr val="tx1"/>
              </a:buClr>
              <a:tabLst>
                <a:tab pos="3396026" algn="r"/>
              </a:tabLst>
              <a:defRPr/>
            </a:pPr>
            <a:r>
              <a:rPr lang="en-US" sz="1705" kern="0" dirty="0"/>
              <a:t>	t=1</a:t>
            </a:r>
            <a:r>
              <a:rPr lang="uz-Cyrl-UZ" sz="1705" kern="0" dirty="0"/>
              <a:t> даврдаги о</a:t>
            </a:r>
            <a:r>
              <a:rPr lang="ru-RU" sz="1705" kern="0" dirty="0" err="1"/>
              <a:t>перацион</a:t>
            </a:r>
            <a:r>
              <a:rPr lang="ru-RU" sz="1705" kern="0" dirty="0"/>
              <a:t> пул </a:t>
            </a:r>
            <a:r>
              <a:rPr lang="ru-RU" sz="1705" kern="0" dirty="0" err="1"/>
              <a:t>оқими</a:t>
            </a:r>
            <a:r>
              <a:rPr lang="ru-RU" sz="1705" kern="0" dirty="0"/>
              <a:t> </a:t>
            </a:r>
            <a:r>
              <a:rPr lang="en-US" sz="1705" kern="0" dirty="0"/>
              <a:t> 	</a:t>
            </a:r>
            <a:r>
              <a:rPr lang="uz-Cyrl-UZ" sz="1705" kern="0" dirty="0"/>
              <a:t>   	 </a:t>
            </a:r>
            <a:r>
              <a:rPr lang="en-US" sz="1705" kern="0" dirty="0"/>
              <a:t>108</a:t>
            </a:r>
          </a:p>
          <a:p>
            <a:pPr marL="171456" indent="-171456" defTabSz="721919" eaLnBrk="0" fontAlgn="base" hangingPunct="0">
              <a:lnSpc>
                <a:spcPct val="90000"/>
              </a:lnSpc>
              <a:spcBef>
                <a:spcPct val="50000"/>
              </a:spcBef>
              <a:spcAft>
                <a:spcPct val="0"/>
              </a:spcAft>
              <a:buClr>
                <a:schemeClr val="tx1"/>
              </a:buClr>
              <a:tabLst>
                <a:tab pos="3396026" algn="r"/>
              </a:tabLst>
              <a:defRPr/>
            </a:pPr>
            <a:r>
              <a:rPr lang="en-US" sz="1705" kern="0" dirty="0"/>
              <a:t>   </a:t>
            </a:r>
            <a:r>
              <a:rPr lang="uz-Cyrl-UZ" sz="1705" kern="0" dirty="0"/>
              <a:t>Капитал таннархи </a:t>
            </a:r>
            <a:r>
              <a:rPr lang="en-US" sz="1705" kern="0" dirty="0"/>
              <a:t>(WACC)		10 %</a:t>
            </a:r>
          </a:p>
          <a:p>
            <a:pPr marL="171456" indent="-171456" defTabSz="721919">
              <a:lnSpc>
                <a:spcPct val="90000"/>
              </a:lnSpc>
              <a:spcBef>
                <a:spcPct val="50000"/>
              </a:spcBef>
              <a:buClr>
                <a:schemeClr val="tx1"/>
              </a:buClr>
              <a:tabLst>
                <a:tab pos="3396026" algn="r"/>
              </a:tabLst>
              <a:defRPr/>
            </a:pPr>
            <a:r>
              <a:rPr lang="en-US" sz="1705" kern="0" dirty="0"/>
              <a:t> </a:t>
            </a:r>
            <a:r>
              <a:rPr lang="ru-RU" sz="1705" dirty="0"/>
              <a:t>Эксплуатация </a:t>
            </a:r>
            <a:r>
              <a:rPr lang="ru-RU" sz="1705" dirty="0" err="1"/>
              <a:t>муддати</a:t>
            </a:r>
            <a:r>
              <a:rPr lang="en-US" sz="1705" kern="0" dirty="0"/>
              <a:t>		 1 </a:t>
            </a:r>
            <a:r>
              <a:rPr lang="ru-RU" sz="1705" kern="0" dirty="0" err="1"/>
              <a:t>йил</a:t>
            </a:r>
            <a:endParaRPr lang="en-US" sz="1705" kern="0" dirty="0"/>
          </a:p>
          <a:p>
            <a:pPr marL="171456" indent="-171456" defTabSz="721919" eaLnBrk="0" fontAlgn="base" hangingPunct="0">
              <a:lnSpc>
                <a:spcPct val="90000"/>
              </a:lnSpc>
              <a:spcBef>
                <a:spcPct val="50000"/>
              </a:spcBef>
              <a:spcAft>
                <a:spcPct val="0"/>
              </a:spcAft>
              <a:buClr>
                <a:schemeClr val="tx1"/>
              </a:buClr>
              <a:defRPr/>
            </a:pPr>
            <a:endParaRPr lang="en-US" sz="1705" kern="0" dirty="0"/>
          </a:p>
          <a:p>
            <a:pPr marL="171456" indent="-171456" defTabSz="721919" eaLnBrk="0" fontAlgn="base" hangingPunct="0">
              <a:lnSpc>
                <a:spcPct val="90000"/>
              </a:lnSpc>
              <a:spcBef>
                <a:spcPct val="50000"/>
              </a:spcBef>
              <a:spcAft>
                <a:spcPct val="0"/>
              </a:spcAft>
              <a:buClr>
                <a:schemeClr val="tx1"/>
              </a:buClr>
              <a:defRPr/>
            </a:pPr>
            <a:r>
              <a:rPr lang="ru-RU" sz="1705" kern="0" dirty="0"/>
              <a:t>Компания </a:t>
            </a:r>
            <a:r>
              <a:rPr lang="ru-RU" sz="1705" kern="0" dirty="0" err="1"/>
              <a:t>маълумотлари</a:t>
            </a:r>
            <a:r>
              <a:rPr lang="ru-RU" sz="1705" kern="0" dirty="0"/>
              <a:t> (</a:t>
            </a:r>
            <a:r>
              <a:rPr lang="ru-RU" sz="1705" kern="0" dirty="0" err="1"/>
              <a:t>лойиҳасиз</a:t>
            </a:r>
            <a:r>
              <a:rPr lang="ru-RU" sz="1705" kern="0" dirty="0"/>
              <a:t>)</a:t>
            </a:r>
            <a:r>
              <a:rPr lang="en-US" sz="1705" kern="0" dirty="0"/>
              <a:t>:</a:t>
            </a:r>
          </a:p>
          <a:p>
            <a:pPr marL="171456" indent="-171456" defTabSz="721919">
              <a:lnSpc>
                <a:spcPct val="90000"/>
              </a:lnSpc>
              <a:spcBef>
                <a:spcPct val="50000"/>
              </a:spcBef>
              <a:buClr>
                <a:schemeClr val="tx1"/>
              </a:buClr>
              <a:tabLst>
                <a:tab pos="3396026" algn="r"/>
              </a:tabLst>
              <a:defRPr/>
            </a:pPr>
            <a:r>
              <a:rPr lang="en-US" sz="1705" kern="0" dirty="0"/>
              <a:t>   t=1</a:t>
            </a:r>
            <a:r>
              <a:rPr lang="uz-Cyrl-UZ" sz="1705" kern="0" dirty="0"/>
              <a:t> даврдаги </a:t>
            </a:r>
            <a:r>
              <a:rPr lang="en-US" sz="1705" kern="0" dirty="0"/>
              <a:t>EBIT  		     4</a:t>
            </a:r>
          </a:p>
          <a:p>
            <a:pPr marL="171456" indent="-171456" defTabSz="721919" eaLnBrk="0" fontAlgn="base" hangingPunct="0">
              <a:lnSpc>
                <a:spcPct val="90000"/>
              </a:lnSpc>
              <a:spcBef>
                <a:spcPct val="50000"/>
              </a:spcBef>
              <a:spcAft>
                <a:spcPct val="0"/>
              </a:spcAft>
              <a:buClr>
                <a:schemeClr val="tx1"/>
              </a:buClr>
              <a:tabLst>
                <a:tab pos="3396026" algn="r"/>
              </a:tabLst>
              <a:defRPr/>
            </a:pPr>
            <a:r>
              <a:rPr lang="ru-RU" sz="1705" kern="0" dirty="0"/>
              <a:t>   </a:t>
            </a:r>
            <a:r>
              <a:rPr lang="ru-RU" sz="1705" kern="0" dirty="0" err="1"/>
              <a:t>Жалб</a:t>
            </a:r>
            <a:r>
              <a:rPr lang="ru-RU" sz="1705" kern="0" dirty="0"/>
              <a:t> </a:t>
            </a:r>
            <a:r>
              <a:rPr lang="ru-RU" sz="1705" kern="0" dirty="0" err="1"/>
              <a:t>қилинган </a:t>
            </a:r>
            <a:r>
              <a:rPr lang="ru-RU" sz="1705" kern="0" dirty="0"/>
              <a:t>капитал</a:t>
            </a:r>
            <a:r>
              <a:rPr lang="en-US" sz="1705" kern="0" dirty="0"/>
              <a:t>		 200</a:t>
            </a:r>
          </a:p>
          <a:p>
            <a:pPr marL="171456" indent="-171456" defTabSz="721919">
              <a:lnSpc>
                <a:spcPct val="90000"/>
              </a:lnSpc>
              <a:spcBef>
                <a:spcPct val="50000"/>
              </a:spcBef>
              <a:buClr>
                <a:schemeClr val="tx1"/>
              </a:buClr>
              <a:tabLst>
                <a:tab pos="3396026" algn="r"/>
              </a:tabLst>
              <a:defRPr/>
            </a:pPr>
            <a:r>
              <a:rPr lang="en-US" sz="1705" kern="0" dirty="0"/>
              <a:t>   t=1</a:t>
            </a:r>
            <a:r>
              <a:rPr lang="uz-Cyrl-UZ" sz="1705" kern="0" dirty="0"/>
              <a:t> даврдаги </a:t>
            </a:r>
            <a:r>
              <a:rPr lang="en-US" sz="1705" kern="0" dirty="0"/>
              <a:t>ROCE 		     2 %</a:t>
            </a:r>
          </a:p>
          <a:p>
            <a:pPr marL="171456" indent="-171456" defTabSz="721919">
              <a:lnSpc>
                <a:spcPct val="90000"/>
              </a:lnSpc>
              <a:spcBef>
                <a:spcPct val="50000"/>
              </a:spcBef>
              <a:buClr>
                <a:schemeClr val="tx1"/>
              </a:buClr>
              <a:tabLst>
                <a:tab pos="3396026" algn="r"/>
              </a:tabLst>
              <a:defRPr/>
            </a:pPr>
            <a:r>
              <a:rPr lang="en-US" sz="1705" kern="0" dirty="0"/>
              <a:t>   t=1</a:t>
            </a:r>
            <a:r>
              <a:rPr lang="uz-Cyrl-UZ" sz="1705" kern="0" dirty="0"/>
              <a:t> даврдаги қ</a:t>
            </a:r>
            <a:r>
              <a:rPr lang="ru-RU" sz="1705" kern="0" dirty="0" err="1"/>
              <a:t>олдиқ даромад</a:t>
            </a:r>
            <a:r>
              <a:rPr lang="en-US" sz="1705" kern="0" dirty="0"/>
              <a:t> 		  -16			</a:t>
            </a:r>
          </a:p>
        </p:txBody>
      </p:sp>
    </p:spTree>
    <p:extLst>
      <p:ext uri="{BB962C8B-B14F-4D97-AF65-F5344CB8AC3E}">
        <p14:creationId xmlns:p14="http://schemas.microsoft.com/office/powerpoint/2010/main" val="378837637"/>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bgerundetes Rechteck 5"/>
          <p:cNvSpPr/>
          <p:nvPr/>
        </p:nvSpPr>
        <p:spPr bwMode="auto">
          <a:xfrm>
            <a:off x="5829297" y="4901811"/>
            <a:ext cx="4133804" cy="800091"/>
          </a:xfrm>
          <a:prstGeom prst="roundRect">
            <a:avLst/>
          </a:prstGeom>
          <a:solidFill>
            <a:srgbClr val="D5D5D5"/>
          </a:solidFill>
          <a:ln w="9525" cap="flat" cmpd="sng" algn="ctr">
            <a:solidFill>
              <a:schemeClr val="tx1"/>
            </a:solidFill>
            <a:prstDash val="solid"/>
            <a:round/>
            <a:headEnd type="none" w="med" len="med"/>
            <a:tailEnd type="none" w="med" len="med"/>
          </a:ln>
          <a:effectLst/>
        </p:spPr>
        <p:txBody>
          <a:bodyPr vert="horz" wrap="none" lIns="68211" tIns="68211" rIns="68211" bIns="68211" numCol="1" rtlCol="0" anchor="ctr" anchorCtr="0" compatLnSpc="1">
            <a:prstTxWarp prst="textNoShape">
              <a:avLst/>
            </a:prstTxWarp>
          </a:bodyPr>
          <a:lstStyle/>
          <a:p>
            <a:pPr algn="ctr" defTabSz="866303" eaLnBrk="0" fontAlgn="base" hangingPunct="0">
              <a:lnSpc>
                <a:spcPct val="90000"/>
              </a:lnSpc>
              <a:spcBef>
                <a:spcPct val="0"/>
              </a:spcBef>
              <a:spcAft>
                <a:spcPct val="0"/>
              </a:spcAft>
            </a:pPr>
            <a:endParaRPr lang="de-DE" sz="1516">
              <a:latin typeface="Arial Narrow" pitchFamily="34" charset="0"/>
            </a:endParaRPr>
          </a:p>
        </p:txBody>
      </p:sp>
      <p:sp>
        <p:nvSpPr>
          <p:cNvPr id="5" name="Rectangle 3"/>
          <p:cNvSpPr txBox="1">
            <a:spLocks noChangeArrowheads="1"/>
          </p:cNvSpPr>
          <p:nvPr/>
        </p:nvSpPr>
        <p:spPr bwMode="auto">
          <a:xfrm>
            <a:off x="5780503" y="1778016"/>
            <a:ext cx="4297741" cy="4552449"/>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171456" indent="-171456" defTabSz="721919" eaLnBrk="0" fontAlgn="base" hangingPunct="0">
              <a:lnSpc>
                <a:spcPct val="90000"/>
              </a:lnSpc>
              <a:spcBef>
                <a:spcPct val="50000"/>
              </a:spcBef>
              <a:spcAft>
                <a:spcPct val="0"/>
              </a:spcAft>
              <a:buClr>
                <a:schemeClr val="tx1"/>
              </a:buClr>
              <a:defRPr/>
            </a:pPr>
            <a:r>
              <a:rPr lang="ru-RU" sz="1516" kern="0" dirty="0" err="1"/>
              <a:t>Лойиҳа бўйича</a:t>
            </a:r>
            <a:r>
              <a:rPr lang="ru-RU" sz="1516" kern="0" dirty="0"/>
              <a:t> </a:t>
            </a:r>
            <a:r>
              <a:rPr lang="ru-RU" sz="1516" kern="0" dirty="0" err="1"/>
              <a:t>алоҳида рақамлар</a:t>
            </a:r>
            <a:r>
              <a:rPr lang="en-US" sz="1516" kern="0" dirty="0"/>
              <a:t>:</a:t>
            </a:r>
          </a:p>
          <a:p>
            <a:pPr marL="171456" indent="-171456" defTabSz="721919" eaLnBrk="0" fontAlgn="base" hangingPunct="0">
              <a:lnSpc>
                <a:spcPct val="90000"/>
              </a:lnSpc>
              <a:spcBef>
                <a:spcPct val="50000"/>
              </a:spcBef>
              <a:spcAft>
                <a:spcPct val="0"/>
              </a:spcAft>
              <a:buClr>
                <a:schemeClr val="tx1"/>
              </a:buClr>
              <a:tabLst>
                <a:tab pos="4083354" algn="r"/>
              </a:tabLst>
              <a:defRPr/>
            </a:pPr>
            <a:r>
              <a:rPr lang="en-US" sz="1516" kern="0" dirty="0"/>
              <a:t>   </a:t>
            </a:r>
          </a:p>
          <a:p>
            <a:pPr marL="171456" indent="-171456" defTabSz="721919" eaLnBrk="0" fontAlgn="base" hangingPunct="0">
              <a:lnSpc>
                <a:spcPct val="90000"/>
              </a:lnSpc>
              <a:spcBef>
                <a:spcPct val="50000"/>
              </a:spcBef>
              <a:spcAft>
                <a:spcPct val="0"/>
              </a:spcAft>
              <a:buClr>
                <a:schemeClr val="tx1"/>
              </a:buClr>
              <a:tabLst>
                <a:tab pos="4083354" algn="r"/>
              </a:tabLst>
              <a:defRPr/>
            </a:pPr>
            <a:r>
              <a:rPr lang="ru-RU" sz="1516" b="1" kern="0" dirty="0"/>
              <a:t>СЖҚ</a:t>
            </a:r>
            <a:r>
              <a:rPr lang="en-US" sz="1516" kern="0" dirty="0"/>
              <a:t>= -100 + 108/1,1 = 	</a:t>
            </a:r>
            <a:r>
              <a:rPr lang="en-US" sz="1516" b="1" kern="0" dirty="0"/>
              <a:t>-1,81</a:t>
            </a:r>
            <a:endParaRPr lang="en-US" sz="1516" kern="0" dirty="0"/>
          </a:p>
          <a:p>
            <a:pPr marL="171456" indent="-171456" defTabSz="721919" eaLnBrk="0" fontAlgn="base" hangingPunct="0">
              <a:lnSpc>
                <a:spcPct val="90000"/>
              </a:lnSpc>
              <a:spcBef>
                <a:spcPct val="50000"/>
              </a:spcBef>
              <a:spcAft>
                <a:spcPct val="0"/>
              </a:spcAft>
              <a:buClr>
                <a:schemeClr val="tx1"/>
              </a:buClr>
              <a:tabLst>
                <a:tab pos="4083354" algn="r"/>
              </a:tabLst>
              <a:defRPr/>
            </a:pPr>
            <a:r>
              <a:rPr lang="en-US" sz="1516" kern="0" dirty="0"/>
              <a:t>      </a:t>
            </a:r>
            <a:r>
              <a:rPr lang="en-US" sz="1516" kern="0" dirty="0">
                <a:sym typeface="Wingdings"/>
              </a:rPr>
              <a:t> </a:t>
            </a:r>
            <a:r>
              <a:rPr lang="ru-RU" sz="1516" kern="0" dirty="0" err="1"/>
              <a:t>Лойиҳ</a:t>
            </a:r>
            <a:r>
              <a:rPr lang="ru-RU" sz="1516" kern="0" dirty="0"/>
              <a:t>а </a:t>
            </a:r>
            <a:r>
              <a:rPr lang="ru-RU" sz="1516" kern="0" dirty="0" err="1"/>
              <a:t>қабул қилинмаслиги керак</a:t>
            </a:r>
            <a:r>
              <a:rPr lang="en-US" sz="1516" kern="0" dirty="0"/>
              <a:t>!	</a:t>
            </a:r>
          </a:p>
          <a:p>
            <a:pPr marL="171456" indent="-171456" defTabSz="721919" eaLnBrk="0" fontAlgn="base" hangingPunct="0">
              <a:lnSpc>
                <a:spcPct val="90000"/>
              </a:lnSpc>
              <a:spcBef>
                <a:spcPct val="50000"/>
              </a:spcBef>
              <a:spcAft>
                <a:spcPct val="0"/>
              </a:spcAft>
              <a:buClr>
                <a:schemeClr val="tx1"/>
              </a:buClr>
              <a:tabLst>
                <a:tab pos="4083354" algn="r"/>
              </a:tabLst>
              <a:defRPr/>
            </a:pPr>
            <a:r>
              <a:rPr lang="en-US" sz="1516" kern="0" dirty="0"/>
              <a:t>  </a:t>
            </a:r>
          </a:p>
          <a:p>
            <a:pPr marL="171456" indent="-171456" defTabSz="721919" eaLnBrk="0" fontAlgn="base" hangingPunct="0">
              <a:lnSpc>
                <a:spcPct val="90000"/>
              </a:lnSpc>
              <a:spcBef>
                <a:spcPct val="50000"/>
              </a:spcBef>
              <a:spcAft>
                <a:spcPct val="0"/>
              </a:spcAft>
              <a:buClr>
                <a:schemeClr val="tx1"/>
              </a:buClr>
              <a:tabLst>
                <a:tab pos="4083354" algn="r"/>
              </a:tabLst>
              <a:defRPr/>
            </a:pPr>
            <a:r>
              <a:rPr lang="en-US" sz="1516" kern="0" dirty="0"/>
              <a:t>   </a:t>
            </a:r>
            <a:r>
              <a:rPr lang="ru-RU" sz="1516" kern="0" dirty="0" err="1"/>
              <a:t>Сотувдан</a:t>
            </a:r>
            <a:r>
              <a:rPr lang="ru-RU" sz="1516" kern="0" dirty="0"/>
              <a:t> </a:t>
            </a:r>
            <a:r>
              <a:rPr lang="ru-RU" sz="1516" kern="0" dirty="0" err="1"/>
              <a:t>даромад</a:t>
            </a:r>
            <a:r>
              <a:rPr lang="en-US" sz="1516" kern="0" dirty="0"/>
              <a:t>	140</a:t>
            </a:r>
          </a:p>
          <a:p>
            <a:pPr marL="171456" indent="-171456" defTabSz="721919" eaLnBrk="0" fontAlgn="base" hangingPunct="0">
              <a:lnSpc>
                <a:spcPct val="90000"/>
              </a:lnSpc>
              <a:spcBef>
                <a:spcPct val="50000"/>
              </a:spcBef>
              <a:spcAft>
                <a:spcPct val="0"/>
              </a:spcAft>
              <a:buClr>
                <a:schemeClr val="tx1"/>
              </a:buClr>
              <a:tabLst>
                <a:tab pos="4083354" algn="r"/>
              </a:tabLst>
              <a:defRPr/>
            </a:pPr>
            <a:r>
              <a:rPr lang="en-US" sz="1516" kern="0" dirty="0"/>
              <a:t>	EBITDA	108</a:t>
            </a:r>
          </a:p>
          <a:p>
            <a:pPr marL="171456" indent="-171456" defTabSz="721919" eaLnBrk="0" fontAlgn="base" hangingPunct="0">
              <a:lnSpc>
                <a:spcPct val="90000"/>
              </a:lnSpc>
              <a:spcBef>
                <a:spcPct val="50000"/>
              </a:spcBef>
              <a:spcAft>
                <a:spcPct val="0"/>
              </a:spcAft>
              <a:buClr>
                <a:schemeClr val="tx1"/>
              </a:buClr>
              <a:tabLst>
                <a:tab pos="4083354" algn="r"/>
              </a:tabLst>
              <a:defRPr/>
            </a:pPr>
            <a:r>
              <a:rPr lang="en-US" sz="1516" kern="0" dirty="0"/>
              <a:t>   EBIT = 108 – 100 =	8</a:t>
            </a:r>
          </a:p>
          <a:p>
            <a:pPr marL="171456" indent="-171456" defTabSz="721919" eaLnBrk="0" fontAlgn="base" hangingPunct="0">
              <a:lnSpc>
                <a:spcPct val="90000"/>
              </a:lnSpc>
              <a:spcBef>
                <a:spcPct val="50000"/>
              </a:spcBef>
              <a:spcAft>
                <a:spcPct val="0"/>
              </a:spcAft>
              <a:buClr>
                <a:schemeClr val="tx1"/>
              </a:buClr>
              <a:tabLst>
                <a:tab pos="4083354" algn="r"/>
              </a:tabLst>
              <a:defRPr/>
            </a:pPr>
            <a:r>
              <a:rPr lang="en-US" sz="1516" kern="0" dirty="0"/>
              <a:t>   </a:t>
            </a:r>
            <a:r>
              <a:rPr lang="ru-RU" sz="1516" kern="0" dirty="0" err="1"/>
              <a:t>Операцион</a:t>
            </a:r>
            <a:r>
              <a:rPr lang="ru-RU" sz="1516" kern="0" dirty="0"/>
              <a:t> маржа </a:t>
            </a:r>
            <a:r>
              <a:rPr lang="en-US" sz="1516" kern="0" dirty="0"/>
              <a:t>= 8 / 140 =	5,7 %  </a:t>
            </a:r>
          </a:p>
          <a:p>
            <a:pPr marL="171456" indent="-171456" defTabSz="721919" eaLnBrk="0" fontAlgn="base" hangingPunct="0">
              <a:lnSpc>
                <a:spcPct val="90000"/>
              </a:lnSpc>
              <a:spcBef>
                <a:spcPct val="50000"/>
              </a:spcBef>
              <a:spcAft>
                <a:spcPct val="0"/>
              </a:spcAft>
              <a:buClr>
                <a:schemeClr val="tx1"/>
              </a:buClr>
              <a:tabLst>
                <a:tab pos="4083354" algn="r"/>
              </a:tabLst>
              <a:defRPr/>
            </a:pPr>
            <a:r>
              <a:rPr lang="en-US" sz="1516" kern="0" dirty="0"/>
              <a:t>	ROCE = 8 / 100	8 %</a:t>
            </a:r>
          </a:p>
          <a:p>
            <a:pPr marL="171456" indent="-171456" defTabSz="721919" eaLnBrk="0" fontAlgn="base" hangingPunct="0">
              <a:lnSpc>
                <a:spcPct val="90000"/>
              </a:lnSpc>
              <a:spcBef>
                <a:spcPct val="50000"/>
              </a:spcBef>
              <a:spcAft>
                <a:spcPct val="0"/>
              </a:spcAft>
              <a:buClr>
                <a:schemeClr val="tx1"/>
              </a:buClr>
              <a:tabLst>
                <a:tab pos="4083354" algn="r"/>
              </a:tabLst>
              <a:defRPr/>
            </a:pPr>
            <a:r>
              <a:rPr lang="en-US" sz="1516" kern="0" dirty="0"/>
              <a:t>	</a:t>
            </a:r>
            <a:r>
              <a:rPr lang="en-US" sz="1516" b="1" kern="0" dirty="0"/>
              <a:t>ROCE – WACC </a:t>
            </a:r>
            <a:r>
              <a:rPr lang="en-US" sz="1516" kern="0" dirty="0"/>
              <a:t>= 8 % - 10 % =	</a:t>
            </a:r>
            <a:r>
              <a:rPr lang="en-US" sz="1516" b="1" kern="0" dirty="0"/>
              <a:t>-2 %</a:t>
            </a:r>
          </a:p>
          <a:p>
            <a:pPr marL="171456" indent="-171456" defTabSz="721919" eaLnBrk="0" fontAlgn="base" hangingPunct="0">
              <a:lnSpc>
                <a:spcPct val="90000"/>
              </a:lnSpc>
              <a:spcBef>
                <a:spcPct val="50000"/>
              </a:spcBef>
              <a:spcAft>
                <a:spcPct val="0"/>
              </a:spcAft>
              <a:buClr>
                <a:schemeClr val="tx1"/>
              </a:buClr>
              <a:tabLst>
                <a:tab pos="4083354" algn="r"/>
              </a:tabLst>
              <a:defRPr/>
            </a:pPr>
            <a:r>
              <a:rPr lang="en-US" sz="1516" kern="0" dirty="0"/>
              <a:t>   </a:t>
            </a:r>
            <a:r>
              <a:rPr lang="ru-RU" sz="1516" b="1" kern="0" dirty="0" err="1"/>
              <a:t>қолдиқ даромад</a:t>
            </a:r>
            <a:r>
              <a:rPr lang="ru-RU" sz="1516" b="1" kern="0" dirty="0"/>
              <a:t> </a:t>
            </a:r>
            <a:r>
              <a:rPr lang="en-US" sz="1516" kern="0" dirty="0"/>
              <a:t>= 8 – 100 </a:t>
            </a:r>
            <a:r>
              <a:rPr lang="en-US" sz="1516" kern="0" dirty="0">
                <a:sym typeface="Symbol"/>
              </a:rPr>
              <a:t></a:t>
            </a:r>
            <a:r>
              <a:rPr lang="en-US" sz="1516" kern="0" dirty="0"/>
              <a:t> 10 % =	</a:t>
            </a:r>
            <a:r>
              <a:rPr lang="en-US" sz="1516" b="1" kern="0" dirty="0"/>
              <a:t>-2</a:t>
            </a:r>
          </a:p>
          <a:p>
            <a:pPr marL="171456" indent="-171456" defTabSz="721919" eaLnBrk="0" fontAlgn="base" hangingPunct="0">
              <a:lnSpc>
                <a:spcPct val="90000"/>
              </a:lnSpc>
              <a:spcBef>
                <a:spcPct val="50000"/>
              </a:spcBef>
              <a:spcAft>
                <a:spcPct val="0"/>
              </a:spcAft>
              <a:buClr>
                <a:schemeClr val="tx1"/>
              </a:buClr>
              <a:tabLst>
                <a:tab pos="3396026" algn="r"/>
              </a:tabLst>
              <a:defRPr/>
            </a:pPr>
            <a:r>
              <a:rPr lang="en-US" sz="1516" kern="0" dirty="0"/>
              <a:t>   </a:t>
            </a:r>
          </a:p>
        </p:txBody>
      </p:sp>
      <p:sp>
        <p:nvSpPr>
          <p:cNvPr id="58370" name="Rectangle 2"/>
          <p:cNvSpPr>
            <a:spLocks noGrp="1" noChangeArrowheads="1"/>
          </p:cNvSpPr>
          <p:nvPr>
            <p:ph type="title"/>
          </p:nvPr>
        </p:nvSpPr>
        <p:spPr>
          <a:xfrm>
            <a:off x="1797720" y="629896"/>
            <a:ext cx="8867813" cy="638864"/>
          </a:xfrm>
        </p:spPr>
        <p:txBody>
          <a:bodyPr>
            <a:noAutofit/>
          </a:bodyPr>
          <a:lstStyle/>
          <a:p>
            <a:pPr algn="ctr"/>
            <a:r>
              <a:rPr lang="ru-RU" sz="2800" b="1" dirty="0" err="1" smtClean="0"/>
              <a:t>Мақсадлар муштараклигини</a:t>
            </a:r>
            <a:r>
              <a:rPr lang="ru-RU" sz="2800" b="1" dirty="0" smtClean="0"/>
              <a:t> </a:t>
            </a:r>
            <a:r>
              <a:rPr lang="ru-RU" sz="2800" b="1" dirty="0" err="1" smtClean="0"/>
              <a:t>таъминлашнинг</a:t>
            </a:r>
            <a:r>
              <a:rPr lang="ru-RU" sz="2800" b="1" dirty="0" smtClean="0"/>
              <a:t> </a:t>
            </a:r>
            <a:r>
              <a:rPr lang="ru-RU" sz="2800" b="1" dirty="0" err="1" smtClean="0"/>
              <a:t>натижавийлигини</a:t>
            </a:r>
            <a:r>
              <a:rPr lang="ru-RU" sz="2800" b="1" dirty="0" smtClean="0"/>
              <a:t> </a:t>
            </a:r>
            <a:r>
              <a:rPr lang="ru-RU" sz="2800" b="1" dirty="0" err="1" smtClean="0"/>
              <a:t>ўлчаш</a:t>
            </a:r>
            <a:r>
              <a:rPr lang="ru-RU" sz="2800" b="1" dirty="0" smtClean="0"/>
              <a:t>: </a:t>
            </a:r>
            <a:r>
              <a:rPr lang="ru-RU" sz="2800" b="1" dirty="0" err="1" smtClean="0"/>
              <a:t>Мисол</a:t>
            </a:r>
            <a:r>
              <a:rPr lang="en-US" sz="2800" b="1" dirty="0" smtClean="0"/>
              <a:t> (</a:t>
            </a:r>
            <a:r>
              <a:rPr lang="uz-Cyrl-UZ" sz="2800" b="1" dirty="0" smtClean="0"/>
              <a:t>2</a:t>
            </a:r>
            <a:r>
              <a:rPr lang="en-US" sz="2800" b="1" dirty="0" smtClean="0"/>
              <a:t>/3)</a:t>
            </a:r>
          </a:p>
        </p:txBody>
      </p:sp>
      <p:sp>
        <p:nvSpPr>
          <p:cNvPr id="4" name="Geschweifte Klammer rechts 3"/>
          <p:cNvSpPr/>
          <p:nvPr/>
        </p:nvSpPr>
        <p:spPr bwMode="auto">
          <a:xfrm>
            <a:off x="5329144" y="1928202"/>
            <a:ext cx="341091" cy="2455852"/>
          </a:xfrm>
          <a:prstGeom prst="rightBrace">
            <a:avLst>
              <a:gd name="adj1" fmla="val 36552"/>
              <a:gd name="adj2" fmla="val 50000"/>
            </a:avLst>
          </a:prstGeom>
          <a:solidFill>
            <a:schemeClr val="bg1"/>
          </a:solidFill>
          <a:ln w="9525" cap="flat" cmpd="sng" algn="ctr">
            <a:solidFill>
              <a:schemeClr val="tx1"/>
            </a:solidFill>
            <a:prstDash val="solid"/>
            <a:round/>
            <a:headEnd type="none" w="med" len="med"/>
            <a:tailEnd type="none" w="med" len="med"/>
          </a:ln>
          <a:effectLst/>
        </p:spPr>
        <p:txBody>
          <a:bodyPr vert="horz" wrap="none" lIns="68211" tIns="68211" rIns="68211" bIns="68211" numCol="1" rtlCol="0" anchor="ctr" anchorCtr="0" compatLnSpc="1">
            <a:prstTxWarp prst="textNoShape">
              <a:avLst/>
            </a:prstTxWarp>
          </a:bodyPr>
          <a:lstStyle/>
          <a:p>
            <a:pPr algn="ctr" defTabSz="866303" eaLnBrk="0" fontAlgn="base" hangingPunct="0">
              <a:lnSpc>
                <a:spcPct val="90000"/>
              </a:lnSpc>
              <a:spcBef>
                <a:spcPct val="0"/>
              </a:spcBef>
              <a:spcAft>
                <a:spcPct val="0"/>
              </a:spcAft>
            </a:pPr>
            <a:endParaRPr lang="de-DE" sz="1516">
              <a:latin typeface="Arial Narrow" pitchFamily="34" charset="0"/>
            </a:endParaRPr>
          </a:p>
        </p:txBody>
      </p:sp>
      <p:sp>
        <p:nvSpPr>
          <p:cNvPr id="7" name="Textfeld 6"/>
          <p:cNvSpPr txBox="1"/>
          <p:nvPr/>
        </p:nvSpPr>
        <p:spPr>
          <a:xfrm>
            <a:off x="5255186" y="5953070"/>
            <a:ext cx="4839530" cy="325602"/>
          </a:xfrm>
          <a:prstGeom prst="rect">
            <a:avLst/>
          </a:prstGeom>
          <a:noFill/>
        </p:spPr>
        <p:txBody>
          <a:bodyPr wrap="none" rtlCol="0">
            <a:spAutoFit/>
          </a:bodyPr>
          <a:lstStyle/>
          <a:p>
            <a:r>
              <a:rPr lang="ru-RU" sz="1516" b="1" dirty="0" err="1"/>
              <a:t>Мақсад муштараклигини</a:t>
            </a:r>
            <a:r>
              <a:rPr lang="ru-RU" sz="1516" b="1" dirty="0"/>
              <a:t> </a:t>
            </a:r>
            <a:r>
              <a:rPr lang="ru-RU" sz="1516" b="1" dirty="0" err="1"/>
              <a:t>таъминлаш</a:t>
            </a:r>
            <a:r>
              <a:rPr lang="ru-RU" sz="1516" b="1" dirty="0"/>
              <a:t> </a:t>
            </a:r>
            <a:r>
              <a:rPr lang="ru-RU" sz="1516" b="1" dirty="0" err="1"/>
              <a:t>бўйича</a:t>
            </a:r>
            <a:r>
              <a:rPr lang="ru-RU" sz="1516" b="1" dirty="0"/>
              <a:t> </a:t>
            </a:r>
            <a:r>
              <a:rPr lang="ru-RU" sz="1516" b="1" dirty="0" err="1"/>
              <a:t>ўлчовлар</a:t>
            </a:r>
            <a:endParaRPr lang="en-US" sz="1516" b="1" dirty="0"/>
          </a:p>
        </p:txBody>
      </p:sp>
      <p:sp>
        <p:nvSpPr>
          <p:cNvPr id="10" name="Rectangle 3"/>
          <p:cNvSpPr txBox="1">
            <a:spLocks noChangeArrowheads="1"/>
          </p:cNvSpPr>
          <p:nvPr/>
        </p:nvSpPr>
        <p:spPr bwMode="auto">
          <a:xfrm>
            <a:off x="1377369" y="1777666"/>
            <a:ext cx="4151544" cy="4552449"/>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171456" indent="-171456" defTabSz="721919" eaLnBrk="0" fontAlgn="base" hangingPunct="0">
              <a:lnSpc>
                <a:spcPct val="90000"/>
              </a:lnSpc>
              <a:spcBef>
                <a:spcPct val="50000"/>
              </a:spcBef>
              <a:spcAft>
                <a:spcPct val="0"/>
              </a:spcAft>
              <a:buClr>
                <a:schemeClr val="tx1"/>
              </a:buClr>
              <a:defRPr/>
            </a:pPr>
            <a:r>
              <a:rPr lang="ru-RU" sz="1516" kern="0" dirty="0" err="1"/>
              <a:t>Лойиҳа бўйича</a:t>
            </a:r>
            <a:r>
              <a:rPr lang="ru-RU" sz="1516" kern="0" dirty="0"/>
              <a:t> </a:t>
            </a:r>
            <a:r>
              <a:rPr lang="ru-RU" sz="1516" kern="0" dirty="0" err="1"/>
              <a:t>маълумотлар</a:t>
            </a:r>
            <a:r>
              <a:rPr lang="en-US" sz="1516" kern="0" dirty="0"/>
              <a:t>:</a:t>
            </a:r>
          </a:p>
          <a:p>
            <a:pPr marL="171456" indent="-171456" defTabSz="721919">
              <a:lnSpc>
                <a:spcPct val="90000"/>
              </a:lnSpc>
              <a:spcBef>
                <a:spcPct val="50000"/>
              </a:spcBef>
              <a:buClr>
                <a:schemeClr val="tx1"/>
              </a:buClr>
              <a:tabLst>
                <a:tab pos="3396026" algn="r"/>
              </a:tabLst>
              <a:defRPr/>
            </a:pPr>
            <a:r>
              <a:rPr lang="en-US" sz="1516" kern="0" dirty="0"/>
              <a:t>    t=0</a:t>
            </a:r>
            <a:r>
              <a:rPr lang="uz-Cyrl-UZ" sz="1516" kern="0" dirty="0"/>
              <a:t> даврдаги </a:t>
            </a:r>
            <a:r>
              <a:rPr lang="ru-RU" sz="1516" kern="0" dirty="0"/>
              <a:t>и</a:t>
            </a:r>
            <a:r>
              <a:rPr lang="ru-RU" sz="1516" kern="0" dirty="0" err="1"/>
              <a:t>нвестициялар</a:t>
            </a:r>
            <a:r>
              <a:rPr lang="en-US" sz="1516" kern="0" dirty="0"/>
              <a:t>		100</a:t>
            </a:r>
          </a:p>
          <a:p>
            <a:pPr marL="171456" indent="-171456" defTabSz="721919">
              <a:lnSpc>
                <a:spcPct val="90000"/>
              </a:lnSpc>
              <a:spcBef>
                <a:spcPct val="50000"/>
              </a:spcBef>
              <a:buClr>
                <a:schemeClr val="tx1"/>
              </a:buClr>
              <a:tabLst>
                <a:tab pos="3396026" algn="r"/>
              </a:tabLst>
              <a:defRPr/>
            </a:pPr>
            <a:r>
              <a:rPr lang="en-US" sz="1516" kern="0" dirty="0"/>
              <a:t>	t=1</a:t>
            </a:r>
            <a:r>
              <a:rPr lang="uz-Cyrl-UZ" sz="1516" kern="0" dirty="0"/>
              <a:t> даврдаги с</a:t>
            </a:r>
            <a:r>
              <a:rPr lang="ru-RU" sz="1516" kern="0" dirty="0" err="1"/>
              <a:t>отув</a:t>
            </a:r>
            <a:r>
              <a:rPr lang="ru-RU" sz="1516" kern="0" dirty="0"/>
              <a:t> </a:t>
            </a:r>
            <a:r>
              <a:rPr lang="ru-RU" sz="1516" kern="0" dirty="0" err="1"/>
              <a:t>ҳажми</a:t>
            </a:r>
            <a:r>
              <a:rPr lang="en-US" sz="1516" kern="0" dirty="0"/>
              <a:t> 		140</a:t>
            </a:r>
          </a:p>
          <a:p>
            <a:pPr marL="171456" indent="-171456" defTabSz="721919">
              <a:lnSpc>
                <a:spcPct val="90000"/>
              </a:lnSpc>
              <a:spcBef>
                <a:spcPct val="50000"/>
              </a:spcBef>
              <a:buClr>
                <a:schemeClr val="tx1"/>
              </a:buClr>
              <a:tabLst>
                <a:tab pos="3396026" algn="r"/>
              </a:tabLst>
              <a:defRPr/>
            </a:pPr>
            <a:r>
              <a:rPr lang="en-US" sz="1516" kern="0" dirty="0"/>
              <a:t>	</a:t>
            </a:r>
            <a:r>
              <a:rPr lang="ru-RU" sz="1516" kern="0" dirty="0"/>
              <a:t> </a:t>
            </a:r>
            <a:r>
              <a:rPr lang="en-US" sz="1516" kern="0" dirty="0"/>
              <a:t>t=2</a:t>
            </a:r>
            <a:r>
              <a:rPr lang="uz-Cyrl-UZ" sz="1516" kern="0" dirty="0"/>
              <a:t> даврдаги пуллик сарфлар</a:t>
            </a:r>
            <a:r>
              <a:rPr lang="en-US" sz="1516" kern="0" dirty="0"/>
              <a:t>		  32  </a:t>
            </a:r>
          </a:p>
          <a:p>
            <a:pPr marL="171456" indent="-171456" defTabSz="721919">
              <a:lnSpc>
                <a:spcPct val="90000"/>
              </a:lnSpc>
              <a:spcBef>
                <a:spcPct val="50000"/>
              </a:spcBef>
              <a:buClr>
                <a:schemeClr val="tx1"/>
              </a:buClr>
              <a:tabLst>
                <a:tab pos="3396026" algn="r"/>
              </a:tabLst>
              <a:defRPr/>
            </a:pPr>
            <a:r>
              <a:rPr lang="en-US" sz="1516" kern="0" dirty="0"/>
              <a:t>	t=1</a:t>
            </a:r>
            <a:r>
              <a:rPr lang="uz-Cyrl-UZ" sz="1516" kern="0" dirty="0"/>
              <a:t> даврдаги о</a:t>
            </a:r>
            <a:r>
              <a:rPr lang="ru-RU" sz="1516" kern="0" dirty="0" err="1"/>
              <a:t>перацион</a:t>
            </a:r>
            <a:r>
              <a:rPr lang="ru-RU" sz="1516" kern="0" dirty="0"/>
              <a:t> пул </a:t>
            </a:r>
            <a:r>
              <a:rPr lang="ru-RU" sz="1516" kern="0" dirty="0" err="1"/>
              <a:t>оқими</a:t>
            </a:r>
            <a:r>
              <a:rPr lang="ru-RU" sz="1516" kern="0" dirty="0"/>
              <a:t> </a:t>
            </a:r>
            <a:r>
              <a:rPr lang="uz-Cyrl-UZ" sz="1516" kern="0" dirty="0"/>
              <a:t>	</a:t>
            </a:r>
            <a:r>
              <a:rPr lang="en-US" sz="1516" kern="0" dirty="0"/>
              <a:t>	108</a:t>
            </a:r>
          </a:p>
          <a:p>
            <a:pPr marL="171456" indent="-171456" defTabSz="721919" eaLnBrk="0" fontAlgn="base" hangingPunct="0">
              <a:lnSpc>
                <a:spcPct val="90000"/>
              </a:lnSpc>
              <a:spcBef>
                <a:spcPct val="50000"/>
              </a:spcBef>
              <a:spcAft>
                <a:spcPct val="0"/>
              </a:spcAft>
              <a:buClr>
                <a:schemeClr val="tx1"/>
              </a:buClr>
              <a:tabLst>
                <a:tab pos="3396026" algn="r"/>
              </a:tabLst>
              <a:defRPr/>
            </a:pPr>
            <a:r>
              <a:rPr lang="ru-RU" sz="1516" kern="0" dirty="0"/>
              <a:t>   Капитала </a:t>
            </a:r>
            <a:r>
              <a:rPr lang="ru-RU" sz="1516" kern="0" dirty="0" err="1"/>
              <a:t>таннархи</a:t>
            </a:r>
            <a:r>
              <a:rPr lang="en-US" sz="1516" kern="0" dirty="0"/>
              <a:t> (WACC)		10 %</a:t>
            </a:r>
          </a:p>
          <a:p>
            <a:pPr marL="171456" indent="-171456" defTabSz="721919">
              <a:lnSpc>
                <a:spcPct val="90000"/>
              </a:lnSpc>
              <a:spcBef>
                <a:spcPct val="50000"/>
              </a:spcBef>
              <a:buClr>
                <a:schemeClr val="tx1"/>
              </a:buClr>
              <a:tabLst>
                <a:tab pos="3396026" algn="r"/>
              </a:tabLst>
              <a:defRPr/>
            </a:pPr>
            <a:r>
              <a:rPr lang="en-US" sz="1516" kern="0" dirty="0"/>
              <a:t> </a:t>
            </a:r>
            <a:r>
              <a:rPr lang="ru-RU" sz="1516" dirty="0"/>
              <a:t>Эксплуатация </a:t>
            </a:r>
            <a:r>
              <a:rPr lang="ru-RU" sz="1516" dirty="0" err="1"/>
              <a:t>муддати</a:t>
            </a:r>
            <a:r>
              <a:rPr lang="ru-RU" sz="1516" dirty="0"/>
              <a:t> </a:t>
            </a:r>
            <a:r>
              <a:rPr lang="en-US" sz="1516" kern="0" dirty="0"/>
              <a:t>		1 </a:t>
            </a:r>
            <a:r>
              <a:rPr lang="uz-Cyrl-UZ" sz="1516" kern="0" dirty="0"/>
              <a:t>йил</a:t>
            </a:r>
            <a:endParaRPr lang="en-US" sz="1516" kern="0" dirty="0"/>
          </a:p>
          <a:p>
            <a:pPr marL="171456" indent="-171456" defTabSz="721919" eaLnBrk="0" fontAlgn="base" hangingPunct="0">
              <a:lnSpc>
                <a:spcPct val="90000"/>
              </a:lnSpc>
              <a:spcBef>
                <a:spcPct val="50000"/>
              </a:spcBef>
              <a:spcAft>
                <a:spcPct val="0"/>
              </a:spcAft>
              <a:buClr>
                <a:schemeClr val="tx1"/>
              </a:buClr>
              <a:defRPr/>
            </a:pPr>
            <a:endParaRPr lang="en-US" sz="1516" kern="0" dirty="0"/>
          </a:p>
          <a:p>
            <a:pPr marL="171456" indent="-171456" defTabSz="721919">
              <a:lnSpc>
                <a:spcPct val="90000"/>
              </a:lnSpc>
              <a:spcBef>
                <a:spcPct val="50000"/>
              </a:spcBef>
              <a:buClr>
                <a:schemeClr val="tx1"/>
              </a:buClr>
              <a:defRPr/>
            </a:pPr>
            <a:r>
              <a:rPr lang="ru-RU" sz="1516" kern="0" dirty="0"/>
              <a:t>Компания </a:t>
            </a:r>
            <a:r>
              <a:rPr lang="ru-RU" sz="1516" kern="0" dirty="0" err="1"/>
              <a:t>маълумотлари</a:t>
            </a:r>
            <a:r>
              <a:rPr lang="ru-RU" sz="1516" kern="0" dirty="0"/>
              <a:t> (</a:t>
            </a:r>
            <a:r>
              <a:rPr lang="ru-RU" sz="1516" kern="0" dirty="0" err="1"/>
              <a:t>лойиҳасиз</a:t>
            </a:r>
            <a:r>
              <a:rPr lang="ru-RU" sz="1516" kern="0" dirty="0"/>
              <a:t>)</a:t>
            </a:r>
            <a:r>
              <a:rPr lang="en-US" sz="1516" kern="0" dirty="0"/>
              <a:t>:</a:t>
            </a:r>
          </a:p>
          <a:p>
            <a:pPr marL="171456" indent="-171456" defTabSz="721919">
              <a:lnSpc>
                <a:spcPct val="90000"/>
              </a:lnSpc>
              <a:spcBef>
                <a:spcPct val="50000"/>
              </a:spcBef>
              <a:buClr>
                <a:schemeClr val="tx1"/>
              </a:buClr>
              <a:tabLst>
                <a:tab pos="3396026" algn="r"/>
              </a:tabLst>
              <a:defRPr/>
            </a:pPr>
            <a:r>
              <a:rPr lang="en-US" sz="1516" kern="0" dirty="0"/>
              <a:t>   t=1</a:t>
            </a:r>
            <a:r>
              <a:rPr lang="uz-Cyrl-UZ" sz="1516" kern="0" dirty="0"/>
              <a:t> даврда </a:t>
            </a:r>
            <a:r>
              <a:rPr lang="en-US" sz="1516" kern="0" dirty="0"/>
              <a:t> 		    4</a:t>
            </a:r>
          </a:p>
          <a:p>
            <a:pPr marL="171456" indent="-171456" defTabSz="721919" eaLnBrk="0" fontAlgn="base" hangingPunct="0">
              <a:lnSpc>
                <a:spcPct val="90000"/>
              </a:lnSpc>
              <a:spcBef>
                <a:spcPct val="50000"/>
              </a:spcBef>
              <a:spcAft>
                <a:spcPct val="0"/>
              </a:spcAft>
              <a:buClr>
                <a:schemeClr val="tx1"/>
              </a:buClr>
              <a:tabLst>
                <a:tab pos="3396026" algn="r"/>
              </a:tabLst>
              <a:defRPr/>
            </a:pPr>
            <a:r>
              <a:rPr lang="ru-RU" sz="1516" kern="0" dirty="0"/>
              <a:t>   </a:t>
            </a:r>
            <a:r>
              <a:rPr lang="ru-RU" sz="1516" kern="0" dirty="0" err="1"/>
              <a:t>Жалб</a:t>
            </a:r>
            <a:r>
              <a:rPr lang="ru-RU" sz="1516" kern="0" dirty="0"/>
              <a:t> </a:t>
            </a:r>
            <a:r>
              <a:rPr lang="ru-RU" sz="1516" kern="0" dirty="0" err="1"/>
              <a:t>қилинган </a:t>
            </a:r>
            <a:r>
              <a:rPr lang="ru-RU" sz="1516" kern="0" dirty="0"/>
              <a:t>капитал</a:t>
            </a:r>
            <a:r>
              <a:rPr lang="en-US" sz="1516" kern="0" dirty="0"/>
              <a:t>		200</a:t>
            </a:r>
          </a:p>
          <a:p>
            <a:pPr marL="171456" indent="-171456" defTabSz="721919">
              <a:lnSpc>
                <a:spcPct val="90000"/>
              </a:lnSpc>
              <a:spcBef>
                <a:spcPct val="50000"/>
              </a:spcBef>
              <a:buClr>
                <a:schemeClr val="tx1"/>
              </a:buClr>
              <a:tabLst>
                <a:tab pos="3396026" algn="r"/>
              </a:tabLst>
              <a:defRPr/>
            </a:pPr>
            <a:r>
              <a:rPr lang="en-US" sz="1516" kern="0" dirty="0"/>
              <a:t>   t=1</a:t>
            </a:r>
            <a:r>
              <a:rPr lang="uz-Cyrl-UZ" sz="1516" kern="0" dirty="0"/>
              <a:t> даврдаги </a:t>
            </a:r>
            <a:r>
              <a:rPr lang="en-US" sz="1516" kern="0" dirty="0"/>
              <a:t>ROCE 		2 %</a:t>
            </a:r>
          </a:p>
          <a:p>
            <a:pPr marL="171456" indent="-171456" defTabSz="721919">
              <a:lnSpc>
                <a:spcPct val="90000"/>
              </a:lnSpc>
              <a:spcBef>
                <a:spcPct val="50000"/>
              </a:spcBef>
              <a:buClr>
                <a:schemeClr val="tx1"/>
              </a:buClr>
              <a:tabLst>
                <a:tab pos="3396026" algn="r"/>
              </a:tabLst>
              <a:defRPr/>
            </a:pPr>
            <a:r>
              <a:rPr lang="en-US" sz="1516" kern="0" dirty="0"/>
              <a:t>   </a:t>
            </a:r>
            <a:r>
              <a:rPr lang="uz-Cyrl-UZ" sz="1516" kern="0" dirty="0"/>
              <a:t> </a:t>
            </a:r>
            <a:r>
              <a:rPr lang="en-US" sz="1516" kern="0" dirty="0"/>
              <a:t>t=1</a:t>
            </a:r>
            <a:r>
              <a:rPr lang="uz-Cyrl-UZ" sz="1516" kern="0" dirty="0"/>
              <a:t> даврдаги қолдиқ даромад </a:t>
            </a:r>
            <a:r>
              <a:rPr lang="en-US" sz="1516" kern="0" dirty="0"/>
              <a:t>		 -16			</a:t>
            </a:r>
          </a:p>
        </p:txBody>
      </p:sp>
    </p:spTree>
    <p:extLst>
      <p:ext uri="{BB962C8B-B14F-4D97-AF65-F5344CB8AC3E}">
        <p14:creationId xmlns:p14="http://schemas.microsoft.com/office/powerpoint/2010/main" val="2017874873"/>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bgerundetes Rechteck 5"/>
          <p:cNvSpPr/>
          <p:nvPr/>
        </p:nvSpPr>
        <p:spPr bwMode="auto">
          <a:xfrm>
            <a:off x="4808387" y="4452272"/>
            <a:ext cx="4120587" cy="280606"/>
          </a:xfrm>
          <a:prstGeom prst="roundRect">
            <a:avLst/>
          </a:prstGeom>
          <a:solidFill>
            <a:schemeClr val="accent3">
              <a:lumMod val="20000"/>
              <a:lumOff val="80000"/>
            </a:schemeClr>
          </a:solidFill>
          <a:ln w="9525" cap="flat" cmpd="sng" algn="ctr">
            <a:solidFill>
              <a:schemeClr val="tx1"/>
            </a:solidFill>
            <a:prstDash val="solid"/>
            <a:round/>
            <a:headEnd type="none" w="med" len="med"/>
            <a:tailEnd type="none" w="med" len="med"/>
          </a:ln>
          <a:effectLst/>
        </p:spPr>
        <p:txBody>
          <a:bodyPr vert="horz" wrap="none" lIns="68211" tIns="68211" rIns="68211" bIns="68211" numCol="1" rtlCol="0" anchor="ctr" anchorCtr="0" compatLnSpc="1">
            <a:prstTxWarp prst="textNoShape">
              <a:avLst/>
            </a:prstTxWarp>
          </a:bodyPr>
          <a:lstStyle/>
          <a:p>
            <a:pPr algn="ctr" defTabSz="866303" eaLnBrk="0" fontAlgn="base" hangingPunct="0">
              <a:lnSpc>
                <a:spcPct val="90000"/>
              </a:lnSpc>
              <a:spcBef>
                <a:spcPct val="0"/>
              </a:spcBef>
              <a:spcAft>
                <a:spcPct val="0"/>
              </a:spcAft>
            </a:pPr>
            <a:endParaRPr lang="de-DE" sz="1516">
              <a:latin typeface="Arial Narrow" pitchFamily="34" charset="0"/>
            </a:endParaRPr>
          </a:p>
        </p:txBody>
      </p:sp>
      <p:sp>
        <p:nvSpPr>
          <p:cNvPr id="5" name="Rectangle 3"/>
          <p:cNvSpPr txBox="1">
            <a:spLocks noChangeArrowheads="1"/>
          </p:cNvSpPr>
          <p:nvPr/>
        </p:nvSpPr>
        <p:spPr bwMode="auto">
          <a:xfrm>
            <a:off x="4876605" y="1778016"/>
            <a:ext cx="3888432" cy="4552449"/>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just" defTabSz="721919" eaLnBrk="0" fontAlgn="base" hangingPunct="0">
              <a:lnSpc>
                <a:spcPct val="90000"/>
              </a:lnSpc>
              <a:spcBef>
                <a:spcPct val="50000"/>
              </a:spcBef>
              <a:spcAft>
                <a:spcPct val="0"/>
              </a:spcAft>
              <a:buClr>
                <a:schemeClr val="tx1"/>
              </a:buClr>
              <a:defRPr/>
            </a:pPr>
            <a:r>
              <a:rPr lang="ru-RU" sz="1516" kern="0" dirty="0" err="1"/>
              <a:t>Лойиҳанинг ҳисобга олган</a:t>
            </a:r>
            <a:r>
              <a:rPr lang="ru-RU" sz="1516" kern="0" dirty="0"/>
              <a:t> </a:t>
            </a:r>
            <a:r>
              <a:rPr lang="ru-RU" sz="1516" kern="0" dirty="0" err="1"/>
              <a:t>ва</a:t>
            </a:r>
            <a:r>
              <a:rPr lang="ru-RU" sz="1516" kern="0" dirty="0"/>
              <a:t> </a:t>
            </a:r>
            <a:r>
              <a:rPr lang="ru-RU" sz="1516" kern="0" dirty="0" err="1"/>
              <a:t>олмаган</a:t>
            </a:r>
            <a:r>
              <a:rPr lang="ru-RU" sz="1516" kern="0" dirty="0"/>
              <a:t> </a:t>
            </a:r>
            <a:r>
              <a:rPr lang="ru-RU" sz="1516" kern="0" dirty="0" err="1"/>
              <a:t>ҳолда асосий</a:t>
            </a:r>
            <a:r>
              <a:rPr lang="ru-RU" sz="1516" kern="0" dirty="0"/>
              <a:t> </a:t>
            </a:r>
            <a:r>
              <a:rPr lang="ru-RU" sz="1516" kern="0" dirty="0" err="1"/>
              <a:t>рақамлар</a:t>
            </a:r>
            <a:r>
              <a:rPr lang="en-US" sz="1516" kern="0" dirty="0"/>
              <a:t>:</a:t>
            </a:r>
          </a:p>
          <a:p>
            <a:pPr marL="171456" indent="-171456" defTabSz="721919" eaLnBrk="0" fontAlgn="base" hangingPunct="0">
              <a:lnSpc>
                <a:spcPct val="90000"/>
              </a:lnSpc>
              <a:spcBef>
                <a:spcPct val="50000"/>
              </a:spcBef>
              <a:spcAft>
                <a:spcPct val="0"/>
              </a:spcAft>
              <a:buClr>
                <a:schemeClr val="tx1"/>
              </a:buClr>
              <a:tabLst>
                <a:tab pos="3149371" algn="r"/>
                <a:tab pos="4083354" algn="r"/>
              </a:tabLst>
              <a:defRPr/>
            </a:pPr>
            <a:r>
              <a:rPr lang="en-US" sz="1516" kern="0" dirty="0"/>
              <a:t>   	</a:t>
            </a:r>
            <a:r>
              <a:rPr lang="uz-Cyrl-UZ" sz="1516" kern="0" dirty="0"/>
              <a:t>	                                         </a:t>
            </a:r>
            <a:r>
              <a:rPr lang="ru-RU" sz="1516" kern="0" dirty="0" err="1"/>
              <a:t>лойиҳа билан</a:t>
            </a:r>
            <a:r>
              <a:rPr lang="uz-Cyrl-UZ" sz="1516" kern="0" dirty="0"/>
              <a:t>  лойиҳасиз</a:t>
            </a:r>
            <a:endParaRPr lang="en-US" sz="1516" kern="0" dirty="0"/>
          </a:p>
          <a:p>
            <a:pPr marL="171456" indent="-171456" defTabSz="721919">
              <a:lnSpc>
                <a:spcPct val="90000"/>
              </a:lnSpc>
              <a:spcBef>
                <a:spcPct val="50000"/>
              </a:spcBef>
              <a:buClr>
                <a:schemeClr val="tx1"/>
              </a:buClr>
              <a:tabLst>
                <a:tab pos="3149371" algn="r"/>
                <a:tab pos="4083354" algn="r"/>
              </a:tabLst>
            </a:pPr>
            <a:r>
              <a:rPr lang="en-US" sz="1516" kern="0" dirty="0"/>
              <a:t>   </a:t>
            </a:r>
            <a:r>
              <a:rPr lang="ru-RU" sz="1516" kern="0" dirty="0" err="1"/>
              <a:t>Сотув</a:t>
            </a:r>
            <a:r>
              <a:rPr lang="ru-RU" sz="1516" kern="0" dirty="0"/>
              <a:t> </a:t>
            </a:r>
            <a:r>
              <a:rPr lang="ru-RU" sz="1516" kern="0" dirty="0" err="1"/>
              <a:t>ҳажми</a:t>
            </a:r>
            <a:r>
              <a:rPr lang="en-US" sz="1516" kern="0" dirty="0"/>
              <a:t>	n/a	 n/a</a:t>
            </a:r>
          </a:p>
          <a:p>
            <a:pPr marL="171456" indent="-171456" defTabSz="721919">
              <a:lnSpc>
                <a:spcPct val="90000"/>
              </a:lnSpc>
              <a:spcBef>
                <a:spcPct val="50000"/>
              </a:spcBef>
              <a:buClr>
                <a:schemeClr val="tx1"/>
              </a:buClr>
              <a:tabLst>
                <a:tab pos="3149371" algn="r"/>
                <a:tab pos="4083354" algn="r"/>
              </a:tabLst>
            </a:pPr>
            <a:r>
              <a:rPr lang="en-US" sz="1516" kern="0" dirty="0"/>
              <a:t>	EBITDA	n/a	 n/a</a:t>
            </a:r>
          </a:p>
          <a:p>
            <a:pPr marL="171456" indent="-171456" defTabSz="721919" eaLnBrk="0" fontAlgn="base" hangingPunct="0">
              <a:lnSpc>
                <a:spcPct val="90000"/>
              </a:lnSpc>
              <a:spcBef>
                <a:spcPct val="50000"/>
              </a:spcBef>
              <a:spcAft>
                <a:spcPct val="0"/>
              </a:spcAft>
              <a:buClr>
                <a:schemeClr val="tx1"/>
              </a:buClr>
              <a:tabLst>
                <a:tab pos="3149371" algn="r"/>
                <a:tab pos="4083354" algn="r"/>
              </a:tabLst>
              <a:defRPr/>
            </a:pPr>
            <a:r>
              <a:rPr lang="en-US" sz="1516" kern="0" dirty="0"/>
              <a:t>    EBIT 	12	4</a:t>
            </a:r>
          </a:p>
          <a:p>
            <a:pPr marL="171456" indent="-171456" defTabSz="721919">
              <a:lnSpc>
                <a:spcPct val="90000"/>
              </a:lnSpc>
              <a:spcBef>
                <a:spcPct val="50000"/>
              </a:spcBef>
              <a:buClr>
                <a:schemeClr val="tx1"/>
              </a:buClr>
              <a:tabLst>
                <a:tab pos="3149371" algn="r"/>
                <a:tab pos="4083354" algn="r"/>
              </a:tabLst>
            </a:pPr>
            <a:r>
              <a:rPr lang="en-US" sz="1516" kern="0" dirty="0"/>
              <a:t>    </a:t>
            </a:r>
            <a:r>
              <a:rPr lang="ru-RU" sz="1516" kern="0" dirty="0" err="1"/>
              <a:t>Операцион</a:t>
            </a:r>
            <a:r>
              <a:rPr lang="ru-RU" sz="1516" kern="0" dirty="0"/>
              <a:t> маржа</a:t>
            </a:r>
            <a:r>
              <a:rPr lang="en-US" sz="1516" kern="0" dirty="0"/>
              <a:t> 	n/a  	 n/a </a:t>
            </a:r>
          </a:p>
          <a:p>
            <a:pPr marL="171456" indent="-171456" defTabSz="721919" eaLnBrk="0" fontAlgn="base" hangingPunct="0">
              <a:lnSpc>
                <a:spcPct val="90000"/>
              </a:lnSpc>
              <a:spcBef>
                <a:spcPct val="50000"/>
              </a:spcBef>
              <a:spcAft>
                <a:spcPct val="0"/>
              </a:spcAft>
              <a:buClr>
                <a:schemeClr val="tx1"/>
              </a:buClr>
              <a:tabLst>
                <a:tab pos="3149371" algn="r"/>
                <a:tab pos="4083354" algn="r"/>
              </a:tabLst>
              <a:defRPr/>
            </a:pPr>
            <a:r>
              <a:rPr lang="en-US" sz="1516" kern="0" dirty="0"/>
              <a:t>	ROCE = 12 / 300	6 %	2 %</a:t>
            </a:r>
          </a:p>
          <a:p>
            <a:pPr marL="171456" indent="-171456" defTabSz="721919" eaLnBrk="0" fontAlgn="base" hangingPunct="0">
              <a:lnSpc>
                <a:spcPct val="90000"/>
              </a:lnSpc>
              <a:spcBef>
                <a:spcPct val="50000"/>
              </a:spcBef>
              <a:spcAft>
                <a:spcPct val="0"/>
              </a:spcAft>
              <a:buClr>
                <a:schemeClr val="tx1"/>
              </a:buClr>
              <a:tabLst>
                <a:tab pos="3149371" algn="r"/>
                <a:tab pos="4083354" algn="r"/>
              </a:tabLst>
              <a:defRPr/>
            </a:pPr>
            <a:r>
              <a:rPr lang="en-US" sz="1516" kern="0" dirty="0"/>
              <a:t>	ROCE – WACC	-4 %	-8 %</a:t>
            </a:r>
          </a:p>
          <a:p>
            <a:pPr marL="171456" indent="-171456" defTabSz="721919" eaLnBrk="0" fontAlgn="base" hangingPunct="0">
              <a:lnSpc>
                <a:spcPct val="90000"/>
              </a:lnSpc>
              <a:spcBef>
                <a:spcPct val="50000"/>
              </a:spcBef>
              <a:spcAft>
                <a:spcPct val="0"/>
              </a:spcAft>
              <a:buClr>
                <a:schemeClr val="tx1"/>
              </a:buClr>
              <a:tabLst>
                <a:tab pos="3149371" algn="r"/>
                <a:tab pos="4083354" algn="r"/>
              </a:tabLst>
              <a:defRPr/>
            </a:pPr>
            <a:r>
              <a:rPr lang="en-US" sz="1516" kern="0" dirty="0"/>
              <a:t>   </a:t>
            </a:r>
            <a:r>
              <a:rPr lang="ru-RU" sz="1516" b="1" kern="0" dirty="0" err="1"/>
              <a:t>Қолдиқ даромад</a:t>
            </a:r>
            <a:r>
              <a:rPr lang="en-US" sz="1516" b="1" kern="0" dirty="0"/>
              <a:t>	-18	-16</a:t>
            </a:r>
          </a:p>
          <a:p>
            <a:pPr marL="171456" indent="-171456" defTabSz="721919" eaLnBrk="0" fontAlgn="base" hangingPunct="0">
              <a:lnSpc>
                <a:spcPct val="90000"/>
              </a:lnSpc>
              <a:spcBef>
                <a:spcPct val="50000"/>
              </a:spcBef>
              <a:spcAft>
                <a:spcPct val="0"/>
              </a:spcAft>
              <a:buClr>
                <a:schemeClr val="tx1"/>
              </a:buClr>
              <a:tabLst>
                <a:tab pos="3149371" algn="r"/>
                <a:tab pos="4083354" algn="r"/>
              </a:tabLst>
              <a:defRPr/>
            </a:pPr>
            <a:r>
              <a:rPr lang="en-US" sz="1516" kern="0" dirty="0"/>
              <a:t>   </a:t>
            </a:r>
          </a:p>
        </p:txBody>
      </p:sp>
      <p:sp>
        <p:nvSpPr>
          <p:cNvPr id="58370" name="Rectangle 2"/>
          <p:cNvSpPr>
            <a:spLocks noGrp="1" noChangeArrowheads="1"/>
          </p:cNvSpPr>
          <p:nvPr>
            <p:ph type="title"/>
          </p:nvPr>
        </p:nvSpPr>
        <p:spPr>
          <a:xfrm>
            <a:off x="1797720" y="629896"/>
            <a:ext cx="8867813" cy="638864"/>
          </a:xfrm>
        </p:spPr>
        <p:txBody>
          <a:bodyPr>
            <a:noAutofit/>
          </a:bodyPr>
          <a:lstStyle/>
          <a:p>
            <a:pPr algn="ctr"/>
            <a:r>
              <a:rPr lang="ru-RU" sz="3200" b="1" dirty="0" err="1" smtClean="0"/>
              <a:t>Мақсадлар муштараклигини</a:t>
            </a:r>
            <a:r>
              <a:rPr lang="ru-RU" sz="3200" b="1" dirty="0" smtClean="0"/>
              <a:t> </a:t>
            </a:r>
            <a:r>
              <a:rPr lang="ru-RU" sz="3200" b="1" dirty="0" err="1" smtClean="0"/>
              <a:t>таъминлашнинг</a:t>
            </a:r>
            <a:r>
              <a:rPr lang="ru-RU" sz="3200" b="1" dirty="0" smtClean="0"/>
              <a:t> </a:t>
            </a:r>
            <a:r>
              <a:rPr lang="ru-RU" sz="3200" b="1" dirty="0" err="1" smtClean="0"/>
              <a:t>натижавийлигини</a:t>
            </a:r>
            <a:r>
              <a:rPr lang="ru-RU" sz="3200" b="1" dirty="0" smtClean="0"/>
              <a:t> </a:t>
            </a:r>
            <a:r>
              <a:rPr lang="ru-RU" sz="3200" b="1" dirty="0" err="1" smtClean="0"/>
              <a:t>ўлчаш</a:t>
            </a:r>
            <a:r>
              <a:rPr lang="ru-RU" sz="3200" b="1" dirty="0" smtClean="0"/>
              <a:t> : </a:t>
            </a:r>
            <a:r>
              <a:rPr lang="ru-RU" sz="3200" b="1" dirty="0" err="1" smtClean="0"/>
              <a:t>Мисол</a:t>
            </a:r>
            <a:r>
              <a:rPr lang="en-US" sz="3200" b="1" dirty="0" smtClean="0"/>
              <a:t> (</a:t>
            </a:r>
            <a:r>
              <a:rPr lang="uz-Cyrl-UZ" sz="3200" b="1" dirty="0" smtClean="0"/>
              <a:t>3</a:t>
            </a:r>
            <a:r>
              <a:rPr lang="en-US" sz="3200" b="1" dirty="0" smtClean="0"/>
              <a:t>/3)</a:t>
            </a:r>
          </a:p>
        </p:txBody>
      </p:sp>
      <p:sp>
        <p:nvSpPr>
          <p:cNvPr id="4" name="Geschweifte Klammer rechts 3"/>
          <p:cNvSpPr/>
          <p:nvPr/>
        </p:nvSpPr>
        <p:spPr bwMode="auto">
          <a:xfrm>
            <a:off x="4467296" y="1928202"/>
            <a:ext cx="341091" cy="2455852"/>
          </a:xfrm>
          <a:prstGeom prst="rightBrace">
            <a:avLst>
              <a:gd name="adj1" fmla="val 36552"/>
              <a:gd name="adj2" fmla="val 50000"/>
            </a:avLst>
          </a:prstGeom>
          <a:solidFill>
            <a:schemeClr val="bg1"/>
          </a:solidFill>
          <a:ln w="9525" cap="flat" cmpd="sng" algn="ctr">
            <a:solidFill>
              <a:schemeClr val="tx1"/>
            </a:solidFill>
            <a:prstDash val="solid"/>
            <a:round/>
            <a:headEnd type="none" w="med" len="med"/>
            <a:tailEnd type="none" w="med" len="med"/>
          </a:ln>
          <a:effectLst/>
        </p:spPr>
        <p:txBody>
          <a:bodyPr vert="horz" wrap="none" lIns="68211" tIns="68211" rIns="68211" bIns="68211" numCol="1" rtlCol="0" anchor="ctr" anchorCtr="0" compatLnSpc="1">
            <a:prstTxWarp prst="textNoShape">
              <a:avLst/>
            </a:prstTxWarp>
          </a:bodyPr>
          <a:lstStyle/>
          <a:p>
            <a:pPr algn="ctr" defTabSz="866303" eaLnBrk="0" fontAlgn="base" hangingPunct="0">
              <a:lnSpc>
                <a:spcPct val="90000"/>
              </a:lnSpc>
              <a:spcBef>
                <a:spcPct val="0"/>
              </a:spcBef>
              <a:spcAft>
                <a:spcPct val="0"/>
              </a:spcAft>
            </a:pPr>
            <a:endParaRPr lang="de-DE" sz="1516">
              <a:latin typeface="Arial Narrow" pitchFamily="34" charset="0"/>
            </a:endParaRPr>
          </a:p>
        </p:txBody>
      </p:sp>
      <p:sp>
        <p:nvSpPr>
          <p:cNvPr id="7" name="Textfeld 6"/>
          <p:cNvSpPr txBox="1"/>
          <p:nvPr/>
        </p:nvSpPr>
        <p:spPr>
          <a:xfrm>
            <a:off x="4734247" y="4998016"/>
            <a:ext cx="4795415" cy="354712"/>
          </a:xfrm>
          <a:prstGeom prst="rect">
            <a:avLst/>
          </a:prstGeom>
          <a:noFill/>
        </p:spPr>
        <p:txBody>
          <a:bodyPr wrap="none" rtlCol="0">
            <a:spAutoFit/>
          </a:bodyPr>
          <a:lstStyle/>
          <a:p>
            <a:r>
              <a:rPr lang="ru-RU" sz="1705" b="1" dirty="0" err="1"/>
              <a:t>Мақсадлар муштараклигини</a:t>
            </a:r>
            <a:r>
              <a:rPr lang="ru-RU" sz="1705" b="1" dirty="0"/>
              <a:t> </a:t>
            </a:r>
            <a:r>
              <a:rPr lang="ru-RU" sz="1705" b="1" dirty="0" err="1"/>
              <a:t>ўлчовчи</a:t>
            </a:r>
            <a:r>
              <a:rPr lang="ru-RU" sz="1705" b="1" dirty="0"/>
              <a:t> </a:t>
            </a:r>
            <a:r>
              <a:rPr lang="ru-RU" sz="1705" b="1" dirty="0" err="1"/>
              <a:t>ягона</a:t>
            </a:r>
            <a:r>
              <a:rPr lang="ru-RU" sz="1705" b="1" dirty="0"/>
              <a:t> </a:t>
            </a:r>
            <a:r>
              <a:rPr lang="ru-RU" sz="1705" b="1" dirty="0" err="1"/>
              <a:t>усул</a:t>
            </a:r>
            <a:endParaRPr lang="en-US" sz="1705" b="1" dirty="0"/>
          </a:p>
        </p:txBody>
      </p:sp>
      <p:sp>
        <p:nvSpPr>
          <p:cNvPr id="13" name="Rectangle 3"/>
          <p:cNvSpPr txBox="1">
            <a:spLocks noChangeArrowheads="1"/>
          </p:cNvSpPr>
          <p:nvPr/>
        </p:nvSpPr>
        <p:spPr bwMode="auto">
          <a:xfrm>
            <a:off x="473471" y="1777666"/>
            <a:ext cx="4151544" cy="4552449"/>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171456" indent="-171456" defTabSz="721919" eaLnBrk="0" fontAlgn="base" hangingPunct="0">
              <a:lnSpc>
                <a:spcPct val="90000"/>
              </a:lnSpc>
              <a:spcBef>
                <a:spcPct val="50000"/>
              </a:spcBef>
              <a:spcAft>
                <a:spcPct val="0"/>
              </a:spcAft>
              <a:buClr>
                <a:schemeClr val="tx1"/>
              </a:buClr>
              <a:defRPr/>
            </a:pPr>
            <a:r>
              <a:rPr lang="ru-RU" sz="1516" kern="0" dirty="0" err="1"/>
              <a:t>Лойиҳа бўйича</a:t>
            </a:r>
            <a:r>
              <a:rPr lang="ru-RU" sz="1516" kern="0" dirty="0"/>
              <a:t> </a:t>
            </a:r>
            <a:r>
              <a:rPr lang="ru-RU" sz="1516" kern="0" dirty="0" err="1"/>
              <a:t>маълумотлар</a:t>
            </a:r>
            <a:r>
              <a:rPr lang="en-US" sz="1516" kern="0" dirty="0"/>
              <a:t>:</a:t>
            </a:r>
          </a:p>
          <a:p>
            <a:pPr marL="171456" indent="-171456" defTabSz="721919">
              <a:lnSpc>
                <a:spcPct val="90000"/>
              </a:lnSpc>
              <a:spcBef>
                <a:spcPct val="50000"/>
              </a:spcBef>
              <a:buClr>
                <a:schemeClr val="tx1"/>
              </a:buClr>
              <a:tabLst>
                <a:tab pos="3396026" algn="r"/>
              </a:tabLst>
              <a:defRPr/>
            </a:pPr>
            <a:r>
              <a:rPr lang="en-US" sz="1516" kern="0" dirty="0"/>
              <a:t>  t=0</a:t>
            </a:r>
            <a:r>
              <a:rPr lang="uz-Cyrl-UZ" sz="1516" kern="0" dirty="0"/>
              <a:t> даврдаги </a:t>
            </a:r>
            <a:r>
              <a:rPr lang="ru-RU" sz="1516" kern="0" dirty="0"/>
              <a:t>и</a:t>
            </a:r>
            <a:r>
              <a:rPr lang="ru-RU" sz="1516" kern="0" dirty="0" err="1"/>
              <a:t>нвестициялар</a:t>
            </a:r>
            <a:r>
              <a:rPr lang="ru-RU" sz="1516" kern="0" dirty="0"/>
              <a:t> </a:t>
            </a:r>
            <a:r>
              <a:rPr lang="en-US" sz="1516" kern="0" dirty="0"/>
              <a:t>		100</a:t>
            </a:r>
          </a:p>
          <a:p>
            <a:pPr marL="171456" indent="-171456" defTabSz="721919">
              <a:lnSpc>
                <a:spcPct val="90000"/>
              </a:lnSpc>
              <a:spcBef>
                <a:spcPct val="50000"/>
              </a:spcBef>
              <a:buClr>
                <a:schemeClr val="tx1"/>
              </a:buClr>
              <a:tabLst>
                <a:tab pos="3396026" algn="r"/>
              </a:tabLst>
              <a:defRPr/>
            </a:pPr>
            <a:r>
              <a:rPr lang="en-US" sz="1516" kern="0" dirty="0"/>
              <a:t>	t=1</a:t>
            </a:r>
            <a:r>
              <a:rPr lang="uz-Cyrl-UZ" sz="1516" kern="0" dirty="0"/>
              <a:t> даврдаги сотув ҳажми</a:t>
            </a:r>
            <a:r>
              <a:rPr lang="en-US" sz="1516" kern="0" dirty="0"/>
              <a:t> 		140</a:t>
            </a:r>
          </a:p>
          <a:p>
            <a:pPr marL="171456" indent="-171456" defTabSz="721919">
              <a:lnSpc>
                <a:spcPct val="90000"/>
              </a:lnSpc>
              <a:spcBef>
                <a:spcPct val="50000"/>
              </a:spcBef>
              <a:buClr>
                <a:schemeClr val="tx1"/>
              </a:buClr>
              <a:tabLst>
                <a:tab pos="3396026" algn="r"/>
              </a:tabLst>
              <a:defRPr/>
            </a:pPr>
            <a:r>
              <a:rPr lang="en-US" sz="1516" kern="0" dirty="0"/>
              <a:t>	t=2</a:t>
            </a:r>
            <a:r>
              <a:rPr lang="uz-Cyrl-UZ" sz="1516" kern="0" dirty="0"/>
              <a:t> даврдаги </a:t>
            </a:r>
            <a:r>
              <a:rPr lang="ru-RU" sz="1516" kern="0" dirty="0" err="1"/>
              <a:t>пуллик</a:t>
            </a:r>
            <a:r>
              <a:rPr lang="ru-RU" sz="1516" kern="0" dirty="0"/>
              <a:t> </a:t>
            </a:r>
            <a:r>
              <a:rPr lang="ru-RU" sz="1516" kern="0" dirty="0" err="1"/>
              <a:t>сарфлар</a:t>
            </a:r>
            <a:r>
              <a:rPr lang="ru-RU" sz="1516" kern="0" dirty="0"/>
              <a:t> </a:t>
            </a:r>
            <a:r>
              <a:rPr lang="en-US" sz="1516" kern="0" dirty="0"/>
              <a:t>		  32  </a:t>
            </a:r>
          </a:p>
          <a:p>
            <a:pPr marL="171456" indent="-171456" defTabSz="721919">
              <a:lnSpc>
                <a:spcPct val="90000"/>
              </a:lnSpc>
              <a:spcBef>
                <a:spcPct val="50000"/>
              </a:spcBef>
              <a:buClr>
                <a:schemeClr val="tx1"/>
              </a:buClr>
              <a:tabLst>
                <a:tab pos="3396026" algn="r"/>
              </a:tabLst>
              <a:defRPr/>
            </a:pPr>
            <a:r>
              <a:rPr lang="en-US" sz="1516" kern="0" dirty="0"/>
              <a:t>	t=1</a:t>
            </a:r>
            <a:r>
              <a:rPr lang="uz-Cyrl-UZ" sz="1516" kern="0" dirty="0"/>
              <a:t> даврдаги о</a:t>
            </a:r>
            <a:r>
              <a:rPr lang="ru-RU" sz="1516" kern="0" dirty="0" err="1"/>
              <a:t>перацион</a:t>
            </a:r>
            <a:r>
              <a:rPr lang="ru-RU" sz="1516" kern="0" dirty="0"/>
              <a:t> пул </a:t>
            </a:r>
            <a:r>
              <a:rPr lang="ru-RU" sz="1516" kern="0" dirty="0" err="1"/>
              <a:t>оқими</a:t>
            </a:r>
            <a:r>
              <a:rPr lang="ru-RU" sz="1516" kern="0" dirty="0"/>
              <a:t> </a:t>
            </a:r>
            <a:r>
              <a:rPr lang="en-US" sz="1516" kern="0" dirty="0"/>
              <a:t> </a:t>
            </a:r>
            <a:r>
              <a:rPr lang="uz-Cyrl-UZ" sz="1516" kern="0" dirty="0"/>
              <a:t>	</a:t>
            </a:r>
            <a:r>
              <a:rPr lang="en-US" sz="1516" kern="0" dirty="0"/>
              <a:t>	108</a:t>
            </a:r>
          </a:p>
          <a:p>
            <a:pPr marL="171456" indent="-171456" defTabSz="721919" eaLnBrk="0" fontAlgn="base" hangingPunct="0">
              <a:lnSpc>
                <a:spcPct val="90000"/>
              </a:lnSpc>
              <a:spcBef>
                <a:spcPct val="50000"/>
              </a:spcBef>
              <a:spcAft>
                <a:spcPct val="0"/>
              </a:spcAft>
              <a:buClr>
                <a:schemeClr val="tx1"/>
              </a:buClr>
              <a:tabLst>
                <a:tab pos="3396026" algn="r"/>
              </a:tabLst>
              <a:defRPr/>
            </a:pPr>
            <a:r>
              <a:rPr lang="en-US" sz="1516" kern="0" dirty="0"/>
              <a:t>   </a:t>
            </a:r>
            <a:r>
              <a:rPr lang="uz-Cyrl-UZ" sz="1516" kern="0" dirty="0"/>
              <a:t>Капитал таннархи</a:t>
            </a:r>
            <a:r>
              <a:rPr lang="en-US" sz="1516" kern="0" dirty="0"/>
              <a:t> (WACC)		10 %</a:t>
            </a:r>
          </a:p>
          <a:p>
            <a:pPr marL="171456" indent="-171456" defTabSz="721919">
              <a:lnSpc>
                <a:spcPct val="90000"/>
              </a:lnSpc>
              <a:spcBef>
                <a:spcPct val="50000"/>
              </a:spcBef>
              <a:buClr>
                <a:schemeClr val="tx1"/>
              </a:buClr>
              <a:tabLst>
                <a:tab pos="3396026" algn="r"/>
              </a:tabLst>
              <a:defRPr/>
            </a:pPr>
            <a:r>
              <a:rPr lang="en-US" sz="1516" kern="0" dirty="0"/>
              <a:t> </a:t>
            </a:r>
            <a:r>
              <a:rPr lang="ru-RU" sz="1516" dirty="0"/>
              <a:t>Эксплуатация </a:t>
            </a:r>
            <a:r>
              <a:rPr lang="ru-RU" sz="1516" dirty="0" err="1"/>
              <a:t>муддати</a:t>
            </a:r>
            <a:r>
              <a:rPr lang="ru-RU" sz="1516" dirty="0"/>
              <a:t> </a:t>
            </a:r>
            <a:r>
              <a:rPr lang="en-US" sz="1516" kern="0" dirty="0"/>
              <a:t>		1 </a:t>
            </a:r>
            <a:r>
              <a:rPr lang="uz-Cyrl-UZ" sz="1516" kern="0" dirty="0"/>
              <a:t>йил</a:t>
            </a:r>
            <a:endParaRPr lang="en-US" sz="1516" kern="0" dirty="0"/>
          </a:p>
          <a:p>
            <a:pPr marL="171456" indent="-171456" defTabSz="721919" eaLnBrk="0" fontAlgn="base" hangingPunct="0">
              <a:lnSpc>
                <a:spcPct val="90000"/>
              </a:lnSpc>
              <a:spcBef>
                <a:spcPct val="50000"/>
              </a:spcBef>
              <a:spcAft>
                <a:spcPct val="0"/>
              </a:spcAft>
              <a:buClr>
                <a:schemeClr val="tx1"/>
              </a:buClr>
              <a:defRPr/>
            </a:pPr>
            <a:endParaRPr lang="en-US" sz="1516" kern="0" dirty="0"/>
          </a:p>
          <a:p>
            <a:pPr marL="171456" indent="-171456" defTabSz="721919">
              <a:lnSpc>
                <a:spcPct val="90000"/>
              </a:lnSpc>
              <a:spcBef>
                <a:spcPct val="50000"/>
              </a:spcBef>
              <a:buClr>
                <a:schemeClr val="tx1"/>
              </a:buClr>
              <a:defRPr/>
            </a:pPr>
            <a:r>
              <a:rPr lang="ru-RU" sz="1516" kern="0" dirty="0"/>
              <a:t>Компания </a:t>
            </a:r>
            <a:r>
              <a:rPr lang="ru-RU" sz="1516" kern="0" dirty="0" err="1"/>
              <a:t>маълумотлари</a:t>
            </a:r>
            <a:r>
              <a:rPr lang="ru-RU" sz="1516" kern="0" dirty="0"/>
              <a:t> (</a:t>
            </a:r>
            <a:r>
              <a:rPr lang="ru-RU" sz="1516" kern="0" dirty="0" err="1"/>
              <a:t>лойиҳасиз</a:t>
            </a:r>
            <a:r>
              <a:rPr lang="ru-RU" sz="1516" kern="0" dirty="0"/>
              <a:t>)</a:t>
            </a:r>
            <a:r>
              <a:rPr lang="en-US" sz="1516" kern="0" dirty="0"/>
              <a:t>:</a:t>
            </a:r>
          </a:p>
          <a:p>
            <a:pPr marL="171456" indent="-171456" defTabSz="721919">
              <a:lnSpc>
                <a:spcPct val="90000"/>
              </a:lnSpc>
              <a:spcBef>
                <a:spcPct val="50000"/>
              </a:spcBef>
              <a:buClr>
                <a:schemeClr val="tx1"/>
              </a:buClr>
              <a:tabLst>
                <a:tab pos="3396026" algn="r"/>
              </a:tabLst>
              <a:defRPr/>
            </a:pPr>
            <a:r>
              <a:rPr lang="en-US" sz="1516" kern="0" dirty="0"/>
              <a:t>t=1</a:t>
            </a:r>
            <a:r>
              <a:rPr lang="uz-Cyrl-UZ" sz="1516" kern="0" dirty="0"/>
              <a:t> </a:t>
            </a:r>
            <a:r>
              <a:rPr lang="ru-RU" sz="1516" kern="0" dirty="0" err="1"/>
              <a:t>даврдаги</a:t>
            </a:r>
            <a:r>
              <a:rPr lang="ru-RU" sz="1516" kern="0" dirty="0"/>
              <a:t> </a:t>
            </a:r>
            <a:r>
              <a:rPr lang="en-US" sz="1516" kern="0" dirty="0"/>
              <a:t>EBIT 		    4</a:t>
            </a:r>
          </a:p>
          <a:p>
            <a:pPr marL="171456" indent="-171456" defTabSz="721919">
              <a:lnSpc>
                <a:spcPct val="90000"/>
              </a:lnSpc>
              <a:spcBef>
                <a:spcPct val="50000"/>
              </a:spcBef>
              <a:buClr>
                <a:schemeClr val="tx1"/>
              </a:buClr>
              <a:tabLst>
                <a:tab pos="3396026" algn="r"/>
              </a:tabLst>
              <a:defRPr/>
            </a:pPr>
            <a:r>
              <a:rPr lang="ru-RU" sz="1516" kern="0" dirty="0"/>
              <a:t>   </a:t>
            </a:r>
            <a:r>
              <a:rPr lang="ru-RU" sz="1516" kern="0" dirty="0" err="1"/>
              <a:t>Жалб</a:t>
            </a:r>
            <a:r>
              <a:rPr lang="ru-RU" sz="1516" kern="0" dirty="0"/>
              <a:t> </a:t>
            </a:r>
            <a:r>
              <a:rPr lang="ru-RU" sz="1516" kern="0" dirty="0" err="1"/>
              <a:t>этилган</a:t>
            </a:r>
            <a:r>
              <a:rPr lang="ru-RU" sz="1516" kern="0" dirty="0"/>
              <a:t> капитал</a:t>
            </a:r>
            <a:r>
              <a:rPr lang="en-US" sz="1516" kern="0" dirty="0"/>
              <a:t>		200</a:t>
            </a:r>
          </a:p>
          <a:p>
            <a:pPr marL="171456" indent="-171456" defTabSz="721919">
              <a:lnSpc>
                <a:spcPct val="90000"/>
              </a:lnSpc>
              <a:spcBef>
                <a:spcPct val="50000"/>
              </a:spcBef>
              <a:buClr>
                <a:schemeClr val="tx1"/>
              </a:buClr>
              <a:tabLst>
                <a:tab pos="3396026" algn="r"/>
              </a:tabLst>
              <a:defRPr/>
            </a:pPr>
            <a:r>
              <a:rPr lang="en-US" sz="1516" kern="0" dirty="0"/>
              <a:t>   t=1</a:t>
            </a:r>
            <a:r>
              <a:rPr lang="uz-Cyrl-UZ" sz="1516" kern="0" dirty="0"/>
              <a:t> даврдаги </a:t>
            </a:r>
            <a:r>
              <a:rPr lang="en-US" sz="1516" kern="0" dirty="0"/>
              <a:t>ROCE  		2 %</a:t>
            </a:r>
          </a:p>
          <a:p>
            <a:pPr marL="171456" indent="-171456" defTabSz="721919">
              <a:lnSpc>
                <a:spcPct val="90000"/>
              </a:lnSpc>
              <a:spcBef>
                <a:spcPct val="50000"/>
              </a:spcBef>
              <a:buClr>
                <a:schemeClr val="tx1"/>
              </a:buClr>
              <a:tabLst>
                <a:tab pos="3396026" algn="r"/>
              </a:tabLst>
              <a:defRPr/>
            </a:pPr>
            <a:r>
              <a:rPr lang="en-US" sz="1516" kern="0" dirty="0"/>
              <a:t>   </a:t>
            </a:r>
            <a:r>
              <a:rPr lang="uz-Cyrl-UZ" sz="1516" kern="0" dirty="0"/>
              <a:t> </a:t>
            </a:r>
            <a:r>
              <a:rPr lang="en-US" sz="1516" kern="0" dirty="0"/>
              <a:t>t=1</a:t>
            </a:r>
            <a:r>
              <a:rPr lang="uz-Cyrl-UZ" sz="1516" kern="0" dirty="0"/>
              <a:t> даврдаги қолдиқ даромад </a:t>
            </a:r>
            <a:r>
              <a:rPr lang="en-US" sz="1516" kern="0" dirty="0"/>
              <a:t>		 -16 			</a:t>
            </a:r>
          </a:p>
        </p:txBody>
      </p:sp>
      <p:sp>
        <p:nvSpPr>
          <p:cNvPr id="11" name="Gewitterblitz 7"/>
          <p:cNvSpPr/>
          <p:nvPr/>
        </p:nvSpPr>
        <p:spPr bwMode="auto">
          <a:xfrm>
            <a:off x="5095993" y="5557100"/>
            <a:ext cx="477527" cy="750141"/>
          </a:xfrm>
          <a:prstGeom prst="lightningBolt">
            <a:avLst/>
          </a:prstGeom>
          <a:solidFill>
            <a:srgbClr val="AF1A1C"/>
          </a:solidFill>
          <a:ln w="9525" cap="flat" cmpd="sng" algn="ctr">
            <a:solidFill>
              <a:schemeClr val="tx1"/>
            </a:solidFill>
            <a:prstDash val="solid"/>
            <a:round/>
            <a:headEnd type="none" w="med" len="med"/>
            <a:tailEnd type="none" w="med" len="med"/>
          </a:ln>
          <a:effectLst/>
        </p:spPr>
        <p:txBody>
          <a:bodyPr vert="horz" wrap="none" lIns="68211" tIns="68211" rIns="68211" bIns="68211" numCol="1" rtlCol="0" anchor="ctr" anchorCtr="0" compatLnSpc="1">
            <a:prstTxWarp prst="textNoShape">
              <a:avLst/>
            </a:prstTxWarp>
          </a:bodyPr>
          <a:lstStyle/>
          <a:p>
            <a:pPr algn="ctr" defTabSz="866303" eaLnBrk="0" fontAlgn="base" hangingPunct="0">
              <a:lnSpc>
                <a:spcPct val="90000"/>
              </a:lnSpc>
              <a:spcBef>
                <a:spcPct val="0"/>
              </a:spcBef>
              <a:spcAft>
                <a:spcPct val="0"/>
              </a:spcAft>
            </a:pPr>
            <a:endParaRPr lang="de-DE" sz="1516">
              <a:latin typeface="Arial Narrow" pitchFamily="34" charset="0"/>
            </a:endParaRPr>
          </a:p>
        </p:txBody>
      </p:sp>
      <p:sp>
        <p:nvSpPr>
          <p:cNvPr id="12" name="Textfeld 8"/>
          <p:cNvSpPr txBox="1"/>
          <p:nvPr/>
        </p:nvSpPr>
        <p:spPr>
          <a:xfrm>
            <a:off x="5573520" y="5693278"/>
            <a:ext cx="3669044" cy="792140"/>
          </a:xfrm>
          <a:prstGeom prst="rect">
            <a:avLst/>
          </a:prstGeom>
          <a:noFill/>
        </p:spPr>
        <p:txBody>
          <a:bodyPr wrap="square" rtlCol="0">
            <a:spAutoFit/>
          </a:bodyPr>
          <a:lstStyle/>
          <a:p>
            <a:r>
              <a:rPr lang="ru-RU" sz="1516" dirty="0" err="1"/>
              <a:t>Кўп</a:t>
            </a:r>
            <a:r>
              <a:rPr lang="ru-RU" sz="1516" dirty="0"/>
              <a:t> </a:t>
            </a:r>
            <a:r>
              <a:rPr lang="ru-RU" sz="1516" dirty="0" err="1"/>
              <a:t>даврли</a:t>
            </a:r>
            <a:r>
              <a:rPr lang="ru-RU" sz="1516" dirty="0"/>
              <a:t> </a:t>
            </a:r>
            <a:r>
              <a:rPr lang="ru-RU" sz="1516" dirty="0" err="1"/>
              <a:t>лойиҳалар учун</a:t>
            </a:r>
            <a:r>
              <a:rPr lang="ru-RU" sz="1516" dirty="0"/>
              <a:t> </a:t>
            </a:r>
            <a:r>
              <a:rPr lang="ru-RU" sz="1516" dirty="0" err="1"/>
              <a:t>ҳатто қолдиқ даромад</a:t>
            </a:r>
            <a:r>
              <a:rPr lang="ru-RU" sz="1516" dirty="0"/>
              <a:t> </a:t>
            </a:r>
            <a:r>
              <a:rPr lang="ru-RU" sz="1516" dirty="0" err="1"/>
              <a:t>ҳам муштараклик</a:t>
            </a:r>
            <a:r>
              <a:rPr lang="ru-RU" sz="1516" dirty="0"/>
              <a:t> </a:t>
            </a:r>
            <a:r>
              <a:rPr lang="ru-RU" sz="1516" dirty="0" err="1"/>
              <a:t>натижавийлиги</a:t>
            </a:r>
            <a:r>
              <a:rPr lang="ru-RU" sz="1516" dirty="0"/>
              <a:t> </a:t>
            </a:r>
            <a:r>
              <a:rPr lang="ru-RU" sz="1516" dirty="0" err="1"/>
              <a:t>ўлчови</a:t>
            </a:r>
            <a:r>
              <a:rPr lang="ru-RU" sz="1516" dirty="0"/>
              <a:t> </a:t>
            </a:r>
            <a:r>
              <a:rPr lang="ru-RU" sz="1516" dirty="0" err="1"/>
              <a:t>бўла</a:t>
            </a:r>
            <a:r>
              <a:rPr lang="ru-RU" sz="1516" dirty="0"/>
              <a:t> </a:t>
            </a:r>
            <a:r>
              <a:rPr lang="ru-RU" sz="1516" dirty="0" err="1"/>
              <a:t>олмайди</a:t>
            </a:r>
            <a:r>
              <a:rPr lang="ru-RU" sz="1516" dirty="0"/>
              <a:t>.</a:t>
            </a:r>
            <a:endParaRPr lang="en-US" sz="1516" dirty="0"/>
          </a:p>
        </p:txBody>
      </p:sp>
    </p:spTree>
    <p:extLst>
      <p:ext uri="{BB962C8B-B14F-4D97-AF65-F5344CB8AC3E}">
        <p14:creationId xmlns:p14="http://schemas.microsoft.com/office/powerpoint/2010/main" val="238399877"/>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dirty="0" smtClean="0"/>
              <a:t>Фойдаланилган адабиётлар рўйхати</a:t>
            </a:r>
            <a:endParaRPr lang="ru-RU" dirty="0"/>
          </a:p>
        </p:txBody>
      </p:sp>
      <p:sp>
        <p:nvSpPr>
          <p:cNvPr id="3" name="Объект 2"/>
          <p:cNvSpPr>
            <a:spLocks noGrp="1"/>
          </p:cNvSpPr>
          <p:nvPr>
            <p:ph idx="1"/>
          </p:nvPr>
        </p:nvSpPr>
        <p:spPr/>
        <p:txBody>
          <a:bodyPr/>
          <a:lstStyle/>
          <a:p>
            <a:r>
              <a:rPr lang="uz-Cyrl-UZ" dirty="0" smtClean="0"/>
              <a:t>1. </a:t>
            </a:r>
            <a:r>
              <a:rPr lang="en-US" dirty="0" smtClean="0"/>
              <a:t>Michael </a:t>
            </a:r>
            <a:r>
              <a:rPr lang="en-US" dirty="0" err="1" smtClean="0"/>
              <a:t>Baye</a:t>
            </a:r>
            <a:r>
              <a:rPr lang="en-US" dirty="0" smtClean="0"/>
              <a:t>, Jeff Prince</a:t>
            </a:r>
            <a:r>
              <a:rPr lang="uz-Cyrl-UZ" dirty="0" smtClean="0"/>
              <a:t>. </a:t>
            </a:r>
            <a:r>
              <a:rPr lang="en-US" dirty="0" smtClean="0"/>
              <a:t>Managerial Economics &amp; Business Strategy 10</a:t>
            </a:r>
            <a:r>
              <a:rPr lang="en-US" baseline="30000" dirty="0" smtClean="0"/>
              <a:t>th</a:t>
            </a:r>
            <a:r>
              <a:rPr lang="uz-Cyrl-UZ" dirty="0" smtClean="0"/>
              <a:t> </a:t>
            </a:r>
            <a:r>
              <a:rPr lang="en-US" dirty="0" smtClean="0"/>
              <a:t>Edition</a:t>
            </a:r>
            <a:r>
              <a:rPr lang="uz-Cyrl-UZ" dirty="0" smtClean="0"/>
              <a:t>. </a:t>
            </a:r>
            <a:r>
              <a:rPr lang="ru-RU" dirty="0" smtClean="0"/>
              <a:t>2021. 576 </a:t>
            </a:r>
            <a:r>
              <a:rPr lang="en-US" dirty="0" smtClean="0"/>
              <a:t>p.</a:t>
            </a:r>
            <a:endParaRPr lang="en-US" dirty="0"/>
          </a:p>
          <a:p>
            <a:r>
              <a:rPr lang="en-US" dirty="0"/>
              <a:t>2. </a:t>
            </a:r>
            <a:r>
              <a:rPr lang="en-US" dirty="0">
                <a:hlinkClick r:id="rId3" tooltip="Find all the author's books"/>
              </a:rPr>
              <a:t>James </a:t>
            </a:r>
            <a:r>
              <a:rPr lang="en-US" dirty="0" err="1">
                <a:hlinkClick r:id="rId3" tooltip="Find all the author's books"/>
              </a:rPr>
              <a:t>Brickley</a:t>
            </a:r>
            <a:r>
              <a:rPr lang="en-US" dirty="0"/>
              <a:t>, </a:t>
            </a:r>
            <a:r>
              <a:rPr lang="en-US" dirty="0">
                <a:hlinkClick r:id="rId4" tooltip="Find all the author's books"/>
              </a:rPr>
              <a:t>Clifford W. Smith</a:t>
            </a:r>
            <a:r>
              <a:rPr lang="en-US" dirty="0"/>
              <a:t>, </a:t>
            </a:r>
            <a:r>
              <a:rPr lang="en-US" dirty="0">
                <a:hlinkClick r:id="rId5" tooltip="Find all the author's books"/>
              </a:rPr>
              <a:t>Jerold L. Zimmerman</a:t>
            </a:r>
            <a:r>
              <a:rPr lang="en-US" dirty="0"/>
              <a:t>. Managerial Economics &amp; Organizational Architecture, 7th Edition, </a:t>
            </a:r>
            <a:r>
              <a:rPr lang="ru-RU" dirty="0"/>
              <a:t>2020</a:t>
            </a:r>
            <a:r>
              <a:rPr lang="en-US" dirty="0"/>
              <a:t>. </a:t>
            </a:r>
            <a:r>
              <a:rPr lang="ru-RU" dirty="0"/>
              <a:t>845</a:t>
            </a:r>
            <a:r>
              <a:rPr lang="en-US" dirty="0"/>
              <a:t> p.</a:t>
            </a:r>
            <a:endParaRPr lang="uz-Cyrl-UZ" dirty="0"/>
          </a:p>
          <a:p>
            <a:r>
              <a:rPr lang="uz-Cyrl-UZ" dirty="0"/>
              <a:t>3. </a:t>
            </a:r>
            <a:r>
              <a:rPr lang="en-US" dirty="0">
                <a:hlinkClick r:id="rId6" tooltip="Find all the author's books"/>
              </a:rPr>
              <a:t>Jeffrey M. </a:t>
            </a:r>
            <a:r>
              <a:rPr lang="en-US" dirty="0" err="1">
                <a:hlinkClick r:id="rId6" tooltip="Find all the author's books"/>
              </a:rPr>
              <a:t>Perloff</a:t>
            </a:r>
            <a:r>
              <a:rPr lang="en-US" dirty="0"/>
              <a:t>, </a:t>
            </a:r>
            <a:r>
              <a:rPr lang="en-US" dirty="0">
                <a:hlinkClick r:id="rId7" tooltip="Find all the author's books"/>
              </a:rPr>
              <a:t>James A. Brander</a:t>
            </a:r>
            <a:r>
              <a:rPr lang="uz-Cyrl-UZ" dirty="0"/>
              <a:t>. </a:t>
            </a:r>
            <a:r>
              <a:rPr lang="en-US" dirty="0"/>
              <a:t>Managerial economics and strategy</a:t>
            </a:r>
            <a:r>
              <a:rPr lang="uz-Cyrl-UZ" dirty="0"/>
              <a:t>. </a:t>
            </a:r>
            <a:r>
              <a:rPr lang="ru-RU" dirty="0"/>
              <a:t>2020. 720 </a:t>
            </a:r>
            <a:r>
              <a:rPr lang="en-US" dirty="0"/>
              <a:t>p.</a:t>
            </a:r>
          </a:p>
          <a:p>
            <a:endParaRPr lang="en-US" dirty="0"/>
          </a:p>
          <a:p>
            <a:endParaRPr lang="en-US" dirty="0" smtClean="0"/>
          </a:p>
          <a:p>
            <a:endParaRPr lang="ru-RU" dirty="0"/>
          </a:p>
        </p:txBody>
      </p:sp>
    </p:spTree>
    <p:extLst>
      <p:ext uri="{BB962C8B-B14F-4D97-AF65-F5344CB8AC3E}">
        <p14:creationId xmlns:p14="http://schemas.microsoft.com/office/powerpoint/2010/main" val="1605283349"/>
      </p:ext>
    </p:extLst>
  </p:cSld>
  <p:clrMapOvr>
    <a:masterClrMapping/>
  </p:clrMapOvr>
  <p:timing>
    <p:tnLst>
      <p:par>
        <p:cTn id="1" dur="indefinite" restart="never" nodeType="tmRoot"/>
      </p:par>
    </p:tnLst>
  </p:timing>
</p:sld>
</file>

<file path=ppt/theme/theme1.xml><?xml version="1.0" encoding="utf-8"?>
<a:theme xmlns:a="http://schemas.openxmlformats.org/drawingml/2006/main" name="uzb 16;9">
  <a:themeElements>
    <a:clrScheme name="Другая 1">
      <a:dk1>
        <a:srgbClr val="0B375B"/>
      </a:dk1>
      <a:lt1>
        <a:srgbClr val="FFFFFF"/>
      </a:lt1>
      <a:dk2>
        <a:srgbClr val="0B375B"/>
      </a:dk2>
      <a:lt2>
        <a:srgbClr val="FFFFFF"/>
      </a:lt2>
      <a:accent1>
        <a:srgbClr val="0B375B"/>
      </a:accent1>
      <a:accent2>
        <a:srgbClr val="7F7F7F"/>
      </a:accent2>
      <a:accent3>
        <a:srgbClr val="A5A5A5"/>
      </a:accent3>
      <a:accent4>
        <a:srgbClr val="0B375B"/>
      </a:accent4>
      <a:accent5>
        <a:srgbClr val="0B375B"/>
      </a:accent5>
      <a:accent6>
        <a:srgbClr val="0B375B"/>
      </a:accent6>
      <a:hlink>
        <a:srgbClr val="0B375B"/>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zb 16;9" id="{C393A175-1F4E-4CB5-821A-B5847CC5A683}" vid="{CD9B629A-8ED6-448F-A84B-DE4D60D082B2}"/>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uzb 16;9</Template>
  <TotalTime>854</TotalTime>
  <Words>1571</Words>
  <Application>Microsoft Office PowerPoint</Application>
  <PresentationFormat>Широкоэкранный</PresentationFormat>
  <Paragraphs>388</Paragraphs>
  <Slides>35</Slides>
  <Notes>9</Notes>
  <HiddenSlides>0</HiddenSlides>
  <MMClips>0</MMClips>
  <ScaleCrop>false</ScaleCrop>
  <HeadingPairs>
    <vt:vector size="8" baseType="variant">
      <vt:variant>
        <vt:lpstr>Использованные шрифты</vt:lpstr>
      </vt:variant>
      <vt:variant>
        <vt:i4>13</vt:i4>
      </vt:variant>
      <vt:variant>
        <vt:lpstr>Тема</vt:lpstr>
      </vt:variant>
      <vt:variant>
        <vt:i4>1</vt:i4>
      </vt:variant>
      <vt:variant>
        <vt:lpstr>Внедренные серверы OLE</vt:lpstr>
      </vt:variant>
      <vt:variant>
        <vt:i4>1</vt:i4>
      </vt:variant>
      <vt:variant>
        <vt:lpstr>Заголовки слайдов</vt:lpstr>
      </vt:variant>
      <vt:variant>
        <vt:i4>35</vt:i4>
      </vt:variant>
    </vt:vector>
  </HeadingPairs>
  <TitlesOfParts>
    <vt:vector size="50" baseType="lpstr">
      <vt:lpstr>Arial</vt:lpstr>
      <vt:lpstr>Arial Narrow</vt:lpstr>
      <vt:lpstr>Calibri</vt:lpstr>
      <vt:lpstr>Calibri Light</vt:lpstr>
      <vt:lpstr>Monotype Sorts</vt:lpstr>
      <vt:lpstr>Open Sans</vt:lpstr>
      <vt:lpstr>Symbol</vt:lpstr>
      <vt:lpstr>Times New Roman</vt:lpstr>
      <vt:lpstr>TimesNewRoman</vt:lpstr>
      <vt:lpstr>TimesNewRoman,Bold</vt:lpstr>
      <vt:lpstr>TimesNewRoman,BoldItalic</vt:lpstr>
      <vt:lpstr>TimesNewRoman,Italic</vt:lpstr>
      <vt:lpstr>Wingdings</vt:lpstr>
      <vt:lpstr>uzb 16;9</vt:lpstr>
      <vt:lpstr>Equation</vt:lpstr>
      <vt:lpstr>Компания харажатлари таҳлили. Компанияларда самарадорликни ўлчаш ва бошқариш</vt:lpstr>
      <vt:lpstr>Презентация PowerPoint</vt:lpstr>
      <vt:lpstr>Презентация PowerPoint</vt:lpstr>
      <vt:lpstr>Презентация PowerPoint</vt:lpstr>
      <vt:lpstr>Қайтариб бўлмайдиган харажатлар /Sunk Costs</vt:lpstr>
      <vt:lpstr>Презентация PowerPoint</vt:lpstr>
      <vt:lpstr>Презентация PowerPoint</vt:lpstr>
      <vt:lpstr>Презентация PowerPoint</vt:lpstr>
      <vt:lpstr>Презентация PowerPoint</vt:lpstr>
      <vt:lpstr>Ўзгарувчан харажатлар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Операцион “назорат дастаклари” (қийматни ташкил этувчи дарахт)</vt:lpstr>
      <vt:lpstr>Жалб қилинган капитал</vt:lpstr>
      <vt:lpstr>Даромад бўйича маълумотлар иерархияси: Молиявий ҳисоб</vt:lpstr>
      <vt:lpstr>Даромад бўйича маълумотлар иерархияси: Бошқарув ҳисоби</vt:lpstr>
      <vt:lpstr>Презентация PowerPoint</vt:lpstr>
      <vt:lpstr>Менежерлар учун бонуслар: мисоллар</vt:lpstr>
      <vt:lpstr>Самарадорликни ўлчаш вариантларини танлаш меъзони(1/2)</vt:lpstr>
      <vt:lpstr>Самарадорликни ўлчаш вариантларини танлаш меъзони </vt:lpstr>
      <vt:lpstr>Мақсадлар муштараклигини таъминлашнинг натижавийлигини ўлчаш: Мисол (1/3)</vt:lpstr>
      <vt:lpstr>Мақсадлар муштараклигини таъминлашнинг натижавийлигини ўлчаш: Мисол (2/3)</vt:lpstr>
      <vt:lpstr>Мақсадлар муштараклигини таъминлашнинг натижавийлигини ўлчаш : Мисол (3/3)</vt:lpstr>
      <vt:lpstr>Фойдаланилган адабиётлар рўйхати</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acer</cp:lastModifiedBy>
  <cp:revision>95</cp:revision>
  <dcterms:created xsi:type="dcterms:W3CDTF">2019-09-06T03:40:38Z</dcterms:created>
  <dcterms:modified xsi:type="dcterms:W3CDTF">2022-06-10T09:34:06Z</dcterms:modified>
</cp:coreProperties>
</file>