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8" r:id="rId2"/>
  </p:sldMasterIdLst>
  <p:notesMasterIdLst>
    <p:notesMasterId r:id="rId36"/>
  </p:notesMasterIdLst>
  <p:handoutMasterIdLst>
    <p:handoutMasterId r:id="rId37"/>
  </p:handoutMasterIdLst>
  <p:sldIdLst>
    <p:sldId id="2055" r:id="rId3"/>
    <p:sldId id="2090" r:id="rId4"/>
    <p:sldId id="2091" r:id="rId5"/>
    <p:sldId id="2092" r:id="rId6"/>
    <p:sldId id="2093" r:id="rId7"/>
    <p:sldId id="2094" r:id="rId8"/>
    <p:sldId id="2095" r:id="rId9"/>
    <p:sldId id="2096" r:id="rId10"/>
    <p:sldId id="2098" r:id="rId11"/>
    <p:sldId id="2099" r:id="rId12"/>
    <p:sldId id="2100" r:id="rId13"/>
    <p:sldId id="2101" r:id="rId14"/>
    <p:sldId id="2102" r:id="rId15"/>
    <p:sldId id="2103" r:id="rId16"/>
    <p:sldId id="2104" r:id="rId17"/>
    <p:sldId id="2105" r:id="rId18"/>
    <p:sldId id="2106" r:id="rId19"/>
    <p:sldId id="2107" r:id="rId20"/>
    <p:sldId id="2108" r:id="rId21"/>
    <p:sldId id="2109" r:id="rId22"/>
    <p:sldId id="2110" r:id="rId23"/>
    <p:sldId id="2111" r:id="rId24"/>
    <p:sldId id="2112" r:id="rId25"/>
    <p:sldId id="2113" r:id="rId26"/>
    <p:sldId id="2114" r:id="rId27"/>
    <p:sldId id="2115" r:id="rId28"/>
    <p:sldId id="2116" r:id="rId29"/>
    <p:sldId id="2117" r:id="rId30"/>
    <p:sldId id="2118" r:id="rId31"/>
    <p:sldId id="2119" r:id="rId32"/>
    <p:sldId id="2120" r:id="rId33"/>
    <p:sldId id="2121" r:id="rId34"/>
    <p:sldId id="2122" r:id="rId35"/>
  </p:sldIdLst>
  <p:sldSz cx="12192000" cy="6858000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2D4D"/>
    <a:srgbClr val="0B375A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88" autoAdjust="0"/>
    <p:restoredTop sz="92986" autoAdjust="0"/>
  </p:normalViewPr>
  <p:slideViewPr>
    <p:cSldViewPr snapToGrid="0">
      <p:cViewPr varScale="1">
        <p:scale>
          <a:sx n="81" d="100"/>
          <a:sy n="81" d="100"/>
        </p:scale>
        <p:origin x="77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39" d="100"/>
          <a:sy n="39" d="100"/>
        </p:scale>
        <p:origin x="264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021A2E-FF8A-491E-97BE-E56DC0D03C3F}" type="datetimeFigureOut">
              <a:rPr lang="ru-RU" smtClean="0"/>
              <a:t>26.02.2022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93F1F-F803-4E75-9687-2A48058432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6039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26.02.2022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98CB7B1-8312-436A-8BF1-308D4791013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6655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-16992600" y="-11796713"/>
            <a:ext cx="22159913" cy="1246505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sp>
      <p:sp>
        <p:nvSpPr>
          <p:cNvPr id="24578" name="Text Box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57825" cy="40862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22351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p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3FC-9E2A-4602-9D6B-7CB7A5D46DD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380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12CB95-194F-4112-B6D9-ED045BE6087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138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1A93ED-4931-41B4-8CA2-C0E60E6700FE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456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45D4B7-F9E5-46A3-B370-D65D36B452E3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0736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70F072-1C49-4671-8574-97D058EEB46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76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EEB9A1F-F8D8-4877-B719-EDF6A378381F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5233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441E83-8987-45BD-9C74-0B6A88B2A24A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701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F14954-94D0-4144-9BEE-C3F51F7F0E6C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6412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92FA2C-4212-4E73-BF7F-DA9B524372F7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717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52D4C0-7BB9-4972-B456-6091936A072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218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8EE6BC-3CC5-4CEA-8860-0CC700BC525D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2063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>
            <a:normAutofit/>
          </a:bodyPr>
          <a:lstStyle>
            <a:lvl1pPr marL="0" indent="0">
              <a:buNone/>
              <a:defRPr sz="1200" b="0" i="0">
                <a:ln>
                  <a:noFill/>
                </a:ln>
                <a:solidFill>
                  <a:schemeClr val="tx2"/>
                </a:solidFill>
                <a:latin typeface="Roboto Regular" charset="0"/>
                <a:ea typeface="Roboto Regular" charset="0"/>
                <a:cs typeface="Roboto Regular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102542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9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4902982" y="5704465"/>
            <a:ext cx="7307772" cy="577328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914400" y="1454333"/>
            <a:ext cx="7157200" cy="39492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373625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/>
          <p:nvPr/>
        </p:nvSpPr>
        <p:spPr>
          <a:xfrm>
            <a:off x="7596285" y="3514025"/>
            <a:ext cx="1185600" cy="395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9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25" name="Google Shape;25;p3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26" name="Google Shape;26;p3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28" name="Google Shape;28;p3"/>
          <p:cNvGrpSpPr/>
          <p:nvPr/>
        </p:nvGrpSpPr>
        <p:grpSpPr>
          <a:xfrm rot="10800000" flipH="1">
            <a:off x="-2" y="3899768"/>
            <a:ext cx="8785449" cy="2703024"/>
            <a:chOff x="-9894852" y="-4493254"/>
            <a:chExt cx="21200407" cy="6522740"/>
          </a:xfrm>
        </p:grpSpPr>
        <p:sp>
          <p:nvSpPr>
            <p:cNvPr id="29" name="Google Shape;29;p3"/>
            <p:cNvSpPr/>
            <p:nvPr/>
          </p:nvSpPr>
          <p:spPr>
            <a:xfrm>
              <a:off x="-9894852" y="-4493114"/>
              <a:ext cx="146853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31" name="Google Shape;31;p3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32" name="Google Shape;32;p3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33" name="Google Shape;33;p3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34" name="Google Shape;34;p3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5" name="Google Shape;35;p3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36" name="Google Shape;36;p3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37" name="Google Shape;37;p3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8" name="Google Shape;38;p3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39" name="Google Shape;39;p3"/>
          <p:cNvSpPr txBox="1">
            <a:spLocks noGrp="1"/>
          </p:cNvSpPr>
          <p:nvPr>
            <p:ph type="ctrTitle"/>
          </p:nvPr>
        </p:nvSpPr>
        <p:spPr>
          <a:xfrm>
            <a:off x="618033" y="3828197"/>
            <a:ext cx="5459200" cy="15464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4000"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ubTitle" idx="1"/>
          </p:nvPr>
        </p:nvSpPr>
        <p:spPr>
          <a:xfrm>
            <a:off x="618033" y="5300599"/>
            <a:ext cx="5459200" cy="1046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1pPr>
            <a:lvl2pPr lvl="1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2pPr>
            <a:lvl3pPr lvl="2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3pPr>
            <a:lvl4pPr lvl="3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4pPr>
            <a:lvl5pPr lvl="4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5pPr>
            <a:lvl6pPr lvl="5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6pPr>
            <a:lvl7pPr lvl="6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7pPr>
            <a:lvl8pPr lvl="7" rtl="0">
              <a:spcBef>
                <a:spcPts val="1333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8pPr>
            <a:lvl9pPr lvl="8" rtl="0">
              <a:spcBef>
                <a:spcPts val="1333"/>
              </a:spcBef>
              <a:spcAft>
                <a:spcPts val="1333"/>
              </a:spcAft>
              <a:buClr>
                <a:schemeClr val="accent5"/>
              </a:buClr>
              <a:buSzPts val="2000"/>
              <a:buNone/>
              <a:defRPr sz="27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1913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oogle Shape;43;p4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44" name="Google Shape;44;p4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45" name="Google Shape;45;p4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46" name="Google Shape;46;p4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47" name="Google Shape;47;p4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48" name="Google Shape;48;p4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49" name="Google Shape;49;p4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50" name="Google Shape;50;p4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51" name="Google Shape;51;p4"/>
          <p:cNvSpPr/>
          <p:nvPr/>
        </p:nvSpPr>
        <p:spPr>
          <a:xfrm>
            <a:off x="10059311" y="877033"/>
            <a:ext cx="1732400" cy="5772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9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52" name="Google Shape;52;p4"/>
          <p:cNvGrpSpPr/>
          <p:nvPr/>
        </p:nvGrpSpPr>
        <p:grpSpPr>
          <a:xfrm>
            <a:off x="0" y="-9451"/>
            <a:ext cx="11548531" cy="6867451"/>
            <a:chOff x="0" y="-7088"/>
            <a:chExt cx="8661398" cy="5150588"/>
          </a:xfrm>
        </p:grpSpPr>
        <p:sp>
          <p:nvSpPr>
            <p:cNvPr id="53" name="Google Shape;53;p4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" name="Google Shape;54;p4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55" name="Google Shape;55;p4"/>
          <p:cNvGrpSpPr/>
          <p:nvPr/>
        </p:nvGrpSpPr>
        <p:grpSpPr>
          <a:xfrm rot="10800000" flipH="1">
            <a:off x="2" y="1454351"/>
            <a:ext cx="11796669" cy="3949300"/>
            <a:chOff x="-8178042" y="-4493254"/>
            <a:chExt cx="19483598" cy="6522736"/>
          </a:xfrm>
        </p:grpSpPr>
        <p:sp>
          <p:nvSpPr>
            <p:cNvPr id="56" name="Google Shape;56;p4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57" name="Google Shape;57;p4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sp>
        <p:nvSpPr>
          <p:cNvPr id="58" name="Google Shape;58;p4"/>
          <p:cNvSpPr txBox="1">
            <a:spLocks noGrp="1"/>
          </p:cNvSpPr>
          <p:nvPr>
            <p:ph type="body" idx="1"/>
          </p:nvPr>
        </p:nvSpPr>
        <p:spPr>
          <a:xfrm>
            <a:off x="1106367" y="1602667"/>
            <a:ext cx="6787600" cy="3660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558786" rtl="0">
              <a:spcBef>
                <a:spcPts val="800"/>
              </a:spcBef>
              <a:spcAft>
                <a:spcPts val="0"/>
              </a:spcAft>
              <a:buClr>
                <a:srgbClr val="FFFFFF"/>
              </a:buClr>
              <a:buSzPts val="3000"/>
              <a:buChar char="▰"/>
              <a:defRPr sz="4000" i="1">
                <a:solidFill>
                  <a:srgbClr val="FFFFFF"/>
                </a:solidFill>
              </a:defRPr>
            </a:lvl1pPr>
            <a:lvl2pPr marL="1219170" lvl="1" indent="-558786" rtl="0">
              <a:spcBef>
                <a:spcPts val="64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2pPr>
            <a:lvl3pPr marL="1828754" lvl="2" indent="-558786" rtl="0">
              <a:spcBef>
                <a:spcPts val="64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3pPr>
            <a:lvl4pPr marL="2438339" lvl="3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4pPr>
            <a:lvl5pPr marL="3047924" lvl="4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5pPr>
            <a:lvl6pPr marL="3657509" lvl="5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6pPr>
            <a:lvl7pPr marL="4267093" lvl="6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7pPr>
            <a:lvl8pPr marL="4876678" lvl="7" indent="-558786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8pPr>
            <a:lvl9pPr marL="5486263" lvl="8" indent="-558786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4000"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59" name="Google Shape;59;p4"/>
          <p:cNvSpPr txBox="1"/>
          <p:nvPr/>
        </p:nvSpPr>
        <p:spPr>
          <a:xfrm>
            <a:off x="382133" y="1352767"/>
            <a:ext cx="9020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9600" b="1" kern="0">
                <a:solidFill>
                  <a:srgbClr val="FF9800"/>
                </a:solidFill>
                <a:cs typeface="Arial"/>
                <a:sym typeface="Arial"/>
              </a:rPr>
              <a:t>“</a:t>
            </a:r>
            <a:endParaRPr sz="9600" b="1" kern="0">
              <a:solidFill>
                <a:srgbClr val="FF9800"/>
              </a:solidFill>
              <a:cs typeface="Arial"/>
              <a:sym typeface="Arial"/>
            </a:endParaRPr>
          </a:p>
        </p:txBody>
      </p:sp>
      <p:sp>
        <p:nvSpPr>
          <p:cNvPr id="60" name="Google Shape;60;p4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6776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63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4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71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2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3368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1085700" y="2050651"/>
            <a:ext cx="4504400" cy="3632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700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7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5861497" y="2050651"/>
            <a:ext cx="4504400" cy="3632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74121">
              <a:spcBef>
                <a:spcPts val="800"/>
              </a:spcBef>
              <a:spcAft>
                <a:spcPts val="0"/>
              </a:spcAft>
              <a:buSzPts val="2000"/>
              <a:buChar char="▰"/>
              <a:defRPr sz="2700"/>
            </a:lvl1pPr>
            <a:lvl2pPr marL="1219170" lvl="1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2pPr>
            <a:lvl3pPr marL="1828754" lvl="2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3pPr>
            <a:lvl4pPr marL="2438339" lvl="3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4pPr>
            <a:lvl5pPr marL="3047924" lvl="4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5pPr>
            <a:lvl6pPr marL="3657509" lvl="5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6pPr>
            <a:lvl7pPr marL="4267093" lvl="6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7pPr>
            <a:lvl8pPr marL="4876678" lvl="7" indent="-474121">
              <a:spcBef>
                <a:spcPts val="1333"/>
              </a:spcBef>
              <a:spcAft>
                <a:spcPts val="0"/>
              </a:spcAft>
              <a:buSzPts val="2000"/>
              <a:buChar char="▻"/>
              <a:defRPr sz="2700"/>
            </a:lvl8pPr>
            <a:lvl9pPr marL="5486263" lvl="8" indent="-474121">
              <a:spcBef>
                <a:spcPts val="1333"/>
              </a:spcBef>
              <a:spcAft>
                <a:spcPts val="1333"/>
              </a:spcAft>
              <a:buSzPts val="2000"/>
              <a:buChar char="▻"/>
              <a:defRPr sz="27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8484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oogle Shape;103;p7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104" name="Google Shape;104;p7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05" name="Google Shape;105;p7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06" name="Google Shape;106;p7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7" name="Google Shape;107;p7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08" name="Google Shape;108;p7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09" name="Google Shape;109;p7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10" name="Google Shape;110;p7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11" name="Google Shape;111;p7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112" name="Google Shape;112;p7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13" name="Google Shape;113;p7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14" name="Google Shape;114;p7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7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16" name="Google Shape;116;p7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17" name="Google Shape;117;p7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7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19" name="Google Shape;119;p7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7"/>
          <p:cNvSpPr txBox="1">
            <a:spLocks noGrp="1"/>
          </p:cNvSpPr>
          <p:nvPr>
            <p:ph type="body" idx="1"/>
          </p:nvPr>
        </p:nvSpPr>
        <p:spPr>
          <a:xfrm>
            <a:off x="1160600" y="2060101"/>
            <a:ext cx="2997200" cy="3613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▰"/>
              <a:defRPr sz="2400"/>
            </a:lvl1pPr>
            <a:lvl2pPr marL="1219170" lvl="1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2pPr>
            <a:lvl3pPr marL="1828754" lvl="2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3pPr>
            <a:lvl4pPr marL="2438339" lvl="3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4pPr>
            <a:lvl5pPr marL="3047924" lvl="4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5pPr>
            <a:lvl6pPr marL="3657509" lvl="5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6pPr>
            <a:lvl7pPr marL="4267093" lvl="6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7pPr>
            <a:lvl8pPr marL="4876678" lvl="7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8pPr>
            <a:lvl9pPr marL="5486263" lvl="8" indent="-457189" rtl="0">
              <a:spcBef>
                <a:spcPts val="1333"/>
              </a:spcBef>
              <a:spcAft>
                <a:spcPts val="1333"/>
              </a:spcAft>
              <a:buSzPts val="1800"/>
              <a:buChar char="▻"/>
              <a:defRPr sz="2400"/>
            </a:lvl9pPr>
          </a:lstStyle>
          <a:p>
            <a:endParaRPr/>
          </a:p>
        </p:txBody>
      </p:sp>
      <p:sp>
        <p:nvSpPr>
          <p:cNvPr id="121" name="Google Shape;121;p7"/>
          <p:cNvSpPr txBox="1">
            <a:spLocks noGrp="1"/>
          </p:cNvSpPr>
          <p:nvPr>
            <p:ph type="body" idx="2"/>
          </p:nvPr>
        </p:nvSpPr>
        <p:spPr>
          <a:xfrm>
            <a:off x="4311516" y="2060101"/>
            <a:ext cx="2997200" cy="3613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▰"/>
              <a:defRPr sz="2400"/>
            </a:lvl1pPr>
            <a:lvl2pPr marL="1219170" lvl="1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2pPr>
            <a:lvl3pPr marL="1828754" lvl="2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3pPr>
            <a:lvl4pPr marL="2438339" lvl="3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4pPr>
            <a:lvl5pPr marL="3047924" lvl="4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5pPr>
            <a:lvl6pPr marL="3657509" lvl="5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6pPr>
            <a:lvl7pPr marL="4267093" lvl="6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7pPr>
            <a:lvl8pPr marL="4876678" lvl="7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8pPr>
            <a:lvl9pPr marL="5486263" lvl="8" indent="-457189" rtl="0">
              <a:spcBef>
                <a:spcPts val="1333"/>
              </a:spcBef>
              <a:spcAft>
                <a:spcPts val="1333"/>
              </a:spcAft>
              <a:buSzPts val="1800"/>
              <a:buChar char="▻"/>
              <a:defRPr sz="2400"/>
            </a:lvl9pPr>
          </a:lstStyle>
          <a:p>
            <a:endParaRPr/>
          </a:p>
        </p:txBody>
      </p:sp>
      <p:sp>
        <p:nvSpPr>
          <p:cNvPr id="122" name="Google Shape;122;p7"/>
          <p:cNvSpPr txBox="1">
            <a:spLocks noGrp="1"/>
          </p:cNvSpPr>
          <p:nvPr>
            <p:ph type="body" idx="3"/>
          </p:nvPr>
        </p:nvSpPr>
        <p:spPr>
          <a:xfrm>
            <a:off x="7387533" y="2060101"/>
            <a:ext cx="2997200" cy="36132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▰"/>
              <a:defRPr sz="2400"/>
            </a:lvl1pPr>
            <a:lvl2pPr marL="1219170" lvl="1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2pPr>
            <a:lvl3pPr marL="1828754" lvl="2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3pPr>
            <a:lvl4pPr marL="2438339" lvl="3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4pPr>
            <a:lvl5pPr marL="3047924" lvl="4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5pPr>
            <a:lvl6pPr marL="3657509" lvl="5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6pPr>
            <a:lvl7pPr marL="4267093" lvl="6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7pPr>
            <a:lvl8pPr marL="4876678" lvl="7" indent="-457189" rtl="0">
              <a:spcBef>
                <a:spcPts val="1333"/>
              </a:spcBef>
              <a:spcAft>
                <a:spcPts val="0"/>
              </a:spcAft>
              <a:buSzPts val="1800"/>
              <a:buChar char="▻"/>
              <a:defRPr sz="2400"/>
            </a:lvl8pPr>
            <a:lvl9pPr marL="5486263" lvl="8" indent="-457189" rtl="0">
              <a:spcBef>
                <a:spcPts val="1333"/>
              </a:spcBef>
              <a:spcAft>
                <a:spcPts val="1333"/>
              </a:spcAft>
              <a:buSzPts val="1800"/>
              <a:buChar char="▻"/>
              <a:defRPr sz="2400"/>
            </a:lvl9pPr>
          </a:lstStyle>
          <a:p>
            <a:endParaRPr/>
          </a:p>
        </p:txBody>
      </p:sp>
      <p:sp>
        <p:nvSpPr>
          <p:cNvPr id="123" name="Google Shape;123;p7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496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3803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9"/>
          <p:cNvGrpSpPr/>
          <p:nvPr/>
        </p:nvGrpSpPr>
        <p:grpSpPr>
          <a:xfrm>
            <a:off x="3288185" y="5963632"/>
            <a:ext cx="8915767" cy="894393"/>
            <a:chOff x="5589288" y="4472723"/>
            <a:chExt cx="6686825" cy="670795"/>
          </a:xfrm>
        </p:grpSpPr>
        <p:sp>
          <p:nvSpPr>
            <p:cNvPr id="145" name="Google Shape;145;p9"/>
            <p:cNvSpPr/>
            <p:nvPr/>
          </p:nvSpPr>
          <p:spPr>
            <a:xfrm rot="10800000">
              <a:off x="5589288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46" name="Google Shape;146;p9"/>
            <p:cNvGrpSpPr/>
            <p:nvPr/>
          </p:nvGrpSpPr>
          <p:grpSpPr>
            <a:xfrm flipH="1">
              <a:off x="5748896" y="4472723"/>
              <a:ext cx="6527217" cy="670795"/>
              <a:chOff x="-10101302" y="330075"/>
              <a:chExt cx="16532971" cy="1699506"/>
            </a:xfrm>
          </p:grpSpPr>
          <p:sp>
            <p:nvSpPr>
              <p:cNvPr id="147" name="Google Shape;147;p9"/>
              <p:cNvSpPr/>
              <p:nvPr/>
            </p:nvSpPr>
            <p:spPr>
              <a:xfrm>
                <a:off x="-10101302" y="330081"/>
                <a:ext cx="148464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48" name="Google Shape;148;p9"/>
              <p:cNvSpPr/>
              <p:nvPr/>
            </p:nvSpPr>
            <p:spPr>
              <a:xfrm>
                <a:off x="4732169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49" name="Google Shape;149;p9"/>
            <p:cNvGrpSpPr/>
            <p:nvPr/>
          </p:nvGrpSpPr>
          <p:grpSpPr>
            <a:xfrm flipH="1">
              <a:off x="5592255" y="4646738"/>
              <a:ext cx="6682918" cy="304563"/>
              <a:chOff x="-30922586" y="330075"/>
              <a:chExt cx="37293070" cy="1699569"/>
            </a:xfrm>
          </p:grpSpPr>
          <p:sp>
            <p:nvSpPr>
              <p:cNvPr id="150" name="Google Shape;150;p9"/>
              <p:cNvSpPr/>
              <p:nvPr/>
            </p:nvSpPr>
            <p:spPr>
              <a:xfrm>
                <a:off x="-30922586" y="330144"/>
                <a:ext cx="355881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1" name="Google Shape;151;p9"/>
              <p:cNvSpPr/>
              <p:nvPr/>
            </p:nvSpPr>
            <p:spPr>
              <a:xfrm>
                <a:off x="4670984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52" name="Google Shape;152;p9"/>
          <p:cNvSpPr txBox="1">
            <a:spLocks noGrp="1"/>
          </p:cNvSpPr>
          <p:nvPr>
            <p:ph type="body" idx="1"/>
          </p:nvPr>
        </p:nvSpPr>
        <p:spPr>
          <a:xfrm>
            <a:off x="3577067" y="6182000"/>
            <a:ext cx="80056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marL="609585" lvl="0" indent="-304792">
              <a:spcBef>
                <a:spcPts val="0"/>
              </a:spcBef>
              <a:spcAft>
                <a:spcPts val="0"/>
              </a:spcAft>
              <a:buSzPts val="1300"/>
              <a:buNone/>
              <a:defRPr sz="1700"/>
            </a:lvl1pPr>
          </a:lstStyle>
          <a:p>
            <a:endParaRPr/>
          </a:p>
        </p:txBody>
      </p:sp>
      <p:sp>
        <p:nvSpPr>
          <p:cNvPr id="153" name="Google Shape;153;p9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grpSp>
        <p:nvGrpSpPr>
          <p:cNvPr id="154" name="Google Shape;154;p9"/>
          <p:cNvGrpSpPr/>
          <p:nvPr/>
        </p:nvGrpSpPr>
        <p:grpSpPr>
          <a:xfrm rot="10800000">
            <a:off x="-11" y="-2"/>
            <a:ext cx="2937107" cy="894393"/>
            <a:chOff x="5575242" y="4472723"/>
            <a:chExt cx="2202830" cy="670795"/>
          </a:xfrm>
        </p:grpSpPr>
        <p:sp>
          <p:nvSpPr>
            <p:cNvPr id="155" name="Google Shape;155;p9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56" name="Google Shape;156;p9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57" name="Google Shape;157;p9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8" name="Google Shape;158;p9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59" name="Google Shape;159;p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0" name="Google Shape;160;p9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61" name="Google Shape;161;p9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447498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63;p10"/>
          <p:cNvGrpSpPr/>
          <p:nvPr/>
        </p:nvGrpSpPr>
        <p:grpSpPr>
          <a:xfrm rot="10800000">
            <a:off x="-11" y="-2"/>
            <a:ext cx="2937107" cy="894393"/>
            <a:chOff x="5575242" y="4472723"/>
            <a:chExt cx="2202830" cy="670795"/>
          </a:xfrm>
        </p:grpSpPr>
        <p:sp>
          <p:nvSpPr>
            <p:cNvPr id="164" name="Google Shape;164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65" name="Google Shape;165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6" name="Google Shape;166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67" name="Google Shape;167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68" name="Google Shape;168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9" name="Google Shape;169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70" name="Google Shape;170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71" name="Google Shape;171;p10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172" name="Google Shape;172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9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73" name="Google Shape;173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4" name="Google Shape;174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75" name="Google Shape;175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76" name="Google Shape;176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7" name="Google Shape;177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78" name="Google Shape;178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9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79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170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683066-7D9F-4091-8996-C7C64A359FF1}" type="datetime1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26.02.2022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48EF8C-AE77-4412-BF40-D8A2B39CC2C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15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7" r:id="rId12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011200" cy="10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sz="20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600" b="1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37791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362132" y="4571983"/>
            <a:ext cx="9576088" cy="522781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Понятие стратегического управления</a:t>
            </a:r>
            <a:endParaRPr lang="ru-RU" sz="36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362131" y="5095014"/>
            <a:ext cx="9576089" cy="2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846811" y="5445763"/>
            <a:ext cx="654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377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Стратегия управления проектами</a:t>
            </a:r>
            <a:endParaRPr lang="uz-Cyrl-UZ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lvl="0" algn="ctr" defTabSz="914377">
              <a:defRPr/>
            </a:pPr>
            <a:r>
              <a:rPr lang="ru-RU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Презентация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uz-Cyrl-UZ" dirty="0">
                <a:solidFill>
                  <a:prstClr val="white"/>
                </a:solidFill>
                <a:latin typeface="Century Gothic" panose="020B0502020202020204" pitchFamily="34" charset="0"/>
              </a:rPr>
              <a:t>– </a:t>
            </a:r>
            <a:r>
              <a:rPr lang="uz-Cyrl-UZ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01ХБА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722475"/>
            <a:ext cx="1651000" cy="16609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006" y="195762"/>
            <a:ext cx="4565261" cy="437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55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3" b="7643"/>
          <a:stretch>
            <a:fillRect/>
          </a:stretch>
        </p:blipFill>
        <p:spPr/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EB71FC-1858-4A4F-95AF-F03F8523B8C8}"/>
              </a:ext>
            </a:extLst>
          </p:cNvPr>
          <p:cNvSpPr txBox="1"/>
          <p:nvPr/>
        </p:nvSpPr>
        <p:spPr>
          <a:xfrm>
            <a:off x="280416" y="5786310"/>
            <a:ext cx="11634757" cy="1047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563" algn="just" defTabSz="914377">
              <a:lnSpc>
                <a:spcPct val="90000"/>
              </a:lnSpc>
              <a:spcBef>
                <a:spcPts val="1000"/>
              </a:spcBef>
              <a:spcAft>
                <a:spcPts val="300"/>
              </a:spcAft>
            </a:pP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Стратегия – это общий план для достижения одной или нескольких долгосрочных или общих целей в условиях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неопределенности. Она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описывает, как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цель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(цели) </a:t>
            </a:r>
            <a:r>
              <a:rPr lang="ru-RU" sz="23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будет достигнута </a:t>
            </a:r>
            <a:r>
              <a:rPr lang="ru-RU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с помощью средств (ресурсов).</a:t>
            </a:r>
            <a:endParaRPr lang="en-US" sz="2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92683946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Стратегический менеджмент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465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Roboto Condensed Light"/>
              </a:rPr>
              <a:t>Стратегический менеджмент </a:t>
            </a:r>
            <a:r>
              <a:rPr lang="ru-RU" sz="2400" dirty="0">
                <a:latin typeface="Roboto Condensed Light"/>
              </a:rPr>
              <a:t>— это процесс постановки целей, процедур и задач, направленный на повышение конкурентоспособности компании. Как правило, стратегическое управление рассматривает эффективное использование персонала и ресурсов для достижения этих целей.</a:t>
            </a:r>
          </a:p>
          <a:p>
            <a:pPr marL="114300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ru-RU" sz="2400" dirty="0">
              <a:latin typeface="Roboto Condensed Light"/>
            </a:endParaRPr>
          </a:p>
          <a:p>
            <a:pPr marL="114300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Roboto Condensed Light"/>
              </a:rPr>
              <a:t>Стратегический менеджмент </a:t>
            </a:r>
            <a:r>
              <a:rPr lang="ru-RU" sz="2400" dirty="0">
                <a:latin typeface="Roboto Condensed Light"/>
              </a:rPr>
              <a:t>основан на четком понимании компанией:</a:t>
            </a:r>
            <a:endParaRPr lang="en-US" sz="2400" dirty="0">
              <a:latin typeface="Roboto Condensed Light"/>
            </a:endParaRPr>
          </a:p>
          <a:p>
            <a:pPr marL="91440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Roboto Condensed Light"/>
              </a:rPr>
              <a:t>её миссии;</a:t>
            </a:r>
          </a:p>
          <a:p>
            <a:pPr marL="914400"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Roboto Condensed Light"/>
              </a:rPr>
              <a:t>её видения того, где она хочет быть в будущем; и</a:t>
            </a:r>
          </a:p>
          <a:p>
            <a:pPr marL="9144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latin typeface="Roboto Condensed Light"/>
              </a:rPr>
              <a:t>ценности, которыми она будет руководствоваться </a:t>
            </a:r>
            <a:br>
              <a:rPr lang="ru-RU" sz="2400" dirty="0">
                <a:latin typeface="Roboto Condensed Light"/>
              </a:rPr>
            </a:br>
            <a:r>
              <a:rPr lang="ru-RU" sz="2400" dirty="0">
                <a:latin typeface="Roboto Condensed Light"/>
              </a:rPr>
              <a:t>в своих действиях.</a:t>
            </a:r>
            <a:endParaRPr lang="ru-RU" sz="2400" dirty="0">
              <a:solidFill>
                <a:srgbClr val="263248"/>
              </a:solidFill>
              <a:latin typeface="Roboto Condensed Light"/>
            </a:endParaRPr>
          </a:p>
        </p:txBody>
      </p:sp>
    </p:spTree>
    <p:extLst>
      <p:ext uri="{BB962C8B-B14F-4D97-AF65-F5344CB8AC3E}">
        <p14:creationId xmlns:p14="http://schemas.microsoft.com/office/powerpoint/2010/main" val="394340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Стратегический менеджмент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4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5337544" y="1669324"/>
            <a:ext cx="6121184" cy="4285822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400" dirty="0">
                <a:latin typeface="Roboto Condensed Light"/>
              </a:rPr>
              <a:t>В условиях растущей </a:t>
            </a:r>
            <a:r>
              <a:rPr lang="ru-RU" sz="2400" b="1" dirty="0">
                <a:solidFill>
                  <a:srgbClr val="002060"/>
                </a:solidFill>
                <a:latin typeface="Roboto Condensed Light"/>
              </a:rPr>
              <a:t>конкуренции</a:t>
            </a:r>
            <a:r>
              <a:rPr lang="ru-RU" sz="2400" dirty="0">
                <a:latin typeface="Roboto Condensed Light"/>
              </a:rPr>
              <a:t> в мире каждая компания старается расставить приоритеты в своей эффективности и повысить свою </a:t>
            </a:r>
            <a:r>
              <a:rPr lang="ru-RU" sz="2400" b="1" dirty="0" smtClean="0">
                <a:solidFill>
                  <a:srgbClr val="002060"/>
                </a:solidFill>
                <a:latin typeface="Roboto Condensed Light"/>
              </a:rPr>
              <a:t>конкурентоспособность</a:t>
            </a:r>
            <a:r>
              <a:rPr lang="ru-RU" sz="2400" dirty="0" smtClean="0">
                <a:latin typeface="Roboto Condensed Light"/>
              </a:rPr>
              <a:t>.</a:t>
            </a:r>
            <a:endParaRPr lang="ru-RU" sz="2400" dirty="0">
              <a:latin typeface="Roboto Condensed Light"/>
            </a:endParaRPr>
          </a:p>
          <a:p>
            <a:pPr marL="0" indent="0" algn="just">
              <a:buNone/>
            </a:pPr>
            <a:r>
              <a:rPr lang="ru-RU" sz="2400" dirty="0">
                <a:latin typeface="Roboto Condensed Light"/>
              </a:rPr>
              <a:t>Проблема стратегического управления актуальна в связи с:</a:t>
            </a:r>
            <a:endParaRPr lang="en-US" sz="2400" dirty="0" smtClean="0">
              <a:latin typeface="Roboto Condensed Light"/>
            </a:endParaRPr>
          </a:p>
          <a:p>
            <a:pPr marL="365125" indent="-342900"/>
            <a:r>
              <a:rPr lang="ru-RU" sz="2400" dirty="0" smtClean="0">
                <a:latin typeface="Roboto Condensed Light"/>
              </a:rPr>
              <a:t>владением </a:t>
            </a:r>
            <a:r>
              <a:rPr lang="ru-RU" sz="2400" dirty="0">
                <a:latin typeface="Roboto Condensed Light"/>
              </a:rPr>
              <a:t>современными методами оценки </a:t>
            </a:r>
            <a:r>
              <a:rPr lang="ru-RU" sz="2400" b="1" dirty="0">
                <a:solidFill>
                  <a:srgbClr val="002060"/>
                </a:solidFill>
                <a:latin typeface="Roboto Condensed Light"/>
              </a:rPr>
              <a:t>конкурентоспособности</a:t>
            </a:r>
            <a:r>
              <a:rPr lang="ru-RU" sz="2400" dirty="0">
                <a:latin typeface="Roboto Condensed Light"/>
              </a:rPr>
              <a:t>;</a:t>
            </a:r>
          </a:p>
          <a:p>
            <a:pPr marL="365125" indent="-342900"/>
            <a:r>
              <a:rPr lang="ru-RU" sz="2400" dirty="0" smtClean="0">
                <a:latin typeface="Roboto Condensed Light"/>
              </a:rPr>
              <a:t>механизмами </a:t>
            </a:r>
            <a:r>
              <a:rPr lang="ru-RU" sz="2400" dirty="0">
                <a:latin typeface="Roboto Condensed Light"/>
              </a:rPr>
              <a:t>разработки </a:t>
            </a:r>
            <a:r>
              <a:rPr lang="ru-RU" sz="2400" b="1" dirty="0">
                <a:solidFill>
                  <a:srgbClr val="002060"/>
                </a:solidFill>
                <a:latin typeface="Roboto Condensed Light"/>
              </a:rPr>
              <a:t>конкурентных</a:t>
            </a:r>
            <a:r>
              <a:rPr lang="ru-RU" sz="2400" dirty="0">
                <a:latin typeface="Roboto Condensed Light"/>
              </a:rPr>
              <a:t> стратегий.</a:t>
            </a:r>
            <a:endParaRPr lang="en-US" sz="2400" dirty="0">
              <a:latin typeface="Roboto Condensed Light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2" t="26202" r="2917" b="4031"/>
          <a:stretch/>
        </p:blipFill>
        <p:spPr>
          <a:xfrm>
            <a:off x="10626" y="1977656"/>
            <a:ext cx="5362674" cy="4880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1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Стратегический менеджмент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5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Сегодня необходимо критически осмыслить накопившиеся проблемы, чтобы найти пути их решения</a:t>
            </a:r>
            <a:r>
              <a:rPr lang="ru-RU" sz="2400" dirty="0" smtClean="0">
                <a:latin typeface="Roboto Condensed Light"/>
              </a:rPr>
              <a:t>.</a:t>
            </a:r>
          </a:p>
          <a:p>
            <a:pPr marL="365125" indent="-365125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 Light"/>
            </a:endParaRPr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Это касается всех элементов управления, но прежде всего стратегических аспектов управления хозяйствующими субъектами</a:t>
            </a:r>
            <a:r>
              <a:rPr lang="ru-RU" sz="2400" dirty="0" smtClean="0">
                <a:latin typeface="Roboto Condensed Light"/>
              </a:rPr>
              <a:t>.</a:t>
            </a:r>
          </a:p>
          <a:p>
            <a:pPr marL="365125" indent="-365125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 Light"/>
            </a:endParaRPr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Именно это направление управленческой деятельности является «</a:t>
            </a:r>
            <a:r>
              <a:rPr lang="ru-RU" sz="2400" b="1" i="1" dirty="0">
                <a:solidFill>
                  <a:srgbClr val="002060"/>
                </a:solidFill>
                <a:latin typeface="Roboto Condensed Light"/>
              </a:rPr>
              <a:t>слабым звеном во всей цепи управления</a:t>
            </a:r>
            <a:r>
              <a:rPr lang="ru-RU" sz="2400" dirty="0">
                <a:latin typeface="Roboto Condensed Light"/>
              </a:rPr>
              <a:t>» и зачастую сводит на нет достигнутый менеджерами положительный эффект</a:t>
            </a:r>
            <a:r>
              <a:rPr lang="ru-RU" sz="2400" dirty="0" smtClean="0">
                <a:latin typeface="Roboto Condensed Light"/>
              </a:rPr>
              <a:t>.</a:t>
            </a:r>
          </a:p>
          <a:p>
            <a:pPr marL="365125" indent="-365125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 Light"/>
            </a:endParaRPr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Это объясняет важность изучения концепции стратегического управления.</a:t>
            </a:r>
            <a:endParaRPr lang="ru-RU" sz="2400" dirty="0">
              <a:solidFill>
                <a:srgbClr val="263248"/>
              </a:solidFill>
              <a:latin typeface="Roboto Condensed Light"/>
            </a:endParaRPr>
          </a:p>
        </p:txBody>
      </p:sp>
    </p:spTree>
    <p:extLst>
      <p:ext uri="{BB962C8B-B14F-4D97-AF65-F5344CB8AC3E}">
        <p14:creationId xmlns:p14="http://schemas.microsoft.com/office/powerpoint/2010/main" val="84361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История возникновения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6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Сам термин «стратегия» имеет военное происхождение. Он исходит от греч. слов «</a:t>
            </a:r>
            <a:r>
              <a:rPr lang="ru-RU" sz="2400" dirty="0" err="1">
                <a:latin typeface="Roboto Condensed Light"/>
              </a:rPr>
              <a:t>stratos</a:t>
            </a:r>
            <a:r>
              <a:rPr lang="ru-RU" sz="2400" dirty="0">
                <a:latin typeface="Roboto Condensed Light"/>
              </a:rPr>
              <a:t>» — войско и «</a:t>
            </a:r>
            <a:r>
              <a:rPr lang="ru-RU" sz="2400" dirty="0" err="1">
                <a:latin typeface="Roboto Condensed Light"/>
              </a:rPr>
              <a:t>agō</a:t>
            </a:r>
            <a:r>
              <a:rPr lang="ru-RU" sz="2400" dirty="0">
                <a:latin typeface="Roboto Condensed Light"/>
              </a:rPr>
              <a:t>» — веду.</a:t>
            </a:r>
            <a:endParaRPr lang="en-US" sz="2400" dirty="0">
              <a:latin typeface="Roboto Condensed Light"/>
            </a:endParaRPr>
          </a:p>
          <a:p>
            <a:pPr marL="5021263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Одними из первых проектов, с которыми столкнулось человечество, были военные операции.</a:t>
            </a:r>
            <a:endParaRPr lang="en-US" sz="2400" dirty="0">
              <a:latin typeface="Roboto Condensed Light"/>
            </a:endParaRPr>
          </a:p>
          <a:p>
            <a:pPr marL="5021263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Стратегические задачи впервые решались в военных проектах и стратегический менеджмент брал свое начало именно в них.</a:t>
            </a:r>
          </a:p>
        </p:txBody>
      </p:sp>
      <p:pic>
        <p:nvPicPr>
          <p:cNvPr id="1026" name="Picture 2" descr="Greek Hoplites [Artist&amp;#39;s Impression] (Illustration) - World History  Encyclo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115300"/>
            <a:ext cx="5324299" cy="2998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0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История возникновения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7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Теория стратегического планирования и управления была развита </a:t>
            </a:r>
            <a:r>
              <a:rPr lang="ru-RU" sz="2400" dirty="0" smtClean="0">
                <a:latin typeface="Roboto Condensed Light"/>
              </a:rPr>
              <a:t>американскими </a:t>
            </a:r>
            <a:r>
              <a:rPr lang="ru-RU" sz="2400" dirty="0">
                <a:latin typeface="Roboto Condensed Light"/>
              </a:rPr>
              <a:t>исследователями бизнеса и консультационными фирмами</a:t>
            </a:r>
            <a:r>
              <a:rPr lang="ru-RU" sz="2400" dirty="0" smtClean="0">
                <a:latin typeface="Roboto Condensed Light"/>
              </a:rPr>
              <a:t>.</a:t>
            </a:r>
          </a:p>
          <a:p>
            <a:pPr marL="365125" indent="-365125" algn="just">
              <a:buFont typeface="Wingdings" panose="05000000000000000000" pitchFamily="2" charset="2"/>
              <a:buChar char="Ø"/>
            </a:pPr>
            <a:endParaRPr lang="ru-RU" sz="2400" dirty="0">
              <a:latin typeface="Roboto Condensed Light"/>
            </a:endParaRPr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 Light"/>
              </a:rPr>
              <a:t>Стратегия </a:t>
            </a:r>
            <a:r>
              <a:rPr lang="ru-RU" sz="2400" dirty="0">
                <a:latin typeface="Roboto Condensed Light"/>
              </a:rPr>
              <a:t>– это генеральная программа действий, выявляющая приоритеты проблем и ресурсы для достижения основной цели. </a:t>
            </a:r>
            <a:endParaRPr lang="ru-RU" sz="2400" dirty="0" smtClean="0">
              <a:latin typeface="Roboto Condensed Light"/>
            </a:endParaRPr>
          </a:p>
          <a:p>
            <a:pPr marL="365125" indent="-365125" algn="just">
              <a:buFont typeface="Wingdings" panose="05000000000000000000" pitchFamily="2" charset="2"/>
              <a:buChar char="Ø"/>
            </a:pPr>
            <a:endParaRPr lang="ru-RU" sz="2400" dirty="0" smtClean="0">
              <a:latin typeface="Roboto Condensed Light"/>
            </a:endParaRPr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Roboto Condensed Light"/>
              </a:rPr>
              <a:t>Она </a:t>
            </a:r>
            <a:r>
              <a:rPr lang="ru-RU" sz="2400" dirty="0">
                <a:latin typeface="Roboto Condensed Light"/>
              </a:rPr>
              <a:t>формулирует главные цели и основные пути их достижения таким образом, что предприятие получает единое направление </a:t>
            </a:r>
            <a:r>
              <a:rPr lang="ru-RU" sz="2400" dirty="0" smtClean="0">
                <a:latin typeface="Roboto Condensed Light"/>
              </a:rPr>
              <a:t>движения.</a:t>
            </a:r>
            <a:endParaRPr lang="ru-RU" sz="2400" dirty="0">
              <a:latin typeface="Roboto Condensed Light"/>
            </a:endParaRPr>
          </a:p>
        </p:txBody>
      </p:sp>
    </p:spTree>
    <p:extLst>
      <p:ext uri="{BB962C8B-B14F-4D97-AF65-F5344CB8AC3E}">
        <p14:creationId xmlns:p14="http://schemas.microsoft.com/office/powerpoint/2010/main" val="15246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Центральное звено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8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704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«Стратегическое управление – это процесс принятия и осуществления стратегических решений центральным звеном. </a:t>
            </a:r>
          </a:p>
          <a:p>
            <a:pPr marL="4670425" indent="-342900" algn="just">
              <a:buFont typeface="Wingdings" panose="05000000000000000000" pitchFamily="2" charset="2"/>
              <a:buChar char="Ø"/>
            </a:pPr>
            <a:endParaRPr lang="ru-RU" sz="2400" dirty="0"/>
          </a:p>
          <a:p>
            <a:pPr marL="46704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Roboto Condensed Light"/>
              </a:rPr>
              <a:t>Термин «стратегическое управление» был введен на стыке 1960–70 гг. для того, чтобы внести различие между текущим управлением на уровне производства и управлением, осуществляемым на высшем уровне.</a:t>
            </a:r>
          </a:p>
        </p:txBody>
      </p:sp>
      <p:pic>
        <p:nvPicPr>
          <p:cNvPr id="2050" name="Picture 2" descr="The Role of Top-down Management in Enterprise Innov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8" r="11458"/>
          <a:stretch/>
        </p:blipFill>
        <p:spPr bwMode="auto">
          <a:xfrm>
            <a:off x="0" y="2157186"/>
            <a:ext cx="5039833" cy="412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840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Факторы-условия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9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4 фактора-условия, определяющие актуальность Стратегического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управления</a:t>
            </a:r>
          </a:p>
          <a:p>
            <a:pPr algn="just"/>
            <a:endParaRPr lang="ru-RU" sz="2600" dirty="0" smtClean="0">
              <a:latin typeface="Arial Narrow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 smtClean="0">
                <a:latin typeface="Roboto Condensed Light"/>
              </a:rPr>
              <a:t>Во </a:t>
            </a:r>
            <a:r>
              <a:rPr lang="ru-RU" sz="2400" dirty="0">
                <a:latin typeface="Roboto Condensed Light"/>
              </a:rPr>
              <a:t>второй половине ХХ в. число задач, обусловленных внутрифирменными и внешними изменениями, неуклонно возрастало. Многие из них были принципиально новыми и не подлежали решению, исходя из опыта, полученного в первой половине ХХ в.</a:t>
            </a:r>
          </a:p>
          <a:p>
            <a:pPr marL="457200" indent="-457200" algn="just">
              <a:buFont typeface="+mj-lt"/>
              <a:buAutoNum type="arabicPeriod"/>
            </a:pPr>
            <a:endParaRPr lang="ru-RU" sz="2400" dirty="0"/>
          </a:p>
          <a:p>
            <a:pPr marL="457200" indent="-457200" algn="just">
              <a:buFont typeface="+mj-lt"/>
              <a:buAutoNum type="arabicPeriod"/>
            </a:pPr>
            <a:r>
              <a:rPr lang="ru-RU" sz="2400" dirty="0">
                <a:latin typeface="Roboto Condensed Light"/>
              </a:rPr>
              <a:t>Множественность задач наряду с расширением географических рамок деятельности национальных экономик приводила к дальнейшему усложнению управленческих проблем.</a:t>
            </a:r>
          </a:p>
        </p:txBody>
      </p:sp>
    </p:spTree>
    <p:extLst>
      <p:ext uri="{BB962C8B-B14F-4D97-AF65-F5344CB8AC3E}">
        <p14:creationId xmlns:p14="http://schemas.microsoft.com/office/powerpoint/2010/main" val="227907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Факторы-условия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10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 startAt="3"/>
            </a:pPr>
            <a:endParaRPr lang="ru-RU" sz="2400" dirty="0" smtClean="0"/>
          </a:p>
          <a:p>
            <a:pPr marL="457200" lvl="0" indent="-457200" algn="just">
              <a:buFont typeface="+mj-lt"/>
              <a:buAutoNum type="arabicPeriod" startAt="3"/>
            </a:pPr>
            <a:r>
              <a:rPr lang="ru-RU" sz="2400" dirty="0" smtClean="0">
                <a:latin typeface="Roboto Condensed Light"/>
              </a:rPr>
              <a:t>Возрастала </a:t>
            </a:r>
            <a:r>
              <a:rPr lang="ru-RU" sz="2400" dirty="0">
                <a:latin typeface="Roboto Condensed Light"/>
              </a:rPr>
              <a:t>роль высшего звена управления, в то время как совокупность управленческих навыков, выработанных в первой половине века, все меньше соответствовала условиям решения возникавших задач.</a:t>
            </a:r>
          </a:p>
          <a:p>
            <a:pPr marL="457200" lvl="0" indent="-457200" algn="just">
              <a:buFont typeface="+mj-lt"/>
              <a:buAutoNum type="arabicPeriod" startAt="3"/>
            </a:pPr>
            <a:endParaRPr lang="ru-RU" sz="2400" dirty="0">
              <a:latin typeface="Roboto Condensed Light"/>
            </a:endParaRPr>
          </a:p>
          <a:p>
            <a:pPr marL="457200" lvl="0" indent="-457200" algn="just">
              <a:buFont typeface="+mj-lt"/>
              <a:buAutoNum type="arabicPeriod" startAt="3"/>
            </a:pPr>
            <a:r>
              <a:rPr lang="ru-RU" sz="2400" dirty="0">
                <a:latin typeface="Roboto Condensed Light"/>
              </a:rPr>
              <a:t>Усиливалась нестабильность внешней среды, что повышало вероятность стратегических внезапных изменений, их непредсказуемость.</a:t>
            </a:r>
          </a:p>
        </p:txBody>
      </p:sp>
    </p:spTree>
    <p:extLst>
      <p:ext uri="{BB962C8B-B14F-4D97-AF65-F5344CB8AC3E}">
        <p14:creationId xmlns:p14="http://schemas.microsoft.com/office/powerpoint/2010/main" val="215059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Факторы-условия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11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 smtClean="0"/>
              <a:t>Если </a:t>
            </a:r>
            <a:r>
              <a:rPr lang="ru-RU" sz="2400" dirty="0"/>
              <a:t>внешняя среда практически стабильна, то нет особой нужды заниматься стратегическим </a:t>
            </a:r>
            <a:r>
              <a:rPr lang="ru-RU" sz="2400" dirty="0" smtClean="0"/>
              <a:t>менеджментом</a:t>
            </a:r>
            <a:r>
              <a:rPr lang="ru-RU" sz="2400" dirty="0"/>
              <a:t>.</a:t>
            </a:r>
          </a:p>
          <a:p>
            <a:pPr marL="342900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 smtClean="0"/>
              <a:t>Своевременное </a:t>
            </a:r>
            <a:r>
              <a:rPr lang="ru-RU" sz="2400" dirty="0"/>
              <a:t>реагирование на возникавшие изменения достигалось посредством стратегического </a:t>
            </a:r>
            <a:r>
              <a:rPr lang="ru-RU" sz="2400" dirty="0" smtClean="0"/>
              <a:t>управления </a:t>
            </a:r>
            <a:r>
              <a:rPr lang="ru-RU" sz="2400" dirty="0"/>
              <a:t>развитием предприятия.</a:t>
            </a:r>
          </a:p>
          <a:p>
            <a:pPr marL="342900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 smtClean="0"/>
              <a:t>Быстрые </a:t>
            </a:r>
            <a:r>
              <a:rPr lang="ru-RU" sz="2400" dirty="0"/>
              <a:t>изменения внешней среды отечественных предприятий также стимулируют появление новых методов, систем и подходов к управлению.</a:t>
            </a:r>
          </a:p>
          <a:p>
            <a:pPr marL="342900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 smtClean="0"/>
              <a:t>В </a:t>
            </a:r>
            <a:r>
              <a:rPr lang="ru-RU" sz="2400" dirty="0"/>
              <a:t>настоящее время большинство предприятий работают в быстро изменяющемся и трудно </a:t>
            </a:r>
            <a:r>
              <a:rPr lang="ru-RU" sz="2400" dirty="0" smtClean="0"/>
              <a:t>предсказуемом </a:t>
            </a:r>
            <a:r>
              <a:rPr lang="ru-RU" sz="2400" dirty="0"/>
              <a:t>окружении и нуждаются в методах стратегического управления</a:t>
            </a:r>
            <a:endParaRPr lang="ru-RU" sz="2400" dirty="0">
              <a:latin typeface="Roboto Condensed Light"/>
            </a:endParaRPr>
          </a:p>
        </p:txBody>
      </p:sp>
    </p:spTree>
    <p:extLst>
      <p:ext uri="{BB962C8B-B14F-4D97-AF65-F5344CB8AC3E}">
        <p14:creationId xmlns:p14="http://schemas.microsoft.com/office/powerpoint/2010/main" val="76361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Гибкое управление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12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2163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83213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ru-RU" sz="2400" dirty="0" smtClean="0"/>
          </a:p>
          <a:p>
            <a:pPr marL="5383213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400" dirty="0" smtClean="0"/>
              <a:t>Исключительно </a:t>
            </a:r>
            <a:r>
              <a:rPr lang="ru-RU" sz="2400" dirty="0"/>
              <a:t>важным стало использование гибкого управления, которое обеспечивало бы адаптацию предприятия к быстро меняющейся окружающей среде</a:t>
            </a:r>
            <a:r>
              <a:rPr lang="ru-RU" sz="2400" dirty="0" smtClean="0"/>
              <a:t>.</a:t>
            </a:r>
          </a:p>
        </p:txBody>
      </p:sp>
      <p:pic>
        <p:nvPicPr>
          <p:cNvPr id="3074" name="Picture 2" descr="D:\Downloads\agile-software-development-computer-icons-web-development-scrum-waterfalls-flow-b8754f932af8265a71977875199d662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55" y="1932027"/>
            <a:ext cx="4840915" cy="4840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4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Глобализация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13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31139" y="2417624"/>
            <a:ext cx="5718774" cy="382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83213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ru-RU" sz="2400" dirty="0" smtClean="0"/>
          </a:p>
          <a:p>
            <a:pPr marL="357188" indent="-357188" algn="just">
              <a:buFont typeface="Wingdings" pitchFamily="2" charset="2"/>
              <a:buChar char="Ø"/>
            </a:pPr>
            <a:r>
              <a:rPr lang="ru-RU" sz="2400" dirty="0"/>
              <a:t>Важной предпосылкой развития стратегического менеджмента является процесс глобализации бизнеса. </a:t>
            </a:r>
          </a:p>
          <a:p>
            <a:pPr marL="357188" indent="-357188" algn="just">
              <a:buFont typeface="Wingdings" pitchFamily="2" charset="2"/>
              <a:buChar char="Ø"/>
            </a:pPr>
            <a:r>
              <a:rPr lang="ru-RU" sz="2400" dirty="0"/>
              <a:t>Глобальные фирмы рассматривают мир как единое целое, в котором стираются национальные различия и предпочтения, происходит стандартизация потребления.</a:t>
            </a:r>
            <a:endParaRPr lang="ru-RU" sz="2400" dirty="0" smtClean="0"/>
          </a:p>
        </p:txBody>
      </p:sp>
      <p:pic>
        <p:nvPicPr>
          <p:cNvPr id="18" name="Picture 2" descr="Globalization - Overview, Pros and Cons, and Tech Impac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472" y="2417624"/>
            <a:ext cx="5908609" cy="378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150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Глобальный бизнес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14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518298" y="1981671"/>
            <a:ext cx="6064101" cy="456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83213" indent="-342900" algn="just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ru-RU" sz="2400" dirty="0" smtClean="0"/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/>
              <a:t>Продукция глобальных фирм – </a:t>
            </a:r>
            <a:r>
              <a:rPr lang="ru-RU" sz="2400" dirty="0" err="1"/>
              <a:t>Mars</a:t>
            </a:r>
            <a:r>
              <a:rPr lang="ru-RU" sz="2400" dirty="0"/>
              <a:t>, </a:t>
            </a:r>
            <a:r>
              <a:rPr lang="ru-RU" sz="2400" dirty="0" err="1"/>
              <a:t>Siemens</a:t>
            </a:r>
            <a:r>
              <a:rPr lang="ru-RU" sz="2400" dirty="0"/>
              <a:t>, </a:t>
            </a:r>
            <a:r>
              <a:rPr lang="ru-RU" sz="2400" dirty="0" err="1"/>
              <a:t>Sony</a:t>
            </a:r>
            <a:r>
              <a:rPr lang="ru-RU" sz="2400" dirty="0"/>
              <a:t>, </a:t>
            </a:r>
            <a:r>
              <a:rPr lang="ru-RU" sz="2400" dirty="0" err="1"/>
              <a:t>Procter</a:t>
            </a:r>
            <a:r>
              <a:rPr lang="ru-RU" sz="2400" dirty="0"/>
              <a:t> &amp; </a:t>
            </a:r>
            <a:r>
              <a:rPr lang="ru-RU" sz="2400" dirty="0" err="1"/>
              <a:t>Gamble</a:t>
            </a:r>
            <a:r>
              <a:rPr lang="ru-RU" sz="2400" dirty="0"/>
              <a:t>, </a:t>
            </a:r>
            <a:r>
              <a:rPr lang="ru-RU" sz="2400" dirty="0" err="1"/>
              <a:t>L’Oreal</a:t>
            </a:r>
            <a:r>
              <a:rPr lang="ru-RU" sz="2400" dirty="0"/>
              <a:t> и множества других продается во всех странах мира и является важным фактором конкуренции на национальных рынках. </a:t>
            </a:r>
          </a:p>
          <a:p>
            <a:pPr marL="365125" indent="-365125" algn="just">
              <a:buFont typeface="Wingdings" pitchFamily="2" charset="2"/>
              <a:buChar char="Ø"/>
            </a:pPr>
            <a:r>
              <a:rPr lang="ru-RU" sz="2400" dirty="0"/>
              <a:t>Противостоять натиску товаров глобальных фирм можно, только действуя аналогичными методами, т.е. разрабатывая стратегию работы в конкурентной среде.</a:t>
            </a:r>
            <a:endParaRPr lang="ru-RU" sz="2400" dirty="0" smtClean="0"/>
          </a:p>
        </p:txBody>
      </p:sp>
      <p:pic>
        <p:nvPicPr>
          <p:cNvPr id="18" name="Picture 4" descr="Today, everyone is talking about the globalization processes in the world,  but what globalization is - Globalization of world economy and Ukraine&amp;#39;s  place in it - 112.internatio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15" y="2577697"/>
            <a:ext cx="5429283" cy="373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428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Этапы развития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15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776205" y="2648147"/>
            <a:ext cx="3094055" cy="2636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 smtClean="0">
                <a:latin typeface="Roboto Regular"/>
              </a:rPr>
              <a:t>Историки </a:t>
            </a:r>
            <a:r>
              <a:rPr lang="ru-RU" sz="2400" dirty="0">
                <a:latin typeface="Roboto Regular"/>
              </a:rPr>
              <a:t>бизнеса обычно выделяют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четыре этапа в развитии корпоративного планирования</a:t>
            </a:r>
            <a:r>
              <a:rPr lang="ru-RU" sz="2400" dirty="0" smtClean="0">
                <a:solidFill>
                  <a:srgbClr val="002060"/>
                </a:solidFill>
                <a:latin typeface="Roboto Regular"/>
              </a:rPr>
              <a:t>:</a:t>
            </a:r>
          </a:p>
        </p:txBody>
      </p:sp>
      <p:sp>
        <p:nvSpPr>
          <p:cNvPr id="19" name="Объект 2"/>
          <p:cNvSpPr txBox="1">
            <a:spLocks/>
          </p:cNvSpPr>
          <p:nvPr/>
        </p:nvSpPr>
        <p:spPr>
          <a:xfrm>
            <a:off x="6198789" y="2147677"/>
            <a:ext cx="5986130" cy="37959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594" indent="-228594" algn="l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Font typeface="+mj-lt"/>
              <a:buAutoNum type="romanUcPeriod"/>
            </a:pPr>
            <a:r>
              <a:rPr lang="ru-RU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Бюджетирование; </a:t>
            </a:r>
          </a:p>
          <a:p>
            <a:pPr marL="571500" indent="-571500">
              <a:buFont typeface="+mj-lt"/>
              <a:buAutoNum type="romanUcPeriod"/>
            </a:pPr>
            <a:endParaRPr lang="ru-RU" sz="2400" b="1" i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Regular"/>
            </a:endParaRPr>
          </a:p>
          <a:p>
            <a:pPr marL="571500" indent="-571500">
              <a:buFont typeface="+mj-lt"/>
              <a:buAutoNum type="romanUcPeriod"/>
            </a:pPr>
            <a:r>
              <a:rPr lang="ru-RU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Долгосрочное планирование;</a:t>
            </a:r>
          </a:p>
          <a:p>
            <a:pPr marL="571500" indent="-571500">
              <a:buFont typeface="+mj-lt"/>
              <a:buAutoNum type="romanUcPeriod"/>
            </a:pPr>
            <a:endParaRPr lang="ru-RU" sz="2400" b="1" i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Regular"/>
            </a:endParaRPr>
          </a:p>
          <a:p>
            <a:pPr marL="571500" indent="-571500">
              <a:buFont typeface="+mj-lt"/>
              <a:buAutoNum type="romanUcPeriod"/>
            </a:pPr>
            <a:r>
              <a:rPr lang="ru-RU" sz="2400" b="1" i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С</a:t>
            </a:r>
            <a:r>
              <a:rPr lang="ru-RU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тратегическое планирование;</a:t>
            </a:r>
          </a:p>
          <a:p>
            <a:pPr marL="571500" indent="-571500">
              <a:buFont typeface="+mj-lt"/>
              <a:buAutoNum type="romanUcPeriod"/>
            </a:pPr>
            <a:endParaRPr lang="ru-RU" sz="2400" b="1" i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 Regular"/>
            </a:endParaRPr>
          </a:p>
          <a:p>
            <a:pPr marL="571500" indent="-571500">
              <a:buFont typeface="+mj-lt"/>
              <a:buAutoNum type="romanUcPeriod"/>
            </a:pPr>
            <a:r>
              <a:rPr lang="ru-RU" sz="24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 Regular"/>
              </a:rPr>
              <a:t>Стратегический менеджмент.</a:t>
            </a:r>
          </a:p>
        </p:txBody>
      </p:sp>
      <p:sp>
        <p:nvSpPr>
          <p:cNvPr id="20" name="Стрелка вправо 19"/>
          <p:cNvSpPr/>
          <p:nvPr/>
        </p:nvSpPr>
        <p:spPr>
          <a:xfrm>
            <a:off x="4210478" y="3578822"/>
            <a:ext cx="1594883" cy="555594"/>
          </a:xfrm>
          <a:prstGeom prst="rightArrow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79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Бюджетирование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16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В эпоху формирования гигантских корпораций до Второй мировой войны специальных служб планирования, особенно долгосрочного, в компаниях не создавалось. </a:t>
            </a:r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Особенностью бюджетно-финансовых методов является их краткосрочный характер и внутренняя направленность, т.е. организация в этом случае рассматривается как закрытая система</a:t>
            </a:r>
            <a:r>
              <a:rPr lang="ru-RU" sz="2400" dirty="0" smtClean="0"/>
              <a:t>.</a:t>
            </a:r>
          </a:p>
          <a:p>
            <a:pPr marL="3054350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При использовании лишь бюджетно-финансовых методов главной заботой менеджеров являются текущая прибыль и структура затрат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8" name="Picture 2" descr="7 Keys to Successful Budgeting | Complete Controller">
            <a:extLst>
              <a:ext uri="{FF2B5EF4-FFF2-40B4-BE49-F238E27FC236}">
                <a16:creationId xmlns:a16="http://schemas.microsoft.com/office/drawing/2014/main" id="{9DDE029D-A9E3-44C2-9332-6045FA8B7D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8" b="4504"/>
          <a:stretch/>
        </p:blipFill>
        <p:spPr bwMode="auto">
          <a:xfrm>
            <a:off x="-1" y="4254121"/>
            <a:ext cx="3296094" cy="2603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82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Бюджетирование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17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/>
              <a:t>Высшие руководители корпораций регулярно обсуждали и намечали планы развития своего бизнеса, однако формальное планирование, связанное с</a:t>
            </a:r>
            <a:r>
              <a:rPr lang="ru-RU" sz="2400" dirty="0" smtClean="0"/>
              <a:t>:</a:t>
            </a:r>
          </a:p>
          <a:p>
            <a:pPr marL="342900" indent="-342900" algn="just">
              <a:buFont typeface="Wingdings" pitchFamily="2" charset="2"/>
              <a:buChar char="Ø"/>
            </a:pPr>
            <a:endParaRPr lang="ru-RU" sz="2400" dirty="0"/>
          </a:p>
          <a:p>
            <a:pPr marL="1438275" indent="-342900" algn="just">
              <a:buFont typeface="Courier New" pitchFamily="49" charset="0"/>
              <a:buChar char="o"/>
            </a:pPr>
            <a:r>
              <a:rPr lang="ru-RU" sz="2400" dirty="0" smtClean="0"/>
              <a:t>расчетами </a:t>
            </a:r>
            <a:r>
              <a:rPr lang="ru-RU" sz="2400" dirty="0"/>
              <a:t>соответствующих показателей, </a:t>
            </a:r>
          </a:p>
          <a:p>
            <a:pPr marL="1438275" indent="-342900" algn="just">
              <a:buFont typeface="Courier New" pitchFamily="49" charset="0"/>
              <a:buChar char="o"/>
            </a:pPr>
            <a:r>
              <a:rPr lang="ru-RU" sz="2400" dirty="0"/>
              <a:t>ведением форм финансовой отчетности, </a:t>
            </a:r>
            <a:r>
              <a:rPr lang="ru-RU" sz="2400" dirty="0" smtClean="0"/>
              <a:t>и т.д.</a:t>
            </a:r>
            <a:endParaRPr lang="ru-RU" sz="2400" dirty="0"/>
          </a:p>
          <a:p>
            <a:pPr marL="2871788" algn="just"/>
            <a:endParaRPr lang="ru-RU" sz="2400" dirty="0" smtClean="0"/>
          </a:p>
          <a:p>
            <a:pPr marL="363538" algn="just"/>
            <a:r>
              <a:rPr lang="ru-RU" sz="2400" dirty="0" smtClean="0"/>
              <a:t>ограничивалось </a:t>
            </a:r>
            <a:r>
              <a:rPr lang="ru-RU" sz="2400" dirty="0"/>
              <a:t>лишь составлением ежегодных финансовых смет – </a:t>
            </a:r>
            <a:r>
              <a:rPr lang="ru-RU" sz="2400" b="1" dirty="0">
                <a:solidFill>
                  <a:srgbClr val="002060"/>
                </a:solidFill>
              </a:rPr>
              <a:t>бюджетов по статьям расходов на разные цели.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9546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Долгосрочное планирование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18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В конце 1950-х–начале 1960-х годов характерными условиями хозяйствования американских компаний являлись высокие темпы роста товарных рынков, относительно высокая предсказуемость тенденций развития национального хозяйства.</a:t>
            </a:r>
            <a:r>
              <a:rPr lang="ru-RU" sz="2400" dirty="0" smtClean="0"/>
              <a:t> </a:t>
            </a:r>
            <a:endParaRPr lang="ru-RU" sz="2400" dirty="0"/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Эти факторы обусловили необходимость расширения горизонта планирования и создали условия для развития долгосрочного планирования. </a:t>
            </a:r>
          </a:p>
          <a:p>
            <a:pPr marL="365125" indent="-365125" algn="just">
              <a:buFont typeface="Wingdings" panose="05000000000000000000" pitchFamily="2" charset="2"/>
              <a:buChar char="Ø"/>
            </a:pP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8193" y="5020169"/>
            <a:ext cx="56777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263248"/>
                </a:solidFill>
              </a:rPr>
              <a:t>Стержневая </a:t>
            </a:r>
            <a:r>
              <a:rPr lang="ru-RU" sz="2400" dirty="0">
                <a:solidFill>
                  <a:srgbClr val="263248"/>
                </a:solidFill>
              </a:rPr>
              <a:t>идея метода – </a:t>
            </a:r>
            <a:endParaRPr lang="ru-RU" sz="2400" dirty="0" smtClean="0">
              <a:solidFill>
                <a:srgbClr val="263248"/>
              </a:solidFill>
            </a:endParaRPr>
          </a:p>
          <a:p>
            <a:r>
              <a:rPr lang="ru-RU" sz="2400" dirty="0" smtClean="0">
                <a:solidFill>
                  <a:srgbClr val="263248"/>
                </a:solidFill>
              </a:rPr>
              <a:t>составление </a:t>
            </a:r>
            <a:r>
              <a:rPr lang="ru-RU" sz="2400" dirty="0">
                <a:solidFill>
                  <a:srgbClr val="263248"/>
                </a:solidFill>
              </a:rPr>
              <a:t>прогноза продаж фирмы </a:t>
            </a:r>
            <a:endParaRPr lang="ru-RU" sz="2400" dirty="0" smtClean="0">
              <a:solidFill>
                <a:srgbClr val="263248"/>
              </a:solidFill>
            </a:endParaRPr>
          </a:p>
          <a:p>
            <a:r>
              <a:rPr lang="ru-RU" sz="2400" dirty="0" smtClean="0">
                <a:solidFill>
                  <a:srgbClr val="263248"/>
                </a:solidFill>
              </a:rPr>
              <a:t>на </a:t>
            </a:r>
            <a:r>
              <a:rPr lang="ru-RU" sz="2400" dirty="0">
                <a:solidFill>
                  <a:srgbClr val="263248"/>
                </a:solidFill>
              </a:rPr>
              <a:t>несколько лет вперед.</a:t>
            </a:r>
            <a:endParaRPr lang="ru-RU" dirty="0"/>
          </a:p>
        </p:txBody>
      </p:sp>
      <p:pic>
        <p:nvPicPr>
          <p:cNvPr id="19" name="Picture 4" descr="Long term planning Images, Stock Photos &amp;amp; Vector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2" t="14685" b="16584"/>
          <a:stretch/>
        </p:blipFill>
        <p:spPr bwMode="auto">
          <a:xfrm>
            <a:off x="7944243" y="4040372"/>
            <a:ext cx="4258389" cy="2158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183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Долгосрочное планирование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19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Главная задача менеджеров состояла в выявлении финансовых проблем, лимитирующих рост </a:t>
            </a:r>
            <a:r>
              <a:rPr lang="ru-RU" sz="2400" dirty="0" smtClean="0"/>
              <a:t>фирмы.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 smtClean="0"/>
              <a:t>Другими </a:t>
            </a:r>
            <a:r>
              <a:rPr lang="ru-RU" sz="2400" dirty="0"/>
              <a:t>словами, достаточно ли внутренних ресурсов фирмы или необходимо прибегать к заемным средствам</a:t>
            </a:r>
            <a:r>
              <a:rPr lang="ru-RU" sz="2400" dirty="0" smtClean="0"/>
              <a:t>?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Этот подход широко использовался в условиях централизованного управления советской экономикой. 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Главными ориентирами для предприятий являлись заданные сверху объемы производства, а не объемы продаж, как в рыночной экономике, достижение которых, как правило, лимитировалось ограниченными ресурсами.</a:t>
            </a:r>
          </a:p>
        </p:txBody>
      </p:sp>
    </p:spTree>
    <p:extLst>
      <p:ext uri="{BB962C8B-B14F-4D97-AF65-F5344CB8AC3E}">
        <p14:creationId xmlns:p14="http://schemas.microsoft.com/office/powerpoint/2010/main" val="109142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Стратегическое планирование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20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В конце 1960-х годов экономическая обстановка во многих промышленно развитых странах существенно изменилась. </a:t>
            </a:r>
          </a:p>
          <a:p>
            <a:pPr marL="5383213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Высшее руководство фирмы обычно исходило из того, что в будущем результаты деятельности улучшатся, однако часто предприятие не выходило на </a:t>
            </a:r>
            <a:r>
              <a:rPr lang="ru-RU" sz="2400" dirty="0" smtClean="0"/>
              <a:t>запланированные </a:t>
            </a:r>
            <a:r>
              <a:rPr lang="ru-RU" sz="2400" dirty="0"/>
              <a:t>результаты функционирования.</a:t>
            </a:r>
          </a:p>
        </p:txBody>
      </p:sp>
      <p:pic>
        <p:nvPicPr>
          <p:cNvPr id="19" name="Picture 2" descr="Strategic Planning Models: How to Put Strategic Planning into Actio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1"/>
          <a:stretch/>
        </p:blipFill>
        <p:spPr bwMode="auto">
          <a:xfrm>
            <a:off x="0" y="3218774"/>
            <a:ext cx="5794744" cy="364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5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Стратегическое планирование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21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Долгосрочное планирование не работает в условиях динамично изменяющейся внешней среды и жесткой конкуренции. 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В системе стратегического планирования отсутствует предположение о том, что будущее непременно должно быть лучше прошлого</a:t>
            </a:r>
            <a:r>
              <a:rPr lang="ru-RU" sz="2400" dirty="0" smtClean="0"/>
              <a:t>.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Во главу угла стратегического планирования поставлен анализ как внутренних возможностей организации, так и внешних конкурентных сил и поиск путей использования внешних возможностей с учетом специфики организации</a:t>
            </a:r>
            <a:r>
              <a:rPr lang="ru-RU" sz="2400" dirty="0" smtClean="0"/>
              <a:t>.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Таким образом, можно сказать, что цель стратегического планирования заключается в улучшении реакции предприятия на динамику рынка и поведение конкурентов.</a:t>
            </a:r>
          </a:p>
        </p:txBody>
      </p:sp>
    </p:spTree>
    <p:extLst>
      <p:ext uri="{BB962C8B-B14F-4D97-AF65-F5344CB8AC3E}">
        <p14:creationId xmlns:p14="http://schemas.microsoft.com/office/powerpoint/2010/main" val="3857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Стратегический менеджмент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22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779644"/>
            <a:ext cx="109535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/>
              <a:t>К 1990-м годам большинство корпораций по всему миру начали переход от стратегического планирования к стратегическому менеджменту</a:t>
            </a:r>
            <a:r>
              <a:rPr lang="ru-RU" sz="2400" dirty="0" smtClean="0"/>
              <a:t>.</a:t>
            </a:r>
          </a:p>
        </p:txBody>
      </p:sp>
      <p:pic>
        <p:nvPicPr>
          <p:cNvPr id="7170" name="Picture 2" descr="The Difference Between Strategic Management And Strategic Planni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98" t="7459"/>
          <a:stretch/>
        </p:blipFill>
        <p:spPr bwMode="auto">
          <a:xfrm>
            <a:off x="8410353" y="2794527"/>
            <a:ext cx="3792280" cy="340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8908" y="2794528"/>
            <a:ext cx="670692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lvl="0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rgbClr val="263248"/>
                </a:solidFill>
              </a:rPr>
              <a:t>Стратегический менеджмент определяется как комплекс не только стратегических управленческих решений, определяющих долговременное развитие организации, но и конкретных действий, обеспечивающих быстрое реагирование предприятия на изменение внешней конъюнктуры.</a:t>
            </a:r>
          </a:p>
        </p:txBody>
      </p:sp>
    </p:spTree>
    <p:extLst>
      <p:ext uri="{BB962C8B-B14F-4D97-AF65-F5344CB8AC3E}">
        <p14:creationId xmlns:p14="http://schemas.microsoft.com/office/powerpoint/2010/main" val="3148370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Стратегический менеджмент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23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981671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Часто стратегическое управление называют рыночным стратегическим управлением. 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Включение в определение слова «рынок» означает, что стратегические решения должны в большей степени учитывать развитие рынка и внешнего окружения, чем внутренние факторы</a:t>
            </a:r>
            <a:r>
              <a:rPr lang="ru-RU" sz="2400" dirty="0" smtClean="0"/>
              <a:t>.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Стратегическое управление означает также, что процесс управления должен быть упреждающим, а не реактивным. </a:t>
            </a:r>
          </a:p>
          <a:p>
            <a:pPr marL="361950" indent="-361950" algn="just">
              <a:buFont typeface="Wingdings" panose="05000000000000000000" pitchFamily="2" charset="2"/>
              <a:buChar char="Ø"/>
            </a:pPr>
            <a:r>
              <a:rPr lang="ru-RU" sz="2400" dirty="0"/>
              <a:t>При упреждающей стратегии менеджеры пытаются воздействовать на события во внешнем окружении, а не просто реагировать на них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9168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ВОПРОС ???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24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19" name="Объект 2"/>
          <p:cNvSpPr txBox="1">
            <a:spLocks/>
          </p:cNvSpPr>
          <p:nvPr/>
        </p:nvSpPr>
        <p:spPr>
          <a:xfrm>
            <a:off x="6815462" y="2264701"/>
            <a:ext cx="4987337" cy="325356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40" tIns="45720" rIns="91440" bIns="45720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609585" marR="0" lvl="0" indent="-507987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1219170" marR="0" lvl="1" indent="-507987" algn="l" rtl="0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828754" marR="0" lvl="2" indent="-507987" algn="l" rtl="0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2438339" marR="0" lvl="3" indent="-507987" algn="l" rtl="0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3047924" marR="0" lvl="4" indent="-507987" algn="l" rtl="0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3657509" marR="0" lvl="5" indent="-507987" algn="l" rtl="0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4267093" marR="0" lvl="6" indent="-507987" algn="l" rtl="0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4876678" marR="0" lvl="7" indent="-507987" algn="l" rtl="0">
              <a:lnSpc>
                <a:spcPct val="100000"/>
              </a:lnSpc>
              <a:spcBef>
                <a:spcPts val="1333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5486263" marR="0" lvl="8" indent="-507987" algn="l" rtl="0">
              <a:lnSpc>
                <a:spcPct val="100000"/>
              </a:lnSpc>
              <a:spcBef>
                <a:spcPts val="1333"/>
              </a:spcBef>
              <a:spcAft>
                <a:spcPts val="1333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 b="0" i="0" u="none" strike="noStrike" cap="non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pPr marL="0" indent="0" algn="ctr">
              <a:buFont typeface="Roboto Condensed Light"/>
              <a:buNone/>
            </a:pPr>
            <a:r>
              <a:rPr lang="ru-RU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Что изменилось с переходом </a:t>
            </a:r>
          </a:p>
          <a:p>
            <a:pPr marL="0" indent="0" algn="ctr">
              <a:buFont typeface="Roboto Condensed Light"/>
              <a:buNone/>
            </a:pPr>
            <a:r>
              <a:rPr lang="ru-RU" b="1" dirty="0" smtClean="0"/>
              <a:t>от</a:t>
            </a:r>
            <a:r>
              <a:rPr lang="ru-RU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indent="0" algn="ctr">
              <a:buFont typeface="Roboto Condensed Light"/>
              <a:buNone/>
            </a:pPr>
            <a:r>
              <a:rPr lang="ru-RU" b="1" kern="1200" dirty="0" smtClean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СТРАТЕГИЧЕСКОГО ПЛАНИРОВАНИЯ</a:t>
            </a:r>
            <a:endParaRPr lang="en-US" b="1" kern="1200" dirty="0" smtClean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pPr marL="0" indent="0" algn="ctr">
              <a:buFont typeface="Roboto Condensed Light"/>
              <a:buNone/>
            </a:pPr>
            <a:r>
              <a:rPr lang="ru-RU" b="1" dirty="0" smtClean="0"/>
              <a:t>к</a:t>
            </a:r>
            <a:r>
              <a:rPr lang="en-US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 marL="0" indent="0" algn="ctr">
              <a:buFont typeface="Roboto Condensed Light"/>
              <a:buNone/>
            </a:pPr>
            <a:r>
              <a:rPr lang="ru-RU" b="1" kern="1200" dirty="0" smtClean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СТРАТЕГИЧЕСКОМУ МЕНЕДЖМЕНТУ</a:t>
            </a:r>
            <a:r>
              <a:rPr lang="en-US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  <a:endParaRPr lang="en-US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0" name="Рисунок 3">
            <a:extLst>
              <a:ext uri="{FF2B5EF4-FFF2-40B4-BE49-F238E27FC236}">
                <a16:creationId xmlns:a16="http://schemas.microsoft.com/office/drawing/2014/main" id="{7462EDAF-4638-4C10-BD49-3B8F7BA23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" y="2934586"/>
            <a:ext cx="6660326" cy="392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918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ОТВЕТ !!!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25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800910"/>
            <a:ext cx="109535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42900" algn="just">
              <a:buFont typeface="Wingdings" panose="05000000000000000000" pitchFamily="2" charset="2"/>
              <a:buChar char="Ø"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Изменилось главное</a:t>
            </a:r>
            <a:r>
              <a:rPr lang="ru-RU" sz="2400" dirty="0"/>
              <a:t> –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СОЗНАНИЕ МЕНЕДЖЕРОВ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357188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Arial Narrow" pitchFamily="34" charset="0"/>
              </a:rPr>
              <a:t>Пришло понимание того, что </a:t>
            </a:r>
            <a:r>
              <a:rPr lang="ru-RU" sz="2400" dirty="0">
                <a:solidFill>
                  <a:srgbClr val="002060"/>
                </a:solidFill>
                <a:latin typeface="Arial Narrow" pitchFamily="34" charset="0"/>
              </a:rPr>
              <a:t>«косметические меры»</a:t>
            </a:r>
            <a:r>
              <a:rPr lang="ru-RU" sz="2400" dirty="0">
                <a:latin typeface="Arial Narrow" pitchFamily="34" charset="0"/>
              </a:rPr>
              <a:t> уже не дадут эффекта и нужно:</a:t>
            </a:r>
          </a:p>
          <a:p>
            <a:pPr marL="703262" indent="-342900">
              <a:buFont typeface="Courier New" pitchFamily="49" charset="0"/>
              <a:buChar char="o"/>
            </a:pPr>
            <a:r>
              <a:rPr lang="ru-RU" sz="2400" dirty="0">
                <a:solidFill>
                  <a:srgbClr val="002060"/>
                </a:solidFill>
                <a:latin typeface="Arial Narrow" pitchFamily="34" charset="0"/>
              </a:rPr>
              <a:t>радикально менять ментальность предпринимательской деятельности, и </a:t>
            </a:r>
          </a:p>
          <a:p>
            <a:pPr marL="703262" indent="-342900">
              <a:buFont typeface="Courier New" pitchFamily="49" charset="0"/>
              <a:buChar char="o"/>
            </a:pPr>
            <a:r>
              <a:rPr lang="ru-RU" sz="2400" dirty="0">
                <a:solidFill>
                  <a:srgbClr val="002060"/>
                </a:solidFill>
                <a:latin typeface="Arial Narrow" pitchFamily="34" charset="0"/>
              </a:rPr>
              <a:t>учиться работать в новых экономических условиях. </a:t>
            </a:r>
            <a:endParaRPr lang="en-US" sz="2400" dirty="0">
              <a:solidFill>
                <a:srgbClr val="002060"/>
              </a:solidFill>
              <a:latin typeface="Arial Narrow" pitchFamily="34" charset="0"/>
            </a:endParaRPr>
          </a:p>
          <a:p>
            <a:pPr marL="365125" indent="-365125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Arial Narrow" pitchFamily="34" charset="0"/>
              </a:rPr>
              <a:t>Стало ясно, что не всегда возможно предсказать развитие событий, а важнее создавать такие организации, которые будут способны:</a:t>
            </a:r>
          </a:p>
          <a:p>
            <a:pPr marL="3763963" indent="-342900">
              <a:buFont typeface="Courier New" pitchFamily="49" charset="0"/>
              <a:buChar char="o"/>
            </a:pPr>
            <a:r>
              <a:rPr lang="ru-RU" sz="2400" dirty="0">
                <a:solidFill>
                  <a:srgbClr val="002060"/>
                </a:solidFill>
                <a:latin typeface="Arial Narrow" pitchFamily="34" charset="0"/>
              </a:rPr>
              <a:t>функционировать в условиях неопределенности;</a:t>
            </a:r>
          </a:p>
          <a:p>
            <a:pPr marL="3763963" indent="-342900">
              <a:buFont typeface="Courier New" pitchFamily="49" charset="0"/>
              <a:buChar char="o"/>
            </a:pPr>
            <a:r>
              <a:rPr lang="ru-RU" sz="2400" dirty="0">
                <a:solidFill>
                  <a:srgbClr val="002060"/>
                </a:solidFill>
                <a:latin typeface="Arial Narrow" pitchFamily="34" charset="0"/>
              </a:rPr>
              <a:t>оперативно реагировать на изменения окружающей среды. </a:t>
            </a:r>
          </a:p>
        </p:txBody>
      </p:sp>
      <p:pic>
        <p:nvPicPr>
          <p:cNvPr id="18" name="Picture 2" descr="6 Steps Towards Implementing Change in an Organization | CMOE">
            <a:extLst>
              <a:ext uri="{FF2B5EF4-FFF2-40B4-BE49-F238E27FC236}">
                <a16:creationId xmlns:a16="http://schemas.microsoft.com/office/drawing/2014/main" id="{C8D411E5-2ECD-41F9-A112-D8B81C37CA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27"/>
          <a:stretch/>
        </p:blipFill>
        <p:spPr bwMode="auto">
          <a:xfrm>
            <a:off x="1" y="4090367"/>
            <a:ext cx="4082902" cy="277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Реализованные меры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26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800910"/>
            <a:ext cx="109535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42900" algn="just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Во-первых,</a:t>
            </a:r>
            <a:r>
              <a:rPr lang="ru-RU" sz="2400" dirty="0"/>
              <a:t> в организациях были сформированы новые структуры, которые постоянно изучали ситуацию на рынке, оперативно обнаруживая изменения и предоставляя информацию руководству о вновь выявленных тенденциях</a:t>
            </a:r>
            <a:r>
              <a:rPr lang="ru-RU" sz="2400" dirty="0" smtClean="0"/>
              <a:t>.</a:t>
            </a:r>
          </a:p>
          <a:p>
            <a:pPr marL="357188" indent="-342900" algn="just">
              <a:buFont typeface="Wingdings" panose="05000000000000000000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</a:rPr>
              <a:t>Во-вторых,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dirty="0"/>
              <a:t>в руководящих структурах были созданы механизмы своевременного реагирования на обнаруженные изменения и принятия соответствующих управленческих решений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/>
          <a:srcRect b="9996"/>
          <a:stretch/>
        </p:blipFill>
        <p:spPr>
          <a:xfrm>
            <a:off x="8057172" y="4104167"/>
            <a:ext cx="4134828" cy="2084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38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Сущность стратегического менеджмента в ответе на 3 вопроса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27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800910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ctr">
              <a:buAutoNum type="arabicPeriod"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каком положении предприятие находится в настоящее время?</a:t>
            </a:r>
          </a:p>
          <a:p>
            <a:pPr marL="457200" lvl="0" indent="-457200" algn="ctr">
              <a:buAutoNum type="arabicPeriod"/>
            </a:pP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400" i="1" dirty="0"/>
              <a:t>Отвечая на </a:t>
            </a:r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вопрос </a:t>
            </a:r>
            <a:r>
              <a:rPr lang="ru-RU" sz="2400" i="1" dirty="0"/>
              <a:t>менеджеры должны хорошо понимать текущую ситуацию, в которой находится предприятие, прежде чем решать, куда двигаться дальше. </a:t>
            </a:r>
          </a:p>
          <a:p>
            <a:pPr algn="just"/>
            <a:endParaRPr lang="ru-RU" sz="2400" i="1" dirty="0"/>
          </a:p>
          <a:p>
            <a:pPr algn="just"/>
            <a:r>
              <a:rPr lang="ru-RU" sz="2400" i="1" dirty="0"/>
              <a:t>А для этого необходима информационная основа, обеспечивающая процесс принятия стратегических решений соответствующими данными для анализа прошлых, настоящих и будущих ситуаций.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659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Сущность стратегического менеджмента в ответе на 3 вопроса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28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800910"/>
            <a:ext cx="109535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В каком положении оно хотело бы находиться через три, пять, десять лет?</a:t>
            </a:r>
          </a:p>
          <a:p>
            <a:pPr lvl="0" algn="ctr"/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Второй вопрос</a:t>
            </a:r>
            <a:r>
              <a:rPr lang="ru-RU" sz="2400" i="1" dirty="0"/>
              <a:t> отражает такую важную особенность стратегического менеджмента, как его ориентация на будущее. </a:t>
            </a:r>
          </a:p>
          <a:p>
            <a:pPr algn="just"/>
            <a:endParaRPr lang="ru-RU" sz="2400" i="1" dirty="0"/>
          </a:p>
          <a:p>
            <a:pPr algn="just"/>
            <a:r>
              <a:rPr lang="ru-RU" sz="2400" i="1" dirty="0"/>
              <a:t>Для ответа на него необходимо четко определить, к чему стремиться, какие цели ставить.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05647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Сущность стратегического менеджмента в ответе на 3 вопроса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29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800910"/>
            <a:ext cx="109535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Каким способом достигнуть желаемого положения?</a:t>
            </a:r>
          </a:p>
          <a:p>
            <a:pPr lvl="0" algn="ctr"/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Третий вопрос </a:t>
            </a:r>
            <a:r>
              <a:rPr lang="ru-RU" sz="2400" i="1" dirty="0"/>
              <a:t>стратегического менеджмента связан с реализацией выбранной стратегии, в ходе которой может происходить корректировка двух предыдущих этапов. </a:t>
            </a:r>
          </a:p>
          <a:p>
            <a:pPr algn="just"/>
            <a:endParaRPr lang="ru-RU" sz="2400" i="1" dirty="0" smtClean="0"/>
          </a:p>
          <a:p>
            <a:pPr algn="just"/>
            <a:r>
              <a:rPr lang="ru-RU" sz="2400" i="1" dirty="0" smtClean="0"/>
              <a:t>Важнейшими </a:t>
            </a:r>
            <a:r>
              <a:rPr lang="ru-RU" sz="2400" i="1" dirty="0"/>
              <a:t>составляющими или ограничениями данного этапа являются имеющиеся или доступные ресурсы, система управления, организационная структура и персонал, который будет реализовывать выбранную стратегию.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7791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Заключение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30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800910"/>
            <a:ext cx="1095353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Стратегический менеджмент </a:t>
            </a:r>
            <a:r>
              <a:rPr lang="ru-RU" sz="2400" dirty="0">
                <a:latin typeface="Arial Narrow" pitchFamily="34" charset="0"/>
              </a:rPr>
              <a:t>– это деятельность по обеспечению реализации целей организации в динамичной, изменчивой и неопределенной среде, позволяющая оптимально использовать имеющийся потенциал и оставаться восприимчивой к внешним изменениям.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Стратегический менеджмент </a:t>
            </a:r>
            <a:r>
              <a:rPr lang="ru-RU" sz="2400" dirty="0">
                <a:latin typeface="Arial Narrow" pitchFamily="34" charset="0"/>
              </a:rPr>
              <a:t>является частью менеджмента и представляет собой науку о стратегических аспектах управления организацией - принципах, методах и средствах достижения целей развития организации в долгосрочной перспективе</a:t>
            </a:r>
            <a:r>
              <a:rPr lang="ru-RU" sz="2400" dirty="0" smtClean="0">
                <a:latin typeface="Arial Narrow" pitchFamily="34" charset="0"/>
              </a:rPr>
              <a:t>.</a:t>
            </a:r>
          </a:p>
          <a:p>
            <a:pPr marL="342900" lvl="0" indent="-342900" algn="just">
              <a:buFont typeface="Wingdings" pitchFamily="2" charset="2"/>
              <a:buChar char="v"/>
            </a:pPr>
            <a:r>
              <a:rPr lang="ru-RU" sz="2400" dirty="0">
                <a:latin typeface="Arial Narrow" pitchFamily="34" charset="0"/>
              </a:rPr>
              <a:t>Роль и значение стратегического управления в последнее десятилетие значительно возросли, а в современных условиях именно эффективное стратегическое управление обеспечивает выживание предприятия на рынке.</a:t>
            </a: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 smtClean="0">
              <a:latin typeface="Arial Narrow" pitchFamily="34" charset="0"/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latin typeface="Arial Narrow" pitchFamily="34" charset="0"/>
            </a:endParaRPr>
          </a:p>
        </p:txBody>
      </p:sp>
      <p:pic>
        <p:nvPicPr>
          <p:cNvPr id="18" name="Picture 2" descr="D:\Downloads\strategic-thinking-strategic-planning-strategy-strategic-management-business-business-b5361627d37d16fa6a3e69d6bf8182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" y="5518298"/>
            <a:ext cx="1505517" cy="133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3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Заключение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31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28862" y="1800910"/>
            <a:ext cx="109535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Wingdings" pitchFamily="2" charset="2"/>
              <a:buChar char="v"/>
            </a:pPr>
            <a:r>
              <a:rPr lang="ru-RU" sz="2400" dirty="0">
                <a:latin typeface="Arial Narrow" pitchFamily="34" charset="0"/>
              </a:rPr>
              <a:t>Возникновение стратегического управления и его утверждение в качестве относительно самостоятельного направления управления было объективным и было обусловлено появлением неопределенности в экономике, возникшей в начале второй половины XX века. и значительно увеличился после 1970-х гг.</a:t>
            </a:r>
          </a:p>
          <a:p>
            <a:pPr marL="342900" indent="-342900" algn="just">
              <a:buFont typeface="Wingdings" pitchFamily="2" charset="2"/>
              <a:buChar char="v"/>
            </a:pPr>
            <a:r>
              <a:rPr lang="ru-RU" sz="2400" dirty="0">
                <a:latin typeface="Arial Narrow" pitchFamily="34" charset="0"/>
              </a:rPr>
              <a:t>Процесс выбора и последующей реализации стратегии развития предприятия включает в себя ряд диалектически взаимосвязанных этапов, среди которых анализ внешней и внутренней среды организации, определение общего направления ее развития, выбор конкретная стратегия, реализация выбранной стратегии и контроль над этим процессом</a:t>
            </a:r>
            <a:r>
              <a:rPr lang="ru-RU" sz="2400" dirty="0" smtClean="0">
                <a:latin typeface="Arial Narrow" pitchFamily="34" charset="0"/>
              </a:rPr>
              <a:t>.</a:t>
            </a:r>
          </a:p>
        </p:txBody>
      </p:sp>
      <p:pic>
        <p:nvPicPr>
          <p:cNvPr id="19" name="Picture 2" descr="D:\Downloads\strategic-thinking-strategic-planning-strategy-strategic-management-business-business-b5361627d37d16fa6a3e69d6bf8182d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" y="5518298"/>
            <a:ext cx="1505517" cy="133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12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sz="2800" dirty="0" smtClean="0"/>
              <a:t>Использованная литература</a:t>
            </a:r>
            <a:endParaRPr lang="ru-RU" sz="2800" dirty="0"/>
          </a:p>
        </p:txBody>
      </p:sp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32</a:t>
            </a:fld>
            <a:endParaRPr>
              <a:solidFill>
                <a:srgbClr val="FFFFFF"/>
              </a:solidFill>
            </a:endParaRPr>
          </a:p>
        </p:txBody>
      </p:sp>
      <p:grpSp>
        <p:nvGrpSpPr>
          <p:cNvPr id="10" name="Google Shape;450;p28"/>
          <p:cNvGrpSpPr/>
          <p:nvPr/>
        </p:nvGrpSpPr>
        <p:grpSpPr>
          <a:xfrm>
            <a:off x="305070" y="841894"/>
            <a:ext cx="323793" cy="339493"/>
            <a:chOff x="5961125" y="1623900"/>
            <a:chExt cx="427450" cy="448175"/>
          </a:xfrm>
        </p:grpSpPr>
        <p:sp>
          <p:nvSpPr>
            <p:cNvPr id="11" name="Google Shape;451;p28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2" name="Google Shape;452;p28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3" name="Google Shape;453;p28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4" name="Google Shape;454;p28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5" name="Google Shape;455;p28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6" name="Google Shape;456;p28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  <p:sp>
          <p:nvSpPr>
            <p:cNvPr id="17" name="Google Shape;457;p28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263248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02018" y="1800910"/>
            <a:ext cx="119899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Harvard Business Review Project Management Handbook - Antonio Nieto-Rodriguez - </a:t>
            </a:r>
            <a:r>
              <a:rPr lang="en-US" sz="2000" dirty="0" smtClean="0">
                <a:latin typeface="Arial Narrow" pitchFamily="34" charset="0"/>
              </a:rPr>
              <a:t>HBR </a:t>
            </a:r>
            <a:r>
              <a:rPr lang="en-US" sz="2000" dirty="0">
                <a:latin typeface="Arial Narrow" pitchFamily="34" charset="0"/>
              </a:rPr>
              <a:t>Press, 2021</a:t>
            </a:r>
            <a:endParaRPr lang="ru-RU" sz="2000" dirty="0">
              <a:latin typeface="Arial Narrow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Implementing Positive Organizational Change: A Strategic Project Management Approach - Gina </a:t>
            </a:r>
            <a:r>
              <a:rPr lang="en-US" sz="2000" dirty="0" err="1">
                <a:latin typeface="Arial Narrow" pitchFamily="34" charset="0"/>
              </a:rPr>
              <a:t>Abudi</a:t>
            </a:r>
            <a:r>
              <a:rPr lang="en-US" sz="2000" dirty="0">
                <a:latin typeface="Arial Narrow" pitchFamily="34" charset="0"/>
              </a:rPr>
              <a:t> - </a:t>
            </a:r>
            <a:r>
              <a:rPr lang="en-US" sz="2000" dirty="0" err="1" smtClean="0">
                <a:latin typeface="Arial Narrow" pitchFamily="34" charset="0"/>
              </a:rPr>
              <a:t>J.Ross</a:t>
            </a:r>
            <a:r>
              <a:rPr lang="en-US" sz="2000" dirty="0" smtClean="0">
                <a:latin typeface="Arial Narrow" pitchFamily="34" charset="0"/>
              </a:rPr>
              <a:t> </a:t>
            </a:r>
            <a:r>
              <a:rPr lang="en-US" sz="2000" dirty="0">
                <a:latin typeface="Arial Narrow" pitchFamily="34" charset="0"/>
              </a:rPr>
              <a:t>Publishing, 2017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ISE Strategic Management - Frank </a:t>
            </a:r>
            <a:r>
              <a:rPr lang="en-US" sz="2000" dirty="0" err="1">
                <a:latin typeface="Arial Narrow" pitchFamily="34" charset="0"/>
              </a:rPr>
              <a:t>Rothaermel</a:t>
            </a:r>
            <a:r>
              <a:rPr lang="en-US" sz="2000" dirty="0">
                <a:latin typeface="Arial Narrow" pitchFamily="34" charset="0"/>
              </a:rPr>
              <a:t> - McGraw-Hill </a:t>
            </a:r>
            <a:r>
              <a:rPr lang="en-US" sz="2000" dirty="0" err="1">
                <a:latin typeface="Arial Narrow" pitchFamily="34" charset="0"/>
              </a:rPr>
              <a:t>Interamericana</a:t>
            </a:r>
            <a:r>
              <a:rPr lang="en-US" sz="2000" dirty="0">
                <a:latin typeface="Arial Narrow" pitchFamily="34" charset="0"/>
              </a:rPr>
              <a:t> de </a:t>
            </a:r>
            <a:r>
              <a:rPr lang="en-US" sz="2000" dirty="0" err="1">
                <a:latin typeface="Arial Narrow" pitchFamily="34" charset="0"/>
              </a:rPr>
              <a:t>España</a:t>
            </a:r>
            <a:r>
              <a:rPr lang="en-US" sz="2000" dirty="0">
                <a:latin typeface="Arial Narrow" pitchFamily="34" charset="0"/>
              </a:rPr>
              <a:t> S.L.; 2020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PMBOK® Guide) – Seventh Edition and The Standard for Project Management – Project Management Institute, 2021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Project Management: A Strategic Managerial Approach - Jack R. Meredith - Wiley; 10th edition, 2017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Strategic Management -  Frank </a:t>
            </a:r>
            <a:r>
              <a:rPr lang="en-US" sz="2000" dirty="0" err="1">
                <a:latin typeface="Arial Narrow" pitchFamily="34" charset="0"/>
              </a:rPr>
              <a:t>Rothaermel</a:t>
            </a:r>
            <a:r>
              <a:rPr lang="en-US" sz="2000" dirty="0">
                <a:latin typeface="Arial Narrow" pitchFamily="34" charset="0"/>
              </a:rPr>
              <a:t> - McGraw Hill; 2016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Strategic Management -  Fred David - Pearson; 17th edition, 2019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Strategic Management - </a:t>
            </a:r>
            <a:r>
              <a:rPr lang="ru-RU" sz="2000" dirty="0">
                <a:latin typeface="Arial Narrow" pitchFamily="34" charset="0"/>
              </a:rPr>
              <a:t>А</a:t>
            </a:r>
            <a:r>
              <a:rPr lang="en-US" sz="2000" dirty="0">
                <a:latin typeface="Arial Narrow" pitchFamily="34" charset="0"/>
              </a:rPr>
              <a:t>. </a:t>
            </a:r>
            <a:r>
              <a:rPr lang="ru-RU" sz="2000" dirty="0">
                <a:latin typeface="Arial Narrow" pitchFamily="34" charset="0"/>
              </a:rPr>
              <a:t>Петров</a:t>
            </a:r>
            <a:r>
              <a:rPr lang="en-US" sz="2000" dirty="0">
                <a:latin typeface="Arial Narrow" pitchFamily="34" charset="0"/>
              </a:rPr>
              <a:t> - </a:t>
            </a:r>
            <a:r>
              <a:rPr lang="en-US" sz="2000" dirty="0" err="1">
                <a:latin typeface="Arial Narrow" pitchFamily="34" charset="0"/>
              </a:rPr>
              <a:t>Piter</a:t>
            </a:r>
            <a:r>
              <a:rPr lang="en-US" sz="2000" dirty="0">
                <a:latin typeface="Arial Narrow" pitchFamily="34" charset="0"/>
              </a:rPr>
              <a:t>, 2018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Strategic Management: Theory &amp; Cases -  Charles W. L. Hill -  </a:t>
            </a:r>
            <a:r>
              <a:rPr lang="en-US" sz="2000" dirty="0" err="1">
                <a:latin typeface="Arial Narrow" pitchFamily="34" charset="0"/>
              </a:rPr>
              <a:t>Cengage</a:t>
            </a:r>
            <a:r>
              <a:rPr lang="en-US" sz="2000" dirty="0">
                <a:latin typeface="Arial Narrow" pitchFamily="34" charset="0"/>
              </a:rPr>
              <a:t> Learning; 2019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US" sz="2000" dirty="0">
                <a:latin typeface="Arial Narrow" pitchFamily="34" charset="0"/>
              </a:rPr>
              <a:t>Strategic Project Management Made Simple: Solution Tools for Leaders and Teams - Terry Schmidt - Wiley; </a:t>
            </a:r>
            <a:r>
              <a:rPr lang="en-US" sz="2000" dirty="0" smtClean="0">
                <a:latin typeface="Arial Narrow" pitchFamily="34" charset="0"/>
              </a:rPr>
              <a:t>2021</a:t>
            </a:r>
            <a:endParaRPr lang="ru-RU" sz="2000" dirty="0">
              <a:latin typeface="Arial Narrow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ru-RU" sz="2000" dirty="0">
                <a:latin typeface="Arial Narrow" pitchFamily="34" charset="0"/>
              </a:rPr>
              <a:t>Стратегический менеджмент – Александрова А.В. - </a:t>
            </a:r>
            <a:r>
              <a:rPr lang="ru-RU" sz="2000" dirty="0" err="1">
                <a:latin typeface="Arial Narrow" pitchFamily="34" charset="0"/>
              </a:rPr>
              <a:t>Инакф</a:t>
            </a:r>
            <a:r>
              <a:rPr lang="ru-RU" sz="2000" dirty="0">
                <a:latin typeface="Arial Narrow" pitchFamily="34" charset="0"/>
              </a:rPr>
              <a:t>-М, 2018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2000" dirty="0">
                <a:latin typeface="Arial Narrow" pitchFamily="34" charset="0"/>
              </a:rPr>
              <a:t>Стратегический менеджмент – </a:t>
            </a:r>
            <a:r>
              <a:rPr lang="ru-RU" sz="2000" dirty="0" err="1">
                <a:latin typeface="Arial Narrow" pitchFamily="34" charset="0"/>
              </a:rPr>
              <a:t>Ансофф</a:t>
            </a:r>
            <a:r>
              <a:rPr lang="ru-RU" sz="2000" dirty="0">
                <a:latin typeface="Arial Narrow" pitchFamily="34" charset="0"/>
              </a:rPr>
              <a:t> И. - Классическое издание - пер. с англ. О. </a:t>
            </a:r>
            <a:r>
              <a:rPr lang="ru-RU" sz="2000" dirty="0" err="1">
                <a:latin typeface="Arial Narrow" pitchFamily="34" charset="0"/>
              </a:rPr>
              <a:t>Литун</a:t>
            </a:r>
            <a:r>
              <a:rPr lang="ru-RU" sz="2000" dirty="0">
                <a:latin typeface="Arial Narrow" pitchFamily="34" charset="0"/>
              </a:rPr>
              <a:t>; - СПб.: Питер, 2009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2000" dirty="0">
                <a:latin typeface="Arial Narrow" pitchFamily="34" charset="0"/>
              </a:rPr>
              <a:t>Стратегический менеджмент</a:t>
            </a:r>
            <a:r>
              <a:rPr lang="en-US" sz="2000" dirty="0">
                <a:latin typeface="Arial Narrow" pitchFamily="34" charset="0"/>
              </a:rPr>
              <a:t> – </a:t>
            </a:r>
            <a:r>
              <a:rPr lang="ru-RU" sz="2000" dirty="0" err="1">
                <a:latin typeface="Arial Narrow" pitchFamily="34" charset="0"/>
              </a:rPr>
              <a:t>Лапыгин</a:t>
            </a:r>
            <a:r>
              <a:rPr lang="en-US" sz="2000" dirty="0">
                <a:latin typeface="Arial Narrow" pitchFamily="34" charset="0"/>
              </a:rPr>
              <a:t> </a:t>
            </a:r>
            <a:r>
              <a:rPr lang="ru-RU" sz="2000" dirty="0">
                <a:latin typeface="Arial Narrow" pitchFamily="34" charset="0"/>
              </a:rPr>
              <a:t>Ю.Н.</a:t>
            </a:r>
            <a:r>
              <a:rPr lang="en-US" sz="2000" dirty="0">
                <a:latin typeface="Arial Narrow" pitchFamily="34" charset="0"/>
              </a:rPr>
              <a:t> – </a:t>
            </a:r>
            <a:r>
              <a:rPr lang="ru-RU" sz="2000" dirty="0">
                <a:latin typeface="Arial Narrow" pitchFamily="34" charset="0"/>
              </a:rPr>
              <a:t>Инфра</a:t>
            </a:r>
            <a:r>
              <a:rPr lang="en-US" sz="2000" dirty="0">
                <a:latin typeface="Arial Narrow" pitchFamily="34" charset="0"/>
              </a:rPr>
              <a:t>-M, 2017</a:t>
            </a:r>
            <a:endParaRPr lang="ru-RU" sz="2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1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fld id="{00000000-1234-1234-1234-123412341234}" type="slidenum">
              <a:rPr lang="en">
                <a:solidFill>
                  <a:srgbClr val="FFFFFF"/>
                </a:solidFill>
              </a:rPr>
              <a:pPr/>
              <a:t>33</a:t>
            </a:fld>
            <a:endParaRPr>
              <a:solidFill>
                <a:srgbClr val="FFFF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16454" y="2369986"/>
            <a:ext cx="3759106" cy="930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6800" b="1" dirty="0" smtClean="0">
                <a:solidFill>
                  <a:schemeClr val="accent4">
                    <a:lumMod val="2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 smtClean="0">
                <a:solidFill>
                  <a:schemeClr val="accent4">
                    <a:lumMod val="25000"/>
                  </a:schemeClr>
                </a:solidFill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solidFill>
                <a:schemeClr val="accent4">
                  <a:lumMod val="25000"/>
                </a:schemeClr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7920" y="4160043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solidFill>
                <a:schemeClr val="tx2"/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solidFill>
                  <a:schemeClr val="accent4">
                    <a:lumMod val="25000"/>
                  </a:schemeClr>
                </a:solidFill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solidFill>
                <a:schemeClr val="accent4">
                  <a:lumMod val="25000"/>
                </a:schemeClr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 smtClean="0">
              <a:solidFill>
                <a:schemeClr val="accent4">
                  <a:lumMod val="25000"/>
                </a:schemeClr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 smtClean="0">
                <a:solidFill>
                  <a:schemeClr val="accent4">
                    <a:lumMod val="25000"/>
                  </a:schemeClr>
                </a:solidFill>
                <a:latin typeface="Raleway" charset="0"/>
                <a:ea typeface="Raleway" charset="0"/>
                <a:cs typeface="Raleway" charset="0"/>
              </a:rPr>
              <a:t>bakhrom2001@gmail.com</a:t>
            </a:r>
            <a:endParaRPr lang="en-US" sz="1750" dirty="0">
              <a:solidFill>
                <a:schemeClr val="accent4">
                  <a:lumMod val="25000"/>
                </a:schemeClr>
              </a:solidFill>
              <a:latin typeface="Raleway" charset="0"/>
              <a:ea typeface="Raleway" charset="0"/>
              <a:cs typeface="Raleway" charset="0"/>
            </a:endParaRPr>
          </a:p>
          <a:p>
            <a:pPr algn="ctr"/>
            <a:r>
              <a:rPr lang="en-US" sz="1750" dirty="0" smtClean="0">
                <a:solidFill>
                  <a:schemeClr val="accent4">
                    <a:lumMod val="25000"/>
                  </a:schemeClr>
                </a:solidFill>
                <a:latin typeface="Raleway" charset="0"/>
                <a:ea typeface="Raleway" charset="0"/>
                <a:cs typeface="Raleway" charset="0"/>
              </a:rPr>
              <a:t>bkholbaev@missouristate.edu</a:t>
            </a:r>
            <a:endParaRPr lang="en-US" sz="1750" dirty="0">
              <a:solidFill>
                <a:schemeClr val="accent4">
                  <a:lumMod val="25000"/>
                </a:schemeClr>
              </a:solidFill>
              <a:latin typeface="Raleway" charset="0"/>
              <a:ea typeface="Raleway" charset="0"/>
              <a:cs typeface="Raleway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26077" y="3416086"/>
            <a:ext cx="1784463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750" b="1" dirty="0" smtClean="0">
                <a:solidFill>
                  <a:schemeClr val="accent2"/>
                </a:solidFill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750" b="1" dirty="0" smtClean="0">
                <a:solidFill>
                  <a:schemeClr val="accent2"/>
                </a:solidFill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solidFill>
                <a:schemeClr val="accent2"/>
              </a:solidFill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64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3869</TotalTime>
  <Words>1729</Words>
  <Application>Microsoft Office PowerPoint</Application>
  <PresentationFormat>Широкоэкранный</PresentationFormat>
  <Paragraphs>208</Paragraphs>
  <Slides>33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48" baseType="lpstr">
      <vt:lpstr>Arial</vt:lpstr>
      <vt:lpstr>Arial Narrow</vt:lpstr>
      <vt:lpstr>Arvo</vt:lpstr>
      <vt:lpstr>Calibri</vt:lpstr>
      <vt:lpstr>Calibri Light</vt:lpstr>
      <vt:lpstr>Century Gothic</vt:lpstr>
      <vt:lpstr>Courier New</vt:lpstr>
      <vt:lpstr>Montserrat</vt:lpstr>
      <vt:lpstr>Raleway</vt:lpstr>
      <vt:lpstr>Roboto Condensed</vt:lpstr>
      <vt:lpstr>Roboto Condensed Light</vt:lpstr>
      <vt:lpstr>Roboto Regular</vt:lpstr>
      <vt:lpstr>Wingdings</vt:lpstr>
      <vt:lpstr>3_Тема Office</vt:lpstr>
      <vt:lpstr>Salerio template</vt:lpstr>
      <vt:lpstr>Понятие стратегического управления</vt:lpstr>
      <vt:lpstr>Презентация PowerPoint</vt:lpstr>
      <vt:lpstr>Стратегический менеджмент</vt:lpstr>
      <vt:lpstr>Стратегический менеджмент</vt:lpstr>
      <vt:lpstr>Стратегический менеджмент</vt:lpstr>
      <vt:lpstr>История возникновения</vt:lpstr>
      <vt:lpstr>История возникновения</vt:lpstr>
      <vt:lpstr>Центральное звено</vt:lpstr>
      <vt:lpstr>Факторы-условия</vt:lpstr>
      <vt:lpstr>Факторы-условия</vt:lpstr>
      <vt:lpstr>Факторы-условия</vt:lpstr>
      <vt:lpstr>Гибкое управление</vt:lpstr>
      <vt:lpstr>Глобализация</vt:lpstr>
      <vt:lpstr>Глобальный бизнес</vt:lpstr>
      <vt:lpstr>Этапы развития</vt:lpstr>
      <vt:lpstr>Бюджетирование</vt:lpstr>
      <vt:lpstr>Бюджетирование</vt:lpstr>
      <vt:lpstr>Долгосрочное планирование</vt:lpstr>
      <vt:lpstr>Долгосрочное планирование</vt:lpstr>
      <vt:lpstr>Стратегическое планирование</vt:lpstr>
      <vt:lpstr>Стратегическое планирование</vt:lpstr>
      <vt:lpstr>Стратегический менеджмент</vt:lpstr>
      <vt:lpstr>Стратегический менеджмент</vt:lpstr>
      <vt:lpstr>ВОПРОС ???</vt:lpstr>
      <vt:lpstr>ОТВЕТ !!!</vt:lpstr>
      <vt:lpstr>Реализованные меры</vt:lpstr>
      <vt:lpstr>Сущность стратегического менеджмента в ответе на 3 вопроса</vt:lpstr>
      <vt:lpstr>Сущность стратегического менеджмента в ответе на 3 вопроса</vt:lpstr>
      <vt:lpstr>Сущность стратегического менеджмента в ответе на 3 вопроса</vt:lpstr>
      <vt:lpstr>Заключение</vt:lpstr>
      <vt:lpstr>Заключение</vt:lpstr>
      <vt:lpstr>Использованная литература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bakhrom kholbaev</cp:lastModifiedBy>
  <cp:revision>288</cp:revision>
  <dcterms:created xsi:type="dcterms:W3CDTF">2019-05-28T05:33:27Z</dcterms:created>
  <dcterms:modified xsi:type="dcterms:W3CDTF">2022-02-26T10:53:57Z</dcterms:modified>
</cp:coreProperties>
</file>