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Lst>
  <p:notesMasterIdLst>
    <p:notesMasterId r:id="rId37"/>
  </p:notesMasterIdLst>
  <p:sldIdLst>
    <p:sldId id="283" r:id="rId3"/>
    <p:sldId id="2025" r:id="rId4"/>
    <p:sldId id="2041" r:id="rId5"/>
    <p:sldId id="351" r:id="rId6"/>
    <p:sldId id="352" r:id="rId7"/>
    <p:sldId id="353" r:id="rId8"/>
    <p:sldId id="2042" r:id="rId9"/>
    <p:sldId id="2026" r:id="rId10"/>
    <p:sldId id="354" r:id="rId11"/>
    <p:sldId id="2048" r:id="rId12"/>
    <p:sldId id="356" r:id="rId13"/>
    <p:sldId id="2043" r:id="rId14"/>
    <p:sldId id="2044" r:id="rId15"/>
    <p:sldId id="2045" r:id="rId16"/>
    <p:sldId id="2046" r:id="rId17"/>
    <p:sldId id="2047" r:id="rId18"/>
    <p:sldId id="2049" r:id="rId19"/>
    <p:sldId id="2031" r:id="rId20"/>
    <p:sldId id="2032" r:id="rId21"/>
    <p:sldId id="2034" r:id="rId22"/>
    <p:sldId id="2035" r:id="rId23"/>
    <p:sldId id="2036" r:id="rId24"/>
    <p:sldId id="360" r:id="rId25"/>
    <p:sldId id="361" r:id="rId26"/>
    <p:sldId id="2037" r:id="rId27"/>
    <p:sldId id="2038" r:id="rId28"/>
    <p:sldId id="2050" r:id="rId29"/>
    <p:sldId id="2051" r:id="rId30"/>
    <p:sldId id="2052" r:id="rId31"/>
    <p:sldId id="2055" r:id="rId32"/>
    <p:sldId id="2054" r:id="rId33"/>
    <p:sldId id="2056" r:id="rId34"/>
    <p:sldId id="2057" r:id="rId35"/>
    <p:sldId id="2024" r:id="rId36"/>
  </p:sldIdLst>
  <p:sldSz cx="12192000" cy="6858000"/>
  <p:notesSz cx="6735763" cy="9866313"/>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B375A"/>
    <a:srgbClr val="008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70" d="100"/>
          <a:sy n="70" d="100"/>
        </p:scale>
        <p:origin x="660" y="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15373" y="0"/>
            <a:ext cx="2918831" cy="495029"/>
          </a:xfrm>
          <a:prstGeom prst="rect">
            <a:avLst/>
          </a:prstGeom>
        </p:spPr>
        <p:txBody>
          <a:bodyPr vert="horz" lIns="91440" tIns="45720" rIns="91440" bIns="45720" rtlCol="0"/>
          <a:lstStyle>
            <a:lvl1pPr algn="r">
              <a:defRPr sz="1200"/>
            </a:lvl1pPr>
          </a:lstStyle>
          <a:p>
            <a:fld id="{71404474-1F80-4091-90CD-22752BB5BFD7}" type="datetimeFigureOut">
              <a:rPr lang="ru-RU" smtClean="0"/>
              <a:pPr/>
              <a:t>08.02.2022</a:t>
            </a:fld>
            <a:endParaRPr lang="ru-RU"/>
          </a:p>
        </p:txBody>
      </p:sp>
      <p:sp>
        <p:nvSpPr>
          <p:cNvPr id="4" name="Образ слайда 3"/>
          <p:cNvSpPr>
            <a:spLocks noGrp="1" noRot="1" noChangeAspect="1"/>
          </p:cNvSpPr>
          <p:nvPr>
            <p:ph type="sldImg" idx="2"/>
          </p:nvPr>
        </p:nvSpPr>
        <p:spPr>
          <a:xfrm>
            <a:off x="409575" y="1233488"/>
            <a:ext cx="5916613" cy="3328987"/>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73577" y="4748163"/>
            <a:ext cx="5388610" cy="3884861"/>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9371286"/>
            <a:ext cx="2918831" cy="495028"/>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15373" y="9371286"/>
            <a:ext cx="2918831" cy="495028"/>
          </a:xfrm>
          <a:prstGeom prst="rect">
            <a:avLst/>
          </a:prstGeom>
        </p:spPr>
        <p:txBody>
          <a:bodyPr vert="horz" lIns="91440" tIns="45720" rIns="91440" bIns="45720" rtlCol="0" anchor="b"/>
          <a:lstStyle>
            <a:lvl1pPr algn="r">
              <a:defRPr sz="1200"/>
            </a:lvl1pPr>
          </a:lstStyle>
          <a:p>
            <a:fld id="{0D7473F4-B915-4BC0-AF53-AD8B408EEBF3}" type="slidenum">
              <a:rPr lang="ru-RU" smtClean="0"/>
              <a:pPr/>
              <a:t>‹#›</a:t>
            </a:fld>
            <a:endParaRPr lang="ru-RU"/>
          </a:p>
        </p:txBody>
      </p:sp>
    </p:spTree>
    <p:extLst>
      <p:ext uri="{BB962C8B-B14F-4D97-AF65-F5344CB8AC3E}">
        <p14:creationId xmlns:p14="http://schemas.microsoft.com/office/powerpoint/2010/main" val="28553754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98CB7B1-8312-436A-8BF1-308D47910137}" type="slidenum">
              <a:rPr kumimoji="0" lang="ru-R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ru-R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79326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endParaRPr lang="en-US" dirty="0"/>
          </a:p>
        </p:txBody>
      </p:sp>
      <p:sp>
        <p:nvSpPr>
          <p:cNvPr id="3" name="Subtitle 2"/>
          <p:cNvSpPr>
            <a:spLocks noGrp="1"/>
          </p:cNvSpPr>
          <p:nvPr>
            <p:ph type="subTitle" idx="1"/>
          </p:nvPr>
        </p:nvSpPr>
        <p:spPr>
          <a:xfrm>
            <a:off x="1524000" y="3602037"/>
            <a:ext cx="9144000" cy="1655763"/>
          </a:xfrm>
        </p:spPr>
        <p:txBody>
          <a:bodyPr/>
          <a:lstStyle>
            <a:lvl1pPr marL="0" indent="0" algn="ctr">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pPr defTabSz="914377"/>
            <a:fld id="{CB63A86A-8FA9-4A5A-8D2E-A09441543902}" type="datetimeFigureOut">
              <a:rPr lang="ru-RU" smtClean="0">
                <a:solidFill>
                  <a:prstClr val="black">
                    <a:tint val="75000"/>
                  </a:prstClr>
                </a:solidFill>
              </a:rPr>
              <a:pPr defTabSz="914377"/>
              <a:t>08.02.2022</a:t>
            </a:fld>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defTabSz="914377"/>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defTabSz="914377"/>
            <a:fld id="{DF308B4A-70C0-4E84-A400-1B7AE0FE7809}" type="slidenum">
              <a:rPr lang="ru-RU" smtClean="0">
                <a:solidFill>
                  <a:prstClr val="black">
                    <a:tint val="75000"/>
                  </a:prstClr>
                </a:solidFill>
              </a:rPr>
              <a:pPr defTabSz="914377"/>
              <a:t>‹#›</a:t>
            </a:fld>
            <a:endParaRPr lang="ru-RU">
              <a:solidFill>
                <a:prstClr val="black">
                  <a:tint val="75000"/>
                </a:prstClr>
              </a:solidFill>
            </a:endParaRPr>
          </a:p>
        </p:txBody>
      </p:sp>
    </p:spTree>
    <p:extLst>
      <p:ext uri="{BB962C8B-B14F-4D97-AF65-F5344CB8AC3E}">
        <p14:creationId xmlns:p14="http://schemas.microsoft.com/office/powerpoint/2010/main" val="2456017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pPr defTabSz="914377"/>
            <a:fld id="{CB63A86A-8FA9-4A5A-8D2E-A09441543902}" type="datetimeFigureOut">
              <a:rPr lang="ru-RU" smtClean="0">
                <a:solidFill>
                  <a:prstClr val="black">
                    <a:tint val="75000"/>
                  </a:prstClr>
                </a:solidFill>
              </a:rPr>
              <a:pPr defTabSz="914377"/>
              <a:t>08.02.2022</a:t>
            </a:fld>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defTabSz="914377"/>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defTabSz="914377"/>
            <a:fld id="{DF308B4A-70C0-4E84-A400-1B7AE0FE7809}" type="slidenum">
              <a:rPr lang="ru-RU" smtClean="0">
                <a:solidFill>
                  <a:prstClr val="black">
                    <a:tint val="75000"/>
                  </a:prstClr>
                </a:solidFill>
              </a:rPr>
              <a:pPr defTabSz="914377"/>
              <a:t>‹#›</a:t>
            </a:fld>
            <a:endParaRPr lang="ru-RU">
              <a:solidFill>
                <a:prstClr val="black">
                  <a:tint val="75000"/>
                </a:prstClr>
              </a:solidFill>
            </a:endParaRPr>
          </a:p>
        </p:txBody>
      </p:sp>
    </p:spTree>
    <p:extLst>
      <p:ext uri="{BB962C8B-B14F-4D97-AF65-F5344CB8AC3E}">
        <p14:creationId xmlns:p14="http://schemas.microsoft.com/office/powerpoint/2010/main" val="36015743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6000"/>
            </a:lvl1pPr>
          </a:lstStyle>
          <a:p>
            <a:r>
              <a:rPr lang="ru-RU"/>
              <a:t>Образец заголовка</a:t>
            </a:r>
            <a:endParaRPr lang="en-US" dirty="0"/>
          </a:p>
        </p:txBody>
      </p:sp>
      <p:sp>
        <p:nvSpPr>
          <p:cNvPr id="3" name="Text Placeholder 2"/>
          <p:cNvSpPr>
            <a:spLocks noGrp="1"/>
          </p:cNvSpPr>
          <p:nvPr>
            <p:ph type="body" idx="1"/>
          </p:nvPr>
        </p:nvSpPr>
        <p:spPr>
          <a:xfrm>
            <a:off x="831851" y="4589464"/>
            <a:ext cx="10515600" cy="1500187"/>
          </a:xfrm>
        </p:spPr>
        <p:txBody>
          <a:bodyPr/>
          <a:lstStyle>
            <a:lvl1pPr marL="0" indent="0">
              <a:buNone/>
              <a:defRPr sz="2400">
                <a:solidFill>
                  <a:schemeClr val="tx1">
                    <a:tint val="75000"/>
                  </a:schemeClr>
                </a:solidFill>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pPr defTabSz="914377"/>
            <a:fld id="{CB63A86A-8FA9-4A5A-8D2E-A09441543902}" type="datetimeFigureOut">
              <a:rPr lang="ru-RU" smtClean="0">
                <a:solidFill>
                  <a:prstClr val="black">
                    <a:tint val="75000"/>
                  </a:prstClr>
                </a:solidFill>
              </a:rPr>
              <a:pPr defTabSz="914377"/>
              <a:t>08.02.2022</a:t>
            </a:fld>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defTabSz="914377"/>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defTabSz="914377"/>
            <a:fld id="{DF308B4A-70C0-4E84-A400-1B7AE0FE7809}" type="slidenum">
              <a:rPr lang="ru-RU" smtClean="0">
                <a:solidFill>
                  <a:prstClr val="black">
                    <a:tint val="75000"/>
                  </a:prstClr>
                </a:solidFill>
              </a:rPr>
              <a:pPr defTabSz="914377"/>
              <a:t>‹#›</a:t>
            </a:fld>
            <a:endParaRPr lang="ru-RU">
              <a:solidFill>
                <a:prstClr val="black">
                  <a:tint val="75000"/>
                </a:prstClr>
              </a:solidFill>
            </a:endParaRPr>
          </a:p>
        </p:txBody>
      </p:sp>
    </p:spTree>
    <p:extLst>
      <p:ext uri="{BB962C8B-B14F-4D97-AF65-F5344CB8AC3E}">
        <p14:creationId xmlns:p14="http://schemas.microsoft.com/office/powerpoint/2010/main" val="37721266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838200" y="1825625"/>
            <a:ext cx="5181600" cy="4351339"/>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6172200" y="1825625"/>
            <a:ext cx="5181600" cy="4351339"/>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pPr defTabSz="914377"/>
            <a:fld id="{CB63A86A-8FA9-4A5A-8D2E-A09441543902}" type="datetimeFigureOut">
              <a:rPr lang="ru-RU" smtClean="0">
                <a:solidFill>
                  <a:prstClr val="black">
                    <a:tint val="75000"/>
                  </a:prstClr>
                </a:solidFill>
              </a:rPr>
              <a:pPr defTabSz="914377"/>
              <a:t>08.02.2022</a:t>
            </a:fld>
            <a:endParaRPr lang="ru-RU">
              <a:solidFill>
                <a:prstClr val="black">
                  <a:tint val="75000"/>
                </a:prstClr>
              </a:solidFill>
            </a:endParaRPr>
          </a:p>
        </p:txBody>
      </p:sp>
      <p:sp>
        <p:nvSpPr>
          <p:cNvPr id="6" name="Footer Placeholder 5"/>
          <p:cNvSpPr>
            <a:spLocks noGrp="1"/>
          </p:cNvSpPr>
          <p:nvPr>
            <p:ph type="ftr" sz="quarter" idx="11"/>
          </p:nvPr>
        </p:nvSpPr>
        <p:spPr/>
        <p:txBody>
          <a:bodyPr/>
          <a:lstStyle/>
          <a:p>
            <a:pPr defTabSz="914377"/>
            <a:endParaRPr lang="ru-RU">
              <a:solidFill>
                <a:prstClr val="black">
                  <a:tint val="75000"/>
                </a:prstClr>
              </a:solidFill>
            </a:endParaRPr>
          </a:p>
        </p:txBody>
      </p:sp>
      <p:sp>
        <p:nvSpPr>
          <p:cNvPr id="7" name="Slide Number Placeholder 6"/>
          <p:cNvSpPr>
            <a:spLocks noGrp="1"/>
          </p:cNvSpPr>
          <p:nvPr>
            <p:ph type="sldNum" sz="quarter" idx="12"/>
          </p:nvPr>
        </p:nvSpPr>
        <p:spPr/>
        <p:txBody>
          <a:bodyPr/>
          <a:lstStyle/>
          <a:p>
            <a:pPr defTabSz="914377"/>
            <a:fld id="{DF308B4A-70C0-4E84-A400-1B7AE0FE7809}" type="slidenum">
              <a:rPr lang="ru-RU" smtClean="0">
                <a:solidFill>
                  <a:prstClr val="black">
                    <a:tint val="75000"/>
                  </a:prstClr>
                </a:solidFill>
              </a:rPr>
              <a:pPr defTabSz="914377"/>
              <a:t>‹#›</a:t>
            </a:fld>
            <a:endParaRPr lang="ru-RU">
              <a:solidFill>
                <a:prstClr val="black">
                  <a:tint val="75000"/>
                </a:prstClr>
              </a:solidFill>
            </a:endParaRPr>
          </a:p>
        </p:txBody>
      </p:sp>
    </p:spTree>
    <p:extLst>
      <p:ext uri="{BB962C8B-B14F-4D97-AF65-F5344CB8AC3E}">
        <p14:creationId xmlns:p14="http://schemas.microsoft.com/office/powerpoint/2010/main" val="2001162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ru-RU"/>
              <a:t>Образец заголовка</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ru-RU"/>
              <a:t>Образец текста</a:t>
            </a:r>
          </a:p>
        </p:txBody>
      </p:sp>
      <p:sp>
        <p:nvSpPr>
          <p:cNvPr id="4" name="Content Placeholder 3"/>
          <p:cNvSpPr>
            <a:spLocks noGrp="1"/>
          </p:cNvSpPr>
          <p:nvPr>
            <p:ph sz="half" idx="2"/>
          </p:nvPr>
        </p:nvSpPr>
        <p:spPr>
          <a:xfrm>
            <a:off x="839789"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ru-RU"/>
              <a:t>Образец текста</a:t>
            </a:r>
          </a:p>
        </p:txBody>
      </p:sp>
      <p:sp>
        <p:nvSpPr>
          <p:cNvPr id="6" name="Content Placeholder 5"/>
          <p:cNvSpPr>
            <a:spLocks noGrp="1"/>
          </p:cNvSpPr>
          <p:nvPr>
            <p:ph sz="quarter" idx="4"/>
          </p:nvPr>
        </p:nvSpPr>
        <p:spPr>
          <a:xfrm>
            <a:off x="6172201"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pPr defTabSz="914377"/>
            <a:fld id="{CB63A86A-8FA9-4A5A-8D2E-A09441543902}" type="datetimeFigureOut">
              <a:rPr lang="ru-RU" smtClean="0">
                <a:solidFill>
                  <a:prstClr val="black">
                    <a:tint val="75000"/>
                  </a:prstClr>
                </a:solidFill>
              </a:rPr>
              <a:pPr defTabSz="914377"/>
              <a:t>08.02.2022</a:t>
            </a:fld>
            <a:endParaRPr lang="ru-RU">
              <a:solidFill>
                <a:prstClr val="black">
                  <a:tint val="75000"/>
                </a:prstClr>
              </a:solidFill>
            </a:endParaRPr>
          </a:p>
        </p:txBody>
      </p:sp>
      <p:sp>
        <p:nvSpPr>
          <p:cNvPr id="8" name="Footer Placeholder 7"/>
          <p:cNvSpPr>
            <a:spLocks noGrp="1"/>
          </p:cNvSpPr>
          <p:nvPr>
            <p:ph type="ftr" sz="quarter" idx="11"/>
          </p:nvPr>
        </p:nvSpPr>
        <p:spPr/>
        <p:txBody>
          <a:bodyPr/>
          <a:lstStyle/>
          <a:p>
            <a:pPr defTabSz="914377"/>
            <a:endParaRPr lang="ru-RU">
              <a:solidFill>
                <a:prstClr val="black">
                  <a:tint val="75000"/>
                </a:prstClr>
              </a:solidFill>
            </a:endParaRPr>
          </a:p>
        </p:txBody>
      </p:sp>
      <p:sp>
        <p:nvSpPr>
          <p:cNvPr id="9" name="Slide Number Placeholder 8"/>
          <p:cNvSpPr>
            <a:spLocks noGrp="1"/>
          </p:cNvSpPr>
          <p:nvPr>
            <p:ph type="sldNum" sz="quarter" idx="12"/>
          </p:nvPr>
        </p:nvSpPr>
        <p:spPr/>
        <p:txBody>
          <a:bodyPr/>
          <a:lstStyle/>
          <a:p>
            <a:pPr defTabSz="914377"/>
            <a:fld id="{DF308B4A-70C0-4E84-A400-1B7AE0FE7809}" type="slidenum">
              <a:rPr lang="ru-RU" smtClean="0">
                <a:solidFill>
                  <a:prstClr val="black">
                    <a:tint val="75000"/>
                  </a:prstClr>
                </a:solidFill>
              </a:rPr>
              <a:pPr defTabSz="914377"/>
              <a:t>‹#›</a:t>
            </a:fld>
            <a:endParaRPr lang="ru-RU">
              <a:solidFill>
                <a:prstClr val="black">
                  <a:tint val="75000"/>
                </a:prstClr>
              </a:solidFill>
            </a:endParaRPr>
          </a:p>
        </p:txBody>
      </p:sp>
    </p:spTree>
    <p:extLst>
      <p:ext uri="{BB962C8B-B14F-4D97-AF65-F5344CB8AC3E}">
        <p14:creationId xmlns:p14="http://schemas.microsoft.com/office/powerpoint/2010/main" val="24060642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pPr defTabSz="914377"/>
            <a:fld id="{CB63A86A-8FA9-4A5A-8D2E-A09441543902}" type="datetimeFigureOut">
              <a:rPr lang="ru-RU" smtClean="0">
                <a:solidFill>
                  <a:prstClr val="black">
                    <a:tint val="75000"/>
                  </a:prstClr>
                </a:solidFill>
              </a:rPr>
              <a:pPr defTabSz="914377"/>
              <a:t>08.02.2022</a:t>
            </a:fld>
            <a:endParaRPr lang="ru-RU">
              <a:solidFill>
                <a:prstClr val="black">
                  <a:tint val="75000"/>
                </a:prstClr>
              </a:solidFill>
            </a:endParaRPr>
          </a:p>
        </p:txBody>
      </p:sp>
      <p:sp>
        <p:nvSpPr>
          <p:cNvPr id="4" name="Footer Placeholder 3"/>
          <p:cNvSpPr>
            <a:spLocks noGrp="1"/>
          </p:cNvSpPr>
          <p:nvPr>
            <p:ph type="ftr" sz="quarter" idx="11"/>
          </p:nvPr>
        </p:nvSpPr>
        <p:spPr/>
        <p:txBody>
          <a:bodyPr/>
          <a:lstStyle/>
          <a:p>
            <a:pPr defTabSz="914377"/>
            <a:endParaRPr lang="ru-RU">
              <a:solidFill>
                <a:prstClr val="black">
                  <a:tint val="75000"/>
                </a:prstClr>
              </a:solidFill>
            </a:endParaRPr>
          </a:p>
        </p:txBody>
      </p:sp>
      <p:sp>
        <p:nvSpPr>
          <p:cNvPr id="5" name="Slide Number Placeholder 4"/>
          <p:cNvSpPr>
            <a:spLocks noGrp="1"/>
          </p:cNvSpPr>
          <p:nvPr>
            <p:ph type="sldNum" sz="quarter" idx="12"/>
          </p:nvPr>
        </p:nvSpPr>
        <p:spPr/>
        <p:txBody>
          <a:bodyPr/>
          <a:lstStyle/>
          <a:p>
            <a:pPr defTabSz="914377"/>
            <a:fld id="{DF308B4A-70C0-4E84-A400-1B7AE0FE7809}" type="slidenum">
              <a:rPr lang="ru-RU" smtClean="0">
                <a:solidFill>
                  <a:prstClr val="black">
                    <a:tint val="75000"/>
                  </a:prstClr>
                </a:solidFill>
              </a:rPr>
              <a:pPr defTabSz="914377"/>
              <a:t>‹#›</a:t>
            </a:fld>
            <a:endParaRPr lang="ru-RU">
              <a:solidFill>
                <a:prstClr val="black">
                  <a:tint val="75000"/>
                </a:prstClr>
              </a:solidFill>
            </a:endParaRPr>
          </a:p>
        </p:txBody>
      </p:sp>
    </p:spTree>
    <p:extLst>
      <p:ext uri="{BB962C8B-B14F-4D97-AF65-F5344CB8AC3E}">
        <p14:creationId xmlns:p14="http://schemas.microsoft.com/office/powerpoint/2010/main" val="25895625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914377"/>
            <a:fld id="{CB63A86A-8FA9-4A5A-8D2E-A09441543902}" type="datetimeFigureOut">
              <a:rPr lang="ru-RU" smtClean="0">
                <a:solidFill>
                  <a:prstClr val="black">
                    <a:tint val="75000"/>
                  </a:prstClr>
                </a:solidFill>
              </a:rPr>
              <a:pPr defTabSz="914377"/>
              <a:t>08.02.2022</a:t>
            </a:fld>
            <a:endParaRPr lang="ru-RU">
              <a:solidFill>
                <a:prstClr val="black">
                  <a:tint val="75000"/>
                </a:prstClr>
              </a:solidFill>
            </a:endParaRPr>
          </a:p>
        </p:txBody>
      </p:sp>
      <p:sp>
        <p:nvSpPr>
          <p:cNvPr id="3" name="Footer Placeholder 2"/>
          <p:cNvSpPr>
            <a:spLocks noGrp="1"/>
          </p:cNvSpPr>
          <p:nvPr>
            <p:ph type="ftr" sz="quarter" idx="11"/>
          </p:nvPr>
        </p:nvSpPr>
        <p:spPr/>
        <p:txBody>
          <a:bodyPr/>
          <a:lstStyle/>
          <a:p>
            <a:pPr defTabSz="914377"/>
            <a:endParaRPr lang="ru-RU">
              <a:solidFill>
                <a:prstClr val="black">
                  <a:tint val="75000"/>
                </a:prstClr>
              </a:solidFill>
            </a:endParaRPr>
          </a:p>
        </p:txBody>
      </p:sp>
      <p:sp>
        <p:nvSpPr>
          <p:cNvPr id="4" name="Slide Number Placeholder 3"/>
          <p:cNvSpPr>
            <a:spLocks noGrp="1"/>
          </p:cNvSpPr>
          <p:nvPr>
            <p:ph type="sldNum" sz="quarter" idx="12"/>
          </p:nvPr>
        </p:nvSpPr>
        <p:spPr/>
        <p:txBody>
          <a:bodyPr/>
          <a:lstStyle/>
          <a:p>
            <a:pPr defTabSz="914377"/>
            <a:fld id="{DF308B4A-70C0-4E84-A400-1B7AE0FE7809}" type="slidenum">
              <a:rPr lang="ru-RU" smtClean="0">
                <a:solidFill>
                  <a:prstClr val="black">
                    <a:tint val="75000"/>
                  </a:prstClr>
                </a:solidFill>
              </a:rPr>
              <a:pPr defTabSz="914377"/>
              <a:t>‹#›</a:t>
            </a:fld>
            <a:endParaRPr lang="ru-RU">
              <a:solidFill>
                <a:prstClr val="black">
                  <a:tint val="75000"/>
                </a:prstClr>
              </a:solidFill>
            </a:endParaRPr>
          </a:p>
        </p:txBody>
      </p:sp>
    </p:spTree>
    <p:extLst>
      <p:ext uri="{BB962C8B-B14F-4D97-AF65-F5344CB8AC3E}">
        <p14:creationId xmlns:p14="http://schemas.microsoft.com/office/powerpoint/2010/main" val="16261179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en-US" dirty="0"/>
          </a:p>
        </p:txBody>
      </p:sp>
      <p:sp>
        <p:nvSpPr>
          <p:cNvPr id="3" name="Content Placeholder 2"/>
          <p:cNvSpPr>
            <a:spLocks noGrp="1"/>
          </p:cNvSpPr>
          <p:nvPr>
            <p:ph idx="1"/>
          </p:nvPr>
        </p:nvSpPr>
        <p:spPr>
          <a:xfrm>
            <a:off x="5183188"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839788" y="2057401"/>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pPr defTabSz="914377"/>
            <a:fld id="{CB63A86A-8FA9-4A5A-8D2E-A09441543902}" type="datetimeFigureOut">
              <a:rPr lang="ru-RU" smtClean="0">
                <a:solidFill>
                  <a:prstClr val="black">
                    <a:tint val="75000"/>
                  </a:prstClr>
                </a:solidFill>
              </a:rPr>
              <a:pPr defTabSz="914377"/>
              <a:t>08.02.2022</a:t>
            </a:fld>
            <a:endParaRPr lang="ru-RU">
              <a:solidFill>
                <a:prstClr val="black">
                  <a:tint val="75000"/>
                </a:prstClr>
              </a:solidFill>
            </a:endParaRPr>
          </a:p>
        </p:txBody>
      </p:sp>
      <p:sp>
        <p:nvSpPr>
          <p:cNvPr id="6" name="Footer Placeholder 5"/>
          <p:cNvSpPr>
            <a:spLocks noGrp="1"/>
          </p:cNvSpPr>
          <p:nvPr>
            <p:ph type="ftr" sz="quarter" idx="11"/>
          </p:nvPr>
        </p:nvSpPr>
        <p:spPr/>
        <p:txBody>
          <a:bodyPr/>
          <a:lstStyle/>
          <a:p>
            <a:pPr defTabSz="914377"/>
            <a:endParaRPr lang="ru-RU">
              <a:solidFill>
                <a:prstClr val="black">
                  <a:tint val="75000"/>
                </a:prstClr>
              </a:solidFill>
            </a:endParaRPr>
          </a:p>
        </p:txBody>
      </p:sp>
      <p:sp>
        <p:nvSpPr>
          <p:cNvPr id="7" name="Slide Number Placeholder 6"/>
          <p:cNvSpPr>
            <a:spLocks noGrp="1"/>
          </p:cNvSpPr>
          <p:nvPr>
            <p:ph type="sldNum" sz="quarter" idx="12"/>
          </p:nvPr>
        </p:nvSpPr>
        <p:spPr/>
        <p:txBody>
          <a:bodyPr/>
          <a:lstStyle/>
          <a:p>
            <a:pPr defTabSz="914377"/>
            <a:fld id="{DF308B4A-70C0-4E84-A400-1B7AE0FE7809}" type="slidenum">
              <a:rPr lang="ru-RU" smtClean="0">
                <a:solidFill>
                  <a:prstClr val="black">
                    <a:tint val="75000"/>
                  </a:prstClr>
                </a:solidFill>
              </a:rPr>
              <a:pPr defTabSz="914377"/>
              <a:t>‹#›</a:t>
            </a:fld>
            <a:endParaRPr lang="ru-RU">
              <a:solidFill>
                <a:prstClr val="black">
                  <a:tint val="75000"/>
                </a:prstClr>
              </a:solidFill>
            </a:endParaRPr>
          </a:p>
        </p:txBody>
      </p:sp>
    </p:spTree>
    <p:extLst>
      <p:ext uri="{BB962C8B-B14F-4D97-AF65-F5344CB8AC3E}">
        <p14:creationId xmlns:p14="http://schemas.microsoft.com/office/powerpoint/2010/main" val="4870157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en-US" dirty="0"/>
          </a:p>
        </p:txBody>
      </p:sp>
      <p:sp>
        <p:nvSpPr>
          <p:cNvPr id="3" name="Picture Placeholder 2"/>
          <p:cNvSpPr>
            <a:spLocks noGrp="1" noChangeAspect="1"/>
          </p:cNvSpPr>
          <p:nvPr>
            <p:ph type="pic" idx="1"/>
          </p:nvPr>
        </p:nvSpPr>
        <p:spPr>
          <a:xfrm>
            <a:off x="5183188" y="987426"/>
            <a:ext cx="6172200" cy="4873625"/>
          </a:xfrm>
        </p:spPr>
        <p:txBody>
          <a:bodyPr anchor="t"/>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839788" y="2057401"/>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pPr defTabSz="914377"/>
            <a:fld id="{CB63A86A-8FA9-4A5A-8D2E-A09441543902}" type="datetimeFigureOut">
              <a:rPr lang="ru-RU" smtClean="0">
                <a:solidFill>
                  <a:prstClr val="black">
                    <a:tint val="75000"/>
                  </a:prstClr>
                </a:solidFill>
              </a:rPr>
              <a:pPr defTabSz="914377"/>
              <a:t>08.02.2022</a:t>
            </a:fld>
            <a:endParaRPr lang="ru-RU">
              <a:solidFill>
                <a:prstClr val="black">
                  <a:tint val="75000"/>
                </a:prstClr>
              </a:solidFill>
            </a:endParaRPr>
          </a:p>
        </p:txBody>
      </p:sp>
      <p:sp>
        <p:nvSpPr>
          <p:cNvPr id="6" name="Footer Placeholder 5"/>
          <p:cNvSpPr>
            <a:spLocks noGrp="1"/>
          </p:cNvSpPr>
          <p:nvPr>
            <p:ph type="ftr" sz="quarter" idx="11"/>
          </p:nvPr>
        </p:nvSpPr>
        <p:spPr/>
        <p:txBody>
          <a:bodyPr/>
          <a:lstStyle/>
          <a:p>
            <a:pPr defTabSz="914377"/>
            <a:endParaRPr lang="ru-RU">
              <a:solidFill>
                <a:prstClr val="black">
                  <a:tint val="75000"/>
                </a:prstClr>
              </a:solidFill>
            </a:endParaRPr>
          </a:p>
        </p:txBody>
      </p:sp>
      <p:sp>
        <p:nvSpPr>
          <p:cNvPr id="7" name="Slide Number Placeholder 6"/>
          <p:cNvSpPr>
            <a:spLocks noGrp="1"/>
          </p:cNvSpPr>
          <p:nvPr>
            <p:ph type="sldNum" sz="quarter" idx="12"/>
          </p:nvPr>
        </p:nvSpPr>
        <p:spPr/>
        <p:txBody>
          <a:bodyPr/>
          <a:lstStyle/>
          <a:p>
            <a:pPr defTabSz="914377"/>
            <a:fld id="{DF308B4A-70C0-4E84-A400-1B7AE0FE7809}" type="slidenum">
              <a:rPr lang="ru-RU" smtClean="0">
                <a:solidFill>
                  <a:prstClr val="black">
                    <a:tint val="75000"/>
                  </a:prstClr>
                </a:solidFill>
              </a:rPr>
              <a:pPr defTabSz="914377"/>
              <a:t>‹#›</a:t>
            </a:fld>
            <a:endParaRPr lang="ru-RU">
              <a:solidFill>
                <a:prstClr val="black">
                  <a:tint val="75000"/>
                </a:prstClr>
              </a:solidFill>
            </a:endParaRPr>
          </a:p>
        </p:txBody>
      </p:sp>
    </p:spTree>
    <p:extLst>
      <p:ext uri="{BB962C8B-B14F-4D97-AF65-F5344CB8AC3E}">
        <p14:creationId xmlns:p14="http://schemas.microsoft.com/office/powerpoint/2010/main" val="18702089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pPr defTabSz="914377"/>
            <a:fld id="{CB63A86A-8FA9-4A5A-8D2E-A09441543902}" type="datetimeFigureOut">
              <a:rPr lang="ru-RU" smtClean="0">
                <a:solidFill>
                  <a:prstClr val="black">
                    <a:tint val="75000"/>
                  </a:prstClr>
                </a:solidFill>
              </a:rPr>
              <a:pPr defTabSz="914377"/>
              <a:t>08.02.2022</a:t>
            </a:fld>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defTabSz="914377"/>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defTabSz="914377"/>
            <a:fld id="{DF308B4A-70C0-4E84-A400-1B7AE0FE7809}" type="slidenum">
              <a:rPr lang="ru-RU" smtClean="0">
                <a:solidFill>
                  <a:prstClr val="black">
                    <a:tint val="75000"/>
                  </a:prstClr>
                </a:solidFill>
              </a:rPr>
              <a:pPr defTabSz="914377"/>
              <a:t>‹#›</a:t>
            </a:fld>
            <a:endParaRPr lang="ru-RU">
              <a:solidFill>
                <a:prstClr val="black">
                  <a:tint val="75000"/>
                </a:prstClr>
              </a:solidFill>
            </a:endParaRPr>
          </a:p>
        </p:txBody>
      </p:sp>
    </p:spTree>
    <p:extLst>
      <p:ext uri="{BB962C8B-B14F-4D97-AF65-F5344CB8AC3E}">
        <p14:creationId xmlns:p14="http://schemas.microsoft.com/office/powerpoint/2010/main" val="42834679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6"/>
            <a:ext cx="2628900" cy="5811839"/>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838201" y="365126"/>
            <a:ext cx="7734300" cy="5811839"/>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pPr defTabSz="914377"/>
            <a:fld id="{CB63A86A-8FA9-4A5A-8D2E-A09441543902}" type="datetimeFigureOut">
              <a:rPr lang="ru-RU" smtClean="0">
                <a:solidFill>
                  <a:prstClr val="black">
                    <a:tint val="75000"/>
                  </a:prstClr>
                </a:solidFill>
              </a:rPr>
              <a:pPr defTabSz="914377"/>
              <a:t>08.02.2022</a:t>
            </a:fld>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defTabSz="914377"/>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defTabSz="914377"/>
            <a:fld id="{DF308B4A-70C0-4E84-A400-1B7AE0FE7809}" type="slidenum">
              <a:rPr lang="ru-RU" smtClean="0">
                <a:solidFill>
                  <a:prstClr val="black">
                    <a:tint val="75000"/>
                  </a:prstClr>
                </a:solidFill>
              </a:rPr>
              <a:pPr defTabSz="914377"/>
              <a:t>‹#›</a:t>
            </a:fld>
            <a:endParaRPr lang="ru-RU">
              <a:solidFill>
                <a:prstClr val="black">
                  <a:tint val="75000"/>
                </a:prstClr>
              </a:solidFill>
            </a:endParaRPr>
          </a:p>
        </p:txBody>
      </p:sp>
    </p:spTree>
    <p:extLst>
      <p:ext uri="{BB962C8B-B14F-4D97-AF65-F5344CB8AC3E}">
        <p14:creationId xmlns:p14="http://schemas.microsoft.com/office/powerpoint/2010/main" val="42629027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General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85317271"/>
      </p:ext>
    </p:extLst>
  </p:cSld>
  <p:clrMapOvr>
    <a:masterClrMapping/>
  </p:clrMapOvr>
  <p:transition advClick="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p:cNvSpPr>
            <a:spLocks noGrp="1"/>
          </p:cNvSpPr>
          <p:nvPr>
            <p:ph type="subTitle" idx="1"/>
          </p:nvPr>
        </p:nvSpPr>
        <p:spPr>
          <a:xfrm>
            <a:off x="1524000" y="3602037"/>
            <a:ext cx="9144000" cy="1655763"/>
          </a:xfrm>
        </p:spPr>
        <p:txBody>
          <a:bodyPr/>
          <a:lstStyle>
            <a:lvl1pPr marL="0" indent="0" algn="ctr">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ru-RU"/>
              <a:t>Образец подзаголовка</a:t>
            </a:r>
          </a:p>
        </p:txBody>
      </p:sp>
      <p:sp>
        <p:nvSpPr>
          <p:cNvPr id="4" name="Дата 3"/>
          <p:cNvSpPr>
            <a:spLocks noGrp="1"/>
          </p:cNvSpPr>
          <p:nvPr>
            <p:ph type="dt" sz="half" idx="10"/>
          </p:nvPr>
        </p:nvSpPr>
        <p:spPr/>
        <p:txBody>
          <a:bodyPr/>
          <a:lstStyle/>
          <a:p>
            <a:pPr marL="0" marR="0" lvl="0" indent="0" algn="l" defTabSz="914377" rtl="0" eaLnBrk="1" fontAlgn="auto" latinLnBrk="0" hangingPunct="1">
              <a:lnSpc>
                <a:spcPct val="100000"/>
              </a:lnSpc>
              <a:spcBef>
                <a:spcPts val="0"/>
              </a:spcBef>
              <a:spcAft>
                <a:spcPts val="0"/>
              </a:spcAft>
              <a:buClrTx/>
              <a:buSzTx/>
              <a:buFontTx/>
              <a:buNone/>
              <a:tabLst/>
              <a:defRPr/>
            </a:pPr>
            <a:fld id="{D76B83FC-9E2A-4602-9D6B-7CB7A5D46DDC}" type="datetime1">
              <a:rPr kumimoji="0" lang="ru-RU"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377" rtl="0" eaLnBrk="1" fontAlgn="auto" latinLnBrk="0" hangingPunct="1">
                <a:lnSpc>
                  <a:spcPct val="100000"/>
                </a:lnSpc>
                <a:spcBef>
                  <a:spcPts val="0"/>
                </a:spcBef>
                <a:spcAft>
                  <a:spcPts val="0"/>
                </a:spcAft>
                <a:buClrTx/>
                <a:buSzTx/>
                <a:buFontTx/>
                <a:buNone/>
                <a:tabLst/>
                <a:defRPr/>
              </a:pPr>
              <a:t>08.02.2022</a:t>
            </a:fld>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Нижний колонтитул 4"/>
          <p:cNvSpPr>
            <a:spLocks noGrp="1"/>
          </p:cNvSpPr>
          <p:nvPr>
            <p:ph type="ftr" sz="quarter" idx="11"/>
          </p:nvPr>
        </p:nvSpPr>
        <p:spPr/>
        <p:txBody>
          <a:bodyP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Номер слайда 5"/>
          <p:cNvSpPr>
            <a:spLocks noGrp="1"/>
          </p:cNvSpPr>
          <p:nvPr>
            <p:ph type="sldNum" sz="quarter" idx="12"/>
          </p:nvPr>
        </p:nvSpPr>
        <p:spPr/>
        <p:txBody>
          <a:bodyPr/>
          <a:lstStyle/>
          <a:p>
            <a:pPr marL="0" marR="0" lvl="0" indent="0" algn="r" defTabSz="914377" rtl="0" eaLnBrk="1" fontAlgn="auto" latinLnBrk="0" hangingPunct="1">
              <a:lnSpc>
                <a:spcPct val="100000"/>
              </a:lnSpc>
              <a:spcBef>
                <a:spcPts val="0"/>
              </a:spcBef>
              <a:spcAft>
                <a:spcPts val="0"/>
              </a:spcAft>
              <a:buClrTx/>
              <a:buSzTx/>
              <a:buFontTx/>
              <a:buNone/>
              <a:tabLst/>
              <a:defRPr/>
            </a:pPr>
            <a:fld id="{6D48EF8C-AE77-4412-BF40-D8A2B39CC2CF}" type="slidenum">
              <a:rPr kumimoji="0" lang="ru-RU"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377"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993807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pPr marL="0" marR="0" lvl="0" indent="0" algn="l" defTabSz="914377" rtl="0" eaLnBrk="1" fontAlgn="auto" latinLnBrk="0" hangingPunct="1">
              <a:lnSpc>
                <a:spcPct val="100000"/>
              </a:lnSpc>
              <a:spcBef>
                <a:spcPts val="0"/>
              </a:spcBef>
              <a:spcAft>
                <a:spcPts val="0"/>
              </a:spcAft>
              <a:buClrTx/>
              <a:buSzTx/>
              <a:buFontTx/>
              <a:buNone/>
              <a:tabLst/>
              <a:defRPr/>
            </a:pPr>
            <a:fld id="{6D12CB95-194F-4112-B6D9-ED045BE6087A}" type="datetime1">
              <a:rPr kumimoji="0" lang="ru-RU"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377" rtl="0" eaLnBrk="1" fontAlgn="auto" latinLnBrk="0" hangingPunct="1">
                <a:lnSpc>
                  <a:spcPct val="100000"/>
                </a:lnSpc>
                <a:spcBef>
                  <a:spcPts val="0"/>
                </a:spcBef>
                <a:spcAft>
                  <a:spcPts val="0"/>
                </a:spcAft>
                <a:buClrTx/>
                <a:buSzTx/>
                <a:buFontTx/>
                <a:buNone/>
                <a:tabLst/>
                <a:defRPr/>
              </a:pPr>
              <a:t>08.02.2022</a:t>
            </a:fld>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Нижний колонтитул 4"/>
          <p:cNvSpPr>
            <a:spLocks noGrp="1"/>
          </p:cNvSpPr>
          <p:nvPr>
            <p:ph type="ftr" sz="quarter" idx="11"/>
          </p:nvPr>
        </p:nvSpPr>
        <p:spPr/>
        <p:txBody>
          <a:bodyP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Номер слайда 5"/>
          <p:cNvSpPr>
            <a:spLocks noGrp="1"/>
          </p:cNvSpPr>
          <p:nvPr>
            <p:ph type="sldNum" sz="quarter" idx="12"/>
          </p:nvPr>
        </p:nvSpPr>
        <p:spPr/>
        <p:txBody>
          <a:bodyPr/>
          <a:lstStyle/>
          <a:p>
            <a:pPr marL="0" marR="0" lvl="0" indent="0" algn="r" defTabSz="914377" rtl="0" eaLnBrk="1" fontAlgn="auto" latinLnBrk="0" hangingPunct="1">
              <a:lnSpc>
                <a:spcPct val="100000"/>
              </a:lnSpc>
              <a:spcBef>
                <a:spcPts val="0"/>
              </a:spcBef>
              <a:spcAft>
                <a:spcPts val="0"/>
              </a:spcAft>
              <a:buClrTx/>
              <a:buSzTx/>
              <a:buFontTx/>
              <a:buNone/>
              <a:tabLst/>
              <a:defRPr/>
            </a:pPr>
            <a:fld id="{6D48EF8C-AE77-4412-BF40-D8A2B39CC2CF}" type="slidenum">
              <a:rPr kumimoji="0" lang="ru-RU"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377"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413835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1" y="1709740"/>
            <a:ext cx="10515600" cy="2852737"/>
          </a:xfrm>
        </p:spPr>
        <p:txBody>
          <a:bodyPr anchor="b"/>
          <a:lstStyle>
            <a:lvl1pPr>
              <a:defRPr sz="6000"/>
            </a:lvl1pPr>
          </a:lstStyle>
          <a:p>
            <a:r>
              <a:rPr lang="ru-RU"/>
              <a:t>Образец заголовка</a:t>
            </a:r>
          </a:p>
        </p:txBody>
      </p:sp>
      <p:sp>
        <p:nvSpPr>
          <p:cNvPr id="3" name="Текст 2"/>
          <p:cNvSpPr>
            <a:spLocks noGrp="1"/>
          </p:cNvSpPr>
          <p:nvPr>
            <p:ph type="body" idx="1"/>
          </p:nvPr>
        </p:nvSpPr>
        <p:spPr>
          <a:xfrm>
            <a:off x="831851" y="4589464"/>
            <a:ext cx="10515600" cy="1500187"/>
          </a:xfrm>
        </p:spPr>
        <p:txBody>
          <a:bodyPr/>
          <a:lstStyle>
            <a:lvl1pPr marL="0" indent="0">
              <a:buNone/>
              <a:defRPr sz="2400">
                <a:solidFill>
                  <a:schemeClr val="tx1">
                    <a:tint val="75000"/>
                  </a:schemeClr>
                </a:solidFill>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pPr marL="0" marR="0" lvl="0" indent="0" algn="l" defTabSz="914377" rtl="0" eaLnBrk="1" fontAlgn="auto" latinLnBrk="0" hangingPunct="1">
              <a:lnSpc>
                <a:spcPct val="100000"/>
              </a:lnSpc>
              <a:spcBef>
                <a:spcPts val="0"/>
              </a:spcBef>
              <a:spcAft>
                <a:spcPts val="0"/>
              </a:spcAft>
              <a:buClrTx/>
              <a:buSzTx/>
              <a:buFontTx/>
              <a:buNone/>
              <a:tabLst/>
              <a:defRPr/>
            </a:pPr>
            <a:fld id="{8D1A93ED-4931-41B4-8CA2-C0E60E6700FE}" type="datetime1">
              <a:rPr kumimoji="0" lang="ru-RU"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377" rtl="0" eaLnBrk="1" fontAlgn="auto" latinLnBrk="0" hangingPunct="1">
                <a:lnSpc>
                  <a:spcPct val="100000"/>
                </a:lnSpc>
                <a:spcBef>
                  <a:spcPts val="0"/>
                </a:spcBef>
                <a:spcAft>
                  <a:spcPts val="0"/>
                </a:spcAft>
                <a:buClrTx/>
                <a:buSzTx/>
                <a:buFontTx/>
                <a:buNone/>
                <a:tabLst/>
                <a:defRPr/>
              </a:pPr>
              <a:t>08.02.2022</a:t>
            </a:fld>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Нижний колонтитул 4"/>
          <p:cNvSpPr>
            <a:spLocks noGrp="1"/>
          </p:cNvSpPr>
          <p:nvPr>
            <p:ph type="ftr" sz="quarter" idx="11"/>
          </p:nvPr>
        </p:nvSpPr>
        <p:spPr/>
        <p:txBody>
          <a:bodyP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Номер слайда 5"/>
          <p:cNvSpPr>
            <a:spLocks noGrp="1"/>
          </p:cNvSpPr>
          <p:nvPr>
            <p:ph type="sldNum" sz="quarter" idx="12"/>
          </p:nvPr>
        </p:nvSpPr>
        <p:spPr/>
        <p:txBody>
          <a:bodyPr/>
          <a:lstStyle/>
          <a:p>
            <a:pPr marL="0" marR="0" lvl="0" indent="0" algn="r" defTabSz="914377" rtl="0" eaLnBrk="1" fontAlgn="auto" latinLnBrk="0" hangingPunct="1">
              <a:lnSpc>
                <a:spcPct val="100000"/>
              </a:lnSpc>
              <a:spcBef>
                <a:spcPts val="0"/>
              </a:spcBef>
              <a:spcAft>
                <a:spcPts val="0"/>
              </a:spcAft>
              <a:buClrTx/>
              <a:buSzTx/>
              <a:buFontTx/>
              <a:buNone/>
              <a:tabLst/>
              <a:defRPr/>
            </a:pPr>
            <a:fld id="{6D48EF8C-AE77-4412-BF40-D8A2B39CC2CF}" type="slidenum">
              <a:rPr kumimoji="0" lang="ru-RU"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377"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3045611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838200" y="1825625"/>
            <a:ext cx="5181600" cy="4351339"/>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6172200" y="1825625"/>
            <a:ext cx="5181600" cy="4351339"/>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pPr marL="0" marR="0" lvl="0" indent="0" algn="l" defTabSz="914377" rtl="0" eaLnBrk="1" fontAlgn="auto" latinLnBrk="0" hangingPunct="1">
              <a:lnSpc>
                <a:spcPct val="100000"/>
              </a:lnSpc>
              <a:spcBef>
                <a:spcPts val="0"/>
              </a:spcBef>
              <a:spcAft>
                <a:spcPts val="0"/>
              </a:spcAft>
              <a:buClrTx/>
              <a:buSzTx/>
              <a:buFontTx/>
              <a:buNone/>
              <a:tabLst/>
              <a:defRPr/>
            </a:pPr>
            <a:fld id="{9145D4B7-F9E5-46A3-B370-D65D36B452E3}" type="datetime1">
              <a:rPr kumimoji="0" lang="ru-RU"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377" rtl="0" eaLnBrk="1" fontAlgn="auto" latinLnBrk="0" hangingPunct="1">
                <a:lnSpc>
                  <a:spcPct val="100000"/>
                </a:lnSpc>
                <a:spcBef>
                  <a:spcPts val="0"/>
                </a:spcBef>
                <a:spcAft>
                  <a:spcPts val="0"/>
                </a:spcAft>
                <a:buClrTx/>
                <a:buSzTx/>
                <a:buFontTx/>
                <a:buNone/>
                <a:tabLst/>
                <a:defRPr/>
              </a:pPr>
              <a:t>08.02.2022</a:t>
            </a:fld>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Нижний колонтитул 5"/>
          <p:cNvSpPr>
            <a:spLocks noGrp="1"/>
          </p:cNvSpPr>
          <p:nvPr>
            <p:ph type="ftr" sz="quarter" idx="11"/>
          </p:nvPr>
        </p:nvSpPr>
        <p:spPr/>
        <p:txBody>
          <a:bodyP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Номер слайда 6"/>
          <p:cNvSpPr>
            <a:spLocks noGrp="1"/>
          </p:cNvSpPr>
          <p:nvPr>
            <p:ph type="sldNum" sz="quarter" idx="12"/>
          </p:nvPr>
        </p:nvSpPr>
        <p:spPr/>
        <p:txBody>
          <a:bodyPr/>
          <a:lstStyle/>
          <a:p>
            <a:pPr marL="0" marR="0" lvl="0" indent="0" algn="r" defTabSz="914377" rtl="0" eaLnBrk="1" fontAlgn="auto" latinLnBrk="0" hangingPunct="1">
              <a:lnSpc>
                <a:spcPct val="100000"/>
              </a:lnSpc>
              <a:spcBef>
                <a:spcPts val="0"/>
              </a:spcBef>
              <a:spcAft>
                <a:spcPts val="0"/>
              </a:spcAft>
              <a:buClrTx/>
              <a:buSzTx/>
              <a:buFontTx/>
              <a:buNone/>
              <a:tabLst/>
              <a:defRPr/>
            </a:pPr>
            <a:fld id="{6D48EF8C-AE77-4412-BF40-D8A2B39CC2CF}" type="slidenum">
              <a:rPr kumimoji="0" lang="ru-RU"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377"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0073695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p:cNvSpPr>
            <a:spLocks noGrp="1"/>
          </p:cNvSpPr>
          <p:nvPr>
            <p:ph type="body" idx="1"/>
          </p:nvPr>
        </p:nvSpPr>
        <p:spPr>
          <a:xfrm>
            <a:off x="839789" y="1681163"/>
            <a:ext cx="5157787"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ru-RU"/>
              <a:t>Образец текста</a:t>
            </a:r>
          </a:p>
        </p:txBody>
      </p:sp>
      <p:sp>
        <p:nvSpPr>
          <p:cNvPr id="4" name="Объект 3"/>
          <p:cNvSpPr>
            <a:spLocks noGrp="1"/>
          </p:cNvSpPr>
          <p:nvPr>
            <p:ph sz="half" idx="2"/>
          </p:nvPr>
        </p:nvSpPr>
        <p:spPr>
          <a:xfrm>
            <a:off x="839789"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6172201" y="1681163"/>
            <a:ext cx="5183188"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ru-RU"/>
              <a:t>Образец текста</a:t>
            </a:r>
          </a:p>
        </p:txBody>
      </p:sp>
      <p:sp>
        <p:nvSpPr>
          <p:cNvPr id="6" name="Объект 5"/>
          <p:cNvSpPr>
            <a:spLocks noGrp="1"/>
          </p:cNvSpPr>
          <p:nvPr>
            <p:ph sz="quarter" idx="4"/>
          </p:nvPr>
        </p:nvSpPr>
        <p:spPr>
          <a:xfrm>
            <a:off x="6172201"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pPr marL="0" marR="0" lvl="0" indent="0" algn="l" defTabSz="914377" rtl="0" eaLnBrk="1" fontAlgn="auto" latinLnBrk="0" hangingPunct="1">
              <a:lnSpc>
                <a:spcPct val="100000"/>
              </a:lnSpc>
              <a:spcBef>
                <a:spcPts val="0"/>
              </a:spcBef>
              <a:spcAft>
                <a:spcPts val="0"/>
              </a:spcAft>
              <a:buClrTx/>
              <a:buSzTx/>
              <a:buFontTx/>
              <a:buNone/>
              <a:tabLst/>
              <a:defRPr/>
            </a:pPr>
            <a:fld id="{9E70F072-1C49-4671-8574-97D058EEB46A}" type="datetime1">
              <a:rPr kumimoji="0" lang="ru-RU"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377" rtl="0" eaLnBrk="1" fontAlgn="auto" latinLnBrk="0" hangingPunct="1">
                <a:lnSpc>
                  <a:spcPct val="100000"/>
                </a:lnSpc>
                <a:spcBef>
                  <a:spcPts val="0"/>
                </a:spcBef>
                <a:spcAft>
                  <a:spcPts val="0"/>
                </a:spcAft>
                <a:buClrTx/>
                <a:buSzTx/>
                <a:buFontTx/>
                <a:buNone/>
                <a:tabLst/>
                <a:defRPr/>
              </a:pPr>
              <a:t>08.02.2022</a:t>
            </a:fld>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Нижний колонтитул 7"/>
          <p:cNvSpPr>
            <a:spLocks noGrp="1"/>
          </p:cNvSpPr>
          <p:nvPr>
            <p:ph type="ftr" sz="quarter" idx="11"/>
          </p:nvPr>
        </p:nvSpPr>
        <p:spPr/>
        <p:txBody>
          <a:bodyP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Номер слайда 8"/>
          <p:cNvSpPr>
            <a:spLocks noGrp="1"/>
          </p:cNvSpPr>
          <p:nvPr>
            <p:ph type="sldNum" sz="quarter" idx="12"/>
          </p:nvPr>
        </p:nvSpPr>
        <p:spPr/>
        <p:txBody>
          <a:bodyPr/>
          <a:lstStyle/>
          <a:p>
            <a:pPr marL="0" marR="0" lvl="0" indent="0" algn="r" defTabSz="914377" rtl="0" eaLnBrk="1" fontAlgn="auto" latinLnBrk="0" hangingPunct="1">
              <a:lnSpc>
                <a:spcPct val="100000"/>
              </a:lnSpc>
              <a:spcBef>
                <a:spcPts val="0"/>
              </a:spcBef>
              <a:spcAft>
                <a:spcPts val="0"/>
              </a:spcAft>
              <a:buClrTx/>
              <a:buSzTx/>
              <a:buFontTx/>
              <a:buNone/>
              <a:tabLst/>
              <a:defRPr/>
            </a:pPr>
            <a:fld id="{6D48EF8C-AE77-4412-BF40-D8A2B39CC2CF}" type="slidenum">
              <a:rPr kumimoji="0" lang="ru-RU"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377"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5076943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pPr marL="0" marR="0" lvl="0" indent="0" algn="l" defTabSz="914377" rtl="0" eaLnBrk="1" fontAlgn="auto" latinLnBrk="0" hangingPunct="1">
              <a:lnSpc>
                <a:spcPct val="100000"/>
              </a:lnSpc>
              <a:spcBef>
                <a:spcPts val="0"/>
              </a:spcBef>
              <a:spcAft>
                <a:spcPts val="0"/>
              </a:spcAft>
              <a:buClrTx/>
              <a:buSzTx/>
              <a:buFontTx/>
              <a:buNone/>
              <a:tabLst/>
              <a:defRPr/>
            </a:pPr>
            <a:fld id="{8EEB9A1F-F8D8-4877-B719-EDF6A378381F}" type="datetime1">
              <a:rPr kumimoji="0" lang="ru-RU"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377" rtl="0" eaLnBrk="1" fontAlgn="auto" latinLnBrk="0" hangingPunct="1">
                <a:lnSpc>
                  <a:spcPct val="100000"/>
                </a:lnSpc>
                <a:spcBef>
                  <a:spcPts val="0"/>
                </a:spcBef>
                <a:spcAft>
                  <a:spcPts val="0"/>
                </a:spcAft>
                <a:buClrTx/>
                <a:buSzTx/>
                <a:buFontTx/>
                <a:buNone/>
                <a:tabLst/>
                <a:defRPr/>
              </a:pPr>
              <a:t>08.02.2022</a:t>
            </a:fld>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Нижний колонтитул 3"/>
          <p:cNvSpPr>
            <a:spLocks noGrp="1"/>
          </p:cNvSpPr>
          <p:nvPr>
            <p:ph type="ftr" sz="quarter" idx="11"/>
          </p:nvPr>
        </p:nvSpPr>
        <p:spPr/>
        <p:txBody>
          <a:bodyP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Номер слайда 4"/>
          <p:cNvSpPr>
            <a:spLocks noGrp="1"/>
          </p:cNvSpPr>
          <p:nvPr>
            <p:ph type="sldNum" sz="quarter" idx="12"/>
          </p:nvPr>
        </p:nvSpPr>
        <p:spPr/>
        <p:txBody>
          <a:bodyPr/>
          <a:lstStyle/>
          <a:p>
            <a:pPr marL="0" marR="0" lvl="0" indent="0" algn="r" defTabSz="914377" rtl="0" eaLnBrk="1" fontAlgn="auto" latinLnBrk="0" hangingPunct="1">
              <a:lnSpc>
                <a:spcPct val="100000"/>
              </a:lnSpc>
              <a:spcBef>
                <a:spcPts val="0"/>
              </a:spcBef>
              <a:spcAft>
                <a:spcPts val="0"/>
              </a:spcAft>
              <a:buClrTx/>
              <a:buSzTx/>
              <a:buFontTx/>
              <a:buNone/>
              <a:tabLst/>
              <a:defRPr/>
            </a:pPr>
            <a:fld id="{6D48EF8C-AE77-4412-BF40-D8A2B39CC2CF}" type="slidenum">
              <a:rPr kumimoji="0" lang="ru-RU"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377"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9523336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marL="0" marR="0" lvl="0" indent="0" algn="l" defTabSz="914377" rtl="0" eaLnBrk="1" fontAlgn="auto" latinLnBrk="0" hangingPunct="1">
              <a:lnSpc>
                <a:spcPct val="100000"/>
              </a:lnSpc>
              <a:spcBef>
                <a:spcPts val="0"/>
              </a:spcBef>
              <a:spcAft>
                <a:spcPts val="0"/>
              </a:spcAft>
              <a:buClrTx/>
              <a:buSzTx/>
              <a:buFontTx/>
              <a:buNone/>
              <a:tabLst/>
              <a:defRPr/>
            </a:pPr>
            <a:fld id="{57441E83-8987-45BD-9C74-0B6A88B2A24A}" type="datetime1">
              <a:rPr kumimoji="0" lang="ru-RU"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377" rtl="0" eaLnBrk="1" fontAlgn="auto" latinLnBrk="0" hangingPunct="1">
                <a:lnSpc>
                  <a:spcPct val="100000"/>
                </a:lnSpc>
                <a:spcBef>
                  <a:spcPts val="0"/>
                </a:spcBef>
                <a:spcAft>
                  <a:spcPts val="0"/>
                </a:spcAft>
                <a:buClrTx/>
                <a:buSzTx/>
                <a:buFontTx/>
                <a:buNone/>
                <a:tabLst/>
                <a:defRPr/>
              </a:pPr>
              <a:t>08.02.2022</a:t>
            </a:fld>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Нижний колонтитул 2"/>
          <p:cNvSpPr>
            <a:spLocks noGrp="1"/>
          </p:cNvSpPr>
          <p:nvPr>
            <p:ph type="ftr" sz="quarter" idx="11"/>
          </p:nvPr>
        </p:nvSpPr>
        <p:spPr/>
        <p:txBody>
          <a:bodyP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Номер слайда 3"/>
          <p:cNvSpPr>
            <a:spLocks noGrp="1"/>
          </p:cNvSpPr>
          <p:nvPr>
            <p:ph type="sldNum" sz="quarter" idx="12"/>
          </p:nvPr>
        </p:nvSpPr>
        <p:spPr/>
        <p:txBody>
          <a:bodyPr/>
          <a:lstStyle/>
          <a:p>
            <a:pPr marL="0" marR="0" lvl="0" indent="0" algn="r" defTabSz="914377" rtl="0" eaLnBrk="1" fontAlgn="auto" latinLnBrk="0" hangingPunct="1">
              <a:lnSpc>
                <a:spcPct val="100000"/>
              </a:lnSpc>
              <a:spcBef>
                <a:spcPts val="0"/>
              </a:spcBef>
              <a:spcAft>
                <a:spcPts val="0"/>
              </a:spcAft>
              <a:buClrTx/>
              <a:buSzTx/>
              <a:buFontTx/>
              <a:buNone/>
              <a:tabLst/>
              <a:defRPr/>
            </a:pPr>
            <a:fld id="{6D48EF8C-AE77-4412-BF40-D8A2B39CC2CF}" type="slidenum">
              <a:rPr kumimoji="0" lang="ru-RU"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377"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6701258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p:cNvSpPr>
            <a:spLocks noGrp="1"/>
          </p:cNvSpPr>
          <p:nvPr>
            <p:ph idx="1"/>
          </p:nvPr>
        </p:nvSpPr>
        <p:spPr>
          <a:xfrm>
            <a:off x="5183188"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839788" y="2057401"/>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pPr marL="0" marR="0" lvl="0" indent="0" algn="l" defTabSz="914377" rtl="0" eaLnBrk="1" fontAlgn="auto" latinLnBrk="0" hangingPunct="1">
              <a:lnSpc>
                <a:spcPct val="100000"/>
              </a:lnSpc>
              <a:spcBef>
                <a:spcPts val="0"/>
              </a:spcBef>
              <a:spcAft>
                <a:spcPts val="0"/>
              </a:spcAft>
              <a:buClrTx/>
              <a:buSzTx/>
              <a:buFontTx/>
              <a:buNone/>
              <a:tabLst/>
              <a:defRPr/>
            </a:pPr>
            <a:fld id="{06F14954-94D0-4144-9BEE-C3F51F7F0E6C}" type="datetime1">
              <a:rPr kumimoji="0" lang="ru-RU"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377" rtl="0" eaLnBrk="1" fontAlgn="auto" latinLnBrk="0" hangingPunct="1">
                <a:lnSpc>
                  <a:spcPct val="100000"/>
                </a:lnSpc>
                <a:spcBef>
                  <a:spcPts val="0"/>
                </a:spcBef>
                <a:spcAft>
                  <a:spcPts val="0"/>
                </a:spcAft>
                <a:buClrTx/>
                <a:buSzTx/>
                <a:buFontTx/>
                <a:buNone/>
                <a:tabLst/>
                <a:defRPr/>
              </a:pPr>
              <a:t>08.02.2022</a:t>
            </a:fld>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Нижний колонтитул 5"/>
          <p:cNvSpPr>
            <a:spLocks noGrp="1"/>
          </p:cNvSpPr>
          <p:nvPr>
            <p:ph type="ftr" sz="quarter" idx="11"/>
          </p:nvPr>
        </p:nvSpPr>
        <p:spPr/>
        <p:txBody>
          <a:bodyP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Номер слайда 6"/>
          <p:cNvSpPr>
            <a:spLocks noGrp="1"/>
          </p:cNvSpPr>
          <p:nvPr>
            <p:ph type="sldNum" sz="quarter" idx="12"/>
          </p:nvPr>
        </p:nvSpPr>
        <p:spPr/>
        <p:txBody>
          <a:bodyPr/>
          <a:lstStyle/>
          <a:p>
            <a:pPr marL="0" marR="0" lvl="0" indent="0" algn="r" defTabSz="914377" rtl="0" eaLnBrk="1" fontAlgn="auto" latinLnBrk="0" hangingPunct="1">
              <a:lnSpc>
                <a:spcPct val="100000"/>
              </a:lnSpc>
              <a:spcBef>
                <a:spcPts val="0"/>
              </a:spcBef>
              <a:spcAft>
                <a:spcPts val="0"/>
              </a:spcAft>
              <a:buClrTx/>
              <a:buSzTx/>
              <a:buFontTx/>
              <a:buNone/>
              <a:tabLst/>
              <a:defRPr/>
            </a:pPr>
            <a:fld id="{6D48EF8C-AE77-4412-BF40-D8A2B39CC2CF}" type="slidenum">
              <a:rPr kumimoji="0" lang="ru-RU"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377"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9641297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p:cNvSpPr>
            <a:spLocks noGrp="1"/>
          </p:cNvSpPr>
          <p:nvPr>
            <p:ph type="pic" idx="1"/>
          </p:nvPr>
        </p:nvSpPr>
        <p:spPr>
          <a:xfrm>
            <a:off x="5183188" y="987426"/>
            <a:ext cx="6172200" cy="4873625"/>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endParaRPr lang="ru-RU"/>
          </a:p>
        </p:txBody>
      </p:sp>
      <p:sp>
        <p:nvSpPr>
          <p:cNvPr id="4" name="Текст 3"/>
          <p:cNvSpPr>
            <a:spLocks noGrp="1"/>
          </p:cNvSpPr>
          <p:nvPr>
            <p:ph type="body" sz="half" idx="2"/>
          </p:nvPr>
        </p:nvSpPr>
        <p:spPr>
          <a:xfrm>
            <a:off x="839788" y="2057401"/>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pPr marL="0" marR="0" lvl="0" indent="0" algn="l" defTabSz="914377" rtl="0" eaLnBrk="1" fontAlgn="auto" latinLnBrk="0" hangingPunct="1">
              <a:lnSpc>
                <a:spcPct val="100000"/>
              </a:lnSpc>
              <a:spcBef>
                <a:spcPts val="0"/>
              </a:spcBef>
              <a:spcAft>
                <a:spcPts val="0"/>
              </a:spcAft>
              <a:buClrTx/>
              <a:buSzTx/>
              <a:buFontTx/>
              <a:buNone/>
              <a:tabLst/>
              <a:defRPr/>
            </a:pPr>
            <a:fld id="{A792FA2C-4212-4E73-BF7F-DA9B524372F7}" type="datetime1">
              <a:rPr kumimoji="0" lang="ru-RU"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377" rtl="0" eaLnBrk="1" fontAlgn="auto" latinLnBrk="0" hangingPunct="1">
                <a:lnSpc>
                  <a:spcPct val="100000"/>
                </a:lnSpc>
                <a:spcBef>
                  <a:spcPts val="0"/>
                </a:spcBef>
                <a:spcAft>
                  <a:spcPts val="0"/>
                </a:spcAft>
                <a:buClrTx/>
                <a:buSzTx/>
                <a:buFontTx/>
                <a:buNone/>
                <a:tabLst/>
                <a:defRPr/>
              </a:pPr>
              <a:t>08.02.2022</a:t>
            </a:fld>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Нижний колонтитул 5"/>
          <p:cNvSpPr>
            <a:spLocks noGrp="1"/>
          </p:cNvSpPr>
          <p:nvPr>
            <p:ph type="ftr" sz="quarter" idx="11"/>
          </p:nvPr>
        </p:nvSpPr>
        <p:spPr/>
        <p:txBody>
          <a:bodyP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Номер слайда 6"/>
          <p:cNvSpPr>
            <a:spLocks noGrp="1"/>
          </p:cNvSpPr>
          <p:nvPr>
            <p:ph type="sldNum" sz="quarter" idx="12"/>
          </p:nvPr>
        </p:nvSpPr>
        <p:spPr/>
        <p:txBody>
          <a:bodyPr/>
          <a:lstStyle/>
          <a:p>
            <a:pPr marL="0" marR="0" lvl="0" indent="0" algn="r" defTabSz="914377" rtl="0" eaLnBrk="1" fontAlgn="auto" latinLnBrk="0" hangingPunct="1">
              <a:lnSpc>
                <a:spcPct val="100000"/>
              </a:lnSpc>
              <a:spcBef>
                <a:spcPts val="0"/>
              </a:spcBef>
              <a:spcAft>
                <a:spcPts val="0"/>
              </a:spcAft>
              <a:buClrTx/>
              <a:buSzTx/>
              <a:buFontTx/>
              <a:buNone/>
              <a:tabLst/>
              <a:defRPr/>
            </a:pPr>
            <a:fld id="{6D48EF8C-AE77-4412-BF40-D8A2B39CC2CF}" type="slidenum">
              <a:rPr kumimoji="0" lang="ru-RU"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377"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1771724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pPr marL="0" marR="0" lvl="0" indent="0" algn="l" defTabSz="914377" rtl="0" eaLnBrk="1" fontAlgn="auto" latinLnBrk="0" hangingPunct="1">
              <a:lnSpc>
                <a:spcPct val="100000"/>
              </a:lnSpc>
              <a:spcBef>
                <a:spcPts val="0"/>
              </a:spcBef>
              <a:spcAft>
                <a:spcPts val="0"/>
              </a:spcAft>
              <a:buClrTx/>
              <a:buSzTx/>
              <a:buFontTx/>
              <a:buNone/>
              <a:tabLst/>
              <a:defRPr/>
            </a:pPr>
            <a:fld id="{AD52D4C0-7BB9-4972-B456-6091936A072D}" type="datetime1">
              <a:rPr kumimoji="0" lang="ru-RU"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377" rtl="0" eaLnBrk="1" fontAlgn="auto" latinLnBrk="0" hangingPunct="1">
                <a:lnSpc>
                  <a:spcPct val="100000"/>
                </a:lnSpc>
                <a:spcBef>
                  <a:spcPts val="0"/>
                </a:spcBef>
                <a:spcAft>
                  <a:spcPts val="0"/>
                </a:spcAft>
                <a:buClrTx/>
                <a:buSzTx/>
                <a:buFontTx/>
                <a:buNone/>
                <a:tabLst/>
                <a:defRPr/>
              </a:pPr>
              <a:t>08.02.2022</a:t>
            </a:fld>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Нижний колонтитул 4"/>
          <p:cNvSpPr>
            <a:spLocks noGrp="1"/>
          </p:cNvSpPr>
          <p:nvPr>
            <p:ph type="ftr" sz="quarter" idx="11"/>
          </p:nvPr>
        </p:nvSpPr>
        <p:spPr/>
        <p:txBody>
          <a:bodyP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Номер слайда 5"/>
          <p:cNvSpPr>
            <a:spLocks noGrp="1"/>
          </p:cNvSpPr>
          <p:nvPr>
            <p:ph type="sldNum" sz="quarter" idx="12"/>
          </p:nvPr>
        </p:nvSpPr>
        <p:spPr/>
        <p:txBody>
          <a:bodyPr/>
          <a:lstStyle/>
          <a:p>
            <a:pPr marL="0" marR="0" lvl="0" indent="0" algn="r" defTabSz="914377" rtl="0" eaLnBrk="1" fontAlgn="auto" latinLnBrk="0" hangingPunct="1">
              <a:lnSpc>
                <a:spcPct val="100000"/>
              </a:lnSpc>
              <a:spcBef>
                <a:spcPts val="0"/>
              </a:spcBef>
              <a:spcAft>
                <a:spcPts val="0"/>
              </a:spcAft>
              <a:buClrTx/>
              <a:buSzTx/>
              <a:buFontTx/>
              <a:buNone/>
              <a:tabLst/>
              <a:defRPr/>
            </a:pPr>
            <a:fld id="{6D48EF8C-AE77-4412-BF40-D8A2B39CC2CF}" type="slidenum">
              <a:rPr kumimoji="0" lang="ru-RU"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377"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21858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1" y="365126"/>
            <a:ext cx="2628900" cy="5811839"/>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838201" y="365126"/>
            <a:ext cx="7734300" cy="5811839"/>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pPr marL="0" marR="0" lvl="0" indent="0" algn="l" defTabSz="914377" rtl="0" eaLnBrk="1" fontAlgn="auto" latinLnBrk="0" hangingPunct="1">
              <a:lnSpc>
                <a:spcPct val="100000"/>
              </a:lnSpc>
              <a:spcBef>
                <a:spcPts val="0"/>
              </a:spcBef>
              <a:spcAft>
                <a:spcPts val="0"/>
              </a:spcAft>
              <a:buClrTx/>
              <a:buSzTx/>
              <a:buFontTx/>
              <a:buNone/>
              <a:tabLst/>
              <a:defRPr/>
            </a:pPr>
            <a:fld id="{6D8EE6BC-3CC5-4CEA-8860-0CC700BC525D}" type="datetime1">
              <a:rPr kumimoji="0" lang="ru-RU"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377" rtl="0" eaLnBrk="1" fontAlgn="auto" latinLnBrk="0" hangingPunct="1">
                <a:lnSpc>
                  <a:spcPct val="100000"/>
                </a:lnSpc>
                <a:spcBef>
                  <a:spcPts val="0"/>
                </a:spcBef>
                <a:spcAft>
                  <a:spcPts val="0"/>
                </a:spcAft>
                <a:buClrTx/>
                <a:buSzTx/>
                <a:buFontTx/>
                <a:buNone/>
                <a:tabLst/>
                <a:defRPr/>
              </a:pPr>
              <a:t>08.02.2022</a:t>
            </a:fld>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Нижний колонтитул 4"/>
          <p:cNvSpPr>
            <a:spLocks noGrp="1"/>
          </p:cNvSpPr>
          <p:nvPr>
            <p:ph type="ftr" sz="quarter" idx="11"/>
          </p:nvPr>
        </p:nvSpPr>
        <p:spPr/>
        <p:txBody>
          <a:bodyP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Номер слайда 5"/>
          <p:cNvSpPr>
            <a:spLocks noGrp="1"/>
          </p:cNvSpPr>
          <p:nvPr>
            <p:ph type="sldNum" sz="quarter" idx="12"/>
          </p:nvPr>
        </p:nvSpPr>
        <p:spPr/>
        <p:txBody>
          <a:bodyPr/>
          <a:lstStyle/>
          <a:p>
            <a:pPr marL="0" marR="0" lvl="0" indent="0" algn="r" defTabSz="914377" rtl="0" eaLnBrk="1" fontAlgn="auto" latinLnBrk="0" hangingPunct="1">
              <a:lnSpc>
                <a:spcPct val="100000"/>
              </a:lnSpc>
              <a:spcBef>
                <a:spcPts val="0"/>
              </a:spcBef>
              <a:spcAft>
                <a:spcPts val="0"/>
              </a:spcAft>
              <a:buClrTx/>
              <a:buSzTx/>
              <a:buFontTx/>
              <a:buNone/>
              <a:tabLst/>
              <a:defRPr/>
            </a:pPr>
            <a:fld id="{6D48EF8C-AE77-4412-BF40-D8A2B39CC2CF}" type="slidenum">
              <a:rPr kumimoji="0" lang="ru-RU"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377"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420634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endParaRPr lang="en-US" dirty="0"/>
          </a:p>
        </p:txBody>
      </p:sp>
      <p:sp>
        <p:nvSpPr>
          <p:cNvPr id="3" name="Text Placeholder 2"/>
          <p:cNvSpPr>
            <a:spLocks noGrp="1"/>
          </p:cNvSpPr>
          <p:nvPr>
            <p:ph type="body" idx="1"/>
          </p:nvPr>
        </p:nvSpPr>
        <p:spPr>
          <a:xfrm>
            <a:off x="838200" y="1825625"/>
            <a:ext cx="10515600" cy="4351339"/>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914377"/>
            <a:fld id="{CB63A86A-8FA9-4A5A-8D2E-A09441543902}" type="datetimeFigureOut">
              <a:rPr lang="ru-RU" smtClean="0">
                <a:solidFill>
                  <a:prstClr val="black">
                    <a:tint val="75000"/>
                  </a:prstClr>
                </a:solidFill>
              </a:rPr>
              <a:pPr defTabSz="914377"/>
              <a:t>08.02.2022</a:t>
            </a:fld>
            <a:endParaRPr lang="ru-RU">
              <a:solidFill>
                <a:prstClr val="black">
                  <a:tint val="75000"/>
                </a:prstClr>
              </a:solidFill>
            </a:endParaRP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914377"/>
            <a:endParaRPr lang="ru-RU">
              <a:solidFill>
                <a:prstClr val="black">
                  <a:tint val="75000"/>
                </a:prstClr>
              </a:solidFill>
            </a:endParaRP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914377"/>
            <a:fld id="{DF308B4A-70C0-4E84-A400-1B7AE0FE7809}" type="slidenum">
              <a:rPr lang="ru-RU" smtClean="0">
                <a:solidFill>
                  <a:prstClr val="black">
                    <a:tint val="75000"/>
                  </a:prstClr>
                </a:solidFill>
              </a:rPr>
              <a:pPr defTabSz="914377"/>
              <a:t>‹#›</a:t>
            </a:fld>
            <a:endParaRPr lang="ru-RU">
              <a:solidFill>
                <a:prstClr val="black">
                  <a:tint val="75000"/>
                </a:prstClr>
              </a:solidFill>
            </a:endParaRPr>
          </a:p>
        </p:txBody>
      </p:sp>
    </p:spTree>
    <p:extLst>
      <p:ext uri="{BB962C8B-B14F-4D97-AF65-F5344CB8AC3E}">
        <p14:creationId xmlns:p14="http://schemas.microsoft.com/office/powerpoint/2010/main" val="332778323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98" r:id="rId12"/>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838200" y="1825625"/>
            <a:ext cx="10515600" cy="4351339"/>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377" rtl="0" eaLnBrk="1" fontAlgn="auto" latinLnBrk="0" hangingPunct="1">
              <a:lnSpc>
                <a:spcPct val="100000"/>
              </a:lnSpc>
              <a:spcBef>
                <a:spcPts val="0"/>
              </a:spcBef>
              <a:spcAft>
                <a:spcPts val="0"/>
              </a:spcAft>
              <a:buClrTx/>
              <a:buSzTx/>
              <a:buFontTx/>
              <a:buNone/>
              <a:tabLst/>
              <a:defRPr/>
            </a:pPr>
            <a:fld id="{74683066-7D9F-4091-8996-C7C64A359FF1}" type="datetime1">
              <a:rPr kumimoji="0" lang="ru-RU"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377" rtl="0" eaLnBrk="1" fontAlgn="auto" latinLnBrk="0" hangingPunct="1">
                <a:lnSpc>
                  <a:spcPct val="100000"/>
                </a:lnSpc>
                <a:spcBef>
                  <a:spcPts val="0"/>
                </a:spcBef>
                <a:spcAft>
                  <a:spcPts val="0"/>
                </a:spcAft>
                <a:buClrTx/>
                <a:buSzTx/>
                <a:buFontTx/>
                <a:buNone/>
                <a:tabLst/>
                <a:defRPr/>
              </a:pPr>
              <a:t>08.02.2022</a:t>
            </a:fld>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Нижний колонтитул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Номер слайда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377" rtl="0" eaLnBrk="1" fontAlgn="auto" latinLnBrk="0" hangingPunct="1">
              <a:lnSpc>
                <a:spcPct val="100000"/>
              </a:lnSpc>
              <a:spcBef>
                <a:spcPts val="0"/>
              </a:spcBef>
              <a:spcAft>
                <a:spcPts val="0"/>
              </a:spcAft>
              <a:buClrTx/>
              <a:buSzTx/>
              <a:buFontTx/>
              <a:buNone/>
              <a:tabLst/>
              <a:defRPr/>
            </a:pPr>
            <a:fld id="{6D48EF8C-AE77-4412-BF40-D8A2B39CC2CF}" type="slidenum">
              <a:rPr kumimoji="0" lang="ru-RU"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377"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10153773"/>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8" name="Рисунок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81600" y="722475"/>
            <a:ext cx="1651000" cy="1660960"/>
          </a:xfrm>
          <a:prstGeom prst="rect">
            <a:avLst/>
          </a:prstGeom>
        </p:spPr>
      </p:pic>
      <p:sp>
        <p:nvSpPr>
          <p:cNvPr id="10" name="Заголовок 1"/>
          <p:cNvSpPr>
            <a:spLocks noGrp="1"/>
          </p:cNvSpPr>
          <p:nvPr>
            <p:ph type="ctrTitle"/>
          </p:nvPr>
        </p:nvSpPr>
        <p:spPr>
          <a:xfrm>
            <a:off x="2427262" y="4571983"/>
            <a:ext cx="7445828" cy="522781"/>
          </a:xfrm>
        </p:spPr>
        <p:txBody>
          <a:bodyPr>
            <a:normAutofit fontScale="90000"/>
          </a:bodyPr>
          <a:lstStyle/>
          <a:p>
            <a:r>
              <a:rPr lang="ru-RU" sz="3200" b="1" dirty="0">
                <a:solidFill>
                  <a:srgbClr val="E2D892"/>
                </a:solidFill>
                <a:latin typeface="Century Gothic" panose="020B0502020202020204" pitchFamily="34" charset="0"/>
              </a:rPr>
              <a:t>М</a:t>
            </a:r>
            <a:r>
              <a:rPr lang="ru-RU" sz="3200" b="1" dirty="0" smtClean="0">
                <a:solidFill>
                  <a:srgbClr val="E2D892"/>
                </a:solidFill>
                <a:latin typeface="Century Gothic" panose="020B0502020202020204" pitchFamily="34" charset="0"/>
              </a:rPr>
              <a:t>иссия и цели</a:t>
            </a:r>
            <a:endParaRPr lang="ru-RU" sz="3200" b="1" dirty="0">
              <a:solidFill>
                <a:srgbClr val="E2D892"/>
              </a:solidFill>
              <a:latin typeface="Century Gothic" panose="020B0502020202020204" pitchFamily="34" charset="0"/>
            </a:endParaRPr>
          </a:p>
        </p:txBody>
      </p:sp>
      <p:cxnSp>
        <p:nvCxnSpPr>
          <p:cNvPr id="11" name="Прямая соединительная линия 10"/>
          <p:cNvCxnSpPr/>
          <p:nvPr/>
        </p:nvCxnSpPr>
        <p:spPr>
          <a:xfrm>
            <a:off x="2083386" y="5094762"/>
            <a:ext cx="8094689" cy="0"/>
          </a:xfrm>
          <a:prstGeom prst="line">
            <a:avLst/>
          </a:prstGeom>
          <a:ln w="19050">
            <a:solidFill>
              <a:srgbClr val="E2D892"/>
            </a:solidFill>
          </a:ln>
        </p:spPr>
        <p:style>
          <a:lnRef idx="1">
            <a:schemeClr val="accent1"/>
          </a:lnRef>
          <a:fillRef idx="0">
            <a:schemeClr val="accent1"/>
          </a:fillRef>
          <a:effectRef idx="0">
            <a:schemeClr val="accent1"/>
          </a:effectRef>
          <a:fontRef idx="minor">
            <a:schemeClr val="tx1"/>
          </a:fontRef>
        </p:style>
      </p:cxnSp>
      <p:sp>
        <p:nvSpPr>
          <p:cNvPr id="12" name="Прямоугольник 11"/>
          <p:cNvSpPr/>
          <p:nvPr/>
        </p:nvSpPr>
        <p:spPr>
          <a:xfrm>
            <a:off x="2846811" y="5445763"/>
            <a:ext cx="6545047" cy="646331"/>
          </a:xfrm>
          <a:prstGeom prst="rect">
            <a:avLst/>
          </a:prstGeom>
        </p:spPr>
        <p:txBody>
          <a:bodyPr wrap="square">
            <a:spAutoFit/>
          </a:bodyPr>
          <a:lstStyle/>
          <a:p>
            <a:pPr lvl="0" algn="ctr" defTabSz="914377">
              <a:defRPr/>
            </a:pPr>
            <a:r>
              <a:rPr lang="ru-RU" dirty="0" smtClean="0">
                <a:solidFill>
                  <a:prstClr val="white"/>
                </a:solidFill>
                <a:latin typeface="Century Gothic" panose="020B0502020202020204" pitchFamily="34" charset="0"/>
              </a:rPr>
              <a:t>Стратегия управления </a:t>
            </a:r>
            <a:r>
              <a:rPr lang="ru-RU" dirty="0" smtClean="0">
                <a:solidFill>
                  <a:prstClr val="white"/>
                </a:solidFill>
                <a:latin typeface="Century Gothic" panose="020B0502020202020204" pitchFamily="34" charset="0"/>
              </a:rPr>
              <a:t>проектами</a:t>
            </a:r>
            <a:endParaRPr lang="uz-Cyrl-UZ" dirty="0">
              <a:solidFill>
                <a:prstClr val="white"/>
              </a:solidFill>
              <a:latin typeface="Century Gothic" panose="020B0502020202020204" pitchFamily="34" charset="0"/>
            </a:endParaRPr>
          </a:p>
          <a:p>
            <a:pPr lvl="0" algn="ctr" defTabSz="914377">
              <a:defRPr/>
            </a:pPr>
            <a:r>
              <a:rPr lang="ru-RU" dirty="0" smtClean="0">
                <a:solidFill>
                  <a:prstClr val="white"/>
                </a:solidFill>
                <a:latin typeface="Century Gothic" panose="020B0502020202020204" pitchFamily="34" charset="0"/>
              </a:rPr>
              <a:t>Презентация</a:t>
            </a:r>
            <a:r>
              <a:rPr lang="uz-Cyrl-UZ" dirty="0" smtClean="0">
                <a:solidFill>
                  <a:prstClr val="white"/>
                </a:solidFill>
                <a:latin typeface="Century Gothic" panose="020B0502020202020204" pitchFamily="34" charset="0"/>
              </a:rPr>
              <a:t> </a:t>
            </a:r>
            <a:r>
              <a:rPr lang="uz-Cyrl-UZ" dirty="0">
                <a:solidFill>
                  <a:prstClr val="white"/>
                </a:solidFill>
                <a:latin typeface="Century Gothic" panose="020B0502020202020204" pitchFamily="34" charset="0"/>
              </a:rPr>
              <a:t>– </a:t>
            </a:r>
            <a:r>
              <a:rPr lang="uz-Cyrl-UZ" dirty="0" smtClean="0">
                <a:solidFill>
                  <a:prstClr val="white"/>
                </a:solidFill>
                <a:latin typeface="Century Gothic" panose="020B0502020202020204" pitchFamily="34" charset="0"/>
              </a:rPr>
              <a:t>02ХБА</a:t>
            </a:r>
            <a:endParaRPr kumimoji="0" lang="ru-RU" sz="18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endParaRPr>
          </a:p>
        </p:txBody>
      </p:sp>
      <p:pic>
        <p:nvPicPr>
          <p:cNvPr id="13" name="Рисунок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30006" y="195762"/>
            <a:ext cx="4565261" cy="4375346"/>
          </a:xfrm>
          <a:prstGeom prst="rect">
            <a:avLst/>
          </a:prstGeom>
        </p:spPr>
      </p:pic>
    </p:spTree>
    <p:extLst>
      <p:ext uri="{BB962C8B-B14F-4D97-AF65-F5344CB8AC3E}">
        <p14:creationId xmlns:p14="http://schemas.microsoft.com/office/powerpoint/2010/main" val="383628949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Овал 9"/>
          <p:cNvSpPr/>
          <p:nvPr/>
        </p:nvSpPr>
        <p:spPr>
          <a:xfrm>
            <a:off x="159488" y="5752214"/>
            <a:ext cx="978196" cy="925033"/>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Заголовок 1"/>
          <p:cNvSpPr>
            <a:spLocks noGrp="1"/>
          </p:cNvSpPr>
          <p:nvPr>
            <p:ph type="title"/>
          </p:nvPr>
        </p:nvSpPr>
        <p:spPr>
          <a:xfrm>
            <a:off x="648585" y="95721"/>
            <a:ext cx="10589109" cy="510335"/>
          </a:xfrm>
          <a:solidFill>
            <a:schemeClr val="tx2">
              <a:lumMod val="20000"/>
              <a:lumOff val="80000"/>
            </a:schemeClr>
          </a:solidFill>
          <a:ln>
            <a:solidFill>
              <a:schemeClr val="tx2">
                <a:lumMod val="20000"/>
                <a:lumOff val="80000"/>
              </a:schemeClr>
            </a:solidFill>
          </a:ln>
          <a:effectLst>
            <a:outerShdw blurRad="50800" dist="38100" dir="2700000" algn="tl" rotWithShape="0">
              <a:prstClr val="black">
                <a:alpha val="40000"/>
              </a:prstClr>
            </a:outerShdw>
          </a:effectLst>
          <a:scene3d>
            <a:camera prst="orthographicFront"/>
            <a:lightRig rig="threePt" dir="t"/>
          </a:scene3d>
          <a:sp3d>
            <a:bevelT/>
          </a:sp3d>
        </p:spPr>
        <p:txBody>
          <a:bodyPr>
            <a:normAutofit fontScale="90000"/>
          </a:bodyPr>
          <a:lstStyle/>
          <a:p>
            <a:pPr algn="ctr"/>
            <a:r>
              <a:rPr lang="ru-RU" sz="3600" b="1" dirty="0">
                <a:solidFill>
                  <a:srgbClr val="0B375A"/>
                </a:solidFill>
                <a:effectLst>
                  <a:outerShdw blurRad="38100" dist="38100" dir="2700000" algn="tl">
                    <a:srgbClr val="000000">
                      <a:alpha val="43137"/>
                    </a:srgbClr>
                  </a:outerShdw>
                </a:effectLst>
              </a:rPr>
              <a:t>Миссия организации</a:t>
            </a:r>
          </a:p>
        </p:txBody>
      </p:sp>
      <p:sp>
        <p:nvSpPr>
          <p:cNvPr id="3" name="Объект 2"/>
          <p:cNvSpPr>
            <a:spLocks noGrp="1"/>
          </p:cNvSpPr>
          <p:nvPr>
            <p:ph idx="1"/>
          </p:nvPr>
        </p:nvSpPr>
        <p:spPr>
          <a:xfrm>
            <a:off x="860323" y="1164771"/>
            <a:ext cx="10515600" cy="5344886"/>
          </a:xfrm>
        </p:spPr>
        <p:txBody>
          <a:bodyPr>
            <a:noAutofit/>
          </a:bodyPr>
          <a:lstStyle/>
          <a:p>
            <a:pPr marL="0" indent="0" algn="just">
              <a:buNone/>
            </a:pPr>
            <a:endParaRPr lang="ru-RU" sz="2400" b="1" dirty="0"/>
          </a:p>
          <a:p>
            <a:pPr marL="0" indent="0" algn="just">
              <a:buNone/>
            </a:pPr>
            <a:endParaRPr lang="ru-RU" sz="2400" b="1" dirty="0"/>
          </a:p>
          <a:p>
            <a:pPr marL="0" indent="0" algn="just">
              <a:buNone/>
            </a:pPr>
            <a:endParaRPr lang="ru-RU" sz="2400" b="1" dirty="0"/>
          </a:p>
          <a:p>
            <a:pPr marL="0" indent="0" algn="just">
              <a:buNone/>
            </a:pPr>
            <a:endParaRPr lang="ru-RU" sz="2400" b="1" dirty="0"/>
          </a:p>
          <a:p>
            <a:pPr marL="0" indent="0" algn="just">
              <a:buNone/>
            </a:pPr>
            <a:endParaRPr lang="ru-RU" sz="2400" b="1" dirty="0"/>
          </a:p>
          <a:p>
            <a:pPr algn="just">
              <a:buFont typeface="Wingdings" panose="05000000000000000000" pitchFamily="2" charset="2"/>
              <a:buChar char="Ø"/>
            </a:pPr>
            <a:endParaRPr lang="ru-RU" sz="2400" dirty="0"/>
          </a:p>
        </p:txBody>
      </p:sp>
      <p:sp>
        <p:nvSpPr>
          <p:cNvPr id="4" name="TextBox 3"/>
          <p:cNvSpPr txBox="1"/>
          <p:nvPr/>
        </p:nvSpPr>
        <p:spPr>
          <a:xfrm>
            <a:off x="446567" y="1246810"/>
            <a:ext cx="10929355" cy="830997"/>
          </a:xfrm>
          <a:prstGeom prst="rect">
            <a:avLst/>
          </a:prstGeom>
          <a:noFill/>
        </p:spPr>
        <p:txBody>
          <a:bodyPr wrap="square" rtlCol="0">
            <a:spAutoFit/>
          </a:bodyPr>
          <a:lstStyle/>
          <a:p>
            <a:pPr algn="ctr"/>
            <a:r>
              <a:rPr lang="ru-RU" sz="2400" b="1" dirty="0">
                <a:solidFill>
                  <a:srgbClr val="002060"/>
                </a:solidFill>
              </a:rPr>
              <a:t>Определение общего направления развития организации подразумевает </a:t>
            </a:r>
            <a:r>
              <a:rPr lang="ru-RU" sz="2400" b="1" u="sng" dirty="0">
                <a:solidFill>
                  <a:srgbClr val="002060"/>
                </a:solidFill>
              </a:rPr>
              <a:t>решение двух взаимосвязанных задач</a:t>
            </a:r>
            <a:r>
              <a:rPr lang="ru-RU" sz="2400" b="1" dirty="0">
                <a:solidFill>
                  <a:srgbClr val="002060"/>
                </a:solidFill>
              </a:rPr>
              <a:t>:</a:t>
            </a:r>
            <a:r>
              <a:rPr lang="ru-RU" sz="2400" b="1" dirty="0" smtClean="0">
                <a:solidFill>
                  <a:srgbClr val="002060"/>
                </a:solidFill>
              </a:rPr>
              <a:t> </a:t>
            </a:r>
            <a:endParaRPr lang="ru-RU" sz="2400" b="1" dirty="0">
              <a:solidFill>
                <a:srgbClr val="002060"/>
              </a:solidFill>
            </a:endParaRPr>
          </a:p>
        </p:txBody>
      </p:sp>
      <p:sp>
        <p:nvSpPr>
          <p:cNvPr id="5" name="Скругленный прямоугольник 4"/>
          <p:cNvSpPr/>
          <p:nvPr/>
        </p:nvSpPr>
        <p:spPr>
          <a:xfrm>
            <a:off x="795836" y="2658181"/>
            <a:ext cx="3561907" cy="1329078"/>
          </a:xfrm>
          <a:prstGeom prst="roundRect">
            <a:avLst/>
          </a:prstGeom>
          <a:solidFill>
            <a:schemeClr val="accent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bg1"/>
                </a:solidFill>
              </a:rPr>
              <a:t>выработку миссии организации</a:t>
            </a:r>
          </a:p>
        </p:txBody>
      </p:sp>
      <p:sp>
        <p:nvSpPr>
          <p:cNvPr id="9" name="Скругленный прямоугольник 8"/>
          <p:cNvSpPr/>
          <p:nvPr/>
        </p:nvSpPr>
        <p:spPr>
          <a:xfrm>
            <a:off x="7675787" y="2658181"/>
            <a:ext cx="3561907" cy="1329078"/>
          </a:xfrm>
          <a:prstGeom prst="roundRect">
            <a:avLst/>
          </a:prstGeom>
          <a:solidFill>
            <a:schemeClr val="accent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bg1"/>
                </a:solidFill>
              </a:rPr>
              <a:t>определение целей ее развития</a:t>
            </a:r>
          </a:p>
        </p:txBody>
      </p:sp>
      <p:cxnSp>
        <p:nvCxnSpPr>
          <p:cNvPr id="11" name="Прямая со стрелкой 10"/>
          <p:cNvCxnSpPr>
            <a:stCxn id="5" idx="3"/>
          </p:cNvCxnSpPr>
          <p:nvPr/>
        </p:nvCxnSpPr>
        <p:spPr>
          <a:xfrm>
            <a:off x="4357743" y="3322720"/>
            <a:ext cx="3318044" cy="21269"/>
          </a:xfrm>
          <a:prstGeom prst="straightConnector1">
            <a:avLst/>
          </a:prstGeom>
          <a:ln w="38100">
            <a:solidFill>
              <a:schemeClr val="tx1"/>
            </a:solidFill>
            <a:prstDash val="dash"/>
            <a:tailEnd type="arrow"/>
          </a:ln>
        </p:spPr>
        <p:style>
          <a:lnRef idx="1">
            <a:schemeClr val="accent1"/>
          </a:lnRef>
          <a:fillRef idx="0">
            <a:schemeClr val="accent1"/>
          </a:fillRef>
          <a:effectRef idx="0">
            <a:schemeClr val="accent1"/>
          </a:effectRef>
          <a:fontRef idx="minor">
            <a:schemeClr val="tx1"/>
          </a:fontRef>
        </p:style>
      </p:cxnSp>
      <p:sp>
        <p:nvSpPr>
          <p:cNvPr id="12" name="Скругленный прямоугольник 11"/>
          <p:cNvSpPr/>
          <p:nvPr/>
        </p:nvSpPr>
        <p:spPr>
          <a:xfrm>
            <a:off x="4710223" y="2886814"/>
            <a:ext cx="2636875" cy="308344"/>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и на основе этого</a:t>
            </a:r>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87818" y="4955362"/>
            <a:ext cx="5718497" cy="11395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61822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Effect transition="in" filter="fade">
                                      <p:cBhvr>
                                        <p:cTn id="11" dur="1000"/>
                                        <p:tgtEl>
                                          <p:spTgt spid="4">
                                            <p:txEl>
                                              <p:pRg st="0" end="0"/>
                                            </p:txEl>
                                          </p:spTgt>
                                        </p:tgtEl>
                                      </p:cBhvr>
                                    </p:animEffect>
                                    <p:anim calcmode="lin" valueType="num">
                                      <p:cBhvr>
                                        <p:cTn id="12"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6"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down)">
                                      <p:cBhvr>
                                        <p:cTn id="18" dur="580">
                                          <p:stCondLst>
                                            <p:cond delay="0"/>
                                          </p:stCondLst>
                                        </p:cTn>
                                        <p:tgtEl>
                                          <p:spTgt spid="5"/>
                                        </p:tgtEl>
                                      </p:cBhvr>
                                    </p:animEffect>
                                    <p:anim calcmode="lin" valueType="num">
                                      <p:cBhvr>
                                        <p:cTn id="19"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0"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1"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2"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3"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4" dur="26">
                                          <p:stCondLst>
                                            <p:cond delay="650"/>
                                          </p:stCondLst>
                                        </p:cTn>
                                        <p:tgtEl>
                                          <p:spTgt spid="5"/>
                                        </p:tgtEl>
                                      </p:cBhvr>
                                      <p:to x="100000" y="60000"/>
                                    </p:animScale>
                                    <p:animScale>
                                      <p:cBhvr>
                                        <p:cTn id="25" dur="166" decel="50000">
                                          <p:stCondLst>
                                            <p:cond delay="676"/>
                                          </p:stCondLst>
                                        </p:cTn>
                                        <p:tgtEl>
                                          <p:spTgt spid="5"/>
                                        </p:tgtEl>
                                      </p:cBhvr>
                                      <p:to x="100000" y="100000"/>
                                    </p:animScale>
                                    <p:animScale>
                                      <p:cBhvr>
                                        <p:cTn id="26" dur="26">
                                          <p:stCondLst>
                                            <p:cond delay="1312"/>
                                          </p:stCondLst>
                                        </p:cTn>
                                        <p:tgtEl>
                                          <p:spTgt spid="5"/>
                                        </p:tgtEl>
                                      </p:cBhvr>
                                      <p:to x="100000" y="80000"/>
                                    </p:animScale>
                                    <p:animScale>
                                      <p:cBhvr>
                                        <p:cTn id="27" dur="166" decel="50000">
                                          <p:stCondLst>
                                            <p:cond delay="1338"/>
                                          </p:stCondLst>
                                        </p:cTn>
                                        <p:tgtEl>
                                          <p:spTgt spid="5"/>
                                        </p:tgtEl>
                                      </p:cBhvr>
                                      <p:to x="100000" y="100000"/>
                                    </p:animScale>
                                    <p:animScale>
                                      <p:cBhvr>
                                        <p:cTn id="28" dur="26">
                                          <p:stCondLst>
                                            <p:cond delay="1642"/>
                                          </p:stCondLst>
                                        </p:cTn>
                                        <p:tgtEl>
                                          <p:spTgt spid="5"/>
                                        </p:tgtEl>
                                      </p:cBhvr>
                                      <p:to x="100000" y="90000"/>
                                    </p:animScale>
                                    <p:animScale>
                                      <p:cBhvr>
                                        <p:cTn id="29" dur="166" decel="50000">
                                          <p:stCondLst>
                                            <p:cond delay="1668"/>
                                          </p:stCondLst>
                                        </p:cTn>
                                        <p:tgtEl>
                                          <p:spTgt spid="5"/>
                                        </p:tgtEl>
                                      </p:cBhvr>
                                      <p:to x="100000" y="100000"/>
                                    </p:animScale>
                                    <p:animScale>
                                      <p:cBhvr>
                                        <p:cTn id="30" dur="26">
                                          <p:stCondLst>
                                            <p:cond delay="1808"/>
                                          </p:stCondLst>
                                        </p:cTn>
                                        <p:tgtEl>
                                          <p:spTgt spid="5"/>
                                        </p:tgtEl>
                                      </p:cBhvr>
                                      <p:to x="100000" y="95000"/>
                                    </p:animScale>
                                    <p:animScale>
                                      <p:cBhvr>
                                        <p:cTn id="31" dur="166" decel="50000">
                                          <p:stCondLst>
                                            <p:cond delay="1834"/>
                                          </p:stCondLst>
                                        </p:cTn>
                                        <p:tgtEl>
                                          <p:spTgt spid="5"/>
                                        </p:tgtEl>
                                      </p:cBhvr>
                                      <p:to x="100000" y="100000"/>
                                    </p:animScale>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1000"/>
                                        <p:tgtEl>
                                          <p:spTgt spid="12"/>
                                        </p:tgtEl>
                                      </p:cBhvr>
                                    </p:animEffect>
                                    <p:anim calcmode="lin" valueType="num">
                                      <p:cBhvr>
                                        <p:cTn id="37" dur="1000" fill="hold"/>
                                        <p:tgtEl>
                                          <p:spTgt spid="12"/>
                                        </p:tgtEl>
                                        <p:attrNameLst>
                                          <p:attrName>ppt_x</p:attrName>
                                        </p:attrNameLst>
                                      </p:cBhvr>
                                      <p:tavLst>
                                        <p:tav tm="0">
                                          <p:val>
                                            <p:strVal val="#ppt_x"/>
                                          </p:val>
                                        </p:tav>
                                        <p:tav tm="100000">
                                          <p:val>
                                            <p:strVal val="#ppt_x"/>
                                          </p:val>
                                        </p:tav>
                                      </p:tavLst>
                                    </p:anim>
                                    <p:anim calcmode="lin" valueType="num">
                                      <p:cBhvr>
                                        <p:cTn id="38" dur="1000" fill="hold"/>
                                        <p:tgtEl>
                                          <p:spTgt spid="12"/>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fade">
                                      <p:cBhvr>
                                        <p:cTn id="41" dur="1000"/>
                                        <p:tgtEl>
                                          <p:spTgt spid="11"/>
                                        </p:tgtEl>
                                      </p:cBhvr>
                                    </p:animEffect>
                                    <p:anim calcmode="lin" valueType="num">
                                      <p:cBhvr>
                                        <p:cTn id="42" dur="1000" fill="hold"/>
                                        <p:tgtEl>
                                          <p:spTgt spid="11"/>
                                        </p:tgtEl>
                                        <p:attrNameLst>
                                          <p:attrName>ppt_x</p:attrName>
                                        </p:attrNameLst>
                                      </p:cBhvr>
                                      <p:tavLst>
                                        <p:tav tm="0">
                                          <p:val>
                                            <p:strVal val="#ppt_x"/>
                                          </p:val>
                                        </p:tav>
                                        <p:tav tm="100000">
                                          <p:val>
                                            <p:strVal val="#ppt_x"/>
                                          </p:val>
                                        </p:tav>
                                      </p:tavLst>
                                    </p:anim>
                                    <p:anim calcmode="lin" valueType="num">
                                      <p:cBhvr>
                                        <p:cTn id="4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6" presetClass="entr" presetSubtype="0" fill="hold" grpId="0" nodeType="click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wipe(down)">
                                      <p:cBhvr>
                                        <p:cTn id="48" dur="580">
                                          <p:stCondLst>
                                            <p:cond delay="0"/>
                                          </p:stCondLst>
                                        </p:cTn>
                                        <p:tgtEl>
                                          <p:spTgt spid="9"/>
                                        </p:tgtEl>
                                      </p:cBhvr>
                                    </p:animEffect>
                                    <p:anim calcmode="lin" valueType="num">
                                      <p:cBhvr>
                                        <p:cTn id="49"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50"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51"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52"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53"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54" dur="26">
                                          <p:stCondLst>
                                            <p:cond delay="650"/>
                                          </p:stCondLst>
                                        </p:cTn>
                                        <p:tgtEl>
                                          <p:spTgt spid="9"/>
                                        </p:tgtEl>
                                      </p:cBhvr>
                                      <p:to x="100000" y="60000"/>
                                    </p:animScale>
                                    <p:animScale>
                                      <p:cBhvr>
                                        <p:cTn id="55" dur="166" decel="50000">
                                          <p:stCondLst>
                                            <p:cond delay="676"/>
                                          </p:stCondLst>
                                        </p:cTn>
                                        <p:tgtEl>
                                          <p:spTgt spid="9"/>
                                        </p:tgtEl>
                                      </p:cBhvr>
                                      <p:to x="100000" y="100000"/>
                                    </p:animScale>
                                    <p:animScale>
                                      <p:cBhvr>
                                        <p:cTn id="56" dur="26">
                                          <p:stCondLst>
                                            <p:cond delay="1312"/>
                                          </p:stCondLst>
                                        </p:cTn>
                                        <p:tgtEl>
                                          <p:spTgt spid="9"/>
                                        </p:tgtEl>
                                      </p:cBhvr>
                                      <p:to x="100000" y="80000"/>
                                    </p:animScale>
                                    <p:animScale>
                                      <p:cBhvr>
                                        <p:cTn id="57" dur="166" decel="50000">
                                          <p:stCondLst>
                                            <p:cond delay="1338"/>
                                          </p:stCondLst>
                                        </p:cTn>
                                        <p:tgtEl>
                                          <p:spTgt spid="9"/>
                                        </p:tgtEl>
                                      </p:cBhvr>
                                      <p:to x="100000" y="100000"/>
                                    </p:animScale>
                                    <p:animScale>
                                      <p:cBhvr>
                                        <p:cTn id="58" dur="26">
                                          <p:stCondLst>
                                            <p:cond delay="1642"/>
                                          </p:stCondLst>
                                        </p:cTn>
                                        <p:tgtEl>
                                          <p:spTgt spid="9"/>
                                        </p:tgtEl>
                                      </p:cBhvr>
                                      <p:to x="100000" y="90000"/>
                                    </p:animScale>
                                    <p:animScale>
                                      <p:cBhvr>
                                        <p:cTn id="59" dur="166" decel="50000">
                                          <p:stCondLst>
                                            <p:cond delay="1668"/>
                                          </p:stCondLst>
                                        </p:cTn>
                                        <p:tgtEl>
                                          <p:spTgt spid="9"/>
                                        </p:tgtEl>
                                      </p:cBhvr>
                                      <p:to x="100000" y="100000"/>
                                    </p:animScale>
                                    <p:animScale>
                                      <p:cBhvr>
                                        <p:cTn id="60" dur="26">
                                          <p:stCondLst>
                                            <p:cond delay="1808"/>
                                          </p:stCondLst>
                                        </p:cTn>
                                        <p:tgtEl>
                                          <p:spTgt spid="9"/>
                                        </p:tgtEl>
                                      </p:cBhvr>
                                      <p:to x="100000" y="95000"/>
                                    </p:animScale>
                                    <p:animScale>
                                      <p:cBhvr>
                                        <p:cTn id="61" dur="166" decel="50000">
                                          <p:stCondLst>
                                            <p:cond delay="1834"/>
                                          </p:stCondLst>
                                        </p:cTn>
                                        <p:tgtEl>
                                          <p:spTgt spid="9"/>
                                        </p:tgtEl>
                                      </p:cBhvr>
                                      <p:to x="100000" y="100000"/>
                                    </p:animScale>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nodeType="clickEffect">
                                  <p:stCondLst>
                                    <p:cond delay="0"/>
                                  </p:stCondLst>
                                  <p:childTnLst>
                                    <p:set>
                                      <p:cBhvr>
                                        <p:cTn id="65" dur="1" fill="hold">
                                          <p:stCondLst>
                                            <p:cond delay="0"/>
                                          </p:stCondLst>
                                        </p:cTn>
                                        <p:tgtEl>
                                          <p:spTgt spid="14338"/>
                                        </p:tgtEl>
                                        <p:attrNameLst>
                                          <p:attrName>style.visibility</p:attrName>
                                        </p:attrNameLst>
                                      </p:cBhvr>
                                      <p:to>
                                        <p:strVal val="visible"/>
                                      </p:to>
                                    </p:set>
                                    <p:animEffect transition="in" filter="fade">
                                      <p:cBhvr>
                                        <p:cTn id="66" dur="500"/>
                                        <p:tgtEl>
                                          <p:spTgt spid="143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P spid="9" grpId="0" animBg="1"/>
      <p:bldP spid="1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Овал 9"/>
          <p:cNvSpPr/>
          <p:nvPr/>
        </p:nvSpPr>
        <p:spPr>
          <a:xfrm>
            <a:off x="159488" y="5752214"/>
            <a:ext cx="978196" cy="925033"/>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TextBox 3"/>
          <p:cNvSpPr txBox="1"/>
          <p:nvPr/>
        </p:nvSpPr>
        <p:spPr>
          <a:xfrm>
            <a:off x="446567" y="704527"/>
            <a:ext cx="10929355" cy="2308324"/>
          </a:xfrm>
          <a:prstGeom prst="rect">
            <a:avLst/>
          </a:prstGeom>
          <a:noFill/>
        </p:spPr>
        <p:txBody>
          <a:bodyPr wrap="square" rtlCol="0">
            <a:spAutoFit/>
          </a:bodyPr>
          <a:lstStyle/>
          <a:p>
            <a:pPr marL="342900" indent="-257175" algn="just">
              <a:buFont typeface="Wingdings" pitchFamily="2" charset="2"/>
              <a:buChar char="Ø"/>
            </a:pPr>
            <a:r>
              <a:rPr lang="ru-RU" sz="2400" dirty="0" smtClean="0"/>
              <a:t>Понятие </a:t>
            </a:r>
            <a:r>
              <a:rPr lang="ru-RU" sz="2400" dirty="0"/>
              <a:t>миссии организации является одним из наименее изученных отечественной экономической наукой. </a:t>
            </a:r>
          </a:p>
          <a:p>
            <a:pPr marL="342900" indent="-257175" algn="just">
              <a:buFont typeface="Wingdings" pitchFamily="2" charset="2"/>
              <a:buChar char="Ø"/>
            </a:pPr>
            <a:r>
              <a:rPr lang="ru-RU" sz="2400" dirty="0"/>
              <a:t>Изучение практики крупных западных компаний свидетельствует о том, что трудно рассчитывать на успех на рынке без правильного определения миссии. </a:t>
            </a:r>
          </a:p>
          <a:p>
            <a:pPr marL="342900" indent="-257175" algn="just">
              <a:buFont typeface="Wingdings" pitchFamily="2" charset="2"/>
              <a:buChar char="Ø"/>
            </a:pPr>
            <a:r>
              <a:rPr lang="ru-RU" sz="2400" dirty="0"/>
              <a:t>Единых общепринятых подходов к решению проблемы оформления миссии не существует</a:t>
            </a:r>
            <a:r>
              <a:rPr lang="ru-RU" sz="2400" dirty="0" smtClean="0"/>
              <a:t>.</a:t>
            </a:r>
            <a:endParaRPr lang="ru-RU" sz="2400" dirty="0"/>
          </a:p>
        </p:txBody>
      </p:sp>
      <p:pic>
        <p:nvPicPr>
          <p:cNvPr id="14" name="Picture 2" descr="How to Craft the Best Mission Statement for Your Small Business |  SmallBizClub">
            <a:extLst>
              <a:ext uri="{FF2B5EF4-FFF2-40B4-BE49-F238E27FC236}">
                <a16:creationId xmlns:a16="http://schemas.microsoft.com/office/drawing/2014/main" id="{071B2247-8801-40DB-BF67-BE4EC7379B1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012851"/>
            <a:ext cx="7549116" cy="38451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9815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1000"/>
                                        <p:tgtEl>
                                          <p:spTgt spid="4">
                                            <p:txEl>
                                              <p:pRg st="2" end="2"/>
                                            </p:txEl>
                                          </p:spTgt>
                                        </p:tgtEl>
                                      </p:cBhvr>
                                    </p:animEffect>
                                    <p:anim calcmode="lin" valueType="num">
                                      <p:cBhvr>
                                        <p:cTn id="2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Овал 9">
            <a:extLst>
              <a:ext uri="{FF2B5EF4-FFF2-40B4-BE49-F238E27FC236}">
                <a16:creationId xmlns:a16="http://schemas.microsoft.com/office/drawing/2014/main" id="{CBF542E7-AB91-4A0B-A2FF-DFDF3C1A6498}"/>
              </a:ext>
            </a:extLst>
          </p:cNvPr>
          <p:cNvSpPr/>
          <p:nvPr/>
        </p:nvSpPr>
        <p:spPr>
          <a:xfrm>
            <a:off x="159488" y="5752214"/>
            <a:ext cx="978196" cy="925033"/>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TextBox 3"/>
          <p:cNvSpPr txBox="1"/>
          <p:nvPr/>
        </p:nvSpPr>
        <p:spPr>
          <a:xfrm>
            <a:off x="1063231" y="117949"/>
            <a:ext cx="8325293" cy="954107"/>
          </a:xfrm>
          <a:prstGeom prst="rect">
            <a:avLst/>
          </a:prstGeom>
          <a:noFill/>
        </p:spPr>
        <p:txBody>
          <a:bodyPr wrap="square" rtlCol="0">
            <a:spAutoFit/>
          </a:bodyPr>
          <a:lstStyle/>
          <a:p>
            <a:pPr algn="ctr"/>
            <a:r>
              <a:rPr lang="ru-RU" sz="2800" b="1" dirty="0">
                <a:solidFill>
                  <a:srgbClr val="002060"/>
                </a:solidFill>
              </a:rPr>
              <a:t>Миссию организации </a:t>
            </a:r>
            <a:endParaRPr lang="ru-RU" sz="2800" b="1" dirty="0" smtClean="0">
              <a:solidFill>
                <a:srgbClr val="002060"/>
              </a:solidFill>
            </a:endParaRPr>
          </a:p>
          <a:p>
            <a:pPr algn="ctr"/>
            <a:r>
              <a:rPr lang="ru-RU" sz="2800" b="1" dirty="0" smtClean="0">
                <a:solidFill>
                  <a:srgbClr val="002060"/>
                </a:solidFill>
              </a:rPr>
              <a:t>можно </a:t>
            </a:r>
            <a:r>
              <a:rPr lang="ru-RU" sz="2800" b="1" dirty="0">
                <a:solidFill>
                  <a:srgbClr val="002060"/>
                </a:solidFill>
              </a:rPr>
              <a:t>рассматривать в широком и узком </a:t>
            </a:r>
            <a:r>
              <a:rPr lang="ru-RU" sz="2800" b="1" dirty="0" smtClean="0">
                <a:solidFill>
                  <a:srgbClr val="002060"/>
                </a:solidFill>
              </a:rPr>
              <a:t>смыслах</a:t>
            </a:r>
            <a:endParaRPr lang="ru-RU" sz="2600" dirty="0">
              <a:solidFill>
                <a:srgbClr val="002060"/>
              </a:solidFill>
            </a:endParaRPr>
          </a:p>
        </p:txBody>
      </p:sp>
      <p:sp>
        <p:nvSpPr>
          <p:cNvPr id="5" name="Скругленный прямоугольник 4"/>
          <p:cNvSpPr/>
          <p:nvPr/>
        </p:nvSpPr>
        <p:spPr>
          <a:xfrm>
            <a:off x="572523" y="1743729"/>
            <a:ext cx="4180195" cy="4369982"/>
          </a:xfrm>
          <a:prstGeom prst="roundRect">
            <a:avLst/>
          </a:prstGeom>
          <a:solidFill>
            <a:schemeClr val="accent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bg1"/>
                </a:solidFill>
              </a:rPr>
              <a:t>Под миссией организации в </a:t>
            </a:r>
            <a:r>
              <a:rPr lang="ru-RU" sz="2400" b="1" u="sng" dirty="0" smtClean="0">
                <a:solidFill>
                  <a:schemeClr val="bg1"/>
                </a:solidFill>
                <a:effectLst>
                  <a:outerShdw blurRad="38100" dist="38100" dir="2700000" algn="tl">
                    <a:srgbClr val="000000">
                      <a:alpha val="43137"/>
                    </a:srgbClr>
                  </a:outerShdw>
                </a:effectLst>
              </a:rPr>
              <a:t>ШИРОКОМ СМЫСЛЕ</a:t>
            </a:r>
            <a:r>
              <a:rPr lang="ru-RU" sz="2400" b="1" dirty="0" smtClean="0">
                <a:solidFill>
                  <a:schemeClr val="bg1"/>
                </a:solidFill>
                <a:effectLst>
                  <a:outerShdw blurRad="38100" dist="38100" dir="2700000" algn="tl">
                    <a:srgbClr val="000000">
                      <a:alpha val="43137"/>
                    </a:srgbClr>
                  </a:outerShdw>
                </a:effectLst>
              </a:rPr>
              <a:t> </a:t>
            </a:r>
            <a:r>
              <a:rPr lang="ru-RU" sz="2400" b="1" dirty="0">
                <a:solidFill>
                  <a:schemeClr val="bg1"/>
                </a:solidFill>
              </a:rPr>
              <a:t>можно понимать своего рода жизненную философию – ценности, верования и принципы, в соответствии с которыми данная организация намеревается осуществлять свою деятельность.</a:t>
            </a:r>
          </a:p>
        </p:txBody>
      </p:sp>
      <p:sp>
        <p:nvSpPr>
          <p:cNvPr id="9" name="Скругленный прямоугольник 8"/>
          <p:cNvSpPr/>
          <p:nvPr/>
        </p:nvSpPr>
        <p:spPr>
          <a:xfrm>
            <a:off x="5762812" y="1743729"/>
            <a:ext cx="4124518" cy="4369981"/>
          </a:xfrm>
          <a:prstGeom prst="roundRect">
            <a:avLst/>
          </a:prstGeom>
          <a:solidFill>
            <a:schemeClr val="accent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bg1"/>
                </a:solidFill>
              </a:rPr>
              <a:t>Под миссией организации в </a:t>
            </a:r>
            <a:r>
              <a:rPr lang="ru-RU" sz="2400" b="1" u="sng" dirty="0" smtClean="0">
                <a:solidFill>
                  <a:schemeClr val="bg1"/>
                </a:solidFill>
                <a:effectLst>
                  <a:outerShdw blurRad="38100" dist="38100" dir="2700000" algn="tl">
                    <a:srgbClr val="000000">
                      <a:alpha val="43137"/>
                    </a:srgbClr>
                  </a:outerShdw>
                </a:effectLst>
              </a:rPr>
              <a:t>УЗКОМ СМЫСЛЕ</a:t>
            </a:r>
            <a:r>
              <a:rPr lang="ru-RU" sz="2400" b="1" dirty="0" smtClean="0">
                <a:solidFill>
                  <a:schemeClr val="bg1"/>
                </a:solidFill>
              </a:rPr>
              <a:t> понимается </a:t>
            </a:r>
            <a:r>
              <a:rPr lang="ru-RU" sz="2400" b="1" dirty="0">
                <a:solidFill>
                  <a:schemeClr val="bg1"/>
                </a:solidFill>
              </a:rPr>
              <a:t>четко сформулированное утверждение, поясняющее, для чего существует данная организация и чем она отличается от других, подобных ей.</a:t>
            </a:r>
          </a:p>
        </p:txBody>
      </p:sp>
    </p:spTree>
    <p:extLst>
      <p:ext uri="{BB962C8B-B14F-4D97-AF65-F5344CB8AC3E}">
        <p14:creationId xmlns:p14="http://schemas.microsoft.com/office/powerpoint/2010/main" val="2331208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heel(1)">
                                      <p:cBhvr>
                                        <p:cTn id="12"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Овал 9">
            <a:extLst>
              <a:ext uri="{FF2B5EF4-FFF2-40B4-BE49-F238E27FC236}">
                <a16:creationId xmlns:a16="http://schemas.microsoft.com/office/drawing/2014/main" id="{A674F0E0-4208-4796-8DA3-9BC20B99FAA0}"/>
              </a:ext>
            </a:extLst>
          </p:cNvPr>
          <p:cNvSpPr/>
          <p:nvPr/>
        </p:nvSpPr>
        <p:spPr>
          <a:xfrm>
            <a:off x="159488" y="5752214"/>
            <a:ext cx="978196" cy="925033"/>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Заголовок 1"/>
          <p:cNvSpPr>
            <a:spLocks noGrp="1"/>
          </p:cNvSpPr>
          <p:nvPr>
            <p:ph type="title"/>
          </p:nvPr>
        </p:nvSpPr>
        <p:spPr>
          <a:xfrm>
            <a:off x="838199" y="95722"/>
            <a:ext cx="10515600" cy="522418"/>
          </a:xfrm>
          <a:solidFill>
            <a:schemeClr val="tx2">
              <a:lumMod val="20000"/>
              <a:lumOff val="80000"/>
            </a:schemeClr>
          </a:solidFill>
          <a:ln>
            <a:solidFill>
              <a:schemeClr val="tx2">
                <a:lumMod val="20000"/>
                <a:lumOff val="80000"/>
              </a:schemeClr>
            </a:solidFill>
          </a:ln>
          <a:effectLst>
            <a:outerShdw blurRad="50800" dist="38100" dir="2700000" algn="tl" rotWithShape="0">
              <a:prstClr val="black">
                <a:alpha val="40000"/>
              </a:prstClr>
            </a:outerShdw>
          </a:effectLst>
          <a:scene3d>
            <a:camera prst="orthographicFront"/>
            <a:lightRig rig="threePt" dir="t"/>
          </a:scene3d>
          <a:sp3d>
            <a:bevelT/>
          </a:sp3d>
        </p:spPr>
        <p:txBody>
          <a:bodyPr>
            <a:normAutofit fontScale="90000"/>
          </a:bodyPr>
          <a:lstStyle/>
          <a:p>
            <a:pPr algn="ctr"/>
            <a:r>
              <a:rPr lang="ru-RU" sz="3600" b="1" dirty="0">
                <a:solidFill>
                  <a:srgbClr val="0B375A"/>
                </a:solidFill>
                <a:effectLst>
                  <a:outerShdw blurRad="38100" dist="38100" dir="2700000" algn="tl">
                    <a:srgbClr val="000000">
                      <a:alpha val="43137"/>
                    </a:srgbClr>
                  </a:outerShdw>
                </a:effectLst>
              </a:rPr>
              <a:t>Миссии известных компаний</a:t>
            </a:r>
          </a:p>
        </p:txBody>
      </p:sp>
      <p:sp>
        <p:nvSpPr>
          <p:cNvPr id="3" name="Объект 2"/>
          <p:cNvSpPr>
            <a:spLocks noGrp="1"/>
          </p:cNvSpPr>
          <p:nvPr>
            <p:ph idx="1"/>
          </p:nvPr>
        </p:nvSpPr>
        <p:spPr>
          <a:xfrm>
            <a:off x="860323" y="1164771"/>
            <a:ext cx="10515600" cy="5344886"/>
          </a:xfrm>
        </p:spPr>
        <p:txBody>
          <a:bodyPr>
            <a:noAutofit/>
          </a:bodyPr>
          <a:lstStyle/>
          <a:p>
            <a:pPr marL="0" indent="0" algn="just">
              <a:buNone/>
            </a:pPr>
            <a:endParaRPr lang="ru-RU" sz="2400" b="1" dirty="0"/>
          </a:p>
          <a:p>
            <a:pPr marL="0" indent="0" algn="just">
              <a:buNone/>
            </a:pPr>
            <a:endParaRPr lang="ru-RU" sz="2400" b="1" dirty="0"/>
          </a:p>
          <a:p>
            <a:pPr marL="0" indent="0" algn="just">
              <a:buNone/>
            </a:pPr>
            <a:endParaRPr lang="ru-RU" sz="2400" b="1" dirty="0"/>
          </a:p>
          <a:p>
            <a:pPr marL="0" indent="0" algn="just">
              <a:buNone/>
            </a:pPr>
            <a:endParaRPr lang="ru-RU" sz="2400" b="1" dirty="0"/>
          </a:p>
          <a:p>
            <a:pPr marL="0" indent="0" algn="just">
              <a:buNone/>
            </a:pPr>
            <a:endParaRPr lang="ru-RU" sz="2400" b="1" dirty="0"/>
          </a:p>
          <a:p>
            <a:pPr algn="just">
              <a:buFont typeface="Wingdings" panose="05000000000000000000" pitchFamily="2" charset="2"/>
              <a:buChar char="Ø"/>
            </a:pPr>
            <a:endParaRPr lang="ru-RU" sz="2400" dirty="0"/>
          </a:p>
        </p:txBody>
      </p:sp>
      <p:sp>
        <p:nvSpPr>
          <p:cNvPr id="4" name="TextBox 3"/>
          <p:cNvSpPr txBox="1"/>
          <p:nvPr/>
        </p:nvSpPr>
        <p:spPr>
          <a:xfrm>
            <a:off x="3059877" y="1032388"/>
            <a:ext cx="7072951" cy="6740307"/>
          </a:xfrm>
          <a:prstGeom prst="rect">
            <a:avLst/>
          </a:prstGeom>
          <a:noFill/>
        </p:spPr>
        <p:txBody>
          <a:bodyPr wrap="square" rtlCol="0">
            <a:spAutoFit/>
          </a:bodyPr>
          <a:lstStyle/>
          <a:p>
            <a:pPr algn="ctr"/>
            <a:r>
              <a:rPr lang="ru-RU" sz="2400" b="1" i="1" dirty="0">
                <a:solidFill>
                  <a:srgbClr val="002060"/>
                </a:solidFill>
              </a:rPr>
              <a:t>«Организовать информацию мира и сделать ее повсеместно доступной и полезной».</a:t>
            </a:r>
          </a:p>
          <a:p>
            <a:pPr algn="ctr"/>
            <a:endParaRPr lang="ru-RU" sz="2400" b="1" i="1" dirty="0">
              <a:solidFill>
                <a:srgbClr val="002060"/>
              </a:solidFill>
            </a:endParaRPr>
          </a:p>
          <a:p>
            <a:pPr algn="ctr"/>
            <a:r>
              <a:rPr lang="ru-RU" sz="2400" b="1" i="1" dirty="0">
                <a:solidFill>
                  <a:srgbClr val="002060"/>
                </a:solidFill>
              </a:rPr>
              <a:t>«Дать людям возможность общаться и сделать </a:t>
            </a:r>
          </a:p>
          <a:p>
            <a:pPr algn="ctr"/>
            <a:r>
              <a:rPr lang="ru-RU" sz="2400" b="1" i="1" dirty="0">
                <a:solidFill>
                  <a:srgbClr val="002060"/>
                </a:solidFill>
              </a:rPr>
              <a:t>мир более открытым и единым».</a:t>
            </a:r>
          </a:p>
          <a:p>
            <a:pPr algn="ctr"/>
            <a:endParaRPr lang="ru-RU" sz="2400" b="1" i="1" dirty="0">
              <a:solidFill>
                <a:srgbClr val="002060"/>
              </a:solidFill>
            </a:endParaRPr>
          </a:p>
          <a:p>
            <a:pPr algn="ctr"/>
            <a:r>
              <a:rPr lang="ru-RU" sz="2400" b="1" i="1" dirty="0">
                <a:solidFill>
                  <a:srgbClr val="002060"/>
                </a:solidFill>
              </a:rPr>
              <a:t>«Изменить к лучшему повседневную жизнь </a:t>
            </a:r>
          </a:p>
          <a:p>
            <a:pPr algn="ctr"/>
            <a:r>
              <a:rPr lang="ru-RU" sz="2400" b="1" i="1" dirty="0">
                <a:solidFill>
                  <a:srgbClr val="002060"/>
                </a:solidFill>
              </a:rPr>
              <a:t>простых людей».</a:t>
            </a:r>
          </a:p>
          <a:p>
            <a:pPr algn="ctr"/>
            <a:endParaRPr lang="ru-RU" sz="2400" b="1" i="1" dirty="0">
              <a:solidFill>
                <a:srgbClr val="002060"/>
              </a:solidFill>
            </a:endParaRPr>
          </a:p>
          <a:p>
            <a:pPr algn="ctr"/>
            <a:r>
              <a:rPr lang="ru-RU" sz="2400" b="1" i="1" dirty="0">
                <a:solidFill>
                  <a:srgbClr val="002060"/>
                </a:solidFill>
              </a:rPr>
              <a:t>«Мы работаем для того, чтобы взрослые и дети </a:t>
            </a:r>
          </a:p>
          <a:p>
            <a:pPr algn="ctr"/>
            <a:r>
              <a:rPr lang="ru-RU" sz="2400" b="1" i="1" dirty="0">
                <a:solidFill>
                  <a:srgbClr val="002060"/>
                </a:solidFill>
              </a:rPr>
              <a:t>проводили больше времени вместе».</a:t>
            </a:r>
          </a:p>
          <a:p>
            <a:pPr algn="ctr"/>
            <a:endParaRPr lang="ru-RU" sz="2400" b="1" i="1" dirty="0">
              <a:solidFill>
                <a:srgbClr val="002060"/>
              </a:solidFill>
            </a:endParaRPr>
          </a:p>
          <a:p>
            <a:pPr algn="ctr"/>
            <a:r>
              <a:rPr lang="ru-RU" sz="2400" b="1" i="1" dirty="0">
                <a:solidFill>
                  <a:srgbClr val="002060"/>
                </a:solidFill>
              </a:rPr>
              <a:t>«Мы созданы, чтобы энергию природных </a:t>
            </a:r>
            <a:r>
              <a:rPr lang="ru-RU" sz="2400" b="1" i="1" dirty="0" smtClean="0">
                <a:solidFill>
                  <a:srgbClr val="002060"/>
                </a:solidFill>
              </a:rPr>
              <a:t>ресурсов обратить </a:t>
            </a:r>
            <a:r>
              <a:rPr lang="ru-RU" sz="2400" b="1" i="1" dirty="0">
                <a:solidFill>
                  <a:srgbClr val="002060"/>
                </a:solidFill>
              </a:rPr>
              <a:t>во благо человека».</a:t>
            </a:r>
          </a:p>
          <a:p>
            <a:endParaRPr lang="ru-RU" sz="2400" b="1" dirty="0">
              <a:solidFill>
                <a:srgbClr val="002060"/>
              </a:solidFill>
            </a:endParaRPr>
          </a:p>
          <a:p>
            <a:endParaRPr lang="ru-RU" sz="2400" b="1" dirty="0">
              <a:solidFill>
                <a:srgbClr val="002060"/>
              </a:solidFill>
            </a:endParaRPr>
          </a:p>
          <a:p>
            <a:endParaRPr lang="ru-RU" sz="2400" dirty="0"/>
          </a:p>
          <a:p>
            <a:endParaRPr lang="ru-RU" sz="2400" dirty="0"/>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02587" y="823286"/>
            <a:ext cx="2269645" cy="9456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65" y="1913030"/>
            <a:ext cx="2690807" cy="9467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7"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4917" y="3176068"/>
            <a:ext cx="2461625" cy="10127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8" name="Picture 6"/>
          <p:cNvPicPr>
            <a:picLocks noChangeAspect="1" noChangeArrowheads="1"/>
          </p:cNvPicPr>
          <p:nvPr/>
        </p:nvPicPr>
        <p:blipFill rotWithShape="1">
          <a:blip r:embed="rId5">
            <a:extLst>
              <a:ext uri="{28A0092B-C50C-407E-A947-70E740481C1C}">
                <a14:useLocalDpi xmlns:a14="http://schemas.microsoft.com/office/drawing/2010/main" val="0"/>
              </a:ext>
            </a:extLst>
          </a:blip>
          <a:srcRect t="28491" b="8033"/>
          <a:stretch/>
        </p:blipFill>
        <p:spPr bwMode="auto">
          <a:xfrm>
            <a:off x="329575" y="4410836"/>
            <a:ext cx="2252311" cy="910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80" name="Picture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0855" y="5501638"/>
            <a:ext cx="2939022" cy="11756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6160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Effect transition="in" filter="fade">
                                      <p:cBhvr>
                                        <p:cTn id="11" dur="1000"/>
                                        <p:tgtEl>
                                          <p:spTgt spid="4">
                                            <p:txEl>
                                              <p:pRg st="0" end="0"/>
                                            </p:txEl>
                                          </p:spTgt>
                                        </p:tgtEl>
                                      </p:cBhvr>
                                    </p:animEffect>
                                    <p:anim calcmode="lin" valueType="num">
                                      <p:cBhvr>
                                        <p:cTn id="12"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6" presetClass="entr" presetSubtype="0" fill="hold" nodeType="clickEffect">
                                  <p:stCondLst>
                                    <p:cond delay="0"/>
                                  </p:stCondLst>
                                  <p:childTnLst>
                                    <p:set>
                                      <p:cBhvr>
                                        <p:cTn id="17" dur="1" fill="hold">
                                          <p:stCondLst>
                                            <p:cond delay="0"/>
                                          </p:stCondLst>
                                        </p:cTn>
                                        <p:tgtEl>
                                          <p:spTgt spid="3074"/>
                                        </p:tgtEl>
                                        <p:attrNameLst>
                                          <p:attrName>style.visibility</p:attrName>
                                        </p:attrNameLst>
                                      </p:cBhvr>
                                      <p:to>
                                        <p:strVal val="visible"/>
                                      </p:to>
                                    </p:set>
                                    <p:animEffect transition="in" filter="wipe(down)">
                                      <p:cBhvr>
                                        <p:cTn id="18" dur="580">
                                          <p:stCondLst>
                                            <p:cond delay="0"/>
                                          </p:stCondLst>
                                        </p:cTn>
                                        <p:tgtEl>
                                          <p:spTgt spid="3074"/>
                                        </p:tgtEl>
                                      </p:cBhvr>
                                    </p:animEffect>
                                    <p:anim calcmode="lin" valueType="num">
                                      <p:cBhvr>
                                        <p:cTn id="19" dur="1822" tmFilter="0,0; 0.14,0.36; 0.43,0.73; 0.71,0.91; 1.0,1.0">
                                          <p:stCondLst>
                                            <p:cond delay="0"/>
                                          </p:stCondLst>
                                        </p:cTn>
                                        <p:tgtEl>
                                          <p:spTgt spid="3074"/>
                                        </p:tgtEl>
                                        <p:attrNameLst>
                                          <p:attrName>ppt_x</p:attrName>
                                        </p:attrNameLst>
                                      </p:cBhvr>
                                      <p:tavLst>
                                        <p:tav tm="0">
                                          <p:val>
                                            <p:strVal val="#ppt_x-0.25"/>
                                          </p:val>
                                        </p:tav>
                                        <p:tav tm="100000">
                                          <p:val>
                                            <p:strVal val="#ppt_x"/>
                                          </p:val>
                                        </p:tav>
                                      </p:tavLst>
                                    </p:anim>
                                    <p:anim calcmode="lin" valueType="num">
                                      <p:cBhvr>
                                        <p:cTn id="20" dur="664" tmFilter="0.0,0.0; 0.25,0.07; 0.50,0.2; 0.75,0.467; 1.0,1.0">
                                          <p:stCondLst>
                                            <p:cond delay="0"/>
                                          </p:stCondLst>
                                        </p:cTn>
                                        <p:tgtEl>
                                          <p:spTgt spid="3074"/>
                                        </p:tgtEl>
                                        <p:attrNameLst>
                                          <p:attrName>ppt_y</p:attrName>
                                        </p:attrNameLst>
                                      </p:cBhvr>
                                      <p:tavLst>
                                        <p:tav tm="0" fmla="#ppt_y-sin(pi*$)/3">
                                          <p:val>
                                            <p:fltVal val="0.5"/>
                                          </p:val>
                                        </p:tav>
                                        <p:tav tm="100000">
                                          <p:val>
                                            <p:fltVal val="1"/>
                                          </p:val>
                                        </p:tav>
                                      </p:tavLst>
                                    </p:anim>
                                    <p:anim calcmode="lin" valueType="num">
                                      <p:cBhvr>
                                        <p:cTn id="21" dur="664" tmFilter="0, 0; 0.125,0.2665; 0.25,0.4; 0.375,0.465; 0.5,0.5;  0.625,0.535; 0.75,0.6; 0.875,0.7335; 1,1">
                                          <p:stCondLst>
                                            <p:cond delay="664"/>
                                          </p:stCondLst>
                                        </p:cTn>
                                        <p:tgtEl>
                                          <p:spTgt spid="3074"/>
                                        </p:tgtEl>
                                        <p:attrNameLst>
                                          <p:attrName>ppt_y</p:attrName>
                                        </p:attrNameLst>
                                      </p:cBhvr>
                                      <p:tavLst>
                                        <p:tav tm="0" fmla="#ppt_y-sin(pi*$)/9">
                                          <p:val>
                                            <p:fltVal val="0"/>
                                          </p:val>
                                        </p:tav>
                                        <p:tav tm="100000">
                                          <p:val>
                                            <p:fltVal val="1"/>
                                          </p:val>
                                        </p:tav>
                                      </p:tavLst>
                                    </p:anim>
                                    <p:anim calcmode="lin" valueType="num">
                                      <p:cBhvr>
                                        <p:cTn id="22" dur="332" tmFilter="0, 0; 0.125,0.2665; 0.25,0.4; 0.375,0.465; 0.5,0.5;  0.625,0.535; 0.75,0.6; 0.875,0.7335; 1,1">
                                          <p:stCondLst>
                                            <p:cond delay="1324"/>
                                          </p:stCondLst>
                                        </p:cTn>
                                        <p:tgtEl>
                                          <p:spTgt spid="3074"/>
                                        </p:tgtEl>
                                        <p:attrNameLst>
                                          <p:attrName>ppt_y</p:attrName>
                                        </p:attrNameLst>
                                      </p:cBhvr>
                                      <p:tavLst>
                                        <p:tav tm="0" fmla="#ppt_y-sin(pi*$)/27">
                                          <p:val>
                                            <p:fltVal val="0"/>
                                          </p:val>
                                        </p:tav>
                                        <p:tav tm="100000">
                                          <p:val>
                                            <p:fltVal val="1"/>
                                          </p:val>
                                        </p:tav>
                                      </p:tavLst>
                                    </p:anim>
                                    <p:anim calcmode="lin" valueType="num">
                                      <p:cBhvr>
                                        <p:cTn id="23" dur="164" tmFilter="0, 0; 0.125,0.2665; 0.25,0.4; 0.375,0.465; 0.5,0.5;  0.625,0.535; 0.75,0.6; 0.875,0.7335; 1,1">
                                          <p:stCondLst>
                                            <p:cond delay="1656"/>
                                          </p:stCondLst>
                                        </p:cTn>
                                        <p:tgtEl>
                                          <p:spTgt spid="3074"/>
                                        </p:tgtEl>
                                        <p:attrNameLst>
                                          <p:attrName>ppt_y</p:attrName>
                                        </p:attrNameLst>
                                      </p:cBhvr>
                                      <p:tavLst>
                                        <p:tav tm="0" fmla="#ppt_y-sin(pi*$)/81">
                                          <p:val>
                                            <p:fltVal val="0"/>
                                          </p:val>
                                        </p:tav>
                                        <p:tav tm="100000">
                                          <p:val>
                                            <p:fltVal val="1"/>
                                          </p:val>
                                        </p:tav>
                                      </p:tavLst>
                                    </p:anim>
                                    <p:animScale>
                                      <p:cBhvr>
                                        <p:cTn id="24" dur="26">
                                          <p:stCondLst>
                                            <p:cond delay="650"/>
                                          </p:stCondLst>
                                        </p:cTn>
                                        <p:tgtEl>
                                          <p:spTgt spid="3074"/>
                                        </p:tgtEl>
                                      </p:cBhvr>
                                      <p:to x="100000" y="60000"/>
                                    </p:animScale>
                                    <p:animScale>
                                      <p:cBhvr>
                                        <p:cTn id="25" dur="166" decel="50000">
                                          <p:stCondLst>
                                            <p:cond delay="676"/>
                                          </p:stCondLst>
                                        </p:cTn>
                                        <p:tgtEl>
                                          <p:spTgt spid="3074"/>
                                        </p:tgtEl>
                                      </p:cBhvr>
                                      <p:to x="100000" y="100000"/>
                                    </p:animScale>
                                    <p:animScale>
                                      <p:cBhvr>
                                        <p:cTn id="26" dur="26">
                                          <p:stCondLst>
                                            <p:cond delay="1312"/>
                                          </p:stCondLst>
                                        </p:cTn>
                                        <p:tgtEl>
                                          <p:spTgt spid="3074"/>
                                        </p:tgtEl>
                                      </p:cBhvr>
                                      <p:to x="100000" y="80000"/>
                                    </p:animScale>
                                    <p:animScale>
                                      <p:cBhvr>
                                        <p:cTn id="27" dur="166" decel="50000">
                                          <p:stCondLst>
                                            <p:cond delay="1338"/>
                                          </p:stCondLst>
                                        </p:cTn>
                                        <p:tgtEl>
                                          <p:spTgt spid="3074"/>
                                        </p:tgtEl>
                                      </p:cBhvr>
                                      <p:to x="100000" y="100000"/>
                                    </p:animScale>
                                    <p:animScale>
                                      <p:cBhvr>
                                        <p:cTn id="28" dur="26">
                                          <p:stCondLst>
                                            <p:cond delay="1642"/>
                                          </p:stCondLst>
                                        </p:cTn>
                                        <p:tgtEl>
                                          <p:spTgt spid="3074"/>
                                        </p:tgtEl>
                                      </p:cBhvr>
                                      <p:to x="100000" y="90000"/>
                                    </p:animScale>
                                    <p:animScale>
                                      <p:cBhvr>
                                        <p:cTn id="29" dur="166" decel="50000">
                                          <p:stCondLst>
                                            <p:cond delay="1668"/>
                                          </p:stCondLst>
                                        </p:cTn>
                                        <p:tgtEl>
                                          <p:spTgt spid="3074"/>
                                        </p:tgtEl>
                                      </p:cBhvr>
                                      <p:to x="100000" y="100000"/>
                                    </p:animScale>
                                    <p:animScale>
                                      <p:cBhvr>
                                        <p:cTn id="30" dur="26">
                                          <p:stCondLst>
                                            <p:cond delay="1808"/>
                                          </p:stCondLst>
                                        </p:cTn>
                                        <p:tgtEl>
                                          <p:spTgt spid="3074"/>
                                        </p:tgtEl>
                                      </p:cBhvr>
                                      <p:to x="100000" y="95000"/>
                                    </p:animScale>
                                    <p:animScale>
                                      <p:cBhvr>
                                        <p:cTn id="31" dur="166" decel="50000">
                                          <p:stCondLst>
                                            <p:cond delay="1834"/>
                                          </p:stCondLst>
                                        </p:cTn>
                                        <p:tgtEl>
                                          <p:spTgt spid="3074"/>
                                        </p:tgtEl>
                                      </p:cBhvr>
                                      <p:to x="100000" y="100000"/>
                                    </p:animScale>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4">
                                            <p:txEl>
                                              <p:pRg st="2" end="2"/>
                                            </p:txEl>
                                          </p:spTgt>
                                        </p:tgtEl>
                                        <p:attrNameLst>
                                          <p:attrName>style.visibility</p:attrName>
                                        </p:attrNameLst>
                                      </p:cBhvr>
                                      <p:to>
                                        <p:strVal val="visible"/>
                                      </p:to>
                                    </p:set>
                                    <p:animEffect transition="in" filter="fade">
                                      <p:cBhvr>
                                        <p:cTn id="36" dur="1000"/>
                                        <p:tgtEl>
                                          <p:spTgt spid="4">
                                            <p:txEl>
                                              <p:pRg st="2" end="2"/>
                                            </p:txEl>
                                          </p:spTgt>
                                        </p:tgtEl>
                                      </p:cBhvr>
                                    </p:animEffect>
                                    <p:anim calcmode="lin" valueType="num">
                                      <p:cBhvr>
                                        <p:cTn id="37"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38" dur="1000" fill="hold"/>
                                        <p:tgtEl>
                                          <p:spTgt spid="4">
                                            <p:txEl>
                                              <p:pRg st="2" end="2"/>
                                            </p:txEl>
                                          </p:spTgt>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0"/>
                                  </p:stCondLst>
                                  <p:childTnLst>
                                    <p:set>
                                      <p:cBhvr>
                                        <p:cTn id="40" dur="1" fill="hold">
                                          <p:stCondLst>
                                            <p:cond delay="0"/>
                                          </p:stCondLst>
                                        </p:cTn>
                                        <p:tgtEl>
                                          <p:spTgt spid="4">
                                            <p:txEl>
                                              <p:pRg st="3" end="3"/>
                                            </p:txEl>
                                          </p:spTgt>
                                        </p:tgtEl>
                                        <p:attrNameLst>
                                          <p:attrName>style.visibility</p:attrName>
                                        </p:attrNameLst>
                                      </p:cBhvr>
                                      <p:to>
                                        <p:strVal val="visible"/>
                                      </p:to>
                                    </p:set>
                                    <p:animEffect transition="in" filter="fade">
                                      <p:cBhvr>
                                        <p:cTn id="41" dur="1000"/>
                                        <p:tgtEl>
                                          <p:spTgt spid="4">
                                            <p:txEl>
                                              <p:pRg st="3" end="3"/>
                                            </p:txEl>
                                          </p:spTgt>
                                        </p:tgtEl>
                                      </p:cBhvr>
                                    </p:animEffect>
                                    <p:anim calcmode="lin" valueType="num">
                                      <p:cBhvr>
                                        <p:cTn id="42"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43"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6" presetClass="entr" presetSubtype="0" fill="hold" nodeType="clickEffect">
                                  <p:stCondLst>
                                    <p:cond delay="0"/>
                                  </p:stCondLst>
                                  <p:childTnLst>
                                    <p:set>
                                      <p:cBhvr>
                                        <p:cTn id="47" dur="1" fill="hold">
                                          <p:stCondLst>
                                            <p:cond delay="0"/>
                                          </p:stCondLst>
                                        </p:cTn>
                                        <p:tgtEl>
                                          <p:spTgt spid="3076"/>
                                        </p:tgtEl>
                                        <p:attrNameLst>
                                          <p:attrName>style.visibility</p:attrName>
                                        </p:attrNameLst>
                                      </p:cBhvr>
                                      <p:to>
                                        <p:strVal val="visible"/>
                                      </p:to>
                                    </p:set>
                                    <p:animEffect transition="in" filter="wipe(down)">
                                      <p:cBhvr>
                                        <p:cTn id="48" dur="580">
                                          <p:stCondLst>
                                            <p:cond delay="0"/>
                                          </p:stCondLst>
                                        </p:cTn>
                                        <p:tgtEl>
                                          <p:spTgt spid="3076"/>
                                        </p:tgtEl>
                                      </p:cBhvr>
                                    </p:animEffect>
                                    <p:anim calcmode="lin" valueType="num">
                                      <p:cBhvr>
                                        <p:cTn id="49" dur="1822" tmFilter="0,0; 0.14,0.36; 0.43,0.73; 0.71,0.91; 1.0,1.0">
                                          <p:stCondLst>
                                            <p:cond delay="0"/>
                                          </p:stCondLst>
                                        </p:cTn>
                                        <p:tgtEl>
                                          <p:spTgt spid="3076"/>
                                        </p:tgtEl>
                                        <p:attrNameLst>
                                          <p:attrName>ppt_x</p:attrName>
                                        </p:attrNameLst>
                                      </p:cBhvr>
                                      <p:tavLst>
                                        <p:tav tm="0">
                                          <p:val>
                                            <p:strVal val="#ppt_x-0.25"/>
                                          </p:val>
                                        </p:tav>
                                        <p:tav tm="100000">
                                          <p:val>
                                            <p:strVal val="#ppt_x"/>
                                          </p:val>
                                        </p:tav>
                                      </p:tavLst>
                                    </p:anim>
                                    <p:anim calcmode="lin" valueType="num">
                                      <p:cBhvr>
                                        <p:cTn id="50" dur="664" tmFilter="0.0,0.0; 0.25,0.07; 0.50,0.2; 0.75,0.467; 1.0,1.0">
                                          <p:stCondLst>
                                            <p:cond delay="0"/>
                                          </p:stCondLst>
                                        </p:cTn>
                                        <p:tgtEl>
                                          <p:spTgt spid="3076"/>
                                        </p:tgtEl>
                                        <p:attrNameLst>
                                          <p:attrName>ppt_y</p:attrName>
                                        </p:attrNameLst>
                                      </p:cBhvr>
                                      <p:tavLst>
                                        <p:tav tm="0" fmla="#ppt_y-sin(pi*$)/3">
                                          <p:val>
                                            <p:fltVal val="0.5"/>
                                          </p:val>
                                        </p:tav>
                                        <p:tav tm="100000">
                                          <p:val>
                                            <p:fltVal val="1"/>
                                          </p:val>
                                        </p:tav>
                                      </p:tavLst>
                                    </p:anim>
                                    <p:anim calcmode="lin" valueType="num">
                                      <p:cBhvr>
                                        <p:cTn id="51" dur="664" tmFilter="0, 0; 0.125,0.2665; 0.25,0.4; 0.375,0.465; 0.5,0.5;  0.625,0.535; 0.75,0.6; 0.875,0.7335; 1,1">
                                          <p:stCondLst>
                                            <p:cond delay="664"/>
                                          </p:stCondLst>
                                        </p:cTn>
                                        <p:tgtEl>
                                          <p:spTgt spid="3076"/>
                                        </p:tgtEl>
                                        <p:attrNameLst>
                                          <p:attrName>ppt_y</p:attrName>
                                        </p:attrNameLst>
                                      </p:cBhvr>
                                      <p:tavLst>
                                        <p:tav tm="0" fmla="#ppt_y-sin(pi*$)/9">
                                          <p:val>
                                            <p:fltVal val="0"/>
                                          </p:val>
                                        </p:tav>
                                        <p:tav tm="100000">
                                          <p:val>
                                            <p:fltVal val="1"/>
                                          </p:val>
                                        </p:tav>
                                      </p:tavLst>
                                    </p:anim>
                                    <p:anim calcmode="lin" valueType="num">
                                      <p:cBhvr>
                                        <p:cTn id="52" dur="332" tmFilter="0, 0; 0.125,0.2665; 0.25,0.4; 0.375,0.465; 0.5,0.5;  0.625,0.535; 0.75,0.6; 0.875,0.7335; 1,1">
                                          <p:stCondLst>
                                            <p:cond delay="1324"/>
                                          </p:stCondLst>
                                        </p:cTn>
                                        <p:tgtEl>
                                          <p:spTgt spid="3076"/>
                                        </p:tgtEl>
                                        <p:attrNameLst>
                                          <p:attrName>ppt_y</p:attrName>
                                        </p:attrNameLst>
                                      </p:cBhvr>
                                      <p:tavLst>
                                        <p:tav tm="0" fmla="#ppt_y-sin(pi*$)/27">
                                          <p:val>
                                            <p:fltVal val="0"/>
                                          </p:val>
                                        </p:tav>
                                        <p:tav tm="100000">
                                          <p:val>
                                            <p:fltVal val="1"/>
                                          </p:val>
                                        </p:tav>
                                      </p:tavLst>
                                    </p:anim>
                                    <p:anim calcmode="lin" valueType="num">
                                      <p:cBhvr>
                                        <p:cTn id="53" dur="164" tmFilter="0, 0; 0.125,0.2665; 0.25,0.4; 0.375,0.465; 0.5,0.5;  0.625,0.535; 0.75,0.6; 0.875,0.7335; 1,1">
                                          <p:stCondLst>
                                            <p:cond delay="1656"/>
                                          </p:stCondLst>
                                        </p:cTn>
                                        <p:tgtEl>
                                          <p:spTgt spid="3076"/>
                                        </p:tgtEl>
                                        <p:attrNameLst>
                                          <p:attrName>ppt_y</p:attrName>
                                        </p:attrNameLst>
                                      </p:cBhvr>
                                      <p:tavLst>
                                        <p:tav tm="0" fmla="#ppt_y-sin(pi*$)/81">
                                          <p:val>
                                            <p:fltVal val="0"/>
                                          </p:val>
                                        </p:tav>
                                        <p:tav tm="100000">
                                          <p:val>
                                            <p:fltVal val="1"/>
                                          </p:val>
                                        </p:tav>
                                      </p:tavLst>
                                    </p:anim>
                                    <p:animScale>
                                      <p:cBhvr>
                                        <p:cTn id="54" dur="26">
                                          <p:stCondLst>
                                            <p:cond delay="650"/>
                                          </p:stCondLst>
                                        </p:cTn>
                                        <p:tgtEl>
                                          <p:spTgt spid="3076"/>
                                        </p:tgtEl>
                                      </p:cBhvr>
                                      <p:to x="100000" y="60000"/>
                                    </p:animScale>
                                    <p:animScale>
                                      <p:cBhvr>
                                        <p:cTn id="55" dur="166" decel="50000">
                                          <p:stCondLst>
                                            <p:cond delay="676"/>
                                          </p:stCondLst>
                                        </p:cTn>
                                        <p:tgtEl>
                                          <p:spTgt spid="3076"/>
                                        </p:tgtEl>
                                      </p:cBhvr>
                                      <p:to x="100000" y="100000"/>
                                    </p:animScale>
                                    <p:animScale>
                                      <p:cBhvr>
                                        <p:cTn id="56" dur="26">
                                          <p:stCondLst>
                                            <p:cond delay="1312"/>
                                          </p:stCondLst>
                                        </p:cTn>
                                        <p:tgtEl>
                                          <p:spTgt spid="3076"/>
                                        </p:tgtEl>
                                      </p:cBhvr>
                                      <p:to x="100000" y="80000"/>
                                    </p:animScale>
                                    <p:animScale>
                                      <p:cBhvr>
                                        <p:cTn id="57" dur="166" decel="50000">
                                          <p:stCondLst>
                                            <p:cond delay="1338"/>
                                          </p:stCondLst>
                                        </p:cTn>
                                        <p:tgtEl>
                                          <p:spTgt spid="3076"/>
                                        </p:tgtEl>
                                      </p:cBhvr>
                                      <p:to x="100000" y="100000"/>
                                    </p:animScale>
                                    <p:animScale>
                                      <p:cBhvr>
                                        <p:cTn id="58" dur="26">
                                          <p:stCondLst>
                                            <p:cond delay="1642"/>
                                          </p:stCondLst>
                                        </p:cTn>
                                        <p:tgtEl>
                                          <p:spTgt spid="3076"/>
                                        </p:tgtEl>
                                      </p:cBhvr>
                                      <p:to x="100000" y="90000"/>
                                    </p:animScale>
                                    <p:animScale>
                                      <p:cBhvr>
                                        <p:cTn id="59" dur="166" decel="50000">
                                          <p:stCondLst>
                                            <p:cond delay="1668"/>
                                          </p:stCondLst>
                                        </p:cTn>
                                        <p:tgtEl>
                                          <p:spTgt spid="3076"/>
                                        </p:tgtEl>
                                      </p:cBhvr>
                                      <p:to x="100000" y="100000"/>
                                    </p:animScale>
                                    <p:animScale>
                                      <p:cBhvr>
                                        <p:cTn id="60" dur="26">
                                          <p:stCondLst>
                                            <p:cond delay="1808"/>
                                          </p:stCondLst>
                                        </p:cTn>
                                        <p:tgtEl>
                                          <p:spTgt spid="3076"/>
                                        </p:tgtEl>
                                      </p:cBhvr>
                                      <p:to x="100000" y="95000"/>
                                    </p:animScale>
                                    <p:animScale>
                                      <p:cBhvr>
                                        <p:cTn id="61" dur="166" decel="50000">
                                          <p:stCondLst>
                                            <p:cond delay="1834"/>
                                          </p:stCondLst>
                                        </p:cTn>
                                        <p:tgtEl>
                                          <p:spTgt spid="3076"/>
                                        </p:tgtEl>
                                      </p:cBhvr>
                                      <p:to x="100000" y="100000"/>
                                    </p:animScale>
                                  </p:childTnLst>
                                </p:cTn>
                              </p:par>
                            </p:childTnLst>
                          </p:cTn>
                        </p:par>
                      </p:childTnLst>
                    </p:cTn>
                  </p:par>
                  <p:par>
                    <p:cTn id="62" fill="hold">
                      <p:stCondLst>
                        <p:cond delay="indefinite"/>
                      </p:stCondLst>
                      <p:childTnLst>
                        <p:par>
                          <p:cTn id="63" fill="hold">
                            <p:stCondLst>
                              <p:cond delay="0"/>
                            </p:stCondLst>
                            <p:childTnLst>
                              <p:par>
                                <p:cTn id="64" presetID="42" presetClass="entr" presetSubtype="0" fill="hold" nodeType="clickEffect">
                                  <p:stCondLst>
                                    <p:cond delay="0"/>
                                  </p:stCondLst>
                                  <p:childTnLst>
                                    <p:set>
                                      <p:cBhvr>
                                        <p:cTn id="65" dur="1" fill="hold">
                                          <p:stCondLst>
                                            <p:cond delay="0"/>
                                          </p:stCondLst>
                                        </p:cTn>
                                        <p:tgtEl>
                                          <p:spTgt spid="4">
                                            <p:txEl>
                                              <p:pRg st="5" end="5"/>
                                            </p:txEl>
                                          </p:spTgt>
                                        </p:tgtEl>
                                        <p:attrNameLst>
                                          <p:attrName>style.visibility</p:attrName>
                                        </p:attrNameLst>
                                      </p:cBhvr>
                                      <p:to>
                                        <p:strVal val="visible"/>
                                      </p:to>
                                    </p:set>
                                    <p:animEffect transition="in" filter="fade">
                                      <p:cBhvr>
                                        <p:cTn id="66" dur="1000"/>
                                        <p:tgtEl>
                                          <p:spTgt spid="4">
                                            <p:txEl>
                                              <p:pRg st="5" end="5"/>
                                            </p:txEl>
                                          </p:spTgt>
                                        </p:tgtEl>
                                      </p:cBhvr>
                                    </p:animEffect>
                                    <p:anim calcmode="lin" valueType="num">
                                      <p:cBhvr>
                                        <p:cTn id="67"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68" dur="1000" fill="hold"/>
                                        <p:tgtEl>
                                          <p:spTgt spid="4">
                                            <p:txEl>
                                              <p:pRg st="5" end="5"/>
                                            </p:txEl>
                                          </p:spTgt>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0"/>
                                  </p:stCondLst>
                                  <p:childTnLst>
                                    <p:set>
                                      <p:cBhvr>
                                        <p:cTn id="70" dur="1" fill="hold">
                                          <p:stCondLst>
                                            <p:cond delay="0"/>
                                          </p:stCondLst>
                                        </p:cTn>
                                        <p:tgtEl>
                                          <p:spTgt spid="4">
                                            <p:txEl>
                                              <p:pRg st="6" end="6"/>
                                            </p:txEl>
                                          </p:spTgt>
                                        </p:tgtEl>
                                        <p:attrNameLst>
                                          <p:attrName>style.visibility</p:attrName>
                                        </p:attrNameLst>
                                      </p:cBhvr>
                                      <p:to>
                                        <p:strVal val="visible"/>
                                      </p:to>
                                    </p:set>
                                    <p:animEffect transition="in" filter="fade">
                                      <p:cBhvr>
                                        <p:cTn id="71" dur="1000"/>
                                        <p:tgtEl>
                                          <p:spTgt spid="4">
                                            <p:txEl>
                                              <p:pRg st="6" end="6"/>
                                            </p:txEl>
                                          </p:spTgt>
                                        </p:tgtEl>
                                      </p:cBhvr>
                                    </p:animEffect>
                                    <p:anim calcmode="lin" valueType="num">
                                      <p:cBhvr>
                                        <p:cTn id="72"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73" dur="1000" fill="hold"/>
                                        <p:tgtEl>
                                          <p:spTgt spid="4">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74" fill="hold">
                      <p:stCondLst>
                        <p:cond delay="indefinite"/>
                      </p:stCondLst>
                      <p:childTnLst>
                        <p:par>
                          <p:cTn id="75" fill="hold">
                            <p:stCondLst>
                              <p:cond delay="0"/>
                            </p:stCondLst>
                            <p:childTnLst>
                              <p:par>
                                <p:cTn id="76" presetID="26" presetClass="entr" presetSubtype="0" fill="hold" nodeType="clickEffect">
                                  <p:stCondLst>
                                    <p:cond delay="0"/>
                                  </p:stCondLst>
                                  <p:childTnLst>
                                    <p:set>
                                      <p:cBhvr>
                                        <p:cTn id="77" dur="1" fill="hold">
                                          <p:stCondLst>
                                            <p:cond delay="0"/>
                                          </p:stCondLst>
                                        </p:cTn>
                                        <p:tgtEl>
                                          <p:spTgt spid="3077"/>
                                        </p:tgtEl>
                                        <p:attrNameLst>
                                          <p:attrName>style.visibility</p:attrName>
                                        </p:attrNameLst>
                                      </p:cBhvr>
                                      <p:to>
                                        <p:strVal val="visible"/>
                                      </p:to>
                                    </p:set>
                                    <p:animEffect transition="in" filter="wipe(down)">
                                      <p:cBhvr>
                                        <p:cTn id="78" dur="580">
                                          <p:stCondLst>
                                            <p:cond delay="0"/>
                                          </p:stCondLst>
                                        </p:cTn>
                                        <p:tgtEl>
                                          <p:spTgt spid="3077"/>
                                        </p:tgtEl>
                                      </p:cBhvr>
                                    </p:animEffect>
                                    <p:anim calcmode="lin" valueType="num">
                                      <p:cBhvr>
                                        <p:cTn id="79" dur="1822" tmFilter="0,0; 0.14,0.36; 0.43,0.73; 0.71,0.91; 1.0,1.0">
                                          <p:stCondLst>
                                            <p:cond delay="0"/>
                                          </p:stCondLst>
                                        </p:cTn>
                                        <p:tgtEl>
                                          <p:spTgt spid="3077"/>
                                        </p:tgtEl>
                                        <p:attrNameLst>
                                          <p:attrName>ppt_x</p:attrName>
                                        </p:attrNameLst>
                                      </p:cBhvr>
                                      <p:tavLst>
                                        <p:tav tm="0">
                                          <p:val>
                                            <p:strVal val="#ppt_x-0.25"/>
                                          </p:val>
                                        </p:tav>
                                        <p:tav tm="100000">
                                          <p:val>
                                            <p:strVal val="#ppt_x"/>
                                          </p:val>
                                        </p:tav>
                                      </p:tavLst>
                                    </p:anim>
                                    <p:anim calcmode="lin" valueType="num">
                                      <p:cBhvr>
                                        <p:cTn id="80" dur="664" tmFilter="0.0,0.0; 0.25,0.07; 0.50,0.2; 0.75,0.467; 1.0,1.0">
                                          <p:stCondLst>
                                            <p:cond delay="0"/>
                                          </p:stCondLst>
                                        </p:cTn>
                                        <p:tgtEl>
                                          <p:spTgt spid="3077"/>
                                        </p:tgtEl>
                                        <p:attrNameLst>
                                          <p:attrName>ppt_y</p:attrName>
                                        </p:attrNameLst>
                                      </p:cBhvr>
                                      <p:tavLst>
                                        <p:tav tm="0" fmla="#ppt_y-sin(pi*$)/3">
                                          <p:val>
                                            <p:fltVal val="0.5"/>
                                          </p:val>
                                        </p:tav>
                                        <p:tav tm="100000">
                                          <p:val>
                                            <p:fltVal val="1"/>
                                          </p:val>
                                        </p:tav>
                                      </p:tavLst>
                                    </p:anim>
                                    <p:anim calcmode="lin" valueType="num">
                                      <p:cBhvr>
                                        <p:cTn id="81" dur="664" tmFilter="0, 0; 0.125,0.2665; 0.25,0.4; 0.375,0.465; 0.5,0.5;  0.625,0.535; 0.75,0.6; 0.875,0.7335; 1,1">
                                          <p:stCondLst>
                                            <p:cond delay="664"/>
                                          </p:stCondLst>
                                        </p:cTn>
                                        <p:tgtEl>
                                          <p:spTgt spid="3077"/>
                                        </p:tgtEl>
                                        <p:attrNameLst>
                                          <p:attrName>ppt_y</p:attrName>
                                        </p:attrNameLst>
                                      </p:cBhvr>
                                      <p:tavLst>
                                        <p:tav tm="0" fmla="#ppt_y-sin(pi*$)/9">
                                          <p:val>
                                            <p:fltVal val="0"/>
                                          </p:val>
                                        </p:tav>
                                        <p:tav tm="100000">
                                          <p:val>
                                            <p:fltVal val="1"/>
                                          </p:val>
                                        </p:tav>
                                      </p:tavLst>
                                    </p:anim>
                                    <p:anim calcmode="lin" valueType="num">
                                      <p:cBhvr>
                                        <p:cTn id="82" dur="332" tmFilter="0, 0; 0.125,0.2665; 0.25,0.4; 0.375,0.465; 0.5,0.5;  0.625,0.535; 0.75,0.6; 0.875,0.7335; 1,1">
                                          <p:stCondLst>
                                            <p:cond delay="1324"/>
                                          </p:stCondLst>
                                        </p:cTn>
                                        <p:tgtEl>
                                          <p:spTgt spid="3077"/>
                                        </p:tgtEl>
                                        <p:attrNameLst>
                                          <p:attrName>ppt_y</p:attrName>
                                        </p:attrNameLst>
                                      </p:cBhvr>
                                      <p:tavLst>
                                        <p:tav tm="0" fmla="#ppt_y-sin(pi*$)/27">
                                          <p:val>
                                            <p:fltVal val="0"/>
                                          </p:val>
                                        </p:tav>
                                        <p:tav tm="100000">
                                          <p:val>
                                            <p:fltVal val="1"/>
                                          </p:val>
                                        </p:tav>
                                      </p:tavLst>
                                    </p:anim>
                                    <p:anim calcmode="lin" valueType="num">
                                      <p:cBhvr>
                                        <p:cTn id="83" dur="164" tmFilter="0, 0; 0.125,0.2665; 0.25,0.4; 0.375,0.465; 0.5,0.5;  0.625,0.535; 0.75,0.6; 0.875,0.7335; 1,1">
                                          <p:stCondLst>
                                            <p:cond delay="1656"/>
                                          </p:stCondLst>
                                        </p:cTn>
                                        <p:tgtEl>
                                          <p:spTgt spid="3077"/>
                                        </p:tgtEl>
                                        <p:attrNameLst>
                                          <p:attrName>ppt_y</p:attrName>
                                        </p:attrNameLst>
                                      </p:cBhvr>
                                      <p:tavLst>
                                        <p:tav tm="0" fmla="#ppt_y-sin(pi*$)/81">
                                          <p:val>
                                            <p:fltVal val="0"/>
                                          </p:val>
                                        </p:tav>
                                        <p:tav tm="100000">
                                          <p:val>
                                            <p:fltVal val="1"/>
                                          </p:val>
                                        </p:tav>
                                      </p:tavLst>
                                    </p:anim>
                                    <p:animScale>
                                      <p:cBhvr>
                                        <p:cTn id="84" dur="26">
                                          <p:stCondLst>
                                            <p:cond delay="650"/>
                                          </p:stCondLst>
                                        </p:cTn>
                                        <p:tgtEl>
                                          <p:spTgt spid="3077"/>
                                        </p:tgtEl>
                                      </p:cBhvr>
                                      <p:to x="100000" y="60000"/>
                                    </p:animScale>
                                    <p:animScale>
                                      <p:cBhvr>
                                        <p:cTn id="85" dur="166" decel="50000">
                                          <p:stCondLst>
                                            <p:cond delay="676"/>
                                          </p:stCondLst>
                                        </p:cTn>
                                        <p:tgtEl>
                                          <p:spTgt spid="3077"/>
                                        </p:tgtEl>
                                      </p:cBhvr>
                                      <p:to x="100000" y="100000"/>
                                    </p:animScale>
                                    <p:animScale>
                                      <p:cBhvr>
                                        <p:cTn id="86" dur="26">
                                          <p:stCondLst>
                                            <p:cond delay="1312"/>
                                          </p:stCondLst>
                                        </p:cTn>
                                        <p:tgtEl>
                                          <p:spTgt spid="3077"/>
                                        </p:tgtEl>
                                      </p:cBhvr>
                                      <p:to x="100000" y="80000"/>
                                    </p:animScale>
                                    <p:animScale>
                                      <p:cBhvr>
                                        <p:cTn id="87" dur="166" decel="50000">
                                          <p:stCondLst>
                                            <p:cond delay="1338"/>
                                          </p:stCondLst>
                                        </p:cTn>
                                        <p:tgtEl>
                                          <p:spTgt spid="3077"/>
                                        </p:tgtEl>
                                      </p:cBhvr>
                                      <p:to x="100000" y="100000"/>
                                    </p:animScale>
                                    <p:animScale>
                                      <p:cBhvr>
                                        <p:cTn id="88" dur="26">
                                          <p:stCondLst>
                                            <p:cond delay="1642"/>
                                          </p:stCondLst>
                                        </p:cTn>
                                        <p:tgtEl>
                                          <p:spTgt spid="3077"/>
                                        </p:tgtEl>
                                      </p:cBhvr>
                                      <p:to x="100000" y="90000"/>
                                    </p:animScale>
                                    <p:animScale>
                                      <p:cBhvr>
                                        <p:cTn id="89" dur="166" decel="50000">
                                          <p:stCondLst>
                                            <p:cond delay="1668"/>
                                          </p:stCondLst>
                                        </p:cTn>
                                        <p:tgtEl>
                                          <p:spTgt spid="3077"/>
                                        </p:tgtEl>
                                      </p:cBhvr>
                                      <p:to x="100000" y="100000"/>
                                    </p:animScale>
                                    <p:animScale>
                                      <p:cBhvr>
                                        <p:cTn id="90" dur="26">
                                          <p:stCondLst>
                                            <p:cond delay="1808"/>
                                          </p:stCondLst>
                                        </p:cTn>
                                        <p:tgtEl>
                                          <p:spTgt spid="3077"/>
                                        </p:tgtEl>
                                      </p:cBhvr>
                                      <p:to x="100000" y="95000"/>
                                    </p:animScale>
                                    <p:animScale>
                                      <p:cBhvr>
                                        <p:cTn id="91" dur="166" decel="50000">
                                          <p:stCondLst>
                                            <p:cond delay="1834"/>
                                          </p:stCondLst>
                                        </p:cTn>
                                        <p:tgtEl>
                                          <p:spTgt spid="3077"/>
                                        </p:tgtEl>
                                      </p:cBhvr>
                                      <p:to x="100000" y="100000"/>
                                    </p:animScale>
                                  </p:childTnLst>
                                </p:cTn>
                              </p:par>
                            </p:childTnLst>
                          </p:cTn>
                        </p:par>
                      </p:childTnLst>
                    </p:cTn>
                  </p:par>
                  <p:par>
                    <p:cTn id="92" fill="hold">
                      <p:stCondLst>
                        <p:cond delay="indefinite"/>
                      </p:stCondLst>
                      <p:childTnLst>
                        <p:par>
                          <p:cTn id="93" fill="hold">
                            <p:stCondLst>
                              <p:cond delay="0"/>
                            </p:stCondLst>
                            <p:childTnLst>
                              <p:par>
                                <p:cTn id="94" presetID="42" presetClass="entr" presetSubtype="0" fill="hold" nodeType="clickEffect">
                                  <p:stCondLst>
                                    <p:cond delay="0"/>
                                  </p:stCondLst>
                                  <p:childTnLst>
                                    <p:set>
                                      <p:cBhvr>
                                        <p:cTn id="95" dur="1" fill="hold">
                                          <p:stCondLst>
                                            <p:cond delay="0"/>
                                          </p:stCondLst>
                                        </p:cTn>
                                        <p:tgtEl>
                                          <p:spTgt spid="4">
                                            <p:txEl>
                                              <p:pRg st="8" end="8"/>
                                            </p:txEl>
                                          </p:spTgt>
                                        </p:tgtEl>
                                        <p:attrNameLst>
                                          <p:attrName>style.visibility</p:attrName>
                                        </p:attrNameLst>
                                      </p:cBhvr>
                                      <p:to>
                                        <p:strVal val="visible"/>
                                      </p:to>
                                    </p:set>
                                    <p:animEffect transition="in" filter="fade">
                                      <p:cBhvr>
                                        <p:cTn id="96" dur="1000"/>
                                        <p:tgtEl>
                                          <p:spTgt spid="4">
                                            <p:txEl>
                                              <p:pRg st="8" end="8"/>
                                            </p:txEl>
                                          </p:spTgt>
                                        </p:tgtEl>
                                      </p:cBhvr>
                                    </p:animEffect>
                                    <p:anim calcmode="lin" valueType="num">
                                      <p:cBhvr>
                                        <p:cTn id="97" dur="1000" fill="hold"/>
                                        <p:tgtEl>
                                          <p:spTgt spid="4">
                                            <p:txEl>
                                              <p:pRg st="8" end="8"/>
                                            </p:txEl>
                                          </p:spTgt>
                                        </p:tgtEl>
                                        <p:attrNameLst>
                                          <p:attrName>ppt_x</p:attrName>
                                        </p:attrNameLst>
                                      </p:cBhvr>
                                      <p:tavLst>
                                        <p:tav tm="0">
                                          <p:val>
                                            <p:strVal val="#ppt_x"/>
                                          </p:val>
                                        </p:tav>
                                        <p:tav tm="100000">
                                          <p:val>
                                            <p:strVal val="#ppt_x"/>
                                          </p:val>
                                        </p:tav>
                                      </p:tavLst>
                                    </p:anim>
                                    <p:anim calcmode="lin" valueType="num">
                                      <p:cBhvr>
                                        <p:cTn id="98" dur="1000" fill="hold"/>
                                        <p:tgtEl>
                                          <p:spTgt spid="4">
                                            <p:txEl>
                                              <p:pRg st="8" end="8"/>
                                            </p:txEl>
                                          </p:spTgt>
                                        </p:tgtEl>
                                        <p:attrNameLst>
                                          <p:attrName>ppt_y</p:attrName>
                                        </p:attrNameLst>
                                      </p:cBhvr>
                                      <p:tavLst>
                                        <p:tav tm="0">
                                          <p:val>
                                            <p:strVal val="#ppt_y+.1"/>
                                          </p:val>
                                        </p:tav>
                                        <p:tav tm="100000">
                                          <p:val>
                                            <p:strVal val="#ppt_y"/>
                                          </p:val>
                                        </p:tav>
                                      </p:tavLst>
                                    </p:anim>
                                  </p:childTnLst>
                                </p:cTn>
                              </p:par>
                              <p:par>
                                <p:cTn id="99" presetID="42" presetClass="entr" presetSubtype="0" fill="hold" nodeType="withEffect">
                                  <p:stCondLst>
                                    <p:cond delay="0"/>
                                  </p:stCondLst>
                                  <p:childTnLst>
                                    <p:set>
                                      <p:cBhvr>
                                        <p:cTn id="100" dur="1" fill="hold">
                                          <p:stCondLst>
                                            <p:cond delay="0"/>
                                          </p:stCondLst>
                                        </p:cTn>
                                        <p:tgtEl>
                                          <p:spTgt spid="4">
                                            <p:txEl>
                                              <p:pRg st="9" end="9"/>
                                            </p:txEl>
                                          </p:spTgt>
                                        </p:tgtEl>
                                        <p:attrNameLst>
                                          <p:attrName>style.visibility</p:attrName>
                                        </p:attrNameLst>
                                      </p:cBhvr>
                                      <p:to>
                                        <p:strVal val="visible"/>
                                      </p:to>
                                    </p:set>
                                    <p:animEffect transition="in" filter="fade">
                                      <p:cBhvr>
                                        <p:cTn id="101" dur="1000"/>
                                        <p:tgtEl>
                                          <p:spTgt spid="4">
                                            <p:txEl>
                                              <p:pRg st="9" end="9"/>
                                            </p:txEl>
                                          </p:spTgt>
                                        </p:tgtEl>
                                      </p:cBhvr>
                                    </p:animEffect>
                                    <p:anim calcmode="lin" valueType="num">
                                      <p:cBhvr>
                                        <p:cTn id="102" dur="1000" fill="hold"/>
                                        <p:tgtEl>
                                          <p:spTgt spid="4">
                                            <p:txEl>
                                              <p:pRg st="9" end="9"/>
                                            </p:txEl>
                                          </p:spTgt>
                                        </p:tgtEl>
                                        <p:attrNameLst>
                                          <p:attrName>ppt_x</p:attrName>
                                        </p:attrNameLst>
                                      </p:cBhvr>
                                      <p:tavLst>
                                        <p:tav tm="0">
                                          <p:val>
                                            <p:strVal val="#ppt_x"/>
                                          </p:val>
                                        </p:tav>
                                        <p:tav tm="100000">
                                          <p:val>
                                            <p:strVal val="#ppt_x"/>
                                          </p:val>
                                        </p:tav>
                                      </p:tavLst>
                                    </p:anim>
                                    <p:anim calcmode="lin" valueType="num">
                                      <p:cBhvr>
                                        <p:cTn id="103" dur="1000" fill="hold"/>
                                        <p:tgtEl>
                                          <p:spTgt spid="4">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104" fill="hold">
                      <p:stCondLst>
                        <p:cond delay="indefinite"/>
                      </p:stCondLst>
                      <p:childTnLst>
                        <p:par>
                          <p:cTn id="105" fill="hold">
                            <p:stCondLst>
                              <p:cond delay="0"/>
                            </p:stCondLst>
                            <p:childTnLst>
                              <p:par>
                                <p:cTn id="106" presetID="26" presetClass="entr" presetSubtype="0" fill="hold" nodeType="clickEffect">
                                  <p:stCondLst>
                                    <p:cond delay="0"/>
                                  </p:stCondLst>
                                  <p:childTnLst>
                                    <p:set>
                                      <p:cBhvr>
                                        <p:cTn id="107" dur="1" fill="hold">
                                          <p:stCondLst>
                                            <p:cond delay="0"/>
                                          </p:stCondLst>
                                        </p:cTn>
                                        <p:tgtEl>
                                          <p:spTgt spid="3078"/>
                                        </p:tgtEl>
                                        <p:attrNameLst>
                                          <p:attrName>style.visibility</p:attrName>
                                        </p:attrNameLst>
                                      </p:cBhvr>
                                      <p:to>
                                        <p:strVal val="visible"/>
                                      </p:to>
                                    </p:set>
                                    <p:animEffect transition="in" filter="wipe(down)">
                                      <p:cBhvr>
                                        <p:cTn id="108" dur="580">
                                          <p:stCondLst>
                                            <p:cond delay="0"/>
                                          </p:stCondLst>
                                        </p:cTn>
                                        <p:tgtEl>
                                          <p:spTgt spid="3078"/>
                                        </p:tgtEl>
                                      </p:cBhvr>
                                    </p:animEffect>
                                    <p:anim calcmode="lin" valueType="num">
                                      <p:cBhvr>
                                        <p:cTn id="109" dur="1822" tmFilter="0,0; 0.14,0.36; 0.43,0.73; 0.71,0.91; 1.0,1.0">
                                          <p:stCondLst>
                                            <p:cond delay="0"/>
                                          </p:stCondLst>
                                        </p:cTn>
                                        <p:tgtEl>
                                          <p:spTgt spid="3078"/>
                                        </p:tgtEl>
                                        <p:attrNameLst>
                                          <p:attrName>ppt_x</p:attrName>
                                        </p:attrNameLst>
                                      </p:cBhvr>
                                      <p:tavLst>
                                        <p:tav tm="0">
                                          <p:val>
                                            <p:strVal val="#ppt_x-0.25"/>
                                          </p:val>
                                        </p:tav>
                                        <p:tav tm="100000">
                                          <p:val>
                                            <p:strVal val="#ppt_x"/>
                                          </p:val>
                                        </p:tav>
                                      </p:tavLst>
                                    </p:anim>
                                    <p:anim calcmode="lin" valueType="num">
                                      <p:cBhvr>
                                        <p:cTn id="110" dur="664" tmFilter="0.0,0.0; 0.25,0.07; 0.50,0.2; 0.75,0.467; 1.0,1.0">
                                          <p:stCondLst>
                                            <p:cond delay="0"/>
                                          </p:stCondLst>
                                        </p:cTn>
                                        <p:tgtEl>
                                          <p:spTgt spid="3078"/>
                                        </p:tgtEl>
                                        <p:attrNameLst>
                                          <p:attrName>ppt_y</p:attrName>
                                        </p:attrNameLst>
                                      </p:cBhvr>
                                      <p:tavLst>
                                        <p:tav tm="0" fmla="#ppt_y-sin(pi*$)/3">
                                          <p:val>
                                            <p:fltVal val="0.5"/>
                                          </p:val>
                                        </p:tav>
                                        <p:tav tm="100000">
                                          <p:val>
                                            <p:fltVal val="1"/>
                                          </p:val>
                                        </p:tav>
                                      </p:tavLst>
                                    </p:anim>
                                    <p:anim calcmode="lin" valueType="num">
                                      <p:cBhvr>
                                        <p:cTn id="111" dur="664" tmFilter="0, 0; 0.125,0.2665; 0.25,0.4; 0.375,0.465; 0.5,0.5;  0.625,0.535; 0.75,0.6; 0.875,0.7335; 1,1">
                                          <p:stCondLst>
                                            <p:cond delay="664"/>
                                          </p:stCondLst>
                                        </p:cTn>
                                        <p:tgtEl>
                                          <p:spTgt spid="3078"/>
                                        </p:tgtEl>
                                        <p:attrNameLst>
                                          <p:attrName>ppt_y</p:attrName>
                                        </p:attrNameLst>
                                      </p:cBhvr>
                                      <p:tavLst>
                                        <p:tav tm="0" fmla="#ppt_y-sin(pi*$)/9">
                                          <p:val>
                                            <p:fltVal val="0"/>
                                          </p:val>
                                        </p:tav>
                                        <p:tav tm="100000">
                                          <p:val>
                                            <p:fltVal val="1"/>
                                          </p:val>
                                        </p:tav>
                                      </p:tavLst>
                                    </p:anim>
                                    <p:anim calcmode="lin" valueType="num">
                                      <p:cBhvr>
                                        <p:cTn id="112" dur="332" tmFilter="0, 0; 0.125,0.2665; 0.25,0.4; 0.375,0.465; 0.5,0.5;  0.625,0.535; 0.75,0.6; 0.875,0.7335; 1,1">
                                          <p:stCondLst>
                                            <p:cond delay="1324"/>
                                          </p:stCondLst>
                                        </p:cTn>
                                        <p:tgtEl>
                                          <p:spTgt spid="3078"/>
                                        </p:tgtEl>
                                        <p:attrNameLst>
                                          <p:attrName>ppt_y</p:attrName>
                                        </p:attrNameLst>
                                      </p:cBhvr>
                                      <p:tavLst>
                                        <p:tav tm="0" fmla="#ppt_y-sin(pi*$)/27">
                                          <p:val>
                                            <p:fltVal val="0"/>
                                          </p:val>
                                        </p:tav>
                                        <p:tav tm="100000">
                                          <p:val>
                                            <p:fltVal val="1"/>
                                          </p:val>
                                        </p:tav>
                                      </p:tavLst>
                                    </p:anim>
                                    <p:anim calcmode="lin" valueType="num">
                                      <p:cBhvr>
                                        <p:cTn id="113" dur="164" tmFilter="0, 0; 0.125,0.2665; 0.25,0.4; 0.375,0.465; 0.5,0.5;  0.625,0.535; 0.75,0.6; 0.875,0.7335; 1,1">
                                          <p:stCondLst>
                                            <p:cond delay="1656"/>
                                          </p:stCondLst>
                                        </p:cTn>
                                        <p:tgtEl>
                                          <p:spTgt spid="3078"/>
                                        </p:tgtEl>
                                        <p:attrNameLst>
                                          <p:attrName>ppt_y</p:attrName>
                                        </p:attrNameLst>
                                      </p:cBhvr>
                                      <p:tavLst>
                                        <p:tav tm="0" fmla="#ppt_y-sin(pi*$)/81">
                                          <p:val>
                                            <p:fltVal val="0"/>
                                          </p:val>
                                        </p:tav>
                                        <p:tav tm="100000">
                                          <p:val>
                                            <p:fltVal val="1"/>
                                          </p:val>
                                        </p:tav>
                                      </p:tavLst>
                                    </p:anim>
                                    <p:animScale>
                                      <p:cBhvr>
                                        <p:cTn id="114" dur="26">
                                          <p:stCondLst>
                                            <p:cond delay="650"/>
                                          </p:stCondLst>
                                        </p:cTn>
                                        <p:tgtEl>
                                          <p:spTgt spid="3078"/>
                                        </p:tgtEl>
                                      </p:cBhvr>
                                      <p:to x="100000" y="60000"/>
                                    </p:animScale>
                                    <p:animScale>
                                      <p:cBhvr>
                                        <p:cTn id="115" dur="166" decel="50000">
                                          <p:stCondLst>
                                            <p:cond delay="676"/>
                                          </p:stCondLst>
                                        </p:cTn>
                                        <p:tgtEl>
                                          <p:spTgt spid="3078"/>
                                        </p:tgtEl>
                                      </p:cBhvr>
                                      <p:to x="100000" y="100000"/>
                                    </p:animScale>
                                    <p:animScale>
                                      <p:cBhvr>
                                        <p:cTn id="116" dur="26">
                                          <p:stCondLst>
                                            <p:cond delay="1312"/>
                                          </p:stCondLst>
                                        </p:cTn>
                                        <p:tgtEl>
                                          <p:spTgt spid="3078"/>
                                        </p:tgtEl>
                                      </p:cBhvr>
                                      <p:to x="100000" y="80000"/>
                                    </p:animScale>
                                    <p:animScale>
                                      <p:cBhvr>
                                        <p:cTn id="117" dur="166" decel="50000">
                                          <p:stCondLst>
                                            <p:cond delay="1338"/>
                                          </p:stCondLst>
                                        </p:cTn>
                                        <p:tgtEl>
                                          <p:spTgt spid="3078"/>
                                        </p:tgtEl>
                                      </p:cBhvr>
                                      <p:to x="100000" y="100000"/>
                                    </p:animScale>
                                    <p:animScale>
                                      <p:cBhvr>
                                        <p:cTn id="118" dur="26">
                                          <p:stCondLst>
                                            <p:cond delay="1642"/>
                                          </p:stCondLst>
                                        </p:cTn>
                                        <p:tgtEl>
                                          <p:spTgt spid="3078"/>
                                        </p:tgtEl>
                                      </p:cBhvr>
                                      <p:to x="100000" y="90000"/>
                                    </p:animScale>
                                    <p:animScale>
                                      <p:cBhvr>
                                        <p:cTn id="119" dur="166" decel="50000">
                                          <p:stCondLst>
                                            <p:cond delay="1668"/>
                                          </p:stCondLst>
                                        </p:cTn>
                                        <p:tgtEl>
                                          <p:spTgt spid="3078"/>
                                        </p:tgtEl>
                                      </p:cBhvr>
                                      <p:to x="100000" y="100000"/>
                                    </p:animScale>
                                    <p:animScale>
                                      <p:cBhvr>
                                        <p:cTn id="120" dur="26">
                                          <p:stCondLst>
                                            <p:cond delay="1808"/>
                                          </p:stCondLst>
                                        </p:cTn>
                                        <p:tgtEl>
                                          <p:spTgt spid="3078"/>
                                        </p:tgtEl>
                                      </p:cBhvr>
                                      <p:to x="100000" y="95000"/>
                                    </p:animScale>
                                    <p:animScale>
                                      <p:cBhvr>
                                        <p:cTn id="121" dur="166" decel="50000">
                                          <p:stCondLst>
                                            <p:cond delay="1834"/>
                                          </p:stCondLst>
                                        </p:cTn>
                                        <p:tgtEl>
                                          <p:spTgt spid="3078"/>
                                        </p:tgtEl>
                                      </p:cBhvr>
                                      <p:to x="100000" y="100000"/>
                                    </p:animScale>
                                  </p:childTnLst>
                                </p:cTn>
                              </p:par>
                            </p:childTnLst>
                          </p:cTn>
                        </p:par>
                      </p:childTnLst>
                    </p:cTn>
                  </p:par>
                  <p:par>
                    <p:cTn id="122" fill="hold">
                      <p:stCondLst>
                        <p:cond delay="indefinite"/>
                      </p:stCondLst>
                      <p:childTnLst>
                        <p:par>
                          <p:cTn id="123" fill="hold">
                            <p:stCondLst>
                              <p:cond delay="0"/>
                            </p:stCondLst>
                            <p:childTnLst>
                              <p:par>
                                <p:cTn id="124" presetID="42" presetClass="entr" presetSubtype="0" fill="hold" nodeType="clickEffect">
                                  <p:stCondLst>
                                    <p:cond delay="0"/>
                                  </p:stCondLst>
                                  <p:childTnLst>
                                    <p:set>
                                      <p:cBhvr>
                                        <p:cTn id="125" dur="1" fill="hold">
                                          <p:stCondLst>
                                            <p:cond delay="0"/>
                                          </p:stCondLst>
                                        </p:cTn>
                                        <p:tgtEl>
                                          <p:spTgt spid="4">
                                            <p:txEl>
                                              <p:pRg st="11" end="11"/>
                                            </p:txEl>
                                          </p:spTgt>
                                        </p:tgtEl>
                                        <p:attrNameLst>
                                          <p:attrName>style.visibility</p:attrName>
                                        </p:attrNameLst>
                                      </p:cBhvr>
                                      <p:to>
                                        <p:strVal val="visible"/>
                                      </p:to>
                                    </p:set>
                                    <p:animEffect transition="in" filter="fade">
                                      <p:cBhvr>
                                        <p:cTn id="126" dur="1000"/>
                                        <p:tgtEl>
                                          <p:spTgt spid="4">
                                            <p:txEl>
                                              <p:pRg st="11" end="11"/>
                                            </p:txEl>
                                          </p:spTgt>
                                        </p:tgtEl>
                                      </p:cBhvr>
                                    </p:animEffect>
                                    <p:anim calcmode="lin" valueType="num">
                                      <p:cBhvr>
                                        <p:cTn id="127" dur="1000" fill="hold"/>
                                        <p:tgtEl>
                                          <p:spTgt spid="4">
                                            <p:txEl>
                                              <p:pRg st="11" end="11"/>
                                            </p:txEl>
                                          </p:spTgt>
                                        </p:tgtEl>
                                        <p:attrNameLst>
                                          <p:attrName>ppt_x</p:attrName>
                                        </p:attrNameLst>
                                      </p:cBhvr>
                                      <p:tavLst>
                                        <p:tav tm="0">
                                          <p:val>
                                            <p:strVal val="#ppt_x"/>
                                          </p:val>
                                        </p:tav>
                                        <p:tav tm="100000">
                                          <p:val>
                                            <p:strVal val="#ppt_x"/>
                                          </p:val>
                                        </p:tav>
                                      </p:tavLst>
                                    </p:anim>
                                    <p:anim calcmode="lin" valueType="num">
                                      <p:cBhvr>
                                        <p:cTn id="128" dur="1000" fill="hold"/>
                                        <p:tgtEl>
                                          <p:spTgt spid="4">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129" fill="hold">
                      <p:stCondLst>
                        <p:cond delay="indefinite"/>
                      </p:stCondLst>
                      <p:childTnLst>
                        <p:par>
                          <p:cTn id="130" fill="hold">
                            <p:stCondLst>
                              <p:cond delay="0"/>
                            </p:stCondLst>
                            <p:childTnLst>
                              <p:par>
                                <p:cTn id="131" presetID="26" presetClass="entr" presetSubtype="0" fill="hold" nodeType="clickEffect">
                                  <p:stCondLst>
                                    <p:cond delay="0"/>
                                  </p:stCondLst>
                                  <p:childTnLst>
                                    <p:set>
                                      <p:cBhvr>
                                        <p:cTn id="132" dur="1" fill="hold">
                                          <p:stCondLst>
                                            <p:cond delay="0"/>
                                          </p:stCondLst>
                                        </p:cTn>
                                        <p:tgtEl>
                                          <p:spTgt spid="3080"/>
                                        </p:tgtEl>
                                        <p:attrNameLst>
                                          <p:attrName>style.visibility</p:attrName>
                                        </p:attrNameLst>
                                      </p:cBhvr>
                                      <p:to>
                                        <p:strVal val="visible"/>
                                      </p:to>
                                    </p:set>
                                    <p:animEffect transition="in" filter="wipe(down)">
                                      <p:cBhvr>
                                        <p:cTn id="133" dur="580">
                                          <p:stCondLst>
                                            <p:cond delay="0"/>
                                          </p:stCondLst>
                                        </p:cTn>
                                        <p:tgtEl>
                                          <p:spTgt spid="3080"/>
                                        </p:tgtEl>
                                      </p:cBhvr>
                                    </p:animEffect>
                                    <p:anim calcmode="lin" valueType="num">
                                      <p:cBhvr>
                                        <p:cTn id="134" dur="1822" tmFilter="0,0; 0.14,0.36; 0.43,0.73; 0.71,0.91; 1.0,1.0">
                                          <p:stCondLst>
                                            <p:cond delay="0"/>
                                          </p:stCondLst>
                                        </p:cTn>
                                        <p:tgtEl>
                                          <p:spTgt spid="3080"/>
                                        </p:tgtEl>
                                        <p:attrNameLst>
                                          <p:attrName>ppt_x</p:attrName>
                                        </p:attrNameLst>
                                      </p:cBhvr>
                                      <p:tavLst>
                                        <p:tav tm="0">
                                          <p:val>
                                            <p:strVal val="#ppt_x-0.25"/>
                                          </p:val>
                                        </p:tav>
                                        <p:tav tm="100000">
                                          <p:val>
                                            <p:strVal val="#ppt_x"/>
                                          </p:val>
                                        </p:tav>
                                      </p:tavLst>
                                    </p:anim>
                                    <p:anim calcmode="lin" valueType="num">
                                      <p:cBhvr>
                                        <p:cTn id="135" dur="664" tmFilter="0.0,0.0; 0.25,0.07; 0.50,0.2; 0.75,0.467; 1.0,1.0">
                                          <p:stCondLst>
                                            <p:cond delay="0"/>
                                          </p:stCondLst>
                                        </p:cTn>
                                        <p:tgtEl>
                                          <p:spTgt spid="3080"/>
                                        </p:tgtEl>
                                        <p:attrNameLst>
                                          <p:attrName>ppt_y</p:attrName>
                                        </p:attrNameLst>
                                      </p:cBhvr>
                                      <p:tavLst>
                                        <p:tav tm="0" fmla="#ppt_y-sin(pi*$)/3">
                                          <p:val>
                                            <p:fltVal val="0.5"/>
                                          </p:val>
                                        </p:tav>
                                        <p:tav tm="100000">
                                          <p:val>
                                            <p:fltVal val="1"/>
                                          </p:val>
                                        </p:tav>
                                      </p:tavLst>
                                    </p:anim>
                                    <p:anim calcmode="lin" valueType="num">
                                      <p:cBhvr>
                                        <p:cTn id="136" dur="664" tmFilter="0, 0; 0.125,0.2665; 0.25,0.4; 0.375,0.465; 0.5,0.5;  0.625,0.535; 0.75,0.6; 0.875,0.7335; 1,1">
                                          <p:stCondLst>
                                            <p:cond delay="664"/>
                                          </p:stCondLst>
                                        </p:cTn>
                                        <p:tgtEl>
                                          <p:spTgt spid="3080"/>
                                        </p:tgtEl>
                                        <p:attrNameLst>
                                          <p:attrName>ppt_y</p:attrName>
                                        </p:attrNameLst>
                                      </p:cBhvr>
                                      <p:tavLst>
                                        <p:tav tm="0" fmla="#ppt_y-sin(pi*$)/9">
                                          <p:val>
                                            <p:fltVal val="0"/>
                                          </p:val>
                                        </p:tav>
                                        <p:tav tm="100000">
                                          <p:val>
                                            <p:fltVal val="1"/>
                                          </p:val>
                                        </p:tav>
                                      </p:tavLst>
                                    </p:anim>
                                    <p:anim calcmode="lin" valueType="num">
                                      <p:cBhvr>
                                        <p:cTn id="137" dur="332" tmFilter="0, 0; 0.125,0.2665; 0.25,0.4; 0.375,0.465; 0.5,0.5;  0.625,0.535; 0.75,0.6; 0.875,0.7335; 1,1">
                                          <p:stCondLst>
                                            <p:cond delay="1324"/>
                                          </p:stCondLst>
                                        </p:cTn>
                                        <p:tgtEl>
                                          <p:spTgt spid="3080"/>
                                        </p:tgtEl>
                                        <p:attrNameLst>
                                          <p:attrName>ppt_y</p:attrName>
                                        </p:attrNameLst>
                                      </p:cBhvr>
                                      <p:tavLst>
                                        <p:tav tm="0" fmla="#ppt_y-sin(pi*$)/27">
                                          <p:val>
                                            <p:fltVal val="0"/>
                                          </p:val>
                                        </p:tav>
                                        <p:tav tm="100000">
                                          <p:val>
                                            <p:fltVal val="1"/>
                                          </p:val>
                                        </p:tav>
                                      </p:tavLst>
                                    </p:anim>
                                    <p:anim calcmode="lin" valueType="num">
                                      <p:cBhvr>
                                        <p:cTn id="138" dur="164" tmFilter="0, 0; 0.125,0.2665; 0.25,0.4; 0.375,0.465; 0.5,0.5;  0.625,0.535; 0.75,0.6; 0.875,0.7335; 1,1">
                                          <p:stCondLst>
                                            <p:cond delay="1656"/>
                                          </p:stCondLst>
                                        </p:cTn>
                                        <p:tgtEl>
                                          <p:spTgt spid="3080"/>
                                        </p:tgtEl>
                                        <p:attrNameLst>
                                          <p:attrName>ppt_y</p:attrName>
                                        </p:attrNameLst>
                                      </p:cBhvr>
                                      <p:tavLst>
                                        <p:tav tm="0" fmla="#ppt_y-sin(pi*$)/81">
                                          <p:val>
                                            <p:fltVal val="0"/>
                                          </p:val>
                                        </p:tav>
                                        <p:tav tm="100000">
                                          <p:val>
                                            <p:fltVal val="1"/>
                                          </p:val>
                                        </p:tav>
                                      </p:tavLst>
                                    </p:anim>
                                    <p:animScale>
                                      <p:cBhvr>
                                        <p:cTn id="139" dur="26">
                                          <p:stCondLst>
                                            <p:cond delay="650"/>
                                          </p:stCondLst>
                                        </p:cTn>
                                        <p:tgtEl>
                                          <p:spTgt spid="3080"/>
                                        </p:tgtEl>
                                      </p:cBhvr>
                                      <p:to x="100000" y="60000"/>
                                    </p:animScale>
                                    <p:animScale>
                                      <p:cBhvr>
                                        <p:cTn id="140" dur="166" decel="50000">
                                          <p:stCondLst>
                                            <p:cond delay="676"/>
                                          </p:stCondLst>
                                        </p:cTn>
                                        <p:tgtEl>
                                          <p:spTgt spid="3080"/>
                                        </p:tgtEl>
                                      </p:cBhvr>
                                      <p:to x="100000" y="100000"/>
                                    </p:animScale>
                                    <p:animScale>
                                      <p:cBhvr>
                                        <p:cTn id="141" dur="26">
                                          <p:stCondLst>
                                            <p:cond delay="1312"/>
                                          </p:stCondLst>
                                        </p:cTn>
                                        <p:tgtEl>
                                          <p:spTgt spid="3080"/>
                                        </p:tgtEl>
                                      </p:cBhvr>
                                      <p:to x="100000" y="80000"/>
                                    </p:animScale>
                                    <p:animScale>
                                      <p:cBhvr>
                                        <p:cTn id="142" dur="166" decel="50000">
                                          <p:stCondLst>
                                            <p:cond delay="1338"/>
                                          </p:stCondLst>
                                        </p:cTn>
                                        <p:tgtEl>
                                          <p:spTgt spid="3080"/>
                                        </p:tgtEl>
                                      </p:cBhvr>
                                      <p:to x="100000" y="100000"/>
                                    </p:animScale>
                                    <p:animScale>
                                      <p:cBhvr>
                                        <p:cTn id="143" dur="26">
                                          <p:stCondLst>
                                            <p:cond delay="1642"/>
                                          </p:stCondLst>
                                        </p:cTn>
                                        <p:tgtEl>
                                          <p:spTgt spid="3080"/>
                                        </p:tgtEl>
                                      </p:cBhvr>
                                      <p:to x="100000" y="90000"/>
                                    </p:animScale>
                                    <p:animScale>
                                      <p:cBhvr>
                                        <p:cTn id="144" dur="166" decel="50000">
                                          <p:stCondLst>
                                            <p:cond delay="1668"/>
                                          </p:stCondLst>
                                        </p:cTn>
                                        <p:tgtEl>
                                          <p:spTgt spid="3080"/>
                                        </p:tgtEl>
                                      </p:cBhvr>
                                      <p:to x="100000" y="100000"/>
                                    </p:animScale>
                                    <p:animScale>
                                      <p:cBhvr>
                                        <p:cTn id="145" dur="26">
                                          <p:stCondLst>
                                            <p:cond delay="1808"/>
                                          </p:stCondLst>
                                        </p:cTn>
                                        <p:tgtEl>
                                          <p:spTgt spid="3080"/>
                                        </p:tgtEl>
                                      </p:cBhvr>
                                      <p:to x="100000" y="95000"/>
                                    </p:animScale>
                                    <p:animScale>
                                      <p:cBhvr>
                                        <p:cTn id="146" dur="166" decel="50000">
                                          <p:stCondLst>
                                            <p:cond delay="1834"/>
                                          </p:stCondLst>
                                        </p:cTn>
                                        <p:tgtEl>
                                          <p:spTgt spid="308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1266" name="Picture 2" descr="Коллаж текста решения составленный в форме шарика Иллюстрация штока -  иллюстрации насчитывающей дело, воодушевьте: 52977071">
            <a:extLst>
              <a:ext uri="{FF2B5EF4-FFF2-40B4-BE49-F238E27FC236}">
                <a16:creationId xmlns:a16="http://schemas.microsoft.com/office/drawing/2014/main" id="{5B6BCCC0-7B8E-4AEF-967F-38F615C08F2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602" r="6452"/>
          <a:stretch/>
        </p:blipFill>
        <p:spPr bwMode="auto">
          <a:xfrm>
            <a:off x="8155172" y="655774"/>
            <a:ext cx="4036828" cy="6202226"/>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838198" y="1458298"/>
            <a:ext cx="7848602" cy="5133887"/>
          </a:xfrm>
          <a:prstGeom prst="rect">
            <a:avLst/>
          </a:prstGeom>
        </p:spPr>
        <p:txBody>
          <a:bodyPr vert="horz" lIns="91440" tIns="45720" rIns="91440" bIns="45720" rtlCol="0">
            <a:normAutofit/>
          </a:bodyPr>
          <a:lstStyle/>
          <a:p>
            <a:pPr marL="371475" indent="-371475" algn="just">
              <a:buFont typeface="+mj-lt"/>
              <a:buAutoNum type="arabicPeriod"/>
            </a:pPr>
            <a:r>
              <a:rPr lang="ru-RU" sz="2400" dirty="0"/>
              <a:t>Формулирование смысла существования организации</a:t>
            </a:r>
            <a:r>
              <a:rPr lang="ru-RU" sz="2400" dirty="0" smtClean="0"/>
              <a:t>;</a:t>
            </a:r>
          </a:p>
          <a:p>
            <a:pPr marL="371475" indent="-371475" algn="just">
              <a:buFont typeface="+mj-lt"/>
              <a:buAutoNum type="arabicPeriod"/>
            </a:pPr>
            <a:endParaRPr lang="ru-RU" sz="2400" dirty="0"/>
          </a:p>
          <a:p>
            <a:pPr marL="371475" indent="-371475" algn="just">
              <a:buFont typeface="+mj-lt"/>
              <a:buAutoNum type="arabicPeriod"/>
            </a:pPr>
            <a:r>
              <a:rPr lang="ru-RU" sz="2400" dirty="0"/>
              <a:t>Формулирование «посланий» каждой группе заинтересованных лиц</a:t>
            </a:r>
            <a:r>
              <a:rPr lang="ru-RU" sz="2400" dirty="0" smtClean="0"/>
              <a:t>;</a:t>
            </a:r>
          </a:p>
          <a:p>
            <a:pPr marL="371475" indent="-371475" algn="just">
              <a:buFont typeface="+mj-lt"/>
              <a:buAutoNum type="arabicPeriod"/>
            </a:pPr>
            <a:endParaRPr lang="ru-RU" sz="2400" dirty="0"/>
          </a:p>
          <a:p>
            <a:pPr marL="371475" indent="-371475" algn="just">
              <a:buFont typeface="+mj-lt"/>
              <a:buAutoNum type="arabicPeriod"/>
            </a:pPr>
            <a:r>
              <a:rPr lang="ru-RU" sz="2400" dirty="0"/>
              <a:t>Осмысление вышесказанного и объединение  в несколько емких предложений</a:t>
            </a:r>
            <a:r>
              <a:rPr lang="ru-RU" sz="2400" dirty="0" smtClean="0"/>
              <a:t>;</a:t>
            </a:r>
          </a:p>
          <a:p>
            <a:pPr marL="371475" indent="-371475" algn="just">
              <a:buFont typeface="+mj-lt"/>
              <a:buAutoNum type="arabicPeriod"/>
            </a:pPr>
            <a:endParaRPr lang="ru-RU" sz="2400" dirty="0"/>
          </a:p>
          <a:p>
            <a:pPr marL="371475" indent="-371475" algn="just">
              <a:buFont typeface="+mj-lt"/>
              <a:buAutoNum type="arabicPeriod"/>
            </a:pPr>
            <a:r>
              <a:rPr lang="ru-RU" sz="2400" dirty="0"/>
              <a:t>Важно не просто сформулировать красиво Миссию и Ценности, а сделать это в команде управленцев и обсудить вместе со всеми сотрудниками.</a:t>
            </a:r>
            <a:endParaRPr lang="en-US" sz="2400" dirty="0"/>
          </a:p>
        </p:txBody>
      </p:sp>
      <p:sp>
        <p:nvSpPr>
          <p:cNvPr id="6" name="Заголовок 1"/>
          <p:cNvSpPr txBox="1">
            <a:spLocks/>
          </p:cNvSpPr>
          <p:nvPr/>
        </p:nvSpPr>
        <p:spPr>
          <a:xfrm>
            <a:off x="838199" y="95722"/>
            <a:ext cx="10515600" cy="522418"/>
          </a:xfrm>
          <a:prstGeom prst="rect">
            <a:avLst/>
          </a:prstGeom>
          <a:solidFill>
            <a:schemeClr val="tx2">
              <a:lumMod val="20000"/>
              <a:lumOff val="80000"/>
            </a:schemeClr>
          </a:solidFill>
          <a:ln>
            <a:solidFill>
              <a:schemeClr val="tx2">
                <a:lumMod val="20000"/>
                <a:lumOff val="80000"/>
              </a:schemeClr>
            </a:solidFill>
          </a:ln>
          <a:effectLst>
            <a:outerShdw blurRad="50800" dist="38100" dir="2700000" algn="tl" rotWithShape="0">
              <a:prstClr val="black">
                <a:alpha val="40000"/>
              </a:prstClr>
            </a:outerShdw>
          </a:effectLst>
          <a:scene3d>
            <a:camera prst="orthographicFront"/>
            <a:lightRig rig="threePt" dir="t"/>
          </a:scene3d>
          <a:sp3d>
            <a:bevelT/>
          </a:sp3d>
        </p:spPr>
        <p:txBody>
          <a:bodyPr vert="horz" lIns="91440" tIns="45720" rIns="91440" bIns="45720" rtlCol="0" anchor="ctr">
            <a:normAutofit fontScale="90000" lnSpcReduction="10000"/>
          </a:bodyPr>
          <a:lstStyle>
            <a:lvl1pPr algn="l" defTabSz="914377"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3600" b="1" dirty="0">
                <a:solidFill>
                  <a:srgbClr val="0B375A"/>
                </a:solidFill>
                <a:effectLst>
                  <a:outerShdw blurRad="38100" dist="38100" dir="2700000" algn="tl">
                    <a:srgbClr val="000000">
                      <a:alpha val="43137"/>
                    </a:srgbClr>
                  </a:outerShdw>
                </a:effectLst>
              </a:rPr>
              <a:t>Алгоритм разработки миссии</a:t>
            </a:r>
          </a:p>
        </p:txBody>
      </p:sp>
    </p:spTree>
    <p:extLst>
      <p:ext uri="{BB962C8B-B14F-4D97-AF65-F5344CB8AC3E}">
        <p14:creationId xmlns:p14="http://schemas.microsoft.com/office/powerpoint/2010/main" val="3621487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2" end="2"/>
                                            </p:txEl>
                                          </p:spTgt>
                                        </p:tgtEl>
                                        <p:attrNameLst>
                                          <p:attrName>style.visibility</p:attrName>
                                        </p:attrNameLst>
                                      </p:cBhvr>
                                      <p:to>
                                        <p:strVal val="visible"/>
                                      </p:to>
                                    </p:set>
                                    <p:animEffect transition="in" filter="fade">
                                      <p:cBhvr>
                                        <p:cTn id="14" dur="1000"/>
                                        <p:tgtEl>
                                          <p:spTgt spid="4">
                                            <p:txEl>
                                              <p:pRg st="2" end="2"/>
                                            </p:txEl>
                                          </p:spTgt>
                                        </p:tgtEl>
                                      </p:cBhvr>
                                    </p:animEffect>
                                    <p:anim calcmode="lin" valueType="num">
                                      <p:cBhvr>
                                        <p:cTn id="15"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4" end="4"/>
                                            </p:txEl>
                                          </p:spTgt>
                                        </p:tgtEl>
                                        <p:attrNameLst>
                                          <p:attrName>style.visibility</p:attrName>
                                        </p:attrNameLst>
                                      </p:cBhvr>
                                      <p:to>
                                        <p:strVal val="visible"/>
                                      </p:to>
                                    </p:set>
                                    <p:animEffect transition="in" filter="fade">
                                      <p:cBhvr>
                                        <p:cTn id="21" dur="1000"/>
                                        <p:tgtEl>
                                          <p:spTgt spid="4">
                                            <p:txEl>
                                              <p:pRg st="4" end="4"/>
                                            </p:txEl>
                                          </p:spTgt>
                                        </p:tgtEl>
                                      </p:cBhvr>
                                    </p:animEffect>
                                    <p:anim calcmode="lin" valueType="num">
                                      <p:cBhvr>
                                        <p:cTn id="22"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4">
                                            <p:txEl>
                                              <p:pRg st="6" end="6"/>
                                            </p:txEl>
                                          </p:spTgt>
                                        </p:tgtEl>
                                        <p:attrNameLst>
                                          <p:attrName>style.visibility</p:attrName>
                                        </p:attrNameLst>
                                      </p:cBhvr>
                                      <p:to>
                                        <p:strVal val="visible"/>
                                      </p:to>
                                    </p:set>
                                    <p:animEffect transition="in" filter="fade">
                                      <p:cBhvr>
                                        <p:cTn id="28" dur="1000"/>
                                        <p:tgtEl>
                                          <p:spTgt spid="4">
                                            <p:txEl>
                                              <p:pRg st="6" end="6"/>
                                            </p:txEl>
                                          </p:spTgt>
                                        </p:tgtEl>
                                      </p:cBhvr>
                                    </p:animEffect>
                                    <p:anim calcmode="lin" valueType="num">
                                      <p:cBhvr>
                                        <p:cTn id="29"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2290" name="Picture 2" descr="Vision &amp;amp; Mission Statements for Equine Practices - Business Solutions for  Equine Practitioners | EquiManagement">
            <a:extLst>
              <a:ext uri="{FF2B5EF4-FFF2-40B4-BE49-F238E27FC236}">
                <a16:creationId xmlns:a16="http://schemas.microsoft.com/office/drawing/2014/main" id="{86B7FDAF-D592-4909-B68B-9BE5A9E6ACB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8116" r="13847" b="-1"/>
          <a:stretch/>
        </p:blipFill>
        <p:spPr bwMode="auto">
          <a:xfrm>
            <a:off x="8144540" y="646666"/>
            <a:ext cx="4047460" cy="6211334"/>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726619" y="1439431"/>
            <a:ext cx="7730197" cy="4944794"/>
          </a:xfrm>
          <a:prstGeom prst="rect">
            <a:avLst/>
          </a:prstGeom>
        </p:spPr>
        <p:txBody>
          <a:bodyPr vert="horz" lIns="91440" tIns="45720" rIns="91440" bIns="45720" rtlCol="0">
            <a:noAutofit/>
          </a:bodyPr>
          <a:lstStyle/>
          <a:p>
            <a:pPr marL="371475" indent="-371475" algn="just">
              <a:buFont typeface="+mj-lt"/>
              <a:buAutoNum type="arabicPeriod"/>
            </a:pPr>
            <a:r>
              <a:rPr lang="ru-RU" sz="2400" dirty="0"/>
              <a:t>Разошлите материал «50 миссий известных компаний» своей команде для предварительного ознакомления.</a:t>
            </a:r>
          </a:p>
          <a:p>
            <a:pPr marL="371475" indent="-371475" algn="just">
              <a:buFont typeface="+mj-lt"/>
              <a:buAutoNum type="arabicPeriod"/>
            </a:pPr>
            <a:r>
              <a:rPr lang="ru-RU" sz="2400" dirty="0"/>
              <a:t>Соберитесь на 3-4 часа и ответьте на вопросы: </a:t>
            </a:r>
            <a:endParaRPr lang="ru-RU" sz="2400" dirty="0" smtClean="0"/>
          </a:p>
          <a:p>
            <a:pPr marL="712788" indent="-371475" algn="just">
              <a:buFont typeface="Courier New" pitchFamily="49" charset="0"/>
              <a:buChar char="o"/>
            </a:pPr>
            <a:r>
              <a:rPr lang="ru-RU" sz="2400" dirty="0" smtClean="0"/>
              <a:t>«</a:t>
            </a:r>
            <a:r>
              <a:rPr lang="ru-RU" sz="2400" dirty="0"/>
              <a:t>в чем смысл существования компании?», </a:t>
            </a:r>
            <a:endParaRPr lang="ru-RU" sz="2400" dirty="0" smtClean="0"/>
          </a:p>
          <a:p>
            <a:pPr marL="712788" indent="-371475" algn="just">
              <a:buFont typeface="Courier New" pitchFamily="49" charset="0"/>
              <a:buChar char="o"/>
            </a:pPr>
            <a:r>
              <a:rPr lang="ru-RU" sz="2400" dirty="0" smtClean="0"/>
              <a:t>«</a:t>
            </a:r>
            <a:r>
              <a:rPr lang="ru-RU" sz="2400" dirty="0"/>
              <a:t>для удовлетворения каких потребностей общества она создавалась?», </a:t>
            </a:r>
            <a:endParaRPr lang="ru-RU" sz="2400" dirty="0" smtClean="0"/>
          </a:p>
          <a:p>
            <a:pPr marL="712788" indent="-371475" algn="just">
              <a:buFont typeface="Courier New" pitchFamily="49" charset="0"/>
              <a:buChar char="o"/>
            </a:pPr>
            <a:r>
              <a:rPr lang="ru-RU" sz="2400" dirty="0" smtClean="0"/>
              <a:t>«</a:t>
            </a:r>
            <a:r>
              <a:rPr lang="ru-RU" sz="2400" dirty="0"/>
              <a:t>что мы хотим донести нашим клиентам, партнерам, сотрудникам, собственникам?», </a:t>
            </a:r>
            <a:endParaRPr lang="ru-RU" sz="2400" dirty="0" smtClean="0"/>
          </a:p>
          <a:p>
            <a:pPr marL="712788" indent="-371475" algn="just">
              <a:buFont typeface="Courier New" pitchFamily="49" charset="0"/>
              <a:buChar char="o"/>
            </a:pPr>
            <a:r>
              <a:rPr lang="ru-RU" sz="2400" dirty="0" smtClean="0"/>
              <a:t>«</a:t>
            </a:r>
            <a:r>
              <a:rPr lang="ru-RU" sz="2400" dirty="0"/>
              <a:t>чем мы отличаемся от подобных компаний, конкурентов</a:t>
            </a:r>
            <a:r>
              <a:rPr lang="ru-RU" sz="2400" dirty="0" smtClean="0"/>
              <a:t>?»</a:t>
            </a:r>
            <a:endParaRPr lang="ru-RU" sz="2400" dirty="0"/>
          </a:p>
        </p:txBody>
      </p:sp>
      <p:sp>
        <p:nvSpPr>
          <p:cNvPr id="6" name="Заголовок 1"/>
          <p:cNvSpPr txBox="1">
            <a:spLocks/>
          </p:cNvSpPr>
          <p:nvPr/>
        </p:nvSpPr>
        <p:spPr>
          <a:xfrm>
            <a:off x="838199" y="95722"/>
            <a:ext cx="10515600" cy="522418"/>
          </a:xfrm>
          <a:prstGeom prst="rect">
            <a:avLst/>
          </a:prstGeom>
          <a:solidFill>
            <a:schemeClr val="tx2">
              <a:lumMod val="20000"/>
              <a:lumOff val="80000"/>
            </a:schemeClr>
          </a:solidFill>
          <a:ln>
            <a:solidFill>
              <a:schemeClr val="tx2">
                <a:lumMod val="20000"/>
                <a:lumOff val="80000"/>
              </a:schemeClr>
            </a:solidFill>
          </a:ln>
          <a:effectLst>
            <a:outerShdw blurRad="50800" dist="38100" dir="2700000" algn="tl" rotWithShape="0">
              <a:prstClr val="black">
                <a:alpha val="40000"/>
              </a:prstClr>
            </a:outerShdw>
          </a:effectLst>
          <a:scene3d>
            <a:camera prst="orthographicFront"/>
            <a:lightRig rig="threePt" dir="t"/>
          </a:scene3d>
          <a:sp3d>
            <a:bevelT/>
          </a:sp3d>
        </p:spPr>
        <p:txBody>
          <a:bodyPr vert="horz" lIns="91440" tIns="45720" rIns="91440" bIns="45720" rtlCol="0" anchor="ctr">
            <a:normAutofit fontScale="90000" lnSpcReduction="10000"/>
          </a:bodyPr>
          <a:lstStyle>
            <a:lvl1pPr algn="l" defTabSz="914377"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3600" b="1" dirty="0" smtClean="0">
                <a:solidFill>
                  <a:srgbClr val="0B375A"/>
                </a:solidFill>
                <a:effectLst>
                  <a:outerShdw blurRad="38100" dist="38100" dir="2700000" algn="tl">
                    <a:srgbClr val="000000">
                      <a:alpha val="43137"/>
                    </a:srgbClr>
                  </a:outerShdw>
                </a:effectLst>
              </a:rPr>
              <a:t>Порядок разработки </a:t>
            </a:r>
            <a:r>
              <a:rPr lang="ru-RU" sz="3600" b="1" dirty="0">
                <a:solidFill>
                  <a:srgbClr val="0B375A"/>
                </a:solidFill>
                <a:effectLst>
                  <a:outerShdw blurRad="38100" dist="38100" dir="2700000" algn="tl">
                    <a:srgbClr val="000000">
                      <a:alpha val="43137"/>
                    </a:srgbClr>
                  </a:outerShdw>
                </a:effectLst>
              </a:rPr>
              <a:t>миссии</a:t>
            </a:r>
          </a:p>
        </p:txBody>
      </p:sp>
    </p:spTree>
    <p:extLst>
      <p:ext uri="{BB962C8B-B14F-4D97-AF65-F5344CB8AC3E}">
        <p14:creationId xmlns:p14="http://schemas.microsoft.com/office/powerpoint/2010/main" val="641725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Effect transition="in" filter="barn(inVertical)">
                                      <p:cBhvr>
                                        <p:cTn id="19" dur="500"/>
                                        <p:tgtEl>
                                          <p:spTgt spid="4">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4">
                                            <p:txEl>
                                              <p:pRg st="3" end="3"/>
                                            </p:txEl>
                                          </p:spTgt>
                                        </p:tgtEl>
                                        <p:attrNameLst>
                                          <p:attrName>style.visibility</p:attrName>
                                        </p:attrNameLst>
                                      </p:cBhvr>
                                      <p:to>
                                        <p:strVal val="visible"/>
                                      </p:to>
                                    </p:set>
                                    <p:animEffect transition="in" filter="barn(inVertical)">
                                      <p:cBhvr>
                                        <p:cTn id="24" dur="500"/>
                                        <p:tgtEl>
                                          <p:spTgt spid="4">
                                            <p:txEl>
                                              <p:pRg st="3" end="3"/>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nodeType="clickEffect">
                                  <p:stCondLst>
                                    <p:cond delay="0"/>
                                  </p:stCondLst>
                                  <p:childTnLst>
                                    <p:set>
                                      <p:cBhvr>
                                        <p:cTn id="28" dur="1" fill="hold">
                                          <p:stCondLst>
                                            <p:cond delay="0"/>
                                          </p:stCondLst>
                                        </p:cTn>
                                        <p:tgtEl>
                                          <p:spTgt spid="4">
                                            <p:txEl>
                                              <p:pRg st="4" end="4"/>
                                            </p:txEl>
                                          </p:spTgt>
                                        </p:tgtEl>
                                        <p:attrNameLst>
                                          <p:attrName>style.visibility</p:attrName>
                                        </p:attrNameLst>
                                      </p:cBhvr>
                                      <p:to>
                                        <p:strVal val="visible"/>
                                      </p:to>
                                    </p:set>
                                    <p:animEffect transition="in" filter="barn(inVertical)">
                                      <p:cBhvr>
                                        <p:cTn id="29" dur="500"/>
                                        <p:tgtEl>
                                          <p:spTgt spid="4">
                                            <p:txEl>
                                              <p:pRg st="4" end="4"/>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nodeType="clickEffect">
                                  <p:stCondLst>
                                    <p:cond delay="0"/>
                                  </p:stCondLst>
                                  <p:childTnLst>
                                    <p:set>
                                      <p:cBhvr>
                                        <p:cTn id="33" dur="1" fill="hold">
                                          <p:stCondLst>
                                            <p:cond delay="0"/>
                                          </p:stCondLst>
                                        </p:cTn>
                                        <p:tgtEl>
                                          <p:spTgt spid="4">
                                            <p:txEl>
                                              <p:pRg st="5" end="5"/>
                                            </p:txEl>
                                          </p:spTgt>
                                        </p:tgtEl>
                                        <p:attrNameLst>
                                          <p:attrName>style.visibility</p:attrName>
                                        </p:attrNameLst>
                                      </p:cBhvr>
                                      <p:to>
                                        <p:strVal val="visible"/>
                                      </p:to>
                                    </p:set>
                                    <p:animEffect transition="in" filter="barn(inVertical)">
                                      <p:cBhvr>
                                        <p:cTn id="34"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2290" name="Picture 2" descr="Vision &amp;amp; Mission Statements for Equine Practices - Business Solutions for  Equine Practitioners | EquiManagement">
            <a:extLst>
              <a:ext uri="{FF2B5EF4-FFF2-40B4-BE49-F238E27FC236}">
                <a16:creationId xmlns:a16="http://schemas.microsoft.com/office/drawing/2014/main" id="{86B7FDAF-D592-4909-B68B-9BE5A9E6ACB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8116" r="13847" b="-1"/>
          <a:stretch/>
        </p:blipFill>
        <p:spPr bwMode="auto">
          <a:xfrm>
            <a:off x="8144540" y="646666"/>
            <a:ext cx="4047460" cy="6211334"/>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715987" y="1141707"/>
            <a:ext cx="7730197" cy="4944794"/>
          </a:xfrm>
          <a:prstGeom prst="rect">
            <a:avLst/>
          </a:prstGeom>
        </p:spPr>
        <p:txBody>
          <a:bodyPr vert="horz" lIns="91440" tIns="45720" rIns="91440" bIns="45720" rtlCol="0">
            <a:noAutofit/>
          </a:bodyPr>
          <a:lstStyle/>
          <a:p>
            <a:pPr marL="468313" indent="-457200" algn="just">
              <a:buFont typeface="+mj-lt"/>
              <a:buAutoNum type="arabicPeriod" startAt="3"/>
            </a:pPr>
            <a:r>
              <a:rPr lang="ru-RU" sz="2400" dirty="0" smtClean="0"/>
              <a:t>Результаты </a:t>
            </a:r>
            <a:r>
              <a:rPr lang="ru-RU" sz="2400" dirty="0"/>
              <a:t>мозгового штурма оформите на отдельных листах А1 и развесьте в переговорной. </a:t>
            </a:r>
          </a:p>
          <a:p>
            <a:pPr marL="468313" indent="-457200" algn="just">
              <a:buFont typeface="+mj-lt"/>
              <a:buAutoNum type="arabicPeriod" startAt="3"/>
            </a:pPr>
            <a:r>
              <a:rPr lang="ru-RU" sz="2400" dirty="0"/>
              <a:t>Пусть члены команды посмотрят на материалы и подумают , в какой фразе можно объединить все наработанные смыслы.</a:t>
            </a:r>
          </a:p>
          <a:p>
            <a:pPr marL="468313" indent="-457200" algn="just">
              <a:buFont typeface="+mj-lt"/>
              <a:buAutoNum type="arabicPeriod" startAt="3"/>
            </a:pPr>
            <a:r>
              <a:rPr lang="ru-RU" sz="2400" dirty="0"/>
              <a:t>Затем встретьтесь еще на 3-4 часа и пусть каждый представит свой вариант.</a:t>
            </a:r>
          </a:p>
          <a:p>
            <a:pPr marL="468313" indent="-457200" algn="just">
              <a:buFont typeface="+mj-lt"/>
              <a:buAutoNum type="arabicPeriod" startAt="3"/>
            </a:pPr>
            <a:r>
              <a:rPr lang="ru-RU" sz="2400" dirty="0"/>
              <a:t>Обсудите (без критики и оценок) варианты и проголосуйте за наиболее подходящие для вашей компании. </a:t>
            </a:r>
          </a:p>
          <a:p>
            <a:pPr marL="468313" indent="-457200" algn="just">
              <a:buFont typeface="+mj-lt"/>
              <a:buAutoNum type="arabicPeriod" startAt="3"/>
            </a:pPr>
            <a:r>
              <a:rPr lang="ru-RU" sz="2400" dirty="0"/>
              <a:t>Оформите выбранные варианты и представьте их коллективу.</a:t>
            </a:r>
            <a:endParaRPr lang="en-US" sz="2200" dirty="0"/>
          </a:p>
        </p:txBody>
      </p:sp>
      <p:sp>
        <p:nvSpPr>
          <p:cNvPr id="6" name="Заголовок 1"/>
          <p:cNvSpPr txBox="1">
            <a:spLocks/>
          </p:cNvSpPr>
          <p:nvPr/>
        </p:nvSpPr>
        <p:spPr>
          <a:xfrm>
            <a:off x="838199" y="95722"/>
            <a:ext cx="10515600" cy="522418"/>
          </a:xfrm>
          <a:prstGeom prst="rect">
            <a:avLst/>
          </a:prstGeom>
          <a:solidFill>
            <a:schemeClr val="tx2">
              <a:lumMod val="20000"/>
              <a:lumOff val="80000"/>
            </a:schemeClr>
          </a:solidFill>
          <a:ln>
            <a:solidFill>
              <a:schemeClr val="tx2">
                <a:lumMod val="20000"/>
                <a:lumOff val="80000"/>
              </a:schemeClr>
            </a:solidFill>
          </a:ln>
          <a:effectLst>
            <a:outerShdw blurRad="50800" dist="38100" dir="2700000" algn="tl" rotWithShape="0">
              <a:prstClr val="black">
                <a:alpha val="40000"/>
              </a:prstClr>
            </a:outerShdw>
          </a:effectLst>
          <a:scene3d>
            <a:camera prst="orthographicFront"/>
            <a:lightRig rig="threePt" dir="t"/>
          </a:scene3d>
          <a:sp3d>
            <a:bevelT/>
          </a:sp3d>
        </p:spPr>
        <p:txBody>
          <a:bodyPr vert="horz" lIns="91440" tIns="45720" rIns="91440" bIns="45720" rtlCol="0" anchor="ctr">
            <a:normAutofit fontScale="90000" lnSpcReduction="10000"/>
          </a:bodyPr>
          <a:lstStyle>
            <a:lvl1pPr algn="l" defTabSz="914377"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3600" b="1" dirty="0" smtClean="0">
                <a:solidFill>
                  <a:srgbClr val="0B375A"/>
                </a:solidFill>
                <a:effectLst>
                  <a:outerShdw blurRad="38100" dist="38100" dir="2700000" algn="tl">
                    <a:srgbClr val="000000">
                      <a:alpha val="43137"/>
                    </a:srgbClr>
                  </a:outerShdw>
                </a:effectLst>
              </a:rPr>
              <a:t>Порядок разработки </a:t>
            </a:r>
            <a:r>
              <a:rPr lang="ru-RU" sz="3600" b="1" dirty="0">
                <a:solidFill>
                  <a:srgbClr val="0B375A"/>
                </a:solidFill>
                <a:effectLst>
                  <a:outerShdw blurRad="38100" dist="38100" dir="2700000" algn="tl">
                    <a:srgbClr val="000000">
                      <a:alpha val="43137"/>
                    </a:srgbClr>
                  </a:outerShdw>
                </a:effectLst>
              </a:rPr>
              <a:t>миссии</a:t>
            </a:r>
          </a:p>
        </p:txBody>
      </p:sp>
    </p:spTree>
    <p:extLst>
      <p:ext uri="{BB962C8B-B14F-4D97-AF65-F5344CB8AC3E}">
        <p14:creationId xmlns:p14="http://schemas.microsoft.com/office/powerpoint/2010/main" val="2567303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additive="base">
                                        <p:cTn id="2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 calcmode="lin" valueType="num">
                                      <p:cBhvr additive="base">
                                        <p:cTn id="31"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199" y="95721"/>
            <a:ext cx="10515600" cy="555018"/>
          </a:xfrm>
          <a:solidFill>
            <a:schemeClr val="tx2">
              <a:lumMod val="20000"/>
              <a:lumOff val="80000"/>
            </a:schemeClr>
          </a:solidFill>
          <a:ln>
            <a:solidFill>
              <a:schemeClr val="tx2">
                <a:lumMod val="20000"/>
                <a:lumOff val="80000"/>
              </a:schemeClr>
            </a:solidFill>
          </a:ln>
          <a:effectLst>
            <a:outerShdw blurRad="50800" dist="38100" dir="2700000" algn="tl" rotWithShape="0">
              <a:prstClr val="black">
                <a:alpha val="40000"/>
              </a:prstClr>
            </a:outerShdw>
          </a:effectLst>
          <a:scene3d>
            <a:camera prst="orthographicFront"/>
            <a:lightRig rig="threePt" dir="t"/>
          </a:scene3d>
          <a:sp3d>
            <a:bevelT/>
          </a:sp3d>
        </p:spPr>
        <p:txBody>
          <a:bodyPr>
            <a:normAutofit fontScale="90000"/>
          </a:bodyPr>
          <a:lstStyle/>
          <a:p>
            <a:pPr algn="ctr"/>
            <a:r>
              <a:rPr lang="ru-RU" sz="3600" b="1" dirty="0">
                <a:solidFill>
                  <a:srgbClr val="0B375A"/>
                </a:solidFill>
                <a:effectLst>
                  <a:outerShdw blurRad="38100" dist="38100" dir="2700000" algn="tl">
                    <a:srgbClr val="000000">
                      <a:alpha val="43137"/>
                    </a:srgbClr>
                  </a:outerShdw>
                </a:effectLst>
              </a:rPr>
              <a:t>Элементы миссии</a:t>
            </a:r>
          </a:p>
        </p:txBody>
      </p:sp>
      <p:sp>
        <p:nvSpPr>
          <p:cNvPr id="4" name="TextBox 3"/>
          <p:cNvSpPr txBox="1"/>
          <p:nvPr/>
        </p:nvSpPr>
        <p:spPr>
          <a:xfrm>
            <a:off x="934065" y="1266314"/>
            <a:ext cx="10441858" cy="3139321"/>
          </a:xfrm>
          <a:prstGeom prst="rect">
            <a:avLst/>
          </a:prstGeom>
          <a:noFill/>
        </p:spPr>
        <p:txBody>
          <a:bodyPr wrap="square" rtlCol="0">
            <a:spAutoFit/>
          </a:bodyPr>
          <a:lstStyle/>
          <a:p>
            <a:pPr algn="ctr"/>
            <a:r>
              <a:rPr lang="ru-RU" sz="2800" b="1" dirty="0">
                <a:solidFill>
                  <a:srgbClr val="002060"/>
                </a:solidFill>
              </a:rPr>
              <a:t>Формулировка миссии должна содержать следующие элементы:</a:t>
            </a:r>
            <a:endParaRPr lang="en-US" sz="2600" b="1" dirty="0">
              <a:solidFill>
                <a:srgbClr val="002060"/>
              </a:solidFill>
            </a:endParaRPr>
          </a:p>
          <a:p>
            <a:pPr algn="ctr"/>
            <a:endParaRPr lang="ru-RU" sz="2600" b="1" dirty="0">
              <a:solidFill>
                <a:srgbClr val="002060"/>
              </a:solidFill>
            </a:endParaRPr>
          </a:p>
          <a:p>
            <a:pPr marL="715963" lvl="0" indent="-342900" algn="just">
              <a:buFont typeface="Courier New" pitchFamily="49" charset="0"/>
              <a:buChar char="o"/>
            </a:pPr>
            <a:r>
              <a:rPr lang="ru-RU" sz="2400" dirty="0"/>
              <a:t>деятельность, которой занимается организация;</a:t>
            </a:r>
          </a:p>
          <a:p>
            <a:pPr marL="715963" lvl="0" indent="-342900" algn="just">
              <a:buFont typeface="Courier New" pitchFamily="49" charset="0"/>
              <a:buChar char="o"/>
            </a:pPr>
            <a:r>
              <a:rPr lang="ru-RU" sz="2400" dirty="0"/>
              <a:t>товары, которые она производит, рынки, на которых работает;</a:t>
            </a:r>
          </a:p>
          <a:p>
            <a:pPr marL="715963" lvl="0" indent="-342900" algn="just">
              <a:buFont typeface="Courier New" pitchFamily="49" charset="0"/>
              <a:buChar char="o"/>
            </a:pPr>
            <a:r>
              <a:rPr lang="ru-RU" sz="2400" dirty="0"/>
              <a:t>оценка внешней среды функционирования;</a:t>
            </a:r>
          </a:p>
          <a:p>
            <a:pPr marL="715963" lvl="0" indent="-342900" algn="just">
              <a:buFont typeface="Courier New" pitchFamily="49" charset="0"/>
              <a:buChar char="o"/>
            </a:pPr>
            <a:r>
              <a:rPr lang="ru-RU" sz="2400" dirty="0"/>
              <a:t>условия деятельности;</a:t>
            </a:r>
          </a:p>
          <a:p>
            <a:pPr marL="715963" lvl="0" indent="-342900" algn="just">
              <a:buFont typeface="Courier New" pitchFamily="49" charset="0"/>
              <a:buChar char="o"/>
            </a:pPr>
            <a:r>
              <a:rPr lang="ru-RU" sz="2400" dirty="0"/>
              <a:t>психологический климат, поддерживаемый в организации;</a:t>
            </a:r>
          </a:p>
          <a:p>
            <a:pPr marL="715963" lvl="0" indent="-342900" algn="just">
              <a:buFont typeface="Courier New" pitchFamily="49" charset="0"/>
              <a:buChar char="o"/>
            </a:pPr>
            <a:r>
              <a:rPr lang="ru-RU" sz="2400" dirty="0"/>
              <a:t>отношения с клиентами и контрагентами.</a:t>
            </a:r>
            <a:endParaRPr lang="ru-RU" dirty="0"/>
          </a:p>
        </p:txBody>
      </p:sp>
      <p:pic>
        <p:nvPicPr>
          <p:cNvPr id="614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478" y="5121763"/>
            <a:ext cx="11772059" cy="17278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92910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Effect transition="in" filter="fade">
                                      <p:cBhvr>
                                        <p:cTn id="11" dur="1000"/>
                                        <p:tgtEl>
                                          <p:spTgt spid="4">
                                            <p:txEl>
                                              <p:pRg st="0" end="0"/>
                                            </p:txEl>
                                          </p:spTgt>
                                        </p:tgtEl>
                                      </p:cBhvr>
                                    </p:animEffect>
                                    <p:anim calcmode="lin" valueType="num">
                                      <p:cBhvr>
                                        <p:cTn id="12"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4">
                                            <p:txEl>
                                              <p:pRg st="2" end="2"/>
                                            </p:txEl>
                                          </p:spTgt>
                                        </p:tgtEl>
                                        <p:attrNameLst>
                                          <p:attrName>style.visibility</p:attrName>
                                        </p:attrNameLst>
                                      </p:cBhvr>
                                      <p:to>
                                        <p:strVal val="visible"/>
                                      </p:to>
                                    </p:set>
                                    <p:anim calcmode="lin" valueType="num">
                                      <p:cBhvr additive="base">
                                        <p:cTn id="18"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4">
                                            <p:txEl>
                                              <p:pRg st="3" end="3"/>
                                            </p:txEl>
                                          </p:spTgt>
                                        </p:tgtEl>
                                        <p:attrNameLst>
                                          <p:attrName>style.visibility</p:attrName>
                                        </p:attrNameLst>
                                      </p:cBhvr>
                                      <p:to>
                                        <p:strVal val="visible"/>
                                      </p:to>
                                    </p:set>
                                    <p:anim calcmode="lin" valueType="num">
                                      <p:cBhvr additive="base">
                                        <p:cTn id="24"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4">
                                            <p:txEl>
                                              <p:pRg st="4" end="4"/>
                                            </p:txEl>
                                          </p:spTgt>
                                        </p:tgtEl>
                                        <p:attrNameLst>
                                          <p:attrName>style.visibility</p:attrName>
                                        </p:attrNameLst>
                                      </p:cBhvr>
                                      <p:to>
                                        <p:strVal val="visible"/>
                                      </p:to>
                                    </p:set>
                                    <p:anim calcmode="lin" valueType="num">
                                      <p:cBhvr additive="base">
                                        <p:cTn id="30"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nodeType="clickEffect">
                                  <p:stCondLst>
                                    <p:cond delay="0"/>
                                  </p:stCondLst>
                                  <p:childTnLst>
                                    <p:set>
                                      <p:cBhvr>
                                        <p:cTn id="35" dur="1" fill="hold">
                                          <p:stCondLst>
                                            <p:cond delay="0"/>
                                          </p:stCondLst>
                                        </p:cTn>
                                        <p:tgtEl>
                                          <p:spTgt spid="4">
                                            <p:txEl>
                                              <p:pRg st="5" end="5"/>
                                            </p:txEl>
                                          </p:spTgt>
                                        </p:tgtEl>
                                        <p:attrNameLst>
                                          <p:attrName>style.visibility</p:attrName>
                                        </p:attrNameLst>
                                      </p:cBhvr>
                                      <p:to>
                                        <p:strVal val="visible"/>
                                      </p:to>
                                    </p:set>
                                    <p:anim calcmode="lin" valueType="num">
                                      <p:cBhvr additive="base">
                                        <p:cTn id="36"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nodeType="clickEffect">
                                  <p:stCondLst>
                                    <p:cond delay="0"/>
                                  </p:stCondLst>
                                  <p:childTnLst>
                                    <p:set>
                                      <p:cBhvr>
                                        <p:cTn id="41" dur="1" fill="hold">
                                          <p:stCondLst>
                                            <p:cond delay="0"/>
                                          </p:stCondLst>
                                        </p:cTn>
                                        <p:tgtEl>
                                          <p:spTgt spid="4">
                                            <p:txEl>
                                              <p:pRg st="6" end="6"/>
                                            </p:txEl>
                                          </p:spTgt>
                                        </p:tgtEl>
                                        <p:attrNameLst>
                                          <p:attrName>style.visibility</p:attrName>
                                        </p:attrNameLst>
                                      </p:cBhvr>
                                      <p:to>
                                        <p:strVal val="visible"/>
                                      </p:to>
                                    </p:set>
                                    <p:anim calcmode="lin" valueType="num">
                                      <p:cBhvr additive="base">
                                        <p:cTn id="42"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nodeType="clickEffect">
                                  <p:stCondLst>
                                    <p:cond delay="0"/>
                                  </p:stCondLst>
                                  <p:childTnLst>
                                    <p:set>
                                      <p:cBhvr>
                                        <p:cTn id="47" dur="1" fill="hold">
                                          <p:stCondLst>
                                            <p:cond delay="0"/>
                                          </p:stCondLst>
                                        </p:cTn>
                                        <p:tgtEl>
                                          <p:spTgt spid="4">
                                            <p:txEl>
                                              <p:pRg st="7" end="7"/>
                                            </p:txEl>
                                          </p:spTgt>
                                        </p:tgtEl>
                                        <p:attrNameLst>
                                          <p:attrName>style.visibility</p:attrName>
                                        </p:attrNameLst>
                                      </p:cBhvr>
                                      <p:to>
                                        <p:strVal val="visible"/>
                                      </p:to>
                                    </p:set>
                                    <p:anim calcmode="lin" valueType="num">
                                      <p:cBhvr additive="base">
                                        <p:cTn id="48" dur="500" fill="hold"/>
                                        <p:tgtEl>
                                          <p:spTgt spid="4">
                                            <p:txEl>
                                              <p:pRg st="7" end="7"/>
                                            </p:txEl>
                                          </p:spTgt>
                                        </p:tgtEl>
                                        <p:attrNameLst>
                                          <p:attrName>ppt_x</p:attrName>
                                        </p:attrNameLst>
                                      </p:cBhvr>
                                      <p:tavLst>
                                        <p:tav tm="0">
                                          <p:val>
                                            <p:strVal val="#ppt_x"/>
                                          </p:val>
                                        </p:tav>
                                        <p:tav tm="100000">
                                          <p:val>
                                            <p:strVal val="#ppt_x"/>
                                          </p:val>
                                        </p:tav>
                                      </p:tavLst>
                                    </p:anim>
                                    <p:anim calcmode="lin" valueType="num">
                                      <p:cBhvr additive="base">
                                        <p:cTn id="49" dur="500" fill="hold"/>
                                        <p:tgtEl>
                                          <p:spTgt spid="4">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199" y="95721"/>
            <a:ext cx="10515600" cy="555018"/>
          </a:xfrm>
          <a:solidFill>
            <a:schemeClr val="tx2">
              <a:lumMod val="20000"/>
              <a:lumOff val="80000"/>
            </a:schemeClr>
          </a:solidFill>
          <a:ln>
            <a:solidFill>
              <a:schemeClr val="tx2">
                <a:lumMod val="20000"/>
                <a:lumOff val="80000"/>
              </a:schemeClr>
            </a:solidFill>
          </a:ln>
          <a:effectLst>
            <a:outerShdw blurRad="50800" dist="38100" dir="2700000" algn="tl" rotWithShape="0">
              <a:prstClr val="black">
                <a:alpha val="40000"/>
              </a:prstClr>
            </a:outerShdw>
          </a:effectLst>
          <a:scene3d>
            <a:camera prst="orthographicFront"/>
            <a:lightRig rig="threePt" dir="t"/>
          </a:scene3d>
          <a:sp3d>
            <a:bevelT/>
          </a:sp3d>
        </p:spPr>
        <p:txBody>
          <a:bodyPr>
            <a:normAutofit fontScale="90000"/>
          </a:bodyPr>
          <a:lstStyle/>
          <a:p>
            <a:pPr algn="ctr"/>
            <a:r>
              <a:rPr lang="ru-RU" sz="3600" b="1" dirty="0">
                <a:solidFill>
                  <a:srgbClr val="0B375A"/>
                </a:solidFill>
                <a:effectLst>
                  <a:outerShdw blurRad="38100" dist="38100" dir="2700000" algn="tl">
                    <a:srgbClr val="000000">
                      <a:alpha val="43137"/>
                    </a:srgbClr>
                  </a:outerShdw>
                </a:effectLst>
              </a:rPr>
              <a:t>Предварительные вопросы</a:t>
            </a:r>
          </a:p>
        </p:txBody>
      </p:sp>
      <p:sp>
        <p:nvSpPr>
          <p:cNvPr id="4" name="TextBox 3"/>
          <p:cNvSpPr txBox="1"/>
          <p:nvPr/>
        </p:nvSpPr>
        <p:spPr>
          <a:xfrm>
            <a:off x="838372" y="1074928"/>
            <a:ext cx="6923395" cy="4530471"/>
          </a:xfrm>
          <a:prstGeom prst="rect">
            <a:avLst/>
          </a:prstGeom>
          <a:noFill/>
        </p:spPr>
        <p:txBody>
          <a:bodyPr wrap="square" rtlCol="0">
            <a:spAutoFit/>
          </a:bodyPr>
          <a:lstStyle/>
          <a:p>
            <a:pPr algn="just">
              <a:lnSpc>
                <a:spcPct val="90000"/>
              </a:lnSpc>
              <a:spcAft>
                <a:spcPts val="600"/>
              </a:spcAft>
            </a:pPr>
            <a:r>
              <a:rPr lang="ru-RU" sz="2400" b="1" dirty="0">
                <a:solidFill>
                  <a:srgbClr val="002060"/>
                </a:solidFill>
              </a:rPr>
              <a:t>Чтобы сформулировать эти элементы миссии, необходимо предварительно ответить на три взаимосвязанных вопроса:</a:t>
            </a:r>
          </a:p>
          <a:p>
            <a:pPr algn="just">
              <a:lnSpc>
                <a:spcPct val="90000"/>
              </a:lnSpc>
              <a:spcAft>
                <a:spcPts val="600"/>
              </a:spcAft>
            </a:pPr>
            <a:endParaRPr lang="en-US" sz="2400" b="1" dirty="0">
              <a:solidFill>
                <a:srgbClr val="002060"/>
              </a:solidFill>
            </a:endParaRPr>
          </a:p>
          <a:p>
            <a:pPr marL="361950" indent="-361950" algn="just">
              <a:buFont typeface="+mj-lt"/>
              <a:buAutoNum type="arabicPeriod"/>
            </a:pPr>
            <a:r>
              <a:rPr lang="ru-RU" sz="2400" u="sng" dirty="0">
                <a:solidFill>
                  <a:srgbClr val="002060"/>
                </a:solidFill>
              </a:rPr>
              <a:t>Каковы наиболее</a:t>
            </a:r>
            <a:r>
              <a:rPr lang="ru-RU" sz="2400" dirty="0">
                <a:solidFill>
                  <a:srgbClr val="002060"/>
                </a:solidFill>
              </a:rPr>
              <a:t> </a:t>
            </a:r>
            <a:r>
              <a:rPr lang="ru-RU" sz="2400" dirty="0"/>
              <a:t>актуальные потребности рынка, в чем в данный момент больше всего нуждается потребитель?</a:t>
            </a:r>
          </a:p>
          <a:p>
            <a:pPr marL="361950" indent="-361950" algn="just">
              <a:buFont typeface="+mj-lt"/>
              <a:buAutoNum type="arabicPeriod"/>
            </a:pPr>
            <a:r>
              <a:rPr lang="ru-RU" sz="2400" u="sng" dirty="0">
                <a:solidFill>
                  <a:srgbClr val="002060"/>
                </a:solidFill>
              </a:rPr>
              <a:t>Каким образом</a:t>
            </a:r>
            <a:r>
              <a:rPr lang="ru-RU" sz="2400" dirty="0">
                <a:solidFill>
                  <a:srgbClr val="002060"/>
                </a:solidFill>
              </a:rPr>
              <a:t> </a:t>
            </a:r>
            <a:r>
              <a:rPr lang="ru-RU" sz="2400" dirty="0"/>
              <a:t>организация может </a:t>
            </a:r>
            <a:r>
              <a:rPr lang="ru-RU" sz="2400" dirty="0" err="1" smtClean="0"/>
              <a:t>отреагиро-вать</a:t>
            </a:r>
            <a:r>
              <a:rPr lang="ru-RU" sz="2400" dirty="0" smtClean="0"/>
              <a:t> </a:t>
            </a:r>
            <a:r>
              <a:rPr lang="ru-RU" sz="2400" dirty="0"/>
              <a:t>на потребности рынка и в какой степени удовлетворить запросы потребителя?</a:t>
            </a:r>
          </a:p>
          <a:p>
            <a:pPr marL="361950" indent="-361950" algn="just">
              <a:buFont typeface="+mj-lt"/>
              <a:buAutoNum type="arabicPeriod"/>
            </a:pPr>
            <a:r>
              <a:rPr lang="ru-RU" sz="2400" u="sng" dirty="0">
                <a:solidFill>
                  <a:srgbClr val="002060"/>
                </a:solidFill>
              </a:rPr>
              <a:t>В какой степени</a:t>
            </a:r>
            <a:r>
              <a:rPr lang="ru-RU" sz="2400" dirty="0">
                <a:solidFill>
                  <a:srgbClr val="002060"/>
                </a:solidFill>
              </a:rPr>
              <a:t> </a:t>
            </a:r>
            <a:r>
              <a:rPr lang="ru-RU" sz="2400" dirty="0"/>
              <a:t>руководство организации готово бороться за место на рынке?</a:t>
            </a:r>
          </a:p>
        </p:txBody>
      </p:sp>
      <p:pic>
        <p:nvPicPr>
          <p:cNvPr id="5" name="Picture 2">
            <a:extLst>
              <a:ext uri="{FF2B5EF4-FFF2-40B4-BE49-F238E27FC236}">
                <a16:creationId xmlns:a16="http://schemas.microsoft.com/office/drawing/2014/main" id="{1BB7227B-2E54-44C4-B001-1E7D7033AFA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5199" r="10693"/>
          <a:stretch/>
        </p:blipFill>
        <p:spPr bwMode="auto">
          <a:xfrm>
            <a:off x="7697956" y="692571"/>
            <a:ext cx="4104180" cy="6153327"/>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a:noFill/>
          <a:extLst>
            <a:ext uri="{909E8E84-426E-40DD-AFC4-6F175D3DCCD1}">
              <a14:hiddenFill xmlns:a14="http://schemas.microsoft.com/office/drawing/2010/main">
                <a:solidFill>
                  <a:srgbClr val="FFFFFF"/>
                </a:solidFill>
              </a14:hiddenFill>
            </a:ext>
          </a:extLst>
        </p:spPr>
      </p:pic>
      <p:sp>
        <p:nvSpPr>
          <p:cNvPr id="6" name="Овал 5"/>
          <p:cNvSpPr/>
          <p:nvPr/>
        </p:nvSpPr>
        <p:spPr>
          <a:xfrm>
            <a:off x="212650" y="5784112"/>
            <a:ext cx="903768" cy="861237"/>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2334920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Effect transition="in" filter="fade">
                                      <p:cBhvr>
                                        <p:cTn id="11" dur="1000"/>
                                        <p:tgtEl>
                                          <p:spTgt spid="4">
                                            <p:txEl>
                                              <p:pRg st="0" end="0"/>
                                            </p:txEl>
                                          </p:spTgt>
                                        </p:tgtEl>
                                      </p:cBhvr>
                                    </p:animEffect>
                                    <p:anim calcmode="lin" valueType="num">
                                      <p:cBhvr>
                                        <p:cTn id="12"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4">
                                            <p:txEl>
                                              <p:pRg st="2" end="2"/>
                                            </p:txEl>
                                          </p:spTgt>
                                        </p:tgtEl>
                                        <p:attrNameLst>
                                          <p:attrName>style.visibility</p:attrName>
                                        </p:attrNameLst>
                                      </p:cBhvr>
                                      <p:to>
                                        <p:strVal val="visible"/>
                                      </p:to>
                                    </p:set>
                                    <p:anim calcmode="lin" valueType="num">
                                      <p:cBhvr additive="base">
                                        <p:cTn id="18"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4">
                                            <p:txEl>
                                              <p:pRg st="3" end="3"/>
                                            </p:txEl>
                                          </p:spTgt>
                                        </p:tgtEl>
                                        <p:attrNameLst>
                                          <p:attrName>style.visibility</p:attrName>
                                        </p:attrNameLst>
                                      </p:cBhvr>
                                      <p:to>
                                        <p:strVal val="visible"/>
                                      </p:to>
                                    </p:set>
                                    <p:anim calcmode="lin" valueType="num">
                                      <p:cBhvr additive="base">
                                        <p:cTn id="24"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4">
                                            <p:txEl>
                                              <p:pRg st="4" end="4"/>
                                            </p:txEl>
                                          </p:spTgt>
                                        </p:tgtEl>
                                        <p:attrNameLst>
                                          <p:attrName>style.visibility</p:attrName>
                                        </p:attrNameLst>
                                      </p:cBhvr>
                                      <p:to>
                                        <p:strVal val="visible"/>
                                      </p:to>
                                    </p:set>
                                    <p:anim calcmode="lin" valueType="num">
                                      <p:cBhvr additive="base">
                                        <p:cTn id="30"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14338" name="Picture 2" descr="Outdoors Finland » Best Business Ideas in Europe – company formation in  Poland">
            <a:extLst>
              <a:ext uri="{FF2B5EF4-FFF2-40B4-BE49-F238E27FC236}">
                <a16:creationId xmlns:a16="http://schemas.microsoft.com/office/drawing/2014/main" id="{3993377E-AB69-42B4-A5D4-8CBC67901FC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 b="15391"/>
          <a:stretch/>
        </p:blipFill>
        <p:spPr bwMode="auto">
          <a:xfrm>
            <a:off x="20" y="10"/>
            <a:ext cx="12188932" cy="6857990"/>
          </a:xfrm>
          <a:prstGeom prst="rect">
            <a:avLst/>
          </a:prstGeom>
          <a:noFill/>
          <a:extLst>
            <a:ext uri="{909E8E84-426E-40DD-AFC4-6F175D3DCCD1}">
              <a14:hiddenFill xmlns:a14="http://schemas.microsoft.com/office/drawing/2010/main">
                <a:solidFill>
                  <a:srgbClr val="FFFFFF"/>
                </a:solidFill>
              </a14:hiddenFill>
            </a:ext>
          </a:extLst>
        </p:spPr>
      </p:pic>
      <p:sp>
        <p:nvSpPr>
          <p:cNvPr id="71" name="Freeform: Shape 70">
            <a:extLst>
              <a:ext uri="{FF2B5EF4-FFF2-40B4-BE49-F238E27FC236}">
                <a16:creationId xmlns:a16="http://schemas.microsoft.com/office/drawing/2014/main" id="{5E8D2E83-FB3A-40E7-A9E5-7AB389D612B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23809"/>
            <a:ext cx="11016943" cy="2262375"/>
          </a:xfrm>
          <a:custGeom>
            <a:avLst/>
            <a:gdLst>
              <a:gd name="connsiteX0" fmla="*/ 0 w 11016943"/>
              <a:gd name="connsiteY0" fmla="*/ 0 h 2262375"/>
              <a:gd name="connsiteX1" fmla="*/ 9969166 w 11016943"/>
              <a:gd name="connsiteY1" fmla="*/ 0 h 2262375"/>
              <a:gd name="connsiteX2" fmla="*/ 11016943 w 11016943"/>
              <a:gd name="connsiteY2" fmla="*/ 2262375 h 2262375"/>
              <a:gd name="connsiteX3" fmla="*/ 4942050 w 11016943"/>
              <a:gd name="connsiteY3" fmla="*/ 2262375 h 2262375"/>
              <a:gd name="connsiteX4" fmla="*/ 4582160 w 11016943"/>
              <a:gd name="connsiteY4" fmla="*/ 2262375 h 2262375"/>
              <a:gd name="connsiteX5" fmla="*/ 0 w 11016943"/>
              <a:gd name="connsiteY5" fmla="*/ 2262375 h 2262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016943" h="2262375">
                <a:moveTo>
                  <a:pt x="0" y="0"/>
                </a:moveTo>
                <a:lnTo>
                  <a:pt x="9969166" y="0"/>
                </a:lnTo>
                <a:lnTo>
                  <a:pt x="11016943" y="2262375"/>
                </a:lnTo>
                <a:lnTo>
                  <a:pt x="4942050" y="2262375"/>
                </a:lnTo>
                <a:lnTo>
                  <a:pt x="4582160" y="2262375"/>
                </a:lnTo>
                <a:lnTo>
                  <a:pt x="0" y="2262375"/>
                </a:lnTo>
                <a:close/>
              </a:path>
            </a:pathLst>
          </a:custGeom>
          <a:solidFill>
            <a:schemeClr val="bg1">
              <a:lumMod val="85000"/>
              <a:lumOff val="15000"/>
              <a:alpha val="8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449263" indent="-342900">
              <a:buFont typeface="Courier New" pitchFamily="49" charset="0"/>
              <a:buChar char="o"/>
            </a:pPr>
            <a:r>
              <a:rPr lang="ru-RU" sz="2400" b="1" dirty="0">
                <a:solidFill>
                  <a:schemeClr val="tx1"/>
                </a:solidFill>
              </a:rPr>
              <a:t>Определение и распространение миссии организации не является самоцелью. </a:t>
            </a:r>
          </a:p>
          <a:p>
            <a:pPr marL="449263" indent="-342900">
              <a:buFont typeface="Courier New" pitchFamily="49" charset="0"/>
              <a:buChar char="o"/>
            </a:pPr>
            <a:r>
              <a:rPr lang="ru-RU" sz="2400" b="1" dirty="0">
                <a:solidFill>
                  <a:schemeClr val="tx1"/>
                </a:solidFill>
              </a:rPr>
              <a:t>Следствием всей этой деятельности должен стать положительный </a:t>
            </a:r>
            <a:br>
              <a:rPr lang="ru-RU" sz="2400" b="1" dirty="0">
                <a:solidFill>
                  <a:schemeClr val="tx1"/>
                </a:solidFill>
              </a:rPr>
            </a:br>
            <a:r>
              <a:rPr lang="ru-RU" sz="2400" b="1" u="sng" dirty="0" smtClean="0">
                <a:solidFill>
                  <a:schemeClr val="tx1"/>
                </a:solidFill>
              </a:rPr>
              <a:t>имидж</a:t>
            </a:r>
            <a:r>
              <a:rPr lang="ru-RU" sz="2400" b="1" dirty="0">
                <a:solidFill>
                  <a:schemeClr val="tx1"/>
                </a:solidFill>
              </a:rPr>
              <a:t>.</a:t>
            </a:r>
            <a:endParaRPr lang="en-US" sz="2400" b="1" dirty="0">
              <a:solidFill>
                <a:schemeClr val="tx1"/>
              </a:solidFill>
            </a:endParaRPr>
          </a:p>
        </p:txBody>
      </p:sp>
      <p:sp>
        <p:nvSpPr>
          <p:cNvPr id="3" name="Объект 2"/>
          <p:cNvSpPr>
            <a:spLocks noGrp="1"/>
          </p:cNvSpPr>
          <p:nvPr>
            <p:ph idx="1"/>
          </p:nvPr>
        </p:nvSpPr>
        <p:spPr>
          <a:xfrm>
            <a:off x="618063" y="4856921"/>
            <a:ext cx="9565028" cy="1249240"/>
          </a:xfrm>
        </p:spPr>
        <p:txBody>
          <a:bodyPr>
            <a:normAutofit/>
          </a:bodyPr>
          <a:lstStyle/>
          <a:p>
            <a:pPr marL="0" indent="0">
              <a:buNone/>
            </a:pPr>
            <a:endParaRPr lang="ru-RU" sz="1800" b="1" dirty="0"/>
          </a:p>
          <a:p>
            <a:pPr marL="0" indent="0">
              <a:buNone/>
            </a:pPr>
            <a:endParaRPr lang="ru-RU" sz="1800" b="1" dirty="0"/>
          </a:p>
          <a:p>
            <a:pPr marL="0" indent="0">
              <a:buNone/>
            </a:pPr>
            <a:endParaRPr lang="ru-RU" sz="1800" b="1" dirty="0"/>
          </a:p>
          <a:p>
            <a:pPr marL="0" indent="0">
              <a:buNone/>
            </a:pPr>
            <a:endParaRPr lang="ru-RU" sz="1800" b="1" dirty="0"/>
          </a:p>
          <a:p>
            <a:pPr marL="0" indent="0">
              <a:buNone/>
            </a:pPr>
            <a:endParaRPr lang="ru-RU" sz="1800" b="1" dirty="0"/>
          </a:p>
          <a:p>
            <a:pPr>
              <a:buFont typeface="Wingdings" panose="05000000000000000000" pitchFamily="2" charset="2"/>
              <a:buChar char="Ø"/>
            </a:pPr>
            <a:endParaRPr lang="ru-RU" sz="1800" dirty="0"/>
          </a:p>
        </p:txBody>
      </p:sp>
      <p:sp>
        <p:nvSpPr>
          <p:cNvPr id="8" name="TextBox 7">
            <a:extLst>
              <a:ext uri="{FF2B5EF4-FFF2-40B4-BE49-F238E27FC236}">
                <a16:creationId xmlns:a16="http://schemas.microsoft.com/office/drawing/2014/main" id="{579AA198-2A75-4DD4-8832-407C37F2CC26}"/>
              </a:ext>
            </a:extLst>
          </p:cNvPr>
          <p:cNvSpPr txBox="1"/>
          <p:nvPr/>
        </p:nvSpPr>
        <p:spPr>
          <a:xfrm>
            <a:off x="6286538" y="2443701"/>
            <a:ext cx="5172294" cy="156966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rtlCol="0">
            <a:spAutoFit/>
          </a:bodyPr>
          <a:lstStyle/>
          <a:p>
            <a:r>
              <a:rPr lang="en-US" sz="9600" dirty="0">
                <a:solidFill>
                  <a:schemeClr val="bg1"/>
                </a:solidFill>
              </a:rPr>
              <a:t>I M A G E</a:t>
            </a:r>
          </a:p>
        </p:txBody>
      </p:sp>
    </p:spTree>
    <p:extLst>
      <p:ext uri="{BB962C8B-B14F-4D97-AF65-F5344CB8AC3E}">
        <p14:creationId xmlns:p14="http://schemas.microsoft.com/office/powerpoint/2010/main" val="3446564510"/>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192" y="5271906"/>
            <a:ext cx="2519916" cy="1584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Заголовок 1"/>
          <p:cNvSpPr>
            <a:spLocks noGrp="1"/>
          </p:cNvSpPr>
          <p:nvPr>
            <p:ph type="title"/>
          </p:nvPr>
        </p:nvSpPr>
        <p:spPr>
          <a:xfrm>
            <a:off x="838199" y="95721"/>
            <a:ext cx="10515600" cy="555018"/>
          </a:xfrm>
          <a:solidFill>
            <a:schemeClr val="tx2">
              <a:lumMod val="20000"/>
              <a:lumOff val="80000"/>
            </a:schemeClr>
          </a:solidFill>
          <a:ln>
            <a:solidFill>
              <a:schemeClr val="tx2">
                <a:lumMod val="20000"/>
                <a:lumOff val="80000"/>
              </a:schemeClr>
            </a:solidFill>
          </a:ln>
          <a:effectLst>
            <a:outerShdw blurRad="50800" dist="38100" dir="2700000" algn="tl" rotWithShape="0">
              <a:prstClr val="black">
                <a:alpha val="40000"/>
              </a:prstClr>
            </a:outerShdw>
          </a:effectLst>
          <a:scene3d>
            <a:camera prst="orthographicFront"/>
            <a:lightRig rig="threePt" dir="t"/>
          </a:scene3d>
          <a:sp3d>
            <a:bevelT/>
          </a:sp3d>
        </p:spPr>
        <p:txBody>
          <a:bodyPr>
            <a:normAutofit fontScale="90000"/>
          </a:bodyPr>
          <a:lstStyle/>
          <a:p>
            <a:pPr algn="ctr"/>
            <a:r>
              <a:rPr lang="ru-RU" sz="3600" b="1" dirty="0" smtClean="0">
                <a:solidFill>
                  <a:srgbClr val="0B375A"/>
                </a:solidFill>
                <a:effectLst>
                  <a:outerShdw blurRad="38100" dist="38100" dir="2700000" algn="tl">
                    <a:srgbClr val="000000">
                      <a:alpha val="43137"/>
                    </a:srgbClr>
                  </a:outerShdw>
                </a:effectLst>
              </a:rPr>
              <a:t>Имидж компании</a:t>
            </a:r>
            <a:endParaRPr lang="ru-RU" sz="3600" b="1" dirty="0">
              <a:solidFill>
                <a:srgbClr val="0B375A"/>
              </a:solidFill>
              <a:effectLst>
                <a:outerShdw blurRad="38100" dist="38100" dir="2700000" algn="tl">
                  <a:srgbClr val="000000">
                    <a:alpha val="43137"/>
                  </a:srgbClr>
                </a:outerShdw>
              </a:effectLst>
            </a:endParaRPr>
          </a:p>
        </p:txBody>
      </p:sp>
      <p:sp>
        <p:nvSpPr>
          <p:cNvPr id="5" name="TextBox 4"/>
          <p:cNvSpPr txBox="1"/>
          <p:nvPr/>
        </p:nvSpPr>
        <p:spPr>
          <a:xfrm>
            <a:off x="669848" y="979239"/>
            <a:ext cx="10728251" cy="4154984"/>
          </a:xfrm>
          <a:prstGeom prst="rect">
            <a:avLst/>
          </a:prstGeom>
          <a:noFill/>
        </p:spPr>
        <p:txBody>
          <a:bodyPr wrap="square" rtlCol="0">
            <a:spAutoFit/>
          </a:bodyPr>
          <a:lstStyle/>
          <a:p>
            <a:pPr algn="ctr"/>
            <a:r>
              <a:rPr lang="ru-RU" sz="2400" b="1" u="sng" dirty="0">
                <a:solidFill>
                  <a:srgbClr val="002060"/>
                </a:solidFill>
              </a:rPr>
              <a:t>Имидж</a:t>
            </a:r>
            <a:r>
              <a:rPr lang="ru-RU" sz="2400" b="1" dirty="0">
                <a:solidFill>
                  <a:srgbClr val="002060"/>
                </a:solidFill>
              </a:rPr>
              <a:t> – совокупное мнение об организации широких слоев общественности. </a:t>
            </a:r>
            <a:endParaRPr lang="ru-RU" sz="2400" b="1" dirty="0" smtClean="0">
              <a:solidFill>
                <a:srgbClr val="002060"/>
              </a:solidFill>
            </a:endParaRPr>
          </a:p>
          <a:p>
            <a:pPr algn="ctr"/>
            <a:endParaRPr lang="ru-RU" sz="2400" b="1" dirty="0">
              <a:solidFill>
                <a:srgbClr val="002060"/>
              </a:solidFill>
            </a:endParaRPr>
          </a:p>
          <a:p>
            <a:pPr algn="just"/>
            <a:r>
              <a:rPr lang="ru-RU" sz="2400" b="1" dirty="0" smtClean="0">
                <a:solidFill>
                  <a:srgbClr val="002060"/>
                </a:solidFill>
              </a:rPr>
              <a:t>Благоприятный </a:t>
            </a:r>
            <a:r>
              <a:rPr lang="ru-RU" sz="2400" b="1" dirty="0">
                <a:solidFill>
                  <a:srgbClr val="002060"/>
                </a:solidFill>
              </a:rPr>
              <a:t>для организации имидж обладает </a:t>
            </a:r>
            <a:r>
              <a:rPr lang="ru-RU" sz="2400" b="1" dirty="0" smtClean="0">
                <a:solidFill>
                  <a:srgbClr val="002060"/>
                </a:solidFill>
              </a:rPr>
              <a:t>следующими характеристиками</a:t>
            </a:r>
            <a:r>
              <a:rPr lang="ru-RU" sz="2400" b="1" dirty="0">
                <a:solidFill>
                  <a:srgbClr val="002060"/>
                </a:solidFill>
              </a:rPr>
              <a:t>:</a:t>
            </a:r>
          </a:p>
          <a:p>
            <a:pPr marL="342900" lvl="0" indent="-342900" algn="just">
              <a:buFont typeface="Courier New" pitchFamily="49" charset="0"/>
              <a:buChar char="o"/>
            </a:pPr>
            <a:r>
              <a:rPr lang="ru-RU" sz="2400" b="1" dirty="0" smtClean="0">
                <a:solidFill>
                  <a:srgbClr val="002060"/>
                </a:solidFill>
              </a:rPr>
              <a:t>адекватность</a:t>
            </a:r>
            <a:r>
              <a:rPr lang="ru-RU" sz="2400" dirty="0" smtClean="0"/>
              <a:t> </a:t>
            </a:r>
            <a:r>
              <a:rPr lang="ru-RU" sz="2400" dirty="0"/>
              <a:t>– формируемый имидж должен соответствовать реальности;</a:t>
            </a:r>
          </a:p>
          <a:p>
            <a:pPr marL="342900" lvl="0" indent="-342900" algn="just">
              <a:buFont typeface="Courier New" pitchFamily="49" charset="0"/>
              <a:buChar char="o"/>
            </a:pPr>
            <a:r>
              <a:rPr lang="ru-RU" sz="2400" b="1" dirty="0">
                <a:solidFill>
                  <a:srgbClr val="002060"/>
                </a:solidFill>
              </a:rPr>
              <a:t>оригинальность</a:t>
            </a:r>
            <a:r>
              <a:rPr lang="ru-RU" sz="2400" dirty="0"/>
              <a:t> – организация должна быть узнаваемой, легко распознаваться среди множества других организаций; </a:t>
            </a:r>
            <a:endParaRPr lang="ru-RU" sz="2400" dirty="0" smtClean="0"/>
          </a:p>
          <a:p>
            <a:pPr marL="342900" lvl="0" indent="-342900" algn="just">
              <a:buFont typeface="Courier New" pitchFamily="49" charset="0"/>
              <a:buChar char="o"/>
            </a:pPr>
            <a:r>
              <a:rPr lang="ru-RU" sz="2400" b="1" dirty="0" smtClean="0">
                <a:solidFill>
                  <a:srgbClr val="002060"/>
                </a:solidFill>
              </a:rPr>
              <a:t>пластичность</a:t>
            </a:r>
            <a:r>
              <a:rPr lang="ru-RU" sz="2400" dirty="0" smtClean="0"/>
              <a:t> </a:t>
            </a:r>
            <a:r>
              <a:rPr lang="ru-RU" sz="2400" dirty="0"/>
              <a:t>– способность оперативно реагировать на изменения окружающей среды и модифицироваться при сохранении узнаваемости;</a:t>
            </a:r>
          </a:p>
          <a:p>
            <a:pPr marL="342900" lvl="0" indent="-342900" algn="just">
              <a:buFont typeface="Courier New" pitchFamily="49" charset="0"/>
              <a:buChar char="o"/>
            </a:pPr>
            <a:r>
              <a:rPr lang="ru-RU" sz="2400" b="1" dirty="0">
                <a:solidFill>
                  <a:srgbClr val="002060"/>
                </a:solidFill>
              </a:rPr>
              <a:t>адресность</a:t>
            </a:r>
            <a:r>
              <a:rPr lang="ru-RU" sz="2400" dirty="0"/>
              <a:t> – направленность на конкретную группу потребителей, которую организация рассматривает как своих потенциальных клиентов</a:t>
            </a:r>
            <a:r>
              <a:rPr lang="ru-RU" sz="2400" dirty="0" smtClean="0"/>
              <a:t>.</a:t>
            </a:r>
            <a:endParaRPr lang="ru-RU" sz="24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14121" y="5273720"/>
            <a:ext cx="2484777" cy="1584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37496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animEffect transition="in" filter="fade">
                                      <p:cBhvr>
                                        <p:cTn id="11" dur="1000"/>
                                        <p:tgtEl>
                                          <p:spTgt spid="5">
                                            <p:txEl>
                                              <p:pRg st="0" end="0"/>
                                            </p:txEl>
                                          </p:spTgt>
                                        </p:tgtEl>
                                      </p:cBhvr>
                                    </p:animEffect>
                                    <p:anim calcmode="lin" valueType="num">
                                      <p:cBhvr>
                                        <p:cTn id="12"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5">
                                            <p:txEl>
                                              <p:pRg st="2" end="2"/>
                                            </p:txEl>
                                          </p:spTgt>
                                        </p:tgtEl>
                                        <p:attrNameLst>
                                          <p:attrName>style.visibility</p:attrName>
                                        </p:attrNameLst>
                                      </p:cBhvr>
                                      <p:to>
                                        <p:strVal val="visible"/>
                                      </p:to>
                                    </p:set>
                                    <p:animEffect transition="in" filter="fade">
                                      <p:cBhvr>
                                        <p:cTn id="18" dur="1000"/>
                                        <p:tgtEl>
                                          <p:spTgt spid="5">
                                            <p:txEl>
                                              <p:pRg st="2" end="2"/>
                                            </p:txEl>
                                          </p:spTgt>
                                        </p:tgtEl>
                                      </p:cBhvr>
                                    </p:animEffect>
                                    <p:anim calcmode="lin" valueType="num">
                                      <p:cBhvr>
                                        <p:cTn id="19"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0"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nodeType="click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animEffect transition="in" filter="barn(inVertical)">
                                      <p:cBhvr>
                                        <p:cTn id="25" dur="500"/>
                                        <p:tgtEl>
                                          <p:spTgt spid="5">
                                            <p:txEl>
                                              <p:pRg st="3" end="3"/>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nodeType="clickEffect">
                                  <p:stCondLst>
                                    <p:cond delay="0"/>
                                  </p:stCondLst>
                                  <p:childTnLst>
                                    <p:set>
                                      <p:cBhvr>
                                        <p:cTn id="29" dur="1" fill="hold">
                                          <p:stCondLst>
                                            <p:cond delay="0"/>
                                          </p:stCondLst>
                                        </p:cTn>
                                        <p:tgtEl>
                                          <p:spTgt spid="5">
                                            <p:txEl>
                                              <p:pRg st="4" end="4"/>
                                            </p:txEl>
                                          </p:spTgt>
                                        </p:tgtEl>
                                        <p:attrNameLst>
                                          <p:attrName>style.visibility</p:attrName>
                                        </p:attrNameLst>
                                      </p:cBhvr>
                                      <p:to>
                                        <p:strVal val="visible"/>
                                      </p:to>
                                    </p:set>
                                    <p:animEffect transition="in" filter="barn(inVertical)">
                                      <p:cBhvr>
                                        <p:cTn id="30" dur="500"/>
                                        <p:tgtEl>
                                          <p:spTgt spid="5">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nodeType="clickEffect">
                                  <p:stCondLst>
                                    <p:cond delay="0"/>
                                  </p:stCondLst>
                                  <p:childTnLst>
                                    <p:set>
                                      <p:cBhvr>
                                        <p:cTn id="34" dur="1" fill="hold">
                                          <p:stCondLst>
                                            <p:cond delay="0"/>
                                          </p:stCondLst>
                                        </p:cTn>
                                        <p:tgtEl>
                                          <p:spTgt spid="5">
                                            <p:txEl>
                                              <p:pRg st="5" end="5"/>
                                            </p:txEl>
                                          </p:spTgt>
                                        </p:tgtEl>
                                        <p:attrNameLst>
                                          <p:attrName>style.visibility</p:attrName>
                                        </p:attrNameLst>
                                      </p:cBhvr>
                                      <p:to>
                                        <p:strVal val="visible"/>
                                      </p:to>
                                    </p:set>
                                    <p:animEffect transition="in" filter="barn(inVertical)">
                                      <p:cBhvr>
                                        <p:cTn id="35" dur="500"/>
                                        <p:tgtEl>
                                          <p:spTgt spid="5">
                                            <p:txEl>
                                              <p:pRg st="5" end="5"/>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nodeType="clickEffect">
                                  <p:stCondLst>
                                    <p:cond delay="0"/>
                                  </p:stCondLst>
                                  <p:childTnLst>
                                    <p:set>
                                      <p:cBhvr>
                                        <p:cTn id="39" dur="1" fill="hold">
                                          <p:stCondLst>
                                            <p:cond delay="0"/>
                                          </p:stCondLst>
                                        </p:cTn>
                                        <p:tgtEl>
                                          <p:spTgt spid="5">
                                            <p:txEl>
                                              <p:pRg st="6" end="6"/>
                                            </p:txEl>
                                          </p:spTgt>
                                        </p:tgtEl>
                                        <p:attrNameLst>
                                          <p:attrName>style.visibility</p:attrName>
                                        </p:attrNameLst>
                                      </p:cBhvr>
                                      <p:to>
                                        <p:strVal val="visible"/>
                                      </p:to>
                                    </p:set>
                                    <p:animEffect transition="in" filter="barn(inVertical)">
                                      <p:cBhvr>
                                        <p:cTn id="40" dur="5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199" y="95721"/>
            <a:ext cx="10515600" cy="555018"/>
          </a:xfrm>
          <a:solidFill>
            <a:schemeClr val="tx2">
              <a:lumMod val="20000"/>
              <a:lumOff val="80000"/>
            </a:schemeClr>
          </a:solidFill>
          <a:ln>
            <a:solidFill>
              <a:schemeClr val="tx2">
                <a:lumMod val="20000"/>
                <a:lumOff val="80000"/>
              </a:schemeClr>
            </a:solidFill>
          </a:ln>
          <a:effectLst>
            <a:outerShdw blurRad="50800" dist="38100" dir="2700000" algn="tl" rotWithShape="0">
              <a:prstClr val="black">
                <a:alpha val="40000"/>
              </a:prstClr>
            </a:outerShdw>
          </a:effectLst>
          <a:scene3d>
            <a:camera prst="orthographicFront"/>
            <a:lightRig rig="threePt" dir="t"/>
          </a:scene3d>
          <a:sp3d>
            <a:bevelT/>
          </a:sp3d>
        </p:spPr>
        <p:txBody>
          <a:bodyPr>
            <a:normAutofit fontScale="90000"/>
          </a:bodyPr>
          <a:lstStyle/>
          <a:p>
            <a:pPr algn="ctr"/>
            <a:r>
              <a:rPr lang="ru-RU" sz="3600" b="1" dirty="0" smtClean="0">
                <a:solidFill>
                  <a:srgbClr val="0B375A"/>
                </a:solidFill>
                <a:effectLst>
                  <a:outerShdw blurRad="38100" dist="38100" dir="2700000" algn="tl">
                    <a:srgbClr val="000000">
                      <a:alpha val="43137"/>
                    </a:srgbClr>
                  </a:outerShdw>
                </a:effectLst>
              </a:rPr>
              <a:t>Цели развития компании</a:t>
            </a:r>
            <a:endParaRPr lang="ru-RU" sz="3600" b="1" dirty="0">
              <a:solidFill>
                <a:srgbClr val="0B375A"/>
              </a:solidFill>
              <a:effectLst>
                <a:outerShdw blurRad="38100" dist="38100" dir="2700000" algn="tl">
                  <a:srgbClr val="000000">
                    <a:alpha val="43137"/>
                  </a:srgbClr>
                </a:outerShdw>
              </a:effectLst>
            </a:endParaRPr>
          </a:p>
        </p:txBody>
      </p:sp>
      <p:sp>
        <p:nvSpPr>
          <p:cNvPr id="5" name="TextBox 4"/>
          <p:cNvSpPr txBox="1"/>
          <p:nvPr/>
        </p:nvSpPr>
        <p:spPr>
          <a:xfrm>
            <a:off x="669848" y="979239"/>
            <a:ext cx="10728251" cy="4154984"/>
          </a:xfrm>
          <a:prstGeom prst="rect">
            <a:avLst/>
          </a:prstGeom>
          <a:noFill/>
        </p:spPr>
        <p:txBody>
          <a:bodyPr wrap="square" rtlCol="0">
            <a:spAutoFit/>
          </a:bodyPr>
          <a:lstStyle/>
          <a:p>
            <a:pPr marL="342900" indent="-342900" algn="just">
              <a:buFont typeface="Wingdings" pitchFamily="2" charset="2"/>
              <a:buChar char="Ø"/>
            </a:pPr>
            <a:r>
              <a:rPr lang="ru-RU" sz="2400" b="1" dirty="0">
                <a:solidFill>
                  <a:srgbClr val="002060"/>
                </a:solidFill>
              </a:rPr>
              <a:t>Любая сознательная деятельность</a:t>
            </a:r>
            <a:r>
              <a:rPr lang="ru-RU" sz="2400" dirty="0"/>
              <a:t> подразумевает ориентацию на достижение результата и соответственно наличие </a:t>
            </a:r>
            <a:r>
              <a:rPr lang="ru-RU" sz="2400" b="1" dirty="0">
                <a:solidFill>
                  <a:srgbClr val="002060"/>
                </a:solidFill>
              </a:rPr>
              <a:t>целей</a:t>
            </a:r>
            <a:r>
              <a:rPr lang="ru-RU" sz="2400" dirty="0"/>
              <a:t>. В общенаучном плане </a:t>
            </a:r>
            <a:r>
              <a:rPr lang="ru-RU" sz="2400" b="1" dirty="0">
                <a:solidFill>
                  <a:srgbClr val="002060"/>
                </a:solidFill>
              </a:rPr>
              <a:t>цель</a:t>
            </a:r>
            <a:r>
              <a:rPr lang="ru-RU" sz="2400" dirty="0"/>
              <a:t> можно рассматривать как ожидаемый результат сознательной деятельности. </a:t>
            </a:r>
          </a:p>
          <a:p>
            <a:pPr marL="342900" indent="-342900" algn="just">
              <a:buFont typeface="Wingdings" pitchFamily="2" charset="2"/>
              <a:buChar char="Ø"/>
            </a:pPr>
            <a:r>
              <a:rPr lang="ru-RU" sz="2400" b="1" dirty="0">
                <a:solidFill>
                  <a:srgbClr val="002060"/>
                </a:solidFill>
              </a:rPr>
              <a:t>Цель развития организации</a:t>
            </a:r>
            <a:r>
              <a:rPr lang="ru-RU" sz="2400" b="1" dirty="0">
                <a:solidFill>
                  <a:schemeClr val="accent2">
                    <a:lumMod val="50000"/>
                  </a:schemeClr>
                </a:solidFill>
              </a:rPr>
              <a:t> </a:t>
            </a:r>
            <a:r>
              <a:rPr lang="ru-RU" sz="2400" dirty="0"/>
              <a:t>– конкретное состояние организации в определенном будущем, достижение которого является желательным, на что направляются все усилия субъекта управления.</a:t>
            </a:r>
          </a:p>
          <a:p>
            <a:pPr marL="342900" indent="-342900" algn="just">
              <a:buFont typeface="Wingdings" pitchFamily="2" charset="2"/>
              <a:buChar char="Ø"/>
            </a:pPr>
            <a:r>
              <a:rPr lang="ru-RU" sz="2400" b="1" dirty="0">
                <a:solidFill>
                  <a:srgbClr val="002060"/>
                </a:solidFill>
              </a:rPr>
              <a:t>Цель</a:t>
            </a:r>
            <a:r>
              <a:rPr lang="ru-RU" sz="2400" dirty="0"/>
              <a:t> является значительно более конкретным понятием, нежели миссия, и, как правило, выступает исходной категорией в процессе принятия управленческих решений, осуществления планирования и последующего контроля.</a:t>
            </a:r>
          </a:p>
        </p:txBody>
      </p:sp>
      <p:pic>
        <p:nvPicPr>
          <p:cNvPr id="6" name="Picture 2" descr="5 Ways to Set Clear and Focused Team Goals – TLNT">
            <a:extLst>
              <a:ext uri="{FF2B5EF4-FFF2-40B4-BE49-F238E27FC236}">
                <a16:creationId xmlns:a16="http://schemas.microsoft.com/office/drawing/2014/main" id="{40298D3D-7124-433D-A534-178CF967107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28952" b="25453"/>
          <a:stretch/>
        </p:blipFill>
        <p:spPr bwMode="auto">
          <a:xfrm>
            <a:off x="-1" y="5026330"/>
            <a:ext cx="7187609" cy="1830591"/>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1051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animEffect transition="in" filter="fade">
                                      <p:cBhvr>
                                        <p:cTn id="11" dur="1000"/>
                                        <p:tgtEl>
                                          <p:spTgt spid="5">
                                            <p:txEl>
                                              <p:pRg st="0" end="0"/>
                                            </p:txEl>
                                          </p:spTgt>
                                        </p:tgtEl>
                                      </p:cBhvr>
                                    </p:animEffect>
                                    <p:anim calcmode="lin" valueType="num">
                                      <p:cBhvr>
                                        <p:cTn id="12"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5">
                                            <p:txEl>
                                              <p:pRg st="1" end="1"/>
                                            </p:txEl>
                                          </p:spTgt>
                                        </p:tgtEl>
                                        <p:attrNameLst>
                                          <p:attrName>style.visibility</p:attrName>
                                        </p:attrNameLst>
                                      </p:cBhvr>
                                      <p:to>
                                        <p:strVal val="visible"/>
                                      </p:to>
                                    </p:set>
                                    <p:animEffect transition="in" filter="fade">
                                      <p:cBhvr>
                                        <p:cTn id="18" dur="1000"/>
                                        <p:tgtEl>
                                          <p:spTgt spid="5">
                                            <p:txEl>
                                              <p:pRg st="1" end="1"/>
                                            </p:txEl>
                                          </p:spTgt>
                                        </p:tgtEl>
                                      </p:cBhvr>
                                    </p:animEffect>
                                    <p:anim calcmode="lin" valueType="num">
                                      <p:cBhvr>
                                        <p:cTn id="19"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20"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5">
                                            <p:txEl>
                                              <p:pRg st="2" end="2"/>
                                            </p:txEl>
                                          </p:spTgt>
                                        </p:tgtEl>
                                        <p:attrNameLst>
                                          <p:attrName>style.visibility</p:attrName>
                                        </p:attrNameLst>
                                      </p:cBhvr>
                                      <p:to>
                                        <p:strVal val="visible"/>
                                      </p:to>
                                    </p:set>
                                    <p:animEffect transition="in" filter="fade">
                                      <p:cBhvr>
                                        <p:cTn id="25" dur="1000"/>
                                        <p:tgtEl>
                                          <p:spTgt spid="5">
                                            <p:txEl>
                                              <p:pRg st="2" end="2"/>
                                            </p:txEl>
                                          </p:spTgt>
                                        </p:tgtEl>
                                      </p:cBhvr>
                                    </p:animEffect>
                                    <p:anim calcmode="lin" valueType="num">
                                      <p:cBhvr>
                                        <p:cTn id="26"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7"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a:extLst>
              <a:ext uri="{FF2B5EF4-FFF2-40B4-BE49-F238E27FC236}">
                <a16:creationId xmlns:a16="http://schemas.microsoft.com/office/drawing/2014/main" id="{1284AB06-0C36-4A5F-94FE-6F9AF6596B4A}"/>
              </a:ext>
            </a:extLst>
          </p:cNvPr>
          <p:cNvPicPr>
            <a:picLocks noChangeAspect="1"/>
          </p:cNvPicPr>
          <p:nvPr/>
        </p:nvPicPr>
        <p:blipFill rotWithShape="1">
          <a:blip r:embed="rId2"/>
          <a:srcRect l="6922" r="5253"/>
          <a:stretch/>
        </p:blipFill>
        <p:spPr>
          <a:xfrm>
            <a:off x="6687198" y="979240"/>
            <a:ext cx="5111397" cy="5878782"/>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
        <p:nvSpPr>
          <p:cNvPr id="3" name="Овал 2"/>
          <p:cNvSpPr/>
          <p:nvPr/>
        </p:nvSpPr>
        <p:spPr>
          <a:xfrm>
            <a:off x="212650" y="5784112"/>
            <a:ext cx="903768" cy="861237"/>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Заголовок 1"/>
          <p:cNvSpPr>
            <a:spLocks noGrp="1"/>
          </p:cNvSpPr>
          <p:nvPr>
            <p:ph type="title"/>
          </p:nvPr>
        </p:nvSpPr>
        <p:spPr>
          <a:xfrm>
            <a:off x="838199" y="95721"/>
            <a:ext cx="10515600" cy="555018"/>
          </a:xfrm>
          <a:solidFill>
            <a:schemeClr val="tx2">
              <a:lumMod val="20000"/>
              <a:lumOff val="80000"/>
            </a:schemeClr>
          </a:solidFill>
          <a:ln>
            <a:solidFill>
              <a:schemeClr val="tx2">
                <a:lumMod val="20000"/>
                <a:lumOff val="80000"/>
              </a:schemeClr>
            </a:solidFill>
          </a:ln>
          <a:effectLst>
            <a:outerShdw blurRad="50800" dist="38100" dir="2700000" algn="tl" rotWithShape="0">
              <a:prstClr val="black">
                <a:alpha val="40000"/>
              </a:prstClr>
            </a:outerShdw>
          </a:effectLst>
          <a:scene3d>
            <a:camera prst="orthographicFront"/>
            <a:lightRig rig="threePt" dir="t"/>
          </a:scene3d>
          <a:sp3d>
            <a:bevelT/>
          </a:sp3d>
        </p:spPr>
        <p:txBody>
          <a:bodyPr>
            <a:normAutofit fontScale="90000"/>
          </a:bodyPr>
          <a:lstStyle/>
          <a:p>
            <a:pPr algn="ctr"/>
            <a:r>
              <a:rPr lang="ru-RU" sz="3600" b="1" dirty="0" smtClean="0">
                <a:solidFill>
                  <a:srgbClr val="0B375A"/>
                </a:solidFill>
                <a:effectLst>
                  <a:outerShdw blurRad="38100" dist="38100" dir="2700000" algn="tl">
                    <a:srgbClr val="000000">
                      <a:alpha val="43137"/>
                    </a:srgbClr>
                  </a:outerShdw>
                </a:effectLst>
              </a:rPr>
              <a:t>Различные цели</a:t>
            </a:r>
            <a:endParaRPr lang="ru-RU" sz="3600" b="1" dirty="0">
              <a:solidFill>
                <a:srgbClr val="0B375A"/>
              </a:solidFill>
              <a:effectLst>
                <a:outerShdw blurRad="38100" dist="38100" dir="2700000" algn="tl">
                  <a:srgbClr val="000000">
                    <a:alpha val="43137"/>
                  </a:srgbClr>
                </a:outerShdw>
              </a:effectLst>
            </a:endParaRPr>
          </a:p>
        </p:txBody>
      </p:sp>
      <p:sp>
        <p:nvSpPr>
          <p:cNvPr id="5" name="TextBox 4"/>
          <p:cNvSpPr txBox="1"/>
          <p:nvPr/>
        </p:nvSpPr>
        <p:spPr>
          <a:xfrm>
            <a:off x="754911" y="1138734"/>
            <a:ext cx="6169751" cy="830997"/>
          </a:xfrm>
          <a:prstGeom prst="rect">
            <a:avLst/>
          </a:prstGeom>
          <a:noFill/>
        </p:spPr>
        <p:txBody>
          <a:bodyPr wrap="square" rtlCol="0">
            <a:spAutoFit/>
          </a:bodyPr>
          <a:lstStyle/>
          <a:p>
            <a:pPr algn="just"/>
            <a:r>
              <a:rPr lang="ru-RU" sz="2400" b="1" dirty="0">
                <a:solidFill>
                  <a:srgbClr val="002060"/>
                </a:solidFill>
              </a:rPr>
              <a:t>Увеличение стоимости активов организации </a:t>
            </a:r>
            <a:endParaRPr lang="ru-RU" sz="2400" b="1" dirty="0" smtClean="0">
              <a:solidFill>
                <a:srgbClr val="002060"/>
              </a:solidFill>
            </a:endParaRPr>
          </a:p>
          <a:p>
            <a:pPr algn="just"/>
            <a:r>
              <a:rPr lang="ru-RU" sz="2400" b="1" dirty="0" smtClean="0">
                <a:solidFill>
                  <a:srgbClr val="002060"/>
                </a:solidFill>
              </a:rPr>
              <a:t>– самый </a:t>
            </a:r>
            <a:r>
              <a:rPr lang="ru-RU" sz="2400" b="1" dirty="0">
                <a:solidFill>
                  <a:srgbClr val="002060"/>
                </a:solidFill>
              </a:rPr>
              <a:t>распространенный показатель.</a:t>
            </a:r>
            <a:r>
              <a:rPr lang="ru-RU" sz="2400" dirty="0">
                <a:solidFill>
                  <a:srgbClr val="002060"/>
                </a:solidFill>
              </a:rPr>
              <a:t> </a:t>
            </a:r>
            <a:endParaRPr lang="ru-RU" sz="2400" dirty="0" smtClean="0">
              <a:solidFill>
                <a:srgbClr val="002060"/>
              </a:solidFill>
            </a:endParaRPr>
          </a:p>
        </p:txBody>
      </p:sp>
      <p:sp>
        <p:nvSpPr>
          <p:cNvPr id="8" name="TextBox 7"/>
          <p:cNvSpPr txBox="1"/>
          <p:nvPr/>
        </p:nvSpPr>
        <p:spPr>
          <a:xfrm>
            <a:off x="811615" y="2513929"/>
            <a:ext cx="6017350" cy="3046988"/>
          </a:xfrm>
          <a:prstGeom prst="rect">
            <a:avLst/>
          </a:prstGeom>
          <a:noFill/>
        </p:spPr>
        <p:txBody>
          <a:bodyPr wrap="square" rtlCol="0">
            <a:spAutoFit/>
          </a:bodyPr>
          <a:lstStyle/>
          <a:p>
            <a:pPr algn="just"/>
            <a:r>
              <a:rPr lang="ru-RU" sz="2400" b="1" dirty="0" smtClean="0">
                <a:solidFill>
                  <a:srgbClr val="C00000"/>
                </a:solidFill>
              </a:rPr>
              <a:t>Например:</a:t>
            </a:r>
            <a:r>
              <a:rPr lang="ru-RU" sz="2400" dirty="0" smtClean="0"/>
              <a:t> </a:t>
            </a:r>
          </a:p>
          <a:p>
            <a:pPr algn="just"/>
            <a:endParaRPr lang="ru-RU" sz="2400" dirty="0"/>
          </a:p>
          <a:p>
            <a:pPr algn="just"/>
            <a:r>
              <a:rPr lang="ru-RU" sz="2400" dirty="0"/>
              <a:t>М</a:t>
            </a:r>
            <a:r>
              <a:rPr lang="ru-RU" sz="2400" dirty="0" smtClean="0"/>
              <a:t>еталлургический </a:t>
            </a:r>
            <a:r>
              <a:rPr lang="ru-RU" sz="2400" dirty="0"/>
              <a:t>завод планирует в течение 3–5 лет построить еще одну электроплавильную печь, энергетическая компания – ввести в действие новый энергоблок, туристская компания – освоить новый маршрут и т. д.</a:t>
            </a:r>
          </a:p>
        </p:txBody>
      </p:sp>
    </p:spTree>
    <p:extLst>
      <p:ext uri="{BB962C8B-B14F-4D97-AF65-F5344CB8AC3E}">
        <p14:creationId xmlns:p14="http://schemas.microsoft.com/office/powerpoint/2010/main" val="1499455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animEffect transition="in" filter="fade">
                                      <p:cBhvr>
                                        <p:cTn id="11" dur="1000"/>
                                        <p:tgtEl>
                                          <p:spTgt spid="5">
                                            <p:txEl>
                                              <p:pRg st="0" end="0"/>
                                            </p:txEl>
                                          </p:spTgt>
                                        </p:tgtEl>
                                      </p:cBhvr>
                                    </p:animEffect>
                                    <p:anim calcmode="lin" valueType="num">
                                      <p:cBhvr>
                                        <p:cTn id="12"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5">
                                            <p:txEl>
                                              <p:pRg st="0" end="0"/>
                                            </p:txEl>
                                          </p:spTgt>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5">
                                            <p:txEl>
                                              <p:pRg st="1" end="1"/>
                                            </p:txEl>
                                          </p:spTgt>
                                        </p:tgtEl>
                                        <p:attrNameLst>
                                          <p:attrName>style.visibility</p:attrName>
                                        </p:attrNameLst>
                                      </p:cBhvr>
                                      <p:to>
                                        <p:strVal val="visible"/>
                                      </p:to>
                                    </p:set>
                                    <p:animEffect transition="in" filter="fade">
                                      <p:cBhvr>
                                        <p:cTn id="16" dur="1000"/>
                                        <p:tgtEl>
                                          <p:spTgt spid="5">
                                            <p:txEl>
                                              <p:pRg st="1" end="1"/>
                                            </p:txEl>
                                          </p:spTgt>
                                        </p:tgtEl>
                                      </p:cBhvr>
                                    </p:animEffect>
                                    <p:anim calcmode="lin" valueType="num">
                                      <p:cBhvr>
                                        <p:cTn id="17"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8"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8">
                                            <p:txEl>
                                              <p:pRg st="0" end="0"/>
                                            </p:txEl>
                                          </p:spTgt>
                                        </p:tgtEl>
                                        <p:attrNameLst>
                                          <p:attrName>style.visibility</p:attrName>
                                        </p:attrNameLst>
                                      </p:cBhvr>
                                      <p:to>
                                        <p:strVal val="visible"/>
                                      </p:to>
                                    </p:set>
                                    <p:anim calcmode="lin" valueType="num">
                                      <p:cBhvr additive="base">
                                        <p:cTn id="23"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nodeType="clickEffect">
                                  <p:stCondLst>
                                    <p:cond delay="0"/>
                                  </p:stCondLst>
                                  <p:childTnLst>
                                    <p:set>
                                      <p:cBhvr>
                                        <p:cTn id="28" dur="1" fill="hold">
                                          <p:stCondLst>
                                            <p:cond delay="0"/>
                                          </p:stCondLst>
                                        </p:cTn>
                                        <p:tgtEl>
                                          <p:spTgt spid="8">
                                            <p:txEl>
                                              <p:pRg st="2" end="2"/>
                                            </p:txEl>
                                          </p:spTgt>
                                        </p:tgtEl>
                                        <p:attrNameLst>
                                          <p:attrName>style.visibility</p:attrName>
                                        </p:attrNameLst>
                                      </p:cBhvr>
                                      <p:to>
                                        <p:strVal val="visible"/>
                                      </p:to>
                                    </p:set>
                                    <p:animEffect transition="in" filter="barn(inVertical)">
                                      <p:cBhvr>
                                        <p:cTn id="29"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escalera simple - Clip Art Library">
            <a:extLst>
              <a:ext uri="{FF2B5EF4-FFF2-40B4-BE49-F238E27FC236}">
                <a16:creationId xmlns:a16="http://schemas.microsoft.com/office/drawing/2014/main" id="{9FCB189B-9953-4B45-B2F3-DE91DC3283C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0448" r="2605"/>
          <a:stretch/>
        </p:blipFill>
        <p:spPr bwMode="auto">
          <a:xfrm>
            <a:off x="6464422" y="723014"/>
            <a:ext cx="5334158" cy="6134985"/>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noFill/>
          <a:extLst>
            <a:ext uri="{909E8E84-426E-40DD-AFC4-6F175D3DCCD1}">
              <a14:hiddenFill xmlns:a14="http://schemas.microsoft.com/office/drawing/2010/main">
                <a:solidFill>
                  <a:srgbClr val="FFFFFF"/>
                </a:solidFill>
              </a14:hiddenFill>
            </a:ext>
          </a:extLst>
        </p:spPr>
      </p:pic>
      <p:sp>
        <p:nvSpPr>
          <p:cNvPr id="3" name="Овал 2"/>
          <p:cNvSpPr/>
          <p:nvPr/>
        </p:nvSpPr>
        <p:spPr>
          <a:xfrm>
            <a:off x="212650" y="5784112"/>
            <a:ext cx="903768" cy="861237"/>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Заголовок 1"/>
          <p:cNvSpPr>
            <a:spLocks noGrp="1"/>
          </p:cNvSpPr>
          <p:nvPr>
            <p:ph type="title"/>
          </p:nvPr>
        </p:nvSpPr>
        <p:spPr>
          <a:xfrm>
            <a:off x="838199" y="95721"/>
            <a:ext cx="10515600" cy="555018"/>
          </a:xfrm>
          <a:solidFill>
            <a:schemeClr val="tx2">
              <a:lumMod val="20000"/>
              <a:lumOff val="80000"/>
            </a:schemeClr>
          </a:solidFill>
          <a:ln>
            <a:solidFill>
              <a:schemeClr val="tx2">
                <a:lumMod val="20000"/>
                <a:lumOff val="80000"/>
              </a:schemeClr>
            </a:solidFill>
          </a:ln>
          <a:effectLst>
            <a:outerShdw blurRad="50800" dist="38100" dir="2700000" algn="tl" rotWithShape="0">
              <a:prstClr val="black">
                <a:alpha val="40000"/>
              </a:prstClr>
            </a:outerShdw>
          </a:effectLst>
          <a:scene3d>
            <a:camera prst="orthographicFront"/>
            <a:lightRig rig="threePt" dir="t"/>
          </a:scene3d>
          <a:sp3d>
            <a:bevelT/>
          </a:sp3d>
        </p:spPr>
        <p:txBody>
          <a:bodyPr>
            <a:normAutofit fontScale="90000"/>
          </a:bodyPr>
          <a:lstStyle/>
          <a:p>
            <a:pPr algn="ctr"/>
            <a:r>
              <a:rPr lang="ru-RU" sz="3600" b="1" dirty="0" smtClean="0">
                <a:solidFill>
                  <a:srgbClr val="0B375A"/>
                </a:solidFill>
                <a:effectLst>
                  <a:outerShdw blurRad="38100" dist="38100" dir="2700000" algn="tl">
                    <a:srgbClr val="000000">
                      <a:alpha val="43137"/>
                    </a:srgbClr>
                  </a:outerShdw>
                </a:effectLst>
              </a:rPr>
              <a:t>Различные цели</a:t>
            </a:r>
            <a:endParaRPr lang="ru-RU" sz="3600" b="1" dirty="0">
              <a:solidFill>
                <a:srgbClr val="0B375A"/>
              </a:solidFill>
              <a:effectLst>
                <a:outerShdw blurRad="38100" dist="38100" dir="2700000" algn="tl">
                  <a:srgbClr val="000000">
                    <a:alpha val="43137"/>
                  </a:srgbClr>
                </a:outerShdw>
              </a:effectLst>
            </a:endParaRPr>
          </a:p>
        </p:txBody>
      </p:sp>
      <p:sp>
        <p:nvSpPr>
          <p:cNvPr id="5" name="TextBox 4"/>
          <p:cNvSpPr txBox="1"/>
          <p:nvPr/>
        </p:nvSpPr>
        <p:spPr>
          <a:xfrm>
            <a:off x="754911" y="1138734"/>
            <a:ext cx="6169751" cy="830997"/>
          </a:xfrm>
          <a:prstGeom prst="rect">
            <a:avLst/>
          </a:prstGeom>
          <a:noFill/>
        </p:spPr>
        <p:txBody>
          <a:bodyPr wrap="square" rtlCol="0">
            <a:spAutoFit/>
          </a:bodyPr>
          <a:lstStyle/>
          <a:p>
            <a:pPr algn="just"/>
            <a:r>
              <a:rPr lang="ru-RU" sz="2400" b="1" dirty="0">
                <a:solidFill>
                  <a:srgbClr val="002060"/>
                </a:solidFill>
              </a:rPr>
              <a:t>Увеличение прибыли является не менее распространенным показателем.</a:t>
            </a:r>
            <a:r>
              <a:rPr lang="ru-RU" sz="2400" dirty="0" smtClean="0">
                <a:solidFill>
                  <a:srgbClr val="002060"/>
                </a:solidFill>
              </a:rPr>
              <a:t> </a:t>
            </a:r>
          </a:p>
        </p:txBody>
      </p:sp>
      <p:sp>
        <p:nvSpPr>
          <p:cNvPr id="8" name="TextBox 7"/>
          <p:cNvSpPr txBox="1"/>
          <p:nvPr/>
        </p:nvSpPr>
        <p:spPr>
          <a:xfrm>
            <a:off x="811615" y="2513929"/>
            <a:ext cx="6017350" cy="3785652"/>
          </a:xfrm>
          <a:prstGeom prst="rect">
            <a:avLst/>
          </a:prstGeom>
          <a:noFill/>
        </p:spPr>
        <p:txBody>
          <a:bodyPr wrap="square" rtlCol="0">
            <a:spAutoFit/>
          </a:bodyPr>
          <a:lstStyle/>
          <a:p>
            <a:pPr algn="just"/>
            <a:r>
              <a:rPr lang="ru-RU" sz="2400" b="1" dirty="0" smtClean="0">
                <a:solidFill>
                  <a:srgbClr val="C00000"/>
                </a:solidFill>
              </a:rPr>
              <a:t>Например:</a:t>
            </a:r>
            <a:r>
              <a:rPr lang="ru-RU" sz="2400" dirty="0" smtClean="0"/>
              <a:t> </a:t>
            </a:r>
          </a:p>
          <a:p>
            <a:pPr algn="just"/>
            <a:endParaRPr lang="ru-RU" sz="2400" dirty="0"/>
          </a:p>
          <a:p>
            <a:pPr algn="just"/>
            <a:r>
              <a:rPr lang="ru-RU" sz="2400" dirty="0"/>
              <a:t>Планируя свое дальнейшее развитие, организация может поставить цель в течение последующих 3–5 лет ежегодно увеличивать прибыль, выразив этот показатель в процентах от нынешнего состояния или в фиксированной цифре. В итоге это повлечет за собой повышение благосостояния собственников.</a:t>
            </a:r>
          </a:p>
        </p:txBody>
      </p:sp>
    </p:spTree>
    <p:extLst>
      <p:ext uri="{BB962C8B-B14F-4D97-AF65-F5344CB8AC3E}">
        <p14:creationId xmlns:p14="http://schemas.microsoft.com/office/powerpoint/2010/main" val="2790540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animEffect transition="in" filter="fade">
                                      <p:cBhvr>
                                        <p:cTn id="11" dur="1000"/>
                                        <p:tgtEl>
                                          <p:spTgt spid="5">
                                            <p:txEl>
                                              <p:pRg st="0" end="0"/>
                                            </p:txEl>
                                          </p:spTgt>
                                        </p:tgtEl>
                                      </p:cBhvr>
                                    </p:animEffect>
                                    <p:anim calcmode="lin" valueType="num">
                                      <p:cBhvr>
                                        <p:cTn id="12"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8">
                                            <p:txEl>
                                              <p:pRg st="0" end="0"/>
                                            </p:txEl>
                                          </p:spTgt>
                                        </p:tgtEl>
                                        <p:attrNameLst>
                                          <p:attrName>style.visibility</p:attrName>
                                        </p:attrNameLst>
                                      </p:cBhvr>
                                      <p:to>
                                        <p:strVal val="visible"/>
                                      </p:to>
                                    </p:set>
                                    <p:anim calcmode="lin" valueType="num">
                                      <p:cBhvr additive="base">
                                        <p:cTn id="18"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8">
                                            <p:txEl>
                                              <p:pRg st="2" end="2"/>
                                            </p:txEl>
                                          </p:spTgt>
                                        </p:tgtEl>
                                        <p:attrNameLst>
                                          <p:attrName>style.visibility</p:attrName>
                                        </p:attrNameLst>
                                      </p:cBhvr>
                                      <p:to>
                                        <p:strVal val="visible"/>
                                      </p:to>
                                    </p:set>
                                    <p:animEffect transition="in" filter="barn(inVertical)">
                                      <p:cBhvr>
                                        <p:cTn id="24"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5827"/>
          <a:stretch/>
        </p:blipFill>
        <p:spPr bwMode="auto">
          <a:xfrm>
            <a:off x="6549544" y="543286"/>
            <a:ext cx="5135638" cy="5453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Овал 2"/>
          <p:cNvSpPr/>
          <p:nvPr/>
        </p:nvSpPr>
        <p:spPr>
          <a:xfrm>
            <a:off x="212650" y="5784112"/>
            <a:ext cx="903768" cy="861237"/>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Заголовок 1"/>
          <p:cNvSpPr>
            <a:spLocks noGrp="1"/>
          </p:cNvSpPr>
          <p:nvPr>
            <p:ph type="title"/>
          </p:nvPr>
        </p:nvSpPr>
        <p:spPr>
          <a:xfrm>
            <a:off x="838199" y="95721"/>
            <a:ext cx="10515600" cy="555018"/>
          </a:xfrm>
          <a:solidFill>
            <a:schemeClr val="tx2">
              <a:lumMod val="20000"/>
              <a:lumOff val="80000"/>
            </a:schemeClr>
          </a:solidFill>
          <a:ln>
            <a:solidFill>
              <a:schemeClr val="tx2">
                <a:lumMod val="20000"/>
                <a:lumOff val="80000"/>
              </a:schemeClr>
            </a:solidFill>
          </a:ln>
          <a:effectLst>
            <a:outerShdw blurRad="50800" dist="38100" dir="2700000" algn="tl" rotWithShape="0">
              <a:prstClr val="black">
                <a:alpha val="40000"/>
              </a:prstClr>
            </a:outerShdw>
          </a:effectLst>
          <a:scene3d>
            <a:camera prst="orthographicFront"/>
            <a:lightRig rig="threePt" dir="t"/>
          </a:scene3d>
          <a:sp3d>
            <a:bevelT/>
          </a:sp3d>
        </p:spPr>
        <p:txBody>
          <a:bodyPr>
            <a:normAutofit fontScale="90000"/>
          </a:bodyPr>
          <a:lstStyle/>
          <a:p>
            <a:pPr algn="ctr"/>
            <a:r>
              <a:rPr lang="ru-RU" sz="3600" b="1" dirty="0" smtClean="0">
                <a:solidFill>
                  <a:srgbClr val="0B375A"/>
                </a:solidFill>
                <a:effectLst>
                  <a:outerShdw blurRad="38100" dist="38100" dir="2700000" algn="tl">
                    <a:srgbClr val="000000">
                      <a:alpha val="43137"/>
                    </a:srgbClr>
                  </a:outerShdw>
                </a:effectLst>
              </a:rPr>
              <a:t>Различные цели</a:t>
            </a:r>
            <a:endParaRPr lang="ru-RU" sz="3600" b="1" dirty="0">
              <a:solidFill>
                <a:srgbClr val="0B375A"/>
              </a:solidFill>
              <a:effectLst>
                <a:outerShdw blurRad="38100" dist="38100" dir="2700000" algn="tl">
                  <a:srgbClr val="000000">
                    <a:alpha val="43137"/>
                  </a:srgbClr>
                </a:outerShdw>
              </a:effectLst>
            </a:endParaRPr>
          </a:p>
        </p:txBody>
      </p:sp>
      <p:sp>
        <p:nvSpPr>
          <p:cNvPr id="5" name="TextBox 4"/>
          <p:cNvSpPr txBox="1"/>
          <p:nvPr/>
        </p:nvSpPr>
        <p:spPr>
          <a:xfrm>
            <a:off x="754911" y="1138734"/>
            <a:ext cx="6169751" cy="830997"/>
          </a:xfrm>
          <a:prstGeom prst="rect">
            <a:avLst/>
          </a:prstGeom>
          <a:noFill/>
        </p:spPr>
        <p:txBody>
          <a:bodyPr wrap="square" rtlCol="0">
            <a:spAutoFit/>
          </a:bodyPr>
          <a:lstStyle/>
          <a:p>
            <a:pPr algn="just"/>
            <a:r>
              <a:rPr lang="ru-RU" sz="2400" b="1" dirty="0">
                <a:solidFill>
                  <a:srgbClr val="002060"/>
                </a:solidFill>
              </a:rPr>
              <a:t>Увеличение доли организации на рынке тех или иных товаров.</a:t>
            </a:r>
            <a:r>
              <a:rPr lang="ru-RU" sz="2400" dirty="0" smtClean="0">
                <a:solidFill>
                  <a:srgbClr val="002060"/>
                </a:solidFill>
              </a:rPr>
              <a:t> </a:t>
            </a:r>
          </a:p>
        </p:txBody>
      </p:sp>
      <p:sp>
        <p:nvSpPr>
          <p:cNvPr id="8" name="TextBox 7"/>
          <p:cNvSpPr txBox="1"/>
          <p:nvPr/>
        </p:nvSpPr>
        <p:spPr>
          <a:xfrm>
            <a:off x="811615" y="2513929"/>
            <a:ext cx="6017350" cy="3416320"/>
          </a:xfrm>
          <a:prstGeom prst="rect">
            <a:avLst/>
          </a:prstGeom>
          <a:noFill/>
        </p:spPr>
        <p:txBody>
          <a:bodyPr wrap="square" rtlCol="0">
            <a:spAutoFit/>
          </a:bodyPr>
          <a:lstStyle/>
          <a:p>
            <a:pPr algn="just"/>
            <a:r>
              <a:rPr lang="ru-RU" sz="2400" b="1" dirty="0" smtClean="0">
                <a:solidFill>
                  <a:srgbClr val="C00000"/>
                </a:solidFill>
              </a:rPr>
              <a:t>Например:</a:t>
            </a:r>
            <a:r>
              <a:rPr lang="ru-RU" sz="2400" dirty="0" smtClean="0"/>
              <a:t> </a:t>
            </a:r>
          </a:p>
          <a:p>
            <a:pPr algn="just"/>
            <a:endParaRPr lang="ru-RU" sz="2400" dirty="0"/>
          </a:p>
          <a:p>
            <a:pPr algn="just"/>
            <a:r>
              <a:rPr lang="ru-RU" sz="2400" dirty="0" smtClean="0"/>
              <a:t>В </a:t>
            </a:r>
            <a:r>
              <a:rPr lang="ru-RU" sz="2400" dirty="0"/>
              <a:t>данный момент </a:t>
            </a:r>
            <a:r>
              <a:rPr lang="ru-RU" sz="2400" dirty="0" smtClean="0"/>
              <a:t>компания </a:t>
            </a:r>
            <a:r>
              <a:rPr lang="ru-RU" sz="2400" dirty="0"/>
              <a:t>реализует такой объем товаров, который составляет </a:t>
            </a:r>
            <a:r>
              <a:rPr lang="ru-RU" sz="2400" dirty="0" smtClean="0"/>
              <a:t>5% </a:t>
            </a:r>
            <a:r>
              <a:rPr lang="ru-RU" sz="2400" dirty="0"/>
              <a:t>общего объема продаваемых в течение года в стране или регионе товаров этой группы. Такие масштабы позволяют организации войти в десятку наиболее крупных производителей.</a:t>
            </a:r>
          </a:p>
        </p:txBody>
      </p:sp>
    </p:spTree>
    <p:extLst>
      <p:ext uri="{BB962C8B-B14F-4D97-AF65-F5344CB8AC3E}">
        <p14:creationId xmlns:p14="http://schemas.microsoft.com/office/powerpoint/2010/main" val="3668436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animEffect transition="in" filter="fade">
                                      <p:cBhvr>
                                        <p:cTn id="11" dur="1000"/>
                                        <p:tgtEl>
                                          <p:spTgt spid="5">
                                            <p:txEl>
                                              <p:pRg st="0" end="0"/>
                                            </p:txEl>
                                          </p:spTgt>
                                        </p:tgtEl>
                                      </p:cBhvr>
                                    </p:animEffect>
                                    <p:anim calcmode="lin" valueType="num">
                                      <p:cBhvr>
                                        <p:cTn id="12"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8">
                                            <p:txEl>
                                              <p:pRg st="0" end="0"/>
                                            </p:txEl>
                                          </p:spTgt>
                                        </p:tgtEl>
                                        <p:attrNameLst>
                                          <p:attrName>style.visibility</p:attrName>
                                        </p:attrNameLst>
                                      </p:cBhvr>
                                      <p:to>
                                        <p:strVal val="visible"/>
                                      </p:to>
                                    </p:set>
                                    <p:anim calcmode="lin" valueType="num">
                                      <p:cBhvr additive="base">
                                        <p:cTn id="18"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8">
                                            <p:txEl>
                                              <p:pRg st="2" end="2"/>
                                            </p:txEl>
                                          </p:spTgt>
                                        </p:tgtEl>
                                        <p:attrNameLst>
                                          <p:attrName>style.visibility</p:attrName>
                                        </p:attrNameLst>
                                      </p:cBhvr>
                                      <p:to>
                                        <p:strVal val="visible"/>
                                      </p:to>
                                    </p:set>
                                    <p:animEffect transition="in" filter="barn(inVertical)">
                                      <p:cBhvr>
                                        <p:cTn id="24"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вал 2"/>
          <p:cNvSpPr/>
          <p:nvPr/>
        </p:nvSpPr>
        <p:spPr>
          <a:xfrm>
            <a:off x="212650" y="5784112"/>
            <a:ext cx="903768" cy="861237"/>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Заголовок 1"/>
          <p:cNvSpPr>
            <a:spLocks noGrp="1"/>
          </p:cNvSpPr>
          <p:nvPr>
            <p:ph type="title"/>
          </p:nvPr>
        </p:nvSpPr>
        <p:spPr>
          <a:xfrm>
            <a:off x="838199" y="95721"/>
            <a:ext cx="10515600" cy="555018"/>
          </a:xfrm>
          <a:solidFill>
            <a:schemeClr val="tx2">
              <a:lumMod val="20000"/>
              <a:lumOff val="80000"/>
            </a:schemeClr>
          </a:solidFill>
          <a:ln>
            <a:solidFill>
              <a:schemeClr val="tx2">
                <a:lumMod val="20000"/>
                <a:lumOff val="80000"/>
              </a:schemeClr>
            </a:solidFill>
          </a:ln>
          <a:effectLst>
            <a:outerShdw blurRad="50800" dist="38100" dir="2700000" algn="tl" rotWithShape="0">
              <a:prstClr val="black">
                <a:alpha val="40000"/>
              </a:prstClr>
            </a:outerShdw>
          </a:effectLst>
          <a:scene3d>
            <a:camera prst="orthographicFront"/>
            <a:lightRig rig="threePt" dir="t"/>
          </a:scene3d>
          <a:sp3d>
            <a:bevelT/>
          </a:sp3d>
        </p:spPr>
        <p:txBody>
          <a:bodyPr>
            <a:normAutofit fontScale="90000"/>
          </a:bodyPr>
          <a:lstStyle/>
          <a:p>
            <a:pPr algn="ctr"/>
            <a:r>
              <a:rPr lang="en-US" sz="3600" b="1" dirty="0" smtClean="0">
                <a:solidFill>
                  <a:srgbClr val="0B375A"/>
                </a:solidFill>
                <a:effectLst>
                  <a:outerShdw blurRad="38100" dist="38100" dir="2700000" algn="tl">
                    <a:srgbClr val="000000">
                      <a:alpha val="43137"/>
                    </a:srgbClr>
                  </a:outerShdw>
                </a:effectLst>
              </a:rPr>
              <a:t>SMART </a:t>
            </a:r>
            <a:r>
              <a:rPr lang="ru-RU" sz="3600" b="1" dirty="0" smtClean="0">
                <a:solidFill>
                  <a:srgbClr val="0B375A"/>
                </a:solidFill>
                <a:effectLst>
                  <a:outerShdw blurRad="38100" dist="38100" dir="2700000" algn="tl">
                    <a:srgbClr val="000000">
                      <a:alpha val="43137"/>
                    </a:srgbClr>
                  </a:outerShdw>
                </a:effectLst>
              </a:rPr>
              <a:t>цели</a:t>
            </a:r>
            <a:endParaRPr lang="ru-RU" sz="3600" b="1" dirty="0">
              <a:solidFill>
                <a:srgbClr val="0B375A"/>
              </a:solidFill>
              <a:effectLst>
                <a:outerShdw blurRad="38100" dist="38100" dir="2700000" algn="tl">
                  <a:srgbClr val="000000">
                    <a:alpha val="43137"/>
                  </a:srgbClr>
                </a:outerShdw>
              </a:effectLst>
            </a:endParaRPr>
          </a:p>
        </p:txBody>
      </p:sp>
      <p:sp>
        <p:nvSpPr>
          <p:cNvPr id="8" name="TextBox 7"/>
          <p:cNvSpPr txBox="1"/>
          <p:nvPr/>
        </p:nvSpPr>
        <p:spPr>
          <a:xfrm>
            <a:off x="811614" y="823346"/>
            <a:ext cx="10575855" cy="3046988"/>
          </a:xfrm>
          <a:prstGeom prst="rect">
            <a:avLst/>
          </a:prstGeom>
          <a:noFill/>
        </p:spPr>
        <p:txBody>
          <a:bodyPr wrap="square" rtlCol="0">
            <a:spAutoFit/>
          </a:bodyPr>
          <a:lstStyle/>
          <a:p>
            <a:pPr marL="342900" indent="-342900" algn="just">
              <a:buFont typeface="Courier New" pitchFamily="49" charset="0"/>
              <a:buChar char="o"/>
            </a:pPr>
            <a:r>
              <a:rPr lang="ru-RU" sz="2400" dirty="0"/>
              <a:t>Когда вы студент, важно иметь цели для ваших занятий, вашей программы и вашей жизни. </a:t>
            </a:r>
            <a:endParaRPr lang="en-US" sz="2400" dirty="0" smtClean="0"/>
          </a:p>
          <a:p>
            <a:pPr marL="342900" indent="-342900" algn="just">
              <a:buFont typeface="Courier New" pitchFamily="49" charset="0"/>
              <a:buChar char="o"/>
            </a:pPr>
            <a:r>
              <a:rPr lang="ru-RU" sz="2400" dirty="0" smtClean="0"/>
              <a:t>Но </a:t>
            </a:r>
            <a:r>
              <a:rPr lang="ru-RU" sz="2400" dirty="0"/>
              <a:t>еще более важно ставить правильные цели, чтобы вы знали, когда вы их действительно достигли. </a:t>
            </a:r>
            <a:r>
              <a:rPr lang="ru-RU" sz="2400" dirty="0" smtClean="0"/>
              <a:t>Вот </a:t>
            </a:r>
            <a:r>
              <a:rPr lang="ru-RU" sz="2400" dirty="0"/>
              <a:t>тут-то и появляются «</a:t>
            </a:r>
            <a:r>
              <a:rPr lang="ru-RU" sz="2400" b="1" dirty="0">
                <a:solidFill>
                  <a:srgbClr val="C00000"/>
                </a:solidFill>
              </a:rPr>
              <a:t>SMART</a:t>
            </a:r>
            <a:r>
              <a:rPr lang="ru-RU" sz="2400" dirty="0"/>
              <a:t>» цели.</a:t>
            </a:r>
          </a:p>
          <a:p>
            <a:pPr marL="342900" indent="-342900" algn="just">
              <a:buFont typeface="Courier New" pitchFamily="49" charset="0"/>
              <a:buChar char="o"/>
            </a:pPr>
            <a:r>
              <a:rPr lang="ru-RU" sz="2400" dirty="0"/>
              <a:t>«</a:t>
            </a:r>
            <a:r>
              <a:rPr lang="ru-RU" sz="2400" b="1" dirty="0">
                <a:solidFill>
                  <a:srgbClr val="C00000"/>
                </a:solidFill>
              </a:rPr>
              <a:t>SMART</a:t>
            </a:r>
            <a:r>
              <a:rPr lang="ru-RU" sz="2400" dirty="0"/>
              <a:t>» — это аббревиатура пяти основных элементов четкой цели, которую вы можете определить для себя. </a:t>
            </a:r>
            <a:endParaRPr lang="en-US" sz="2400" dirty="0" smtClean="0"/>
          </a:p>
          <a:p>
            <a:pPr marL="342900" indent="-342900" algn="just">
              <a:buFont typeface="Courier New" pitchFamily="49" charset="0"/>
              <a:buChar char="o"/>
            </a:pPr>
            <a:r>
              <a:rPr lang="ru-RU" sz="2400" dirty="0" smtClean="0"/>
              <a:t>Давайте </a:t>
            </a:r>
            <a:r>
              <a:rPr lang="ru-RU" sz="2400" dirty="0"/>
              <a:t>рассмотрим компоненты </a:t>
            </a:r>
            <a:r>
              <a:rPr lang="ru-RU" sz="2400" b="1" dirty="0">
                <a:solidFill>
                  <a:srgbClr val="C00000"/>
                </a:solidFill>
              </a:rPr>
              <a:t>SMART</a:t>
            </a:r>
            <a:r>
              <a:rPr lang="ru-RU" sz="2400" dirty="0"/>
              <a:t>-целей и несколько примеров </a:t>
            </a:r>
            <a:r>
              <a:rPr lang="ru-RU" sz="2400" b="1" dirty="0">
                <a:solidFill>
                  <a:srgbClr val="C00000"/>
                </a:solidFill>
              </a:rPr>
              <a:t>SMART</a:t>
            </a:r>
            <a:r>
              <a:rPr lang="ru-RU" sz="2400" dirty="0"/>
              <a:t>-целей, которые вы можете поставить перед собой сегодня.</a:t>
            </a:r>
          </a:p>
        </p:txBody>
      </p:sp>
      <p:pic>
        <p:nvPicPr>
          <p:cNvPr id="7" name="Picture 2" descr="S.M.A.R.T. Goalsheet -">
            <a:extLst>
              <a:ext uri="{FF2B5EF4-FFF2-40B4-BE49-F238E27FC236}">
                <a16:creationId xmlns:a16="http://schemas.microsoft.com/office/drawing/2014/main" id="{45613DD2-2E3D-422E-B3D2-F8378BFA63CE}"/>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278968" y="3870335"/>
            <a:ext cx="7117286" cy="29876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0530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animEffect transition="in" filter="fade">
                                      <p:cBhvr>
                                        <p:cTn id="11" dur="1000"/>
                                        <p:tgtEl>
                                          <p:spTgt spid="8">
                                            <p:txEl>
                                              <p:pRg st="0" end="0"/>
                                            </p:txEl>
                                          </p:spTgt>
                                        </p:tgtEl>
                                      </p:cBhvr>
                                    </p:animEffect>
                                    <p:anim calcmode="lin" valueType="num">
                                      <p:cBhvr>
                                        <p:cTn id="12"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8">
                                            <p:txEl>
                                              <p:pRg st="1" end="1"/>
                                            </p:txEl>
                                          </p:spTgt>
                                        </p:tgtEl>
                                        <p:attrNameLst>
                                          <p:attrName>style.visibility</p:attrName>
                                        </p:attrNameLst>
                                      </p:cBhvr>
                                      <p:to>
                                        <p:strVal val="visible"/>
                                      </p:to>
                                    </p:set>
                                    <p:animEffect transition="in" filter="fade">
                                      <p:cBhvr>
                                        <p:cTn id="18" dur="1000"/>
                                        <p:tgtEl>
                                          <p:spTgt spid="8">
                                            <p:txEl>
                                              <p:pRg st="1" end="1"/>
                                            </p:txEl>
                                          </p:spTgt>
                                        </p:tgtEl>
                                      </p:cBhvr>
                                    </p:animEffect>
                                    <p:anim calcmode="lin" valueType="num">
                                      <p:cBhvr>
                                        <p:cTn id="19" dur="1000" fill="hold"/>
                                        <p:tgtEl>
                                          <p:spTgt spid="8">
                                            <p:txEl>
                                              <p:pRg st="1" end="1"/>
                                            </p:txEl>
                                          </p:spTgt>
                                        </p:tgtEl>
                                        <p:attrNameLst>
                                          <p:attrName>ppt_x</p:attrName>
                                        </p:attrNameLst>
                                      </p:cBhvr>
                                      <p:tavLst>
                                        <p:tav tm="0">
                                          <p:val>
                                            <p:strVal val="#ppt_x"/>
                                          </p:val>
                                        </p:tav>
                                        <p:tav tm="100000">
                                          <p:val>
                                            <p:strVal val="#ppt_x"/>
                                          </p:val>
                                        </p:tav>
                                      </p:tavLst>
                                    </p:anim>
                                    <p:anim calcmode="lin" valueType="num">
                                      <p:cBhvr>
                                        <p:cTn id="20" dur="1000" fill="hold"/>
                                        <p:tgtEl>
                                          <p:spTgt spid="8">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8">
                                            <p:txEl>
                                              <p:pRg st="2" end="2"/>
                                            </p:txEl>
                                          </p:spTgt>
                                        </p:tgtEl>
                                        <p:attrNameLst>
                                          <p:attrName>style.visibility</p:attrName>
                                        </p:attrNameLst>
                                      </p:cBhvr>
                                      <p:to>
                                        <p:strVal val="visible"/>
                                      </p:to>
                                    </p:set>
                                    <p:animEffect transition="in" filter="fade">
                                      <p:cBhvr>
                                        <p:cTn id="25" dur="1000"/>
                                        <p:tgtEl>
                                          <p:spTgt spid="8">
                                            <p:txEl>
                                              <p:pRg st="2" end="2"/>
                                            </p:txEl>
                                          </p:spTgt>
                                        </p:tgtEl>
                                      </p:cBhvr>
                                    </p:animEffect>
                                    <p:anim calcmode="lin" valueType="num">
                                      <p:cBhvr>
                                        <p:cTn id="26" dur="1000" fill="hold"/>
                                        <p:tgtEl>
                                          <p:spTgt spid="8">
                                            <p:txEl>
                                              <p:pRg st="2" end="2"/>
                                            </p:txEl>
                                          </p:spTgt>
                                        </p:tgtEl>
                                        <p:attrNameLst>
                                          <p:attrName>ppt_x</p:attrName>
                                        </p:attrNameLst>
                                      </p:cBhvr>
                                      <p:tavLst>
                                        <p:tav tm="0">
                                          <p:val>
                                            <p:strVal val="#ppt_x"/>
                                          </p:val>
                                        </p:tav>
                                        <p:tav tm="100000">
                                          <p:val>
                                            <p:strVal val="#ppt_x"/>
                                          </p:val>
                                        </p:tav>
                                      </p:tavLst>
                                    </p:anim>
                                    <p:anim calcmode="lin" valueType="num">
                                      <p:cBhvr>
                                        <p:cTn id="27" dur="1000" fill="hold"/>
                                        <p:tgtEl>
                                          <p:spTgt spid="8">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nodeType="clickEffect">
                                  <p:stCondLst>
                                    <p:cond delay="0"/>
                                  </p:stCondLst>
                                  <p:childTnLst>
                                    <p:set>
                                      <p:cBhvr>
                                        <p:cTn id="31" dur="1" fill="hold">
                                          <p:stCondLst>
                                            <p:cond delay="0"/>
                                          </p:stCondLst>
                                        </p:cTn>
                                        <p:tgtEl>
                                          <p:spTgt spid="8">
                                            <p:txEl>
                                              <p:pRg st="3" end="3"/>
                                            </p:txEl>
                                          </p:spTgt>
                                        </p:tgtEl>
                                        <p:attrNameLst>
                                          <p:attrName>style.visibility</p:attrName>
                                        </p:attrNameLst>
                                      </p:cBhvr>
                                      <p:to>
                                        <p:strVal val="visible"/>
                                      </p:to>
                                    </p:set>
                                    <p:animEffect transition="in" filter="fade">
                                      <p:cBhvr>
                                        <p:cTn id="32" dur="1000"/>
                                        <p:tgtEl>
                                          <p:spTgt spid="8">
                                            <p:txEl>
                                              <p:pRg st="3" end="3"/>
                                            </p:txEl>
                                          </p:spTgt>
                                        </p:tgtEl>
                                      </p:cBhvr>
                                    </p:animEffect>
                                    <p:anim calcmode="lin" valueType="num">
                                      <p:cBhvr>
                                        <p:cTn id="33" dur="1000" fill="hold"/>
                                        <p:tgtEl>
                                          <p:spTgt spid="8">
                                            <p:txEl>
                                              <p:pRg st="3" end="3"/>
                                            </p:txEl>
                                          </p:spTgt>
                                        </p:tgtEl>
                                        <p:attrNameLst>
                                          <p:attrName>ppt_x</p:attrName>
                                        </p:attrNameLst>
                                      </p:cBhvr>
                                      <p:tavLst>
                                        <p:tav tm="0">
                                          <p:val>
                                            <p:strVal val="#ppt_x"/>
                                          </p:val>
                                        </p:tav>
                                        <p:tav tm="100000">
                                          <p:val>
                                            <p:strVal val="#ppt_x"/>
                                          </p:val>
                                        </p:tav>
                                      </p:tavLst>
                                    </p:anim>
                                    <p:anim calcmode="lin" valueType="num">
                                      <p:cBhvr>
                                        <p:cTn id="34" dur="1000" fill="hold"/>
                                        <p:tgtEl>
                                          <p:spTgt spid="8">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p:cNvSpPr txBox="1"/>
          <p:nvPr/>
        </p:nvSpPr>
        <p:spPr>
          <a:xfrm>
            <a:off x="556925" y="1560066"/>
            <a:ext cx="7159696" cy="4574920"/>
          </a:xfrm>
          <a:prstGeom prst="rect">
            <a:avLst/>
          </a:prstGeom>
        </p:spPr>
        <p:txBody>
          <a:bodyPr vert="horz" lIns="91440" tIns="45720" rIns="91440" bIns="45720" rtlCol="0" anchor="t">
            <a:noAutofit/>
          </a:bodyPr>
          <a:lstStyle/>
          <a:p>
            <a:pPr algn="just">
              <a:lnSpc>
                <a:spcPct val="90000"/>
              </a:lnSpc>
              <a:spcAft>
                <a:spcPts val="600"/>
              </a:spcAft>
            </a:pPr>
            <a:r>
              <a:rPr lang="en-US" sz="2400" b="1" dirty="0">
                <a:solidFill>
                  <a:srgbClr val="002060"/>
                </a:solidFill>
              </a:rPr>
              <a:t>S: </a:t>
            </a:r>
            <a:r>
              <a:rPr lang="en-US" sz="2400" b="1" dirty="0" smtClean="0">
                <a:solidFill>
                  <a:srgbClr val="002060"/>
                </a:solidFill>
              </a:rPr>
              <a:t>Specific</a:t>
            </a:r>
            <a:r>
              <a:rPr lang="ru-RU" sz="2400" b="1" dirty="0" smtClean="0">
                <a:solidFill>
                  <a:srgbClr val="002060"/>
                </a:solidFill>
              </a:rPr>
              <a:t> - Конкретные</a:t>
            </a:r>
            <a:endParaRPr lang="en-US" sz="2400" b="1" dirty="0">
              <a:solidFill>
                <a:srgbClr val="002060"/>
              </a:solidFill>
            </a:endParaRPr>
          </a:p>
          <a:p>
            <a:pPr algn="just">
              <a:lnSpc>
                <a:spcPct val="90000"/>
              </a:lnSpc>
              <a:spcAft>
                <a:spcPts val="600"/>
              </a:spcAft>
            </a:pPr>
            <a:r>
              <a:rPr lang="en-US" sz="2400" dirty="0"/>
              <a:t/>
            </a:r>
            <a:br>
              <a:rPr lang="en-US" sz="2400" dirty="0"/>
            </a:br>
            <a:r>
              <a:rPr lang="ru-RU" sz="2400" dirty="0"/>
              <a:t>Начните с самого </a:t>
            </a:r>
            <a:r>
              <a:rPr lang="ru-RU" sz="2400" dirty="0" smtClean="0"/>
              <a:t>начала, </a:t>
            </a:r>
            <a:r>
              <a:rPr lang="ru-RU" sz="2400" dirty="0"/>
              <a:t>с того, чего вы надеетесь достичь. Поставить себе цель «стать лучше</a:t>
            </a:r>
            <a:r>
              <a:rPr lang="ru-RU" sz="2400" dirty="0" smtClean="0"/>
              <a:t>», но </a:t>
            </a:r>
            <a:r>
              <a:rPr lang="ru-RU" sz="2400" dirty="0"/>
              <a:t>что-то столь же расплывчатое не поможет — вам нужно иметь в виду конкретную цель, если вы когда-нибудь надеетесь </a:t>
            </a:r>
            <a:r>
              <a:rPr lang="ru-RU" sz="2400" dirty="0" smtClean="0"/>
              <a:t>узнать достигли </a:t>
            </a:r>
            <a:r>
              <a:rPr lang="ru-RU" sz="2400" dirty="0"/>
              <a:t>вы ее </a:t>
            </a:r>
            <a:r>
              <a:rPr lang="ru-RU" sz="2400" dirty="0" smtClean="0"/>
              <a:t>или нет.</a:t>
            </a:r>
            <a:endParaRPr lang="en-US" sz="2400" dirty="0"/>
          </a:p>
          <a:p>
            <a:pPr algn="just">
              <a:lnSpc>
                <a:spcPct val="90000"/>
              </a:lnSpc>
              <a:spcAft>
                <a:spcPts val="600"/>
              </a:spcAft>
            </a:pPr>
            <a:endParaRPr lang="en-US" sz="2400" dirty="0"/>
          </a:p>
          <a:p>
            <a:pPr marL="269875" indent="-228600" algn="just">
              <a:lnSpc>
                <a:spcPct val="90000"/>
              </a:lnSpc>
              <a:spcAft>
                <a:spcPts val="600"/>
              </a:spcAft>
              <a:buFont typeface="Arial" panose="020B0604020202020204" pitchFamily="34" charset="0"/>
              <a:buChar char="•"/>
            </a:pPr>
            <a:r>
              <a:rPr lang="ru-RU" sz="2400" b="1" i="1" dirty="0">
                <a:solidFill>
                  <a:srgbClr val="C00000"/>
                </a:solidFill>
              </a:rPr>
              <a:t>Хороший пример:</a:t>
            </a:r>
            <a:r>
              <a:rPr lang="ru-RU" sz="2400" i="1" dirty="0"/>
              <a:t> </a:t>
            </a:r>
            <a:r>
              <a:rPr lang="ru-RU" sz="2400" dirty="0"/>
              <a:t>сосредоточиться на основных </a:t>
            </a:r>
            <a:r>
              <a:rPr lang="ru-RU" sz="2400" dirty="0" smtClean="0"/>
              <a:t>лекциях и </a:t>
            </a:r>
            <a:r>
              <a:rPr lang="ru-RU" sz="2400" dirty="0"/>
              <a:t>получить по каждому из них оценку </a:t>
            </a:r>
            <a:r>
              <a:rPr lang="ru-RU" sz="2400" dirty="0" smtClean="0"/>
              <a:t>«B» </a:t>
            </a:r>
            <a:r>
              <a:rPr lang="ru-RU" sz="2400" dirty="0"/>
              <a:t>или выше, чтобы повысить свой средний балл.</a:t>
            </a:r>
          </a:p>
          <a:p>
            <a:pPr marL="269875" indent="-228600" algn="just">
              <a:lnSpc>
                <a:spcPct val="90000"/>
              </a:lnSpc>
              <a:spcAft>
                <a:spcPts val="600"/>
              </a:spcAft>
              <a:buFont typeface="Arial" panose="020B0604020202020204" pitchFamily="34" charset="0"/>
              <a:buChar char="•"/>
            </a:pPr>
            <a:r>
              <a:rPr lang="ru-RU" sz="2400" b="1" i="1" dirty="0">
                <a:solidFill>
                  <a:srgbClr val="C00000"/>
                </a:solidFill>
              </a:rPr>
              <a:t>Плохой пример: </a:t>
            </a:r>
            <a:r>
              <a:rPr lang="ru-RU" sz="2400" dirty="0"/>
              <a:t>быть лучшим </a:t>
            </a:r>
            <a:r>
              <a:rPr lang="ru-RU" sz="2400" dirty="0" smtClean="0"/>
              <a:t>студентом.</a:t>
            </a:r>
            <a:endParaRPr lang="en-US" sz="2400" dirty="0"/>
          </a:p>
        </p:txBody>
      </p:sp>
      <p:sp>
        <p:nvSpPr>
          <p:cNvPr id="15" name="Rectangle 14">
            <a:extLst>
              <a:ext uri="{FF2B5EF4-FFF2-40B4-BE49-F238E27FC236}">
                <a16:creationId xmlns:a16="http://schemas.microsoft.com/office/drawing/2014/main" id="{7004738A-9D34-43E8-97D2-CA0EED4F8BE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B8B8D07F-F13E-443E-BA68-2D26672D76B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2813A4FA-24A5-41ED-A534-3807D1B2F34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C3944F27-CA70-4E84-A51A-E6BF8955897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a:extLst>
              <a:ext uri="{FF2B5EF4-FFF2-40B4-BE49-F238E27FC236}">
                <a16:creationId xmlns:a16="http://schemas.microsoft.com/office/drawing/2014/main" id="{DB391482-1808-44EF-8C10-C9045E1834E3}"/>
              </a:ext>
            </a:extLst>
          </p:cNvPr>
          <p:cNvPicPr>
            <a:picLocks noChangeAspect="1"/>
          </p:cNvPicPr>
          <p:nvPr/>
        </p:nvPicPr>
        <p:blipFill>
          <a:blip r:embed="rId2"/>
          <a:stretch>
            <a:fillRect/>
          </a:stretch>
        </p:blipFill>
        <p:spPr>
          <a:xfrm>
            <a:off x="9272669" y="457633"/>
            <a:ext cx="1774408" cy="5914694"/>
          </a:xfrm>
          <a:prstGeom prst="rect">
            <a:avLst/>
          </a:prstGeom>
        </p:spPr>
      </p:pic>
      <p:sp>
        <p:nvSpPr>
          <p:cNvPr id="10" name="Заголовок 1"/>
          <p:cNvSpPr txBox="1">
            <a:spLocks/>
          </p:cNvSpPr>
          <p:nvPr/>
        </p:nvSpPr>
        <p:spPr>
          <a:xfrm>
            <a:off x="372137" y="95721"/>
            <a:ext cx="7623545" cy="555018"/>
          </a:xfrm>
          <a:prstGeom prst="rect">
            <a:avLst/>
          </a:prstGeom>
          <a:solidFill>
            <a:schemeClr val="tx2">
              <a:lumMod val="20000"/>
              <a:lumOff val="80000"/>
            </a:schemeClr>
          </a:solidFill>
          <a:ln>
            <a:solidFill>
              <a:schemeClr val="tx2">
                <a:lumMod val="20000"/>
                <a:lumOff val="80000"/>
              </a:schemeClr>
            </a:solidFill>
          </a:ln>
          <a:effectLst>
            <a:outerShdw blurRad="50800" dist="38100" dir="2700000" algn="tl" rotWithShape="0">
              <a:prstClr val="black">
                <a:alpha val="40000"/>
              </a:prstClr>
            </a:outerShdw>
          </a:effectLst>
          <a:scene3d>
            <a:camera prst="orthographicFront"/>
            <a:lightRig rig="threePt" dir="t"/>
          </a:scene3d>
          <a:sp3d>
            <a:bevelT/>
          </a:sp3d>
        </p:spPr>
        <p:txBody>
          <a:bodyPr vert="horz" lIns="91440" tIns="45720" rIns="91440" bIns="45720" rtlCol="0" anchor="ctr">
            <a:normAutofit fontScale="97500" lnSpcReduction="10000"/>
          </a:bodyPr>
          <a:lstStyle>
            <a:lvl1pPr algn="l" defTabSz="914377"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3600" b="1" dirty="0" smtClean="0">
                <a:solidFill>
                  <a:srgbClr val="0B375A"/>
                </a:solidFill>
                <a:effectLst>
                  <a:outerShdw blurRad="38100" dist="38100" dir="2700000" algn="tl">
                    <a:srgbClr val="000000">
                      <a:alpha val="43137"/>
                    </a:srgbClr>
                  </a:outerShdw>
                </a:effectLst>
              </a:rPr>
              <a:t>Что такое </a:t>
            </a:r>
            <a:r>
              <a:rPr lang="en-US" sz="3600" b="1" dirty="0" smtClean="0">
                <a:solidFill>
                  <a:srgbClr val="0B375A"/>
                </a:solidFill>
                <a:effectLst>
                  <a:outerShdw blurRad="38100" dist="38100" dir="2700000" algn="tl">
                    <a:srgbClr val="000000">
                      <a:alpha val="43137"/>
                    </a:srgbClr>
                  </a:outerShdw>
                </a:effectLst>
              </a:rPr>
              <a:t>SMART </a:t>
            </a:r>
            <a:r>
              <a:rPr lang="ru-RU" sz="3600" b="1" dirty="0" smtClean="0">
                <a:solidFill>
                  <a:srgbClr val="0B375A"/>
                </a:solidFill>
                <a:effectLst>
                  <a:outerShdw blurRad="38100" dist="38100" dir="2700000" algn="tl">
                    <a:srgbClr val="000000">
                      <a:alpha val="43137"/>
                    </a:srgbClr>
                  </a:outerShdw>
                </a:effectLst>
              </a:rPr>
              <a:t>цели?</a:t>
            </a:r>
            <a:endParaRPr lang="ru-RU" sz="3600" b="1" dirty="0">
              <a:solidFill>
                <a:srgbClr val="0B375A"/>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842638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barn(inVertical)">
                                      <p:cBhvr>
                                        <p:cTn id="14" dur="500"/>
                                        <p:tgtEl>
                                          <p:spTgt spid="4">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 calcmode="lin" valueType="num">
                                      <p:cBhvr additive="base">
                                        <p:cTn id="19"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3" end="3"/>
                                            </p:txEl>
                                          </p:spTgt>
                                        </p:tgtEl>
                                        <p:attrNameLst>
                                          <p:attrName>ppt_y</p:attrName>
                                        </p:attrNameLst>
                                      </p:cBhvr>
                                      <p:tavLst>
                                        <p:tav tm="0">
                                          <p:val>
                                            <p:strVal val="1+#ppt_h/2"/>
                                          </p:val>
                                        </p:tav>
                                        <p:tav tm="100000">
                                          <p:val>
                                            <p:strVal val="#ppt_y"/>
                                          </p:val>
                                        </p:tav>
                                      </p:tavLst>
                                    </p:anim>
                                  </p:childTnLst>
                                </p:cTn>
                              </p:par>
                              <p:par>
                                <p:cTn id="21" presetID="1" presetClass="entr" presetSubtype="0"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 calcmode="lin" valueType="num">
                                      <p:cBhvr additive="base">
                                        <p:cTn id="27"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2609869-9E80-471B-A487-A53288E0E79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457200" y="1624301"/>
            <a:ext cx="7347098" cy="4274273"/>
          </a:xfrm>
          <a:prstGeom prst="rect">
            <a:avLst/>
          </a:prstGeom>
        </p:spPr>
        <p:txBody>
          <a:bodyPr vert="horz" lIns="91440" tIns="45720" rIns="91440" bIns="45720" rtlCol="0" anchor="t">
            <a:noAutofit/>
          </a:bodyPr>
          <a:lstStyle/>
          <a:p>
            <a:pPr algn="just">
              <a:lnSpc>
                <a:spcPct val="90000"/>
              </a:lnSpc>
              <a:spcAft>
                <a:spcPts val="600"/>
              </a:spcAft>
            </a:pPr>
            <a:r>
              <a:rPr lang="en-US" sz="2400" b="1" dirty="0">
                <a:solidFill>
                  <a:srgbClr val="002060"/>
                </a:solidFill>
              </a:rPr>
              <a:t>M: </a:t>
            </a:r>
            <a:r>
              <a:rPr lang="en-US" sz="2400" b="1" dirty="0" smtClean="0">
                <a:solidFill>
                  <a:srgbClr val="002060"/>
                </a:solidFill>
              </a:rPr>
              <a:t>Measurable</a:t>
            </a:r>
            <a:r>
              <a:rPr lang="ru-RU" sz="2400" b="1" dirty="0" smtClean="0">
                <a:solidFill>
                  <a:srgbClr val="002060"/>
                </a:solidFill>
              </a:rPr>
              <a:t> - Измеримые</a:t>
            </a:r>
            <a:endParaRPr lang="en-US" sz="2400" b="1" dirty="0">
              <a:solidFill>
                <a:srgbClr val="002060"/>
              </a:solidFill>
            </a:endParaRPr>
          </a:p>
          <a:p>
            <a:pPr algn="just">
              <a:lnSpc>
                <a:spcPct val="90000"/>
              </a:lnSpc>
              <a:spcAft>
                <a:spcPts val="600"/>
              </a:spcAft>
            </a:pPr>
            <a:r>
              <a:rPr lang="en-US" sz="2400" dirty="0"/>
              <a:t/>
            </a:r>
            <a:br>
              <a:rPr lang="en-US" sz="2400" dirty="0"/>
            </a:br>
            <a:r>
              <a:rPr lang="ru-RU" sz="2400" dirty="0"/>
              <a:t>Измеримая цель позволяет отслеживать прогресс с течением времени, а не просто надеяться на лучшее. Если вы не ставите перед своей целью конкретную цифру, вам может быть легко сказать себе, что вы «добились ее», не приложив усилий, которые действительно необходимы для ее достижения.</a:t>
            </a:r>
            <a:endParaRPr lang="en-US" sz="2400" dirty="0"/>
          </a:p>
          <a:p>
            <a:pPr algn="just">
              <a:lnSpc>
                <a:spcPct val="90000"/>
              </a:lnSpc>
              <a:spcAft>
                <a:spcPts val="600"/>
              </a:spcAft>
            </a:pPr>
            <a:endParaRPr lang="en-US" sz="2400" dirty="0"/>
          </a:p>
          <a:p>
            <a:pPr marL="269875" indent="-228600" algn="just">
              <a:lnSpc>
                <a:spcPct val="90000"/>
              </a:lnSpc>
              <a:spcAft>
                <a:spcPts val="600"/>
              </a:spcAft>
              <a:buFont typeface="Arial" panose="020B0604020202020204" pitchFamily="34" charset="0"/>
              <a:buChar char="•"/>
            </a:pPr>
            <a:r>
              <a:rPr lang="ru-RU" sz="2400" b="1" i="1" dirty="0">
                <a:solidFill>
                  <a:srgbClr val="C00000"/>
                </a:solidFill>
              </a:rPr>
              <a:t>Хороший пример: </a:t>
            </a:r>
            <a:r>
              <a:rPr lang="ru-RU" sz="2400" dirty="0"/>
              <a:t>пробежать 100 </a:t>
            </a:r>
            <a:r>
              <a:rPr lang="ru-RU" sz="2400" dirty="0" smtClean="0"/>
              <a:t>км </a:t>
            </a:r>
            <a:r>
              <a:rPr lang="ru-RU" sz="2400" dirty="0"/>
              <a:t>к концу года.</a:t>
            </a:r>
          </a:p>
          <a:p>
            <a:pPr marL="269875" indent="-228600" algn="just">
              <a:lnSpc>
                <a:spcPct val="90000"/>
              </a:lnSpc>
              <a:spcAft>
                <a:spcPts val="600"/>
              </a:spcAft>
              <a:buFont typeface="Arial" panose="020B0604020202020204" pitchFamily="34" charset="0"/>
              <a:buChar char="•"/>
            </a:pPr>
            <a:r>
              <a:rPr lang="ru-RU" sz="2400" b="1" i="1" dirty="0">
                <a:solidFill>
                  <a:srgbClr val="C00000"/>
                </a:solidFill>
              </a:rPr>
              <a:t>Плохой пример: </a:t>
            </a:r>
            <a:r>
              <a:rPr lang="ru-RU" sz="2400" dirty="0"/>
              <a:t>стать бегуном в этом году.</a:t>
            </a:r>
            <a:endParaRPr lang="en-US" sz="2400" dirty="0"/>
          </a:p>
        </p:txBody>
      </p:sp>
      <p:sp>
        <p:nvSpPr>
          <p:cNvPr id="12" name="Rectangle 11">
            <a:extLst>
              <a:ext uri="{FF2B5EF4-FFF2-40B4-BE49-F238E27FC236}">
                <a16:creationId xmlns:a16="http://schemas.microsoft.com/office/drawing/2014/main" id="{7004738A-9D34-43E8-97D2-CA0EED4F8BE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B8B8D07F-F13E-443E-BA68-2D26672D76B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2813A4FA-24A5-41ED-A534-3807D1B2F34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C3944F27-CA70-4E84-A51A-E6BF8955897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a:extLst>
              <a:ext uri="{FF2B5EF4-FFF2-40B4-BE49-F238E27FC236}">
                <a16:creationId xmlns:a16="http://schemas.microsoft.com/office/drawing/2014/main" id="{02CEDDD0-BD80-44CC-96FC-A92EBEAA9CB5}"/>
              </a:ext>
            </a:extLst>
          </p:cNvPr>
          <p:cNvPicPr>
            <a:picLocks noChangeAspect="1"/>
          </p:cNvPicPr>
          <p:nvPr/>
        </p:nvPicPr>
        <p:blipFill>
          <a:blip r:embed="rId2"/>
          <a:stretch>
            <a:fillRect/>
          </a:stretch>
        </p:blipFill>
        <p:spPr>
          <a:xfrm>
            <a:off x="9239124" y="493117"/>
            <a:ext cx="1816479" cy="5907250"/>
          </a:xfrm>
          <a:prstGeom prst="rect">
            <a:avLst/>
          </a:prstGeom>
        </p:spPr>
      </p:pic>
      <p:sp>
        <p:nvSpPr>
          <p:cNvPr id="11" name="Заголовок 1"/>
          <p:cNvSpPr txBox="1">
            <a:spLocks/>
          </p:cNvSpPr>
          <p:nvPr/>
        </p:nvSpPr>
        <p:spPr>
          <a:xfrm>
            <a:off x="372137" y="95721"/>
            <a:ext cx="7623545" cy="555018"/>
          </a:xfrm>
          <a:prstGeom prst="rect">
            <a:avLst/>
          </a:prstGeom>
          <a:solidFill>
            <a:schemeClr val="tx2">
              <a:lumMod val="20000"/>
              <a:lumOff val="80000"/>
            </a:schemeClr>
          </a:solidFill>
          <a:ln>
            <a:solidFill>
              <a:schemeClr val="tx2">
                <a:lumMod val="20000"/>
                <a:lumOff val="80000"/>
              </a:schemeClr>
            </a:solidFill>
          </a:ln>
          <a:effectLst>
            <a:outerShdw blurRad="50800" dist="38100" dir="2700000" algn="tl" rotWithShape="0">
              <a:prstClr val="black">
                <a:alpha val="40000"/>
              </a:prstClr>
            </a:outerShdw>
          </a:effectLst>
          <a:scene3d>
            <a:camera prst="orthographicFront"/>
            <a:lightRig rig="threePt" dir="t"/>
          </a:scene3d>
          <a:sp3d>
            <a:bevelT/>
          </a:sp3d>
        </p:spPr>
        <p:txBody>
          <a:bodyPr vert="horz" lIns="91440" tIns="45720" rIns="91440" bIns="45720" rtlCol="0" anchor="ctr">
            <a:normAutofit fontScale="97500" lnSpcReduction="10000"/>
          </a:bodyPr>
          <a:lstStyle>
            <a:lvl1pPr algn="l" defTabSz="914377"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3600" b="1" dirty="0" smtClean="0">
                <a:solidFill>
                  <a:srgbClr val="0B375A"/>
                </a:solidFill>
                <a:effectLst>
                  <a:outerShdw blurRad="38100" dist="38100" dir="2700000" algn="tl">
                    <a:srgbClr val="000000">
                      <a:alpha val="43137"/>
                    </a:srgbClr>
                  </a:outerShdw>
                </a:effectLst>
              </a:rPr>
              <a:t>Что такое </a:t>
            </a:r>
            <a:r>
              <a:rPr lang="en-US" sz="3600" b="1" dirty="0" smtClean="0">
                <a:solidFill>
                  <a:srgbClr val="0B375A"/>
                </a:solidFill>
                <a:effectLst>
                  <a:outerShdw blurRad="38100" dist="38100" dir="2700000" algn="tl">
                    <a:srgbClr val="000000">
                      <a:alpha val="43137"/>
                    </a:srgbClr>
                  </a:outerShdw>
                </a:effectLst>
              </a:rPr>
              <a:t>SMART </a:t>
            </a:r>
            <a:r>
              <a:rPr lang="ru-RU" sz="3600" b="1" dirty="0" smtClean="0">
                <a:solidFill>
                  <a:srgbClr val="0B375A"/>
                </a:solidFill>
                <a:effectLst>
                  <a:outerShdw blurRad="38100" dist="38100" dir="2700000" algn="tl">
                    <a:srgbClr val="000000">
                      <a:alpha val="43137"/>
                    </a:srgbClr>
                  </a:outerShdw>
                </a:effectLst>
              </a:rPr>
              <a:t>цели?</a:t>
            </a:r>
            <a:endParaRPr lang="ru-RU" sz="3600" b="1" dirty="0">
              <a:solidFill>
                <a:srgbClr val="0B375A"/>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005464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barn(inVertical)">
                                      <p:cBhvr>
                                        <p:cTn id="14" dur="500"/>
                                        <p:tgtEl>
                                          <p:spTgt spid="4">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 calcmode="lin" valueType="num">
                                      <p:cBhvr additive="base">
                                        <p:cTn id="19"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3" end="3"/>
                                            </p:txEl>
                                          </p:spTgt>
                                        </p:tgtEl>
                                        <p:attrNameLst>
                                          <p:attrName>ppt_y</p:attrName>
                                        </p:attrNameLst>
                                      </p:cBhvr>
                                      <p:tavLst>
                                        <p:tav tm="0">
                                          <p:val>
                                            <p:strVal val="1+#ppt_h/2"/>
                                          </p:val>
                                        </p:tav>
                                        <p:tav tm="100000">
                                          <p:val>
                                            <p:strVal val="#ppt_y"/>
                                          </p:val>
                                        </p:tav>
                                      </p:tavLst>
                                    </p:anim>
                                  </p:childTnLst>
                                </p:cTn>
                              </p:par>
                              <p:par>
                                <p:cTn id="21" presetID="1" presetClass="entr" presetSubtype="0"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 calcmode="lin" valueType="num">
                                      <p:cBhvr additive="base">
                                        <p:cTn id="27"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2609869-9E80-471B-A487-A53288E0E79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457200" y="979786"/>
            <a:ext cx="7208932" cy="5686828"/>
          </a:xfrm>
          <a:prstGeom prst="rect">
            <a:avLst/>
          </a:prstGeom>
        </p:spPr>
        <p:txBody>
          <a:bodyPr vert="horz" lIns="91440" tIns="45720" rIns="91440" bIns="45720" rtlCol="0" anchor="t">
            <a:noAutofit/>
          </a:bodyPr>
          <a:lstStyle/>
          <a:p>
            <a:pPr algn="just">
              <a:lnSpc>
                <a:spcPct val="90000"/>
              </a:lnSpc>
              <a:spcAft>
                <a:spcPts val="600"/>
              </a:spcAft>
            </a:pPr>
            <a:r>
              <a:rPr lang="en-US" sz="2400" b="1" dirty="0">
                <a:solidFill>
                  <a:srgbClr val="002060"/>
                </a:solidFill>
              </a:rPr>
              <a:t>A: </a:t>
            </a:r>
            <a:r>
              <a:rPr lang="en-US" sz="2400" b="1" dirty="0" smtClean="0">
                <a:solidFill>
                  <a:srgbClr val="002060"/>
                </a:solidFill>
              </a:rPr>
              <a:t>Attainable/Achievable</a:t>
            </a:r>
            <a:r>
              <a:rPr lang="ru-RU" sz="2400" b="1" dirty="0" smtClean="0">
                <a:solidFill>
                  <a:srgbClr val="002060"/>
                </a:solidFill>
              </a:rPr>
              <a:t> - Достижимые</a:t>
            </a:r>
            <a:endParaRPr lang="en-US" sz="2400" b="1" dirty="0">
              <a:solidFill>
                <a:srgbClr val="002060"/>
              </a:solidFill>
            </a:endParaRPr>
          </a:p>
          <a:p>
            <a:pPr algn="just">
              <a:lnSpc>
                <a:spcPct val="90000"/>
              </a:lnSpc>
              <a:spcAft>
                <a:spcPts val="600"/>
              </a:spcAft>
            </a:pPr>
            <a:r>
              <a:rPr lang="en-US" sz="2400" dirty="0"/>
              <a:t/>
            </a:r>
            <a:br>
              <a:rPr lang="en-US" sz="2400" dirty="0"/>
            </a:br>
            <a:r>
              <a:rPr lang="ru-RU" sz="2400" dirty="0"/>
              <a:t>Когда вы ставите перед собой цели, убедитесь, что они не слишком далеки от </a:t>
            </a:r>
            <a:r>
              <a:rPr lang="ru-RU" sz="2400" dirty="0" smtClean="0"/>
              <a:t>реальности. </a:t>
            </a:r>
            <a:r>
              <a:rPr lang="ru-RU" sz="2400" dirty="0"/>
              <a:t>Это тонкий баланс: ваши цели должны расширять ваши возможности и заставлять вас чувствовать усилия, которые вы вкладываете в них, но они не должны быть настолько </a:t>
            </a:r>
            <a:r>
              <a:rPr lang="ru-RU" sz="2400" dirty="0" smtClean="0"/>
              <a:t>далеки, </a:t>
            </a:r>
            <a:r>
              <a:rPr lang="ru-RU" sz="2400" dirty="0"/>
              <a:t>чтобы не было никаких шансов увидеть их </a:t>
            </a:r>
            <a:r>
              <a:rPr lang="ru-RU" sz="2400" dirty="0" smtClean="0"/>
              <a:t>в реальности.</a:t>
            </a:r>
            <a:endParaRPr lang="en-US" sz="2400" dirty="0"/>
          </a:p>
          <a:p>
            <a:pPr algn="just">
              <a:lnSpc>
                <a:spcPct val="90000"/>
              </a:lnSpc>
              <a:spcAft>
                <a:spcPts val="600"/>
              </a:spcAft>
            </a:pPr>
            <a:endParaRPr lang="en-US" sz="2400" dirty="0"/>
          </a:p>
          <a:p>
            <a:pPr marL="269875" indent="-228600" algn="just">
              <a:lnSpc>
                <a:spcPct val="90000"/>
              </a:lnSpc>
              <a:spcAft>
                <a:spcPts val="600"/>
              </a:spcAft>
              <a:buFont typeface="Arial" panose="020B0604020202020204" pitchFamily="34" charset="0"/>
              <a:buChar char="•"/>
            </a:pPr>
            <a:r>
              <a:rPr lang="ru-RU" sz="2400" b="1" i="1" dirty="0">
                <a:solidFill>
                  <a:srgbClr val="C00000"/>
                </a:solidFill>
              </a:rPr>
              <a:t>Хороший пример:</a:t>
            </a:r>
            <a:r>
              <a:rPr lang="ru-RU" sz="2400" i="1" dirty="0"/>
              <a:t> </a:t>
            </a:r>
            <a:r>
              <a:rPr lang="ru-RU" sz="2400" dirty="0"/>
              <a:t>посещать как минимум два семинара по повышению квалификации каждый квартал в зависимости от </a:t>
            </a:r>
            <a:r>
              <a:rPr lang="ru-RU" sz="2400" dirty="0" smtClean="0"/>
              <a:t>моего </a:t>
            </a:r>
            <a:r>
              <a:rPr lang="ru-RU" sz="2400" dirty="0"/>
              <a:t>расписания.</a:t>
            </a:r>
          </a:p>
          <a:p>
            <a:pPr marL="269875" indent="-228600" algn="just">
              <a:lnSpc>
                <a:spcPct val="90000"/>
              </a:lnSpc>
              <a:spcAft>
                <a:spcPts val="600"/>
              </a:spcAft>
              <a:buFont typeface="Arial" panose="020B0604020202020204" pitchFamily="34" charset="0"/>
              <a:buChar char="•"/>
            </a:pPr>
            <a:r>
              <a:rPr lang="ru-RU" sz="2400" b="1" i="1" dirty="0">
                <a:solidFill>
                  <a:srgbClr val="C00000"/>
                </a:solidFill>
              </a:rPr>
              <a:t>Плохой пример: </a:t>
            </a:r>
            <a:r>
              <a:rPr lang="ru-RU" sz="2400" dirty="0"/>
              <a:t>начать и получить степень бакалавра за двенадцать месяцев.</a:t>
            </a:r>
            <a:endParaRPr lang="en-US" sz="2400" dirty="0"/>
          </a:p>
        </p:txBody>
      </p:sp>
      <p:sp>
        <p:nvSpPr>
          <p:cNvPr id="12" name="Rectangle 11">
            <a:extLst>
              <a:ext uri="{FF2B5EF4-FFF2-40B4-BE49-F238E27FC236}">
                <a16:creationId xmlns:a16="http://schemas.microsoft.com/office/drawing/2014/main" id="{7004738A-9D34-43E8-97D2-CA0EED4F8BE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B8B8D07F-F13E-443E-BA68-2D26672D76B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2813A4FA-24A5-41ED-A534-3807D1B2F34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C3944F27-CA70-4E84-A51A-E6BF8955897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a:extLst>
              <a:ext uri="{FF2B5EF4-FFF2-40B4-BE49-F238E27FC236}">
                <a16:creationId xmlns:a16="http://schemas.microsoft.com/office/drawing/2014/main" id="{449ECDFC-29E0-425C-943D-0C9005E7A5F5}"/>
              </a:ext>
            </a:extLst>
          </p:cNvPr>
          <p:cNvPicPr>
            <a:picLocks noChangeAspect="1"/>
          </p:cNvPicPr>
          <p:nvPr/>
        </p:nvPicPr>
        <p:blipFill>
          <a:blip r:embed="rId2"/>
          <a:stretch>
            <a:fillRect/>
          </a:stretch>
        </p:blipFill>
        <p:spPr>
          <a:xfrm>
            <a:off x="9235208" y="508109"/>
            <a:ext cx="1811869" cy="5892258"/>
          </a:xfrm>
          <a:prstGeom prst="rect">
            <a:avLst/>
          </a:prstGeom>
        </p:spPr>
      </p:pic>
      <p:sp>
        <p:nvSpPr>
          <p:cNvPr id="11" name="Заголовок 1"/>
          <p:cNvSpPr txBox="1">
            <a:spLocks/>
          </p:cNvSpPr>
          <p:nvPr/>
        </p:nvSpPr>
        <p:spPr>
          <a:xfrm>
            <a:off x="372137" y="95721"/>
            <a:ext cx="7623545" cy="555018"/>
          </a:xfrm>
          <a:prstGeom prst="rect">
            <a:avLst/>
          </a:prstGeom>
          <a:solidFill>
            <a:schemeClr val="tx2">
              <a:lumMod val="20000"/>
              <a:lumOff val="80000"/>
            </a:schemeClr>
          </a:solidFill>
          <a:ln>
            <a:solidFill>
              <a:schemeClr val="tx2">
                <a:lumMod val="20000"/>
                <a:lumOff val="80000"/>
              </a:schemeClr>
            </a:solidFill>
          </a:ln>
          <a:effectLst>
            <a:outerShdw blurRad="50800" dist="38100" dir="2700000" algn="tl" rotWithShape="0">
              <a:prstClr val="black">
                <a:alpha val="40000"/>
              </a:prstClr>
            </a:outerShdw>
          </a:effectLst>
          <a:scene3d>
            <a:camera prst="orthographicFront"/>
            <a:lightRig rig="threePt" dir="t"/>
          </a:scene3d>
          <a:sp3d>
            <a:bevelT/>
          </a:sp3d>
        </p:spPr>
        <p:txBody>
          <a:bodyPr vert="horz" lIns="91440" tIns="45720" rIns="91440" bIns="45720" rtlCol="0" anchor="ctr">
            <a:normAutofit fontScale="97500" lnSpcReduction="10000"/>
          </a:bodyPr>
          <a:lstStyle>
            <a:lvl1pPr algn="l" defTabSz="914377"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3600" b="1" dirty="0" smtClean="0">
                <a:solidFill>
                  <a:srgbClr val="0B375A"/>
                </a:solidFill>
                <a:effectLst>
                  <a:outerShdw blurRad="38100" dist="38100" dir="2700000" algn="tl">
                    <a:srgbClr val="000000">
                      <a:alpha val="43137"/>
                    </a:srgbClr>
                  </a:outerShdw>
                </a:effectLst>
              </a:rPr>
              <a:t>Что такое </a:t>
            </a:r>
            <a:r>
              <a:rPr lang="en-US" sz="3600" b="1" dirty="0" smtClean="0">
                <a:solidFill>
                  <a:srgbClr val="0B375A"/>
                </a:solidFill>
                <a:effectLst>
                  <a:outerShdw blurRad="38100" dist="38100" dir="2700000" algn="tl">
                    <a:srgbClr val="000000">
                      <a:alpha val="43137"/>
                    </a:srgbClr>
                  </a:outerShdw>
                </a:effectLst>
              </a:rPr>
              <a:t>SMART </a:t>
            </a:r>
            <a:r>
              <a:rPr lang="ru-RU" sz="3600" b="1" dirty="0" smtClean="0">
                <a:solidFill>
                  <a:srgbClr val="0B375A"/>
                </a:solidFill>
                <a:effectLst>
                  <a:outerShdw blurRad="38100" dist="38100" dir="2700000" algn="tl">
                    <a:srgbClr val="000000">
                      <a:alpha val="43137"/>
                    </a:srgbClr>
                  </a:outerShdw>
                </a:effectLst>
              </a:rPr>
              <a:t>цели?</a:t>
            </a:r>
            <a:endParaRPr lang="ru-RU" sz="3600" b="1" dirty="0">
              <a:solidFill>
                <a:srgbClr val="0B375A"/>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52677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barn(inVertical)">
                                      <p:cBhvr>
                                        <p:cTn id="14" dur="500"/>
                                        <p:tgtEl>
                                          <p:spTgt spid="4">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 calcmode="lin" valueType="num">
                                      <p:cBhvr additive="base">
                                        <p:cTn id="19"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3" end="3"/>
                                            </p:txEl>
                                          </p:spTgt>
                                        </p:tgtEl>
                                        <p:attrNameLst>
                                          <p:attrName>ppt_y</p:attrName>
                                        </p:attrNameLst>
                                      </p:cBhvr>
                                      <p:tavLst>
                                        <p:tav tm="0">
                                          <p:val>
                                            <p:strVal val="1+#ppt_h/2"/>
                                          </p:val>
                                        </p:tav>
                                        <p:tav tm="100000">
                                          <p:val>
                                            <p:strVal val="#ppt_y"/>
                                          </p:val>
                                        </p:tav>
                                      </p:tavLst>
                                    </p:anim>
                                  </p:childTnLst>
                                </p:cTn>
                              </p:par>
                              <p:par>
                                <p:cTn id="21" presetID="1" presetClass="entr" presetSubtype="0"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 calcmode="lin" valueType="num">
                                      <p:cBhvr additive="base">
                                        <p:cTn id="27"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2609869-9E80-471B-A487-A53288E0E79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411276" y="782172"/>
            <a:ext cx="7584405" cy="5969502"/>
          </a:xfrm>
          <a:prstGeom prst="rect">
            <a:avLst/>
          </a:prstGeom>
        </p:spPr>
        <p:txBody>
          <a:bodyPr vert="horz" lIns="91440" tIns="45720" rIns="91440" bIns="45720" rtlCol="0" anchor="t">
            <a:normAutofit lnSpcReduction="10000"/>
          </a:bodyPr>
          <a:lstStyle/>
          <a:p>
            <a:pPr algn="just">
              <a:lnSpc>
                <a:spcPct val="90000"/>
              </a:lnSpc>
              <a:spcAft>
                <a:spcPts val="600"/>
              </a:spcAft>
            </a:pPr>
            <a:r>
              <a:rPr lang="en-US" sz="2400" b="1" dirty="0">
                <a:solidFill>
                  <a:srgbClr val="002060"/>
                </a:solidFill>
              </a:rPr>
              <a:t>R: </a:t>
            </a:r>
            <a:r>
              <a:rPr lang="en-US" sz="2400" b="1" dirty="0" smtClean="0">
                <a:solidFill>
                  <a:srgbClr val="002060"/>
                </a:solidFill>
              </a:rPr>
              <a:t>Relevant/Realistic</a:t>
            </a:r>
            <a:r>
              <a:rPr lang="ru-RU" sz="2400" b="1" dirty="0" smtClean="0">
                <a:solidFill>
                  <a:srgbClr val="002060"/>
                </a:solidFill>
              </a:rPr>
              <a:t> – Релевантные/Реалистичные </a:t>
            </a:r>
            <a:endParaRPr lang="en-US" sz="2400" b="1" dirty="0">
              <a:solidFill>
                <a:srgbClr val="002060"/>
              </a:solidFill>
            </a:endParaRPr>
          </a:p>
          <a:p>
            <a:pPr algn="just">
              <a:lnSpc>
                <a:spcPct val="90000"/>
              </a:lnSpc>
              <a:spcAft>
                <a:spcPts val="600"/>
              </a:spcAft>
            </a:pPr>
            <a:r>
              <a:rPr lang="en-US" sz="2400" dirty="0"/>
              <a:t/>
            </a:r>
            <a:br>
              <a:rPr lang="en-US" sz="2400" dirty="0"/>
            </a:br>
            <a:r>
              <a:rPr lang="ru-RU" sz="2400" dirty="0"/>
              <a:t>Этот элемент постановки целей направлен на то, чтобы убедиться, что каждая отдельная цель поможет вашим общим планам. То, что ваши цели тянут вас в слишком много разных направлений, может означать, что вы не разовьете импульс для достижения своих более крупных целей в работе или жизни. Также важно быть реалистом; </a:t>
            </a:r>
            <a:r>
              <a:rPr lang="ru-RU" sz="2400" dirty="0" smtClean="0"/>
              <a:t>мечтать </a:t>
            </a:r>
            <a:r>
              <a:rPr lang="ru-RU" sz="2400" dirty="0"/>
              <a:t>по-крупному — это одно, но иногда это может зайти слишком далеко.</a:t>
            </a:r>
            <a:endParaRPr lang="en-US" sz="2400" dirty="0"/>
          </a:p>
          <a:p>
            <a:pPr indent="-228600" algn="just">
              <a:lnSpc>
                <a:spcPct val="90000"/>
              </a:lnSpc>
              <a:spcAft>
                <a:spcPts val="600"/>
              </a:spcAft>
              <a:buFont typeface="Arial" panose="020B0604020202020204" pitchFamily="34" charset="0"/>
              <a:buChar char="•"/>
            </a:pPr>
            <a:endParaRPr lang="en-US" sz="2400" dirty="0"/>
          </a:p>
          <a:p>
            <a:pPr marL="269875" indent="-228600" algn="just">
              <a:lnSpc>
                <a:spcPct val="90000"/>
              </a:lnSpc>
              <a:spcAft>
                <a:spcPts val="600"/>
              </a:spcAft>
              <a:buFont typeface="Arial" panose="020B0604020202020204" pitchFamily="34" charset="0"/>
              <a:buChar char="•"/>
            </a:pPr>
            <a:r>
              <a:rPr lang="ru-RU" sz="2400" b="1" i="1" dirty="0">
                <a:solidFill>
                  <a:srgbClr val="C00000"/>
                </a:solidFill>
              </a:rPr>
              <a:t>Хороший пример: </a:t>
            </a:r>
            <a:r>
              <a:rPr lang="ru-RU" sz="2400" dirty="0"/>
              <a:t>получить отраслевой сертификат администратора базы данных, чтобы в следующем году я мог стать лучшим кандидатом на должность менеджера базы данных.</a:t>
            </a:r>
          </a:p>
          <a:p>
            <a:pPr marL="269875" indent="-228600" algn="just">
              <a:lnSpc>
                <a:spcPct val="90000"/>
              </a:lnSpc>
              <a:spcAft>
                <a:spcPts val="600"/>
              </a:spcAft>
              <a:buFont typeface="Arial" panose="020B0604020202020204" pitchFamily="34" charset="0"/>
              <a:buChar char="•"/>
            </a:pPr>
            <a:r>
              <a:rPr lang="ru-RU" sz="2400" b="1" i="1" dirty="0">
                <a:solidFill>
                  <a:srgbClr val="C00000"/>
                </a:solidFill>
              </a:rPr>
              <a:t>Плохой пример: </a:t>
            </a:r>
            <a:r>
              <a:rPr lang="ru-RU" sz="2400" dirty="0"/>
              <a:t>стать концертирующим пианистом и марафонцем, который также является генеральным директором </a:t>
            </a:r>
            <a:r>
              <a:rPr lang="ru-RU" sz="2400" dirty="0" err="1"/>
              <a:t>Google</a:t>
            </a:r>
            <a:r>
              <a:rPr lang="ru-RU" sz="2400" dirty="0"/>
              <a:t>.</a:t>
            </a:r>
            <a:endParaRPr lang="en-US" sz="2400" dirty="0"/>
          </a:p>
          <a:p>
            <a:pPr indent="-228600">
              <a:lnSpc>
                <a:spcPct val="90000"/>
              </a:lnSpc>
              <a:spcAft>
                <a:spcPts val="600"/>
              </a:spcAft>
              <a:buFont typeface="Arial" panose="020B0604020202020204" pitchFamily="34" charset="0"/>
              <a:buChar char="•"/>
            </a:pPr>
            <a:endParaRPr lang="en-US" sz="1600" dirty="0"/>
          </a:p>
        </p:txBody>
      </p:sp>
      <p:sp>
        <p:nvSpPr>
          <p:cNvPr id="12" name="Rectangle 11">
            <a:extLst>
              <a:ext uri="{FF2B5EF4-FFF2-40B4-BE49-F238E27FC236}">
                <a16:creationId xmlns:a16="http://schemas.microsoft.com/office/drawing/2014/main" id="{7004738A-9D34-43E8-97D2-CA0EED4F8BE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B8B8D07F-F13E-443E-BA68-2D26672D76B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2813A4FA-24A5-41ED-A534-3807D1B2F34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C3944F27-CA70-4E84-A51A-E6BF8955897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a:extLst>
              <a:ext uri="{FF2B5EF4-FFF2-40B4-BE49-F238E27FC236}">
                <a16:creationId xmlns:a16="http://schemas.microsoft.com/office/drawing/2014/main" id="{B704A776-8792-4BE2-A605-E3C04FEA60A4}"/>
              </a:ext>
            </a:extLst>
          </p:cNvPr>
          <p:cNvPicPr>
            <a:picLocks noChangeAspect="1"/>
          </p:cNvPicPr>
          <p:nvPr/>
        </p:nvPicPr>
        <p:blipFill>
          <a:blip r:embed="rId2"/>
          <a:stretch>
            <a:fillRect/>
          </a:stretch>
        </p:blipFill>
        <p:spPr>
          <a:xfrm>
            <a:off x="9223911" y="443644"/>
            <a:ext cx="1831692" cy="5956723"/>
          </a:xfrm>
          <a:prstGeom prst="rect">
            <a:avLst/>
          </a:prstGeom>
        </p:spPr>
      </p:pic>
      <p:sp>
        <p:nvSpPr>
          <p:cNvPr id="11" name="Заголовок 1"/>
          <p:cNvSpPr txBox="1">
            <a:spLocks/>
          </p:cNvSpPr>
          <p:nvPr/>
        </p:nvSpPr>
        <p:spPr>
          <a:xfrm>
            <a:off x="372137" y="95721"/>
            <a:ext cx="7623545" cy="555018"/>
          </a:xfrm>
          <a:prstGeom prst="rect">
            <a:avLst/>
          </a:prstGeom>
          <a:solidFill>
            <a:schemeClr val="tx2">
              <a:lumMod val="20000"/>
              <a:lumOff val="80000"/>
            </a:schemeClr>
          </a:solidFill>
          <a:ln>
            <a:solidFill>
              <a:schemeClr val="tx2">
                <a:lumMod val="20000"/>
                <a:lumOff val="80000"/>
              </a:schemeClr>
            </a:solidFill>
          </a:ln>
          <a:effectLst>
            <a:outerShdw blurRad="50800" dist="38100" dir="2700000" algn="tl" rotWithShape="0">
              <a:prstClr val="black">
                <a:alpha val="40000"/>
              </a:prstClr>
            </a:outerShdw>
          </a:effectLst>
          <a:scene3d>
            <a:camera prst="orthographicFront"/>
            <a:lightRig rig="threePt" dir="t"/>
          </a:scene3d>
          <a:sp3d>
            <a:bevelT/>
          </a:sp3d>
        </p:spPr>
        <p:txBody>
          <a:bodyPr vert="horz" lIns="91440" tIns="45720" rIns="91440" bIns="45720" rtlCol="0" anchor="ctr">
            <a:normAutofit fontScale="97500" lnSpcReduction="10000"/>
          </a:bodyPr>
          <a:lstStyle>
            <a:lvl1pPr algn="l" defTabSz="914377"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3600" b="1" dirty="0" smtClean="0">
                <a:solidFill>
                  <a:srgbClr val="0B375A"/>
                </a:solidFill>
                <a:effectLst>
                  <a:outerShdw blurRad="38100" dist="38100" dir="2700000" algn="tl">
                    <a:srgbClr val="000000">
                      <a:alpha val="43137"/>
                    </a:srgbClr>
                  </a:outerShdw>
                </a:effectLst>
              </a:rPr>
              <a:t>Что такое </a:t>
            </a:r>
            <a:r>
              <a:rPr lang="en-US" sz="3600" b="1" dirty="0" smtClean="0">
                <a:solidFill>
                  <a:srgbClr val="0B375A"/>
                </a:solidFill>
                <a:effectLst>
                  <a:outerShdw blurRad="38100" dist="38100" dir="2700000" algn="tl">
                    <a:srgbClr val="000000">
                      <a:alpha val="43137"/>
                    </a:srgbClr>
                  </a:outerShdw>
                </a:effectLst>
              </a:rPr>
              <a:t>SMART </a:t>
            </a:r>
            <a:r>
              <a:rPr lang="ru-RU" sz="3600" b="1" dirty="0" smtClean="0">
                <a:solidFill>
                  <a:srgbClr val="0B375A"/>
                </a:solidFill>
                <a:effectLst>
                  <a:outerShdw blurRad="38100" dist="38100" dir="2700000" algn="tl">
                    <a:srgbClr val="000000">
                      <a:alpha val="43137"/>
                    </a:srgbClr>
                  </a:outerShdw>
                </a:effectLst>
              </a:rPr>
              <a:t>цели?</a:t>
            </a:r>
            <a:endParaRPr lang="ru-RU" sz="3600" b="1" dirty="0">
              <a:solidFill>
                <a:srgbClr val="0B375A"/>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648124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barn(inVertical)">
                                      <p:cBhvr>
                                        <p:cTn id="14" dur="500"/>
                                        <p:tgtEl>
                                          <p:spTgt spid="4">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 calcmode="lin" valueType="num">
                                      <p:cBhvr additive="base">
                                        <p:cTn id="19"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3" end="3"/>
                                            </p:txEl>
                                          </p:spTgt>
                                        </p:tgtEl>
                                        <p:attrNameLst>
                                          <p:attrName>ppt_y</p:attrName>
                                        </p:attrNameLst>
                                      </p:cBhvr>
                                      <p:tavLst>
                                        <p:tav tm="0">
                                          <p:val>
                                            <p:strVal val="1+#ppt_h/2"/>
                                          </p:val>
                                        </p:tav>
                                        <p:tav tm="100000">
                                          <p:val>
                                            <p:strVal val="#ppt_y"/>
                                          </p:val>
                                        </p:tav>
                                      </p:tavLst>
                                    </p:anim>
                                  </p:childTnLst>
                                </p:cTn>
                              </p:par>
                              <p:par>
                                <p:cTn id="21" presetID="1" presetClass="entr" presetSubtype="0"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 calcmode="lin" valueType="num">
                                      <p:cBhvr additive="base">
                                        <p:cTn id="27"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2609869-9E80-471B-A487-A53288E0E79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508668" y="1330513"/>
            <a:ext cx="7157406" cy="4793840"/>
          </a:xfrm>
          <a:prstGeom prst="rect">
            <a:avLst/>
          </a:prstGeom>
        </p:spPr>
        <p:txBody>
          <a:bodyPr vert="horz" lIns="91440" tIns="45720" rIns="91440" bIns="45720" rtlCol="0" anchor="t">
            <a:noAutofit/>
          </a:bodyPr>
          <a:lstStyle/>
          <a:p>
            <a:pPr algn="just">
              <a:lnSpc>
                <a:spcPct val="90000"/>
              </a:lnSpc>
              <a:spcAft>
                <a:spcPts val="600"/>
              </a:spcAft>
            </a:pPr>
            <a:r>
              <a:rPr lang="en-US" sz="2400" b="1" dirty="0">
                <a:solidFill>
                  <a:srgbClr val="002060"/>
                </a:solidFill>
              </a:rPr>
              <a:t>T: </a:t>
            </a:r>
            <a:r>
              <a:rPr lang="en-US" sz="2400" b="1" dirty="0" smtClean="0">
                <a:solidFill>
                  <a:srgbClr val="002060"/>
                </a:solidFill>
              </a:rPr>
              <a:t>Timely/</a:t>
            </a:r>
            <a:r>
              <a:rPr lang="en-US" sz="2400" b="1" dirty="0" err="1" smtClean="0">
                <a:solidFill>
                  <a:srgbClr val="002060"/>
                </a:solidFill>
              </a:rPr>
              <a:t>Trackable</a:t>
            </a:r>
            <a:r>
              <a:rPr lang="ru-RU" sz="2400" b="1" dirty="0" smtClean="0">
                <a:solidFill>
                  <a:srgbClr val="002060"/>
                </a:solidFill>
              </a:rPr>
              <a:t> – Временные рамки</a:t>
            </a:r>
            <a:endParaRPr lang="en-US" sz="2400" b="1" dirty="0">
              <a:solidFill>
                <a:srgbClr val="002060"/>
              </a:solidFill>
            </a:endParaRPr>
          </a:p>
          <a:p>
            <a:pPr algn="just">
              <a:lnSpc>
                <a:spcPct val="90000"/>
              </a:lnSpc>
              <a:spcAft>
                <a:spcPts val="600"/>
              </a:spcAft>
            </a:pPr>
            <a:r>
              <a:rPr lang="en-US" sz="2400" dirty="0"/>
              <a:t/>
            </a:r>
            <a:br>
              <a:rPr lang="en-US" sz="2400" dirty="0"/>
            </a:br>
            <a:r>
              <a:rPr lang="ru-RU" sz="2400" dirty="0"/>
              <a:t>Последняя часть SMART-цели позволяет вам эффективно отслеживать свой прогресс, а не просто надеяться, что вы достигнете цели без четких индикаторов. Установите себе временные рамки — их всегда можно изменить по мере развития ваших целей, но сроки являются важным </a:t>
            </a:r>
            <a:r>
              <a:rPr lang="ru-RU" sz="2400" dirty="0" err="1"/>
              <a:t>мотиватором</a:t>
            </a:r>
            <a:r>
              <a:rPr lang="ru-RU" sz="2400" dirty="0"/>
              <a:t>.</a:t>
            </a:r>
            <a:endParaRPr lang="en-US" sz="2400" dirty="0"/>
          </a:p>
          <a:p>
            <a:pPr algn="just">
              <a:lnSpc>
                <a:spcPct val="90000"/>
              </a:lnSpc>
              <a:spcAft>
                <a:spcPts val="600"/>
              </a:spcAft>
            </a:pPr>
            <a:endParaRPr lang="en-US" sz="2400" dirty="0"/>
          </a:p>
          <a:p>
            <a:pPr marL="269875" indent="-228600" algn="just">
              <a:lnSpc>
                <a:spcPct val="90000"/>
              </a:lnSpc>
              <a:spcAft>
                <a:spcPts val="600"/>
              </a:spcAft>
              <a:buFont typeface="Arial" panose="020B0604020202020204" pitchFamily="34" charset="0"/>
              <a:buChar char="•"/>
            </a:pPr>
            <a:r>
              <a:rPr lang="ru-RU" sz="2400" b="1" i="1" dirty="0">
                <a:solidFill>
                  <a:srgbClr val="C00000"/>
                </a:solidFill>
              </a:rPr>
              <a:t>Хороший пример: </a:t>
            </a:r>
            <a:r>
              <a:rPr lang="ru-RU" sz="2400" dirty="0"/>
              <a:t>читать по три книги каждый месяц в течение года.</a:t>
            </a:r>
          </a:p>
          <a:p>
            <a:pPr marL="269875" indent="-228600" algn="just">
              <a:lnSpc>
                <a:spcPct val="90000"/>
              </a:lnSpc>
              <a:spcAft>
                <a:spcPts val="600"/>
              </a:spcAft>
              <a:buFont typeface="Arial" panose="020B0604020202020204" pitchFamily="34" charset="0"/>
              <a:buChar char="•"/>
            </a:pPr>
            <a:r>
              <a:rPr lang="ru-RU" sz="2400" b="1" i="1" dirty="0">
                <a:solidFill>
                  <a:srgbClr val="C00000"/>
                </a:solidFill>
              </a:rPr>
              <a:t>Плохой пример: </a:t>
            </a:r>
            <a:r>
              <a:rPr lang="ru-RU" sz="2400" dirty="0"/>
              <a:t>прочитать все книги на моей полке.</a:t>
            </a:r>
            <a:endParaRPr lang="en-US" sz="2400" dirty="0"/>
          </a:p>
        </p:txBody>
      </p:sp>
      <p:sp>
        <p:nvSpPr>
          <p:cNvPr id="12" name="Rectangle 11">
            <a:extLst>
              <a:ext uri="{FF2B5EF4-FFF2-40B4-BE49-F238E27FC236}">
                <a16:creationId xmlns:a16="http://schemas.microsoft.com/office/drawing/2014/main" id="{7004738A-9D34-43E8-97D2-CA0EED4F8BE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B8B8D07F-F13E-443E-BA68-2D26672D76B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2813A4FA-24A5-41ED-A534-3807D1B2F34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C3944F27-CA70-4E84-A51A-E6BF8955897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a:extLst>
              <a:ext uri="{FF2B5EF4-FFF2-40B4-BE49-F238E27FC236}">
                <a16:creationId xmlns:a16="http://schemas.microsoft.com/office/drawing/2014/main" id="{6661AE6E-08BF-4C1B-8346-78369E46C794}"/>
              </a:ext>
            </a:extLst>
          </p:cNvPr>
          <p:cNvPicPr>
            <a:picLocks noChangeAspect="1"/>
          </p:cNvPicPr>
          <p:nvPr/>
        </p:nvPicPr>
        <p:blipFill>
          <a:blip r:embed="rId2"/>
          <a:stretch>
            <a:fillRect/>
          </a:stretch>
        </p:blipFill>
        <p:spPr>
          <a:xfrm>
            <a:off x="9286595" y="451909"/>
            <a:ext cx="1784537" cy="5948458"/>
          </a:xfrm>
          <a:prstGeom prst="rect">
            <a:avLst/>
          </a:prstGeom>
        </p:spPr>
      </p:pic>
      <p:sp>
        <p:nvSpPr>
          <p:cNvPr id="11" name="Заголовок 1"/>
          <p:cNvSpPr txBox="1">
            <a:spLocks/>
          </p:cNvSpPr>
          <p:nvPr/>
        </p:nvSpPr>
        <p:spPr>
          <a:xfrm>
            <a:off x="372137" y="95721"/>
            <a:ext cx="7623545" cy="555018"/>
          </a:xfrm>
          <a:prstGeom prst="rect">
            <a:avLst/>
          </a:prstGeom>
          <a:solidFill>
            <a:schemeClr val="tx2">
              <a:lumMod val="20000"/>
              <a:lumOff val="80000"/>
            </a:schemeClr>
          </a:solidFill>
          <a:ln>
            <a:solidFill>
              <a:schemeClr val="tx2">
                <a:lumMod val="20000"/>
                <a:lumOff val="80000"/>
              </a:schemeClr>
            </a:solidFill>
          </a:ln>
          <a:effectLst>
            <a:outerShdw blurRad="50800" dist="38100" dir="2700000" algn="tl" rotWithShape="0">
              <a:prstClr val="black">
                <a:alpha val="40000"/>
              </a:prstClr>
            </a:outerShdw>
          </a:effectLst>
          <a:scene3d>
            <a:camera prst="orthographicFront"/>
            <a:lightRig rig="threePt" dir="t"/>
          </a:scene3d>
          <a:sp3d>
            <a:bevelT/>
          </a:sp3d>
        </p:spPr>
        <p:txBody>
          <a:bodyPr vert="horz" lIns="91440" tIns="45720" rIns="91440" bIns="45720" rtlCol="0" anchor="ctr">
            <a:normAutofit fontScale="97500" lnSpcReduction="10000"/>
          </a:bodyPr>
          <a:lstStyle>
            <a:lvl1pPr algn="l" defTabSz="914377"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3600" b="1" dirty="0" smtClean="0">
                <a:solidFill>
                  <a:srgbClr val="0B375A"/>
                </a:solidFill>
                <a:effectLst>
                  <a:outerShdw blurRad="38100" dist="38100" dir="2700000" algn="tl">
                    <a:srgbClr val="000000">
                      <a:alpha val="43137"/>
                    </a:srgbClr>
                  </a:outerShdw>
                </a:effectLst>
              </a:rPr>
              <a:t>Что такое </a:t>
            </a:r>
            <a:r>
              <a:rPr lang="en-US" sz="3600" b="1" dirty="0" smtClean="0">
                <a:solidFill>
                  <a:srgbClr val="0B375A"/>
                </a:solidFill>
                <a:effectLst>
                  <a:outerShdw blurRad="38100" dist="38100" dir="2700000" algn="tl">
                    <a:srgbClr val="000000">
                      <a:alpha val="43137"/>
                    </a:srgbClr>
                  </a:outerShdw>
                </a:effectLst>
              </a:rPr>
              <a:t>SMART </a:t>
            </a:r>
            <a:r>
              <a:rPr lang="ru-RU" sz="3600" b="1" dirty="0" smtClean="0">
                <a:solidFill>
                  <a:srgbClr val="0B375A"/>
                </a:solidFill>
                <a:effectLst>
                  <a:outerShdw blurRad="38100" dist="38100" dir="2700000" algn="tl">
                    <a:srgbClr val="000000">
                      <a:alpha val="43137"/>
                    </a:srgbClr>
                  </a:outerShdw>
                </a:effectLst>
              </a:rPr>
              <a:t>цели?</a:t>
            </a:r>
            <a:endParaRPr lang="ru-RU" sz="3600" b="1" dirty="0">
              <a:solidFill>
                <a:srgbClr val="0B375A"/>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843145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Effect transition="in" filter="barn(inVertical)">
                                      <p:cBhvr>
                                        <p:cTn id="13" dur="500"/>
                                        <p:tgtEl>
                                          <p:spTgt spid="4">
                                            <p:txEl>
                                              <p:pRg st="1" end="1"/>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4">
                                            <p:txEl>
                                              <p:pRg st="3" end="3"/>
                                            </p:txEl>
                                          </p:spTgt>
                                        </p:tgtEl>
                                        <p:attrNameLst>
                                          <p:attrName>style.visibility</p:attrName>
                                        </p:attrNameLst>
                                      </p:cBhvr>
                                      <p:to>
                                        <p:strVal val="visible"/>
                                      </p:to>
                                    </p:set>
                                    <p:anim calcmode="lin" valueType="num">
                                      <p:cBhvr additive="base">
                                        <p:cTn id="18"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4">
                                            <p:txEl>
                                              <p:pRg st="3" end="3"/>
                                            </p:txEl>
                                          </p:spTgt>
                                        </p:tgtEl>
                                        <p:attrNameLst>
                                          <p:attrName>ppt_y</p:attrName>
                                        </p:attrNameLst>
                                      </p:cBhvr>
                                      <p:tavLst>
                                        <p:tav tm="0">
                                          <p:val>
                                            <p:strVal val="1+#ppt_h/2"/>
                                          </p:val>
                                        </p:tav>
                                        <p:tav tm="100000">
                                          <p:val>
                                            <p:strVal val="#ppt_y"/>
                                          </p:val>
                                        </p:tav>
                                      </p:tavLst>
                                    </p:anim>
                                  </p:childTnLst>
                                </p:cTn>
                              </p:par>
                              <p:par>
                                <p:cTn id="20" presetID="1" presetClass="entr" presetSubtype="0"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4">
                                            <p:txEl>
                                              <p:pRg st="4" end="4"/>
                                            </p:txEl>
                                          </p:spTgt>
                                        </p:tgtEl>
                                        <p:attrNameLst>
                                          <p:attrName>style.visibility</p:attrName>
                                        </p:attrNameLst>
                                      </p:cBhvr>
                                      <p:to>
                                        <p:strVal val="visible"/>
                                      </p:to>
                                    </p:set>
                                    <p:anim calcmode="lin" valueType="num">
                                      <p:cBhvr additive="base">
                                        <p:cTn id="26"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Oval 13">
            <a:extLst>
              <a:ext uri="{FF2B5EF4-FFF2-40B4-BE49-F238E27FC236}">
                <a16:creationId xmlns:a16="http://schemas.microsoft.com/office/drawing/2014/main" id="{CD61A8F8-80AD-4AA8-9492-4D2767FA9E7B}"/>
              </a:ext>
            </a:extLst>
          </p:cNvPr>
          <p:cNvSpPr/>
          <p:nvPr/>
        </p:nvSpPr>
        <p:spPr>
          <a:xfrm>
            <a:off x="190734" y="5699573"/>
            <a:ext cx="1015376" cy="987328"/>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Заголовок 1"/>
          <p:cNvSpPr>
            <a:spLocks noGrp="1"/>
          </p:cNvSpPr>
          <p:nvPr>
            <p:ph type="title"/>
          </p:nvPr>
        </p:nvSpPr>
        <p:spPr>
          <a:xfrm>
            <a:off x="838199" y="95721"/>
            <a:ext cx="10515600" cy="566184"/>
          </a:xfrm>
          <a:solidFill>
            <a:schemeClr val="tx2">
              <a:lumMod val="20000"/>
              <a:lumOff val="80000"/>
            </a:schemeClr>
          </a:solidFill>
          <a:ln>
            <a:solidFill>
              <a:schemeClr val="tx2">
                <a:lumMod val="20000"/>
                <a:lumOff val="80000"/>
              </a:schemeClr>
            </a:solidFill>
          </a:ln>
          <a:effectLst>
            <a:outerShdw blurRad="50800" dist="38100" dir="2700000" algn="tl" rotWithShape="0">
              <a:prstClr val="black">
                <a:alpha val="40000"/>
              </a:prstClr>
            </a:outerShdw>
          </a:effectLst>
          <a:scene3d>
            <a:camera prst="orthographicFront"/>
            <a:lightRig rig="threePt" dir="t"/>
          </a:scene3d>
          <a:sp3d>
            <a:bevelT/>
          </a:sp3d>
        </p:spPr>
        <p:txBody>
          <a:bodyPr>
            <a:normAutofit fontScale="90000"/>
          </a:bodyPr>
          <a:lstStyle/>
          <a:p>
            <a:pPr algn="ctr"/>
            <a:r>
              <a:rPr lang="ru-RU" sz="3600" b="1" dirty="0">
                <a:solidFill>
                  <a:srgbClr val="0B375A"/>
                </a:solidFill>
                <a:effectLst>
                  <a:outerShdw blurRad="38100" dist="38100" dir="2700000" algn="tl">
                    <a:srgbClr val="000000">
                      <a:alpha val="43137"/>
                    </a:srgbClr>
                  </a:outerShdw>
                </a:effectLst>
              </a:rPr>
              <a:t>Цель - инструмент</a:t>
            </a:r>
          </a:p>
        </p:txBody>
      </p:sp>
      <p:sp>
        <p:nvSpPr>
          <p:cNvPr id="5" name="Скругленный прямоугольник 4"/>
          <p:cNvSpPr/>
          <p:nvPr/>
        </p:nvSpPr>
        <p:spPr>
          <a:xfrm>
            <a:off x="839972" y="5421626"/>
            <a:ext cx="5225902" cy="1127052"/>
          </a:xfrm>
          <a:prstGeom prst="roundRect">
            <a:avLst/>
          </a:prstGeom>
          <a:solidFill>
            <a:schemeClr val="accent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bg1"/>
                </a:solidFill>
              </a:rPr>
              <a:t>приняты работниками, и они готовы трудиться для их достижения;</a:t>
            </a:r>
          </a:p>
        </p:txBody>
      </p:sp>
      <p:sp>
        <p:nvSpPr>
          <p:cNvPr id="6" name="Скругленный прямоугольник 5"/>
          <p:cNvSpPr/>
          <p:nvPr/>
        </p:nvSpPr>
        <p:spPr>
          <a:xfrm>
            <a:off x="7676705" y="2705965"/>
            <a:ext cx="3710764" cy="1127052"/>
          </a:xfrm>
          <a:prstGeom prst="roundRect">
            <a:avLst/>
          </a:prstGeom>
          <a:solidFill>
            <a:schemeClr val="accent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bg1"/>
                </a:solidFill>
              </a:rPr>
              <a:t>доведены до работников и стали известны им;</a:t>
            </a:r>
          </a:p>
        </p:txBody>
      </p:sp>
      <p:sp>
        <p:nvSpPr>
          <p:cNvPr id="7" name="Скругленный прямоугольник 6"/>
          <p:cNvSpPr/>
          <p:nvPr/>
        </p:nvSpPr>
        <p:spPr>
          <a:xfrm>
            <a:off x="7676705" y="970239"/>
            <a:ext cx="3710764" cy="1127052"/>
          </a:xfrm>
          <a:prstGeom prst="roundRect">
            <a:avLst/>
          </a:prstGeom>
          <a:solidFill>
            <a:schemeClr val="accent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bg1"/>
                </a:solidFill>
              </a:rPr>
              <a:t>четко определены и сформулированы;</a:t>
            </a:r>
          </a:p>
        </p:txBody>
      </p:sp>
      <p:sp>
        <p:nvSpPr>
          <p:cNvPr id="8" name="Скругленный прямоугольник 7"/>
          <p:cNvSpPr/>
          <p:nvPr/>
        </p:nvSpPr>
        <p:spPr>
          <a:xfrm>
            <a:off x="839972" y="842643"/>
            <a:ext cx="4093534" cy="1648047"/>
          </a:xfrm>
          <a:prstGeom prst="roundRect">
            <a:avLst/>
          </a:prstGeom>
          <a:solidFill>
            <a:schemeClr val="accent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bg1"/>
                </a:solidFill>
              </a:rPr>
              <a:t>Цели развития организации становятся инструментом стратегического менеджмента</a:t>
            </a:r>
          </a:p>
        </p:txBody>
      </p:sp>
      <p:sp>
        <p:nvSpPr>
          <p:cNvPr id="9" name="Скругленный прямоугольник 8"/>
          <p:cNvSpPr/>
          <p:nvPr/>
        </p:nvSpPr>
        <p:spPr>
          <a:xfrm>
            <a:off x="1095143" y="2955832"/>
            <a:ext cx="3583171" cy="691116"/>
          </a:xfrm>
          <a:prstGeom prst="roundRect">
            <a:avLst/>
          </a:prstGeom>
          <a:solidFill>
            <a:schemeClr val="accent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bg1"/>
                </a:solidFill>
              </a:rPr>
              <a:t>только тогда, когда они:</a:t>
            </a:r>
          </a:p>
        </p:txBody>
      </p:sp>
      <p:cxnSp>
        <p:nvCxnSpPr>
          <p:cNvPr id="11" name="Прямая со стрелкой 10"/>
          <p:cNvCxnSpPr>
            <a:stCxn id="8" idx="2"/>
            <a:endCxn id="9" idx="0"/>
          </p:cNvCxnSpPr>
          <p:nvPr/>
        </p:nvCxnSpPr>
        <p:spPr>
          <a:xfrm flipH="1">
            <a:off x="2886729" y="2490690"/>
            <a:ext cx="10" cy="465142"/>
          </a:xfrm>
          <a:prstGeom prst="straightConnector1">
            <a:avLst/>
          </a:prstGeom>
          <a:ln w="57150">
            <a:prstDash val="lgDash"/>
            <a:tailEnd type="arrow"/>
          </a:ln>
        </p:spPr>
        <p:style>
          <a:lnRef idx="1">
            <a:schemeClr val="accent1"/>
          </a:lnRef>
          <a:fillRef idx="0">
            <a:schemeClr val="accent1"/>
          </a:fillRef>
          <a:effectRef idx="0">
            <a:schemeClr val="accent1"/>
          </a:effectRef>
          <a:fontRef idx="minor">
            <a:schemeClr val="tx1"/>
          </a:fontRef>
        </p:style>
      </p:cxnSp>
      <p:cxnSp>
        <p:nvCxnSpPr>
          <p:cNvPr id="13" name="Прямая со стрелкой 12"/>
          <p:cNvCxnSpPr>
            <a:stCxn id="9" idx="3"/>
            <a:endCxn id="7" idx="1"/>
          </p:cNvCxnSpPr>
          <p:nvPr/>
        </p:nvCxnSpPr>
        <p:spPr>
          <a:xfrm flipV="1">
            <a:off x="4678314" y="1533765"/>
            <a:ext cx="2998391" cy="1767625"/>
          </a:xfrm>
          <a:prstGeom prst="straightConnector1">
            <a:avLst/>
          </a:prstGeom>
          <a:ln w="57150">
            <a:prstDash val="lgDash"/>
            <a:tailEnd type="arrow"/>
          </a:ln>
        </p:spPr>
        <p:style>
          <a:lnRef idx="1">
            <a:schemeClr val="accent1"/>
          </a:lnRef>
          <a:fillRef idx="0">
            <a:schemeClr val="accent1"/>
          </a:fillRef>
          <a:effectRef idx="0">
            <a:schemeClr val="accent1"/>
          </a:effectRef>
          <a:fontRef idx="minor">
            <a:schemeClr val="tx1"/>
          </a:fontRef>
        </p:style>
      </p:cxnSp>
      <p:cxnSp>
        <p:nvCxnSpPr>
          <p:cNvPr id="15" name="Прямая со стрелкой 14"/>
          <p:cNvCxnSpPr>
            <a:stCxn id="9" idx="3"/>
            <a:endCxn id="6" idx="1"/>
          </p:cNvCxnSpPr>
          <p:nvPr/>
        </p:nvCxnSpPr>
        <p:spPr>
          <a:xfrm flipV="1">
            <a:off x="4678314" y="3269491"/>
            <a:ext cx="2998391" cy="31899"/>
          </a:xfrm>
          <a:prstGeom prst="straightConnector1">
            <a:avLst/>
          </a:prstGeom>
          <a:ln w="57150">
            <a:prstDash val="lgDash"/>
            <a:tailEnd type="arrow"/>
          </a:ln>
        </p:spPr>
        <p:style>
          <a:lnRef idx="1">
            <a:schemeClr val="accent1"/>
          </a:lnRef>
          <a:fillRef idx="0">
            <a:schemeClr val="accent1"/>
          </a:fillRef>
          <a:effectRef idx="0">
            <a:schemeClr val="accent1"/>
          </a:effectRef>
          <a:fontRef idx="minor">
            <a:schemeClr val="tx1"/>
          </a:fontRef>
        </p:style>
      </p:cxnSp>
      <p:pic>
        <p:nvPicPr>
          <p:cNvPr id="20482" name="Picture 2" descr="45 Best Free SEO Tools (Tried &amp;amp; Tested)">
            <a:extLst>
              <a:ext uri="{FF2B5EF4-FFF2-40B4-BE49-F238E27FC236}">
                <a16:creationId xmlns:a16="http://schemas.microsoft.com/office/drawing/2014/main" id="{363C4282-ED80-4E85-A1FC-28B04A757C0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0003" r="14385"/>
          <a:stretch/>
        </p:blipFill>
        <p:spPr bwMode="auto">
          <a:xfrm>
            <a:off x="7006841" y="3935440"/>
            <a:ext cx="4419584" cy="2922560"/>
          </a:xfrm>
          <a:prstGeom prst="rect">
            <a:avLst/>
          </a:prstGeom>
          <a:noFill/>
          <a:extLst>
            <a:ext uri="{909E8E84-426E-40DD-AFC4-6F175D3DCCD1}">
              <a14:hiddenFill xmlns:a14="http://schemas.microsoft.com/office/drawing/2010/main">
                <a:solidFill>
                  <a:srgbClr val="FFFFFF"/>
                </a:solidFill>
              </a14:hiddenFill>
            </a:ext>
          </a:extLst>
        </p:spPr>
      </p:pic>
      <p:cxnSp>
        <p:nvCxnSpPr>
          <p:cNvPr id="21" name="Соединительная линия уступом 20"/>
          <p:cNvCxnSpPr>
            <a:endCxn id="5" idx="0"/>
          </p:cNvCxnSpPr>
          <p:nvPr/>
        </p:nvCxnSpPr>
        <p:spPr>
          <a:xfrm rot="5400000">
            <a:off x="3005500" y="3748812"/>
            <a:ext cx="2120237" cy="1225390"/>
          </a:xfrm>
          <a:prstGeom prst="bentConnector3">
            <a:avLst/>
          </a:prstGeom>
          <a:ln w="57150">
            <a:prstDash val="lgDash"/>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46830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anim calcmode="lin" valueType="num">
                                      <p:cBhvr>
                                        <p:cTn id="12" dur="1000" fill="hold"/>
                                        <p:tgtEl>
                                          <p:spTgt spid="8"/>
                                        </p:tgtEl>
                                        <p:attrNameLst>
                                          <p:attrName>ppt_x</p:attrName>
                                        </p:attrNameLst>
                                      </p:cBhvr>
                                      <p:tavLst>
                                        <p:tav tm="0">
                                          <p:val>
                                            <p:strVal val="#ppt_x"/>
                                          </p:val>
                                        </p:tav>
                                        <p:tav tm="100000">
                                          <p:val>
                                            <p:strVal val="#ppt_x"/>
                                          </p:val>
                                        </p:tav>
                                      </p:tavLst>
                                    </p:anim>
                                    <p:anim calcmode="lin" valueType="num">
                                      <p:cBhvr>
                                        <p:cTn id="1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down)">
                                      <p:cBhvr>
                                        <p:cTn id="18" dur="500"/>
                                        <p:tgtEl>
                                          <p:spTgt spid="11"/>
                                        </p:tgtEl>
                                      </p:cBhvr>
                                    </p:animEffec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anim calcmode="lin" valueType="num">
                                      <p:cBhvr>
                                        <p:cTn id="24" dur="1000" fill="hold"/>
                                        <p:tgtEl>
                                          <p:spTgt spid="9"/>
                                        </p:tgtEl>
                                        <p:attrNameLst>
                                          <p:attrName>ppt_x</p:attrName>
                                        </p:attrNameLst>
                                      </p:cBhvr>
                                      <p:tavLst>
                                        <p:tav tm="0">
                                          <p:val>
                                            <p:strVal val="#ppt_x"/>
                                          </p:val>
                                        </p:tav>
                                        <p:tav tm="100000">
                                          <p:val>
                                            <p:strVal val="#ppt_x"/>
                                          </p:val>
                                        </p:tav>
                                      </p:tavLst>
                                    </p:anim>
                                    <p:anim calcmode="lin" valueType="num">
                                      <p:cBhvr>
                                        <p:cTn id="25"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nodeType="click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wipe(down)">
                                      <p:cBhvr>
                                        <p:cTn id="30" dur="500"/>
                                        <p:tgtEl>
                                          <p:spTgt spid="13"/>
                                        </p:tgtEl>
                                      </p:cBhvr>
                                    </p:animEffect>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1000"/>
                                        <p:tgtEl>
                                          <p:spTgt spid="7"/>
                                        </p:tgtEl>
                                      </p:cBhvr>
                                    </p:animEffect>
                                    <p:anim calcmode="lin" valueType="num">
                                      <p:cBhvr>
                                        <p:cTn id="36" dur="1000" fill="hold"/>
                                        <p:tgtEl>
                                          <p:spTgt spid="7"/>
                                        </p:tgtEl>
                                        <p:attrNameLst>
                                          <p:attrName>ppt_x</p:attrName>
                                        </p:attrNameLst>
                                      </p:cBhvr>
                                      <p:tavLst>
                                        <p:tav tm="0">
                                          <p:val>
                                            <p:strVal val="#ppt_x"/>
                                          </p:val>
                                        </p:tav>
                                        <p:tav tm="100000">
                                          <p:val>
                                            <p:strVal val="#ppt_x"/>
                                          </p:val>
                                        </p:tav>
                                      </p:tavLst>
                                    </p:anim>
                                    <p:anim calcmode="lin" valueType="num">
                                      <p:cBhvr>
                                        <p:cTn id="37"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nodeType="click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wipe(down)">
                                      <p:cBhvr>
                                        <p:cTn id="42" dur="500"/>
                                        <p:tgtEl>
                                          <p:spTgt spid="15"/>
                                        </p:tgtEl>
                                      </p:cBhvr>
                                    </p:animEffect>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fade">
                                      <p:cBhvr>
                                        <p:cTn id="47" dur="1000"/>
                                        <p:tgtEl>
                                          <p:spTgt spid="6"/>
                                        </p:tgtEl>
                                      </p:cBhvr>
                                    </p:animEffect>
                                    <p:anim calcmode="lin" valueType="num">
                                      <p:cBhvr>
                                        <p:cTn id="48" dur="1000" fill="hold"/>
                                        <p:tgtEl>
                                          <p:spTgt spid="6"/>
                                        </p:tgtEl>
                                        <p:attrNameLst>
                                          <p:attrName>ppt_x</p:attrName>
                                        </p:attrNameLst>
                                      </p:cBhvr>
                                      <p:tavLst>
                                        <p:tav tm="0">
                                          <p:val>
                                            <p:strVal val="#ppt_x"/>
                                          </p:val>
                                        </p:tav>
                                        <p:tav tm="100000">
                                          <p:val>
                                            <p:strVal val="#ppt_x"/>
                                          </p:val>
                                        </p:tav>
                                      </p:tavLst>
                                    </p:anim>
                                    <p:anim calcmode="lin" valueType="num">
                                      <p:cBhvr>
                                        <p:cTn id="4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5"/>
                                        </p:tgtEl>
                                        <p:attrNameLst>
                                          <p:attrName>style.visibility</p:attrName>
                                        </p:attrNameLst>
                                      </p:cBhvr>
                                      <p:to>
                                        <p:strVal val="visible"/>
                                      </p:to>
                                    </p:set>
                                    <p:animEffect transition="in" filter="fade">
                                      <p:cBhvr>
                                        <p:cTn id="54" dur="1000"/>
                                        <p:tgtEl>
                                          <p:spTgt spid="5"/>
                                        </p:tgtEl>
                                      </p:cBhvr>
                                    </p:animEffect>
                                    <p:anim calcmode="lin" valueType="num">
                                      <p:cBhvr>
                                        <p:cTn id="55" dur="1000" fill="hold"/>
                                        <p:tgtEl>
                                          <p:spTgt spid="5"/>
                                        </p:tgtEl>
                                        <p:attrNameLst>
                                          <p:attrName>ppt_x</p:attrName>
                                        </p:attrNameLst>
                                      </p:cBhvr>
                                      <p:tavLst>
                                        <p:tav tm="0">
                                          <p:val>
                                            <p:strVal val="#ppt_x"/>
                                          </p:val>
                                        </p:tav>
                                        <p:tav tm="100000">
                                          <p:val>
                                            <p:strVal val="#ppt_x"/>
                                          </p:val>
                                        </p:tav>
                                      </p:tavLst>
                                    </p:anim>
                                    <p:anim calcmode="lin" valueType="num">
                                      <p:cBhvr>
                                        <p:cTn id="5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P spid="6" grpId="0" animBg="1"/>
      <p:bldP spid="7" grpId="0" animBg="1"/>
      <p:bldP spid="8" grpId="0" animBg="1"/>
      <p:bldP spid="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199" y="95721"/>
            <a:ext cx="10515600" cy="576822"/>
          </a:xfrm>
          <a:solidFill>
            <a:schemeClr val="tx2">
              <a:lumMod val="20000"/>
              <a:lumOff val="80000"/>
            </a:schemeClr>
          </a:solidFill>
          <a:ln>
            <a:solidFill>
              <a:schemeClr val="tx2">
                <a:lumMod val="20000"/>
                <a:lumOff val="80000"/>
              </a:schemeClr>
            </a:solidFill>
          </a:ln>
          <a:effectLst>
            <a:outerShdw blurRad="50800" dist="38100" dir="2700000" algn="tl" rotWithShape="0">
              <a:prstClr val="black">
                <a:alpha val="40000"/>
              </a:prstClr>
            </a:outerShdw>
          </a:effectLst>
          <a:scene3d>
            <a:camera prst="orthographicFront"/>
            <a:lightRig rig="threePt" dir="t"/>
          </a:scene3d>
          <a:sp3d>
            <a:bevelT/>
          </a:sp3d>
        </p:spPr>
        <p:txBody>
          <a:bodyPr>
            <a:normAutofit fontScale="90000"/>
          </a:bodyPr>
          <a:lstStyle/>
          <a:p>
            <a:pPr algn="ctr"/>
            <a:r>
              <a:rPr lang="ru-RU" sz="3600" b="1" dirty="0">
                <a:solidFill>
                  <a:srgbClr val="0B375A"/>
                </a:solidFill>
                <a:effectLst>
                  <a:outerShdw blurRad="38100" dist="38100" dir="2700000" algn="tl">
                    <a:srgbClr val="000000">
                      <a:alpha val="43137"/>
                    </a:srgbClr>
                  </a:outerShdw>
                </a:effectLst>
              </a:rPr>
              <a:t>Какими бывают цели?</a:t>
            </a:r>
          </a:p>
        </p:txBody>
      </p:sp>
      <p:sp>
        <p:nvSpPr>
          <p:cNvPr id="4" name="TextBox 3"/>
          <p:cNvSpPr txBox="1"/>
          <p:nvPr/>
        </p:nvSpPr>
        <p:spPr>
          <a:xfrm>
            <a:off x="838199" y="1032388"/>
            <a:ext cx="10538638" cy="4708981"/>
          </a:xfrm>
          <a:prstGeom prst="rect">
            <a:avLst/>
          </a:prstGeom>
          <a:noFill/>
        </p:spPr>
        <p:txBody>
          <a:bodyPr wrap="square" rtlCol="0">
            <a:spAutoFit/>
          </a:bodyPr>
          <a:lstStyle/>
          <a:p>
            <a:pPr algn="ctr"/>
            <a:r>
              <a:rPr lang="ru-RU" sz="2800" b="1" dirty="0">
                <a:solidFill>
                  <a:srgbClr val="002060"/>
                </a:solidFill>
              </a:rPr>
              <a:t>В зависимости от важности и степени влияния на результаты деятельности организации выделяют цели</a:t>
            </a:r>
            <a:r>
              <a:rPr lang="ru-RU" sz="2800" b="1" dirty="0" smtClean="0">
                <a:solidFill>
                  <a:srgbClr val="002060"/>
                </a:solidFill>
              </a:rPr>
              <a:t>:</a:t>
            </a:r>
          </a:p>
          <a:p>
            <a:pPr algn="ctr"/>
            <a:endParaRPr lang="ru-RU" sz="2800" b="1" dirty="0" smtClean="0">
              <a:solidFill>
                <a:srgbClr val="002060"/>
              </a:solidFill>
            </a:endParaRPr>
          </a:p>
          <a:p>
            <a:pPr marL="371475" indent="-371475" algn="just">
              <a:buFont typeface="Courier New" pitchFamily="49" charset="0"/>
              <a:buChar char="o"/>
            </a:pPr>
            <a:r>
              <a:rPr lang="ru-RU" sz="2400" b="1" dirty="0">
                <a:solidFill>
                  <a:srgbClr val="C00000"/>
                </a:solidFill>
              </a:rPr>
              <a:t>НЕОБХОДИМЫЕ</a:t>
            </a:r>
            <a:r>
              <a:rPr lang="ru-RU" sz="2400" b="1" dirty="0"/>
              <a:t> </a:t>
            </a:r>
            <a:r>
              <a:rPr lang="ru-RU" sz="2400" dirty="0"/>
              <a:t>– цели, которые определяются в сфере основной деятельности организации и без достижения которых невозможно ее успешное развитие</a:t>
            </a:r>
            <a:r>
              <a:rPr lang="ru-RU" sz="2400" dirty="0" smtClean="0"/>
              <a:t>.</a:t>
            </a:r>
          </a:p>
          <a:p>
            <a:pPr marL="371475" lvl="0" indent="-371475" algn="just">
              <a:buFont typeface="Courier New" pitchFamily="49" charset="0"/>
              <a:buChar char="o"/>
            </a:pPr>
            <a:r>
              <a:rPr lang="ru-RU" sz="2400" b="1" dirty="0">
                <a:solidFill>
                  <a:srgbClr val="C00000"/>
                </a:solidFill>
              </a:rPr>
              <a:t>ЖЕЛАТЕЛЬНЫЕ</a:t>
            </a:r>
            <a:r>
              <a:rPr lang="ru-RU" sz="2400" b="1" dirty="0"/>
              <a:t> </a:t>
            </a:r>
            <a:r>
              <a:rPr lang="ru-RU" sz="2400" dirty="0"/>
              <a:t>– добавляются к необходимым целям и позволяют еще более укрепить положение организации. Вместе с тем если они не будут достигнуты, то это не станет катастрофой для организации</a:t>
            </a:r>
            <a:r>
              <a:rPr lang="ru-RU" sz="2400" dirty="0" smtClean="0"/>
              <a:t>.</a:t>
            </a:r>
          </a:p>
          <a:p>
            <a:pPr marL="371475" lvl="0" indent="-371475" algn="just">
              <a:buFont typeface="Courier New" pitchFamily="49" charset="0"/>
              <a:buChar char="o"/>
            </a:pPr>
            <a:r>
              <a:rPr lang="ru-RU" sz="2400" b="1" dirty="0">
                <a:solidFill>
                  <a:srgbClr val="C00000"/>
                </a:solidFill>
              </a:rPr>
              <a:t>ВОЗМОЖНЫЕ</a:t>
            </a:r>
            <a:r>
              <a:rPr lang="ru-RU" sz="2400" b="1" dirty="0"/>
              <a:t> </a:t>
            </a:r>
            <a:r>
              <a:rPr lang="ru-RU" sz="2400" dirty="0"/>
              <a:t>– цели, не относящиеся напрямую к основной деятельности организации, однако способные косвенно повлиять на ее эффективность.</a:t>
            </a:r>
          </a:p>
          <a:p>
            <a:pPr marL="371475" indent="-371475" algn="just">
              <a:buFont typeface="Courier New" pitchFamily="49" charset="0"/>
              <a:buChar char="o"/>
            </a:pPr>
            <a:endParaRPr lang="ru-RU" sz="2400" dirty="0"/>
          </a:p>
        </p:txBody>
      </p:sp>
      <p:sp>
        <p:nvSpPr>
          <p:cNvPr id="3" name="Oval 2">
            <a:extLst>
              <a:ext uri="{FF2B5EF4-FFF2-40B4-BE49-F238E27FC236}">
                <a16:creationId xmlns:a16="http://schemas.microsoft.com/office/drawing/2014/main" id="{F753B411-BA8E-420D-8538-65CE6A229EEC}"/>
              </a:ext>
            </a:extLst>
          </p:cNvPr>
          <p:cNvSpPr/>
          <p:nvPr/>
        </p:nvSpPr>
        <p:spPr>
          <a:xfrm>
            <a:off x="185124" y="5752685"/>
            <a:ext cx="981718" cy="928606"/>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25638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Effect transition="in" filter="fade">
                                      <p:cBhvr>
                                        <p:cTn id="11" dur="1000"/>
                                        <p:tgtEl>
                                          <p:spTgt spid="4">
                                            <p:txEl>
                                              <p:pRg st="0" end="0"/>
                                            </p:txEl>
                                          </p:spTgt>
                                        </p:tgtEl>
                                      </p:cBhvr>
                                    </p:animEffect>
                                    <p:anim calcmode="lin" valueType="num">
                                      <p:cBhvr>
                                        <p:cTn id="12"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4">
                                            <p:txEl>
                                              <p:pRg st="2" end="2"/>
                                            </p:txEl>
                                          </p:spTgt>
                                        </p:tgtEl>
                                        <p:attrNameLst>
                                          <p:attrName>style.visibility</p:attrName>
                                        </p:attrNameLst>
                                      </p:cBhvr>
                                      <p:to>
                                        <p:strVal val="visible"/>
                                      </p:to>
                                    </p:set>
                                    <p:animEffect transition="in" filter="fade">
                                      <p:cBhvr>
                                        <p:cTn id="18" dur="1000"/>
                                        <p:tgtEl>
                                          <p:spTgt spid="4">
                                            <p:txEl>
                                              <p:pRg st="2" end="2"/>
                                            </p:txEl>
                                          </p:spTgt>
                                        </p:tgtEl>
                                      </p:cBhvr>
                                    </p:animEffect>
                                    <p:anim calcmode="lin" valueType="num">
                                      <p:cBhvr>
                                        <p:cTn id="19"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0"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Effect transition="in" filter="fade">
                                      <p:cBhvr>
                                        <p:cTn id="25" dur="1000"/>
                                        <p:tgtEl>
                                          <p:spTgt spid="4">
                                            <p:txEl>
                                              <p:pRg st="3" end="3"/>
                                            </p:txEl>
                                          </p:spTgt>
                                        </p:tgtEl>
                                      </p:cBhvr>
                                    </p:animEffect>
                                    <p:anim calcmode="lin" valueType="num">
                                      <p:cBhvr>
                                        <p:cTn id="26"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7"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nodeType="clickEffect">
                                  <p:stCondLst>
                                    <p:cond delay="0"/>
                                  </p:stCondLst>
                                  <p:childTnLst>
                                    <p:set>
                                      <p:cBhvr>
                                        <p:cTn id="31" dur="1" fill="hold">
                                          <p:stCondLst>
                                            <p:cond delay="0"/>
                                          </p:stCondLst>
                                        </p:cTn>
                                        <p:tgtEl>
                                          <p:spTgt spid="4">
                                            <p:txEl>
                                              <p:pRg st="4" end="4"/>
                                            </p:txEl>
                                          </p:spTgt>
                                        </p:tgtEl>
                                        <p:attrNameLst>
                                          <p:attrName>style.visibility</p:attrName>
                                        </p:attrNameLst>
                                      </p:cBhvr>
                                      <p:to>
                                        <p:strVal val="visible"/>
                                      </p:to>
                                    </p:set>
                                    <p:animEffect transition="in" filter="fade">
                                      <p:cBhvr>
                                        <p:cTn id="32" dur="1000"/>
                                        <p:tgtEl>
                                          <p:spTgt spid="4">
                                            <p:txEl>
                                              <p:pRg st="4" end="4"/>
                                            </p:txEl>
                                          </p:spTgt>
                                        </p:tgtEl>
                                      </p:cBhvr>
                                    </p:animEffect>
                                    <p:anim calcmode="lin" valueType="num">
                                      <p:cBhvr>
                                        <p:cTn id="33"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4"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199" y="95721"/>
            <a:ext cx="10515600" cy="576822"/>
          </a:xfrm>
          <a:solidFill>
            <a:schemeClr val="tx2">
              <a:lumMod val="20000"/>
              <a:lumOff val="80000"/>
            </a:schemeClr>
          </a:solidFill>
          <a:ln>
            <a:solidFill>
              <a:schemeClr val="tx2">
                <a:lumMod val="20000"/>
                <a:lumOff val="80000"/>
              </a:schemeClr>
            </a:solidFill>
          </a:ln>
          <a:effectLst>
            <a:outerShdw blurRad="50800" dist="38100" dir="2700000" algn="tl" rotWithShape="0">
              <a:prstClr val="black">
                <a:alpha val="40000"/>
              </a:prstClr>
            </a:outerShdw>
          </a:effectLst>
          <a:scene3d>
            <a:camera prst="orthographicFront"/>
            <a:lightRig rig="threePt" dir="t"/>
          </a:scene3d>
          <a:sp3d>
            <a:bevelT/>
          </a:sp3d>
        </p:spPr>
        <p:txBody>
          <a:bodyPr>
            <a:normAutofit fontScale="90000"/>
          </a:bodyPr>
          <a:lstStyle/>
          <a:p>
            <a:pPr algn="ctr"/>
            <a:r>
              <a:rPr lang="ru-RU" sz="3600" b="1" dirty="0">
                <a:solidFill>
                  <a:srgbClr val="0B375A"/>
                </a:solidFill>
                <a:effectLst>
                  <a:outerShdw blurRad="38100" dist="38100" dir="2700000" algn="tl">
                    <a:srgbClr val="000000">
                      <a:alpha val="43137"/>
                    </a:srgbClr>
                  </a:outerShdw>
                </a:effectLst>
              </a:rPr>
              <a:t>Какими бывают цели?</a:t>
            </a:r>
          </a:p>
        </p:txBody>
      </p:sp>
      <p:sp>
        <p:nvSpPr>
          <p:cNvPr id="4" name="TextBox 3"/>
          <p:cNvSpPr txBox="1"/>
          <p:nvPr/>
        </p:nvSpPr>
        <p:spPr>
          <a:xfrm>
            <a:off x="838199" y="1032388"/>
            <a:ext cx="10538638" cy="4278094"/>
          </a:xfrm>
          <a:prstGeom prst="rect">
            <a:avLst/>
          </a:prstGeom>
          <a:noFill/>
        </p:spPr>
        <p:txBody>
          <a:bodyPr wrap="square" rtlCol="0">
            <a:spAutoFit/>
          </a:bodyPr>
          <a:lstStyle/>
          <a:p>
            <a:pPr algn="ctr"/>
            <a:r>
              <a:rPr lang="ru-RU" sz="2800" b="1" dirty="0">
                <a:solidFill>
                  <a:srgbClr val="002060"/>
                </a:solidFill>
              </a:rPr>
              <a:t>В зависимости от адресата выделяют цели</a:t>
            </a:r>
            <a:r>
              <a:rPr lang="ru-RU" sz="2800" b="1" dirty="0" smtClean="0">
                <a:solidFill>
                  <a:srgbClr val="002060"/>
                </a:solidFill>
              </a:rPr>
              <a:t>:</a:t>
            </a:r>
          </a:p>
          <a:p>
            <a:pPr algn="ctr"/>
            <a:endParaRPr lang="ru-RU" sz="2800" b="1" dirty="0" smtClean="0">
              <a:solidFill>
                <a:srgbClr val="002060"/>
              </a:solidFill>
            </a:endParaRPr>
          </a:p>
          <a:p>
            <a:pPr marL="342900" lvl="0" indent="-342900" algn="just">
              <a:buFont typeface="Courier New" pitchFamily="49" charset="0"/>
              <a:buChar char="o"/>
            </a:pPr>
            <a:r>
              <a:rPr lang="ru-RU" sz="2400" b="1" dirty="0" smtClean="0">
                <a:solidFill>
                  <a:srgbClr val="C00000"/>
                </a:solidFill>
              </a:rPr>
              <a:t>ОФИЦИАЛЬНЫЕ</a:t>
            </a:r>
            <a:r>
              <a:rPr lang="ru-RU" sz="2400" dirty="0" smtClean="0"/>
              <a:t> </a:t>
            </a:r>
            <a:r>
              <a:rPr lang="ru-RU" sz="2400" dirty="0"/>
              <a:t>– имеют внешнюю направленность, т. е. декларируются официально и поэтому носят обтекаемый характер. Главная их задача – сформировать положительный имидж организации;</a:t>
            </a:r>
          </a:p>
          <a:p>
            <a:pPr marL="342900" lvl="0" indent="-342900" algn="just">
              <a:buFont typeface="Courier New" pitchFamily="49" charset="0"/>
              <a:buChar char="o"/>
            </a:pPr>
            <a:r>
              <a:rPr lang="ru-RU" sz="2400" b="1" dirty="0" smtClean="0">
                <a:solidFill>
                  <a:srgbClr val="C00000"/>
                </a:solidFill>
              </a:rPr>
              <a:t>ОПЕРАТИВНЫЕ</a:t>
            </a:r>
            <a:r>
              <a:rPr lang="ru-RU" sz="2400" dirty="0" smtClean="0"/>
              <a:t> </a:t>
            </a:r>
            <a:r>
              <a:rPr lang="ru-RU" sz="2400" dirty="0"/>
              <a:t>– предназначены для «внутреннего использования» и разъясняют работникам, каким образом предстоит реализовывать официальные установки;</a:t>
            </a:r>
          </a:p>
          <a:p>
            <a:pPr marL="342900" lvl="0" indent="-342900" algn="just">
              <a:buFont typeface="Courier New" pitchFamily="49" charset="0"/>
              <a:buChar char="o"/>
            </a:pPr>
            <a:r>
              <a:rPr lang="ru-RU" sz="2400" b="1" dirty="0" smtClean="0">
                <a:solidFill>
                  <a:srgbClr val="C00000"/>
                </a:solidFill>
              </a:rPr>
              <a:t>ОПЕРАЦИОННЫЕ</a:t>
            </a:r>
            <a:r>
              <a:rPr lang="ru-RU" sz="2400" b="1" dirty="0" smtClean="0">
                <a:solidFill>
                  <a:srgbClr val="002060"/>
                </a:solidFill>
              </a:rPr>
              <a:t> </a:t>
            </a:r>
            <a:r>
              <a:rPr lang="ru-RU" sz="2400" dirty="0"/>
              <a:t>– содержат цифровые показатели и трансформируются в конкретные задания работникам или каким-либо структурным подразделениям организации по реализации стратегических установок.</a:t>
            </a:r>
            <a:endParaRPr lang="ru-RU" sz="2400" b="1" dirty="0">
              <a:solidFill>
                <a:srgbClr val="002060"/>
              </a:solidFill>
            </a:endParaRPr>
          </a:p>
        </p:txBody>
      </p:sp>
      <p:sp>
        <p:nvSpPr>
          <p:cNvPr id="3" name="Oval 2">
            <a:extLst>
              <a:ext uri="{FF2B5EF4-FFF2-40B4-BE49-F238E27FC236}">
                <a16:creationId xmlns:a16="http://schemas.microsoft.com/office/drawing/2014/main" id="{F753B411-BA8E-420D-8538-65CE6A229EEC}"/>
              </a:ext>
            </a:extLst>
          </p:cNvPr>
          <p:cNvSpPr/>
          <p:nvPr/>
        </p:nvSpPr>
        <p:spPr>
          <a:xfrm>
            <a:off x="185124" y="5752685"/>
            <a:ext cx="981718" cy="928606"/>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62684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Effect transition="in" filter="fade">
                                      <p:cBhvr>
                                        <p:cTn id="11" dur="1000"/>
                                        <p:tgtEl>
                                          <p:spTgt spid="4">
                                            <p:txEl>
                                              <p:pRg st="0" end="0"/>
                                            </p:txEl>
                                          </p:spTgt>
                                        </p:tgtEl>
                                      </p:cBhvr>
                                    </p:animEffect>
                                    <p:anim calcmode="lin" valueType="num">
                                      <p:cBhvr>
                                        <p:cTn id="12"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4">
                                            <p:txEl>
                                              <p:pRg st="2" end="2"/>
                                            </p:txEl>
                                          </p:spTgt>
                                        </p:tgtEl>
                                        <p:attrNameLst>
                                          <p:attrName>style.visibility</p:attrName>
                                        </p:attrNameLst>
                                      </p:cBhvr>
                                      <p:to>
                                        <p:strVal val="visible"/>
                                      </p:to>
                                    </p:set>
                                    <p:animEffect transition="in" filter="fade">
                                      <p:cBhvr>
                                        <p:cTn id="18" dur="1000"/>
                                        <p:tgtEl>
                                          <p:spTgt spid="4">
                                            <p:txEl>
                                              <p:pRg st="2" end="2"/>
                                            </p:txEl>
                                          </p:spTgt>
                                        </p:tgtEl>
                                      </p:cBhvr>
                                    </p:animEffect>
                                    <p:anim calcmode="lin" valueType="num">
                                      <p:cBhvr>
                                        <p:cTn id="19"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0"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Effect transition="in" filter="fade">
                                      <p:cBhvr>
                                        <p:cTn id="25" dur="1000"/>
                                        <p:tgtEl>
                                          <p:spTgt spid="4">
                                            <p:txEl>
                                              <p:pRg st="3" end="3"/>
                                            </p:txEl>
                                          </p:spTgt>
                                        </p:tgtEl>
                                      </p:cBhvr>
                                    </p:animEffect>
                                    <p:anim calcmode="lin" valueType="num">
                                      <p:cBhvr>
                                        <p:cTn id="26"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7"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4">
                                            <p:txEl>
                                              <p:pRg st="4" end="4"/>
                                            </p:txEl>
                                          </p:spTgt>
                                        </p:tgtEl>
                                        <p:attrNameLst>
                                          <p:attrName>style.visibility</p:attrName>
                                        </p:attrNameLst>
                                      </p:cBhvr>
                                      <p:to>
                                        <p:strVal val="visible"/>
                                      </p:to>
                                    </p:set>
                                    <p:anim calcmode="lin" valueType="num">
                                      <p:cBhvr additive="base">
                                        <p:cTn id="32"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199" y="95721"/>
            <a:ext cx="10515600" cy="576822"/>
          </a:xfrm>
          <a:solidFill>
            <a:schemeClr val="tx2">
              <a:lumMod val="20000"/>
              <a:lumOff val="80000"/>
            </a:schemeClr>
          </a:solidFill>
          <a:ln>
            <a:solidFill>
              <a:schemeClr val="tx2">
                <a:lumMod val="20000"/>
                <a:lumOff val="80000"/>
              </a:schemeClr>
            </a:solidFill>
          </a:ln>
          <a:effectLst>
            <a:outerShdw blurRad="50800" dist="38100" dir="2700000" algn="tl" rotWithShape="0">
              <a:prstClr val="black">
                <a:alpha val="40000"/>
              </a:prstClr>
            </a:outerShdw>
          </a:effectLst>
          <a:scene3d>
            <a:camera prst="orthographicFront"/>
            <a:lightRig rig="threePt" dir="t"/>
          </a:scene3d>
          <a:sp3d>
            <a:bevelT/>
          </a:sp3d>
        </p:spPr>
        <p:txBody>
          <a:bodyPr>
            <a:normAutofit fontScale="90000"/>
          </a:bodyPr>
          <a:lstStyle/>
          <a:p>
            <a:pPr algn="ctr"/>
            <a:r>
              <a:rPr lang="ru-RU" sz="3600" b="1" dirty="0">
                <a:solidFill>
                  <a:srgbClr val="0B375A"/>
                </a:solidFill>
                <a:effectLst>
                  <a:outerShdw blurRad="38100" dist="38100" dir="2700000" algn="tl">
                    <a:srgbClr val="000000">
                      <a:alpha val="43137"/>
                    </a:srgbClr>
                  </a:outerShdw>
                </a:effectLst>
              </a:rPr>
              <a:t>Какими бывают цели?</a:t>
            </a:r>
          </a:p>
        </p:txBody>
      </p:sp>
      <p:sp>
        <p:nvSpPr>
          <p:cNvPr id="4" name="TextBox 3"/>
          <p:cNvSpPr txBox="1"/>
          <p:nvPr/>
        </p:nvSpPr>
        <p:spPr>
          <a:xfrm>
            <a:off x="838199" y="1032388"/>
            <a:ext cx="10538638" cy="4708981"/>
          </a:xfrm>
          <a:prstGeom prst="rect">
            <a:avLst/>
          </a:prstGeom>
          <a:noFill/>
        </p:spPr>
        <p:txBody>
          <a:bodyPr wrap="square" rtlCol="0">
            <a:spAutoFit/>
          </a:bodyPr>
          <a:lstStyle/>
          <a:p>
            <a:pPr algn="ctr"/>
            <a:r>
              <a:rPr lang="ru-RU" sz="2800" b="1" dirty="0">
                <a:solidFill>
                  <a:srgbClr val="002060"/>
                </a:solidFill>
              </a:rPr>
              <a:t>В зависимости от масштабов целей и временных рамок их реализации выделяют цели</a:t>
            </a:r>
            <a:r>
              <a:rPr lang="ru-RU" sz="2800" b="1" dirty="0" smtClean="0">
                <a:solidFill>
                  <a:srgbClr val="002060"/>
                </a:solidFill>
              </a:rPr>
              <a:t>:</a:t>
            </a:r>
          </a:p>
          <a:p>
            <a:pPr algn="ctr"/>
            <a:endParaRPr lang="ru-RU" sz="2800" b="1" dirty="0">
              <a:solidFill>
                <a:srgbClr val="002060"/>
              </a:solidFill>
            </a:endParaRPr>
          </a:p>
          <a:p>
            <a:pPr marL="342900" lvl="0" indent="-342900" algn="just">
              <a:buFont typeface="Courier New" pitchFamily="49" charset="0"/>
              <a:buChar char="o"/>
            </a:pPr>
            <a:r>
              <a:rPr lang="ru-RU" sz="2400" b="1" dirty="0" smtClean="0">
                <a:solidFill>
                  <a:srgbClr val="C00000"/>
                </a:solidFill>
              </a:rPr>
              <a:t>ДОЛГОСРОЧНЫЕ, ИЛИ СТРАТЕГИЧЕСКИЕ</a:t>
            </a:r>
            <a:r>
              <a:rPr lang="ru-RU" sz="2400" dirty="0" smtClean="0"/>
              <a:t>, </a:t>
            </a:r>
            <a:r>
              <a:rPr lang="ru-RU" sz="2400" dirty="0"/>
              <a:t>как правило, охватывают организацию в целом и ориентированы на длительную (10–15 лет) перспективу;</a:t>
            </a:r>
          </a:p>
          <a:p>
            <a:pPr marL="342900" lvl="0" indent="-342900" algn="just">
              <a:buFont typeface="Courier New" pitchFamily="49" charset="0"/>
              <a:buChar char="o"/>
            </a:pPr>
            <a:r>
              <a:rPr lang="ru-RU" sz="2400" b="1" dirty="0" smtClean="0">
                <a:solidFill>
                  <a:srgbClr val="C00000"/>
                </a:solidFill>
              </a:rPr>
              <a:t>СРЕДНЕСРОЧНЫЕ, ИЛИ ОПЕРАТИВНЫЕ</a:t>
            </a:r>
            <a:r>
              <a:rPr lang="ru-RU" sz="2400" dirty="0" smtClean="0"/>
              <a:t>, </a:t>
            </a:r>
            <a:r>
              <a:rPr lang="ru-RU" sz="2400" dirty="0"/>
              <a:t>связаны с реализацией того или иного проекта, запланированного в рамках стратегии развития организации. Временные рамки таких проектов достигают 5 лет;</a:t>
            </a:r>
          </a:p>
          <a:p>
            <a:pPr marL="342900" lvl="0" indent="-342900" algn="just">
              <a:buFont typeface="Courier New" pitchFamily="49" charset="0"/>
              <a:buChar char="o"/>
            </a:pPr>
            <a:r>
              <a:rPr lang="ru-RU" sz="2400" b="1" dirty="0" smtClean="0">
                <a:solidFill>
                  <a:srgbClr val="C00000"/>
                </a:solidFill>
              </a:rPr>
              <a:t>КРАТКОСРОЧНЫЕ, ИЛИ ТАКТИЧЕСКИЕ</a:t>
            </a:r>
            <a:r>
              <a:rPr lang="ru-RU" sz="2400" dirty="0" smtClean="0"/>
              <a:t>, </a:t>
            </a:r>
            <a:r>
              <a:rPr lang="ru-RU" sz="2400" dirty="0"/>
              <a:t>подчинены стратегическим или оперативным целям и направлены на их реализацию. По времени они рассчитаны на 1 год.</a:t>
            </a:r>
            <a:endParaRPr lang="ru-RU" sz="2400" b="1" dirty="0">
              <a:solidFill>
                <a:srgbClr val="002060"/>
              </a:solidFill>
            </a:endParaRPr>
          </a:p>
        </p:txBody>
      </p:sp>
      <p:sp>
        <p:nvSpPr>
          <p:cNvPr id="3" name="Oval 2">
            <a:extLst>
              <a:ext uri="{FF2B5EF4-FFF2-40B4-BE49-F238E27FC236}">
                <a16:creationId xmlns:a16="http://schemas.microsoft.com/office/drawing/2014/main" id="{F753B411-BA8E-420D-8538-65CE6A229EEC}"/>
              </a:ext>
            </a:extLst>
          </p:cNvPr>
          <p:cNvSpPr/>
          <p:nvPr/>
        </p:nvSpPr>
        <p:spPr>
          <a:xfrm>
            <a:off x="185124" y="5752685"/>
            <a:ext cx="981718" cy="928606"/>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47581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Effect transition="in" filter="fade">
                                      <p:cBhvr>
                                        <p:cTn id="11" dur="1000"/>
                                        <p:tgtEl>
                                          <p:spTgt spid="4">
                                            <p:txEl>
                                              <p:pRg st="0" end="0"/>
                                            </p:txEl>
                                          </p:spTgt>
                                        </p:tgtEl>
                                      </p:cBhvr>
                                    </p:animEffect>
                                    <p:anim calcmode="lin" valueType="num">
                                      <p:cBhvr>
                                        <p:cTn id="12"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4">
                                            <p:txEl>
                                              <p:pRg st="2" end="2"/>
                                            </p:txEl>
                                          </p:spTgt>
                                        </p:tgtEl>
                                        <p:attrNameLst>
                                          <p:attrName>style.visibility</p:attrName>
                                        </p:attrNameLst>
                                      </p:cBhvr>
                                      <p:to>
                                        <p:strVal val="visible"/>
                                      </p:to>
                                    </p:set>
                                    <p:animEffect transition="in" filter="fade">
                                      <p:cBhvr>
                                        <p:cTn id="18" dur="1000"/>
                                        <p:tgtEl>
                                          <p:spTgt spid="4">
                                            <p:txEl>
                                              <p:pRg st="2" end="2"/>
                                            </p:txEl>
                                          </p:spTgt>
                                        </p:tgtEl>
                                      </p:cBhvr>
                                    </p:animEffect>
                                    <p:anim calcmode="lin" valueType="num">
                                      <p:cBhvr>
                                        <p:cTn id="19"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0"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Effect transition="in" filter="fade">
                                      <p:cBhvr>
                                        <p:cTn id="25" dur="1000"/>
                                        <p:tgtEl>
                                          <p:spTgt spid="4">
                                            <p:txEl>
                                              <p:pRg st="3" end="3"/>
                                            </p:txEl>
                                          </p:spTgt>
                                        </p:tgtEl>
                                      </p:cBhvr>
                                    </p:animEffect>
                                    <p:anim calcmode="lin" valueType="num">
                                      <p:cBhvr>
                                        <p:cTn id="26"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7"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4">
                                            <p:txEl>
                                              <p:pRg st="4" end="4"/>
                                            </p:txEl>
                                          </p:spTgt>
                                        </p:tgtEl>
                                        <p:attrNameLst>
                                          <p:attrName>style.visibility</p:attrName>
                                        </p:attrNameLst>
                                      </p:cBhvr>
                                      <p:to>
                                        <p:strVal val="visible"/>
                                      </p:to>
                                    </p:set>
                                    <p:anim calcmode="lin" valueType="num">
                                      <p:cBhvr additive="base">
                                        <p:cTn id="32"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199" y="95721"/>
            <a:ext cx="10515600" cy="576822"/>
          </a:xfrm>
          <a:solidFill>
            <a:schemeClr val="tx2">
              <a:lumMod val="20000"/>
              <a:lumOff val="80000"/>
            </a:schemeClr>
          </a:solidFill>
          <a:ln>
            <a:solidFill>
              <a:schemeClr val="tx2">
                <a:lumMod val="20000"/>
                <a:lumOff val="80000"/>
              </a:schemeClr>
            </a:solidFill>
          </a:ln>
          <a:effectLst>
            <a:outerShdw blurRad="50800" dist="38100" dir="2700000" algn="tl" rotWithShape="0">
              <a:prstClr val="black">
                <a:alpha val="40000"/>
              </a:prstClr>
            </a:outerShdw>
          </a:effectLst>
          <a:scene3d>
            <a:camera prst="orthographicFront"/>
            <a:lightRig rig="threePt" dir="t"/>
          </a:scene3d>
          <a:sp3d>
            <a:bevelT/>
          </a:sp3d>
        </p:spPr>
        <p:txBody>
          <a:bodyPr>
            <a:normAutofit fontScale="90000"/>
          </a:bodyPr>
          <a:lstStyle/>
          <a:p>
            <a:pPr algn="ctr"/>
            <a:r>
              <a:rPr lang="ru-RU" sz="3600" b="1" dirty="0" smtClean="0">
                <a:solidFill>
                  <a:srgbClr val="0B375A"/>
                </a:solidFill>
                <a:effectLst>
                  <a:outerShdw blurRad="38100" dist="38100" dir="2700000" algn="tl">
                    <a:srgbClr val="000000">
                      <a:alpha val="43137"/>
                    </a:srgbClr>
                  </a:outerShdw>
                </a:effectLst>
              </a:rPr>
              <a:t>Дерево целей</a:t>
            </a:r>
            <a:endParaRPr lang="ru-RU" sz="3600" b="1" dirty="0">
              <a:solidFill>
                <a:srgbClr val="0B375A"/>
              </a:solidFill>
              <a:effectLst>
                <a:outerShdw blurRad="38100" dist="38100" dir="2700000" algn="tl">
                  <a:srgbClr val="000000">
                    <a:alpha val="43137"/>
                  </a:srgbClr>
                </a:outerShdw>
              </a:effectLst>
            </a:endParaRPr>
          </a:p>
        </p:txBody>
      </p:sp>
      <p:sp>
        <p:nvSpPr>
          <p:cNvPr id="4" name="TextBox 3"/>
          <p:cNvSpPr txBox="1"/>
          <p:nvPr/>
        </p:nvSpPr>
        <p:spPr>
          <a:xfrm>
            <a:off x="675983" y="2763077"/>
            <a:ext cx="6347592" cy="2677656"/>
          </a:xfrm>
          <a:prstGeom prst="rect">
            <a:avLst/>
          </a:prstGeom>
          <a:noFill/>
        </p:spPr>
        <p:txBody>
          <a:bodyPr wrap="square" rtlCol="0">
            <a:spAutoFit/>
          </a:bodyPr>
          <a:lstStyle/>
          <a:p>
            <a:pPr marL="3175" indent="-3175" algn="just"/>
            <a:r>
              <a:rPr lang="ru-RU" sz="2400" b="1" dirty="0" smtClean="0">
                <a:solidFill>
                  <a:srgbClr val="C00000"/>
                </a:solidFill>
              </a:rPr>
              <a:t>Главная </a:t>
            </a:r>
            <a:r>
              <a:rPr lang="ru-RU" sz="2400" b="1" dirty="0">
                <a:solidFill>
                  <a:srgbClr val="C00000"/>
                </a:solidFill>
              </a:rPr>
              <a:t>цель</a:t>
            </a:r>
            <a:r>
              <a:rPr lang="ru-RU" sz="2400" dirty="0">
                <a:solidFill>
                  <a:srgbClr val="C00000"/>
                </a:solidFill>
              </a:rPr>
              <a:t> </a:t>
            </a:r>
            <a:r>
              <a:rPr lang="ru-RU" sz="2400" dirty="0"/>
              <a:t>развития организации определяется на </a:t>
            </a:r>
            <a:r>
              <a:rPr lang="ru-RU" sz="2400" b="1" dirty="0">
                <a:solidFill>
                  <a:srgbClr val="C00000"/>
                </a:solidFill>
              </a:rPr>
              <a:t>первом уровне.</a:t>
            </a:r>
            <a:r>
              <a:rPr lang="ru-RU" sz="2400" dirty="0">
                <a:solidFill>
                  <a:srgbClr val="C00000"/>
                </a:solidFill>
              </a:rPr>
              <a:t> </a:t>
            </a:r>
            <a:endParaRPr lang="ru-RU" sz="2400" dirty="0" smtClean="0">
              <a:solidFill>
                <a:srgbClr val="C00000"/>
              </a:solidFill>
            </a:endParaRPr>
          </a:p>
          <a:p>
            <a:pPr marL="3175" indent="-3175" algn="just"/>
            <a:endParaRPr lang="ru-RU" sz="2400" dirty="0" smtClean="0"/>
          </a:p>
          <a:p>
            <a:pPr marL="3175" indent="-3175" algn="just"/>
            <a:r>
              <a:rPr lang="ru-RU" sz="2400" dirty="0" smtClean="0"/>
              <a:t>Речь </a:t>
            </a:r>
            <a:r>
              <a:rPr lang="ru-RU" sz="2400" dirty="0"/>
              <a:t>идет о стратегической цели, которая должна содержать описание состояния организации в целом к моменту завершения процесса реализации стратегии</a:t>
            </a:r>
            <a:r>
              <a:rPr lang="ru-RU" sz="2400" dirty="0" smtClean="0"/>
              <a:t>.</a:t>
            </a:r>
            <a:endParaRPr lang="ru-RU" sz="2400" dirty="0"/>
          </a:p>
        </p:txBody>
      </p:sp>
      <p:sp>
        <p:nvSpPr>
          <p:cNvPr id="3" name="Oval 2">
            <a:extLst>
              <a:ext uri="{FF2B5EF4-FFF2-40B4-BE49-F238E27FC236}">
                <a16:creationId xmlns:a16="http://schemas.microsoft.com/office/drawing/2014/main" id="{F753B411-BA8E-420D-8538-65CE6A229EEC}"/>
              </a:ext>
            </a:extLst>
          </p:cNvPr>
          <p:cNvSpPr/>
          <p:nvPr/>
        </p:nvSpPr>
        <p:spPr>
          <a:xfrm>
            <a:off x="185124" y="5752685"/>
            <a:ext cx="981718" cy="928606"/>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Пин на доске Imagenes Variad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96424" y="1780975"/>
            <a:ext cx="4590062" cy="509299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675983" y="940229"/>
            <a:ext cx="10668957" cy="1200329"/>
          </a:xfrm>
          <a:prstGeom prst="rect">
            <a:avLst/>
          </a:prstGeom>
          <a:noFill/>
        </p:spPr>
        <p:txBody>
          <a:bodyPr wrap="square" rtlCol="0">
            <a:spAutoFit/>
          </a:bodyPr>
          <a:lstStyle/>
          <a:p>
            <a:pPr algn="just"/>
            <a:r>
              <a:rPr lang="ru-RU" sz="2400" b="1" dirty="0" smtClean="0">
                <a:solidFill>
                  <a:srgbClr val="002060"/>
                </a:solidFill>
              </a:rPr>
              <a:t>Построение дерева целей предусматривает упорядочения иерархию целей и их согласование между собой. </a:t>
            </a:r>
          </a:p>
          <a:p>
            <a:pPr algn="just"/>
            <a:r>
              <a:rPr lang="ru-RU" sz="2400" b="1" dirty="0" smtClean="0">
                <a:solidFill>
                  <a:srgbClr val="002060"/>
                </a:solidFill>
              </a:rPr>
              <a:t>Данная процедура состоит из нескольких этапов:</a:t>
            </a:r>
            <a:endParaRPr lang="en-US" sz="2400" b="1" dirty="0" smtClean="0">
              <a:solidFill>
                <a:srgbClr val="002060"/>
              </a:solidFill>
            </a:endParaRPr>
          </a:p>
        </p:txBody>
      </p:sp>
    </p:spTree>
    <p:extLst>
      <p:ext uri="{BB962C8B-B14F-4D97-AF65-F5344CB8AC3E}">
        <p14:creationId xmlns:p14="http://schemas.microsoft.com/office/powerpoint/2010/main" val="3420555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fade">
                                      <p:cBhvr>
                                        <p:cTn id="11" dur="1000"/>
                                        <p:tgtEl>
                                          <p:spTgt spid="6">
                                            <p:txEl>
                                              <p:pRg st="0" end="0"/>
                                            </p:txEl>
                                          </p:spTgt>
                                        </p:tgtEl>
                                      </p:cBhvr>
                                    </p:animEffect>
                                    <p:anim calcmode="lin" valueType="num">
                                      <p:cBhvr>
                                        <p:cTn id="1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6">
                                            <p:txEl>
                                              <p:pRg st="0" end="0"/>
                                            </p:txEl>
                                          </p:spTgt>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6">
                                            <p:txEl>
                                              <p:pRg st="1" end="1"/>
                                            </p:txEl>
                                          </p:spTgt>
                                        </p:tgtEl>
                                        <p:attrNameLst>
                                          <p:attrName>style.visibility</p:attrName>
                                        </p:attrNameLst>
                                      </p:cBhvr>
                                      <p:to>
                                        <p:strVal val="visible"/>
                                      </p:to>
                                    </p:set>
                                    <p:animEffect transition="in" filter="fade">
                                      <p:cBhvr>
                                        <p:cTn id="16" dur="1000"/>
                                        <p:tgtEl>
                                          <p:spTgt spid="6">
                                            <p:txEl>
                                              <p:pRg st="1" end="1"/>
                                            </p:txEl>
                                          </p:spTgt>
                                        </p:tgtEl>
                                      </p:cBhvr>
                                    </p:animEffect>
                                    <p:anim calcmode="lin" valueType="num">
                                      <p:cBhvr>
                                        <p:cTn id="17"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8"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nodeType="clickEffect">
                                  <p:stCondLst>
                                    <p:cond delay="0"/>
                                  </p:stCondLst>
                                  <p:childTnLst>
                                    <p:set>
                                      <p:cBhvr>
                                        <p:cTn id="22" dur="1" fill="hold">
                                          <p:stCondLst>
                                            <p:cond delay="0"/>
                                          </p:stCondLst>
                                        </p:cTn>
                                        <p:tgtEl>
                                          <p:spTgt spid="4">
                                            <p:txEl>
                                              <p:pRg st="0" end="0"/>
                                            </p:txEl>
                                          </p:spTgt>
                                        </p:tgtEl>
                                        <p:attrNameLst>
                                          <p:attrName>style.visibility</p:attrName>
                                        </p:attrNameLst>
                                      </p:cBhvr>
                                      <p:to>
                                        <p:strVal val="visible"/>
                                      </p:to>
                                    </p:set>
                                    <p:animEffect transition="in" filter="fade">
                                      <p:cBhvr>
                                        <p:cTn id="23" dur="1000"/>
                                        <p:tgtEl>
                                          <p:spTgt spid="4">
                                            <p:txEl>
                                              <p:pRg st="0" end="0"/>
                                            </p:txEl>
                                          </p:spTgt>
                                        </p:tgtEl>
                                      </p:cBhvr>
                                    </p:animEffect>
                                    <p:anim calcmode="lin" valueType="num">
                                      <p:cBhvr>
                                        <p:cTn id="24"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25"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nodeType="clickEffect">
                                  <p:stCondLst>
                                    <p:cond delay="0"/>
                                  </p:stCondLst>
                                  <p:childTnLst>
                                    <p:set>
                                      <p:cBhvr>
                                        <p:cTn id="29" dur="1" fill="hold">
                                          <p:stCondLst>
                                            <p:cond delay="0"/>
                                          </p:stCondLst>
                                        </p:cTn>
                                        <p:tgtEl>
                                          <p:spTgt spid="4">
                                            <p:txEl>
                                              <p:pRg st="2" end="2"/>
                                            </p:txEl>
                                          </p:spTgt>
                                        </p:tgtEl>
                                        <p:attrNameLst>
                                          <p:attrName>style.visibility</p:attrName>
                                        </p:attrNameLst>
                                      </p:cBhvr>
                                      <p:to>
                                        <p:strVal val="visible"/>
                                      </p:to>
                                    </p:set>
                                    <p:animEffect transition="in" filter="barn(inVertical)">
                                      <p:cBhvr>
                                        <p:cTn id="30"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F753B411-BA8E-420D-8538-65CE6A229EEC}"/>
              </a:ext>
            </a:extLst>
          </p:cNvPr>
          <p:cNvSpPr/>
          <p:nvPr/>
        </p:nvSpPr>
        <p:spPr>
          <a:xfrm>
            <a:off x="185124" y="5752685"/>
            <a:ext cx="981718" cy="928606"/>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Заголовок 1"/>
          <p:cNvSpPr>
            <a:spLocks noGrp="1"/>
          </p:cNvSpPr>
          <p:nvPr>
            <p:ph type="title"/>
          </p:nvPr>
        </p:nvSpPr>
        <p:spPr>
          <a:xfrm>
            <a:off x="838199" y="95721"/>
            <a:ext cx="10515600" cy="576822"/>
          </a:xfrm>
          <a:solidFill>
            <a:schemeClr val="tx2">
              <a:lumMod val="20000"/>
              <a:lumOff val="80000"/>
            </a:schemeClr>
          </a:solidFill>
          <a:ln>
            <a:solidFill>
              <a:schemeClr val="tx2">
                <a:lumMod val="20000"/>
                <a:lumOff val="80000"/>
              </a:schemeClr>
            </a:solidFill>
          </a:ln>
          <a:effectLst>
            <a:outerShdw blurRad="50800" dist="38100" dir="2700000" algn="tl" rotWithShape="0">
              <a:prstClr val="black">
                <a:alpha val="40000"/>
              </a:prstClr>
            </a:outerShdw>
          </a:effectLst>
          <a:scene3d>
            <a:camera prst="orthographicFront"/>
            <a:lightRig rig="threePt" dir="t"/>
          </a:scene3d>
          <a:sp3d>
            <a:bevelT/>
          </a:sp3d>
        </p:spPr>
        <p:txBody>
          <a:bodyPr>
            <a:normAutofit fontScale="90000"/>
          </a:bodyPr>
          <a:lstStyle/>
          <a:p>
            <a:pPr algn="ctr"/>
            <a:r>
              <a:rPr lang="ru-RU" sz="3600" b="1" dirty="0" smtClean="0">
                <a:solidFill>
                  <a:srgbClr val="0B375A"/>
                </a:solidFill>
                <a:effectLst>
                  <a:outerShdw blurRad="38100" dist="38100" dir="2700000" algn="tl">
                    <a:srgbClr val="000000">
                      <a:alpha val="43137"/>
                    </a:srgbClr>
                  </a:outerShdw>
                </a:effectLst>
              </a:rPr>
              <a:t>Дерево целей</a:t>
            </a:r>
            <a:endParaRPr lang="ru-RU" sz="3600" b="1" dirty="0">
              <a:solidFill>
                <a:srgbClr val="0B375A"/>
              </a:solidFill>
              <a:effectLst>
                <a:outerShdw blurRad="38100" dist="38100" dir="2700000" algn="tl">
                  <a:srgbClr val="000000">
                    <a:alpha val="43137"/>
                  </a:srgbClr>
                </a:outerShdw>
              </a:effectLst>
            </a:endParaRPr>
          </a:p>
        </p:txBody>
      </p:sp>
      <p:sp>
        <p:nvSpPr>
          <p:cNvPr id="4" name="TextBox 3"/>
          <p:cNvSpPr txBox="1"/>
          <p:nvPr/>
        </p:nvSpPr>
        <p:spPr>
          <a:xfrm>
            <a:off x="838199" y="1404543"/>
            <a:ext cx="6393068" cy="4893647"/>
          </a:xfrm>
          <a:prstGeom prst="rect">
            <a:avLst/>
          </a:prstGeom>
          <a:noFill/>
        </p:spPr>
        <p:txBody>
          <a:bodyPr wrap="square" rtlCol="0">
            <a:spAutoFit/>
          </a:bodyPr>
          <a:lstStyle/>
          <a:p>
            <a:pPr marL="3175" indent="-3175" algn="just"/>
            <a:r>
              <a:rPr lang="ru-RU" sz="2400" b="1" dirty="0" smtClean="0">
                <a:solidFill>
                  <a:srgbClr val="C00000"/>
                </a:solidFill>
              </a:rPr>
              <a:t>Цели </a:t>
            </a:r>
            <a:r>
              <a:rPr lang="ru-RU" sz="2400" b="1" dirty="0">
                <a:solidFill>
                  <a:srgbClr val="C00000"/>
                </a:solidFill>
              </a:rPr>
              <a:t>второго уровня</a:t>
            </a:r>
            <a:r>
              <a:rPr lang="ru-RU" sz="2400" dirty="0">
                <a:solidFill>
                  <a:srgbClr val="C00000"/>
                </a:solidFill>
              </a:rPr>
              <a:t> </a:t>
            </a:r>
            <a:r>
              <a:rPr lang="ru-RU" sz="2400" dirty="0"/>
              <a:t>формируются в соответствии с главной целью. </a:t>
            </a:r>
            <a:endParaRPr lang="ru-RU" sz="2400" dirty="0" smtClean="0"/>
          </a:p>
          <a:p>
            <a:pPr marL="3175" indent="-3175" algn="just"/>
            <a:endParaRPr lang="ru-RU" sz="2400" dirty="0" smtClean="0"/>
          </a:p>
          <a:p>
            <a:pPr marL="3175" indent="-3175" algn="just"/>
            <a:r>
              <a:rPr lang="ru-RU" sz="2400" dirty="0" smtClean="0"/>
              <a:t>Как </a:t>
            </a:r>
            <a:r>
              <a:rPr lang="ru-RU" sz="2400" dirty="0"/>
              <a:t>правило, к ним относят цели деятельности функциональных подразделений – </a:t>
            </a:r>
            <a:r>
              <a:rPr lang="ru-RU" sz="2400" dirty="0" err="1" smtClean="0"/>
              <a:t>маркетин-говых</a:t>
            </a:r>
            <a:r>
              <a:rPr lang="ru-RU" sz="2400" dirty="0"/>
              <a:t>, производственных, снабженческих структур, а также цели деятельности служб управления персоналом и финансовых служб. </a:t>
            </a:r>
            <a:endParaRPr lang="ru-RU" sz="2400" dirty="0" smtClean="0"/>
          </a:p>
          <a:p>
            <a:pPr marL="3175" indent="-3175" algn="just"/>
            <a:r>
              <a:rPr lang="ru-RU" sz="2400" dirty="0" smtClean="0"/>
              <a:t>Данные </a:t>
            </a:r>
            <a:r>
              <a:rPr lang="ru-RU" sz="2400" dirty="0"/>
              <a:t>цели должны носить стратегический характер, ориентировать деятельность подразделений на длительную перспективу и быть подчинены главной цели, обеспечивая в совокупности ее реализацию.</a:t>
            </a:r>
            <a:endParaRPr lang="ru-RU" sz="2400" b="1" dirty="0">
              <a:solidFill>
                <a:srgbClr val="002060"/>
              </a:solidFill>
            </a:endParaRPr>
          </a:p>
        </p:txBody>
      </p:sp>
      <p:pic>
        <p:nvPicPr>
          <p:cNvPr id="5" name="Picture 2" descr="Have you set your goals ? Benefits and basic Methodology of Goal Setting">
            <a:extLst>
              <a:ext uri="{FF2B5EF4-FFF2-40B4-BE49-F238E27FC236}">
                <a16:creationId xmlns:a16="http://schemas.microsoft.com/office/drawing/2014/main" id="{DB25A4C4-F806-4B83-93E2-E2FB5163AFB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5079" r="25144" b="1"/>
          <a:stretch/>
        </p:blipFill>
        <p:spPr bwMode="auto">
          <a:xfrm>
            <a:off x="7231267" y="1413803"/>
            <a:ext cx="4567311" cy="5444196"/>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2337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Effect transition="in" filter="fade">
                                      <p:cBhvr>
                                        <p:cTn id="11" dur="1000"/>
                                        <p:tgtEl>
                                          <p:spTgt spid="4">
                                            <p:txEl>
                                              <p:pRg st="0" end="0"/>
                                            </p:txEl>
                                          </p:spTgt>
                                        </p:tgtEl>
                                      </p:cBhvr>
                                    </p:animEffect>
                                    <p:anim calcmode="lin" valueType="num">
                                      <p:cBhvr>
                                        <p:cTn id="12"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4">
                                            <p:txEl>
                                              <p:pRg st="2" end="2"/>
                                            </p:txEl>
                                          </p:spTgt>
                                        </p:tgtEl>
                                        <p:attrNameLst>
                                          <p:attrName>style.visibility</p:attrName>
                                        </p:attrNameLst>
                                      </p:cBhvr>
                                      <p:to>
                                        <p:strVal val="visible"/>
                                      </p:to>
                                    </p:set>
                                    <p:animEffect transition="in" filter="barn(inVertical)">
                                      <p:cBhvr>
                                        <p:cTn id="18" dur="500"/>
                                        <p:tgtEl>
                                          <p:spTgt spid="4">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4">
                                            <p:txEl>
                                              <p:pRg st="3" end="3"/>
                                            </p:txEl>
                                          </p:spTgt>
                                        </p:tgtEl>
                                        <p:attrNameLst>
                                          <p:attrName>style.visibility</p:attrName>
                                        </p:attrNameLst>
                                      </p:cBhvr>
                                      <p:to>
                                        <p:strVal val="visible"/>
                                      </p:to>
                                    </p:set>
                                    <p:animEffect transition="in" filter="barn(inVertical)">
                                      <p:cBhvr>
                                        <p:cTn id="23"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1" name="Picture 5"/>
          <p:cNvPicPr>
            <a:picLocks noChangeAspect="1" noChangeArrowheads="1"/>
          </p:cNvPicPr>
          <p:nvPr/>
        </p:nvPicPr>
        <p:blipFill rotWithShape="1">
          <a:blip r:embed="rId2">
            <a:extLst>
              <a:ext uri="{28A0092B-C50C-407E-A947-70E740481C1C}">
                <a14:useLocalDpi xmlns:a14="http://schemas.microsoft.com/office/drawing/2010/main" val="0"/>
              </a:ext>
            </a:extLst>
          </a:blip>
          <a:srcRect l="8380" r="6665"/>
          <a:stretch/>
        </p:blipFill>
        <p:spPr bwMode="auto">
          <a:xfrm>
            <a:off x="7038756" y="797442"/>
            <a:ext cx="4763386" cy="6064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Oval 2">
            <a:extLst>
              <a:ext uri="{FF2B5EF4-FFF2-40B4-BE49-F238E27FC236}">
                <a16:creationId xmlns:a16="http://schemas.microsoft.com/office/drawing/2014/main" id="{F753B411-BA8E-420D-8538-65CE6A229EEC}"/>
              </a:ext>
            </a:extLst>
          </p:cNvPr>
          <p:cNvSpPr/>
          <p:nvPr/>
        </p:nvSpPr>
        <p:spPr>
          <a:xfrm>
            <a:off x="185124" y="5752685"/>
            <a:ext cx="981718" cy="928606"/>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Заголовок 1"/>
          <p:cNvSpPr>
            <a:spLocks noGrp="1"/>
          </p:cNvSpPr>
          <p:nvPr>
            <p:ph type="title"/>
          </p:nvPr>
        </p:nvSpPr>
        <p:spPr>
          <a:xfrm>
            <a:off x="838199" y="95721"/>
            <a:ext cx="10515600" cy="576822"/>
          </a:xfrm>
          <a:solidFill>
            <a:schemeClr val="tx2">
              <a:lumMod val="20000"/>
              <a:lumOff val="80000"/>
            </a:schemeClr>
          </a:solidFill>
          <a:ln>
            <a:solidFill>
              <a:schemeClr val="tx2">
                <a:lumMod val="20000"/>
                <a:lumOff val="80000"/>
              </a:schemeClr>
            </a:solidFill>
          </a:ln>
          <a:effectLst>
            <a:outerShdw blurRad="50800" dist="38100" dir="2700000" algn="tl" rotWithShape="0">
              <a:prstClr val="black">
                <a:alpha val="40000"/>
              </a:prstClr>
            </a:outerShdw>
          </a:effectLst>
          <a:scene3d>
            <a:camera prst="orthographicFront"/>
            <a:lightRig rig="threePt" dir="t"/>
          </a:scene3d>
          <a:sp3d>
            <a:bevelT/>
          </a:sp3d>
        </p:spPr>
        <p:txBody>
          <a:bodyPr>
            <a:normAutofit fontScale="90000"/>
          </a:bodyPr>
          <a:lstStyle/>
          <a:p>
            <a:pPr algn="ctr"/>
            <a:r>
              <a:rPr lang="ru-RU" sz="3600" b="1" dirty="0" smtClean="0">
                <a:solidFill>
                  <a:srgbClr val="0B375A"/>
                </a:solidFill>
                <a:effectLst>
                  <a:outerShdw blurRad="38100" dist="38100" dir="2700000" algn="tl">
                    <a:srgbClr val="000000">
                      <a:alpha val="43137"/>
                    </a:srgbClr>
                  </a:outerShdw>
                </a:effectLst>
              </a:rPr>
              <a:t>Дерево целей</a:t>
            </a:r>
            <a:endParaRPr lang="ru-RU" sz="3600" b="1" dirty="0">
              <a:solidFill>
                <a:srgbClr val="0B375A"/>
              </a:solidFill>
              <a:effectLst>
                <a:outerShdw blurRad="38100" dist="38100" dir="2700000" algn="tl">
                  <a:srgbClr val="000000">
                    <a:alpha val="43137"/>
                  </a:srgbClr>
                </a:outerShdw>
              </a:effectLst>
            </a:endParaRPr>
          </a:p>
        </p:txBody>
      </p:sp>
      <p:sp>
        <p:nvSpPr>
          <p:cNvPr id="4" name="TextBox 3"/>
          <p:cNvSpPr txBox="1"/>
          <p:nvPr/>
        </p:nvSpPr>
        <p:spPr>
          <a:xfrm>
            <a:off x="838199" y="1404543"/>
            <a:ext cx="6200557" cy="4524315"/>
          </a:xfrm>
          <a:prstGeom prst="rect">
            <a:avLst/>
          </a:prstGeom>
          <a:noFill/>
        </p:spPr>
        <p:txBody>
          <a:bodyPr wrap="square" rtlCol="0">
            <a:spAutoFit/>
          </a:bodyPr>
          <a:lstStyle/>
          <a:p>
            <a:pPr marL="3175" indent="-3175" algn="just"/>
            <a:r>
              <a:rPr lang="ru-RU" sz="2400" b="1" dirty="0">
                <a:solidFill>
                  <a:srgbClr val="C00000"/>
                </a:solidFill>
              </a:rPr>
              <a:t>Цели третьего уровня </a:t>
            </a:r>
            <a:r>
              <a:rPr lang="ru-RU" sz="2400" dirty="0"/>
              <a:t>следуют из целей второго уровня. </a:t>
            </a:r>
            <a:endParaRPr lang="ru-RU" sz="2400" dirty="0" smtClean="0"/>
          </a:p>
          <a:p>
            <a:pPr marL="3175" indent="-3175" algn="just"/>
            <a:endParaRPr lang="ru-RU" sz="2400" dirty="0" smtClean="0"/>
          </a:p>
          <a:p>
            <a:pPr marL="3175" indent="-3175" algn="just"/>
            <a:r>
              <a:rPr lang="ru-RU" sz="2400" dirty="0" smtClean="0"/>
              <a:t>Реализация </a:t>
            </a:r>
            <a:r>
              <a:rPr lang="ru-RU" sz="2400" dirty="0"/>
              <a:t>стратегии подразумевает осуществление двух или трех хронологически последовательных проектов. </a:t>
            </a:r>
            <a:endParaRPr lang="ru-RU" sz="2400" dirty="0" smtClean="0"/>
          </a:p>
          <a:p>
            <a:pPr marL="3175" indent="-3175" algn="just"/>
            <a:r>
              <a:rPr lang="ru-RU" sz="2400" dirty="0" smtClean="0"/>
              <a:t>В </a:t>
            </a:r>
            <a:r>
              <a:rPr lang="ru-RU" sz="2400" dirty="0"/>
              <a:t>связи с этим целесообразно определить состояние организации, которого она должна достигнуть при реализации каждого проекта, и, соответственно, сформулировать цели деятельности функциональных структурных подразделений.</a:t>
            </a:r>
            <a:endParaRPr lang="ru-RU" sz="2400" b="1" dirty="0">
              <a:solidFill>
                <a:srgbClr val="002060"/>
              </a:solidFill>
            </a:endParaRPr>
          </a:p>
        </p:txBody>
      </p:sp>
      <p:sp>
        <p:nvSpPr>
          <p:cNvPr id="6" name="AutoShape 2" descr="About - Future Consulti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AutoShape 4" descr="About - Future Consultin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Tree>
    <p:extLst>
      <p:ext uri="{BB962C8B-B14F-4D97-AF65-F5344CB8AC3E}">
        <p14:creationId xmlns:p14="http://schemas.microsoft.com/office/powerpoint/2010/main" val="2641039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Effect transition="in" filter="fade">
                                      <p:cBhvr>
                                        <p:cTn id="11" dur="1000"/>
                                        <p:tgtEl>
                                          <p:spTgt spid="4">
                                            <p:txEl>
                                              <p:pRg st="0" end="0"/>
                                            </p:txEl>
                                          </p:spTgt>
                                        </p:tgtEl>
                                      </p:cBhvr>
                                    </p:animEffect>
                                    <p:anim calcmode="lin" valueType="num">
                                      <p:cBhvr>
                                        <p:cTn id="12"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4">
                                            <p:txEl>
                                              <p:pRg st="2" end="2"/>
                                            </p:txEl>
                                          </p:spTgt>
                                        </p:tgtEl>
                                        <p:attrNameLst>
                                          <p:attrName>style.visibility</p:attrName>
                                        </p:attrNameLst>
                                      </p:cBhvr>
                                      <p:to>
                                        <p:strVal val="visible"/>
                                      </p:to>
                                    </p:set>
                                    <p:animEffect transition="in" filter="barn(inVertical)">
                                      <p:cBhvr>
                                        <p:cTn id="18" dur="500"/>
                                        <p:tgtEl>
                                          <p:spTgt spid="4">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4">
                                            <p:txEl>
                                              <p:pRg st="3" end="3"/>
                                            </p:txEl>
                                          </p:spTgt>
                                        </p:tgtEl>
                                        <p:attrNameLst>
                                          <p:attrName>style.visibility</p:attrName>
                                        </p:attrNameLst>
                                      </p:cBhvr>
                                      <p:to>
                                        <p:strVal val="visible"/>
                                      </p:to>
                                    </p:set>
                                    <p:animEffect transition="in" filter="barn(inVertical)">
                                      <p:cBhvr>
                                        <p:cTn id="23"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F753B411-BA8E-420D-8538-65CE6A229EEC}"/>
              </a:ext>
            </a:extLst>
          </p:cNvPr>
          <p:cNvSpPr/>
          <p:nvPr/>
        </p:nvSpPr>
        <p:spPr>
          <a:xfrm>
            <a:off x="185124" y="5752685"/>
            <a:ext cx="981718" cy="928606"/>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Заголовок 1"/>
          <p:cNvSpPr>
            <a:spLocks noGrp="1"/>
          </p:cNvSpPr>
          <p:nvPr>
            <p:ph type="title"/>
          </p:nvPr>
        </p:nvSpPr>
        <p:spPr>
          <a:xfrm>
            <a:off x="838199" y="95721"/>
            <a:ext cx="10515600" cy="576822"/>
          </a:xfrm>
          <a:solidFill>
            <a:schemeClr val="tx2">
              <a:lumMod val="20000"/>
              <a:lumOff val="80000"/>
            </a:schemeClr>
          </a:solidFill>
          <a:ln>
            <a:solidFill>
              <a:schemeClr val="tx2">
                <a:lumMod val="20000"/>
                <a:lumOff val="80000"/>
              </a:schemeClr>
            </a:solidFill>
          </a:ln>
          <a:effectLst>
            <a:outerShdw blurRad="50800" dist="38100" dir="2700000" algn="tl" rotWithShape="0">
              <a:prstClr val="black">
                <a:alpha val="40000"/>
              </a:prstClr>
            </a:outerShdw>
          </a:effectLst>
          <a:scene3d>
            <a:camera prst="orthographicFront"/>
            <a:lightRig rig="threePt" dir="t"/>
          </a:scene3d>
          <a:sp3d>
            <a:bevelT/>
          </a:sp3d>
        </p:spPr>
        <p:txBody>
          <a:bodyPr>
            <a:normAutofit fontScale="90000"/>
          </a:bodyPr>
          <a:lstStyle/>
          <a:p>
            <a:pPr algn="ctr"/>
            <a:r>
              <a:rPr lang="ru-RU" sz="3600" b="1" dirty="0" smtClean="0">
                <a:solidFill>
                  <a:srgbClr val="0B375A"/>
                </a:solidFill>
                <a:effectLst>
                  <a:outerShdw blurRad="38100" dist="38100" dir="2700000" algn="tl">
                    <a:srgbClr val="000000">
                      <a:alpha val="43137"/>
                    </a:srgbClr>
                  </a:outerShdw>
                </a:effectLst>
              </a:rPr>
              <a:t>Дерево целей</a:t>
            </a:r>
            <a:endParaRPr lang="ru-RU" sz="3600" b="1" dirty="0">
              <a:solidFill>
                <a:srgbClr val="0B375A"/>
              </a:solidFill>
              <a:effectLst>
                <a:outerShdw blurRad="38100" dist="38100" dir="2700000" algn="tl">
                  <a:srgbClr val="000000">
                    <a:alpha val="43137"/>
                  </a:srgbClr>
                </a:outerShdw>
              </a:effectLst>
            </a:endParaRPr>
          </a:p>
        </p:txBody>
      </p:sp>
      <p:sp>
        <p:nvSpPr>
          <p:cNvPr id="4" name="TextBox 3"/>
          <p:cNvSpPr txBox="1"/>
          <p:nvPr/>
        </p:nvSpPr>
        <p:spPr>
          <a:xfrm>
            <a:off x="838200" y="1425809"/>
            <a:ext cx="5956006" cy="4154984"/>
          </a:xfrm>
          <a:prstGeom prst="rect">
            <a:avLst/>
          </a:prstGeom>
          <a:noFill/>
        </p:spPr>
        <p:txBody>
          <a:bodyPr wrap="square" rtlCol="0">
            <a:spAutoFit/>
          </a:bodyPr>
          <a:lstStyle/>
          <a:p>
            <a:pPr marL="3175" indent="-3175" algn="just"/>
            <a:r>
              <a:rPr lang="ru-RU" sz="2400" b="1" dirty="0">
                <a:solidFill>
                  <a:srgbClr val="C00000"/>
                </a:solidFill>
              </a:rPr>
              <a:t>Цели четвертого уровня </a:t>
            </a:r>
            <a:r>
              <a:rPr lang="ru-RU" sz="2400" dirty="0"/>
              <a:t>носят тактический характер и направлены на реализацию целей третьего </a:t>
            </a:r>
            <a:r>
              <a:rPr lang="ru-RU" sz="2400" dirty="0" smtClean="0"/>
              <a:t>уровня. </a:t>
            </a:r>
          </a:p>
          <a:p>
            <a:pPr marL="3175" indent="-3175" algn="just"/>
            <a:endParaRPr lang="ru-RU" sz="2400" dirty="0"/>
          </a:p>
          <a:p>
            <a:pPr marL="3175" indent="-3175" algn="just"/>
            <a:r>
              <a:rPr lang="ru-RU" sz="2400" dirty="0" smtClean="0"/>
              <a:t>То есть, </a:t>
            </a:r>
            <a:r>
              <a:rPr lang="ru-RU" sz="2400" dirty="0"/>
              <a:t>должны обеспечивать реализацию проектов. </a:t>
            </a:r>
            <a:endParaRPr lang="ru-RU" sz="2400" dirty="0" smtClean="0"/>
          </a:p>
          <a:p>
            <a:pPr marL="3175" indent="-3175" algn="just"/>
            <a:r>
              <a:rPr lang="ru-RU" sz="2400" dirty="0" smtClean="0"/>
              <a:t>Они </a:t>
            </a:r>
            <a:r>
              <a:rPr lang="ru-RU" sz="2400" dirty="0"/>
              <a:t>ставятся перед всеми структурными подразделениями организации – отделами, цехами, участками, бригадами и отдельными работниками, а по времени рассчитаны на период до 1 года.</a:t>
            </a:r>
            <a:endParaRPr lang="ru-RU" sz="2400" b="1" dirty="0">
              <a:solidFill>
                <a:srgbClr val="002060"/>
              </a:solidFill>
            </a:endParaRPr>
          </a:p>
        </p:txBody>
      </p:sp>
      <p:sp>
        <p:nvSpPr>
          <p:cNvPr id="6" name="AutoShape 2" descr="About - Future Consulti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AutoShape 4" descr="About - Future Consultin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9" name="Picture 2" descr="Metrics Over Mission: The Strategic Fallacy">
            <a:extLst>
              <a:ext uri="{FF2B5EF4-FFF2-40B4-BE49-F238E27FC236}">
                <a16:creationId xmlns:a16="http://schemas.microsoft.com/office/drawing/2014/main" id="{41D9047B-E3AE-496E-9E7A-6AEEEE39D595}"/>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751659" y="1010093"/>
            <a:ext cx="5041250" cy="49654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4253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Effect transition="in" filter="fade">
                                      <p:cBhvr>
                                        <p:cTn id="11" dur="1000"/>
                                        <p:tgtEl>
                                          <p:spTgt spid="4">
                                            <p:txEl>
                                              <p:pRg st="0" end="0"/>
                                            </p:txEl>
                                          </p:spTgt>
                                        </p:tgtEl>
                                      </p:cBhvr>
                                    </p:animEffect>
                                    <p:anim calcmode="lin" valueType="num">
                                      <p:cBhvr>
                                        <p:cTn id="12"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4">
                                            <p:txEl>
                                              <p:pRg st="2" end="2"/>
                                            </p:txEl>
                                          </p:spTgt>
                                        </p:tgtEl>
                                        <p:attrNameLst>
                                          <p:attrName>style.visibility</p:attrName>
                                        </p:attrNameLst>
                                      </p:cBhvr>
                                      <p:to>
                                        <p:strVal val="visible"/>
                                      </p:to>
                                    </p:set>
                                    <p:animEffect transition="in" filter="fade">
                                      <p:cBhvr>
                                        <p:cTn id="18" dur="1000"/>
                                        <p:tgtEl>
                                          <p:spTgt spid="4">
                                            <p:txEl>
                                              <p:pRg st="2" end="2"/>
                                            </p:txEl>
                                          </p:spTgt>
                                        </p:tgtEl>
                                      </p:cBhvr>
                                    </p:animEffect>
                                    <p:anim calcmode="lin" valueType="num">
                                      <p:cBhvr>
                                        <p:cTn id="19"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0"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Effect transition="in" filter="fade">
                                      <p:cBhvr>
                                        <p:cTn id="25" dur="1000"/>
                                        <p:tgtEl>
                                          <p:spTgt spid="4">
                                            <p:txEl>
                                              <p:pRg st="3" end="3"/>
                                            </p:txEl>
                                          </p:spTgt>
                                        </p:tgtEl>
                                      </p:cBhvr>
                                    </p:animEffect>
                                    <p:anim calcmode="lin" valueType="num">
                                      <p:cBhvr>
                                        <p:cTn id="26"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7"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F753B411-BA8E-420D-8538-65CE6A229EEC}"/>
              </a:ext>
            </a:extLst>
          </p:cNvPr>
          <p:cNvSpPr/>
          <p:nvPr/>
        </p:nvSpPr>
        <p:spPr>
          <a:xfrm>
            <a:off x="185124" y="5752685"/>
            <a:ext cx="981718" cy="928606"/>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Заголовок 1"/>
          <p:cNvSpPr>
            <a:spLocks noGrp="1"/>
          </p:cNvSpPr>
          <p:nvPr>
            <p:ph type="title"/>
          </p:nvPr>
        </p:nvSpPr>
        <p:spPr>
          <a:xfrm>
            <a:off x="838199" y="95721"/>
            <a:ext cx="10515600" cy="576822"/>
          </a:xfrm>
          <a:solidFill>
            <a:schemeClr val="tx2">
              <a:lumMod val="20000"/>
              <a:lumOff val="80000"/>
            </a:schemeClr>
          </a:solidFill>
          <a:ln>
            <a:solidFill>
              <a:schemeClr val="tx2">
                <a:lumMod val="20000"/>
                <a:lumOff val="80000"/>
              </a:schemeClr>
            </a:solidFill>
          </a:ln>
          <a:effectLst>
            <a:outerShdw blurRad="50800" dist="38100" dir="2700000" algn="tl" rotWithShape="0">
              <a:prstClr val="black">
                <a:alpha val="40000"/>
              </a:prstClr>
            </a:outerShdw>
          </a:effectLst>
          <a:scene3d>
            <a:camera prst="orthographicFront"/>
            <a:lightRig rig="threePt" dir="t"/>
          </a:scene3d>
          <a:sp3d>
            <a:bevelT/>
          </a:sp3d>
        </p:spPr>
        <p:txBody>
          <a:bodyPr>
            <a:normAutofit fontScale="90000"/>
          </a:bodyPr>
          <a:lstStyle/>
          <a:p>
            <a:pPr algn="ctr"/>
            <a:r>
              <a:rPr lang="ru-RU" sz="3600" b="1" dirty="0" smtClean="0">
                <a:solidFill>
                  <a:srgbClr val="0B375A"/>
                </a:solidFill>
                <a:effectLst>
                  <a:outerShdw blurRad="38100" dist="38100" dir="2700000" algn="tl">
                    <a:srgbClr val="000000">
                      <a:alpha val="43137"/>
                    </a:srgbClr>
                  </a:outerShdw>
                </a:effectLst>
              </a:rPr>
              <a:t>Дерево целей</a:t>
            </a:r>
            <a:endParaRPr lang="ru-RU" sz="3600" b="1" dirty="0">
              <a:solidFill>
                <a:srgbClr val="0B375A"/>
              </a:solidFill>
              <a:effectLst>
                <a:outerShdw blurRad="38100" dist="38100" dir="2700000" algn="tl">
                  <a:srgbClr val="000000">
                    <a:alpha val="43137"/>
                  </a:srgbClr>
                </a:outerShdw>
              </a:effectLst>
            </a:endParaRPr>
          </a:p>
        </p:txBody>
      </p:sp>
      <p:sp>
        <p:nvSpPr>
          <p:cNvPr id="4" name="TextBox 3"/>
          <p:cNvSpPr txBox="1"/>
          <p:nvPr/>
        </p:nvSpPr>
        <p:spPr>
          <a:xfrm>
            <a:off x="838199" y="1404543"/>
            <a:ext cx="5278013" cy="4524315"/>
          </a:xfrm>
          <a:prstGeom prst="rect">
            <a:avLst/>
          </a:prstGeom>
          <a:noFill/>
        </p:spPr>
        <p:txBody>
          <a:bodyPr wrap="square" rtlCol="0">
            <a:spAutoFit/>
          </a:bodyPr>
          <a:lstStyle/>
          <a:p>
            <a:pPr marL="3175" indent="-3175" algn="just"/>
            <a:r>
              <a:rPr lang="ru-RU" sz="2400" dirty="0"/>
              <a:t>Цели на всех уровнях должны согласовываться между собой и по вертикали, и по </a:t>
            </a:r>
            <a:r>
              <a:rPr lang="ru-RU" sz="2400" dirty="0" smtClean="0"/>
              <a:t>горизонтали.</a:t>
            </a:r>
          </a:p>
          <a:p>
            <a:pPr marL="3175" indent="-3175" algn="just"/>
            <a:endParaRPr lang="ru-RU" sz="2400" dirty="0" smtClean="0"/>
          </a:p>
          <a:p>
            <a:pPr marL="3175" indent="-3175" algn="just"/>
            <a:r>
              <a:rPr lang="ru-RU" sz="2400" dirty="0" smtClean="0"/>
              <a:t>То есть, </a:t>
            </a:r>
            <a:r>
              <a:rPr lang="ru-RU" sz="2400" dirty="0"/>
              <a:t>любая цель нижнего уровня должна вносить свой вклад в реализацию цели более высокого уровня и в то же время не только не препятствовать реализации других целей одного с ней уровня, но всячески способствовать их достижению.</a:t>
            </a:r>
            <a:endParaRPr lang="ru-RU" sz="2400" b="1" dirty="0">
              <a:solidFill>
                <a:srgbClr val="002060"/>
              </a:solidFill>
            </a:endParaRPr>
          </a:p>
        </p:txBody>
      </p:sp>
      <p:sp>
        <p:nvSpPr>
          <p:cNvPr id="6" name="AutoShape 2" descr="About - Future Consulti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AutoShape 4" descr="About - Future Consultin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6212" y="873486"/>
            <a:ext cx="5685945" cy="4963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19144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Effect transition="in" filter="fade">
                                      <p:cBhvr>
                                        <p:cTn id="11" dur="1000"/>
                                        <p:tgtEl>
                                          <p:spTgt spid="4">
                                            <p:txEl>
                                              <p:pRg st="0" end="0"/>
                                            </p:txEl>
                                          </p:spTgt>
                                        </p:tgtEl>
                                      </p:cBhvr>
                                    </p:animEffect>
                                    <p:anim calcmode="lin" valueType="num">
                                      <p:cBhvr>
                                        <p:cTn id="12"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4">
                                            <p:txEl>
                                              <p:pRg st="2" end="2"/>
                                            </p:txEl>
                                          </p:spTgt>
                                        </p:tgtEl>
                                        <p:attrNameLst>
                                          <p:attrName>style.visibility</p:attrName>
                                        </p:attrNameLst>
                                      </p:cBhvr>
                                      <p:to>
                                        <p:strVal val="visible"/>
                                      </p:to>
                                    </p:set>
                                    <p:animEffect transition="in" filter="fade">
                                      <p:cBhvr>
                                        <p:cTn id="18" dur="1000"/>
                                        <p:tgtEl>
                                          <p:spTgt spid="4">
                                            <p:txEl>
                                              <p:pRg st="2" end="2"/>
                                            </p:txEl>
                                          </p:spTgt>
                                        </p:tgtEl>
                                      </p:cBhvr>
                                    </p:animEffect>
                                    <p:anim calcmode="lin" valueType="num">
                                      <p:cBhvr>
                                        <p:cTn id="19"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0"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F753B411-BA8E-420D-8538-65CE6A229EEC}"/>
              </a:ext>
            </a:extLst>
          </p:cNvPr>
          <p:cNvSpPr/>
          <p:nvPr/>
        </p:nvSpPr>
        <p:spPr>
          <a:xfrm>
            <a:off x="185124" y="5752685"/>
            <a:ext cx="981718" cy="928606"/>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Заголовок 1"/>
          <p:cNvSpPr>
            <a:spLocks noGrp="1"/>
          </p:cNvSpPr>
          <p:nvPr>
            <p:ph type="title"/>
          </p:nvPr>
        </p:nvSpPr>
        <p:spPr>
          <a:xfrm>
            <a:off x="838199" y="95721"/>
            <a:ext cx="10515600" cy="576822"/>
          </a:xfrm>
          <a:solidFill>
            <a:schemeClr val="tx2">
              <a:lumMod val="20000"/>
              <a:lumOff val="80000"/>
            </a:schemeClr>
          </a:solidFill>
          <a:ln>
            <a:solidFill>
              <a:schemeClr val="tx2">
                <a:lumMod val="20000"/>
                <a:lumOff val="80000"/>
              </a:schemeClr>
            </a:solidFill>
          </a:ln>
          <a:effectLst>
            <a:outerShdw blurRad="50800" dist="38100" dir="2700000" algn="tl" rotWithShape="0">
              <a:prstClr val="black">
                <a:alpha val="40000"/>
              </a:prstClr>
            </a:outerShdw>
          </a:effectLst>
          <a:scene3d>
            <a:camera prst="orthographicFront"/>
            <a:lightRig rig="threePt" dir="t"/>
          </a:scene3d>
          <a:sp3d>
            <a:bevelT/>
          </a:sp3d>
        </p:spPr>
        <p:txBody>
          <a:bodyPr>
            <a:normAutofit fontScale="90000"/>
          </a:bodyPr>
          <a:lstStyle/>
          <a:p>
            <a:pPr algn="ctr"/>
            <a:r>
              <a:rPr lang="ru-RU" sz="3600" b="1" dirty="0" smtClean="0">
                <a:solidFill>
                  <a:srgbClr val="0B375A"/>
                </a:solidFill>
                <a:effectLst>
                  <a:outerShdw blurRad="38100" dist="38100" dir="2700000" algn="tl">
                    <a:srgbClr val="000000">
                      <a:alpha val="43137"/>
                    </a:srgbClr>
                  </a:outerShdw>
                </a:effectLst>
              </a:rPr>
              <a:t>Заключение</a:t>
            </a:r>
            <a:endParaRPr lang="ru-RU" sz="3600" b="1" dirty="0">
              <a:solidFill>
                <a:srgbClr val="0B375A"/>
              </a:solidFill>
              <a:effectLst>
                <a:outerShdw blurRad="38100" dist="38100" dir="2700000" algn="tl">
                  <a:srgbClr val="000000">
                    <a:alpha val="43137"/>
                  </a:srgbClr>
                </a:outerShdw>
              </a:effectLst>
            </a:endParaRPr>
          </a:p>
        </p:txBody>
      </p:sp>
      <p:sp>
        <p:nvSpPr>
          <p:cNvPr id="4" name="TextBox 3"/>
          <p:cNvSpPr txBox="1"/>
          <p:nvPr/>
        </p:nvSpPr>
        <p:spPr>
          <a:xfrm>
            <a:off x="838199" y="894180"/>
            <a:ext cx="10528006" cy="5016758"/>
          </a:xfrm>
          <a:prstGeom prst="rect">
            <a:avLst/>
          </a:prstGeom>
          <a:noFill/>
        </p:spPr>
        <p:txBody>
          <a:bodyPr wrap="square" rtlCol="0">
            <a:spAutoFit/>
          </a:bodyPr>
          <a:lstStyle/>
          <a:p>
            <a:pPr marL="342900" indent="-342900" algn="just">
              <a:buFont typeface="Wingdings" pitchFamily="2" charset="2"/>
              <a:buChar char="v"/>
            </a:pPr>
            <a:r>
              <a:rPr lang="ru-RU" sz="2000" b="1" dirty="0">
                <a:solidFill>
                  <a:srgbClr val="002060"/>
                </a:solidFill>
              </a:rPr>
              <a:t>Определение</a:t>
            </a:r>
            <a:r>
              <a:rPr lang="ru-RU" sz="2000" dirty="0"/>
              <a:t> направления развития организации включает в себя решение двух взаимосвязанных задач – формулировку миссии и ее конкретизацию.</a:t>
            </a:r>
          </a:p>
          <a:p>
            <a:pPr marL="342900" indent="-342900" algn="just">
              <a:buFont typeface="Wingdings" pitchFamily="2" charset="2"/>
              <a:buChar char="v"/>
            </a:pPr>
            <a:r>
              <a:rPr lang="ru-RU" sz="2000" b="1" dirty="0">
                <a:solidFill>
                  <a:srgbClr val="002060"/>
                </a:solidFill>
              </a:rPr>
              <a:t>Миссия</a:t>
            </a:r>
            <a:r>
              <a:rPr lang="ru-RU" sz="2000" dirty="0"/>
              <a:t> организации в широком смысле – это своего рода жизненная философия – ценности, верования и принципы, в соответствии с которыми данная организация намеревается осуществлять свою деятельность. Под миссией организации в узком смысле понимается сформулированное утверждение, определяющее, для чего существует организация и чем она отличается от других, подобных ей организаций.</a:t>
            </a:r>
          </a:p>
          <a:p>
            <a:pPr marL="342900" indent="-342900" algn="just">
              <a:buFont typeface="Wingdings" pitchFamily="2" charset="2"/>
              <a:buChar char="v"/>
            </a:pPr>
            <a:r>
              <a:rPr lang="ru-RU" sz="2000" b="1" dirty="0">
                <a:solidFill>
                  <a:srgbClr val="002060"/>
                </a:solidFill>
              </a:rPr>
              <a:t>Следствием</a:t>
            </a:r>
            <a:r>
              <a:rPr lang="ru-RU" sz="2000" dirty="0"/>
              <a:t> оформления и последующего распространения миссии организации должен стать положительный имидж ее среди клиентов, контрагентов и собственных работников.</a:t>
            </a:r>
          </a:p>
          <a:p>
            <a:pPr marL="342900" indent="-342900" algn="just">
              <a:buFont typeface="Wingdings" pitchFamily="2" charset="2"/>
              <a:buChar char="v"/>
            </a:pPr>
            <a:r>
              <a:rPr lang="ru-RU" sz="2000" b="1" dirty="0">
                <a:solidFill>
                  <a:srgbClr val="002060"/>
                </a:solidFill>
              </a:rPr>
              <a:t>Миссия</a:t>
            </a:r>
            <a:r>
              <a:rPr lang="ru-RU" sz="2000" dirty="0"/>
              <a:t> организации конкретизируется в целях ее развития, под которыми понимается конкретное состояние организации, достижение которого желательно в определенном будущем, на что направляются все усилия субъекта управления.</a:t>
            </a:r>
          </a:p>
          <a:p>
            <a:pPr marL="342900" indent="-342900" algn="just">
              <a:buFont typeface="Wingdings" pitchFamily="2" charset="2"/>
              <a:buChar char="v"/>
            </a:pPr>
            <a:r>
              <a:rPr lang="ru-RU" sz="2000" b="1" dirty="0">
                <a:solidFill>
                  <a:srgbClr val="002060"/>
                </a:solidFill>
              </a:rPr>
              <a:t>Наиболее</a:t>
            </a:r>
            <a:r>
              <a:rPr lang="ru-RU" sz="2000" dirty="0"/>
              <a:t> распространенным способом формулирования целей развития организации является построение «дерева целей», подразумевающее определение стратегических, оперативных и тактических целей и согласование их как по вертикали, так и по горизонтали.</a:t>
            </a:r>
            <a:endParaRPr lang="ru-RU" sz="2000" b="1" dirty="0">
              <a:solidFill>
                <a:srgbClr val="002060"/>
              </a:solidFill>
            </a:endParaRPr>
          </a:p>
        </p:txBody>
      </p:sp>
      <p:sp>
        <p:nvSpPr>
          <p:cNvPr id="6" name="AutoShape 2" descr="About - Future Consulti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AutoShape 4" descr="About - Future Consultin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Tree>
    <p:extLst>
      <p:ext uri="{BB962C8B-B14F-4D97-AF65-F5344CB8AC3E}">
        <p14:creationId xmlns:p14="http://schemas.microsoft.com/office/powerpoint/2010/main" val="2628686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Effect transition="in" filter="fade">
                                      <p:cBhvr>
                                        <p:cTn id="11" dur="1000"/>
                                        <p:tgtEl>
                                          <p:spTgt spid="4">
                                            <p:txEl>
                                              <p:pRg st="0" end="0"/>
                                            </p:txEl>
                                          </p:spTgt>
                                        </p:tgtEl>
                                      </p:cBhvr>
                                    </p:animEffect>
                                    <p:anim calcmode="lin" valueType="num">
                                      <p:cBhvr>
                                        <p:cTn id="12"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4">
                                            <p:txEl>
                                              <p:pRg st="1" end="1"/>
                                            </p:txEl>
                                          </p:spTgt>
                                        </p:tgtEl>
                                        <p:attrNameLst>
                                          <p:attrName>style.visibility</p:attrName>
                                        </p:attrNameLst>
                                      </p:cBhvr>
                                      <p:to>
                                        <p:strVal val="visible"/>
                                      </p:to>
                                    </p:set>
                                    <p:animEffect transition="in" filter="fade">
                                      <p:cBhvr>
                                        <p:cTn id="18" dur="1000"/>
                                        <p:tgtEl>
                                          <p:spTgt spid="4">
                                            <p:txEl>
                                              <p:pRg st="1" end="1"/>
                                            </p:txEl>
                                          </p:spTgt>
                                        </p:tgtEl>
                                      </p:cBhvr>
                                    </p:animEffect>
                                    <p:anim calcmode="lin" valueType="num">
                                      <p:cBhvr>
                                        <p:cTn id="19"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20"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4">
                                            <p:txEl>
                                              <p:pRg st="2" end="2"/>
                                            </p:txEl>
                                          </p:spTgt>
                                        </p:tgtEl>
                                        <p:attrNameLst>
                                          <p:attrName>style.visibility</p:attrName>
                                        </p:attrNameLst>
                                      </p:cBhvr>
                                      <p:to>
                                        <p:strVal val="visible"/>
                                      </p:to>
                                    </p:set>
                                    <p:animEffect transition="in" filter="fade">
                                      <p:cBhvr>
                                        <p:cTn id="25" dur="1000"/>
                                        <p:tgtEl>
                                          <p:spTgt spid="4">
                                            <p:txEl>
                                              <p:pRg st="2" end="2"/>
                                            </p:txEl>
                                          </p:spTgt>
                                        </p:tgtEl>
                                      </p:cBhvr>
                                    </p:animEffect>
                                    <p:anim calcmode="lin" valueType="num">
                                      <p:cBhvr>
                                        <p:cTn id="26"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7"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nodeType="clickEffect">
                                  <p:stCondLst>
                                    <p:cond delay="0"/>
                                  </p:stCondLst>
                                  <p:childTnLst>
                                    <p:set>
                                      <p:cBhvr>
                                        <p:cTn id="31" dur="1" fill="hold">
                                          <p:stCondLst>
                                            <p:cond delay="0"/>
                                          </p:stCondLst>
                                        </p:cTn>
                                        <p:tgtEl>
                                          <p:spTgt spid="4">
                                            <p:txEl>
                                              <p:pRg st="3" end="3"/>
                                            </p:txEl>
                                          </p:spTgt>
                                        </p:tgtEl>
                                        <p:attrNameLst>
                                          <p:attrName>style.visibility</p:attrName>
                                        </p:attrNameLst>
                                      </p:cBhvr>
                                      <p:to>
                                        <p:strVal val="visible"/>
                                      </p:to>
                                    </p:set>
                                    <p:animEffect transition="in" filter="fade">
                                      <p:cBhvr>
                                        <p:cTn id="32" dur="1000"/>
                                        <p:tgtEl>
                                          <p:spTgt spid="4">
                                            <p:txEl>
                                              <p:pRg st="3" end="3"/>
                                            </p:txEl>
                                          </p:spTgt>
                                        </p:tgtEl>
                                      </p:cBhvr>
                                    </p:animEffect>
                                    <p:anim calcmode="lin" valueType="num">
                                      <p:cBhvr>
                                        <p:cTn id="33"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4"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nodeType="clickEffect">
                                  <p:stCondLst>
                                    <p:cond delay="0"/>
                                  </p:stCondLst>
                                  <p:childTnLst>
                                    <p:set>
                                      <p:cBhvr>
                                        <p:cTn id="38" dur="1" fill="hold">
                                          <p:stCondLst>
                                            <p:cond delay="0"/>
                                          </p:stCondLst>
                                        </p:cTn>
                                        <p:tgtEl>
                                          <p:spTgt spid="4">
                                            <p:txEl>
                                              <p:pRg st="4" end="4"/>
                                            </p:txEl>
                                          </p:spTgt>
                                        </p:tgtEl>
                                        <p:attrNameLst>
                                          <p:attrName>style.visibility</p:attrName>
                                        </p:attrNameLst>
                                      </p:cBhvr>
                                      <p:to>
                                        <p:strVal val="visible"/>
                                      </p:to>
                                    </p:set>
                                    <p:animEffect transition="in" filter="fade">
                                      <p:cBhvr>
                                        <p:cTn id="39" dur="1000"/>
                                        <p:tgtEl>
                                          <p:spTgt spid="4">
                                            <p:txEl>
                                              <p:pRg st="4" end="4"/>
                                            </p:txEl>
                                          </p:spTgt>
                                        </p:tgtEl>
                                      </p:cBhvr>
                                    </p:animEffect>
                                    <p:anim calcmode="lin" valueType="num">
                                      <p:cBhvr>
                                        <p:cTn id="40"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41"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F753B411-BA8E-420D-8538-65CE6A229EEC}"/>
              </a:ext>
            </a:extLst>
          </p:cNvPr>
          <p:cNvSpPr/>
          <p:nvPr/>
        </p:nvSpPr>
        <p:spPr>
          <a:xfrm>
            <a:off x="185124" y="5752685"/>
            <a:ext cx="981718" cy="928606"/>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Заголовок 1"/>
          <p:cNvSpPr>
            <a:spLocks noGrp="1"/>
          </p:cNvSpPr>
          <p:nvPr>
            <p:ph type="title"/>
          </p:nvPr>
        </p:nvSpPr>
        <p:spPr>
          <a:xfrm>
            <a:off x="838199" y="95721"/>
            <a:ext cx="10515600" cy="576822"/>
          </a:xfrm>
          <a:solidFill>
            <a:schemeClr val="tx2">
              <a:lumMod val="20000"/>
              <a:lumOff val="80000"/>
            </a:schemeClr>
          </a:solidFill>
          <a:ln>
            <a:solidFill>
              <a:schemeClr val="tx2">
                <a:lumMod val="20000"/>
                <a:lumOff val="80000"/>
              </a:schemeClr>
            </a:solidFill>
          </a:ln>
          <a:effectLst>
            <a:outerShdw blurRad="50800" dist="38100" dir="2700000" algn="tl" rotWithShape="0">
              <a:prstClr val="black">
                <a:alpha val="40000"/>
              </a:prstClr>
            </a:outerShdw>
          </a:effectLst>
          <a:scene3d>
            <a:camera prst="orthographicFront"/>
            <a:lightRig rig="threePt" dir="t"/>
          </a:scene3d>
          <a:sp3d>
            <a:bevelT/>
          </a:sp3d>
        </p:spPr>
        <p:txBody>
          <a:bodyPr>
            <a:normAutofit fontScale="90000"/>
          </a:bodyPr>
          <a:lstStyle/>
          <a:p>
            <a:pPr algn="ctr"/>
            <a:r>
              <a:rPr lang="ru-RU" sz="3600" b="1" dirty="0" smtClean="0">
                <a:solidFill>
                  <a:srgbClr val="0B375A"/>
                </a:solidFill>
                <a:effectLst>
                  <a:outerShdw blurRad="38100" dist="38100" dir="2700000" algn="tl">
                    <a:srgbClr val="000000">
                      <a:alpha val="43137"/>
                    </a:srgbClr>
                  </a:outerShdw>
                </a:effectLst>
              </a:rPr>
              <a:t>Использованная литература</a:t>
            </a:r>
            <a:endParaRPr lang="ru-RU" sz="3600" b="1" dirty="0">
              <a:solidFill>
                <a:srgbClr val="0B375A"/>
              </a:solidFill>
              <a:effectLst>
                <a:outerShdw blurRad="38100" dist="38100" dir="2700000" algn="tl">
                  <a:srgbClr val="000000">
                    <a:alpha val="43137"/>
                  </a:srgbClr>
                </a:outerShdw>
              </a:effectLst>
            </a:endParaRPr>
          </a:p>
        </p:txBody>
      </p:sp>
      <p:sp>
        <p:nvSpPr>
          <p:cNvPr id="4" name="TextBox 3"/>
          <p:cNvSpPr txBox="1"/>
          <p:nvPr/>
        </p:nvSpPr>
        <p:spPr>
          <a:xfrm>
            <a:off x="838199" y="894180"/>
            <a:ext cx="10528006" cy="5478423"/>
          </a:xfrm>
          <a:prstGeom prst="rect">
            <a:avLst/>
          </a:prstGeom>
          <a:noFill/>
        </p:spPr>
        <p:txBody>
          <a:bodyPr wrap="square" rtlCol="0">
            <a:spAutoFit/>
          </a:bodyPr>
          <a:lstStyle/>
          <a:p>
            <a:pPr marL="342900" lvl="0" indent="-342900">
              <a:buFont typeface="+mj-lt"/>
              <a:buAutoNum type="arabicPeriod"/>
            </a:pPr>
            <a:r>
              <a:rPr lang="en-US" sz="2000" dirty="0"/>
              <a:t>Harvard Business Review Project Management Handbook </a:t>
            </a:r>
            <a:r>
              <a:rPr lang="en-US" dirty="0"/>
              <a:t>- Antonio Nieto-Rodriguez - Harvard Business Review Press, 2021</a:t>
            </a:r>
            <a:endParaRPr lang="ru-RU" dirty="0"/>
          </a:p>
          <a:p>
            <a:pPr marL="342900" indent="-342900">
              <a:buFont typeface="+mj-lt"/>
              <a:buAutoNum type="arabicPeriod"/>
            </a:pPr>
            <a:r>
              <a:rPr lang="en-US" sz="2000" dirty="0"/>
              <a:t>Implementing Positive Organizational Change: A Strategic Project Management Approach </a:t>
            </a:r>
            <a:r>
              <a:rPr lang="en-US" dirty="0"/>
              <a:t>- Gina </a:t>
            </a:r>
            <a:r>
              <a:rPr lang="en-US" dirty="0" err="1"/>
              <a:t>Abudi</a:t>
            </a:r>
            <a:r>
              <a:rPr lang="en-US" dirty="0"/>
              <a:t> - J. Ross Publishing, 2017</a:t>
            </a:r>
            <a:endParaRPr lang="ru-RU" dirty="0"/>
          </a:p>
          <a:p>
            <a:pPr marL="342900" lvl="0" indent="-342900">
              <a:buFont typeface="+mj-lt"/>
              <a:buAutoNum type="arabicPeriod"/>
            </a:pPr>
            <a:r>
              <a:rPr lang="en-US" sz="2000" dirty="0"/>
              <a:t>ISE Strategic Management - Frank </a:t>
            </a:r>
            <a:r>
              <a:rPr lang="en-US" sz="2000" dirty="0" err="1"/>
              <a:t>Rothaermel</a:t>
            </a:r>
            <a:r>
              <a:rPr lang="en-US" sz="2000" dirty="0"/>
              <a:t> </a:t>
            </a:r>
            <a:r>
              <a:rPr lang="en-US" dirty="0"/>
              <a:t>- McGraw-Hill </a:t>
            </a:r>
            <a:r>
              <a:rPr lang="en-US" dirty="0" err="1"/>
              <a:t>Interamericana</a:t>
            </a:r>
            <a:r>
              <a:rPr lang="en-US" dirty="0"/>
              <a:t> de </a:t>
            </a:r>
            <a:r>
              <a:rPr lang="en-US" dirty="0" err="1"/>
              <a:t>España</a:t>
            </a:r>
            <a:r>
              <a:rPr lang="en-US" dirty="0"/>
              <a:t> S.L.; 2020</a:t>
            </a:r>
            <a:endParaRPr lang="ru-RU" dirty="0"/>
          </a:p>
          <a:p>
            <a:pPr marL="342900" lvl="0" indent="-342900">
              <a:buFont typeface="+mj-lt"/>
              <a:buAutoNum type="arabicPeriod"/>
            </a:pPr>
            <a:r>
              <a:rPr lang="en-US" sz="2000" dirty="0"/>
              <a:t>PMBOK® Guide) – Seventh Edition and The Standard for Project Management </a:t>
            </a:r>
            <a:r>
              <a:rPr lang="en-US" dirty="0"/>
              <a:t>– Project Management Institute, 2021</a:t>
            </a:r>
            <a:endParaRPr lang="ru-RU" dirty="0"/>
          </a:p>
          <a:p>
            <a:pPr marL="342900" lvl="0" indent="-342900">
              <a:buFont typeface="+mj-lt"/>
              <a:buAutoNum type="arabicPeriod"/>
            </a:pPr>
            <a:r>
              <a:rPr lang="en-US" sz="2000" dirty="0"/>
              <a:t>Project Management: A Strategic Managerial Approach </a:t>
            </a:r>
            <a:r>
              <a:rPr lang="en-US" dirty="0"/>
              <a:t>- Jack R. Meredith - Wiley; 10th edition, 2017</a:t>
            </a:r>
            <a:endParaRPr lang="ru-RU" dirty="0"/>
          </a:p>
          <a:p>
            <a:pPr marL="342900" lvl="0" indent="-342900">
              <a:buFont typeface="+mj-lt"/>
              <a:buAutoNum type="arabicPeriod"/>
            </a:pPr>
            <a:r>
              <a:rPr lang="en-US" sz="2000" dirty="0"/>
              <a:t>Strategic Management -  Frank </a:t>
            </a:r>
            <a:r>
              <a:rPr lang="en-US" sz="2000" dirty="0" err="1"/>
              <a:t>Rothaermel</a:t>
            </a:r>
            <a:r>
              <a:rPr lang="en-US" sz="2000" dirty="0"/>
              <a:t> </a:t>
            </a:r>
            <a:r>
              <a:rPr lang="en-US" dirty="0"/>
              <a:t>- McGraw Hill; 2016</a:t>
            </a:r>
            <a:endParaRPr lang="ru-RU" dirty="0"/>
          </a:p>
          <a:p>
            <a:pPr marL="342900" lvl="0" indent="-342900">
              <a:buFont typeface="+mj-lt"/>
              <a:buAutoNum type="arabicPeriod"/>
            </a:pPr>
            <a:r>
              <a:rPr lang="en-US" sz="2000" dirty="0"/>
              <a:t>Strategic Management -  Fred David </a:t>
            </a:r>
            <a:r>
              <a:rPr lang="en-US" dirty="0"/>
              <a:t>- Pearson; 17th edition, 2019</a:t>
            </a:r>
            <a:endParaRPr lang="ru-RU" dirty="0"/>
          </a:p>
          <a:p>
            <a:pPr marL="342900" lvl="0" indent="-342900">
              <a:buFont typeface="+mj-lt"/>
              <a:buAutoNum type="arabicPeriod"/>
            </a:pPr>
            <a:r>
              <a:rPr lang="en-US" sz="2000" dirty="0"/>
              <a:t>Strategic Management - </a:t>
            </a:r>
            <a:r>
              <a:rPr lang="ru-RU" sz="2000" dirty="0"/>
              <a:t>А</a:t>
            </a:r>
            <a:r>
              <a:rPr lang="en-US" sz="2000" dirty="0"/>
              <a:t>. </a:t>
            </a:r>
            <a:r>
              <a:rPr lang="ru-RU" sz="2000" dirty="0"/>
              <a:t>Петров</a:t>
            </a:r>
            <a:r>
              <a:rPr lang="en-US" sz="2000" dirty="0"/>
              <a:t> </a:t>
            </a:r>
            <a:r>
              <a:rPr lang="en-US" dirty="0"/>
              <a:t>- </a:t>
            </a:r>
            <a:r>
              <a:rPr lang="en-US" dirty="0" err="1"/>
              <a:t>Piter</a:t>
            </a:r>
            <a:r>
              <a:rPr lang="en-US" dirty="0"/>
              <a:t>, 2018</a:t>
            </a:r>
            <a:endParaRPr lang="ru-RU" dirty="0"/>
          </a:p>
          <a:p>
            <a:pPr marL="342900" lvl="0" indent="-342900">
              <a:buFont typeface="+mj-lt"/>
              <a:buAutoNum type="arabicPeriod"/>
            </a:pPr>
            <a:r>
              <a:rPr lang="en-US" sz="2000" dirty="0"/>
              <a:t>Strategic Management: Theory &amp; Cases </a:t>
            </a:r>
            <a:r>
              <a:rPr lang="en-US" dirty="0"/>
              <a:t>-  Charles W. L. Hill -  Cengage Learning; 2019</a:t>
            </a:r>
            <a:endParaRPr lang="ru-RU" dirty="0"/>
          </a:p>
          <a:p>
            <a:pPr marL="342900" lvl="0" indent="-342900">
              <a:buFont typeface="+mj-lt"/>
              <a:buAutoNum type="arabicPeriod"/>
            </a:pPr>
            <a:r>
              <a:rPr lang="en-US" sz="2000" dirty="0"/>
              <a:t>Strategic Project Management Made Simple: Solution Tools for Leaders and Teams </a:t>
            </a:r>
            <a:r>
              <a:rPr lang="en-US" dirty="0"/>
              <a:t>- Terry Schmidt - Wiley; Second edition, 2021</a:t>
            </a:r>
            <a:endParaRPr lang="ru-RU" dirty="0"/>
          </a:p>
          <a:p>
            <a:pPr marL="342900" lvl="0" indent="-342900">
              <a:buFont typeface="+mj-lt"/>
              <a:buAutoNum type="arabicPeriod"/>
            </a:pPr>
            <a:r>
              <a:rPr lang="ru-RU" sz="2000" dirty="0"/>
              <a:t>Стратегический менеджмент – Александрова А.В. </a:t>
            </a:r>
            <a:r>
              <a:rPr lang="ru-RU" dirty="0"/>
              <a:t>- Инакф-М, 2018</a:t>
            </a:r>
          </a:p>
          <a:p>
            <a:pPr marL="342900" lvl="0" indent="-342900">
              <a:buFont typeface="+mj-lt"/>
              <a:buAutoNum type="arabicPeriod"/>
            </a:pPr>
            <a:r>
              <a:rPr lang="ru-RU" sz="2000" dirty="0"/>
              <a:t>Стратегический менеджмент – </a:t>
            </a:r>
            <a:r>
              <a:rPr lang="ru-RU" sz="2000" dirty="0" err="1"/>
              <a:t>Ансофф</a:t>
            </a:r>
            <a:r>
              <a:rPr lang="ru-RU" sz="2000" dirty="0"/>
              <a:t> И. </a:t>
            </a:r>
            <a:r>
              <a:rPr lang="ru-RU" dirty="0"/>
              <a:t>- Классическое издание - пер. с англ. О. </a:t>
            </a:r>
            <a:r>
              <a:rPr lang="ru-RU" dirty="0" err="1"/>
              <a:t>Литун</a:t>
            </a:r>
            <a:r>
              <a:rPr lang="ru-RU" dirty="0"/>
              <a:t>; - СПб.: Питер, 2009</a:t>
            </a:r>
          </a:p>
          <a:p>
            <a:pPr marL="342900" lvl="0" indent="-342900">
              <a:buFont typeface="+mj-lt"/>
              <a:buAutoNum type="arabicPeriod"/>
            </a:pPr>
            <a:r>
              <a:rPr lang="ru-RU" sz="2000" dirty="0"/>
              <a:t>Стратегический менеджмент</a:t>
            </a:r>
            <a:r>
              <a:rPr lang="en-US" sz="2000" dirty="0"/>
              <a:t> </a:t>
            </a:r>
            <a:r>
              <a:rPr lang="en-US" dirty="0"/>
              <a:t>– </a:t>
            </a:r>
            <a:r>
              <a:rPr lang="ru-RU" dirty="0" err="1"/>
              <a:t>Лапыгин</a:t>
            </a:r>
            <a:r>
              <a:rPr lang="en-US" dirty="0"/>
              <a:t> </a:t>
            </a:r>
            <a:r>
              <a:rPr lang="ru-RU" dirty="0"/>
              <a:t>Ю.Н.</a:t>
            </a:r>
            <a:r>
              <a:rPr lang="en-US" dirty="0"/>
              <a:t> </a:t>
            </a:r>
            <a:r>
              <a:rPr lang="en-US" sz="1600" dirty="0"/>
              <a:t>– </a:t>
            </a:r>
            <a:r>
              <a:rPr lang="ru-RU" sz="1600" dirty="0"/>
              <a:t>Инфра</a:t>
            </a:r>
            <a:r>
              <a:rPr lang="en-US" sz="1600" dirty="0"/>
              <a:t>-M, 2017</a:t>
            </a:r>
            <a:endParaRPr lang="ru-RU" sz="1600" dirty="0"/>
          </a:p>
        </p:txBody>
      </p:sp>
      <p:sp>
        <p:nvSpPr>
          <p:cNvPr id="6" name="AutoShape 2" descr="About - Future Consulti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AutoShape 4" descr="About - Future Consultin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Tree>
    <p:extLst>
      <p:ext uri="{BB962C8B-B14F-4D97-AF65-F5344CB8AC3E}">
        <p14:creationId xmlns:p14="http://schemas.microsoft.com/office/powerpoint/2010/main" val="3063661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Effect transition="in" filter="fade">
                                      <p:cBhvr>
                                        <p:cTn id="11" dur="1000"/>
                                        <p:tgtEl>
                                          <p:spTgt spid="4">
                                            <p:txEl>
                                              <p:pRg st="0" end="0"/>
                                            </p:txEl>
                                          </p:spTgt>
                                        </p:tgtEl>
                                      </p:cBhvr>
                                    </p:animEffect>
                                    <p:anim calcmode="lin" valueType="num">
                                      <p:cBhvr>
                                        <p:cTn id="12"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4">
                                            <p:txEl>
                                              <p:pRg st="1" end="1"/>
                                            </p:txEl>
                                          </p:spTgt>
                                        </p:tgtEl>
                                        <p:attrNameLst>
                                          <p:attrName>style.visibility</p:attrName>
                                        </p:attrNameLst>
                                      </p:cBhvr>
                                      <p:to>
                                        <p:strVal val="visible"/>
                                      </p:to>
                                    </p:set>
                                    <p:animEffect transition="in" filter="fade">
                                      <p:cBhvr>
                                        <p:cTn id="18" dur="1000"/>
                                        <p:tgtEl>
                                          <p:spTgt spid="4">
                                            <p:txEl>
                                              <p:pRg st="1" end="1"/>
                                            </p:txEl>
                                          </p:spTgt>
                                        </p:tgtEl>
                                      </p:cBhvr>
                                    </p:animEffect>
                                    <p:anim calcmode="lin" valueType="num">
                                      <p:cBhvr>
                                        <p:cTn id="19"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20"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4">
                                            <p:txEl>
                                              <p:pRg st="2" end="2"/>
                                            </p:txEl>
                                          </p:spTgt>
                                        </p:tgtEl>
                                        <p:attrNameLst>
                                          <p:attrName>style.visibility</p:attrName>
                                        </p:attrNameLst>
                                      </p:cBhvr>
                                      <p:to>
                                        <p:strVal val="visible"/>
                                      </p:to>
                                    </p:set>
                                    <p:animEffect transition="in" filter="fade">
                                      <p:cBhvr>
                                        <p:cTn id="25" dur="1000"/>
                                        <p:tgtEl>
                                          <p:spTgt spid="4">
                                            <p:txEl>
                                              <p:pRg st="2" end="2"/>
                                            </p:txEl>
                                          </p:spTgt>
                                        </p:tgtEl>
                                      </p:cBhvr>
                                    </p:animEffect>
                                    <p:anim calcmode="lin" valueType="num">
                                      <p:cBhvr>
                                        <p:cTn id="26"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7"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nodeType="clickEffect">
                                  <p:stCondLst>
                                    <p:cond delay="0"/>
                                  </p:stCondLst>
                                  <p:childTnLst>
                                    <p:set>
                                      <p:cBhvr>
                                        <p:cTn id="31" dur="1" fill="hold">
                                          <p:stCondLst>
                                            <p:cond delay="0"/>
                                          </p:stCondLst>
                                        </p:cTn>
                                        <p:tgtEl>
                                          <p:spTgt spid="4">
                                            <p:txEl>
                                              <p:pRg st="3" end="3"/>
                                            </p:txEl>
                                          </p:spTgt>
                                        </p:tgtEl>
                                        <p:attrNameLst>
                                          <p:attrName>style.visibility</p:attrName>
                                        </p:attrNameLst>
                                      </p:cBhvr>
                                      <p:to>
                                        <p:strVal val="visible"/>
                                      </p:to>
                                    </p:set>
                                    <p:animEffect transition="in" filter="fade">
                                      <p:cBhvr>
                                        <p:cTn id="32" dur="1000"/>
                                        <p:tgtEl>
                                          <p:spTgt spid="4">
                                            <p:txEl>
                                              <p:pRg st="3" end="3"/>
                                            </p:txEl>
                                          </p:spTgt>
                                        </p:tgtEl>
                                      </p:cBhvr>
                                    </p:animEffect>
                                    <p:anim calcmode="lin" valueType="num">
                                      <p:cBhvr>
                                        <p:cTn id="33"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4"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nodeType="clickEffect">
                                  <p:stCondLst>
                                    <p:cond delay="0"/>
                                  </p:stCondLst>
                                  <p:childTnLst>
                                    <p:set>
                                      <p:cBhvr>
                                        <p:cTn id="38" dur="1" fill="hold">
                                          <p:stCondLst>
                                            <p:cond delay="0"/>
                                          </p:stCondLst>
                                        </p:cTn>
                                        <p:tgtEl>
                                          <p:spTgt spid="4">
                                            <p:txEl>
                                              <p:pRg st="4" end="4"/>
                                            </p:txEl>
                                          </p:spTgt>
                                        </p:tgtEl>
                                        <p:attrNameLst>
                                          <p:attrName>style.visibility</p:attrName>
                                        </p:attrNameLst>
                                      </p:cBhvr>
                                      <p:to>
                                        <p:strVal val="visible"/>
                                      </p:to>
                                    </p:set>
                                    <p:animEffect transition="in" filter="fade">
                                      <p:cBhvr>
                                        <p:cTn id="39" dur="1000"/>
                                        <p:tgtEl>
                                          <p:spTgt spid="4">
                                            <p:txEl>
                                              <p:pRg st="4" end="4"/>
                                            </p:txEl>
                                          </p:spTgt>
                                        </p:tgtEl>
                                      </p:cBhvr>
                                    </p:animEffect>
                                    <p:anim calcmode="lin" valueType="num">
                                      <p:cBhvr>
                                        <p:cTn id="40"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41"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nodeType="clickEffect">
                                  <p:stCondLst>
                                    <p:cond delay="0"/>
                                  </p:stCondLst>
                                  <p:childTnLst>
                                    <p:set>
                                      <p:cBhvr>
                                        <p:cTn id="45" dur="1" fill="hold">
                                          <p:stCondLst>
                                            <p:cond delay="0"/>
                                          </p:stCondLst>
                                        </p:cTn>
                                        <p:tgtEl>
                                          <p:spTgt spid="4">
                                            <p:txEl>
                                              <p:pRg st="5" end="5"/>
                                            </p:txEl>
                                          </p:spTgt>
                                        </p:tgtEl>
                                        <p:attrNameLst>
                                          <p:attrName>style.visibility</p:attrName>
                                        </p:attrNameLst>
                                      </p:cBhvr>
                                      <p:to>
                                        <p:strVal val="visible"/>
                                      </p:to>
                                    </p:set>
                                    <p:animEffect transition="in" filter="fade">
                                      <p:cBhvr>
                                        <p:cTn id="46" dur="1000"/>
                                        <p:tgtEl>
                                          <p:spTgt spid="4">
                                            <p:txEl>
                                              <p:pRg st="5" end="5"/>
                                            </p:txEl>
                                          </p:spTgt>
                                        </p:tgtEl>
                                      </p:cBhvr>
                                    </p:animEffect>
                                    <p:anim calcmode="lin" valueType="num">
                                      <p:cBhvr>
                                        <p:cTn id="47"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48"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42" presetClass="entr" presetSubtype="0" fill="hold" nodeType="clickEffect">
                                  <p:stCondLst>
                                    <p:cond delay="0"/>
                                  </p:stCondLst>
                                  <p:childTnLst>
                                    <p:set>
                                      <p:cBhvr>
                                        <p:cTn id="52" dur="1" fill="hold">
                                          <p:stCondLst>
                                            <p:cond delay="0"/>
                                          </p:stCondLst>
                                        </p:cTn>
                                        <p:tgtEl>
                                          <p:spTgt spid="4">
                                            <p:txEl>
                                              <p:pRg st="6" end="6"/>
                                            </p:txEl>
                                          </p:spTgt>
                                        </p:tgtEl>
                                        <p:attrNameLst>
                                          <p:attrName>style.visibility</p:attrName>
                                        </p:attrNameLst>
                                      </p:cBhvr>
                                      <p:to>
                                        <p:strVal val="visible"/>
                                      </p:to>
                                    </p:set>
                                    <p:animEffect transition="in" filter="fade">
                                      <p:cBhvr>
                                        <p:cTn id="53" dur="1000"/>
                                        <p:tgtEl>
                                          <p:spTgt spid="4">
                                            <p:txEl>
                                              <p:pRg st="6" end="6"/>
                                            </p:txEl>
                                          </p:spTgt>
                                        </p:tgtEl>
                                      </p:cBhvr>
                                    </p:animEffect>
                                    <p:anim calcmode="lin" valueType="num">
                                      <p:cBhvr>
                                        <p:cTn id="54"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55" dur="1000" fill="hold"/>
                                        <p:tgtEl>
                                          <p:spTgt spid="4">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42" presetClass="entr" presetSubtype="0" fill="hold" nodeType="clickEffect">
                                  <p:stCondLst>
                                    <p:cond delay="0"/>
                                  </p:stCondLst>
                                  <p:childTnLst>
                                    <p:set>
                                      <p:cBhvr>
                                        <p:cTn id="59" dur="1" fill="hold">
                                          <p:stCondLst>
                                            <p:cond delay="0"/>
                                          </p:stCondLst>
                                        </p:cTn>
                                        <p:tgtEl>
                                          <p:spTgt spid="4">
                                            <p:txEl>
                                              <p:pRg st="7" end="7"/>
                                            </p:txEl>
                                          </p:spTgt>
                                        </p:tgtEl>
                                        <p:attrNameLst>
                                          <p:attrName>style.visibility</p:attrName>
                                        </p:attrNameLst>
                                      </p:cBhvr>
                                      <p:to>
                                        <p:strVal val="visible"/>
                                      </p:to>
                                    </p:set>
                                    <p:animEffect transition="in" filter="fade">
                                      <p:cBhvr>
                                        <p:cTn id="60" dur="1000"/>
                                        <p:tgtEl>
                                          <p:spTgt spid="4">
                                            <p:txEl>
                                              <p:pRg st="7" end="7"/>
                                            </p:txEl>
                                          </p:spTgt>
                                        </p:tgtEl>
                                      </p:cBhvr>
                                    </p:animEffect>
                                    <p:anim calcmode="lin" valueType="num">
                                      <p:cBhvr>
                                        <p:cTn id="61" dur="1000" fill="hold"/>
                                        <p:tgtEl>
                                          <p:spTgt spid="4">
                                            <p:txEl>
                                              <p:pRg st="7" end="7"/>
                                            </p:txEl>
                                          </p:spTgt>
                                        </p:tgtEl>
                                        <p:attrNameLst>
                                          <p:attrName>ppt_x</p:attrName>
                                        </p:attrNameLst>
                                      </p:cBhvr>
                                      <p:tavLst>
                                        <p:tav tm="0">
                                          <p:val>
                                            <p:strVal val="#ppt_x"/>
                                          </p:val>
                                        </p:tav>
                                        <p:tav tm="100000">
                                          <p:val>
                                            <p:strVal val="#ppt_x"/>
                                          </p:val>
                                        </p:tav>
                                      </p:tavLst>
                                    </p:anim>
                                    <p:anim calcmode="lin" valueType="num">
                                      <p:cBhvr>
                                        <p:cTn id="62" dur="1000" fill="hold"/>
                                        <p:tgtEl>
                                          <p:spTgt spid="4">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42" presetClass="entr" presetSubtype="0" fill="hold" nodeType="clickEffect">
                                  <p:stCondLst>
                                    <p:cond delay="0"/>
                                  </p:stCondLst>
                                  <p:childTnLst>
                                    <p:set>
                                      <p:cBhvr>
                                        <p:cTn id="66" dur="1" fill="hold">
                                          <p:stCondLst>
                                            <p:cond delay="0"/>
                                          </p:stCondLst>
                                        </p:cTn>
                                        <p:tgtEl>
                                          <p:spTgt spid="4">
                                            <p:txEl>
                                              <p:pRg st="8" end="8"/>
                                            </p:txEl>
                                          </p:spTgt>
                                        </p:tgtEl>
                                        <p:attrNameLst>
                                          <p:attrName>style.visibility</p:attrName>
                                        </p:attrNameLst>
                                      </p:cBhvr>
                                      <p:to>
                                        <p:strVal val="visible"/>
                                      </p:to>
                                    </p:set>
                                    <p:animEffect transition="in" filter="fade">
                                      <p:cBhvr>
                                        <p:cTn id="67" dur="1000"/>
                                        <p:tgtEl>
                                          <p:spTgt spid="4">
                                            <p:txEl>
                                              <p:pRg st="8" end="8"/>
                                            </p:txEl>
                                          </p:spTgt>
                                        </p:tgtEl>
                                      </p:cBhvr>
                                    </p:animEffect>
                                    <p:anim calcmode="lin" valueType="num">
                                      <p:cBhvr>
                                        <p:cTn id="68" dur="1000" fill="hold"/>
                                        <p:tgtEl>
                                          <p:spTgt spid="4">
                                            <p:txEl>
                                              <p:pRg st="8" end="8"/>
                                            </p:txEl>
                                          </p:spTgt>
                                        </p:tgtEl>
                                        <p:attrNameLst>
                                          <p:attrName>ppt_x</p:attrName>
                                        </p:attrNameLst>
                                      </p:cBhvr>
                                      <p:tavLst>
                                        <p:tav tm="0">
                                          <p:val>
                                            <p:strVal val="#ppt_x"/>
                                          </p:val>
                                        </p:tav>
                                        <p:tav tm="100000">
                                          <p:val>
                                            <p:strVal val="#ppt_x"/>
                                          </p:val>
                                        </p:tav>
                                      </p:tavLst>
                                    </p:anim>
                                    <p:anim calcmode="lin" valueType="num">
                                      <p:cBhvr>
                                        <p:cTn id="69" dur="1000" fill="hold"/>
                                        <p:tgtEl>
                                          <p:spTgt spid="4">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70" fill="hold">
                      <p:stCondLst>
                        <p:cond delay="indefinite"/>
                      </p:stCondLst>
                      <p:childTnLst>
                        <p:par>
                          <p:cTn id="71" fill="hold">
                            <p:stCondLst>
                              <p:cond delay="0"/>
                            </p:stCondLst>
                            <p:childTnLst>
                              <p:par>
                                <p:cTn id="72" presetID="42" presetClass="entr" presetSubtype="0" fill="hold" nodeType="clickEffect">
                                  <p:stCondLst>
                                    <p:cond delay="0"/>
                                  </p:stCondLst>
                                  <p:childTnLst>
                                    <p:set>
                                      <p:cBhvr>
                                        <p:cTn id="73" dur="1" fill="hold">
                                          <p:stCondLst>
                                            <p:cond delay="0"/>
                                          </p:stCondLst>
                                        </p:cTn>
                                        <p:tgtEl>
                                          <p:spTgt spid="4">
                                            <p:txEl>
                                              <p:pRg st="9" end="9"/>
                                            </p:txEl>
                                          </p:spTgt>
                                        </p:tgtEl>
                                        <p:attrNameLst>
                                          <p:attrName>style.visibility</p:attrName>
                                        </p:attrNameLst>
                                      </p:cBhvr>
                                      <p:to>
                                        <p:strVal val="visible"/>
                                      </p:to>
                                    </p:set>
                                    <p:animEffect transition="in" filter="fade">
                                      <p:cBhvr>
                                        <p:cTn id="74" dur="1000"/>
                                        <p:tgtEl>
                                          <p:spTgt spid="4">
                                            <p:txEl>
                                              <p:pRg st="9" end="9"/>
                                            </p:txEl>
                                          </p:spTgt>
                                        </p:tgtEl>
                                      </p:cBhvr>
                                    </p:animEffect>
                                    <p:anim calcmode="lin" valueType="num">
                                      <p:cBhvr>
                                        <p:cTn id="75" dur="1000" fill="hold"/>
                                        <p:tgtEl>
                                          <p:spTgt spid="4">
                                            <p:txEl>
                                              <p:pRg st="9" end="9"/>
                                            </p:txEl>
                                          </p:spTgt>
                                        </p:tgtEl>
                                        <p:attrNameLst>
                                          <p:attrName>ppt_x</p:attrName>
                                        </p:attrNameLst>
                                      </p:cBhvr>
                                      <p:tavLst>
                                        <p:tav tm="0">
                                          <p:val>
                                            <p:strVal val="#ppt_x"/>
                                          </p:val>
                                        </p:tav>
                                        <p:tav tm="100000">
                                          <p:val>
                                            <p:strVal val="#ppt_x"/>
                                          </p:val>
                                        </p:tav>
                                      </p:tavLst>
                                    </p:anim>
                                    <p:anim calcmode="lin" valueType="num">
                                      <p:cBhvr>
                                        <p:cTn id="76" dur="1000" fill="hold"/>
                                        <p:tgtEl>
                                          <p:spTgt spid="4">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77" fill="hold">
                      <p:stCondLst>
                        <p:cond delay="indefinite"/>
                      </p:stCondLst>
                      <p:childTnLst>
                        <p:par>
                          <p:cTn id="78" fill="hold">
                            <p:stCondLst>
                              <p:cond delay="0"/>
                            </p:stCondLst>
                            <p:childTnLst>
                              <p:par>
                                <p:cTn id="79" presetID="42" presetClass="entr" presetSubtype="0" fill="hold" nodeType="clickEffect">
                                  <p:stCondLst>
                                    <p:cond delay="0"/>
                                  </p:stCondLst>
                                  <p:childTnLst>
                                    <p:set>
                                      <p:cBhvr>
                                        <p:cTn id="80" dur="1" fill="hold">
                                          <p:stCondLst>
                                            <p:cond delay="0"/>
                                          </p:stCondLst>
                                        </p:cTn>
                                        <p:tgtEl>
                                          <p:spTgt spid="4">
                                            <p:txEl>
                                              <p:pRg st="10" end="10"/>
                                            </p:txEl>
                                          </p:spTgt>
                                        </p:tgtEl>
                                        <p:attrNameLst>
                                          <p:attrName>style.visibility</p:attrName>
                                        </p:attrNameLst>
                                      </p:cBhvr>
                                      <p:to>
                                        <p:strVal val="visible"/>
                                      </p:to>
                                    </p:set>
                                    <p:animEffect transition="in" filter="fade">
                                      <p:cBhvr>
                                        <p:cTn id="81" dur="1000"/>
                                        <p:tgtEl>
                                          <p:spTgt spid="4">
                                            <p:txEl>
                                              <p:pRg st="10" end="10"/>
                                            </p:txEl>
                                          </p:spTgt>
                                        </p:tgtEl>
                                      </p:cBhvr>
                                    </p:animEffect>
                                    <p:anim calcmode="lin" valueType="num">
                                      <p:cBhvr>
                                        <p:cTn id="82" dur="1000" fill="hold"/>
                                        <p:tgtEl>
                                          <p:spTgt spid="4">
                                            <p:txEl>
                                              <p:pRg st="10" end="10"/>
                                            </p:txEl>
                                          </p:spTgt>
                                        </p:tgtEl>
                                        <p:attrNameLst>
                                          <p:attrName>ppt_x</p:attrName>
                                        </p:attrNameLst>
                                      </p:cBhvr>
                                      <p:tavLst>
                                        <p:tav tm="0">
                                          <p:val>
                                            <p:strVal val="#ppt_x"/>
                                          </p:val>
                                        </p:tav>
                                        <p:tav tm="100000">
                                          <p:val>
                                            <p:strVal val="#ppt_x"/>
                                          </p:val>
                                        </p:tav>
                                      </p:tavLst>
                                    </p:anim>
                                    <p:anim calcmode="lin" valueType="num">
                                      <p:cBhvr>
                                        <p:cTn id="83" dur="1000" fill="hold"/>
                                        <p:tgtEl>
                                          <p:spTgt spid="4">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84" fill="hold">
                      <p:stCondLst>
                        <p:cond delay="indefinite"/>
                      </p:stCondLst>
                      <p:childTnLst>
                        <p:par>
                          <p:cTn id="85" fill="hold">
                            <p:stCondLst>
                              <p:cond delay="0"/>
                            </p:stCondLst>
                            <p:childTnLst>
                              <p:par>
                                <p:cTn id="86" presetID="42" presetClass="entr" presetSubtype="0" fill="hold" nodeType="clickEffect">
                                  <p:stCondLst>
                                    <p:cond delay="0"/>
                                  </p:stCondLst>
                                  <p:childTnLst>
                                    <p:set>
                                      <p:cBhvr>
                                        <p:cTn id="87" dur="1" fill="hold">
                                          <p:stCondLst>
                                            <p:cond delay="0"/>
                                          </p:stCondLst>
                                        </p:cTn>
                                        <p:tgtEl>
                                          <p:spTgt spid="4">
                                            <p:txEl>
                                              <p:pRg st="11" end="11"/>
                                            </p:txEl>
                                          </p:spTgt>
                                        </p:tgtEl>
                                        <p:attrNameLst>
                                          <p:attrName>style.visibility</p:attrName>
                                        </p:attrNameLst>
                                      </p:cBhvr>
                                      <p:to>
                                        <p:strVal val="visible"/>
                                      </p:to>
                                    </p:set>
                                    <p:animEffect transition="in" filter="fade">
                                      <p:cBhvr>
                                        <p:cTn id="88" dur="1000"/>
                                        <p:tgtEl>
                                          <p:spTgt spid="4">
                                            <p:txEl>
                                              <p:pRg st="11" end="11"/>
                                            </p:txEl>
                                          </p:spTgt>
                                        </p:tgtEl>
                                      </p:cBhvr>
                                    </p:animEffect>
                                    <p:anim calcmode="lin" valueType="num">
                                      <p:cBhvr>
                                        <p:cTn id="89" dur="1000" fill="hold"/>
                                        <p:tgtEl>
                                          <p:spTgt spid="4">
                                            <p:txEl>
                                              <p:pRg st="11" end="11"/>
                                            </p:txEl>
                                          </p:spTgt>
                                        </p:tgtEl>
                                        <p:attrNameLst>
                                          <p:attrName>ppt_x</p:attrName>
                                        </p:attrNameLst>
                                      </p:cBhvr>
                                      <p:tavLst>
                                        <p:tav tm="0">
                                          <p:val>
                                            <p:strVal val="#ppt_x"/>
                                          </p:val>
                                        </p:tav>
                                        <p:tav tm="100000">
                                          <p:val>
                                            <p:strVal val="#ppt_x"/>
                                          </p:val>
                                        </p:tav>
                                      </p:tavLst>
                                    </p:anim>
                                    <p:anim calcmode="lin" valueType="num">
                                      <p:cBhvr>
                                        <p:cTn id="90" dur="1000" fill="hold"/>
                                        <p:tgtEl>
                                          <p:spTgt spid="4">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91" fill="hold">
                      <p:stCondLst>
                        <p:cond delay="indefinite"/>
                      </p:stCondLst>
                      <p:childTnLst>
                        <p:par>
                          <p:cTn id="92" fill="hold">
                            <p:stCondLst>
                              <p:cond delay="0"/>
                            </p:stCondLst>
                            <p:childTnLst>
                              <p:par>
                                <p:cTn id="93" presetID="42" presetClass="entr" presetSubtype="0" fill="hold" nodeType="clickEffect">
                                  <p:stCondLst>
                                    <p:cond delay="0"/>
                                  </p:stCondLst>
                                  <p:childTnLst>
                                    <p:set>
                                      <p:cBhvr>
                                        <p:cTn id="94" dur="1" fill="hold">
                                          <p:stCondLst>
                                            <p:cond delay="0"/>
                                          </p:stCondLst>
                                        </p:cTn>
                                        <p:tgtEl>
                                          <p:spTgt spid="4">
                                            <p:txEl>
                                              <p:pRg st="12" end="12"/>
                                            </p:txEl>
                                          </p:spTgt>
                                        </p:tgtEl>
                                        <p:attrNameLst>
                                          <p:attrName>style.visibility</p:attrName>
                                        </p:attrNameLst>
                                      </p:cBhvr>
                                      <p:to>
                                        <p:strVal val="visible"/>
                                      </p:to>
                                    </p:set>
                                    <p:animEffect transition="in" filter="fade">
                                      <p:cBhvr>
                                        <p:cTn id="95" dur="1000"/>
                                        <p:tgtEl>
                                          <p:spTgt spid="4">
                                            <p:txEl>
                                              <p:pRg st="12" end="12"/>
                                            </p:txEl>
                                          </p:spTgt>
                                        </p:tgtEl>
                                      </p:cBhvr>
                                    </p:animEffect>
                                    <p:anim calcmode="lin" valueType="num">
                                      <p:cBhvr>
                                        <p:cTn id="96" dur="1000" fill="hold"/>
                                        <p:tgtEl>
                                          <p:spTgt spid="4">
                                            <p:txEl>
                                              <p:pRg st="12" end="12"/>
                                            </p:txEl>
                                          </p:spTgt>
                                        </p:tgtEl>
                                        <p:attrNameLst>
                                          <p:attrName>ppt_x</p:attrName>
                                        </p:attrNameLst>
                                      </p:cBhvr>
                                      <p:tavLst>
                                        <p:tav tm="0">
                                          <p:val>
                                            <p:strVal val="#ppt_x"/>
                                          </p:val>
                                        </p:tav>
                                        <p:tav tm="100000">
                                          <p:val>
                                            <p:strVal val="#ppt_x"/>
                                          </p:val>
                                        </p:tav>
                                      </p:tavLst>
                                    </p:anim>
                                    <p:anim calcmode="lin" valueType="num">
                                      <p:cBhvr>
                                        <p:cTn id="97" dur="1000" fill="hold"/>
                                        <p:tgtEl>
                                          <p:spTgt spid="4">
                                            <p:txEl>
                                              <p:pRg st="12" end="1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9F778BB5-D286-44C0-A526-B710E988AAA8}"/>
              </a:ext>
            </a:extLst>
          </p:cNvPr>
          <p:cNvSpPr/>
          <p:nvPr/>
        </p:nvSpPr>
        <p:spPr>
          <a:xfrm>
            <a:off x="179515" y="5789329"/>
            <a:ext cx="942449" cy="880741"/>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4216454" y="2306188"/>
            <a:ext cx="3759106" cy="930768"/>
          </a:xfrm>
          <a:prstGeom prst="rect">
            <a:avLst/>
          </a:prstGeom>
          <a:noFill/>
        </p:spPr>
        <p:txBody>
          <a:bodyPr wrap="none" rtlCol="0">
            <a:spAutoFit/>
          </a:bodyPr>
          <a:lstStyle/>
          <a:p>
            <a:pPr algn="ctr">
              <a:lnSpc>
                <a:spcPts val="6500"/>
              </a:lnSpc>
            </a:pPr>
            <a:r>
              <a:rPr lang="ru-RU" sz="6800" b="1" dirty="0" smtClean="0">
                <a:solidFill>
                  <a:schemeClr val="tx2"/>
                </a:solidFill>
                <a:latin typeface="Montserrat" charset="0"/>
                <a:ea typeface="Montserrat" charset="0"/>
                <a:cs typeface="Montserrat" charset="0"/>
              </a:rPr>
              <a:t>Спасибо</a:t>
            </a:r>
            <a:r>
              <a:rPr lang="en-US" sz="6800" b="1" dirty="0" smtClean="0">
                <a:solidFill>
                  <a:schemeClr val="tx2"/>
                </a:solidFill>
                <a:latin typeface="Montserrat" charset="0"/>
                <a:ea typeface="Montserrat" charset="0"/>
                <a:cs typeface="Montserrat" charset="0"/>
              </a:rPr>
              <a:t>!</a:t>
            </a:r>
            <a:endParaRPr lang="en-US" sz="6800" b="1" dirty="0">
              <a:solidFill>
                <a:schemeClr val="tx2"/>
              </a:solidFill>
              <a:latin typeface="Montserrat" charset="0"/>
              <a:ea typeface="Montserrat" charset="0"/>
              <a:cs typeface="Montserrat" charset="0"/>
            </a:endParaRPr>
          </a:p>
        </p:txBody>
      </p:sp>
      <p:sp>
        <p:nvSpPr>
          <p:cNvPr id="4" name="TextBox 3"/>
          <p:cNvSpPr txBox="1"/>
          <p:nvPr/>
        </p:nvSpPr>
        <p:spPr>
          <a:xfrm>
            <a:off x="4457920" y="3872952"/>
            <a:ext cx="3298467" cy="1387559"/>
          </a:xfrm>
          <a:prstGeom prst="rect">
            <a:avLst/>
          </a:prstGeom>
          <a:noFill/>
        </p:spPr>
        <p:txBody>
          <a:bodyPr wrap="none" rtlCol="0">
            <a:spAutoFit/>
          </a:bodyPr>
          <a:lstStyle/>
          <a:p>
            <a:pPr algn="ctr">
              <a:lnSpc>
                <a:spcPts val="1600"/>
              </a:lnSpc>
            </a:pPr>
            <a:endParaRPr lang="en-US" sz="1750" dirty="0">
              <a:solidFill>
                <a:schemeClr val="tx2"/>
              </a:solidFill>
              <a:latin typeface="Raleway" charset="0"/>
              <a:ea typeface="Raleway" charset="0"/>
              <a:cs typeface="Raleway" charset="0"/>
            </a:endParaRPr>
          </a:p>
          <a:p>
            <a:pPr algn="ctr">
              <a:lnSpc>
                <a:spcPts val="1600"/>
              </a:lnSpc>
            </a:pPr>
            <a:endParaRPr lang="en-US" sz="1750" dirty="0">
              <a:solidFill>
                <a:schemeClr val="tx2"/>
              </a:solidFill>
              <a:latin typeface="Raleway" charset="0"/>
              <a:ea typeface="Raleway" charset="0"/>
              <a:cs typeface="Raleway" charset="0"/>
            </a:endParaRPr>
          </a:p>
          <a:p>
            <a:pPr algn="ctr">
              <a:lnSpc>
                <a:spcPts val="1600"/>
              </a:lnSpc>
            </a:pPr>
            <a:r>
              <a:rPr lang="en-US" sz="1750" dirty="0">
                <a:solidFill>
                  <a:schemeClr val="tx2"/>
                </a:solidFill>
                <a:latin typeface="Raleway" charset="0"/>
                <a:ea typeface="Raleway" charset="0"/>
                <a:cs typeface="Raleway" charset="0"/>
              </a:rPr>
              <a:t>Telegram: @BakhromKholbaev</a:t>
            </a:r>
            <a:endParaRPr lang="ru-RU" sz="1750" dirty="0">
              <a:solidFill>
                <a:schemeClr val="tx2"/>
              </a:solidFill>
              <a:latin typeface="Raleway" charset="0"/>
              <a:ea typeface="Raleway" charset="0"/>
              <a:cs typeface="Raleway" charset="0"/>
            </a:endParaRPr>
          </a:p>
          <a:p>
            <a:pPr algn="ctr">
              <a:lnSpc>
                <a:spcPts val="1600"/>
              </a:lnSpc>
            </a:pPr>
            <a:endParaRPr lang="en-US" sz="1750" dirty="0" smtClean="0">
              <a:solidFill>
                <a:schemeClr val="tx2"/>
              </a:solidFill>
              <a:latin typeface="Raleway" charset="0"/>
              <a:ea typeface="Raleway" charset="0"/>
              <a:cs typeface="Raleway" charset="0"/>
            </a:endParaRPr>
          </a:p>
          <a:p>
            <a:pPr algn="ctr">
              <a:lnSpc>
                <a:spcPts val="1600"/>
              </a:lnSpc>
            </a:pPr>
            <a:r>
              <a:rPr lang="en-US" sz="1750" dirty="0" smtClean="0">
                <a:solidFill>
                  <a:schemeClr val="tx2"/>
                </a:solidFill>
                <a:latin typeface="Raleway" charset="0"/>
                <a:ea typeface="Raleway" charset="0"/>
                <a:cs typeface="Raleway" charset="0"/>
              </a:rPr>
              <a:t>bakhrom2001@gmail.com</a:t>
            </a:r>
            <a:endParaRPr lang="en-US" sz="1750" dirty="0">
              <a:solidFill>
                <a:schemeClr val="tx2"/>
              </a:solidFill>
              <a:latin typeface="Raleway" charset="0"/>
              <a:ea typeface="Raleway" charset="0"/>
              <a:cs typeface="Raleway" charset="0"/>
            </a:endParaRPr>
          </a:p>
          <a:p>
            <a:pPr algn="ctr"/>
            <a:r>
              <a:rPr lang="en-US" sz="1750" dirty="0" smtClean="0">
                <a:solidFill>
                  <a:schemeClr val="tx2"/>
                </a:solidFill>
                <a:latin typeface="Raleway" charset="0"/>
                <a:ea typeface="Raleway" charset="0"/>
                <a:cs typeface="Raleway" charset="0"/>
              </a:rPr>
              <a:t>bkholbaev@missouristate.edu</a:t>
            </a:r>
            <a:endParaRPr lang="en-US" sz="1750" dirty="0">
              <a:solidFill>
                <a:schemeClr val="tx2"/>
              </a:solidFill>
              <a:latin typeface="Raleway" charset="0"/>
              <a:ea typeface="Raleway" charset="0"/>
              <a:cs typeface="Raleway" charset="0"/>
            </a:endParaRPr>
          </a:p>
        </p:txBody>
      </p:sp>
      <p:sp>
        <p:nvSpPr>
          <p:cNvPr id="2" name="TextBox 1"/>
          <p:cNvSpPr txBox="1"/>
          <p:nvPr/>
        </p:nvSpPr>
        <p:spPr>
          <a:xfrm>
            <a:off x="5226077" y="3128995"/>
            <a:ext cx="1784463" cy="515526"/>
          </a:xfrm>
          <a:prstGeom prst="rect">
            <a:avLst/>
          </a:prstGeom>
          <a:noFill/>
        </p:spPr>
        <p:txBody>
          <a:bodyPr wrap="none" rtlCol="0">
            <a:spAutoFit/>
          </a:bodyPr>
          <a:lstStyle/>
          <a:p>
            <a:pPr algn="ctr"/>
            <a:r>
              <a:rPr lang="ru-RU" sz="2750" b="1" dirty="0" smtClean="0">
                <a:solidFill>
                  <a:schemeClr val="accent2"/>
                </a:solidFill>
                <a:latin typeface="Montserrat" charset="0"/>
                <a:ea typeface="Montserrat" charset="0"/>
                <a:cs typeface="Montserrat" charset="0"/>
              </a:rPr>
              <a:t>Вопросы</a:t>
            </a:r>
            <a:r>
              <a:rPr lang="en-US" sz="2750" b="1" dirty="0" smtClean="0">
                <a:solidFill>
                  <a:schemeClr val="accent2"/>
                </a:solidFill>
                <a:latin typeface="Montserrat" charset="0"/>
                <a:ea typeface="Montserrat" charset="0"/>
                <a:cs typeface="Montserrat" charset="0"/>
              </a:rPr>
              <a:t>?</a:t>
            </a:r>
            <a:endParaRPr lang="en-US" sz="2750" b="1" dirty="0">
              <a:solidFill>
                <a:schemeClr val="accent2"/>
              </a:solidFill>
              <a:latin typeface="Montserrat" charset="0"/>
              <a:ea typeface="Montserrat" charset="0"/>
              <a:cs typeface="Montserrat" charset="0"/>
            </a:endParaRPr>
          </a:p>
        </p:txBody>
      </p:sp>
    </p:spTree>
    <p:extLst>
      <p:ext uri="{BB962C8B-B14F-4D97-AF65-F5344CB8AC3E}">
        <p14:creationId xmlns:p14="http://schemas.microsoft.com/office/powerpoint/2010/main" val="944226913"/>
      </p:ext>
    </p:extLst>
  </p:cSld>
  <p:clrMapOvr>
    <a:masterClrMapping/>
  </p:clrMapOvr>
  <p:transition advClick="0"/>
  <p:timing>
    <p:tnLst>
      <p:par>
        <p:cTn id="1" dur="indefinite" restart="never" nodeType="tmRoot"/>
      </p:par>
    </p:tnLst>
  </p:timing>
</p:sld>
</file>

<file path=ppt/theme/theme1.xml><?xml version="1.0" encoding="utf-8"?>
<a:theme xmlns:a="http://schemas.openxmlformats.org/drawingml/2006/main" name="1_Тема Office">
  <a:themeElements>
    <a:clrScheme name="Тема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Тема 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Тема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3385</TotalTime>
  <Words>1776</Words>
  <Application>Microsoft Office PowerPoint</Application>
  <PresentationFormat>Широкоэкранный</PresentationFormat>
  <Paragraphs>222</Paragraphs>
  <Slides>34</Slides>
  <Notes>1</Notes>
  <HiddenSlides>0</HiddenSlides>
  <MMClips>0</MMClips>
  <ScaleCrop>false</ScaleCrop>
  <HeadingPairs>
    <vt:vector size="6" baseType="variant">
      <vt:variant>
        <vt:lpstr>Использованные шрифты</vt:lpstr>
      </vt:variant>
      <vt:variant>
        <vt:i4>8</vt:i4>
      </vt:variant>
      <vt:variant>
        <vt:lpstr>Тема</vt:lpstr>
      </vt:variant>
      <vt:variant>
        <vt:i4>2</vt:i4>
      </vt:variant>
      <vt:variant>
        <vt:lpstr>Заголовки слайдов</vt:lpstr>
      </vt:variant>
      <vt:variant>
        <vt:i4>34</vt:i4>
      </vt:variant>
    </vt:vector>
  </HeadingPairs>
  <TitlesOfParts>
    <vt:vector size="44" baseType="lpstr">
      <vt:lpstr>Arial</vt:lpstr>
      <vt:lpstr>Calibri</vt:lpstr>
      <vt:lpstr>Calibri Light</vt:lpstr>
      <vt:lpstr>Century Gothic</vt:lpstr>
      <vt:lpstr>Courier New</vt:lpstr>
      <vt:lpstr>Montserrat</vt:lpstr>
      <vt:lpstr>Raleway</vt:lpstr>
      <vt:lpstr>Wingdings</vt:lpstr>
      <vt:lpstr>1_Тема Office</vt:lpstr>
      <vt:lpstr>3_Тема Office</vt:lpstr>
      <vt:lpstr>Миссия и цели</vt:lpstr>
      <vt:lpstr>Миссия организации</vt:lpstr>
      <vt:lpstr>Презентация PowerPoint</vt:lpstr>
      <vt:lpstr>Презентация PowerPoint</vt:lpstr>
      <vt:lpstr>Миссии известных компаний</vt:lpstr>
      <vt:lpstr>Презентация PowerPoint</vt:lpstr>
      <vt:lpstr>Презентация PowerPoint</vt:lpstr>
      <vt:lpstr>Презентация PowerPoint</vt:lpstr>
      <vt:lpstr>Элементы миссии</vt:lpstr>
      <vt:lpstr>Предварительные вопросы</vt:lpstr>
      <vt:lpstr>Презентация PowerPoint</vt:lpstr>
      <vt:lpstr>Имидж компании</vt:lpstr>
      <vt:lpstr>Цели развития компании</vt:lpstr>
      <vt:lpstr>Различные цели</vt:lpstr>
      <vt:lpstr>Различные цели</vt:lpstr>
      <vt:lpstr>Различные цели</vt:lpstr>
      <vt:lpstr>SMART цели</vt:lpstr>
      <vt:lpstr>Презентация PowerPoint</vt:lpstr>
      <vt:lpstr>Презентация PowerPoint</vt:lpstr>
      <vt:lpstr>Презентация PowerPoint</vt:lpstr>
      <vt:lpstr>Презентация PowerPoint</vt:lpstr>
      <vt:lpstr>Презентация PowerPoint</vt:lpstr>
      <vt:lpstr>Цель - инструмент</vt:lpstr>
      <vt:lpstr>Какими бывают цели?</vt:lpstr>
      <vt:lpstr>Какими бывают цели?</vt:lpstr>
      <vt:lpstr>Какими бывают цели?</vt:lpstr>
      <vt:lpstr>Дерево целей</vt:lpstr>
      <vt:lpstr>Дерево целей</vt:lpstr>
      <vt:lpstr>Дерево целей</vt:lpstr>
      <vt:lpstr>Дерево целей</vt:lpstr>
      <vt:lpstr>Дерево целей</vt:lpstr>
      <vt:lpstr>Заключение</vt:lpstr>
      <vt:lpstr>Использованная литература</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Программа стажировки UNESCO UNITWIN G-BEX KOREA</dc:title>
  <dc:creator>DELL</dc:creator>
  <cp:lastModifiedBy>owner</cp:lastModifiedBy>
  <cp:revision>264</cp:revision>
  <dcterms:created xsi:type="dcterms:W3CDTF">2019-05-28T05:33:27Z</dcterms:created>
  <dcterms:modified xsi:type="dcterms:W3CDTF">2022-02-08T14:33:35Z</dcterms:modified>
</cp:coreProperties>
</file>