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37"/>
  </p:notesMasterIdLst>
  <p:sldIdLst>
    <p:sldId id="374" r:id="rId3"/>
    <p:sldId id="345" r:id="rId4"/>
    <p:sldId id="376" r:id="rId5"/>
    <p:sldId id="377" r:id="rId6"/>
    <p:sldId id="378" r:id="rId7"/>
    <p:sldId id="379" r:id="rId8"/>
    <p:sldId id="380" r:id="rId9"/>
    <p:sldId id="381" r:id="rId10"/>
    <p:sldId id="382" r:id="rId11"/>
    <p:sldId id="383" r:id="rId12"/>
    <p:sldId id="385" r:id="rId13"/>
    <p:sldId id="384" r:id="rId14"/>
    <p:sldId id="386" r:id="rId15"/>
    <p:sldId id="387" r:id="rId16"/>
    <p:sldId id="388" r:id="rId17"/>
    <p:sldId id="389" r:id="rId18"/>
    <p:sldId id="390" r:id="rId19"/>
    <p:sldId id="391" r:id="rId20"/>
    <p:sldId id="392" r:id="rId21"/>
    <p:sldId id="393" r:id="rId22"/>
    <p:sldId id="394" r:id="rId23"/>
    <p:sldId id="395" r:id="rId24"/>
    <p:sldId id="396" r:id="rId25"/>
    <p:sldId id="397" r:id="rId26"/>
    <p:sldId id="398" r:id="rId27"/>
    <p:sldId id="399" r:id="rId28"/>
    <p:sldId id="400" r:id="rId29"/>
    <p:sldId id="401" r:id="rId30"/>
    <p:sldId id="402" r:id="rId31"/>
    <p:sldId id="403" r:id="rId32"/>
    <p:sldId id="404" r:id="rId33"/>
    <p:sldId id="405" r:id="rId34"/>
    <p:sldId id="407" r:id="rId35"/>
    <p:sldId id="406" r:id="rId36"/>
  </p:sldIdLst>
  <p:sldSz cx="12192000" cy="6858000"/>
  <p:notesSz cx="6735763" cy="98663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375A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7" d="100"/>
          <a:sy n="87" d="100"/>
        </p:scale>
        <p:origin x="612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404474-1F80-4091-90CD-22752BB5BFD7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7473F4-B915-4BC0-AF53-AD8B408EEB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5375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8CB7B1-8312-436A-8BF1-308D4791013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9326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09.03.2022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01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09.03.2022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574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09.03.2022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126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09.03.2022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16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09.03.2022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064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09.03.2022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562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09.03.2022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6117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09.03.2022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0157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09.03.2022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208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09.03.2022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3467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09.03.2022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9027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6B83FC-9E2A-4602-9D6B-7CB7A5D46DDC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09.03.2022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93807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12CB95-194F-4112-B6D9-ED045BE6087A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09.03.2022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13835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1A93ED-4931-41B4-8CA2-C0E60E6700FE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09.03.2022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04561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45D4B7-F9E5-46A3-B370-D65D36B452E3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09.03.2022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07369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E70F072-1C49-4671-8574-97D058EEB46A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09.03.2022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07694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EB9A1F-F8D8-4877-B719-EDF6A378381F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09.03.2022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52333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441E83-8987-45BD-9C74-0B6A88B2A24A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09.03.2022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70125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F14954-94D0-4144-9BEE-C3F51F7F0E6C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09.03.2022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64129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792FA2C-4212-4E73-BF7F-DA9B524372F7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09.03.2022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77172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D4C0-7BB9-4972-B456-6091936A072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09.03.2022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2185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8EE6BC-3CC5-4CEA-8860-0CC700BC525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09.03.2022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206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09.03.2022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783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683066-7D9F-4091-8996-C7C64A359FF1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09.03.2022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0153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ctrTitle"/>
          </p:nvPr>
        </p:nvSpPr>
        <p:spPr>
          <a:xfrm>
            <a:off x="2427262" y="4571983"/>
            <a:ext cx="7445828" cy="522781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E2D892"/>
                </a:solidFill>
                <a:latin typeface="Century Gothic" panose="020B0502020202020204" pitchFamily="34" charset="0"/>
              </a:rPr>
              <a:t>Стратегические цели и задачи</a:t>
            </a:r>
            <a:endParaRPr lang="ru-RU" sz="3200" b="1" dirty="0">
              <a:solidFill>
                <a:srgbClr val="E2D892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2083386" y="5094762"/>
            <a:ext cx="8094689" cy="0"/>
          </a:xfrm>
          <a:prstGeom prst="line">
            <a:avLst/>
          </a:prstGeom>
          <a:ln w="19050">
            <a:solidFill>
              <a:srgbClr val="E2D8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2846811" y="5445763"/>
            <a:ext cx="65450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377">
              <a:defRPr/>
            </a:pPr>
            <a:r>
              <a:rPr lang="ru-RU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Стратегия управления проектами</a:t>
            </a:r>
            <a:endParaRPr lang="uz-Cyrl-UZ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lvl="0" algn="ctr" defTabSz="914377">
              <a:defRPr/>
            </a:pPr>
            <a:r>
              <a:rPr lang="ru-RU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Презентация</a:t>
            </a:r>
            <a:r>
              <a:rPr lang="uz-Cyrl-UZ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uz-Cyrl-UZ" dirty="0">
                <a:solidFill>
                  <a:prstClr val="white"/>
                </a:solidFill>
                <a:latin typeface="Century Gothic" panose="020B0502020202020204" pitchFamily="34" charset="0"/>
              </a:rPr>
              <a:t>– </a:t>
            </a:r>
            <a:r>
              <a:rPr lang="uz-Cyrl-UZ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03ХБА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099" y="302092"/>
            <a:ext cx="4565261" cy="4375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082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3D77F3F4-57DB-4C47-88CB-A90940E98CC3}"/>
              </a:ext>
            </a:extLst>
          </p:cNvPr>
          <p:cNvSpPr/>
          <p:nvPr/>
        </p:nvSpPr>
        <p:spPr>
          <a:xfrm>
            <a:off x="234892" y="5778879"/>
            <a:ext cx="872455" cy="85194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Productivity: Seven Elements of a Strategic Plan | by Lazaro Ibanez |  Lazaro Ibanez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20" y="0"/>
            <a:ext cx="12195920" cy="6859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84027" y="393402"/>
            <a:ext cx="91533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chemeClr val="bg1"/>
                </a:solidFill>
              </a:rPr>
              <a:t>Стратегические цели </a:t>
            </a:r>
            <a:r>
              <a:rPr lang="ru-RU" sz="2400" b="1" dirty="0" smtClean="0">
                <a:solidFill>
                  <a:schemeClr val="bg1"/>
                </a:solidFill>
              </a:rPr>
              <a:t>это </a:t>
            </a:r>
            <a:r>
              <a:rPr lang="ru-RU" sz="2400" b="1" dirty="0">
                <a:solidFill>
                  <a:schemeClr val="bg1"/>
                </a:solidFill>
              </a:rPr>
              <a:t>система основных ориентиров долгосрочного развития предприятия, в соответствии с которыми разрабатывается инвестиционная политика (стратегия) по основным её направлениям. Основной стратегической целью инвестиционной деятельности предприятия является максимизация его рыночной стоимости.</a:t>
            </a:r>
          </a:p>
        </p:txBody>
      </p:sp>
    </p:spTree>
    <p:extLst>
      <p:ext uri="{BB962C8B-B14F-4D97-AF65-F5344CB8AC3E}">
        <p14:creationId xmlns:p14="http://schemas.microsoft.com/office/powerpoint/2010/main" val="1709451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67802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Вопросы для определения цели</a:t>
            </a:r>
            <a:endParaRPr lang="ru-RU" sz="3600" b="1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18956" y="956935"/>
            <a:ext cx="8165804" cy="570968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u="sng" dirty="0" smtClean="0"/>
              <a:t>Занимаясь проектом, </a:t>
            </a:r>
            <a:r>
              <a:rPr lang="ru-RU" sz="2400" u="sng" dirty="0"/>
              <a:t>задайте себе такие </a:t>
            </a:r>
            <a:r>
              <a:rPr lang="ru-RU" sz="2400" u="sng" dirty="0" smtClean="0"/>
              <a:t>вопросы</a:t>
            </a:r>
            <a:r>
              <a:rPr lang="ru-RU" sz="2400" dirty="0" smtClean="0"/>
              <a:t>:</a:t>
            </a:r>
            <a:endParaRPr lang="ru-RU" sz="2400" dirty="0"/>
          </a:p>
          <a:p>
            <a:pPr marL="365125" indent="-365125" algn="just">
              <a:buFont typeface="Wingdings" pitchFamily="2" charset="2"/>
              <a:buChar char="Ø"/>
            </a:pPr>
            <a:endParaRPr lang="ru-RU" sz="2400" b="1" dirty="0" smtClean="0">
              <a:solidFill>
                <a:srgbClr val="002060"/>
              </a:solidFill>
            </a:endParaRPr>
          </a:p>
          <a:p>
            <a:pPr marL="365125" indent="-365125" algn="just"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002060"/>
                </a:solidFill>
              </a:rPr>
              <a:t>Для </a:t>
            </a:r>
            <a:r>
              <a:rPr lang="ru-RU" sz="2400" b="1" dirty="0">
                <a:solidFill>
                  <a:srgbClr val="002060"/>
                </a:solidFill>
              </a:rPr>
              <a:t>чего предназначен данный проект? </a:t>
            </a:r>
          </a:p>
          <a:p>
            <a:pPr marL="0" indent="0" algn="just">
              <a:buNone/>
            </a:pPr>
            <a:r>
              <a:rPr lang="ru-RU" sz="2400" dirty="0" smtClean="0"/>
              <a:t>Не </a:t>
            </a:r>
            <a:r>
              <a:rPr lang="ru-RU" sz="2400" dirty="0"/>
              <a:t>стоит излишне </a:t>
            </a:r>
            <a:r>
              <a:rPr lang="ru-RU" sz="2400" dirty="0" smtClean="0"/>
              <a:t>волноваться, отвечает </a:t>
            </a:r>
            <a:r>
              <a:rPr lang="ru-RU" sz="2400" dirty="0"/>
              <a:t>ли проект некоему истинному назначению. Вам необходимо только понять, чего ожидают от выполнения проекта его инициаторы.</a:t>
            </a:r>
          </a:p>
          <a:p>
            <a:pPr marL="0" indent="0" algn="ctr">
              <a:buNone/>
            </a:pPr>
            <a:endParaRPr lang="ru-RU" sz="2400" dirty="0" smtClean="0">
              <a:solidFill>
                <a:srgbClr val="002060"/>
              </a:solidFill>
            </a:endParaRPr>
          </a:p>
          <a:p>
            <a:pPr marL="365125" indent="-365125" algn="just"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002060"/>
                </a:solidFill>
              </a:rPr>
              <a:t>Как </a:t>
            </a:r>
            <a:r>
              <a:rPr lang="ru-RU" sz="2400" b="1" dirty="0">
                <a:solidFill>
                  <a:srgbClr val="002060"/>
                </a:solidFill>
              </a:rPr>
              <a:t>вы можете удостовериться в том, что правильно поняли </a:t>
            </a:r>
            <a:r>
              <a:rPr lang="ru-RU" sz="2400" b="1" dirty="0" smtClean="0">
                <a:solidFill>
                  <a:srgbClr val="002060"/>
                </a:solidFill>
              </a:rPr>
              <a:t>ожидания людей</a:t>
            </a:r>
            <a:r>
              <a:rPr lang="ru-RU" sz="2400" b="1" dirty="0">
                <a:solidFill>
                  <a:srgbClr val="002060"/>
                </a:solidFill>
              </a:rPr>
              <a:t>, задумавших проект? </a:t>
            </a:r>
            <a:endParaRPr lang="ru-RU" sz="2400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2400" dirty="0"/>
              <a:t>Это действительно трудная задача — определить, чего люди хотят на самом деле. Иногда они не хотят делиться своими планами или просто не могут их ясно изложить.</a:t>
            </a:r>
            <a:endParaRPr lang="ru-RU" sz="2400" b="1" dirty="0" smtClean="0">
              <a:solidFill>
                <a:srgbClr val="002060"/>
              </a:solidFill>
            </a:endParaRPr>
          </a:p>
          <a:p>
            <a:pPr marL="0" indent="0" algn="just">
              <a:buNone/>
            </a:pPr>
            <a:endParaRPr lang="ru-RU" sz="2200" dirty="0" smtClean="0"/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D:\Downloads\question-mark-computer-icons-clip-art-question-d9d6471b08ca996e8037ff6456f0a76b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10" r="11470" b="3565"/>
          <a:stretch/>
        </p:blipFill>
        <p:spPr bwMode="auto">
          <a:xfrm>
            <a:off x="8978537" y="3985"/>
            <a:ext cx="2717275" cy="408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7599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67802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Вопросы для определения цели</a:t>
            </a:r>
            <a:endParaRPr lang="ru-RU" sz="3600" b="1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18955" y="956936"/>
            <a:ext cx="8357211" cy="524603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u="sng" dirty="0">
                <a:solidFill>
                  <a:srgbClr val="002060"/>
                </a:solidFill>
              </a:rPr>
              <a:t>Выясняя истинные цели проекта</a:t>
            </a:r>
            <a:r>
              <a:rPr lang="ru-RU" sz="2400" dirty="0"/>
              <a:t>:</a:t>
            </a:r>
          </a:p>
          <a:p>
            <a:pPr marL="365125" indent="-365125" algn="just">
              <a:buFont typeface="Wingdings" pitchFamily="2" charset="2"/>
              <a:buChar char="Ø"/>
            </a:pPr>
            <a:endParaRPr lang="ru-RU" sz="2400" b="1" dirty="0" smtClean="0">
              <a:solidFill>
                <a:srgbClr val="002060"/>
              </a:solidFill>
            </a:endParaRPr>
          </a:p>
          <a:p>
            <a:pPr marL="363538" indent="-342900">
              <a:buFont typeface="Courier New" pitchFamily="49" charset="0"/>
              <a:buChar char="o"/>
            </a:pPr>
            <a:r>
              <a:rPr lang="ru-RU" sz="2400" dirty="0"/>
              <a:t>подробно расспросите заинтересованных людей, чего они хотят и ожидают от проекта;</a:t>
            </a:r>
          </a:p>
          <a:p>
            <a:pPr marL="363538" indent="-342900">
              <a:buFont typeface="Courier New" pitchFamily="49" charset="0"/>
              <a:buChar char="o"/>
            </a:pPr>
            <a:r>
              <a:rPr lang="ru-RU" sz="2400" dirty="0"/>
              <a:t>внимательно выслушайте все доводы во избежание неясностей и противоречий;</a:t>
            </a:r>
          </a:p>
          <a:p>
            <a:pPr marL="363538" indent="-342900">
              <a:buFont typeface="Courier New" pitchFamily="49" charset="0"/>
              <a:buChar char="o"/>
            </a:pPr>
            <a:r>
              <a:rPr lang="ru-RU" sz="2400" dirty="0"/>
              <a:t>попросите людей ясно излагать все детали и не допускать неопределенностей;</a:t>
            </a:r>
          </a:p>
          <a:p>
            <a:pPr marL="363538" indent="-342900">
              <a:buFont typeface="Courier New" pitchFamily="49" charset="0"/>
              <a:buChar char="o"/>
            </a:pPr>
            <a:r>
              <a:rPr lang="ru-RU" sz="2400" dirty="0"/>
              <a:t>сверяйте полученную информацию со сведениями из других </a:t>
            </a:r>
            <a:r>
              <a:rPr lang="ru-RU" sz="2400" dirty="0" smtClean="0"/>
              <a:t>источников;</a:t>
            </a:r>
            <a:endParaRPr lang="ru-RU" sz="2400" dirty="0"/>
          </a:p>
          <a:p>
            <a:pPr marL="363538" indent="-342900">
              <a:buFont typeface="Courier New" pitchFamily="49" charset="0"/>
              <a:buChar char="o"/>
            </a:pPr>
            <a:r>
              <a:rPr lang="ru-RU" sz="2400" dirty="0"/>
              <a:t>проверьте, выполнен ли вашей </a:t>
            </a:r>
            <a:r>
              <a:rPr lang="ru-RU" sz="2400" dirty="0" smtClean="0"/>
              <a:t>компанией </a:t>
            </a:r>
            <a:r>
              <a:rPr lang="ru-RU" sz="2400" dirty="0"/>
              <a:t>сравнительный анализ затрат и результатов выполнения проекта.</a:t>
            </a:r>
            <a:endParaRPr lang="ru-RU" sz="2200" dirty="0" smtClean="0"/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 descr="D:\Downloads\mt-gox-chief-executive-management-system-business-searching-889dc111ca7cc500aa5509cadd925fe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7589" y="742960"/>
            <a:ext cx="3156916" cy="3116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6530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67802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Сравнительный анализ</a:t>
            </a:r>
            <a:endParaRPr lang="ru-RU" sz="3600" b="1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18955" y="1371623"/>
            <a:ext cx="8357211" cy="4221120"/>
          </a:xfrm>
        </p:spPr>
        <p:txBody>
          <a:bodyPr>
            <a:no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2400" i="1" dirty="0">
                <a:solidFill>
                  <a:srgbClr val="002060"/>
                </a:solidFill>
              </a:rPr>
              <a:t>Сравнительный анализ затрат и результатов</a:t>
            </a:r>
            <a:r>
              <a:rPr lang="ru-RU" sz="2400" i="1" dirty="0"/>
              <a:t> — </a:t>
            </a:r>
            <a:r>
              <a:rPr lang="ru-RU" sz="2400" dirty="0"/>
              <a:t>это сопоставление средств, необходимых для выполнения проекта, последующего внедрения и сопровождения, с ожидаемыми выгодами от его реализации</a:t>
            </a:r>
            <a:r>
              <a:rPr lang="ru-RU" sz="2400" dirty="0" smtClean="0"/>
              <a:t>.</a:t>
            </a:r>
          </a:p>
          <a:p>
            <a:pPr algn="just">
              <a:buFont typeface="Wingdings" pitchFamily="2" charset="2"/>
              <a:buChar char="Ø"/>
            </a:pPr>
            <a:endParaRPr lang="ru-RU" sz="2400" dirty="0"/>
          </a:p>
          <a:p>
            <a:pPr algn="just">
              <a:buFont typeface="Wingdings" pitchFamily="2" charset="2"/>
              <a:buChar char="Ø"/>
            </a:pPr>
            <a:r>
              <a:rPr lang="ru-RU" sz="2400" dirty="0"/>
              <a:t>Анализ затрат и результатов представляет собой документ, на основании которого принимается решение о разработке проекта. </a:t>
            </a:r>
            <a:endParaRPr lang="ru-RU" sz="2400" dirty="0" smtClean="0"/>
          </a:p>
          <a:p>
            <a:pPr algn="just">
              <a:buFont typeface="Wingdings" pitchFamily="2" charset="2"/>
              <a:buChar char="Ø"/>
            </a:pPr>
            <a:endParaRPr lang="ru-RU" sz="2400" dirty="0" smtClean="0"/>
          </a:p>
          <a:p>
            <a:pPr algn="just">
              <a:buFont typeface="Wingdings" pitchFamily="2" charset="2"/>
              <a:buChar char="Ø"/>
            </a:pPr>
            <a:r>
              <a:rPr lang="ru-RU" sz="2400" dirty="0" smtClean="0"/>
              <a:t>Он </a:t>
            </a:r>
            <a:r>
              <a:rPr lang="ru-RU" sz="2400" dirty="0"/>
              <a:t>служит важным источником информации </a:t>
            </a:r>
            <a:r>
              <a:rPr lang="ru-RU" sz="2400" dirty="0" smtClean="0"/>
              <a:t>о действительных </a:t>
            </a:r>
            <a:r>
              <a:rPr lang="ru-RU" sz="2400" dirty="0"/>
              <a:t>целях и назначении проекта.</a:t>
            </a:r>
            <a:endParaRPr lang="ru-RU" sz="2200" dirty="0" smtClean="0"/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D:\Downloads\report-analysis-chart-analytics-management-analyst-f72b8e6d9b6a7f6cabc4032e86116829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76" r="13633"/>
          <a:stretch/>
        </p:blipFill>
        <p:spPr bwMode="auto">
          <a:xfrm>
            <a:off x="8686800" y="489099"/>
            <a:ext cx="3504895" cy="3285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3522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67802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pPr algn="ctr"/>
            <a:r>
              <a:rPr lang="ru-RU" sz="3600" b="1" dirty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Отвечает ли проект поставленным целям?</a:t>
            </a: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18956" y="1371623"/>
            <a:ext cx="7942544" cy="4221120"/>
          </a:xfrm>
        </p:spPr>
        <p:txBody>
          <a:bodyPr>
            <a:no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2400" dirty="0"/>
              <a:t>Даже если задачи проекта изложены документально, трудно быть до конца уверенным, что проект будет полностью соответствовать требованиям.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400" dirty="0"/>
              <a:t>Иногда целесообразно заказать специальное исследование возможностей выполнения проекта и подготовить официальный документ с их анализом, выводами и заключениями.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400" dirty="0"/>
              <a:t>При необходимости проведите официальный анализ возможностей проекта.</a:t>
            </a:r>
            <a:endParaRPr lang="ru-RU" sz="2200" dirty="0" smtClean="0"/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D:\Downloads\project-3d-computer-graphics-clip-art-3d-villain-0894a6ae39029d5b196e72f55b3b795f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0305" y="821742"/>
            <a:ext cx="4251696" cy="248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1100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67802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pPr algn="ctr"/>
            <a:r>
              <a:rPr lang="ru-RU" sz="3600" b="1" dirty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Отвечает ли проект поставленным целям?</a:t>
            </a: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18955" y="1371623"/>
            <a:ext cx="8070133" cy="4221120"/>
          </a:xfrm>
        </p:spPr>
        <p:txBody>
          <a:bodyPr>
            <a:noAutofit/>
          </a:bodyPr>
          <a:lstStyle/>
          <a:p>
            <a:pPr marL="365125" indent="-365125" algn="just">
              <a:buFont typeface="Wingdings" pitchFamily="2" charset="2"/>
              <a:buChar char="Ø"/>
            </a:pPr>
            <a:r>
              <a:rPr lang="ru-RU" sz="2400" dirty="0" smtClean="0"/>
              <a:t>Не исключено, что ваш проект — результат "коллективного творчества" или чьего-то "озарения". В этом случае угодить замыслам "творцов" будет труднее.</a:t>
            </a:r>
          </a:p>
          <a:p>
            <a:pPr marL="365125" indent="-365125" algn="just">
              <a:buFont typeface="Wingdings" pitchFamily="2" charset="2"/>
              <a:buChar char="Ø"/>
            </a:pPr>
            <a:r>
              <a:rPr lang="ru-RU" sz="2400" dirty="0" smtClean="0"/>
              <a:t>Однако </a:t>
            </a:r>
            <a:r>
              <a:rPr lang="ru-RU" sz="2400" dirty="0"/>
              <a:t>не стоит из-за этого сразу отвергать проект. Просто более тщательно проанализируйте его шансы на успех и способы их повышения. </a:t>
            </a:r>
          </a:p>
          <a:p>
            <a:pPr marL="365125" indent="-365125" algn="just">
              <a:buFont typeface="Wingdings" pitchFamily="2" charset="2"/>
              <a:buChar char="Ø"/>
            </a:pPr>
            <a:r>
              <a:rPr lang="ru-RU" sz="2400" dirty="0" smtClean="0"/>
              <a:t>Если </a:t>
            </a:r>
            <a:r>
              <a:rPr lang="ru-RU" sz="2400" dirty="0"/>
              <a:t>придете к заключению, что проект нереален, обсудите свои выводы с людьми, принимающими решение. </a:t>
            </a:r>
            <a:endParaRPr lang="ru-RU" sz="2400" dirty="0" smtClean="0"/>
          </a:p>
          <a:p>
            <a:pPr marL="365125" indent="-365125" algn="just">
              <a:buFont typeface="Wingdings" pitchFamily="2" charset="2"/>
              <a:buChar char="Ø"/>
            </a:pPr>
            <a:r>
              <a:rPr lang="ru-RU" sz="2400" dirty="0" smtClean="0"/>
              <a:t>Обоснуйте</a:t>
            </a:r>
            <a:r>
              <a:rPr lang="ru-RU" sz="2400" dirty="0"/>
              <a:t>, почему вы считаете, что от проекта следует отказаться.</a:t>
            </a:r>
            <a:endParaRPr lang="ru-RU" sz="2200" dirty="0" smtClean="0"/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D:\Downloads\building-stock-photography-royalty-free-clip-art-safe-construction-villain-77c6570b21e3487140c2d2b06b92d9b1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59" r="16469" b="3041"/>
          <a:stretch/>
        </p:blipFill>
        <p:spPr bwMode="auto">
          <a:xfrm>
            <a:off x="8796515" y="469378"/>
            <a:ext cx="2835503" cy="3390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4561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67802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Другие работы</a:t>
            </a:r>
            <a:endParaRPr lang="ru-RU" sz="3600" b="1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18955" y="1371623"/>
            <a:ext cx="8070133" cy="422112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i="1" dirty="0">
                <a:solidFill>
                  <a:srgbClr val="002060"/>
                </a:solidFill>
              </a:rPr>
              <a:t>Определите другие работы, имеющие отношение к вашему проекту</a:t>
            </a:r>
            <a:endParaRPr lang="ru-RU" sz="24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2400" dirty="0"/>
              <a:t>Выясните, существуют ли другие начатые или планируемые проекты, которые:</a:t>
            </a:r>
          </a:p>
          <a:p>
            <a:pPr marL="715963" indent="-227013"/>
            <a:r>
              <a:rPr lang="ru-RU" sz="2400" dirty="0"/>
              <a:t>имеют схожее назначение;</a:t>
            </a:r>
          </a:p>
          <a:p>
            <a:pPr marL="715963" indent="-227013"/>
            <a:r>
              <a:rPr lang="ru-RU" sz="2400" dirty="0"/>
              <a:t>обеспечивают своими результатами работы вашего проекта;</a:t>
            </a:r>
          </a:p>
          <a:p>
            <a:pPr marL="715963" indent="-227013"/>
            <a:r>
              <a:rPr lang="ru-RU" sz="2400" dirty="0"/>
              <a:t>будут использовать результаты вашего проекта;</a:t>
            </a:r>
          </a:p>
          <a:p>
            <a:pPr marL="715963" indent="-227013"/>
            <a:r>
              <a:rPr lang="ru-RU" sz="2400" dirty="0"/>
              <a:t>используют те же ресурсы, что и ваш проект.</a:t>
            </a:r>
            <a:endParaRPr lang="ru-RU" sz="2200" dirty="0" smtClean="0"/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 descr="D:\Downloads\lock-3d-computer-graphics-stock-illustration-3d-creative-3d-villain-silhouette-19a58e482fa6eb2e9632297c35068dbe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5" t="5987" r="13227" b="11165"/>
          <a:stretch/>
        </p:blipFill>
        <p:spPr bwMode="auto">
          <a:xfrm>
            <a:off x="8363975" y="467822"/>
            <a:ext cx="3827721" cy="323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7219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67802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Другие работы</a:t>
            </a:r>
            <a:endParaRPr lang="ru-RU" sz="3600" b="1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18955" y="1371623"/>
            <a:ext cx="8070133" cy="316847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i="1" dirty="0">
                <a:solidFill>
                  <a:srgbClr val="002060"/>
                </a:solidFill>
              </a:rPr>
              <a:t>Насколько важен ваш проект для организации</a:t>
            </a:r>
            <a:endParaRPr lang="ru-RU" sz="2400" dirty="0">
              <a:solidFill>
                <a:srgbClr val="002060"/>
              </a:solidFill>
            </a:endParaRPr>
          </a:p>
          <a:p>
            <a:pPr marL="365125" indent="-365125" algn="just">
              <a:buFont typeface="Wingdings" pitchFamily="2" charset="2"/>
              <a:buChar char="Ø"/>
            </a:pPr>
            <a:r>
              <a:rPr lang="ru-RU" sz="2400" dirty="0"/>
              <a:t>Успех вашего проекта во многом определяется степенью его важности для организации. </a:t>
            </a:r>
            <a:endParaRPr lang="ru-RU" sz="2400" dirty="0" smtClean="0"/>
          </a:p>
          <a:p>
            <a:pPr marL="365125" indent="-365125" algn="just">
              <a:buFont typeface="Wingdings" pitchFamily="2" charset="2"/>
              <a:buChar char="Ø"/>
            </a:pPr>
            <a:r>
              <a:rPr lang="ru-RU" sz="2400" dirty="0" smtClean="0"/>
              <a:t>При </a:t>
            </a:r>
            <a:r>
              <a:rPr lang="ru-RU" sz="2400" dirty="0"/>
              <a:t>недостатке ресурсов все средства обычно направляются на выполнение тех работ, которые принесут максимальную выгоду. </a:t>
            </a:r>
            <a:endParaRPr lang="ru-RU" sz="2400" dirty="0" smtClean="0"/>
          </a:p>
          <a:p>
            <a:pPr marL="365125" indent="-365125" algn="just">
              <a:buFont typeface="Wingdings" pitchFamily="2" charset="2"/>
              <a:buChar char="Ø"/>
            </a:pPr>
            <a:r>
              <a:rPr lang="ru-RU" sz="2400" dirty="0" smtClean="0"/>
              <a:t>Поэтому </a:t>
            </a:r>
            <a:r>
              <a:rPr lang="ru-RU" sz="2400" dirty="0"/>
              <a:t>вы должны учитывать следующие моменты:</a:t>
            </a:r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низ 25"/>
          <p:cNvSpPr/>
          <p:nvPr/>
        </p:nvSpPr>
        <p:spPr>
          <a:xfrm>
            <a:off x="3038026" y="4383230"/>
            <a:ext cx="1941549" cy="2174580"/>
          </a:xfrm>
          <a:prstGeom prst="downArrow">
            <a:avLst/>
          </a:prstGeom>
          <a:solidFill>
            <a:srgbClr val="002060"/>
          </a:solidFill>
          <a:effectLst>
            <a:innerShdw blurRad="63500" dist="50800" dir="27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 descr="D:\Downloads\computer-icons-warning-sign-clip-art-important-notice-63fa8a277948492c1e11511d3ceb7d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4170" y="186218"/>
            <a:ext cx="3496917" cy="342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8320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67802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pPr algn="ctr"/>
            <a:r>
              <a:rPr lang="ru-RU" sz="3600" b="1" dirty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Степень важности проекта</a:t>
            </a: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18955" y="1371623"/>
            <a:ext cx="8070133" cy="3721372"/>
          </a:xfrm>
        </p:spPr>
        <p:txBody>
          <a:bodyPr>
            <a:noAutofit/>
          </a:bodyPr>
          <a:lstStyle/>
          <a:p>
            <a:pPr marL="544513" indent="-342900" algn="just">
              <a:buFont typeface="Wingdings" pitchFamily="2" charset="2"/>
              <a:buChar char="ü"/>
            </a:pPr>
            <a:r>
              <a:rPr lang="ru-RU" sz="2400" b="1" dirty="0">
                <a:solidFill>
                  <a:srgbClr val="002060"/>
                </a:solidFill>
              </a:rPr>
              <a:t>Какое место занимает ваш проект среди приоритетов организации.</a:t>
            </a:r>
            <a:endParaRPr lang="ru-RU" sz="2400" dirty="0">
              <a:solidFill>
                <a:srgbClr val="002060"/>
              </a:solidFill>
            </a:endParaRPr>
          </a:p>
          <a:p>
            <a:pPr marL="544513" indent="-342900" algn="just">
              <a:buFont typeface="Wingdings" pitchFamily="2" charset="2"/>
              <a:buChar char="ü"/>
            </a:pPr>
            <a:r>
              <a:rPr lang="ru-RU" sz="2400" b="1" dirty="0">
                <a:solidFill>
                  <a:srgbClr val="002060"/>
                </a:solidFill>
              </a:rPr>
              <a:t>Перспективный план. </a:t>
            </a:r>
            <a:endParaRPr lang="ru-RU" sz="2400" dirty="0">
              <a:solidFill>
                <a:srgbClr val="002060"/>
              </a:solidFill>
            </a:endParaRPr>
          </a:p>
          <a:p>
            <a:pPr marL="544513" indent="-342900" algn="just">
              <a:buFont typeface="Wingdings" pitchFamily="2" charset="2"/>
              <a:buChar char="ü"/>
            </a:pPr>
            <a:r>
              <a:rPr lang="ru-RU" sz="2400" b="1" dirty="0">
                <a:solidFill>
                  <a:srgbClr val="002060"/>
                </a:solidFill>
              </a:rPr>
              <a:t>Годовой бюджет. </a:t>
            </a:r>
            <a:endParaRPr lang="ru-RU" sz="2400" dirty="0">
              <a:solidFill>
                <a:srgbClr val="002060"/>
              </a:solidFill>
            </a:endParaRPr>
          </a:p>
          <a:p>
            <a:pPr marL="544513" indent="-342900" algn="just">
              <a:buFont typeface="Wingdings" pitchFamily="2" charset="2"/>
              <a:buChar char="ü"/>
            </a:pPr>
            <a:r>
              <a:rPr lang="ru-RU" sz="2400" b="1" dirty="0">
                <a:solidFill>
                  <a:srgbClr val="002060"/>
                </a:solidFill>
              </a:rPr>
              <a:t>План ассигнований на капиталовложения. </a:t>
            </a:r>
            <a:endParaRPr lang="ru-RU" sz="2400" dirty="0">
              <a:solidFill>
                <a:srgbClr val="002060"/>
              </a:solidFill>
            </a:endParaRPr>
          </a:p>
          <a:p>
            <a:pPr marL="544513" indent="-342900" algn="just">
              <a:buFont typeface="Wingdings" pitchFamily="2" charset="2"/>
              <a:buChar char="ü"/>
            </a:pPr>
            <a:r>
              <a:rPr lang="ru-RU" sz="2400" b="1" dirty="0">
                <a:solidFill>
                  <a:srgbClr val="002060"/>
                </a:solidFill>
              </a:rPr>
              <a:t>Ежегодная оценка деловых и профессиональных качеств управленческого персонала. </a:t>
            </a:r>
            <a:endParaRPr lang="ru-RU" sz="2400" dirty="0">
              <a:solidFill>
                <a:srgbClr val="002060"/>
              </a:solidFill>
            </a:endParaRPr>
          </a:p>
          <a:p>
            <a:pPr marL="544513" indent="-342900" algn="just">
              <a:buFont typeface="Wingdings" pitchFamily="2" charset="2"/>
              <a:buChar char="ü"/>
            </a:pPr>
            <a:r>
              <a:rPr lang="ru-RU" sz="2400" b="1" dirty="0">
                <a:solidFill>
                  <a:srgbClr val="002060"/>
                </a:solidFill>
              </a:rPr>
              <a:t> Что вы можете сделать для того, чтобы проект вошел в число приоритетных работ. 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 descr="D:\Downloads\businessperson-management-clip-art-businessman-eecfc014398658eaf12315674559c7bd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7" r="4447" b="7456"/>
          <a:stretch/>
        </p:blipFill>
        <p:spPr bwMode="auto">
          <a:xfrm>
            <a:off x="9091130" y="131626"/>
            <a:ext cx="2732339" cy="3755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194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67802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pPr algn="ctr"/>
            <a:r>
              <a:rPr lang="ru-RU" sz="3600" b="1" dirty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Степень важности проекта</a:t>
            </a: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18955" y="1371623"/>
            <a:ext cx="8070133" cy="3168479"/>
          </a:xfrm>
        </p:spPr>
        <p:txBody>
          <a:bodyPr>
            <a:noAutofit/>
          </a:bodyPr>
          <a:lstStyle/>
          <a:p>
            <a:pPr marL="544513" indent="-342900" algn="just">
              <a:buFont typeface="Wingdings" pitchFamily="2" charset="2"/>
              <a:buChar char="ü"/>
            </a:pPr>
            <a:r>
              <a:rPr lang="ru-RU" sz="2400" b="1" dirty="0" smtClean="0">
                <a:solidFill>
                  <a:srgbClr val="002060"/>
                </a:solidFill>
              </a:rPr>
              <a:t>Используйте </a:t>
            </a:r>
            <a:r>
              <a:rPr lang="ru-RU" sz="2400" b="1" dirty="0">
                <a:solidFill>
                  <a:srgbClr val="002060"/>
                </a:solidFill>
              </a:rPr>
              <a:t>все возможные источники.</a:t>
            </a:r>
            <a:endParaRPr lang="ru-RU" sz="2400" dirty="0">
              <a:solidFill>
                <a:srgbClr val="002060"/>
              </a:solidFill>
            </a:endParaRPr>
          </a:p>
          <a:p>
            <a:pPr marL="544513" indent="-342900" algn="just">
              <a:buFont typeface="Wingdings" pitchFamily="2" charset="2"/>
              <a:buChar char="ü"/>
            </a:pPr>
            <a:r>
              <a:rPr lang="ru-RU" sz="2400" b="1" dirty="0">
                <a:solidFill>
                  <a:srgbClr val="002060"/>
                </a:solidFill>
              </a:rPr>
              <a:t>По возможности черпайте сведения из первоисточников. </a:t>
            </a:r>
          </a:p>
          <a:p>
            <a:pPr marL="544513" indent="-342900" algn="just">
              <a:buFont typeface="Wingdings" pitchFamily="2" charset="2"/>
              <a:buChar char="ü"/>
            </a:pPr>
            <a:r>
              <a:rPr lang="ru-RU" sz="2400" b="1" dirty="0">
                <a:solidFill>
                  <a:srgbClr val="002060"/>
                </a:solidFill>
              </a:rPr>
              <a:t>Письменные источники информации всегда предпочтительнее. </a:t>
            </a:r>
          </a:p>
          <a:p>
            <a:pPr marL="544513" indent="-342900" algn="just">
              <a:buFont typeface="Wingdings" pitchFamily="2" charset="2"/>
              <a:buChar char="ü"/>
            </a:pPr>
            <a:r>
              <a:rPr lang="ru-RU" sz="2400" b="1" dirty="0">
                <a:solidFill>
                  <a:srgbClr val="002060"/>
                </a:solidFill>
              </a:rPr>
              <a:t>Обсудите проект с несколькими людьми, чтобы подтвердить полученные сведения. </a:t>
            </a:r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5" name="Picture 2" descr="D:\Downloads\businessperson-management-clip-art-businessman-eecfc014398658eaf12315674559c7bd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7" r="4447" b="7456"/>
          <a:stretch/>
        </p:blipFill>
        <p:spPr bwMode="auto">
          <a:xfrm>
            <a:off x="9091130" y="131626"/>
            <a:ext cx="2732339" cy="3755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7016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67802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pPr algn="ctr"/>
            <a:r>
              <a:rPr lang="ru-RU" sz="3600" b="1" dirty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Степень важности проекта</a:t>
            </a: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18955" y="1371623"/>
            <a:ext cx="8070133" cy="3168479"/>
          </a:xfrm>
        </p:spPr>
        <p:txBody>
          <a:bodyPr>
            <a:noAutofit/>
          </a:bodyPr>
          <a:lstStyle/>
          <a:p>
            <a:pPr marL="544513" indent="-342900" algn="just">
              <a:buFont typeface="Wingdings" pitchFamily="2" charset="2"/>
              <a:buChar char="ü"/>
            </a:pPr>
            <a:r>
              <a:rPr lang="ru-RU" sz="2400" b="1" dirty="0" smtClean="0">
                <a:solidFill>
                  <a:srgbClr val="002060"/>
                </a:solidFill>
              </a:rPr>
              <a:t>На </a:t>
            </a:r>
            <a:r>
              <a:rPr lang="ru-RU" sz="2400" b="1" dirty="0">
                <a:solidFill>
                  <a:srgbClr val="002060"/>
                </a:solidFill>
              </a:rPr>
              <a:t>собрание по проекту возьмите с собой кого-нибудь из коллег. </a:t>
            </a:r>
          </a:p>
          <a:p>
            <a:pPr marL="544513" indent="-342900" algn="just">
              <a:buFont typeface="Wingdings" pitchFamily="2" charset="2"/>
              <a:buChar char="ü"/>
            </a:pPr>
            <a:r>
              <a:rPr lang="ru-RU" sz="2400" b="1" dirty="0">
                <a:solidFill>
                  <a:srgbClr val="002060"/>
                </a:solidFill>
              </a:rPr>
              <a:t>Записывайте все, что услышите на совещании. </a:t>
            </a:r>
          </a:p>
          <a:p>
            <a:pPr marL="544513" indent="-342900" algn="just">
              <a:buFont typeface="Wingdings" pitchFamily="2" charset="2"/>
              <a:buChar char="ü"/>
            </a:pPr>
            <a:r>
              <a:rPr lang="ru-RU" sz="2400" b="1" dirty="0">
                <a:solidFill>
                  <a:srgbClr val="002060"/>
                </a:solidFill>
              </a:rPr>
              <a:t>С принимающими решения по проекту, планируйте встретиться как минимум дважды. </a:t>
            </a:r>
          </a:p>
          <a:p>
            <a:pPr marL="544513" indent="-342900" algn="just">
              <a:buFont typeface="Wingdings" pitchFamily="2" charset="2"/>
              <a:buChar char="ü"/>
            </a:pPr>
            <a:r>
              <a:rPr lang="ru-RU" sz="2400" b="1" dirty="0">
                <a:solidFill>
                  <a:srgbClr val="002060"/>
                </a:solidFill>
              </a:rPr>
              <a:t>По возможности сопоставьте информацию, полученную на совещаниях, с информацией из письменных источников.</a:t>
            </a:r>
            <a:endParaRPr lang="ru-RU" sz="2400" dirty="0"/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5" name="Picture 2" descr="D:\Downloads\businessperson-management-clip-art-businessman-eecfc014398658eaf12315674559c7bd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7" r="4447" b="7456"/>
          <a:stretch/>
        </p:blipFill>
        <p:spPr bwMode="auto">
          <a:xfrm>
            <a:off x="9091130" y="131626"/>
            <a:ext cx="2732339" cy="3755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7966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2"/>
            <a:ext cx="8016948" cy="929311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Определение объема </a:t>
            </a:r>
            <a:r>
              <a:rPr lang="ru-RU" sz="3600" b="1" dirty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</a:t>
            </a:r>
            <a:r>
              <a:rPr lang="ru-RU" sz="3600" b="1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срока </a:t>
            </a:r>
            <a:r>
              <a:rPr lang="ru-RU" sz="3600" b="1" dirty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исполнения проекта</a:t>
            </a: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18955" y="1371623"/>
            <a:ext cx="8070133" cy="3923391"/>
          </a:xfrm>
        </p:spPr>
        <p:txBody>
          <a:bodyPr>
            <a:noAutofit/>
          </a:bodyPr>
          <a:lstStyle/>
          <a:p>
            <a:pPr marL="365125" indent="-365125" algn="just">
              <a:buFont typeface="Wingdings" pitchFamily="2" charset="2"/>
              <a:buChar char="Ø"/>
            </a:pPr>
            <a:r>
              <a:rPr lang="ru-RU" sz="2400" dirty="0"/>
              <a:t>Проект может разрабатываться отдельно, а может являться частью целого комплекса работ. </a:t>
            </a:r>
            <a:endParaRPr lang="ru-RU" sz="2400" dirty="0" smtClean="0"/>
          </a:p>
          <a:p>
            <a:pPr marL="365125" indent="-365125" algn="just">
              <a:buFont typeface="Wingdings" pitchFamily="2" charset="2"/>
              <a:buChar char="Ø"/>
            </a:pPr>
            <a:r>
              <a:rPr lang="ru-RU" sz="2400" dirty="0" smtClean="0"/>
              <a:t>Тогда </a:t>
            </a:r>
            <a:r>
              <a:rPr lang="ru-RU" sz="2400" dirty="0"/>
              <a:t>вам следует координировать свои работы с другими и принять меры во избежание их дублирования.</a:t>
            </a:r>
          </a:p>
          <a:p>
            <a:pPr marL="365125" indent="-365125" algn="just">
              <a:buFont typeface="Wingdings" pitchFamily="2" charset="2"/>
              <a:buChar char="Ø"/>
            </a:pPr>
            <a:r>
              <a:rPr lang="ru-RU" sz="2400" dirty="0"/>
              <a:t>В содержании проекта должны быть четко указаны даты начала и завершения, а также что нужно сделать. </a:t>
            </a:r>
          </a:p>
          <a:p>
            <a:pPr marL="361950" indent="0" algn="just">
              <a:buNone/>
            </a:pPr>
            <a:r>
              <a:rPr lang="ru-RU" sz="2400" b="1" i="1" dirty="0">
                <a:solidFill>
                  <a:srgbClr val="C00000"/>
                </a:solidFill>
              </a:rPr>
              <a:t>Например</a:t>
            </a:r>
            <a:r>
              <a:rPr lang="ru-RU" sz="2400" dirty="0"/>
              <a:t>, если проект предусматривает разработку и испытания нового изделия, то надо сразу оговорить, что сюда не входят маркетинговые исследования и запуск его в производство.</a:t>
            </a:r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4" name="Picture 2" descr="D:\Downloads\rochester-institute-of-technology-education-problem-based-learning-problem-solving-cooperative-learning-png-transparent-cooperation-image-b8e8690f316f74a7e1f2a6ddf904310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9209" y="164005"/>
            <a:ext cx="3632486" cy="3782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6921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2"/>
            <a:ext cx="8016948" cy="929311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Определение объема </a:t>
            </a:r>
            <a:r>
              <a:rPr lang="ru-RU" sz="3600" b="1" dirty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</a:t>
            </a:r>
            <a:r>
              <a:rPr lang="ru-RU" sz="3600" b="1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срока </a:t>
            </a:r>
            <a:r>
              <a:rPr lang="ru-RU" sz="3600" b="1" dirty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исполнения проекта</a:t>
            </a: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18955" y="1807558"/>
            <a:ext cx="8070133" cy="3285437"/>
          </a:xfrm>
        </p:spPr>
        <p:txBody>
          <a:bodyPr>
            <a:noAutofit/>
          </a:bodyPr>
          <a:lstStyle/>
          <a:p>
            <a:pPr marL="365125" indent="-365125" algn="just">
              <a:buFont typeface="Wingdings" pitchFamily="2" charset="2"/>
              <a:buChar char="Ø"/>
            </a:pPr>
            <a:r>
              <a:rPr lang="ru-RU" sz="2400" dirty="0"/>
              <a:t>При получении задания избегайте недомолвок. </a:t>
            </a:r>
            <a:endParaRPr lang="ru-RU" sz="2400" dirty="0" smtClean="0"/>
          </a:p>
          <a:p>
            <a:pPr marL="365125" indent="-365125" algn="just">
              <a:buFont typeface="Wingdings" pitchFamily="2" charset="2"/>
              <a:buChar char="Ø"/>
            </a:pPr>
            <a:r>
              <a:rPr lang="ru-RU" sz="2400" dirty="0" smtClean="0"/>
              <a:t>Давайте </a:t>
            </a:r>
            <a:r>
              <a:rPr lang="ru-RU" sz="2400" dirty="0"/>
              <a:t>четкое описание предстоящих работ. </a:t>
            </a:r>
            <a:endParaRPr lang="ru-RU" sz="2400" dirty="0" smtClean="0"/>
          </a:p>
          <a:p>
            <a:pPr marL="365125" indent="-365125" algn="just">
              <a:buFont typeface="Wingdings" pitchFamily="2" charset="2"/>
              <a:buChar char="Ø"/>
            </a:pPr>
            <a:r>
              <a:rPr lang="ru-RU" sz="2400" dirty="0" smtClean="0"/>
              <a:t>Убедитесь </a:t>
            </a:r>
            <a:r>
              <a:rPr lang="ru-RU" sz="2400" dirty="0"/>
              <a:t>в едином понимании содержания проекта вами, распорядителями и соисполнителями</a:t>
            </a:r>
            <a:r>
              <a:rPr lang="ru-RU" sz="2400" dirty="0" smtClean="0"/>
              <a:t>.</a:t>
            </a:r>
          </a:p>
          <a:p>
            <a:pPr marL="361950" indent="0" algn="just">
              <a:buNone/>
            </a:pPr>
            <a:r>
              <a:rPr lang="ru-RU" sz="2400" b="1" i="1" dirty="0">
                <a:solidFill>
                  <a:srgbClr val="C00000"/>
                </a:solidFill>
              </a:rPr>
              <a:t>Например</a:t>
            </a:r>
            <a:r>
              <a:rPr lang="ru-RU" sz="2400" dirty="0"/>
              <a:t>, если проект предусматривает разработку </a:t>
            </a:r>
            <a:r>
              <a:rPr lang="ru-RU" sz="2400" dirty="0" smtClean="0"/>
              <a:t>единую систему коммуникации, управляющий проектом должен обеспечить поток своевременной и достоверной информации.</a:t>
            </a:r>
            <a:endParaRPr lang="ru-RU" sz="2400" dirty="0"/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0" name="Picture 2" descr="D:\Downloads\laptop-data-recovery-data-storage-hard-drives-computer-software-usb-flash-b1c5d1b92fb6f1dc130cfc87a6e521ef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761" y="1137685"/>
            <a:ext cx="4074239" cy="2721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960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89068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Стратегия работ над проектом</a:t>
            </a: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18955" y="1456669"/>
            <a:ext cx="8070133" cy="328543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/>
              <a:t>В подходе к планированию и выполнению основных работ проекта следует придерживаться </a:t>
            </a:r>
            <a:r>
              <a:rPr lang="ru-RU" sz="2400" b="1" i="1" dirty="0">
                <a:solidFill>
                  <a:srgbClr val="C00000"/>
                </a:solidFill>
              </a:rPr>
              <a:t>единой стратегии</a:t>
            </a:r>
            <a:r>
              <a:rPr lang="ru-RU" sz="2400" i="1" dirty="0"/>
              <a:t>. </a:t>
            </a:r>
            <a:endParaRPr lang="ru-RU" sz="2400" i="1" dirty="0" smtClean="0"/>
          </a:p>
          <a:p>
            <a:pPr marL="0" indent="0" algn="just">
              <a:buNone/>
            </a:pPr>
            <a:endParaRPr lang="ru-RU" sz="2400" b="1" i="1" dirty="0" smtClean="0">
              <a:solidFill>
                <a:srgbClr val="C00000"/>
              </a:solidFill>
            </a:endParaRPr>
          </a:p>
          <a:p>
            <a:pPr marL="0" indent="0" algn="just">
              <a:buNone/>
            </a:pPr>
            <a:r>
              <a:rPr lang="ru-RU" sz="2400" b="1" i="1" dirty="0" smtClean="0">
                <a:solidFill>
                  <a:srgbClr val="C00000"/>
                </a:solidFill>
              </a:rPr>
              <a:t>Например</a:t>
            </a:r>
            <a:r>
              <a:rPr lang="ru-RU" sz="2400" b="1" dirty="0">
                <a:solidFill>
                  <a:srgbClr val="C00000"/>
                </a:solidFill>
              </a:rPr>
              <a:t>:</a:t>
            </a:r>
          </a:p>
          <a:p>
            <a:pPr marL="546100" indent="-227013" algn="just"/>
            <a:r>
              <a:rPr lang="ru-RU" sz="2400" i="1" dirty="0"/>
              <a:t>все оборудование будет закупаться через поставщиков, а не напрямую у изготовителя;</a:t>
            </a:r>
          </a:p>
          <a:p>
            <a:pPr marL="546100" indent="-227013" algn="just"/>
            <a:r>
              <a:rPr lang="ru-RU" sz="2400" i="1" dirty="0"/>
              <a:t>обучение персонала будет проходить под руководством привлеченного тренера.</a:t>
            </a:r>
            <a:endParaRPr lang="ru-RU" sz="2400" dirty="0"/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218" name="Picture 2" descr="D:\Downloads\strategy-strategic-planning-definition-business-organization-internet-pictures-4ddcc15a5abc675b1c1954a2b36646d3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33" t="4673" r="8195" b="3782"/>
          <a:stretch/>
        </p:blipFill>
        <p:spPr bwMode="auto">
          <a:xfrm>
            <a:off x="8941974" y="1269150"/>
            <a:ext cx="2934587" cy="2577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446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89068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Стратегия работ над проектом</a:t>
            </a: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18955" y="1456669"/>
            <a:ext cx="8070133" cy="353000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/>
              <a:t>Определение ваших возможностей в достижении намеченных целей тоже должно соответствовать выбранной стратегии. </a:t>
            </a:r>
            <a:endParaRPr lang="ru-RU" sz="2400" dirty="0" smtClean="0"/>
          </a:p>
          <a:p>
            <a:pPr marL="0" indent="0" algn="just">
              <a:buNone/>
            </a:pPr>
            <a:r>
              <a:rPr lang="ru-RU" sz="2400" dirty="0" smtClean="0"/>
              <a:t>Так</a:t>
            </a:r>
            <a:r>
              <a:rPr lang="ru-RU" sz="2400" dirty="0"/>
              <a:t>, с самого начала следует выяснить, нет ли у основных лиц аудитории определенных предубеждений, как нужно и как нельзя браться за данный проект.</a:t>
            </a:r>
          </a:p>
          <a:p>
            <a:pPr marL="0" indent="0" algn="just">
              <a:buNone/>
            </a:pPr>
            <a:r>
              <a:rPr lang="ru-RU" sz="2400" dirty="0"/>
              <a:t>При выборе </a:t>
            </a:r>
            <a:r>
              <a:rPr lang="ru-RU" sz="2400" b="1" dirty="0">
                <a:solidFill>
                  <a:srgbClr val="C00000"/>
                </a:solidFill>
              </a:rPr>
              <a:t>стратегии</a:t>
            </a:r>
            <a:r>
              <a:rPr lang="ru-RU" sz="2400" dirty="0"/>
              <a:t>:</a:t>
            </a:r>
          </a:p>
          <a:p>
            <a:pPr marL="546100" indent="-227013" algn="just"/>
            <a:r>
              <a:rPr lang="ru-RU" sz="2400" i="1" dirty="0" smtClean="0"/>
              <a:t>учитывайте </a:t>
            </a:r>
            <a:r>
              <a:rPr lang="ru-RU" sz="2400" i="1" dirty="0"/>
              <a:t>принятые в вашей организации подходы к решению подобных задач.</a:t>
            </a:r>
            <a:endParaRPr lang="ru-RU" sz="2400" dirty="0"/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42" name="Picture 2" descr="D:\Downloads\the-exit-strategy-handbook-the-best-guide-for-a-business-transition-trading-strategy-strategy-5730d59797de01e16a69d303e2bbd957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45" t="15156" r="13701" b="12286"/>
          <a:stretch/>
        </p:blipFill>
        <p:spPr bwMode="auto">
          <a:xfrm>
            <a:off x="8474154" y="904129"/>
            <a:ext cx="3646966" cy="2817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3218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89068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Сложные задачи</a:t>
            </a:r>
            <a:endParaRPr lang="ru-RU" sz="3600" b="1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18955" y="1456669"/>
            <a:ext cx="8070133" cy="353000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2060"/>
                </a:solidFill>
              </a:rPr>
              <a:t>При решении непростых вопросов, помните следующее</a:t>
            </a:r>
            <a:r>
              <a:rPr lang="ru-RU" sz="2400" b="1" dirty="0" smtClean="0">
                <a:solidFill>
                  <a:srgbClr val="002060"/>
                </a:solidFill>
              </a:rPr>
              <a:t>:</a:t>
            </a:r>
          </a:p>
          <a:p>
            <a:pPr marL="0" indent="0" algn="ctr">
              <a:buNone/>
            </a:pPr>
            <a:endParaRPr lang="ru-RU" sz="2400" dirty="0" smtClean="0"/>
          </a:p>
          <a:p>
            <a:pPr marL="365125" indent="-365125" algn="just">
              <a:buFont typeface="Courier New" pitchFamily="49" charset="0"/>
              <a:buChar char="o"/>
            </a:pPr>
            <a:r>
              <a:rPr lang="ru-RU" sz="2400" dirty="0" smtClean="0"/>
              <a:t>Не </a:t>
            </a:r>
            <a:r>
              <a:rPr lang="ru-RU" sz="2400" dirty="0"/>
              <a:t>всегда можно использовать тривиальные подходы. </a:t>
            </a:r>
            <a:endParaRPr lang="ru-RU" sz="2400" dirty="0" smtClean="0"/>
          </a:p>
          <a:p>
            <a:pPr marL="365125" indent="-365125" algn="just">
              <a:buFont typeface="Courier New" pitchFamily="49" charset="0"/>
              <a:buChar char="o"/>
            </a:pPr>
            <a:endParaRPr lang="ru-RU" sz="2400" dirty="0"/>
          </a:p>
          <a:p>
            <a:pPr marL="365125" indent="-365125" algn="just">
              <a:buFont typeface="Courier New" pitchFamily="49" charset="0"/>
              <a:buChar char="o"/>
            </a:pPr>
            <a:r>
              <a:rPr lang="ru-RU" sz="2400" dirty="0"/>
              <a:t>Не относитесь предвзято к действиям других людей. Они могут изменить свое мнение. </a:t>
            </a:r>
            <a:endParaRPr lang="ru-RU" sz="2400" dirty="0" smtClean="0"/>
          </a:p>
          <a:p>
            <a:pPr marL="365125" indent="-365125" algn="just">
              <a:buFont typeface="Courier New" pitchFamily="49" charset="0"/>
              <a:buChar char="o"/>
            </a:pPr>
            <a:endParaRPr lang="ru-RU" sz="2400" dirty="0"/>
          </a:p>
          <a:p>
            <a:pPr marL="365125" indent="-365125" algn="just">
              <a:buFont typeface="Courier New" pitchFamily="49" charset="0"/>
              <a:buChar char="o"/>
            </a:pPr>
            <a:r>
              <a:rPr lang="ru-RU" sz="2400" dirty="0"/>
              <a:t>По возможности выбирайте стратегию с наименьшим количеством всевозможных рисков, неопределенных и неконтролируемых событий. </a:t>
            </a:r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266" name="Picture 2" descr="D:\Downloads\teamwork-thought-goal-clip-art-focus-130ba95fe1a02f2ea3757904edf7ed41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8" r="7360"/>
          <a:stretch/>
        </p:blipFill>
        <p:spPr bwMode="auto">
          <a:xfrm>
            <a:off x="8459320" y="1052623"/>
            <a:ext cx="3732680" cy="2466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2950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89068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Сложные задачи</a:t>
            </a:r>
            <a:endParaRPr lang="ru-RU" sz="3600" b="1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18955" y="2466805"/>
            <a:ext cx="8070133" cy="2456112"/>
          </a:xfrm>
        </p:spPr>
        <p:txBody>
          <a:bodyPr>
            <a:noAutofit/>
          </a:bodyPr>
          <a:lstStyle/>
          <a:p>
            <a:pPr algn="just">
              <a:buFont typeface="Courier New" pitchFamily="49" charset="0"/>
              <a:buChar char="o"/>
            </a:pPr>
            <a:r>
              <a:rPr lang="ru-RU" sz="2400" dirty="0" smtClean="0"/>
              <a:t>Помните</a:t>
            </a:r>
            <a:r>
              <a:rPr lang="ru-RU" sz="2400" dirty="0"/>
              <a:t>, что нужно использовать не те методы, которые </a:t>
            </a:r>
            <a:r>
              <a:rPr lang="ru-RU" sz="2400" i="1" dirty="0"/>
              <a:t>могут </a:t>
            </a:r>
            <a:r>
              <a:rPr lang="ru-RU" sz="2400" dirty="0"/>
              <a:t>работать, а которые действительно </a:t>
            </a:r>
            <a:r>
              <a:rPr lang="ru-RU" sz="2400" i="1" dirty="0"/>
              <a:t>будут </a:t>
            </a:r>
            <a:r>
              <a:rPr lang="ru-RU" sz="2400" dirty="0"/>
              <a:t>работать</a:t>
            </a:r>
            <a:r>
              <a:rPr lang="ru-RU" sz="2400" dirty="0" smtClean="0"/>
              <a:t>.</a:t>
            </a:r>
          </a:p>
          <a:p>
            <a:pPr algn="just">
              <a:buFont typeface="Courier New" pitchFamily="49" charset="0"/>
              <a:buChar char="o"/>
            </a:pPr>
            <a:endParaRPr lang="ru-RU" sz="2400" dirty="0"/>
          </a:p>
          <a:p>
            <a:pPr algn="just">
              <a:buFont typeface="Courier New" pitchFamily="49" charset="0"/>
              <a:buChar char="o"/>
            </a:pPr>
            <a:r>
              <a:rPr lang="ru-RU" sz="2400" dirty="0"/>
              <a:t>Если проект связан с рисками, подготовьте несколько запасных стратегий на случай, когда первоначальные методы себя не оправдают.</a:t>
            </a:r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290" name="Picture 2" descr="D:\Downloads\leadership-style-team-leader-clip-art-risk-9643729fbe41032369ed7c7b4a9d97f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1378" y="744279"/>
            <a:ext cx="4112704" cy="3094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0596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89068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Чего конкретно требуется достичь?</a:t>
            </a: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72118" y="1180246"/>
            <a:ext cx="8070133" cy="426360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2060"/>
                </a:solidFill>
              </a:rPr>
              <a:t>Чтобы ясно и конкретно поставить цели, следует</a:t>
            </a:r>
            <a:r>
              <a:rPr lang="ru-RU" sz="2400" b="1" dirty="0" smtClean="0">
                <a:solidFill>
                  <a:srgbClr val="002060"/>
                </a:solidFill>
              </a:rPr>
              <a:t>:</a:t>
            </a:r>
          </a:p>
          <a:p>
            <a:pPr marL="0" indent="0" algn="just">
              <a:buNone/>
            </a:pPr>
            <a:endParaRPr lang="ru-RU" sz="2400" dirty="0"/>
          </a:p>
          <a:p>
            <a:pPr marL="357188" indent="-357188" algn="just"/>
            <a:r>
              <a:rPr lang="ru-RU" sz="2400" b="1" dirty="0">
                <a:solidFill>
                  <a:srgbClr val="002060"/>
                </a:solidFill>
              </a:rPr>
              <a:t>дать их формулировки </a:t>
            </a:r>
            <a:r>
              <a:rPr lang="ru-RU" sz="2400" dirty="0"/>
              <a:t>— краткое описание намеченных результатов</a:t>
            </a:r>
            <a:r>
              <a:rPr lang="ru-RU" sz="2400" dirty="0" smtClean="0"/>
              <a:t>;</a:t>
            </a:r>
          </a:p>
          <a:p>
            <a:pPr marL="357188" indent="-357188" algn="just"/>
            <a:endParaRPr lang="ru-RU" sz="2400" dirty="0"/>
          </a:p>
          <a:p>
            <a:pPr marL="357188" indent="-357188" algn="just"/>
            <a:r>
              <a:rPr lang="ru-RU" sz="2400" b="1" dirty="0">
                <a:solidFill>
                  <a:srgbClr val="002060"/>
                </a:solidFill>
              </a:rPr>
              <a:t>указать критерии оценки </a:t>
            </a:r>
            <a:r>
              <a:rPr lang="ru-RU" sz="2400" dirty="0"/>
              <a:t>— показатели, по которым будут оцениваться результаты</a:t>
            </a:r>
            <a:r>
              <a:rPr lang="ru-RU" sz="2400" dirty="0" smtClean="0"/>
              <a:t>;</a:t>
            </a:r>
          </a:p>
          <a:p>
            <a:pPr marL="357188" indent="-357188" algn="just"/>
            <a:endParaRPr lang="ru-RU" sz="2400" dirty="0"/>
          </a:p>
          <a:p>
            <a:pPr marL="357188" indent="-357188" algn="just"/>
            <a:r>
              <a:rPr lang="ru-RU" sz="2400" b="1" dirty="0">
                <a:solidFill>
                  <a:srgbClr val="002060"/>
                </a:solidFill>
              </a:rPr>
              <a:t>установить меры оценки </a:t>
            </a:r>
            <a:r>
              <a:rPr lang="ru-RU" sz="2400" dirty="0"/>
              <a:t>— величины показателей, соответствующих достижению намеченных результатов.</a:t>
            </a:r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314" name="Picture 2" descr="D:\Downloads\tape-measures-hand-tool-measurement-ruler-yellow-tape-measure-be3b4bc7a0dbf3a95a6bdc6468c0d13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7873" y="499731"/>
            <a:ext cx="3503822" cy="317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4563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89068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Чего конкретно требуется достичь?</a:t>
            </a: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72118" y="1180246"/>
            <a:ext cx="8070133" cy="426360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b="1" i="1" dirty="0">
                <a:solidFill>
                  <a:srgbClr val="002060"/>
                </a:solidFill>
              </a:rPr>
              <a:t>Цели</a:t>
            </a:r>
            <a:r>
              <a:rPr lang="ru-RU" sz="2400" i="1" dirty="0"/>
              <a:t> </a:t>
            </a:r>
            <a:r>
              <a:rPr lang="ru-RU" sz="2400" dirty="0"/>
              <a:t>— это результаты, которые следует получить в процессе выполнения проекта. </a:t>
            </a:r>
            <a:endParaRPr lang="ru-RU" sz="2400" dirty="0" smtClean="0"/>
          </a:p>
          <a:p>
            <a:pPr marL="0" indent="0" algn="just">
              <a:buNone/>
            </a:pPr>
            <a:r>
              <a:rPr lang="ru-RU" sz="2400" b="1" i="1" dirty="0" smtClean="0">
                <a:solidFill>
                  <a:srgbClr val="002060"/>
                </a:solidFill>
              </a:rPr>
              <a:t>Целями</a:t>
            </a:r>
            <a:r>
              <a:rPr lang="ru-RU" sz="2400" dirty="0" smtClean="0"/>
              <a:t> </a:t>
            </a:r>
            <a:r>
              <a:rPr lang="ru-RU" sz="2400" dirty="0"/>
              <a:t>могут быть создание продукта, какого-либо вида услуг или эффект от их внедрения. </a:t>
            </a:r>
            <a:endParaRPr lang="ru-RU" sz="2400" dirty="0" smtClean="0"/>
          </a:p>
          <a:p>
            <a:pPr marL="0" indent="0" algn="just">
              <a:buNone/>
            </a:pPr>
            <a:r>
              <a:rPr lang="ru-RU" sz="2400" dirty="0" smtClean="0"/>
              <a:t>От </a:t>
            </a:r>
            <a:r>
              <a:rPr lang="ru-RU" sz="2400" dirty="0"/>
              <a:t>точности определения </a:t>
            </a:r>
            <a:r>
              <a:rPr lang="ru-RU" sz="2400" b="1" i="1" dirty="0">
                <a:solidFill>
                  <a:srgbClr val="002060"/>
                </a:solidFill>
              </a:rPr>
              <a:t>целей</a:t>
            </a:r>
            <a:r>
              <a:rPr lang="ru-RU" sz="2400" dirty="0"/>
              <a:t> зависит успех всего проекта.</a:t>
            </a:r>
          </a:p>
          <a:p>
            <a:pPr marL="0" indent="0" algn="just">
              <a:buNone/>
            </a:pPr>
            <a:r>
              <a:rPr lang="ru-RU" sz="2400" b="1" dirty="0" smtClean="0">
                <a:solidFill>
                  <a:srgbClr val="C00000"/>
                </a:solidFill>
              </a:rPr>
              <a:t>Например:</a:t>
            </a:r>
            <a:r>
              <a:rPr lang="ru-RU" sz="2400" dirty="0" smtClean="0"/>
              <a:t> </a:t>
            </a:r>
          </a:p>
          <a:p>
            <a:pPr marL="0" indent="0" algn="just">
              <a:buNone/>
            </a:pPr>
            <a:r>
              <a:rPr lang="ru-RU" sz="2400" dirty="0" smtClean="0"/>
              <a:t>Вам </a:t>
            </a:r>
            <a:r>
              <a:rPr lang="ru-RU" sz="2400" dirty="0"/>
              <a:t>поручили разработать новую форму отчета по ежемесячным продажам вашей продукции, </a:t>
            </a:r>
            <a:r>
              <a:rPr lang="ru-RU" sz="2400" dirty="0" smtClean="0"/>
              <a:t>вы </a:t>
            </a:r>
            <a:r>
              <a:rPr lang="ru-RU" sz="2400" dirty="0"/>
              <a:t>можете составить примерно такую </a:t>
            </a:r>
            <a:r>
              <a:rPr lang="ru-RU" sz="2400" dirty="0" smtClean="0"/>
              <a:t>таблицу…</a:t>
            </a:r>
            <a:endParaRPr lang="ru-RU" sz="2400" dirty="0"/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низ 3">
            <a:extLst>
              <a:ext uri="{FF2B5EF4-FFF2-40B4-BE49-F238E27FC236}">
                <a16:creationId xmlns:a16="http://schemas.microsoft.com/office/drawing/2014/main" id="{258712E5-DD4D-4294-82E0-DBDBF80641F9}"/>
              </a:ext>
            </a:extLst>
          </p:cNvPr>
          <p:cNvSpPr/>
          <p:nvPr/>
        </p:nvSpPr>
        <p:spPr>
          <a:xfrm>
            <a:off x="3337841" y="5355890"/>
            <a:ext cx="1716604" cy="1284647"/>
          </a:xfrm>
          <a:prstGeom prst="downArrow">
            <a:avLst/>
          </a:prstGeom>
          <a:solidFill>
            <a:srgbClr val="002060"/>
          </a:solidFill>
          <a:effectLst>
            <a:innerShdw blurRad="63500" dist="50800" dir="27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338" name="Picture 2" descr="D:\Downloads\goal-setting-clip-art-bonhomme-d75cf3a19d060140623c84cc25459279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40"/>
          <a:stretch/>
        </p:blipFill>
        <p:spPr bwMode="auto">
          <a:xfrm>
            <a:off x="8548576" y="491814"/>
            <a:ext cx="3498111" cy="330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5965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8" y="123313"/>
            <a:ext cx="11068493" cy="589068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Схема представления целей проекта</a:t>
            </a:r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9390573"/>
              </p:ext>
            </p:extLst>
          </p:nvPr>
        </p:nvGraphicFramePr>
        <p:xfrm>
          <a:off x="359556" y="872905"/>
          <a:ext cx="11038546" cy="5608320"/>
        </p:xfrm>
        <a:graphic>
          <a:graphicData uri="http://schemas.openxmlformats.org/drawingml/2006/table">
            <a:tbl>
              <a:tblPr firstRow="1" firstCol="1" bandRow="1">
                <a:effectLst>
                  <a:innerShdw blurRad="63500" dist="50800" dir="2700000">
                    <a:prstClr val="black">
                      <a:alpha val="50000"/>
                    </a:prstClr>
                  </a:innerShdw>
                </a:effectLst>
              </a:tblPr>
              <a:tblGrid>
                <a:gridCol w="31484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953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947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Формулировка </a:t>
                      </a:r>
                      <a:endParaRPr lang="ru-RU" sz="2400" b="1" dirty="0" smtClean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цели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Критерии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оценки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Меры </a:t>
                      </a:r>
                      <a:endParaRPr lang="ru-RU" sz="2400" b="1" dirty="0" smtClean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оценки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Создать новую форму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отчета о ежемесячных продажах продукции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Создать новую форму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отчета о ежемесячных продажах продукции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Содержание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Расписание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Затраты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Утверж</a:t>
                      </a:r>
                      <a:r>
                        <a:rPr lang="ru-RU" sz="1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 и </a:t>
                      </a: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согласования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Отчет </a:t>
                      </a: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должен включать следующие данные по каждому виду продукции: • общее число проданных изделий • совокупный доход от продаж • общий оборот.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Отчет </a:t>
                      </a: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должен быть готов к 31 августа.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Затраты </a:t>
                      </a: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 должны превышать 40 тыс.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Новую </a:t>
                      </a: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форму отчета нужно утвердить у таких </a:t>
                      </a:r>
                      <a:r>
                        <a:rPr lang="ru-RU" sz="1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лиц, как …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1340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89068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ясно и четко изложить цели проекта?</a:t>
            </a: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72118" y="1180246"/>
            <a:ext cx="8070133" cy="444437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u="sng" dirty="0">
                <a:solidFill>
                  <a:srgbClr val="002060"/>
                </a:solidFill>
              </a:rPr>
              <a:t>Чем яснее и четче цели проекта, тем выше шансы завершить его успешно</a:t>
            </a:r>
            <a:r>
              <a:rPr lang="ru-RU" sz="2400" dirty="0"/>
              <a:t>. </a:t>
            </a:r>
          </a:p>
          <a:p>
            <a:pPr marL="365125" indent="-365125" algn="just">
              <a:buFont typeface="Wingdings" pitchFamily="2" charset="2"/>
              <a:buChar char="ü"/>
            </a:pPr>
            <a:r>
              <a:rPr lang="ru-RU" sz="2400" dirty="0"/>
              <a:t>Лучше меньше, да лучше</a:t>
            </a:r>
            <a:r>
              <a:rPr lang="ru-RU" sz="2400" dirty="0" smtClean="0"/>
              <a:t>.</a:t>
            </a:r>
          </a:p>
          <a:p>
            <a:pPr marL="365125" indent="-365125" algn="just">
              <a:buFont typeface="Wingdings" pitchFamily="2" charset="2"/>
              <a:buChar char="ü"/>
            </a:pPr>
            <a:r>
              <a:rPr lang="ru-RU" sz="2400" dirty="0" smtClean="0"/>
              <a:t>Поменьше </a:t>
            </a:r>
            <a:r>
              <a:rPr lang="ru-RU" sz="2400" dirty="0"/>
              <a:t>специальных терминов и аббревиатур. </a:t>
            </a:r>
            <a:endParaRPr lang="ru-RU" sz="2400" dirty="0" smtClean="0"/>
          </a:p>
          <a:p>
            <a:pPr marL="365125" indent="-365125" algn="just">
              <a:buFont typeface="Wingdings" pitchFamily="2" charset="2"/>
              <a:buChar char="ü"/>
            </a:pPr>
            <a:r>
              <a:rPr lang="ru-RU" sz="2400" dirty="0" smtClean="0"/>
              <a:t>Необходимые </a:t>
            </a:r>
            <a:r>
              <a:rPr lang="ru-RU" sz="2400" dirty="0"/>
              <a:t>качества емкой формулировки</a:t>
            </a:r>
            <a:r>
              <a:rPr lang="ru-RU" sz="2400" dirty="0" smtClean="0"/>
              <a:t>:</a:t>
            </a:r>
          </a:p>
          <a:p>
            <a:pPr marL="715963" indent="-227013" algn="just">
              <a:buFontTx/>
              <a:buChar char="-"/>
            </a:pPr>
            <a:r>
              <a:rPr lang="ru-RU" sz="2400" dirty="0"/>
              <a:t>Конкретность. </a:t>
            </a:r>
          </a:p>
          <a:p>
            <a:pPr marL="715963" indent="-227013" algn="just">
              <a:buFontTx/>
              <a:buChar char="-"/>
            </a:pPr>
            <a:r>
              <a:rPr lang="ru-RU" sz="2400" dirty="0"/>
              <a:t>Измеримость.</a:t>
            </a:r>
          </a:p>
          <a:p>
            <a:pPr marL="715963" indent="-227013" algn="just">
              <a:buFontTx/>
              <a:buChar char="-"/>
            </a:pPr>
            <a:r>
              <a:rPr lang="ru-RU" sz="2400" dirty="0"/>
              <a:t>Стимул. </a:t>
            </a:r>
          </a:p>
          <a:p>
            <a:pPr marL="715963" indent="-227013" algn="just">
              <a:buFontTx/>
              <a:buChar char="-"/>
            </a:pPr>
            <a:r>
              <a:rPr lang="ru-RU" sz="2400" dirty="0"/>
              <a:t>Выполнимость. </a:t>
            </a:r>
          </a:p>
          <a:p>
            <a:pPr marL="715963" indent="-227013">
              <a:buFontTx/>
              <a:buChar char="-"/>
            </a:pPr>
            <a:r>
              <a:rPr lang="ru-RU" sz="2400" dirty="0"/>
              <a:t>Определенность во времени.</a:t>
            </a:r>
          </a:p>
          <a:p>
            <a:pPr marL="365125" indent="-365125" algn="just">
              <a:buFont typeface="Wingdings" pitchFamily="2" charset="2"/>
              <a:buChar char="Ø"/>
            </a:pPr>
            <a:endParaRPr lang="ru-RU" sz="2400" dirty="0"/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Picture 4">
            <a:extLst>
              <a:ext uri="{FF2B5EF4-FFF2-40B4-BE49-F238E27FC236}">
                <a16:creationId xmlns:a16="http://schemas.microsoft.com/office/drawing/2014/main" id="{C6F14933-F33F-4CA3-BFD6-9691435542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7979"/>
          <a:stretch/>
        </p:blipFill>
        <p:spPr>
          <a:xfrm>
            <a:off x="8708065" y="1662309"/>
            <a:ext cx="3483935" cy="1104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474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89068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ясно и четко изложить цели проекта?</a:t>
            </a: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72118" y="1924557"/>
            <a:ext cx="8070133" cy="2849494"/>
          </a:xfrm>
        </p:spPr>
        <p:txBody>
          <a:bodyPr>
            <a:noAutofit/>
          </a:bodyPr>
          <a:lstStyle/>
          <a:p>
            <a:pPr marL="365125" indent="-365125" algn="just">
              <a:buFont typeface="Wingdings" pitchFamily="2" charset="2"/>
              <a:buChar char="ü"/>
            </a:pPr>
            <a:r>
              <a:rPr lang="ru-RU" sz="2400" dirty="0"/>
              <a:t>Цели проекта должны быть достижимыми. </a:t>
            </a:r>
            <a:endParaRPr lang="ru-RU" sz="2400" dirty="0" smtClean="0"/>
          </a:p>
          <a:p>
            <a:pPr marL="365125" indent="-365125" algn="just">
              <a:buFont typeface="Wingdings" pitchFamily="2" charset="2"/>
              <a:buChar char="ü"/>
            </a:pPr>
            <a:endParaRPr lang="ru-RU" sz="2400" dirty="0"/>
          </a:p>
          <a:p>
            <a:pPr marL="365125" indent="-365125" algn="just">
              <a:buFont typeface="Wingdings" pitchFamily="2" charset="2"/>
              <a:buChar char="ü"/>
            </a:pPr>
            <a:r>
              <a:rPr lang="ru-RU" sz="2400" dirty="0"/>
              <a:t>Сразу определите все задачи проекта. </a:t>
            </a:r>
            <a:endParaRPr lang="ru-RU" sz="2400" dirty="0" smtClean="0"/>
          </a:p>
          <a:p>
            <a:pPr marL="365125" indent="-365125" algn="just">
              <a:buFont typeface="Wingdings" pitchFamily="2" charset="2"/>
              <a:buChar char="ü"/>
            </a:pPr>
            <a:endParaRPr lang="ru-RU" sz="2400" dirty="0"/>
          </a:p>
          <a:p>
            <a:pPr marL="365125" indent="-365125" algn="just">
              <a:buFont typeface="Wingdings" pitchFamily="2" charset="2"/>
              <a:buChar char="ü"/>
            </a:pPr>
            <a:r>
              <a:rPr lang="ru-RU" sz="2400" dirty="0"/>
              <a:t>Согласуйте цели и задачи проекта с распорядителями и соисполнителями проекта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362" name="Picture 2" descr="D:\Downloads\goal-teamwork-business-business-cb28cc355a5db4fa60ede13627513d5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1107" y="988435"/>
            <a:ext cx="3478176" cy="2620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5278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89068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Определения условий</a:t>
            </a: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50853" y="1882027"/>
            <a:ext cx="8070133" cy="284949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/>
              <a:t>Хорошо жить в мире, где все возможно. </a:t>
            </a:r>
            <a:endParaRPr lang="ru-RU" sz="2400" dirty="0" smtClean="0"/>
          </a:p>
          <a:p>
            <a:pPr marL="0" indent="0" algn="just">
              <a:buNone/>
            </a:pPr>
            <a:r>
              <a:rPr lang="ru-RU" sz="2400" dirty="0" smtClean="0"/>
              <a:t>Вы </a:t>
            </a:r>
            <a:r>
              <a:rPr lang="ru-RU" sz="2400" dirty="0"/>
              <a:t>что-то задумали и получили желаемое. </a:t>
            </a:r>
            <a:endParaRPr lang="ru-RU" sz="2400" dirty="0" smtClean="0"/>
          </a:p>
          <a:p>
            <a:pPr marL="0" indent="0" algn="just">
              <a:buNone/>
            </a:pPr>
            <a:r>
              <a:rPr lang="ru-RU" sz="2400" dirty="0" smtClean="0"/>
              <a:t>С </a:t>
            </a:r>
            <a:r>
              <a:rPr lang="ru-RU" sz="2400" dirty="0"/>
              <a:t>другой стороны, вашим клиентам и вашему начальству хочется верить, что вы способны выполнить любые их просьбы и задания вовремя и почти даром.</a:t>
            </a:r>
          </a:p>
          <a:p>
            <a:pPr marL="0" indent="0" algn="just">
              <a:buNone/>
            </a:pPr>
            <a:endParaRPr lang="ru-RU" sz="2400" b="1" dirty="0" smtClean="0"/>
          </a:p>
          <a:p>
            <a:pPr marL="0" indent="0" algn="just">
              <a:buNone/>
            </a:pPr>
            <a:r>
              <a:rPr lang="ru-RU" sz="2400" b="1" dirty="0" smtClean="0"/>
              <a:t>Но </a:t>
            </a:r>
            <a:r>
              <a:rPr lang="ru-RU" sz="2400" b="1" dirty="0"/>
              <a:t>вернемся к действительности</a:t>
            </a:r>
            <a:r>
              <a:rPr lang="ru-RU" sz="2400" dirty="0"/>
              <a:t>. </a:t>
            </a:r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386" name="Picture 2" descr="D:\Downloads\ul5vm1vo4akgmf727e6ppgh9nb-94d886a598f46ab5af9459bf83547ef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3555" y="3985"/>
            <a:ext cx="3634281" cy="4381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6431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89068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Определения условий</a:t>
            </a: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50853" y="1882026"/>
            <a:ext cx="8070133" cy="357247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/>
              <a:t>Чтобы составить реальный план, следует определить условия его выполнения, которые подразделяются на</a:t>
            </a:r>
            <a:r>
              <a:rPr lang="ru-RU" sz="2400" dirty="0" smtClean="0"/>
              <a:t>:</a:t>
            </a:r>
          </a:p>
          <a:p>
            <a:pPr marL="0" indent="0" algn="just">
              <a:buNone/>
            </a:pPr>
            <a:endParaRPr lang="ru-RU" sz="2400" dirty="0"/>
          </a:p>
          <a:p>
            <a:pPr algn="just"/>
            <a:r>
              <a:rPr lang="ru-RU" sz="2400" b="1" dirty="0">
                <a:solidFill>
                  <a:srgbClr val="002060"/>
                </a:solidFill>
              </a:rPr>
              <a:t>ограничения</a:t>
            </a:r>
            <a:r>
              <a:rPr lang="ru-RU" sz="2400" b="1" dirty="0"/>
              <a:t> </a:t>
            </a:r>
            <a:r>
              <a:rPr lang="ru-RU" sz="2400" dirty="0"/>
              <a:t>— установленные пределы по срокам исполнения, используемым ресурсам, методам решения задач и результатам проекта, которых вы хотели бы добиться;</a:t>
            </a:r>
          </a:p>
          <a:p>
            <a:pPr algn="just"/>
            <a:r>
              <a:rPr lang="ru-RU" sz="2400" b="1" dirty="0">
                <a:solidFill>
                  <a:srgbClr val="002060"/>
                </a:solidFill>
              </a:rPr>
              <a:t>потребности</a:t>
            </a:r>
            <a:r>
              <a:rPr lang="ru-RU" sz="2400" b="1" dirty="0"/>
              <a:t> </a:t>
            </a:r>
            <a:r>
              <a:rPr lang="ru-RU" sz="2400" dirty="0"/>
              <a:t>— все, что вам нужно для успешной реализации проекта.</a:t>
            </a:r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410" name="Picture 2" descr="Managing the Triple Constraint Every D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1980" y="1021427"/>
            <a:ext cx="2902688" cy="290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0942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89068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определить ограничения</a:t>
            </a: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08322" y="935729"/>
            <a:ext cx="8070133" cy="495470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/>
              <a:t>Люди, имеющие отношение к проекту, обычно выдвигают предварительные требования относительно: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rgbClr val="002060"/>
                </a:solidFill>
              </a:rPr>
              <a:t>• </a:t>
            </a:r>
            <a:r>
              <a:rPr lang="ru-RU" sz="2400" b="1" dirty="0">
                <a:solidFill>
                  <a:srgbClr val="002060"/>
                </a:solidFill>
              </a:rPr>
              <a:t>результатов проекта</a:t>
            </a:r>
            <a:r>
              <a:rPr lang="ru-RU" sz="2400" b="1" dirty="0"/>
              <a:t> </a:t>
            </a:r>
            <a:r>
              <a:rPr lang="ru-RU" sz="2400" dirty="0"/>
              <a:t>— выходной продукт или эффект от реализации этого продукта;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rgbClr val="002060"/>
                </a:solidFill>
              </a:rPr>
              <a:t>• </a:t>
            </a:r>
            <a:r>
              <a:rPr lang="ru-RU" sz="2400" b="1" dirty="0">
                <a:solidFill>
                  <a:srgbClr val="002060"/>
                </a:solidFill>
              </a:rPr>
              <a:t>сроков исполнения </a:t>
            </a:r>
            <a:r>
              <a:rPr lang="ru-RU" sz="2400" dirty="0"/>
              <a:t>— например, кто-то ожидает, что проект должен быть выполнен к 30 июня, хотя вы еще не знаете, возможно ли это;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rgbClr val="002060"/>
                </a:solidFill>
              </a:rPr>
              <a:t>• </a:t>
            </a:r>
            <a:r>
              <a:rPr lang="ru-RU" sz="2400" b="1" dirty="0">
                <a:solidFill>
                  <a:srgbClr val="002060"/>
                </a:solidFill>
              </a:rPr>
              <a:t>ресурсов </a:t>
            </a:r>
            <a:r>
              <a:rPr lang="ru-RU" sz="2400" dirty="0"/>
              <a:t>— виды, тип, количество, их доступность. </a:t>
            </a:r>
            <a:r>
              <a:rPr lang="ru-RU" sz="2400" dirty="0" smtClean="0"/>
              <a:t>Например, </a:t>
            </a:r>
            <a:r>
              <a:rPr lang="ru-RU" sz="2400" dirty="0"/>
              <a:t>все необходимое для выполнения работ проекта: исполнители, фонды, оборудование, сырье, оснащение, информация и пр.;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rgbClr val="002060"/>
                </a:solidFill>
              </a:rPr>
              <a:t>• </a:t>
            </a:r>
            <a:r>
              <a:rPr lang="ru-RU" sz="2400" b="1" dirty="0">
                <a:solidFill>
                  <a:srgbClr val="002060"/>
                </a:solidFill>
              </a:rPr>
              <a:t>выполнения работ </a:t>
            </a:r>
            <a:r>
              <a:rPr lang="ru-RU" sz="2400" dirty="0"/>
              <a:t>— стратегия и способы выполнения различных задач. Обычно задание дается в общем виде.</a:t>
            </a:r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530" name="Picture 2" descr="D:\Downloads\tqenf2aeddrasdqnt6lavjfj4j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0" r="8526"/>
          <a:stretch/>
        </p:blipFill>
        <p:spPr bwMode="auto">
          <a:xfrm>
            <a:off x="8728889" y="3986"/>
            <a:ext cx="3155577" cy="3876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356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89068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определить ограничения</a:t>
            </a: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297689" y="1371663"/>
            <a:ext cx="8070133" cy="375322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b="1" dirty="0" smtClean="0">
                <a:solidFill>
                  <a:srgbClr val="C00000"/>
                </a:solidFill>
              </a:rPr>
              <a:t>Например:</a:t>
            </a:r>
            <a:r>
              <a:rPr lang="ru-RU" sz="2400" i="1" dirty="0" smtClean="0"/>
              <a:t> </a:t>
            </a:r>
          </a:p>
          <a:p>
            <a:pPr marL="0" indent="0" algn="just">
              <a:buNone/>
            </a:pPr>
            <a:endParaRPr lang="ru-RU" sz="2400" i="1" dirty="0" smtClean="0"/>
          </a:p>
          <a:p>
            <a:pPr marL="0" indent="0" algn="just">
              <a:buNone/>
            </a:pPr>
            <a:r>
              <a:rPr lang="ru-RU" sz="2400" dirty="0" smtClean="0"/>
              <a:t>Вам </a:t>
            </a:r>
            <a:r>
              <a:rPr lang="ru-RU" sz="2400" dirty="0"/>
              <a:t>поручили напечатать в издательском отделе вашей фирмы новое руководство по компьютерной технике. </a:t>
            </a:r>
            <a:endParaRPr lang="ru-RU" sz="2400" dirty="0" smtClean="0"/>
          </a:p>
          <a:p>
            <a:pPr marL="0" indent="0" algn="just">
              <a:buNone/>
            </a:pPr>
            <a:r>
              <a:rPr lang="ru-RU" sz="2400" dirty="0" smtClean="0"/>
              <a:t>Поскольку </a:t>
            </a:r>
            <a:r>
              <a:rPr lang="ru-RU" sz="2400" dirty="0"/>
              <a:t>вы еще не знаете, сколько страниц в документе, сколько нужно копий и к какому сроку, вы не можете быть уверены, что отдел печати справится с заданием. </a:t>
            </a:r>
            <a:endParaRPr lang="ru-RU" sz="2400" dirty="0" smtClean="0"/>
          </a:p>
          <a:p>
            <a:pPr marL="0" indent="0" algn="just">
              <a:buNone/>
            </a:pPr>
            <a:r>
              <a:rPr lang="ru-RU" sz="2400" dirty="0" smtClean="0"/>
              <a:t>Но </a:t>
            </a:r>
            <a:r>
              <a:rPr lang="ru-RU" sz="2400" dirty="0"/>
              <a:t>тот, кто отдал вам распоряжение, считает, что отдел справится.</a:t>
            </a:r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554" name="Picture 2" descr="D:\Downloads\photocopier-ricoh-multi-function-printer-printing-printer-31548df4c91de5860b0a274fc34033f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1285" y="925032"/>
            <a:ext cx="3830410" cy="3051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290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89068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определить ограничения</a:t>
            </a: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29586" y="903830"/>
            <a:ext cx="8070133" cy="544380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/>
              <a:t>Избегайте неясных формулировок. </a:t>
            </a:r>
            <a:r>
              <a:rPr lang="ru-RU" sz="2400" dirty="0" smtClean="0"/>
              <a:t>Это </a:t>
            </a:r>
            <a:r>
              <a:rPr lang="ru-RU" sz="2400" dirty="0"/>
              <a:t>не только затрудняет их соблюдение, но и раздражает людей. </a:t>
            </a:r>
          </a:p>
          <a:p>
            <a:pPr marL="0" indent="0" algn="just"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• </a:t>
            </a:r>
            <a:r>
              <a:rPr lang="ru-RU" sz="2400" b="1" dirty="0">
                <a:solidFill>
                  <a:srgbClr val="002060"/>
                </a:solidFill>
              </a:rPr>
              <a:t>Ограничение сроков</a:t>
            </a:r>
            <a:endParaRPr lang="ru-RU" sz="2400" dirty="0">
              <a:solidFill>
                <a:srgbClr val="002060"/>
              </a:solidFill>
            </a:endParaRPr>
          </a:p>
          <a:p>
            <a:pPr marL="542925" indent="0" algn="just">
              <a:buNone/>
            </a:pPr>
            <a:r>
              <a:rPr lang="ru-RU" sz="2400" b="1" dirty="0"/>
              <a:t>Неясно:</a:t>
            </a:r>
            <a:r>
              <a:rPr lang="ru-RU" sz="2400" dirty="0"/>
              <a:t> "Закончить проект как можно раньше". С таким требованием вы со страхом будете ожидать, что в любой момент, без предупреждения, могут потребовать предъявить конечный результат.</a:t>
            </a:r>
          </a:p>
          <a:p>
            <a:pPr marL="542925" indent="0" algn="just">
              <a:buNone/>
            </a:pPr>
            <a:r>
              <a:rPr lang="ru-RU" sz="2400" b="1" dirty="0"/>
              <a:t>Конкретно:</a:t>
            </a:r>
            <a:r>
              <a:rPr lang="ru-RU" sz="2400" dirty="0"/>
              <a:t> "Полностью завершить проект к 30 июня".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rgbClr val="002060"/>
                </a:solidFill>
              </a:rPr>
              <a:t>• </a:t>
            </a:r>
            <a:r>
              <a:rPr lang="ru-RU" sz="2400" b="1" dirty="0">
                <a:solidFill>
                  <a:srgbClr val="002060"/>
                </a:solidFill>
              </a:rPr>
              <a:t>Ограничение ресурсов</a:t>
            </a:r>
            <a:endParaRPr lang="ru-RU" sz="2400" dirty="0">
              <a:solidFill>
                <a:srgbClr val="002060"/>
              </a:solidFill>
            </a:endParaRPr>
          </a:p>
          <a:p>
            <a:pPr marL="542925" indent="0" algn="just">
              <a:buNone/>
            </a:pPr>
            <a:r>
              <a:rPr lang="ru-RU" sz="2400" b="1" dirty="0"/>
              <a:t>Неясно:</a:t>
            </a:r>
            <a:r>
              <a:rPr lang="ru-RU" sz="2400" dirty="0"/>
              <a:t> "Вы можете пользоваться услугами аналитика часть времени в мае".</a:t>
            </a:r>
          </a:p>
          <a:p>
            <a:pPr marL="542925" indent="0" algn="just">
              <a:buNone/>
            </a:pPr>
            <a:r>
              <a:rPr lang="ru-RU" sz="2400" b="1" dirty="0"/>
              <a:t>Конкретно:</a:t>
            </a:r>
            <a:r>
              <a:rPr lang="ru-RU" sz="2400" dirty="0"/>
              <a:t> "С вами будет работать аналитик четыре часа в день в течение первых двух недель мая".</a:t>
            </a:r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578" name="Picture 2" descr="D:\Downloads\technology-material-requirements-planning-enterprise-resource-planning-exact-erp-563b493237bd19d8d6be7778a8c49fd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9321" y="850605"/>
            <a:ext cx="3856685" cy="2988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4165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89068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Определение ограничений проекта</a:t>
            </a: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18953" y="1605579"/>
            <a:ext cx="8070133" cy="3402356"/>
          </a:xfrm>
        </p:spPr>
        <p:txBody>
          <a:bodyPr>
            <a:noAutofit/>
          </a:bodyPr>
          <a:lstStyle/>
          <a:p>
            <a:pPr marL="365125" indent="-365125" algn="just">
              <a:buFont typeface="Wingdings" pitchFamily="2" charset="2"/>
              <a:buChar char="Ø"/>
            </a:pPr>
            <a:r>
              <a:rPr lang="ru-RU" sz="2400" dirty="0"/>
              <a:t>Изучите всю имеющуюся информацию по этому вопросу, используя все источники. </a:t>
            </a:r>
            <a:endParaRPr lang="ru-RU" sz="2400" dirty="0" smtClean="0"/>
          </a:p>
          <a:p>
            <a:pPr marL="365125" indent="-365125" algn="just">
              <a:buFont typeface="Wingdings" pitchFamily="2" charset="2"/>
              <a:buChar char="Ø"/>
            </a:pPr>
            <a:endParaRPr lang="ru-RU" sz="2400" dirty="0" smtClean="0"/>
          </a:p>
          <a:p>
            <a:pPr marL="365125" indent="-365125" algn="just">
              <a:buFont typeface="Wingdings" pitchFamily="2" charset="2"/>
              <a:buChar char="Ø"/>
            </a:pPr>
            <a:r>
              <a:rPr lang="ru-RU" sz="2400" dirty="0" smtClean="0"/>
              <a:t>Ничего </a:t>
            </a:r>
            <a:r>
              <a:rPr lang="ru-RU" sz="2400" dirty="0"/>
              <a:t>не упускайте, чтобы не осталось неясностей и противоречий. </a:t>
            </a:r>
            <a:endParaRPr lang="ru-RU" sz="2400" dirty="0" smtClean="0"/>
          </a:p>
          <a:p>
            <a:pPr marL="365125" indent="-365125" algn="just">
              <a:buFont typeface="Wingdings" pitchFamily="2" charset="2"/>
              <a:buChar char="Ø"/>
            </a:pPr>
            <a:endParaRPr lang="ru-RU" sz="2400" dirty="0" smtClean="0"/>
          </a:p>
          <a:p>
            <a:pPr marL="365125" indent="-365125" algn="just">
              <a:buFont typeface="Wingdings" pitchFamily="2" charset="2"/>
              <a:buChar char="Ø"/>
            </a:pPr>
            <a:r>
              <a:rPr lang="ru-RU" sz="2400" dirty="0" smtClean="0"/>
              <a:t>Затем </a:t>
            </a:r>
            <a:r>
              <a:rPr lang="ru-RU" sz="2400" dirty="0"/>
              <a:t>определите, сможете ли вы соблюсти все ограничения.</a:t>
            </a:r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5602" name="Picture 2" descr="D:\Downloads\5bc0ced60081d-c668c864f4750f3bfe3c9918ff3b3de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72" y="3985"/>
            <a:ext cx="3579323" cy="3894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388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89068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Определение ограничений проекта</a:t>
            </a: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29586" y="1180276"/>
            <a:ext cx="8070133" cy="4454980"/>
          </a:xfrm>
        </p:spPr>
        <p:txBody>
          <a:bodyPr>
            <a:noAutofit/>
          </a:bodyPr>
          <a:lstStyle/>
          <a:p>
            <a:pPr marL="365125" indent="-365125" algn="just">
              <a:buFont typeface="Courier New" pitchFamily="49" charset="0"/>
              <a:buChar char="o"/>
            </a:pPr>
            <a:r>
              <a:rPr lang="ru-RU" sz="2400" b="1" dirty="0">
                <a:solidFill>
                  <a:srgbClr val="002060"/>
                </a:solidFill>
              </a:rPr>
              <a:t>Проконсультируйтесь с аудиторией проекта.</a:t>
            </a:r>
            <a:r>
              <a:rPr lang="ru-RU" sz="2400" b="1" dirty="0"/>
              <a:t> </a:t>
            </a:r>
            <a:r>
              <a:rPr lang="ru-RU" sz="2400" dirty="0"/>
              <a:t>Отметьте ограничения, касающиеся результатов проекта, методов выполнения работ и ресурсов.</a:t>
            </a:r>
          </a:p>
          <a:p>
            <a:pPr marL="365125" indent="-365125" algn="just">
              <a:buFont typeface="Courier New" pitchFamily="49" charset="0"/>
              <a:buChar char="o"/>
            </a:pPr>
            <a:r>
              <a:rPr lang="ru-RU" sz="2400" b="1" dirty="0">
                <a:solidFill>
                  <a:srgbClr val="002060"/>
                </a:solidFill>
              </a:rPr>
              <a:t>Просмотрите все письменные материалы, касающиеся проекта.</a:t>
            </a:r>
            <a:r>
              <a:rPr lang="ru-RU" sz="2400" b="1" dirty="0"/>
              <a:t> </a:t>
            </a:r>
            <a:r>
              <a:rPr lang="ru-RU" sz="2400" dirty="0"/>
              <a:t>Сюда входят перспективные штаны, годовые бюджеты, технико-экономические обоснования, отчеты о смежных проектах, протоколы совещаний и другие документы.</a:t>
            </a:r>
          </a:p>
          <a:p>
            <a:pPr marL="365125" indent="-365125" algn="just">
              <a:buFont typeface="Courier New" pitchFamily="49" charset="0"/>
              <a:buChar char="o"/>
            </a:pPr>
            <a:r>
              <a:rPr lang="ru-RU" sz="2400" b="1" dirty="0" smtClean="0">
                <a:solidFill>
                  <a:srgbClr val="002060"/>
                </a:solidFill>
              </a:rPr>
              <a:t>Записывайте </a:t>
            </a:r>
            <a:r>
              <a:rPr lang="ru-RU" sz="2400" b="1" dirty="0">
                <a:solidFill>
                  <a:srgbClr val="002060"/>
                </a:solidFill>
              </a:rPr>
              <a:t>источник информации об ограничении.</a:t>
            </a:r>
            <a:r>
              <a:rPr lang="ru-RU" sz="2400" b="1" dirty="0"/>
              <a:t> </a:t>
            </a:r>
            <a:r>
              <a:rPr lang="ru-RU" sz="2400" dirty="0"/>
              <a:t>Так легче сравнить информацию и оцепить ее достоверность. Проверьте и уточните все замеченные противоречия.</a:t>
            </a:r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626" name="Picture 2" descr="D:\Downloads\macos-mobile-app-note-taking-ios-ipad-png-icon-summary-download-0d9929b54f32c4557ea5f94d8fa5b22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1984" y="478466"/>
            <a:ext cx="3318630" cy="331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7230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89068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Определение потребностей</a:t>
            </a: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29586" y="1180276"/>
            <a:ext cx="8070133" cy="449751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/>
              <a:t>Как можно раньше определите все, что вам понадобится для успешного осуществления проекта. Большинство ваших потребностей относятся к </a:t>
            </a:r>
            <a:r>
              <a:rPr lang="ru-RU" sz="2400" dirty="0" smtClean="0"/>
              <a:t>ресурсам. </a:t>
            </a:r>
          </a:p>
          <a:p>
            <a:pPr marL="0" indent="0" algn="just">
              <a:buNone/>
            </a:pPr>
            <a:endParaRPr lang="ru-RU" sz="2400" b="1" dirty="0" smtClean="0">
              <a:solidFill>
                <a:srgbClr val="C00000"/>
              </a:solidFill>
            </a:endParaRPr>
          </a:p>
          <a:p>
            <a:pPr marL="0" indent="0" algn="just">
              <a:buNone/>
            </a:pPr>
            <a:r>
              <a:rPr lang="ru-RU" sz="2400" b="1" dirty="0" smtClean="0">
                <a:solidFill>
                  <a:srgbClr val="C00000"/>
                </a:solidFill>
              </a:rPr>
              <a:t>Например</a:t>
            </a:r>
            <a:r>
              <a:rPr lang="ru-RU" sz="2400" b="1" dirty="0">
                <a:solidFill>
                  <a:srgbClr val="C00000"/>
                </a:solidFill>
              </a:rPr>
              <a:t>:</a:t>
            </a:r>
          </a:p>
          <a:p>
            <a:pPr marL="365125" indent="-365125" algn="just"/>
            <a:r>
              <a:rPr lang="ru-RU" sz="2400" b="1" dirty="0">
                <a:solidFill>
                  <a:srgbClr val="002060"/>
                </a:solidFill>
              </a:rPr>
              <a:t>Персонал:</a:t>
            </a:r>
            <a:r>
              <a:rPr lang="ru-RU" sz="2400" b="1" dirty="0"/>
              <a:t> </a:t>
            </a:r>
            <a:r>
              <a:rPr lang="ru-RU" sz="2400" dirty="0"/>
              <a:t>"Мне необходим технический редактор на 40 часов в августе";</a:t>
            </a:r>
          </a:p>
          <a:p>
            <a:pPr marL="365125" indent="-365125" algn="just"/>
            <a:r>
              <a:rPr lang="ru-RU" sz="2400" b="1" dirty="0" smtClean="0">
                <a:solidFill>
                  <a:srgbClr val="002060"/>
                </a:solidFill>
              </a:rPr>
              <a:t>Бюджет</a:t>
            </a:r>
            <a:r>
              <a:rPr lang="ru-RU" sz="2400" b="1" dirty="0">
                <a:solidFill>
                  <a:srgbClr val="002060"/>
                </a:solidFill>
              </a:rPr>
              <a:t>:</a:t>
            </a:r>
            <a:r>
              <a:rPr lang="ru-RU" sz="2400" b="1" dirty="0"/>
              <a:t> </a:t>
            </a:r>
            <a:r>
              <a:rPr lang="ru-RU" sz="2400" dirty="0"/>
              <a:t>"Мне требуется 10 тыс. долл. на приобретение компьютерных периферийных устройств";</a:t>
            </a:r>
          </a:p>
          <a:p>
            <a:pPr marL="365125" indent="-365125" algn="just"/>
            <a:r>
              <a:rPr lang="ru-RU" sz="2400" b="1" dirty="0" smtClean="0">
                <a:solidFill>
                  <a:srgbClr val="002060"/>
                </a:solidFill>
              </a:rPr>
              <a:t>другие </a:t>
            </a:r>
            <a:r>
              <a:rPr lang="ru-RU" sz="2400" b="1" dirty="0">
                <a:solidFill>
                  <a:srgbClr val="002060"/>
                </a:solidFill>
              </a:rPr>
              <a:t>ресурсы:</a:t>
            </a:r>
            <a:r>
              <a:rPr lang="ru-RU" sz="2400" b="1" dirty="0"/>
              <a:t> </a:t>
            </a:r>
            <a:r>
              <a:rPr lang="ru-RU" sz="2400" dirty="0"/>
              <a:t>"Для тестирования мне нужен доступ в лабораторию на месяц начиная с середины июня".</a:t>
            </a:r>
          </a:p>
          <a:p>
            <a:pPr marL="0" indent="0" algn="just">
              <a:buNone/>
            </a:pPr>
            <a:endParaRPr lang="ru-RU" sz="2400" dirty="0"/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AutoShape 2" descr="Resourc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9417" y="1169581"/>
            <a:ext cx="3348709" cy="2498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004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89068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Заключение</a:t>
            </a:r>
            <a:endParaRPr lang="ru-RU" sz="3600" b="1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29586" y="1180276"/>
            <a:ext cx="8070133" cy="445498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ru-RU" sz="2400" dirty="0"/>
          </a:p>
          <a:p>
            <a:pPr marL="365125" indent="-365125" algn="just">
              <a:buFont typeface="Wingdings" pitchFamily="2" charset="2"/>
              <a:buChar char="v"/>
            </a:pPr>
            <a:r>
              <a:rPr lang="ru-RU" sz="2200" dirty="0"/>
              <a:t>Старайтесь как можно конкретнее указывать все, что вам необходимо. Ваши потребности могут, конечно, возрастать по мере разработки детального плана</a:t>
            </a:r>
            <a:r>
              <a:rPr lang="ru-RU" sz="2200" dirty="0" smtClean="0"/>
              <a:t>.</a:t>
            </a:r>
          </a:p>
          <a:p>
            <a:pPr marL="365125" indent="-365125" algn="just">
              <a:buFont typeface="Wingdings" pitchFamily="2" charset="2"/>
              <a:buChar char="v"/>
            </a:pPr>
            <a:r>
              <a:rPr lang="ru-RU" sz="2400" dirty="0"/>
              <a:t>В процессе разработки плана могут выясниться важные обстоятельства или вопросы, способные повлиять на выполнение проекта. К сожалению, постановка вопроса — это еще не решение.</a:t>
            </a:r>
          </a:p>
          <a:p>
            <a:pPr marL="365125" indent="-365125" algn="just">
              <a:buFont typeface="Wingdings" pitchFamily="2" charset="2"/>
              <a:buChar char="v"/>
            </a:pPr>
            <a:r>
              <a:rPr lang="ru-RU" sz="2400" dirty="0"/>
              <a:t>По некоторым придется принять определенные допущения, которые вы включите в план. Подумайте, как увеличить вероятность того, что ваши предположения воплотятся в жизнь.</a:t>
            </a:r>
          </a:p>
          <a:p>
            <a:pPr marL="361950" indent="0" algn="just">
              <a:buNone/>
            </a:pPr>
            <a:endParaRPr lang="ru-RU" sz="2400" dirty="0"/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7650" name="Picture 2" descr="All about words | how to write a summary, styles for date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7" t="16552" r="7568" b="24033"/>
          <a:stretch/>
        </p:blipFill>
        <p:spPr bwMode="auto">
          <a:xfrm>
            <a:off x="8803758" y="2139715"/>
            <a:ext cx="3302854" cy="137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7767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329609" y="123313"/>
            <a:ext cx="8016948" cy="589068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Использованная литература</a:t>
            </a:r>
            <a:endParaRPr lang="ru-RU" sz="3600" b="1" dirty="0">
              <a:solidFill>
                <a:srgbClr val="0B37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Объект 2"/>
          <p:cNvSpPr>
            <a:spLocks noGrp="1"/>
          </p:cNvSpPr>
          <p:nvPr>
            <p:ph idx="1"/>
          </p:nvPr>
        </p:nvSpPr>
        <p:spPr>
          <a:xfrm>
            <a:off x="329586" y="1180275"/>
            <a:ext cx="11149990" cy="5805021"/>
          </a:xfrm>
        </p:spPr>
        <p:txBody>
          <a:bodyPr>
            <a:noAutofit/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en-US" sz="1600" dirty="0" smtClean="0"/>
              <a:t>Harvard </a:t>
            </a:r>
            <a:r>
              <a:rPr lang="en-US" sz="1600" dirty="0"/>
              <a:t>Business Review Project Management Handbook - Antonio Nieto-Rodriguez - Harvard Business Review Press, 2021</a:t>
            </a:r>
            <a:endParaRPr lang="ru-RU" sz="1600" dirty="0"/>
          </a:p>
          <a:p>
            <a:pPr marL="342900" indent="-342900">
              <a:buFont typeface="+mj-lt"/>
              <a:buAutoNum type="arabicPeriod"/>
            </a:pPr>
            <a:r>
              <a:rPr lang="en-US" sz="1600" dirty="0"/>
              <a:t>Implementing Positive Organizational Change: A Strategic Project Management Approach - Gina </a:t>
            </a:r>
            <a:r>
              <a:rPr lang="en-US" sz="1600" dirty="0" err="1"/>
              <a:t>Abudi</a:t>
            </a:r>
            <a:r>
              <a:rPr lang="en-US" sz="1600" dirty="0"/>
              <a:t> - J. Ross Publishing, 2017</a:t>
            </a:r>
            <a:endParaRPr lang="ru-RU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/>
              <a:t>ISE Strategic Management - Frank </a:t>
            </a:r>
            <a:r>
              <a:rPr lang="en-US" sz="1600" dirty="0" err="1"/>
              <a:t>Rothaermel</a:t>
            </a:r>
            <a:r>
              <a:rPr lang="en-US" sz="1600" dirty="0"/>
              <a:t> - McGraw-Hill </a:t>
            </a:r>
            <a:r>
              <a:rPr lang="en-US" sz="1600" dirty="0" err="1"/>
              <a:t>Interamericana</a:t>
            </a:r>
            <a:r>
              <a:rPr lang="en-US" sz="1600" dirty="0"/>
              <a:t> de </a:t>
            </a:r>
            <a:r>
              <a:rPr lang="en-US" sz="1600" dirty="0" err="1"/>
              <a:t>España</a:t>
            </a:r>
            <a:r>
              <a:rPr lang="en-US" sz="1600" dirty="0"/>
              <a:t> S.L.; 2020</a:t>
            </a:r>
            <a:endParaRPr lang="ru-RU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/>
              <a:t>PMBOK® Guide) – Seventh Edition and The Standard for Project Management – Project Management Institute, 2021</a:t>
            </a:r>
            <a:endParaRPr lang="ru-RU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/>
              <a:t>Project Management: A Strategic Managerial Approach - Jack R. Meredith - Wiley; 10th edition, 2017</a:t>
            </a:r>
            <a:endParaRPr lang="ru-RU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/>
              <a:t>Strategic Management -  Frank </a:t>
            </a:r>
            <a:r>
              <a:rPr lang="en-US" sz="1600" dirty="0" err="1"/>
              <a:t>Rothaermel</a:t>
            </a:r>
            <a:r>
              <a:rPr lang="en-US" sz="1600" dirty="0"/>
              <a:t> - McGraw Hill; 2016</a:t>
            </a:r>
            <a:endParaRPr lang="ru-RU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/>
              <a:t>Strategic Management -  Fred David - Pearson; 17th edition, 2019</a:t>
            </a:r>
            <a:endParaRPr lang="ru-RU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/>
              <a:t>Strategic Management - </a:t>
            </a:r>
            <a:r>
              <a:rPr lang="ru-RU" sz="1600" dirty="0"/>
              <a:t>А</a:t>
            </a:r>
            <a:r>
              <a:rPr lang="en-US" sz="1600" dirty="0"/>
              <a:t>. </a:t>
            </a:r>
            <a:r>
              <a:rPr lang="ru-RU" sz="1600" dirty="0"/>
              <a:t>Петров</a:t>
            </a:r>
            <a:r>
              <a:rPr lang="en-US" sz="1600" dirty="0"/>
              <a:t> - </a:t>
            </a:r>
            <a:r>
              <a:rPr lang="en-US" sz="1600" dirty="0" err="1"/>
              <a:t>Piter</a:t>
            </a:r>
            <a:r>
              <a:rPr lang="en-US" sz="1600" dirty="0"/>
              <a:t>, 2018</a:t>
            </a:r>
            <a:endParaRPr lang="ru-RU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/>
              <a:t>Strategic Management: Theory &amp; Cases -  Charles W. L. Hill -  Cengage Learning; 2019</a:t>
            </a:r>
            <a:endParaRPr lang="ru-RU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/>
              <a:t>Strategic Project Management Made Simple: Solution Tools for Leaders and Teams - Terry Schmidt - Wiley; Second edition, 2021</a:t>
            </a:r>
            <a:endParaRPr lang="ru-RU" sz="1600" dirty="0"/>
          </a:p>
          <a:p>
            <a:pPr marL="342900" lvl="0" indent="-342900">
              <a:buFont typeface="+mj-lt"/>
              <a:buAutoNum type="arabicPeriod"/>
            </a:pPr>
            <a:r>
              <a:rPr lang="ru-RU" sz="1600" dirty="0"/>
              <a:t>Стратегический менеджмент – Александрова А.В. - Инакф-М, 2018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/>
              <a:t>Стратегический менеджмент – </a:t>
            </a:r>
            <a:r>
              <a:rPr lang="ru-RU" sz="1600" dirty="0" err="1"/>
              <a:t>Ансофф</a:t>
            </a:r>
            <a:r>
              <a:rPr lang="ru-RU" sz="1600" dirty="0"/>
              <a:t> И. - Классическое издание - пер. с англ. О. </a:t>
            </a:r>
            <a:r>
              <a:rPr lang="ru-RU" sz="1600" dirty="0" err="1"/>
              <a:t>Литун</a:t>
            </a:r>
            <a:r>
              <a:rPr lang="ru-RU" sz="1600" dirty="0"/>
              <a:t>; - СПб.: Питер, 2009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/>
              <a:t>Стратегический менеджмент</a:t>
            </a:r>
            <a:r>
              <a:rPr lang="en-US" sz="1600" dirty="0"/>
              <a:t> – </a:t>
            </a:r>
            <a:r>
              <a:rPr lang="ru-RU" sz="1600" dirty="0" err="1"/>
              <a:t>Лапыгин</a:t>
            </a:r>
            <a:r>
              <a:rPr lang="en-US" sz="1600" dirty="0"/>
              <a:t> </a:t>
            </a:r>
            <a:r>
              <a:rPr lang="ru-RU" sz="1600" dirty="0"/>
              <a:t>Ю.Н.</a:t>
            </a:r>
            <a:r>
              <a:rPr lang="en-US" sz="1600" dirty="0"/>
              <a:t> – </a:t>
            </a:r>
            <a:r>
              <a:rPr lang="ru-RU" sz="1600" dirty="0"/>
              <a:t>Инфра</a:t>
            </a:r>
            <a:r>
              <a:rPr lang="en-US" sz="1600" dirty="0"/>
              <a:t>-M, 2017</a:t>
            </a:r>
            <a:endParaRPr lang="ru-RU" sz="1600" dirty="0"/>
          </a:p>
          <a:p>
            <a:pPr marL="361950" indent="0" algn="just">
              <a:buNone/>
            </a:pPr>
            <a:endParaRPr lang="ru-RU" sz="2400" dirty="0"/>
          </a:p>
        </p:txBody>
      </p:sp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257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37E7DF9-79BC-4B75-827E-1F01CA5457E5}"/>
              </a:ext>
            </a:extLst>
          </p:cNvPr>
          <p:cNvSpPr/>
          <p:nvPr/>
        </p:nvSpPr>
        <p:spPr>
          <a:xfrm>
            <a:off x="201954" y="5772501"/>
            <a:ext cx="920010" cy="87513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5" descr="Компас на синем фоне">
            <a:extLst>
              <a:ext uri="{FF2B5EF4-FFF2-40B4-BE49-F238E27FC236}">
                <a16:creationId xmlns:a16="http://schemas.microsoft.com/office/drawing/2014/main" id="{B75C8C8A-B31E-4948-8864-201F678D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07" r="13050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4" name="Овал 23"/>
          <p:cNvSpPr/>
          <p:nvPr/>
        </p:nvSpPr>
        <p:spPr>
          <a:xfrm>
            <a:off x="216125" y="5765406"/>
            <a:ext cx="920010" cy="87513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4216454" y="2306188"/>
            <a:ext cx="3759106" cy="930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6500"/>
              </a:lnSpc>
            </a:pPr>
            <a:r>
              <a:rPr lang="ru-RU" sz="6800" b="1" dirty="0" smtClean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Спасибо</a:t>
            </a:r>
            <a:r>
              <a:rPr lang="en-US" sz="6800" b="1" dirty="0" smtClean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!</a:t>
            </a:r>
            <a:endParaRPr lang="en-US" sz="6800" b="1" dirty="0">
              <a:solidFill>
                <a:schemeClr val="tx2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457920" y="3872952"/>
            <a:ext cx="3298467" cy="13875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600"/>
              </a:lnSpc>
            </a:pPr>
            <a:endParaRPr lang="en-US" sz="1750" dirty="0">
              <a:solidFill>
                <a:schemeClr val="tx2"/>
              </a:solidFill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endParaRPr lang="en-US" sz="1750" dirty="0">
              <a:solidFill>
                <a:schemeClr val="tx2"/>
              </a:solidFill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r>
              <a:rPr lang="en-US" sz="1750" dirty="0">
                <a:solidFill>
                  <a:schemeClr val="tx2"/>
                </a:solidFill>
                <a:latin typeface="Raleway" charset="0"/>
                <a:ea typeface="Raleway" charset="0"/>
                <a:cs typeface="Raleway" charset="0"/>
              </a:rPr>
              <a:t>Telegram: @BakhromKholbaev</a:t>
            </a:r>
            <a:endParaRPr lang="ru-RU" sz="1750" dirty="0">
              <a:solidFill>
                <a:schemeClr val="tx2"/>
              </a:solidFill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endParaRPr lang="en-US" sz="1750" dirty="0" smtClean="0">
              <a:solidFill>
                <a:schemeClr val="tx2"/>
              </a:solidFill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r>
              <a:rPr lang="en-US" sz="1750" dirty="0" smtClean="0">
                <a:solidFill>
                  <a:schemeClr val="tx2"/>
                </a:solidFill>
                <a:latin typeface="Raleway" charset="0"/>
                <a:ea typeface="Raleway" charset="0"/>
                <a:cs typeface="Raleway" charset="0"/>
              </a:rPr>
              <a:t>bakhrom2001@gmail.com</a:t>
            </a:r>
            <a:endParaRPr lang="en-US" sz="1750" dirty="0">
              <a:solidFill>
                <a:schemeClr val="tx2"/>
              </a:solidFill>
              <a:latin typeface="Raleway" charset="0"/>
              <a:ea typeface="Raleway" charset="0"/>
              <a:cs typeface="Raleway" charset="0"/>
            </a:endParaRPr>
          </a:p>
          <a:p>
            <a:pPr algn="ctr"/>
            <a:r>
              <a:rPr lang="en-US" sz="1750" dirty="0" smtClean="0">
                <a:solidFill>
                  <a:schemeClr val="tx2"/>
                </a:solidFill>
                <a:latin typeface="Raleway" charset="0"/>
                <a:ea typeface="Raleway" charset="0"/>
                <a:cs typeface="Raleway" charset="0"/>
              </a:rPr>
              <a:t>bkholbaev@missouristate.edu</a:t>
            </a:r>
            <a:endParaRPr lang="en-US" sz="1750" dirty="0">
              <a:solidFill>
                <a:schemeClr val="tx2"/>
              </a:solidFill>
              <a:latin typeface="Raleway" charset="0"/>
              <a:ea typeface="Raleway" charset="0"/>
              <a:cs typeface="Raleway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226077" y="3128995"/>
            <a:ext cx="1784463" cy="5155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750" b="1" dirty="0" smtClean="0">
                <a:solidFill>
                  <a:schemeClr val="accent2"/>
                </a:solidFill>
                <a:latin typeface="Montserrat" charset="0"/>
                <a:ea typeface="Montserrat" charset="0"/>
                <a:cs typeface="Montserrat" charset="0"/>
              </a:rPr>
              <a:t>Вопросы</a:t>
            </a:r>
            <a:r>
              <a:rPr lang="en-US" sz="2750" b="1" dirty="0" smtClean="0">
                <a:solidFill>
                  <a:schemeClr val="accent2"/>
                </a:solidFill>
                <a:latin typeface="Montserrat" charset="0"/>
                <a:ea typeface="Montserrat" charset="0"/>
                <a:cs typeface="Montserrat" charset="0"/>
              </a:rPr>
              <a:t>?</a:t>
            </a:r>
            <a:endParaRPr lang="en-US" sz="2750" b="1" dirty="0">
              <a:solidFill>
                <a:schemeClr val="accent2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197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Тема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2895</TotalTime>
  <Words>1878</Words>
  <Application>Microsoft Office PowerPoint</Application>
  <PresentationFormat>Широкоэкранный</PresentationFormat>
  <Paragraphs>254</Paragraphs>
  <Slides>34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34</vt:i4>
      </vt:variant>
    </vt:vector>
  </HeadingPairs>
  <TitlesOfParts>
    <vt:vector size="45" baseType="lpstr">
      <vt:lpstr>Arial</vt:lpstr>
      <vt:lpstr>Calibri</vt:lpstr>
      <vt:lpstr>Calibri Light</vt:lpstr>
      <vt:lpstr>Century Gothic</vt:lpstr>
      <vt:lpstr>Courier New</vt:lpstr>
      <vt:lpstr>Montserrat</vt:lpstr>
      <vt:lpstr>Raleway</vt:lpstr>
      <vt:lpstr>Times New Roman</vt:lpstr>
      <vt:lpstr>Wingdings</vt:lpstr>
      <vt:lpstr>1_Тема Office</vt:lpstr>
      <vt:lpstr>3_Тема Office</vt:lpstr>
      <vt:lpstr>Стратегические цели и задачи</vt:lpstr>
      <vt:lpstr>Презентация PowerPoint</vt:lpstr>
      <vt:lpstr>Вопросы для определения цели</vt:lpstr>
      <vt:lpstr>Вопросы для определения цели</vt:lpstr>
      <vt:lpstr>Сравнительный анализ</vt:lpstr>
      <vt:lpstr>Отвечает ли проект поставленным целям?</vt:lpstr>
      <vt:lpstr>Отвечает ли проект поставленным целям?</vt:lpstr>
      <vt:lpstr>Другие работы</vt:lpstr>
      <vt:lpstr>Другие работы</vt:lpstr>
      <vt:lpstr>Степень важности проекта</vt:lpstr>
      <vt:lpstr>Степень важности проекта</vt:lpstr>
      <vt:lpstr>Степень важности проекта</vt:lpstr>
      <vt:lpstr>Определение объема и срока исполнения проекта</vt:lpstr>
      <vt:lpstr>Определение объема и срока исполнения проекта</vt:lpstr>
      <vt:lpstr>Стратегия работ над проектом</vt:lpstr>
      <vt:lpstr>Стратегия работ над проектом</vt:lpstr>
      <vt:lpstr>Сложные задачи</vt:lpstr>
      <vt:lpstr>Сложные задачи</vt:lpstr>
      <vt:lpstr>Чего конкретно требуется достичь?</vt:lpstr>
      <vt:lpstr>Чего конкретно требуется достичь?</vt:lpstr>
      <vt:lpstr>Схема представления целей проекта</vt:lpstr>
      <vt:lpstr>Как ясно и четко изложить цели проекта?</vt:lpstr>
      <vt:lpstr>Как ясно и четко изложить цели проекта?</vt:lpstr>
      <vt:lpstr>Определения условий</vt:lpstr>
      <vt:lpstr>Определения условий</vt:lpstr>
      <vt:lpstr>Как определить ограничения</vt:lpstr>
      <vt:lpstr>Как определить ограничения</vt:lpstr>
      <vt:lpstr>Как определить ограничения</vt:lpstr>
      <vt:lpstr>Определение ограничений проекта</vt:lpstr>
      <vt:lpstr>Определение ограничений проекта</vt:lpstr>
      <vt:lpstr>Определение потребностей</vt:lpstr>
      <vt:lpstr>Заключение</vt:lpstr>
      <vt:lpstr>Использованная литература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Программа стажировки UNESCO UNITWIN G-BEX KOREA</dc:title>
  <dc:creator>DELL</dc:creator>
  <cp:lastModifiedBy>bakhrom kholbaev</cp:lastModifiedBy>
  <cp:revision>253</cp:revision>
  <dcterms:created xsi:type="dcterms:W3CDTF">2019-05-28T05:33:27Z</dcterms:created>
  <dcterms:modified xsi:type="dcterms:W3CDTF">2022-03-09T03:43:18Z</dcterms:modified>
</cp:coreProperties>
</file>