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0" r:id="rId1"/>
    <p:sldMasterId id="2147483724" r:id="rId2"/>
  </p:sldMasterIdLst>
  <p:notesMasterIdLst>
    <p:notesMasterId r:id="rId37"/>
  </p:notesMasterIdLst>
  <p:sldIdLst>
    <p:sldId id="340" r:id="rId3"/>
    <p:sldId id="339" r:id="rId4"/>
    <p:sldId id="342" r:id="rId5"/>
    <p:sldId id="343" r:id="rId6"/>
    <p:sldId id="370" r:id="rId7"/>
    <p:sldId id="372" r:id="rId8"/>
    <p:sldId id="373" r:id="rId9"/>
    <p:sldId id="374" r:id="rId10"/>
    <p:sldId id="344" r:id="rId11"/>
    <p:sldId id="345" r:id="rId12"/>
    <p:sldId id="346" r:id="rId13"/>
    <p:sldId id="347" r:id="rId14"/>
    <p:sldId id="348" r:id="rId15"/>
    <p:sldId id="349" r:id="rId16"/>
    <p:sldId id="350" r:id="rId17"/>
    <p:sldId id="351" r:id="rId18"/>
    <p:sldId id="352" r:id="rId19"/>
    <p:sldId id="364" r:id="rId20"/>
    <p:sldId id="353" r:id="rId21"/>
    <p:sldId id="365" r:id="rId22"/>
    <p:sldId id="355" r:id="rId23"/>
    <p:sldId id="357" r:id="rId24"/>
    <p:sldId id="358" r:id="rId25"/>
    <p:sldId id="359" r:id="rId26"/>
    <p:sldId id="361" r:id="rId27"/>
    <p:sldId id="362" r:id="rId28"/>
    <p:sldId id="363" r:id="rId29"/>
    <p:sldId id="360" r:id="rId30"/>
    <p:sldId id="354" r:id="rId31"/>
    <p:sldId id="366" r:id="rId32"/>
    <p:sldId id="367" r:id="rId33"/>
    <p:sldId id="369" r:id="rId34"/>
    <p:sldId id="375" r:id="rId35"/>
    <p:sldId id="368" r:id="rId36"/>
  </p:sldIdLst>
  <p:sldSz cx="12192000" cy="6858000"/>
  <p:notesSz cx="6735763" cy="9866313"/>
  <p:defaultTextStyle>
    <a:defPPr>
      <a:defRPr lang="ru-RU"/>
    </a:defPPr>
    <a:lvl1pPr marL="0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000"/>
    <a:srgbClr val="0B375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0" d="100"/>
          <a:sy n="70" d="100"/>
        </p:scale>
        <p:origin x="660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502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1404474-1F80-4091-90CD-22752BB5BFD7}" type="datetimeFigureOut">
              <a:rPr lang="ru-RU" smtClean="0"/>
              <a:pPr/>
              <a:t>08.02.2022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748163"/>
            <a:ext cx="5388610" cy="38848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3" y="9371286"/>
            <a:ext cx="2918831" cy="49502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7473F4-B915-4BC0-AF53-AD8B408EEBF3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55375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18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377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566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754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5943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131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320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509" algn="l" defTabSz="914377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98CB7B1-8312-436A-8BF1-308D47910137}" type="slidenum">
              <a:rPr lang="ru-RU" smtClean="0">
                <a:solidFill>
                  <a:prstClr val="black"/>
                </a:solidFill>
              </a:rPr>
              <a:pPr>
                <a:defRPr/>
              </a:pPr>
              <a:t>1</a:t>
            </a:fld>
            <a:endParaRPr lang="ru-RU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9326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bd3cc1285d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bd3cc1285d_0_4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bd3cc1285d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bd3cc1285d_0_4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bd3cc1285d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bd3cc1285d_0_4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bd3cc1285d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bd3cc1285d_0_4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bd3cc1285d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bd3cc1285d_0_4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bd3cc1285d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bd3cc1285d_0_4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bd3cc1285d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bd3cc1285d_0_4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bd3cc1285d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bd3cc1285d_0_4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bd3cc1285d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bd3cc1285d_0_4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bd3cc1285d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bd3cc1285d_0_4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bd3cc1285d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bd3cc1285d_0_4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bd3cc1285d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bd3cc1285d_0_4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bd3cc1285d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bd3cc1285d_0_4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bd3cc1285d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bd3cc1285d_0_4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bd3cc1285d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bd3cc1285d_0_4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bd3cc1285d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bd3cc1285d_0_4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bd3cc1285d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bd3cc1285d_0_4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bd3cc1285d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bd3cc1285d_0_4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bd3cc1285d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bd3cc1285d_0_4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bd3cc1285d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bd3cc1285d_0_4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bd3cc1285d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bd3cc1285d_0_4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bd3cc1285d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bd3cc1285d_0_4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bd3cc1285d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bd3cc1285d_0_4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bd3cc1285d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bd3cc1285d_0_4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bd3cc1285d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bd3cc1285d_0_4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bd3cc1285d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bd3cc1285d_0_4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bd3cc1285d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bd3cc1285d_0_4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bd3cc1285d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bd3cc1285d_0_4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bd3cc1285d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bd3cc1285d_0_4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bd3cc1285d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bd3cc1285d_0_4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bd3cc1285d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bd3cc1285d_0_4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bd3cc1285d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bd3cc1285d_0_4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2196504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2" name="Google Shape;462;gbd3cc1285d_0_47:notes"/>
          <p:cNvSpPr>
            <a:spLocks noGrp="1" noRot="1" noChangeAspect="1"/>
          </p:cNvSpPr>
          <p:nvPr>
            <p:ph type="sldImg" idx="2"/>
          </p:nvPr>
        </p:nvSpPr>
        <p:spPr>
          <a:xfrm>
            <a:off x="79375" y="739775"/>
            <a:ext cx="6577013" cy="3700463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63" name="Google Shape;463;gbd3cc1285d_0_47:notes"/>
          <p:cNvSpPr txBox="1">
            <a:spLocks noGrp="1"/>
          </p:cNvSpPr>
          <p:nvPr>
            <p:ph type="body" idx="1"/>
          </p:nvPr>
        </p:nvSpPr>
        <p:spPr>
          <a:xfrm>
            <a:off x="673577" y="4686499"/>
            <a:ext cx="5388610" cy="443984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10497200" y="-100"/>
            <a:ext cx="1694800" cy="6858000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285750" dist="190500" dir="10800000" algn="bl" rotWithShape="0">
              <a:srgbClr val="000000">
                <a:alpha val="15000"/>
              </a:srgbClr>
            </a:outerShdw>
          </a:effectLst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1" name="Google Shape;11;p2"/>
          <p:cNvSpPr/>
          <p:nvPr/>
        </p:nvSpPr>
        <p:spPr>
          <a:xfrm>
            <a:off x="2988300" y="1747833"/>
            <a:ext cx="8678800" cy="33624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214313" dist="47625" dir="5400000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3613633" y="1747800"/>
            <a:ext cx="7302400" cy="33624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64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11004089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ubtitle">
  <p:cSld name="Subtitl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/>
          <p:nvPr/>
        </p:nvSpPr>
        <p:spPr>
          <a:xfrm>
            <a:off x="4063900" y="-100"/>
            <a:ext cx="81280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85750" dist="190500" dir="10800000" algn="bl" rotWithShape="0">
              <a:srgbClr val="000000">
                <a:alpha val="15000"/>
              </a:srgbClr>
            </a:outerShdw>
          </a:effectLst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5" name="Google Shape;15;p3"/>
          <p:cNvSpPr/>
          <p:nvPr/>
        </p:nvSpPr>
        <p:spPr>
          <a:xfrm>
            <a:off x="2988300" y="2360000"/>
            <a:ext cx="8678800" cy="2138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214313" dist="47625" dir="5400000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16" name="Google Shape;16;p3"/>
          <p:cNvSpPr txBox="1">
            <a:spLocks noGrp="1"/>
          </p:cNvSpPr>
          <p:nvPr>
            <p:ph type="ctrTitle"/>
          </p:nvPr>
        </p:nvSpPr>
        <p:spPr>
          <a:xfrm>
            <a:off x="3913867" y="2461600"/>
            <a:ext cx="7753200" cy="1214400"/>
          </a:xfrm>
          <a:prstGeom prst="rect">
            <a:avLst/>
          </a:prstGeom>
        </p:spPr>
        <p:txBody>
          <a:bodyPr spcFirstLastPara="1" wrap="square" lIns="121897" tIns="121897" rIns="121897" bIns="121897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 sz="4800"/>
            </a:lvl9pPr>
          </a:lstStyle>
          <a:p>
            <a:endParaRPr/>
          </a:p>
        </p:txBody>
      </p:sp>
      <p:sp>
        <p:nvSpPr>
          <p:cNvPr id="17" name="Google Shape;17;p3"/>
          <p:cNvSpPr txBox="1">
            <a:spLocks noGrp="1"/>
          </p:cNvSpPr>
          <p:nvPr>
            <p:ph type="subTitle" idx="1"/>
          </p:nvPr>
        </p:nvSpPr>
        <p:spPr>
          <a:xfrm>
            <a:off x="3913867" y="3472833"/>
            <a:ext cx="7753200" cy="602400"/>
          </a:xfrm>
          <a:prstGeom prst="rect">
            <a:avLst/>
          </a:prstGeom>
        </p:spPr>
        <p:txBody>
          <a:bodyPr spcFirstLastPara="1" wrap="square" lIns="121897" tIns="121897" rIns="121897" bIns="121897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24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4011024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Quote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>
            <a:off x="4063900" y="-100"/>
            <a:ext cx="81280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85750" dist="190500" dir="10800000" algn="bl" rotWithShape="0">
              <a:srgbClr val="000000">
                <a:alpha val="15000"/>
              </a:srgbClr>
            </a:outerShdw>
          </a:effectLst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0" name="Google Shape;20;p4"/>
          <p:cNvSpPr/>
          <p:nvPr/>
        </p:nvSpPr>
        <p:spPr>
          <a:xfrm>
            <a:off x="3526767" y="524567"/>
            <a:ext cx="1075600" cy="10756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214313" dist="47625" dir="5400000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1" name="Google Shape;21;p4"/>
          <p:cNvSpPr/>
          <p:nvPr/>
        </p:nvSpPr>
        <p:spPr>
          <a:xfrm>
            <a:off x="11667067" y="5808167"/>
            <a:ext cx="524800" cy="524800"/>
          </a:xfrm>
          <a:prstGeom prst="rect">
            <a:avLst/>
          </a:prstGeom>
          <a:solidFill>
            <a:srgbClr val="FFB000"/>
          </a:solidFill>
          <a:ln>
            <a:noFill/>
          </a:ln>
          <a:effectLst>
            <a:outerShdw blurRad="214313" dist="47625" dir="5400000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2" name="Google Shape;22;p4"/>
          <p:cNvSpPr txBox="1">
            <a:spLocks noGrp="1"/>
          </p:cNvSpPr>
          <p:nvPr>
            <p:ph type="body" idx="1"/>
          </p:nvPr>
        </p:nvSpPr>
        <p:spPr>
          <a:xfrm>
            <a:off x="4975433" y="524700"/>
            <a:ext cx="6284000" cy="5808000"/>
          </a:xfrm>
          <a:prstGeom prst="rect">
            <a:avLst/>
          </a:prstGeom>
        </p:spPr>
        <p:txBody>
          <a:bodyPr spcFirstLastPara="1" wrap="square" lIns="121897" tIns="121897" rIns="121897" bIns="121897" anchor="t" anchorCtr="0">
            <a:noAutofit/>
          </a:bodyPr>
          <a:lstStyle>
            <a:lvl1pPr marL="609585" lvl="0" indent="-609585" rtl="0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3600"/>
              <a:buChar char="▪"/>
              <a:defRPr sz="4800" b="1"/>
            </a:lvl1pPr>
            <a:lvl2pPr marL="1219170" lvl="1" indent="-60958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Char char="▫"/>
              <a:defRPr sz="4800" b="1"/>
            </a:lvl2pPr>
            <a:lvl3pPr marL="1828754" lvl="2" indent="-60958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Char char="▫"/>
              <a:defRPr sz="4800" b="1"/>
            </a:lvl3pPr>
            <a:lvl4pPr marL="2438339" lvl="3" indent="-60958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Char char="▫"/>
              <a:defRPr sz="4800" b="1"/>
            </a:lvl4pPr>
            <a:lvl5pPr marL="3047924" lvl="4" indent="-60958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Char char="○"/>
              <a:defRPr sz="4800" b="1"/>
            </a:lvl5pPr>
            <a:lvl6pPr marL="3657509" lvl="5" indent="-60958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Char char="■"/>
              <a:defRPr sz="4800" b="1"/>
            </a:lvl6pPr>
            <a:lvl7pPr marL="4267093" lvl="6" indent="-60958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Char char="●"/>
              <a:defRPr sz="4800" b="1"/>
            </a:lvl7pPr>
            <a:lvl8pPr marL="4876678" lvl="7" indent="-60958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Char char="○"/>
              <a:defRPr sz="4800" b="1"/>
            </a:lvl8pPr>
            <a:lvl9pPr marL="5486263" lvl="8" indent="-60958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Char char="■"/>
              <a:defRPr sz="4800" b="1"/>
            </a:lvl9pPr>
          </a:lstStyle>
          <a:p>
            <a:endParaRPr/>
          </a:p>
        </p:txBody>
      </p:sp>
      <p:sp>
        <p:nvSpPr>
          <p:cNvPr id="23" name="Google Shape;23;p4"/>
          <p:cNvSpPr txBox="1"/>
          <p:nvPr/>
        </p:nvSpPr>
        <p:spPr>
          <a:xfrm>
            <a:off x="3539623" y="450467"/>
            <a:ext cx="1049600" cy="87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t" anchorCtr="0">
            <a:noAutofit/>
          </a:bodyPr>
          <a:lstStyle/>
          <a:p>
            <a:pPr algn="ctr" defTabSz="914400">
              <a:buClr>
                <a:srgbClr val="000000"/>
              </a:buClr>
              <a:buFont typeface="Arial"/>
              <a:buNone/>
            </a:pPr>
            <a:r>
              <a:rPr lang="en" sz="9600" b="1" kern="0">
                <a:solidFill>
                  <a:srgbClr val="FFFFFF"/>
                </a:solidFill>
                <a:cs typeface="Arial"/>
                <a:sym typeface="Arial"/>
              </a:rPr>
              <a:t>“</a:t>
            </a:r>
            <a:endParaRPr sz="9600" b="1" kern="0">
              <a:solidFill>
                <a:srgbClr val="FFFFFF"/>
              </a:solidFill>
              <a:cs typeface="Arial"/>
              <a:sym typeface="Arial"/>
            </a:endParaRPr>
          </a:p>
        </p:txBody>
      </p:sp>
      <p:sp>
        <p:nvSpPr>
          <p:cNvPr id="24" name="Google Shape;24;p4"/>
          <p:cNvSpPr txBox="1">
            <a:spLocks noGrp="1"/>
          </p:cNvSpPr>
          <p:nvPr>
            <p:ph type="sldNum" idx="12"/>
          </p:nvPr>
        </p:nvSpPr>
        <p:spPr>
          <a:xfrm>
            <a:off x="11667200" y="5808300"/>
            <a:ext cx="524800" cy="5248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6374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" type="tx">
  <p:cSld name="Title + 1 column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5"/>
          <p:cNvSpPr/>
          <p:nvPr/>
        </p:nvSpPr>
        <p:spPr>
          <a:xfrm>
            <a:off x="1694800" y="-100"/>
            <a:ext cx="104972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85750" dist="190500" dir="10800000" algn="bl" rotWithShape="0">
              <a:srgbClr val="000000">
                <a:alpha val="15000"/>
              </a:srgbClr>
            </a:outerShdw>
          </a:effectLst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7" name="Google Shape;27;p5"/>
          <p:cNvSpPr/>
          <p:nvPr/>
        </p:nvSpPr>
        <p:spPr>
          <a:xfrm>
            <a:off x="11667067" y="5808167"/>
            <a:ext cx="524800" cy="524800"/>
          </a:xfrm>
          <a:prstGeom prst="rect">
            <a:avLst/>
          </a:prstGeom>
          <a:solidFill>
            <a:srgbClr val="FFB000"/>
          </a:solidFill>
          <a:ln>
            <a:noFill/>
          </a:ln>
          <a:effectLst>
            <a:outerShdw blurRad="214313" dist="47625" dir="5400000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8" name="Google Shape;28;p5"/>
          <p:cNvSpPr/>
          <p:nvPr/>
        </p:nvSpPr>
        <p:spPr>
          <a:xfrm>
            <a:off x="1170000" y="524700"/>
            <a:ext cx="10497200" cy="10756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214313" dist="47625" dir="5400000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29" name="Google Shape;29;p5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5"/>
          <p:cNvSpPr txBox="1">
            <a:spLocks noGrp="1"/>
          </p:cNvSpPr>
          <p:nvPr>
            <p:ph type="body" idx="1"/>
          </p:nvPr>
        </p:nvSpPr>
        <p:spPr>
          <a:xfrm>
            <a:off x="2075108" y="1798855"/>
            <a:ext cx="9447600" cy="3918000"/>
          </a:xfrm>
          <a:prstGeom prst="rect">
            <a:avLst/>
          </a:prstGeom>
        </p:spPr>
        <p:txBody>
          <a:bodyPr spcFirstLastPara="1" wrap="square" lIns="121897" tIns="121897" rIns="121897" bIns="121897" anchor="t" anchorCtr="0">
            <a:noAutofit/>
          </a:bodyPr>
          <a:lstStyle>
            <a:lvl1pPr marL="609585" lvl="0" indent="-524920">
              <a:spcBef>
                <a:spcPts val="800"/>
              </a:spcBef>
              <a:spcAft>
                <a:spcPts val="0"/>
              </a:spcAft>
              <a:buSzPts val="2600"/>
              <a:buChar char="▪"/>
              <a:defRPr/>
            </a:lvl1pPr>
            <a:lvl2pPr marL="1219170" lvl="1" indent="-524920">
              <a:spcBef>
                <a:spcPts val="0"/>
              </a:spcBef>
              <a:spcAft>
                <a:spcPts val="0"/>
              </a:spcAft>
              <a:buSzPts val="2600"/>
              <a:buChar char="▫"/>
              <a:defRPr/>
            </a:lvl2pPr>
            <a:lvl3pPr marL="1828754" lvl="2" indent="-524920">
              <a:spcBef>
                <a:spcPts val="0"/>
              </a:spcBef>
              <a:spcAft>
                <a:spcPts val="0"/>
              </a:spcAft>
              <a:buSzPts val="2600"/>
              <a:buChar char="▫"/>
              <a:defRPr/>
            </a:lvl3pPr>
            <a:lvl4pPr marL="2438339" lvl="3" indent="-524920">
              <a:spcBef>
                <a:spcPts val="0"/>
              </a:spcBef>
              <a:spcAft>
                <a:spcPts val="0"/>
              </a:spcAft>
              <a:buSzPts val="2600"/>
              <a:buChar char="▫"/>
              <a:defRPr/>
            </a:lvl4pPr>
            <a:lvl5pPr marL="3047924" lvl="4" indent="-524920">
              <a:spcBef>
                <a:spcPts val="0"/>
              </a:spcBef>
              <a:spcAft>
                <a:spcPts val="0"/>
              </a:spcAft>
              <a:buSzPts val="2600"/>
              <a:buChar char="○"/>
              <a:defRPr/>
            </a:lvl5pPr>
            <a:lvl6pPr marL="3657509" lvl="5" indent="-524920">
              <a:spcBef>
                <a:spcPts val="0"/>
              </a:spcBef>
              <a:spcAft>
                <a:spcPts val="0"/>
              </a:spcAft>
              <a:buSzPts val="2600"/>
              <a:buChar char="■"/>
              <a:defRPr/>
            </a:lvl6pPr>
            <a:lvl7pPr marL="4267093" lvl="6" indent="-524920">
              <a:spcBef>
                <a:spcPts val="0"/>
              </a:spcBef>
              <a:spcAft>
                <a:spcPts val="0"/>
              </a:spcAft>
              <a:buSzPts val="2600"/>
              <a:buChar char="●"/>
              <a:defRPr/>
            </a:lvl7pPr>
            <a:lvl8pPr marL="4876678" lvl="7" indent="-524920">
              <a:spcBef>
                <a:spcPts val="0"/>
              </a:spcBef>
              <a:spcAft>
                <a:spcPts val="0"/>
              </a:spcAft>
              <a:buSzPts val="2600"/>
              <a:buChar char="○"/>
              <a:defRPr/>
            </a:lvl8pPr>
            <a:lvl9pPr marL="5486263" lvl="8" indent="-524920">
              <a:spcBef>
                <a:spcPts val="0"/>
              </a:spcBef>
              <a:spcAft>
                <a:spcPts val="0"/>
              </a:spcAft>
              <a:buSzPts val="2600"/>
              <a:buChar char="■"/>
              <a:defRPr/>
            </a:lvl9pPr>
          </a:lstStyle>
          <a:p>
            <a:endParaRPr/>
          </a:p>
        </p:txBody>
      </p:sp>
      <p:sp>
        <p:nvSpPr>
          <p:cNvPr id="31" name="Google Shape;31;p5"/>
          <p:cNvSpPr txBox="1">
            <a:spLocks noGrp="1"/>
          </p:cNvSpPr>
          <p:nvPr>
            <p:ph type="sldNum" idx="12"/>
          </p:nvPr>
        </p:nvSpPr>
        <p:spPr>
          <a:xfrm>
            <a:off x="11667200" y="5808300"/>
            <a:ext cx="524800" cy="5248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  <p:sp>
        <p:nvSpPr>
          <p:cNvPr id="32" name="Google Shape;32;p5"/>
          <p:cNvSpPr/>
          <p:nvPr/>
        </p:nvSpPr>
        <p:spPr>
          <a:xfrm>
            <a:off x="10591667" y="524567"/>
            <a:ext cx="1075600" cy="1075600"/>
          </a:xfrm>
          <a:prstGeom prst="rect">
            <a:avLst/>
          </a:prstGeom>
          <a:solidFill>
            <a:srgbClr val="FFFFFF">
              <a:alpha val="52690"/>
            </a:srgbClr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2130575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1 column half slide">
  <p:cSld name="Title + 1 column half slide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/>
          <p:nvPr/>
        </p:nvSpPr>
        <p:spPr>
          <a:xfrm>
            <a:off x="6096000" y="-100"/>
            <a:ext cx="60960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85750" dist="190500" dir="10800000" algn="bl" rotWithShape="0">
              <a:srgbClr val="000000">
                <a:alpha val="15000"/>
              </a:srgbClr>
            </a:outerShdw>
          </a:effectLst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35" name="Google Shape;35;p6"/>
          <p:cNvSpPr/>
          <p:nvPr/>
        </p:nvSpPr>
        <p:spPr>
          <a:xfrm>
            <a:off x="11667067" y="5808167"/>
            <a:ext cx="524800" cy="524800"/>
          </a:xfrm>
          <a:prstGeom prst="rect">
            <a:avLst/>
          </a:prstGeom>
          <a:solidFill>
            <a:srgbClr val="FFB000"/>
          </a:solidFill>
          <a:ln>
            <a:noFill/>
          </a:ln>
          <a:effectLst>
            <a:outerShdw blurRad="214313" dist="47625" dir="5400000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36" name="Google Shape;36;p6"/>
          <p:cNvSpPr/>
          <p:nvPr/>
        </p:nvSpPr>
        <p:spPr>
          <a:xfrm>
            <a:off x="5571195" y="524700"/>
            <a:ext cx="6096000" cy="10756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214313" dist="47625" dir="5400000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37" name="Google Shape;37;p6"/>
          <p:cNvSpPr txBox="1">
            <a:spLocks noGrp="1"/>
          </p:cNvSpPr>
          <p:nvPr>
            <p:ph type="title"/>
          </p:nvPr>
        </p:nvSpPr>
        <p:spPr>
          <a:xfrm>
            <a:off x="5977465" y="524633"/>
            <a:ext cx="4614400" cy="10756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000"/>
              <a:buNone/>
              <a:defRPr sz="2700"/>
            </a:lvl1pPr>
            <a:lvl2pPr lvl="1" rtl="0">
              <a:spcBef>
                <a:spcPts val="0"/>
              </a:spcBef>
              <a:spcAft>
                <a:spcPts val="0"/>
              </a:spcAft>
              <a:buSzPts val="2000"/>
              <a:buNone/>
              <a:defRPr sz="2700"/>
            </a:lvl2pPr>
            <a:lvl3pPr lvl="2" rtl="0">
              <a:spcBef>
                <a:spcPts val="0"/>
              </a:spcBef>
              <a:spcAft>
                <a:spcPts val="0"/>
              </a:spcAft>
              <a:buSzPts val="2000"/>
              <a:buNone/>
              <a:defRPr sz="2700"/>
            </a:lvl3pPr>
            <a:lvl4pPr lvl="3" rtl="0">
              <a:spcBef>
                <a:spcPts val="0"/>
              </a:spcBef>
              <a:spcAft>
                <a:spcPts val="0"/>
              </a:spcAft>
              <a:buSzPts val="2000"/>
              <a:buNone/>
              <a:defRPr sz="2700"/>
            </a:lvl4pPr>
            <a:lvl5pPr lvl="4" rtl="0">
              <a:spcBef>
                <a:spcPts val="0"/>
              </a:spcBef>
              <a:spcAft>
                <a:spcPts val="0"/>
              </a:spcAft>
              <a:buSzPts val="2000"/>
              <a:buNone/>
              <a:defRPr sz="2700"/>
            </a:lvl5pPr>
            <a:lvl6pPr lvl="5" rtl="0">
              <a:spcBef>
                <a:spcPts val="0"/>
              </a:spcBef>
              <a:spcAft>
                <a:spcPts val="0"/>
              </a:spcAft>
              <a:buSzPts val="2000"/>
              <a:buNone/>
              <a:defRPr sz="2700"/>
            </a:lvl6pPr>
            <a:lvl7pPr lvl="6" rtl="0">
              <a:spcBef>
                <a:spcPts val="0"/>
              </a:spcBef>
              <a:spcAft>
                <a:spcPts val="0"/>
              </a:spcAft>
              <a:buSzPts val="2000"/>
              <a:buNone/>
              <a:defRPr sz="2700"/>
            </a:lvl7pPr>
            <a:lvl8pPr lvl="7" rtl="0">
              <a:spcBef>
                <a:spcPts val="0"/>
              </a:spcBef>
              <a:spcAft>
                <a:spcPts val="0"/>
              </a:spcAft>
              <a:buSzPts val="2000"/>
              <a:buNone/>
              <a:defRPr sz="2700"/>
            </a:lvl8pPr>
            <a:lvl9pPr lvl="8" rtl="0">
              <a:spcBef>
                <a:spcPts val="0"/>
              </a:spcBef>
              <a:spcAft>
                <a:spcPts val="0"/>
              </a:spcAft>
              <a:buSzPts val="2000"/>
              <a:buNone/>
              <a:defRPr sz="2700"/>
            </a:lvl9pPr>
          </a:lstStyle>
          <a:p>
            <a:endParaRPr/>
          </a:p>
        </p:txBody>
      </p:sp>
      <p:sp>
        <p:nvSpPr>
          <p:cNvPr id="38" name="Google Shape;38;p6"/>
          <p:cNvSpPr txBox="1">
            <a:spLocks noGrp="1"/>
          </p:cNvSpPr>
          <p:nvPr>
            <p:ph type="body" idx="1"/>
          </p:nvPr>
        </p:nvSpPr>
        <p:spPr>
          <a:xfrm>
            <a:off x="6487400" y="1798867"/>
            <a:ext cx="5035200" cy="3918000"/>
          </a:xfrm>
          <a:prstGeom prst="rect">
            <a:avLst/>
          </a:prstGeom>
        </p:spPr>
        <p:txBody>
          <a:bodyPr spcFirstLastPara="1" wrap="square" lIns="121897" tIns="121897" rIns="121897" bIns="121897" anchor="t" anchorCtr="0">
            <a:noAutofit/>
          </a:bodyPr>
          <a:lstStyle>
            <a:lvl1pPr marL="609585" lvl="0" indent="-491054" rtl="0">
              <a:spcBef>
                <a:spcPts val="800"/>
              </a:spcBef>
              <a:spcAft>
                <a:spcPts val="0"/>
              </a:spcAft>
              <a:buSzPts val="2200"/>
              <a:buChar char="▪"/>
              <a:defRPr sz="2900"/>
            </a:lvl1pPr>
            <a:lvl2pPr marL="1219170" lvl="1" indent="-491054" rtl="0">
              <a:spcBef>
                <a:spcPts val="0"/>
              </a:spcBef>
              <a:spcAft>
                <a:spcPts val="0"/>
              </a:spcAft>
              <a:buSzPts val="2200"/>
              <a:buChar char="▫"/>
              <a:defRPr sz="2900"/>
            </a:lvl2pPr>
            <a:lvl3pPr marL="1828754" lvl="2" indent="-491054" rtl="0">
              <a:spcBef>
                <a:spcPts val="0"/>
              </a:spcBef>
              <a:spcAft>
                <a:spcPts val="0"/>
              </a:spcAft>
              <a:buSzPts val="2200"/>
              <a:buChar char="▫"/>
              <a:defRPr sz="2900"/>
            </a:lvl3pPr>
            <a:lvl4pPr marL="2438339" lvl="3" indent="-491054" rtl="0">
              <a:spcBef>
                <a:spcPts val="0"/>
              </a:spcBef>
              <a:spcAft>
                <a:spcPts val="0"/>
              </a:spcAft>
              <a:buSzPts val="2200"/>
              <a:buChar char="▫"/>
              <a:defRPr sz="2900"/>
            </a:lvl4pPr>
            <a:lvl5pPr marL="3047924" lvl="4" indent="-491054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900"/>
            </a:lvl5pPr>
            <a:lvl6pPr marL="3657509" lvl="5" indent="-491054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900"/>
            </a:lvl6pPr>
            <a:lvl7pPr marL="4267093" lvl="6" indent="-491054" rtl="0">
              <a:spcBef>
                <a:spcPts val="0"/>
              </a:spcBef>
              <a:spcAft>
                <a:spcPts val="0"/>
              </a:spcAft>
              <a:buSzPts val="2200"/>
              <a:buChar char="●"/>
              <a:defRPr sz="2900"/>
            </a:lvl7pPr>
            <a:lvl8pPr marL="4876678" lvl="7" indent="-491054" rtl="0"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900"/>
            </a:lvl8pPr>
            <a:lvl9pPr marL="5486263" lvl="8" indent="-491054" rtl="0"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900"/>
            </a:lvl9pPr>
          </a:lstStyle>
          <a:p>
            <a:endParaRPr/>
          </a:p>
        </p:txBody>
      </p:sp>
      <p:sp>
        <p:nvSpPr>
          <p:cNvPr id="39" name="Google Shape;39;p6"/>
          <p:cNvSpPr txBox="1">
            <a:spLocks noGrp="1"/>
          </p:cNvSpPr>
          <p:nvPr>
            <p:ph type="sldNum" idx="12"/>
          </p:nvPr>
        </p:nvSpPr>
        <p:spPr>
          <a:xfrm>
            <a:off x="11667200" y="5808300"/>
            <a:ext cx="524800" cy="5248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  <p:sp>
        <p:nvSpPr>
          <p:cNvPr id="40" name="Google Shape;40;p6"/>
          <p:cNvSpPr/>
          <p:nvPr/>
        </p:nvSpPr>
        <p:spPr>
          <a:xfrm>
            <a:off x="10591667" y="524567"/>
            <a:ext cx="1075600" cy="1075600"/>
          </a:xfrm>
          <a:prstGeom prst="rect">
            <a:avLst/>
          </a:prstGeom>
          <a:solidFill>
            <a:srgbClr val="FFFFFF">
              <a:alpha val="52690"/>
            </a:srgbClr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4681720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 + 2 columns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7"/>
          <p:cNvSpPr/>
          <p:nvPr/>
        </p:nvSpPr>
        <p:spPr>
          <a:xfrm>
            <a:off x="1694800" y="-100"/>
            <a:ext cx="104972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85750" dist="190500" dir="10800000" algn="bl" rotWithShape="0">
              <a:srgbClr val="000000">
                <a:alpha val="15000"/>
              </a:srgbClr>
            </a:outerShdw>
          </a:effectLst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43" name="Google Shape;43;p7"/>
          <p:cNvSpPr/>
          <p:nvPr/>
        </p:nvSpPr>
        <p:spPr>
          <a:xfrm>
            <a:off x="11667067" y="5808167"/>
            <a:ext cx="524800" cy="524800"/>
          </a:xfrm>
          <a:prstGeom prst="rect">
            <a:avLst/>
          </a:prstGeom>
          <a:solidFill>
            <a:srgbClr val="FFB000"/>
          </a:solidFill>
          <a:ln>
            <a:noFill/>
          </a:ln>
          <a:effectLst>
            <a:outerShdw blurRad="214313" dist="47625" dir="5400000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44" name="Google Shape;44;p7"/>
          <p:cNvSpPr/>
          <p:nvPr/>
        </p:nvSpPr>
        <p:spPr>
          <a:xfrm>
            <a:off x="1170000" y="524700"/>
            <a:ext cx="10497200" cy="10756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214313" dist="47625" dir="5400000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45" name="Google Shape;45;p7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  <a:noFill/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7"/>
          <p:cNvSpPr txBox="1">
            <a:spLocks noGrp="1"/>
          </p:cNvSpPr>
          <p:nvPr>
            <p:ph type="body" idx="1"/>
          </p:nvPr>
        </p:nvSpPr>
        <p:spPr>
          <a:xfrm>
            <a:off x="2101700" y="1822900"/>
            <a:ext cx="4643200" cy="4510000"/>
          </a:xfrm>
          <a:prstGeom prst="rect">
            <a:avLst/>
          </a:prstGeom>
        </p:spPr>
        <p:txBody>
          <a:bodyPr spcFirstLastPara="1" wrap="square" lIns="121897" tIns="121897" rIns="121897" bIns="121897" anchor="t" anchorCtr="0">
            <a:noAutofit/>
          </a:bodyPr>
          <a:lstStyle>
            <a:lvl1pPr marL="609585" lvl="0" indent="-491054">
              <a:spcBef>
                <a:spcPts val="800"/>
              </a:spcBef>
              <a:spcAft>
                <a:spcPts val="0"/>
              </a:spcAft>
              <a:buSzPts val="2200"/>
              <a:buChar char="▪"/>
              <a:defRPr sz="2900"/>
            </a:lvl1pPr>
            <a:lvl2pPr marL="1219170" lvl="1" indent="-491054">
              <a:spcBef>
                <a:spcPts val="0"/>
              </a:spcBef>
              <a:spcAft>
                <a:spcPts val="0"/>
              </a:spcAft>
              <a:buSzPts val="2200"/>
              <a:buChar char="▫"/>
              <a:defRPr sz="2900"/>
            </a:lvl2pPr>
            <a:lvl3pPr marL="1828754" lvl="2" indent="-491054">
              <a:spcBef>
                <a:spcPts val="0"/>
              </a:spcBef>
              <a:spcAft>
                <a:spcPts val="0"/>
              </a:spcAft>
              <a:buSzPts val="2200"/>
              <a:buChar char="▫"/>
              <a:defRPr sz="2900"/>
            </a:lvl3pPr>
            <a:lvl4pPr marL="2438339" lvl="3" indent="-491054">
              <a:spcBef>
                <a:spcPts val="0"/>
              </a:spcBef>
              <a:spcAft>
                <a:spcPts val="0"/>
              </a:spcAft>
              <a:buSzPts val="2200"/>
              <a:buChar char="▫"/>
              <a:defRPr sz="2900"/>
            </a:lvl4pPr>
            <a:lvl5pPr marL="3047924" lvl="4" indent="-491054"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900"/>
            </a:lvl5pPr>
            <a:lvl6pPr marL="3657509" lvl="5" indent="-491054"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900"/>
            </a:lvl6pPr>
            <a:lvl7pPr marL="4267093" lvl="6" indent="-491054">
              <a:spcBef>
                <a:spcPts val="0"/>
              </a:spcBef>
              <a:spcAft>
                <a:spcPts val="0"/>
              </a:spcAft>
              <a:buSzPts val="2200"/>
              <a:buChar char="●"/>
              <a:defRPr sz="2900"/>
            </a:lvl7pPr>
            <a:lvl8pPr marL="4876678" lvl="7" indent="-491054"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900"/>
            </a:lvl8pPr>
            <a:lvl9pPr marL="5486263" lvl="8" indent="-491054"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900"/>
            </a:lvl9pPr>
          </a:lstStyle>
          <a:p>
            <a:endParaRPr/>
          </a:p>
        </p:txBody>
      </p:sp>
      <p:sp>
        <p:nvSpPr>
          <p:cNvPr id="47" name="Google Shape;47;p7"/>
          <p:cNvSpPr txBox="1">
            <a:spLocks noGrp="1"/>
          </p:cNvSpPr>
          <p:nvPr>
            <p:ph type="body" idx="2"/>
          </p:nvPr>
        </p:nvSpPr>
        <p:spPr>
          <a:xfrm>
            <a:off x="7024095" y="1822900"/>
            <a:ext cx="4643200" cy="4510000"/>
          </a:xfrm>
          <a:prstGeom prst="rect">
            <a:avLst/>
          </a:prstGeom>
        </p:spPr>
        <p:txBody>
          <a:bodyPr spcFirstLastPara="1" wrap="square" lIns="121897" tIns="121897" rIns="121897" bIns="121897" anchor="t" anchorCtr="0">
            <a:noAutofit/>
          </a:bodyPr>
          <a:lstStyle>
            <a:lvl1pPr marL="609585" lvl="0" indent="-491054">
              <a:spcBef>
                <a:spcPts val="800"/>
              </a:spcBef>
              <a:spcAft>
                <a:spcPts val="0"/>
              </a:spcAft>
              <a:buSzPts val="2200"/>
              <a:buChar char="▪"/>
              <a:defRPr sz="2900"/>
            </a:lvl1pPr>
            <a:lvl2pPr marL="1219170" lvl="1" indent="-491054">
              <a:spcBef>
                <a:spcPts val="0"/>
              </a:spcBef>
              <a:spcAft>
                <a:spcPts val="0"/>
              </a:spcAft>
              <a:buSzPts val="2200"/>
              <a:buChar char="▫"/>
              <a:defRPr sz="2900"/>
            </a:lvl2pPr>
            <a:lvl3pPr marL="1828754" lvl="2" indent="-491054">
              <a:spcBef>
                <a:spcPts val="0"/>
              </a:spcBef>
              <a:spcAft>
                <a:spcPts val="0"/>
              </a:spcAft>
              <a:buSzPts val="2200"/>
              <a:buChar char="▫"/>
              <a:defRPr sz="2900"/>
            </a:lvl3pPr>
            <a:lvl4pPr marL="2438339" lvl="3" indent="-491054">
              <a:spcBef>
                <a:spcPts val="0"/>
              </a:spcBef>
              <a:spcAft>
                <a:spcPts val="0"/>
              </a:spcAft>
              <a:buSzPts val="2200"/>
              <a:buChar char="▫"/>
              <a:defRPr sz="2900"/>
            </a:lvl4pPr>
            <a:lvl5pPr marL="3047924" lvl="4" indent="-491054"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900"/>
            </a:lvl5pPr>
            <a:lvl6pPr marL="3657509" lvl="5" indent="-491054"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900"/>
            </a:lvl6pPr>
            <a:lvl7pPr marL="4267093" lvl="6" indent="-491054">
              <a:spcBef>
                <a:spcPts val="0"/>
              </a:spcBef>
              <a:spcAft>
                <a:spcPts val="0"/>
              </a:spcAft>
              <a:buSzPts val="2200"/>
              <a:buChar char="●"/>
              <a:defRPr sz="2900"/>
            </a:lvl7pPr>
            <a:lvl8pPr marL="4876678" lvl="7" indent="-491054">
              <a:spcBef>
                <a:spcPts val="0"/>
              </a:spcBef>
              <a:spcAft>
                <a:spcPts val="0"/>
              </a:spcAft>
              <a:buSzPts val="2200"/>
              <a:buChar char="○"/>
              <a:defRPr sz="2900"/>
            </a:lvl8pPr>
            <a:lvl9pPr marL="5486263" lvl="8" indent="-491054">
              <a:spcBef>
                <a:spcPts val="0"/>
              </a:spcBef>
              <a:spcAft>
                <a:spcPts val="0"/>
              </a:spcAft>
              <a:buSzPts val="2200"/>
              <a:buChar char="■"/>
              <a:defRPr sz="2900"/>
            </a:lvl9pPr>
          </a:lstStyle>
          <a:p>
            <a:endParaRPr/>
          </a:p>
        </p:txBody>
      </p:sp>
      <p:sp>
        <p:nvSpPr>
          <p:cNvPr id="48" name="Google Shape;48;p7"/>
          <p:cNvSpPr txBox="1">
            <a:spLocks noGrp="1"/>
          </p:cNvSpPr>
          <p:nvPr>
            <p:ph type="sldNum" idx="12"/>
          </p:nvPr>
        </p:nvSpPr>
        <p:spPr>
          <a:xfrm>
            <a:off x="11667200" y="5808300"/>
            <a:ext cx="524800" cy="5248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  <p:sp>
        <p:nvSpPr>
          <p:cNvPr id="49" name="Google Shape;49;p7"/>
          <p:cNvSpPr/>
          <p:nvPr/>
        </p:nvSpPr>
        <p:spPr>
          <a:xfrm>
            <a:off x="10591667" y="524567"/>
            <a:ext cx="1075600" cy="1075600"/>
          </a:xfrm>
          <a:prstGeom prst="rect">
            <a:avLst/>
          </a:prstGeom>
          <a:solidFill>
            <a:srgbClr val="FFFFFF">
              <a:alpha val="52690"/>
            </a:srgbClr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12700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3 columns">
  <p:cSld name="Title + 3 columns"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/>
          <p:nvPr/>
        </p:nvSpPr>
        <p:spPr>
          <a:xfrm>
            <a:off x="1694800" y="-100"/>
            <a:ext cx="104972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85750" dist="190500" dir="10800000" algn="bl" rotWithShape="0">
              <a:srgbClr val="000000">
                <a:alpha val="15000"/>
              </a:srgbClr>
            </a:outerShdw>
          </a:effectLst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52" name="Google Shape;52;p8"/>
          <p:cNvSpPr/>
          <p:nvPr/>
        </p:nvSpPr>
        <p:spPr>
          <a:xfrm>
            <a:off x="11667067" y="5808167"/>
            <a:ext cx="524800" cy="52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214313" dist="47625" dir="5400000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53" name="Google Shape;53;p8"/>
          <p:cNvSpPr/>
          <p:nvPr/>
        </p:nvSpPr>
        <p:spPr>
          <a:xfrm>
            <a:off x="1170000" y="524700"/>
            <a:ext cx="10497200" cy="10756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214313" dist="47625" dir="5400000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54" name="Google Shape;54;p8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8"/>
          <p:cNvSpPr txBox="1">
            <a:spLocks noGrp="1"/>
          </p:cNvSpPr>
          <p:nvPr>
            <p:ph type="body" idx="1"/>
          </p:nvPr>
        </p:nvSpPr>
        <p:spPr>
          <a:xfrm>
            <a:off x="2080233" y="1833633"/>
            <a:ext cx="3090000" cy="4499600"/>
          </a:xfrm>
          <a:prstGeom prst="rect">
            <a:avLst/>
          </a:prstGeom>
        </p:spPr>
        <p:txBody>
          <a:bodyPr spcFirstLastPara="1" wrap="square" lIns="121897" tIns="121897" rIns="121897" bIns="121897" anchor="t" anchorCtr="0">
            <a:noAutofit/>
          </a:bodyPr>
          <a:lstStyle>
            <a:lvl1pPr marL="609585" lvl="0" indent="-457189" rtl="0">
              <a:spcBef>
                <a:spcPts val="800"/>
              </a:spcBef>
              <a:spcAft>
                <a:spcPts val="0"/>
              </a:spcAft>
              <a:buSzPts val="1800"/>
              <a:buChar char="▪"/>
              <a:defRPr sz="2400"/>
            </a:lvl1pPr>
            <a:lvl2pPr marL="1219170" lvl="1" indent="-457189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2400"/>
            </a:lvl2pPr>
            <a:lvl3pPr marL="1828754" lvl="2" indent="-457189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2400"/>
            </a:lvl3pPr>
            <a:lvl4pPr marL="2438339" lvl="3" indent="-457189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2400"/>
            </a:lvl4pPr>
            <a:lvl5pPr marL="3047924" lvl="4" indent="-457189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2400"/>
            </a:lvl5pPr>
            <a:lvl6pPr marL="3657509" lvl="5" indent="-457189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400"/>
            </a:lvl6pPr>
            <a:lvl7pPr marL="4267093" lvl="6" indent="-457189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400"/>
            </a:lvl9pPr>
          </a:lstStyle>
          <a:p>
            <a:endParaRPr/>
          </a:p>
        </p:txBody>
      </p:sp>
      <p:sp>
        <p:nvSpPr>
          <p:cNvPr id="56" name="Google Shape;56;p8"/>
          <p:cNvSpPr txBox="1">
            <a:spLocks noGrp="1"/>
          </p:cNvSpPr>
          <p:nvPr>
            <p:ph type="body" idx="2"/>
          </p:nvPr>
        </p:nvSpPr>
        <p:spPr>
          <a:xfrm>
            <a:off x="5328700" y="1833633"/>
            <a:ext cx="3090000" cy="4499600"/>
          </a:xfrm>
          <a:prstGeom prst="rect">
            <a:avLst/>
          </a:prstGeom>
        </p:spPr>
        <p:txBody>
          <a:bodyPr spcFirstLastPara="1" wrap="square" lIns="121897" tIns="121897" rIns="121897" bIns="121897" anchor="t" anchorCtr="0">
            <a:noAutofit/>
          </a:bodyPr>
          <a:lstStyle>
            <a:lvl1pPr marL="609585" lvl="0" indent="-457189" rtl="0">
              <a:spcBef>
                <a:spcPts val="800"/>
              </a:spcBef>
              <a:spcAft>
                <a:spcPts val="0"/>
              </a:spcAft>
              <a:buSzPts val="1800"/>
              <a:buChar char="▪"/>
              <a:defRPr sz="2400"/>
            </a:lvl1pPr>
            <a:lvl2pPr marL="1219170" lvl="1" indent="-457189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2400"/>
            </a:lvl2pPr>
            <a:lvl3pPr marL="1828754" lvl="2" indent="-457189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2400"/>
            </a:lvl3pPr>
            <a:lvl4pPr marL="2438339" lvl="3" indent="-457189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2400"/>
            </a:lvl4pPr>
            <a:lvl5pPr marL="3047924" lvl="4" indent="-457189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2400"/>
            </a:lvl5pPr>
            <a:lvl6pPr marL="3657509" lvl="5" indent="-457189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400"/>
            </a:lvl6pPr>
            <a:lvl7pPr marL="4267093" lvl="6" indent="-457189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400"/>
            </a:lvl9pPr>
          </a:lstStyle>
          <a:p>
            <a:endParaRPr/>
          </a:p>
        </p:txBody>
      </p:sp>
      <p:sp>
        <p:nvSpPr>
          <p:cNvPr id="57" name="Google Shape;57;p8"/>
          <p:cNvSpPr txBox="1">
            <a:spLocks noGrp="1"/>
          </p:cNvSpPr>
          <p:nvPr>
            <p:ph type="body" idx="3"/>
          </p:nvPr>
        </p:nvSpPr>
        <p:spPr>
          <a:xfrm>
            <a:off x="8577165" y="1833633"/>
            <a:ext cx="3090000" cy="4499600"/>
          </a:xfrm>
          <a:prstGeom prst="rect">
            <a:avLst/>
          </a:prstGeom>
        </p:spPr>
        <p:txBody>
          <a:bodyPr spcFirstLastPara="1" wrap="square" lIns="121897" tIns="121897" rIns="121897" bIns="121897" anchor="t" anchorCtr="0">
            <a:noAutofit/>
          </a:bodyPr>
          <a:lstStyle>
            <a:lvl1pPr marL="609585" lvl="0" indent="-457189" rtl="0">
              <a:spcBef>
                <a:spcPts val="800"/>
              </a:spcBef>
              <a:spcAft>
                <a:spcPts val="0"/>
              </a:spcAft>
              <a:buSzPts val="1800"/>
              <a:buChar char="▪"/>
              <a:defRPr sz="2400"/>
            </a:lvl1pPr>
            <a:lvl2pPr marL="1219170" lvl="1" indent="-457189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2400"/>
            </a:lvl2pPr>
            <a:lvl3pPr marL="1828754" lvl="2" indent="-457189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2400"/>
            </a:lvl3pPr>
            <a:lvl4pPr marL="2438339" lvl="3" indent="-457189" rtl="0">
              <a:spcBef>
                <a:spcPts val="0"/>
              </a:spcBef>
              <a:spcAft>
                <a:spcPts val="0"/>
              </a:spcAft>
              <a:buSzPts val="1800"/>
              <a:buChar char="▫"/>
              <a:defRPr sz="2400"/>
            </a:lvl4pPr>
            <a:lvl5pPr marL="3047924" lvl="4" indent="-457189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2400"/>
            </a:lvl5pPr>
            <a:lvl6pPr marL="3657509" lvl="5" indent="-457189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400"/>
            </a:lvl6pPr>
            <a:lvl7pPr marL="4267093" lvl="6" indent="-457189" rtl="0">
              <a:spcBef>
                <a:spcPts val="0"/>
              </a:spcBef>
              <a:spcAft>
                <a:spcPts val="0"/>
              </a:spcAft>
              <a:buSzPts val="1800"/>
              <a:buChar char="●"/>
              <a:defRPr sz="2400"/>
            </a:lvl7pPr>
            <a:lvl8pPr marL="4876678" lvl="7" indent="-457189" rtl="0">
              <a:spcBef>
                <a:spcPts val="0"/>
              </a:spcBef>
              <a:spcAft>
                <a:spcPts val="0"/>
              </a:spcAft>
              <a:buSzPts val="1800"/>
              <a:buChar char="○"/>
              <a:defRPr sz="2400"/>
            </a:lvl8pPr>
            <a:lvl9pPr marL="5486263" lvl="8" indent="-457189" rtl="0">
              <a:spcBef>
                <a:spcPts val="0"/>
              </a:spcBef>
              <a:spcAft>
                <a:spcPts val="0"/>
              </a:spcAft>
              <a:buSzPts val="1800"/>
              <a:buChar char="■"/>
              <a:defRPr sz="2400"/>
            </a:lvl9pPr>
          </a:lstStyle>
          <a:p>
            <a:endParaRPr/>
          </a:p>
        </p:txBody>
      </p:sp>
      <p:sp>
        <p:nvSpPr>
          <p:cNvPr id="58" name="Google Shape;58;p8"/>
          <p:cNvSpPr txBox="1">
            <a:spLocks noGrp="1"/>
          </p:cNvSpPr>
          <p:nvPr>
            <p:ph type="sldNum" idx="12"/>
          </p:nvPr>
        </p:nvSpPr>
        <p:spPr>
          <a:xfrm>
            <a:off x="11667200" y="5808300"/>
            <a:ext cx="524800" cy="5248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  <p:sp>
        <p:nvSpPr>
          <p:cNvPr id="59" name="Google Shape;59;p8"/>
          <p:cNvSpPr/>
          <p:nvPr/>
        </p:nvSpPr>
        <p:spPr>
          <a:xfrm>
            <a:off x="10591667" y="524567"/>
            <a:ext cx="1075600" cy="1075600"/>
          </a:xfrm>
          <a:prstGeom prst="rect">
            <a:avLst/>
          </a:prstGeom>
          <a:solidFill>
            <a:srgbClr val="FFFFFF">
              <a:alpha val="52690"/>
            </a:srgbClr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930161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 only">
    <p:spTree>
      <p:nvGrpSpPr>
        <p:cNvPr id="1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9"/>
          <p:cNvSpPr/>
          <p:nvPr/>
        </p:nvSpPr>
        <p:spPr>
          <a:xfrm>
            <a:off x="1694800" y="-100"/>
            <a:ext cx="104972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85750" dist="190500" dir="10800000" algn="bl" rotWithShape="0">
              <a:srgbClr val="000000">
                <a:alpha val="15000"/>
              </a:srgbClr>
            </a:outerShdw>
          </a:effectLst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62" name="Google Shape;62;p9"/>
          <p:cNvSpPr/>
          <p:nvPr/>
        </p:nvSpPr>
        <p:spPr>
          <a:xfrm>
            <a:off x="11667067" y="5808167"/>
            <a:ext cx="524800" cy="524800"/>
          </a:xfrm>
          <a:prstGeom prst="rect">
            <a:avLst/>
          </a:prstGeom>
          <a:solidFill>
            <a:srgbClr val="FFB000"/>
          </a:solidFill>
          <a:ln>
            <a:noFill/>
          </a:ln>
          <a:effectLst>
            <a:outerShdw blurRad="214313" dist="47625" dir="5400000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63" name="Google Shape;63;p9"/>
          <p:cNvSpPr/>
          <p:nvPr/>
        </p:nvSpPr>
        <p:spPr>
          <a:xfrm>
            <a:off x="1170000" y="524700"/>
            <a:ext cx="10497200" cy="10756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214313" dist="47625" dir="5400000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64" name="Google Shape;64;p9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9"/>
          <p:cNvSpPr txBox="1">
            <a:spLocks noGrp="1"/>
          </p:cNvSpPr>
          <p:nvPr>
            <p:ph type="sldNum" idx="12"/>
          </p:nvPr>
        </p:nvSpPr>
        <p:spPr>
          <a:xfrm>
            <a:off x="11667200" y="5808300"/>
            <a:ext cx="524800" cy="5248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  <p:sp>
        <p:nvSpPr>
          <p:cNvPr id="66" name="Google Shape;66;p9"/>
          <p:cNvSpPr/>
          <p:nvPr/>
        </p:nvSpPr>
        <p:spPr>
          <a:xfrm>
            <a:off x="10591667" y="524567"/>
            <a:ext cx="1075600" cy="1075600"/>
          </a:xfrm>
          <a:prstGeom prst="rect">
            <a:avLst/>
          </a:prstGeom>
          <a:solidFill>
            <a:srgbClr val="FFFFFF">
              <a:alpha val="52690"/>
            </a:srgbClr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74115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"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0"/>
          <p:cNvSpPr/>
          <p:nvPr/>
        </p:nvSpPr>
        <p:spPr>
          <a:xfrm>
            <a:off x="1694800" y="-100"/>
            <a:ext cx="104972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85750" dist="190500" dir="10800000" algn="bl" rotWithShape="0">
              <a:srgbClr val="000000">
                <a:alpha val="15000"/>
              </a:srgbClr>
            </a:outerShdw>
          </a:effectLst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69" name="Google Shape;69;p10"/>
          <p:cNvSpPr/>
          <p:nvPr/>
        </p:nvSpPr>
        <p:spPr>
          <a:xfrm>
            <a:off x="11667067" y="5808167"/>
            <a:ext cx="524800" cy="524800"/>
          </a:xfrm>
          <a:prstGeom prst="rect">
            <a:avLst/>
          </a:prstGeom>
          <a:solidFill>
            <a:srgbClr val="FFB000"/>
          </a:solidFill>
          <a:ln>
            <a:noFill/>
          </a:ln>
          <a:effectLst>
            <a:outerShdw blurRad="214313" dist="47625" dir="5400000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70" name="Google Shape;70;p10"/>
          <p:cNvSpPr/>
          <p:nvPr/>
        </p:nvSpPr>
        <p:spPr>
          <a:xfrm>
            <a:off x="1170000" y="5808167"/>
            <a:ext cx="9972400" cy="5248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214313" dist="47625" dir="5400000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71" name="Google Shape;71;p10"/>
          <p:cNvSpPr txBox="1">
            <a:spLocks noGrp="1"/>
          </p:cNvSpPr>
          <p:nvPr>
            <p:ph type="body" idx="1"/>
          </p:nvPr>
        </p:nvSpPr>
        <p:spPr>
          <a:xfrm>
            <a:off x="1576267" y="5808267"/>
            <a:ext cx="9566000" cy="524800"/>
          </a:xfrm>
          <a:prstGeom prst="rect">
            <a:avLst/>
          </a:prstGeom>
        </p:spPr>
        <p:txBody>
          <a:bodyPr spcFirstLastPara="1" wrap="square" lIns="121897" tIns="121897" rIns="121897" bIns="121897" anchor="ctr" anchorCtr="0">
            <a:noAutofit/>
          </a:bodyPr>
          <a:lstStyle>
            <a:lvl1pPr marL="609585" lvl="0" indent="-304792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600"/>
              <a:buNone/>
              <a:defRPr sz="2100">
                <a:solidFill>
                  <a:srgbClr val="FFFFFF"/>
                </a:solidFill>
              </a:defRPr>
            </a:lvl1pPr>
          </a:lstStyle>
          <a:p>
            <a:endParaRPr/>
          </a:p>
        </p:txBody>
      </p:sp>
      <p:sp>
        <p:nvSpPr>
          <p:cNvPr id="72" name="Google Shape;72;p10"/>
          <p:cNvSpPr txBox="1">
            <a:spLocks noGrp="1"/>
          </p:cNvSpPr>
          <p:nvPr>
            <p:ph type="sldNum" idx="12"/>
          </p:nvPr>
        </p:nvSpPr>
        <p:spPr>
          <a:xfrm>
            <a:off x="11667200" y="5808300"/>
            <a:ext cx="524800" cy="5248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  <p:sp>
        <p:nvSpPr>
          <p:cNvPr id="73" name="Google Shape;73;p10"/>
          <p:cNvSpPr/>
          <p:nvPr/>
        </p:nvSpPr>
        <p:spPr>
          <a:xfrm>
            <a:off x="10617600" y="5808167"/>
            <a:ext cx="524800" cy="524800"/>
          </a:xfrm>
          <a:prstGeom prst="rect">
            <a:avLst/>
          </a:prstGeom>
          <a:solidFill>
            <a:srgbClr val="FFFFFF">
              <a:alpha val="52690"/>
            </a:srgbClr>
          </a:solidFill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5297013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1"/>
          <p:cNvSpPr/>
          <p:nvPr/>
        </p:nvSpPr>
        <p:spPr>
          <a:xfrm>
            <a:off x="1694800" y="-100"/>
            <a:ext cx="104972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85750" dist="190500" dir="10800000" algn="bl" rotWithShape="0">
              <a:srgbClr val="000000">
                <a:alpha val="15000"/>
              </a:srgbClr>
            </a:outerShdw>
          </a:effectLst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76" name="Google Shape;76;p11"/>
          <p:cNvSpPr/>
          <p:nvPr/>
        </p:nvSpPr>
        <p:spPr>
          <a:xfrm>
            <a:off x="11667067" y="5808167"/>
            <a:ext cx="524800" cy="524800"/>
          </a:xfrm>
          <a:prstGeom prst="rect">
            <a:avLst/>
          </a:prstGeom>
          <a:solidFill>
            <a:srgbClr val="FFB000"/>
          </a:solidFill>
          <a:ln>
            <a:noFill/>
          </a:ln>
          <a:effectLst>
            <a:outerShdw blurRad="214313" dist="47625" dir="5400000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77" name="Google Shape;77;p11"/>
          <p:cNvSpPr txBox="1">
            <a:spLocks noGrp="1"/>
          </p:cNvSpPr>
          <p:nvPr>
            <p:ph type="sldNum" idx="12"/>
          </p:nvPr>
        </p:nvSpPr>
        <p:spPr>
          <a:xfrm>
            <a:off x="11667200" y="5808300"/>
            <a:ext cx="524800" cy="5248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6448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with icon space">
  <p:cSld name="Blank with icon space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2"/>
          <p:cNvSpPr/>
          <p:nvPr/>
        </p:nvSpPr>
        <p:spPr>
          <a:xfrm>
            <a:off x="1694800" y="-100"/>
            <a:ext cx="104972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85750" dist="190500" dir="10800000" algn="bl" rotWithShape="0">
              <a:srgbClr val="000000">
                <a:alpha val="15000"/>
              </a:srgbClr>
            </a:outerShdw>
          </a:effectLst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80" name="Google Shape;80;p12"/>
          <p:cNvSpPr/>
          <p:nvPr/>
        </p:nvSpPr>
        <p:spPr>
          <a:xfrm>
            <a:off x="11667067" y="5808167"/>
            <a:ext cx="524800" cy="524800"/>
          </a:xfrm>
          <a:prstGeom prst="rect">
            <a:avLst/>
          </a:prstGeom>
          <a:solidFill>
            <a:srgbClr val="FFB000"/>
          </a:solidFill>
          <a:ln>
            <a:noFill/>
          </a:ln>
          <a:effectLst>
            <a:outerShdw blurRad="214313" dist="47625" dir="5400000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81" name="Google Shape;81;p12"/>
          <p:cNvSpPr txBox="1">
            <a:spLocks noGrp="1"/>
          </p:cNvSpPr>
          <p:nvPr>
            <p:ph type="sldNum" idx="12"/>
          </p:nvPr>
        </p:nvSpPr>
        <p:spPr>
          <a:xfrm>
            <a:off x="11667200" y="5808300"/>
            <a:ext cx="524800" cy="5248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  <p:sp>
        <p:nvSpPr>
          <p:cNvPr id="82" name="Google Shape;82;p12"/>
          <p:cNvSpPr/>
          <p:nvPr/>
        </p:nvSpPr>
        <p:spPr>
          <a:xfrm>
            <a:off x="1157000" y="524567"/>
            <a:ext cx="1075600" cy="10756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214313" dist="47625" dir="5400000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6977573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Full background image">
  <p:cSld name="Full background image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3"/>
          <p:cNvSpPr/>
          <p:nvPr/>
        </p:nvSpPr>
        <p:spPr>
          <a:xfrm>
            <a:off x="10497200" y="-100"/>
            <a:ext cx="1694800" cy="6858000"/>
          </a:xfrm>
          <a:prstGeom prst="rect">
            <a:avLst/>
          </a:prstGeom>
          <a:solidFill>
            <a:srgbClr val="FFFFFF"/>
          </a:solidFill>
          <a:ln>
            <a:noFill/>
          </a:ln>
          <a:effectLst>
            <a:outerShdw blurRad="285750" dist="190500" dir="10800000" algn="bl" rotWithShape="0">
              <a:srgbClr val="000000">
                <a:alpha val="15000"/>
              </a:srgbClr>
            </a:outerShdw>
          </a:effectLst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85" name="Google Shape;85;p13"/>
          <p:cNvSpPr/>
          <p:nvPr/>
        </p:nvSpPr>
        <p:spPr>
          <a:xfrm>
            <a:off x="11667067" y="5808167"/>
            <a:ext cx="524800" cy="524800"/>
          </a:xfrm>
          <a:prstGeom prst="rect">
            <a:avLst/>
          </a:prstGeom>
          <a:solidFill>
            <a:srgbClr val="FFB000"/>
          </a:solidFill>
          <a:ln>
            <a:noFill/>
          </a:ln>
          <a:effectLst>
            <a:outerShdw blurRad="214313" dist="47625" dir="5400000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121897" tIns="121897" rIns="121897" bIns="121897" anchor="ctr" anchorCtr="0">
            <a:noAutofit/>
          </a:bodyPr>
          <a:lstStyle/>
          <a:p>
            <a:pPr defTabSz="914400">
              <a:buClr>
                <a:srgbClr val="000000"/>
              </a:buClr>
              <a:buFont typeface="Arial"/>
              <a:buNone/>
            </a:pPr>
            <a:endParaRPr kern="0">
              <a:solidFill>
                <a:srgbClr val="000000"/>
              </a:solidFill>
              <a:cs typeface="Arial"/>
              <a:sym typeface="Arial"/>
            </a:endParaRPr>
          </a:p>
        </p:txBody>
      </p:sp>
      <p:sp>
        <p:nvSpPr>
          <p:cNvPr id="86" name="Google Shape;86;p13"/>
          <p:cNvSpPr txBox="1">
            <a:spLocks noGrp="1"/>
          </p:cNvSpPr>
          <p:nvPr>
            <p:ph type="sldNum" idx="12"/>
          </p:nvPr>
        </p:nvSpPr>
        <p:spPr>
          <a:xfrm>
            <a:off x="11667200" y="5808300"/>
            <a:ext cx="524800" cy="524800"/>
          </a:xfrm>
          <a:prstGeom prst="rect">
            <a:avLst/>
          </a:prstGeom>
          <a:solidFill>
            <a:schemeClr val="accent1"/>
          </a:solidFill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fld id="{00000000-1234-1234-1234-123412341234}" type="slidenum">
              <a:rPr lang="en" smtClean="0">
                <a:solidFill>
                  <a:srgbClr val="FFFFFF"/>
                </a:solidFill>
              </a:rPr>
              <a:pPr/>
              <a:t>‹#›</a:t>
            </a:fld>
            <a:endParaRPr lang="en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295776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41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78" indent="0" algn="ctr">
              <a:buNone/>
              <a:defRPr sz="2000"/>
            </a:lvl2pPr>
            <a:lvl3pPr marL="914354" indent="0" algn="ctr">
              <a:buNone/>
              <a:defRPr sz="1900"/>
            </a:lvl3pPr>
            <a:lvl4pPr marL="1371532" indent="0" algn="ctr">
              <a:buNone/>
              <a:defRPr sz="1600"/>
            </a:lvl4pPr>
            <a:lvl5pPr marL="1828709" indent="0" algn="ctr">
              <a:buNone/>
              <a:defRPr sz="1600"/>
            </a:lvl5pPr>
            <a:lvl6pPr marL="2285886" indent="0" algn="ctr">
              <a:buNone/>
              <a:defRPr sz="1600"/>
            </a:lvl6pPr>
            <a:lvl7pPr marL="2743062" indent="0" algn="ctr">
              <a:buNone/>
              <a:defRPr sz="1600"/>
            </a:lvl7pPr>
            <a:lvl8pPr marL="3200240" indent="0" algn="ctr">
              <a:buNone/>
              <a:defRPr sz="1600"/>
            </a:lvl8pPr>
            <a:lvl9pPr marL="3657418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838200" y="6356356"/>
            <a:ext cx="2743200" cy="365125"/>
          </a:xfrm>
          <a:prstGeom prst="rect">
            <a:avLst/>
          </a:prstGeom>
        </p:spPr>
        <p:txBody>
          <a:bodyPr lIns="91438" tIns="45719" rIns="91438" bIns="45719"/>
          <a:lstStyle/>
          <a:p>
            <a:pPr defTabSz="914354">
              <a:buFont typeface="Arial"/>
              <a:buNone/>
              <a:defRPr/>
            </a:pPr>
            <a:fld id="{D76B83FC-9E2A-4602-9D6B-7CB7A5D46DDC}" type="datetime1">
              <a:rPr lang="ru-RU" sz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cs typeface="Arial"/>
                <a:sym typeface="Arial"/>
              </a:rPr>
              <a:pPr defTabSz="914354">
                <a:buFont typeface="Arial"/>
                <a:buNone/>
                <a:defRPr/>
              </a:pPr>
              <a:t>08.02.2022</a:t>
            </a:fld>
            <a:endParaRPr lang="ru-RU" sz="1200">
              <a:solidFill>
                <a:prstClr val="black">
                  <a:tint val="75000"/>
                </a:prstClr>
              </a:solidFill>
              <a:latin typeface="Calibri" panose="020F0502020204030204"/>
              <a:cs typeface="Arial"/>
              <a:sym typeface="Arial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038600" y="6356356"/>
            <a:ext cx="4114800" cy="365125"/>
          </a:xfrm>
          <a:prstGeom prst="rect">
            <a:avLst/>
          </a:prstGeom>
        </p:spPr>
        <p:txBody>
          <a:bodyPr lIns="91438" tIns="45719" rIns="91438" bIns="45719"/>
          <a:lstStyle/>
          <a:p>
            <a:pPr algn="ctr" defTabSz="914354">
              <a:buFont typeface="Arial"/>
              <a:buNone/>
              <a:defRPr/>
            </a:pPr>
            <a:endParaRPr lang="ru-RU" sz="1200">
              <a:solidFill>
                <a:prstClr val="black">
                  <a:tint val="75000"/>
                </a:prstClr>
              </a:solidFill>
              <a:latin typeface="Calibri" panose="020F0502020204030204"/>
              <a:cs typeface="Arial"/>
              <a:sym typeface="Arial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algn="r" defTabSz="914354">
              <a:buClrTx/>
              <a:defRPr/>
            </a:pPr>
            <a:fld id="{6D48EF8C-AE77-4412-BF40-D8A2B39CC2CF}" type="slidenum">
              <a:rPr lang="ru-RU" sz="1200" b="0" kern="1200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  <a:ea typeface="+mn-ea"/>
                <a:cs typeface="+mn-cs"/>
              </a:rPr>
              <a:pPr algn="r" defTabSz="914354">
                <a:buClrTx/>
                <a:defRPr/>
              </a:pPr>
              <a:t>‹#›</a:t>
            </a:fld>
            <a:endParaRPr lang="ru-RU" sz="1200" b="0" kern="1200">
              <a:solidFill>
                <a:prstClr val="black">
                  <a:tint val="75000"/>
                </a:prstClr>
              </a:solidFill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225188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7"/>
            <a:ext cx="9144000" cy="1655763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89" indent="0" algn="ctr">
              <a:buNone/>
              <a:defRPr sz="2000"/>
            </a:lvl2pPr>
            <a:lvl3pPr marL="914377" indent="0" algn="ctr">
              <a:buNone/>
              <a:defRPr sz="1800"/>
            </a:lvl3pPr>
            <a:lvl4pPr marL="1371566" indent="0" algn="ctr">
              <a:buNone/>
              <a:defRPr sz="1600"/>
            </a:lvl4pPr>
            <a:lvl5pPr marL="1828754" indent="0" algn="ctr">
              <a:buNone/>
              <a:defRPr sz="1600"/>
            </a:lvl5pPr>
            <a:lvl6pPr marL="2285943" indent="0" algn="ctr">
              <a:buNone/>
              <a:defRPr sz="1600"/>
            </a:lvl6pPr>
            <a:lvl7pPr marL="2743131" indent="0" algn="ctr">
              <a:buNone/>
              <a:defRPr sz="1600"/>
            </a:lvl7pPr>
            <a:lvl8pPr marL="3200320" indent="0" algn="ctr">
              <a:buNone/>
              <a:defRPr sz="1600"/>
            </a:lvl8pPr>
            <a:lvl9pPr marL="3657509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>
              <a:defRPr/>
            </a:pPr>
            <a:fld id="{D76B83FC-9E2A-4602-9D6B-7CB7A5D46DD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77771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>
              <a:defRPr/>
            </a:pPr>
            <a:fld id="{6D12CB95-194F-4112-B6D9-ED045BE6087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91748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89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77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6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5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4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31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2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09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>
              <a:defRPr/>
            </a:pPr>
            <a:fld id="{8D1A93ED-4931-41B4-8CA2-C0E60E6700FE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9256500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9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>
              <a:defRPr/>
            </a:pPr>
            <a:fld id="{9145D4B7-F9E5-46A3-B370-D65D36B452E3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522330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89" indent="0">
              <a:buNone/>
              <a:defRPr sz="2000" b="1"/>
            </a:lvl2pPr>
            <a:lvl3pPr marL="914377" indent="0">
              <a:buNone/>
              <a:defRPr sz="1800" b="1"/>
            </a:lvl3pPr>
            <a:lvl4pPr marL="1371566" indent="0">
              <a:buNone/>
              <a:defRPr sz="1600" b="1"/>
            </a:lvl4pPr>
            <a:lvl5pPr marL="1828754" indent="0">
              <a:buNone/>
              <a:defRPr sz="1600" b="1"/>
            </a:lvl5pPr>
            <a:lvl6pPr marL="2285943" indent="0">
              <a:buNone/>
              <a:defRPr sz="1600" b="1"/>
            </a:lvl6pPr>
            <a:lvl7pPr marL="2743131" indent="0">
              <a:buNone/>
              <a:defRPr sz="1600" b="1"/>
            </a:lvl7pPr>
            <a:lvl8pPr marL="3200320" indent="0">
              <a:buNone/>
              <a:defRPr sz="1600" b="1"/>
            </a:lvl8pPr>
            <a:lvl9pPr marL="3657509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>
              <a:defRPr/>
            </a:pPr>
            <a:fld id="{9E70F072-1C49-4671-8574-97D058EEB46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8543091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>
              <a:defRPr/>
            </a:pPr>
            <a:fld id="{8EEB9A1F-F8D8-4877-B719-EDF6A378381F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237443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>
              <a:defRPr/>
            </a:pPr>
            <a:fld id="{57441E83-8987-45BD-9C74-0B6A88B2A24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626298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>
              <a:defRPr/>
            </a:pPr>
            <a:fld id="{06F14954-94D0-4144-9BEE-C3F51F7F0E6C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531840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189" indent="0">
              <a:buNone/>
              <a:defRPr sz="2800"/>
            </a:lvl2pPr>
            <a:lvl3pPr marL="914377" indent="0">
              <a:buNone/>
              <a:defRPr sz="2400"/>
            </a:lvl3pPr>
            <a:lvl4pPr marL="1371566" indent="0">
              <a:buNone/>
              <a:defRPr sz="2000"/>
            </a:lvl4pPr>
            <a:lvl5pPr marL="1828754" indent="0">
              <a:buNone/>
              <a:defRPr sz="2000"/>
            </a:lvl5pPr>
            <a:lvl6pPr marL="2285943" indent="0">
              <a:buNone/>
              <a:defRPr sz="2000"/>
            </a:lvl6pPr>
            <a:lvl7pPr marL="2743131" indent="0">
              <a:buNone/>
              <a:defRPr sz="2000"/>
            </a:lvl7pPr>
            <a:lvl8pPr marL="3200320" indent="0">
              <a:buNone/>
              <a:defRPr sz="2000"/>
            </a:lvl8pPr>
            <a:lvl9pPr marL="3657509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1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89" indent="0">
              <a:buNone/>
              <a:defRPr sz="1400"/>
            </a:lvl2pPr>
            <a:lvl3pPr marL="914377" indent="0">
              <a:buNone/>
              <a:defRPr sz="1200"/>
            </a:lvl3pPr>
            <a:lvl4pPr marL="1371566" indent="0">
              <a:buNone/>
              <a:defRPr sz="1000"/>
            </a:lvl4pPr>
            <a:lvl5pPr marL="1828754" indent="0">
              <a:buNone/>
              <a:defRPr sz="1000"/>
            </a:lvl5pPr>
            <a:lvl6pPr marL="2285943" indent="0">
              <a:buNone/>
              <a:defRPr sz="1000"/>
            </a:lvl6pPr>
            <a:lvl7pPr marL="2743131" indent="0">
              <a:buNone/>
              <a:defRPr sz="1000"/>
            </a:lvl7pPr>
            <a:lvl8pPr marL="3200320" indent="0">
              <a:buNone/>
              <a:defRPr sz="1000"/>
            </a:lvl8pPr>
            <a:lvl9pPr marL="3657509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>
              <a:defRPr/>
            </a:pPr>
            <a:fld id="{A792FA2C-4212-4E73-BF7F-DA9B524372F7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9692696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>
              <a:defRPr/>
            </a:pPr>
            <a:fld id="{AD52D4C0-7BB9-4972-B456-6091936A072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817138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1" y="365126"/>
            <a:ext cx="2628900" cy="581183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1" y="365126"/>
            <a:ext cx="7734300" cy="581183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914377">
              <a:defRPr/>
            </a:pPr>
            <a:fld id="{6D8EE6BC-3CC5-4CEA-8860-0CC700BC525D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377"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914377"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914377"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67897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5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Barlow"/>
              <a:buNone/>
              <a:defRPr sz="2400" b="1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Barlow"/>
              <a:buNone/>
              <a:defRPr sz="2400" b="1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Barlow"/>
              <a:buNone/>
              <a:defRPr sz="2400" b="1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Barlow"/>
              <a:buNone/>
              <a:defRPr sz="2400" b="1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Barlow"/>
              <a:buNone/>
              <a:defRPr sz="2400" b="1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Barlow"/>
              <a:buNone/>
              <a:defRPr sz="2400" b="1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Barlow"/>
              <a:buNone/>
              <a:defRPr sz="2400" b="1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Barlow"/>
              <a:buNone/>
              <a:defRPr sz="2400" b="1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Barlow"/>
              <a:buNone/>
              <a:defRPr sz="2400" b="1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2075108" y="1798855"/>
            <a:ext cx="9447600" cy="3918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t" anchorCtr="0">
            <a:noAutofit/>
          </a:bodyPr>
          <a:lstStyle>
            <a:lvl1pPr marL="457200" lvl="0" indent="-393700"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Barlow"/>
              <a:buChar char="▪"/>
              <a:defRPr sz="2600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marL="914400" lvl="1" indent="-3937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Barlow"/>
              <a:buChar char="▫"/>
              <a:defRPr sz="2600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marL="1371600" lvl="2" indent="-39370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600"/>
              <a:buFont typeface="Barlow"/>
              <a:buChar char="▫"/>
              <a:defRPr sz="2600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marL="1828800" lvl="3" indent="-3937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Barlow"/>
              <a:buChar char="▫"/>
              <a:defRPr sz="2600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marL="2286000" lvl="4" indent="-3937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Barlow"/>
              <a:buChar char="○"/>
              <a:defRPr sz="2600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marL="2743200" lvl="5" indent="-3937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Barlow"/>
              <a:buChar char="■"/>
              <a:defRPr sz="2600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marL="3200400" lvl="6" indent="-3937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Barlow"/>
              <a:buChar char="●"/>
              <a:defRPr sz="2600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marL="3657600" lvl="7" indent="-3937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Barlow"/>
              <a:buChar char="○"/>
              <a:defRPr sz="2600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marL="4114800" lvl="8" indent="-3937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Barlow"/>
              <a:buChar char="■"/>
              <a:defRPr sz="2600">
                <a:solidFill>
                  <a:schemeClr val="dk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11667200" y="5808300"/>
            <a:ext cx="524800" cy="52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897" tIns="121897" rIns="121897" bIns="121897" anchor="ctr" anchorCtr="0">
            <a:noAutofit/>
          </a:bodyPr>
          <a:lstStyle>
            <a:lvl1pPr lvl="0" algn="ctr">
              <a:buNone/>
              <a:defRPr sz="1600" b="1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1pPr>
            <a:lvl2pPr lvl="1" algn="ctr">
              <a:buNone/>
              <a:defRPr sz="1600" b="1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2pPr>
            <a:lvl3pPr lvl="2" algn="ctr">
              <a:buNone/>
              <a:defRPr sz="1600" b="1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3pPr>
            <a:lvl4pPr lvl="3" algn="ctr">
              <a:buNone/>
              <a:defRPr sz="1600" b="1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4pPr>
            <a:lvl5pPr lvl="4" algn="ctr">
              <a:buNone/>
              <a:defRPr sz="1600" b="1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5pPr>
            <a:lvl6pPr lvl="5" algn="ctr">
              <a:buNone/>
              <a:defRPr sz="1600" b="1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6pPr>
            <a:lvl7pPr lvl="6" algn="ctr">
              <a:buNone/>
              <a:defRPr sz="1600" b="1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7pPr>
            <a:lvl8pPr lvl="7" algn="ctr">
              <a:buNone/>
              <a:defRPr sz="1600" b="1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8pPr>
            <a:lvl9pPr lvl="8" algn="ctr">
              <a:buNone/>
              <a:defRPr sz="1600" b="1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defRPr>
            </a:lvl9pPr>
          </a:lstStyle>
          <a:p>
            <a:pPr defTabSz="914400">
              <a:buClr>
                <a:srgbClr val="000000"/>
              </a:buClr>
              <a:buFont typeface="Arial"/>
              <a:buNone/>
            </a:pPr>
            <a:fld id="{00000000-1234-1234-1234-123412341234}" type="slidenum">
              <a:rPr lang="en" kern="0" smtClean="0">
                <a:solidFill>
                  <a:srgbClr val="FFFFFF"/>
                </a:solidFill>
              </a:rPr>
              <a:pPr defTabSz="914400">
                <a:buClr>
                  <a:srgbClr val="000000"/>
                </a:buClr>
                <a:buFont typeface="Arial"/>
                <a:buNone/>
              </a:pPr>
              <a:t>‹#›</a:t>
            </a:fld>
            <a:endParaRPr lang="en" kern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7655657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  <p:sldLayoutId id="2147483722" r:id="rId12"/>
    <p:sldLayoutId id="2147483723" r:id="rId13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9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4683066-7D9F-4091-8996-C7C64A359FF1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08.02.2022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6D48EF8C-AE77-4412-BF40-D8A2B39CC2CF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17209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  <p:sldLayoutId id="2147483727" r:id="rId3"/>
    <p:sldLayoutId id="2147483728" r:id="rId4"/>
    <p:sldLayoutId id="2147483729" r:id="rId5"/>
    <p:sldLayoutId id="2147483730" r:id="rId6"/>
    <p:sldLayoutId id="2147483731" r:id="rId7"/>
    <p:sldLayoutId id="2147483732" r:id="rId8"/>
    <p:sldLayoutId id="2147483733" r:id="rId9"/>
    <p:sldLayoutId id="2147483734" r:id="rId10"/>
    <p:sldLayoutId id="2147483735" r:id="rId11"/>
  </p:sldLayoutIdLst>
  <p:hf hdr="0" ftr="0" dt="0"/>
  <p:txStyles>
    <p:titleStyle>
      <a:lvl1pPr algn="l" defTabSz="914377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4" indent="-228594" algn="l" defTabSz="914377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8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71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60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49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37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26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14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03" indent="-228594" algn="l" defTabSz="914377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77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66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54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43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31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20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09" algn="l" defTabSz="914377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tmp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mp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1"/>
          <p:cNvSpPr>
            <a:spLocks noGrp="1"/>
          </p:cNvSpPr>
          <p:nvPr>
            <p:ph type="ctrTitle"/>
          </p:nvPr>
        </p:nvSpPr>
        <p:spPr>
          <a:xfrm>
            <a:off x="2200940" y="4571983"/>
            <a:ext cx="7825562" cy="522781"/>
          </a:xfrm>
        </p:spPr>
        <p:txBody>
          <a:bodyPr>
            <a:normAutofit fontScale="90000"/>
          </a:bodyPr>
          <a:lstStyle/>
          <a:p>
            <a:r>
              <a:rPr lang="ru-RU" sz="3200" b="1" dirty="0" smtClean="0">
                <a:solidFill>
                  <a:srgbClr val="E2D892"/>
                </a:solidFill>
                <a:latin typeface="Century Gothic" panose="020B0502020202020204" pitchFamily="34" charset="0"/>
              </a:rPr>
              <a:t>Стратегическое мышление в проектах</a:t>
            </a:r>
            <a:endParaRPr lang="ru-RU" sz="3200" b="1" dirty="0">
              <a:solidFill>
                <a:srgbClr val="E2D892"/>
              </a:solidFill>
              <a:latin typeface="Century Gothic" panose="020B0502020202020204" pitchFamily="34" charset="0"/>
            </a:endParaRP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2083386" y="5094762"/>
            <a:ext cx="8094689" cy="0"/>
          </a:xfrm>
          <a:prstGeom prst="line">
            <a:avLst/>
          </a:prstGeom>
          <a:ln w="19050">
            <a:solidFill>
              <a:srgbClr val="E2D89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Прямоугольник 14"/>
          <p:cNvSpPr/>
          <p:nvPr/>
        </p:nvSpPr>
        <p:spPr>
          <a:xfrm>
            <a:off x="2846811" y="5445763"/>
            <a:ext cx="654504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ru-RU" sz="1800" smtClean="0">
                <a:solidFill>
                  <a:prstClr val="white"/>
                </a:solidFill>
                <a:latin typeface="Century Gothic" panose="020B0502020202020204" pitchFamily="34" charset="0"/>
              </a:rPr>
              <a:t>Стратегия управления </a:t>
            </a:r>
            <a:r>
              <a:rPr lang="ru-RU" sz="1800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проектами</a:t>
            </a:r>
            <a:endParaRPr lang="uz-Cyrl-UZ" sz="1800" dirty="0">
              <a:solidFill>
                <a:prstClr val="white"/>
              </a:solidFill>
              <a:latin typeface="Century Gothic" panose="020B0502020202020204" pitchFamily="34" charset="0"/>
            </a:endParaRPr>
          </a:p>
          <a:p>
            <a:pPr algn="ctr">
              <a:defRPr/>
            </a:pPr>
            <a:r>
              <a:rPr lang="ru-RU" sz="1800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Презентация</a:t>
            </a:r>
            <a:r>
              <a:rPr lang="uz-Cyrl-UZ" sz="1800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 </a:t>
            </a:r>
            <a:r>
              <a:rPr lang="uz-Cyrl-UZ" sz="1800" dirty="0">
                <a:solidFill>
                  <a:prstClr val="white"/>
                </a:solidFill>
                <a:latin typeface="Century Gothic" panose="020B0502020202020204" pitchFamily="34" charset="0"/>
              </a:rPr>
              <a:t>– </a:t>
            </a:r>
            <a:r>
              <a:rPr lang="uz-Cyrl-UZ" sz="1800" dirty="0" smtClean="0">
                <a:solidFill>
                  <a:prstClr val="white"/>
                </a:solidFill>
                <a:latin typeface="Century Gothic" panose="020B0502020202020204" pitchFamily="34" charset="0"/>
              </a:rPr>
              <a:t>04ХБА</a:t>
            </a:r>
            <a:endParaRPr lang="ru-RU" sz="1800" dirty="0">
              <a:solidFill>
                <a:prstClr val="white"/>
              </a:solidFill>
              <a:latin typeface="Century Gothic" panose="020B0502020202020204" pitchFamily="34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8099" y="302092"/>
            <a:ext cx="4565261" cy="43753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3388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" name="Picture 4" descr="Strategic thinking for small business — The Small Business Sit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0577" y="0"/>
            <a:ext cx="1050142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-3" y="0"/>
            <a:ext cx="5539565" cy="1908215"/>
          </a:xfrm>
          <a:prstGeom prst="rect">
            <a:avLst/>
          </a:prstGeom>
          <a:solidFill>
            <a:schemeClr val="tx1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ru-RU" sz="1800" b="1" dirty="0" smtClean="0">
                <a:solidFill>
                  <a:srgbClr val="002060"/>
                </a:solidFill>
              </a:rPr>
              <a:t>СТРАТЕГИЧЕСКОЕ МЫШЛЕНИЕ В ПРОЕКТАХ </a:t>
            </a:r>
            <a:r>
              <a:rPr lang="ru-RU" sz="2000" b="1" dirty="0" smtClean="0">
                <a:solidFill>
                  <a:srgbClr val="002060"/>
                </a:solidFill>
              </a:rPr>
              <a:t>это </a:t>
            </a:r>
            <a:r>
              <a:rPr lang="ru-RU" sz="2000" b="1" dirty="0">
                <a:solidFill>
                  <a:srgbClr val="002060"/>
                </a:solidFill>
              </a:rPr>
              <a:t>отличительная черта менеджера, нацеленная на открытие новых стратегий, которые способны переписать правила конкурентной игры и предвидеть возможное будущее.</a:t>
            </a:r>
          </a:p>
        </p:txBody>
      </p:sp>
    </p:spTree>
    <p:extLst>
      <p:ext uri="{BB962C8B-B14F-4D97-AF65-F5344CB8AC3E}">
        <p14:creationId xmlns:p14="http://schemas.microsoft.com/office/powerpoint/2010/main" val="395052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1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dirty="0" smtClean="0"/>
              <a:t>РАЗВИТИЕ УПРАВЛЕНИЯ ПРОЕКТАМИ</a:t>
            </a:r>
            <a:endParaRPr dirty="0"/>
          </a:p>
        </p:txBody>
      </p:sp>
      <p:grpSp>
        <p:nvGrpSpPr>
          <p:cNvPr id="493" name="Google Shape;493;p41"/>
          <p:cNvGrpSpPr/>
          <p:nvPr/>
        </p:nvGrpSpPr>
        <p:grpSpPr>
          <a:xfrm>
            <a:off x="10996219" y="838713"/>
            <a:ext cx="274468" cy="447435"/>
            <a:chOff x="6730350" y="2315900"/>
            <a:chExt cx="257700" cy="420100"/>
          </a:xfrm>
        </p:grpSpPr>
        <p:sp>
          <p:nvSpPr>
            <p:cNvPr id="494" name="Google Shape;494;p41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41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41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41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41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45" name="Google Shape;428;p40"/>
          <p:cNvSpPr/>
          <p:nvPr/>
        </p:nvSpPr>
        <p:spPr>
          <a:xfrm>
            <a:off x="8953985" y="3674600"/>
            <a:ext cx="2794991" cy="524800"/>
          </a:xfrm>
          <a:prstGeom prst="homePlate">
            <a:avLst>
              <a:gd name="adj" fmla="val 32030"/>
            </a:avLst>
          </a:prstGeom>
          <a:solidFill>
            <a:srgbClr val="0070C0"/>
          </a:solidFill>
          <a:ln>
            <a:noFill/>
          </a:ln>
          <a:effectLst>
            <a:outerShdw blurRad="28575" dist="9525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365715" tIns="0" rIns="0" bIns="0" anchor="ctr" anchorCtr="0">
            <a:noAutofit/>
          </a:bodyPr>
          <a:lstStyle/>
          <a:p>
            <a:pPr algn="ctr"/>
            <a:r>
              <a:rPr lang="ru-RU" sz="2400" b="1" dirty="0" smtClean="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rPr>
              <a:t>Далее</a:t>
            </a:r>
            <a:endParaRPr sz="2400" b="1" dirty="0">
              <a:solidFill>
                <a:schemeClr val="lt1"/>
              </a:solidFill>
              <a:latin typeface="Barlow"/>
              <a:ea typeface="Barlow"/>
              <a:cs typeface="Barlow"/>
              <a:sym typeface="Barlow"/>
            </a:endParaRPr>
          </a:p>
        </p:txBody>
      </p:sp>
      <p:sp>
        <p:nvSpPr>
          <p:cNvPr id="46" name="Google Shape;429;p40"/>
          <p:cNvSpPr/>
          <p:nvPr/>
        </p:nvSpPr>
        <p:spPr>
          <a:xfrm>
            <a:off x="5759887" y="3674600"/>
            <a:ext cx="2724893" cy="524800"/>
          </a:xfrm>
          <a:prstGeom prst="homePlate">
            <a:avLst>
              <a:gd name="adj" fmla="val 32030"/>
            </a:avLst>
          </a:prstGeom>
          <a:solidFill>
            <a:srgbClr val="0070C0"/>
          </a:solidFill>
          <a:ln>
            <a:noFill/>
          </a:ln>
          <a:effectLst>
            <a:outerShdw blurRad="28575" dist="9525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365715" tIns="0" rIns="0" bIns="0" anchor="ctr" anchorCtr="0">
            <a:noAutofit/>
          </a:bodyPr>
          <a:lstStyle/>
          <a:p>
            <a:pPr algn="ctr"/>
            <a:r>
              <a:rPr lang="ru-RU" sz="2400" b="1" dirty="0" smtClean="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rPr>
              <a:t>1950 года</a:t>
            </a:r>
            <a:endParaRPr sz="2400" b="1" dirty="0">
              <a:solidFill>
                <a:schemeClr val="lt1"/>
              </a:solidFill>
              <a:latin typeface="Barlow"/>
              <a:ea typeface="Barlow"/>
              <a:cs typeface="Barlow"/>
              <a:sym typeface="Barlow"/>
            </a:endParaRPr>
          </a:p>
        </p:txBody>
      </p:sp>
      <p:sp>
        <p:nvSpPr>
          <p:cNvPr id="47" name="Google Shape;430;p40"/>
          <p:cNvSpPr/>
          <p:nvPr/>
        </p:nvSpPr>
        <p:spPr>
          <a:xfrm>
            <a:off x="2477386" y="3674600"/>
            <a:ext cx="2749101" cy="524800"/>
          </a:xfrm>
          <a:prstGeom prst="homePlate">
            <a:avLst>
              <a:gd name="adj" fmla="val 32030"/>
            </a:avLst>
          </a:prstGeom>
          <a:solidFill>
            <a:srgbClr val="0070C0"/>
          </a:solidFill>
          <a:ln>
            <a:noFill/>
          </a:ln>
          <a:effectLst>
            <a:outerShdw blurRad="28575" dist="9525" algn="bl" rotWithShape="0">
              <a:srgbClr val="000000">
                <a:alpha val="20000"/>
              </a:srgbClr>
            </a:outerShdw>
          </a:effectLst>
        </p:spPr>
        <p:txBody>
          <a:bodyPr spcFirstLastPara="1" wrap="square" lIns="365715" tIns="0" rIns="0" bIns="0" anchor="ctr" anchorCtr="0">
            <a:noAutofit/>
          </a:bodyPr>
          <a:lstStyle/>
          <a:p>
            <a:pPr algn="ctr"/>
            <a:r>
              <a:rPr lang="ru-RU" sz="2400" b="1" dirty="0" smtClean="0">
                <a:solidFill>
                  <a:schemeClr val="lt1"/>
                </a:solidFill>
                <a:latin typeface="Barlow"/>
                <a:ea typeface="Barlow"/>
                <a:cs typeface="Barlow"/>
                <a:sym typeface="Barlow"/>
              </a:rPr>
              <a:t>1900 года</a:t>
            </a:r>
            <a:endParaRPr sz="2400" b="1" dirty="0">
              <a:solidFill>
                <a:schemeClr val="lt1"/>
              </a:solidFill>
              <a:latin typeface="Barlow"/>
              <a:ea typeface="Barlow"/>
              <a:cs typeface="Barlow"/>
              <a:sym typeface="Barlow"/>
            </a:endParaRPr>
          </a:p>
        </p:txBody>
      </p:sp>
      <p:cxnSp>
        <p:nvCxnSpPr>
          <p:cNvPr id="48" name="Google Shape;431;p40"/>
          <p:cNvCxnSpPr/>
          <p:nvPr/>
        </p:nvCxnSpPr>
        <p:spPr>
          <a:xfrm rot="10800000">
            <a:off x="5650299" y="3042575"/>
            <a:ext cx="0" cy="6648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49" name="Google Shape;432;p40"/>
          <p:cNvSpPr txBox="1"/>
          <p:nvPr/>
        </p:nvSpPr>
        <p:spPr>
          <a:xfrm>
            <a:off x="2091918" y="1679945"/>
            <a:ext cx="4712919" cy="16161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2000" dirty="0"/>
              <a:t>С 1900-х годов управление проектами быстро признано в качестве уникальной дисциплины управления, которая практикуется во всех отраслях, государственных и частных.</a:t>
            </a:r>
            <a:endParaRPr sz="2000" dirty="0">
              <a:sym typeface="Barlow"/>
            </a:endParaRPr>
          </a:p>
        </p:txBody>
      </p:sp>
      <p:cxnSp>
        <p:nvCxnSpPr>
          <p:cNvPr id="50" name="Google Shape;433;p40"/>
          <p:cNvCxnSpPr/>
          <p:nvPr/>
        </p:nvCxnSpPr>
        <p:spPr>
          <a:xfrm rot="10800000">
            <a:off x="7248987" y="3042575"/>
            <a:ext cx="0" cy="6648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51" name="Google Shape;434;p40"/>
          <p:cNvSpPr txBox="1"/>
          <p:nvPr/>
        </p:nvSpPr>
        <p:spPr>
          <a:xfrm>
            <a:off x="8761228" y="1775637"/>
            <a:ext cx="3083441" cy="15204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/>
          <a:p>
            <a:r>
              <a:rPr lang="ru-RU" sz="2000" dirty="0"/>
              <a:t>Поскольку строительная отрасль основана на проектах, она была одной из первых, кто принял это новое направление.</a:t>
            </a:r>
            <a:endParaRPr sz="2000" dirty="0">
              <a:solidFill>
                <a:schemeClr val="dk1"/>
              </a:solidFill>
              <a:latin typeface="Barlow"/>
              <a:ea typeface="Barlow"/>
              <a:cs typeface="Barlow"/>
              <a:sym typeface="Barlow"/>
            </a:endParaRPr>
          </a:p>
        </p:txBody>
      </p:sp>
      <p:cxnSp>
        <p:nvCxnSpPr>
          <p:cNvPr id="60" name="Google Shape;443;p40"/>
          <p:cNvCxnSpPr/>
          <p:nvPr/>
        </p:nvCxnSpPr>
        <p:spPr>
          <a:xfrm rot="10800000">
            <a:off x="6461920" y="4166625"/>
            <a:ext cx="0" cy="66480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oval" w="med" len="med"/>
            <a:tailEnd type="oval" w="med" len="med"/>
          </a:ln>
        </p:spPr>
      </p:cxnSp>
      <p:sp>
        <p:nvSpPr>
          <p:cNvPr id="61" name="Google Shape;444;p40"/>
          <p:cNvSpPr txBox="1"/>
          <p:nvPr/>
        </p:nvSpPr>
        <p:spPr>
          <a:xfrm>
            <a:off x="4582634" y="4499025"/>
            <a:ext cx="4912240" cy="22420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r>
              <a:rPr lang="ru-RU" sz="2000" dirty="0"/>
              <a:t>Управление проектами как дисциплина начала формализоваться в 1950-х годах, когда появились результаты оборонной («холодной войны») и космической («звездной войны») промышленности (в США и других странах).</a:t>
            </a:r>
            <a:endParaRPr sz="2000" dirty="0">
              <a:solidFill>
                <a:schemeClr val="dk1"/>
              </a:solidFill>
              <a:latin typeface="Barlow"/>
              <a:ea typeface="Barlow"/>
              <a:cs typeface="Barlow"/>
              <a:sym typeface="Barlow"/>
            </a:endParaRPr>
          </a:p>
        </p:txBody>
      </p:sp>
    </p:spTree>
    <p:extLst>
      <p:ext uri="{BB962C8B-B14F-4D97-AF65-F5344CB8AC3E}">
        <p14:creationId xmlns:p14="http://schemas.microsoft.com/office/powerpoint/2010/main" val="1615919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1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dirty="0" smtClean="0"/>
              <a:t>КРИТИЧЕСКИЕ ИЗМЕНЕНИЯ</a:t>
            </a:r>
            <a:endParaRPr dirty="0"/>
          </a:p>
        </p:txBody>
      </p:sp>
      <p:grpSp>
        <p:nvGrpSpPr>
          <p:cNvPr id="493" name="Google Shape;493;p41"/>
          <p:cNvGrpSpPr/>
          <p:nvPr/>
        </p:nvGrpSpPr>
        <p:grpSpPr>
          <a:xfrm>
            <a:off x="10996219" y="838713"/>
            <a:ext cx="274468" cy="447435"/>
            <a:chOff x="6730350" y="2315900"/>
            <a:chExt cx="257700" cy="420100"/>
          </a:xfrm>
        </p:grpSpPr>
        <p:sp>
          <p:nvSpPr>
            <p:cNvPr id="494" name="Google Shape;494;p41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41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41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41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41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8" name="Объект 2"/>
          <p:cNvSpPr txBox="1">
            <a:spLocks/>
          </p:cNvSpPr>
          <p:nvPr/>
        </p:nvSpPr>
        <p:spPr>
          <a:xfrm>
            <a:off x="2254103" y="1910862"/>
            <a:ext cx="9431078" cy="4572000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ru-RU" sz="2400" b="1" dirty="0" smtClean="0">
                <a:solidFill>
                  <a:srgbClr val="002060"/>
                </a:solidFill>
              </a:rPr>
              <a:t>Управление проектом становится стандартным способом ведения бизнеса из за следующих изменений: </a:t>
            </a:r>
          </a:p>
          <a:p>
            <a:pPr lvl="1"/>
            <a:endParaRPr lang="ru-RU" sz="2400" dirty="0" smtClean="0">
              <a:solidFill>
                <a:srgbClr val="002060"/>
              </a:solidFill>
            </a:endParaRPr>
          </a:p>
          <a:p>
            <a:pPr marL="714375" lvl="1" indent="-342900"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C00000"/>
                </a:solidFill>
              </a:rPr>
              <a:t>Сжатие жизненного цикла продукта</a:t>
            </a:r>
          </a:p>
          <a:p>
            <a:pPr lvl="1"/>
            <a:endParaRPr lang="ru-RU" sz="2400" dirty="0" smtClean="0">
              <a:solidFill>
                <a:schemeClr val="tx1"/>
              </a:solidFill>
            </a:endParaRPr>
          </a:p>
          <a:p>
            <a:pPr lvl="1" algn="just"/>
            <a:r>
              <a:rPr lang="ru-RU" sz="2400" dirty="0" smtClean="0">
                <a:solidFill>
                  <a:schemeClr val="tx1"/>
                </a:solidFill>
              </a:rPr>
              <a:t>Жизненный </a:t>
            </a:r>
            <a:r>
              <a:rPr lang="ru-RU" sz="2400" dirty="0">
                <a:solidFill>
                  <a:schemeClr val="tx1"/>
                </a:solidFill>
              </a:rPr>
              <a:t>цикл </a:t>
            </a:r>
            <a:r>
              <a:rPr lang="ru-RU" sz="2400" dirty="0" smtClean="0">
                <a:solidFill>
                  <a:schemeClr val="tx1"/>
                </a:solidFill>
              </a:rPr>
              <a:t>продукта</a:t>
            </a:r>
            <a:r>
              <a:rPr lang="ru-RU" sz="2400" dirty="0">
                <a:solidFill>
                  <a:schemeClr val="tx1"/>
                </a:solidFill>
              </a:rPr>
              <a:t> — период времени, в течение </a:t>
            </a:r>
            <a:r>
              <a:rPr lang="ru-RU" sz="2400" dirty="0" smtClean="0">
                <a:solidFill>
                  <a:schemeClr val="tx1"/>
                </a:solidFill>
              </a:rPr>
              <a:t>которого продукт</a:t>
            </a:r>
            <a:r>
              <a:rPr lang="ru-RU" sz="2400" dirty="0">
                <a:solidFill>
                  <a:schemeClr val="tx1"/>
                </a:solidFill>
              </a:rPr>
              <a:t> обращается </a:t>
            </a:r>
            <a:r>
              <a:rPr lang="ru-RU" sz="2400" dirty="0" smtClean="0">
                <a:solidFill>
                  <a:schemeClr val="tx1"/>
                </a:solidFill>
              </a:rPr>
              <a:t>на рынке, </a:t>
            </a:r>
            <a:r>
              <a:rPr lang="ru-RU" sz="2400" dirty="0">
                <a:solidFill>
                  <a:schemeClr val="tx1"/>
                </a:solidFill>
              </a:rPr>
              <a:t>начиная с момента выхода его на рынок и заканчивая его уходом с </a:t>
            </a:r>
            <a:r>
              <a:rPr lang="ru-RU" sz="2400" dirty="0" smtClean="0">
                <a:solidFill>
                  <a:schemeClr val="tx1"/>
                </a:solidFill>
              </a:rPr>
              <a:t>рынка.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7852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1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dirty="0"/>
              <a:t>КРИТИЧЕСКИЕ ИЗМЕНЕНИЯ</a:t>
            </a:r>
            <a:endParaRPr dirty="0"/>
          </a:p>
        </p:txBody>
      </p:sp>
      <p:grpSp>
        <p:nvGrpSpPr>
          <p:cNvPr id="493" name="Google Shape;493;p41"/>
          <p:cNvGrpSpPr/>
          <p:nvPr/>
        </p:nvGrpSpPr>
        <p:grpSpPr>
          <a:xfrm>
            <a:off x="10996219" y="838713"/>
            <a:ext cx="274468" cy="447435"/>
            <a:chOff x="6730350" y="2315900"/>
            <a:chExt cx="257700" cy="420100"/>
          </a:xfrm>
        </p:grpSpPr>
        <p:sp>
          <p:nvSpPr>
            <p:cNvPr id="494" name="Google Shape;494;p41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41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41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41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41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8" name="Объект 2"/>
          <p:cNvSpPr txBox="1">
            <a:spLocks/>
          </p:cNvSpPr>
          <p:nvPr/>
        </p:nvSpPr>
        <p:spPr>
          <a:xfrm>
            <a:off x="2243470" y="1910862"/>
            <a:ext cx="9409814" cy="4572000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ru-RU" sz="2400" b="1" dirty="0" smtClean="0">
                <a:solidFill>
                  <a:srgbClr val="002060"/>
                </a:solidFill>
              </a:rPr>
              <a:t> …из </a:t>
            </a:r>
            <a:r>
              <a:rPr lang="ru-RU" sz="2400" b="1" dirty="0">
                <a:solidFill>
                  <a:srgbClr val="002060"/>
                </a:solidFill>
              </a:rPr>
              <a:t>за следующих изменений:</a:t>
            </a:r>
            <a:endParaRPr lang="ru-RU" sz="2400" b="1" dirty="0" smtClean="0">
              <a:solidFill>
                <a:srgbClr val="002060"/>
              </a:solidFill>
            </a:endParaRPr>
          </a:p>
          <a:p>
            <a:pPr lvl="1"/>
            <a:endParaRPr lang="ru-RU" sz="2400" dirty="0" smtClean="0">
              <a:solidFill>
                <a:srgbClr val="002060"/>
              </a:solidFill>
            </a:endParaRPr>
          </a:p>
          <a:p>
            <a:pPr marL="714375" lvl="1" indent="-342900"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C00000"/>
                </a:solidFill>
              </a:rPr>
              <a:t>Глобальная конкуренция</a:t>
            </a:r>
          </a:p>
          <a:p>
            <a:pPr marL="714375" lvl="1" indent="-342900">
              <a:buFont typeface="Wingdings" pitchFamily="2" charset="2"/>
              <a:buChar char="Ø"/>
            </a:pPr>
            <a:endParaRPr lang="ru-RU" sz="2400" b="1" dirty="0" smtClean="0">
              <a:solidFill>
                <a:srgbClr val="C00000"/>
              </a:solidFill>
            </a:endParaRPr>
          </a:p>
          <a:p>
            <a:pPr marL="450850" lvl="1" algn="just"/>
            <a:r>
              <a:rPr lang="ru-RU" sz="2400" dirty="0" smtClean="0">
                <a:solidFill>
                  <a:schemeClr val="tx1"/>
                </a:solidFill>
              </a:rPr>
              <a:t>Глобальная конкуренция </a:t>
            </a:r>
            <a:r>
              <a:rPr lang="ru-RU" sz="2400" dirty="0">
                <a:solidFill>
                  <a:schemeClr val="tx1"/>
                </a:solidFill>
              </a:rPr>
              <a:t>- это конкуренция, игнорирующая государственные границы и дающая возможность сформировать свое рыночное пространство для конкретного субъекта</a:t>
            </a:r>
            <a:r>
              <a:rPr lang="ru-RU" sz="2400" dirty="0" smtClean="0">
                <a:solidFill>
                  <a:schemeClr val="tx1"/>
                </a:solidFill>
              </a:rPr>
              <a:t>.</a:t>
            </a:r>
          </a:p>
          <a:p>
            <a:pPr marL="450850" lvl="1" algn="just"/>
            <a:r>
              <a:rPr lang="ru-RU" sz="2400" dirty="0">
                <a:solidFill>
                  <a:schemeClr val="tx1"/>
                </a:solidFill>
              </a:rPr>
              <a:t>Глобальная конкуренция - высшая стадия развития </a:t>
            </a:r>
            <a:r>
              <a:rPr lang="ru-RU" sz="2400" dirty="0" smtClean="0">
                <a:solidFill>
                  <a:schemeClr val="tx1"/>
                </a:solidFill>
              </a:rPr>
              <a:t>конкуренции.</a:t>
            </a:r>
            <a:endParaRPr lang="ru-RU" sz="2400" dirty="0">
              <a:solidFill>
                <a:schemeClr val="tx1"/>
              </a:solidFill>
            </a:endParaRPr>
          </a:p>
          <a:p>
            <a:pPr marL="450850" lvl="1" algn="just"/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1064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1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dirty="0"/>
              <a:t>КРИТИЧЕСКИЕ ИЗМЕНЕНИЯ</a:t>
            </a:r>
            <a:endParaRPr dirty="0"/>
          </a:p>
        </p:txBody>
      </p:sp>
      <p:grpSp>
        <p:nvGrpSpPr>
          <p:cNvPr id="493" name="Google Shape;493;p41"/>
          <p:cNvGrpSpPr/>
          <p:nvPr/>
        </p:nvGrpSpPr>
        <p:grpSpPr>
          <a:xfrm>
            <a:off x="10996219" y="838713"/>
            <a:ext cx="274468" cy="447435"/>
            <a:chOff x="6730350" y="2315900"/>
            <a:chExt cx="257700" cy="420100"/>
          </a:xfrm>
        </p:grpSpPr>
        <p:sp>
          <p:nvSpPr>
            <p:cNvPr id="494" name="Google Shape;494;p41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41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41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41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41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8" name="Объект 2"/>
          <p:cNvSpPr txBox="1">
            <a:spLocks/>
          </p:cNvSpPr>
          <p:nvPr/>
        </p:nvSpPr>
        <p:spPr>
          <a:xfrm>
            <a:off x="2243470" y="1910862"/>
            <a:ext cx="9409814" cy="4572000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ru-RU" sz="2400" b="1" dirty="0" smtClean="0">
                <a:solidFill>
                  <a:srgbClr val="002060"/>
                </a:solidFill>
              </a:rPr>
              <a:t> …из </a:t>
            </a:r>
            <a:r>
              <a:rPr lang="ru-RU" sz="2400" b="1" dirty="0">
                <a:solidFill>
                  <a:srgbClr val="002060"/>
                </a:solidFill>
              </a:rPr>
              <a:t>за следующих изменений:</a:t>
            </a:r>
            <a:endParaRPr lang="ru-RU" sz="2400" b="1" dirty="0" smtClean="0">
              <a:solidFill>
                <a:srgbClr val="002060"/>
              </a:solidFill>
            </a:endParaRPr>
          </a:p>
          <a:p>
            <a:pPr lvl="1"/>
            <a:endParaRPr lang="ru-RU" sz="2400" dirty="0" smtClean="0">
              <a:solidFill>
                <a:srgbClr val="002060"/>
              </a:solidFill>
            </a:endParaRPr>
          </a:p>
          <a:p>
            <a:pPr marL="714375" lvl="1" indent="-342900">
              <a:buFont typeface="Wingdings" pitchFamily="2" charset="2"/>
              <a:buChar char="Ø"/>
            </a:pPr>
            <a:r>
              <a:rPr lang="ru-RU" sz="2400" b="1" dirty="0" smtClean="0">
                <a:solidFill>
                  <a:srgbClr val="C00000"/>
                </a:solidFill>
              </a:rPr>
              <a:t>Информационный взрыв</a:t>
            </a:r>
          </a:p>
          <a:p>
            <a:pPr marL="714375" lvl="1" indent="-342900">
              <a:buFont typeface="Wingdings" pitchFamily="2" charset="2"/>
              <a:buChar char="Ø"/>
            </a:pPr>
            <a:endParaRPr lang="ru-RU" sz="2400" b="1" dirty="0" smtClean="0">
              <a:solidFill>
                <a:srgbClr val="C00000"/>
              </a:solidFill>
            </a:endParaRPr>
          </a:p>
          <a:p>
            <a:pPr marL="450850" lvl="1" algn="just"/>
            <a:r>
              <a:rPr lang="ru-RU" sz="2400" dirty="0">
                <a:solidFill>
                  <a:schemeClr val="tx1"/>
                </a:solidFill>
              </a:rPr>
              <a:t>Информационный взрыв — постоянное увеличение скорости и </a:t>
            </a:r>
            <a:r>
              <a:rPr lang="ru-RU" sz="2400" dirty="0" smtClean="0">
                <a:solidFill>
                  <a:schemeClr val="tx1"/>
                </a:solidFill>
              </a:rPr>
              <a:t>объёма информации </a:t>
            </a:r>
            <a:r>
              <a:rPr lang="ru-RU" sz="2400" dirty="0">
                <a:solidFill>
                  <a:schemeClr val="tx1"/>
                </a:solidFill>
              </a:rPr>
              <a:t>в </a:t>
            </a:r>
            <a:r>
              <a:rPr lang="ru-RU" sz="2400" dirty="0" smtClean="0">
                <a:solidFill>
                  <a:schemeClr val="tx1"/>
                </a:solidFill>
              </a:rPr>
              <a:t>масштабах планеты. </a:t>
            </a:r>
            <a:r>
              <a:rPr lang="ru-RU" sz="2400" dirty="0">
                <a:solidFill>
                  <a:schemeClr val="tx1"/>
                </a:solidFill>
              </a:rPr>
              <a:t>Лавинообразное нарастание массы разнообразной информации в современном обществе получило название «информационного взрыва» </a:t>
            </a:r>
            <a:r>
              <a:rPr lang="ru-RU" sz="2400" dirty="0" smtClean="0">
                <a:solidFill>
                  <a:schemeClr val="tx1"/>
                </a:solidFill>
              </a:rPr>
              <a:t>в 1975 году.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4395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1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dirty="0"/>
              <a:t>КРИТИЧЕСКИЕ ИЗМЕНЕНИЯ</a:t>
            </a:r>
            <a:endParaRPr dirty="0"/>
          </a:p>
        </p:txBody>
      </p:sp>
      <p:grpSp>
        <p:nvGrpSpPr>
          <p:cNvPr id="493" name="Google Shape;493;p41"/>
          <p:cNvGrpSpPr/>
          <p:nvPr/>
        </p:nvGrpSpPr>
        <p:grpSpPr>
          <a:xfrm>
            <a:off x="10996219" y="838713"/>
            <a:ext cx="274468" cy="447435"/>
            <a:chOff x="6730350" y="2315900"/>
            <a:chExt cx="257700" cy="420100"/>
          </a:xfrm>
        </p:grpSpPr>
        <p:sp>
          <p:nvSpPr>
            <p:cNvPr id="494" name="Google Shape;494;p41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41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41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41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41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8" name="Объект 2"/>
          <p:cNvSpPr txBox="1">
            <a:spLocks/>
          </p:cNvSpPr>
          <p:nvPr/>
        </p:nvSpPr>
        <p:spPr>
          <a:xfrm>
            <a:off x="2243470" y="1910862"/>
            <a:ext cx="9409814" cy="4572000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ru-RU" sz="2400" b="1" dirty="0" smtClean="0">
                <a:solidFill>
                  <a:srgbClr val="002060"/>
                </a:solidFill>
              </a:rPr>
              <a:t> …из </a:t>
            </a:r>
            <a:r>
              <a:rPr lang="ru-RU" sz="2400" b="1" dirty="0">
                <a:solidFill>
                  <a:srgbClr val="002060"/>
                </a:solidFill>
              </a:rPr>
              <a:t>за следующих изменений:</a:t>
            </a:r>
            <a:endParaRPr lang="ru-RU" sz="2400" b="1" dirty="0" smtClean="0">
              <a:solidFill>
                <a:srgbClr val="002060"/>
              </a:solidFill>
            </a:endParaRPr>
          </a:p>
          <a:p>
            <a:pPr lvl="1"/>
            <a:endParaRPr lang="ru-RU" sz="2400" dirty="0" smtClean="0">
              <a:solidFill>
                <a:srgbClr val="002060"/>
              </a:solidFill>
            </a:endParaRPr>
          </a:p>
          <a:p>
            <a:pPr marL="714375" lvl="1" indent="-342900">
              <a:buFont typeface="Wingdings" pitchFamily="2" charset="2"/>
              <a:buChar char="Ø"/>
            </a:pPr>
            <a:r>
              <a:rPr lang="ru-RU" sz="2400" b="1" dirty="0">
                <a:solidFill>
                  <a:srgbClr val="C00000"/>
                </a:solidFill>
              </a:rPr>
              <a:t>Повышение ориентированности на </a:t>
            </a:r>
            <a:r>
              <a:rPr lang="ru-RU" sz="2400" b="1" dirty="0" smtClean="0">
                <a:solidFill>
                  <a:srgbClr val="C00000"/>
                </a:solidFill>
              </a:rPr>
              <a:t>клиентов</a:t>
            </a:r>
          </a:p>
          <a:p>
            <a:pPr marL="714375" lvl="1" indent="-342900">
              <a:buFont typeface="Wingdings" pitchFamily="2" charset="2"/>
              <a:buChar char="Ø"/>
            </a:pPr>
            <a:endParaRPr lang="ru-RU" sz="2400" b="1" dirty="0" smtClean="0">
              <a:solidFill>
                <a:srgbClr val="C00000"/>
              </a:solidFill>
            </a:endParaRPr>
          </a:p>
          <a:p>
            <a:pPr marL="450850" lvl="1" algn="just"/>
            <a:r>
              <a:rPr lang="ru-RU" sz="2400" dirty="0">
                <a:solidFill>
                  <a:schemeClr val="tx1"/>
                </a:solidFill>
              </a:rPr>
              <a:t>Ориентация на клиента это ориентация бизнеса на удовлетворение потребностей, запросов, ожиданий и пожеланий клиента. </a:t>
            </a:r>
            <a:r>
              <a:rPr lang="ru-RU" sz="2400" dirty="0" smtClean="0">
                <a:solidFill>
                  <a:schemeClr val="tx1"/>
                </a:solidFill>
              </a:rPr>
              <a:t>Также, это умение </a:t>
            </a:r>
            <a:r>
              <a:rPr lang="ru-RU" sz="2400" dirty="0">
                <a:solidFill>
                  <a:schemeClr val="tx1"/>
                </a:solidFill>
              </a:rPr>
              <a:t>выявлять потребности внутренних и/или внешних клиентов, способность выстраивать с ними конструктивные, долгосрочные отношения, умение преодолевать разногласия при работе с клиентами и достигать взаимовыгодных решений.</a:t>
            </a:r>
          </a:p>
        </p:txBody>
      </p:sp>
    </p:spTree>
    <p:extLst>
      <p:ext uri="{BB962C8B-B14F-4D97-AF65-F5344CB8AC3E}">
        <p14:creationId xmlns:p14="http://schemas.microsoft.com/office/powerpoint/2010/main" val="3898266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1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dirty="0"/>
              <a:t>КРИТИЧЕСКИЕ ИЗМЕНЕНИЯ</a:t>
            </a:r>
            <a:endParaRPr dirty="0"/>
          </a:p>
        </p:txBody>
      </p:sp>
      <p:grpSp>
        <p:nvGrpSpPr>
          <p:cNvPr id="493" name="Google Shape;493;p41"/>
          <p:cNvGrpSpPr/>
          <p:nvPr/>
        </p:nvGrpSpPr>
        <p:grpSpPr>
          <a:xfrm>
            <a:off x="10996219" y="838713"/>
            <a:ext cx="274468" cy="447435"/>
            <a:chOff x="6730350" y="2315900"/>
            <a:chExt cx="257700" cy="420100"/>
          </a:xfrm>
        </p:grpSpPr>
        <p:sp>
          <p:nvSpPr>
            <p:cNvPr id="494" name="Google Shape;494;p41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41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41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41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41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8" name="Объект 2"/>
          <p:cNvSpPr txBox="1">
            <a:spLocks/>
          </p:cNvSpPr>
          <p:nvPr/>
        </p:nvSpPr>
        <p:spPr>
          <a:xfrm>
            <a:off x="2243470" y="1910862"/>
            <a:ext cx="9409814" cy="4572000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ru-RU" sz="2400" b="1" dirty="0" smtClean="0">
                <a:solidFill>
                  <a:srgbClr val="002060"/>
                </a:solidFill>
              </a:rPr>
              <a:t> …из </a:t>
            </a:r>
            <a:r>
              <a:rPr lang="ru-RU" sz="2400" b="1" dirty="0">
                <a:solidFill>
                  <a:srgbClr val="002060"/>
                </a:solidFill>
              </a:rPr>
              <a:t>за следующих изменений:</a:t>
            </a:r>
            <a:endParaRPr lang="ru-RU" sz="2400" b="1" dirty="0" smtClean="0">
              <a:solidFill>
                <a:srgbClr val="002060"/>
              </a:solidFill>
            </a:endParaRPr>
          </a:p>
          <a:p>
            <a:pPr lvl="1"/>
            <a:endParaRPr lang="ru-RU" sz="2400" dirty="0" smtClean="0">
              <a:solidFill>
                <a:srgbClr val="002060"/>
              </a:solidFill>
            </a:endParaRPr>
          </a:p>
          <a:p>
            <a:pPr marL="714375" lvl="1" indent="-342900">
              <a:buFont typeface="Wingdings" pitchFamily="2" charset="2"/>
              <a:buChar char="Ø"/>
            </a:pPr>
            <a:r>
              <a:rPr lang="ru-RU" sz="2400" b="1" dirty="0">
                <a:solidFill>
                  <a:srgbClr val="C00000"/>
                </a:solidFill>
              </a:rPr>
              <a:t>Быстрое экономическое развитие</a:t>
            </a:r>
            <a:endParaRPr lang="ru-RU" sz="2400" b="1" dirty="0" smtClean="0">
              <a:solidFill>
                <a:srgbClr val="C00000"/>
              </a:solidFill>
            </a:endParaRPr>
          </a:p>
          <a:p>
            <a:pPr marL="714375" lvl="1" indent="-342900">
              <a:buFont typeface="Wingdings" pitchFamily="2" charset="2"/>
              <a:buChar char="Ø"/>
            </a:pPr>
            <a:endParaRPr lang="ru-RU" sz="2400" b="1" dirty="0" smtClean="0">
              <a:solidFill>
                <a:srgbClr val="C00000"/>
              </a:solidFill>
            </a:endParaRPr>
          </a:p>
          <a:p>
            <a:pPr marL="450850" lvl="1" algn="just"/>
            <a:r>
              <a:rPr lang="ru-RU" sz="2400" dirty="0">
                <a:solidFill>
                  <a:schemeClr val="tx1"/>
                </a:solidFill>
              </a:rPr>
              <a:t>Экономическое развитие — </a:t>
            </a:r>
            <a:r>
              <a:rPr lang="ru-RU" sz="2400" dirty="0" smtClean="0">
                <a:solidFill>
                  <a:schemeClr val="tx1"/>
                </a:solidFill>
              </a:rPr>
              <a:t>расширенное воспроизводство</a:t>
            </a:r>
            <a:r>
              <a:rPr lang="ru-RU" sz="2400" dirty="0">
                <a:solidFill>
                  <a:schemeClr val="tx1"/>
                </a:solidFill>
              </a:rPr>
              <a:t> и постепенные качественные и структурные положительные изменения экономики</a:t>
            </a:r>
            <a:r>
              <a:rPr lang="ru-RU" sz="2400" dirty="0" smtClean="0">
                <a:solidFill>
                  <a:schemeClr val="tx1"/>
                </a:solidFill>
              </a:rPr>
              <a:t>, производительных сил, </a:t>
            </a:r>
            <a:r>
              <a:rPr lang="ru-RU" sz="2400" dirty="0">
                <a:solidFill>
                  <a:schemeClr val="tx1"/>
                </a:solidFill>
              </a:rPr>
              <a:t>образования, науки, культуры</a:t>
            </a:r>
            <a:r>
              <a:rPr lang="ru-RU" sz="2400" dirty="0" smtClean="0">
                <a:solidFill>
                  <a:schemeClr val="tx1"/>
                </a:solidFill>
              </a:rPr>
              <a:t>, уровня</a:t>
            </a:r>
            <a:r>
              <a:rPr lang="ru-RU" sz="2400" dirty="0">
                <a:solidFill>
                  <a:schemeClr val="tx1"/>
                </a:solidFill>
              </a:rPr>
              <a:t> </a:t>
            </a:r>
            <a:r>
              <a:rPr lang="ru-RU" sz="2400" dirty="0" smtClean="0">
                <a:solidFill>
                  <a:schemeClr val="tx1"/>
                </a:solidFill>
              </a:rPr>
              <a:t>и качества жизни</a:t>
            </a:r>
            <a:r>
              <a:rPr lang="ru-RU" sz="2400" dirty="0">
                <a:solidFill>
                  <a:schemeClr val="tx1"/>
                </a:solidFill>
              </a:rPr>
              <a:t> населения</a:t>
            </a:r>
            <a:r>
              <a:rPr lang="ru-RU" sz="2400" dirty="0" smtClean="0">
                <a:solidFill>
                  <a:schemeClr val="tx1"/>
                </a:solidFill>
              </a:rPr>
              <a:t>, человеческого капитала. Это </a:t>
            </a:r>
            <a:r>
              <a:rPr lang="ru-RU" sz="2400" dirty="0">
                <a:solidFill>
                  <a:schemeClr val="tx1"/>
                </a:solidFill>
              </a:rPr>
              <a:t>процесс улучшения качества всех человеческих жизней и возможностей повышения уровня жизни, самоуважения и </a:t>
            </a:r>
            <a:r>
              <a:rPr lang="ru-RU" sz="2400" dirty="0" smtClean="0">
                <a:solidFill>
                  <a:schemeClr val="tx1"/>
                </a:solidFill>
              </a:rPr>
              <a:t>свободы.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6906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1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dirty="0" smtClean="0"/>
              <a:t>УПРАВЛЕНИЕ ПРОЕКТОМ КАК ПРОФЕССИЯ</a:t>
            </a:r>
            <a:endParaRPr dirty="0"/>
          </a:p>
        </p:txBody>
      </p:sp>
      <p:grpSp>
        <p:nvGrpSpPr>
          <p:cNvPr id="493" name="Google Shape;493;p41"/>
          <p:cNvGrpSpPr/>
          <p:nvPr/>
        </p:nvGrpSpPr>
        <p:grpSpPr>
          <a:xfrm>
            <a:off x="10996219" y="838713"/>
            <a:ext cx="274468" cy="447435"/>
            <a:chOff x="6730350" y="2315900"/>
            <a:chExt cx="257700" cy="420100"/>
          </a:xfrm>
        </p:grpSpPr>
        <p:sp>
          <p:nvSpPr>
            <p:cNvPr id="494" name="Google Shape;494;p41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41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41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41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41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8" name="Объект 2"/>
          <p:cNvSpPr txBox="1">
            <a:spLocks/>
          </p:cNvSpPr>
          <p:nvPr/>
        </p:nvSpPr>
        <p:spPr>
          <a:xfrm>
            <a:off x="2466753" y="1910862"/>
            <a:ext cx="9197163" cy="4572000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42900" indent="-342900" algn="just">
              <a:buFont typeface="Wingdings" pitchFamily="2" charset="2"/>
              <a:buChar char="Ø"/>
            </a:pPr>
            <a:r>
              <a:rPr lang="ru-RU" sz="2400" dirty="0">
                <a:solidFill>
                  <a:schemeClr val="tx1"/>
                </a:solidFill>
              </a:rPr>
              <a:t>Управление проектом считается «профессией» будущего. </a:t>
            </a:r>
          </a:p>
          <a:p>
            <a:pPr marL="342900" indent="-342900" algn="just">
              <a:buFont typeface="Wingdings" pitchFamily="2" charset="2"/>
              <a:buChar char="Ø"/>
            </a:pPr>
            <a:endParaRPr lang="ru-RU" sz="2400" dirty="0" smtClean="0">
              <a:solidFill>
                <a:schemeClr val="tx1"/>
              </a:solidFill>
            </a:endParaRPr>
          </a:p>
          <a:p>
            <a:pPr marL="342900" indent="-342900" algn="just">
              <a:buFont typeface="Wingdings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При </a:t>
            </a:r>
            <a:r>
              <a:rPr lang="ru-RU" sz="2400" dirty="0">
                <a:solidFill>
                  <a:schemeClr val="tx1"/>
                </a:solidFill>
              </a:rPr>
              <a:t>организации будущего большая часть того, что делается, будет реализована в </a:t>
            </a:r>
            <a:r>
              <a:rPr lang="ru-RU" sz="2400" dirty="0" smtClean="0">
                <a:solidFill>
                  <a:schemeClr val="tx1"/>
                </a:solidFill>
              </a:rPr>
              <a:t>проектах. </a:t>
            </a:r>
            <a:endParaRPr lang="ru-RU" sz="2400" dirty="0">
              <a:solidFill>
                <a:schemeClr val="tx1"/>
              </a:solidFill>
            </a:endParaRPr>
          </a:p>
          <a:p>
            <a:pPr marL="342900" indent="-342900" algn="just">
              <a:buFont typeface="Wingdings" pitchFamily="2" charset="2"/>
              <a:buChar char="Ø"/>
            </a:pPr>
            <a:endParaRPr lang="ru-RU" sz="2400" dirty="0" smtClean="0">
              <a:solidFill>
                <a:schemeClr val="tx1"/>
              </a:solidFill>
            </a:endParaRPr>
          </a:p>
          <a:p>
            <a:pPr marL="342900" indent="-342900" algn="just">
              <a:buFont typeface="Wingdings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Журнал </a:t>
            </a:r>
            <a:r>
              <a:rPr lang="en-US" sz="2400" dirty="0">
                <a:solidFill>
                  <a:schemeClr val="tx1"/>
                </a:solidFill>
              </a:rPr>
              <a:t>Fortune</a:t>
            </a:r>
            <a:r>
              <a:rPr lang="ru-RU" sz="2400" dirty="0">
                <a:solidFill>
                  <a:schemeClr val="tx1"/>
                </a:solidFill>
              </a:rPr>
              <a:t> признал управление проектами самой востребованной карьерой в новом тысячелетии. </a:t>
            </a:r>
          </a:p>
          <a:p>
            <a:pPr marL="342900" indent="-342900" algn="just">
              <a:buFont typeface="Wingdings" pitchFamily="2" charset="2"/>
              <a:buChar char="Ø"/>
            </a:pPr>
            <a:endParaRPr lang="ru-RU" sz="2400" dirty="0" smtClean="0">
              <a:solidFill>
                <a:schemeClr val="tx1"/>
              </a:solidFill>
            </a:endParaRPr>
          </a:p>
          <a:p>
            <a:pPr marL="342900" indent="-342900" algn="just">
              <a:buFont typeface="Wingdings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Управление </a:t>
            </a:r>
            <a:r>
              <a:rPr lang="ru-RU" sz="2400" dirty="0">
                <a:solidFill>
                  <a:schemeClr val="tx1"/>
                </a:solidFill>
              </a:rPr>
              <a:t>проектом идеально подходит для бизнес-среды, требующей ответственности, гибкости, инноваций, скорости и постоянного улучшения.</a:t>
            </a:r>
          </a:p>
        </p:txBody>
      </p:sp>
    </p:spTree>
    <p:extLst>
      <p:ext uri="{BB962C8B-B14F-4D97-AF65-F5344CB8AC3E}">
        <p14:creationId xmlns:p14="http://schemas.microsoft.com/office/powerpoint/2010/main" val="1685655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1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dirty="0" smtClean="0"/>
              <a:t>УПРАВЛЕНИЕ ПРОЕКТОМ КАК ПРОФЕССИЯ</a:t>
            </a:r>
            <a:endParaRPr dirty="0"/>
          </a:p>
        </p:txBody>
      </p:sp>
      <p:grpSp>
        <p:nvGrpSpPr>
          <p:cNvPr id="493" name="Google Shape;493;p41"/>
          <p:cNvGrpSpPr/>
          <p:nvPr/>
        </p:nvGrpSpPr>
        <p:grpSpPr>
          <a:xfrm>
            <a:off x="10996219" y="838713"/>
            <a:ext cx="274468" cy="447435"/>
            <a:chOff x="6730350" y="2315900"/>
            <a:chExt cx="257700" cy="420100"/>
          </a:xfrm>
        </p:grpSpPr>
        <p:sp>
          <p:nvSpPr>
            <p:cNvPr id="494" name="Google Shape;494;p41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41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41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41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41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8" name="Объект 2"/>
          <p:cNvSpPr txBox="1">
            <a:spLocks/>
          </p:cNvSpPr>
          <p:nvPr/>
        </p:nvSpPr>
        <p:spPr>
          <a:xfrm>
            <a:off x="2466753" y="1910862"/>
            <a:ext cx="9197163" cy="4572000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42900" indent="-342900" algn="just">
              <a:buFont typeface="Wingdings" pitchFamily="2" charset="2"/>
              <a:buChar char="Ø"/>
            </a:pPr>
            <a:r>
              <a:rPr lang="ru-RU" sz="2400" dirty="0">
                <a:solidFill>
                  <a:schemeClr val="tx1"/>
                </a:solidFill>
              </a:rPr>
              <a:t>Команда управления проектом несет профессиональную ответственность перед заинтересованными сторонами, включая клиентов, исполняющую организацию и общественность. </a:t>
            </a:r>
          </a:p>
          <a:p>
            <a:pPr marL="342900" indent="-342900" algn="just">
              <a:buFont typeface="Wingdings" pitchFamily="2" charset="2"/>
              <a:buChar char="Ø"/>
            </a:pPr>
            <a:endParaRPr lang="ru-RU" sz="2400" dirty="0" smtClean="0">
              <a:solidFill>
                <a:schemeClr val="tx1"/>
              </a:solidFill>
            </a:endParaRPr>
          </a:p>
          <a:p>
            <a:pPr marL="342900" indent="-342900" algn="just">
              <a:buFont typeface="Wingdings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В </a:t>
            </a:r>
            <a:r>
              <a:rPr lang="ru-RU" sz="2400" dirty="0">
                <a:solidFill>
                  <a:schemeClr val="tx1"/>
                </a:solidFill>
              </a:rPr>
              <a:t>отличие от традиционных профессий, чьи профессии регулируются законодательством в целях обеспечения общественной безопасности, управление проектами существует для защиты конкурентоспособности организации и экономического благополучия.</a:t>
            </a:r>
          </a:p>
        </p:txBody>
      </p:sp>
    </p:spTree>
    <p:extLst>
      <p:ext uri="{BB962C8B-B14F-4D97-AF65-F5344CB8AC3E}">
        <p14:creationId xmlns:p14="http://schemas.microsoft.com/office/powerpoint/2010/main" val="3792317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1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dirty="0" smtClean="0"/>
              <a:t>УПРАВЛЕНИЕ ПРОЕКТОМ КАК ПРОФЕССИЯ</a:t>
            </a:r>
            <a:endParaRPr dirty="0"/>
          </a:p>
        </p:txBody>
      </p:sp>
      <p:grpSp>
        <p:nvGrpSpPr>
          <p:cNvPr id="493" name="Google Shape;493;p41"/>
          <p:cNvGrpSpPr/>
          <p:nvPr/>
        </p:nvGrpSpPr>
        <p:grpSpPr>
          <a:xfrm>
            <a:off x="10996219" y="838713"/>
            <a:ext cx="274468" cy="447435"/>
            <a:chOff x="6730350" y="2315900"/>
            <a:chExt cx="257700" cy="420100"/>
          </a:xfrm>
        </p:grpSpPr>
        <p:sp>
          <p:nvSpPr>
            <p:cNvPr id="494" name="Google Shape;494;p41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41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41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41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41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8" name="Объект 2"/>
          <p:cNvSpPr txBox="1">
            <a:spLocks/>
          </p:cNvSpPr>
          <p:nvPr/>
        </p:nvSpPr>
        <p:spPr>
          <a:xfrm>
            <a:off x="2466753" y="1910862"/>
            <a:ext cx="9175898" cy="4572000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285750" indent="-285750" algn="just">
              <a:buFont typeface="Wingdings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Профессия это как призвание</a:t>
            </a:r>
            <a:r>
              <a:rPr lang="ru-RU" sz="2400" dirty="0">
                <a:solidFill>
                  <a:schemeClr val="tx1"/>
                </a:solidFill>
              </a:rPr>
              <a:t>, требующее специальных знаний и часто длительной и интенсивной академической </a:t>
            </a:r>
            <a:r>
              <a:rPr lang="ru-RU" sz="2400" dirty="0" smtClean="0">
                <a:solidFill>
                  <a:schemeClr val="tx1"/>
                </a:solidFill>
              </a:rPr>
              <a:t>подготовки. </a:t>
            </a:r>
            <a:endParaRPr lang="ru-RU" sz="2400" dirty="0">
              <a:solidFill>
                <a:schemeClr val="tx1"/>
              </a:solidFill>
            </a:endParaRPr>
          </a:p>
          <a:p>
            <a:pPr marL="285750" indent="-285750" algn="just">
              <a:buFont typeface="Wingdings" pitchFamily="2" charset="2"/>
              <a:buChar char="Ø"/>
            </a:pPr>
            <a:endParaRPr lang="ru-RU" sz="2400" dirty="0" smtClean="0">
              <a:solidFill>
                <a:schemeClr val="tx1"/>
              </a:solidFill>
            </a:endParaRP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Чтобы </a:t>
            </a:r>
            <a:r>
              <a:rPr lang="ru-RU" sz="2400" dirty="0">
                <a:solidFill>
                  <a:schemeClr val="tx1"/>
                </a:solidFill>
              </a:rPr>
              <a:t>быть профессией, дисциплина управления проектами должна иметь строгие стандарты и руководящие принципы для определения работы персонала управления </a:t>
            </a:r>
            <a:r>
              <a:rPr lang="ru-RU" sz="2400" dirty="0" smtClean="0">
                <a:solidFill>
                  <a:schemeClr val="tx1"/>
                </a:solidFill>
              </a:rPr>
              <a:t>проектами.</a:t>
            </a:r>
            <a:endParaRPr lang="ru-RU" sz="2400" dirty="0">
              <a:solidFill>
                <a:schemeClr val="tx1"/>
              </a:solidFill>
            </a:endParaRPr>
          </a:p>
          <a:p>
            <a:pPr marL="285750" indent="-285750" algn="just">
              <a:buFont typeface="Wingdings" pitchFamily="2" charset="2"/>
              <a:buChar char="Ø"/>
            </a:pPr>
            <a:endParaRPr lang="ru-RU" sz="2400" dirty="0" smtClean="0">
              <a:solidFill>
                <a:schemeClr val="tx1"/>
              </a:solidFill>
            </a:endParaRP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С </a:t>
            </a:r>
            <a:r>
              <a:rPr lang="ru-RU" sz="2400" dirty="0">
                <a:solidFill>
                  <a:schemeClr val="tx1"/>
                </a:solidFill>
              </a:rPr>
              <a:t>целью </a:t>
            </a:r>
            <a:r>
              <a:rPr lang="ru-RU" sz="2400" dirty="0" smtClean="0">
                <a:solidFill>
                  <a:schemeClr val="tx1"/>
                </a:solidFill>
              </a:rPr>
              <a:t>повышения </a:t>
            </a:r>
            <a:r>
              <a:rPr lang="ru-RU" sz="2400" dirty="0">
                <a:solidFill>
                  <a:schemeClr val="tx1"/>
                </a:solidFill>
              </a:rPr>
              <a:t>профессионализма в управлении </a:t>
            </a:r>
            <a:r>
              <a:rPr lang="ru-RU" sz="2400" dirty="0" smtClean="0">
                <a:solidFill>
                  <a:schemeClr val="tx1"/>
                </a:solidFill>
              </a:rPr>
              <a:t>проектами, профессионалы придерживаются «Кодексу </a:t>
            </a:r>
            <a:r>
              <a:rPr lang="ru-RU" sz="2400" dirty="0">
                <a:solidFill>
                  <a:schemeClr val="tx1"/>
                </a:solidFill>
              </a:rPr>
              <a:t>профессионального поведения». </a:t>
            </a:r>
          </a:p>
        </p:txBody>
      </p:sp>
    </p:spTree>
    <p:extLst>
      <p:ext uri="{BB962C8B-B14F-4D97-AF65-F5344CB8AC3E}">
        <p14:creationId xmlns:p14="http://schemas.microsoft.com/office/powerpoint/2010/main" val="1394825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1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dirty="0" smtClean="0"/>
              <a:t>СЕРТИФИКАЦИЯ В ПРОЕКТНОЙ ДЕЯТЕЛЬНОСТИ</a:t>
            </a:r>
            <a:endParaRPr dirty="0"/>
          </a:p>
        </p:txBody>
      </p:sp>
      <p:grpSp>
        <p:nvGrpSpPr>
          <p:cNvPr id="493" name="Google Shape;493;p41"/>
          <p:cNvGrpSpPr/>
          <p:nvPr/>
        </p:nvGrpSpPr>
        <p:grpSpPr>
          <a:xfrm>
            <a:off x="10996219" y="838713"/>
            <a:ext cx="274468" cy="447435"/>
            <a:chOff x="6730350" y="2315900"/>
            <a:chExt cx="257700" cy="420100"/>
          </a:xfrm>
        </p:grpSpPr>
        <p:sp>
          <p:nvSpPr>
            <p:cNvPr id="494" name="Google Shape;494;p41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41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41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41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41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8" name="Объект 2"/>
          <p:cNvSpPr txBox="1">
            <a:spLocks/>
          </p:cNvSpPr>
          <p:nvPr/>
        </p:nvSpPr>
        <p:spPr>
          <a:xfrm>
            <a:off x="2466752" y="1910862"/>
            <a:ext cx="9197163" cy="4572000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ru-RU" sz="2400" b="1" dirty="0">
                <a:solidFill>
                  <a:srgbClr val="002060"/>
                </a:solidFill>
              </a:rPr>
              <a:t>Сертификация предназначена для стимулирования руководителей проектов и членов проектной </a:t>
            </a:r>
            <a:r>
              <a:rPr lang="ru-RU" sz="2400" b="1" dirty="0" smtClean="0">
                <a:solidFill>
                  <a:srgbClr val="002060"/>
                </a:solidFill>
              </a:rPr>
              <a:t>команды.</a:t>
            </a:r>
            <a:endParaRPr lang="ru-RU" sz="2400" b="1" dirty="0">
              <a:solidFill>
                <a:srgbClr val="002060"/>
              </a:solidFill>
            </a:endParaRPr>
          </a:p>
          <a:p>
            <a:pPr algn="just"/>
            <a:endParaRPr lang="ru-RU" sz="2400" dirty="0">
              <a:solidFill>
                <a:srgbClr val="002060"/>
              </a:solidFill>
            </a:endParaRPr>
          </a:p>
          <a:p>
            <a:pPr marL="715963" lvl="0" indent="-342900" algn="just">
              <a:buFont typeface="Courier New" pitchFamily="49" charset="0"/>
              <a:buChar char="o"/>
            </a:pPr>
            <a:r>
              <a:rPr lang="ru-RU" sz="2400" dirty="0">
                <a:solidFill>
                  <a:schemeClr val="tx1"/>
                </a:solidFill>
              </a:rPr>
              <a:t>Расширять и совершенствовать свои знания, опыт и компетенции</a:t>
            </a:r>
            <a:r>
              <a:rPr lang="ru-RU" sz="2400" dirty="0" smtClean="0">
                <a:solidFill>
                  <a:schemeClr val="tx1"/>
                </a:solidFill>
              </a:rPr>
              <a:t>.</a:t>
            </a:r>
          </a:p>
          <a:p>
            <a:pPr marL="715963" lvl="0" indent="-342900" algn="just">
              <a:buFont typeface="Courier New" pitchFamily="49" charset="0"/>
              <a:buChar char="o"/>
            </a:pPr>
            <a:endParaRPr lang="ru-RU" sz="2400" dirty="0">
              <a:solidFill>
                <a:schemeClr val="tx1"/>
              </a:solidFill>
            </a:endParaRPr>
          </a:p>
          <a:p>
            <a:pPr marL="715963" lvl="0" indent="-342900" algn="just">
              <a:buFont typeface="Courier New" pitchFamily="49" charset="0"/>
              <a:buChar char="o"/>
            </a:pPr>
            <a:r>
              <a:rPr lang="ru-RU" sz="2400" dirty="0">
                <a:solidFill>
                  <a:schemeClr val="tx1"/>
                </a:solidFill>
              </a:rPr>
              <a:t>Продолжить свое </a:t>
            </a:r>
            <a:r>
              <a:rPr lang="ru-RU" sz="2400" dirty="0" smtClean="0">
                <a:solidFill>
                  <a:schemeClr val="tx1"/>
                </a:solidFill>
              </a:rPr>
              <a:t>образование</a:t>
            </a:r>
          </a:p>
          <a:p>
            <a:pPr marL="715963" lvl="0" indent="-342900" algn="just">
              <a:buFont typeface="Courier New" pitchFamily="49" charset="0"/>
              <a:buChar char="o"/>
            </a:pPr>
            <a:endParaRPr lang="ru-RU" sz="2400" dirty="0">
              <a:solidFill>
                <a:schemeClr val="tx1"/>
              </a:solidFill>
            </a:endParaRPr>
          </a:p>
          <a:p>
            <a:pPr marL="715963" lvl="0" indent="-342900" algn="just">
              <a:buFont typeface="Courier New" pitchFamily="49" charset="0"/>
              <a:buChar char="o"/>
            </a:pPr>
            <a:r>
              <a:rPr lang="ru-RU" sz="2400" dirty="0">
                <a:solidFill>
                  <a:schemeClr val="tx1"/>
                </a:solidFill>
              </a:rPr>
              <a:t>Улучшить качество управления </a:t>
            </a:r>
            <a:r>
              <a:rPr lang="ru-RU" sz="2400" dirty="0" smtClean="0">
                <a:solidFill>
                  <a:schemeClr val="tx1"/>
                </a:solidFill>
              </a:rPr>
              <a:t>проектами</a:t>
            </a:r>
          </a:p>
          <a:p>
            <a:pPr marL="715963" lvl="0" indent="-342900" algn="just">
              <a:buFont typeface="Courier New" pitchFamily="49" charset="0"/>
              <a:buChar char="o"/>
            </a:pPr>
            <a:endParaRPr lang="ru-RU" sz="2400" dirty="0">
              <a:solidFill>
                <a:schemeClr val="tx1"/>
              </a:solidFill>
            </a:endParaRPr>
          </a:p>
          <a:p>
            <a:pPr marL="715963" indent="-342900" algn="just">
              <a:buFont typeface="Courier New" pitchFamily="49" charset="0"/>
              <a:buChar char="o"/>
            </a:pPr>
            <a:r>
              <a:rPr lang="ru-RU" sz="2400" dirty="0">
                <a:solidFill>
                  <a:schemeClr val="tx1"/>
                </a:solidFill>
              </a:rPr>
              <a:t>Достигать целей проекта лучше</a:t>
            </a:r>
          </a:p>
        </p:txBody>
      </p:sp>
    </p:spTree>
    <p:extLst>
      <p:ext uri="{BB962C8B-B14F-4D97-AF65-F5344CB8AC3E}">
        <p14:creationId xmlns:p14="http://schemas.microsoft.com/office/powerpoint/2010/main" val="1956150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1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dirty="0" smtClean="0"/>
              <a:t>РОЛЬ СЕРТИФИКАЦИИ В ПРОЕКТНОЙ ДЕЯТЕЛЬНОСТИ</a:t>
            </a:r>
            <a:endParaRPr dirty="0"/>
          </a:p>
        </p:txBody>
      </p:sp>
      <p:grpSp>
        <p:nvGrpSpPr>
          <p:cNvPr id="493" name="Google Shape;493;p41"/>
          <p:cNvGrpSpPr/>
          <p:nvPr/>
        </p:nvGrpSpPr>
        <p:grpSpPr>
          <a:xfrm>
            <a:off x="10996219" y="838713"/>
            <a:ext cx="274468" cy="447435"/>
            <a:chOff x="6730350" y="2315900"/>
            <a:chExt cx="257700" cy="420100"/>
          </a:xfrm>
        </p:grpSpPr>
        <p:sp>
          <p:nvSpPr>
            <p:cNvPr id="494" name="Google Shape;494;p41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41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41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41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41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8" name="Объект 2"/>
          <p:cNvSpPr txBox="1">
            <a:spLocks/>
          </p:cNvSpPr>
          <p:nvPr/>
        </p:nvSpPr>
        <p:spPr>
          <a:xfrm>
            <a:off x="2466753" y="1910862"/>
            <a:ext cx="9207796" cy="4572000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42900" lvl="0" indent="-342900" algn="just">
              <a:buFont typeface="Wingdings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Для персонала управления проектом</a:t>
            </a:r>
            <a:r>
              <a:rPr lang="ru-RU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</a:t>
            </a:r>
            <a:endParaRPr lang="ru-RU" sz="24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361950" lvl="0" algn="just"/>
            <a:r>
              <a:rPr lang="ru-RU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– </a:t>
            </a:r>
            <a:r>
              <a:rPr lang="ru-RU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международно-признанный сертификат их квалификации и компетентности. </a:t>
            </a:r>
          </a:p>
          <a:p>
            <a:pPr marL="342900" lvl="0" indent="-342900" algn="just">
              <a:buFont typeface="Wingdings" pitchFamily="2" charset="2"/>
              <a:buChar char="Ø"/>
            </a:pPr>
            <a:endParaRPr lang="ru-RU" sz="24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342900" lvl="0" indent="-342900" algn="just">
              <a:buFont typeface="Wingdings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Для поставщика услуг по управлению проектами </a:t>
            </a:r>
            <a:endParaRPr lang="ru-RU" sz="2400" b="1" dirty="0" smtClean="0">
              <a:solidFill>
                <a:srgbClr val="002060"/>
              </a:solidFill>
              <a:latin typeface="+mn-lt"/>
              <a:ea typeface="+mn-ea"/>
              <a:cs typeface="+mn-cs"/>
            </a:endParaRPr>
          </a:p>
          <a:p>
            <a:pPr marL="361950" lvl="0" algn="just"/>
            <a:r>
              <a:rPr lang="ru-RU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</a:t>
            </a:r>
            <a:r>
              <a:rPr lang="ru-RU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для демонстрации профессиональной квалификации и компетентности своих сотрудников.</a:t>
            </a:r>
          </a:p>
          <a:p>
            <a:pPr marL="342900" lvl="0" indent="-342900" algn="just">
              <a:buFont typeface="Wingdings" pitchFamily="2" charset="2"/>
              <a:buChar char="Ø"/>
            </a:pPr>
            <a:endParaRPr lang="ru-RU" sz="2400" dirty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  <a:p>
            <a:pPr marL="342900" lvl="0" indent="-342900" algn="just">
              <a:buFont typeface="Wingdings" pitchFamily="2" charset="2"/>
              <a:buChar char="Ø"/>
            </a:pPr>
            <a:r>
              <a:rPr lang="ru-RU" sz="2400" b="1" dirty="0">
                <a:solidFill>
                  <a:srgbClr val="002060"/>
                </a:solidFill>
                <a:latin typeface="+mn-lt"/>
                <a:ea typeface="+mn-ea"/>
                <a:cs typeface="+mn-cs"/>
              </a:rPr>
              <a:t>Для клиента </a:t>
            </a:r>
            <a:endParaRPr lang="ru-RU" sz="2400" b="1" dirty="0" smtClean="0">
              <a:solidFill>
                <a:srgbClr val="002060"/>
              </a:solidFill>
              <a:latin typeface="+mn-lt"/>
              <a:ea typeface="+mn-ea"/>
              <a:cs typeface="+mn-cs"/>
            </a:endParaRPr>
          </a:p>
          <a:p>
            <a:pPr marL="361950" lvl="0" algn="just"/>
            <a:r>
              <a:rPr lang="ru-RU" sz="24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- </a:t>
            </a:r>
            <a:r>
              <a:rPr lang="ru-RU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больше уверенности в получении квалифицированных и компетентных услуг от специалистов по управлению проектами.</a:t>
            </a:r>
          </a:p>
        </p:txBody>
      </p:sp>
    </p:spTree>
    <p:extLst>
      <p:ext uri="{BB962C8B-B14F-4D97-AF65-F5344CB8AC3E}">
        <p14:creationId xmlns:p14="http://schemas.microsoft.com/office/powerpoint/2010/main" val="4285383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1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dirty="0" smtClean="0"/>
              <a:t>СТРАТЕГИЧЕСКАЯ СТРУКТУРА УПРАВЛЕНИЯ</a:t>
            </a:r>
            <a:endParaRPr dirty="0"/>
          </a:p>
        </p:txBody>
      </p:sp>
      <p:grpSp>
        <p:nvGrpSpPr>
          <p:cNvPr id="493" name="Google Shape;493;p41"/>
          <p:cNvGrpSpPr/>
          <p:nvPr/>
        </p:nvGrpSpPr>
        <p:grpSpPr>
          <a:xfrm>
            <a:off x="10996219" y="838713"/>
            <a:ext cx="274468" cy="447435"/>
            <a:chOff x="6730350" y="2315900"/>
            <a:chExt cx="257700" cy="420100"/>
          </a:xfrm>
        </p:grpSpPr>
        <p:sp>
          <p:nvSpPr>
            <p:cNvPr id="494" name="Google Shape;494;p41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41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41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41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41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8" name="Объект 2"/>
          <p:cNvSpPr txBox="1">
            <a:spLocks/>
          </p:cNvSpPr>
          <p:nvPr/>
        </p:nvSpPr>
        <p:spPr>
          <a:xfrm>
            <a:off x="2466753" y="1910862"/>
            <a:ext cx="9218428" cy="4572000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42900" indent="-342900" algn="just">
              <a:buFont typeface="Wingdings" pitchFamily="2" charset="2"/>
              <a:buChar char="Ø"/>
            </a:pPr>
            <a:r>
              <a:rPr lang="ru-RU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Стратегическое управление «это процесс оценки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+mj-lt"/>
              </a:rPr>
              <a:t>«</a:t>
            </a:r>
            <a:r>
              <a:rPr lang="ru-RU" sz="2400" b="1" dirty="0">
                <a:solidFill>
                  <a:srgbClr val="FF0000"/>
                </a:solidFill>
                <a:latin typeface="+mj-lt"/>
              </a:rPr>
              <a:t>кто мы/где мы»</a:t>
            </a:r>
            <a:r>
              <a:rPr lang="ru-RU" sz="2400" dirty="0">
                <a:latin typeface="+mj-lt"/>
              </a:rPr>
              <a:t>, </a:t>
            </a:r>
            <a:endParaRPr lang="ru-RU" sz="2400" dirty="0" smtClean="0">
              <a:latin typeface="+mj-lt"/>
            </a:endParaRPr>
          </a:p>
          <a:p>
            <a:pPr algn="ctr"/>
            <a:r>
              <a:rPr lang="ru-RU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а также решения и реализации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+mj-lt"/>
              </a:rPr>
              <a:t>«</a:t>
            </a:r>
            <a:r>
              <a:rPr lang="ru-RU" sz="2400" b="1" dirty="0">
                <a:solidFill>
                  <a:srgbClr val="FF0000"/>
                </a:solidFill>
                <a:latin typeface="+mj-lt"/>
              </a:rPr>
              <a:t>кем/где мы намерены </a:t>
            </a:r>
            <a:r>
              <a:rPr lang="ru-RU" sz="2400" b="1" dirty="0" smtClean="0">
                <a:solidFill>
                  <a:srgbClr val="FF0000"/>
                </a:solidFill>
                <a:latin typeface="+mj-lt"/>
              </a:rPr>
              <a:t>быть»</a:t>
            </a:r>
            <a:r>
              <a:rPr lang="ru-RU" sz="2400" dirty="0" smtClean="0">
                <a:solidFill>
                  <a:srgbClr val="FF0000"/>
                </a:solidFill>
                <a:latin typeface="+mj-lt"/>
              </a:rPr>
              <a:t> </a:t>
            </a:r>
          </a:p>
          <a:p>
            <a:pPr algn="ctr"/>
            <a:r>
              <a:rPr lang="ru-RU" sz="2400" dirty="0" smtClean="0">
                <a:solidFill>
                  <a:schemeClr val="tx1"/>
                </a:solidFill>
                <a:latin typeface="+mj-lt"/>
              </a:rPr>
              <a:t>и</a:t>
            </a:r>
            <a:r>
              <a:rPr lang="ru-RU" sz="2400" dirty="0" smtClean="0">
                <a:solidFill>
                  <a:srgbClr val="FF0000"/>
                </a:solidFill>
                <a:latin typeface="+mj-lt"/>
              </a:rPr>
              <a:t> </a:t>
            </a:r>
          </a:p>
          <a:p>
            <a:pPr algn="ctr"/>
            <a:r>
              <a:rPr lang="ru-RU" sz="2400" b="1" dirty="0" smtClean="0">
                <a:solidFill>
                  <a:srgbClr val="FF0000"/>
                </a:solidFill>
                <a:latin typeface="+mj-lt"/>
              </a:rPr>
              <a:t>«как </a:t>
            </a:r>
            <a:r>
              <a:rPr lang="ru-RU" sz="2400" b="1" dirty="0">
                <a:solidFill>
                  <a:srgbClr val="FF0000"/>
                </a:solidFill>
                <a:latin typeface="+mj-lt"/>
              </a:rPr>
              <a:t>мы собираемся туда попасть»</a:t>
            </a:r>
            <a:r>
              <a:rPr lang="ru-RU" sz="2400" dirty="0">
                <a:latin typeface="+mj-lt"/>
              </a:rPr>
              <a:t>. </a:t>
            </a:r>
            <a:endParaRPr lang="ru-RU" sz="2400" dirty="0" smtClean="0">
              <a:latin typeface="+mj-lt"/>
            </a:endParaRPr>
          </a:p>
          <a:p>
            <a:pPr algn="ctr"/>
            <a:endParaRPr lang="ru-RU" sz="2400" dirty="0">
              <a:latin typeface="+mj-lt"/>
            </a:endParaRPr>
          </a:p>
          <a:p>
            <a:pPr marL="342900" indent="-342900" algn="just">
              <a:buFont typeface="Wingdings" pitchFamily="2" charset="2"/>
              <a:buChar char="Ø"/>
            </a:pPr>
            <a:endParaRPr lang="ru-RU" sz="2400" dirty="0">
              <a:latin typeface="+mj-lt"/>
            </a:endParaRPr>
          </a:p>
          <a:p>
            <a:pPr marL="342900" indent="-342900" algn="just">
              <a:buFont typeface="Wingdings" pitchFamily="2" charset="2"/>
              <a:buChar char="Ø"/>
            </a:pPr>
            <a:r>
              <a:rPr lang="ru-RU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Стратегия описывает, </a:t>
            </a:r>
            <a:r>
              <a:rPr lang="ru-RU" sz="2400" b="1" dirty="0">
                <a:solidFill>
                  <a:srgbClr val="C00000"/>
                </a:solidFill>
                <a:latin typeface="+mn-lt"/>
                <a:ea typeface="+mn-ea"/>
                <a:cs typeface="+mn-cs"/>
              </a:rPr>
              <a:t>как</a:t>
            </a:r>
            <a:r>
              <a:rPr lang="ru-RU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 организация намеревается </a:t>
            </a:r>
            <a:r>
              <a:rPr lang="ru-RU" sz="2400" b="1" dirty="0">
                <a:solidFill>
                  <a:srgbClr val="C00000"/>
                </a:solidFill>
                <a:latin typeface="+mn-lt"/>
                <a:ea typeface="+mn-ea"/>
                <a:cs typeface="+mn-cs"/>
              </a:rPr>
              <a:t>конкурировать за ресурсы</a:t>
            </a:r>
            <a:r>
              <a:rPr lang="ru-RU" sz="2400" dirty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, доступные в существующей и предполагаемой будущей среде.</a:t>
            </a:r>
          </a:p>
        </p:txBody>
      </p:sp>
    </p:spTree>
    <p:extLst>
      <p:ext uri="{BB962C8B-B14F-4D97-AF65-F5344CB8AC3E}">
        <p14:creationId xmlns:p14="http://schemas.microsoft.com/office/powerpoint/2010/main" val="4142053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1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dirty="0" smtClean="0"/>
              <a:t>СТРАТЕГИЧЕСКАЯ СТРУКТУРА УПРАВЛЕНИЯ</a:t>
            </a:r>
            <a:endParaRPr dirty="0"/>
          </a:p>
        </p:txBody>
      </p:sp>
      <p:grpSp>
        <p:nvGrpSpPr>
          <p:cNvPr id="493" name="Google Shape;493;p41"/>
          <p:cNvGrpSpPr/>
          <p:nvPr/>
        </p:nvGrpSpPr>
        <p:grpSpPr>
          <a:xfrm>
            <a:off x="10996219" y="838713"/>
            <a:ext cx="274468" cy="447435"/>
            <a:chOff x="6730350" y="2315900"/>
            <a:chExt cx="257700" cy="420100"/>
          </a:xfrm>
        </p:grpSpPr>
        <p:sp>
          <p:nvSpPr>
            <p:cNvPr id="494" name="Google Shape;494;p41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41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41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41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41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pic>
        <p:nvPicPr>
          <p:cNvPr id="10" name="Объект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98240" y="1616148"/>
            <a:ext cx="4486941" cy="5241852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894277" y="1878350"/>
            <a:ext cx="530396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Font typeface="Courier New" pitchFamily="49" charset="0"/>
              <a:buChar char="o"/>
            </a:pPr>
            <a:r>
              <a:rPr lang="ru-RU" sz="2000" dirty="0" smtClean="0"/>
              <a:t>Проекты </a:t>
            </a:r>
            <a:r>
              <a:rPr lang="ru-RU" sz="2000" dirty="0"/>
              <a:t>нацелены на получение определенных результатов - иными словами, они направлены на достижение целей. </a:t>
            </a:r>
            <a:endParaRPr lang="ru-RU" sz="2000" dirty="0" smtClean="0"/>
          </a:p>
          <a:p>
            <a:pPr marL="342900" indent="-342900" algn="just">
              <a:buFont typeface="Courier New" pitchFamily="49" charset="0"/>
              <a:buChar char="o"/>
            </a:pPr>
            <a:endParaRPr lang="ru-RU" sz="2000" dirty="0" smtClean="0"/>
          </a:p>
          <a:p>
            <a:pPr marL="342900" indent="-342900" algn="just">
              <a:buFont typeface="Courier New" pitchFamily="49" charset="0"/>
              <a:buChar char="o"/>
            </a:pPr>
            <a:r>
              <a:rPr lang="ru-RU" sz="2000" dirty="0" smtClean="0"/>
              <a:t>Именно </a:t>
            </a:r>
            <a:r>
              <a:rPr lang="ru-RU" sz="2000" dirty="0"/>
              <a:t>эти цели являются движущей силой проекта, и все усилия по его планированию и реализации предпринимаются для того, чтобы эти цели были достигнуты.</a:t>
            </a:r>
          </a:p>
        </p:txBody>
      </p:sp>
    </p:spTree>
    <p:extLst>
      <p:ext uri="{BB962C8B-B14F-4D97-AF65-F5344CB8AC3E}">
        <p14:creationId xmlns:p14="http://schemas.microsoft.com/office/powerpoint/2010/main" val="9405666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1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dirty="0" smtClean="0"/>
              <a:t>СТРАТЕГИЧЕСКАЯ СТРУКТУРА УПРАВЛЕНИЯ</a:t>
            </a:r>
            <a:endParaRPr dirty="0"/>
          </a:p>
        </p:txBody>
      </p:sp>
      <p:grpSp>
        <p:nvGrpSpPr>
          <p:cNvPr id="493" name="Google Shape;493;p41"/>
          <p:cNvGrpSpPr/>
          <p:nvPr/>
        </p:nvGrpSpPr>
        <p:grpSpPr>
          <a:xfrm>
            <a:off x="10996219" y="838713"/>
            <a:ext cx="274468" cy="447435"/>
            <a:chOff x="6730350" y="2315900"/>
            <a:chExt cx="257700" cy="420100"/>
          </a:xfrm>
        </p:grpSpPr>
        <p:sp>
          <p:nvSpPr>
            <p:cNvPr id="494" name="Google Shape;494;p41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41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41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41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41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8" name="Объект 2"/>
          <p:cNvSpPr txBox="1">
            <a:spLocks/>
          </p:cNvSpPr>
          <p:nvPr/>
        </p:nvSpPr>
        <p:spPr>
          <a:xfrm>
            <a:off x="2339164" y="1762006"/>
            <a:ext cx="9314120" cy="5010933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ru-RU" sz="2400" b="1" dirty="0">
                <a:solidFill>
                  <a:srgbClr val="002060"/>
                </a:solidFill>
              </a:rPr>
              <a:t>Типичная последовательность действий процесса стратегического управления:</a:t>
            </a:r>
          </a:p>
          <a:p>
            <a:endParaRPr lang="ru-RU" sz="2400" dirty="0"/>
          </a:p>
          <a:p>
            <a:pPr lvl="0" algn="ctr"/>
            <a:r>
              <a:rPr lang="ru-RU" sz="2400" b="1" dirty="0">
                <a:solidFill>
                  <a:srgbClr val="C00000"/>
                </a:solidFill>
                <a:latin typeface="+mj-lt"/>
              </a:rPr>
              <a:t>Рассмотреть и определить миссию организации</a:t>
            </a:r>
          </a:p>
          <a:p>
            <a:pPr lvl="0" algn="ctr"/>
            <a:endParaRPr lang="ru-RU" sz="2400" b="1" dirty="0">
              <a:latin typeface="+mj-lt"/>
            </a:endParaRPr>
          </a:p>
          <a:p>
            <a:pPr lvl="0" algn="ctr"/>
            <a:endParaRPr lang="ru-RU" sz="2400" b="1" dirty="0" smtClean="0">
              <a:latin typeface="+mj-lt"/>
            </a:endParaRPr>
          </a:p>
          <a:p>
            <a:pPr lvl="0" algn="ctr"/>
            <a:r>
              <a:rPr lang="ru-RU" sz="2400" b="1" dirty="0" smtClean="0">
                <a:solidFill>
                  <a:srgbClr val="C00000"/>
                </a:solidFill>
                <a:latin typeface="+mj-lt"/>
              </a:rPr>
              <a:t>Установить </a:t>
            </a:r>
            <a:r>
              <a:rPr lang="ru-RU" sz="2400" b="1" dirty="0">
                <a:solidFill>
                  <a:srgbClr val="C00000"/>
                </a:solidFill>
                <a:latin typeface="+mj-lt"/>
              </a:rPr>
              <a:t>долгосрочные цели и </a:t>
            </a:r>
            <a:r>
              <a:rPr lang="ru-RU" sz="2400" b="1" dirty="0" smtClean="0">
                <a:solidFill>
                  <a:srgbClr val="C00000"/>
                </a:solidFill>
                <a:latin typeface="+mj-lt"/>
              </a:rPr>
              <a:t>задачи</a:t>
            </a:r>
          </a:p>
          <a:p>
            <a:pPr lvl="0" algn="ctr"/>
            <a:endParaRPr lang="ru-RU" sz="2400" b="1" dirty="0">
              <a:solidFill>
                <a:srgbClr val="C00000"/>
              </a:solidFill>
              <a:latin typeface="+mj-lt"/>
            </a:endParaRPr>
          </a:p>
          <a:p>
            <a:pPr lvl="0" algn="ctr"/>
            <a:endParaRPr lang="ru-RU" sz="2400" b="1" dirty="0">
              <a:latin typeface="+mj-lt"/>
            </a:endParaRPr>
          </a:p>
          <a:p>
            <a:pPr lvl="0" algn="ctr"/>
            <a:r>
              <a:rPr lang="ru-RU" sz="2400" b="1" dirty="0">
                <a:solidFill>
                  <a:srgbClr val="C00000"/>
                </a:solidFill>
                <a:latin typeface="+mj-lt"/>
              </a:rPr>
              <a:t>Формулировать стратегии для достижения </a:t>
            </a:r>
            <a:r>
              <a:rPr lang="ru-RU" sz="2400" b="1" dirty="0" smtClean="0">
                <a:solidFill>
                  <a:srgbClr val="C00000"/>
                </a:solidFill>
                <a:latin typeface="+mj-lt"/>
              </a:rPr>
              <a:t>целей</a:t>
            </a:r>
          </a:p>
          <a:p>
            <a:pPr lvl="0" algn="ctr"/>
            <a:endParaRPr lang="ru-RU" sz="2400" b="1" dirty="0">
              <a:latin typeface="+mj-lt"/>
            </a:endParaRPr>
          </a:p>
          <a:p>
            <a:pPr lvl="0" algn="ctr"/>
            <a:endParaRPr lang="ru-RU" sz="2400" b="1" dirty="0">
              <a:latin typeface="+mj-lt"/>
            </a:endParaRPr>
          </a:p>
          <a:p>
            <a:pPr algn="ctr"/>
            <a:r>
              <a:rPr lang="ru-RU" sz="2400" b="1" dirty="0">
                <a:solidFill>
                  <a:srgbClr val="C00000"/>
                </a:solidFill>
                <a:latin typeface="+mj-lt"/>
              </a:rPr>
              <a:t>Реализация стратегий через проекты</a:t>
            </a:r>
          </a:p>
        </p:txBody>
      </p:sp>
      <p:sp>
        <p:nvSpPr>
          <p:cNvPr id="10" name="Стрелка вниз 3">
            <a:extLst>
              <a:ext uri="{FF2B5EF4-FFF2-40B4-BE49-F238E27FC236}">
                <a16:creationId xmlns:a16="http://schemas.microsoft.com/office/drawing/2014/main" id="{182342F4-6101-495B-B7C6-75F613A7A027}"/>
              </a:ext>
            </a:extLst>
          </p:cNvPr>
          <p:cNvSpPr/>
          <p:nvPr/>
        </p:nvSpPr>
        <p:spPr>
          <a:xfrm>
            <a:off x="6113353" y="3430773"/>
            <a:ext cx="1424247" cy="496769"/>
          </a:xfrm>
          <a:prstGeom prst="downArrow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ru-RU"/>
          </a:p>
        </p:txBody>
      </p:sp>
      <p:sp>
        <p:nvSpPr>
          <p:cNvPr id="11" name="Стрелка вниз 3">
            <a:extLst>
              <a:ext uri="{FF2B5EF4-FFF2-40B4-BE49-F238E27FC236}">
                <a16:creationId xmlns:a16="http://schemas.microsoft.com/office/drawing/2014/main" id="{182342F4-6101-495B-B7C6-75F613A7A027}"/>
              </a:ext>
            </a:extLst>
          </p:cNvPr>
          <p:cNvSpPr/>
          <p:nvPr/>
        </p:nvSpPr>
        <p:spPr>
          <a:xfrm>
            <a:off x="6113354" y="4486942"/>
            <a:ext cx="1424247" cy="496769"/>
          </a:xfrm>
          <a:prstGeom prst="downArrow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ru-RU"/>
          </a:p>
        </p:txBody>
      </p:sp>
      <p:sp>
        <p:nvSpPr>
          <p:cNvPr id="12" name="Стрелка вниз 3">
            <a:extLst>
              <a:ext uri="{FF2B5EF4-FFF2-40B4-BE49-F238E27FC236}">
                <a16:creationId xmlns:a16="http://schemas.microsoft.com/office/drawing/2014/main" id="{182342F4-6101-495B-B7C6-75F613A7A027}"/>
              </a:ext>
            </a:extLst>
          </p:cNvPr>
          <p:cNvSpPr/>
          <p:nvPr/>
        </p:nvSpPr>
        <p:spPr>
          <a:xfrm>
            <a:off x="6113354" y="5638802"/>
            <a:ext cx="1424247" cy="496769"/>
          </a:xfrm>
          <a:prstGeom prst="downArrow">
            <a:avLst/>
          </a:prstGeom>
          <a:solidFill>
            <a:srgbClr val="00206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8" tIns="45719" rIns="91438" bIns="45719"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1338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1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dirty="0" smtClean="0"/>
              <a:t>ВНЕШНИЕ И ВНУТРЕННИЕ ФАКТОРЫ</a:t>
            </a:r>
            <a:endParaRPr dirty="0"/>
          </a:p>
        </p:txBody>
      </p:sp>
      <p:grpSp>
        <p:nvGrpSpPr>
          <p:cNvPr id="493" name="Google Shape;493;p41"/>
          <p:cNvGrpSpPr/>
          <p:nvPr/>
        </p:nvGrpSpPr>
        <p:grpSpPr>
          <a:xfrm>
            <a:off x="10996219" y="838713"/>
            <a:ext cx="274468" cy="447435"/>
            <a:chOff x="6730350" y="2315900"/>
            <a:chExt cx="257700" cy="420100"/>
          </a:xfrm>
        </p:grpSpPr>
        <p:sp>
          <p:nvSpPr>
            <p:cNvPr id="494" name="Google Shape;494;p41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41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41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41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41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8" name="Объект 2"/>
          <p:cNvSpPr txBox="1">
            <a:spLocks/>
          </p:cNvSpPr>
          <p:nvPr/>
        </p:nvSpPr>
        <p:spPr>
          <a:xfrm>
            <a:off x="2466753" y="1762006"/>
            <a:ext cx="9207796" cy="5010933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ru-RU" sz="2400" b="1" dirty="0">
                <a:solidFill>
                  <a:srgbClr val="002060"/>
                </a:solidFill>
              </a:rPr>
              <a:t>Разработка миссии, задач и организационных стратегий зависит от факторов внешней и внутренней среды.</a:t>
            </a:r>
          </a:p>
          <a:p>
            <a:pPr marL="285750" lvl="0" indent="-285750" algn="just">
              <a:buFont typeface="Wingdings" pitchFamily="2" charset="2"/>
              <a:buChar char="Ø"/>
            </a:pPr>
            <a:endParaRPr lang="ru-RU" sz="2400" dirty="0" smtClean="0">
              <a:solidFill>
                <a:schemeClr val="tx1"/>
              </a:solidFill>
            </a:endParaRPr>
          </a:p>
          <a:p>
            <a:pPr marL="342900" indent="-342900" algn="just">
              <a:buFont typeface="Courier New" pitchFamily="49" charset="0"/>
              <a:buChar char="o"/>
            </a:pPr>
            <a:r>
              <a:rPr lang="ru-RU" sz="2400" b="1" dirty="0">
                <a:solidFill>
                  <a:srgbClr val="C00000"/>
                </a:solidFill>
              </a:rPr>
              <a:t>Внутренние факторы </a:t>
            </a:r>
            <a:r>
              <a:rPr lang="ru-RU" sz="2400" dirty="0">
                <a:solidFill>
                  <a:schemeClr val="tx1"/>
                </a:solidFill>
              </a:rPr>
              <a:t>классифицируются как сильные и слабые стороны (</a:t>
            </a:r>
            <a:r>
              <a:rPr lang="en-US" sz="2400" dirty="0">
                <a:solidFill>
                  <a:schemeClr val="tx1"/>
                </a:solidFill>
              </a:rPr>
              <a:t>SW SWOT</a:t>
            </a:r>
            <a:r>
              <a:rPr lang="ru-RU" sz="2400" dirty="0">
                <a:solidFill>
                  <a:schemeClr val="tx1"/>
                </a:solidFill>
              </a:rPr>
              <a:t>), такие как управление, объекты, основные компетенции и финансовое состояние</a:t>
            </a:r>
            <a:r>
              <a:rPr lang="ru-RU" sz="2400" dirty="0" smtClean="0">
                <a:solidFill>
                  <a:schemeClr val="tx1"/>
                </a:solidFill>
              </a:rPr>
              <a:t>.</a:t>
            </a:r>
          </a:p>
          <a:p>
            <a:pPr marL="342900" indent="-342900" algn="just">
              <a:buFont typeface="Courier New" pitchFamily="49" charset="0"/>
              <a:buChar char="o"/>
            </a:pPr>
            <a:endParaRPr lang="ru-RU" sz="2400" dirty="0">
              <a:solidFill>
                <a:schemeClr val="tx1"/>
              </a:solidFill>
            </a:endParaRPr>
          </a:p>
          <a:p>
            <a:pPr marL="342900" lvl="0" indent="-342900" algn="just">
              <a:buFont typeface="Courier New" pitchFamily="49" charset="0"/>
              <a:buChar char="o"/>
            </a:pPr>
            <a:r>
              <a:rPr lang="ru-RU" sz="2400" b="1" dirty="0" smtClean="0">
                <a:solidFill>
                  <a:srgbClr val="C00000"/>
                </a:solidFill>
              </a:rPr>
              <a:t>Внешние </a:t>
            </a:r>
            <a:r>
              <a:rPr lang="ru-RU" sz="2400" b="1" dirty="0">
                <a:solidFill>
                  <a:srgbClr val="C00000"/>
                </a:solidFill>
              </a:rPr>
              <a:t>факторы </a:t>
            </a:r>
            <a:r>
              <a:rPr lang="ru-RU" sz="2400" dirty="0">
                <a:solidFill>
                  <a:schemeClr val="tx1"/>
                </a:solidFill>
              </a:rPr>
              <a:t>обычно классифицируются как </a:t>
            </a:r>
            <a:r>
              <a:rPr lang="en-US" sz="2400" dirty="0">
                <a:solidFill>
                  <a:schemeClr val="tx1"/>
                </a:solidFill>
              </a:rPr>
              <a:t>PEST</a:t>
            </a:r>
            <a:r>
              <a:rPr lang="ru-RU" sz="2400" dirty="0">
                <a:solidFill>
                  <a:schemeClr val="tx1"/>
                </a:solidFill>
              </a:rPr>
              <a:t> (для политических, экономических, социальных и технологических); они сигнализируют о возможностях или угрозах (</a:t>
            </a:r>
            <a:r>
              <a:rPr lang="en-US" sz="2400" dirty="0">
                <a:solidFill>
                  <a:schemeClr val="tx1"/>
                </a:solidFill>
              </a:rPr>
              <a:t>OT of SWOT</a:t>
            </a:r>
            <a:r>
              <a:rPr lang="ru-RU" sz="2400" dirty="0">
                <a:solidFill>
                  <a:schemeClr val="tx1"/>
                </a:solidFill>
              </a:rPr>
              <a:t>) в определении направления деятельности организации</a:t>
            </a:r>
            <a:r>
              <a:rPr lang="ru-RU" sz="2400" dirty="0" smtClean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2289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1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en-US" dirty="0" smtClean="0"/>
              <a:t>SWOT </a:t>
            </a:r>
            <a:r>
              <a:rPr lang="ru-RU" dirty="0" smtClean="0"/>
              <a:t>АНАЛИЗ</a:t>
            </a:r>
            <a:endParaRPr dirty="0"/>
          </a:p>
        </p:txBody>
      </p:sp>
      <p:grpSp>
        <p:nvGrpSpPr>
          <p:cNvPr id="493" name="Google Shape;493;p41"/>
          <p:cNvGrpSpPr/>
          <p:nvPr/>
        </p:nvGrpSpPr>
        <p:grpSpPr>
          <a:xfrm>
            <a:off x="10996219" y="838713"/>
            <a:ext cx="274468" cy="447435"/>
            <a:chOff x="6730350" y="2315900"/>
            <a:chExt cx="257700" cy="420100"/>
          </a:xfrm>
        </p:grpSpPr>
        <p:sp>
          <p:nvSpPr>
            <p:cNvPr id="494" name="Google Shape;494;p41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41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41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41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41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8" name="Объект 2"/>
          <p:cNvSpPr txBox="1">
            <a:spLocks/>
          </p:cNvSpPr>
          <p:nvPr/>
        </p:nvSpPr>
        <p:spPr>
          <a:xfrm>
            <a:off x="2360428" y="1762006"/>
            <a:ext cx="9292855" cy="5010933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ru-RU" sz="2400" b="1" dirty="0">
                <a:solidFill>
                  <a:srgbClr val="C00000"/>
                </a:solidFill>
              </a:rPr>
              <a:t>SWOT </a:t>
            </a:r>
            <a:r>
              <a:rPr lang="ru-RU" sz="2400" dirty="0">
                <a:solidFill>
                  <a:schemeClr val="tx1"/>
                </a:solidFill>
              </a:rPr>
              <a:t>– это аббревиатура, которая расшифровывается, как:</a:t>
            </a:r>
          </a:p>
          <a:p>
            <a:pPr marL="715963" indent="-342900" algn="just">
              <a:buFont typeface="Courier New" pitchFamily="49" charset="0"/>
              <a:buChar char="o"/>
            </a:pPr>
            <a:r>
              <a:rPr lang="en-US" sz="2400" dirty="0" smtClean="0">
                <a:solidFill>
                  <a:schemeClr val="tx1"/>
                </a:solidFill>
              </a:rPr>
              <a:t>strengths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smtClean="0">
                <a:solidFill>
                  <a:schemeClr val="tx1"/>
                </a:solidFill>
              </a:rPr>
              <a:t>        </a:t>
            </a:r>
            <a:r>
              <a:rPr lang="ru-RU" sz="2400" dirty="0" smtClean="0">
                <a:solidFill>
                  <a:schemeClr val="tx1"/>
                </a:solidFill>
              </a:rPr>
              <a:t>– </a:t>
            </a:r>
            <a:r>
              <a:rPr lang="ru-RU" sz="2400" dirty="0">
                <a:solidFill>
                  <a:schemeClr val="tx1"/>
                </a:solidFill>
              </a:rPr>
              <a:t>сильные стороны,</a:t>
            </a:r>
          </a:p>
          <a:p>
            <a:pPr marL="715963" indent="-342900" algn="just">
              <a:buFont typeface="Courier New" pitchFamily="49" charset="0"/>
              <a:buChar char="o"/>
            </a:pPr>
            <a:r>
              <a:rPr lang="en-US" sz="2400" dirty="0" smtClean="0">
                <a:solidFill>
                  <a:schemeClr val="tx1"/>
                </a:solidFill>
              </a:rPr>
              <a:t>weaknesses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smtClean="0">
                <a:solidFill>
                  <a:schemeClr val="tx1"/>
                </a:solidFill>
              </a:rPr>
              <a:t>   </a:t>
            </a:r>
            <a:r>
              <a:rPr lang="ru-RU" sz="2400" dirty="0" smtClean="0">
                <a:solidFill>
                  <a:schemeClr val="tx1"/>
                </a:solidFill>
              </a:rPr>
              <a:t>– </a:t>
            </a:r>
            <a:r>
              <a:rPr lang="ru-RU" sz="2400" dirty="0">
                <a:solidFill>
                  <a:schemeClr val="tx1"/>
                </a:solidFill>
              </a:rPr>
              <a:t>слабые стороны,</a:t>
            </a:r>
          </a:p>
          <a:p>
            <a:pPr marL="715963" indent="-342900" algn="just">
              <a:buFont typeface="Courier New" pitchFamily="49" charset="0"/>
              <a:buChar char="o"/>
            </a:pPr>
            <a:r>
              <a:rPr lang="en-US" sz="2400" dirty="0" smtClean="0">
                <a:solidFill>
                  <a:schemeClr val="tx1"/>
                </a:solidFill>
              </a:rPr>
              <a:t>opportunities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smtClean="0">
                <a:solidFill>
                  <a:schemeClr val="tx1"/>
                </a:solidFill>
              </a:rPr>
              <a:t>  </a:t>
            </a:r>
            <a:r>
              <a:rPr lang="ru-RU" sz="2400" dirty="0" smtClean="0">
                <a:solidFill>
                  <a:schemeClr val="tx1"/>
                </a:solidFill>
              </a:rPr>
              <a:t>– </a:t>
            </a:r>
            <a:r>
              <a:rPr lang="ru-RU" sz="2400" dirty="0">
                <a:solidFill>
                  <a:schemeClr val="tx1"/>
                </a:solidFill>
              </a:rPr>
              <a:t>возможности,</a:t>
            </a:r>
          </a:p>
          <a:p>
            <a:pPr marL="715963" indent="-342900" algn="just">
              <a:buFont typeface="Courier New" pitchFamily="49" charset="0"/>
              <a:buChar char="o"/>
            </a:pPr>
            <a:r>
              <a:rPr lang="en-US" sz="2400" dirty="0" smtClean="0">
                <a:solidFill>
                  <a:schemeClr val="tx1"/>
                </a:solidFill>
              </a:rPr>
              <a:t>threats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en-US" sz="2400" dirty="0" smtClean="0">
                <a:solidFill>
                  <a:schemeClr val="tx1"/>
                </a:solidFill>
              </a:rPr>
              <a:t>            </a:t>
            </a:r>
            <a:r>
              <a:rPr lang="ru-RU" sz="2400" dirty="0" smtClean="0">
                <a:solidFill>
                  <a:schemeClr val="tx1"/>
                </a:solidFill>
              </a:rPr>
              <a:t>– </a:t>
            </a:r>
            <a:r>
              <a:rPr lang="ru-RU" sz="2400" dirty="0">
                <a:solidFill>
                  <a:schemeClr val="tx1"/>
                </a:solidFill>
              </a:rPr>
              <a:t>угрозы.</a:t>
            </a:r>
          </a:p>
          <a:p>
            <a:pPr marL="285750" indent="-285750" algn="just">
              <a:buFont typeface="Wingdings" pitchFamily="2" charset="2"/>
              <a:buChar char="Ø"/>
            </a:pPr>
            <a:endParaRPr lang="ru-RU" sz="2400" dirty="0" smtClean="0">
              <a:solidFill>
                <a:schemeClr val="tx1"/>
              </a:solidFill>
            </a:endParaRPr>
          </a:p>
          <a:p>
            <a:pPr algn="just"/>
            <a:r>
              <a:rPr lang="ru-RU" sz="2400" b="1" dirty="0" smtClean="0">
                <a:solidFill>
                  <a:srgbClr val="C00000"/>
                </a:solidFill>
              </a:rPr>
              <a:t>Сильные </a:t>
            </a:r>
            <a:r>
              <a:rPr lang="ru-RU" sz="2400" b="1" dirty="0">
                <a:solidFill>
                  <a:srgbClr val="C00000"/>
                </a:solidFill>
              </a:rPr>
              <a:t>и слабые стороны</a:t>
            </a:r>
            <a:r>
              <a:rPr lang="ru-RU" sz="2400" dirty="0">
                <a:solidFill>
                  <a:schemeClr val="tx1"/>
                </a:solidFill>
              </a:rPr>
              <a:t> – это внутренние факторы организации, на которые она может влиять, исправлять, улучшать ситуацию и т.д.</a:t>
            </a:r>
          </a:p>
          <a:p>
            <a:pPr marL="285750" indent="-285750" algn="just">
              <a:buFont typeface="Wingdings" pitchFamily="2" charset="2"/>
              <a:buChar char="Ø"/>
            </a:pPr>
            <a:endParaRPr lang="ru-RU" sz="2400" dirty="0" smtClean="0">
              <a:solidFill>
                <a:schemeClr val="tx1"/>
              </a:solidFill>
            </a:endParaRPr>
          </a:p>
          <a:p>
            <a:pPr algn="just"/>
            <a:r>
              <a:rPr lang="ru-RU" sz="2400" b="1" dirty="0" smtClean="0">
                <a:solidFill>
                  <a:srgbClr val="C00000"/>
                </a:solidFill>
              </a:rPr>
              <a:t>Возможности </a:t>
            </a:r>
            <a:r>
              <a:rPr lang="ru-RU" sz="2400" b="1" dirty="0">
                <a:solidFill>
                  <a:srgbClr val="C00000"/>
                </a:solidFill>
              </a:rPr>
              <a:t>и угрозы</a:t>
            </a:r>
            <a:r>
              <a:rPr lang="ru-RU" sz="2400" dirty="0">
                <a:solidFill>
                  <a:schemeClr val="tx1"/>
                </a:solidFill>
              </a:rPr>
              <a:t> – это внешние обстоятельства, над которыми руководство предприятия не властно.</a:t>
            </a:r>
          </a:p>
        </p:txBody>
      </p:sp>
    </p:spTree>
    <p:extLst>
      <p:ext uri="{BB962C8B-B14F-4D97-AF65-F5344CB8AC3E}">
        <p14:creationId xmlns:p14="http://schemas.microsoft.com/office/powerpoint/2010/main" val="35954855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1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en-US" dirty="0" smtClean="0"/>
              <a:t>SWOT</a:t>
            </a:r>
            <a:endParaRPr dirty="0"/>
          </a:p>
        </p:txBody>
      </p:sp>
      <p:grpSp>
        <p:nvGrpSpPr>
          <p:cNvPr id="493" name="Google Shape;493;p41"/>
          <p:cNvGrpSpPr/>
          <p:nvPr/>
        </p:nvGrpSpPr>
        <p:grpSpPr>
          <a:xfrm>
            <a:off x="10996219" y="838713"/>
            <a:ext cx="274468" cy="447435"/>
            <a:chOff x="6730350" y="2315900"/>
            <a:chExt cx="257700" cy="420100"/>
          </a:xfrm>
        </p:grpSpPr>
        <p:sp>
          <p:nvSpPr>
            <p:cNvPr id="494" name="Google Shape;494;p41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41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41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41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41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8" name="Объект 2"/>
          <p:cNvSpPr txBox="1">
            <a:spLocks/>
          </p:cNvSpPr>
          <p:nvPr/>
        </p:nvSpPr>
        <p:spPr>
          <a:xfrm>
            <a:off x="2466753" y="1762006"/>
            <a:ext cx="8717450" cy="5010933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ru-RU" sz="2400" dirty="0" smtClean="0">
                <a:solidFill>
                  <a:schemeClr val="tx1"/>
                </a:solidFill>
              </a:rPr>
              <a:t>Результатом </a:t>
            </a:r>
            <a:r>
              <a:rPr lang="en-US" sz="2400" b="1" dirty="0">
                <a:solidFill>
                  <a:srgbClr val="C00000"/>
                </a:solidFill>
              </a:rPr>
              <a:t>SWOT</a:t>
            </a:r>
            <a:r>
              <a:rPr lang="ru-RU" sz="2400" dirty="0">
                <a:solidFill>
                  <a:schemeClr val="tx1"/>
                </a:solidFill>
              </a:rPr>
              <a:t>-анализа является набор стратегий, разработанных для наилучшего удовлетворения потребностей клиентов.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6078" y="2983128"/>
            <a:ext cx="6958800" cy="3662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5938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1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en-US" dirty="0" smtClean="0"/>
              <a:t>SWOT </a:t>
            </a:r>
            <a:r>
              <a:rPr lang="ru-RU" dirty="0" smtClean="0"/>
              <a:t>АНАЛИЗ</a:t>
            </a:r>
            <a:endParaRPr dirty="0"/>
          </a:p>
        </p:txBody>
      </p:sp>
      <p:grpSp>
        <p:nvGrpSpPr>
          <p:cNvPr id="493" name="Google Shape;493;p41"/>
          <p:cNvGrpSpPr/>
          <p:nvPr/>
        </p:nvGrpSpPr>
        <p:grpSpPr>
          <a:xfrm>
            <a:off x="10996219" y="838713"/>
            <a:ext cx="274468" cy="447435"/>
            <a:chOff x="6730350" y="2315900"/>
            <a:chExt cx="257700" cy="420100"/>
          </a:xfrm>
        </p:grpSpPr>
        <p:sp>
          <p:nvSpPr>
            <p:cNvPr id="494" name="Google Shape;494;p41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41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41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41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41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8" name="Объект 2"/>
          <p:cNvSpPr txBox="1">
            <a:spLocks/>
          </p:cNvSpPr>
          <p:nvPr/>
        </p:nvSpPr>
        <p:spPr>
          <a:xfrm>
            <a:off x="2360428" y="1762006"/>
            <a:ext cx="9292855" cy="5010933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285750" indent="-285750" algn="just">
              <a:buFont typeface="Wingdings" pitchFamily="2" charset="2"/>
              <a:buChar char="Ø"/>
            </a:pPr>
            <a:r>
              <a:rPr lang="ru-RU" sz="2400" dirty="0">
                <a:solidFill>
                  <a:schemeClr val="tx1"/>
                </a:solidFill>
              </a:rPr>
              <a:t>С помощью SWOT-анализа мы </a:t>
            </a:r>
            <a:r>
              <a:rPr lang="ru-RU" sz="2400" dirty="0" smtClean="0">
                <a:solidFill>
                  <a:schemeClr val="tx1"/>
                </a:solidFill>
              </a:rPr>
              <a:t>можем </a:t>
            </a:r>
            <a:r>
              <a:rPr lang="ru-RU" sz="2400" dirty="0">
                <a:solidFill>
                  <a:schemeClr val="tx1"/>
                </a:solidFill>
              </a:rPr>
              <a:t>выявить и сопоставить сильные и слабые стороны нашего </a:t>
            </a:r>
            <a:r>
              <a:rPr lang="ru-RU" sz="2400" dirty="0" smtClean="0">
                <a:solidFill>
                  <a:schemeClr val="tx1"/>
                </a:solidFill>
              </a:rPr>
              <a:t>проекта </a:t>
            </a:r>
            <a:r>
              <a:rPr lang="ru-RU" sz="2400" dirty="0">
                <a:solidFill>
                  <a:schemeClr val="tx1"/>
                </a:solidFill>
              </a:rPr>
              <a:t>с угрозами и возможностями, которые таятся во внешней среде. </a:t>
            </a:r>
            <a:endParaRPr lang="ru-RU" sz="2400" dirty="0" smtClean="0">
              <a:solidFill>
                <a:schemeClr val="tx1"/>
              </a:solidFill>
            </a:endParaRP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Тем </a:t>
            </a:r>
            <a:r>
              <a:rPr lang="ru-RU" sz="2400" dirty="0">
                <a:solidFill>
                  <a:schemeClr val="tx1"/>
                </a:solidFill>
              </a:rPr>
              <a:t>не менее, сам анализ </a:t>
            </a:r>
            <a:r>
              <a:rPr lang="ru-RU" sz="2400" dirty="0" smtClean="0">
                <a:solidFill>
                  <a:schemeClr val="tx1"/>
                </a:solidFill>
              </a:rPr>
              <a:t>вызывает необходимость </a:t>
            </a:r>
            <a:r>
              <a:rPr lang="ru-RU" sz="2400" dirty="0">
                <a:solidFill>
                  <a:schemeClr val="tx1"/>
                </a:solidFill>
              </a:rPr>
              <a:t>изучения спроса и </a:t>
            </a:r>
            <a:r>
              <a:rPr lang="ru-RU" sz="2400" dirty="0" smtClean="0">
                <a:solidFill>
                  <a:schemeClr val="tx1"/>
                </a:solidFill>
              </a:rPr>
              <a:t>предпочтения </a:t>
            </a:r>
            <a:r>
              <a:rPr lang="ru-RU" sz="2400" dirty="0">
                <a:solidFill>
                  <a:schemeClr val="tx1"/>
                </a:solidFill>
              </a:rPr>
              <a:t>с точки зрения существующих и потенциальных </a:t>
            </a:r>
            <a:r>
              <a:rPr lang="ru-RU" sz="2400" dirty="0" smtClean="0">
                <a:solidFill>
                  <a:schemeClr val="tx1"/>
                </a:solidFill>
              </a:rPr>
              <a:t>заинтересованных лиц, </a:t>
            </a:r>
            <a:r>
              <a:rPr lang="ru-RU" sz="2400" dirty="0">
                <a:solidFill>
                  <a:schemeClr val="tx1"/>
                </a:solidFill>
              </a:rPr>
              <a:t>а также к необходимости разработать </a:t>
            </a:r>
            <a:r>
              <a:rPr lang="ru-RU" sz="2400" dirty="0" smtClean="0">
                <a:solidFill>
                  <a:schemeClr val="tx1"/>
                </a:solidFill>
              </a:rPr>
              <a:t>своё уникальное предложение</a:t>
            </a:r>
            <a:r>
              <a:rPr lang="ru-RU" sz="2400" dirty="0">
                <a:solidFill>
                  <a:schemeClr val="tx1"/>
                </a:solidFill>
              </a:rPr>
              <a:t>.</a:t>
            </a: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2400" dirty="0">
                <a:solidFill>
                  <a:schemeClr val="tx1"/>
                </a:solidFill>
              </a:rPr>
              <a:t>Таким образом, SWOT–анализ можно рассматривать как первичный для последующего маркетингового исследования.</a:t>
            </a:r>
          </a:p>
        </p:txBody>
      </p:sp>
    </p:spTree>
    <p:extLst>
      <p:ext uri="{BB962C8B-B14F-4D97-AF65-F5344CB8AC3E}">
        <p14:creationId xmlns:p14="http://schemas.microsoft.com/office/powerpoint/2010/main" val="2682576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1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en-US" dirty="0" smtClean="0"/>
              <a:t>SWOT</a:t>
            </a:r>
            <a:endParaRPr dirty="0"/>
          </a:p>
        </p:txBody>
      </p:sp>
      <p:grpSp>
        <p:nvGrpSpPr>
          <p:cNvPr id="493" name="Google Shape;493;p41"/>
          <p:cNvGrpSpPr/>
          <p:nvPr/>
        </p:nvGrpSpPr>
        <p:grpSpPr>
          <a:xfrm>
            <a:off x="10996219" y="838713"/>
            <a:ext cx="274468" cy="447435"/>
            <a:chOff x="6730350" y="2315900"/>
            <a:chExt cx="257700" cy="420100"/>
          </a:xfrm>
        </p:grpSpPr>
        <p:sp>
          <p:nvSpPr>
            <p:cNvPr id="494" name="Google Shape;494;p41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41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41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41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41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pic>
        <p:nvPicPr>
          <p:cNvPr id="11" name="Объект 5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589" y="1616148"/>
            <a:ext cx="9292857" cy="5241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86695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1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en-US" dirty="0" smtClean="0"/>
              <a:t>PEST</a:t>
            </a:r>
            <a:endParaRPr dirty="0"/>
          </a:p>
        </p:txBody>
      </p:sp>
      <p:grpSp>
        <p:nvGrpSpPr>
          <p:cNvPr id="493" name="Google Shape;493;p41"/>
          <p:cNvGrpSpPr/>
          <p:nvPr/>
        </p:nvGrpSpPr>
        <p:grpSpPr>
          <a:xfrm>
            <a:off x="10996219" y="838713"/>
            <a:ext cx="274468" cy="447435"/>
            <a:chOff x="6730350" y="2315900"/>
            <a:chExt cx="257700" cy="420100"/>
          </a:xfrm>
        </p:grpSpPr>
        <p:sp>
          <p:nvSpPr>
            <p:cNvPr id="494" name="Google Shape;494;p41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41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41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41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41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8" name="Объект 2"/>
          <p:cNvSpPr txBox="1">
            <a:spLocks/>
          </p:cNvSpPr>
          <p:nvPr/>
        </p:nvSpPr>
        <p:spPr>
          <a:xfrm>
            <a:off x="2466753" y="1762006"/>
            <a:ext cx="9207796" cy="5010933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285750" indent="-285750" algn="just">
              <a:buFont typeface="Wingdings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Стратегическое мышление в проектах подразумевает работу </a:t>
            </a:r>
            <a:r>
              <a:rPr lang="ru-RU" sz="2400" dirty="0">
                <a:solidFill>
                  <a:schemeClr val="tx1"/>
                </a:solidFill>
              </a:rPr>
              <a:t>с неопределенностью во внутренней и, особенно, во внешней среде компании. </a:t>
            </a:r>
            <a:endParaRPr lang="ru-RU" sz="2400" dirty="0" smtClean="0">
              <a:solidFill>
                <a:schemeClr val="tx1"/>
              </a:solidFill>
            </a:endParaRPr>
          </a:p>
          <a:p>
            <a:pPr marL="285750" indent="-285750" algn="just">
              <a:buFont typeface="Wingdings" pitchFamily="2" charset="2"/>
              <a:buChar char="Ø"/>
            </a:pPr>
            <a:endParaRPr lang="ru-RU" sz="2400" dirty="0">
              <a:solidFill>
                <a:schemeClr val="tx1"/>
              </a:solidFill>
            </a:endParaRP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2400" dirty="0" smtClean="0">
                <a:solidFill>
                  <a:schemeClr val="tx1"/>
                </a:solidFill>
              </a:rPr>
              <a:t>Несмотря на это </a:t>
            </a:r>
            <a:r>
              <a:rPr lang="ru-RU" sz="2400" dirty="0">
                <a:solidFill>
                  <a:schemeClr val="tx1"/>
                </a:solidFill>
              </a:rPr>
              <a:t>решения, принимаемые на верхнем уровне, не должны быть только интуитивными, иначе вероятность ошибки высока. </a:t>
            </a:r>
            <a:endParaRPr lang="ru-RU" sz="2400" dirty="0" smtClean="0">
              <a:solidFill>
                <a:schemeClr val="tx1"/>
              </a:solidFill>
            </a:endParaRPr>
          </a:p>
          <a:p>
            <a:pPr marL="285750" indent="-285750" algn="just">
              <a:buFont typeface="Wingdings" pitchFamily="2" charset="2"/>
              <a:buChar char="Ø"/>
            </a:pPr>
            <a:endParaRPr lang="ru-RU" sz="2400" dirty="0">
              <a:solidFill>
                <a:schemeClr val="tx1"/>
              </a:solidFill>
            </a:endParaRPr>
          </a:p>
          <a:p>
            <a:pPr marL="285750" indent="-285750" algn="just">
              <a:buFont typeface="Wingdings" pitchFamily="2" charset="2"/>
              <a:buChar char="Ø"/>
            </a:pPr>
            <a:r>
              <a:rPr lang="ru-RU" sz="2400" dirty="0">
                <a:solidFill>
                  <a:schemeClr val="tx1"/>
                </a:solidFill>
              </a:rPr>
              <a:t>Для большей формализации принятия решений и помощи топ-менеджерам в стратегическом управлении компанией существует действенный инструмент – это PEST-анализ</a:t>
            </a:r>
            <a:r>
              <a:rPr lang="ru-RU" sz="2400" dirty="0"/>
              <a:t>.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1086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1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en-US" dirty="0" smtClean="0"/>
              <a:t>PEST</a:t>
            </a:r>
            <a:endParaRPr dirty="0"/>
          </a:p>
        </p:txBody>
      </p:sp>
      <p:grpSp>
        <p:nvGrpSpPr>
          <p:cNvPr id="493" name="Google Shape;493;p41"/>
          <p:cNvGrpSpPr/>
          <p:nvPr/>
        </p:nvGrpSpPr>
        <p:grpSpPr>
          <a:xfrm>
            <a:off x="10996219" y="838713"/>
            <a:ext cx="274468" cy="447435"/>
            <a:chOff x="6730350" y="2315900"/>
            <a:chExt cx="257700" cy="420100"/>
          </a:xfrm>
        </p:grpSpPr>
        <p:sp>
          <p:nvSpPr>
            <p:cNvPr id="494" name="Google Shape;494;p41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41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41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41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41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8" name="Объект 2"/>
          <p:cNvSpPr txBox="1">
            <a:spLocks/>
          </p:cNvSpPr>
          <p:nvPr/>
        </p:nvSpPr>
        <p:spPr>
          <a:xfrm>
            <a:off x="2466753" y="1762006"/>
            <a:ext cx="9207796" cy="5010933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ru-RU" sz="2400" b="1" dirty="0">
                <a:solidFill>
                  <a:srgbClr val="C00000"/>
                </a:solidFill>
              </a:rPr>
              <a:t>PEST</a:t>
            </a:r>
            <a:r>
              <a:rPr lang="ru-RU" sz="2400" dirty="0">
                <a:solidFill>
                  <a:schemeClr val="tx1"/>
                </a:solidFill>
              </a:rPr>
              <a:t>-анализ – это инструмент для определения стратегии </a:t>
            </a:r>
            <a:r>
              <a:rPr lang="ru-RU" sz="2400" dirty="0" smtClean="0">
                <a:solidFill>
                  <a:schemeClr val="tx1"/>
                </a:solidFill>
              </a:rPr>
              <a:t>проекта </a:t>
            </a:r>
            <a:r>
              <a:rPr lang="ru-RU" sz="2400" dirty="0">
                <a:solidFill>
                  <a:schemeClr val="tx1"/>
                </a:solidFill>
              </a:rPr>
              <a:t>в долгосрочном периоде. </a:t>
            </a:r>
            <a:r>
              <a:rPr lang="ru-RU" sz="2400" dirty="0" smtClean="0">
                <a:solidFill>
                  <a:schemeClr val="tx1"/>
                </a:solidFill>
              </a:rPr>
              <a:t>Аббревиатура </a:t>
            </a:r>
            <a:r>
              <a:rPr lang="ru-RU" sz="2400" b="1" dirty="0">
                <a:solidFill>
                  <a:srgbClr val="C00000"/>
                </a:solidFill>
              </a:rPr>
              <a:t>PEST</a:t>
            </a:r>
            <a:r>
              <a:rPr lang="ru-RU" sz="2400" dirty="0">
                <a:solidFill>
                  <a:schemeClr val="tx1"/>
                </a:solidFill>
              </a:rPr>
              <a:t> складывается из английских слов:</a:t>
            </a:r>
          </a:p>
          <a:p>
            <a:pPr algn="just"/>
            <a:endParaRPr lang="ru-RU" sz="2400" dirty="0" smtClean="0">
              <a:solidFill>
                <a:schemeClr val="tx1"/>
              </a:solidFill>
            </a:endParaRPr>
          </a:p>
          <a:p>
            <a:pPr algn="just"/>
            <a:r>
              <a:rPr lang="en-US" sz="2400" b="1" dirty="0" smtClean="0">
                <a:solidFill>
                  <a:srgbClr val="C00000"/>
                </a:solidFill>
              </a:rPr>
              <a:t>Politics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>
                <a:solidFill>
                  <a:schemeClr val="tx1"/>
                </a:solidFill>
              </a:rPr>
              <a:t>(политика) – политическое окружение </a:t>
            </a:r>
            <a:r>
              <a:rPr lang="ru-RU" sz="2400" dirty="0" smtClean="0">
                <a:solidFill>
                  <a:schemeClr val="tx1"/>
                </a:solidFill>
              </a:rPr>
              <a:t>проекта.</a:t>
            </a:r>
            <a:endParaRPr lang="ru-RU" sz="2400" dirty="0">
              <a:solidFill>
                <a:schemeClr val="tx1"/>
              </a:solidFill>
            </a:endParaRPr>
          </a:p>
          <a:p>
            <a:pPr algn="just"/>
            <a:endParaRPr lang="ru-RU" sz="2400" b="1" dirty="0" smtClean="0">
              <a:solidFill>
                <a:srgbClr val="C00000"/>
              </a:solidFill>
            </a:endParaRPr>
          </a:p>
          <a:p>
            <a:pPr algn="just"/>
            <a:r>
              <a:rPr lang="en-US" sz="2400" b="1" dirty="0" smtClean="0">
                <a:solidFill>
                  <a:srgbClr val="C00000"/>
                </a:solidFill>
              </a:rPr>
              <a:t>Economics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>
                <a:solidFill>
                  <a:schemeClr val="tx1"/>
                </a:solidFill>
              </a:rPr>
              <a:t>(экономика) – экономическое окружение </a:t>
            </a:r>
            <a:r>
              <a:rPr lang="ru-RU" sz="2400" dirty="0" smtClean="0">
                <a:solidFill>
                  <a:schemeClr val="tx1"/>
                </a:solidFill>
              </a:rPr>
              <a:t>проекта.</a:t>
            </a:r>
            <a:endParaRPr lang="ru-RU" sz="2400" dirty="0">
              <a:solidFill>
                <a:schemeClr val="tx1"/>
              </a:solidFill>
            </a:endParaRPr>
          </a:p>
          <a:p>
            <a:pPr algn="just"/>
            <a:r>
              <a:rPr lang="en-US" sz="2400" b="1" dirty="0" smtClean="0">
                <a:solidFill>
                  <a:srgbClr val="C00000"/>
                </a:solidFill>
              </a:rPr>
              <a:t>Socio-Culture</a:t>
            </a:r>
            <a:r>
              <a:rPr lang="ru-RU" sz="2400" b="1" dirty="0" smtClean="0">
                <a:solidFill>
                  <a:srgbClr val="C00000"/>
                </a:solidFill>
              </a:rPr>
              <a:t> </a:t>
            </a:r>
            <a:r>
              <a:rPr lang="ru-RU" sz="2400" dirty="0">
                <a:solidFill>
                  <a:schemeClr val="tx1"/>
                </a:solidFill>
              </a:rPr>
              <a:t>(социум – культура) – социально-культурное </a:t>
            </a:r>
            <a:r>
              <a:rPr lang="ru-RU" sz="2400" dirty="0" smtClean="0">
                <a:solidFill>
                  <a:schemeClr val="tx1"/>
                </a:solidFill>
              </a:rPr>
              <a:t>окружение проекта.</a:t>
            </a:r>
            <a:endParaRPr lang="ru-RU" sz="2400" dirty="0">
              <a:solidFill>
                <a:schemeClr val="tx1"/>
              </a:solidFill>
            </a:endParaRPr>
          </a:p>
          <a:p>
            <a:pPr algn="just"/>
            <a:r>
              <a:rPr lang="en-US" sz="2400" b="1" dirty="0" smtClean="0">
                <a:solidFill>
                  <a:srgbClr val="C00000"/>
                </a:solidFill>
              </a:rPr>
              <a:t>Technology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>
                <a:solidFill>
                  <a:schemeClr val="tx1"/>
                </a:solidFill>
              </a:rPr>
              <a:t>(технологии) – технологическое окружение </a:t>
            </a:r>
            <a:r>
              <a:rPr lang="ru-RU" sz="2400" dirty="0" smtClean="0">
                <a:solidFill>
                  <a:schemeClr val="tx1"/>
                </a:solidFill>
              </a:rPr>
              <a:t>проекта.</a:t>
            </a:r>
            <a:endParaRPr lang="ru-RU" sz="2400" dirty="0">
              <a:solidFill>
                <a:schemeClr val="tx1"/>
              </a:solidFill>
            </a:endParaRPr>
          </a:p>
          <a:p>
            <a:pPr marL="285750" indent="-285750" algn="just">
              <a:buFont typeface="Wingdings" pitchFamily="2" charset="2"/>
              <a:buChar char="Ø"/>
            </a:pP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1798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1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en-US" dirty="0" smtClean="0"/>
              <a:t>PEST</a:t>
            </a:r>
            <a:r>
              <a:rPr lang="ru-RU" dirty="0" smtClean="0"/>
              <a:t> – ПОЛИТИЧЕСКИЕ ФАКТОРЫ</a:t>
            </a:r>
            <a:endParaRPr dirty="0"/>
          </a:p>
        </p:txBody>
      </p:sp>
      <p:grpSp>
        <p:nvGrpSpPr>
          <p:cNvPr id="493" name="Google Shape;493;p41"/>
          <p:cNvGrpSpPr/>
          <p:nvPr/>
        </p:nvGrpSpPr>
        <p:grpSpPr>
          <a:xfrm>
            <a:off x="10996219" y="838713"/>
            <a:ext cx="274468" cy="447435"/>
            <a:chOff x="6730350" y="2315900"/>
            <a:chExt cx="257700" cy="420100"/>
          </a:xfrm>
        </p:grpSpPr>
        <p:sp>
          <p:nvSpPr>
            <p:cNvPr id="494" name="Google Shape;494;p41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41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41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41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41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8" name="Объект 2"/>
          <p:cNvSpPr txBox="1">
            <a:spLocks/>
          </p:cNvSpPr>
          <p:nvPr/>
        </p:nvSpPr>
        <p:spPr>
          <a:xfrm>
            <a:off x="2243470" y="1762006"/>
            <a:ext cx="9420446" cy="5010933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ru-RU" sz="2400" dirty="0">
                <a:solidFill>
                  <a:schemeClr val="tx1"/>
                </a:solidFill>
              </a:rPr>
              <a:t>Политика играет важную роль в осуществлении проектов в регионе, государстве и на общемировом уровне. </a:t>
            </a:r>
          </a:p>
          <a:p>
            <a:pPr algn="just"/>
            <a:r>
              <a:rPr lang="ru-RU" sz="2400" dirty="0">
                <a:solidFill>
                  <a:schemeClr val="tx1"/>
                </a:solidFill>
              </a:rPr>
              <a:t>Поэтому всегда нужно учитывать следующие факторы</a:t>
            </a:r>
            <a:r>
              <a:rPr lang="ru-RU" sz="2400" dirty="0" smtClean="0">
                <a:solidFill>
                  <a:schemeClr val="tx1"/>
                </a:solidFill>
              </a:rPr>
              <a:t>:</a:t>
            </a:r>
          </a:p>
          <a:p>
            <a:pPr algn="just"/>
            <a:endParaRPr lang="ru-RU" sz="2400" dirty="0">
              <a:solidFill>
                <a:schemeClr val="tx1"/>
              </a:solidFill>
            </a:endParaRPr>
          </a:p>
          <a:p>
            <a:pPr marL="360363" indent="-285750" algn="just"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</a:rPr>
              <a:t>общемировая политическая ситуация. </a:t>
            </a:r>
          </a:p>
          <a:p>
            <a:pPr marL="360363" indent="-285750" algn="just"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</a:rPr>
              <a:t>вхождение </a:t>
            </a:r>
            <a:r>
              <a:rPr lang="ru-RU" sz="2000" dirty="0">
                <a:solidFill>
                  <a:schemeClr val="tx1"/>
                </a:solidFill>
              </a:rPr>
              <a:t>/ выход страны в различные союзы и </a:t>
            </a:r>
            <a:r>
              <a:rPr lang="ru-RU" sz="2000" dirty="0" smtClean="0">
                <a:solidFill>
                  <a:schemeClr val="tx1"/>
                </a:solidFill>
              </a:rPr>
              <a:t>общества;</a:t>
            </a:r>
            <a:endParaRPr lang="ru-RU" sz="2000" dirty="0">
              <a:solidFill>
                <a:schemeClr val="tx1"/>
              </a:solidFill>
            </a:endParaRPr>
          </a:p>
          <a:p>
            <a:pPr marL="360363" indent="-285750" algn="just"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</a:rPr>
              <a:t>внутренняя политика на государственном уровне;</a:t>
            </a:r>
          </a:p>
          <a:p>
            <a:pPr marL="360363" indent="-285750" algn="just"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</a:rPr>
              <a:t>налоговая политика;</a:t>
            </a:r>
          </a:p>
          <a:p>
            <a:pPr marL="360363" indent="-285750" algn="just"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</a:rPr>
              <a:t>уровень влияния государства на отрасль, его отношение к отрасли;</a:t>
            </a:r>
          </a:p>
          <a:p>
            <a:pPr marL="360363" indent="-285750" algn="just"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</a:rPr>
              <a:t>отношение государства к иностранному </a:t>
            </a:r>
            <a:r>
              <a:rPr lang="ru-RU" sz="2000" dirty="0" smtClean="0">
                <a:solidFill>
                  <a:schemeClr val="tx1"/>
                </a:solidFill>
              </a:rPr>
              <a:t>капиталу;</a:t>
            </a:r>
            <a:endParaRPr lang="ru-RU" sz="2000" dirty="0">
              <a:solidFill>
                <a:schemeClr val="tx1"/>
              </a:solidFill>
            </a:endParaRPr>
          </a:p>
          <a:p>
            <a:pPr marL="360363" indent="-285750" algn="just"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</a:rPr>
              <a:t>субсидирование государством конкретных </a:t>
            </a:r>
            <a:r>
              <a:rPr lang="ru-RU" sz="2000" dirty="0" smtClean="0">
                <a:solidFill>
                  <a:schemeClr val="tx1"/>
                </a:solidFill>
              </a:rPr>
              <a:t>регионов;</a:t>
            </a:r>
            <a:endParaRPr lang="ru-RU" sz="2000" dirty="0">
              <a:solidFill>
                <a:schemeClr val="tx1"/>
              </a:solidFill>
            </a:endParaRPr>
          </a:p>
          <a:p>
            <a:pPr marL="360363" indent="-285750" algn="just"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</a:rPr>
              <a:t>внутренняя политика на региональном и муниципальном уровне;</a:t>
            </a:r>
          </a:p>
          <a:p>
            <a:pPr marL="360363" indent="-285750" algn="just"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</a:rPr>
              <a:t>различные межгосударственные соглашения </a:t>
            </a:r>
            <a:r>
              <a:rPr lang="ru-RU" sz="2000" dirty="0" smtClean="0">
                <a:solidFill>
                  <a:schemeClr val="tx1"/>
                </a:solidFill>
              </a:rPr>
              <a:t>и </a:t>
            </a:r>
            <a:r>
              <a:rPr lang="ru-RU" sz="2000" dirty="0">
                <a:solidFill>
                  <a:schemeClr val="tx1"/>
                </a:solidFill>
              </a:rPr>
              <a:t>т.д.</a:t>
            </a:r>
          </a:p>
          <a:p>
            <a:endParaRPr lang="ru-RU" sz="2400" dirty="0"/>
          </a:p>
          <a:p>
            <a:pPr marL="285750" indent="-285750" algn="just">
              <a:buFont typeface="Wingdings" pitchFamily="2" charset="2"/>
              <a:buChar char="Ø"/>
            </a:pP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6571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1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en-US" dirty="0" smtClean="0"/>
              <a:t>PEST</a:t>
            </a:r>
            <a:r>
              <a:rPr lang="ru-RU" dirty="0" smtClean="0"/>
              <a:t> – ЭКОНОМИЧЕСКИЕ ФАКТОРЫ</a:t>
            </a:r>
            <a:endParaRPr dirty="0"/>
          </a:p>
        </p:txBody>
      </p:sp>
      <p:grpSp>
        <p:nvGrpSpPr>
          <p:cNvPr id="493" name="Google Shape;493;p41"/>
          <p:cNvGrpSpPr/>
          <p:nvPr/>
        </p:nvGrpSpPr>
        <p:grpSpPr>
          <a:xfrm>
            <a:off x="10996219" y="838713"/>
            <a:ext cx="274468" cy="447435"/>
            <a:chOff x="6730350" y="2315900"/>
            <a:chExt cx="257700" cy="420100"/>
          </a:xfrm>
        </p:grpSpPr>
        <p:sp>
          <p:nvSpPr>
            <p:cNvPr id="494" name="Google Shape;494;p41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41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41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41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41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8" name="Объект 2"/>
          <p:cNvSpPr txBox="1">
            <a:spLocks/>
          </p:cNvSpPr>
          <p:nvPr/>
        </p:nvSpPr>
        <p:spPr>
          <a:xfrm>
            <a:off x="2243470" y="1762006"/>
            <a:ext cx="9420446" cy="5010933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ru-RU" sz="2400" dirty="0">
                <a:solidFill>
                  <a:schemeClr val="tx1"/>
                </a:solidFill>
              </a:rPr>
              <a:t>Влияние факторов этой группы на компанию трудно переоценить, поэтому их нужно рассматривать особенно </a:t>
            </a:r>
            <a:r>
              <a:rPr lang="ru-RU" sz="2400" dirty="0" smtClean="0">
                <a:solidFill>
                  <a:schemeClr val="tx1"/>
                </a:solidFill>
              </a:rPr>
              <a:t>тщательно. Перечислим </a:t>
            </a:r>
            <a:r>
              <a:rPr lang="ru-RU" sz="2400" dirty="0">
                <a:solidFill>
                  <a:schemeClr val="tx1"/>
                </a:solidFill>
              </a:rPr>
              <a:t>основные</a:t>
            </a:r>
            <a:r>
              <a:rPr lang="ru-RU" sz="2400" dirty="0" smtClean="0">
                <a:solidFill>
                  <a:schemeClr val="tx1"/>
                </a:solidFill>
              </a:rPr>
              <a:t>:</a:t>
            </a:r>
          </a:p>
          <a:p>
            <a:pPr algn="just"/>
            <a:endParaRPr lang="ru-RU" sz="2400" dirty="0">
              <a:solidFill>
                <a:schemeClr val="tx1"/>
              </a:solidFill>
            </a:endParaRPr>
          </a:p>
          <a:p>
            <a:pPr marL="360363" indent="-285750" algn="just"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</a:rPr>
              <a:t>динамика ВПП,</a:t>
            </a:r>
          </a:p>
          <a:p>
            <a:pPr marL="360363" indent="-285750" algn="just"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</a:rPr>
              <a:t>уровень инфляции,</a:t>
            </a:r>
          </a:p>
          <a:p>
            <a:pPr marL="360363" indent="-285750" algn="just">
              <a:buFont typeface="Arial" pitchFamily="34" charset="0"/>
              <a:buChar char="•"/>
            </a:pPr>
            <a:r>
              <a:rPr lang="ru-RU" sz="2000" dirty="0" smtClean="0">
                <a:solidFill>
                  <a:schemeClr val="tx1"/>
                </a:solidFill>
              </a:rPr>
              <a:t>уровень </a:t>
            </a:r>
            <a:r>
              <a:rPr lang="ru-RU" sz="2000" dirty="0">
                <a:solidFill>
                  <a:schemeClr val="tx1"/>
                </a:solidFill>
              </a:rPr>
              <a:t>безработицы,</a:t>
            </a:r>
          </a:p>
          <a:p>
            <a:pPr marL="360363" indent="-285750" algn="just"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</a:rPr>
              <a:t>динамика доходов населения,</a:t>
            </a:r>
          </a:p>
          <a:p>
            <a:pPr marL="360363" indent="-285750" algn="just"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</a:rPr>
              <a:t>цены на нефть,</a:t>
            </a:r>
          </a:p>
          <a:p>
            <a:pPr marL="360363" indent="-285750" algn="just"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</a:rPr>
              <a:t>рост и насыщенность отраслевых рынков,</a:t>
            </a:r>
          </a:p>
          <a:p>
            <a:pPr marL="360363" indent="-285750" algn="just"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</a:rPr>
              <a:t>уровень конкуренции,</a:t>
            </a:r>
          </a:p>
          <a:p>
            <a:endParaRPr lang="ru-RU" sz="2400" dirty="0"/>
          </a:p>
          <a:p>
            <a:pPr marL="285750" indent="-285750" algn="just">
              <a:buFont typeface="Wingdings" pitchFamily="2" charset="2"/>
              <a:buChar char="Ø"/>
            </a:pP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0702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1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en-US" dirty="0" smtClean="0"/>
              <a:t>PEST</a:t>
            </a:r>
            <a:r>
              <a:rPr lang="ru-RU" dirty="0" smtClean="0"/>
              <a:t> – СОЦИАЛЬНО-КУЛЬТУРНЫЕ ФАКТОРЫ</a:t>
            </a:r>
            <a:endParaRPr dirty="0"/>
          </a:p>
        </p:txBody>
      </p:sp>
      <p:grpSp>
        <p:nvGrpSpPr>
          <p:cNvPr id="493" name="Google Shape;493;p41"/>
          <p:cNvGrpSpPr/>
          <p:nvPr/>
        </p:nvGrpSpPr>
        <p:grpSpPr>
          <a:xfrm>
            <a:off x="10996219" y="838713"/>
            <a:ext cx="274468" cy="447435"/>
            <a:chOff x="6730350" y="2315900"/>
            <a:chExt cx="257700" cy="420100"/>
          </a:xfrm>
        </p:grpSpPr>
        <p:sp>
          <p:nvSpPr>
            <p:cNvPr id="494" name="Google Shape;494;p41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41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41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41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41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8" name="Объект 2"/>
          <p:cNvSpPr txBox="1">
            <a:spLocks/>
          </p:cNvSpPr>
          <p:nvPr/>
        </p:nvSpPr>
        <p:spPr>
          <a:xfrm>
            <a:off x="2243470" y="1762006"/>
            <a:ext cx="9420446" cy="5010933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ru-RU" sz="2400" dirty="0" smtClean="0">
                <a:solidFill>
                  <a:schemeClr val="tx1"/>
                </a:solidFill>
              </a:rPr>
              <a:t>Факторы </a:t>
            </a:r>
            <a:r>
              <a:rPr lang="ru-RU" sz="2400" dirty="0">
                <a:solidFill>
                  <a:schemeClr val="tx1"/>
                </a:solidFill>
              </a:rPr>
              <a:t>этой направленности оказывают косвенное воздействие на успешность компании.</a:t>
            </a:r>
          </a:p>
          <a:p>
            <a:pPr algn="just"/>
            <a:r>
              <a:rPr lang="ru-RU" sz="2400" dirty="0">
                <a:solidFill>
                  <a:schemeClr val="tx1"/>
                </a:solidFill>
              </a:rPr>
              <a:t>К ним относятся</a:t>
            </a:r>
            <a:r>
              <a:rPr lang="ru-RU" sz="2400" dirty="0" smtClean="0">
                <a:solidFill>
                  <a:schemeClr val="tx1"/>
                </a:solidFill>
              </a:rPr>
              <a:t>:</a:t>
            </a:r>
          </a:p>
          <a:p>
            <a:pPr algn="just"/>
            <a:endParaRPr lang="ru-RU" sz="2400" dirty="0">
              <a:solidFill>
                <a:schemeClr val="tx1"/>
              </a:solidFill>
            </a:endParaRPr>
          </a:p>
          <a:p>
            <a:pPr marL="360363" indent="-285750" algn="just"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</a:rPr>
              <a:t>демографические данные: рождаемость, смертность, возрастной состав населения, миграционная динамика;</a:t>
            </a:r>
          </a:p>
          <a:p>
            <a:pPr marL="360363" indent="-285750" algn="just"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</a:rPr>
              <a:t>уровень жизни населения, зарплатные ожидания;</a:t>
            </a:r>
          </a:p>
          <a:p>
            <a:pPr marL="360363" indent="-285750" algn="just"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</a:rPr>
              <a:t>обычаи и ценности, устоявшиеся нормы потребления и мифы;</a:t>
            </a:r>
          </a:p>
          <a:p>
            <a:pPr marL="360363" indent="-285750" algn="just"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</a:rPr>
              <a:t>уровень образованности, квалификация кадров;</a:t>
            </a:r>
          </a:p>
          <a:p>
            <a:pPr marL="360363" indent="-285750" algn="just"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</a:rPr>
              <a:t>трудоспособность и производительность населения.</a:t>
            </a:r>
          </a:p>
          <a:p>
            <a:endParaRPr lang="ru-RU" sz="2400" dirty="0"/>
          </a:p>
          <a:p>
            <a:pPr marL="285750" indent="-285750" algn="just">
              <a:buFont typeface="Wingdings" pitchFamily="2" charset="2"/>
              <a:buChar char="Ø"/>
            </a:pP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8040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1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en-US" dirty="0" smtClean="0"/>
              <a:t>PEST</a:t>
            </a:r>
            <a:r>
              <a:rPr lang="ru-RU" dirty="0" smtClean="0"/>
              <a:t> – ТЕХНОЛОГИЧЕСКИЕ ФАКТОРЫ</a:t>
            </a:r>
            <a:endParaRPr dirty="0"/>
          </a:p>
        </p:txBody>
      </p:sp>
      <p:grpSp>
        <p:nvGrpSpPr>
          <p:cNvPr id="493" name="Google Shape;493;p41"/>
          <p:cNvGrpSpPr/>
          <p:nvPr/>
        </p:nvGrpSpPr>
        <p:grpSpPr>
          <a:xfrm>
            <a:off x="10996219" y="838713"/>
            <a:ext cx="274468" cy="447435"/>
            <a:chOff x="6730350" y="2315900"/>
            <a:chExt cx="257700" cy="420100"/>
          </a:xfrm>
        </p:grpSpPr>
        <p:sp>
          <p:nvSpPr>
            <p:cNvPr id="494" name="Google Shape;494;p41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41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41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41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41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8" name="Объект 2"/>
          <p:cNvSpPr txBox="1">
            <a:spLocks/>
          </p:cNvSpPr>
          <p:nvPr/>
        </p:nvSpPr>
        <p:spPr>
          <a:xfrm>
            <a:off x="2243470" y="1762006"/>
            <a:ext cx="9420446" cy="5010933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ru-RU" sz="2400" dirty="0">
                <a:solidFill>
                  <a:schemeClr val="tx1"/>
                </a:solidFill>
              </a:rPr>
              <a:t>Набирают все большую ценность, так как технологический прогресс ускоряется, степень его влияния на все сферы бизнеса, даже самые нетехнологичные, увеличивается.</a:t>
            </a:r>
          </a:p>
          <a:p>
            <a:pPr algn="just"/>
            <a:r>
              <a:rPr lang="ru-RU" sz="2400" dirty="0">
                <a:solidFill>
                  <a:schemeClr val="tx1"/>
                </a:solidFill>
              </a:rPr>
              <a:t>К технологическим факторам относятся</a:t>
            </a:r>
            <a:r>
              <a:rPr lang="ru-RU" sz="2400" dirty="0" smtClean="0">
                <a:solidFill>
                  <a:schemeClr val="tx1"/>
                </a:solidFill>
              </a:rPr>
              <a:t>:</a:t>
            </a:r>
          </a:p>
          <a:p>
            <a:pPr algn="just"/>
            <a:endParaRPr lang="ru-RU" sz="2400" dirty="0">
              <a:solidFill>
                <a:schemeClr val="tx1"/>
              </a:solidFill>
            </a:endParaRPr>
          </a:p>
          <a:p>
            <a:pPr marL="360363" indent="-285750" algn="just"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</a:rPr>
              <a:t>научные открытия, новые технологии,</a:t>
            </a:r>
          </a:p>
          <a:p>
            <a:pPr marL="360363" indent="-285750" algn="just"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</a:rPr>
              <a:t>изменения в патентном законодательстве и индустрии,</a:t>
            </a:r>
          </a:p>
          <a:p>
            <a:pPr marL="360363" indent="-285750" algn="just"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</a:rPr>
              <a:t>влияние интернета и мобильных технологий на отрасль,</a:t>
            </a:r>
          </a:p>
          <a:p>
            <a:pPr marL="360363" indent="-285750" algn="just">
              <a:buFont typeface="Arial" pitchFamily="34" charset="0"/>
              <a:buChar char="•"/>
            </a:pPr>
            <a:r>
              <a:rPr lang="ru-RU" sz="2000" dirty="0">
                <a:solidFill>
                  <a:schemeClr val="tx1"/>
                </a:solidFill>
              </a:rPr>
              <a:t>расходы конкурентов на R&amp;D.</a:t>
            </a:r>
          </a:p>
          <a:p>
            <a:endParaRPr lang="ru-RU" sz="2400" dirty="0"/>
          </a:p>
          <a:p>
            <a:pPr marL="285750" indent="-285750" algn="just">
              <a:buFont typeface="Wingdings" pitchFamily="2" charset="2"/>
              <a:buChar char="Ø"/>
            </a:pP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513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1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en-US" dirty="0" smtClean="0"/>
              <a:t>PEST</a:t>
            </a:r>
            <a:endParaRPr dirty="0"/>
          </a:p>
        </p:txBody>
      </p:sp>
      <p:grpSp>
        <p:nvGrpSpPr>
          <p:cNvPr id="493" name="Google Shape;493;p41"/>
          <p:cNvGrpSpPr/>
          <p:nvPr/>
        </p:nvGrpSpPr>
        <p:grpSpPr>
          <a:xfrm>
            <a:off x="10996219" y="838713"/>
            <a:ext cx="274468" cy="447435"/>
            <a:chOff x="6730350" y="2315900"/>
            <a:chExt cx="257700" cy="420100"/>
          </a:xfrm>
        </p:grpSpPr>
        <p:sp>
          <p:nvSpPr>
            <p:cNvPr id="494" name="Google Shape;494;p41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41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41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41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41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pic>
        <p:nvPicPr>
          <p:cNvPr id="10" name="Объект 4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0428" y="1616149"/>
            <a:ext cx="9284404" cy="5241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12648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1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dirty="0" smtClean="0"/>
              <a:t>СТРАТЕГИЯ НА КОРПОРАТИВНОМ УРОВНЕ</a:t>
            </a:r>
            <a:endParaRPr dirty="0"/>
          </a:p>
        </p:txBody>
      </p:sp>
      <p:grpSp>
        <p:nvGrpSpPr>
          <p:cNvPr id="493" name="Google Shape;493;p41"/>
          <p:cNvGrpSpPr/>
          <p:nvPr/>
        </p:nvGrpSpPr>
        <p:grpSpPr>
          <a:xfrm>
            <a:off x="10996219" y="838713"/>
            <a:ext cx="274468" cy="447435"/>
            <a:chOff x="6730350" y="2315900"/>
            <a:chExt cx="257700" cy="420100"/>
          </a:xfrm>
        </p:grpSpPr>
        <p:sp>
          <p:nvSpPr>
            <p:cNvPr id="494" name="Google Shape;494;p41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41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41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41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41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8" name="Объект 2"/>
          <p:cNvSpPr txBox="1">
            <a:spLocks/>
          </p:cNvSpPr>
          <p:nvPr/>
        </p:nvSpPr>
        <p:spPr>
          <a:xfrm>
            <a:off x="2328530" y="1762006"/>
            <a:ext cx="9335385" cy="5010933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ru-RU" sz="2400" b="1" dirty="0">
                <a:solidFill>
                  <a:srgbClr val="002060"/>
                </a:solidFill>
              </a:rPr>
              <a:t>Возможные рамки для представления стратегии на корпоративном уровне:</a:t>
            </a:r>
          </a:p>
          <a:p>
            <a:pPr marL="0" lvl="1" indent="0">
              <a:buNone/>
            </a:pPr>
            <a:endParaRPr lang="ru-RU" sz="2400" dirty="0">
              <a:solidFill>
                <a:schemeClr val="tx1"/>
              </a:solidFill>
            </a:endParaRPr>
          </a:p>
          <a:p>
            <a:pPr marL="712788" lvl="1" indent="-350838">
              <a:buFont typeface="Wingdings" pitchFamily="2" charset="2"/>
              <a:buChar char="ü"/>
            </a:pPr>
            <a:r>
              <a:rPr lang="ru-RU" sz="2400" dirty="0" smtClean="0">
                <a:solidFill>
                  <a:schemeClr val="tx1"/>
                </a:solidFill>
              </a:rPr>
              <a:t>Миссия</a:t>
            </a:r>
          </a:p>
          <a:p>
            <a:pPr marL="712788" lvl="1" indent="-350838">
              <a:buFont typeface="Wingdings" pitchFamily="2" charset="2"/>
              <a:buChar char="ü"/>
            </a:pPr>
            <a:endParaRPr lang="ru-RU" sz="2400" dirty="0">
              <a:solidFill>
                <a:schemeClr val="tx1"/>
              </a:solidFill>
            </a:endParaRPr>
          </a:p>
          <a:p>
            <a:pPr marL="712788" lvl="1" indent="-350838">
              <a:buFont typeface="Wingdings" pitchFamily="2" charset="2"/>
              <a:buChar char="ü"/>
            </a:pPr>
            <a:r>
              <a:rPr lang="ru-RU" sz="2400" dirty="0">
                <a:solidFill>
                  <a:schemeClr val="tx1"/>
                </a:solidFill>
              </a:rPr>
              <a:t>Общие цели роста и </a:t>
            </a:r>
            <a:r>
              <a:rPr lang="ru-RU" sz="2400" dirty="0" smtClean="0">
                <a:solidFill>
                  <a:schemeClr val="tx1"/>
                </a:solidFill>
              </a:rPr>
              <a:t>прибыли</a:t>
            </a:r>
          </a:p>
          <a:p>
            <a:pPr marL="712788" lvl="1" indent="-350838">
              <a:buFont typeface="Wingdings" pitchFamily="2" charset="2"/>
              <a:buChar char="ü"/>
            </a:pPr>
            <a:endParaRPr lang="ru-RU" sz="2400" dirty="0">
              <a:solidFill>
                <a:schemeClr val="tx1"/>
              </a:solidFill>
            </a:endParaRPr>
          </a:p>
          <a:p>
            <a:pPr marL="712788" lvl="1" indent="-350838">
              <a:buFont typeface="Wingdings" pitchFamily="2" charset="2"/>
              <a:buChar char="ü"/>
            </a:pPr>
            <a:r>
              <a:rPr lang="ru-RU" sz="2400" dirty="0">
                <a:solidFill>
                  <a:schemeClr val="tx1"/>
                </a:solidFill>
              </a:rPr>
              <a:t>Фокус </a:t>
            </a:r>
            <a:r>
              <a:rPr lang="ru-RU" sz="2400" dirty="0" smtClean="0">
                <a:solidFill>
                  <a:schemeClr val="tx1"/>
                </a:solidFill>
              </a:rPr>
              <a:t>стратегии</a:t>
            </a:r>
          </a:p>
          <a:p>
            <a:pPr marL="712788" lvl="1" indent="-350838">
              <a:buFont typeface="Wingdings" pitchFamily="2" charset="2"/>
              <a:buChar char="ü"/>
            </a:pPr>
            <a:endParaRPr lang="ru-RU" sz="2400" dirty="0">
              <a:solidFill>
                <a:schemeClr val="tx1"/>
              </a:solidFill>
            </a:endParaRPr>
          </a:p>
          <a:p>
            <a:pPr marL="712788" indent="-350838">
              <a:buFont typeface="Wingdings" pitchFamily="2" charset="2"/>
              <a:buChar char="ü"/>
            </a:pPr>
            <a:r>
              <a:rPr lang="ru-RU" sz="2400" dirty="0">
                <a:solidFill>
                  <a:schemeClr val="tx1"/>
                </a:solidFill>
              </a:rPr>
              <a:t>Основные функциональные политические </a:t>
            </a:r>
            <a:r>
              <a:rPr lang="ru-RU" sz="2400" dirty="0" smtClean="0">
                <a:solidFill>
                  <a:schemeClr val="tx1"/>
                </a:solidFill>
              </a:rPr>
              <a:t>решения</a:t>
            </a:r>
          </a:p>
          <a:p>
            <a:pPr marL="712788" indent="-350838">
              <a:buFont typeface="Wingdings" pitchFamily="2" charset="2"/>
              <a:buChar char="ü"/>
            </a:pPr>
            <a:endParaRPr lang="ru-RU" sz="2400" dirty="0">
              <a:solidFill>
                <a:schemeClr val="tx1"/>
              </a:solidFill>
            </a:endParaRPr>
          </a:p>
          <a:p>
            <a:pPr marL="712788" indent="-350838">
              <a:buFont typeface="Wingdings" pitchFamily="2" charset="2"/>
              <a:buChar char="ü"/>
            </a:pPr>
            <a:r>
              <a:rPr lang="ru-RU" sz="2400" dirty="0">
                <a:solidFill>
                  <a:schemeClr val="tx1"/>
                </a:solidFill>
              </a:rPr>
              <a:t>Системы стратегического обзора</a:t>
            </a:r>
          </a:p>
        </p:txBody>
      </p:sp>
    </p:spTree>
    <p:extLst>
      <p:ext uri="{BB962C8B-B14F-4D97-AF65-F5344CB8AC3E}">
        <p14:creationId xmlns:p14="http://schemas.microsoft.com/office/powerpoint/2010/main" val="2435646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1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dirty="0" smtClean="0"/>
              <a:t>МОДЕЛИ КОРПОРАТИВНОЙ СТРАТЕГИИ</a:t>
            </a:r>
            <a:endParaRPr dirty="0"/>
          </a:p>
        </p:txBody>
      </p:sp>
      <p:grpSp>
        <p:nvGrpSpPr>
          <p:cNvPr id="493" name="Google Shape;493;p41"/>
          <p:cNvGrpSpPr/>
          <p:nvPr/>
        </p:nvGrpSpPr>
        <p:grpSpPr>
          <a:xfrm>
            <a:off x="10996219" y="838713"/>
            <a:ext cx="274468" cy="447435"/>
            <a:chOff x="6730350" y="2315900"/>
            <a:chExt cx="257700" cy="420100"/>
          </a:xfrm>
        </p:grpSpPr>
        <p:sp>
          <p:nvSpPr>
            <p:cNvPr id="494" name="Google Shape;494;p41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41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41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41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41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8" name="Объект 2"/>
          <p:cNvSpPr txBox="1">
            <a:spLocks/>
          </p:cNvSpPr>
          <p:nvPr/>
        </p:nvSpPr>
        <p:spPr>
          <a:xfrm>
            <a:off x="2328530" y="1762006"/>
            <a:ext cx="9335385" cy="5010933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1"/>
            <a:r>
              <a:rPr lang="ru-RU" sz="2400" b="1" dirty="0">
                <a:solidFill>
                  <a:srgbClr val="002060"/>
                </a:solidFill>
              </a:rPr>
              <a:t>Стратегии на корпоративном уровне обычно делятся на две категории:</a:t>
            </a:r>
          </a:p>
          <a:p>
            <a:pPr marL="712788" lvl="1" indent="-350838">
              <a:buFont typeface="Wingdings" pitchFamily="2" charset="2"/>
              <a:buChar char="ü"/>
            </a:pPr>
            <a:endParaRPr lang="ru-RU" sz="2400" dirty="0">
              <a:solidFill>
                <a:schemeClr val="tx1"/>
              </a:solidFill>
            </a:endParaRPr>
          </a:p>
          <a:p>
            <a:pPr marL="357188" lvl="1" indent="-346075">
              <a:buFont typeface="+mj-lt"/>
              <a:buAutoNum type="romanUcPeriod"/>
            </a:pPr>
            <a:r>
              <a:rPr lang="ru-RU" sz="2400" b="1" dirty="0">
                <a:solidFill>
                  <a:srgbClr val="C00000"/>
                </a:solidFill>
              </a:rPr>
              <a:t>   Стратегии низкого </a:t>
            </a:r>
            <a:r>
              <a:rPr lang="ru-RU" sz="2400" b="1" dirty="0" smtClean="0">
                <a:solidFill>
                  <a:srgbClr val="C00000"/>
                </a:solidFill>
              </a:rPr>
              <a:t>роста</a:t>
            </a:r>
          </a:p>
          <a:p>
            <a:pPr marL="357188" lvl="1" indent="-346075">
              <a:buFont typeface="+mj-lt"/>
              <a:buAutoNum type="romanUcPeriod"/>
            </a:pPr>
            <a:endParaRPr lang="ru-RU" sz="2400" b="1" dirty="0">
              <a:solidFill>
                <a:srgbClr val="C00000"/>
              </a:solidFill>
            </a:endParaRPr>
          </a:p>
          <a:p>
            <a:pPr marL="708025" lvl="1" indent="-346075" algn="just">
              <a:buFont typeface="+mj-lt"/>
              <a:buAutoNum type="romanLcPeriod"/>
            </a:pPr>
            <a:r>
              <a:rPr lang="ru-RU" sz="2400" dirty="0" smtClean="0">
                <a:solidFill>
                  <a:srgbClr val="C00000"/>
                </a:solidFill>
              </a:rPr>
              <a:t>Без </a:t>
            </a:r>
            <a:r>
              <a:rPr lang="ru-RU" sz="2400" dirty="0">
                <a:solidFill>
                  <a:srgbClr val="C00000"/>
                </a:solidFill>
              </a:rPr>
              <a:t>изменений </a:t>
            </a:r>
            <a:r>
              <a:rPr lang="ru-RU" sz="2400" dirty="0">
                <a:solidFill>
                  <a:schemeClr val="tx1"/>
                </a:solidFill>
              </a:rPr>
              <a:t>- успешные, зрелые рынки, нет причин для </a:t>
            </a:r>
            <a:r>
              <a:rPr lang="ru-RU" sz="2400" dirty="0" smtClean="0">
                <a:solidFill>
                  <a:schemeClr val="tx1"/>
                </a:solidFill>
              </a:rPr>
              <a:t>изменений;</a:t>
            </a:r>
            <a:endParaRPr lang="ru-RU" sz="2400" dirty="0">
              <a:solidFill>
                <a:schemeClr val="tx1"/>
              </a:solidFill>
            </a:endParaRPr>
          </a:p>
          <a:p>
            <a:pPr marL="708025" lvl="1" indent="-346075" algn="just">
              <a:buFont typeface="+mj-lt"/>
              <a:buAutoNum type="romanLcPeriod"/>
            </a:pPr>
            <a:r>
              <a:rPr lang="ru-RU" sz="2400" dirty="0" smtClean="0">
                <a:solidFill>
                  <a:srgbClr val="C00000"/>
                </a:solidFill>
              </a:rPr>
              <a:t>Отступление</a:t>
            </a:r>
            <a:r>
              <a:rPr lang="ru-RU" sz="2400" dirty="0" smtClean="0">
                <a:solidFill>
                  <a:schemeClr val="tx1"/>
                </a:solidFill>
              </a:rPr>
              <a:t> </a:t>
            </a:r>
            <a:r>
              <a:rPr lang="ru-RU" sz="2400" dirty="0">
                <a:solidFill>
                  <a:schemeClr val="tx1"/>
                </a:solidFill>
              </a:rPr>
              <a:t>- из-за жесткой конкуренции или стратегического </a:t>
            </a:r>
            <a:r>
              <a:rPr lang="ru-RU" sz="2400" dirty="0" smtClean="0">
                <a:solidFill>
                  <a:schemeClr val="tx1"/>
                </a:solidFill>
              </a:rPr>
              <a:t>ухода;</a:t>
            </a:r>
            <a:endParaRPr lang="ru-RU" sz="2400" dirty="0">
              <a:solidFill>
                <a:schemeClr val="tx1"/>
              </a:solidFill>
            </a:endParaRPr>
          </a:p>
          <a:p>
            <a:pPr marL="708025" lvl="1" indent="-346075" algn="just">
              <a:buFont typeface="+mj-lt"/>
              <a:buAutoNum type="romanLcPeriod"/>
            </a:pPr>
            <a:r>
              <a:rPr lang="ru-RU" sz="2400" dirty="0" smtClean="0">
                <a:solidFill>
                  <a:srgbClr val="C00000"/>
                </a:solidFill>
              </a:rPr>
              <a:t>Фокус </a:t>
            </a:r>
            <a:r>
              <a:rPr lang="ru-RU" sz="2400" dirty="0">
                <a:solidFill>
                  <a:srgbClr val="C00000"/>
                </a:solidFill>
              </a:rPr>
              <a:t>на малой, но особой возможности </a:t>
            </a:r>
            <a:r>
              <a:rPr lang="ru-RU" sz="2400" dirty="0">
                <a:solidFill>
                  <a:schemeClr val="tx1"/>
                </a:solidFill>
              </a:rPr>
              <a:t>- делать то, что делается лучше </a:t>
            </a:r>
            <a:r>
              <a:rPr lang="ru-RU" sz="2400" dirty="0" smtClean="0">
                <a:solidFill>
                  <a:schemeClr val="tx1"/>
                </a:solidFill>
              </a:rPr>
              <a:t>всего.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919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1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dirty="0" smtClean="0"/>
              <a:t>МОДЕЛИ КОРПОРАТИВНОЙ СТРАТЕГИИ</a:t>
            </a:r>
            <a:endParaRPr dirty="0"/>
          </a:p>
        </p:txBody>
      </p:sp>
      <p:grpSp>
        <p:nvGrpSpPr>
          <p:cNvPr id="493" name="Google Shape;493;p41"/>
          <p:cNvGrpSpPr/>
          <p:nvPr/>
        </p:nvGrpSpPr>
        <p:grpSpPr>
          <a:xfrm>
            <a:off x="10996219" y="838713"/>
            <a:ext cx="274468" cy="447435"/>
            <a:chOff x="6730350" y="2315900"/>
            <a:chExt cx="257700" cy="420100"/>
          </a:xfrm>
        </p:grpSpPr>
        <p:sp>
          <p:nvSpPr>
            <p:cNvPr id="494" name="Google Shape;494;p41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41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41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41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41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8" name="Объект 2"/>
          <p:cNvSpPr txBox="1">
            <a:spLocks/>
          </p:cNvSpPr>
          <p:nvPr/>
        </p:nvSpPr>
        <p:spPr>
          <a:xfrm>
            <a:off x="2328530" y="1762006"/>
            <a:ext cx="9335385" cy="5010933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712788" lvl="1" indent="-350838">
              <a:buFont typeface="Wingdings" pitchFamily="2" charset="2"/>
              <a:buChar char="ü"/>
            </a:pPr>
            <a:endParaRPr lang="ru-RU" sz="2400" dirty="0" smtClean="0">
              <a:solidFill>
                <a:schemeClr val="tx1"/>
              </a:solidFill>
            </a:endParaRPr>
          </a:p>
          <a:p>
            <a:pPr marL="525463" lvl="1" indent="-514350">
              <a:buFont typeface="+mj-lt"/>
              <a:buAutoNum type="romanUcPeriod" startAt="2"/>
            </a:pPr>
            <a:r>
              <a:rPr lang="ru-RU" sz="2400" b="1" dirty="0" smtClean="0">
                <a:solidFill>
                  <a:srgbClr val="C00000"/>
                </a:solidFill>
              </a:rPr>
              <a:t>Стратегии </a:t>
            </a:r>
            <a:r>
              <a:rPr lang="ru-RU" sz="2400" b="1" dirty="0">
                <a:solidFill>
                  <a:srgbClr val="C00000"/>
                </a:solidFill>
              </a:rPr>
              <a:t>форсированного </a:t>
            </a:r>
            <a:r>
              <a:rPr lang="ru-RU" sz="2400" b="1" dirty="0" smtClean="0">
                <a:solidFill>
                  <a:srgbClr val="C00000"/>
                </a:solidFill>
              </a:rPr>
              <a:t>роста</a:t>
            </a:r>
          </a:p>
          <a:p>
            <a:pPr marL="525463" lvl="1" indent="-514350">
              <a:buFont typeface="+mj-lt"/>
              <a:buAutoNum type="romanUcPeriod" startAt="2"/>
            </a:pPr>
            <a:endParaRPr lang="ru-RU" sz="2400" b="1" dirty="0">
              <a:solidFill>
                <a:srgbClr val="C00000"/>
              </a:solidFill>
            </a:endParaRPr>
          </a:p>
          <a:p>
            <a:pPr marL="708025" lvl="1" indent="-346075" algn="just">
              <a:buFont typeface="+mj-lt"/>
              <a:buAutoNum type="romanLcPeriod"/>
            </a:pPr>
            <a:r>
              <a:rPr lang="ru-RU" sz="2400" dirty="0" smtClean="0">
                <a:solidFill>
                  <a:srgbClr val="C00000"/>
                </a:solidFill>
              </a:rPr>
              <a:t>Слияния </a:t>
            </a:r>
            <a:r>
              <a:rPr lang="ru-RU" sz="2400" dirty="0">
                <a:solidFill>
                  <a:srgbClr val="C00000"/>
                </a:solidFill>
              </a:rPr>
              <a:t>и поглощения </a:t>
            </a:r>
            <a:r>
              <a:rPr lang="ru-RU" sz="2400" dirty="0">
                <a:solidFill>
                  <a:schemeClr val="tx1"/>
                </a:solidFill>
              </a:rPr>
              <a:t>- поглощение конкурирующей </a:t>
            </a:r>
            <a:r>
              <a:rPr lang="ru-RU" sz="2400" dirty="0" smtClean="0">
                <a:solidFill>
                  <a:schemeClr val="tx1"/>
                </a:solidFill>
              </a:rPr>
              <a:t>компании;</a:t>
            </a:r>
            <a:endParaRPr lang="ru-RU" sz="2400" dirty="0">
              <a:solidFill>
                <a:schemeClr val="tx1"/>
              </a:solidFill>
            </a:endParaRPr>
          </a:p>
          <a:p>
            <a:pPr marL="708025" lvl="1" indent="-346075" algn="just">
              <a:buFont typeface="+mj-lt"/>
              <a:buAutoNum type="romanLcPeriod"/>
            </a:pPr>
            <a:r>
              <a:rPr lang="ru-RU" sz="2400" dirty="0" smtClean="0">
                <a:solidFill>
                  <a:srgbClr val="C00000"/>
                </a:solidFill>
              </a:rPr>
              <a:t>Вертикальная </a:t>
            </a:r>
            <a:r>
              <a:rPr lang="ru-RU" sz="2400" dirty="0">
                <a:solidFill>
                  <a:srgbClr val="C00000"/>
                </a:solidFill>
              </a:rPr>
              <a:t>интеграция </a:t>
            </a:r>
            <a:r>
              <a:rPr lang="ru-RU" sz="2400" dirty="0">
                <a:solidFill>
                  <a:schemeClr val="tx1"/>
                </a:solidFill>
              </a:rPr>
              <a:t>– сдвиг верх по цепочке создания </a:t>
            </a:r>
            <a:r>
              <a:rPr lang="ru-RU" sz="2400" dirty="0" smtClean="0">
                <a:solidFill>
                  <a:schemeClr val="tx1"/>
                </a:solidFill>
              </a:rPr>
              <a:t>стоимости;</a:t>
            </a:r>
            <a:endParaRPr lang="ru-RU" sz="2400" dirty="0">
              <a:solidFill>
                <a:schemeClr val="tx1"/>
              </a:solidFill>
            </a:endParaRPr>
          </a:p>
          <a:p>
            <a:pPr marL="708025" lvl="1" indent="-346075" algn="just">
              <a:buFont typeface="+mj-lt"/>
              <a:buAutoNum type="romanLcPeriod"/>
            </a:pPr>
            <a:r>
              <a:rPr lang="ru-RU" sz="2400" dirty="0" smtClean="0">
                <a:solidFill>
                  <a:srgbClr val="C00000"/>
                </a:solidFill>
              </a:rPr>
              <a:t>Географическая </a:t>
            </a:r>
            <a:r>
              <a:rPr lang="ru-RU" sz="2400" dirty="0">
                <a:solidFill>
                  <a:srgbClr val="C00000"/>
                </a:solidFill>
              </a:rPr>
              <a:t>экспансия </a:t>
            </a:r>
            <a:r>
              <a:rPr lang="ru-RU" sz="2400" dirty="0">
                <a:solidFill>
                  <a:schemeClr val="tx1"/>
                </a:solidFill>
              </a:rPr>
              <a:t>- от местной до </a:t>
            </a:r>
            <a:r>
              <a:rPr lang="ru-RU" sz="2400" dirty="0" smtClean="0">
                <a:solidFill>
                  <a:schemeClr val="tx1"/>
                </a:solidFill>
              </a:rPr>
              <a:t>глобальной;</a:t>
            </a:r>
          </a:p>
          <a:p>
            <a:pPr marL="708025" lvl="1" indent="-346075" algn="just">
              <a:buFont typeface="+mj-lt"/>
              <a:buAutoNum type="romanLcPeriod"/>
            </a:pPr>
            <a:endParaRPr lang="ru-RU" sz="2400" dirty="0">
              <a:solidFill>
                <a:schemeClr val="tx1"/>
              </a:solidFill>
            </a:endParaRPr>
          </a:p>
          <a:p>
            <a:pPr marL="708025" lvl="1" indent="-346075" algn="just">
              <a:buFont typeface="+mj-lt"/>
              <a:buAutoNum type="romanLcPeriod"/>
            </a:pPr>
            <a:r>
              <a:rPr lang="ru-RU" sz="2400" dirty="0" smtClean="0">
                <a:solidFill>
                  <a:srgbClr val="C00000"/>
                </a:solidFill>
              </a:rPr>
              <a:t>Диверсификация </a:t>
            </a:r>
            <a:r>
              <a:rPr lang="ru-RU" sz="2400" dirty="0">
                <a:solidFill>
                  <a:schemeClr val="tx1"/>
                </a:solidFill>
              </a:rPr>
              <a:t>- от заключения контрактов до электронного </a:t>
            </a:r>
            <a:r>
              <a:rPr lang="ru-RU" sz="2400" dirty="0" smtClean="0">
                <a:solidFill>
                  <a:schemeClr val="tx1"/>
                </a:solidFill>
              </a:rPr>
              <a:t>бизнеса.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0766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1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dirty="0" smtClean="0"/>
              <a:t>ПУТИ РАЗВИТИЯ СТРАТЕГИИ</a:t>
            </a:r>
            <a:endParaRPr dirty="0"/>
          </a:p>
        </p:txBody>
      </p:sp>
      <p:grpSp>
        <p:nvGrpSpPr>
          <p:cNvPr id="493" name="Google Shape;493;p41"/>
          <p:cNvGrpSpPr/>
          <p:nvPr/>
        </p:nvGrpSpPr>
        <p:grpSpPr>
          <a:xfrm>
            <a:off x="10996219" y="838713"/>
            <a:ext cx="274468" cy="447435"/>
            <a:chOff x="6730350" y="2315900"/>
            <a:chExt cx="257700" cy="420100"/>
          </a:xfrm>
        </p:grpSpPr>
        <p:sp>
          <p:nvSpPr>
            <p:cNvPr id="494" name="Google Shape;494;p41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41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41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41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41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8" name="Объект 2"/>
          <p:cNvSpPr txBox="1">
            <a:spLocks/>
          </p:cNvSpPr>
          <p:nvPr/>
        </p:nvSpPr>
        <p:spPr>
          <a:xfrm>
            <a:off x="2328530" y="1762006"/>
            <a:ext cx="9335385" cy="5010933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algn="just"/>
            <a:r>
              <a:rPr lang="ru-RU" sz="2400" dirty="0">
                <a:solidFill>
                  <a:schemeClr val="tx1"/>
                </a:solidFill>
              </a:rPr>
              <a:t>Мир пережил три волны экономических изменений</a:t>
            </a:r>
            <a:r>
              <a:rPr lang="ru-RU" sz="2400" dirty="0" smtClean="0">
                <a:solidFill>
                  <a:schemeClr val="tx1"/>
                </a:solidFill>
              </a:rPr>
              <a:t>:</a:t>
            </a:r>
          </a:p>
          <a:p>
            <a:pPr algn="just"/>
            <a:r>
              <a:rPr lang="ru-RU" sz="2400" dirty="0" smtClean="0">
                <a:solidFill>
                  <a:schemeClr val="tx1"/>
                </a:solidFill>
              </a:rPr>
              <a:t> </a:t>
            </a:r>
            <a:endParaRPr lang="ru-RU" sz="2400" dirty="0">
              <a:solidFill>
                <a:schemeClr val="tx1"/>
              </a:solidFill>
            </a:endParaRPr>
          </a:p>
          <a:p>
            <a:pPr marL="715963" indent="-342900">
              <a:buFont typeface="Courier New" pitchFamily="49" charset="0"/>
              <a:buChar char="o"/>
            </a:pPr>
            <a:r>
              <a:rPr lang="ru-RU" sz="2400" dirty="0">
                <a:solidFill>
                  <a:schemeClr val="tx1"/>
                </a:solidFill>
              </a:rPr>
              <a:t>Сельско-хозяйственная </a:t>
            </a:r>
          </a:p>
          <a:p>
            <a:pPr marL="715963" indent="-342900">
              <a:buFont typeface="Courier New" pitchFamily="49" charset="0"/>
              <a:buChar char="o"/>
            </a:pPr>
            <a:r>
              <a:rPr lang="ru-RU" sz="2400" dirty="0">
                <a:solidFill>
                  <a:schemeClr val="tx1"/>
                </a:solidFill>
              </a:rPr>
              <a:t>Промышленная </a:t>
            </a:r>
          </a:p>
          <a:p>
            <a:pPr marL="715963" indent="-342900">
              <a:buFont typeface="Courier New" pitchFamily="49" charset="0"/>
              <a:buChar char="o"/>
            </a:pPr>
            <a:r>
              <a:rPr lang="ru-RU" sz="2400" dirty="0">
                <a:solidFill>
                  <a:schemeClr val="tx1"/>
                </a:solidFill>
              </a:rPr>
              <a:t>Информационная </a:t>
            </a:r>
          </a:p>
          <a:p>
            <a:pPr algn="just"/>
            <a:endParaRPr lang="ru-RU" sz="2400" dirty="0" smtClean="0">
              <a:solidFill>
                <a:schemeClr val="tx1"/>
              </a:solidFill>
            </a:endParaRPr>
          </a:p>
          <a:p>
            <a:pPr algn="just"/>
            <a:r>
              <a:rPr lang="ru-RU" sz="2400" dirty="0" smtClean="0">
                <a:solidFill>
                  <a:schemeClr val="tx1"/>
                </a:solidFill>
              </a:rPr>
              <a:t>В </a:t>
            </a:r>
            <a:r>
              <a:rPr lang="ru-RU" sz="2400" dirty="0">
                <a:solidFill>
                  <a:schemeClr val="tx1"/>
                </a:solidFill>
              </a:rPr>
              <a:t>настоящее время мы находимся на пороге информационной волны, которая включает в </a:t>
            </a:r>
            <a:r>
              <a:rPr lang="ru-RU" sz="2400" dirty="0" smtClean="0">
                <a:solidFill>
                  <a:schemeClr val="tx1"/>
                </a:solidFill>
              </a:rPr>
              <a:t>себя: </a:t>
            </a:r>
          </a:p>
          <a:p>
            <a:pPr algn="just"/>
            <a:endParaRPr lang="ru-RU" sz="2400" dirty="0" smtClean="0">
              <a:solidFill>
                <a:schemeClr val="tx1"/>
              </a:solidFill>
            </a:endParaRPr>
          </a:p>
          <a:p>
            <a:pPr marL="715963" indent="-342900" algn="just">
              <a:buFont typeface="Courier New" pitchFamily="49" charset="0"/>
              <a:buChar char="o"/>
            </a:pPr>
            <a:r>
              <a:rPr lang="ru-RU" sz="2400" dirty="0" smtClean="0">
                <a:solidFill>
                  <a:schemeClr val="tx1"/>
                </a:solidFill>
              </a:rPr>
              <a:t>информационный </a:t>
            </a:r>
            <a:r>
              <a:rPr lang="ru-RU" sz="2400" dirty="0">
                <a:solidFill>
                  <a:schemeClr val="tx1"/>
                </a:solidFill>
              </a:rPr>
              <a:t>век, </a:t>
            </a:r>
            <a:endParaRPr lang="ru-RU" sz="2400" dirty="0" smtClean="0">
              <a:solidFill>
                <a:schemeClr val="tx1"/>
              </a:solidFill>
            </a:endParaRPr>
          </a:p>
          <a:p>
            <a:pPr marL="715963" indent="-342900" algn="just">
              <a:buFont typeface="Courier New" pitchFamily="49" charset="0"/>
              <a:buChar char="o"/>
            </a:pPr>
            <a:r>
              <a:rPr lang="ru-RU" sz="2400" dirty="0" smtClean="0">
                <a:solidFill>
                  <a:schemeClr val="tx1"/>
                </a:solidFill>
              </a:rPr>
              <a:t>экономику знаний, </a:t>
            </a:r>
            <a:r>
              <a:rPr lang="ru-RU" sz="2400" dirty="0">
                <a:solidFill>
                  <a:schemeClr val="tx1"/>
                </a:solidFill>
              </a:rPr>
              <a:t>и </a:t>
            </a:r>
            <a:endParaRPr lang="ru-RU" sz="2400" dirty="0" smtClean="0">
              <a:solidFill>
                <a:schemeClr val="tx1"/>
              </a:solidFill>
            </a:endParaRPr>
          </a:p>
          <a:p>
            <a:pPr marL="715963" indent="-342900" algn="just">
              <a:buFont typeface="Courier New" pitchFamily="49" charset="0"/>
              <a:buChar char="o"/>
            </a:pPr>
            <a:r>
              <a:rPr lang="ru-RU" sz="2400" dirty="0" smtClean="0">
                <a:solidFill>
                  <a:schemeClr val="tx1"/>
                </a:solidFill>
              </a:rPr>
              <a:t>цифровую </a:t>
            </a:r>
            <a:r>
              <a:rPr lang="ru-RU" sz="2400" dirty="0">
                <a:solidFill>
                  <a:schemeClr val="tx1"/>
                </a:solidFill>
              </a:rPr>
              <a:t>революцию</a:t>
            </a:r>
            <a:r>
              <a:rPr lang="ru-RU" sz="2400" dirty="0" smtClean="0">
                <a:solidFill>
                  <a:schemeClr val="tx1"/>
                </a:solidFill>
              </a:rPr>
              <a:t>.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8514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1"/>
          <p:cNvSpPr txBox="1">
            <a:spLocks noGrp="1"/>
          </p:cNvSpPr>
          <p:nvPr>
            <p:ph type="title"/>
          </p:nvPr>
        </p:nvSpPr>
        <p:spPr>
          <a:xfrm>
            <a:off x="1576267" y="524633"/>
            <a:ext cx="8986000" cy="1075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r>
              <a:rPr lang="ru-RU" dirty="0" smtClean="0"/>
              <a:t>Использованная литература</a:t>
            </a:r>
            <a:endParaRPr dirty="0"/>
          </a:p>
        </p:txBody>
      </p:sp>
      <p:grpSp>
        <p:nvGrpSpPr>
          <p:cNvPr id="493" name="Google Shape;493;p41"/>
          <p:cNvGrpSpPr/>
          <p:nvPr/>
        </p:nvGrpSpPr>
        <p:grpSpPr>
          <a:xfrm>
            <a:off x="10996219" y="838713"/>
            <a:ext cx="274468" cy="447435"/>
            <a:chOff x="6730350" y="2315900"/>
            <a:chExt cx="257700" cy="420100"/>
          </a:xfrm>
        </p:grpSpPr>
        <p:sp>
          <p:nvSpPr>
            <p:cNvPr id="494" name="Google Shape;494;p41"/>
            <p:cNvSpPr/>
            <p:nvPr/>
          </p:nvSpPr>
          <p:spPr>
            <a:xfrm>
              <a:off x="6807900" y="26712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5" name="Google Shape;495;p41"/>
            <p:cNvSpPr/>
            <p:nvPr/>
          </p:nvSpPr>
          <p:spPr>
            <a:xfrm>
              <a:off x="6807900" y="2636450"/>
              <a:ext cx="102600" cy="22625"/>
            </a:xfrm>
            <a:custGeom>
              <a:avLst/>
              <a:gdLst/>
              <a:ahLst/>
              <a:cxnLst/>
              <a:rect l="l" t="t" r="r" b="b"/>
              <a:pathLst>
                <a:path w="4104" h="905" extrusionOk="0">
                  <a:moveTo>
                    <a:pt x="1" y="1"/>
                  </a:moveTo>
                  <a:lnTo>
                    <a:pt x="1" y="905"/>
                  </a:lnTo>
                  <a:lnTo>
                    <a:pt x="4104" y="905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6" name="Google Shape;496;p41"/>
            <p:cNvSpPr/>
            <p:nvPr/>
          </p:nvSpPr>
          <p:spPr>
            <a:xfrm>
              <a:off x="6807900" y="2706075"/>
              <a:ext cx="102600" cy="29925"/>
            </a:xfrm>
            <a:custGeom>
              <a:avLst/>
              <a:gdLst/>
              <a:ahLst/>
              <a:cxnLst/>
              <a:rect l="l" t="t" r="r" b="b"/>
              <a:pathLst>
                <a:path w="4104" h="1197" extrusionOk="0">
                  <a:moveTo>
                    <a:pt x="1" y="0"/>
                  </a:moveTo>
                  <a:lnTo>
                    <a:pt x="1" y="171"/>
                  </a:lnTo>
                  <a:lnTo>
                    <a:pt x="25" y="318"/>
                  </a:lnTo>
                  <a:lnTo>
                    <a:pt x="98" y="464"/>
                  </a:lnTo>
                  <a:lnTo>
                    <a:pt x="196" y="586"/>
                  </a:lnTo>
                  <a:lnTo>
                    <a:pt x="343" y="660"/>
                  </a:lnTo>
                  <a:lnTo>
                    <a:pt x="1881" y="1172"/>
                  </a:lnTo>
                  <a:lnTo>
                    <a:pt x="2052" y="1197"/>
                  </a:lnTo>
                  <a:lnTo>
                    <a:pt x="2223" y="1172"/>
                  </a:lnTo>
                  <a:lnTo>
                    <a:pt x="3762" y="660"/>
                  </a:lnTo>
                  <a:lnTo>
                    <a:pt x="3908" y="586"/>
                  </a:lnTo>
                  <a:lnTo>
                    <a:pt x="4006" y="464"/>
                  </a:lnTo>
                  <a:lnTo>
                    <a:pt x="4079" y="318"/>
                  </a:lnTo>
                  <a:lnTo>
                    <a:pt x="4104" y="171"/>
                  </a:lnTo>
                  <a:lnTo>
                    <a:pt x="410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7" name="Google Shape;497;p41"/>
            <p:cNvSpPr/>
            <p:nvPr/>
          </p:nvSpPr>
          <p:spPr>
            <a:xfrm>
              <a:off x="6811575" y="2463675"/>
              <a:ext cx="95275" cy="160600"/>
            </a:xfrm>
            <a:custGeom>
              <a:avLst/>
              <a:gdLst/>
              <a:ahLst/>
              <a:cxnLst/>
              <a:rect l="l" t="t" r="r" b="b"/>
              <a:pathLst>
                <a:path w="3811" h="6424" extrusionOk="0">
                  <a:moveTo>
                    <a:pt x="1905" y="0"/>
                  </a:moveTo>
                  <a:lnTo>
                    <a:pt x="928" y="831"/>
                  </a:lnTo>
                  <a:lnTo>
                    <a:pt x="855" y="879"/>
                  </a:lnTo>
                  <a:lnTo>
                    <a:pt x="782" y="904"/>
                  </a:lnTo>
                  <a:lnTo>
                    <a:pt x="684" y="879"/>
                  </a:lnTo>
                  <a:lnTo>
                    <a:pt x="611" y="831"/>
                  </a:lnTo>
                  <a:lnTo>
                    <a:pt x="0" y="318"/>
                  </a:lnTo>
                  <a:lnTo>
                    <a:pt x="1319" y="6423"/>
                  </a:lnTo>
                  <a:lnTo>
                    <a:pt x="2491" y="6423"/>
                  </a:lnTo>
                  <a:lnTo>
                    <a:pt x="3810" y="318"/>
                  </a:lnTo>
                  <a:lnTo>
                    <a:pt x="3200" y="831"/>
                  </a:lnTo>
                  <a:lnTo>
                    <a:pt x="3126" y="879"/>
                  </a:lnTo>
                  <a:lnTo>
                    <a:pt x="3029" y="904"/>
                  </a:lnTo>
                  <a:lnTo>
                    <a:pt x="2955" y="879"/>
                  </a:lnTo>
                  <a:lnTo>
                    <a:pt x="2882" y="831"/>
                  </a:lnTo>
                  <a:lnTo>
                    <a:pt x="19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  <p:sp>
          <p:nvSpPr>
            <p:cNvPr id="498" name="Google Shape;498;p41"/>
            <p:cNvSpPr/>
            <p:nvPr/>
          </p:nvSpPr>
          <p:spPr>
            <a:xfrm>
              <a:off x="6730350" y="2315900"/>
              <a:ext cx="257700" cy="308375"/>
            </a:xfrm>
            <a:custGeom>
              <a:avLst/>
              <a:gdLst/>
              <a:ahLst/>
              <a:cxnLst/>
              <a:rect l="l" t="t" r="r" b="b"/>
              <a:pathLst>
                <a:path w="10308" h="12335" extrusionOk="0">
                  <a:moveTo>
                    <a:pt x="5154" y="1"/>
                  </a:moveTo>
                  <a:lnTo>
                    <a:pt x="4617" y="25"/>
                  </a:lnTo>
                  <a:lnTo>
                    <a:pt x="4128" y="98"/>
                  </a:lnTo>
                  <a:lnTo>
                    <a:pt x="3615" y="245"/>
                  </a:lnTo>
                  <a:lnTo>
                    <a:pt x="3151" y="416"/>
                  </a:lnTo>
                  <a:lnTo>
                    <a:pt x="2712" y="636"/>
                  </a:lnTo>
                  <a:lnTo>
                    <a:pt x="2272" y="880"/>
                  </a:lnTo>
                  <a:lnTo>
                    <a:pt x="1881" y="1173"/>
                  </a:lnTo>
                  <a:lnTo>
                    <a:pt x="1515" y="1515"/>
                  </a:lnTo>
                  <a:lnTo>
                    <a:pt x="1198" y="1881"/>
                  </a:lnTo>
                  <a:lnTo>
                    <a:pt x="880" y="2272"/>
                  </a:lnTo>
                  <a:lnTo>
                    <a:pt x="636" y="2687"/>
                  </a:lnTo>
                  <a:lnTo>
                    <a:pt x="416" y="3151"/>
                  </a:lnTo>
                  <a:lnTo>
                    <a:pt x="245" y="3615"/>
                  </a:lnTo>
                  <a:lnTo>
                    <a:pt x="123" y="4104"/>
                  </a:lnTo>
                  <a:lnTo>
                    <a:pt x="50" y="4617"/>
                  </a:lnTo>
                  <a:lnTo>
                    <a:pt x="1" y="5154"/>
                  </a:lnTo>
                  <a:lnTo>
                    <a:pt x="25" y="5423"/>
                  </a:lnTo>
                  <a:lnTo>
                    <a:pt x="50" y="5691"/>
                  </a:lnTo>
                  <a:lnTo>
                    <a:pt x="123" y="6204"/>
                  </a:lnTo>
                  <a:lnTo>
                    <a:pt x="245" y="6693"/>
                  </a:lnTo>
                  <a:lnTo>
                    <a:pt x="416" y="7132"/>
                  </a:lnTo>
                  <a:lnTo>
                    <a:pt x="636" y="7572"/>
                  </a:lnTo>
                  <a:lnTo>
                    <a:pt x="856" y="7963"/>
                  </a:lnTo>
                  <a:lnTo>
                    <a:pt x="1100" y="8353"/>
                  </a:lnTo>
                  <a:lnTo>
                    <a:pt x="1369" y="8744"/>
                  </a:lnTo>
                  <a:lnTo>
                    <a:pt x="1906" y="9526"/>
                  </a:lnTo>
                  <a:lnTo>
                    <a:pt x="2150" y="9941"/>
                  </a:lnTo>
                  <a:lnTo>
                    <a:pt x="2394" y="10356"/>
                  </a:lnTo>
                  <a:lnTo>
                    <a:pt x="2614" y="10796"/>
                  </a:lnTo>
                  <a:lnTo>
                    <a:pt x="2810" y="11284"/>
                  </a:lnTo>
                  <a:lnTo>
                    <a:pt x="2980" y="11797"/>
                  </a:lnTo>
                  <a:lnTo>
                    <a:pt x="3103" y="12334"/>
                  </a:lnTo>
                  <a:lnTo>
                    <a:pt x="4079" y="12334"/>
                  </a:lnTo>
                  <a:lnTo>
                    <a:pt x="3249" y="8500"/>
                  </a:lnTo>
                  <a:lnTo>
                    <a:pt x="2663" y="5642"/>
                  </a:lnTo>
                  <a:lnTo>
                    <a:pt x="2663" y="5520"/>
                  </a:lnTo>
                  <a:lnTo>
                    <a:pt x="2712" y="5423"/>
                  </a:lnTo>
                  <a:lnTo>
                    <a:pt x="2785" y="5374"/>
                  </a:lnTo>
                  <a:lnTo>
                    <a:pt x="2883" y="5349"/>
                  </a:lnTo>
                  <a:lnTo>
                    <a:pt x="2956" y="5349"/>
                  </a:lnTo>
                  <a:lnTo>
                    <a:pt x="3054" y="5398"/>
                  </a:lnTo>
                  <a:lnTo>
                    <a:pt x="4031" y="6253"/>
                  </a:lnTo>
                  <a:lnTo>
                    <a:pt x="4983" y="5398"/>
                  </a:lnTo>
                  <a:lnTo>
                    <a:pt x="5081" y="5349"/>
                  </a:lnTo>
                  <a:lnTo>
                    <a:pt x="5227" y="5349"/>
                  </a:lnTo>
                  <a:lnTo>
                    <a:pt x="5325" y="5398"/>
                  </a:lnTo>
                  <a:lnTo>
                    <a:pt x="6278" y="6253"/>
                  </a:lnTo>
                  <a:lnTo>
                    <a:pt x="7254" y="5398"/>
                  </a:lnTo>
                  <a:lnTo>
                    <a:pt x="7352" y="5349"/>
                  </a:lnTo>
                  <a:lnTo>
                    <a:pt x="7425" y="5349"/>
                  </a:lnTo>
                  <a:lnTo>
                    <a:pt x="7523" y="5374"/>
                  </a:lnTo>
                  <a:lnTo>
                    <a:pt x="7596" y="5423"/>
                  </a:lnTo>
                  <a:lnTo>
                    <a:pt x="7645" y="5520"/>
                  </a:lnTo>
                  <a:lnTo>
                    <a:pt x="7645" y="5642"/>
                  </a:lnTo>
                  <a:lnTo>
                    <a:pt x="7059" y="8500"/>
                  </a:lnTo>
                  <a:lnTo>
                    <a:pt x="6229" y="12334"/>
                  </a:lnTo>
                  <a:lnTo>
                    <a:pt x="7206" y="12334"/>
                  </a:lnTo>
                  <a:lnTo>
                    <a:pt x="7328" y="11797"/>
                  </a:lnTo>
                  <a:lnTo>
                    <a:pt x="7499" y="11284"/>
                  </a:lnTo>
                  <a:lnTo>
                    <a:pt x="7694" y="10796"/>
                  </a:lnTo>
                  <a:lnTo>
                    <a:pt x="7914" y="10356"/>
                  </a:lnTo>
                  <a:lnTo>
                    <a:pt x="8158" y="9941"/>
                  </a:lnTo>
                  <a:lnTo>
                    <a:pt x="8402" y="9526"/>
                  </a:lnTo>
                  <a:lnTo>
                    <a:pt x="8940" y="8744"/>
                  </a:lnTo>
                  <a:lnTo>
                    <a:pt x="9208" y="8353"/>
                  </a:lnTo>
                  <a:lnTo>
                    <a:pt x="9453" y="7963"/>
                  </a:lnTo>
                  <a:lnTo>
                    <a:pt x="9672" y="7572"/>
                  </a:lnTo>
                  <a:lnTo>
                    <a:pt x="9892" y="7132"/>
                  </a:lnTo>
                  <a:lnTo>
                    <a:pt x="10063" y="6693"/>
                  </a:lnTo>
                  <a:lnTo>
                    <a:pt x="10185" y="6204"/>
                  </a:lnTo>
                  <a:lnTo>
                    <a:pt x="10259" y="5691"/>
                  </a:lnTo>
                  <a:lnTo>
                    <a:pt x="10283" y="5423"/>
                  </a:lnTo>
                  <a:lnTo>
                    <a:pt x="10307" y="5154"/>
                  </a:lnTo>
                  <a:lnTo>
                    <a:pt x="10259" y="4617"/>
                  </a:lnTo>
                  <a:lnTo>
                    <a:pt x="10185" y="4104"/>
                  </a:lnTo>
                  <a:lnTo>
                    <a:pt x="10063" y="3615"/>
                  </a:lnTo>
                  <a:lnTo>
                    <a:pt x="9892" y="3151"/>
                  </a:lnTo>
                  <a:lnTo>
                    <a:pt x="9672" y="2687"/>
                  </a:lnTo>
                  <a:lnTo>
                    <a:pt x="9428" y="2272"/>
                  </a:lnTo>
                  <a:lnTo>
                    <a:pt x="9111" y="1881"/>
                  </a:lnTo>
                  <a:lnTo>
                    <a:pt x="8793" y="1515"/>
                  </a:lnTo>
                  <a:lnTo>
                    <a:pt x="8427" y="1173"/>
                  </a:lnTo>
                  <a:lnTo>
                    <a:pt x="8036" y="880"/>
                  </a:lnTo>
                  <a:lnTo>
                    <a:pt x="7596" y="636"/>
                  </a:lnTo>
                  <a:lnTo>
                    <a:pt x="7157" y="416"/>
                  </a:lnTo>
                  <a:lnTo>
                    <a:pt x="6693" y="245"/>
                  </a:lnTo>
                  <a:lnTo>
                    <a:pt x="6180" y="98"/>
                  </a:lnTo>
                  <a:lnTo>
                    <a:pt x="5691" y="25"/>
                  </a:lnTo>
                  <a:lnTo>
                    <a:pt x="515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defTabSz="1219170">
                <a:buClr>
                  <a:srgbClr val="000000"/>
                </a:buClr>
              </a:pPr>
              <a:endParaRPr kern="0">
                <a:solidFill>
                  <a:srgbClr val="000000"/>
                </a:solidFill>
                <a:cs typeface="Arial"/>
                <a:sym typeface="Arial"/>
              </a:endParaRPr>
            </a:p>
          </p:txBody>
        </p:sp>
      </p:grpSp>
      <p:sp>
        <p:nvSpPr>
          <p:cNvPr id="18" name="Объект 2"/>
          <p:cNvSpPr txBox="1">
            <a:spLocks/>
          </p:cNvSpPr>
          <p:nvPr/>
        </p:nvSpPr>
        <p:spPr>
          <a:xfrm>
            <a:off x="2328530" y="1762006"/>
            <a:ext cx="9335385" cy="5010933"/>
          </a:xfrm>
          <a:prstGeom prst="rect">
            <a:avLst/>
          </a:prstGeom>
        </p:spPr>
        <p:txBody>
          <a:bodyPr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9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42900" lvl="0" indent="-342900">
              <a:buFont typeface="+mj-lt"/>
              <a:buAutoNum type="arabicPeriod"/>
            </a:pPr>
            <a:r>
              <a:rPr lang="en-US" sz="1600" dirty="0"/>
              <a:t>Harvard Business Review Project Management Handbook - Antonio Nieto-Rodriguez - Harvard Business Review Press, 2021</a:t>
            </a:r>
            <a:endParaRPr lang="ru-RU" sz="1600" dirty="0"/>
          </a:p>
          <a:p>
            <a:pPr marL="342900" indent="-342900">
              <a:buFont typeface="+mj-lt"/>
              <a:buAutoNum type="arabicPeriod"/>
            </a:pPr>
            <a:r>
              <a:rPr lang="en-US" sz="1600" dirty="0"/>
              <a:t>Implementing Positive Organizational Change: A Strategic Project Management Approach - Gina </a:t>
            </a:r>
            <a:r>
              <a:rPr lang="en-US" sz="1600" dirty="0" err="1"/>
              <a:t>Abudi</a:t>
            </a:r>
            <a:r>
              <a:rPr lang="en-US" sz="1600" dirty="0"/>
              <a:t> - J. Ross Publishing, 2017</a:t>
            </a:r>
            <a:endParaRPr lang="ru-RU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sz="1600" dirty="0"/>
              <a:t>ISE Strategic Management - Frank </a:t>
            </a:r>
            <a:r>
              <a:rPr lang="en-US" sz="1600" dirty="0" err="1"/>
              <a:t>Rothaermel</a:t>
            </a:r>
            <a:r>
              <a:rPr lang="en-US" sz="1600" dirty="0"/>
              <a:t> - McGraw-Hill </a:t>
            </a:r>
            <a:r>
              <a:rPr lang="en-US" sz="1600" dirty="0" err="1"/>
              <a:t>Interamericana</a:t>
            </a:r>
            <a:r>
              <a:rPr lang="en-US" sz="1600" dirty="0"/>
              <a:t> de </a:t>
            </a:r>
            <a:r>
              <a:rPr lang="en-US" sz="1600" dirty="0" err="1"/>
              <a:t>España</a:t>
            </a:r>
            <a:r>
              <a:rPr lang="en-US" sz="1600" dirty="0"/>
              <a:t> S.L.; 2020</a:t>
            </a:r>
            <a:endParaRPr lang="ru-RU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sz="1600" dirty="0"/>
              <a:t>PMBOK® Guide) – Seventh Edition and The Standard for Project Management – Project Management Institute, 2021</a:t>
            </a:r>
            <a:endParaRPr lang="ru-RU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sz="1600" dirty="0"/>
              <a:t>Project Management: A Strategic Managerial Approach - Jack R. Meredith - Wiley; 10th edition, 2017</a:t>
            </a:r>
            <a:endParaRPr lang="ru-RU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sz="1600" dirty="0"/>
              <a:t>Strategic Management -  Frank </a:t>
            </a:r>
            <a:r>
              <a:rPr lang="en-US" sz="1600" dirty="0" err="1"/>
              <a:t>Rothaermel</a:t>
            </a:r>
            <a:r>
              <a:rPr lang="en-US" sz="1600" dirty="0"/>
              <a:t> - McGraw Hill; 2016</a:t>
            </a:r>
            <a:endParaRPr lang="ru-RU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sz="1600" dirty="0"/>
              <a:t>Strategic Management -  Fred David - Pearson; 17th edition, 2019</a:t>
            </a:r>
            <a:endParaRPr lang="ru-RU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sz="1600" dirty="0"/>
              <a:t>Strategic Management - </a:t>
            </a:r>
            <a:r>
              <a:rPr lang="ru-RU" sz="1600" dirty="0"/>
              <a:t>А</a:t>
            </a:r>
            <a:r>
              <a:rPr lang="en-US" sz="1600" dirty="0"/>
              <a:t>. </a:t>
            </a:r>
            <a:r>
              <a:rPr lang="ru-RU" sz="1600" dirty="0"/>
              <a:t>Петров</a:t>
            </a:r>
            <a:r>
              <a:rPr lang="en-US" sz="1600" dirty="0"/>
              <a:t> - </a:t>
            </a:r>
            <a:r>
              <a:rPr lang="en-US" sz="1600" dirty="0" err="1"/>
              <a:t>Piter</a:t>
            </a:r>
            <a:r>
              <a:rPr lang="en-US" sz="1600" dirty="0"/>
              <a:t>, 2018</a:t>
            </a:r>
            <a:endParaRPr lang="ru-RU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sz="1600" dirty="0"/>
              <a:t>Strategic Management: Theory &amp; Cases -  Charles W. L. Hill -  Cengage Learning; 2019</a:t>
            </a:r>
            <a:endParaRPr lang="ru-RU" sz="1600" dirty="0"/>
          </a:p>
          <a:p>
            <a:pPr marL="342900" lvl="0" indent="-342900">
              <a:buFont typeface="+mj-lt"/>
              <a:buAutoNum type="arabicPeriod"/>
            </a:pPr>
            <a:r>
              <a:rPr lang="en-US" sz="1600" dirty="0"/>
              <a:t>Strategic Project Management Made Simple: Solution Tools for Leaders and Teams - Terry Schmidt - Wiley; Second edition, 2021</a:t>
            </a:r>
            <a:endParaRPr lang="ru-RU" sz="1600" dirty="0"/>
          </a:p>
          <a:p>
            <a:pPr marL="342900" lvl="0" indent="-342900">
              <a:buFont typeface="+mj-lt"/>
              <a:buAutoNum type="arabicPeriod"/>
            </a:pPr>
            <a:r>
              <a:rPr lang="ru-RU" sz="1600" dirty="0"/>
              <a:t>Стратегический менеджмент – Александрова А.В. - Инакф-М, 2018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dirty="0"/>
              <a:t>Стратегический менеджмент – </a:t>
            </a:r>
            <a:r>
              <a:rPr lang="ru-RU" sz="1600" dirty="0" err="1"/>
              <a:t>Ансофф</a:t>
            </a:r>
            <a:r>
              <a:rPr lang="ru-RU" sz="1600" dirty="0"/>
              <a:t> И. - Классическое издание - пер. с англ. О. </a:t>
            </a:r>
            <a:r>
              <a:rPr lang="ru-RU" sz="1600" dirty="0" err="1"/>
              <a:t>Литун</a:t>
            </a:r>
            <a:r>
              <a:rPr lang="ru-RU" sz="1600" dirty="0"/>
              <a:t>; - СПб.: Питер, 2009</a:t>
            </a:r>
          </a:p>
          <a:p>
            <a:pPr marL="342900" lvl="0" indent="-342900">
              <a:buFont typeface="+mj-lt"/>
              <a:buAutoNum type="arabicPeriod"/>
            </a:pPr>
            <a:r>
              <a:rPr lang="ru-RU" sz="1600" dirty="0"/>
              <a:t>Стратегический менеджмент</a:t>
            </a:r>
            <a:r>
              <a:rPr lang="en-US" sz="1600" dirty="0"/>
              <a:t> – </a:t>
            </a:r>
            <a:r>
              <a:rPr lang="ru-RU" sz="1600" dirty="0" err="1"/>
              <a:t>Лапыгин</a:t>
            </a:r>
            <a:r>
              <a:rPr lang="en-US" sz="1600" dirty="0"/>
              <a:t> </a:t>
            </a:r>
            <a:r>
              <a:rPr lang="ru-RU" sz="1600" dirty="0"/>
              <a:t>Ю.Н.</a:t>
            </a:r>
            <a:r>
              <a:rPr lang="en-US" sz="1600" dirty="0"/>
              <a:t> – </a:t>
            </a:r>
            <a:r>
              <a:rPr lang="ru-RU" sz="1600" dirty="0"/>
              <a:t>Инфра</a:t>
            </a:r>
            <a:r>
              <a:rPr lang="en-US" sz="1600" dirty="0"/>
              <a:t>-M, 2017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873809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5" name="Google Shape;465;p41"/>
          <p:cNvSpPr txBox="1">
            <a:spLocks noGrp="1"/>
          </p:cNvSpPr>
          <p:nvPr>
            <p:ph type="title"/>
          </p:nvPr>
        </p:nvSpPr>
        <p:spPr>
          <a:xfrm>
            <a:off x="1180214" y="524633"/>
            <a:ext cx="10483702" cy="1075600"/>
          </a:xfrm>
          <a:prstGeom prst="rect">
            <a:avLst/>
          </a:prstGeom>
        </p:spPr>
        <p:txBody>
          <a:bodyPr spcFirstLastPara="1" wrap="square" lIns="121894" tIns="121894" rIns="121894" bIns="121894" anchor="ctr" anchorCtr="0">
            <a:noAutofit/>
          </a:bodyPr>
          <a:lstStyle/>
          <a:p>
            <a:pPr algn="ctr"/>
            <a:r>
              <a:rPr lang="ru-RU" sz="3600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МОЖЕТ СТОИТ ПЕРЕСМОТРЕТЬ СУЩЕСТВУЮЩУЮ СТРАТЕГИЮ?</a:t>
            </a:r>
            <a:endParaRPr lang="ru-RU" sz="36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216454" y="2306188"/>
            <a:ext cx="3759106" cy="9307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6500"/>
              </a:lnSpc>
            </a:pPr>
            <a:r>
              <a:rPr lang="ru-RU" sz="6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charset="0"/>
                <a:ea typeface="Montserrat" charset="0"/>
                <a:cs typeface="Montserrat" charset="0"/>
              </a:rPr>
              <a:t>Спасибо</a:t>
            </a:r>
            <a:r>
              <a:rPr lang="en-US" sz="6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tserrat" charset="0"/>
                <a:ea typeface="Montserrat" charset="0"/>
                <a:cs typeface="Montserrat" charset="0"/>
              </a:rPr>
              <a:t>!</a:t>
            </a:r>
            <a:endParaRPr lang="en-US" sz="6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tserrat" charset="0"/>
              <a:ea typeface="Montserrat" charset="0"/>
              <a:cs typeface="Montserrat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457920" y="3872952"/>
            <a:ext cx="3298467" cy="13875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>
              <a:lnSpc>
                <a:spcPts val="1600"/>
              </a:lnSpc>
            </a:pPr>
            <a:endParaRPr lang="en-US" sz="1750" dirty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endParaRPr lang="en-US" sz="1750" dirty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r>
              <a:rPr lang="en-US" sz="1750" dirty="0">
                <a:latin typeface="Raleway" charset="0"/>
                <a:ea typeface="Raleway" charset="0"/>
                <a:cs typeface="Raleway" charset="0"/>
              </a:rPr>
              <a:t>Telegram: @BakhromKholbaev</a:t>
            </a:r>
            <a:endParaRPr lang="ru-RU" sz="1750" dirty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endParaRPr lang="en-US" sz="1750" dirty="0" smtClean="0">
              <a:latin typeface="Raleway" charset="0"/>
              <a:ea typeface="Raleway" charset="0"/>
              <a:cs typeface="Raleway" charset="0"/>
            </a:endParaRPr>
          </a:p>
          <a:p>
            <a:pPr algn="ctr">
              <a:lnSpc>
                <a:spcPts val="1600"/>
              </a:lnSpc>
            </a:pPr>
            <a:r>
              <a:rPr lang="en-US" sz="1750" dirty="0" smtClean="0">
                <a:latin typeface="Raleway" charset="0"/>
                <a:ea typeface="Raleway" charset="0"/>
                <a:cs typeface="Raleway" charset="0"/>
              </a:rPr>
              <a:t>bakhrom2001@gmail.com</a:t>
            </a:r>
            <a:endParaRPr lang="en-US" sz="1750" dirty="0">
              <a:latin typeface="Raleway" charset="0"/>
              <a:ea typeface="Raleway" charset="0"/>
              <a:cs typeface="Raleway" charset="0"/>
            </a:endParaRPr>
          </a:p>
          <a:p>
            <a:pPr algn="ctr"/>
            <a:r>
              <a:rPr lang="en-US" sz="1750" dirty="0" smtClean="0">
                <a:latin typeface="Raleway" charset="0"/>
                <a:ea typeface="Raleway" charset="0"/>
                <a:cs typeface="Raleway" charset="0"/>
              </a:rPr>
              <a:t>bkholbaev@missouristate.edu</a:t>
            </a:r>
            <a:endParaRPr lang="en-US" sz="1750" dirty="0">
              <a:latin typeface="Raleway" charset="0"/>
              <a:ea typeface="Raleway" charset="0"/>
              <a:cs typeface="Raleway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226077" y="3128995"/>
            <a:ext cx="1784463" cy="5155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2750" b="1" dirty="0" smtClean="0">
                <a:latin typeface="Montserrat" charset="0"/>
                <a:ea typeface="Montserrat" charset="0"/>
                <a:cs typeface="Montserrat" charset="0"/>
              </a:rPr>
              <a:t>Вопросы</a:t>
            </a:r>
            <a:r>
              <a:rPr lang="en-US" sz="2750" b="1" dirty="0" smtClean="0">
                <a:latin typeface="Montserrat" charset="0"/>
                <a:ea typeface="Montserrat" charset="0"/>
                <a:cs typeface="Montserrat" charset="0"/>
              </a:rPr>
              <a:t>?</a:t>
            </a:r>
            <a:endParaRPr lang="en-US" sz="2750" b="1" dirty="0">
              <a:latin typeface="Montserrat" charset="0"/>
              <a:ea typeface="Montserrat" charset="0"/>
              <a:cs typeface="Montserra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0739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Basset template">
  <a:themeElements>
    <a:clrScheme name="Custom 347">
      <a:dk1>
        <a:srgbClr val="434343"/>
      </a:dk1>
      <a:lt1>
        <a:srgbClr val="FFFFFF"/>
      </a:lt1>
      <a:dk2>
        <a:srgbClr val="D9D9D9"/>
      </a:dk2>
      <a:lt2>
        <a:srgbClr val="F1F1F1"/>
      </a:lt2>
      <a:accent1>
        <a:srgbClr val="FFB000"/>
      </a:accent1>
      <a:accent2>
        <a:srgbClr val="FFE19E"/>
      </a:accent2>
      <a:accent3>
        <a:srgbClr val="6D9EEB"/>
      </a:accent3>
      <a:accent4>
        <a:srgbClr val="C9DAF8"/>
      </a:accent4>
      <a:accent5>
        <a:srgbClr val="93C47D"/>
      </a:accent5>
      <a:accent6>
        <a:srgbClr val="D9EAD3"/>
      </a:accent6>
      <a:hlink>
        <a:srgbClr val="FF9900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2480</TotalTime>
  <Words>1465</Words>
  <Application>Microsoft Office PowerPoint</Application>
  <PresentationFormat>Широкоэкранный</PresentationFormat>
  <Paragraphs>249</Paragraphs>
  <Slides>34</Slides>
  <Notes>34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34</vt:i4>
      </vt:variant>
    </vt:vector>
  </HeadingPairs>
  <TitlesOfParts>
    <vt:vector size="45" baseType="lpstr">
      <vt:lpstr>Arial</vt:lpstr>
      <vt:lpstr>Barlow</vt:lpstr>
      <vt:lpstr>Calibri</vt:lpstr>
      <vt:lpstr>Calibri Light</vt:lpstr>
      <vt:lpstr>Century Gothic</vt:lpstr>
      <vt:lpstr>Courier New</vt:lpstr>
      <vt:lpstr>Montserrat</vt:lpstr>
      <vt:lpstr>Raleway</vt:lpstr>
      <vt:lpstr>Wingdings</vt:lpstr>
      <vt:lpstr>1_Basset template</vt:lpstr>
      <vt:lpstr>4_Тема Office</vt:lpstr>
      <vt:lpstr>Стратегическое мышление в проектах</vt:lpstr>
      <vt:lpstr>Презентация PowerPoint</vt:lpstr>
      <vt:lpstr>РАЗВИТИЕ УПРАВЛЕНИЯ ПРОЕКТАМИ</vt:lpstr>
      <vt:lpstr>КРИТИЧЕСКИЕ ИЗМЕНЕНИЯ</vt:lpstr>
      <vt:lpstr>КРИТИЧЕСКИЕ ИЗМЕНЕНИЯ</vt:lpstr>
      <vt:lpstr>КРИТИЧЕСКИЕ ИЗМЕНЕНИЯ</vt:lpstr>
      <vt:lpstr>КРИТИЧЕСКИЕ ИЗМЕНЕНИЯ</vt:lpstr>
      <vt:lpstr>КРИТИЧЕСКИЕ ИЗМЕНЕНИЯ</vt:lpstr>
      <vt:lpstr>УПРАВЛЕНИЕ ПРОЕКТОМ КАК ПРОФЕССИЯ</vt:lpstr>
      <vt:lpstr>УПРАВЛЕНИЕ ПРОЕКТОМ КАК ПРОФЕССИЯ</vt:lpstr>
      <vt:lpstr>УПРАВЛЕНИЕ ПРОЕКТОМ КАК ПРОФЕССИЯ</vt:lpstr>
      <vt:lpstr>СЕРТИФИКАЦИЯ В ПРОЕКТНОЙ ДЕЯТЕЛЬНОСТИ</vt:lpstr>
      <vt:lpstr>РОЛЬ СЕРТИФИКАЦИИ В ПРОЕКТНОЙ ДЕЯТЕЛЬНОСТИ</vt:lpstr>
      <vt:lpstr>СТРАТЕГИЧЕСКАЯ СТРУКТУРА УПРАВЛЕНИЯ</vt:lpstr>
      <vt:lpstr>СТРАТЕГИЧЕСКАЯ СТРУКТУРА УПРАВЛЕНИЯ</vt:lpstr>
      <vt:lpstr>СТРАТЕГИЧЕСКАЯ СТРУКТУРА УПРАВЛЕНИЯ</vt:lpstr>
      <vt:lpstr>ВНЕШНИЕ И ВНУТРЕННИЕ ФАКТОРЫ</vt:lpstr>
      <vt:lpstr>SWOT АНАЛИЗ</vt:lpstr>
      <vt:lpstr>SWOT</vt:lpstr>
      <vt:lpstr>SWOT АНАЛИЗ</vt:lpstr>
      <vt:lpstr>SWOT</vt:lpstr>
      <vt:lpstr>PEST</vt:lpstr>
      <vt:lpstr>PEST</vt:lpstr>
      <vt:lpstr>PEST – ПОЛИТИЧЕСКИЕ ФАКТОРЫ</vt:lpstr>
      <vt:lpstr>PEST – ЭКОНОМИЧЕСКИЕ ФАКТОРЫ</vt:lpstr>
      <vt:lpstr>PEST – СОЦИАЛЬНО-КУЛЬТУРНЫЕ ФАКТОРЫ</vt:lpstr>
      <vt:lpstr>PEST – ТЕХНОЛОГИЧЕСКИЕ ФАКТОРЫ</vt:lpstr>
      <vt:lpstr>PEST</vt:lpstr>
      <vt:lpstr>СТРАТЕГИЯ НА КОРПОРАТИВНОМ УРОВНЕ</vt:lpstr>
      <vt:lpstr>МОДЕЛИ КОРПОРАТИВНОЙ СТРАТЕГИИ</vt:lpstr>
      <vt:lpstr>МОДЕЛИ КОРПОРАТИВНОЙ СТРАТЕГИИ</vt:lpstr>
      <vt:lpstr>ПУТИ РАЗВИТИЯ СТРАТЕГИИ</vt:lpstr>
      <vt:lpstr>Использованная литература</vt:lpstr>
      <vt:lpstr>МОЖЕТ СТОИТ ПЕРЕСМОТРЕТЬ СУЩЕСТВУЮЩУЮ СТРАТЕГИЮ?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Программа стажировки UNESCO UNITWIN G-BEX KOREA</dc:title>
  <dc:creator>DELL</dc:creator>
  <cp:lastModifiedBy>owner</cp:lastModifiedBy>
  <cp:revision>205</cp:revision>
  <dcterms:created xsi:type="dcterms:W3CDTF">2019-05-28T05:33:27Z</dcterms:created>
  <dcterms:modified xsi:type="dcterms:W3CDTF">2022-02-08T14:39:09Z</dcterms:modified>
</cp:coreProperties>
</file>