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  <p:sldMasterId id="2147483711" r:id="rId2"/>
  </p:sldMasterIdLst>
  <p:notesMasterIdLst>
    <p:notesMasterId r:id="rId45"/>
  </p:notesMasterIdLst>
  <p:sldIdLst>
    <p:sldId id="321" r:id="rId3"/>
    <p:sldId id="259" r:id="rId4"/>
    <p:sldId id="260" r:id="rId5"/>
    <p:sldId id="261" r:id="rId6"/>
    <p:sldId id="263" r:id="rId7"/>
    <p:sldId id="264" r:id="rId8"/>
    <p:sldId id="266" r:id="rId9"/>
    <p:sldId id="314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276" r:id="rId18"/>
    <p:sldId id="315" r:id="rId19"/>
    <p:sldId id="278" r:id="rId20"/>
    <p:sldId id="279" r:id="rId21"/>
    <p:sldId id="280" r:id="rId22"/>
    <p:sldId id="281" r:id="rId23"/>
    <p:sldId id="282" r:id="rId24"/>
    <p:sldId id="283" r:id="rId25"/>
    <p:sldId id="316" r:id="rId26"/>
    <p:sldId id="285" r:id="rId27"/>
    <p:sldId id="317" r:id="rId28"/>
    <p:sldId id="288" r:id="rId29"/>
    <p:sldId id="289" r:id="rId30"/>
    <p:sldId id="290" r:id="rId31"/>
    <p:sldId id="291" r:id="rId32"/>
    <p:sldId id="318" r:id="rId33"/>
    <p:sldId id="319" r:id="rId34"/>
    <p:sldId id="295" r:id="rId35"/>
    <p:sldId id="296" r:id="rId36"/>
    <p:sldId id="297" r:id="rId37"/>
    <p:sldId id="298" r:id="rId38"/>
    <p:sldId id="299" r:id="rId39"/>
    <p:sldId id="303" r:id="rId40"/>
    <p:sldId id="305" r:id="rId41"/>
    <p:sldId id="307" r:id="rId42"/>
    <p:sldId id="322" r:id="rId43"/>
    <p:sldId id="320" r:id="rId44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10" autoAdjust="0"/>
  </p:normalViewPr>
  <p:slideViewPr>
    <p:cSldViewPr>
      <p:cViewPr varScale="1">
        <p:scale>
          <a:sx n="65" d="100"/>
          <a:sy n="65" d="100"/>
        </p:scale>
        <p:origin x="1452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F431EF-B340-4F5E-82EC-1F21707F749A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2657CF-3B57-47FF-841B-F177B4C580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922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857500" y="514350"/>
            <a:ext cx="3429000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8CB7B1-8312-436A-8BF1-308D47910137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326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15271"/>
            <a:ext cx="7772400" cy="2387600"/>
          </a:xfrm>
        </p:spPr>
        <p:txBody>
          <a:bodyPr anchor="b">
            <a:normAutofit/>
          </a:bodyPr>
          <a:lstStyle>
            <a:lvl1pPr algn="ctr"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033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152739"/>
            <a:ext cx="7886700" cy="1325563"/>
          </a:xfrm>
        </p:spPr>
        <p:txBody>
          <a:bodyPr>
            <a:normAutofit/>
          </a:bodyPr>
          <a:lstStyle>
            <a:lvl1pPr algn="ctr"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988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133079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F64-CAB0-4058-BF87-A9226BD7646E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6957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F64-CAB0-4058-BF87-A9226BD7646E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965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F64-CAB0-4058-BF87-A9226BD7646E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258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5285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F64-CAB0-4058-BF87-A9226BD7646E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373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F64-CAB0-4058-BF87-A9226BD7646E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211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F64-CAB0-4058-BF87-A9226BD7646E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559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F64-CAB0-4058-BF87-A9226BD7646E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1772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80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C1C1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80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6B83FC-9E2A-4602-9D6B-7CB7A5D46DD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1516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12CB95-194F-4112-B6D9-ED045BE6087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4356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1A93ED-4931-41B4-8CA2-C0E60E6700F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314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45D4B7-F9E5-46A3-B370-D65D36B452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0711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70F072-1C49-4671-8574-97D058EEB4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2809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EB9A1F-F8D8-4877-B719-EDF6A37838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7492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441E83-8987-45BD-9C74-0B6A88B2A24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0734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F14954-94D0-4144-9BEE-C3F51F7F0E6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9207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92FA2C-4212-4E73-BF7F-DA9B524372F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5871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52D4C0-7BB9-4972-B456-6091936A072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6315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6" y="365127"/>
            <a:ext cx="1971675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7"/>
            <a:ext cx="5800725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8EE6BC-3CC5-4CEA-8860-0CC700BC525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962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092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>
              <a:defRPr/>
            </a:pPr>
            <a:fld id="{74683066-7D9F-4091-8996-C7C64A359FF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424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1650706" y="4267200"/>
            <a:ext cx="5869172" cy="522781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E2D892"/>
                </a:solidFill>
                <a:latin typeface="Century Gothic" panose="020B0502020202020204" pitchFamily="34" charset="0"/>
              </a:rPr>
              <a:t>Как создаётся стратегия</a:t>
            </a:r>
            <a:endParaRPr lang="ru-RU" sz="3200" b="1" dirty="0">
              <a:solidFill>
                <a:srgbClr val="E2D89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1562541" y="4789976"/>
            <a:ext cx="6071017" cy="0"/>
          </a:xfrm>
          <a:prstGeom prst="line">
            <a:avLst/>
          </a:prstGeom>
          <a:ln w="19050">
            <a:solidFill>
              <a:srgbClr val="E2D8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2135110" y="5140980"/>
            <a:ext cx="49087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7">
              <a:defRPr/>
            </a:pPr>
            <a:r>
              <a:rPr lang="ru-RU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Стратегия управления </a:t>
            </a:r>
            <a:r>
              <a:rPr lang="ru-RU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проектами</a:t>
            </a:r>
            <a:endParaRPr lang="uz-Cyrl-UZ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914377">
              <a:defRPr/>
            </a:pPr>
            <a:r>
              <a:rPr lang="ru-RU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Презентация</a:t>
            </a:r>
            <a:r>
              <a:rPr lang="uz-Cyrl-UZ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uz-Cyrl-UZ" dirty="0">
                <a:solidFill>
                  <a:prstClr val="white"/>
                </a:solidFill>
                <a:latin typeface="Century Gothic" panose="020B0502020202020204" pitchFamily="34" charset="0"/>
              </a:rPr>
              <a:t>– </a:t>
            </a:r>
            <a:r>
              <a:rPr lang="uz-Cyrl-UZ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05ХБА</a:t>
            </a:r>
            <a:endParaRPr lang="ru-RU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151037"/>
            <a:ext cx="4151185" cy="4039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48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763649" y="1988947"/>
            <a:ext cx="3875152" cy="1008380"/>
          </a:xfrm>
          <a:custGeom>
            <a:avLst/>
            <a:gdLst/>
            <a:ahLst/>
            <a:cxnLst/>
            <a:rect l="l" t="t" r="r" b="b"/>
            <a:pathLst>
              <a:path w="4032885" h="1008380">
                <a:moveTo>
                  <a:pt x="3864483" y="0"/>
                </a:moveTo>
                <a:lnTo>
                  <a:pt x="168020" y="0"/>
                </a:lnTo>
                <a:lnTo>
                  <a:pt x="123384" y="5998"/>
                </a:lnTo>
                <a:lnTo>
                  <a:pt x="83255" y="22925"/>
                </a:lnTo>
                <a:lnTo>
                  <a:pt x="49244" y="49180"/>
                </a:lnTo>
                <a:lnTo>
                  <a:pt x="22958" y="83161"/>
                </a:lnTo>
                <a:lnTo>
                  <a:pt x="6007" y="123266"/>
                </a:lnTo>
                <a:lnTo>
                  <a:pt x="0" y="167893"/>
                </a:lnTo>
                <a:lnTo>
                  <a:pt x="0" y="839977"/>
                </a:lnTo>
                <a:lnTo>
                  <a:pt x="6007" y="884659"/>
                </a:lnTo>
                <a:lnTo>
                  <a:pt x="22958" y="924799"/>
                </a:lnTo>
                <a:lnTo>
                  <a:pt x="49244" y="958802"/>
                </a:lnTo>
                <a:lnTo>
                  <a:pt x="83255" y="985068"/>
                </a:lnTo>
                <a:lnTo>
                  <a:pt x="123384" y="1002000"/>
                </a:lnTo>
                <a:lnTo>
                  <a:pt x="168020" y="1007999"/>
                </a:lnTo>
                <a:lnTo>
                  <a:pt x="3864483" y="1007999"/>
                </a:lnTo>
                <a:lnTo>
                  <a:pt x="3909164" y="1002000"/>
                </a:lnTo>
                <a:lnTo>
                  <a:pt x="3949304" y="985068"/>
                </a:lnTo>
                <a:lnTo>
                  <a:pt x="3983307" y="958802"/>
                </a:lnTo>
                <a:lnTo>
                  <a:pt x="4009573" y="924799"/>
                </a:lnTo>
                <a:lnTo>
                  <a:pt x="4026505" y="884659"/>
                </a:lnTo>
                <a:lnTo>
                  <a:pt x="4032504" y="839977"/>
                </a:lnTo>
                <a:lnTo>
                  <a:pt x="4032504" y="167893"/>
                </a:lnTo>
                <a:lnTo>
                  <a:pt x="4026505" y="123266"/>
                </a:lnTo>
                <a:lnTo>
                  <a:pt x="4009573" y="83161"/>
                </a:lnTo>
                <a:lnTo>
                  <a:pt x="3983307" y="49180"/>
                </a:lnTo>
                <a:lnTo>
                  <a:pt x="3949304" y="22925"/>
                </a:lnTo>
                <a:lnTo>
                  <a:pt x="3909164" y="5998"/>
                </a:lnTo>
                <a:lnTo>
                  <a:pt x="386448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63648" y="1988947"/>
            <a:ext cx="4032885" cy="1008380"/>
          </a:xfrm>
          <a:custGeom>
            <a:avLst/>
            <a:gdLst/>
            <a:ahLst/>
            <a:cxnLst/>
            <a:rect l="l" t="t" r="r" b="b"/>
            <a:pathLst>
              <a:path w="4032885" h="1008380">
                <a:moveTo>
                  <a:pt x="0" y="167893"/>
                </a:moveTo>
                <a:lnTo>
                  <a:pt x="6007" y="123266"/>
                </a:lnTo>
                <a:lnTo>
                  <a:pt x="22958" y="83161"/>
                </a:lnTo>
                <a:lnTo>
                  <a:pt x="49244" y="49180"/>
                </a:lnTo>
                <a:lnTo>
                  <a:pt x="83255" y="22925"/>
                </a:lnTo>
                <a:lnTo>
                  <a:pt x="123384" y="5998"/>
                </a:lnTo>
                <a:lnTo>
                  <a:pt x="168020" y="0"/>
                </a:lnTo>
                <a:lnTo>
                  <a:pt x="3864483" y="0"/>
                </a:lnTo>
                <a:lnTo>
                  <a:pt x="3909164" y="5998"/>
                </a:lnTo>
                <a:lnTo>
                  <a:pt x="3949304" y="22925"/>
                </a:lnTo>
                <a:lnTo>
                  <a:pt x="3983307" y="49180"/>
                </a:lnTo>
                <a:lnTo>
                  <a:pt x="4009573" y="83161"/>
                </a:lnTo>
                <a:lnTo>
                  <a:pt x="4026505" y="123266"/>
                </a:lnTo>
                <a:lnTo>
                  <a:pt x="4032504" y="167893"/>
                </a:lnTo>
                <a:lnTo>
                  <a:pt x="4032504" y="839977"/>
                </a:lnTo>
                <a:lnTo>
                  <a:pt x="4026505" y="884659"/>
                </a:lnTo>
                <a:lnTo>
                  <a:pt x="4009573" y="924799"/>
                </a:lnTo>
                <a:lnTo>
                  <a:pt x="3983307" y="958802"/>
                </a:lnTo>
                <a:lnTo>
                  <a:pt x="3949304" y="985068"/>
                </a:lnTo>
                <a:lnTo>
                  <a:pt x="3909164" y="1002000"/>
                </a:lnTo>
                <a:lnTo>
                  <a:pt x="3864483" y="1007999"/>
                </a:lnTo>
                <a:lnTo>
                  <a:pt x="168020" y="1007999"/>
                </a:lnTo>
                <a:lnTo>
                  <a:pt x="123384" y="1002000"/>
                </a:lnTo>
                <a:lnTo>
                  <a:pt x="83255" y="985068"/>
                </a:lnTo>
                <a:lnTo>
                  <a:pt x="49244" y="958802"/>
                </a:lnTo>
                <a:lnTo>
                  <a:pt x="22958" y="924799"/>
                </a:lnTo>
                <a:lnTo>
                  <a:pt x="6007" y="884659"/>
                </a:lnTo>
                <a:lnTo>
                  <a:pt x="0" y="839977"/>
                </a:lnTo>
                <a:lnTo>
                  <a:pt x="0" y="167893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763649" y="2354327"/>
            <a:ext cx="3875152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Стратегическое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управление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763649" y="3212973"/>
            <a:ext cx="3875153" cy="1008380"/>
          </a:xfrm>
          <a:custGeom>
            <a:avLst/>
            <a:gdLst/>
            <a:ahLst/>
            <a:cxnLst/>
            <a:rect l="l" t="t" r="r" b="b"/>
            <a:pathLst>
              <a:path w="4032885" h="1008379">
                <a:moveTo>
                  <a:pt x="3864483" y="0"/>
                </a:moveTo>
                <a:lnTo>
                  <a:pt x="168020" y="0"/>
                </a:lnTo>
                <a:lnTo>
                  <a:pt x="123384" y="6007"/>
                </a:lnTo>
                <a:lnTo>
                  <a:pt x="83255" y="22958"/>
                </a:lnTo>
                <a:lnTo>
                  <a:pt x="49244" y="49244"/>
                </a:lnTo>
                <a:lnTo>
                  <a:pt x="22958" y="83255"/>
                </a:lnTo>
                <a:lnTo>
                  <a:pt x="6007" y="123384"/>
                </a:lnTo>
                <a:lnTo>
                  <a:pt x="0" y="168021"/>
                </a:lnTo>
                <a:lnTo>
                  <a:pt x="0" y="840104"/>
                </a:lnTo>
                <a:lnTo>
                  <a:pt x="6007" y="884786"/>
                </a:lnTo>
                <a:lnTo>
                  <a:pt x="22958" y="924926"/>
                </a:lnTo>
                <a:lnTo>
                  <a:pt x="49244" y="958929"/>
                </a:lnTo>
                <a:lnTo>
                  <a:pt x="83255" y="985195"/>
                </a:lnTo>
                <a:lnTo>
                  <a:pt x="123384" y="1002127"/>
                </a:lnTo>
                <a:lnTo>
                  <a:pt x="168020" y="1008126"/>
                </a:lnTo>
                <a:lnTo>
                  <a:pt x="3864483" y="1008126"/>
                </a:lnTo>
                <a:lnTo>
                  <a:pt x="3909164" y="1002127"/>
                </a:lnTo>
                <a:lnTo>
                  <a:pt x="3949304" y="985195"/>
                </a:lnTo>
                <a:lnTo>
                  <a:pt x="3983307" y="958929"/>
                </a:lnTo>
                <a:lnTo>
                  <a:pt x="4009573" y="924926"/>
                </a:lnTo>
                <a:lnTo>
                  <a:pt x="4026505" y="884786"/>
                </a:lnTo>
                <a:lnTo>
                  <a:pt x="4032504" y="840104"/>
                </a:lnTo>
                <a:lnTo>
                  <a:pt x="4032504" y="168021"/>
                </a:lnTo>
                <a:lnTo>
                  <a:pt x="4026505" y="123384"/>
                </a:lnTo>
                <a:lnTo>
                  <a:pt x="4009573" y="83255"/>
                </a:lnTo>
                <a:lnTo>
                  <a:pt x="3983307" y="49244"/>
                </a:lnTo>
                <a:lnTo>
                  <a:pt x="3949304" y="22958"/>
                </a:lnTo>
                <a:lnTo>
                  <a:pt x="3909164" y="6007"/>
                </a:lnTo>
                <a:lnTo>
                  <a:pt x="386448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63648" y="3212973"/>
            <a:ext cx="4032885" cy="1008380"/>
          </a:xfrm>
          <a:custGeom>
            <a:avLst/>
            <a:gdLst/>
            <a:ahLst/>
            <a:cxnLst/>
            <a:rect l="l" t="t" r="r" b="b"/>
            <a:pathLst>
              <a:path w="4032885" h="1008379">
                <a:moveTo>
                  <a:pt x="0" y="168021"/>
                </a:moveTo>
                <a:lnTo>
                  <a:pt x="6007" y="123384"/>
                </a:lnTo>
                <a:lnTo>
                  <a:pt x="22958" y="83255"/>
                </a:lnTo>
                <a:lnTo>
                  <a:pt x="49244" y="49244"/>
                </a:lnTo>
                <a:lnTo>
                  <a:pt x="83255" y="22958"/>
                </a:lnTo>
                <a:lnTo>
                  <a:pt x="123384" y="6007"/>
                </a:lnTo>
                <a:lnTo>
                  <a:pt x="168020" y="0"/>
                </a:lnTo>
                <a:lnTo>
                  <a:pt x="3864483" y="0"/>
                </a:lnTo>
                <a:lnTo>
                  <a:pt x="3909164" y="6007"/>
                </a:lnTo>
                <a:lnTo>
                  <a:pt x="3949304" y="22958"/>
                </a:lnTo>
                <a:lnTo>
                  <a:pt x="3983307" y="49244"/>
                </a:lnTo>
                <a:lnTo>
                  <a:pt x="4009573" y="83255"/>
                </a:lnTo>
                <a:lnTo>
                  <a:pt x="4026505" y="123384"/>
                </a:lnTo>
                <a:lnTo>
                  <a:pt x="4032504" y="168021"/>
                </a:lnTo>
                <a:lnTo>
                  <a:pt x="4032504" y="840104"/>
                </a:lnTo>
                <a:lnTo>
                  <a:pt x="4026505" y="884786"/>
                </a:lnTo>
                <a:lnTo>
                  <a:pt x="4009573" y="924926"/>
                </a:lnTo>
                <a:lnTo>
                  <a:pt x="3983307" y="958929"/>
                </a:lnTo>
                <a:lnTo>
                  <a:pt x="3949304" y="985195"/>
                </a:lnTo>
                <a:lnTo>
                  <a:pt x="3909164" y="1002127"/>
                </a:lnTo>
                <a:lnTo>
                  <a:pt x="3864483" y="1008126"/>
                </a:lnTo>
                <a:lnTo>
                  <a:pt x="168020" y="1008126"/>
                </a:lnTo>
                <a:lnTo>
                  <a:pt x="123384" y="1002127"/>
                </a:lnTo>
                <a:lnTo>
                  <a:pt x="83255" y="985195"/>
                </a:lnTo>
                <a:lnTo>
                  <a:pt x="49244" y="958929"/>
                </a:lnTo>
                <a:lnTo>
                  <a:pt x="22958" y="924926"/>
                </a:lnTo>
                <a:lnTo>
                  <a:pt x="6007" y="884786"/>
                </a:lnTo>
                <a:lnTo>
                  <a:pt x="0" y="840104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763649" y="3578735"/>
            <a:ext cx="3875152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Тактическое</a:t>
            </a:r>
            <a:r>
              <a:rPr sz="20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управление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763649" y="4437126"/>
            <a:ext cx="3875153" cy="1008380"/>
          </a:xfrm>
          <a:custGeom>
            <a:avLst/>
            <a:gdLst/>
            <a:ahLst/>
            <a:cxnLst/>
            <a:rect l="l" t="t" r="r" b="b"/>
            <a:pathLst>
              <a:path w="4032885" h="1008379">
                <a:moveTo>
                  <a:pt x="3864483" y="0"/>
                </a:moveTo>
                <a:lnTo>
                  <a:pt x="168020" y="0"/>
                </a:lnTo>
                <a:lnTo>
                  <a:pt x="123384" y="6007"/>
                </a:lnTo>
                <a:lnTo>
                  <a:pt x="83255" y="22958"/>
                </a:lnTo>
                <a:lnTo>
                  <a:pt x="49244" y="49244"/>
                </a:lnTo>
                <a:lnTo>
                  <a:pt x="22958" y="83255"/>
                </a:lnTo>
                <a:lnTo>
                  <a:pt x="6007" y="123384"/>
                </a:lnTo>
                <a:lnTo>
                  <a:pt x="0" y="168021"/>
                </a:lnTo>
                <a:lnTo>
                  <a:pt x="0" y="840105"/>
                </a:lnTo>
                <a:lnTo>
                  <a:pt x="6007" y="884741"/>
                </a:lnTo>
                <a:lnTo>
                  <a:pt x="22958" y="924870"/>
                </a:lnTo>
                <a:lnTo>
                  <a:pt x="49244" y="958881"/>
                </a:lnTo>
                <a:lnTo>
                  <a:pt x="83255" y="985167"/>
                </a:lnTo>
                <a:lnTo>
                  <a:pt x="123384" y="1002118"/>
                </a:lnTo>
                <a:lnTo>
                  <a:pt x="168020" y="1008126"/>
                </a:lnTo>
                <a:lnTo>
                  <a:pt x="3864483" y="1008126"/>
                </a:lnTo>
                <a:lnTo>
                  <a:pt x="3909164" y="1002118"/>
                </a:lnTo>
                <a:lnTo>
                  <a:pt x="3949304" y="985167"/>
                </a:lnTo>
                <a:lnTo>
                  <a:pt x="3983307" y="958881"/>
                </a:lnTo>
                <a:lnTo>
                  <a:pt x="4009573" y="924870"/>
                </a:lnTo>
                <a:lnTo>
                  <a:pt x="4026505" y="884741"/>
                </a:lnTo>
                <a:lnTo>
                  <a:pt x="4032504" y="840105"/>
                </a:lnTo>
                <a:lnTo>
                  <a:pt x="4032504" y="168021"/>
                </a:lnTo>
                <a:lnTo>
                  <a:pt x="4026505" y="123384"/>
                </a:lnTo>
                <a:lnTo>
                  <a:pt x="4009573" y="83255"/>
                </a:lnTo>
                <a:lnTo>
                  <a:pt x="3983307" y="49244"/>
                </a:lnTo>
                <a:lnTo>
                  <a:pt x="3949304" y="22958"/>
                </a:lnTo>
                <a:lnTo>
                  <a:pt x="3909164" y="6007"/>
                </a:lnTo>
                <a:lnTo>
                  <a:pt x="386448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763650" y="4803142"/>
            <a:ext cx="3875151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Оперативное</a:t>
            </a:r>
            <a:r>
              <a:rPr sz="20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управление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51524" y="1988820"/>
            <a:ext cx="1368425" cy="1008380"/>
          </a:xfrm>
          <a:custGeom>
            <a:avLst/>
            <a:gdLst/>
            <a:ahLst/>
            <a:cxnLst/>
            <a:rect l="l" t="t" r="r" b="b"/>
            <a:pathLst>
              <a:path w="1368425" h="1008380">
                <a:moveTo>
                  <a:pt x="1200086" y="0"/>
                </a:moveTo>
                <a:lnTo>
                  <a:pt x="168008" y="0"/>
                </a:lnTo>
                <a:lnTo>
                  <a:pt x="123345" y="5998"/>
                </a:lnTo>
                <a:lnTo>
                  <a:pt x="83212" y="22930"/>
                </a:lnTo>
                <a:lnTo>
                  <a:pt x="49209" y="49196"/>
                </a:lnTo>
                <a:lnTo>
                  <a:pt x="22938" y="83199"/>
                </a:lnTo>
                <a:lnTo>
                  <a:pt x="6001" y="123339"/>
                </a:lnTo>
                <a:lnTo>
                  <a:pt x="0" y="168020"/>
                </a:lnTo>
                <a:lnTo>
                  <a:pt x="0" y="840104"/>
                </a:lnTo>
                <a:lnTo>
                  <a:pt x="6001" y="884741"/>
                </a:lnTo>
                <a:lnTo>
                  <a:pt x="22938" y="924870"/>
                </a:lnTo>
                <a:lnTo>
                  <a:pt x="49209" y="958881"/>
                </a:lnTo>
                <a:lnTo>
                  <a:pt x="83212" y="985167"/>
                </a:lnTo>
                <a:lnTo>
                  <a:pt x="123345" y="1002118"/>
                </a:lnTo>
                <a:lnTo>
                  <a:pt x="168008" y="1008126"/>
                </a:lnTo>
                <a:lnTo>
                  <a:pt x="1200086" y="1008126"/>
                </a:lnTo>
                <a:lnTo>
                  <a:pt x="1244767" y="1002118"/>
                </a:lnTo>
                <a:lnTo>
                  <a:pt x="1284908" y="985167"/>
                </a:lnTo>
                <a:lnTo>
                  <a:pt x="1318910" y="958881"/>
                </a:lnTo>
                <a:lnTo>
                  <a:pt x="1345176" y="924870"/>
                </a:lnTo>
                <a:lnTo>
                  <a:pt x="1362108" y="884741"/>
                </a:lnTo>
                <a:lnTo>
                  <a:pt x="1368107" y="840104"/>
                </a:lnTo>
                <a:lnTo>
                  <a:pt x="1368107" y="168020"/>
                </a:lnTo>
                <a:lnTo>
                  <a:pt x="1362108" y="123339"/>
                </a:lnTo>
                <a:lnTo>
                  <a:pt x="1345176" y="83199"/>
                </a:lnTo>
                <a:lnTo>
                  <a:pt x="1318910" y="49196"/>
                </a:lnTo>
                <a:lnTo>
                  <a:pt x="1284908" y="22930"/>
                </a:lnTo>
                <a:lnTo>
                  <a:pt x="1244767" y="5998"/>
                </a:lnTo>
                <a:lnTo>
                  <a:pt x="120008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51524" y="1988820"/>
            <a:ext cx="1368425" cy="1008380"/>
          </a:xfrm>
          <a:custGeom>
            <a:avLst/>
            <a:gdLst/>
            <a:ahLst/>
            <a:cxnLst/>
            <a:rect l="l" t="t" r="r" b="b"/>
            <a:pathLst>
              <a:path w="1368425" h="1008380">
                <a:moveTo>
                  <a:pt x="0" y="168020"/>
                </a:moveTo>
                <a:lnTo>
                  <a:pt x="6001" y="123339"/>
                </a:lnTo>
                <a:lnTo>
                  <a:pt x="22938" y="83199"/>
                </a:lnTo>
                <a:lnTo>
                  <a:pt x="49209" y="49196"/>
                </a:lnTo>
                <a:lnTo>
                  <a:pt x="83212" y="22930"/>
                </a:lnTo>
                <a:lnTo>
                  <a:pt x="123345" y="5998"/>
                </a:lnTo>
                <a:lnTo>
                  <a:pt x="168008" y="0"/>
                </a:lnTo>
                <a:lnTo>
                  <a:pt x="1200086" y="0"/>
                </a:lnTo>
                <a:lnTo>
                  <a:pt x="1244767" y="5998"/>
                </a:lnTo>
                <a:lnTo>
                  <a:pt x="1284908" y="22930"/>
                </a:lnTo>
                <a:lnTo>
                  <a:pt x="1318910" y="49196"/>
                </a:lnTo>
                <a:lnTo>
                  <a:pt x="1345176" y="83199"/>
                </a:lnTo>
                <a:lnTo>
                  <a:pt x="1362108" y="123339"/>
                </a:lnTo>
                <a:lnTo>
                  <a:pt x="1368107" y="168020"/>
                </a:lnTo>
                <a:lnTo>
                  <a:pt x="1368107" y="840104"/>
                </a:lnTo>
                <a:lnTo>
                  <a:pt x="1362108" y="884741"/>
                </a:lnTo>
                <a:lnTo>
                  <a:pt x="1345176" y="924870"/>
                </a:lnTo>
                <a:lnTo>
                  <a:pt x="1318910" y="958881"/>
                </a:lnTo>
                <a:lnTo>
                  <a:pt x="1284908" y="985167"/>
                </a:lnTo>
                <a:lnTo>
                  <a:pt x="1244767" y="1002118"/>
                </a:lnTo>
                <a:lnTo>
                  <a:pt x="1200086" y="1008126"/>
                </a:lnTo>
                <a:lnTo>
                  <a:pt x="168008" y="1008126"/>
                </a:lnTo>
                <a:lnTo>
                  <a:pt x="123345" y="1002118"/>
                </a:lnTo>
                <a:lnTo>
                  <a:pt x="83212" y="985167"/>
                </a:lnTo>
                <a:lnTo>
                  <a:pt x="49209" y="958881"/>
                </a:lnTo>
                <a:lnTo>
                  <a:pt x="22938" y="924870"/>
                </a:lnTo>
                <a:lnTo>
                  <a:pt x="6001" y="884741"/>
                </a:lnTo>
                <a:lnTo>
                  <a:pt x="0" y="840104"/>
                </a:lnTo>
                <a:lnTo>
                  <a:pt x="0" y="168020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99999" y="2232405"/>
            <a:ext cx="107188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Цели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на</a:t>
            </a:r>
            <a:r>
              <a:rPr sz="1600" b="1" spc="-7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3-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635"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7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лет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51524" y="3212973"/>
            <a:ext cx="1368425" cy="1008380"/>
          </a:xfrm>
          <a:custGeom>
            <a:avLst/>
            <a:gdLst/>
            <a:ahLst/>
            <a:cxnLst/>
            <a:rect l="l" t="t" r="r" b="b"/>
            <a:pathLst>
              <a:path w="1368425" h="1008379">
                <a:moveTo>
                  <a:pt x="0" y="168021"/>
                </a:moveTo>
                <a:lnTo>
                  <a:pt x="6001" y="123384"/>
                </a:lnTo>
                <a:lnTo>
                  <a:pt x="22938" y="83255"/>
                </a:lnTo>
                <a:lnTo>
                  <a:pt x="49209" y="49244"/>
                </a:lnTo>
                <a:lnTo>
                  <a:pt x="83212" y="22958"/>
                </a:lnTo>
                <a:lnTo>
                  <a:pt x="123345" y="6007"/>
                </a:lnTo>
                <a:lnTo>
                  <a:pt x="168008" y="0"/>
                </a:lnTo>
                <a:lnTo>
                  <a:pt x="1200086" y="0"/>
                </a:lnTo>
                <a:lnTo>
                  <a:pt x="1244767" y="6007"/>
                </a:lnTo>
                <a:lnTo>
                  <a:pt x="1284908" y="22958"/>
                </a:lnTo>
                <a:lnTo>
                  <a:pt x="1318910" y="49244"/>
                </a:lnTo>
                <a:lnTo>
                  <a:pt x="1345176" y="83255"/>
                </a:lnTo>
                <a:lnTo>
                  <a:pt x="1362108" y="123384"/>
                </a:lnTo>
                <a:lnTo>
                  <a:pt x="1368107" y="168021"/>
                </a:lnTo>
                <a:lnTo>
                  <a:pt x="1368107" y="840104"/>
                </a:lnTo>
                <a:lnTo>
                  <a:pt x="1362108" y="884786"/>
                </a:lnTo>
                <a:lnTo>
                  <a:pt x="1345176" y="924926"/>
                </a:lnTo>
                <a:lnTo>
                  <a:pt x="1318910" y="958929"/>
                </a:lnTo>
                <a:lnTo>
                  <a:pt x="1284908" y="985195"/>
                </a:lnTo>
                <a:lnTo>
                  <a:pt x="1244767" y="1002127"/>
                </a:lnTo>
                <a:lnTo>
                  <a:pt x="1200086" y="1008126"/>
                </a:lnTo>
                <a:lnTo>
                  <a:pt x="168008" y="1008126"/>
                </a:lnTo>
                <a:lnTo>
                  <a:pt x="123345" y="1002127"/>
                </a:lnTo>
                <a:lnTo>
                  <a:pt x="83212" y="985195"/>
                </a:lnTo>
                <a:lnTo>
                  <a:pt x="49209" y="958929"/>
                </a:lnTo>
                <a:lnTo>
                  <a:pt x="22938" y="924926"/>
                </a:lnTo>
                <a:lnTo>
                  <a:pt x="6001" y="884786"/>
                </a:lnTo>
                <a:lnTo>
                  <a:pt x="0" y="840104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33528" y="3456813"/>
            <a:ext cx="100393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37185" marR="5080" indent="-32512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Цели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на</a:t>
            </a:r>
            <a:r>
              <a:rPr sz="1600" b="1" spc="-8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1  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год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51524" y="4437126"/>
            <a:ext cx="1368425" cy="1008380"/>
          </a:xfrm>
          <a:custGeom>
            <a:avLst/>
            <a:gdLst/>
            <a:ahLst/>
            <a:cxnLst/>
            <a:rect l="l" t="t" r="r" b="b"/>
            <a:pathLst>
              <a:path w="1368425" h="1008379">
                <a:moveTo>
                  <a:pt x="0" y="168021"/>
                </a:moveTo>
                <a:lnTo>
                  <a:pt x="6001" y="123384"/>
                </a:lnTo>
                <a:lnTo>
                  <a:pt x="22938" y="83255"/>
                </a:lnTo>
                <a:lnTo>
                  <a:pt x="49209" y="49244"/>
                </a:lnTo>
                <a:lnTo>
                  <a:pt x="83212" y="22958"/>
                </a:lnTo>
                <a:lnTo>
                  <a:pt x="123345" y="6007"/>
                </a:lnTo>
                <a:lnTo>
                  <a:pt x="168008" y="0"/>
                </a:lnTo>
                <a:lnTo>
                  <a:pt x="1200086" y="0"/>
                </a:lnTo>
                <a:lnTo>
                  <a:pt x="1244767" y="6007"/>
                </a:lnTo>
                <a:lnTo>
                  <a:pt x="1284908" y="22958"/>
                </a:lnTo>
                <a:lnTo>
                  <a:pt x="1318910" y="49244"/>
                </a:lnTo>
                <a:lnTo>
                  <a:pt x="1345176" y="83255"/>
                </a:lnTo>
                <a:lnTo>
                  <a:pt x="1362108" y="123384"/>
                </a:lnTo>
                <a:lnTo>
                  <a:pt x="1368107" y="168021"/>
                </a:lnTo>
                <a:lnTo>
                  <a:pt x="1368107" y="840105"/>
                </a:lnTo>
                <a:lnTo>
                  <a:pt x="1362108" y="884741"/>
                </a:lnTo>
                <a:lnTo>
                  <a:pt x="1345176" y="924870"/>
                </a:lnTo>
                <a:lnTo>
                  <a:pt x="1318910" y="958881"/>
                </a:lnTo>
                <a:lnTo>
                  <a:pt x="1284908" y="985167"/>
                </a:lnTo>
                <a:lnTo>
                  <a:pt x="1244767" y="1002118"/>
                </a:lnTo>
                <a:lnTo>
                  <a:pt x="1200086" y="1008126"/>
                </a:lnTo>
                <a:lnTo>
                  <a:pt x="168008" y="1008126"/>
                </a:lnTo>
                <a:lnTo>
                  <a:pt x="123345" y="1002118"/>
                </a:lnTo>
                <a:lnTo>
                  <a:pt x="83212" y="985167"/>
                </a:lnTo>
                <a:lnTo>
                  <a:pt x="49209" y="958881"/>
                </a:lnTo>
                <a:lnTo>
                  <a:pt x="22938" y="924870"/>
                </a:lnTo>
                <a:lnTo>
                  <a:pt x="6001" y="884741"/>
                </a:lnTo>
                <a:lnTo>
                  <a:pt x="0" y="840105"/>
                </a:lnTo>
                <a:lnTo>
                  <a:pt x="0" y="168021"/>
                </a:lnTo>
                <a:close/>
              </a:path>
            </a:pathLst>
          </a:custGeom>
          <a:ln w="9524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18288" y="4559300"/>
            <a:ext cx="103505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4139" marR="5080" indent="-9144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Задачи</a:t>
            </a:r>
            <a:r>
              <a:rPr sz="1600" b="1" spc="-7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на  1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день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–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5095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1</a:t>
            </a:r>
            <a:r>
              <a:rPr sz="1600" b="1" spc="-11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месяц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796533" y="1988820"/>
            <a:ext cx="2975610" cy="1008380"/>
          </a:xfrm>
          <a:custGeom>
            <a:avLst/>
            <a:gdLst/>
            <a:ahLst/>
            <a:cxnLst/>
            <a:rect l="l" t="t" r="r" b="b"/>
            <a:pathLst>
              <a:path w="2952750" h="1008380">
                <a:moveTo>
                  <a:pt x="0" y="168020"/>
                </a:moveTo>
                <a:lnTo>
                  <a:pt x="5998" y="123339"/>
                </a:lnTo>
                <a:lnTo>
                  <a:pt x="22930" y="83199"/>
                </a:lnTo>
                <a:lnTo>
                  <a:pt x="49196" y="49196"/>
                </a:lnTo>
                <a:lnTo>
                  <a:pt x="83199" y="22930"/>
                </a:lnTo>
                <a:lnTo>
                  <a:pt x="123339" y="5998"/>
                </a:lnTo>
                <a:lnTo>
                  <a:pt x="168021" y="0"/>
                </a:lnTo>
                <a:lnTo>
                  <a:pt x="2784348" y="0"/>
                </a:lnTo>
                <a:lnTo>
                  <a:pt x="2828984" y="5998"/>
                </a:lnTo>
                <a:lnTo>
                  <a:pt x="2869113" y="22930"/>
                </a:lnTo>
                <a:lnTo>
                  <a:pt x="2903124" y="49196"/>
                </a:lnTo>
                <a:lnTo>
                  <a:pt x="2929410" y="83199"/>
                </a:lnTo>
                <a:lnTo>
                  <a:pt x="2946361" y="123339"/>
                </a:lnTo>
                <a:lnTo>
                  <a:pt x="2952369" y="168020"/>
                </a:lnTo>
                <a:lnTo>
                  <a:pt x="2952369" y="840104"/>
                </a:lnTo>
                <a:lnTo>
                  <a:pt x="2946361" y="884741"/>
                </a:lnTo>
                <a:lnTo>
                  <a:pt x="2929410" y="924870"/>
                </a:lnTo>
                <a:lnTo>
                  <a:pt x="2903124" y="958881"/>
                </a:lnTo>
                <a:lnTo>
                  <a:pt x="2869113" y="985167"/>
                </a:lnTo>
                <a:lnTo>
                  <a:pt x="2828984" y="1002118"/>
                </a:lnTo>
                <a:lnTo>
                  <a:pt x="2784348" y="1008126"/>
                </a:lnTo>
                <a:lnTo>
                  <a:pt x="168021" y="1008126"/>
                </a:lnTo>
                <a:lnTo>
                  <a:pt x="123339" y="1002118"/>
                </a:lnTo>
                <a:lnTo>
                  <a:pt x="83199" y="985167"/>
                </a:lnTo>
                <a:lnTo>
                  <a:pt x="49196" y="958881"/>
                </a:lnTo>
                <a:lnTo>
                  <a:pt x="22930" y="924870"/>
                </a:lnTo>
                <a:lnTo>
                  <a:pt x="5998" y="884741"/>
                </a:lnTo>
                <a:lnTo>
                  <a:pt x="0" y="840104"/>
                </a:lnTo>
                <a:lnTo>
                  <a:pt x="0" y="168020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6055296" y="2098051"/>
            <a:ext cx="2458085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Проведение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изменений,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248285" marR="241935" indent="101600">
              <a:lnSpc>
                <a:spcPct val="100000"/>
              </a:lnSpc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обеспечивающих 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развитие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компании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796533" y="3212973"/>
            <a:ext cx="2975610" cy="1008380"/>
          </a:xfrm>
          <a:custGeom>
            <a:avLst/>
            <a:gdLst/>
            <a:ahLst/>
            <a:cxnLst/>
            <a:rect l="l" t="t" r="r" b="b"/>
            <a:pathLst>
              <a:path w="2952750" h="1008379">
                <a:moveTo>
                  <a:pt x="0" y="168021"/>
                </a:moveTo>
                <a:lnTo>
                  <a:pt x="5998" y="123339"/>
                </a:lnTo>
                <a:lnTo>
                  <a:pt x="22930" y="83199"/>
                </a:lnTo>
                <a:lnTo>
                  <a:pt x="49196" y="49196"/>
                </a:lnTo>
                <a:lnTo>
                  <a:pt x="83199" y="22930"/>
                </a:lnTo>
                <a:lnTo>
                  <a:pt x="123339" y="5998"/>
                </a:lnTo>
                <a:lnTo>
                  <a:pt x="168021" y="0"/>
                </a:lnTo>
                <a:lnTo>
                  <a:pt x="2784348" y="0"/>
                </a:lnTo>
                <a:lnTo>
                  <a:pt x="2828984" y="5998"/>
                </a:lnTo>
                <a:lnTo>
                  <a:pt x="2869113" y="22930"/>
                </a:lnTo>
                <a:lnTo>
                  <a:pt x="2903124" y="49196"/>
                </a:lnTo>
                <a:lnTo>
                  <a:pt x="2929410" y="83199"/>
                </a:lnTo>
                <a:lnTo>
                  <a:pt x="2946361" y="123339"/>
                </a:lnTo>
                <a:lnTo>
                  <a:pt x="2952369" y="168021"/>
                </a:lnTo>
                <a:lnTo>
                  <a:pt x="2952369" y="840104"/>
                </a:lnTo>
                <a:lnTo>
                  <a:pt x="2946361" y="884741"/>
                </a:lnTo>
                <a:lnTo>
                  <a:pt x="2929410" y="924870"/>
                </a:lnTo>
                <a:lnTo>
                  <a:pt x="2903124" y="958881"/>
                </a:lnTo>
                <a:lnTo>
                  <a:pt x="2869113" y="985167"/>
                </a:lnTo>
                <a:lnTo>
                  <a:pt x="2828984" y="1002118"/>
                </a:lnTo>
                <a:lnTo>
                  <a:pt x="2784348" y="1008126"/>
                </a:lnTo>
                <a:lnTo>
                  <a:pt x="168021" y="1008126"/>
                </a:lnTo>
                <a:lnTo>
                  <a:pt x="123339" y="1002118"/>
                </a:lnTo>
                <a:lnTo>
                  <a:pt x="83199" y="985167"/>
                </a:lnTo>
                <a:lnTo>
                  <a:pt x="49196" y="958881"/>
                </a:lnTo>
                <a:lnTo>
                  <a:pt x="22930" y="924870"/>
                </a:lnTo>
                <a:lnTo>
                  <a:pt x="5998" y="884741"/>
                </a:lnTo>
                <a:lnTo>
                  <a:pt x="0" y="840104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6001003" y="3456813"/>
            <a:ext cx="256667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Координация действий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распределение</a:t>
            </a:r>
            <a:r>
              <a:rPr sz="1600" b="1" spc="-5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ресурсов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5796533" y="4437126"/>
            <a:ext cx="2975610" cy="1008380"/>
          </a:xfrm>
          <a:custGeom>
            <a:avLst/>
            <a:gdLst/>
            <a:ahLst/>
            <a:cxnLst/>
            <a:rect l="l" t="t" r="r" b="b"/>
            <a:pathLst>
              <a:path w="2952750" h="1008379">
                <a:moveTo>
                  <a:pt x="0" y="168021"/>
                </a:moveTo>
                <a:lnTo>
                  <a:pt x="5998" y="123339"/>
                </a:lnTo>
                <a:lnTo>
                  <a:pt x="22930" y="83199"/>
                </a:lnTo>
                <a:lnTo>
                  <a:pt x="49196" y="49196"/>
                </a:lnTo>
                <a:lnTo>
                  <a:pt x="83199" y="22930"/>
                </a:lnTo>
                <a:lnTo>
                  <a:pt x="123339" y="5998"/>
                </a:lnTo>
                <a:lnTo>
                  <a:pt x="168021" y="0"/>
                </a:lnTo>
                <a:lnTo>
                  <a:pt x="2784348" y="0"/>
                </a:lnTo>
                <a:lnTo>
                  <a:pt x="2828984" y="5998"/>
                </a:lnTo>
                <a:lnTo>
                  <a:pt x="2869113" y="22930"/>
                </a:lnTo>
                <a:lnTo>
                  <a:pt x="2903124" y="49196"/>
                </a:lnTo>
                <a:lnTo>
                  <a:pt x="2929410" y="83199"/>
                </a:lnTo>
                <a:lnTo>
                  <a:pt x="2946361" y="123339"/>
                </a:lnTo>
                <a:lnTo>
                  <a:pt x="2952369" y="168021"/>
                </a:lnTo>
                <a:lnTo>
                  <a:pt x="2952369" y="839978"/>
                </a:lnTo>
                <a:lnTo>
                  <a:pt x="2946361" y="884659"/>
                </a:lnTo>
                <a:lnTo>
                  <a:pt x="2929410" y="924799"/>
                </a:lnTo>
                <a:lnTo>
                  <a:pt x="2903124" y="958802"/>
                </a:lnTo>
                <a:lnTo>
                  <a:pt x="2869113" y="985068"/>
                </a:lnTo>
                <a:lnTo>
                  <a:pt x="2828984" y="1002000"/>
                </a:lnTo>
                <a:lnTo>
                  <a:pt x="2784348" y="1007999"/>
                </a:lnTo>
                <a:lnTo>
                  <a:pt x="168021" y="1007999"/>
                </a:lnTo>
                <a:lnTo>
                  <a:pt x="123339" y="1002000"/>
                </a:lnTo>
                <a:lnTo>
                  <a:pt x="83199" y="985068"/>
                </a:lnTo>
                <a:lnTo>
                  <a:pt x="49196" y="958802"/>
                </a:lnTo>
                <a:lnTo>
                  <a:pt x="22930" y="924799"/>
                </a:lnTo>
                <a:lnTo>
                  <a:pt x="5998" y="884659"/>
                </a:lnTo>
                <a:lnTo>
                  <a:pt x="0" y="839978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6130543" y="4562856"/>
            <a:ext cx="230759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Управление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сделками,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производственными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635" algn="ctr">
              <a:lnSpc>
                <a:spcPct val="100000"/>
              </a:lnSpc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операциями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7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Управление на трех уровнях</a:t>
            </a:r>
            <a:endParaRPr lang="ru-RU" sz="3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5" grpId="0" animBg="1"/>
      <p:bldP spid="16" grpId="0"/>
      <p:bldP spid="17" grpId="0" animBg="1"/>
      <p:bldP spid="18" grpId="0"/>
      <p:bldP spid="20" grpId="0" animBg="1"/>
      <p:bldP spid="21" grpId="0"/>
      <p:bldP spid="23" grpId="0" animBg="1"/>
      <p:bldP spid="24" grpId="0"/>
      <p:bldP spid="25" grpId="0" animBg="1"/>
      <p:bldP spid="26" grpId="0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539547" y="2667761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79">
                <a:moveTo>
                  <a:pt x="2496261" y="0"/>
                </a:moveTo>
                <a:lnTo>
                  <a:pt x="168020" y="0"/>
                </a:lnTo>
                <a:lnTo>
                  <a:pt x="123357" y="5998"/>
                </a:lnTo>
                <a:lnTo>
                  <a:pt x="83221" y="22930"/>
                </a:lnTo>
                <a:lnTo>
                  <a:pt x="49215" y="49196"/>
                </a:lnTo>
                <a:lnTo>
                  <a:pt x="22941" y="83199"/>
                </a:lnTo>
                <a:lnTo>
                  <a:pt x="6002" y="123339"/>
                </a:lnTo>
                <a:lnTo>
                  <a:pt x="0" y="168021"/>
                </a:lnTo>
                <a:lnTo>
                  <a:pt x="0" y="840105"/>
                </a:lnTo>
                <a:lnTo>
                  <a:pt x="6002" y="884786"/>
                </a:lnTo>
                <a:lnTo>
                  <a:pt x="22941" y="924926"/>
                </a:lnTo>
                <a:lnTo>
                  <a:pt x="49215" y="958929"/>
                </a:lnTo>
                <a:lnTo>
                  <a:pt x="83221" y="985195"/>
                </a:lnTo>
                <a:lnTo>
                  <a:pt x="123357" y="1002127"/>
                </a:lnTo>
                <a:lnTo>
                  <a:pt x="168020" y="1008126"/>
                </a:lnTo>
                <a:lnTo>
                  <a:pt x="2496261" y="1008126"/>
                </a:lnTo>
                <a:lnTo>
                  <a:pt x="2540942" y="1002127"/>
                </a:lnTo>
                <a:lnTo>
                  <a:pt x="2581083" y="985195"/>
                </a:lnTo>
                <a:lnTo>
                  <a:pt x="2615085" y="958929"/>
                </a:lnTo>
                <a:lnTo>
                  <a:pt x="2641351" y="924926"/>
                </a:lnTo>
                <a:lnTo>
                  <a:pt x="2658283" y="884786"/>
                </a:lnTo>
                <a:lnTo>
                  <a:pt x="2664282" y="840105"/>
                </a:lnTo>
                <a:lnTo>
                  <a:pt x="2664282" y="168021"/>
                </a:lnTo>
                <a:lnTo>
                  <a:pt x="2658283" y="123339"/>
                </a:lnTo>
                <a:lnTo>
                  <a:pt x="2641351" y="83199"/>
                </a:lnTo>
                <a:lnTo>
                  <a:pt x="2615085" y="49196"/>
                </a:lnTo>
                <a:lnTo>
                  <a:pt x="2581083" y="22930"/>
                </a:lnTo>
                <a:lnTo>
                  <a:pt x="2540942" y="5998"/>
                </a:lnTo>
                <a:lnTo>
                  <a:pt x="249626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9546" y="3033524"/>
            <a:ext cx="2664459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Миссия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39547" y="3963923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79">
                <a:moveTo>
                  <a:pt x="2496261" y="0"/>
                </a:moveTo>
                <a:lnTo>
                  <a:pt x="168020" y="0"/>
                </a:lnTo>
                <a:lnTo>
                  <a:pt x="123357" y="5998"/>
                </a:lnTo>
                <a:lnTo>
                  <a:pt x="83221" y="22930"/>
                </a:lnTo>
                <a:lnTo>
                  <a:pt x="49215" y="49196"/>
                </a:lnTo>
                <a:lnTo>
                  <a:pt x="22941" y="83199"/>
                </a:lnTo>
                <a:lnTo>
                  <a:pt x="6002" y="123339"/>
                </a:lnTo>
                <a:lnTo>
                  <a:pt x="0" y="168020"/>
                </a:lnTo>
                <a:lnTo>
                  <a:pt x="0" y="840105"/>
                </a:lnTo>
                <a:lnTo>
                  <a:pt x="6002" y="884741"/>
                </a:lnTo>
                <a:lnTo>
                  <a:pt x="22941" y="924870"/>
                </a:lnTo>
                <a:lnTo>
                  <a:pt x="49215" y="958881"/>
                </a:lnTo>
                <a:lnTo>
                  <a:pt x="83221" y="985167"/>
                </a:lnTo>
                <a:lnTo>
                  <a:pt x="123357" y="1002118"/>
                </a:lnTo>
                <a:lnTo>
                  <a:pt x="168020" y="1008126"/>
                </a:lnTo>
                <a:lnTo>
                  <a:pt x="2496261" y="1008126"/>
                </a:lnTo>
                <a:lnTo>
                  <a:pt x="2540942" y="1002118"/>
                </a:lnTo>
                <a:lnTo>
                  <a:pt x="2581083" y="985167"/>
                </a:lnTo>
                <a:lnTo>
                  <a:pt x="2615085" y="958881"/>
                </a:lnTo>
                <a:lnTo>
                  <a:pt x="2641351" y="924870"/>
                </a:lnTo>
                <a:lnTo>
                  <a:pt x="2658283" y="884741"/>
                </a:lnTo>
                <a:lnTo>
                  <a:pt x="2664282" y="840105"/>
                </a:lnTo>
                <a:lnTo>
                  <a:pt x="2664282" y="168020"/>
                </a:lnTo>
                <a:lnTo>
                  <a:pt x="2658283" y="123339"/>
                </a:lnTo>
                <a:lnTo>
                  <a:pt x="2641351" y="83199"/>
                </a:lnTo>
                <a:lnTo>
                  <a:pt x="2615085" y="49196"/>
                </a:lnTo>
                <a:lnTo>
                  <a:pt x="2581083" y="22930"/>
                </a:lnTo>
                <a:lnTo>
                  <a:pt x="2540942" y="5998"/>
                </a:lnTo>
                <a:lnTo>
                  <a:pt x="249626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39546" y="4207891"/>
            <a:ext cx="2664459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1460" marR="5080" indent="-239395" algn="ctr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ра</a:t>
            </a:r>
            <a:r>
              <a:rPr sz="2000" b="1" spc="-25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ег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ич</a:t>
            </a:r>
            <a:r>
              <a:rPr sz="2000" b="1" spc="-30" dirty="0">
                <a:solidFill>
                  <a:srgbClr val="FFFFFF"/>
                </a:solidFill>
                <a:latin typeface="Arial"/>
                <a:cs typeface="Arial"/>
              </a:rPr>
              <a:t>е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кие 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намерения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39547" y="5260085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79">
                <a:moveTo>
                  <a:pt x="2496261" y="0"/>
                </a:moveTo>
                <a:lnTo>
                  <a:pt x="168020" y="0"/>
                </a:lnTo>
                <a:lnTo>
                  <a:pt x="123357" y="5999"/>
                </a:lnTo>
                <a:lnTo>
                  <a:pt x="83221" y="22932"/>
                </a:lnTo>
                <a:lnTo>
                  <a:pt x="49215" y="49198"/>
                </a:lnTo>
                <a:lnTo>
                  <a:pt x="22941" y="83197"/>
                </a:lnTo>
                <a:lnTo>
                  <a:pt x="6002" y="123329"/>
                </a:lnTo>
                <a:lnTo>
                  <a:pt x="0" y="167995"/>
                </a:lnTo>
                <a:lnTo>
                  <a:pt x="0" y="840066"/>
                </a:lnTo>
                <a:lnTo>
                  <a:pt x="6002" y="884730"/>
                </a:lnTo>
                <a:lnTo>
                  <a:pt x="22941" y="924866"/>
                </a:lnTo>
                <a:lnTo>
                  <a:pt x="49215" y="958872"/>
                </a:lnTo>
                <a:lnTo>
                  <a:pt x="83221" y="985146"/>
                </a:lnTo>
                <a:lnTo>
                  <a:pt x="123357" y="1002085"/>
                </a:lnTo>
                <a:lnTo>
                  <a:pt x="168020" y="1008087"/>
                </a:lnTo>
                <a:lnTo>
                  <a:pt x="2496261" y="1008087"/>
                </a:lnTo>
                <a:lnTo>
                  <a:pt x="2540942" y="1002085"/>
                </a:lnTo>
                <a:lnTo>
                  <a:pt x="2581083" y="985146"/>
                </a:lnTo>
                <a:lnTo>
                  <a:pt x="2615085" y="958872"/>
                </a:lnTo>
                <a:lnTo>
                  <a:pt x="2641351" y="924866"/>
                </a:lnTo>
                <a:lnTo>
                  <a:pt x="2658283" y="884730"/>
                </a:lnTo>
                <a:lnTo>
                  <a:pt x="2664282" y="840066"/>
                </a:lnTo>
                <a:lnTo>
                  <a:pt x="2664282" y="167995"/>
                </a:lnTo>
                <a:lnTo>
                  <a:pt x="2658283" y="123329"/>
                </a:lnTo>
                <a:lnTo>
                  <a:pt x="2641351" y="83197"/>
                </a:lnTo>
                <a:lnTo>
                  <a:pt x="2615085" y="49198"/>
                </a:lnTo>
                <a:lnTo>
                  <a:pt x="2581083" y="22932"/>
                </a:lnTo>
                <a:lnTo>
                  <a:pt x="2540942" y="5999"/>
                </a:lnTo>
                <a:lnTo>
                  <a:pt x="249626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67771" y="5511521"/>
            <a:ext cx="2664458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Стратегический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план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419856" y="2667762"/>
            <a:ext cx="5184775" cy="1008380"/>
          </a:xfrm>
          <a:custGeom>
            <a:avLst/>
            <a:gdLst/>
            <a:ahLst/>
            <a:cxnLst/>
            <a:rect l="l" t="t" r="r" b="b"/>
            <a:pathLst>
              <a:path w="5184775" h="1008379">
                <a:moveTo>
                  <a:pt x="0" y="168021"/>
                </a:moveTo>
                <a:lnTo>
                  <a:pt x="5998" y="123339"/>
                </a:lnTo>
                <a:lnTo>
                  <a:pt x="22930" y="83199"/>
                </a:lnTo>
                <a:lnTo>
                  <a:pt x="49196" y="49196"/>
                </a:lnTo>
                <a:lnTo>
                  <a:pt x="83199" y="22930"/>
                </a:lnTo>
                <a:lnTo>
                  <a:pt x="123339" y="5998"/>
                </a:lnTo>
                <a:lnTo>
                  <a:pt x="168021" y="0"/>
                </a:lnTo>
                <a:lnTo>
                  <a:pt x="5016627" y="0"/>
                </a:lnTo>
                <a:lnTo>
                  <a:pt x="5061263" y="5998"/>
                </a:lnTo>
                <a:lnTo>
                  <a:pt x="5101392" y="22930"/>
                </a:lnTo>
                <a:lnTo>
                  <a:pt x="5135403" y="49196"/>
                </a:lnTo>
                <a:lnTo>
                  <a:pt x="5161689" y="83199"/>
                </a:lnTo>
                <a:lnTo>
                  <a:pt x="5178640" y="123339"/>
                </a:lnTo>
                <a:lnTo>
                  <a:pt x="5184648" y="168021"/>
                </a:lnTo>
                <a:lnTo>
                  <a:pt x="5184648" y="840105"/>
                </a:lnTo>
                <a:lnTo>
                  <a:pt x="5178640" y="884786"/>
                </a:lnTo>
                <a:lnTo>
                  <a:pt x="5161689" y="924926"/>
                </a:lnTo>
                <a:lnTo>
                  <a:pt x="5135403" y="958929"/>
                </a:lnTo>
                <a:lnTo>
                  <a:pt x="5101392" y="985195"/>
                </a:lnTo>
                <a:lnTo>
                  <a:pt x="5061263" y="1002127"/>
                </a:lnTo>
                <a:lnTo>
                  <a:pt x="5016627" y="1008126"/>
                </a:lnTo>
                <a:lnTo>
                  <a:pt x="168021" y="1008126"/>
                </a:lnTo>
                <a:lnTo>
                  <a:pt x="123339" y="1002127"/>
                </a:lnTo>
                <a:lnTo>
                  <a:pt x="83199" y="985195"/>
                </a:lnTo>
                <a:lnTo>
                  <a:pt x="49196" y="958929"/>
                </a:lnTo>
                <a:lnTo>
                  <a:pt x="22930" y="924926"/>
                </a:lnTo>
                <a:lnTo>
                  <a:pt x="5998" y="884786"/>
                </a:lnTo>
                <a:lnTo>
                  <a:pt x="0" y="840105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623565" y="2911601"/>
            <a:ext cx="477710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4511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Предназначение компании,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цель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высшего  уровня,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идеал, к 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которому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следует</a:t>
            </a:r>
            <a:r>
              <a:rPr sz="1600" b="1" spc="19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стремиться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419856" y="3963923"/>
            <a:ext cx="5184775" cy="1008380"/>
          </a:xfrm>
          <a:custGeom>
            <a:avLst/>
            <a:gdLst/>
            <a:ahLst/>
            <a:cxnLst/>
            <a:rect l="l" t="t" r="r" b="b"/>
            <a:pathLst>
              <a:path w="5184775" h="1008379">
                <a:moveTo>
                  <a:pt x="0" y="168020"/>
                </a:moveTo>
                <a:lnTo>
                  <a:pt x="5998" y="123339"/>
                </a:lnTo>
                <a:lnTo>
                  <a:pt x="22930" y="83199"/>
                </a:lnTo>
                <a:lnTo>
                  <a:pt x="49196" y="49196"/>
                </a:lnTo>
                <a:lnTo>
                  <a:pt x="83199" y="22930"/>
                </a:lnTo>
                <a:lnTo>
                  <a:pt x="123339" y="5998"/>
                </a:lnTo>
                <a:lnTo>
                  <a:pt x="168021" y="0"/>
                </a:lnTo>
                <a:lnTo>
                  <a:pt x="5016627" y="0"/>
                </a:lnTo>
                <a:lnTo>
                  <a:pt x="5061263" y="5998"/>
                </a:lnTo>
                <a:lnTo>
                  <a:pt x="5101392" y="22930"/>
                </a:lnTo>
                <a:lnTo>
                  <a:pt x="5135403" y="49196"/>
                </a:lnTo>
                <a:lnTo>
                  <a:pt x="5161689" y="83199"/>
                </a:lnTo>
                <a:lnTo>
                  <a:pt x="5178640" y="123339"/>
                </a:lnTo>
                <a:lnTo>
                  <a:pt x="5184648" y="168020"/>
                </a:lnTo>
                <a:lnTo>
                  <a:pt x="5184648" y="840105"/>
                </a:lnTo>
                <a:lnTo>
                  <a:pt x="5178640" y="884741"/>
                </a:lnTo>
                <a:lnTo>
                  <a:pt x="5161689" y="924870"/>
                </a:lnTo>
                <a:lnTo>
                  <a:pt x="5135403" y="958881"/>
                </a:lnTo>
                <a:lnTo>
                  <a:pt x="5101392" y="985167"/>
                </a:lnTo>
                <a:lnTo>
                  <a:pt x="5061263" y="1002118"/>
                </a:lnTo>
                <a:lnTo>
                  <a:pt x="5016627" y="1008126"/>
                </a:lnTo>
                <a:lnTo>
                  <a:pt x="168021" y="1008126"/>
                </a:lnTo>
                <a:lnTo>
                  <a:pt x="123339" y="1002118"/>
                </a:lnTo>
                <a:lnTo>
                  <a:pt x="83199" y="985167"/>
                </a:lnTo>
                <a:lnTo>
                  <a:pt x="49196" y="958881"/>
                </a:lnTo>
                <a:lnTo>
                  <a:pt x="22930" y="924870"/>
                </a:lnTo>
                <a:lnTo>
                  <a:pt x="5998" y="884741"/>
                </a:lnTo>
                <a:lnTo>
                  <a:pt x="0" y="840105"/>
                </a:lnTo>
                <a:lnTo>
                  <a:pt x="0" y="168020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684523" y="4207890"/>
            <a:ext cx="465391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2255" marR="5080" indent="-25019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Конкретное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описание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стратегических целей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стратегии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компании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на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горизонте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3-7</a:t>
            </a:r>
            <a:r>
              <a:rPr sz="1600" b="1" spc="18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лет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419856" y="5260085"/>
            <a:ext cx="5184775" cy="1008380"/>
          </a:xfrm>
          <a:custGeom>
            <a:avLst/>
            <a:gdLst/>
            <a:ahLst/>
            <a:cxnLst/>
            <a:rect l="l" t="t" r="r" b="b"/>
            <a:pathLst>
              <a:path w="5184775" h="1008379">
                <a:moveTo>
                  <a:pt x="0" y="167995"/>
                </a:moveTo>
                <a:lnTo>
                  <a:pt x="5998" y="123329"/>
                </a:lnTo>
                <a:lnTo>
                  <a:pt x="22930" y="83197"/>
                </a:lnTo>
                <a:lnTo>
                  <a:pt x="49196" y="49198"/>
                </a:lnTo>
                <a:lnTo>
                  <a:pt x="83199" y="22932"/>
                </a:lnTo>
                <a:lnTo>
                  <a:pt x="123339" y="5999"/>
                </a:lnTo>
                <a:lnTo>
                  <a:pt x="168021" y="0"/>
                </a:lnTo>
                <a:lnTo>
                  <a:pt x="5016627" y="0"/>
                </a:lnTo>
                <a:lnTo>
                  <a:pt x="5061263" y="5999"/>
                </a:lnTo>
                <a:lnTo>
                  <a:pt x="5101392" y="22932"/>
                </a:lnTo>
                <a:lnTo>
                  <a:pt x="5135403" y="49198"/>
                </a:lnTo>
                <a:lnTo>
                  <a:pt x="5161689" y="83197"/>
                </a:lnTo>
                <a:lnTo>
                  <a:pt x="5178640" y="123329"/>
                </a:lnTo>
                <a:lnTo>
                  <a:pt x="5184648" y="167995"/>
                </a:lnTo>
                <a:lnTo>
                  <a:pt x="5184648" y="840066"/>
                </a:lnTo>
                <a:lnTo>
                  <a:pt x="5178640" y="884730"/>
                </a:lnTo>
                <a:lnTo>
                  <a:pt x="5161689" y="924866"/>
                </a:lnTo>
                <a:lnTo>
                  <a:pt x="5135403" y="958872"/>
                </a:lnTo>
                <a:lnTo>
                  <a:pt x="5101392" y="985146"/>
                </a:lnTo>
                <a:lnTo>
                  <a:pt x="5061263" y="1002085"/>
                </a:lnTo>
                <a:lnTo>
                  <a:pt x="5016627" y="1008087"/>
                </a:lnTo>
                <a:lnTo>
                  <a:pt x="168021" y="1008087"/>
                </a:lnTo>
                <a:lnTo>
                  <a:pt x="123339" y="1002085"/>
                </a:lnTo>
                <a:lnTo>
                  <a:pt x="83199" y="985146"/>
                </a:lnTo>
                <a:lnTo>
                  <a:pt x="49196" y="958872"/>
                </a:lnTo>
                <a:lnTo>
                  <a:pt x="22930" y="924866"/>
                </a:lnTo>
                <a:lnTo>
                  <a:pt x="5998" y="884730"/>
                </a:lnTo>
                <a:lnTo>
                  <a:pt x="0" y="840066"/>
                </a:lnTo>
                <a:lnTo>
                  <a:pt x="0" y="167995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897884" y="5382336"/>
            <a:ext cx="422910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Скоординированный план выполнения  стратегии,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представленный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в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формате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Сбалансированной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системы</a:t>
            </a:r>
            <a:r>
              <a:rPr sz="1600" b="1" spc="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показателей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39547" y="1371600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80">
                <a:moveTo>
                  <a:pt x="2496261" y="0"/>
                </a:moveTo>
                <a:lnTo>
                  <a:pt x="168020" y="0"/>
                </a:lnTo>
                <a:lnTo>
                  <a:pt x="123357" y="6007"/>
                </a:lnTo>
                <a:lnTo>
                  <a:pt x="83221" y="22958"/>
                </a:lnTo>
                <a:lnTo>
                  <a:pt x="49215" y="49244"/>
                </a:lnTo>
                <a:lnTo>
                  <a:pt x="22941" y="83255"/>
                </a:lnTo>
                <a:lnTo>
                  <a:pt x="6002" y="123384"/>
                </a:lnTo>
                <a:lnTo>
                  <a:pt x="0" y="168021"/>
                </a:lnTo>
                <a:lnTo>
                  <a:pt x="0" y="840104"/>
                </a:lnTo>
                <a:lnTo>
                  <a:pt x="6002" y="884786"/>
                </a:lnTo>
                <a:lnTo>
                  <a:pt x="22941" y="924926"/>
                </a:lnTo>
                <a:lnTo>
                  <a:pt x="49215" y="958929"/>
                </a:lnTo>
                <a:lnTo>
                  <a:pt x="83221" y="985195"/>
                </a:lnTo>
                <a:lnTo>
                  <a:pt x="123357" y="1002127"/>
                </a:lnTo>
                <a:lnTo>
                  <a:pt x="168020" y="1008126"/>
                </a:lnTo>
                <a:lnTo>
                  <a:pt x="2496261" y="1008126"/>
                </a:lnTo>
                <a:lnTo>
                  <a:pt x="2540942" y="1002127"/>
                </a:lnTo>
                <a:lnTo>
                  <a:pt x="2581083" y="985195"/>
                </a:lnTo>
                <a:lnTo>
                  <a:pt x="2615085" y="958929"/>
                </a:lnTo>
                <a:lnTo>
                  <a:pt x="2641351" y="924926"/>
                </a:lnTo>
                <a:lnTo>
                  <a:pt x="2658283" y="884786"/>
                </a:lnTo>
                <a:lnTo>
                  <a:pt x="2664282" y="840104"/>
                </a:lnTo>
                <a:lnTo>
                  <a:pt x="2664282" y="168021"/>
                </a:lnTo>
                <a:lnTo>
                  <a:pt x="2658283" y="123384"/>
                </a:lnTo>
                <a:lnTo>
                  <a:pt x="2641351" y="83255"/>
                </a:lnTo>
                <a:lnTo>
                  <a:pt x="2615085" y="49244"/>
                </a:lnTo>
                <a:lnTo>
                  <a:pt x="2581083" y="22958"/>
                </a:lnTo>
                <a:lnTo>
                  <a:pt x="2540942" y="6007"/>
                </a:lnTo>
                <a:lnTo>
                  <a:pt x="249626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39547" y="1736979"/>
            <a:ext cx="2664460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2000" b="1" spc="15" dirty="0">
                <a:solidFill>
                  <a:srgbClr val="FFFFFF"/>
                </a:solidFill>
                <a:latin typeface="Arial"/>
                <a:cs typeface="Arial"/>
              </a:rPr>
              <a:t>Ц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ен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sz="2000" b="1" spc="-35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и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3419856" y="1371601"/>
            <a:ext cx="5184775" cy="1008380"/>
          </a:xfrm>
          <a:custGeom>
            <a:avLst/>
            <a:gdLst/>
            <a:ahLst/>
            <a:cxnLst/>
            <a:rect l="l" t="t" r="r" b="b"/>
            <a:pathLst>
              <a:path w="5184775" h="1008380">
                <a:moveTo>
                  <a:pt x="0" y="168021"/>
                </a:moveTo>
                <a:lnTo>
                  <a:pt x="5998" y="123384"/>
                </a:lnTo>
                <a:lnTo>
                  <a:pt x="22930" y="83255"/>
                </a:lnTo>
                <a:lnTo>
                  <a:pt x="49196" y="49244"/>
                </a:lnTo>
                <a:lnTo>
                  <a:pt x="83199" y="22958"/>
                </a:lnTo>
                <a:lnTo>
                  <a:pt x="123339" y="6007"/>
                </a:lnTo>
                <a:lnTo>
                  <a:pt x="168021" y="0"/>
                </a:lnTo>
                <a:lnTo>
                  <a:pt x="5016627" y="0"/>
                </a:lnTo>
                <a:lnTo>
                  <a:pt x="5061263" y="6007"/>
                </a:lnTo>
                <a:lnTo>
                  <a:pt x="5101392" y="22958"/>
                </a:lnTo>
                <a:lnTo>
                  <a:pt x="5135403" y="49244"/>
                </a:lnTo>
                <a:lnTo>
                  <a:pt x="5161689" y="83255"/>
                </a:lnTo>
                <a:lnTo>
                  <a:pt x="5178640" y="123384"/>
                </a:lnTo>
                <a:lnTo>
                  <a:pt x="5184648" y="168021"/>
                </a:lnTo>
                <a:lnTo>
                  <a:pt x="5184648" y="840104"/>
                </a:lnTo>
                <a:lnTo>
                  <a:pt x="5178640" y="884786"/>
                </a:lnTo>
                <a:lnTo>
                  <a:pt x="5161689" y="924926"/>
                </a:lnTo>
                <a:lnTo>
                  <a:pt x="5135403" y="958929"/>
                </a:lnTo>
                <a:lnTo>
                  <a:pt x="5101392" y="985195"/>
                </a:lnTo>
                <a:lnTo>
                  <a:pt x="5061263" y="1002127"/>
                </a:lnTo>
                <a:lnTo>
                  <a:pt x="5016627" y="1008126"/>
                </a:lnTo>
                <a:lnTo>
                  <a:pt x="168021" y="1008126"/>
                </a:lnTo>
                <a:lnTo>
                  <a:pt x="123339" y="1002127"/>
                </a:lnTo>
                <a:lnTo>
                  <a:pt x="83199" y="985195"/>
                </a:lnTo>
                <a:lnTo>
                  <a:pt x="49196" y="958929"/>
                </a:lnTo>
                <a:lnTo>
                  <a:pt x="22930" y="924926"/>
                </a:lnTo>
                <a:lnTo>
                  <a:pt x="5998" y="884786"/>
                </a:lnTo>
                <a:lnTo>
                  <a:pt x="0" y="840104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751580" y="1493138"/>
            <a:ext cx="4523105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4511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Совокупность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убеждений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 принципов, 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которыми сотрудники руководствуются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при  принятии решений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совершении</a:t>
            </a:r>
            <a:r>
              <a:rPr sz="1600" b="1" spc="14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поступков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3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Компоненты стратегического управления</a:t>
            </a:r>
            <a:endParaRPr lang="ru-RU" sz="3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 animBg="1"/>
      <p:bldP spid="7" grpId="0"/>
      <p:bldP spid="8" grpId="0" animBg="1"/>
      <p:bldP spid="9" grpId="0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9" grpId="0"/>
      <p:bldP spid="21" grpId="0" animBg="1"/>
      <p:bldP spid="22" grpId="0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251522" y="1676402"/>
            <a:ext cx="2491677" cy="3264915"/>
          </a:xfrm>
          <a:custGeom>
            <a:avLst/>
            <a:gdLst/>
            <a:ahLst/>
            <a:cxnLst/>
            <a:rect l="l" t="t" r="r" b="b"/>
            <a:pathLst>
              <a:path w="2016760" h="3024504">
                <a:moveTo>
                  <a:pt x="1680146" y="0"/>
                </a:moveTo>
                <a:lnTo>
                  <a:pt x="336042" y="0"/>
                </a:lnTo>
                <a:lnTo>
                  <a:pt x="286382" y="3644"/>
                </a:lnTo>
                <a:lnTo>
                  <a:pt x="238986" y="14231"/>
                </a:lnTo>
                <a:lnTo>
                  <a:pt x="194372" y="31239"/>
                </a:lnTo>
                <a:lnTo>
                  <a:pt x="153060" y="54149"/>
                </a:lnTo>
                <a:lnTo>
                  <a:pt x="115570" y="82440"/>
                </a:lnTo>
                <a:lnTo>
                  <a:pt x="82423" y="115591"/>
                </a:lnTo>
                <a:lnTo>
                  <a:pt x="54136" y="153082"/>
                </a:lnTo>
                <a:lnTo>
                  <a:pt x="31231" y="194394"/>
                </a:lnTo>
                <a:lnTo>
                  <a:pt x="14227" y="239004"/>
                </a:lnTo>
                <a:lnTo>
                  <a:pt x="3643" y="286394"/>
                </a:lnTo>
                <a:lnTo>
                  <a:pt x="0" y="336041"/>
                </a:lnTo>
                <a:lnTo>
                  <a:pt x="0" y="2688336"/>
                </a:lnTo>
                <a:lnTo>
                  <a:pt x="3643" y="2737983"/>
                </a:lnTo>
                <a:lnTo>
                  <a:pt x="14227" y="2785373"/>
                </a:lnTo>
                <a:lnTo>
                  <a:pt x="31231" y="2829983"/>
                </a:lnTo>
                <a:lnTo>
                  <a:pt x="54136" y="2871295"/>
                </a:lnTo>
                <a:lnTo>
                  <a:pt x="82423" y="2908786"/>
                </a:lnTo>
                <a:lnTo>
                  <a:pt x="115570" y="2941937"/>
                </a:lnTo>
                <a:lnTo>
                  <a:pt x="153060" y="2970228"/>
                </a:lnTo>
                <a:lnTo>
                  <a:pt x="194372" y="2993138"/>
                </a:lnTo>
                <a:lnTo>
                  <a:pt x="238986" y="3010146"/>
                </a:lnTo>
                <a:lnTo>
                  <a:pt x="286382" y="3020733"/>
                </a:lnTo>
                <a:lnTo>
                  <a:pt x="336042" y="3024378"/>
                </a:lnTo>
                <a:lnTo>
                  <a:pt x="1680146" y="3024378"/>
                </a:lnTo>
                <a:lnTo>
                  <a:pt x="1729823" y="3020733"/>
                </a:lnTo>
                <a:lnTo>
                  <a:pt x="1777230" y="3010146"/>
                </a:lnTo>
                <a:lnTo>
                  <a:pt x="1821849" y="2993138"/>
                </a:lnTo>
                <a:lnTo>
                  <a:pt x="1863161" y="2970228"/>
                </a:lnTo>
                <a:lnTo>
                  <a:pt x="1900648" y="2941937"/>
                </a:lnTo>
                <a:lnTo>
                  <a:pt x="1933791" y="2908786"/>
                </a:lnTo>
                <a:lnTo>
                  <a:pt x="1962071" y="2871295"/>
                </a:lnTo>
                <a:lnTo>
                  <a:pt x="1984969" y="2829983"/>
                </a:lnTo>
                <a:lnTo>
                  <a:pt x="2001967" y="2785373"/>
                </a:lnTo>
                <a:lnTo>
                  <a:pt x="2012546" y="2737983"/>
                </a:lnTo>
                <a:lnTo>
                  <a:pt x="2016188" y="2688336"/>
                </a:lnTo>
                <a:lnTo>
                  <a:pt x="2016188" y="336041"/>
                </a:lnTo>
                <a:lnTo>
                  <a:pt x="2012546" y="286394"/>
                </a:lnTo>
                <a:lnTo>
                  <a:pt x="2001967" y="239004"/>
                </a:lnTo>
                <a:lnTo>
                  <a:pt x="1984969" y="194394"/>
                </a:lnTo>
                <a:lnTo>
                  <a:pt x="1962071" y="153082"/>
                </a:lnTo>
                <a:lnTo>
                  <a:pt x="1933791" y="115591"/>
                </a:lnTo>
                <a:lnTo>
                  <a:pt x="1900648" y="82440"/>
                </a:lnTo>
                <a:lnTo>
                  <a:pt x="1863161" y="54149"/>
                </a:lnTo>
                <a:lnTo>
                  <a:pt x="1821849" y="31239"/>
                </a:lnTo>
                <a:lnTo>
                  <a:pt x="1777230" y="14231"/>
                </a:lnTo>
                <a:lnTo>
                  <a:pt x="1729823" y="3644"/>
                </a:lnTo>
                <a:lnTo>
                  <a:pt x="1680146" y="0"/>
                </a:lnTo>
                <a:close/>
              </a:path>
            </a:pathLst>
          </a:custGeom>
          <a:solidFill>
            <a:srgbClr val="FFFFFF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30910" y="1976934"/>
            <a:ext cx="2132902" cy="27770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r>
              <a:rPr lang="ru-RU" b="1" spc="-10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b="1" spc="-20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b="1" spc="-5" dirty="0" smtClean="0">
                <a:solidFill>
                  <a:srgbClr val="002060"/>
                </a:solidFill>
                <a:latin typeface="Arial"/>
                <a:cs typeface="Arial"/>
              </a:rPr>
              <a:t>РА</a:t>
            </a:r>
            <a:r>
              <a:rPr lang="ru-RU" b="1" spc="-25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b="1" spc="-10" dirty="0" smtClean="0">
                <a:solidFill>
                  <a:srgbClr val="002060"/>
                </a:solidFill>
                <a:latin typeface="Arial"/>
                <a:cs typeface="Arial"/>
              </a:rPr>
              <a:t>ЕГ</a:t>
            </a:r>
            <a:r>
              <a:rPr lang="ru-RU" b="1" spc="-5" dirty="0" smtClean="0">
                <a:solidFill>
                  <a:srgbClr val="002060"/>
                </a:solidFill>
                <a:latin typeface="Arial"/>
                <a:cs typeface="Arial"/>
              </a:rPr>
              <a:t>ИЧ</a:t>
            </a:r>
            <a:r>
              <a:rPr lang="ru-RU" b="1" spc="-30" dirty="0" smtClean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lang="ru-RU" b="1" spc="-10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b="1" spc="-5" dirty="0" smtClean="0">
                <a:solidFill>
                  <a:srgbClr val="002060"/>
                </a:solidFill>
                <a:latin typeface="Arial"/>
                <a:cs typeface="Arial"/>
              </a:rPr>
              <a:t>КИЕ  ЦЕЛИ</a:t>
            </a:r>
            <a:r>
              <a:rPr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endParaRPr lang="ru-RU" sz="2000" b="1" spc="-5" dirty="0" smtClean="0">
              <a:solidFill>
                <a:srgbClr val="002060"/>
              </a:solidFill>
              <a:latin typeface="Arial"/>
              <a:cs typeface="Arial"/>
            </a:endParaRPr>
          </a:p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endParaRPr lang="ru-RU" sz="2000" b="1" spc="-5" dirty="0" smtClean="0">
              <a:solidFill>
                <a:srgbClr val="002060"/>
              </a:solidFill>
              <a:latin typeface="Arial"/>
              <a:cs typeface="Arial"/>
            </a:endParaRPr>
          </a:p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r>
              <a:rPr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–</a:t>
            </a:r>
            <a:r>
              <a:rPr sz="2000" b="1" spc="-15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000" b="1" spc="-30" dirty="0">
                <a:solidFill>
                  <a:srgbClr val="002060"/>
                </a:solidFill>
                <a:latin typeface="Arial"/>
                <a:cs typeface="Arial"/>
              </a:rPr>
              <a:t>это</a:t>
            </a:r>
            <a:endParaRPr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222885" marR="213995" indent="635" algn="ctr">
              <a:lnSpc>
                <a:spcPct val="100000"/>
              </a:lnSpc>
            </a:pP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описание  </a:t>
            </a:r>
            <a:r>
              <a:rPr sz="2000" b="1" spc="-20" dirty="0">
                <a:solidFill>
                  <a:srgbClr val="002060"/>
                </a:solidFill>
                <a:latin typeface="Arial"/>
                <a:cs typeface="Arial"/>
              </a:rPr>
              <a:t>желаемого  </a:t>
            </a: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состояния  компании</a:t>
            </a:r>
            <a:r>
              <a:rPr sz="2000" b="1" spc="-4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в  </a:t>
            </a:r>
            <a:r>
              <a:rPr sz="2000" b="1" spc="-20" dirty="0" smtClean="0">
                <a:solidFill>
                  <a:srgbClr val="002060"/>
                </a:solidFill>
                <a:latin typeface="Arial"/>
                <a:cs typeface="Arial"/>
              </a:rPr>
              <a:t>будущем</a:t>
            </a:r>
            <a:r>
              <a:rPr lang="ru-RU" sz="2000" b="1" spc="-20" dirty="0" smtClean="0">
                <a:solidFill>
                  <a:srgbClr val="002060"/>
                </a:solidFill>
                <a:latin typeface="Arial"/>
                <a:cs typeface="Arial"/>
              </a:rPr>
              <a:t>.</a:t>
            </a:r>
            <a:endParaRPr sz="20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443423" y="1676402"/>
            <a:ext cx="2314895" cy="3264915"/>
          </a:xfrm>
          <a:custGeom>
            <a:avLst/>
            <a:gdLst/>
            <a:ahLst/>
            <a:cxnLst/>
            <a:rect l="l" t="t" r="r" b="b"/>
            <a:pathLst>
              <a:path w="2016759" h="3024504">
                <a:moveTo>
                  <a:pt x="0" y="336041"/>
                </a:moveTo>
                <a:lnTo>
                  <a:pt x="3641" y="286394"/>
                </a:lnTo>
                <a:lnTo>
                  <a:pt x="14220" y="239004"/>
                </a:lnTo>
                <a:lnTo>
                  <a:pt x="31219" y="194394"/>
                </a:lnTo>
                <a:lnTo>
                  <a:pt x="54117" y="153082"/>
                </a:lnTo>
                <a:lnTo>
                  <a:pt x="82397" y="115591"/>
                </a:lnTo>
                <a:lnTo>
                  <a:pt x="115540" y="82440"/>
                </a:lnTo>
                <a:lnTo>
                  <a:pt x="153026" y="54149"/>
                </a:lnTo>
                <a:lnTo>
                  <a:pt x="194339" y="31239"/>
                </a:lnTo>
                <a:lnTo>
                  <a:pt x="238958" y="14231"/>
                </a:lnTo>
                <a:lnTo>
                  <a:pt x="286365" y="3644"/>
                </a:lnTo>
                <a:lnTo>
                  <a:pt x="336042" y="0"/>
                </a:lnTo>
                <a:lnTo>
                  <a:pt x="1680082" y="0"/>
                </a:lnTo>
                <a:lnTo>
                  <a:pt x="1729762" y="3644"/>
                </a:lnTo>
                <a:lnTo>
                  <a:pt x="1777177" y="14231"/>
                </a:lnTo>
                <a:lnTo>
                  <a:pt x="1821808" y="31239"/>
                </a:lnTo>
                <a:lnTo>
                  <a:pt x="1863136" y="54149"/>
                </a:lnTo>
                <a:lnTo>
                  <a:pt x="1900639" y="82440"/>
                </a:lnTo>
                <a:lnTo>
                  <a:pt x="1933799" y="115591"/>
                </a:lnTo>
                <a:lnTo>
                  <a:pt x="1962096" y="153082"/>
                </a:lnTo>
                <a:lnTo>
                  <a:pt x="1985009" y="194394"/>
                </a:lnTo>
                <a:lnTo>
                  <a:pt x="2002019" y="239004"/>
                </a:lnTo>
                <a:lnTo>
                  <a:pt x="2012607" y="286394"/>
                </a:lnTo>
                <a:lnTo>
                  <a:pt x="2016252" y="336041"/>
                </a:lnTo>
                <a:lnTo>
                  <a:pt x="2016252" y="2688336"/>
                </a:lnTo>
                <a:lnTo>
                  <a:pt x="2012607" y="2737983"/>
                </a:lnTo>
                <a:lnTo>
                  <a:pt x="2002019" y="2785373"/>
                </a:lnTo>
                <a:lnTo>
                  <a:pt x="1985009" y="2829983"/>
                </a:lnTo>
                <a:lnTo>
                  <a:pt x="1962096" y="2871295"/>
                </a:lnTo>
                <a:lnTo>
                  <a:pt x="1933799" y="2908786"/>
                </a:lnTo>
                <a:lnTo>
                  <a:pt x="1900639" y="2941937"/>
                </a:lnTo>
                <a:lnTo>
                  <a:pt x="1863136" y="2970228"/>
                </a:lnTo>
                <a:lnTo>
                  <a:pt x="1821808" y="2993138"/>
                </a:lnTo>
                <a:lnTo>
                  <a:pt x="1777177" y="3010146"/>
                </a:lnTo>
                <a:lnTo>
                  <a:pt x="1729762" y="3020733"/>
                </a:lnTo>
                <a:lnTo>
                  <a:pt x="1680082" y="3024378"/>
                </a:lnTo>
                <a:lnTo>
                  <a:pt x="336042" y="3024378"/>
                </a:lnTo>
                <a:lnTo>
                  <a:pt x="286365" y="3020733"/>
                </a:lnTo>
                <a:lnTo>
                  <a:pt x="238958" y="3010146"/>
                </a:lnTo>
                <a:lnTo>
                  <a:pt x="194339" y="2993138"/>
                </a:lnTo>
                <a:lnTo>
                  <a:pt x="153026" y="2970228"/>
                </a:lnTo>
                <a:lnTo>
                  <a:pt x="115540" y="2941937"/>
                </a:lnTo>
                <a:lnTo>
                  <a:pt x="82397" y="2908786"/>
                </a:lnTo>
                <a:lnTo>
                  <a:pt x="54117" y="2871295"/>
                </a:lnTo>
                <a:lnTo>
                  <a:pt x="31219" y="2829983"/>
                </a:lnTo>
                <a:lnTo>
                  <a:pt x="14220" y="2785373"/>
                </a:lnTo>
                <a:lnTo>
                  <a:pt x="3641" y="2737983"/>
                </a:lnTo>
                <a:lnTo>
                  <a:pt x="0" y="2688336"/>
                </a:lnTo>
                <a:lnTo>
                  <a:pt x="0" y="336041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629401" y="1976936"/>
            <a:ext cx="2047670" cy="219226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r>
              <a:rPr lang="ru-RU" sz="2000" b="1" spc="-10" dirty="0" smtClean="0">
                <a:solidFill>
                  <a:srgbClr val="002060"/>
                </a:solidFill>
                <a:latin typeface="Arial"/>
                <a:cs typeface="Arial"/>
              </a:rPr>
              <a:t>СТРАТЕГИЯ</a:t>
            </a:r>
            <a:r>
              <a:rPr sz="2000" b="1" spc="-10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endParaRPr lang="ru-RU" sz="2000" b="1" spc="-10" dirty="0" smtClean="0">
              <a:solidFill>
                <a:srgbClr val="002060"/>
              </a:solidFill>
              <a:latin typeface="Arial"/>
              <a:cs typeface="Arial"/>
            </a:endParaRPr>
          </a:p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endParaRPr lang="ru-RU" sz="2000" b="1" spc="-1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r>
              <a:rPr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– </a:t>
            </a:r>
            <a:r>
              <a:rPr sz="2000" b="1" spc="-30" dirty="0">
                <a:solidFill>
                  <a:srgbClr val="002060"/>
                </a:solidFill>
                <a:latin typeface="Arial"/>
                <a:cs typeface="Arial"/>
              </a:rPr>
              <a:t>это  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описание  </a:t>
            </a: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способа</a:t>
            </a:r>
            <a:endParaRPr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27940" marR="20955" indent="635" algn="ctr">
              <a:lnSpc>
                <a:spcPct val="100000"/>
              </a:lnSpc>
            </a:pP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достижения  </a:t>
            </a: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20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ра</a:t>
            </a:r>
            <a:r>
              <a:rPr sz="2000" b="1" spc="-25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ег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ич</a:t>
            </a:r>
            <a:r>
              <a:rPr sz="2000" b="1" spc="-30" dirty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ких  </a:t>
            </a:r>
            <a:r>
              <a:rPr sz="2000" b="1" spc="-15" dirty="0" smtClean="0">
                <a:solidFill>
                  <a:srgbClr val="002060"/>
                </a:solidFill>
                <a:latin typeface="Arial"/>
                <a:cs typeface="Arial"/>
              </a:rPr>
              <a:t>целей</a:t>
            </a:r>
            <a:r>
              <a:rPr lang="ru-RU" sz="2000" b="1" spc="-15" dirty="0" smtClean="0">
                <a:solidFill>
                  <a:srgbClr val="002060"/>
                </a:solidFill>
                <a:latin typeface="Arial"/>
                <a:cs typeface="Arial"/>
              </a:rPr>
              <a:t>.</a:t>
            </a:r>
            <a:endParaRPr sz="20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39547" y="5301236"/>
            <a:ext cx="8137525" cy="1152525"/>
          </a:xfrm>
          <a:custGeom>
            <a:avLst/>
            <a:gdLst/>
            <a:ahLst/>
            <a:cxnLst/>
            <a:rect l="l" t="t" r="r" b="b"/>
            <a:pathLst>
              <a:path w="8137525" h="1152525">
                <a:moveTo>
                  <a:pt x="7944942" y="0"/>
                </a:moveTo>
                <a:lnTo>
                  <a:pt x="192023" y="0"/>
                </a:lnTo>
                <a:lnTo>
                  <a:pt x="147996" y="5071"/>
                </a:lnTo>
                <a:lnTo>
                  <a:pt x="107579" y="19518"/>
                </a:lnTo>
                <a:lnTo>
                  <a:pt x="71925" y="42187"/>
                </a:lnTo>
                <a:lnTo>
                  <a:pt x="42187" y="71925"/>
                </a:lnTo>
                <a:lnTo>
                  <a:pt x="19518" y="107579"/>
                </a:lnTo>
                <a:lnTo>
                  <a:pt x="5071" y="147996"/>
                </a:lnTo>
                <a:lnTo>
                  <a:pt x="0" y="192023"/>
                </a:lnTo>
                <a:lnTo>
                  <a:pt x="0" y="960081"/>
                </a:lnTo>
                <a:lnTo>
                  <a:pt x="5071" y="1004109"/>
                </a:lnTo>
                <a:lnTo>
                  <a:pt x="19518" y="1044526"/>
                </a:lnTo>
                <a:lnTo>
                  <a:pt x="42187" y="1080180"/>
                </a:lnTo>
                <a:lnTo>
                  <a:pt x="71925" y="1109918"/>
                </a:lnTo>
                <a:lnTo>
                  <a:pt x="107579" y="1132587"/>
                </a:lnTo>
                <a:lnTo>
                  <a:pt x="147996" y="1147034"/>
                </a:lnTo>
                <a:lnTo>
                  <a:pt x="192023" y="1152105"/>
                </a:lnTo>
                <a:lnTo>
                  <a:pt x="7944942" y="1152105"/>
                </a:lnTo>
                <a:lnTo>
                  <a:pt x="7988969" y="1147034"/>
                </a:lnTo>
                <a:lnTo>
                  <a:pt x="8029386" y="1132587"/>
                </a:lnTo>
                <a:lnTo>
                  <a:pt x="8065040" y="1109918"/>
                </a:lnTo>
                <a:lnTo>
                  <a:pt x="8094778" y="1080180"/>
                </a:lnTo>
                <a:lnTo>
                  <a:pt x="8117447" y="1044526"/>
                </a:lnTo>
                <a:lnTo>
                  <a:pt x="8131894" y="1004109"/>
                </a:lnTo>
                <a:lnTo>
                  <a:pt x="8136966" y="960081"/>
                </a:lnTo>
                <a:lnTo>
                  <a:pt x="8136966" y="192023"/>
                </a:lnTo>
                <a:lnTo>
                  <a:pt x="8131894" y="147996"/>
                </a:lnTo>
                <a:lnTo>
                  <a:pt x="8117447" y="107579"/>
                </a:lnTo>
                <a:lnTo>
                  <a:pt x="8094778" y="71925"/>
                </a:lnTo>
                <a:lnTo>
                  <a:pt x="8065040" y="42187"/>
                </a:lnTo>
                <a:lnTo>
                  <a:pt x="8029386" y="19518"/>
                </a:lnTo>
                <a:lnTo>
                  <a:pt x="7988969" y="5071"/>
                </a:lnTo>
                <a:lnTo>
                  <a:pt x="7944942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39547" y="5301236"/>
            <a:ext cx="8137525" cy="1152525"/>
          </a:xfrm>
          <a:custGeom>
            <a:avLst/>
            <a:gdLst/>
            <a:ahLst/>
            <a:cxnLst/>
            <a:rect l="l" t="t" r="r" b="b"/>
            <a:pathLst>
              <a:path w="8137525" h="1152525">
                <a:moveTo>
                  <a:pt x="0" y="192023"/>
                </a:moveTo>
                <a:lnTo>
                  <a:pt x="5071" y="147996"/>
                </a:lnTo>
                <a:lnTo>
                  <a:pt x="19518" y="107579"/>
                </a:lnTo>
                <a:lnTo>
                  <a:pt x="42187" y="71925"/>
                </a:lnTo>
                <a:lnTo>
                  <a:pt x="71925" y="42187"/>
                </a:lnTo>
                <a:lnTo>
                  <a:pt x="107579" y="19518"/>
                </a:lnTo>
                <a:lnTo>
                  <a:pt x="147996" y="5071"/>
                </a:lnTo>
                <a:lnTo>
                  <a:pt x="192023" y="0"/>
                </a:lnTo>
                <a:lnTo>
                  <a:pt x="7944942" y="0"/>
                </a:lnTo>
                <a:lnTo>
                  <a:pt x="7988969" y="5071"/>
                </a:lnTo>
                <a:lnTo>
                  <a:pt x="8029386" y="19518"/>
                </a:lnTo>
                <a:lnTo>
                  <a:pt x="8065040" y="42187"/>
                </a:lnTo>
                <a:lnTo>
                  <a:pt x="8094778" y="71925"/>
                </a:lnTo>
                <a:lnTo>
                  <a:pt x="8117447" y="107579"/>
                </a:lnTo>
                <a:lnTo>
                  <a:pt x="8131894" y="147996"/>
                </a:lnTo>
                <a:lnTo>
                  <a:pt x="8136966" y="192023"/>
                </a:lnTo>
                <a:lnTo>
                  <a:pt x="8136966" y="960081"/>
                </a:lnTo>
                <a:lnTo>
                  <a:pt x="8131894" y="1004109"/>
                </a:lnTo>
                <a:lnTo>
                  <a:pt x="8117447" y="1044526"/>
                </a:lnTo>
                <a:lnTo>
                  <a:pt x="8094778" y="1080180"/>
                </a:lnTo>
                <a:lnTo>
                  <a:pt x="8065040" y="1109918"/>
                </a:lnTo>
                <a:lnTo>
                  <a:pt x="8029386" y="1132587"/>
                </a:lnTo>
                <a:lnTo>
                  <a:pt x="7988969" y="1147034"/>
                </a:lnTo>
                <a:lnTo>
                  <a:pt x="7944942" y="1152105"/>
                </a:lnTo>
                <a:lnTo>
                  <a:pt x="192023" y="1152105"/>
                </a:lnTo>
                <a:lnTo>
                  <a:pt x="147996" y="1147034"/>
                </a:lnTo>
                <a:lnTo>
                  <a:pt x="107579" y="1132587"/>
                </a:lnTo>
                <a:lnTo>
                  <a:pt x="71925" y="1109918"/>
                </a:lnTo>
                <a:lnTo>
                  <a:pt x="42187" y="1080180"/>
                </a:lnTo>
                <a:lnTo>
                  <a:pt x="19518" y="1044526"/>
                </a:lnTo>
                <a:lnTo>
                  <a:pt x="5071" y="1004109"/>
                </a:lnTo>
                <a:lnTo>
                  <a:pt x="0" y="960081"/>
                </a:lnTo>
                <a:lnTo>
                  <a:pt x="0" y="192023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09601" y="5417820"/>
            <a:ext cx="8067471" cy="10714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1630" marR="5080" indent="-329565" algn="ctr">
              <a:lnSpc>
                <a:spcPct val="100000"/>
              </a:lnSpc>
              <a:spcBef>
                <a:spcPts val="95"/>
              </a:spcBef>
            </a:pPr>
            <a:r>
              <a:rPr lang="ru-RU" sz="2000" b="1" spc="-10" dirty="0" smtClean="0">
                <a:solidFill>
                  <a:srgbClr val="FFFFFF"/>
                </a:solidFill>
                <a:latin typeface="Arial"/>
                <a:cs typeface="Arial"/>
              </a:rPr>
              <a:t>Стратегия</a:t>
            </a:r>
            <a:r>
              <a:rPr sz="2000" b="1" spc="-1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sz="2000" b="1" spc="-15" dirty="0" smtClean="0">
                <a:solidFill>
                  <a:srgbClr val="FFFFFF"/>
                </a:solidFill>
                <a:latin typeface="Arial"/>
                <a:cs typeface="Arial"/>
              </a:rPr>
              <a:t>должна</a:t>
            </a:r>
            <a:r>
              <a:rPr sz="2000" b="1" spc="-1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sz="2000" b="1" spc="-10" dirty="0" smtClean="0">
                <a:solidFill>
                  <a:srgbClr val="FFFFFF"/>
                </a:solidFill>
                <a:latin typeface="Arial"/>
                <a:cs typeface="Arial"/>
              </a:rPr>
              <a:t>дать</a:t>
            </a:r>
            <a:r>
              <a:rPr sz="2000" b="1" spc="-1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sz="2000" b="1" spc="-10" dirty="0" smtClean="0">
                <a:solidFill>
                  <a:srgbClr val="FFFFFF"/>
                </a:solidFill>
                <a:latin typeface="Arial"/>
                <a:cs typeface="Arial"/>
              </a:rPr>
              <a:t>конкретный</a:t>
            </a:r>
            <a:r>
              <a:rPr sz="2000" b="1" spc="-1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sz="2000" b="1" spc="-25" dirty="0" smtClean="0">
                <a:solidFill>
                  <a:srgbClr val="FFFFFF"/>
                </a:solidFill>
                <a:latin typeface="Arial"/>
                <a:cs typeface="Arial"/>
              </a:rPr>
              <a:t>ответ</a:t>
            </a:r>
            <a:r>
              <a:rPr sz="2000" b="1" spc="-2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sz="2000" b="1" spc="-5" dirty="0" smtClean="0">
                <a:solidFill>
                  <a:srgbClr val="FFFFFF"/>
                </a:solidFill>
                <a:latin typeface="Arial"/>
                <a:cs typeface="Arial"/>
              </a:rPr>
              <a:t>на</a:t>
            </a:r>
            <a:r>
              <a:rPr sz="2000" b="1" spc="-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sz="2000" b="1" spc="-15" dirty="0" smtClean="0">
                <a:solidFill>
                  <a:srgbClr val="FFFFFF"/>
                </a:solidFill>
                <a:latin typeface="Arial"/>
                <a:cs typeface="Arial"/>
              </a:rPr>
              <a:t>вопрос</a:t>
            </a:r>
            <a:r>
              <a:rPr sz="2000" b="1" spc="-15" dirty="0" smtClean="0">
                <a:solidFill>
                  <a:srgbClr val="FFFFFF"/>
                </a:solidFill>
                <a:latin typeface="Arial"/>
                <a:cs typeface="Arial"/>
              </a:rPr>
              <a:t>: </a:t>
            </a:r>
            <a:endParaRPr lang="ru-RU" sz="2000" b="1" spc="-15" dirty="0" smtClean="0">
              <a:solidFill>
                <a:srgbClr val="FFFFFF"/>
              </a:solidFill>
              <a:latin typeface="Arial"/>
              <a:cs typeface="Arial"/>
            </a:endParaRPr>
          </a:p>
          <a:p>
            <a:pPr marL="341630" marR="5080" indent="-329565" algn="ctr">
              <a:lnSpc>
                <a:spcPct val="100000"/>
              </a:lnSpc>
              <a:spcBef>
                <a:spcPts val="95"/>
              </a:spcBef>
            </a:pPr>
            <a:r>
              <a:rPr sz="2000" b="1" dirty="0" smtClean="0">
                <a:solidFill>
                  <a:srgbClr val="FFFFFF"/>
                </a:solidFill>
                <a:latin typeface="Arial"/>
                <a:cs typeface="Arial"/>
              </a:rPr>
              <a:t>«</a:t>
            </a:r>
            <a:r>
              <a:rPr lang="ru-RU" sz="2400" b="1" dirty="0" smtClean="0">
                <a:solidFill>
                  <a:srgbClr val="FFFFFF"/>
                </a:solidFill>
                <a:latin typeface="Arial"/>
                <a:cs typeface="Arial"/>
              </a:rPr>
              <a:t>Как</a:t>
            </a:r>
            <a:r>
              <a:rPr sz="2400" b="1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sz="2400" b="1" spc="-30" dirty="0" smtClean="0">
                <a:solidFill>
                  <a:srgbClr val="FFFFFF"/>
                </a:solidFill>
                <a:latin typeface="Arial"/>
                <a:cs typeface="Arial"/>
              </a:rPr>
              <a:t>будет</a:t>
            </a:r>
            <a:r>
              <a:rPr sz="2400" b="1" spc="-30" dirty="0" smtClean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lang="ru-RU" sz="2400" b="1" spc="-15" dirty="0" smtClean="0">
                <a:solidFill>
                  <a:srgbClr val="FFFFFF"/>
                </a:solidFill>
                <a:latin typeface="Arial"/>
                <a:cs typeface="Arial"/>
              </a:rPr>
              <a:t>создано</a:t>
            </a:r>
            <a:r>
              <a:rPr sz="2400" b="1" spc="-1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sz="2400" b="1" spc="-10" dirty="0" smtClean="0">
                <a:solidFill>
                  <a:srgbClr val="FFFFFF"/>
                </a:solidFill>
                <a:latin typeface="Arial"/>
                <a:cs typeface="Arial"/>
              </a:rPr>
              <a:t>защищенное</a:t>
            </a:r>
            <a:r>
              <a:rPr sz="2400" b="1" spc="-1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sz="2400" b="1" spc="-15" dirty="0" smtClean="0">
                <a:solidFill>
                  <a:srgbClr val="FFFFFF"/>
                </a:solidFill>
                <a:latin typeface="Arial"/>
                <a:cs typeface="Arial"/>
              </a:rPr>
              <a:t>конкурентное</a:t>
            </a:r>
            <a:r>
              <a:rPr sz="2400" b="1" spc="-1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sz="2400" b="1" spc="-15" dirty="0" smtClean="0">
                <a:solidFill>
                  <a:srgbClr val="FFFFFF"/>
                </a:solidFill>
                <a:latin typeface="Arial"/>
                <a:cs typeface="Arial"/>
              </a:rPr>
              <a:t>преимущество </a:t>
            </a:r>
            <a:r>
              <a:rPr lang="ru-RU" sz="2400" b="1" spc="-10" dirty="0" smtClean="0">
                <a:solidFill>
                  <a:srgbClr val="FFFFFF"/>
                </a:solidFill>
                <a:latin typeface="Arial"/>
                <a:cs typeface="Arial"/>
              </a:rPr>
              <a:t>компании</a:t>
            </a:r>
            <a:r>
              <a:rPr sz="2000" b="1" spc="-10" dirty="0" smtClean="0">
                <a:solidFill>
                  <a:srgbClr val="FFFFFF"/>
                </a:solidFill>
                <a:latin typeface="Arial"/>
                <a:cs typeface="Arial"/>
              </a:rPr>
              <a:t>?»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Стратегические цели и стратегия</a:t>
            </a:r>
            <a:endParaRPr lang="ru-RU" sz="3600" dirty="0">
              <a:solidFill>
                <a:srgbClr val="0B375A"/>
              </a:solidFill>
            </a:endParaRPr>
          </a:p>
        </p:txBody>
      </p:sp>
      <p:pic>
        <p:nvPicPr>
          <p:cNvPr id="2050" name="Picture 2" descr="D:\Desktop\Стратегия в УП\Без названия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2" t="5545" r="7952" b="6945"/>
          <a:stretch/>
        </p:blipFill>
        <p:spPr bwMode="auto">
          <a:xfrm>
            <a:off x="2895600" y="1219200"/>
            <a:ext cx="3409246" cy="325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 animBg="1"/>
      <p:bldP spid="9" grpId="0"/>
      <p:bldP spid="10" grpId="0" animBg="1"/>
      <p:bldP spid="12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2895600" y="4791077"/>
            <a:ext cx="3384550" cy="1152525"/>
          </a:xfrm>
          <a:custGeom>
            <a:avLst/>
            <a:gdLst/>
            <a:ahLst/>
            <a:cxnLst/>
            <a:rect l="l" t="t" r="r" b="b"/>
            <a:pathLst>
              <a:path w="3384550" h="1152525">
                <a:moveTo>
                  <a:pt x="3192399" y="0"/>
                </a:moveTo>
                <a:lnTo>
                  <a:pt x="192024" y="0"/>
                </a:lnTo>
                <a:lnTo>
                  <a:pt x="147996" y="5071"/>
                </a:lnTo>
                <a:lnTo>
                  <a:pt x="107579" y="19518"/>
                </a:lnTo>
                <a:lnTo>
                  <a:pt x="71925" y="42187"/>
                </a:lnTo>
                <a:lnTo>
                  <a:pt x="42187" y="71925"/>
                </a:lnTo>
                <a:lnTo>
                  <a:pt x="19518" y="107579"/>
                </a:lnTo>
                <a:lnTo>
                  <a:pt x="5071" y="147996"/>
                </a:lnTo>
                <a:lnTo>
                  <a:pt x="0" y="192024"/>
                </a:lnTo>
                <a:lnTo>
                  <a:pt x="0" y="960120"/>
                </a:lnTo>
                <a:lnTo>
                  <a:pt x="5071" y="1004147"/>
                </a:lnTo>
                <a:lnTo>
                  <a:pt x="19518" y="1044564"/>
                </a:lnTo>
                <a:lnTo>
                  <a:pt x="42187" y="1080218"/>
                </a:lnTo>
                <a:lnTo>
                  <a:pt x="71925" y="1109956"/>
                </a:lnTo>
                <a:lnTo>
                  <a:pt x="107579" y="1132625"/>
                </a:lnTo>
                <a:lnTo>
                  <a:pt x="147996" y="1147072"/>
                </a:lnTo>
                <a:lnTo>
                  <a:pt x="192024" y="1152144"/>
                </a:lnTo>
                <a:lnTo>
                  <a:pt x="3192399" y="1152144"/>
                </a:lnTo>
                <a:lnTo>
                  <a:pt x="3236426" y="1147072"/>
                </a:lnTo>
                <a:lnTo>
                  <a:pt x="3276843" y="1132625"/>
                </a:lnTo>
                <a:lnTo>
                  <a:pt x="3312497" y="1109956"/>
                </a:lnTo>
                <a:lnTo>
                  <a:pt x="3342235" y="1080218"/>
                </a:lnTo>
                <a:lnTo>
                  <a:pt x="3364904" y="1044564"/>
                </a:lnTo>
                <a:lnTo>
                  <a:pt x="3379351" y="1004147"/>
                </a:lnTo>
                <a:lnTo>
                  <a:pt x="3384423" y="960120"/>
                </a:lnTo>
                <a:lnTo>
                  <a:pt x="3384423" y="192024"/>
                </a:lnTo>
                <a:lnTo>
                  <a:pt x="3379351" y="147996"/>
                </a:lnTo>
                <a:lnTo>
                  <a:pt x="3364904" y="107579"/>
                </a:lnTo>
                <a:lnTo>
                  <a:pt x="3342235" y="71925"/>
                </a:lnTo>
                <a:lnTo>
                  <a:pt x="3312497" y="42187"/>
                </a:lnTo>
                <a:lnTo>
                  <a:pt x="3276843" y="19518"/>
                </a:lnTo>
                <a:lnTo>
                  <a:pt x="3236426" y="5071"/>
                </a:lnTo>
                <a:lnTo>
                  <a:pt x="3192399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895600" y="5053471"/>
            <a:ext cx="3384550" cy="7508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ru-RU" sz="2400" b="1" spc="-10" dirty="0" smtClean="0">
                <a:solidFill>
                  <a:schemeClr val="bg1"/>
                </a:solidFill>
                <a:latin typeface="Arial"/>
                <a:cs typeface="Arial"/>
              </a:rPr>
              <a:t>Стратегия</a:t>
            </a:r>
            <a:r>
              <a:rPr sz="2400" b="1" spc="-10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chemeClr val="bg1"/>
                </a:solidFill>
                <a:latin typeface="Arial"/>
                <a:cs typeface="Arial"/>
              </a:rPr>
              <a:t>– </a:t>
            </a:r>
            <a:r>
              <a:rPr sz="2400" b="1" spc="-15" dirty="0">
                <a:solidFill>
                  <a:schemeClr val="bg1"/>
                </a:solidFill>
                <a:latin typeface="Arial"/>
                <a:cs typeface="Arial"/>
              </a:rPr>
              <a:t>дело</a:t>
            </a:r>
            <a:r>
              <a:rPr sz="2400" b="1" spc="3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chemeClr val="bg1"/>
                </a:solidFill>
                <a:latin typeface="Arial"/>
                <a:cs typeface="Arial"/>
              </a:rPr>
              <a:t>генералов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!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1524" y="152401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Кто разрабатывает стратегию</a:t>
            </a:r>
            <a:endParaRPr lang="ru-RU" sz="3600" dirty="0">
              <a:solidFill>
                <a:srgbClr val="0B375A"/>
              </a:solidFill>
            </a:endParaRPr>
          </a:p>
        </p:txBody>
      </p:sp>
      <p:pic>
        <p:nvPicPr>
          <p:cNvPr id="3074" name="Picture 2" descr="D:\Desktop\Стратегия в УП\Без названия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391025"/>
            <a:ext cx="264795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Desktop\Стратегия в УП\Без названия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76" y="3657600"/>
            <a:ext cx="1762125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5" descr="Картинки человечек со знаком вопрос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45" y="1016879"/>
            <a:ext cx="2433814" cy="2433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699" y="1162225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579" y="1051015"/>
            <a:ext cx="4670422" cy="3740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3922522" y="1628775"/>
            <a:ext cx="1513205" cy="4033520"/>
          </a:xfrm>
          <a:custGeom>
            <a:avLst/>
            <a:gdLst/>
            <a:ahLst/>
            <a:cxnLst/>
            <a:rect l="l" t="t" r="r" b="b"/>
            <a:pathLst>
              <a:path w="1513204" h="4033520">
                <a:moveTo>
                  <a:pt x="1260728" y="0"/>
                </a:moveTo>
                <a:lnTo>
                  <a:pt x="252094" y="0"/>
                </a:lnTo>
                <a:lnTo>
                  <a:pt x="206756" y="4062"/>
                </a:lnTo>
                <a:lnTo>
                  <a:pt x="164094" y="15777"/>
                </a:lnTo>
                <a:lnTo>
                  <a:pt x="124817" y="34431"/>
                </a:lnTo>
                <a:lnTo>
                  <a:pt x="89636" y="59312"/>
                </a:lnTo>
                <a:lnTo>
                  <a:pt x="59259" y="89710"/>
                </a:lnTo>
                <a:lnTo>
                  <a:pt x="34398" y="124911"/>
                </a:lnTo>
                <a:lnTo>
                  <a:pt x="15761" y="164205"/>
                </a:lnTo>
                <a:lnTo>
                  <a:pt x="4058" y="206879"/>
                </a:lnTo>
                <a:lnTo>
                  <a:pt x="0" y="252222"/>
                </a:lnTo>
                <a:lnTo>
                  <a:pt x="0" y="3781044"/>
                </a:lnTo>
                <a:lnTo>
                  <a:pt x="4058" y="3826349"/>
                </a:lnTo>
                <a:lnTo>
                  <a:pt x="15761" y="3868996"/>
                </a:lnTo>
                <a:lnTo>
                  <a:pt x="34398" y="3908271"/>
                </a:lnTo>
                <a:lnTo>
                  <a:pt x="59259" y="3943461"/>
                </a:lnTo>
                <a:lnTo>
                  <a:pt x="89636" y="3973852"/>
                </a:lnTo>
                <a:lnTo>
                  <a:pt x="124817" y="3998731"/>
                </a:lnTo>
                <a:lnTo>
                  <a:pt x="164094" y="4017385"/>
                </a:lnTo>
                <a:lnTo>
                  <a:pt x="206756" y="4029100"/>
                </a:lnTo>
                <a:lnTo>
                  <a:pt x="252094" y="4033164"/>
                </a:lnTo>
                <a:lnTo>
                  <a:pt x="1260728" y="4033164"/>
                </a:lnTo>
                <a:lnTo>
                  <a:pt x="1306033" y="4029100"/>
                </a:lnTo>
                <a:lnTo>
                  <a:pt x="1348678" y="4017385"/>
                </a:lnTo>
                <a:lnTo>
                  <a:pt x="1387950" y="3998731"/>
                </a:lnTo>
                <a:lnTo>
                  <a:pt x="1423135" y="3973852"/>
                </a:lnTo>
                <a:lnTo>
                  <a:pt x="1453522" y="3943461"/>
                </a:lnTo>
                <a:lnTo>
                  <a:pt x="1478397" y="3908271"/>
                </a:lnTo>
                <a:lnTo>
                  <a:pt x="1497048" y="3868996"/>
                </a:lnTo>
                <a:lnTo>
                  <a:pt x="1508761" y="3826349"/>
                </a:lnTo>
                <a:lnTo>
                  <a:pt x="1512824" y="3781044"/>
                </a:lnTo>
                <a:lnTo>
                  <a:pt x="1512824" y="252222"/>
                </a:lnTo>
                <a:lnTo>
                  <a:pt x="1508761" y="206879"/>
                </a:lnTo>
                <a:lnTo>
                  <a:pt x="1497048" y="164205"/>
                </a:lnTo>
                <a:lnTo>
                  <a:pt x="1478397" y="124911"/>
                </a:lnTo>
                <a:lnTo>
                  <a:pt x="1453522" y="89710"/>
                </a:lnTo>
                <a:lnTo>
                  <a:pt x="1423135" y="59312"/>
                </a:lnTo>
                <a:lnTo>
                  <a:pt x="1387950" y="34431"/>
                </a:lnTo>
                <a:lnTo>
                  <a:pt x="1348678" y="15777"/>
                </a:lnTo>
                <a:lnTo>
                  <a:pt x="1306033" y="4062"/>
                </a:lnTo>
                <a:lnTo>
                  <a:pt x="12607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922522" y="1628775"/>
            <a:ext cx="1513205" cy="4033520"/>
          </a:xfrm>
          <a:custGeom>
            <a:avLst/>
            <a:gdLst/>
            <a:ahLst/>
            <a:cxnLst/>
            <a:rect l="l" t="t" r="r" b="b"/>
            <a:pathLst>
              <a:path w="1513204" h="4033520">
                <a:moveTo>
                  <a:pt x="0" y="252222"/>
                </a:moveTo>
                <a:lnTo>
                  <a:pt x="4058" y="206879"/>
                </a:lnTo>
                <a:lnTo>
                  <a:pt x="15761" y="164205"/>
                </a:lnTo>
                <a:lnTo>
                  <a:pt x="34398" y="124911"/>
                </a:lnTo>
                <a:lnTo>
                  <a:pt x="59259" y="89710"/>
                </a:lnTo>
                <a:lnTo>
                  <a:pt x="89636" y="59312"/>
                </a:lnTo>
                <a:lnTo>
                  <a:pt x="124817" y="34431"/>
                </a:lnTo>
                <a:lnTo>
                  <a:pt x="164094" y="15777"/>
                </a:lnTo>
                <a:lnTo>
                  <a:pt x="206756" y="4062"/>
                </a:lnTo>
                <a:lnTo>
                  <a:pt x="252094" y="0"/>
                </a:lnTo>
                <a:lnTo>
                  <a:pt x="1260728" y="0"/>
                </a:lnTo>
                <a:lnTo>
                  <a:pt x="1306033" y="4062"/>
                </a:lnTo>
                <a:lnTo>
                  <a:pt x="1348678" y="15777"/>
                </a:lnTo>
                <a:lnTo>
                  <a:pt x="1387950" y="34431"/>
                </a:lnTo>
                <a:lnTo>
                  <a:pt x="1423135" y="59312"/>
                </a:lnTo>
                <a:lnTo>
                  <a:pt x="1453522" y="89710"/>
                </a:lnTo>
                <a:lnTo>
                  <a:pt x="1478397" y="124911"/>
                </a:lnTo>
                <a:lnTo>
                  <a:pt x="1497048" y="164205"/>
                </a:lnTo>
                <a:lnTo>
                  <a:pt x="1508761" y="206879"/>
                </a:lnTo>
                <a:lnTo>
                  <a:pt x="1512824" y="252222"/>
                </a:lnTo>
                <a:lnTo>
                  <a:pt x="1512824" y="3781044"/>
                </a:lnTo>
                <a:lnTo>
                  <a:pt x="1508761" y="3826349"/>
                </a:lnTo>
                <a:lnTo>
                  <a:pt x="1497048" y="3868996"/>
                </a:lnTo>
                <a:lnTo>
                  <a:pt x="1478397" y="3908271"/>
                </a:lnTo>
                <a:lnTo>
                  <a:pt x="1453522" y="3943461"/>
                </a:lnTo>
                <a:lnTo>
                  <a:pt x="1423135" y="3973852"/>
                </a:lnTo>
                <a:lnTo>
                  <a:pt x="1387950" y="3998731"/>
                </a:lnTo>
                <a:lnTo>
                  <a:pt x="1348678" y="4017385"/>
                </a:lnTo>
                <a:lnTo>
                  <a:pt x="1306033" y="4029100"/>
                </a:lnTo>
                <a:lnTo>
                  <a:pt x="1260728" y="4033164"/>
                </a:lnTo>
                <a:lnTo>
                  <a:pt x="252094" y="4033164"/>
                </a:lnTo>
                <a:lnTo>
                  <a:pt x="206756" y="4029100"/>
                </a:lnTo>
                <a:lnTo>
                  <a:pt x="164094" y="4017385"/>
                </a:lnTo>
                <a:lnTo>
                  <a:pt x="124817" y="3998731"/>
                </a:lnTo>
                <a:lnTo>
                  <a:pt x="89636" y="3973852"/>
                </a:lnTo>
                <a:lnTo>
                  <a:pt x="59259" y="3943461"/>
                </a:lnTo>
                <a:lnTo>
                  <a:pt x="34398" y="3908271"/>
                </a:lnTo>
                <a:lnTo>
                  <a:pt x="15761" y="3868996"/>
                </a:lnTo>
                <a:lnTo>
                  <a:pt x="4058" y="3826349"/>
                </a:lnTo>
                <a:lnTo>
                  <a:pt x="0" y="3781044"/>
                </a:lnTo>
                <a:lnTo>
                  <a:pt x="0" y="252222"/>
                </a:lnTo>
                <a:close/>
              </a:path>
            </a:pathLst>
          </a:custGeom>
          <a:ln w="2857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233418" y="3385185"/>
            <a:ext cx="89090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8895" marR="5080" indent="-3683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К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ом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ан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д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а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проекта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217922" y="1411605"/>
            <a:ext cx="3529329" cy="576580"/>
          </a:xfrm>
          <a:custGeom>
            <a:avLst/>
            <a:gdLst/>
            <a:ahLst/>
            <a:cxnLst/>
            <a:rect l="l" t="t" r="r" b="b"/>
            <a:pathLst>
              <a:path w="3529329" h="576580">
                <a:moveTo>
                  <a:pt x="3432936" y="0"/>
                </a:moveTo>
                <a:lnTo>
                  <a:pt x="96012" y="0"/>
                </a:lnTo>
                <a:lnTo>
                  <a:pt x="58614" y="7556"/>
                </a:lnTo>
                <a:lnTo>
                  <a:pt x="28098" y="28162"/>
                </a:lnTo>
                <a:lnTo>
                  <a:pt x="7536" y="58721"/>
                </a:lnTo>
                <a:lnTo>
                  <a:pt x="0" y="96139"/>
                </a:lnTo>
                <a:lnTo>
                  <a:pt x="0" y="480187"/>
                </a:lnTo>
                <a:lnTo>
                  <a:pt x="7536" y="517604"/>
                </a:lnTo>
                <a:lnTo>
                  <a:pt x="28098" y="548163"/>
                </a:lnTo>
                <a:lnTo>
                  <a:pt x="58614" y="568769"/>
                </a:lnTo>
                <a:lnTo>
                  <a:pt x="96012" y="576326"/>
                </a:lnTo>
                <a:lnTo>
                  <a:pt x="3432936" y="576326"/>
                </a:lnTo>
                <a:lnTo>
                  <a:pt x="3470280" y="568769"/>
                </a:lnTo>
                <a:lnTo>
                  <a:pt x="3500802" y="548163"/>
                </a:lnTo>
                <a:lnTo>
                  <a:pt x="3521394" y="517604"/>
                </a:lnTo>
                <a:lnTo>
                  <a:pt x="3528949" y="480187"/>
                </a:lnTo>
                <a:lnTo>
                  <a:pt x="3528949" y="96139"/>
                </a:lnTo>
                <a:lnTo>
                  <a:pt x="3521394" y="58721"/>
                </a:lnTo>
                <a:lnTo>
                  <a:pt x="3500802" y="28162"/>
                </a:lnTo>
                <a:lnTo>
                  <a:pt x="3470280" y="7556"/>
                </a:lnTo>
                <a:lnTo>
                  <a:pt x="3432936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217922" y="1411605"/>
            <a:ext cx="3529329" cy="576580"/>
          </a:xfrm>
          <a:custGeom>
            <a:avLst/>
            <a:gdLst/>
            <a:ahLst/>
            <a:cxnLst/>
            <a:rect l="l" t="t" r="r" b="b"/>
            <a:pathLst>
              <a:path w="3529329" h="576580">
                <a:moveTo>
                  <a:pt x="0" y="96139"/>
                </a:moveTo>
                <a:lnTo>
                  <a:pt x="7536" y="58721"/>
                </a:lnTo>
                <a:lnTo>
                  <a:pt x="28098" y="28162"/>
                </a:lnTo>
                <a:lnTo>
                  <a:pt x="58614" y="7556"/>
                </a:lnTo>
                <a:lnTo>
                  <a:pt x="96012" y="0"/>
                </a:lnTo>
                <a:lnTo>
                  <a:pt x="3432936" y="0"/>
                </a:lnTo>
                <a:lnTo>
                  <a:pt x="3470280" y="7556"/>
                </a:lnTo>
                <a:lnTo>
                  <a:pt x="3500802" y="28162"/>
                </a:lnTo>
                <a:lnTo>
                  <a:pt x="3521394" y="58721"/>
                </a:lnTo>
                <a:lnTo>
                  <a:pt x="3528949" y="96139"/>
                </a:lnTo>
                <a:lnTo>
                  <a:pt x="3528949" y="480187"/>
                </a:lnTo>
                <a:lnTo>
                  <a:pt x="3521394" y="517604"/>
                </a:lnTo>
                <a:lnTo>
                  <a:pt x="3500802" y="548163"/>
                </a:lnTo>
                <a:lnTo>
                  <a:pt x="3470280" y="568769"/>
                </a:lnTo>
                <a:lnTo>
                  <a:pt x="3432936" y="576326"/>
                </a:lnTo>
                <a:lnTo>
                  <a:pt x="96012" y="576326"/>
                </a:lnTo>
                <a:lnTo>
                  <a:pt x="58614" y="568769"/>
                </a:lnTo>
                <a:lnTo>
                  <a:pt x="28098" y="548163"/>
                </a:lnTo>
                <a:lnTo>
                  <a:pt x="7536" y="517604"/>
                </a:lnTo>
                <a:lnTo>
                  <a:pt x="0" y="480187"/>
                </a:lnTo>
                <a:lnTo>
                  <a:pt x="0" y="96139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793740" y="1560956"/>
            <a:ext cx="237934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Генеральный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директор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217922" y="2708657"/>
            <a:ext cx="3529329" cy="574675"/>
          </a:xfrm>
          <a:custGeom>
            <a:avLst/>
            <a:gdLst/>
            <a:ahLst/>
            <a:cxnLst/>
            <a:rect l="l" t="t" r="r" b="b"/>
            <a:pathLst>
              <a:path w="3529329" h="574675">
                <a:moveTo>
                  <a:pt x="3433191" y="0"/>
                </a:moveTo>
                <a:lnTo>
                  <a:pt x="95757" y="0"/>
                </a:lnTo>
                <a:lnTo>
                  <a:pt x="58453" y="7514"/>
                </a:lnTo>
                <a:lnTo>
                  <a:pt x="28019" y="28019"/>
                </a:lnTo>
                <a:lnTo>
                  <a:pt x="7514" y="58453"/>
                </a:lnTo>
                <a:lnTo>
                  <a:pt x="0" y="95758"/>
                </a:lnTo>
                <a:lnTo>
                  <a:pt x="0" y="478917"/>
                </a:lnTo>
                <a:lnTo>
                  <a:pt x="7514" y="516167"/>
                </a:lnTo>
                <a:lnTo>
                  <a:pt x="28019" y="546608"/>
                </a:lnTo>
                <a:lnTo>
                  <a:pt x="58453" y="567142"/>
                </a:lnTo>
                <a:lnTo>
                  <a:pt x="95757" y="574675"/>
                </a:lnTo>
                <a:lnTo>
                  <a:pt x="3433191" y="574675"/>
                </a:lnTo>
                <a:lnTo>
                  <a:pt x="3470441" y="567142"/>
                </a:lnTo>
                <a:lnTo>
                  <a:pt x="3500881" y="546608"/>
                </a:lnTo>
                <a:lnTo>
                  <a:pt x="3521416" y="516167"/>
                </a:lnTo>
                <a:lnTo>
                  <a:pt x="3528949" y="478917"/>
                </a:lnTo>
                <a:lnTo>
                  <a:pt x="3528949" y="95758"/>
                </a:lnTo>
                <a:lnTo>
                  <a:pt x="3521416" y="58453"/>
                </a:lnTo>
                <a:lnTo>
                  <a:pt x="3500882" y="28019"/>
                </a:lnTo>
                <a:lnTo>
                  <a:pt x="3470441" y="7514"/>
                </a:lnTo>
                <a:lnTo>
                  <a:pt x="343319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217922" y="2708657"/>
            <a:ext cx="3529329" cy="574675"/>
          </a:xfrm>
          <a:custGeom>
            <a:avLst/>
            <a:gdLst/>
            <a:ahLst/>
            <a:cxnLst/>
            <a:rect l="l" t="t" r="r" b="b"/>
            <a:pathLst>
              <a:path w="3529329" h="574675">
                <a:moveTo>
                  <a:pt x="0" y="95758"/>
                </a:moveTo>
                <a:lnTo>
                  <a:pt x="7514" y="58453"/>
                </a:lnTo>
                <a:lnTo>
                  <a:pt x="28019" y="28019"/>
                </a:lnTo>
                <a:lnTo>
                  <a:pt x="58453" y="7514"/>
                </a:lnTo>
                <a:lnTo>
                  <a:pt x="95757" y="0"/>
                </a:lnTo>
                <a:lnTo>
                  <a:pt x="3433191" y="0"/>
                </a:lnTo>
                <a:lnTo>
                  <a:pt x="3470441" y="7514"/>
                </a:lnTo>
                <a:lnTo>
                  <a:pt x="3500882" y="28019"/>
                </a:lnTo>
                <a:lnTo>
                  <a:pt x="3521416" y="58453"/>
                </a:lnTo>
                <a:lnTo>
                  <a:pt x="3528949" y="95758"/>
                </a:lnTo>
                <a:lnTo>
                  <a:pt x="3528949" y="478917"/>
                </a:lnTo>
                <a:lnTo>
                  <a:pt x="3521416" y="516167"/>
                </a:lnTo>
                <a:lnTo>
                  <a:pt x="3500881" y="546607"/>
                </a:lnTo>
                <a:lnTo>
                  <a:pt x="3470441" y="567142"/>
                </a:lnTo>
                <a:lnTo>
                  <a:pt x="3433191" y="574675"/>
                </a:lnTo>
                <a:lnTo>
                  <a:pt x="95757" y="574675"/>
                </a:lnTo>
                <a:lnTo>
                  <a:pt x="58453" y="567142"/>
                </a:lnTo>
                <a:lnTo>
                  <a:pt x="28019" y="546608"/>
                </a:lnTo>
                <a:lnTo>
                  <a:pt x="7514" y="516167"/>
                </a:lnTo>
                <a:lnTo>
                  <a:pt x="0" y="478917"/>
                </a:lnTo>
                <a:lnTo>
                  <a:pt x="0" y="95758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818123" y="2857626"/>
            <a:ext cx="233045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Финансовый</a:t>
            </a:r>
            <a:r>
              <a:rPr sz="16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директор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217922" y="3356357"/>
            <a:ext cx="3529329" cy="574675"/>
          </a:xfrm>
          <a:custGeom>
            <a:avLst/>
            <a:gdLst/>
            <a:ahLst/>
            <a:cxnLst/>
            <a:rect l="l" t="t" r="r" b="b"/>
            <a:pathLst>
              <a:path w="3529329" h="574675">
                <a:moveTo>
                  <a:pt x="3433191" y="0"/>
                </a:moveTo>
                <a:lnTo>
                  <a:pt x="95757" y="0"/>
                </a:lnTo>
                <a:lnTo>
                  <a:pt x="58453" y="7514"/>
                </a:lnTo>
                <a:lnTo>
                  <a:pt x="28019" y="28019"/>
                </a:lnTo>
                <a:lnTo>
                  <a:pt x="7514" y="58453"/>
                </a:lnTo>
                <a:lnTo>
                  <a:pt x="0" y="95758"/>
                </a:lnTo>
                <a:lnTo>
                  <a:pt x="0" y="478917"/>
                </a:lnTo>
                <a:lnTo>
                  <a:pt x="7514" y="516167"/>
                </a:lnTo>
                <a:lnTo>
                  <a:pt x="28019" y="546608"/>
                </a:lnTo>
                <a:lnTo>
                  <a:pt x="58453" y="567142"/>
                </a:lnTo>
                <a:lnTo>
                  <a:pt x="95757" y="574675"/>
                </a:lnTo>
                <a:lnTo>
                  <a:pt x="3433191" y="574675"/>
                </a:lnTo>
                <a:lnTo>
                  <a:pt x="3470441" y="567142"/>
                </a:lnTo>
                <a:lnTo>
                  <a:pt x="3500881" y="546608"/>
                </a:lnTo>
                <a:lnTo>
                  <a:pt x="3521416" y="516167"/>
                </a:lnTo>
                <a:lnTo>
                  <a:pt x="3528949" y="478917"/>
                </a:lnTo>
                <a:lnTo>
                  <a:pt x="3528949" y="95758"/>
                </a:lnTo>
                <a:lnTo>
                  <a:pt x="3521416" y="58453"/>
                </a:lnTo>
                <a:lnTo>
                  <a:pt x="3500882" y="28019"/>
                </a:lnTo>
                <a:lnTo>
                  <a:pt x="3470441" y="7514"/>
                </a:lnTo>
                <a:lnTo>
                  <a:pt x="343319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217922" y="3356357"/>
            <a:ext cx="3529329" cy="574675"/>
          </a:xfrm>
          <a:custGeom>
            <a:avLst/>
            <a:gdLst/>
            <a:ahLst/>
            <a:cxnLst/>
            <a:rect l="l" t="t" r="r" b="b"/>
            <a:pathLst>
              <a:path w="3529329" h="574675">
                <a:moveTo>
                  <a:pt x="0" y="95758"/>
                </a:moveTo>
                <a:lnTo>
                  <a:pt x="7514" y="58453"/>
                </a:lnTo>
                <a:lnTo>
                  <a:pt x="28019" y="28019"/>
                </a:lnTo>
                <a:lnTo>
                  <a:pt x="58453" y="7514"/>
                </a:lnTo>
                <a:lnTo>
                  <a:pt x="95757" y="0"/>
                </a:lnTo>
                <a:lnTo>
                  <a:pt x="3433191" y="0"/>
                </a:lnTo>
                <a:lnTo>
                  <a:pt x="3470441" y="7514"/>
                </a:lnTo>
                <a:lnTo>
                  <a:pt x="3500882" y="28019"/>
                </a:lnTo>
                <a:lnTo>
                  <a:pt x="3521416" y="58453"/>
                </a:lnTo>
                <a:lnTo>
                  <a:pt x="3528949" y="95758"/>
                </a:lnTo>
                <a:lnTo>
                  <a:pt x="3528949" y="478917"/>
                </a:lnTo>
                <a:lnTo>
                  <a:pt x="3521416" y="516167"/>
                </a:lnTo>
                <a:lnTo>
                  <a:pt x="3500881" y="546608"/>
                </a:lnTo>
                <a:lnTo>
                  <a:pt x="3470441" y="567142"/>
                </a:lnTo>
                <a:lnTo>
                  <a:pt x="3433191" y="574675"/>
                </a:lnTo>
                <a:lnTo>
                  <a:pt x="95757" y="574675"/>
                </a:lnTo>
                <a:lnTo>
                  <a:pt x="58453" y="567142"/>
                </a:lnTo>
                <a:lnTo>
                  <a:pt x="28019" y="546608"/>
                </a:lnTo>
                <a:lnTo>
                  <a:pt x="7514" y="516167"/>
                </a:lnTo>
                <a:lnTo>
                  <a:pt x="0" y="478917"/>
                </a:lnTo>
                <a:lnTo>
                  <a:pt x="0" y="95758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746497" y="3505327"/>
            <a:ext cx="247396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Директор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по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маркетингу</a:t>
            </a:r>
            <a:endParaRPr sz="16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217922" y="4004057"/>
            <a:ext cx="3529329" cy="574675"/>
          </a:xfrm>
          <a:custGeom>
            <a:avLst/>
            <a:gdLst/>
            <a:ahLst/>
            <a:cxnLst/>
            <a:rect l="l" t="t" r="r" b="b"/>
            <a:pathLst>
              <a:path w="3529329" h="574675">
                <a:moveTo>
                  <a:pt x="3433191" y="0"/>
                </a:moveTo>
                <a:lnTo>
                  <a:pt x="95757" y="0"/>
                </a:lnTo>
                <a:lnTo>
                  <a:pt x="58453" y="7514"/>
                </a:lnTo>
                <a:lnTo>
                  <a:pt x="28019" y="28019"/>
                </a:lnTo>
                <a:lnTo>
                  <a:pt x="7514" y="58453"/>
                </a:lnTo>
                <a:lnTo>
                  <a:pt x="0" y="95758"/>
                </a:lnTo>
                <a:lnTo>
                  <a:pt x="0" y="478917"/>
                </a:lnTo>
                <a:lnTo>
                  <a:pt x="7514" y="516167"/>
                </a:lnTo>
                <a:lnTo>
                  <a:pt x="28019" y="546608"/>
                </a:lnTo>
                <a:lnTo>
                  <a:pt x="58453" y="567142"/>
                </a:lnTo>
                <a:lnTo>
                  <a:pt x="95757" y="574675"/>
                </a:lnTo>
                <a:lnTo>
                  <a:pt x="3433191" y="574675"/>
                </a:lnTo>
                <a:lnTo>
                  <a:pt x="3470441" y="567142"/>
                </a:lnTo>
                <a:lnTo>
                  <a:pt x="3500881" y="546608"/>
                </a:lnTo>
                <a:lnTo>
                  <a:pt x="3521416" y="516167"/>
                </a:lnTo>
                <a:lnTo>
                  <a:pt x="3528949" y="478917"/>
                </a:lnTo>
                <a:lnTo>
                  <a:pt x="3528949" y="95758"/>
                </a:lnTo>
                <a:lnTo>
                  <a:pt x="3521416" y="58453"/>
                </a:lnTo>
                <a:lnTo>
                  <a:pt x="3500882" y="28019"/>
                </a:lnTo>
                <a:lnTo>
                  <a:pt x="3470441" y="7514"/>
                </a:lnTo>
                <a:lnTo>
                  <a:pt x="343319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217922" y="4004057"/>
            <a:ext cx="3529329" cy="574675"/>
          </a:xfrm>
          <a:custGeom>
            <a:avLst/>
            <a:gdLst/>
            <a:ahLst/>
            <a:cxnLst/>
            <a:rect l="l" t="t" r="r" b="b"/>
            <a:pathLst>
              <a:path w="3529329" h="574675">
                <a:moveTo>
                  <a:pt x="0" y="95758"/>
                </a:moveTo>
                <a:lnTo>
                  <a:pt x="7514" y="58453"/>
                </a:lnTo>
                <a:lnTo>
                  <a:pt x="28019" y="28019"/>
                </a:lnTo>
                <a:lnTo>
                  <a:pt x="58453" y="7514"/>
                </a:lnTo>
                <a:lnTo>
                  <a:pt x="95757" y="0"/>
                </a:lnTo>
                <a:lnTo>
                  <a:pt x="3433191" y="0"/>
                </a:lnTo>
                <a:lnTo>
                  <a:pt x="3470441" y="7514"/>
                </a:lnTo>
                <a:lnTo>
                  <a:pt x="3500882" y="28019"/>
                </a:lnTo>
                <a:lnTo>
                  <a:pt x="3521416" y="58453"/>
                </a:lnTo>
                <a:lnTo>
                  <a:pt x="3528949" y="95758"/>
                </a:lnTo>
                <a:lnTo>
                  <a:pt x="3528949" y="478917"/>
                </a:lnTo>
                <a:lnTo>
                  <a:pt x="3521416" y="516167"/>
                </a:lnTo>
                <a:lnTo>
                  <a:pt x="3500881" y="546608"/>
                </a:lnTo>
                <a:lnTo>
                  <a:pt x="3470441" y="567142"/>
                </a:lnTo>
                <a:lnTo>
                  <a:pt x="3433191" y="574675"/>
                </a:lnTo>
                <a:lnTo>
                  <a:pt x="95757" y="574675"/>
                </a:lnTo>
                <a:lnTo>
                  <a:pt x="58453" y="567142"/>
                </a:lnTo>
                <a:lnTo>
                  <a:pt x="28019" y="546608"/>
                </a:lnTo>
                <a:lnTo>
                  <a:pt x="7514" y="516167"/>
                </a:lnTo>
                <a:lnTo>
                  <a:pt x="0" y="478917"/>
                </a:lnTo>
                <a:lnTo>
                  <a:pt x="0" y="95758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217922" y="4651755"/>
            <a:ext cx="3529329" cy="576580"/>
          </a:xfrm>
          <a:custGeom>
            <a:avLst/>
            <a:gdLst/>
            <a:ahLst/>
            <a:cxnLst/>
            <a:rect l="l" t="t" r="r" b="b"/>
            <a:pathLst>
              <a:path w="3529329" h="576579">
                <a:moveTo>
                  <a:pt x="3432936" y="0"/>
                </a:moveTo>
                <a:lnTo>
                  <a:pt x="96012" y="0"/>
                </a:lnTo>
                <a:lnTo>
                  <a:pt x="58614" y="7536"/>
                </a:lnTo>
                <a:lnTo>
                  <a:pt x="28098" y="28098"/>
                </a:lnTo>
                <a:lnTo>
                  <a:pt x="7536" y="58614"/>
                </a:lnTo>
                <a:lnTo>
                  <a:pt x="0" y="96012"/>
                </a:lnTo>
                <a:lnTo>
                  <a:pt x="0" y="480187"/>
                </a:lnTo>
                <a:lnTo>
                  <a:pt x="7536" y="517584"/>
                </a:lnTo>
                <a:lnTo>
                  <a:pt x="28098" y="548100"/>
                </a:lnTo>
                <a:lnTo>
                  <a:pt x="58614" y="568662"/>
                </a:lnTo>
                <a:lnTo>
                  <a:pt x="96012" y="576199"/>
                </a:lnTo>
                <a:lnTo>
                  <a:pt x="3432936" y="576199"/>
                </a:lnTo>
                <a:lnTo>
                  <a:pt x="3470280" y="568662"/>
                </a:lnTo>
                <a:lnTo>
                  <a:pt x="3500802" y="548100"/>
                </a:lnTo>
                <a:lnTo>
                  <a:pt x="3521394" y="517584"/>
                </a:lnTo>
                <a:lnTo>
                  <a:pt x="3528949" y="480187"/>
                </a:lnTo>
                <a:lnTo>
                  <a:pt x="3528949" y="96012"/>
                </a:lnTo>
                <a:lnTo>
                  <a:pt x="3521394" y="58614"/>
                </a:lnTo>
                <a:lnTo>
                  <a:pt x="3500802" y="28098"/>
                </a:lnTo>
                <a:lnTo>
                  <a:pt x="3470280" y="7536"/>
                </a:lnTo>
                <a:lnTo>
                  <a:pt x="3432936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217922" y="4651755"/>
            <a:ext cx="3529329" cy="576580"/>
          </a:xfrm>
          <a:custGeom>
            <a:avLst/>
            <a:gdLst/>
            <a:ahLst/>
            <a:cxnLst/>
            <a:rect l="l" t="t" r="r" b="b"/>
            <a:pathLst>
              <a:path w="3529329" h="576579">
                <a:moveTo>
                  <a:pt x="0" y="96012"/>
                </a:moveTo>
                <a:lnTo>
                  <a:pt x="7536" y="58614"/>
                </a:lnTo>
                <a:lnTo>
                  <a:pt x="28098" y="28098"/>
                </a:lnTo>
                <a:lnTo>
                  <a:pt x="58614" y="7536"/>
                </a:lnTo>
                <a:lnTo>
                  <a:pt x="96012" y="0"/>
                </a:lnTo>
                <a:lnTo>
                  <a:pt x="3432936" y="0"/>
                </a:lnTo>
                <a:lnTo>
                  <a:pt x="3470280" y="7536"/>
                </a:lnTo>
                <a:lnTo>
                  <a:pt x="3500802" y="28098"/>
                </a:lnTo>
                <a:lnTo>
                  <a:pt x="3521394" y="58614"/>
                </a:lnTo>
                <a:lnTo>
                  <a:pt x="3528949" y="96012"/>
                </a:lnTo>
                <a:lnTo>
                  <a:pt x="3528949" y="480187"/>
                </a:lnTo>
                <a:lnTo>
                  <a:pt x="3521394" y="517584"/>
                </a:lnTo>
                <a:lnTo>
                  <a:pt x="3500802" y="548100"/>
                </a:lnTo>
                <a:lnTo>
                  <a:pt x="3470280" y="568662"/>
                </a:lnTo>
                <a:lnTo>
                  <a:pt x="3432936" y="576199"/>
                </a:lnTo>
                <a:lnTo>
                  <a:pt x="96012" y="576199"/>
                </a:lnTo>
                <a:lnTo>
                  <a:pt x="58614" y="568662"/>
                </a:lnTo>
                <a:lnTo>
                  <a:pt x="28098" y="548100"/>
                </a:lnTo>
                <a:lnTo>
                  <a:pt x="7536" y="517584"/>
                </a:lnTo>
                <a:lnTo>
                  <a:pt x="0" y="480187"/>
                </a:lnTo>
                <a:lnTo>
                  <a:pt x="0" y="9601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217922" y="5299455"/>
            <a:ext cx="3529329" cy="577850"/>
          </a:xfrm>
          <a:custGeom>
            <a:avLst/>
            <a:gdLst/>
            <a:ahLst/>
            <a:cxnLst/>
            <a:rect l="l" t="t" r="r" b="b"/>
            <a:pathLst>
              <a:path w="3529329" h="577850">
                <a:moveTo>
                  <a:pt x="3432682" y="0"/>
                </a:moveTo>
                <a:lnTo>
                  <a:pt x="96265" y="0"/>
                </a:lnTo>
                <a:lnTo>
                  <a:pt x="58775" y="7558"/>
                </a:lnTo>
                <a:lnTo>
                  <a:pt x="28178" y="28178"/>
                </a:lnTo>
                <a:lnTo>
                  <a:pt x="7558" y="58775"/>
                </a:lnTo>
                <a:lnTo>
                  <a:pt x="0" y="96266"/>
                </a:lnTo>
                <a:lnTo>
                  <a:pt x="0" y="481507"/>
                </a:lnTo>
                <a:lnTo>
                  <a:pt x="7558" y="518993"/>
                </a:lnTo>
                <a:lnTo>
                  <a:pt x="28178" y="549605"/>
                </a:lnTo>
                <a:lnTo>
                  <a:pt x="58775" y="570243"/>
                </a:lnTo>
                <a:lnTo>
                  <a:pt x="96265" y="577811"/>
                </a:lnTo>
                <a:lnTo>
                  <a:pt x="3432682" y="577811"/>
                </a:lnTo>
                <a:lnTo>
                  <a:pt x="3470173" y="570243"/>
                </a:lnTo>
                <a:lnTo>
                  <a:pt x="3500770" y="549605"/>
                </a:lnTo>
                <a:lnTo>
                  <a:pt x="3521390" y="518993"/>
                </a:lnTo>
                <a:lnTo>
                  <a:pt x="3528949" y="481507"/>
                </a:lnTo>
                <a:lnTo>
                  <a:pt x="3528949" y="96266"/>
                </a:lnTo>
                <a:lnTo>
                  <a:pt x="3521390" y="58775"/>
                </a:lnTo>
                <a:lnTo>
                  <a:pt x="3500770" y="28178"/>
                </a:lnTo>
                <a:lnTo>
                  <a:pt x="3470173" y="7558"/>
                </a:lnTo>
                <a:lnTo>
                  <a:pt x="3432682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217922" y="5299455"/>
            <a:ext cx="3529329" cy="577850"/>
          </a:xfrm>
          <a:custGeom>
            <a:avLst/>
            <a:gdLst/>
            <a:ahLst/>
            <a:cxnLst/>
            <a:rect l="l" t="t" r="r" b="b"/>
            <a:pathLst>
              <a:path w="3529329" h="577850">
                <a:moveTo>
                  <a:pt x="0" y="96266"/>
                </a:moveTo>
                <a:lnTo>
                  <a:pt x="7558" y="58775"/>
                </a:lnTo>
                <a:lnTo>
                  <a:pt x="28178" y="28178"/>
                </a:lnTo>
                <a:lnTo>
                  <a:pt x="58775" y="7558"/>
                </a:lnTo>
                <a:lnTo>
                  <a:pt x="96265" y="0"/>
                </a:lnTo>
                <a:lnTo>
                  <a:pt x="3432682" y="0"/>
                </a:lnTo>
                <a:lnTo>
                  <a:pt x="3470173" y="7558"/>
                </a:lnTo>
                <a:lnTo>
                  <a:pt x="3500770" y="28178"/>
                </a:lnTo>
                <a:lnTo>
                  <a:pt x="3521390" y="58775"/>
                </a:lnTo>
                <a:lnTo>
                  <a:pt x="3528949" y="96266"/>
                </a:lnTo>
                <a:lnTo>
                  <a:pt x="3528949" y="481507"/>
                </a:lnTo>
                <a:lnTo>
                  <a:pt x="3521390" y="518993"/>
                </a:lnTo>
                <a:lnTo>
                  <a:pt x="3500770" y="549605"/>
                </a:lnTo>
                <a:lnTo>
                  <a:pt x="3470173" y="570243"/>
                </a:lnTo>
                <a:lnTo>
                  <a:pt x="3432682" y="577811"/>
                </a:lnTo>
                <a:lnTo>
                  <a:pt x="96265" y="577811"/>
                </a:lnTo>
                <a:lnTo>
                  <a:pt x="58775" y="570243"/>
                </a:lnTo>
                <a:lnTo>
                  <a:pt x="28178" y="549605"/>
                </a:lnTo>
                <a:lnTo>
                  <a:pt x="7558" y="518993"/>
                </a:lnTo>
                <a:lnTo>
                  <a:pt x="0" y="481507"/>
                </a:lnTo>
                <a:lnTo>
                  <a:pt x="0" y="96266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5805932" y="4153280"/>
            <a:ext cx="2352675" cy="1565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Директор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по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продажам</a:t>
            </a:r>
            <a:endParaRPr sz="1600">
              <a:latin typeface="Arial"/>
              <a:cs typeface="Arial"/>
            </a:endParaRPr>
          </a:p>
          <a:p>
            <a:pPr marL="44450" marR="8255" indent="-27940">
              <a:lnSpc>
                <a:spcPct val="266000"/>
              </a:lnSpc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Директор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по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логистике  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Технический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директор</a:t>
            </a:r>
            <a:endParaRPr sz="16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219447" y="2059304"/>
            <a:ext cx="3529329" cy="576580"/>
          </a:xfrm>
          <a:custGeom>
            <a:avLst/>
            <a:gdLst/>
            <a:ahLst/>
            <a:cxnLst/>
            <a:rect l="l" t="t" r="r" b="b"/>
            <a:pathLst>
              <a:path w="3529329" h="576580">
                <a:moveTo>
                  <a:pt x="3432936" y="0"/>
                </a:moveTo>
                <a:lnTo>
                  <a:pt x="96012" y="0"/>
                </a:lnTo>
                <a:lnTo>
                  <a:pt x="58668" y="7556"/>
                </a:lnTo>
                <a:lnTo>
                  <a:pt x="28146" y="28162"/>
                </a:lnTo>
                <a:lnTo>
                  <a:pt x="7554" y="58721"/>
                </a:lnTo>
                <a:lnTo>
                  <a:pt x="0" y="96139"/>
                </a:lnTo>
                <a:lnTo>
                  <a:pt x="0" y="480187"/>
                </a:lnTo>
                <a:lnTo>
                  <a:pt x="7554" y="517604"/>
                </a:lnTo>
                <a:lnTo>
                  <a:pt x="28146" y="548163"/>
                </a:lnTo>
                <a:lnTo>
                  <a:pt x="58668" y="568769"/>
                </a:lnTo>
                <a:lnTo>
                  <a:pt x="96012" y="576326"/>
                </a:lnTo>
                <a:lnTo>
                  <a:pt x="3432936" y="576326"/>
                </a:lnTo>
                <a:lnTo>
                  <a:pt x="3470354" y="568769"/>
                </a:lnTo>
                <a:lnTo>
                  <a:pt x="3500913" y="548163"/>
                </a:lnTo>
                <a:lnTo>
                  <a:pt x="3521519" y="517604"/>
                </a:lnTo>
                <a:lnTo>
                  <a:pt x="3529076" y="480187"/>
                </a:lnTo>
                <a:lnTo>
                  <a:pt x="3529076" y="96139"/>
                </a:lnTo>
                <a:lnTo>
                  <a:pt x="3521519" y="58721"/>
                </a:lnTo>
                <a:lnTo>
                  <a:pt x="3500913" y="28162"/>
                </a:lnTo>
                <a:lnTo>
                  <a:pt x="3470354" y="7556"/>
                </a:lnTo>
                <a:lnTo>
                  <a:pt x="3432936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219447" y="2059304"/>
            <a:ext cx="3529329" cy="576580"/>
          </a:xfrm>
          <a:custGeom>
            <a:avLst/>
            <a:gdLst/>
            <a:ahLst/>
            <a:cxnLst/>
            <a:rect l="l" t="t" r="r" b="b"/>
            <a:pathLst>
              <a:path w="3529329" h="576580">
                <a:moveTo>
                  <a:pt x="0" y="96139"/>
                </a:moveTo>
                <a:lnTo>
                  <a:pt x="7554" y="58721"/>
                </a:lnTo>
                <a:lnTo>
                  <a:pt x="28146" y="28162"/>
                </a:lnTo>
                <a:lnTo>
                  <a:pt x="58668" y="7556"/>
                </a:lnTo>
                <a:lnTo>
                  <a:pt x="96012" y="0"/>
                </a:lnTo>
                <a:lnTo>
                  <a:pt x="3432936" y="0"/>
                </a:lnTo>
                <a:lnTo>
                  <a:pt x="3470354" y="7556"/>
                </a:lnTo>
                <a:lnTo>
                  <a:pt x="3500913" y="28162"/>
                </a:lnTo>
                <a:lnTo>
                  <a:pt x="3521519" y="58721"/>
                </a:lnTo>
                <a:lnTo>
                  <a:pt x="3529076" y="96139"/>
                </a:lnTo>
                <a:lnTo>
                  <a:pt x="3529076" y="480187"/>
                </a:lnTo>
                <a:lnTo>
                  <a:pt x="3521519" y="517604"/>
                </a:lnTo>
                <a:lnTo>
                  <a:pt x="3500913" y="548163"/>
                </a:lnTo>
                <a:lnTo>
                  <a:pt x="3470354" y="568769"/>
                </a:lnTo>
                <a:lnTo>
                  <a:pt x="3432936" y="576326"/>
                </a:lnTo>
                <a:lnTo>
                  <a:pt x="96012" y="576326"/>
                </a:lnTo>
                <a:lnTo>
                  <a:pt x="58668" y="568769"/>
                </a:lnTo>
                <a:lnTo>
                  <a:pt x="28146" y="548163"/>
                </a:lnTo>
                <a:lnTo>
                  <a:pt x="7554" y="517604"/>
                </a:lnTo>
                <a:lnTo>
                  <a:pt x="0" y="480187"/>
                </a:lnTo>
                <a:lnTo>
                  <a:pt x="0" y="96139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5784850" y="2208733"/>
            <a:ext cx="240411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Директор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по</a:t>
            </a:r>
            <a:r>
              <a:rPr sz="16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персоналу</a:t>
            </a:r>
            <a:endParaRPr sz="16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187627" y="1844801"/>
            <a:ext cx="1440180" cy="1440180"/>
          </a:xfrm>
          <a:custGeom>
            <a:avLst/>
            <a:gdLst/>
            <a:ahLst/>
            <a:cxnLst/>
            <a:rect l="l" t="t" r="r" b="b"/>
            <a:pathLst>
              <a:path w="1440180" h="1440179">
                <a:moveTo>
                  <a:pt x="1200099" y="0"/>
                </a:moveTo>
                <a:lnTo>
                  <a:pt x="239979" y="0"/>
                </a:lnTo>
                <a:lnTo>
                  <a:pt x="191636" y="4875"/>
                </a:lnTo>
                <a:lnTo>
                  <a:pt x="146600" y="18859"/>
                </a:lnTo>
                <a:lnTo>
                  <a:pt x="105837" y="40987"/>
                </a:lnTo>
                <a:lnTo>
                  <a:pt x="70316" y="70294"/>
                </a:lnTo>
                <a:lnTo>
                  <a:pt x="41004" y="105816"/>
                </a:lnTo>
                <a:lnTo>
                  <a:pt x="18869" y="146589"/>
                </a:lnTo>
                <a:lnTo>
                  <a:pt x="4878" y="191648"/>
                </a:lnTo>
                <a:lnTo>
                  <a:pt x="0" y="240030"/>
                </a:lnTo>
                <a:lnTo>
                  <a:pt x="0" y="1200150"/>
                </a:lnTo>
                <a:lnTo>
                  <a:pt x="4878" y="1248531"/>
                </a:lnTo>
                <a:lnTo>
                  <a:pt x="18869" y="1293590"/>
                </a:lnTo>
                <a:lnTo>
                  <a:pt x="41004" y="1334363"/>
                </a:lnTo>
                <a:lnTo>
                  <a:pt x="70316" y="1369885"/>
                </a:lnTo>
                <a:lnTo>
                  <a:pt x="105837" y="1399192"/>
                </a:lnTo>
                <a:lnTo>
                  <a:pt x="146600" y="1421320"/>
                </a:lnTo>
                <a:lnTo>
                  <a:pt x="191636" y="1435304"/>
                </a:lnTo>
                <a:lnTo>
                  <a:pt x="239979" y="1440180"/>
                </a:lnTo>
                <a:lnTo>
                  <a:pt x="1200099" y="1440180"/>
                </a:lnTo>
                <a:lnTo>
                  <a:pt x="1248480" y="1435304"/>
                </a:lnTo>
                <a:lnTo>
                  <a:pt x="1293539" y="1421320"/>
                </a:lnTo>
                <a:lnTo>
                  <a:pt x="1334312" y="1399192"/>
                </a:lnTo>
                <a:lnTo>
                  <a:pt x="1369834" y="1369885"/>
                </a:lnTo>
                <a:lnTo>
                  <a:pt x="1399141" y="1334363"/>
                </a:lnTo>
                <a:lnTo>
                  <a:pt x="1421269" y="1293590"/>
                </a:lnTo>
                <a:lnTo>
                  <a:pt x="1435253" y="1248531"/>
                </a:lnTo>
                <a:lnTo>
                  <a:pt x="1440129" y="1200150"/>
                </a:lnTo>
                <a:lnTo>
                  <a:pt x="1440129" y="240030"/>
                </a:lnTo>
                <a:lnTo>
                  <a:pt x="1435253" y="191648"/>
                </a:lnTo>
                <a:lnTo>
                  <a:pt x="1421269" y="146589"/>
                </a:lnTo>
                <a:lnTo>
                  <a:pt x="1399141" y="105816"/>
                </a:lnTo>
                <a:lnTo>
                  <a:pt x="1369834" y="70294"/>
                </a:lnTo>
                <a:lnTo>
                  <a:pt x="1334312" y="40987"/>
                </a:lnTo>
                <a:lnTo>
                  <a:pt x="1293539" y="18859"/>
                </a:lnTo>
                <a:lnTo>
                  <a:pt x="1248480" y="4875"/>
                </a:lnTo>
                <a:lnTo>
                  <a:pt x="1200099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187627" y="1844801"/>
            <a:ext cx="1440180" cy="1440180"/>
          </a:xfrm>
          <a:custGeom>
            <a:avLst/>
            <a:gdLst/>
            <a:ahLst/>
            <a:cxnLst/>
            <a:rect l="l" t="t" r="r" b="b"/>
            <a:pathLst>
              <a:path w="1440180" h="1440179">
                <a:moveTo>
                  <a:pt x="0" y="240030"/>
                </a:moveTo>
                <a:lnTo>
                  <a:pt x="4878" y="191648"/>
                </a:lnTo>
                <a:lnTo>
                  <a:pt x="18869" y="146589"/>
                </a:lnTo>
                <a:lnTo>
                  <a:pt x="41004" y="105816"/>
                </a:lnTo>
                <a:lnTo>
                  <a:pt x="70316" y="70294"/>
                </a:lnTo>
                <a:lnTo>
                  <a:pt x="105837" y="40987"/>
                </a:lnTo>
                <a:lnTo>
                  <a:pt x="146600" y="18859"/>
                </a:lnTo>
                <a:lnTo>
                  <a:pt x="191636" y="4875"/>
                </a:lnTo>
                <a:lnTo>
                  <a:pt x="239979" y="0"/>
                </a:lnTo>
                <a:lnTo>
                  <a:pt x="1200099" y="0"/>
                </a:lnTo>
                <a:lnTo>
                  <a:pt x="1248480" y="4875"/>
                </a:lnTo>
                <a:lnTo>
                  <a:pt x="1293539" y="18859"/>
                </a:lnTo>
                <a:lnTo>
                  <a:pt x="1334312" y="40987"/>
                </a:lnTo>
                <a:lnTo>
                  <a:pt x="1369834" y="70294"/>
                </a:lnTo>
                <a:lnTo>
                  <a:pt x="1399141" y="105816"/>
                </a:lnTo>
                <a:lnTo>
                  <a:pt x="1421269" y="146589"/>
                </a:lnTo>
                <a:lnTo>
                  <a:pt x="1435253" y="191648"/>
                </a:lnTo>
                <a:lnTo>
                  <a:pt x="1440129" y="240030"/>
                </a:lnTo>
                <a:lnTo>
                  <a:pt x="1440129" y="1200150"/>
                </a:lnTo>
                <a:lnTo>
                  <a:pt x="1435253" y="1248531"/>
                </a:lnTo>
                <a:lnTo>
                  <a:pt x="1421269" y="1293590"/>
                </a:lnTo>
                <a:lnTo>
                  <a:pt x="1399141" y="1334363"/>
                </a:lnTo>
                <a:lnTo>
                  <a:pt x="1369834" y="1369885"/>
                </a:lnTo>
                <a:lnTo>
                  <a:pt x="1334312" y="1399192"/>
                </a:lnTo>
                <a:lnTo>
                  <a:pt x="1293539" y="1421320"/>
                </a:lnTo>
                <a:lnTo>
                  <a:pt x="1248480" y="1435304"/>
                </a:lnTo>
                <a:lnTo>
                  <a:pt x="1200099" y="1440180"/>
                </a:lnTo>
                <a:lnTo>
                  <a:pt x="239979" y="1440180"/>
                </a:lnTo>
                <a:lnTo>
                  <a:pt x="191636" y="1435304"/>
                </a:lnTo>
                <a:lnTo>
                  <a:pt x="146600" y="1421320"/>
                </a:lnTo>
                <a:lnTo>
                  <a:pt x="105837" y="1399192"/>
                </a:lnTo>
                <a:lnTo>
                  <a:pt x="70316" y="1369885"/>
                </a:lnTo>
                <a:lnTo>
                  <a:pt x="41004" y="1334363"/>
                </a:lnTo>
                <a:lnTo>
                  <a:pt x="18869" y="1293590"/>
                </a:lnTo>
                <a:lnTo>
                  <a:pt x="4878" y="1248531"/>
                </a:lnTo>
                <a:lnTo>
                  <a:pt x="0" y="1200150"/>
                </a:lnTo>
                <a:lnTo>
                  <a:pt x="0" y="24003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1487806" y="2304414"/>
            <a:ext cx="84074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7-10</a:t>
            </a:r>
            <a:endParaRPr sz="16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че</a:t>
            </a:r>
            <a:r>
              <a:rPr sz="1600" b="1" spc="-40" dirty="0">
                <a:solidFill>
                  <a:srgbClr val="FFFFFF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ек</a:t>
            </a:r>
            <a:endParaRPr sz="1600">
              <a:latin typeface="Arial"/>
              <a:cs typeface="Arial"/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Задача управленческой команды</a:t>
            </a:r>
            <a:endParaRPr lang="ru-RU" sz="3600" dirty="0">
              <a:solidFill>
                <a:srgbClr val="0B375A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707362"/>
            <a:ext cx="3863573" cy="3150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7" grpId="0" animBg="1"/>
      <p:bldP spid="9" grpId="0"/>
      <p:bldP spid="10" grpId="0" animBg="1"/>
      <p:bldP spid="12" grpId="0"/>
      <p:bldP spid="13" grpId="0" animBg="1"/>
      <p:bldP spid="15" grpId="0"/>
      <p:bldP spid="16" grpId="0" animBg="1"/>
      <p:bldP spid="18" grpId="0" animBg="1"/>
      <p:bldP spid="20" grpId="0" animBg="1"/>
      <p:bldP spid="22" grpId="0"/>
      <p:bldP spid="23" grpId="0" animBg="1"/>
      <p:bldP spid="25" grpId="0"/>
      <p:bldP spid="26" grpId="0" animBg="1"/>
      <p:bldP spid="28" grpId="0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Овал 16"/>
          <p:cNvSpPr/>
          <p:nvPr/>
        </p:nvSpPr>
        <p:spPr>
          <a:xfrm>
            <a:off x="2195448" y="1605788"/>
            <a:ext cx="4648200" cy="441401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object 2"/>
          <p:cNvSpPr txBox="1"/>
          <p:nvPr/>
        </p:nvSpPr>
        <p:spPr>
          <a:xfrm>
            <a:off x="3124201" y="3527778"/>
            <a:ext cx="2819399" cy="570028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282575" marR="5080" indent="-270510" algn="ctr">
              <a:lnSpc>
                <a:spcPts val="1939"/>
              </a:lnSpc>
              <a:spcBef>
                <a:spcPts val="345"/>
              </a:spcBef>
            </a:pPr>
            <a:r>
              <a:rPr lang="ru-RU" sz="2800" b="1" spc="-5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2800" b="1" spc="-35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sz="2800" b="1" dirty="0" smtClean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lang="ru-RU" sz="2800" b="1" spc="5" dirty="0" smtClean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lang="ru-RU" sz="2800" b="1" spc="-20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sz="2800" b="1" spc="-5" dirty="0" smtClean="0">
                <a:solidFill>
                  <a:srgbClr val="002060"/>
                </a:solidFill>
                <a:latin typeface="Arial"/>
                <a:cs typeface="Arial"/>
              </a:rPr>
              <a:t>еги</a:t>
            </a:r>
            <a:r>
              <a:rPr lang="ru-RU" sz="2800" b="1" spc="5" dirty="0" smtClean="0">
                <a:solidFill>
                  <a:srgbClr val="002060"/>
                </a:solidFill>
                <a:latin typeface="Arial"/>
                <a:cs typeface="Arial"/>
              </a:rPr>
              <a:t>ч</a:t>
            </a:r>
            <a:r>
              <a:rPr lang="ru-RU" sz="2800" b="1" spc="-30" dirty="0" smtClean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lang="ru-RU" sz="2800" b="1" spc="-5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2800" b="1" spc="5" dirty="0" smtClean="0">
                <a:solidFill>
                  <a:srgbClr val="002060"/>
                </a:solidFill>
                <a:latin typeface="Arial"/>
                <a:cs typeface="Arial"/>
              </a:rPr>
              <a:t>к</a:t>
            </a:r>
            <a:r>
              <a:rPr lang="ru-RU" sz="2800" b="1" dirty="0" smtClean="0">
                <a:solidFill>
                  <a:srgbClr val="002060"/>
                </a:solidFill>
                <a:latin typeface="Arial"/>
                <a:cs typeface="Arial"/>
              </a:rPr>
              <a:t>ие</a:t>
            </a:r>
          </a:p>
          <a:p>
            <a:pPr marL="282575" marR="5080" indent="-270510" algn="ctr">
              <a:lnSpc>
                <a:spcPts val="1939"/>
              </a:lnSpc>
              <a:spcBef>
                <a:spcPts val="345"/>
              </a:spcBef>
            </a:pPr>
            <a:r>
              <a:rPr lang="ru-RU" sz="2800" b="1" spc="-5" dirty="0" smtClean="0">
                <a:solidFill>
                  <a:srgbClr val="002060"/>
                </a:solidFill>
                <a:latin typeface="Arial"/>
                <a:cs typeface="Arial"/>
              </a:rPr>
              <a:t>намерения</a:t>
            </a:r>
            <a:endParaRPr lang="ru-RU" sz="28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243057" y="152401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Что входит в описание целей и стратегии?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14" name="object 6"/>
          <p:cNvSpPr/>
          <p:nvPr/>
        </p:nvSpPr>
        <p:spPr>
          <a:xfrm>
            <a:off x="3382455" y="1016094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6"/>
          <p:cNvSpPr/>
          <p:nvPr/>
        </p:nvSpPr>
        <p:spPr>
          <a:xfrm>
            <a:off x="3374739" y="5368734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6"/>
          <p:cNvSpPr/>
          <p:nvPr/>
        </p:nvSpPr>
        <p:spPr>
          <a:xfrm>
            <a:off x="6497956" y="4189348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6"/>
          <p:cNvSpPr/>
          <p:nvPr/>
        </p:nvSpPr>
        <p:spPr>
          <a:xfrm>
            <a:off x="6497956" y="2194525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6"/>
          <p:cNvSpPr/>
          <p:nvPr/>
        </p:nvSpPr>
        <p:spPr>
          <a:xfrm>
            <a:off x="289987" y="2194525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6"/>
          <p:cNvSpPr/>
          <p:nvPr/>
        </p:nvSpPr>
        <p:spPr>
          <a:xfrm>
            <a:off x="289987" y="4189348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849555" y="2405758"/>
            <a:ext cx="157099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Определить  с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ра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ег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ич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е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кие 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ориентиры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57784" y="4401459"/>
            <a:ext cx="195453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1315" marR="35242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Выраб</a:t>
            </a:r>
            <a:r>
              <a:rPr sz="1600" b="1" spc="-50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а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ь 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целевое</a:t>
            </a:r>
            <a:endParaRPr sz="1600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п</a:t>
            </a:r>
            <a:r>
              <a:rPr sz="1600" b="1" spc="-40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зиц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иро</a:t>
            </a:r>
            <a:r>
              <a:rPr sz="1600" b="1" spc="-35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ание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06419" y="5579967"/>
            <a:ext cx="182626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Разработать</a:t>
            </a:r>
            <a:endParaRPr sz="1600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р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гани</a:t>
            </a:r>
            <a:r>
              <a:rPr sz="1600" b="1" spc="-35" dirty="0">
                <a:solidFill>
                  <a:srgbClr val="FFFFFF"/>
                </a:solidFill>
                <a:latin typeface="Arial"/>
                <a:cs typeface="Arial"/>
              </a:rPr>
              <a:t>з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ац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sz="1600" b="1" spc="-45" dirty="0">
                <a:solidFill>
                  <a:srgbClr val="FFFFFF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ю</a:t>
            </a:r>
            <a:endParaRPr sz="1600" dirty="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концепцию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6046" y="4400581"/>
            <a:ext cx="132207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Создать 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фи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анс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600" b="1" spc="-45" dirty="0">
                <a:solidFill>
                  <a:srgbClr val="FFFFFF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ю 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модель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5699" y="2283838"/>
            <a:ext cx="1802764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FFFFFF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FFFFFF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FFFFFF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FFFFFF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ть 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главные</a:t>
            </a:r>
            <a:endParaRPr sz="1600" dirty="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направления</a:t>
            </a:r>
            <a:endParaRPr sz="1600" dirty="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изменений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18167" y="1227327"/>
            <a:ext cx="1802764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FFFFFF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FFFFFF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FFFFFF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FFFFFF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ть 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стратегические  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проблемы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22" name="object 2"/>
          <p:cNvSpPr txBox="1"/>
          <p:nvPr/>
        </p:nvSpPr>
        <p:spPr>
          <a:xfrm>
            <a:off x="6105143" y="6079390"/>
            <a:ext cx="2667000" cy="45717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lang="ru-RU" sz="1400" b="1" spc="-5" dirty="0" smtClean="0">
                <a:solidFill>
                  <a:srgbClr val="002060"/>
                </a:solidFill>
                <a:latin typeface="Arial"/>
                <a:cs typeface="Arial"/>
              </a:rPr>
              <a:t>Определение</a:t>
            </a:r>
            <a:r>
              <a:rPr sz="1400" b="1" spc="-5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1400" b="1" spc="-5" dirty="0" smtClean="0">
                <a:solidFill>
                  <a:srgbClr val="002060"/>
                </a:solidFill>
                <a:latin typeface="Arial"/>
                <a:cs typeface="Arial"/>
              </a:rPr>
              <a:t>стратегических</a:t>
            </a:r>
            <a:r>
              <a:rPr sz="1400" b="1" spc="-65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endParaRPr lang="ru-RU" sz="1400" b="1" spc="-65" dirty="0" smtClean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lang="ru-RU" sz="1400" b="1" spc="-5" dirty="0" smtClean="0">
                <a:solidFill>
                  <a:srgbClr val="002060"/>
                </a:solidFill>
                <a:latin typeface="Arial"/>
                <a:cs typeface="Arial"/>
              </a:rPr>
              <a:t>намерений ш</a:t>
            </a:r>
            <a:r>
              <a:rPr lang="ru-RU" sz="1400" b="1" dirty="0" smtClean="0">
                <a:solidFill>
                  <a:srgbClr val="002060"/>
                </a:solidFill>
                <a:latin typeface="Arial"/>
                <a:cs typeface="Arial"/>
              </a:rPr>
              <a:t>аг</a:t>
            </a:r>
            <a:r>
              <a:rPr sz="1400" b="1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за</a:t>
            </a:r>
            <a:r>
              <a:rPr sz="1400" b="1" spc="-5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шагом</a:t>
            </a:r>
            <a:endParaRPr sz="1400" dirty="0">
              <a:solidFill>
                <a:srgbClr val="002060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6" grpId="0"/>
      <p:bldP spid="7" grpId="0"/>
      <p:bldP spid="8" grpId="0"/>
      <p:bldP spid="9" grpId="0"/>
      <p:bldP spid="10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Овал 16"/>
          <p:cNvSpPr/>
          <p:nvPr/>
        </p:nvSpPr>
        <p:spPr>
          <a:xfrm>
            <a:off x="2195448" y="1605788"/>
            <a:ext cx="4648200" cy="441401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Сформулировать стратегические проблемы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14" name="object 6"/>
          <p:cNvSpPr/>
          <p:nvPr/>
        </p:nvSpPr>
        <p:spPr>
          <a:xfrm>
            <a:off x="3382455" y="1016094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6"/>
          <p:cNvSpPr/>
          <p:nvPr/>
        </p:nvSpPr>
        <p:spPr>
          <a:xfrm>
            <a:off x="3374739" y="5368734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6"/>
          <p:cNvSpPr/>
          <p:nvPr/>
        </p:nvSpPr>
        <p:spPr>
          <a:xfrm>
            <a:off x="6497956" y="4189348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6"/>
          <p:cNvSpPr/>
          <p:nvPr/>
        </p:nvSpPr>
        <p:spPr>
          <a:xfrm>
            <a:off x="6497956" y="2194525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6"/>
          <p:cNvSpPr/>
          <p:nvPr/>
        </p:nvSpPr>
        <p:spPr>
          <a:xfrm>
            <a:off x="251523" y="2194525"/>
            <a:ext cx="2312652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6"/>
          <p:cNvSpPr/>
          <p:nvPr/>
        </p:nvSpPr>
        <p:spPr>
          <a:xfrm>
            <a:off x="251523" y="4189348"/>
            <a:ext cx="2312652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849555" y="2405758"/>
            <a:ext cx="157099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Определить  с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ра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ег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ич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кие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ориентиры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57784" y="4401459"/>
            <a:ext cx="195453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1315" marR="35242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Выраб</a:t>
            </a:r>
            <a:r>
              <a:rPr sz="1600" b="1" spc="-50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ь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целевое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п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зиц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иро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ание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06419" y="5579967"/>
            <a:ext cx="182626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Разработать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гани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з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ац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4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ю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концепцию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6046" y="4400581"/>
            <a:ext cx="132207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Создать 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фи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анс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-4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ю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модель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5699" y="2283838"/>
            <a:ext cx="1802764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ть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главные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направления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изменений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18167" y="1227327"/>
            <a:ext cx="1802764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FFFFFF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FFFFFF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FFFFFF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FFFFFF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ть 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стратегические  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проблемы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23" name="object 6"/>
          <p:cNvSpPr/>
          <p:nvPr/>
        </p:nvSpPr>
        <p:spPr>
          <a:xfrm>
            <a:off x="381000" y="1024221"/>
            <a:ext cx="1046081" cy="861702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CC6600"/>
          </a:solidFill>
          <a:ln>
            <a:solidFill>
              <a:srgbClr val="002060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5700" y="1054928"/>
            <a:ext cx="7697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1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25" name="object 2"/>
          <p:cNvSpPr txBox="1"/>
          <p:nvPr/>
        </p:nvSpPr>
        <p:spPr>
          <a:xfrm>
            <a:off x="3124201" y="3527778"/>
            <a:ext cx="2819399" cy="570028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282575" marR="5080" indent="-270510" algn="ctr">
              <a:lnSpc>
                <a:spcPts val="1939"/>
              </a:lnSpc>
              <a:spcBef>
                <a:spcPts val="345"/>
              </a:spcBef>
            </a:pPr>
            <a:r>
              <a:rPr lang="ru-RU" sz="2800" b="1" spc="-5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2800" b="1" spc="-35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sz="2800" b="1" dirty="0" smtClean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lang="ru-RU" sz="2800" b="1" spc="5" dirty="0" smtClean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lang="ru-RU" sz="2800" b="1" spc="-20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sz="2800" b="1" spc="-5" dirty="0" smtClean="0">
                <a:solidFill>
                  <a:srgbClr val="002060"/>
                </a:solidFill>
                <a:latin typeface="Arial"/>
                <a:cs typeface="Arial"/>
              </a:rPr>
              <a:t>еги</a:t>
            </a:r>
            <a:r>
              <a:rPr lang="ru-RU" sz="2800" b="1" spc="5" dirty="0" smtClean="0">
                <a:solidFill>
                  <a:srgbClr val="002060"/>
                </a:solidFill>
                <a:latin typeface="Arial"/>
                <a:cs typeface="Arial"/>
              </a:rPr>
              <a:t>ч</a:t>
            </a:r>
            <a:r>
              <a:rPr lang="ru-RU" sz="2800" b="1" spc="-30" dirty="0" smtClean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lang="ru-RU" sz="2800" b="1" spc="-5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2800" b="1" spc="5" dirty="0" smtClean="0">
                <a:solidFill>
                  <a:srgbClr val="002060"/>
                </a:solidFill>
                <a:latin typeface="Arial"/>
                <a:cs typeface="Arial"/>
              </a:rPr>
              <a:t>к</a:t>
            </a:r>
            <a:r>
              <a:rPr lang="ru-RU" sz="2800" b="1" dirty="0" smtClean="0">
                <a:solidFill>
                  <a:srgbClr val="002060"/>
                </a:solidFill>
                <a:latin typeface="Arial"/>
                <a:cs typeface="Arial"/>
              </a:rPr>
              <a:t>ие</a:t>
            </a:r>
          </a:p>
          <a:p>
            <a:pPr marL="282575" marR="5080" indent="-270510" algn="ctr">
              <a:lnSpc>
                <a:spcPts val="1939"/>
              </a:lnSpc>
              <a:spcBef>
                <a:spcPts val="345"/>
              </a:spcBef>
            </a:pPr>
            <a:r>
              <a:rPr lang="ru-RU" sz="2800" b="1" spc="-5" dirty="0" smtClean="0">
                <a:solidFill>
                  <a:srgbClr val="002060"/>
                </a:solidFill>
                <a:latin typeface="Arial"/>
                <a:cs typeface="Arial"/>
              </a:rPr>
              <a:t>намерения</a:t>
            </a:r>
            <a:endParaRPr lang="ru-RU" sz="2800" dirty="0">
              <a:solidFill>
                <a:srgbClr val="00206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26269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2" y="3910797"/>
            <a:ext cx="3670300" cy="2947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ject 3"/>
          <p:cNvSpPr/>
          <p:nvPr/>
        </p:nvSpPr>
        <p:spPr>
          <a:xfrm>
            <a:off x="2051686" y="1772794"/>
            <a:ext cx="2304415" cy="2592705"/>
          </a:xfrm>
          <a:custGeom>
            <a:avLst/>
            <a:gdLst/>
            <a:ahLst/>
            <a:cxnLst/>
            <a:rect l="l" t="t" r="r" b="b"/>
            <a:pathLst>
              <a:path w="2304415" h="2592704">
                <a:moveTo>
                  <a:pt x="1920239" y="0"/>
                </a:moveTo>
                <a:lnTo>
                  <a:pt x="384047" y="0"/>
                </a:lnTo>
                <a:lnTo>
                  <a:pt x="335876" y="2992"/>
                </a:lnTo>
                <a:lnTo>
                  <a:pt x="289489" y="11730"/>
                </a:lnTo>
                <a:lnTo>
                  <a:pt x="245248" y="25852"/>
                </a:lnTo>
                <a:lnTo>
                  <a:pt x="203511" y="44999"/>
                </a:lnTo>
                <a:lnTo>
                  <a:pt x="164639" y="68812"/>
                </a:lnTo>
                <a:lnTo>
                  <a:pt x="128991" y="96929"/>
                </a:lnTo>
                <a:lnTo>
                  <a:pt x="96929" y="128991"/>
                </a:lnTo>
                <a:lnTo>
                  <a:pt x="68812" y="164639"/>
                </a:lnTo>
                <a:lnTo>
                  <a:pt x="44999" y="203511"/>
                </a:lnTo>
                <a:lnTo>
                  <a:pt x="25852" y="245248"/>
                </a:lnTo>
                <a:lnTo>
                  <a:pt x="11730" y="289489"/>
                </a:lnTo>
                <a:lnTo>
                  <a:pt x="2992" y="335876"/>
                </a:lnTo>
                <a:lnTo>
                  <a:pt x="0" y="384048"/>
                </a:lnTo>
                <a:lnTo>
                  <a:pt x="0" y="2208276"/>
                </a:lnTo>
                <a:lnTo>
                  <a:pt x="2992" y="2256447"/>
                </a:lnTo>
                <a:lnTo>
                  <a:pt x="11730" y="2302834"/>
                </a:lnTo>
                <a:lnTo>
                  <a:pt x="25852" y="2347075"/>
                </a:lnTo>
                <a:lnTo>
                  <a:pt x="44999" y="2388812"/>
                </a:lnTo>
                <a:lnTo>
                  <a:pt x="68812" y="2427684"/>
                </a:lnTo>
                <a:lnTo>
                  <a:pt x="96929" y="2463332"/>
                </a:lnTo>
                <a:lnTo>
                  <a:pt x="128991" y="2495394"/>
                </a:lnTo>
                <a:lnTo>
                  <a:pt x="164639" y="2523511"/>
                </a:lnTo>
                <a:lnTo>
                  <a:pt x="203511" y="2547324"/>
                </a:lnTo>
                <a:lnTo>
                  <a:pt x="245248" y="2566471"/>
                </a:lnTo>
                <a:lnTo>
                  <a:pt x="289489" y="2580593"/>
                </a:lnTo>
                <a:lnTo>
                  <a:pt x="335876" y="2589331"/>
                </a:lnTo>
                <a:lnTo>
                  <a:pt x="384047" y="2592324"/>
                </a:lnTo>
                <a:lnTo>
                  <a:pt x="1920239" y="2592324"/>
                </a:lnTo>
                <a:lnTo>
                  <a:pt x="1968411" y="2589331"/>
                </a:lnTo>
                <a:lnTo>
                  <a:pt x="2014798" y="2580593"/>
                </a:lnTo>
                <a:lnTo>
                  <a:pt x="2059039" y="2566471"/>
                </a:lnTo>
                <a:lnTo>
                  <a:pt x="2100776" y="2547324"/>
                </a:lnTo>
                <a:lnTo>
                  <a:pt x="2139648" y="2523511"/>
                </a:lnTo>
                <a:lnTo>
                  <a:pt x="2175296" y="2495394"/>
                </a:lnTo>
                <a:lnTo>
                  <a:pt x="2207358" y="2463332"/>
                </a:lnTo>
                <a:lnTo>
                  <a:pt x="2235475" y="2427684"/>
                </a:lnTo>
                <a:lnTo>
                  <a:pt x="2259288" y="2388812"/>
                </a:lnTo>
                <a:lnTo>
                  <a:pt x="2278435" y="2347075"/>
                </a:lnTo>
                <a:lnTo>
                  <a:pt x="2292557" y="2302834"/>
                </a:lnTo>
                <a:lnTo>
                  <a:pt x="2301295" y="2256447"/>
                </a:lnTo>
                <a:lnTo>
                  <a:pt x="2304288" y="2208276"/>
                </a:lnTo>
                <a:lnTo>
                  <a:pt x="2304288" y="384048"/>
                </a:lnTo>
                <a:lnTo>
                  <a:pt x="2301295" y="335876"/>
                </a:lnTo>
                <a:lnTo>
                  <a:pt x="2292557" y="289489"/>
                </a:lnTo>
                <a:lnTo>
                  <a:pt x="2278435" y="245248"/>
                </a:lnTo>
                <a:lnTo>
                  <a:pt x="2259288" y="203511"/>
                </a:lnTo>
                <a:lnTo>
                  <a:pt x="2235475" y="164639"/>
                </a:lnTo>
                <a:lnTo>
                  <a:pt x="2207358" y="128991"/>
                </a:lnTo>
                <a:lnTo>
                  <a:pt x="2175296" y="96929"/>
                </a:lnTo>
                <a:lnTo>
                  <a:pt x="2139648" y="68812"/>
                </a:lnTo>
                <a:lnTo>
                  <a:pt x="2100776" y="44999"/>
                </a:lnTo>
                <a:lnTo>
                  <a:pt x="2059039" y="25852"/>
                </a:lnTo>
                <a:lnTo>
                  <a:pt x="2014798" y="11730"/>
                </a:lnTo>
                <a:lnTo>
                  <a:pt x="1968411" y="2992"/>
                </a:lnTo>
                <a:lnTo>
                  <a:pt x="1920239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051686" y="1772794"/>
            <a:ext cx="2304415" cy="2592705"/>
          </a:xfrm>
          <a:custGeom>
            <a:avLst/>
            <a:gdLst/>
            <a:ahLst/>
            <a:cxnLst/>
            <a:rect l="l" t="t" r="r" b="b"/>
            <a:pathLst>
              <a:path w="2304415" h="2592704">
                <a:moveTo>
                  <a:pt x="0" y="384048"/>
                </a:moveTo>
                <a:lnTo>
                  <a:pt x="2992" y="335876"/>
                </a:lnTo>
                <a:lnTo>
                  <a:pt x="11730" y="289489"/>
                </a:lnTo>
                <a:lnTo>
                  <a:pt x="25852" y="245248"/>
                </a:lnTo>
                <a:lnTo>
                  <a:pt x="44999" y="203511"/>
                </a:lnTo>
                <a:lnTo>
                  <a:pt x="68812" y="164639"/>
                </a:lnTo>
                <a:lnTo>
                  <a:pt x="96929" y="128991"/>
                </a:lnTo>
                <a:lnTo>
                  <a:pt x="128991" y="96929"/>
                </a:lnTo>
                <a:lnTo>
                  <a:pt x="164639" y="68812"/>
                </a:lnTo>
                <a:lnTo>
                  <a:pt x="203511" y="44999"/>
                </a:lnTo>
                <a:lnTo>
                  <a:pt x="245248" y="25852"/>
                </a:lnTo>
                <a:lnTo>
                  <a:pt x="289489" y="11730"/>
                </a:lnTo>
                <a:lnTo>
                  <a:pt x="335876" y="2992"/>
                </a:lnTo>
                <a:lnTo>
                  <a:pt x="384047" y="0"/>
                </a:lnTo>
                <a:lnTo>
                  <a:pt x="1920239" y="0"/>
                </a:lnTo>
                <a:lnTo>
                  <a:pt x="1968411" y="2992"/>
                </a:lnTo>
                <a:lnTo>
                  <a:pt x="2014798" y="11730"/>
                </a:lnTo>
                <a:lnTo>
                  <a:pt x="2059039" y="25852"/>
                </a:lnTo>
                <a:lnTo>
                  <a:pt x="2100776" y="44999"/>
                </a:lnTo>
                <a:lnTo>
                  <a:pt x="2139648" y="68812"/>
                </a:lnTo>
                <a:lnTo>
                  <a:pt x="2175296" y="96929"/>
                </a:lnTo>
                <a:lnTo>
                  <a:pt x="2207358" y="128991"/>
                </a:lnTo>
                <a:lnTo>
                  <a:pt x="2235475" y="164639"/>
                </a:lnTo>
                <a:lnTo>
                  <a:pt x="2259288" y="203511"/>
                </a:lnTo>
                <a:lnTo>
                  <a:pt x="2278435" y="245248"/>
                </a:lnTo>
                <a:lnTo>
                  <a:pt x="2292557" y="289489"/>
                </a:lnTo>
                <a:lnTo>
                  <a:pt x="2301295" y="335876"/>
                </a:lnTo>
                <a:lnTo>
                  <a:pt x="2304288" y="384048"/>
                </a:lnTo>
                <a:lnTo>
                  <a:pt x="2304288" y="2208276"/>
                </a:lnTo>
                <a:lnTo>
                  <a:pt x="2301295" y="2256447"/>
                </a:lnTo>
                <a:lnTo>
                  <a:pt x="2292557" y="2302834"/>
                </a:lnTo>
                <a:lnTo>
                  <a:pt x="2278435" y="2347075"/>
                </a:lnTo>
                <a:lnTo>
                  <a:pt x="2259288" y="2388812"/>
                </a:lnTo>
                <a:lnTo>
                  <a:pt x="2235475" y="2427684"/>
                </a:lnTo>
                <a:lnTo>
                  <a:pt x="2207358" y="2463332"/>
                </a:lnTo>
                <a:lnTo>
                  <a:pt x="2175296" y="2495394"/>
                </a:lnTo>
                <a:lnTo>
                  <a:pt x="2139648" y="2523511"/>
                </a:lnTo>
                <a:lnTo>
                  <a:pt x="2100776" y="2547324"/>
                </a:lnTo>
                <a:lnTo>
                  <a:pt x="2059039" y="2566471"/>
                </a:lnTo>
                <a:lnTo>
                  <a:pt x="2014798" y="2580593"/>
                </a:lnTo>
                <a:lnTo>
                  <a:pt x="1968411" y="2589331"/>
                </a:lnTo>
                <a:lnTo>
                  <a:pt x="1920239" y="2592324"/>
                </a:lnTo>
                <a:lnTo>
                  <a:pt x="384047" y="2592324"/>
                </a:lnTo>
                <a:lnTo>
                  <a:pt x="335876" y="2589331"/>
                </a:lnTo>
                <a:lnTo>
                  <a:pt x="289489" y="2580593"/>
                </a:lnTo>
                <a:lnTo>
                  <a:pt x="245248" y="2566471"/>
                </a:lnTo>
                <a:lnTo>
                  <a:pt x="203511" y="2547324"/>
                </a:lnTo>
                <a:lnTo>
                  <a:pt x="164639" y="2523511"/>
                </a:lnTo>
                <a:lnTo>
                  <a:pt x="128991" y="2495394"/>
                </a:lnTo>
                <a:lnTo>
                  <a:pt x="96929" y="2463332"/>
                </a:lnTo>
                <a:lnTo>
                  <a:pt x="68812" y="2427684"/>
                </a:lnTo>
                <a:lnTo>
                  <a:pt x="44999" y="2388812"/>
                </a:lnTo>
                <a:lnTo>
                  <a:pt x="25852" y="2347075"/>
                </a:lnTo>
                <a:lnTo>
                  <a:pt x="11730" y="2302834"/>
                </a:lnTo>
                <a:lnTo>
                  <a:pt x="2992" y="2256447"/>
                </a:lnTo>
                <a:lnTo>
                  <a:pt x="0" y="2208276"/>
                </a:lnTo>
                <a:lnTo>
                  <a:pt x="0" y="384048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318385" y="2564637"/>
            <a:ext cx="1771650" cy="100989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95"/>
              </a:spcBef>
            </a:pPr>
            <a:r>
              <a:rPr lang="ru-RU" sz="1600" b="1" spc="-20" dirty="0" smtClean="0">
                <a:solidFill>
                  <a:srgbClr val="002060"/>
                </a:solidFill>
                <a:latin typeface="Arial"/>
                <a:cs typeface="Arial"/>
              </a:rPr>
              <a:t>Почему</a:t>
            </a:r>
            <a:r>
              <a:rPr sz="1600" b="1" spc="-20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1600" b="1" spc="-15" dirty="0" smtClean="0">
                <a:solidFill>
                  <a:srgbClr val="002060"/>
                </a:solidFill>
                <a:latin typeface="Arial"/>
                <a:cs typeface="Arial"/>
              </a:rPr>
              <a:t>важно</a:t>
            </a:r>
            <a:r>
              <a:rPr sz="1600" b="1" spc="-15" dirty="0" smtClean="0">
                <a:solidFill>
                  <a:srgbClr val="002060"/>
                </a:solidFill>
                <a:latin typeface="Arial"/>
                <a:cs typeface="Arial"/>
              </a:rPr>
              <a:t>  </a:t>
            </a:r>
            <a:r>
              <a:rPr lang="ru-RU" sz="1600" b="1" spc="-10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1600" b="1" spc="-35" dirty="0" smtClean="0">
                <a:solidFill>
                  <a:srgbClr val="002060"/>
                </a:solidFill>
                <a:latin typeface="Arial"/>
                <a:cs typeface="Arial"/>
              </a:rPr>
              <a:t>ф</a:t>
            </a:r>
            <a:r>
              <a:rPr lang="ru-RU" sz="1600" b="1" spc="-5" dirty="0" smtClean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lang="ru-RU" sz="1600" b="1" spc="-40" dirty="0" smtClean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lang="ru-RU" sz="1600" b="1" spc="-25" dirty="0" smtClean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lang="ru-RU" sz="1600" b="1" spc="-65" dirty="0" smtClean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lang="ru-RU" sz="1600" b="1" spc="-5" dirty="0" smtClean="0">
                <a:solidFill>
                  <a:srgbClr val="002060"/>
                </a:solidFill>
                <a:latin typeface="Arial"/>
                <a:cs typeface="Arial"/>
              </a:rPr>
              <a:t>лир</a:t>
            </a:r>
            <a:r>
              <a:rPr lang="ru-RU" sz="1600" b="1" dirty="0" smtClean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lang="ru-RU" sz="1600" b="1" spc="-30" dirty="0" smtClean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lang="ru-RU" sz="1600" b="1" spc="5" dirty="0" smtClean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lang="ru-RU" sz="1600" b="1" spc="-5" dirty="0" smtClean="0">
                <a:solidFill>
                  <a:srgbClr val="002060"/>
                </a:solidFill>
                <a:latin typeface="Arial"/>
                <a:cs typeface="Arial"/>
              </a:rPr>
              <a:t>ть</a:t>
            </a:r>
          </a:p>
          <a:p>
            <a:pPr marL="12700" marR="5080" indent="635" algn="ctr">
              <a:lnSpc>
                <a:spcPct val="100000"/>
              </a:lnSpc>
              <a:spcBef>
                <a:spcPts val="95"/>
              </a:spcBef>
            </a:pPr>
            <a:r>
              <a:rPr lang="ru-RU" sz="1600" b="1" spc="-5" dirty="0" smtClean="0">
                <a:solidFill>
                  <a:srgbClr val="002060"/>
                </a:solidFill>
                <a:latin typeface="Arial"/>
                <a:cs typeface="Arial"/>
              </a:rPr>
              <a:t>внутренние проблемы?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211955" y="3645029"/>
            <a:ext cx="4608830" cy="936625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211955" y="3645029"/>
            <a:ext cx="4608830" cy="936625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0" y="155956"/>
                </a:moveTo>
                <a:lnTo>
                  <a:pt x="7954" y="106671"/>
                </a:lnTo>
                <a:lnTo>
                  <a:pt x="30106" y="63861"/>
                </a:lnTo>
                <a:lnTo>
                  <a:pt x="63889" y="30097"/>
                </a:lnTo>
                <a:lnTo>
                  <a:pt x="106736" y="7953"/>
                </a:lnTo>
                <a:lnTo>
                  <a:pt x="156083" y="0"/>
                </a:lnTo>
                <a:lnTo>
                  <a:pt x="4452493" y="0"/>
                </a:lnTo>
                <a:lnTo>
                  <a:pt x="4501839" y="7953"/>
                </a:lnTo>
                <a:lnTo>
                  <a:pt x="4544686" y="30097"/>
                </a:lnTo>
                <a:lnTo>
                  <a:pt x="4578469" y="63861"/>
                </a:lnTo>
                <a:lnTo>
                  <a:pt x="4600621" y="106671"/>
                </a:lnTo>
                <a:lnTo>
                  <a:pt x="4608576" y="155956"/>
                </a:lnTo>
                <a:lnTo>
                  <a:pt x="4608576" y="780034"/>
                </a:lnTo>
                <a:lnTo>
                  <a:pt x="4600621" y="829380"/>
                </a:lnTo>
                <a:lnTo>
                  <a:pt x="4578469" y="872227"/>
                </a:lnTo>
                <a:lnTo>
                  <a:pt x="4544686" y="906010"/>
                </a:lnTo>
                <a:lnTo>
                  <a:pt x="4501839" y="928162"/>
                </a:lnTo>
                <a:lnTo>
                  <a:pt x="4452493" y="936117"/>
                </a:lnTo>
                <a:lnTo>
                  <a:pt x="156083" y="936117"/>
                </a:lnTo>
                <a:lnTo>
                  <a:pt x="106736" y="928162"/>
                </a:lnTo>
                <a:lnTo>
                  <a:pt x="63889" y="906010"/>
                </a:lnTo>
                <a:lnTo>
                  <a:pt x="30106" y="872227"/>
                </a:lnTo>
                <a:lnTo>
                  <a:pt x="7954" y="829380"/>
                </a:lnTo>
                <a:lnTo>
                  <a:pt x="0" y="780034"/>
                </a:lnTo>
                <a:lnTo>
                  <a:pt x="0" y="155956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392295" y="3852748"/>
            <a:ext cx="4250690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lang="ru-RU" sz="1600" b="1" spc="-15" dirty="0" smtClean="0">
                <a:solidFill>
                  <a:srgbClr val="FFFFFF"/>
                </a:solidFill>
                <a:latin typeface="Arial"/>
                <a:cs typeface="Arial"/>
              </a:rPr>
              <a:t>Честное </a:t>
            </a:r>
            <a:r>
              <a:rPr lang="ru-RU"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обсуждение</a:t>
            </a:r>
            <a:r>
              <a:rPr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проблем</a:t>
            </a:r>
            <a:r>
              <a:rPr sz="1600" b="1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формирует</a:t>
            </a:r>
            <a:endParaRPr sz="1600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понимание</a:t>
            </a:r>
            <a:r>
              <a:rPr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необходимости</a:t>
            </a:r>
            <a:r>
              <a:rPr sz="1600" b="1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изменений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211955" y="2564894"/>
            <a:ext cx="4608830" cy="936625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4"/>
                </a:lnTo>
                <a:lnTo>
                  <a:pt x="63889" y="30106"/>
                </a:lnTo>
                <a:lnTo>
                  <a:pt x="30106" y="63889"/>
                </a:lnTo>
                <a:lnTo>
                  <a:pt x="7954" y="106736"/>
                </a:lnTo>
                <a:lnTo>
                  <a:pt x="0" y="156083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6083"/>
                </a:lnTo>
                <a:lnTo>
                  <a:pt x="4600621" y="106736"/>
                </a:lnTo>
                <a:lnTo>
                  <a:pt x="4578469" y="63889"/>
                </a:lnTo>
                <a:lnTo>
                  <a:pt x="4544686" y="30106"/>
                </a:lnTo>
                <a:lnTo>
                  <a:pt x="4501839" y="7954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211955" y="2564894"/>
            <a:ext cx="4608830" cy="936625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0" y="156083"/>
                </a:moveTo>
                <a:lnTo>
                  <a:pt x="7954" y="106736"/>
                </a:lnTo>
                <a:lnTo>
                  <a:pt x="30106" y="63889"/>
                </a:lnTo>
                <a:lnTo>
                  <a:pt x="63889" y="30106"/>
                </a:lnTo>
                <a:lnTo>
                  <a:pt x="106736" y="7954"/>
                </a:lnTo>
                <a:lnTo>
                  <a:pt x="156083" y="0"/>
                </a:lnTo>
                <a:lnTo>
                  <a:pt x="4452493" y="0"/>
                </a:lnTo>
                <a:lnTo>
                  <a:pt x="4501839" y="7954"/>
                </a:lnTo>
                <a:lnTo>
                  <a:pt x="4544686" y="30106"/>
                </a:lnTo>
                <a:lnTo>
                  <a:pt x="4578469" y="63889"/>
                </a:lnTo>
                <a:lnTo>
                  <a:pt x="4600621" y="106736"/>
                </a:lnTo>
                <a:lnTo>
                  <a:pt x="4608576" y="156083"/>
                </a:lnTo>
                <a:lnTo>
                  <a:pt x="4608576" y="780034"/>
                </a:lnTo>
                <a:lnTo>
                  <a:pt x="4600621" y="829380"/>
                </a:lnTo>
                <a:lnTo>
                  <a:pt x="4578469" y="872227"/>
                </a:lnTo>
                <a:lnTo>
                  <a:pt x="4544686" y="906010"/>
                </a:lnTo>
                <a:lnTo>
                  <a:pt x="4501839" y="928162"/>
                </a:lnTo>
                <a:lnTo>
                  <a:pt x="4452493" y="936117"/>
                </a:lnTo>
                <a:lnTo>
                  <a:pt x="156083" y="936117"/>
                </a:lnTo>
                <a:lnTo>
                  <a:pt x="106736" y="928162"/>
                </a:lnTo>
                <a:lnTo>
                  <a:pt x="63889" y="906010"/>
                </a:lnTo>
                <a:lnTo>
                  <a:pt x="30106" y="872227"/>
                </a:lnTo>
                <a:lnTo>
                  <a:pt x="7954" y="829380"/>
                </a:lnTo>
                <a:lnTo>
                  <a:pt x="0" y="780034"/>
                </a:lnTo>
                <a:lnTo>
                  <a:pt x="0" y="156083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363339" y="2894457"/>
            <a:ext cx="4304030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ru-RU" sz="1600" b="1" spc="-15" dirty="0" smtClean="0">
                <a:solidFill>
                  <a:srgbClr val="FFFFFF"/>
                </a:solidFill>
                <a:latin typeface="Arial"/>
                <a:cs typeface="Arial"/>
              </a:rPr>
              <a:t>Определяются </a:t>
            </a:r>
            <a:r>
              <a:rPr sz="1600" b="1" spc="-1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критерии 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успеха</a:t>
            </a:r>
            <a:r>
              <a:rPr sz="1600" b="1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стратегии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211955" y="1484759"/>
            <a:ext cx="4608830" cy="936625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4"/>
                </a:lnTo>
                <a:lnTo>
                  <a:pt x="63889" y="30106"/>
                </a:lnTo>
                <a:lnTo>
                  <a:pt x="30106" y="63889"/>
                </a:lnTo>
                <a:lnTo>
                  <a:pt x="7954" y="106736"/>
                </a:lnTo>
                <a:lnTo>
                  <a:pt x="0" y="156082"/>
                </a:lnTo>
                <a:lnTo>
                  <a:pt x="0" y="780160"/>
                </a:lnTo>
                <a:lnTo>
                  <a:pt x="7954" y="829445"/>
                </a:lnTo>
                <a:lnTo>
                  <a:pt x="30106" y="872255"/>
                </a:lnTo>
                <a:lnTo>
                  <a:pt x="63889" y="906019"/>
                </a:lnTo>
                <a:lnTo>
                  <a:pt x="106736" y="928163"/>
                </a:lnTo>
                <a:lnTo>
                  <a:pt x="156083" y="936116"/>
                </a:lnTo>
                <a:lnTo>
                  <a:pt x="4452493" y="936116"/>
                </a:lnTo>
                <a:lnTo>
                  <a:pt x="4501839" y="928163"/>
                </a:lnTo>
                <a:lnTo>
                  <a:pt x="4544686" y="906019"/>
                </a:lnTo>
                <a:lnTo>
                  <a:pt x="4578469" y="872255"/>
                </a:lnTo>
                <a:lnTo>
                  <a:pt x="4600621" y="829445"/>
                </a:lnTo>
                <a:lnTo>
                  <a:pt x="4608576" y="780160"/>
                </a:lnTo>
                <a:lnTo>
                  <a:pt x="4608576" y="156082"/>
                </a:lnTo>
                <a:lnTo>
                  <a:pt x="4600621" y="106736"/>
                </a:lnTo>
                <a:lnTo>
                  <a:pt x="4578469" y="63889"/>
                </a:lnTo>
                <a:lnTo>
                  <a:pt x="4544686" y="30106"/>
                </a:lnTo>
                <a:lnTo>
                  <a:pt x="4501839" y="7954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211955" y="1484759"/>
            <a:ext cx="4608830" cy="936625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0" y="156082"/>
                </a:moveTo>
                <a:lnTo>
                  <a:pt x="7954" y="106736"/>
                </a:lnTo>
                <a:lnTo>
                  <a:pt x="30106" y="63889"/>
                </a:lnTo>
                <a:lnTo>
                  <a:pt x="63889" y="30106"/>
                </a:lnTo>
                <a:lnTo>
                  <a:pt x="106736" y="7954"/>
                </a:lnTo>
                <a:lnTo>
                  <a:pt x="156083" y="0"/>
                </a:lnTo>
                <a:lnTo>
                  <a:pt x="4452493" y="0"/>
                </a:lnTo>
                <a:lnTo>
                  <a:pt x="4501839" y="7954"/>
                </a:lnTo>
                <a:lnTo>
                  <a:pt x="4544686" y="30106"/>
                </a:lnTo>
                <a:lnTo>
                  <a:pt x="4578469" y="63889"/>
                </a:lnTo>
                <a:lnTo>
                  <a:pt x="4600621" y="106736"/>
                </a:lnTo>
                <a:lnTo>
                  <a:pt x="4608576" y="156082"/>
                </a:lnTo>
                <a:lnTo>
                  <a:pt x="4608576" y="780160"/>
                </a:lnTo>
                <a:lnTo>
                  <a:pt x="4600621" y="829445"/>
                </a:lnTo>
                <a:lnTo>
                  <a:pt x="4578469" y="872255"/>
                </a:lnTo>
                <a:lnTo>
                  <a:pt x="4544686" y="906019"/>
                </a:lnTo>
                <a:lnTo>
                  <a:pt x="4501839" y="928163"/>
                </a:lnTo>
                <a:lnTo>
                  <a:pt x="4452493" y="936116"/>
                </a:lnTo>
                <a:lnTo>
                  <a:pt x="156083" y="936116"/>
                </a:lnTo>
                <a:lnTo>
                  <a:pt x="106736" y="928163"/>
                </a:lnTo>
                <a:lnTo>
                  <a:pt x="63889" y="906019"/>
                </a:lnTo>
                <a:lnTo>
                  <a:pt x="30106" y="872255"/>
                </a:lnTo>
                <a:lnTo>
                  <a:pt x="7954" y="829445"/>
                </a:lnTo>
                <a:lnTo>
                  <a:pt x="0" y="780160"/>
                </a:lnTo>
                <a:lnTo>
                  <a:pt x="0" y="15608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876928" y="1692020"/>
            <a:ext cx="328231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9539" marR="5080" indent="-117475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Стратегические 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проблемы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дают 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направления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поиска</a:t>
            </a:r>
            <a:r>
              <a:rPr sz="16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решений</a:t>
            </a:r>
            <a:endParaRPr sz="1600">
              <a:latin typeface="Arial"/>
              <a:cs typeface="Arial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Определите внутренние ограничения</a:t>
            </a:r>
            <a:endParaRPr lang="ru-RU" sz="3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9" grpId="0" animBg="1"/>
      <p:bldP spid="11" grpId="0"/>
      <p:bldP spid="12" grpId="0" animBg="1"/>
      <p:bldP spid="14" grpId="0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7" y="953339"/>
            <a:ext cx="4108627" cy="3010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ject 3"/>
          <p:cNvSpPr/>
          <p:nvPr/>
        </p:nvSpPr>
        <p:spPr>
          <a:xfrm>
            <a:off x="775971" y="5513146"/>
            <a:ext cx="4104640" cy="1224280"/>
          </a:xfrm>
          <a:custGeom>
            <a:avLst/>
            <a:gdLst/>
            <a:ahLst/>
            <a:cxnLst/>
            <a:rect l="l" t="t" r="r" b="b"/>
            <a:pathLst>
              <a:path w="4104640" h="1224279">
                <a:moveTo>
                  <a:pt x="3900488" y="0"/>
                </a:moveTo>
                <a:lnTo>
                  <a:pt x="204026" y="0"/>
                </a:lnTo>
                <a:lnTo>
                  <a:pt x="157243" y="5386"/>
                </a:lnTo>
                <a:lnTo>
                  <a:pt x="114298" y="20731"/>
                </a:lnTo>
                <a:lnTo>
                  <a:pt x="76415" y="44809"/>
                </a:lnTo>
                <a:lnTo>
                  <a:pt x="44820" y="76399"/>
                </a:lnTo>
                <a:lnTo>
                  <a:pt x="20736" y="114276"/>
                </a:lnTo>
                <a:lnTo>
                  <a:pt x="5388" y="157218"/>
                </a:lnTo>
                <a:lnTo>
                  <a:pt x="0" y="204000"/>
                </a:lnTo>
                <a:lnTo>
                  <a:pt x="0" y="1020076"/>
                </a:lnTo>
                <a:lnTo>
                  <a:pt x="5388" y="1066860"/>
                </a:lnTo>
                <a:lnTo>
                  <a:pt x="20736" y="1109805"/>
                </a:lnTo>
                <a:lnTo>
                  <a:pt x="44820" y="1147688"/>
                </a:lnTo>
                <a:lnTo>
                  <a:pt x="76415" y="1179284"/>
                </a:lnTo>
                <a:lnTo>
                  <a:pt x="114298" y="1203369"/>
                </a:lnTo>
                <a:lnTo>
                  <a:pt x="157243" y="1218717"/>
                </a:lnTo>
                <a:lnTo>
                  <a:pt x="204026" y="1224106"/>
                </a:lnTo>
                <a:lnTo>
                  <a:pt x="3900488" y="1224106"/>
                </a:lnTo>
                <a:lnTo>
                  <a:pt x="3947256" y="1218717"/>
                </a:lnTo>
                <a:lnTo>
                  <a:pt x="3990187" y="1203369"/>
                </a:lnTo>
                <a:lnTo>
                  <a:pt x="4028058" y="1179284"/>
                </a:lnTo>
                <a:lnTo>
                  <a:pt x="4059643" y="1147688"/>
                </a:lnTo>
                <a:lnTo>
                  <a:pt x="4083720" y="1109805"/>
                </a:lnTo>
                <a:lnTo>
                  <a:pt x="4099064" y="1066860"/>
                </a:lnTo>
                <a:lnTo>
                  <a:pt x="4104450" y="1020076"/>
                </a:lnTo>
                <a:lnTo>
                  <a:pt x="4104450" y="204000"/>
                </a:lnTo>
                <a:lnTo>
                  <a:pt x="4099064" y="157218"/>
                </a:lnTo>
                <a:lnTo>
                  <a:pt x="4083720" y="114276"/>
                </a:lnTo>
                <a:lnTo>
                  <a:pt x="4059643" y="76399"/>
                </a:lnTo>
                <a:lnTo>
                  <a:pt x="4028058" y="44809"/>
                </a:lnTo>
                <a:lnTo>
                  <a:pt x="3990187" y="20731"/>
                </a:lnTo>
                <a:lnTo>
                  <a:pt x="3947256" y="5386"/>
                </a:lnTo>
                <a:lnTo>
                  <a:pt x="3900488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069341" y="5724122"/>
            <a:ext cx="3517900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Провести </a:t>
            </a: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мозговую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осаду:</a:t>
            </a:r>
            <a:r>
              <a:rPr sz="1400" b="1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«Какие</a:t>
            </a:r>
            <a:endParaRPr sz="1400" dirty="0">
              <a:latin typeface="Arial"/>
              <a:cs typeface="Arial"/>
            </a:endParaRPr>
          </a:p>
          <a:p>
            <a:pPr marL="12065" marR="5080" algn="ctr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внутренние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ограничения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препятствуют 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функционированию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и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развитию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нашей 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компании?»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362200" y="4432630"/>
            <a:ext cx="4104640" cy="1224280"/>
          </a:xfrm>
          <a:custGeom>
            <a:avLst/>
            <a:gdLst/>
            <a:ahLst/>
            <a:cxnLst/>
            <a:rect l="l" t="t" r="r" b="b"/>
            <a:pathLst>
              <a:path w="4104640" h="1224279">
                <a:moveTo>
                  <a:pt x="3900424" y="0"/>
                </a:moveTo>
                <a:lnTo>
                  <a:pt x="204088" y="0"/>
                </a:lnTo>
                <a:lnTo>
                  <a:pt x="157314" y="5386"/>
                </a:lnTo>
                <a:lnTo>
                  <a:pt x="114364" y="20730"/>
                </a:lnTo>
                <a:lnTo>
                  <a:pt x="76469" y="44806"/>
                </a:lnTo>
                <a:lnTo>
                  <a:pt x="44856" y="76392"/>
                </a:lnTo>
                <a:lnTo>
                  <a:pt x="20755" y="114262"/>
                </a:lnTo>
                <a:lnTo>
                  <a:pt x="5393" y="157194"/>
                </a:lnTo>
                <a:lnTo>
                  <a:pt x="0" y="203962"/>
                </a:lnTo>
                <a:lnTo>
                  <a:pt x="0" y="1020064"/>
                </a:lnTo>
                <a:lnTo>
                  <a:pt x="5393" y="1066837"/>
                </a:lnTo>
                <a:lnTo>
                  <a:pt x="20755" y="1109783"/>
                </a:lnTo>
                <a:lnTo>
                  <a:pt x="44856" y="1147673"/>
                </a:lnTo>
                <a:lnTo>
                  <a:pt x="76469" y="1179280"/>
                </a:lnTo>
                <a:lnTo>
                  <a:pt x="114364" y="1203377"/>
                </a:lnTo>
                <a:lnTo>
                  <a:pt x="157314" y="1218735"/>
                </a:lnTo>
                <a:lnTo>
                  <a:pt x="204088" y="1224127"/>
                </a:lnTo>
                <a:lnTo>
                  <a:pt x="3900424" y="1224127"/>
                </a:lnTo>
                <a:lnTo>
                  <a:pt x="3947238" y="1218735"/>
                </a:lnTo>
                <a:lnTo>
                  <a:pt x="3990203" y="1203377"/>
                </a:lnTo>
                <a:lnTo>
                  <a:pt x="4028096" y="1179280"/>
                </a:lnTo>
                <a:lnTo>
                  <a:pt x="4059696" y="1147673"/>
                </a:lnTo>
                <a:lnTo>
                  <a:pt x="4083779" y="1109783"/>
                </a:lnTo>
                <a:lnTo>
                  <a:pt x="4099126" y="1066837"/>
                </a:lnTo>
                <a:lnTo>
                  <a:pt x="4104513" y="1020064"/>
                </a:lnTo>
                <a:lnTo>
                  <a:pt x="4104513" y="203962"/>
                </a:lnTo>
                <a:lnTo>
                  <a:pt x="4099126" y="157194"/>
                </a:lnTo>
                <a:lnTo>
                  <a:pt x="4083779" y="114262"/>
                </a:lnTo>
                <a:lnTo>
                  <a:pt x="4059696" y="76392"/>
                </a:lnTo>
                <a:lnTo>
                  <a:pt x="4028096" y="44806"/>
                </a:lnTo>
                <a:lnTo>
                  <a:pt x="3990203" y="20730"/>
                </a:lnTo>
                <a:lnTo>
                  <a:pt x="3947238" y="5386"/>
                </a:lnTo>
                <a:lnTo>
                  <a:pt x="3900424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828290" y="4804506"/>
            <a:ext cx="3172460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Систематизировать </a:t>
            </a: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ответы,</a:t>
            </a:r>
            <a:r>
              <a:rPr sz="1400" b="1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убрать</a:t>
            </a:r>
            <a:endParaRPr sz="1400" dirty="0">
              <a:latin typeface="Arial"/>
              <a:cs typeface="Arial"/>
            </a:endParaRPr>
          </a:p>
          <a:p>
            <a:pPr marL="2540" algn="ctr">
              <a:lnSpc>
                <a:spcPct val="100000"/>
              </a:lnSpc>
            </a:pP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повторы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419856" y="3356990"/>
            <a:ext cx="4104640" cy="1224280"/>
          </a:xfrm>
          <a:custGeom>
            <a:avLst/>
            <a:gdLst/>
            <a:ahLst/>
            <a:cxnLst/>
            <a:rect l="l" t="t" r="r" b="b"/>
            <a:pathLst>
              <a:path w="4104640" h="1224279">
                <a:moveTo>
                  <a:pt x="3900424" y="0"/>
                </a:moveTo>
                <a:lnTo>
                  <a:pt x="204089" y="0"/>
                </a:lnTo>
                <a:lnTo>
                  <a:pt x="157274" y="5386"/>
                </a:lnTo>
                <a:lnTo>
                  <a:pt x="114309" y="20733"/>
                </a:lnTo>
                <a:lnTo>
                  <a:pt x="76416" y="44816"/>
                </a:lnTo>
                <a:lnTo>
                  <a:pt x="44816" y="76416"/>
                </a:lnTo>
                <a:lnTo>
                  <a:pt x="20733" y="114309"/>
                </a:lnTo>
                <a:lnTo>
                  <a:pt x="5386" y="157274"/>
                </a:lnTo>
                <a:lnTo>
                  <a:pt x="0" y="204088"/>
                </a:lnTo>
                <a:lnTo>
                  <a:pt x="0" y="1020064"/>
                </a:lnTo>
                <a:lnTo>
                  <a:pt x="5386" y="1066878"/>
                </a:lnTo>
                <a:lnTo>
                  <a:pt x="20733" y="1109843"/>
                </a:lnTo>
                <a:lnTo>
                  <a:pt x="44816" y="1147736"/>
                </a:lnTo>
                <a:lnTo>
                  <a:pt x="76416" y="1179336"/>
                </a:lnTo>
                <a:lnTo>
                  <a:pt x="114309" y="1203419"/>
                </a:lnTo>
                <a:lnTo>
                  <a:pt x="157274" y="1218766"/>
                </a:lnTo>
                <a:lnTo>
                  <a:pt x="204089" y="1224153"/>
                </a:lnTo>
                <a:lnTo>
                  <a:pt x="3900424" y="1224153"/>
                </a:lnTo>
                <a:lnTo>
                  <a:pt x="3947198" y="1218766"/>
                </a:lnTo>
                <a:lnTo>
                  <a:pt x="3990148" y="1203419"/>
                </a:lnTo>
                <a:lnTo>
                  <a:pt x="4028043" y="1179336"/>
                </a:lnTo>
                <a:lnTo>
                  <a:pt x="4059656" y="1147736"/>
                </a:lnTo>
                <a:lnTo>
                  <a:pt x="4083757" y="1109843"/>
                </a:lnTo>
                <a:lnTo>
                  <a:pt x="4099119" y="1066878"/>
                </a:lnTo>
                <a:lnTo>
                  <a:pt x="4104513" y="1020064"/>
                </a:lnTo>
                <a:lnTo>
                  <a:pt x="4104513" y="204088"/>
                </a:lnTo>
                <a:lnTo>
                  <a:pt x="4099119" y="157274"/>
                </a:lnTo>
                <a:lnTo>
                  <a:pt x="4083757" y="114309"/>
                </a:lnTo>
                <a:lnTo>
                  <a:pt x="4059656" y="76416"/>
                </a:lnTo>
                <a:lnTo>
                  <a:pt x="4028043" y="44816"/>
                </a:lnTo>
                <a:lnTo>
                  <a:pt x="3990148" y="20733"/>
                </a:lnTo>
                <a:lnTo>
                  <a:pt x="3947198" y="5386"/>
                </a:lnTo>
                <a:lnTo>
                  <a:pt x="3900424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19856" y="3356990"/>
            <a:ext cx="4104640" cy="1224280"/>
          </a:xfrm>
          <a:custGeom>
            <a:avLst/>
            <a:gdLst/>
            <a:ahLst/>
            <a:cxnLst/>
            <a:rect l="l" t="t" r="r" b="b"/>
            <a:pathLst>
              <a:path w="4104640" h="1224279">
                <a:moveTo>
                  <a:pt x="0" y="204088"/>
                </a:moveTo>
                <a:lnTo>
                  <a:pt x="5386" y="157274"/>
                </a:lnTo>
                <a:lnTo>
                  <a:pt x="20733" y="114309"/>
                </a:lnTo>
                <a:lnTo>
                  <a:pt x="44816" y="76416"/>
                </a:lnTo>
                <a:lnTo>
                  <a:pt x="76416" y="44816"/>
                </a:lnTo>
                <a:lnTo>
                  <a:pt x="114309" y="20733"/>
                </a:lnTo>
                <a:lnTo>
                  <a:pt x="157274" y="5386"/>
                </a:lnTo>
                <a:lnTo>
                  <a:pt x="204089" y="0"/>
                </a:lnTo>
                <a:lnTo>
                  <a:pt x="3900424" y="0"/>
                </a:lnTo>
                <a:lnTo>
                  <a:pt x="3947198" y="5386"/>
                </a:lnTo>
                <a:lnTo>
                  <a:pt x="3990148" y="20733"/>
                </a:lnTo>
                <a:lnTo>
                  <a:pt x="4028043" y="44816"/>
                </a:lnTo>
                <a:lnTo>
                  <a:pt x="4059656" y="76416"/>
                </a:lnTo>
                <a:lnTo>
                  <a:pt x="4083757" y="114309"/>
                </a:lnTo>
                <a:lnTo>
                  <a:pt x="4099119" y="157274"/>
                </a:lnTo>
                <a:lnTo>
                  <a:pt x="4104513" y="204088"/>
                </a:lnTo>
                <a:lnTo>
                  <a:pt x="4104513" y="1020064"/>
                </a:lnTo>
                <a:lnTo>
                  <a:pt x="4099119" y="1066878"/>
                </a:lnTo>
                <a:lnTo>
                  <a:pt x="4083757" y="1109843"/>
                </a:lnTo>
                <a:lnTo>
                  <a:pt x="4059656" y="1147736"/>
                </a:lnTo>
                <a:lnTo>
                  <a:pt x="4028043" y="1179336"/>
                </a:lnTo>
                <a:lnTo>
                  <a:pt x="3990148" y="1203419"/>
                </a:lnTo>
                <a:lnTo>
                  <a:pt x="3947198" y="1218766"/>
                </a:lnTo>
                <a:lnTo>
                  <a:pt x="3900424" y="1224153"/>
                </a:lnTo>
                <a:lnTo>
                  <a:pt x="204089" y="1224153"/>
                </a:lnTo>
                <a:lnTo>
                  <a:pt x="157274" y="1218766"/>
                </a:lnTo>
                <a:lnTo>
                  <a:pt x="114309" y="1203419"/>
                </a:lnTo>
                <a:lnTo>
                  <a:pt x="76416" y="1179336"/>
                </a:lnTo>
                <a:lnTo>
                  <a:pt x="44816" y="1147736"/>
                </a:lnTo>
                <a:lnTo>
                  <a:pt x="20733" y="1109843"/>
                </a:lnTo>
                <a:lnTo>
                  <a:pt x="5386" y="1066878"/>
                </a:lnTo>
                <a:lnTo>
                  <a:pt x="0" y="1020064"/>
                </a:lnTo>
                <a:lnTo>
                  <a:pt x="0" y="204088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604006" y="3631186"/>
            <a:ext cx="3736340" cy="659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1400" b="1" spc="-15" dirty="0" smtClean="0">
                <a:solidFill>
                  <a:srgbClr val="FFFFFF"/>
                </a:solidFill>
                <a:latin typeface="Arial"/>
                <a:cs typeface="Arial"/>
              </a:rPr>
              <a:t>Провести</a:t>
            </a:r>
            <a:r>
              <a:rPr sz="1400" b="1" spc="-1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обсуждение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проблем, </a:t>
            </a:r>
            <a:r>
              <a:rPr lang="ru-RU" sz="1400" b="1" spc="-5" dirty="0" smtClean="0">
                <a:solidFill>
                  <a:srgbClr val="FFFFFF"/>
                </a:solidFill>
                <a:latin typeface="Arial"/>
                <a:cs typeface="Arial"/>
              </a:rPr>
              <a:t>добиться</a:t>
            </a:r>
            <a:r>
              <a:rPr sz="1400" b="1" spc="-5" dirty="0" smtClean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lang="ru-RU" sz="1400" b="1" spc="-15" dirty="0" smtClean="0">
                <a:solidFill>
                  <a:srgbClr val="FFFFFF"/>
                </a:solidFill>
                <a:latin typeface="Arial"/>
                <a:cs typeface="Arial"/>
              </a:rPr>
              <a:t>точных формулировок</a:t>
            </a:r>
            <a:r>
              <a:rPr sz="1400" b="1" spc="-15" dirty="0" smtClean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сократить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список 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проблем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139946" y="2276855"/>
            <a:ext cx="4104640" cy="1224280"/>
          </a:xfrm>
          <a:custGeom>
            <a:avLst/>
            <a:gdLst/>
            <a:ahLst/>
            <a:cxnLst/>
            <a:rect l="l" t="t" r="r" b="b"/>
            <a:pathLst>
              <a:path w="4104640" h="1224279">
                <a:moveTo>
                  <a:pt x="3900424" y="0"/>
                </a:moveTo>
                <a:lnTo>
                  <a:pt x="204088" y="0"/>
                </a:lnTo>
                <a:lnTo>
                  <a:pt x="157274" y="5386"/>
                </a:lnTo>
                <a:lnTo>
                  <a:pt x="114309" y="20733"/>
                </a:lnTo>
                <a:lnTo>
                  <a:pt x="76416" y="44816"/>
                </a:lnTo>
                <a:lnTo>
                  <a:pt x="44816" y="76416"/>
                </a:lnTo>
                <a:lnTo>
                  <a:pt x="20733" y="114309"/>
                </a:lnTo>
                <a:lnTo>
                  <a:pt x="5386" y="157274"/>
                </a:lnTo>
                <a:lnTo>
                  <a:pt x="0" y="204089"/>
                </a:lnTo>
                <a:lnTo>
                  <a:pt x="0" y="1020064"/>
                </a:lnTo>
                <a:lnTo>
                  <a:pt x="5386" y="1066878"/>
                </a:lnTo>
                <a:lnTo>
                  <a:pt x="20733" y="1109843"/>
                </a:lnTo>
                <a:lnTo>
                  <a:pt x="44816" y="1147736"/>
                </a:lnTo>
                <a:lnTo>
                  <a:pt x="76416" y="1179336"/>
                </a:lnTo>
                <a:lnTo>
                  <a:pt x="114309" y="1203419"/>
                </a:lnTo>
                <a:lnTo>
                  <a:pt x="157274" y="1218766"/>
                </a:lnTo>
                <a:lnTo>
                  <a:pt x="204088" y="1224153"/>
                </a:lnTo>
                <a:lnTo>
                  <a:pt x="3900424" y="1224153"/>
                </a:lnTo>
                <a:lnTo>
                  <a:pt x="3947198" y="1218766"/>
                </a:lnTo>
                <a:lnTo>
                  <a:pt x="3990148" y="1203419"/>
                </a:lnTo>
                <a:lnTo>
                  <a:pt x="4028043" y="1179336"/>
                </a:lnTo>
                <a:lnTo>
                  <a:pt x="4059656" y="1147736"/>
                </a:lnTo>
                <a:lnTo>
                  <a:pt x="4083757" y="1109843"/>
                </a:lnTo>
                <a:lnTo>
                  <a:pt x="4099119" y="1066878"/>
                </a:lnTo>
                <a:lnTo>
                  <a:pt x="4104512" y="1020064"/>
                </a:lnTo>
                <a:lnTo>
                  <a:pt x="4104512" y="204089"/>
                </a:lnTo>
                <a:lnTo>
                  <a:pt x="4099119" y="157274"/>
                </a:lnTo>
                <a:lnTo>
                  <a:pt x="4083757" y="114309"/>
                </a:lnTo>
                <a:lnTo>
                  <a:pt x="4059656" y="76416"/>
                </a:lnTo>
                <a:lnTo>
                  <a:pt x="4028043" y="44816"/>
                </a:lnTo>
                <a:lnTo>
                  <a:pt x="3990148" y="20733"/>
                </a:lnTo>
                <a:lnTo>
                  <a:pt x="3947198" y="5386"/>
                </a:lnTo>
                <a:lnTo>
                  <a:pt x="3900424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139946" y="2276855"/>
            <a:ext cx="4104640" cy="1224280"/>
          </a:xfrm>
          <a:custGeom>
            <a:avLst/>
            <a:gdLst/>
            <a:ahLst/>
            <a:cxnLst/>
            <a:rect l="l" t="t" r="r" b="b"/>
            <a:pathLst>
              <a:path w="4104640" h="1224279">
                <a:moveTo>
                  <a:pt x="0" y="204089"/>
                </a:moveTo>
                <a:lnTo>
                  <a:pt x="5386" y="157274"/>
                </a:lnTo>
                <a:lnTo>
                  <a:pt x="20733" y="114309"/>
                </a:lnTo>
                <a:lnTo>
                  <a:pt x="44816" y="76416"/>
                </a:lnTo>
                <a:lnTo>
                  <a:pt x="76416" y="44816"/>
                </a:lnTo>
                <a:lnTo>
                  <a:pt x="114309" y="20733"/>
                </a:lnTo>
                <a:lnTo>
                  <a:pt x="157274" y="5386"/>
                </a:lnTo>
                <a:lnTo>
                  <a:pt x="204088" y="0"/>
                </a:lnTo>
                <a:lnTo>
                  <a:pt x="3900424" y="0"/>
                </a:lnTo>
                <a:lnTo>
                  <a:pt x="3947198" y="5386"/>
                </a:lnTo>
                <a:lnTo>
                  <a:pt x="3990148" y="20733"/>
                </a:lnTo>
                <a:lnTo>
                  <a:pt x="4028043" y="44816"/>
                </a:lnTo>
                <a:lnTo>
                  <a:pt x="4059656" y="76416"/>
                </a:lnTo>
                <a:lnTo>
                  <a:pt x="4083757" y="114309"/>
                </a:lnTo>
                <a:lnTo>
                  <a:pt x="4099119" y="157274"/>
                </a:lnTo>
                <a:lnTo>
                  <a:pt x="4104512" y="204089"/>
                </a:lnTo>
                <a:lnTo>
                  <a:pt x="4104512" y="1020064"/>
                </a:lnTo>
                <a:lnTo>
                  <a:pt x="4099119" y="1066878"/>
                </a:lnTo>
                <a:lnTo>
                  <a:pt x="4083757" y="1109843"/>
                </a:lnTo>
                <a:lnTo>
                  <a:pt x="4059656" y="1147736"/>
                </a:lnTo>
                <a:lnTo>
                  <a:pt x="4028043" y="1179336"/>
                </a:lnTo>
                <a:lnTo>
                  <a:pt x="3990148" y="1203419"/>
                </a:lnTo>
                <a:lnTo>
                  <a:pt x="3947198" y="1218766"/>
                </a:lnTo>
                <a:lnTo>
                  <a:pt x="3900424" y="1224153"/>
                </a:lnTo>
                <a:lnTo>
                  <a:pt x="204088" y="1224153"/>
                </a:lnTo>
                <a:lnTo>
                  <a:pt x="157274" y="1218766"/>
                </a:lnTo>
                <a:lnTo>
                  <a:pt x="114309" y="1203419"/>
                </a:lnTo>
                <a:lnTo>
                  <a:pt x="76416" y="1179336"/>
                </a:lnTo>
                <a:lnTo>
                  <a:pt x="44816" y="1147736"/>
                </a:lnTo>
                <a:lnTo>
                  <a:pt x="20733" y="1109843"/>
                </a:lnTo>
                <a:lnTo>
                  <a:pt x="5386" y="1066878"/>
                </a:lnTo>
                <a:lnTo>
                  <a:pt x="0" y="1020064"/>
                </a:lnTo>
                <a:lnTo>
                  <a:pt x="0" y="204089"/>
                </a:lnTo>
                <a:close/>
              </a:path>
            </a:pathLst>
          </a:custGeom>
          <a:ln w="952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808983" y="2657348"/>
            <a:ext cx="2768600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32105" marR="5080" indent="-320040">
              <a:lnSpc>
                <a:spcPct val="100000"/>
              </a:lnSpc>
              <a:spcBef>
                <a:spcPts val="105"/>
              </a:spcBef>
            </a:pP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Провести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оценку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значимости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и 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ранжирование</a:t>
            </a:r>
            <a:r>
              <a:rPr sz="1400" b="1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проблем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667504" y="1166875"/>
            <a:ext cx="4104640" cy="1224280"/>
          </a:xfrm>
          <a:custGeom>
            <a:avLst/>
            <a:gdLst/>
            <a:ahLst/>
            <a:cxnLst/>
            <a:rect l="l" t="t" r="r" b="b"/>
            <a:pathLst>
              <a:path w="4104640" h="1224280">
                <a:moveTo>
                  <a:pt x="3900423" y="0"/>
                </a:moveTo>
                <a:lnTo>
                  <a:pt x="203962" y="0"/>
                </a:lnTo>
                <a:lnTo>
                  <a:pt x="157194" y="5393"/>
                </a:lnTo>
                <a:lnTo>
                  <a:pt x="114262" y="20755"/>
                </a:lnTo>
                <a:lnTo>
                  <a:pt x="76392" y="44856"/>
                </a:lnTo>
                <a:lnTo>
                  <a:pt x="44806" y="76469"/>
                </a:lnTo>
                <a:lnTo>
                  <a:pt x="20730" y="114364"/>
                </a:lnTo>
                <a:lnTo>
                  <a:pt x="5386" y="157314"/>
                </a:lnTo>
                <a:lnTo>
                  <a:pt x="0" y="204088"/>
                </a:lnTo>
                <a:lnTo>
                  <a:pt x="0" y="1020190"/>
                </a:lnTo>
                <a:lnTo>
                  <a:pt x="5386" y="1066958"/>
                </a:lnTo>
                <a:lnTo>
                  <a:pt x="20730" y="1109890"/>
                </a:lnTo>
                <a:lnTo>
                  <a:pt x="44806" y="1147760"/>
                </a:lnTo>
                <a:lnTo>
                  <a:pt x="76392" y="1179346"/>
                </a:lnTo>
                <a:lnTo>
                  <a:pt x="114262" y="1203422"/>
                </a:lnTo>
                <a:lnTo>
                  <a:pt x="157194" y="1218766"/>
                </a:lnTo>
                <a:lnTo>
                  <a:pt x="203962" y="1224152"/>
                </a:lnTo>
                <a:lnTo>
                  <a:pt x="3900423" y="1224152"/>
                </a:lnTo>
                <a:lnTo>
                  <a:pt x="3947198" y="1218766"/>
                </a:lnTo>
                <a:lnTo>
                  <a:pt x="3990148" y="1203422"/>
                </a:lnTo>
                <a:lnTo>
                  <a:pt x="4028043" y="1179346"/>
                </a:lnTo>
                <a:lnTo>
                  <a:pt x="4059656" y="1147760"/>
                </a:lnTo>
                <a:lnTo>
                  <a:pt x="4083757" y="1109890"/>
                </a:lnTo>
                <a:lnTo>
                  <a:pt x="4099119" y="1066958"/>
                </a:lnTo>
                <a:lnTo>
                  <a:pt x="4104513" y="1020190"/>
                </a:lnTo>
                <a:lnTo>
                  <a:pt x="4104513" y="204088"/>
                </a:lnTo>
                <a:lnTo>
                  <a:pt x="4099119" y="157314"/>
                </a:lnTo>
                <a:lnTo>
                  <a:pt x="4083757" y="114364"/>
                </a:lnTo>
                <a:lnTo>
                  <a:pt x="4059656" y="76469"/>
                </a:lnTo>
                <a:lnTo>
                  <a:pt x="4028043" y="44856"/>
                </a:lnTo>
                <a:lnTo>
                  <a:pt x="3990148" y="20755"/>
                </a:lnTo>
                <a:lnTo>
                  <a:pt x="3947198" y="5393"/>
                </a:lnTo>
                <a:lnTo>
                  <a:pt x="3900423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193919" y="1683768"/>
            <a:ext cx="3439160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Построить </a:t>
            </a: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схему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проблемной</a:t>
            </a:r>
            <a:r>
              <a:rPr sz="14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области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629401" y="4724400"/>
            <a:ext cx="2142743" cy="2053336"/>
          </a:xfrm>
          <a:custGeom>
            <a:avLst/>
            <a:gdLst/>
            <a:ahLst/>
            <a:cxnLst/>
            <a:rect l="l" t="t" r="r" b="b"/>
            <a:pathLst>
              <a:path w="2304415" h="2232659">
                <a:moveTo>
                  <a:pt x="1932177" y="0"/>
                </a:moveTo>
                <a:lnTo>
                  <a:pt x="371982" y="0"/>
                </a:lnTo>
                <a:lnTo>
                  <a:pt x="325313" y="2897"/>
                </a:lnTo>
                <a:lnTo>
                  <a:pt x="280376" y="11357"/>
                </a:lnTo>
                <a:lnTo>
                  <a:pt x="237519" y="25033"/>
                </a:lnTo>
                <a:lnTo>
                  <a:pt x="197091" y="43574"/>
                </a:lnTo>
                <a:lnTo>
                  <a:pt x="159441" y="66634"/>
                </a:lnTo>
                <a:lnTo>
                  <a:pt x="124916" y="93864"/>
                </a:lnTo>
                <a:lnTo>
                  <a:pt x="93864" y="124916"/>
                </a:lnTo>
                <a:lnTo>
                  <a:pt x="66634" y="159441"/>
                </a:lnTo>
                <a:lnTo>
                  <a:pt x="43574" y="197091"/>
                </a:lnTo>
                <a:lnTo>
                  <a:pt x="25033" y="237519"/>
                </a:lnTo>
                <a:lnTo>
                  <a:pt x="11357" y="280376"/>
                </a:lnTo>
                <a:lnTo>
                  <a:pt x="2897" y="325313"/>
                </a:lnTo>
                <a:lnTo>
                  <a:pt x="0" y="371982"/>
                </a:lnTo>
                <a:lnTo>
                  <a:pt x="0" y="1860181"/>
                </a:lnTo>
                <a:lnTo>
                  <a:pt x="2897" y="1906850"/>
                </a:lnTo>
                <a:lnTo>
                  <a:pt x="11357" y="1951788"/>
                </a:lnTo>
                <a:lnTo>
                  <a:pt x="25033" y="1994649"/>
                </a:lnTo>
                <a:lnTo>
                  <a:pt x="43574" y="2035082"/>
                </a:lnTo>
                <a:lnTo>
                  <a:pt x="66634" y="2072740"/>
                </a:lnTo>
                <a:lnTo>
                  <a:pt x="93864" y="2107273"/>
                </a:lnTo>
                <a:lnTo>
                  <a:pt x="124916" y="2138333"/>
                </a:lnTo>
                <a:lnTo>
                  <a:pt x="159441" y="2165571"/>
                </a:lnTo>
                <a:lnTo>
                  <a:pt x="197091" y="2188639"/>
                </a:lnTo>
                <a:lnTo>
                  <a:pt x="237519" y="2207188"/>
                </a:lnTo>
                <a:lnTo>
                  <a:pt x="280376" y="2220868"/>
                </a:lnTo>
                <a:lnTo>
                  <a:pt x="325313" y="2229333"/>
                </a:lnTo>
                <a:lnTo>
                  <a:pt x="371982" y="2232232"/>
                </a:lnTo>
                <a:lnTo>
                  <a:pt x="1932177" y="2232232"/>
                </a:lnTo>
                <a:lnTo>
                  <a:pt x="1978849" y="2229333"/>
                </a:lnTo>
                <a:lnTo>
                  <a:pt x="2023793" y="2220868"/>
                </a:lnTo>
                <a:lnTo>
                  <a:pt x="2066658" y="2207188"/>
                </a:lnTo>
                <a:lnTo>
                  <a:pt x="2107097" y="2188639"/>
                </a:lnTo>
                <a:lnTo>
                  <a:pt x="2144761" y="2165571"/>
                </a:lnTo>
                <a:lnTo>
                  <a:pt x="2179301" y="2138333"/>
                </a:lnTo>
                <a:lnTo>
                  <a:pt x="2210367" y="2107273"/>
                </a:lnTo>
                <a:lnTo>
                  <a:pt x="2237611" y="2072740"/>
                </a:lnTo>
                <a:lnTo>
                  <a:pt x="2260684" y="2035082"/>
                </a:lnTo>
                <a:lnTo>
                  <a:pt x="2279237" y="1994649"/>
                </a:lnTo>
                <a:lnTo>
                  <a:pt x="2292921" y="1951788"/>
                </a:lnTo>
                <a:lnTo>
                  <a:pt x="2301388" y="1906850"/>
                </a:lnTo>
                <a:lnTo>
                  <a:pt x="2304287" y="1860181"/>
                </a:lnTo>
                <a:lnTo>
                  <a:pt x="2304287" y="371982"/>
                </a:lnTo>
                <a:lnTo>
                  <a:pt x="2301388" y="325313"/>
                </a:lnTo>
                <a:lnTo>
                  <a:pt x="2292921" y="280376"/>
                </a:lnTo>
                <a:lnTo>
                  <a:pt x="2279237" y="237519"/>
                </a:lnTo>
                <a:lnTo>
                  <a:pt x="2260684" y="197091"/>
                </a:lnTo>
                <a:lnTo>
                  <a:pt x="2237611" y="159441"/>
                </a:lnTo>
                <a:lnTo>
                  <a:pt x="2210367" y="124916"/>
                </a:lnTo>
                <a:lnTo>
                  <a:pt x="2179301" y="93864"/>
                </a:lnTo>
                <a:lnTo>
                  <a:pt x="2144761" y="66634"/>
                </a:lnTo>
                <a:lnTo>
                  <a:pt x="2107097" y="43574"/>
                </a:lnTo>
                <a:lnTo>
                  <a:pt x="2066658" y="25033"/>
                </a:lnTo>
                <a:lnTo>
                  <a:pt x="2023793" y="11357"/>
                </a:lnTo>
                <a:lnTo>
                  <a:pt x="1978849" y="2897"/>
                </a:lnTo>
                <a:lnTo>
                  <a:pt x="1932177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6802564" y="5128768"/>
            <a:ext cx="1796414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95"/>
              </a:spcBef>
            </a:pPr>
            <a:r>
              <a:rPr sz="1600" b="1" spc="-60" dirty="0">
                <a:solidFill>
                  <a:srgbClr val="002060"/>
                </a:solidFill>
                <a:latin typeface="Arial"/>
                <a:cs typeface="Arial"/>
              </a:rPr>
              <a:t>РЕЗУЛЬТАТ: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20320" marR="11430" algn="ctr">
              <a:lnSpc>
                <a:spcPct val="100000"/>
              </a:lnSpc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ясное</a:t>
            </a:r>
            <a:r>
              <a:rPr sz="1600" b="1" spc="-8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понимание  внутренних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ограничений и</a:t>
            </a:r>
            <a:r>
              <a:rPr sz="1600" b="1" spc="-5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их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приоритетов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Как анализировать внутренние ограничения?</a:t>
            </a:r>
            <a:endParaRPr lang="ru-RU" sz="3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8" grpId="0"/>
      <p:bldP spid="9" grpId="0" animBg="1"/>
      <p:bldP spid="11" grpId="0"/>
      <p:bldP spid="12" grpId="0" animBg="1"/>
      <p:bldP spid="14" grpId="0"/>
      <p:bldP spid="15" grpId="0" animBg="1"/>
      <p:bldP spid="17" grpId="0"/>
      <p:bldP spid="18" grpId="0" animBg="1"/>
      <p:bldP spid="20" grpId="0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611556" y="1988822"/>
            <a:ext cx="2304415" cy="3816985"/>
          </a:xfrm>
          <a:custGeom>
            <a:avLst/>
            <a:gdLst/>
            <a:ahLst/>
            <a:cxnLst/>
            <a:rect l="l" t="t" r="r" b="b"/>
            <a:pathLst>
              <a:path w="2304415" h="3816985">
                <a:moveTo>
                  <a:pt x="0" y="384047"/>
                </a:moveTo>
                <a:lnTo>
                  <a:pt x="2992" y="335876"/>
                </a:lnTo>
                <a:lnTo>
                  <a:pt x="11729" y="289489"/>
                </a:lnTo>
                <a:lnTo>
                  <a:pt x="25850" y="245248"/>
                </a:lnTo>
                <a:lnTo>
                  <a:pt x="44997" y="203511"/>
                </a:lnTo>
                <a:lnTo>
                  <a:pt x="68808" y="164639"/>
                </a:lnTo>
                <a:lnTo>
                  <a:pt x="96925" y="128991"/>
                </a:lnTo>
                <a:lnTo>
                  <a:pt x="128986" y="96929"/>
                </a:lnTo>
                <a:lnTo>
                  <a:pt x="164633" y="68812"/>
                </a:lnTo>
                <a:lnTo>
                  <a:pt x="203505" y="44999"/>
                </a:lnTo>
                <a:lnTo>
                  <a:pt x="245242" y="25852"/>
                </a:lnTo>
                <a:lnTo>
                  <a:pt x="289485" y="11730"/>
                </a:lnTo>
                <a:lnTo>
                  <a:pt x="335874" y="2992"/>
                </a:lnTo>
                <a:lnTo>
                  <a:pt x="384048" y="0"/>
                </a:lnTo>
                <a:lnTo>
                  <a:pt x="1920189" y="0"/>
                </a:lnTo>
                <a:lnTo>
                  <a:pt x="1968360" y="2992"/>
                </a:lnTo>
                <a:lnTo>
                  <a:pt x="2014747" y="11730"/>
                </a:lnTo>
                <a:lnTo>
                  <a:pt x="2058989" y="25852"/>
                </a:lnTo>
                <a:lnTo>
                  <a:pt x="2100725" y="44999"/>
                </a:lnTo>
                <a:lnTo>
                  <a:pt x="2139598" y="68812"/>
                </a:lnTo>
                <a:lnTo>
                  <a:pt x="2175245" y="96929"/>
                </a:lnTo>
                <a:lnTo>
                  <a:pt x="2207307" y="128991"/>
                </a:lnTo>
                <a:lnTo>
                  <a:pt x="2235424" y="164639"/>
                </a:lnTo>
                <a:lnTo>
                  <a:pt x="2259237" y="203511"/>
                </a:lnTo>
                <a:lnTo>
                  <a:pt x="2278384" y="245248"/>
                </a:lnTo>
                <a:lnTo>
                  <a:pt x="2292507" y="289489"/>
                </a:lnTo>
                <a:lnTo>
                  <a:pt x="2301244" y="335876"/>
                </a:lnTo>
                <a:lnTo>
                  <a:pt x="2304237" y="384047"/>
                </a:lnTo>
                <a:lnTo>
                  <a:pt x="2304237" y="3432429"/>
                </a:lnTo>
                <a:lnTo>
                  <a:pt x="2301244" y="3480594"/>
                </a:lnTo>
                <a:lnTo>
                  <a:pt x="2292507" y="3526976"/>
                </a:lnTo>
                <a:lnTo>
                  <a:pt x="2278384" y="3571213"/>
                </a:lnTo>
                <a:lnTo>
                  <a:pt x="2259237" y="3612945"/>
                </a:lnTo>
                <a:lnTo>
                  <a:pt x="2235424" y="3651814"/>
                </a:lnTo>
                <a:lnTo>
                  <a:pt x="2207307" y="3687457"/>
                </a:lnTo>
                <a:lnTo>
                  <a:pt x="2175245" y="3719517"/>
                </a:lnTo>
                <a:lnTo>
                  <a:pt x="2139598" y="3747632"/>
                </a:lnTo>
                <a:lnTo>
                  <a:pt x="2100725" y="3771442"/>
                </a:lnTo>
                <a:lnTo>
                  <a:pt x="2058989" y="3790588"/>
                </a:lnTo>
                <a:lnTo>
                  <a:pt x="2014747" y="3804709"/>
                </a:lnTo>
                <a:lnTo>
                  <a:pt x="1968360" y="3813446"/>
                </a:lnTo>
                <a:lnTo>
                  <a:pt x="1920189" y="3816438"/>
                </a:lnTo>
                <a:lnTo>
                  <a:pt x="384048" y="3816438"/>
                </a:lnTo>
                <a:lnTo>
                  <a:pt x="335874" y="3813446"/>
                </a:lnTo>
                <a:lnTo>
                  <a:pt x="289485" y="3804709"/>
                </a:lnTo>
                <a:lnTo>
                  <a:pt x="245242" y="3790588"/>
                </a:lnTo>
                <a:lnTo>
                  <a:pt x="203505" y="3771442"/>
                </a:lnTo>
                <a:lnTo>
                  <a:pt x="164633" y="3747632"/>
                </a:lnTo>
                <a:lnTo>
                  <a:pt x="128986" y="3719517"/>
                </a:lnTo>
                <a:lnTo>
                  <a:pt x="96925" y="3687457"/>
                </a:lnTo>
                <a:lnTo>
                  <a:pt x="68808" y="3651814"/>
                </a:lnTo>
                <a:lnTo>
                  <a:pt x="44997" y="3612945"/>
                </a:lnTo>
                <a:lnTo>
                  <a:pt x="25850" y="3571213"/>
                </a:lnTo>
                <a:lnTo>
                  <a:pt x="11729" y="3526976"/>
                </a:lnTo>
                <a:lnTo>
                  <a:pt x="2992" y="3480594"/>
                </a:lnTo>
                <a:lnTo>
                  <a:pt x="0" y="3432429"/>
                </a:lnTo>
                <a:lnTo>
                  <a:pt x="0" y="384047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70819" y="3047868"/>
            <a:ext cx="1981200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2400" b="1" spc="-5" dirty="0">
                <a:solidFill>
                  <a:srgbClr val="002060"/>
                </a:solidFill>
                <a:latin typeface="Arial"/>
                <a:cs typeface="Arial"/>
              </a:rPr>
              <a:t>5</a:t>
            </a:r>
            <a:r>
              <a:rPr sz="2400" b="1" spc="-7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002060"/>
                </a:solidFill>
                <a:latin typeface="Arial"/>
                <a:cs typeface="Arial"/>
              </a:rPr>
              <a:t>ПОЧЕМУ?</a:t>
            </a:r>
            <a:endParaRPr sz="24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771775" y="1772792"/>
            <a:ext cx="5688965" cy="792480"/>
          </a:xfrm>
          <a:custGeom>
            <a:avLst/>
            <a:gdLst/>
            <a:ahLst/>
            <a:cxnLst/>
            <a:rect l="l" t="t" r="r" b="b"/>
            <a:pathLst>
              <a:path w="5688965" h="792480">
                <a:moveTo>
                  <a:pt x="5556631" y="0"/>
                </a:moveTo>
                <a:lnTo>
                  <a:pt x="132080" y="0"/>
                </a:lnTo>
                <a:lnTo>
                  <a:pt x="90350" y="6738"/>
                </a:lnTo>
                <a:lnTo>
                  <a:pt x="54095" y="25497"/>
                </a:lnTo>
                <a:lnTo>
                  <a:pt x="25497" y="54095"/>
                </a:lnTo>
                <a:lnTo>
                  <a:pt x="6738" y="90350"/>
                </a:lnTo>
                <a:lnTo>
                  <a:pt x="0" y="132080"/>
                </a:lnTo>
                <a:lnTo>
                  <a:pt x="0" y="660146"/>
                </a:lnTo>
                <a:lnTo>
                  <a:pt x="6738" y="701861"/>
                </a:lnTo>
                <a:lnTo>
                  <a:pt x="25497" y="738085"/>
                </a:lnTo>
                <a:lnTo>
                  <a:pt x="54095" y="766646"/>
                </a:lnTo>
                <a:lnTo>
                  <a:pt x="90350" y="785374"/>
                </a:lnTo>
                <a:lnTo>
                  <a:pt x="132080" y="792099"/>
                </a:lnTo>
                <a:lnTo>
                  <a:pt x="5556631" y="792099"/>
                </a:lnTo>
                <a:lnTo>
                  <a:pt x="5598360" y="785374"/>
                </a:lnTo>
                <a:lnTo>
                  <a:pt x="5634615" y="766646"/>
                </a:lnTo>
                <a:lnTo>
                  <a:pt x="5663213" y="738085"/>
                </a:lnTo>
                <a:lnTo>
                  <a:pt x="5681972" y="701861"/>
                </a:lnTo>
                <a:lnTo>
                  <a:pt x="5688710" y="660146"/>
                </a:lnTo>
                <a:lnTo>
                  <a:pt x="5688710" y="132080"/>
                </a:lnTo>
                <a:lnTo>
                  <a:pt x="5681972" y="90350"/>
                </a:lnTo>
                <a:lnTo>
                  <a:pt x="5663213" y="54095"/>
                </a:lnTo>
                <a:lnTo>
                  <a:pt x="5634615" y="25497"/>
                </a:lnTo>
                <a:lnTo>
                  <a:pt x="5598360" y="6738"/>
                </a:lnTo>
                <a:lnTo>
                  <a:pt x="555663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771775" y="1772792"/>
            <a:ext cx="5688965" cy="792480"/>
          </a:xfrm>
          <a:custGeom>
            <a:avLst/>
            <a:gdLst/>
            <a:ahLst/>
            <a:cxnLst/>
            <a:rect l="l" t="t" r="r" b="b"/>
            <a:pathLst>
              <a:path w="5688965" h="792480">
                <a:moveTo>
                  <a:pt x="0" y="132080"/>
                </a:moveTo>
                <a:lnTo>
                  <a:pt x="6738" y="90350"/>
                </a:lnTo>
                <a:lnTo>
                  <a:pt x="25497" y="54095"/>
                </a:lnTo>
                <a:lnTo>
                  <a:pt x="54095" y="25497"/>
                </a:lnTo>
                <a:lnTo>
                  <a:pt x="90350" y="6738"/>
                </a:lnTo>
                <a:lnTo>
                  <a:pt x="132080" y="0"/>
                </a:lnTo>
                <a:lnTo>
                  <a:pt x="5556631" y="0"/>
                </a:lnTo>
                <a:lnTo>
                  <a:pt x="5598360" y="6738"/>
                </a:lnTo>
                <a:lnTo>
                  <a:pt x="5634615" y="25497"/>
                </a:lnTo>
                <a:lnTo>
                  <a:pt x="5663213" y="54095"/>
                </a:lnTo>
                <a:lnTo>
                  <a:pt x="5681972" y="90350"/>
                </a:lnTo>
                <a:lnTo>
                  <a:pt x="5688710" y="132080"/>
                </a:lnTo>
                <a:lnTo>
                  <a:pt x="5688710" y="660146"/>
                </a:lnTo>
                <a:lnTo>
                  <a:pt x="5681972" y="701861"/>
                </a:lnTo>
                <a:lnTo>
                  <a:pt x="5663213" y="738085"/>
                </a:lnTo>
                <a:lnTo>
                  <a:pt x="5634615" y="766646"/>
                </a:lnTo>
                <a:lnTo>
                  <a:pt x="5598360" y="785374"/>
                </a:lnTo>
                <a:lnTo>
                  <a:pt x="5556631" y="792099"/>
                </a:lnTo>
                <a:lnTo>
                  <a:pt x="132080" y="792099"/>
                </a:lnTo>
                <a:lnTo>
                  <a:pt x="90350" y="785374"/>
                </a:lnTo>
                <a:lnTo>
                  <a:pt x="54095" y="766646"/>
                </a:lnTo>
                <a:lnTo>
                  <a:pt x="25497" y="738085"/>
                </a:lnTo>
                <a:lnTo>
                  <a:pt x="6738" y="701861"/>
                </a:lnTo>
                <a:lnTo>
                  <a:pt x="0" y="660146"/>
                </a:lnTo>
                <a:lnTo>
                  <a:pt x="0" y="13208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771775" y="2636901"/>
            <a:ext cx="5688965" cy="792480"/>
          </a:xfrm>
          <a:custGeom>
            <a:avLst/>
            <a:gdLst/>
            <a:ahLst/>
            <a:cxnLst/>
            <a:rect l="l" t="t" r="r" b="b"/>
            <a:pathLst>
              <a:path w="5688965" h="792479">
                <a:moveTo>
                  <a:pt x="5556631" y="0"/>
                </a:moveTo>
                <a:lnTo>
                  <a:pt x="132080" y="0"/>
                </a:lnTo>
                <a:lnTo>
                  <a:pt x="90350" y="6725"/>
                </a:lnTo>
                <a:lnTo>
                  <a:pt x="54095" y="25460"/>
                </a:lnTo>
                <a:lnTo>
                  <a:pt x="25497" y="54041"/>
                </a:lnTo>
                <a:lnTo>
                  <a:pt x="6738" y="90302"/>
                </a:lnTo>
                <a:lnTo>
                  <a:pt x="0" y="132079"/>
                </a:lnTo>
                <a:lnTo>
                  <a:pt x="0" y="660019"/>
                </a:lnTo>
                <a:lnTo>
                  <a:pt x="6738" y="701796"/>
                </a:lnTo>
                <a:lnTo>
                  <a:pt x="25497" y="738057"/>
                </a:lnTo>
                <a:lnTo>
                  <a:pt x="54095" y="766638"/>
                </a:lnTo>
                <a:lnTo>
                  <a:pt x="90350" y="785373"/>
                </a:lnTo>
                <a:lnTo>
                  <a:pt x="132080" y="792099"/>
                </a:lnTo>
                <a:lnTo>
                  <a:pt x="5556631" y="792099"/>
                </a:lnTo>
                <a:lnTo>
                  <a:pt x="5598360" y="785373"/>
                </a:lnTo>
                <a:lnTo>
                  <a:pt x="5634615" y="766638"/>
                </a:lnTo>
                <a:lnTo>
                  <a:pt x="5663213" y="738057"/>
                </a:lnTo>
                <a:lnTo>
                  <a:pt x="5681972" y="701796"/>
                </a:lnTo>
                <a:lnTo>
                  <a:pt x="5688710" y="660019"/>
                </a:lnTo>
                <a:lnTo>
                  <a:pt x="5688710" y="132079"/>
                </a:lnTo>
                <a:lnTo>
                  <a:pt x="5681972" y="90302"/>
                </a:lnTo>
                <a:lnTo>
                  <a:pt x="5663213" y="54041"/>
                </a:lnTo>
                <a:lnTo>
                  <a:pt x="5634615" y="25460"/>
                </a:lnTo>
                <a:lnTo>
                  <a:pt x="5598360" y="6725"/>
                </a:lnTo>
                <a:lnTo>
                  <a:pt x="555663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771775" y="2636901"/>
            <a:ext cx="5688965" cy="792480"/>
          </a:xfrm>
          <a:custGeom>
            <a:avLst/>
            <a:gdLst/>
            <a:ahLst/>
            <a:cxnLst/>
            <a:rect l="l" t="t" r="r" b="b"/>
            <a:pathLst>
              <a:path w="5688965" h="792479">
                <a:moveTo>
                  <a:pt x="0" y="132079"/>
                </a:moveTo>
                <a:lnTo>
                  <a:pt x="6738" y="90302"/>
                </a:lnTo>
                <a:lnTo>
                  <a:pt x="25497" y="54041"/>
                </a:lnTo>
                <a:lnTo>
                  <a:pt x="54095" y="25460"/>
                </a:lnTo>
                <a:lnTo>
                  <a:pt x="90350" y="6725"/>
                </a:lnTo>
                <a:lnTo>
                  <a:pt x="132080" y="0"/>
                </a:lnTo>
                <a:lnTo>
                  <a:pt x="5556631" y="0"/>
                </a:lnTo>
                <a:lnTo>
                  <a:pt x="5598360" y="6725"/>
                </a:lnTo>
                <a:lnTo>
                  <a:pt x="5634615" y="25460"/>
                </a:lnTo>
                <a:lnTo>
                  <a:pt x="5663213" y="54041"/>
                </a:lnTo>
                <a:lnTo>
                  <a:pt x="5681972" y="90302"/>
                </a:lnTo>
                <a:lnTo>
                  <a:pt x="5688710" y="132079"/>
                </a:lnTo>
                <a:lnTo>
                  <a:pt x="5688710" y="660019"/>
                </a:lnTo>
                <a:lnTo>
                  <a:pt x="5681972" y="701796"/>
                </a:lnTo>
                <a:lnTo>
                  <a:pt x="5663213" y="738057"/>
                </a:lnTo>
                <a:lnTo>
                  <a:pt x="5634615" y="766638"/>
                </a:lnTo>
                <a:lnTo>
                  <a:pt x="5598360" y="785373"/>
                </a:lnTo>
                <a:lnTo>
                  <a:pt x="5556631" y="792099"/>
                </a:lnTo>
                <a:lnTo>
                  <a:pt x="132080" y="792099"/>
                </a:lnTo>
                <a:lnTo>
                  <a:pt x="90350" y="785373"/>
                </a:lnTo>
                <a:lnTo>
                  <a:pt x="54095" y="766638"/>
                </a:lnTo>
                <a:lnTo>
                  <a:pt x="25497" y="738057"/>
                </a:lnTo>
                <a:lnTo>
                  <a:pt x="6738" y="701796"/>
                </a:lnTo>
                <a:lnTo>
                  <a:pt x="0" y="660019"/>
                </a:lnTo>
                <a:lnTo>
                  <a:pt x="0" y="132079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929911" y="2039830"/>
            <a:ext cx="5388610" cy="2891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95"/>
              </a:spcBef>
            </a:pPr>
            <a:r>
              <a:rPr lang="ru-RU" b="1" spc="-5" dirty="0" smtClean="0">
                <a:solidFill>
                  <a:srgbClr val="FFFFFF"/>
                </a:solidFill>
                <a:latin typeface="Arial"/>
                <a:cs typeface="Arial"/>
              </a:rPr>
              <a:t>Мы</a:t>
            </a:r>
            <a:r>
              <a:rPr b="1" spc="-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b="1" spc="-5" dirty="0" smtClean="0">
                <a:solidFill>
                  <a:srgbClr val="FFFFFF"/>
                </a:solidFill>
                <a:latin typeface="Arial"/>
                <a:cs typeface="Arial"/>
              </a:rPr>
              <a:t>мало</a:t>
            </a:r>
            <a:r>
              <a:rPr b="1" spc="-2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b="1" spc="-20" dirty="0" smtClean="0">
                <a:solidFill>
                  <a:srgbClr val="FFFFFF"/>
                </a:solidFill>
                <a:latin typeface="Arial"/>
                <a:cs typeface="Arial"/>
              </a:rPr>
              <a:t>знаем о наших клиентах</a:t>
            </a:r>
            <a:endParaRPr dirty="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771775" y="3501009"/>
            <a:ext cx="5688965" cy="792480"/>
          </a:xfrm>
          <a:custGeom>
            <a:avLst/>
            <a:gdLst/>
            <a:ahLst/>
            <a:cxnLst/>
            <a:rect l="l" t="t" r="r" b="b"/>
            <a:pathLst>
              <a:path w="5688965" h="792479">
                <a:moveTo>
                  <a:pt x="5556631" y="0"/>
                </a:moveTo>
                <a:lnTo>
                  <a:pt x="132080" y="0"/>
                </a:lnTo>
                <a:lnTo>
                  <a:pt x="90350" y="6724"/>
                </a:lnTo>
                <a:lnTo>
                  <a:pt x="54095" y="25452"/>
                </a:lnTo>
                <a:lnTo>
                  <a:pt x="25497" y="54013"/>
                </a:lnTo>
                <a:lnTo>
                  <a:pt x="6738" y="90237"/>
                </a:lnTo>
                <a:lnTo>
                  <a:pt x="0" y="131952"/>
                </a:lnTo>
                <a:lnTo>
                  <a:pt x="0" y="660018"/>
                </a:lnTo>
                <a:lnTo>
                  <a:pt x="6738" y="701796"/>
                </a:lnTo>
                <a:lnTo>
                  <a:pt x="25497" y="738057"/>
                </a:lnTo>
                <a:lnTo>
                  <a:pt x="54095" y="766638"/>
                </a:lnTo>
                <a:lnTo>
                  <a:pt x="90350" y="785373"/>
                </a:lnTo>
                <a:lnTo>
                  <a:pt x="132080" y="792098"/>
                </a:lnTo>
                <a:lnTo>
                  <a:pt x="5556631" y="792098"/>
                </a:lnTo>
                <a:lnTo>
                  <a:pt x="5598360" y="785373"/>
                </a:lnTo>
                <a:lnTo>
                  <a:pt x="5634615" y="766638"/>
                </a:lnTo>
                <a:lnTo>
                  <a:pt x="5663213" y="738057"/>
                </a:lnTo>
                <a:lnTo>
                  <a:pt x="5681972" y="701796"/>
                </a:lnTo>
                <a:lnTo>
                  <a:pt x="5688710" y="660018"/>
                </a:lnTo>
                <a:lnTo>
                  <a:pt x="5688710" y="131952"/>
                </a:lnTo>
                <a:lnTo>
                  <a:pt x="5681972" y="90237"/>
                </a:lnTo>
                <a:lnTo>
                  <a:pt x="5663213" y="54013"/>
                </a:lnTo>
                <a:lnTo>
                  <a:pt x="5634615" y="25452"/>
                </a:lnTo>
                <a:lnTo>
                  <a:pt x="5598360" y="6724"/>
                </a:lnTo>
                <a:lnTo>
                  <a:pt x="555663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771775" y="3501009"/>
            <a:ext cx="5688965" cy="792480"/>
          </a:xfrm>
          <a:custGeom>
            <a:avLst/>
            <a:gdLst/>
            <a:ahLst/>
            <a:cxnLst/>
            <a:rect l="l" t="t" r="r" b="b"/>
            <a:pathLst>
              <a:path w="5688965" h="792479">
                <a:moveTo>
                  <a:pt x="0" y="131952"/>
                </a:moveTo>
                <a:lnTo>
                  <a:pt x="6738" y="90237"/>
                </a:lnTo>
                <a:lnTo>
                  <a:pt x="25497" y="54013"/>
                </a:lnTo>
                <a:lnTo>
                  <a:pt x="54095" y="25452"/>
                </a:lnTo>
                <a:lnTo>
                  <a:pt x="90350" y="6724"/>
                </a:lnTo>
                <a:lnTo>
                  <a:pt x="132080" y="0"/>
                </a:lnTo>
                <a:lnTo>
                  <a:pt x="5556631" y="0"/>
                </a:lnTo>
                <a:lnTo>
                  <a:pt x="5598360" y="6724"/>
                </a:lnTo>
                <a:lnTo>
                  <a:pt x="5634615" y="25452"/>
                </a:lnTo>
                <a:lnTo>
                  <a:pt x="5663213" y="54013"/>
                </a:lnTo>
                <a:lnTo>
                  <a:pt x="5681972" y="90237"/>
                </a:lnTo>
                <a:lnTo>
                  <a:pt x="5688710" y="131952"/>
                </a:lnTo>
                <a:lnTo>
                  <a:pt x="5688710" y="660018"/>
                </a:lnTo>
                <a:lnTo>
                  <a:pt x="5681972" y="701796"/>
                </a:lnTo>
                <a:lnTo>
                  <a:pt x="5663213" y="738057"/>
                </a:lnTo>
                <a:lnTo>
                  <a:pt x="5634615" y="766638"/>
                </a:lnTo>
                <a:lnTo>
                  <a:pt x="5598360" y="785373"/>
                </a:lnTo>
                <a:lnTo>
                  <a:pt x="5556631" y="792098"/>
                </a:lnTo>
                <a:lnTo>
                  <a:pt x="132080" y="792098"/>
                </a:lnTo>
                <a:lnTo>
                  <a:pt x="90350" y="785373"/>
                </a:lnTo>
                <a:lnTo>
                  <a:pt x="54095" y="766638"/>
                </a:lnTo>
                <a:lnTo>
                  <a:pt x="25497" y="738057"/>
                </a:lnTo>
                <a:lnTo>
                  <a:pt x="6738" y="701796"/>
                </a:lnTo>
                <a:lnTo>
                  <a:pt x="0" y="660018"/>
                </a:lnTo>
                <a:lnTo>
                  <a:pt x="0" y="13195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048001" y="3758946"/>
            <a:ext cx="5105399" cy="2891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У нас </a:t>
            </a:r>
            <a:r>
              <a:rPr b="1" spc="-30" dirty="0">
                <a:solidFill>
                  <a:srgbClr val="FFFFFF"/>
                </a:solidFill>
                <a:latin typeface="Arial"/>
                <a:cs typeface="Arial"/>
              </a:rPr>
              <a:t>плохо </a:t>
            </a:r>
            <a:r>
              <a:rPr b="1" spc="-15" dirty="0">
                <a:solidFill>
                  <a:srgbClr val="FFFFFF"/>
                </a:solidFill>
                <a:latin typeface="Arial"/>
                <a:cs typeface="Arial"/>
              </a:rPr>
              <a:t>организованы </a:t>
            </a:r>
            <a:r>
              <a:rPr b="1" spc="-10" dirty="0">
                <a:solidFill>
                  <a:srgbClr val="FFFFFF"/>
                </a:solidFill>
                <a:latin typeface="Arial"/>
                <a:cs typeface="Arial"/>
              </a:rPr>
              <a:t>процессы</a:t>
            </a:r>
            <a:r>
              <a:rPr b="1" spc="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…</a:t>
            </a:r>
            <a:endParaRPr dirty="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771775" y="4365116"/>
            <a:ext cx="5688965" cy="792480"/>
          </a:xfrm>
          <a:custGeom>
            <a:avLst/>
            <a:gdLst/>
            <a:ahLst/>
            <a:cxnLst/>
            <a:rect l="l" t="t" r="r" b="b"/>
            <a:pathLst>
              <a:path w="5688965" h="792479">
                <a:moveTo>
                  <a:pt x="5556631" y="0"/>
                </a:moveTo>
                <a:lnTo>
                  <a:pt x="132080" y="0"/>
                </a:lnTo>
                <a:lnTo>
                  <a:pt x="90350" y="6724"/>
                </a:lnTo>
                <a:lnTo>
                  <a:pt x="54095" y="25452"/>
                </a:lnTo>
                <a:lnTo>
                  <a:pt x="25497" y="54013"/>
                </a:lnTo>
                <a:lnTo>
                  <a:pt x="6738" y="90237"/>
                </a:lnTo>
                <a:lnTo>
                  <a:pt x="0" y="131952"/>
                </a:lnTo>
                <a:lnTo>
                  <a:pt x="0" y="660018"/>
                </a:lnTo>
                <a:lnTo>
                  <a:pt x="6738" y="701748"/>
                </a:lnTo>
                <a:lnTo>
                  <a:pt x="25497" y="738003"/>
                </a:lnTo>
                <a:lnTo>
                  <a:pt x="54095" y="766601"/>
                </a:lnTo>
                <a:lnTo>
                  <a:pt x="90350" y="785360"/>
                </a:lnTo>
                <a:lnTo>
                  <a:pt x="132080" y="792098"/>
                </a:lnTo>
                <a:lnTo>
                  <a:pt x="5556631" y="792098"/>
                </a:lnTo>
                <a:lnTo>
                  <a:pt x="5598360" y="785360"/>
                </a:lnTo>
                <a:lnTo>
                  <a:pt x="5634615" y="766601"/>
                </a:lnTo>
                <a:lnTo>
                  <a:pt x="5663213" y="738003"/>
                </a:lnTo>
                <a:lnTo>
                  <a:pt x="5681972" y="701748"/>
                </a:lnTo>
                <a:lnTo>
                  <a:pt x="5688710" y="660018"/>
                </a:lnTo>
                <a:lnTo>
                  <a:pt x="5688710" y="131952"/>
                </a:lnTo>
                <a:lnTo>
                  <a:pt x="5681972" y="90237"/>
                </a:lnTo>
                <a:lnTo>
                  <a:pt x="5663213" y="54013"/>
                </a:lnTo>
                <a:lnTo>
                  <a:pt x="5634615" y="25452"/>
                </a:lnTo>
                <a:lnTo>
                  <a:pt x="5598360" y="6724"/>
                </a:lnTo>
                <a:lnTo>
                  <a:pt x="555663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771775" y="4365116"/>
            <a:ext cx="5688965" cy="792480"/>
          </a:xfrm>
          <a:custGeom>
            <a:avLst/>
            <a:gdLst/>
            <a:ahLst/>
            <a:cxnLst/>
            <a:rect l="l" t="t" r="r" b="b"/>
            <a:pathLst>
              <a:path w="5688965" h="792479">
                <a:moveTo>
                  <a:pt x="0" y="131952"/>
                </a:moveTo>
                <a:lnTo>
                  <a:pt x="6738" y="90237"/>
                </a:lnTo>
                <a:lnTo>
                  <a:pt x="25497" y="54013"/>
                </a:lnTo>
                <a:lnTo>
                  <a:pt x="54095" y="25452"/>
                </a:lnTo>
                <a:lnTo>
                  <a:pt x="90350" y="6724"/>
                </a:lnTo>
                <a:lnTo>
                  <a:pt x="132080" y="0"/>
                </a:lnTo>
                <a:lnTo>
                  <a:pt x="5556631" y="0"/>
                </a:lnTo>
                <a:lnTo>
                  <a:pt x="5598360" y="6724"/>
                </a:lnTo>
                <a:lnTo>
                  <a:pt x="5634615" y="25452"/>
                </a:lnTo>
                <a:lnTo>
                  <a:pt x="5663213" y="54013"/>
                </a:lnTo>
                <a:lnTo>
                  <a:pt x="5681972" y="90237"/>
                </a:lnTo>
                <a:lnTo>
                  <a:pt x="5688710" y="131952"/>
                </a:lnTo>
                <a:lnTo>
                  <a:pt x="5688710" y="660018"/>
                </a:lnTo>
                <a:lnTo>
                  <a:pt x="5681972" y="701748"/>
                </a:lnTo>
                <a:lnTo>
                  <a:pt x="5663213" y="738003"/>
                </a:lnTo>
                <a:lnTo>
                  <a:pt x="5634615" y="766601"/>
                </a:lnTo>
                <a:lnTo>
                  <a:pt x="5598360" y="785360"/>
                </a:lnTo>
                <a:lnTo>
                  <a:pt x="5556631" y="792098"/>
                </a:lnTo>
                <a:lnTo>
                  <a:pt x="132080" y="792098"/>
                </a:lnTo>
                <a:lnTo>
                  <a:pt x="90350" y="785360"/>
                </a:lnTo>
                <a:lnTo>
                  <a:pt x="54095" y="766601"/>
                </a:lnTo>
                <a:lnTo>
                  <a:pt x="25497" y="738003"/>
                </a:lnTo>
                <a:lnTo>
                  <a:pt x="6738" y="701748"/>
                </a:lnTo>
                <a:lnTo>
                  <a:pt x="0" y="660018"/>
                </a:lnTo>
                <a:lnTo>
                  <a:pt x="0" y="13195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771775" y="5229225"/>
            <a:ext cx="5688965" cy="792480"/>
          </a:xfrm>
          <a:custGeom>
            <a:avLst/>
            <a:gdLst/>
            <a:ahLst/>
            <a:cxnLst/>
            <a:rect l="l" t="t" r="r" b="b"/>
            <a:pathLst>
              <a:path w="5688965" h="792479">
                <a:moveTo>
                  <a:pt x="5556631" y="0"/>
                </a:moveTo>
                <a:lnTo>
                  <a:pt x="132080" y="0"/>
                </a:lnTo>
                <a:lnTo>
                  <a:pt x="90350" y="6724"/>
                </a:lnTo>
                <a:lnTo>
                  <a:pt x="54095" y="25452"/>
                </a:lnTo>
                <a:lnTo>
                  <a:pt x="25497" y="54013"/>
                </a:lnTo>
                <a:lnTo>
                  <a:pt x="6738" y="90237"/>
                </a:lnTo>
                <a:lnTo>
                  <a:pt x="0" y="131953"/>
                </a:lnTo>
                <a:lnTo>
                  <a:pt x="0" y="660044"/>
                </a:lnTo>
                <a:lnTo>
                  <a:pt x="6738" y="701771"/>
                </a:lnTo>
                <a:lnTo>
                  <a:pt x="25497" y="738011"/>
                </a:lnTo>
                <a:lnTo>
                  <a:pt x="54095" y="766589"/>
                </a:lnTo>
                <a:lnTo>
                  <a:pt x="90350" y="785330"/>
                </a:lnTo>
                <a:lnTo>
                  <a:pt x="132080" y="792060"/>
                </a:lnTo>
                <a:lnTo>
                  <a:pt x="5556631" y="792060"/>
                </a:lnTo>
                <a:lnTo>
                  <a:pt x="5598360" y="785330"/>
                </a:lnTo>
                <a:lnTo>
                  <a:pt x="5634615" y="766589"/>
                </a:lnTo>
                <a:lnTo>
                  <a:pt x="5663213" y="738011"/>
                </a:lnTo>
                <a:lnTo>
                  <a:pt x="5681972" y="701771"/>
                </a:lnTo>
                <a:lnTo>
                  <a:pt x="5688710" y="660044"/>
                </a:lnTo>
                <a:lnTo>
                  <a:pt x="5688710" y="131953"/>
                </a:lnTo>
                <a:lnTo>
                  <a:pt x="5681972" y="90237"/>
                </a:lnTo>
                <a:lnTo>
                  <a:pt x="5663213" y="54013"/>
                </a:lnTo>
                <a:lnTo>
                  <a:pt x="5634615" y="25452"/>
                </a:lnTo>
                <a:lnTo>
                  <a:pt x="5598360" y="6724"/>
                </a:lnTo>
                <a:lnTo>
                  <a:pt x="555663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771775" y="5229225"/>
            <a:ext cx="5688965" cy="792480"/>
          </a:xfrm>
          <a:custGeom>
            <a:avLst/>
            <a:gdLst/>
            <a:ahLst/>
            <a:cxnLst/>
            <a:rect l="l" t="t" r="r" b="b"/>
            <a:pathLst>
              <a:path w="5688965" h="792479">
                <a:moveTo>
                  <a:pt x="0" y="131953"/>
                </a:moveTo>
                <a:lnTo>
                  <a:pt x="6738" y="90237"/>
                </a:lnTo>
                <a:lnTo>
                  <a:pt x="25497" y="54013"/>
                </a:lnTo>
                <a:lnTo>
                  <a:pt x="54095" y="25452"/>
                </a:lnTo>
                <a:lnTo>
                  <a:pt x="90350" y="6724"/>
                </a:lnTo>
                <a:lnTo>
                  <a:pt x="132080" y="0"/>
                </a:lnTo>
                <a:lnTo>
                  <a:pt x="5556631" y="0"/>
                </a:lnTo>
                <a:lnTo>
                  <a:pt x="5598360" y="6724"/>
                </a:lnTo>
                <a:lnTo>
                  <a:pt x="5634615" y="25452"/>
                </a:lnTo>
                <a:lnTo>
                  <a:pt x="5663213" y="54013"/>
                </a:lnTo>
                <a:lnTo>
                  <a:pt x="5681972" y="90237"/>
                </a:lnTo>
                <a:lnTo>
                  <a:pt x="5688710" y="131953"/>
                </a:lnTo>
                <a:lnTo>
                  <a:pt x="5688710" y="660044"/>
                </a:lnTo>
                <a:lnTo>
                  <a:pt x="5681972" y="701771"/>
                </a:lnTo>
                <a:lnTo>
                  <a:pt x="5663213" y="738011"/>
                </a:lnTo>
                <a:lnTo>
                  <a:pt x="5634615" y="766589"/>
                </a:lnTo>
                <a:lnTo>
                  <a:pt x="5598360" y="785330"/>
                </a:lnTo>
                <a:lnTo>
                  <a:pt x="5556631" y="792060"/>
                </a:lnTo>
                <a:lnTo>
                  <a:pt x="132080" y="792060"/>
                </a:lnTo>
                <a:lnTo>
                  <a:pt x="90350" y="785330"/>
                </a:lnTo>
                <a:lnTo>
                  <a:pt x="54095" y="766589"/>
                </a:lnTo>
                <a:lnTo>
                  <a:pt x="25497" y="738011"/>
                </a:lnTo>
                <a:lnTo>
                  <a:pt x="6738" y="701771"/>
                </a:lnTo>
                <a:lnTo>
                  <a:pt x="0" y="660044"/>
                </a:lnTo>
                <a:lnTo>
                  <a:pt x="0" y="131953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946274" y="4501136"/>
            <a:ext cx="5340350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У нас 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нечетко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определены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области</a:t>
            </a:r>
            <a:r>
              <a:rPr sz="1600" b="1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ответственности</a:t>
            </a:r>
            <a:endParaRPr sz="1600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в </a:t>
            </a:r>
            <a:r>
              <a:rPr lang="ru-RU" sz="1600" b="1" spc="-5" dirty="0" smtClean="0">
                <a:solidFill>
                  <a:srgbClr val="FFFFFF"/>
                </a:solidFill>
                <a:latin typeface="Arial"/>
                <a:cs typeface="Arial"/>
              </a:rPr>
              <a:t>организационной структуре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Почему у нас низкая эффективность?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52800" y="270997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12065" marR="5080" algn="ctr">
              <a:lnSpc>
                <a:spcPct val="100000"/>
              </a:lnSpc>
            </a:pPr>
            <a:r>
              <a:rPr lang="ru-RU" b="1" spc="-5" dirty="0">
                <a:solidFill>
                  <a:schemeClr val="bg1"/>
                </a:solidFill>
                <a:latin typeface="Arial"/>
                <a:cs typeface="Arial"/>
              </a:rPr>
              <a:t>Мы не </a:t>
            </a:r>
            <a:r>
              <a:rPr lang="ru-RU" b="1" spc="-15" dirty="0">
                <a:solidFill>
                  <a:schemeClr val="bg1"/>
                </a:solidFill>
                <a:latin typeface="Arial"/>
                <a:cs typeface="Arial"/>
              </a:rPr>
              <a:t>обладаем </a:t>
            </a:r>
            <a:r>
              <a:rPr lang="ru-RU" b="1" spc="-10" dirty="0">
                <a:solidFill>
                  <a:schemeClr val="bg1"/>
                </a:solidFill>
                <a:latin typeface="Arial"/>
                <a:cs typeface="Arial"/>
              </a:rPr>
              <a:t>уникальными преимуществами </a:t>
            </a:r>
            <a:r>
              <a:rPr lang="ru-RU" b="1" spc="-5" dirty="0">
                <a:solidFill>
                  <a:schemeClr val="bg1"/>
                </a:solidFill>
                <a:latin typeface="Arial"/>
                <a:cs typeface="Arial"/>
              </a:rPr>
              <a:t>над  </a:t>
            </a:r>
            <a:r>
              <a:rPr lang="ru-RU" b="1" spc="-15" dirty="0">
                <a:solidFill>
                  <a:schemeClr val="bg1"/>
                </a:solidFill>
                <a:latin typeface="Arial"/>
                <a:cs typeface="Arial"/>
              </a:rPr>
              <a:t>конкурентами</a:t>
            </a:r>
            <a:endParaRPr lang="ru-RU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2800" y="530230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0340" marR="175260" algn="ctr">
              <a:lnSpc>
                <a:spcPct val="100000"/>
              </a:lnSpc>
              <a:spcBef>
                <a:spcPts val="5"/>
              </a:spcBef>
            </a:pPr>
            <a:r>
              <a:rPr lang="ru-RU" b="1" spc="-5" dirty="0">
                <a:solidFill>
                  <a:srgbClr val="FFFFFF"/>
                </a:solidFill>
                <a:latin typeface="Arial"/>
                <a:cs typeface="Arial"/>
              </a:rPr>
              <a:t>У нас </a:t>
            </a:r>
            <a:r>
              <a:rPr lang="ru-RU" b="1" spc="-20" dirty="0">
                <a:solidFill>
                  <a:srgbClr val="FFFFFF"/>
                </a:solidFill>
                <a:latin typeface="Arial"/>
                <a:cs typeface="Arial"/>
              </a:rPr>
              <a:t>отсутствует </a:t>
            </a:r>
            <a:r>
              <a:rPr lang="ru-RU" b="1" spc="-10" dirty="0">
                <a:solidFill>
                  <a:srgbClr val="FFFFFF"/>
                </a:solidFill>
                <a:latin typeface="Arial"/>
                <a:cs typeface="Arial"/>
              </a:rPr>
              <a:t>системный </a:t>
            </a:r>
            <a:r>
              <a:rPr lang="ru-RU" b="1" spc="-25" dirty="0">
                <a:solidFill>
                  <a:srgbClr val="FFFFFF"/>
                </a:solidFill>
                <a:latin typeface="Arial"/>
                <a:cs typeface="Arial"/>
              </a:rPr>
              <a:t>подход </a:t>
            </a:r>
            <a:r>
              <a:rPr lang="ru-RU" b="1" spc="-5" dirty="0">
                <a:solidFill>
                  <a:srgbClr val="FFFFFF"/>
                </a:solidFill>
                <a:latin typeface="Arial"/>
                <a:cs typeface="Arial"/>
              </a:rPr>
              <a:t>к </a:t>
            </a:r>
            <a:r>
              <a:rPr lang="ru-RU" b="1" spc="-15" dirty="0">
                <a:solidFill>
                  <a:srgbClr val="FFFFFF"/>
                </a:solidFill>
                <a:latin typeface="Arial"/>
                <a:cs typeface="Arial"/>
              </a:rPr>
              <a:t>обучению  </a:t>
            </a:r>
            <a:r>
              <a:rPr lang="ru-RU" b="1" spc="-20" dirty="0">
                <a:solidFill>
                  <a:srgbClr val="FFFFFF"/>
                </a:solidFill>
                <a:latin typeface="Arial"/>
                <a:cs typeface="Arial"/>
              </a:rPr>
              <a:t>сотрудников</a:t>
            </a:r>
            <a:endParaRPr lang="ru-RU" dirty="0">
              <a:latin typeface="Arial"/>
              <a:cs typeface="Arial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786" y="3733802"/>
            <a:ext cx="1728215" cy="1728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/>
      <p:bldP spid="11" grpId="0" animBg="1"/>
      <p:bldP spid="13" grpId="0"/>
      <p:bldP spid="14" grpId="0" animBg="1"/>
      <p:bldP spid="16" grpId="0" animBg="1"/>
      <p:bldP spid="18" grpId="0"/>
      <p:bldP spid="19" grpId="0" animBg="1"/>
      <p:bldP spid="2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228601" y="1676402"/>
            <a:ext cx="2304415" cy="2592705"/>
          </a:xfrm>
          <a:custGeom>
            <a:avLst/>
            <a:gdLst/>
            <a:ahLst/>
            <a:cxnLst/>
            <a:rect l="l" t="t" r="r" b="b"/>
            <a:pathLst>
              <a:path w="2304415" h="2592704">
                <a:moveTo>
                  <a:pt x="1920239" y="0"/>
                </a:moveTo>
                <a:lnTo>
                  <a:pt x="384047" y="0"/>
                </a:lnTo>
                <a:lnTo>
                  <a:pt x="335876" y="2992"/>
                </a:lnTo>
                <a:lnTo>
                  <a:pt x="289489" y="11730"/>
                </a:lnTo>
                <a:lnTo>
                  <a:pt x="245248" y="25852"/>
                </a:lnTo>
                <a:lnTo>
                  <a:pt x="203511" y="44999"/>
                </a:lnTo>
                <a:lnTo>
                  <a:pt x="164639" y="68812"/>
                </a:lnTo>
                <a:lnTo>
                  <a:pt x="128991" y="96929"/>
                </a:lnTo>
                <a:lnTo>
                  <a:pt x="96929" y="128991"/>
                </a:lnTo>
                <a:lnTo>
                  <a:pt x="68812" y="164639"/>
                </a:lnTo>
                <a:lnTo>
                  <a:pt x="44999" y="203511"/>
                </a:lnTo>
                <a:lnTo>
                  <a:pt x="25852" y="245248"/>
                </a:lnTo>
                <a:lnTo>
                  <a:pt x="11730" y="289489"/>
                </a:lnTo>
                <a:lnTo>
                  <a:pt x="2992" y="335876"/>
                </a:lnTo>
                <a:lnTo>
                  <a:pt x="0" y="384047"/>
                </a:lnTo>
                <a:lnTo>
                  <a:pt x="0" y="2208275"/>
                </a:lnTo>
                <a:lnTo>
                  <a:pt x="2992" y="2256447"/>
                </a:lnTo>
                <a:lnTo>
                  <a:pt x="11730" y="2302834"/>
                </a:lnTo>
                <a:lnTo>
                  <a:pt x="25852" y="2347075"/>
                </a:lnTo>
                <a:lnTo>
                  <a:pt x="44999" y="2388812"/>
                </a:lnTo>
                <a:lnTo>
                  <a:pt x="68812" y="2427684"/>
                </a:lnTo>
                <a:lnTo>
                  <a:pt x="96929" y="2463332"/>
                </a:lnTo>
                <a:lnTo>
                  <a:pt x="128991" y="2495394"/>
                </a:lnTo>
                <a:lnTo>
                  <a:pt x="164639" y="2523511"/>
                </a:lnTo>
                <a:lnTo>
                  <a:pt x="203511" y="2547324"/>
                </a:lnTo>
                <a:lnTo>
                  <a:pt x="245248" y="2566471"/>
                </a:lnTo>
                <a:lnTo>
                  <a:pt x="289489" y="2580593"/>
                </a:lnTo>
                <a:lnTo>
                  <a:pt x="335876" y="2589331"/>
                </a:lnTo>
                <a:lnTo>
                  <a:pt x="384047" y="2592323"/>
                </a:lnTo>
                <a:lnTo>
                  <a:pt x="1920239" y="2592323"/>
                </a:lnTo>
                <a:lnTo>
                  <a:pt x="1968411" y="2589331"/>
                </a:lnTo>
                <a:lnTo>
                  <a:pt x="2014798" y="2580593"/>
                </a:lnTo>
                <a:lnTo>
                  <a:pt x="2059039" y="2566471"/>
                </a:lnTo>
                <a:lnTo>
                  <a:pt x="2100776" y="2547324"/>
                </a:lnTo>
                <a:lnTo>
                  <a:pt x="2139648" y="2523511"/>
                </a:lnTo>
                <a:lnTo>
                  <a:pt x="2175296" y="2495394"/>
                </a:lnTo>
                <a:lnTo>
                  <a:pt x="2207358" y="2463332"/>
                </a:lnTo>
                <a:lnTo>
                  <a:pt x="2235475" y="2427684"/>
                </a:lnTo>
                <a:lnTo>
                  <a:pt x="2259288" y="2388812"/>
                </a:lnTo>
                <a:lnTo>
                  <a:pt x="2278435" y="2347075"/>
                </a:lnTo>
                <a:lnTo>
                  <a:pt x="2292557" y="2302834"/>
                </a:lnTo>
                <a:lnTo>
                  <a:pt x="2301295" y="2256447"/>
                </a:lnTo>
                <a:lnTo>
                  <a:pt x="2304288" y="2208275"/>
                </a:lnTo>
                <a:lnTo>
                  <a:pt x="2304288" y="384047"/>
                </a:lnTo>
                <a:lnTo>
                  <a:pt x="2301295" y="335876"/>
                </a:lnTo>
                <a:lnTo>
                  <a:pt x="2292557" y="289489"/>
                </a:lnTo>
                <a:lnTo>
                  <a:pt x="2278435" y="245248"/>
                </a:lnTo>
                <a:lnTo>
                  <a:pt x="2259288" y="203511"/>
                </a:lnTo>
                <a:lnTo>
                  <a:pt x="2235475" y="164639"/>
                </a:lnTo>
                <a:lnTo>
                  <a:pt x="2207358" y="128991"/>
                </a:lnTo>
                <a:lnTo>
                  <a:pt x="2175296" y="96929"/>
                </a:lnTo>
                <a:lnTo>
                  <a:pt x="2139648" y="68812"/>
                </a:lnTo>
                <a:lnTo>
                  <a:pt x="2100776" y="44999"/>
                </a:lnTo>
                <a:lnTo>
                  <a:pt x="2059039" y="25852"/>
                </a:lnTo>
                <a:lnTo>
                  <a:pt x="2014798" y="11730"/>
                </a:lnTo>
                <a:lnTo>
                  <a:pt x="1968411" y="2992"/>
                </a:lnTo>
                <a:lnTo>
                  <a:pt x="1920239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57200" y="2182734"/>
            <a:ext cx="1828800" cy="155106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2235" marR="94615" indent="5080" algn="ctr">
              <a:lnSpc>
                <a:spcPct val="100000"/>
              </a:lnSpc>
              <a:spcBef>
                <a:spcPts val="95"/>
              </a:spcBef>
            </a:pPr>
            <a:r>
              <a:rPr sz="2000" b="1" spc="-20" dirty="0">
                <a:solidFill>
                  <a:srgbClr val="002060"/>
                </a:solidFill>
                <a:latin typeface="Arial"/>
                <a:cs typeface="Arial"/>
              </a:rPr>
              <a:t>Почему  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не</a:t>
            </a: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2000" b="1" spc="-45" dirty="0">
                <a:solidFill>
                  <a:srgbClr val="002060"/>
                </a:solidFill>
                <a:latin typeface="Arial"/>
                <a:cs typeface="Arial"/>
              </a:rPr>
              <a:t>бх</a:t>
            </a:r>
            <a:r>
              <a:rPr sz="2000" b="1" spc="-3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д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и</a:t>
            </a:r>
            <a:r>
              <a:rPr sz="2000" b="1" spc="-35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о  </a:t>
            </a: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определить  внешние</a:t>
            </a:r>
            <a:endParaRPr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г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ра</a:t>
            </a: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ичения?</a:t>
            </a:r>
            <a:endParaRPr sz="20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388869" y="3044572"/>
            <a:ext cx="6297930" cy="936625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4"/>
                </a:lnTo>
                <a:lnTo>
                  <a:pt x="63889" y="30106"/>
                </a:lnTo>
                <a:lnTo>
                  <a:pt x="30106" y="63889"/>
                </a:lnTo>
                <a:lnTo>
                  <a:pt x="7954" y="106736"/>
                </a:lnTo>
                <a:lnTo>
                  <a:pt x="0" y="156083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6083"/>
                </a:lnTo>
                <a:lnTo>
                  <a:pt x="4600621" y="106736"/>
                </a:lnTo>
                <a:lnTo>
                  <a:pt x="4578469" y="63889"/>
                </a:lnTo>
                <a:lnTo>
                  <a:pt x="4544686" y="30106"/>
                </a:lnTo>
                <a:lnTo>
                  <a:pt x="4501839" y="7954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567686" y="3252217"/>
            <a:ext cx="5813518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7313" marR="5080" indent="-65088" algn="ctr">
              <a:lnSpc>
                <a:spcPct val="100000"/>
              </a:lnSpc>
              <a:spcBef>
                <a:spcPts val="95"/>
              </a:spcBef>
            </a:pP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Выработка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мер, направленных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на 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снижение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рисков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388869" y="1964437"/>
            <a:ext cx="6297931" cy="936625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4"/>
                </a:lnTo>
                <a:lnTo>
                  <a:pt x="63889" y="30106"/>
                </a:lnTo>
                <a:lnTo>
                  <a:pt x="30106" y="63889"/>
                </a:lnTo>
                <a:lnTo>
                  <a:pt x="7954" y="106736"/>
                </a:lnTo>
                <a:lnTo>
                  <a:pt x="0" y="156083"/>
                </a:lnTo>
                <a:lnTo>
                  <a:pt x="0" y="780161"/>
                </a:lnTo>
                <a:lnTo>
                  <a:pt x="7954" y="829445"/>
                </a:lnTo>
                <a:lnTo>
                  <a:pt x="30106" y="872255"/>
                </a:lnTo>
                <a:lnTo>
                  <a:pt x="63889" y="906019"/>
                </a:lnTo>
                <a:lnTo>
                  <a:pt x="106736" y="928163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3"/>
                </a:lnTo>
                <a:lnTo>
                  <a:pt x="4544686" y="906019"/>
                </a:lnTo>
                <a:lnTo>
                  <a:pt x="4578469" y="872255"/>
                </a:lnTo>
                <a:lnTo>
                  <a:pt x="4600621" y="829445"/>
                </a:lnTo>
                <a:lnTo>
                  <a:pt x="4608576" y="780161"/>
                </a:lnTo>
                <a:lnTo>
                  <a:pt x="4608576" y="156083"/>
                </a:lnTo>
                <a:lnTo>
                  <a:pt x="4600621" y="106736"/>
                </a:lnTo>
                <a:lnTo>
                  <a:pt x="4578469" y="63889"/>
                </a:lnTo>
                <a:lnTo>
                  <a:pt x="4544686" y="30106"/>
                </a:lnTo>
                <a:lnTo>
                  <a:pt x="4501839" y="7954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567686" y="2172081"/>
            <a:ext cx="5813519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2075" marR="5080" indent="-57150" algn="ctr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Понимание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рисков, 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связанных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с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внешней  средой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Определите внешние ограничения</a:t>
            </a:r>
            <a:endParaRPr lang="ru-RU" sz="3600" dirty="0">
              <a:solidFill>
                <a:srgbClr val="0B375A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606" y="4361898"/>
            <a:ext cx="3251994" cy="2272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1" y="4381774"/>
            <a:ext cx="3199605" cy="2252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 animBg="1"/>
      <p:bldP spid="12" grpId="0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3" y="1125629"/>
            <a:ext cx="3492436" cy="3492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ject 3"/>
          <p:cNvSpPr/>
          <p:nvPr/>
        </p:nvSpPr>
        <p:spPr>
          <a:xfrm>
            <a:off x="619761" y="5517260"/>
            <a:ext cx="4104640" cy="1224280"/>
          </a:xfrm>
          <a:custGeom>
            <a:avLst/>
            <a:gdLst/>
            <a:ahLst/>
            <a:cxnLst/>
            <a:rect l="l" t="t" r="r" b="b"/>
            <a:pathLst>
              <a:path w="4104640" h="1224279">
                <a:moveTo>
                  <a:pt x="3900488" y="0"/>
                </a:moveTo>
                <a:lnTo>
                  <a:pt x="204026" y="0"/>
                </a:lnTo>
                <a:lnTo>
                  <a:pt x="157243" y="5386"/>
                </a:lnTo>
                <a:lnTo>
                  <a:pt x="114298" y="20731"/>
                </a:lnTo>
                <a:lnTo>
                  <a:pt x="76415" y="44809"/>
                </a:lnTo>
                <a:lnTo>
                  <a:pt x="44820" y="76399"/>
                </a:lnTo>
                <a:lnTo>
                  <a:pt x="20736" y="114276"/>
                </a:lnTo>
                <a:lnTo>
                  <a:pt x="5388" y="157218"/>
                </a:lnTo>
                <a:lnTo>
                  <a:pt x="0" y="204000"/>
                </a:lnTo>
                <a:lnTo>
                  <a:pt x="0" y="1020076"/>
                </a:lnTo>
                <a:lnTo>
                  <a:pt x="5388" y="1066860"/>
                </a:lnTo>
                <a:lnTo>
                  <a:pt x="20736" y="1109805"/>
                </a:lnTo>
                <a:lnTo>
                  <a:pt x="44820" y="1147688"/>
                </a:lnTo>
                <a:lnTo>
                  <a:pt x="76415" y="1179284"/>
                </a:lnTo>
                <a:lnTo>
                  <a:pt x="114298" y="1203369"/>
                </a:lnTo>
                <a:lnTo>
                  <a:pt x="157243" y="1218717"/>
                </a:lnTo>
                <a:lnTo>
                  <a:pt x="204026" y="1224106"/>
                </a:lnTo>
                <a:lnTo>
                  <a:pt x="3900488" y="1224106"/>
                </a:lnTo>
                <a:lnTo>
                  <a:pt x="3947256" y="1218717"/>
                </a:lnTo>
                <a:lnTo>
                  <a:pt x="3990187" y="1203369"/>
                </a:lnTo>
                <a:lnTo>
                  <a:pt x="4028058" y="1179284"/>
                </a:lnTo>
                <a:lnTo>
                  <a:pt x="4059643" y="1147688"/>
                </a:lnTo>
                <a:lnTo>
                  <a:pt x="4083720" y="1109805"/>
                </a:lnTo>
                <a:lnTo>
                  <a:pt x="4099064" y="1066860"/>
                </a:lnTo>
                <a:lnTo>
                  <a:pt x="4104450" y="1020076"/>
                </a:lnTo>
                <a:lnTo>
                  <a:pt x="4104450" y="204000"/>
                </a:lnTo>
                <a:lnTo>
                  <a:pt x="4099064" y="157218"/>
                </a:lnTo>
                <a:lnTo>
                  <a:pt x="4083720" y="114276"/>
                </a:lnTo>
                <a:lnTo>
                  <a:pt x="4059643" y="76399"/>
                </a:lnTo>
                <a:lnTo>
                  <a:pt x="4028058" y="44809"/>
                </a:lnTo>
                <a:lnTo>
                  <a:pt x="3990187" y="20731"/>
                </a:lnTo>
                <a:lnTo>
                  <a:pt x="3947256" y="5386"/>
                </a:lnTo>
                <a:lnTo>
                  <a:pt x="3900488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23838" y="5685231"/>
            <a:ext cx="3495040" cy="880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1445" marR="119380" indent="101600">
              <a:lnSpc>
                <a:spcPct val="100000"/>
              </a:lnSpc>
              <a:spcBef>
                <a:spcPts val="100"/>
              </a:spcBef>
            </a:pP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Провести </a:t>
            </a: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мозговую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осаду: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«Какие  внешние ограничения</a:t>
            </a:r>
            <a:r>
              <a:rPr sz="1400" b="1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препятствуют</a:t>
            </a:r>
            <a:endParaRPr sz="14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функционированию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и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развитию</a:t>
            </a:r>
            <a:r>
              <a:rPr sz="14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нашей</a:t>
            </a:r>
            <a:endParaRPr sz="1400">
              <a:latin typeface="Arial"/>
              <a:cs typeface="Arial"/>
            </a:endParaRPr>
          </a:p>
          <a:p>
            <a:pPr marL="1905" algn="ctr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компании?»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691640" y="4437128"/>
            <a:ext cx="4104640" cy="1080135"/>
          </a:xfrm>
          <a:custGeom>
            <a:avLst/>
            <a:gdLst/>
            <a:ahLst/>
            <a:cxnLst/>
            <a:rect l="l" t="t" r="r" b="b"/>
            <a:pathLst>
              <a:path w="4104640" h="1080135">
                <a:moveTo>
                  <a:pt x="3924427" y="0"/>
                </a:moveTo>
                <a:lnTo>
                  <a:pt x="180086" y="0"/>
                </a:lnTo>
                <a:lnTo>
                  <a:pt x="132218" y="6433"/>
                </a:lnTo>
                <a:lnTo>
                  <a:pt x="89201" y="24586"/>
                </a:lnTo>
                <a:lnTo>
                  <a:pt x="52752" y="52736"/>
                </a:lnTo>
                <a:lnTo>
                  <a:pt x="24590" y="89163"/>
                </a:lnTo>
                <a:lnTo>
                  <a:pt x="6434" y="132144"/>
                </a:lnTo>
                <a:lnTo>
                  <a:pt x="0" y="179959"/>
                </a:lnTo>
                <a:lnTo>
                  <a:pt x="0" y="900049"/>
                </a:lnTo>
                <a:lnTo>
                  <a:pt x="6434" y="947916"/>
                </a:lnTo>
                <a:lnTo>
                  <a:pt x="24590" y="990933"/>
                </a:lnTo>
                <a:lnTo>
                  <a:pt x="52752" y="1027382"/>
                </a:lnTo>
                <a:lnTo>
                  <a:pt x="89201" y="1055544"/>
                </a:lnTo>
                <a:lnTo>
                  <a:pt x="132218" y="1073700"/>
                </a:lnTo>
                <a:lnTo>
                  <a:pt x="180086" y="1080135"/>
                </a:lnTo>
                <a:lnTo>
                  <a:pt x="3924427" y="1080135"/>
                </a:lnTo>
                <a:lnTo>
                  <a:pt x="3972294" y="1073700"/>
                </a:lnTo>
                <a:lnTo>
                  <a:pt x="4015311" y="1055544"/>
                </a:lnTo>
                <a:lnTo>
                  <a:pt x="4051760" y="1027382"/>
                </a:lnTo>
                <a:lnTo>
                  <a:pt x="4079922" y="990933"/>
                </a:lnTo>
                <a:lnTo>
                  <a:pt x="4098078" y="947916"/>
                </a:lnTo>
                <a:lnTo>
                  <a:pt x="4104513" y="900049"/>
                </a:lnTo>
                <a:lnTo>
                  <a:pt x="4104513" y="179959"/>
                </a:lnTo>
                <a:lnTo>
                  <a:pt x="4098078" y="132144"/>
                </a:lnTo>
                <a:lnTo>
                  <a:pt x="4079922" y="89163"/>
                </a:lnTo>
                <a:lnTo>
                  <a:pt x="4051760" y="52736"/>
                </a:lnTo>
                <a:lnTo>
                  <a:pt x="4015311" y="24586"/>
                </a:lnTo>
                <a:lnTo>
                  <a:pt x="3972294" y="6433"/>
                </a:lnTo>
                <a:lnTo>
                  <a:pt x="3924427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91640" y="4437128"/>
            <a:ext cx="4104640" cy="1080135"/>
          </a:xfrm>
          <a:custGeom>
            <a:avLst/>
            <a:gdLst/>
            <a:ahLst/>
            <a:cxnLst/>
            <a:rect l="l" t="t" r="r" b="b"/>
            <a:pathLst>
              <a:path w="4104640" h="1080135">
                <a:moveTo>
                  <a:pt x="0" y="179959"/>
                </a:moveTo>
                <a:lnTo>
                  <a:pt x="6434" y="132144"/>
                </a:lnTo>
                <a:lnTo>
                  <a:pt x="24590" y="89163"/>
                </a:lnTo>
                <a:lnTo>
                  <a:pt x="52752" y="52736"/>
                </a:lnTo>
                <a:lnTo>
                  <a:pt x="89201" y="24586"/>
                </a:lnTo>
                <a:lnTo>
                  <a:pt x="132218" y="6433"/>
                </a:lnTo>
                <a:lnTo>
                  <a:pt x="180086" y="0"/>
                </a:lnTo>
                <a:lnTo>
                  <a:pt x="3924427" y="0"/>
                </a:lnTo>
                <a:lnTo>
                  <a:pt x="3972294" y="6433"/>
                </a:lnTo>
                <a:lnTo>
                  <a:pt x="4015311" y="24586"/>
                </a:lnTo>
                <a:lnTo>
                  <a:pt x="4051760" y="52736"/>
                </a:lnTo>
                <a:lnTo>
                  <a:pt x="4079922" y="89163"/>
                </a:lnTo>
                <a:lnTo>
                  <a:pt x="4098078" y="132144"/>
                </a:lnTo>
                <a:lnTo>
                  <a:pt x="4104513" y="179959"/>
                </a:lnTo>
                <a:lnTo>
                  <a:pt x="4104513" y="900049"/>
                </a:lnTo>
                <a:lnTo>
                  <a:pt x="4098078" y="947916"/>
                </a:lnTo>
                <a:lnTo>
                  <a:pt x="4079922" y="990933"/>
                </a:lnTo>
                <a:lnTo>
                  <a:pt x="4051760" y="1027382"/>
                </a:lnTo>
                <a:lnTo>
                  <a:pt x="4015311" y="1055544"/>
                </a:lnTo>
                <a:lnTo>
                  <a:pt x="3972294" y="1073700"/>
                </a:lnTo>
                <a:lnTo>
                  <a:pt x="3924427" y="1080135"/>
                </a:lnTo>
                <a:lnTo>
                  <a:pt x="180086" y="1080135"/>
                </a:lnTo>
                <a:lnTo>
                  <a:pt x="132218" y="1073700"/>
                </a:lnTo>
                <a:lnTo>
                  <a:pt x="89201" y="1055544"/>
                </a:lnTo>
                <a:lnTo>
                  <a:pt x="52752" y="1027382"/>
                </a:lnTo>
                <a:lnTo>
                  <a:pt x="24590" y="990933"/>
                </a:lnTo>
                <a:lnTo>
                  <a:pt x="6434" y="947916"/>
                </a:lnTo>
                <a:lnTo>
                  <a:pt x="0" y="900049"/>
                </a:lnTo>
                <a:lnTo>
                  <a:pt x="0" y="179959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912366" y="4746117"/>
            <a:ext cx="366141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26515" marR="5080" indent="-131445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Систематизировать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и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проанализировать 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все</a:t>
            </a:r>
            <a:r>
              <a:rPr sz="14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мнения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050214" y="3357244"/>
            <a:ext cx="4104640" cy="1080135"/>
          </a:xfrm>
          <a:custGeom>
            <a:avLst/>
            <a:gdLst/>
            <a:ahLst/>
            <a:cxnLst/>
            <a:rect l="l" t="t" r="r" b="b"/>
            <a:pathLst>
              <a:path w="4104640" h="1080135">
                <a:moveTo>
                  <a:pt x="3924427" y="0"/>
                </a:moveTo>
                <a:lnTo>
                  <a:pt x="180085" y="0"/>
                </a:lnTo>
                <a:lnTo>
                  <a:pt x="132218" y="6434"/>
                </a:lnTo>
                <a:lnTo>
                  <a:pt x="89201" y="24590"/>
                </a:lnTo>
                <a:lnTo>
                  <a:pt x="52752" y="52752"/>
                </a:lnTo>
                <a:lnTo>
                  <a:pt x="24590" y="89201"/>
                </a:lnTo>
                <a:lnTo>
                  <a:pt x="6434" y="132218"/>
                </a:lnTo>
                <a:lnTo>
                  <a:pt x="0" y="180086"/>
                </a:lnTo>
                <a:lnTo>
                  <a:pt x="0" y="900049"/>
                </a:lnTo>
                <a:lnTo>
                  <a:pt x="6434" y="947916"/>
                </a:lnTo>
                <a:lnTo>
                  <a:pt x="24590" y="990933"/>
                </a:lnTo>
                <a:lnTo>
                  <a:pt x="52752" y="1027382"/>
                </a:lnTo>
                <a:lnTo>
                  <a:pt x="89201" y="1055544"/>
                </a:lnTo>
                <a:lnTo>
                  <a:pt x="132218" y="1073700"/>
                </a:lnTo>
                <a:lnTo>
                  <a:pt x="180085" y="1080135"/>
                </a:lnTo>
                <a:lnTo>
                  <a:pt x="3924427" y="1080135"/>
                </a:lnTo>
                <a:lnTo>
                  <a:pt x="3972294" y="1073700"/>
                </a:lnTo>
                <a:lnTo>
                  <a:pt x="4015311" y="1055544"/>
                </a:lnTo>
                <a:lnTo>
                  <a:pt x="4051760" y="1027382"/>
                </a:lnTo>
                <a:lnTo>
                  <a:pt x="4079922" y="990933"/>
                </a:lnTo>
                <a:lnTo>
                  <a:pt x="4098078" y="947916"/>
                </a:lnTo>
                <a:lnTo>
                  <a:pt x="4104513" y="900049"/>
                </a:lnTo>
                <a:lnTo>
                  <a:pt x="4104513" y="180086"/>
                </a:lnTo>
                <a:lnTo>
                  <a:pt x="4098078" y="132218"/>
                </a:lnTo>
                <a:lnTo>
                  <a:pt x="4079922" y="89201"/>
                </a:lnTo>
                <a:lnTo>
                  <a:pt x="4051760" y="52752"/>
                </a:lnTo>
                <a:lnTo>
                  <a:pt x="4015311" y="24590"/>
                </a:lnTo>
                <a:lnTo>
                  <a:pt x="3972294" y="6434"/>
                </a:lnTo>
                <a:lnTo>
                  <a:pt x="3924427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r>
              <a:rPr lang="ru-RU" dirty="0"/>
              <a:t> </a:t>
            </a:r>
            <a:r>
              <a:rPr lang="ru-RU" dirty="0" smtClean="0"/>
              <a:t> </a:t>
            </a:r>
          </a:p>
        </p:txBody>
      </p:sp>
      <p:sp>
        <p:nvSpPr>
          <p:cNvPr id="11" name="object 11"/>
          <p:cNvSpPr/>
          <p:nvPr/>
        </p:nvSpPr>
        <p:spPr>
          <a:xfrm>
            <a:off x="4211955" y="2348864"/>
            <a:ext cx="4104640" cy="1008380"/>
          </a:xfrm>
          <a:custGeom>
            <a:avLst/>
            <a:gdLst/>
            <a:ahLst/>
            <a:cxnLst/>
            <a:rect l="l" t="t" r="r" b="b"/>
            <a:pathLst>
              <a:path w="4104640" h="1008379">
                <a:moveTo>
                  <a:pt x="3936492" y="0"/>
                </a:moveTo>
                <a:lnTo>
                  <a:pt x="168021" y="0"/>
                </a:lnTo>
                <a:lnTo>
                  <a:pt x="123339" y="5998"/>
                </a:lnTo>
                <a:lnTo>
                  <a:pt x="83199" y="22930"/>
                </a:lnTo>
                <a:lnTo>
                  <a:pt x="49196" y="49196"/>
                </a:lnTo>
                <a:lnTo>
                  <a:pt x="22930" y="83199"/>
                </a:lnTo>
                <a:lnTo>
                  <a:pt x="5998" y="123339"/>
                </a:lnTo>
                <a:lnTo>
                  <a:pt x="0" y="168021"/>
                </a:lnTo>
                <a:lnTo>
                  <a:pt x="0" y="840105"/>
                </a:lnTo>
                <a:lnTo>
                  <a:pt x="5998" y="884786"/>
                </a:lnTo>
                <a:lnTo>
                  <a:pt x="22930" y="924926"/>
                </a:lnTo>
                <a:lnTo>
                  <a:pt x="49196" y="958929"/>
                </a:lnTo>
                <a:lnTo>
                  <a:pt x="83199" y="985195"/>
                </a:lnTo>
                <a:lnTo>
                  <a:pt x="123339" y="1002127"/>
                </a:lnTo>
                <a:lnTo>
                  <a:pt x="168021" y="1008126"/>
                </a:lnTo>
                <a:lnTo>
                  <a:pt x="3936492" y="1008126"/>
                </a:lnTo>
                <a:lnTo>
                  <a:pt x="3981128" y="1002127"/>
                </a:lnTo>
                <a:lnTo>
                  <a:pt x="4021257" y="985195"/>
                </a:lnTo>
                <a:lnTo>
                  <a:pt x="4055268" y="958929"/>
                </a:lnTo>
                <a:lnTo>
                  <a:pt x="4081554" y="924926"/>
                </a:lnTo>
                <a:lnTo>
                  <a:pt x="4098505" y="884786"/>
                </a:lnTo>
                <a:lnTo>
                  <a:pt x="4104513" y="840105"/>
                </a:lnTo>
                <a:lnTo>
                  <a:pt x="4104513" y="168021"/>
                </a:lnTo>
                <a:lnTo>
                  <a:pt x="4098505" y="123339"/>
                </a:lnTo>
                <a:lnTo>
                  <a:pt x="4081554" y="83199"/>
                </a:lnTo>
                <a:lnTo>
                  <a:pt x="4055268" y="49196"/>
                </a:lnTo>
                <a:lnTo>
                  <a:pt x="4021257" y="22930"/>
                </a:lnTo>
                <a:lnTo>
                  <a:pt x="3981128" y="5998"/>
                </a:lnTo>
                <a:lnTo>
                  <a:pt x="3936492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211955" y="2348864"/>
            <a:ext cx="4104640" cy="1008380"/>
          </a:xfrm>
          <a:custGeom>
            <a:avLst/>
            <a:gdLst/>
            <a:ahLst/>
            <a:cxnLst/>
            <a:rect l="l" t="t" r="r" b="b"/>
            <a:pathLst>
              <a:path w="4104640" h="1008379">
                <a:moveTo>
                  <a:pt x="0" y="168021"/>
                </a:moveTo>
                <a:lnTo>
                  <a:pt x="5998" y="123339"/>
                </a:lnTo>
                <a:lnTo>
                  <a:pt x="22930" y="83199"/>
                </a:lnTo>
                <a:lnTo>
                  <a:pt x="49196" y="49196"/>
                </a:lnTo>
                <a:lnTo>
                  <a:pt x="83199" y="22930"/>
                </a:lnTo>
                <a:lnTo>
                  <a:pt x="123339" y="5998"/>
                </a:lnTo>
                <a:lnTo>
                  <a:pt x="168021" y="0"/>
                </a:lnTo>
                <a:lnTo>
                  <a:pt x="3936492" y="0"/>
                </a:lnTo>
                <a:lnTo>
                  <a:pt x="3981128" y="5998"/>
                </a:lnTo>
                <a:lnTo>
                  <a:pt x="4021257" y="22930"/>
                </a:lnTo>
                <a:lnTo>
                  <a:pt x="4055268" y="49196"/>
                </a:lnTo>
                <a:lnTo>
                  <a:pt x="4081554" y="83199"/>
                </a:lnTo>
                <a:lnTo>
                  <a:pt x="4098505" y="123339"/>
                </a:lnTo>
                <a:lnTo>
                  <a:pt x="4104513" y="168021"/>
                </a:lnTo>
                <a:lnTo>
                  <a:pt x="4104513" y="840105"/>
                </a:lnTo>
                <a:lnTo>
                  <a:pt x="4098505" y="884786"/>
                </a:lnTo>
                <a:lnTo>
                  <a:pt x="4081554" y="924926"/>
                </a:lnTo>
                <a:lnTo>
                  <a:pt x="4055268" y="958929"/>
                </a:lnTo>
                <a:lnTo>
                  <a:pt x="4021257" y="985195"/>
                </a:lnTo>
                <a:lnTo>
                  <a:pt x="3981128" y="1002127"/>
                </a:lnTo>
                <a:lnTo>
                  <a:pt x="3936492" y="1008126"/>
                </a:lnTo>
                <a:lnTo>
                  <a:pt x="168021" y="1008126"/>
                </a:lnTo>
                <a:lnTo>
                  <a:pt x="123339" y="1002127"/>
                </a:lnTo>
                <a:lnTo>
                  <a:pt x="83199" y="985195"/>
                </a:lnTo>
                <a:lnTo>
                  <a:pt x="49196" y="958929"/>
                </a:lnTo>
                <a:lnTo>
                  <a:pt x="22930" y="924926"/>
                </a:lnTo>
                <a:lnTo>
                  <a:pt x="5998" y="884786"/>
                </a:lnTo>
                <a:lnTo>
                  <a:pt x="0" y="840105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67504" y="1268730"/>
            <a:ext cx="4104640" cy="1080135"/>
          </a:xfrm>
          <a:custGeom>
            <a:avLst/>
            <a:gdLst/>
            <a:ahLst/>
            <a:cxnLst/>
            <a:rect l="l" t="t" r="r" b="b"/>
            <a:pathLst>
              <a:path w="4104640" h="1080135">
                <a:moveTo>
                  <a:pt x="3924427" y="0"/>
                </a:moveTo>
                <a:lnTo>
                  <a:pt x="179958" y="0"/>
                </a:lnTo>
                <a:lnTo>
                  <a:pt x="132144" y="6434"/>
                </a:lnTo>
                <a:lnTo>
                  <a:pt x="89163" y="24590"/>
                </a:lnTo>
                <a:lnTo>
                  <a:pt x="52736" y="52752"/>
                </a:lnTo>
                <a:lnTo>
                  <a:pt x="24586" y="89201"/>
                </a:lnTo>
                <a:lnTo>
                  <a:pt x="6433" y="132218"/>
                </a:lnTo>
                <a:lnTo>
                  <a:pt x="0" y="180086"/>
                </a:lnTo>
                <a:lnTo>
                  <a:pt x="0" y="900176"/>
                </a:lnTo>
                <a:lnTo>
                  <a:pt x="6433" y="947990"/>
                </a:lnTo>
                <a:lnTo>
                  <a:pt x="24586" y="990971"/>
                </a:lnTo>
                <a:lnTo>
                  <a:pt x="52736" y="1027398"/>
                </a:lnTo>
                <a:lnTo>
                  <a:pt x="89163" y="1055548"/>
                </a:lnTo>
                <a:lnTo>
                  <a:pt x="132144" y="1073701"/>
                </a:lnTo>
                <a:lnTo>
                  <a:pt x="179958" y="1080135"/>
                </a:lnTo>
                <a:lnTo>
                  <a:pt x="3924427" y="1080135"/>
                </a:lnTo>
                <a:lnTo>
                  <a:pt x="3972294" y="1073701"/>
                </a:lnTo>
                <a:lnTo>
                  <a:pt x="4015311" y="1055548"/>
                </a:lnTo>
                <a:lnTo>
                  <a:pt x="4051760" y="1027398"/>
                </a:lnTo>
                <a:lnTo>
                  <a:pt x="4079922" y="990971"/>
                </a:lnTo>
                <a:lnTo>
                  <a:pt x="4098078" y="947990"/>
                </a:lnTo>
                <a:lnTo>
                  <a:pt x="4104512" y="900176"/>
                </a:lnTo>
                <a:lnTo>
                  <a:pt x="4104512" y="180086"/>
                </a:lnTo>
                <a:lnTo>
                  <a:pt x="4098078" y="132218"/>
                </a:lnTo>
                <a:lnTo>
                  <a:pt x="4079922" y="89201"/>
                </a:lnTo>
                <a:lnTo>
                  <a:pt x="4051760" y="52752"/>
                </a:lnTo>
                <a:lnTo>
                  <a:pt x="4015311" y="24590"/>
                </a:lnTo>
                <a:lnTo>
                  <a:pt x="3972294" y="6434"/>
                </a:lnTo>
                <a:lnTo>
                  <a:pt x="3924427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867401" y="4509134"/>
            <a:ext cx="2837815" cy="2348866"/>
          </a:xfrm>
          <a:custGeom>
            <a:avLst/>
            <a:gdLst/>
            <a:ahLst/>
            <a:cxnLst/>
            <a:rect l="l" t="t" r="r" b="b"/>
            <a:pathLst>
              <a:path w="2304415" h="2232659">
                <a:moveTo>
                  <a:pt x="1932177" y="0"/>
                </a:moveTo>
                <a:lnTo>
                  <a:pt x="371982" y="0"/>
                </a:lnTo>
                <a:lnTo>
                  <a:pt x="325313" y="2897"/>
                </a:lnTo>
                <a:lnTo>
                  <a:pt x="280376" y="11357"/>
                </a:lnTo>
                <a:lnTo>
                  <a:pt x="237519" y="25033"/>
                </a:lnTo>
                <a:lnTo>
                  <a:pt x="197091" y="43574"/>
                </a:lnTo>
                <a:lnTo>
                  <a:pt x="159441" y="66634"/>
                </a:lnTo>
                <a:lnTo>
                  <a:pt x="124916" y="93864"/>
                </a:lnTo>
                <a:lnTo>
                  <a:pt x="93864" y="124916"/>
                </a:lnTo>
                <a:lnTo>
                  <a:pt x="66634" y="159441"/>
                </a:lnTo>
                <a:lnTo>
                  <a:pt x="43574" y="197091"/>
                </a:lnTo>
                <a:lnTo>
                  <a:pt x="25033" y="237519"/>
                </a:lnTo>
                <a:lnTo>
                  <a:pt x="11357" y="280376"/>
                </a:lnTo>
                <a:lnTo>
                  <a:pt x="2897" y="325313"/>
                </a:lnTo>
                <a:lnTo>
                  <a:pt x="0" y="371982"/>
                </a:lnTo>
                <a:lnTo>
                  <a:pt x="0" y="1860181"/>
                </a:lnTo>
                <a:lnTo>
                  <a:pt x="2897" y="1906850"/>
                </a:lnTo>
                <a:lnTo>
                  <a:pt x="11357" y="1951788"/>
                </a:lnTo>
                <a:lnTo>
                  <a:pt x="25033" y="1994649"/>
                </a:lnTo>
                <a:lnTo>
                  <a:pt x="43574" y="2035082"/>
                </a:lnTo>
                <a:lnTo>
                  <a:pt x="66634" y="2072740"/>
                </a:lnTo>
                <a:lnTo>
                  <a:pt x="93864" y="2107273"/>
                </a:lnTo>
                <a:lnTo>
                  <a:pt x="124916" y="2138333"/>
                </a:lnTo>
                <a:lnTo>
                  <a:pt x="159441" y="2165571"/>
                </a:lnTo>
                <a:lnTo>
                  <a:pt x="197091" y="2188639"/>
                </a:lnTo>
                <a:lnTo>
                  <a:pt x="237519" y="2207188"/>
                </a:lnTo>
                <a:lnTo>
                  <a:pt x="280376" y="2220868"/>
                </a:lnTo>
                <a:lnTo>
                  <a:pt x="325313" y="2229333"/>
                </a:lnTo>
                <a:lnTo>
                  <a:pt x="371982" y="2232232"/>
                </a:lnTo>
                <a:lnTo>
                  <a:pt x="1932177" y="2232232"/>
                </a:lnTo>
                <a:lnTo>
                  <a:pt x="1978849" y="2229333"/>
                </a:lnTo>
                <a:lnTo>
                  <a:pt x="2023793" y="2220868"/>
                </a:lnTo>
                <a:lnTo>
                  <a:pt x="2066658" y="2207188"/>
                </a:lnTo>
                <a:lnTo>
                  <a:pt x="2107097" y="2188639"/>
                </a:lnTo>
                <a:lnTo>
                  <a:pt x="2144761" y="2165571"/>
                </a:lnTo>
                <a:lnTo>
                  <a:pt x="2179301" y="2138333"/>
                </a:lnTo>
                <a:lnTo>
                  <a:pt x="2210367" y="2107273"/>
                </a:lnTo>
                <a:lnTo>
                  <a:pt x="2237611" y="2072740"/>
                </a:lnTo>
                <a:lnTo>
                  <a:pt x="2260684" y="2035082"/>
                </a:lnTo>
                <a:lnTo>
                  <a:pt x="2279237" y="1994649"/>
                </a:lnTo>
                <a:lnTo>
                  <a:pt x="2292921" y="1951788"/>
                </a:lnTo>
                <a:lnTo>
                  <a:pt x="2301388" y="1906850"/>
                </a:lnTo>
                <a:lnTo>
                  <a:pt x="2304287" y="1860181"/>
                </a:lnTo>
                <a:lnTo>
                  <a:pt x="2304287" y="371982"/>
                </a:lnTo>
                <a:lnTo>
                  <a:pt x="2301388" y="325313"/>
                </a:lnTo>
                <a:lnTo>
                  <a:pt x="2292921" y="280376"/>
                </a:lnTo>
                <a:lnTo>
                  <a:pt x="2279237" y="237519"/>
                </a:lnTo>
                <a:lnTo>
                  <a:pt x="2260684" y="197091"/>
                </a:lnTo>
                <a:lnTo>
                  <a:pt x="2237611" y="159441"/>
                </a:lnTo>
                <a:lnTo>
                  <a:pt x="2210367" y="124916"/>
                </a:lnTo>
                <a:lnTo>
                  <a:pt x="2179301" y="93864"/>
                </a:lnTo>
                <a:lnTo>
                  <a:pt x="2144761" y="66634"/>
                </a:lnTo>
                <a:lnTo>
                  <a:pt x="2107097" y="43574"/>
                </a:lnTo>
                <a:lnTo>
                  <a:pt x="2066658" y="25033"/>
                </a:lnTo>
                <a:lnTo>
                  <a:pt x="2023793" y="11357"/>
                </a:lnTo>
                <a:lnTo>
                  <a:pt x="1978849" y="2897"/>
                </a:lnTo>
                <a:lnTo>
                  <a:pt x="1932177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943600" y="4615182"/>
            <a:ext cx="2667000" cy="21666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95"/>
              </a:spcBef>
            </a:pPr>
            <a:r>
              <a:rPr sz="2000" b="1" spc="-60" dirty="0">
                <a:solidFill>
                  <a:srgbClr val="002060"/>
                </a:solidFill>
                <a:latin typeface="Arial"/>
                <a:cs typeface="Arial"/>
              </a:rPr>
              <a:t>РЕЗУЛЬТАТ:</a:t>
            </a:r>
            <a:endParaRPr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356870" marR="349250" algn="ctr">
              <a:lnSpc>
                <a:spcPct val="100000"/>
              </a:lnSpc>
            </a:pP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п</a:t>
            </a: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ни</a:t>
            </a:r>
            <a:r>
              <a:rPr sz="2000" b="1" spc="-40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ание  внешних</a:t>
            </a:r>
            <a:endParaRPr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0" marR="5080" indent="-1270" algn="ctr">
              <a:lnSpc>
                <a:spcPct val="100000"/>
              </a:lnSpc>
            </a:pP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ограничений и  </a:t>
            </a: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направлений  </a:t>
            </a: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действий 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по  </a:t>
            </a: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снижению</a:t>
            </a:r>
            <a:r>
              <a:rPr sz="2000" b="1" spc="-2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рисков</a:t>
            </a:r>
            <a:endParaRPr sz="20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Как анализировать внешние ограничения?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211954" y="236832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763" marR="703580" indent="3175" algn="ctr">
              <a:lnSpc>
                <a:spcPct val="100000"/>
              </a:lnSpc>
              <a:spcBef>
                <a:spcPts val="5"/>
              </a:spcBef>
            </a:pPr>
            <a:r>
              <a:rPr lang="ru-RU" b="1" spc="-15" dirty="0">
                <a:solidFill>
                  <a:schemeClr val="bg1"/>
                </a:solidFill>
                <a:latin typeface="Arial"/>
                <a:cs typeface="Arial"/>
              </a:rPr>
              <a:t>Провести </a:t>
            </a:r>
            <a:r>
              <a:rPr lang="ru-RU" b="1" dirty="0">
                <a:solidFill>
                  <a:schemeClr val="bg1"/>
                </a:solidFill>
                <a:latin typeface="Arial"/>
                <a:cs typeface="Arial"/>
              </a:rPr>
              <a:t>оценку </a:t>
            </a:r>
            <a:r>
              <a:rPr lang="ru-RU" b="1" spc="-15" dirty="0">
                <a:solidFill>
                  <a:schemeClr val="bg1"/>
                </a:solidFill>
                <a:latin typeface="Arial"/>
                <a:cs typeface="Arial"/>
              </a:rPr>
              <a:t>значимости </a:t>
            </a:r>
            <a:r>
              <a:rPr lang="ru-RU" b="1" dirty="0">
                <a:solidFill>
                  <a:schemeClr val="bg1"/>
                </a:solidFill>
                <a:latin typeface="Arial"/>
                <a:cs typeface="Arial"/>
              </a:rPr>
              <a:t>и  </a:t>
            </a:r>
            <a:r>
              <a:rPr lang="ru-RU" b="1" spc="-5" dirty="0">
                <a:solidFill>
                  <a:schemeClr val="bg1"/>
                </a:solidFill>
                <a:latin typeface="Arial"/>
                <a:cs typeface="Arial"/>
              </a:rPr>
              <a:t>ранжирование </a:t>
            </a:r>
            <a:r>
              <a:rPr lang="ru-RU" b="1" dirty="0">
                <a:solidFill>
                  <a:schemeClr val="bg1"/>
                </a:solidFill>
                <a:latin typeface="Arial"/>
                <a:cs typeface="Arial"/>
              </a:rPr>
              <a:t>внешних</a:t>
            </a:r>
            <a:r>
              <a:rPr lang="ru-RU" b="1" spc="-14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Arial"/>
                <a:cs typeface="Arial"/>
              </a:rPr>
              <a:t>ограничений. </a:t>
            </a:r>
            <a:r>
              <a:rPr lang="ru-RU" b="1" spc="-5" dirty="0" smtClean="0">
                <a:solidFill>
                  <a:schemeClr val="bg1"/>
                </a:solidFill>
                <a:latin typeface="Arial"/>
                <a:cs typeface="Arial"/>
              </a:rPr>
              <a:t>Выделить</a:t>
            </a:r>
            <a:r>
              <a:rPr lang="ru-RU" b="1" spc="-15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ru-RU" b="1" spc="-10" dirty="0">
                <a:solidFill>
                  <a:schemeClr val="bg1"/>
                </a:solidFill>
                <a:latin typeface="Arial"/>
                <a:cs typeface="Arial"/>
              </a:rPr>
              <a:t>ТОП-5</a:t>
            </a:r>
            <a:endParaRPr lang="ru-RU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77909" y="1492420"/>
            <a:ext cx="3961382" cy="6591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marR="5080" indent="-61913">
              <a:lnSpc>
                <a:spcPct val="100000"/>
              </a:lnSpc>
              <a:spcBef>
                <a:spcPts val="105"/>
              </a:spcBef>
            </a:pPr>
            <a:r>
              <a:rPr lang="ru-RU" b="1" spc="-15" dirty="0">
                <a:solidFill>
                  <a:schemeClr val="bg1"/>
                </a:solidFill>
                <a:latin typeface="Arial"/>
                <a:cs typeface="Arial"/>
              </a:rPr>
              <a:t>Провести </a:t>
            </a:r>
            <a:r>
              <a:rPr lang="ru-RU" b="1" spc="-20" dirty="0">
                <a:solidFill>
                  <a:schemeClr val="bg1"/>
                </a:solidFill>
                <a:latin typeface="Arial"/>
                <a:cs typeface="Arial"/>
              </a:rPr>
              <a:t>углубленный </a:t>
            </a:r>
            <a:r>
              <a:rPr lang="ru-RU" b="1" spc="-5" dirty="0">
                <a:solidFill>
                  <a:schemeClr val="bg1"/>
                </a:solidFill>
                <a:latin typeface="Arial"/>
                <a:cs typeface="Arial"/>
              </a:rPr>
              <a:t>анализ </a:t>
            </a:r>
            <a:endParaRPr lang="ru-RU" b="1" spc="-5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85725" marR="5080" indent="-61913">
              <a:lnSpc>
                <a:spcPct val="100000"/>
              </a:lnSpc>
              <a:spcBef>
                <a:spcPts val="105"/>
              </a:spcBef>
            </a:pPr>
            <a:r>
              <a:rPr lang="ru-RU" b="1" spc="-5" dirty="0" smtClean="0">
                <a:solidFill>
                  <a:schemeClr val="bg1"/>
                </a:solidFill>
                <a:latin typeface="Arial"/>
                <a:cs typeface="Arial"/>
              </a:rPr>
              <a:t>ТОП-5  </a:t>
            </a:r>
            <a:r>
              <a:rPr lang="ru-RU" b="1" dirty="0">
                <a:solidFill>
                  <a:schemeClr val="bg1"/>
                </a:solidFill>
                <a:latin typeface="Arial"/>
                <a:cs typeface="Arial"/>
              </a:rPr>
              <a:t>внешних</a:t>
            </a:r>
            <a:r>
              <a:rPr lang="ru-RU" b="1" spc="-4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ru-RU" b="1" dirty="0">
                <a:solidFill>
                  <a:schemeClr val="bg1"/>
                </a:solidFill>
                <a:latin typeface="Arial"/>
                <a:cs typeface="Arial"/>
              </a:rPr>
              <a:t>ограничений</a:t>
            </a:r>
            <a:endParaRPr lang="ru-RU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71800" y="3527979"/>
            <a:ext cx="4191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5250" marR="5080" indent="-73025" algn="ctr">
              <a:spcBef>
                <a:spcPts val="100"/>
              </a:spcBef>
            </a:pPr>
            <a:r>
              <a:rPr lang="ru-RU" sz="1400" b="1" spc="-10" dirty="0">
                <a:solidFill>
                  <a:srgbClr val="FFFFFF"/>
                </a:solidFill>
                <a:latin typeface="Arial"/>
                <a:cs typeface="Arial"/>
              </a:rPr>
              <a:t>Провести обсуждение внешних ограничений, добиться точных формулировок, сократить список проблем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8" grpId="0"/>
      <p:bldP spid="9" grpId="0" animBg="1"/>
      <p:bldP spid="11" grpId="0" animBg="1"/>
      <p:bldP spid="13" grpId="0" animBg="1"/>
      <p:bldP spid="16" grpId="0" animBg="1"/>
      <p:bldP spid="17" grpId="0"/>
      <p:bldP spid="18" grpId="0" animBg="1"/>
      <p:bldP spid="2" grpId="0"/>
      <p:bldP spid="5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61793" y="1652777"/>
            <a:ext cx="28219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solidFill>
                  <a:srgbClr val="000066"/>
                </a:solidFill>
                <a:latin typeface="Arial"/>
                <a:cs typeface="Arial"/>
              </a:rPr>
              <a:t>Неконтролируемая</a:t>
            </a:r>
            <a:r>
              <a:rPr sz="1600" b="1" spc="20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0066"/>
                </a:solidFill>
                <a:latin typeface="Arial"/>
                <a:cs typeface="Arial"/>
              </a:rPr>
              <a:t>область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58680" y="1395902"/>
            <a:ext cx="8067675" cy="52593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392930" y="2367483"/>
            <a:ext cx="179895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Область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влияния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42002" y="3150488"/>
            <a:ext cx="213233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Область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управления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Какими переменными мы управляем?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17" name="object 2"/>
          <p:cNvSpPr txBox="1"/>
          <p:nvPr/>
        </p:nvSpPr>
        <p:spPr>
          <a:xfrm>
            <a:off x="3314193" y="1805177"/>
            <a:ext cx="28219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solidFill>
                  <a:srgbClr val="000066"/>
                </a:solidFill>
                <a:latin typeface="Arial"/>
                <a:cs typeface="Arial"/>
              </a:rPr>
              <a:t>Неконтролируемая</a:t>
            </a:r>
            <a:r>
              <a:rPr sz="1600" b="1" spc="20" dirty="0">
                <a:solidFill>
                  <a:srgbClr val="000066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0066"/>
                </a:solidFill>
                <a:latin typeface="Arial"/>
                <a:cs typeface="Arial"/>
              </a:rPr>
              <a:t>область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8" name="object 6"/>
          <p:cNvSpPr/>
          <p:nvPr/>
        </p:nvSpPr>
        <p:spPr>
          <a:xfrm>
            <a:off x="908656" y="2049095"/>
            <a:ext cx="1529744" cy="931343"/>
          </a:xfrm>
          <a:custGeom>
            <a:avLst/>
            <a:gdLst/>
            <a:ahLst/>
            <a:cxnLst/>
            <a:rect l="l" t="t" r="r" b="b"/>
            <a:pathLst>
              <a:path w="4104640" h="1080135">
                <a:moveTo>
                  <a:pt x="3924427" y="0"/>
                </a:moveTo>
                <a:lnTo>
                  <a:pt x="180086" y="0"/>
                </a:lnTo>
                <a:lnTo>
                  <a:pt x="132218" y="6433"/>
                </a:lnTo>
                <a:lnTo>
                  <a:pt x="89201" y="24586"/>
                </a:lnTo>
                <a:lnTo>
                  <a:pt x="52752" y="52736"/>
                </a:lnTo>
                <a:lnTo>
                  <a:pt x="24590" y="89163"/>
                </a:lnTo>
                <a:lnTo>
                  <a:pt x="6434" y="132144"/>
                </a:lnTo>
                <a:lnTo>
                  <a:pt x="0" y="179959"/>
                </a:lnTo>
                <a:lnTo>
                  <a:pt x="0" y="900049"/>
                </a:lnTo>
                <a:lnTo>
                  <a:pt x="6434" y="947916"/>
                </a:lnTo>
                <a:lnTo>
                  <a:pt x="24590" y="990933"/>
                </a:lnTo>
                <a:lnTo>
                  <a:pt x="52752" y="1027382"/>
                </a:lnTo>
                <a:lnTo>
                  <a:pt x="89201" y="1055544"/>
                </a:lnTo>
                <a:lnTo>
                  <a:pt x="132218" y="1073700"/>
                </a:lnTo>
                <a:lnTo>
                  <a:pt x="180086" y="1080135"/>
                </a:lnTo>
                <a:lnTo>
                  <a:pt x="3924427" y="1080135"/>
                </a:lnTo>
                <a:lnTo>
                  <a:pt x="3972294" y="1073700"/>
                </a:lnTo>
                <a:lnTo>
                  <a:pt x="4015311" y="1055544"/>
                </a:lnTo>
                <a:lnTo>
                  <a:pt x="4051760" y="1027382"/>
                </a:lnTo>
                <a:lnTo>
                  <a:pt x="4079922" y="990933"/>
                </a:lnTo>
                <a:lnTo>
                  <a:pt x="4098078" y="947916"/>
                </a:lnTo>
                <a:lnTo>
                  <a:pt x="4104513" y="900049"/>
                </a:lnTo>
                <a:lnTo>
                  <a:pt x="4104513" y="179959"/>
                </a:lnTo>
                <a:lnTo>
                  <a:pt x="4098078" y="132144"/>
                </a:lnTo>
                <a:lnTo>
                  <a:pt x="4079922" y="89163"/>
                </a:lnTo>
                <a:lnTo>
                  <a:pt x="4051760" y="52736"/>
                </a:lnTo>
                <a:lnTo>
                  <a:pt x="4015311" y="24586"/>
                </a:lnTo>
                <a:lnTo>
                  <a:pt x="3972294" y="6433"/>
                </a:lnTo>
                <a:lnTo>
                  <a:pt x="3924427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6"/>
          <p:cNvSpPr/>
          <p:nvPr/>
        </p:nvSpPr>
        <p:spPr>
          <a:xfrm>
            <a:off x="871290" y="3132836"/>
            <a:ext cx="1529744" cy="931343"/>
          </a:xfrm>
          <a:custGeom>
            <a:avLst/>
            <a:gdLst/>
            <a:ahLst/>
            <a:cxnLst/>
            <a:rect l="l" t="t" r="r" b="b"/>
            <a:pathLst>
              <a:path w="4104640" h="1080135">
                <a:moveTo>
                  <a:pt x="3924427" y="0"/>
                </a:moveTo>
                <a:lnTo>
                  <a:pt x="180086" y="0"/>
                </a:lnTo>
                <a:lnTo>
                  <a:pt x="132218" y="6433"/>
                </a:lnTo>
                <a:lnTo>
                  <a:pt x="89201" y="24586"/>
                </a:lnTo>
                <a:lnTo>
                  <a:pt x="52752" y="52736"/>
                </a:lnTo>
                <a:lnTo>
                  <a:pt x="24590" y="89163"/>
                </a:lnTo>
                <a:lnTo>
                  <a:pt x="6434" y="132144"/>
                </a:lnTo>
                <a:lnTo>
                  <a:pt x="0" y="179959"/>
                </a:lnTo>
                <a:lnTo>
                  <a:pt x="0" y="900049"/>
                </a:lnTo>
                <a:lnTo>
                  <a:pt x="6434" y="947916"/>
                </a:lnTo>
                <a:lnTo>
                  <a:pt x="24590" y="990933"/>
                </a:lnTo>
                <a:lnTo>
                  <a:pt x="52752" y="1027382"/>
                </a:lnTo>
                <a:lnTo>
                  <a:pt x="89201" y="1055544"/>
                </a:lnTo>
                <a:lnTo>
                  <a:pt x="132218" y="1073700"/>
                </a:lnTo>
                <a:lnTo>
                  <a:pt x="180086" y="1080135"/>
                </a:lnTo>
                <a:lnTo>
                  <a:pt x="3924427" y="1080135"/>
                </a:lnTo>
                <a:lnTo>
                  <a:pt x="3972294" y="1073700"/>
                </a:lnTo>
                <a:lnTo>
                  <a:pt x="4015311" y="1055544"/>
                </a:lnTo>
                <a:lnTo>
                  <a:pt x="4051760" y="1027382"/>
                </a:lnTo>
                <a:lnTo>
                  <a:pt x="4079922" y="990933"/>
                </a:lnTo>
                <a:lnTo>
                  <a:pt x="4098078" y="947916"/>
                </a:lnTo>
                <a:lnTo>
                  <a:pt x="4104513" y="900049"/>
                </a:lnTo>
                <a:lnTo>
                  <a:pt x="4104513" y="179959"/>
                </a:lnTo>
                <a:lnTo>
                  <a:pt x="4098078" y="132144"/>
                </a:lnTo>
                <a:lnTo>
                  <a:pt x="4079922" y="89163"/>
                </a:lnTo>
                <a:lnTo>
                  <a:pt x="4051760" y="52736"/>
                </a:lnTo>
                <a:lnTo>
                  <a:pt x="4015311" y="24586"/>
                </a:lnTo>
                <a:lnTo>
                  <a:pt x="3972294" y="6433"/>
                </a:lnTo>
                <a:lnTo>
                  <a:pt x="3924427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6"/>
          <p:cNvSpPr/>
          <p:nvPr/>
        </p:nvSpPr>
        <p:spPr>
          <a:xfrm>
            <a:off x="866274" y="4214139"/>
            <a:ext cx="1529744" cy="931343"/>
          </a:xfrm>
          <a:custGeom>
            <a:avLst/>
            <a:gdLst/>
            <a:ahLst/>
            <a:cxnLst/>
            <a:rect l="l" t="t" r="r" b="b"/>
            <a:pathLst>
              <a:path w="4104640" h="1080135">
                <a:moveTo>
                  <a:pt x="3924427" y="0"/>
                </a:moveTo>
                <a:lnTo>
                  <a:pt x="180086" y="0"/>
                </a:lnTo>
                <a:lnTo>
                  <a:pt x="132218" y="6433"/>
                </a:lnTo>
                <a:lnTo>
                  <a:pt x="89201" y="24586"/>
                </a:lnTo>
                <a:lnTo>
                  <a:pt x="52752" y="52736"/>
                </a:lnTo>
                <a:lnTo>
                  <a:pt x="24590" y="89163"/>
                </a:lnTo>
                <a:lnTo>
                  <a:pt x="6434" y="132144"/>
                </a:lnTo>
                <a:lnTo>
                  <a:pt x="0" y="179959"/>
                </a:lnTo>
                <a:lnTo>
                  <a:pt x="0" y="900049"/>
                </a:lnTo>
                <a:lnTo>
                  <a:pt x="6434" y="947916"/>
                </a:lnTo>
                <a:lnTo>
                  <a:pt x="24590" y="990933"/>
                </a:lnTo>
                <a:lnTo>
                  <a:pt x="52752" y="1027382"/>
                </a:lnTo>
                <a:lnTo>
                  <a:pt x="89201" y="1055544"/>
                </a:lnTo>
                <a:lnTo>
                  <a:pt x="132218" y="1073700"/>
                </a:lnTo>
                <a:lnTo>
                  <a:pt x="180086" y="1080135"/>
                </a:lnTo>
                <a:lnTo>
                  <a:pt x="3924427" y="1080135"/>
                </a:lnTo>
                <a:lnTo>
                  <a:pt x="3972294" y="1073700"/>
                </a:lnTo>
                <a:lnTo>
                  <a:pt x="4015311" y="1055544"/>
                </a:lnTo>
                <a:lnTo>
                  <a:pt x="4051760" y="1027382"/>
                </a:lnTo>
                <a:lnTo>
                  <a:pt x="4079922" y="990933"/>
                </a:lnTo>
                <a:lnTo>
                  <a:pt x="4098078" y="947916"/>
                </a:lnTo>
                <a:lnTo>
                  <a:pt x="4104513" y="900049"/>
                </a:lnTo>
                <a:lnTo>
                  <a:pt x="4104513" y="179959"/>
                </a:lnTo>
                <a:lnTo>
                  <a:pt x="4098078" y="132144"/>
                </a:lnTo>
                <a:lnTo>
                  <a:pt x="4079922" y="89163"/>
                </a:lnTo>
                <a:lnTo>
                  <a:pt x="4051760" y="52736"/>
                </a:lnTo>
                <a:lnTo>
                  <a:pt x="4015311" y="24586"/>
                </a:lnTo>
                <a:lnTo>
                  <a:pt x="3972294" y="6433"/>
                </a:lnTo>
                <a:lnTo>
                  <a:pt x="3924427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6"/>
          <p:cNvSpPr/>
          <p:nvPr/>
        </p:nvSpPr>
        <p:spPr>
          <a:xfrm>
            <a:off x="866274" y="5257800"/>
            <a:ext cx="1529744" cy="990600"/>
          </a:xfrm>
          <a:custGeom>
            <a:avLst/>
            <a:gdLst/>
            <a:ahLst/>
            <a:cxnLst/>
            <a:rect l="l" t="t" r="r" b="b"/>
            <a:pathLst>
              <a:path w="4104640" h="1080135">
                <a:moveTo>
                  <a:pt x="3924427" y="0"/>
                </a:moveTo>
                <a:lnTo>
                  <a:pt x="180086" y="0"/>
                </a:lnTo>
                <a:lnTo>
                  <a:pt x="132218" y="6433"/>
                </a:lnTo>
                <a:lnTo>
                  <a:pt x="89201" y="24586"/>
                </a:lnTo>
                <a:lnTo>
                  <a:pt x="52752" y="52736"/>
                </a:lnTo>
                <a:lnTo>
                  <a:pt x="24590" y="89163"/>
                </a:lnTo>
                <a:lnTo>
                  <a:pt x="6434" y="132144"/>
                </a:lnTo>
                <a:lnTo>
                  <a:pt x="0" y="179959"/>
                </a:lnTo>
                <a:lnTo>
                  <a:pt x="0" y="900049"/>
                </a:lnTo>
                <a:lnTo>
                  <a:pt x="6434" y="947916"/>
                </a:lnTo>
                <a:lnTo>
                  <a:pt x="24590" y="990933"/>
                </a:lnTo>
                <a:lnTo>
                  <a:pt x="52752" y="1027382"/>
                </a:lnTo>
                <a:lnTo>
                  <a:pt x="89201" y="1055544"/>
                </a:lnTo>
                <a:lnTo>
                  <a:pt x="132218" y="1073700"/>
                </a:lnTo>
                <a:lnTo>
                  <a:pt x="180086" y="1080135"/>
                </a:lnTo>
                <a:lnTo>
                  <a:pt x="3924427" y="1080135"/>
                </a:lnTo>
                <a:lnTo>
                  <a:pt x="3972294" y="1073700"/>
                </a:lnTo>
                <a:lnTo>
                  <a:pt x="4015311" y="1055544"/>
                </a:lnTo>
                <a:lnTo>
                  <a:pt x="4051760" y="1027382"/>
                </a:lnTo>
                <a:lnTo>
                  <a:pt x="4079922" y="990933"/>
                </a:lnTo>
                <a:lnTo>
                  <a:pt x="4098078" y="947916"/>
                </a:lnTo>
                <a:lnTo>
                  <a:pt x="4104513" y="900049"/>
                </a:lnTo>
                <a:lnTo>
                  <a:pt x="4104513" y="179959"/>
                </a:lnTo>
                <a:lnTo>
                  <a:pt x="4098078" y="132144"/>
                </a:lnTo>
                <a:lnTo>
                  <a:pt x="4079922" y="89163"/>
                </a:lnTo>
                <a:lnTo>
                  <a:pt x="4051760" y="52736"/>
                </a:lnTo>
                <a:lnTo>
                  <a:pt x="4015311" y="24586"/>
                </a:lnTo>
                <a:lnTo>
                  <a:pt x="3972294" y="6433"/>
                </a:lnTo>
                <a:lnTo>
                  <a:pt x="3924427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155531" y="2395068"/>
            <a:ext cx="951230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Инфляция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39363" y="3372129"/>
            <a:ext cx="58356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240" marR="5080" indent="-3175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К</a:t>
            </a:r>
            <a:r>
              <a:rPr sz="1400" b="1" spc="-75" dirty="0">
                <a:solidFill>
                  <a:srgbClr val="FFFFFF"/>
                </a:solidFill>
                <a:latin typeface="Arial"/>
                <a:cs typeface="Arial"/>
              </a:rPr>
              <a:t>у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р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сы  </a:t>
            </a: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ал</a:t>
            </a:r>
            <a:r>
              <a:rPr sz="1400" b="1" spc="-40" dirty="0">
                <a:solidFill>
                  <a:srgbClr val="FFFFFF"/>
                </a:solidFill>
                <a:latin typeface="Arial"/>
                <a:cs typeface="Arial"/>
              </a:rPr>
              <a:t>ю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227602" y="4453432"/>
            <a:ext cx="80708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6520" marR="5080" indent="-84455">
              <a:lnSpc>
                <a:spcPct val="100000"/>
              </a:lnSpc>
              <a:spcBef>
                <a:spcPts val="100"/>
              </a:spcBef>
            </a:pPr>
            <a:r>
              <a:rPr sz="1400" b="1" spc="-40" dirty="0">
                <a:solidFill>
                  <a:srgbClr val="FFFFFF"/>
                </a:solidFill>
                <a:latin typeface="Arial"/>
                <a:cs typeface="Arial"/>
              </a:rPr>
              <a:t>Р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е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ш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ения 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власти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05390" y="5633403"/>
            <a:ext cx="65151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П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г</a:t>
            </a:r>
            <a:r>
              <a:rPr sz="1400" b="1" spc="-30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да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22" name="object 6"/>
          <p:cNvSpPr/>
          <p:nvPr/>
        </p:nvSpPr>
        <p:spPr>
          <a:xfrm>
            <a:off x="2743201" y="2634463"/>
            <a:ext cx="1529744" cy="964045"/>
          </a:xfrm>
          <a:custGeom>
            <a:avLst/>
            <a:gdLst/>
            <a:ahLst/>
            <a:cxnLst/>
            <a:rect l="l" t="t" r="r" b="b"/>
            <a:pathLst>
              <a:path w="4104640" h="1080135">
                <a:moveTo>
                  <a:pt x="3924427" y="0"/>
                </a:moveTo>
                <a:lnTo>
                  <a:pt x="180086" y="0"/>
                </a:lnTo>
                <a:lnTo>
                  <a:pt x="132218" y="6433"/>
                </a:lnTo>
                <a:lnTo>
                  <a:pt x="89201" y="24586"/>
                </a:lnTo>
                <a:lnTo>
                  <a:pt x="52752" y="52736"/>
                </a:lnTo>
                <a:lnTo>
                  <a:pt x="24590" y="89163"/>
                </a:lnTo>
                <a:lnTo>
                  <a:pt x="6434" y="132144"/>
                </a:lnTo>
                <a:lnTo>
                  <a:pt x="0" y="179959"/>
                </a:lnTo>
                <a:lnTo>
                  <a:pt x="0" y="900049"/>
                </a:lnTo>
                <a:lnTo>
                  <a:pt x="6434" y="947916"/>
                </a:lnTo>
                <a:lnTo>
                  <a:pt x="24590" y="990933"/>
                </a:lnTo>
                <a:lnTo>
                  <a:pt x="52752" y="1027382"/>
                </a:lnTo>
                <a:lnTo>
                  <a:pt x="89201" y="1055544"/>
                </a:lnTo>
                <a:lnTo>
                  <a:pt x="132218" y="1073700"/>
                </a:lnTo>
                <a:lnTo>
                  <a:pt x="180086" y="1080135"/>
                </a:lnTo>
                <a:lnTo>
                  <a:pt x="3924427" y="1080135"/>
                </a:lnTo>
                <a:lnTo>
                  <a:pt x="3972294" y="1073700"/>
                </a:lnTo>
                <a:lnTo>
                  <a:pt x="4015311" y="1055544"/>
                </a:lnTo>
                <a:lnTo>
                  <a:pt x="4051760" y="1027382"/>
                </a:lnTo>
                <a:lnTo>
                  <a:pt x="4079922" y="990933"/>
                </a:lnTo>
                <a:lnTo>
                  <a:pt x="4098078" y="947916"/>
                </a:lnTo>
                <a:lnTo>
                  <a:pt x="4104513" y="900049"/>
                </a:lnTo>
                <a:lnTo>
                  <a:pt x="4104513" y="179959"/>
                </a:lnTo>
                <a:lnTo>
                  <a:pt x="4098078" y="132144"/>
                </a:lnTo>
                <a:lnTo>
                  <a:pt x="4079922" y="89163"/>
                </a:lnTo>
                <a:lnTo>
                  <a:pt x="4051760" y="52736"/>
                </a:lnTo>
                <a:lnTo>
                  <a:pt x="4015311" y="24586"/>
                </a:lnTo>
                <a:lnTo>
                  <a:pt x="3972294" y="6433"/>
                </a:lnTo>
                <a:lnTo>
                  <a:pt x="3924427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6"/>
          <p:cNvSpPr/>
          <p:nvPr/>
        </p:nvSpPr>
        <p:spPr>
          <a:xfrm>
            <a:off x="3146242" y="3598507"/>
            <a:ext cx="1529744" cy="1056064"/>
          </a:xfrm>
          <a:custGeom>
            <a:avLst/>
            <a:gdLst/>
            <a:ahLst/>
            <a:cxnLst/>
            <a:rect l="l" t="t" r="r" b="b"/>
            <a:pathLst>
              <a:path w="4104640" h="1080135">
                <a:moveTo>
                  <a:pt x="3924427" y="0"/>
                </a:moveTo>
                <a:lnTo>
                  <a:pt x="180086" y="0"/>
                </a:lnTo>
                <a:lnTo>
                  <a:pt x="132218" y="6433"/>
                </a:lnTo>
                <a:lnTo>
                  <a:pt x="89201" y="24586"/>
                </a:lnTo>
                <a:lnTo>
                  <a:pt x="52752" y="52736"/>
                </a:lnTo>
                <a:lnTo>
                  <a:pt x="24590" y="89163"/>
                </a:lnTo>
                <a:lnTo>
                  <a:pt x="6434" y="132144"/>
                </a:lnTo>
                <a:lnTo>
                  <a:pt x="0" y="179959"/>
                </a:lnTo>
                <a:lnTo>
                  <a:pt x="0" y="900049"/>
                </a:lnTo>
                <a:lnTo>
                  <a:pt x="6434" y="947916"/>
                </a:lnTo>
                <a:lnTo>
                  <a:pt x="24590" y="990933"/>
                </a:lnTo>
                <a:lnTo>
                  <a:pt x="52752" y="1027382"/>
                </a:lnTo>
                <a:lnTo>
                  <a:pt x="89201" y="1055544"/>
                </a:lnTo>
                <a:lnTo>
                  <a:pt x="132218" y="1073700"/>
                </a:lnTo>
                <a:lnTo>
                  <a:pt x="180086" y="1080135"/>
                </a:lnTo>
                <a:lnTo>
                  <a:pt x="3924427" y="1080135"/>
                </a:lnTo>
                <a:lnTo>
                  <a:pt x="3972294" y="1073700"/>
                </a:lnTo>
                <a:lnTo>
                  <a:pt x="4015311" y="1055544"/>
                </a:lnTo>
                <a:lnTo>
                  <a:pt x="4051760" y="1027382"/>
                </a:lnTo>
                <a:lnTo>
                  <a:pt x="4079922" y="990933"/>
                </a:lnTo>
                <a:lnTo>
                  <a:pt x="4098078" y="947916"/>
                </a:lnTo>
                <a:lnTo>
                  <a:pt x="4104513" y="900049"/>
                </a:lnTo>
                <a:lnTo>
                  <a:pt x="4104513" y="179959"/>
                </a:lnTo>
                <a:lnTo>
                  <a:pt x="4098078" y="132144"/>
                </a:lnTo>
                <a:lnTo>
                  <a:pt x="4079922" y="89163"/>
                </a:lnTo>
                <a:lnTo>
                  <a:pt x="4051760" y="52736"/>
                </a:lnTo>
                <a:lnTo>
                  <a:pt x="4015311" y="24586"/>
                </a:lnTo>
                <a:lnTo>
                  <a:pt x="3972294" y="6433"/>
                </a:lnTo>
                <a:lnTo>
                  <a:pt x="3924427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6"/>
          <p:cNvSpPr/>
          <p:nvPr/>
        </p:nvSpPr>
        <p:spPr>
          <a:xfrm>
            <a:off x="3508072" y="4654573"/>
            <a:ext cx="1529744" cy="931343"/>
          </a:xfrm>
          <a:custGeom>
            <a:avLst/>
            <a:gdLst/>
            <a:ahLst/>
            <a:cxnLst/>
            <a:rect l="l" t="t" r="r" b="b"/>
            <a:pathLst>
              <a:path w="4104640" h="1080135">
                <a:moveTo>
                  <a:pt x="3924427" y="0"/>
                </a:moveTo>
                <a:lnTo>
                  <a:pt x="180086" y="0"/>
                </a:lnTo>
                <a:lnTo>
                  <a:pt x="132218" y="6433"/>
                </a:lnTo>
                <a:lnTo>
                  <a:pt x="89201" y="24586"/>
                </a:lnTo>
                <a:lnTo>
                  <a:pt x="52752" y="52736"/>
                </a:lnTo>
                <a:lnTo>
                  <a:pt x="24590" y="89163"/>
                </a:lnTo>
                <a:lnTo>
                  <a:pt x="6434" y="132144"/>
                </a:lnTo>
                <a:lnTo>
                  <a:pt x="0" y="179959"/>
                </a:lnTo>
                <a:lnTo>
                  <a:pt x="0" y="900049"/>
                </a:lnTo>
                <a:lnTo>
                  <a:pt x="6434" y="947916"/>
                </a:lnTo>
                <a:lnTo>
                  <a:pt x="24590" y="990933"/>
                </a:lnTo>
                <a:lnTo>
                  <a:pt x="52752" y="1027382"/>
                </a:lnTo>
                <a:lnTo>
                  <a:pt x="89201" y="1055544"/>
                </a:lnTo>
                <a:lnTo>
                  <a:pt x="132218" y="1073700"/>
                </a:lnTo>
                <a:lnTo>
                  <a:pt x="180086" y="1080135"/>
                </a:lnTo>
                <a:lnTo>
                  <a:pt x="3924427" y="1080135"/>
                </a:lnTo>
                <a:lnTo>
                  <a:pt x="3972294" y="1073700"/>
                </a:lnTo>
                <a:lnTo>
                  <a:pt x="4015311" y="1055544"/>
                </a:lnTo>
                <a:lnTo>
                  <a:pt x="4051760" y="1027382"/>
                </a:lnTo>
                <a:lnTo>
                  <a:pt x="4079922" y="990933"/>
                </a:lnTo>
                <a:lnTo>
                  <a:pt x="4098078" y="947916"/>
                </a:lnTo>
                <a:lnTo>
                  <a:pt x="4104513" y="900049"/>
                </a:lnTo>
                <a:lnTo>
                  <a:pt x="4104513" y="179959"/>
                </a:lnTo>
                <a:lnTo>
                  <a:pt x="4098078" y="132144"/>
                </a:lnTo>
                <a:lnTo>
                  <a:pt x="4079922" y="89163"/>
                </a:lnTo>
                <a:lnTo>
                  <a:pt x="4051760" y="52736"/>
                </a:lnTo>
                <a:lnTo>
                  <a:pt x="4015311" y="24586"/>
                </a:lnTo>
                <a:lnTo>
                  <a:pt x="3972294" y="6433"/>
                </a:lnTo>
                <a:lnTo>
                  <a:pt x="3924427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094962" y="2980438"/>
            <a:ext cx="801370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Клиен</a:t>
            </a: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ы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55171" y="3974743"/>
            <a:ext cx="111188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П</a:t>
            </a:r>
            <a:r>
              <a:rPr sz="1400" b="1" spc="-35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авщи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к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и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738909" y="5000545"/>
            <a:ext cx="106807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Сотрудники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25" name="object 6"/>
          <p:cNvSpPr/>
          <p:nvPr/>
        </p:nvSpPr>
        <p:spPr>
          <a:xfrm>
            <a:off x="5602948" y="3732114"/>
            <a:ext cx="1610438" cy="1068486"/>
          </a:xfrm>
          <a:custGeom>
            <a:avLst/>
            <a:gdLst/>
            <a:ahLst/>
            <a:cxnLst/>
            <a:rect l="l" t="t" r="r" b="b"/>
            <a:pathLst>
              <a:path w="4104640" h="1080135">
                <a:moveTo>
                  <a:pt x="3924427" y="0"/>
                </a:moveTo>
                <a:lnTo>
                  <a:pt x="180086" y="0"/>
                </a:lnTo>
                <a:lnTo>
                  <a:pt x="132218" y="6433"/>
                </a:lnTo>
                <a:lnTo>
                  <a:pt x="89201" y="24586"/>
                </a:lnTo>
                <a:lnTo>
                  <a:pt x="52752" y="52736"/>
                </a:lnTo>
                <a:lnTo>
                  <a:pt x="24590" y="89163"/>
                </a:lnTo>
                <a:lnTo>
                  <a:pt x="6434" y="132144"/>
                </a:lnTo>
                <a:lnTo>
                  <a:pt x="0" y="179959"/>
                </a:lnTo>
                <a:lnTo>
                  <a:pt x="0" y="900049"/>
                </a:lnTo>
                <a:lnTo>
                  <a:pt x="6434" y="947916"/>
                </a:lnTo>
                <a:lnTo>
                  <a:pt x="24590" y="990933"/>
                </a:lnTo>
                <a:lnTo>
                  <a:pt x="52752" y="1027382"/>
                </a:lnTo>
                <a:lnTo>
                  <a:pt x="89201" y="1055544"/>
                </a:lnTo>
                <a:lnTo>
                  <a:pt x="132218" y="1073700"/>
                </a:lnTo>
                <a:lnTo>
                  <a:pt x="180086" y="1080135"/>
                </a:lnTo>
                <a:lnTo>
                  <a:pt x="3924427" y="1080135"/>
                </a:lnTo>
                <a:lnTo>
                  <a:pt x="3972294" y="1073700"/>
                </a:lnTo>
                <a:lnTo>
                  <a:pt x="4015311" y="1055544"/>
                </a:lnTo>
                <a:lnTo>
                  <a:pt x="4051760" y="1027382"/>
                </a:lnTo>
                <a:lnTo>
                  <a:pt x="4079922" y="990933"/>
                </a:lnTo>
                <a:lnTo>
                  <a:pt x="4098078" y="947916"/>
                </a:lnTo>
                <a:lnTo>
                  <a:pt x="4104513" y="900049"/>
                </a:lnTo>
                <a:lnTo>
                  <a:pt x="4104513" y="179959"/>
                </a:lnTo>
                <a:lnTo>
                  <a:pt x="4098078" y="132144"/>
                </a:lnTo>
                <a:lnTo>
                  <a:pt x="4079922" y="89163"/>
                </a:lnTo>
                <a:lnTo>
                  <a:pt x="4051760" y="52736"/>
                </a:lnTo>
                <a:lnTo>
                  <a:pt x="4015311" y="24586"/>
                </a:lnTo>
                <a:lnTo>
                  <a:pt x="3972294" y="6433"/>
                </a:lnTo>
                <a:lnTo>
                  <a:pt x="3924427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965889" y="4039662"/>
            <a:ext cx="88455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2865">
              <a:lnSpc>
                <a:spcPct val="100000"/>
              </a:lnSpc>
              <a:spcBef>
                <a:spcPts val="105"/>
              </a:spcBef>
            </a:pP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Ресурсы</a:t>
            </a:r>
            <a:endParaRPr sz="14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к</a:t>
            </a:r>
            <a:r>
              <a:rPr sz="1400" b="1" spc="-30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мпа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ии</a:t>
            </a:r>
            <a:endParaRPr sz="1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20" grpId="0" animBg="1"/>
      <p:bldP spid="21" grpId="0" animBg="1"/>
      <p:bldP spid="11" grpId="0"/>
      <p:bldP spid="12" grpId="0"/>
      <p:bldP spid="13" grpId="0"/>
      <p:bldP spid="14" grpId="0"/>
      <p:bldP spid="22" grpId="0" animBg="1"/>
      <p:bldP spid="23" grpId="0" animBg="1"/>
      <p:bldP spid="24" grpId="0" animBg="1"/>
      <p:bldP spid="8" grpId="0"/>
      <p:bldP spid="10" grpId="0"/>
      <p:bldP spid="9" grpId="0"/>
      <p:bldP spid="25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251524" y="1268730"/>
            <a:ext cx="5328920" cy="1080135"/>
          </a:xfrm>
          <a:custGeom>
            <a:avLst/>
            <a:gdLst/>
            <a:ahLst/>
            <a:cxnLst/>
            <a:rect l="l" t="t" r="r" b="b"/>
            <a:pathLst>
              <a:path w="5328920" h="1080135">
                <a:moveTo>
                  <a:pt x="5148516" y="0"/>
                </a:moveTo>
                <a:lnTo>
                  <a:pt x="180022" y="0"/>
                </a:lnTo>
                <a:lnTo>
                  <a:pt x="132163" y="6434"/>
                </a:lnTo>
                <a:lnTo>
                  <a:pt x="89159" y="24590"/>
                </a:lnTo>
                <a:lnTo>
                  <a:pt x="52725" y="52752"/>
                </a:lnTo>
                <a:lnTo>
                  <a:pt x="24577" y="89201"/>
                </a:lnTo>
                <a:lnTo>
                  <a:pt x="6430" y="132218"/>
                </a:lnTo>
                <a:lnTo>
                  <a:pt x="0" y="180086"/>
                </a:lnTo>
                <a:lnTo>
                  <a:pt x="0" y="900176"/>
                </a:lnTo>
                <a:lnTo>
                  <a:pt x="6430" y="947990"/>
                </a:lnTo>
                <a:lnTo>
                  <a:pt x="24577" y="990971"/>
                </a:lnTo>
                <a:lnTo>
                  <a:pt x="52725" y="1027398"/>
                </a:lnTo>
                <a:lnTo>
                  <a:pt x="89159" y="1055548"/>
                </a:lnTo>
                <a:lnTo>
                  <a:pt x="132163" y="1073701"/>
                </a:lnTo>
                <a:lnTo>
                  <a:pt x="180022" y="1080135"/>
                </a:lnTo>
                <a:lnTo>
                  <a:pt x="5148516" y="1080135"/>
                </a:lnTo>
                <a:lnTo>
                  <a:pt x="5196384" y="1073701"/>
                </a:lnTo>
                <a:lnTo>
                  <a:pt x="5239401" y="1055548"/>
                </a:lnTo>
                <a:lnTo>
                  <a:pt x="5275849" y="1027398"/>
                </a:lnTo>
                <a:lnTo>
                  <a:pt x="5304011" y="990971"/>
                </a:lnTo>
                <a:lnTo>
                  <a:pt x="5322168" y="947990"/>
                </a:lnTo>
                <a:lnTo>
                  <a:pt x="5328602" y="900176"/>
                </a:lnTo>
                <a:lnTo>
                  <a:pt x="5328602" y="180086"/>
                </a:lnTo>
                <a:lnTo>
                  <a:pt x="5322168" y="132218"/>
                </a:lnTo>
                <a:lnTo>
                  <a:pt x="5304011" y="89201"/>
                </a:lnTo>
                <a:lnTo>
                  <a:pt x="5275849" y="52752"/>
                </a:lnTo>
                <a:lnTo>
                  <a:pt x="5239401" y="24590"/>
                </a:lnTo>
                <a:lnTo>
                  <a:pt x="5196384" y="6434"/>
                </a:lnTo>
                <a:lnTo>
                  <a:pt x="5148516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1524" y="1268730"/>
            <a:ext cx="5328920" cy="1080135"/>
          </a:xfrm>
          <a:custGeom>
            <a:avLst/>
            <a:gdLst/>
            <a:ahLst/>
            <a:cxnLst/>
            <a:rect l="l" t="t" r="r" b="b"/>
            <a:pathLst>
              <a:path w="5328920" h="1080135">
                <a:moveTo>
                  <a:pt x="0" y="180086"/>
                </a:moveTo>
                <a:lnTo>
                  <a:pt x="6430" y="132218"/>
                </a:lnTo>
                <a:lnTo>
                  <a:pt x="24577" y="89201"/>
                </a:lnTo>
                <a:lnTo>
                  <a:pt x="52725" y="52752"/>
                </a:lnTo>
                <a:lnTo>
                  <a:pt x="89159" y="24590"/>
                </a:lnTo>
                <a:lnTo>
                  <a:pt x="132163" y="6434"/>
                </a:lnTo>
                <a:lnTo>
                  <a:pt x="180022" y="0"/>
                </a:lnTo>
                <a:lnTo>
                  <a:pt x="5148516" y="0"/>
                </a:lnTo>
                <a:lnTo>
                  <a:pt x="5196384" y="6434"/>
                </a:lnTo>
                <a:lnTo>
                  <a:pt x="5239401" y="24590"/>
                </a:lnTo>
                <a:lnTo>
                  <a:pt x="5275849" y="52752"/>
                </a:lnTo>
                <a:lnTo>
                  <a:pt x="5304011" y="89201"/>
                </a:lnTo>
                <a:lnTo>
                  <a:pt x="5322168" y="132218"/>
                </a:lnTo>
                <a:lnTo>
                  <a:pt x="5328602" y="180086"/>
                </a:lnTo>
                <a:lnTo>
                  <a:pt x="5328602" y="900176"/>
                </a:lnTo>
                <a:lnTo>
                  <a:pt x="5322168" y="947990"/>
                </a:lnTo>
                <a:lnTo>
                  <a:pt x="5304011" y="990971"/>
                </a:lnTo>
                <a:lnTo>
                  <a:pt x="5275849" y="1027398"/>
                </a:lnTo>
                <a:lnTo>
                  <a:pt x="5239401" y="1055548"/>
                </a:lnTo>
                <a:lnTo>
                  <a:pt x="5196384" y="1073701"/>
                </a:lnTo>
                <a:lnTo>
                  <a:pt x="5148516" y="1080135"/>
                </a:lnTo>
                <a:lnTo>
                  <a:pt x="180022" y="1080135"/>
                </a:lnTo>
                <a:lnTo>
                  <a:pt x="132163" y="1073701"/>
                </a:lnTo>
                <a:lnTo>
                  <a:pt x="89159" y="1055548"/>
                </a:lnTo>
                <a:lnTo>
                  <a:pt x="52725" y="1027398"/>
                </a:lnTo>
                <a:lnTo>
                  <a:pt x="24577" y="990971"/>
                </a:lnTo>
                <a:lnTo>
                  <a:pt x="6430" y="947990"/>
                </a:lnTo>
                <a:lnTo>
                  <a:pt x="0" y="900176"/>
                </a:lnTo>
                <a:lnTo>
                  <a:pt x="0" y="180086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81965" y="1548129"/>
            <a:ext cx="4666615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2863" marR="5080" indent="-42863" algn="ctr">
              <a:lnSpc>
                <a:spcPct val="100000"/>
              </a:lnSpc>
              <a:spcBef>
                <a:spcPts val="95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Какие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действия 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конкурентов 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создают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для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нас  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проблемы?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51524" y="2420875"/>
            <a:ext cx="5328920" cy="1080135"/>
          </a:xfrm>
          <a:custGeom>
            <a:avLst/>
            <a:gdLst/>
            <a:ahLst/>
            <a:cxnLst/>
            <a:rect l="l" t="t" r="r" b="b"/>
            <a:pathLst>
              <a:path w="5328920" h="1080135">
                <a:moveTo>
                  <a:pt x="5148516" y="0"/>
                </a:moveTo>
                <a:lnTo>
                  <a:pt x="180022" y="0"/>
                </a:lnTo>
                <a:lnTo>
                  <a:pt x="132163" y="6434"/>
                </a:lnTo>
                <a:lnTo>
                  <a:pt x="89159" y="24590"/>
                </a:lnTo>
                <a:lnTo>
                  <a:pt x="52725" y="52752"/>
                </a:lnTo>
                <a:lnTo>
                  <a:pt x="24577" y="89201"/>
                </a:lnTo>
                <a:lnTo>
                  <a:pt x="6430" y="132218"/>
                </a:lnTo>
                <a:lnTo>
                  <a:pt x="0" y="180086"/>
                </a:lnTo>
                <a:lnTo>
                  <a:pt x="0" y="900049"/>
                </a:lnTo>
                <a:lnTo>
                  <a:pt x="6430" y="947916"/>
                </a:lnTo>
                <a:lnTo>
                  <a:pt x="24577" y="990933"/>
                </a:lnTo>
                <a:lnTo>
                  <a:pt x="52725" y="1027382"/>
                </a:lnTo>
                <a:lnTo>
                  <a:pt x="89159" y="1055544"/>
                </a:lnTo>
                <a:lnTo>
                  <a:pt x="132163" y="1073700"/>
                </a:lnTo>
                <a:lnTo>
                  <a:pt x="180022" y="1080135"/>
                </a:lnTo>
                <a:lnTo>
                  <a:pt x="5148516" y="1080135"/>
                </a:lnTo>
                <a:lnTo>
                  <a:pt x="5196384" y="1073700"/>
                </a:lnTo>
                <a:lnTo>
                  <a:pt x="5239401" y="1055544"/>
                </a:lnTo>
                <a:lnTo>
                  <a:pt x="5275849" y="1027382"/>
                </a:lnTo>
                <a:lnTo>
                  <a:pt x="5304011" y="990933"/>
                </a:lnTo>
                <a:lnTo>
                  <a:pt x="5322168" y="947916"/>
                </a:lnTo>
                <a:lnTo>
                  <a:pt x="5328602" y="900049"/>
                </a:lnTo>
                <a:lnTo>
                  <a:pt x="5328602" y="180086"/>
                </a:lnTo>
                <a:lnTo>
                  <a:pt x="5322168" y="132218"/>
                </a:lnTo>
                <a:lnTo>
                  <a:pt x="5304011" y="89201"/>
                </a:lnTo>
                <a:lnTo>
                  <a:pt x="5275849" y="52752"/>
                </a:lnTo>
                <a:lnTo>
                  <a:pt x="5239401" y="24590"/>
                </a:lnTo>
                <a:lnTo>
                  <a:pt x="5196384" y="6434"/>
                </a:lnTo>
                <a:lnTo>
                  <a:pt x="5148516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51524" y="2420875"/>
            <a:ext cx="5328920" cy="1080135"/>
          </a:xfrm>
          <a:custGeom>
            <a:avLst/>
            <a:gdLst/>
            <a:ahLst/>
            <a:cxnLst/>
            <a:rect l="l" t="t" r="r" b="b"/>
            <a:pathLst>
              <a:path w="5328920" h="1080135">
                <a:moveTo>
                  <a:pt x="0" y="180086"/>
                </a:moveTo>
                <a:lnTo>
                  <a:pt x="6430" y="132218"/>
                </a:lnTo>
                <a:lnTo>
                  <a:pt x="24577" y="89201"/>
                </a:lnTo>
                <a:lnTo>
                  <a:pt x="52725" y="52752"/>
                </a:lnTo>
                <a:lnTo>
                  <a:pt x="89159" y="24590"/>
                </a:lnTo>
                <a:lnTo>
                  <a:pt x="132163" y="6434"/>
                </a:lnTo>
                <a:lnTo>
                  <a:pt x="180022" y="0"/>
                </a:lnTo>
                <a:lnTo>
                  <a:pt x="5148516" y="0"/>
                </a:lnTo>
                <a:lnTo>
                  <a:pt x="5196384" y="6434"/>
                </a:lnTo>
                <a:lnTo>
                  <a:pt x="5239401" y="24590"/>
                </a:lnTo>
                <a:lnTo>
                  <a:pt x="5275849" y="52752"/>
                </a:lnTo>
                <a:lnTo>
                  <a:pt x="5304011" y="89201"/>
                </a:lnTo>
                <a:lnTo>
                  <a:pt x="5322168" y="132218"/>
                </a:lnTo>
                <a:lnTo>
                  <a:pt x="5328602" y="180086"/>
                </a:lnTo>
                <a:lnTo>
                  <a:pt x="5328602" y="900049"/>
                </a:lnTo>
                <a:lnTo>
                  <a:pt x="5322168" y="947916"/>
                </a:lnTo>
                <a:lnTo>
                  <a:pt x="5304011" y="990933"/>
                </a:lnTo>
                <a:lnTo>
                  <a:pt x="5275849" y="1027382"/>
                </a:lnTo>
                <a:lnTo>
                  <a:pt x="5239401" y="1055544"/>
                </a:lnTo>
                <a:lnTo>
                  <a:pt x="5196384" y="1073700"/>
                </a:lnTo>
                <a:lnTo>
                  <a:pt x="5148516" y="1080135"/>
                </a:lnTo>
                <a:lnTo>
                  <a:pt x="180022" y="1080135"/>
                </a:lnTo>
                <a:lnTo>
                  <a:pt x="132163" y="1073700"/>
                </a:lnTo>
                <a:lnTo>
                  <a:pt x="89159" y="1055544"/>
                </a:lnTo>
                <a:lnTo>
                  <a:pt x="52725" y="1027382"/>
                </a:lnTo>
                <a:lnTo>
                  <a:pt x="24577" y="990933"/>
                </a:lnTo>
                <a:lnTo>
                  <a:pt x="6430" y="947916"/>
                </a:lnTo>
                <a:lnTo>
                  <a:pt x="0" y="900049"/>
                </a:lnTo>
                <a:lnTo>
                  <a:pt x="0" y="180086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04636" y="2493184"/>
            <a:ext cx="4846955" cy="93551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763" marR="5080" indent="7938" algn="ctr">
              <a:lnSpc>
                <a:spcPct val="100000"/>
              </a:lnSpc>
              <a:spcBef>
                <a:spcPts val="95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Какие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действия 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конкурентов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могут 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создать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для 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нас 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проблемы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2000" b="1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будущем?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715001" y="2348864"/>
            <a:ext cx="3033902" cy="3670936"/>
          </a:xfrm>
          <a:custGeom>
            <a:avLst/>
            <a:gdLst/>
            <a:ahLst/>
            <a:cxnLst/>
            <a:rect l="l" t="t" r="r" b="b"/>
            <a:pathLst>
              <a:path w="2592704" h="3312795">
                <a:moveTo>
                  <a:pt x="0" y="432054"/>
                </a:moveTo>
                <a:lnTo>
                  <a:pt x="2535" y="384974"/>
                </a:lnTo>
                <a:lnTo>
                  <a:pt x="9964" y="339363"/>
                </a:lnTo>
                <a:lnTo>
                  <a:pt x="22024" y="295485"/>
                </a:lnTo>
                <a:lnTo>
                  <a:pt x="38452" y="253603"/>
                </a:lnTo>
                <a:lnTo>
                  <a:pt x="58984" y="213980"/>
                </a:lnTo>
                <a:lnTo>
                  <a:pt x="83356" y="176881"/>
                </a:lnTo>
                <a:lnTo>
                  <a:pt x="111305" y="142568"/>
                </a:lnTo>
                <a:lnTo>
                  <a:pt x="142568" y="111305"/>
                </a:lnTo>
                <a:lnTo>
                  <a:pt x="176881" y="83356"/>
                </a:lnTo>
                <a:lnTo>
                  <a:pt x="213980" y="58984"/>
                </a:lnTo>
                <a:lnTo>
                  <a:pt x="253603" y="38452"/>
                </a:lnTo>
                <a:lnTo>
                  <a:pt x="295485" y="22024"/>
                </a:lnTo>
                <a:lnTo>
                  <a:pt x="339363" y="9964"/>
                </a:lnTo>
                <a:lnTo>
                  <a:pt x="384974" y="2535"/>
                </a:lnTo>
                <a:lnTo>
                  <a:pt x="432053" y="0"/>
                </a:lnTo>
                <a:lnTo>
                  <a:pt x="2160270" y="0"/>
                </a:lnTo>
                <a:lnTo>
                  <a:pt x="2207327" y="2535"/>
                </a:lnTo>
                <a:lnTo>
                  <a:pt x="2252922" y="9964"/>
                </a:lnTo>
                <a:lnTo>
                  <a:pt x="2296789" y="22024"/>
                </a:lnTo>
                <a:lnTo>
                  <a:pt x="2338666" y="38452"/>
                </a:lnTo>
                <a:lnTo>
                  <a:pt x="2378286" y="58984"/>
                </a:lnTo>
                <a:lnTo>
                  <a:pt x="2415387" y="83356"/>
                </a:lnTo>
                <a:lnTo>
                  <a:pt x="2449704" y="111305"/>
                </a:lnTo>
                <a:lnTo>
                  <a:pt x="2480973" y="142568"/>
                </a:lnTo>
                <a:lnTo>
                  <a:pt x="2508930" y="176881"/>
                </a:lnTo>
                <a:lnTo>
                  <a:pt x="2533311" y="213980"/>
                </a:lnTo>
                <a:lnTo>
                  <a:pt x="2553851" y="253603"/>
                </a:lnTo>
                <a:lnTo>
                  <a:pt x="2570286" y="295485"/>
                </a:lnTo>
                <a:lnTo>
                  <a:pt x="2582353" y="339363"/>
                </a:lnTo>
                <a:lnTo>
                  <a:pt x="2589787" y="384974"/>
                </a:lnTo>
                <a:lnTo>
                  <a:pt x="2592324" y="432054"/>
                </a:lnTo>
                <a:lnTo>
                  <a:pt x="2592324" y="2880360"/>
                </a:lnTo>
                <a:lnTo>
                  <a:pt x="2589787" y="2927439"/>
                </a:lnTo>
                <a:lnTo>
                  <a:pt x="2582353" y="2973049"/>
                </a:lnTo>
                <a:lnTo>
                  <a:pt x="2570286" y="3016926"/>
                </a:lnTo>
                <a:lnTo>
                  <a:pt x="2553851" y="3058806"/>
                </a:lnTo>
                <a:lnTo>
                  <a:pt x="2533311" y="3098426"/>
                </a:lnTo>
                <a:lnTo>
                  <a:pt x="2508930" y="3135523"/>
                </a:lnTo>
                <a:lnTo>
                  <a:pt x="2480973" y="3169833"/>
                </a:lnTo>
                <a:lnTo>
                  <a:pt x="2449704" y="3201094"/>
                </a:lnTo>
                <a:lnTo>
                  <a:pt x="2415387" y="3229040"/>
                </a:lnTo>
                <a:lnTo>
                  <a:pt x="2378286" y="3253410"/>
                </a:lnTo>
                <a:lnTo>
                  <a:pt x="2338666" y="3273940"/>
                </a:lnTo>
                <a:lnTo>
                  <a:pt x="2296789" y="3290366"/>
                </a:lnTo>
                <a:lnTo>
                  <a:pt x="2252922" y="3302425"/>
                </a:lnTo>
                <a:lnTo>
                  <a:pt x="2207327" y="3309853"/>
                </a:lnTo>
                <a:lnTo>
                  <a:pt x="2160270" y="3312388"/>
                </a:lnTo>
                <a:lnTo>
                  <a:pt x="432053" y="3312388"/>
                </a:lnTo>
                <a:lnTo>
                  <a:pt x="384974" y="3309853"/>
                </a:lnTo>
                <a:lnTo>
                  <a:pt x="339363" y="3302425"/>
                </a:lnTo>
                <a:lnTo>
                  <a:pt x="295485" y="3290366"/>
                </a:lnTo>
                <a:lnTo>
                  <a:pt x="253603" y="3273940"/>
                </a:lnTo>
                <a:lnTo>
                  <a:pt x="213980" y="3253410"/>
                </a:lnTo>
                <a:lnTo>
                  <a:pt x="176881" y="3229040"/>
                </a:lnTo>
                <a:lnTo>
                  <a:pt x="142568" y="3201094"/>
                </a:lnTo>
                <a:lnTo>
                  <a:pt x="111305" y="3169833"/>
                </a:lnTo>
                <a:lnTo>
                  <a:pt x="83356" y="3135523"/>
                </a:lnTo>
                <a:lnTo>
                  <a:pt x="58984" y="3098426"/>
                </a:lnTo>
                <a:lnTo>
                  <a:pt x="38452" y="3058806"/>
                </a:lnTo>
                <a:lnTo>
                  <a:pt x="22024" y="3016926"/>
                </a:lnTo>
                <a:lnTo>
                  <a:pt x="9964" y="2973049"/>
                </a:lnTo>
                <a:lnTo>
                  <a:pt x="2535" y="2927439"/>
                </a:lnTo>
                <a:lnTo>
                  <a:pt x="0" y="2880360"/>
                </a:lnTo>
                <a:lnTo>
                  <a:pt x="0" y="432054"/>
                </a:lnTo>
                <a:close/>
              </a:path>
            </a:pathLst>
          </a:custGeom>
          <a:ln w="9524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172200" y="2647315"/>
            <a:ext cx="2514600" cy="8431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b="1" spc="-15" dirty="0">
                <a:solidFill>
                  <a:srgbClr val="002060"/>
                </a:solidFill>
                <a:latin typeface="Arial"/>
                <a:cs typeface="Arial"/>
              </a:rPr>
              <a:t>Чем конкуренты  привлекают </a:t>
            </a:r>
            <a:r>
              <a:rPr b="1" spc="-5" dirty="0">
                <a:solidFill>
                  <a:srgbClr val="002060"/>
                </a:solidFill>
                <a:latin typeface="Arial"/>
                <a:cs typeface="Arial"/>
              </a:rPr>
              <a:t>к</a:t>
            </a:r>
            <a:r>
              <a:rPr b="1" spc="-5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rgbClr val="002060"/>
                </a:solidFill>
                <a:latin typeface="Arial"/>
                <a:cs typeface="Arial"/>
              </a:rPr>
              <a:t>себе  клиентов?</a:t>
            </a:r>
            <a:endParaRPr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172200" y="3622929"/>
            <a:ext cx="2514600" cy="19511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347345">
              <a:lnSpc>
                <a:spcPct val="100000"/>
              </a:lnSpc>
              <a:spcBef>
                <a:spcPts val="95"/>
              </a:spcBef>
            </a:pPr>
            <a:r>
              <a:rPr b="1" spc="-5" dirty="0">
                <a:solidFill>
                  <a:srgbClr val="002060"/>
                </a:solidFill>
                <a:latin typeface="Arial"/>
                <a:cs typeface="Arial"/>
              </a:rPr>
              <a:t>В </a:t>
            </a:r>
            <a:r>
              <a:rPr b="1" spc="-15" dirty="0">
                <a:solidFill>
                  <a:srgbClr val="002060"/>
                </a:solidFill>
                <a:latin typeface="Arial"/>
                <a:cs typeface="Arial"/>
              </a:rPr>
              <a:t>чем </a:t>
            </a:r>
            <a:r>
              <a:rPr b="1" spc="-10" dirty="0">
                <a:solidFill>
                  <a:srgbClr val="002060"/>
                </a:solidFill>
                <a:latin typeface="Arial"/>
                <a:cs typeface="Arial"/>
              </a:rPr>
              <a:t>они</a:t>
            </a:r>
            <a:r>
              <a:rPr b="1" spc="-4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rgbClr val="002060"/>
                </a:solidFill>
                <a:latin typeface="Arial"/>
                <a:cs typeface="Arial"/>
              </a:rPr>
              <a:t>нас  п</a:t>
            </a:r>
            <a:r>
              <a:rPr b="1" spc="-15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b="1" spc="-10" dirty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b="1" spc="-3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b="1" spc="-3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b="1" spc="-3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b="1" spc="-45" dirty="0">
                <a:solidFill>
                  <a:srgbClr val="002060"/>
                </a:solidFill>
                <a:latin typeface="Arial"/>
                <a:cs typeface="Arial"/>
              </a:rPr>
              <a:t>х</a:t>
            </a:r>
            <a:r>
              <a:rPr b="1" spc="-3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b="1" spc="-10" dirty="0">
                <a:solidFill>
                  <a:srgbClr val="002060"/>
                </a:solidFill>
                <a:latin typeface="Arial"/>
                <a:cs typeface="Arial"/>
              </a:rPr>
              <a:t>д</a:t>
            </a:r>
            <a:r>
              <a:rPr b="1" spc="-5" dirty="0">
                <a:solidFill>
                  <a:srgbClr val="002060"/>
                </a:solidFill>
                <a:latin typeface="Arial"/>
                <a:cs typeface="Arial"/>
              </a:rPr>
              <a:t>я</a:t>
            </a:r>
            <a:r>
              <a:rPr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b="1" spc="-5" dirty="0">
                <a:solidFill>
                  <a:srgbClr val="002060"/>
                </a:solidFill>
                <a:latin typeface="Arial"/>
                <a:cs typeface="Arial"/>
              </a:rPr>
              <a:t>?</a:t>
            </a:r>
            <a:endParaRPr dirty="0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b="1" spc="-20" dirty="0">
                <a:solidFill>
                  <a:srgbClr val="002060"/>
                </a:solidFill>
                <a:latin typeface="Arial"/>
                <a:cs typeface="Arial"/>
              </a:rPr>
              <a:t>Что </a:t>
            </a:r>
            <a:r>
              <a:rPr b="1" spc="-10" dirty="0">
                <a:solidFill>
                  <a:srgbClr val="002060"/>
                </a:solidFill>
                <a:latin typeface="Arial"/>
                <a:cs typeface="Arial"/>
              </a:rPr>
              <a:t>они </a:t>
            </a:r>
            <a:r>
              <a:rPr b="1" spc="-15" dirty="0">
                <a:solidFill>
                  <a:srgbClr val="002060"/>
                </a:solidFill>
                <a:latin typeface="Arial"/>
                <a:cs typeface="Arial"/>
              </a:rPr>
              <a:t>могут  </a:t>
            </a:r>
            <a:r>
              <a:rPr b="1" spc="-10" dirty="0">
                <a:solidFill>
                  <a:srgbClr val="002060"/>
                </a:solidFill>
                <a:latin typeface="Arial"/>
                <a:cs typeface="Arial"/>
              </a:rPr>
              <a:t>предпринять для  </a:t>
            </a:r>
            <a:r>
              <a:rPr b="1" spc="-20" dirty="0">
                <a:solidFill>
                  <a:srgbClr val="002060"/>
                </a:solidFill>
                <a:latin typeface="Arial"/>
                <a:cs typeface="Arial"/>
              </a:rPr>
              <a:t>усиления </a:t>
            </a:r>
            <a:r>
              <a:rPr b="1" spc="-10" dirty="0">
                <a:solidFill>
                  <a:srgbClr val="002060"/>
                </a:solidFill>
                <a:latin typeface="Arial"/>
                <a:cs typeface="Arial"/>
              </a:rPr>
              <a:t>своих  позиций?</a:t>
            </a:r>
            <a:endParaRPr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Изучайте конкурентов!</a:t>
            </a:r>
            <a:endParaRPr lang="ru-RU" sz="3600" dirty="0">
              <a:solidFill>
                <a:srgbClr val="0B375A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06" y="3543198"/>
            <a:ext cx="3419796" cy="3314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 animBg="1"/>
      <p:bldP spid="9" grpId="0"/>
      <p:bldP spid="11" grpId="0" animBg="1"/>
      <p:bldP spid="12" grpId="0"/>
      <p:bldP spid="13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927" y="1066801"/>
            <a:ext cx="4162217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ject 2"/>
          <p:cNvSpPr/>
          <p:nvPr/>
        </p:nvSpPr>
        <p:spPr>
          <a:xfrm>
            <a:off x="971601" y="1844801"/>
            <a:ext cx="3240404" cy="34645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9546" y="4941189"/>
            <a:ext cx="8232597" cy="1512570"/>
          </a:xfrm>
          <a:custGeom>
            <a:avLst/>
            <a:gdLst/>
            <a:ahLst/>
            <a:cxnLst/>
            <a:rect l="l" t="t" r="r" b="b"/>
            <a:pathLst>
              <a:path w="6193155" h="1512570">
                <a:moveTo>
                  <a:pt x="5940628" y="0"/>
                </a:moveTo>
                <a:lnTo>
                  <a:pt x="252044" y="0"/>
                </a:lnTo>
                <a:lnTo>
                  <a:pt x="206737" y="4058"/>
                </a:lnTo>
                <a:lnTo>
                  <a:pt x="164095" y="15759"/>
                </a:lnTo>
                <a:lnTo>
                  <a:pt x="124830" y="34393"/>
                </a:lnTo>
                <a:lnTo>
                  <a:pt x="89653" y="59248"/>
                </a:lnTo>
                <a:lnTo>
                  <a:pt x="59276" y="89614"/>
                </a:lnTo>
                <a:lnTo>
                  <a:pt x="34410" y="124779"/>
                </a:lnTo>
                <a:lnTo>
                  <a:pt x="15767" y="164034"/>
                </a:lnTo>
                <a:lnTo>
                  <a:pt x="4060" y="206667"/>
                </a:lnTo>
                <a:lnTo>
                  <a:pt x="0" y="251968"/>
                </a:lnTo>
                <a:lnTo>
                  <a:pt x="0" y="1260119"/>
                </a:lnTo>
                <a:lnTo>
                  <a:pt x="4060" y="1305422"/>
                </a:lnTo>
                <a:lnTo>
                  <a:pt x="15767" y="1348060"/>
                </a:lnTo>
                <a:lnTo>
                  <a:pt x="34410" y="1387324"/>
                </a:lnTo>
                <a:lnTo>
                  <a:pt x="59276" y="1422499"/>
                </a:lnTo>
                <a:lnTo>
                  <a:pt x="89653" y="1452875"/>
                </a:lnTo>
                <a:lnTo>
                  <a:pt x="124830" y="1477740"/>
                </a:lnTo>
                <a:lnTo>
                  <a:pt x="164095" y="1496383"/>
                </a:lnTo>
                <a:lnTo>
                  <a:pt x="206737" y="1508090"/>
                </a:lnTo>
                <a:lnTo>
                  <a:pt x="252044" y="1512150"/>
                </a:lnTo>
                <a:lnTo>
                  <a:pt x="5940628" y="1512150"/>
                </a:lnTo>
                <a:lnTo>
                  <a:pt x="5985933" y="1508090"/>
                </a:lnTo>
                <a:lnTo>
                  <a:pt x="6028577" y="1496383"/>
                </a:lnTo>
                <a:lnTo>
                  <a:pt x="6067849" y="1477740"/>
                </a:lnTo>
                <a:lnTo>
                  <a:pt x="6103034" y="1452875"/>
                </a:lnTo>
                <a:lnTo>
                  <a:pt x="6133421" y="1422499"/>
                </a:lnTo>
                <a:lnTo>
                  <a:pt x="6158296" y="1387324"/>
                </a:lnTo>
                <a:lnTo>
                  <a:pt x="6176947" y="1348060"/>
                </a:lnTo>
                <a:lnTo>
                  <a:pt x="6188660" y="1305422"/>
                </a:lnTo>
                <a:lnTo>
                  <a:pt x="6192723" y="1260119"/>
                </a:lnTo>
                <a:lnTo>
                  <a:pt x="6192723" y="251968"/>
                </a:lnTo>
                <a:lnTo>
                  <a:pt x="6188660" y="206667"/>
                </a:lnTo>
                <a:lnTo>
                  <a:pt x="6176947" y="164034"/>
                </a:lnTo>
                <a:lnTo>
                  <a:pt x="6158296" y="124779"/>
                </a:lnTo>
                <a:lnTo>
                  <a:pt x="6133421" y="89614"/>
                </a:lnTo>
                <a:lnTo>
                  <a:pt x="6103034" y="59248"/>
                </a:lnTo>
                <a:lnTo>
                  <a:pt x="6067849" y="34393"/>
                </a:lnTo>
                <a:lnTo>
                  <a:pt x="6028577" y="15759"/>
                </a:lnTo>
                <a:lnTo>
                  <a:pt x="5985933" y="4058"/>
                </a:lnTo>
                <a:lnTo>
                  <a:pt x="5940628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07213" y="5081313"/>
            <a:ext cx="7803388" cy="1243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Компания, </a:t>
            </a: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сумевшая создать отличительную </a:t>
            </a: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позицию,  выделяющую 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ее </a:t>
            </a: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среди </a:t>
            </a: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конкурентов,</a:t>
            </a:r>
            <a:r>
              <a:rPr sz="2000" b="1" spc="13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становится</a:t>
            </a:r>
            <a:endParaRPr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905" algn="ctr">
              <a:lnSpc>
                <a:spcPct val="100000"/>
              </a:lnSpc>
            </a:pP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«монополистом» 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на </a:t>
            </a: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выбранном сегменте 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рынка.</a:t>
            </a:r>
            <a:r>
              <a:rPr sz="2000" b="1" spc="13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endParaRPr lang="ru-RU" sz="2000" b="1" spc="130" dirty="0" smtClean="0">
              <a:solidFill>
                <a:srgbClr val="002060"/>
              </a:solidFill>
              <a:latin typeface="Arial"/>
              <a:cs typeface="Arial"/>
            </a:endParaRPr>
          </a:p>
          <a:p>
            <a:pPr marL="1905" algn="ctr">
              <a:lnSpc>
                <a:spcPct val="100000"/>
              </a:lnSpc>
            </a:pPr>
            <a:r>
              <a:rPr lang="ru-RU" sz="2000" b="1" spc="-10" dirty="0" smtClean="0">
                <a:solidFill>
                  <a:srgbClr val="002060"/>
                </a:solidFill>
                <a:latin typeface="Arial"/>
                <a:cs typeface="Arial"/>
              </a:rPr>
              <a:t>Она преодолевает</a:t>
            </a:r>
            <a:r>
              <a:rPr sz="2000" b="1" spc="-20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внешние 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ограничения</a:t>
            </a:r>
            <a:r>
              <a:rPr sz="2000" b="1" spc="13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роста.</a:t>
            </a:r>
            <a:endParaRPr sz="20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51523" y="1268475"/>
            <a:ext cx="4104640" cy="1656714"/>
          </a:xfrm>
          <a:custGeom>
            <a:avLst/>
            <a:gdLst/>
            <a:ahLst/>
            <a:cxnLst/>
            <a:rect l="l" t="t" r="r" b="b"/>
            <a:pathLst>
              <a:path w="4104640" h="1656714">
                <a:moveTo>
                  <a:pt x="3828351" y="0"/>
                </a:moveTo>
                <a:lnTo>
                  <a:pt x="276085" y="0"/>
                </a:lnTo>
                <a:lnTo>
                  <a:pt x="226459" y="4446"/>
                </a:lnTo>
                <a:lnTo>
                  <a:pt x="179750" y="17268"/>
                </a:lnTo>
                <a:lnTo>
                  <a:pt x="136740" y="37686"/>
                </a:lnTo>
                <a:lnTo>
                  <a:pt x="98207" y="64920"/>
                </a:lnTo>
                <a:lnTo>
                  <a:pt x="64932" y="98194"/>
                </a:lnTo>
                <a:lnTo>
                  <a:pt x="37694" y="136727"/>
                </a:lnTo>
                <a:lnTo>
                  <a:pt x="17272" y="179741"/>
                </a:lnTo>
                <a:lnTo>
                  <a:pt x="4448" y="226457"/>
                </a:lnTo>
                <a:lnTo>
                  <a:pt x="0" y="276098"/>
                </a:lnTo>
                <a:lnTo>
                  <a:pt x="0" y="1380363"/>
                </a:lnTo>
                <a:lnTo>
                  <a:pt x="4448" y="1430003"/>
                </a:lnTo>
                <a:lnTo>
                  <a:pt x="17272" y="1476719"/>
                </a:lnTo>
                <a:lnTo>
                  <a:pt x="37694" y="1519733"/>
                </a:lnTo>
                <a:lnTo>
                  <a:pt x="64932" y="1558266"/>
                </a:lnTo>
                <a:lnTo>
                  <a:pt x="98207" y="1591540"/>
                </a:lnTo>
                <a:lnTo>
                  <a:pt x="136740" y="1618774"/>
                </a:lnTo>
                <a:lnTo>
                  <a:pt x="179750" y="1639192"/>
                </a:lnTo>
                <a:lnTo>
                  <a:pt x="226459" y="1652014"/>
                </a:lnTo>
                <a:lnTo>
                  <a:pt x="276085" y="1656461"/>
                </a:lnTo>
                <a:lnTo>
                  <a:pt x="3828351" y="1656461"/>
                </a:lnTo>
                <a:lnTo>
                  <a:pt x="3877991" y="1652014"/>
                </a:lnTo>
                <a:lnTo>
                  <a:pt x="3924708" y="1639192"/>
                </a:lnTo>
                <a:lnTo>
                  <a:pt x="3967722" y="1618774"/>
                </a:lnTo>
                <a:lnTo>
                  <a:pt x="4006255" y="1591540"/>
                </a:lnTo>
                <a:lnTo>
                  <a:pt x="4039528" y="1558266"/>
                </a:lnTo>
                <a:lnTo>
                  <a:pt x="4066763" y="1519733"/>
                </a:lnTo>
                <a:lnTo>
                  <a:pt x="4087180" y="1476719"/>
                </a:lnTo>
                <a:lnTo>
                  <a:pt x="4100002" y="1430003"/>
                </a:lnTo>
                <a:lnTo>
                  <a:pt x="4104449" y="1380363"/>
                </a:lnTo>
                <a:lnTo>
                  <a:pt x="4104449" y="276098"/>
                </a:lnTo>
                <a:lnTo>
                  <a:pt x="4100002" y="226457"/>
                </a:lnTo>
                <a:lnTo>
                  <a:pt x="4087180" y="179741"/>
                </a:lnTo>
                <a:lnTo>
                  <a:pt x="4066763" y="136727"/>
                </a:lnTo>
                <a:lnTo>
                  <a:pt x="4039528" y="98194"/>
                </a:lnTo>
                <a:lnTo>
                  <a:pt x="4006255" y="64920"/>
                </a:lnTo>
                <a:lnTo>
                  <a:pt x="3967722" y="37686"/>
                </a:lnTo>
                <a:lnTo>
                  <a:pt x="3924708" y="17268"/>
                </a:lnTo>
                <a:lnTo>
                  <a:pt x="3877991" y="4446"/>
                </a:lnTo>
                <a:lnTo>
                  <a:pt x="3828351" y="0"/>
                </a:lnTo>
                <a:close/>
              </a:path>
            </a:pathLst>
          </a:custGeom>
          <a:solidFill>
            <a:srgbClr val="A40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51523" y="1268475"/>
            <a:ext cx="4104640" cy="1656714"/>
          </a:xfrm>
          <a:custGeom>
            <a:avLst/>
            <a:gdLst/>
            <a:ahLst/>
            <a:cxnLst/>
            <a:rect l="l" t="t" r="r" b="b"/>
            <a:pathLst>
              <a:path w="4104640" h="1656714">
                <a:moveTo>
                  <a:pt x="0" y="276098"/>
                </a:moveTo>
                <a:lnTo>
                  <a:pt x="4448" y="226457"/>
                </a:lnTo>
                <a:lnTo>
                  <a:pt x="17272" y="179741"/>
                </a:lnTo>
                <a:lnTo>
                  <a:pt x="37694" y="136727"/>
                </a:lnTo>
                <a:lnTo>
                  <a:pt x="64932" y="98194"/>
                </a:lnTo>
                <a:lnTo>
                  <a:pt x="98207" y="64920"/>
                </a:lnTo>
                <a:lnTo>
                  <a:pt x="136740" y="37686"/>
                </a:lnTo>
                <a:lnTo>
                  <a:pt x="179750" y="17268"/>
                </a:lnTo>
                <a:lnTo>
                  <a:pt x="226459" y="4446"/>
                </a:lnTo>
                <a:lnTo>
                  <a:pt x="276085" y="0"/>
                </a:lnTo>
                <a:lnTo>
                  <a:pt x="3828351" y="0"/>
                </a:lnTo>
                <a:lnTo>
                  <a:pt x="3877991" y="4446"/>
                </a:lnTo>
                <a:lnTo>
                  <a:pt x="3924708" y="17268"/>
                </a:lnTo>
                <a:lnTo>
                  <a:pt x="3967722" y="37686"/>
                </a:lnTo>
                <a:lnTo>
                  <a:pt x="4006255" y="64920"/>
                </a:lnTo>
                <a:lnTo>
                  <a:pt x="4039528" y="98194"/>
                </a:lnTo>
                <a:lnTo>
                  <a:pt x="4066763" y="136727"/>
                </a:lnTo>
                <a:lnTo>
                  <a:pt x="4087180" y="179741"/>
                </a:lnTo>
                <a:lnTo>
                  <a:pt x="4100002" y="226457"/>
                </a:lnTo>
                <a:lnTo>
                  <a:pt x="4104449" y="276098"/>
                </a:lnTo>
                <a:lnTo>
                  <a:pt x="4104449" y="1380363"/>
                </a:lnTo>
                <a:lnTo>
                  <a:pt x="4100002" y="1430003"/>
                </a:lnTo>
                <a:lnTo>
                  <a:pt x="4087180" y="1476719"/>
                </a:lnTo>
                <a:lnTo>
                  <a:pt x="4066763" y="1519733"/>
                </a:lnTo>
                <a:lnTo>
                  <a:pt x="4039528" y="1558266"/>
                </a:lnTo>
                <a:lnTo>
                  <a:pt x="4006255" y="1591540"/>
                </a:lnTo>
                <a:lnTo>
                  <a:pt x="3967722" y="1618774"/>
                </a:lnTo>
                <a:lnTo>
                  <a:pt x="3924708" y="1639192"/>
                </a:lnTo>
                <a:lnTo>
                  <a:pt x="3877991" y="1652014"/>
                </a:lnTo>
                <a:lnTo>
                  <a:pt x="3828351" y="1656461"/>
                </a:lnTo>
                <a:lnTo>
                  <a:pt x="276085" y="1656461"/>
                </a:lnTo>
                <a:lnTo>
                  <a:pt x="226459" y="1652014"/>
                </a:lnTo>
                <a:lnTo>
                  <a:pt x="179750" y="1639192"/>
                </a:lnTo>
                <a:lnTo>
                  <a:pt x="136740" y="1618774"/>
                </a:lnTo>
                <a:lnTo>
                  <a:pt x="98207" y="1591540"/>
                </a:lnTo>
                <a:lnTo>
                  <a:pt x="64932" y="1558266"/>
                </a:lnTo>
                <a:lnTo>
                  <a:pt x="37694" y="1519733"/>
                </a:lnTo>
                <a:lnTo>
                  <a:pt x="17272" y="1476719"/>
                </a:lnTo>
                <a:lnTo>
                  <a:pt x="4448" y="1430003"/>
                </a:lnTo>
                <a:lnTo>
                  <a:pt x="0" y="1380363"/>
                </a:lnTo>
                <a:lnTo>
                  <a:pt x="0" y="276098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14273" y="1592073"/>
            <a:ext cx="3378200" cy="9970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В </a:t>
            </a:r>
            <a:r>
              <a:rPr lang="ru-RU" sz="1600" b="1" spc="-5" dirty="0" smtClean="0">
                <a:solidFill>
                  <a:srgbClr val="FFFFFF"/>
                </a:solidFill>
                <a:latin typeface="Arial"/>
                <a:cs typeface="Arial"/>
              </a:rPr>
              <a:t>Узбекистане</a:t>
            </a:r>
            <a:r>
              <a:rPr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есть</a:t>
            </a:r>
            <a:endParaRPr sz="1600" dirty="0">
              <a:latin typeface="Arial"/>
              <a:cs typeface="Arial"/>
            </a:endParaRPr>
          </a:p>
          <a:p>
            <a:pPr marL="12065" marR="5080" algn="ctr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2-3%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компаний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среднего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бизнеса 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стабильно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растущих высокими 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темпами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51524" y="160340"/>
            <a:ext cx="8520620" cy="719557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Задача стратегии: превратить компанию в монополиста на целевом рынке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13" name="AutoShape 2" descr="Эксперты назвали 8 оказавшихся вымыслом общеизвестных факт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 animBg="1"/>
      <p:bldP spid="9" grpId="0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Овал 16"/>
          <p:cNvSpPr/>
          <p:nvPr/>
        </p:nvSpPr>
        <p:spPr>
          <a:xfrm>
            <a:off x="2195448" y="1605788"/>
            <a:ext cx="4648200" cy="441401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object 2"/>
          <p:cNvSpPr txBox="1"/>
          <p:nvPr/>
        </p:nvSpPr>
        <p:spPr>
          <a:xfrm>
            <a:off x="3374738" y="3527778"/>
            <a:ext cx="2274187" cy="5700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0" tIns="43815" rIns="0" bIns="0" rtlCol="0">
            <a:spAutoFit/>
          </a:bodyPr>
          <a:lstStyle/>
          <a:p>
            <a:pPr marL="282575" marR="5080" indent="-270510" algn="ctr">
              <a:lnSpc>
                <a:spcPts val="1939"/>
              </a:lnSpc>
              <a:spcBef>
                <a:spcPts val="345"/>
              </a:spcBef>
            </a:pP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2000" b="1" spc="-35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sz="2000" b="1" dirty="0" smtClean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lang="ru-RU" sz="2000" b="1" spc="-20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еги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ч</a:t>
            </a:r>
            <a:r>
              <a:rPr lang="ru-RU" sz="2000" b="1" spc="-30" dirty="0" smtClean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к</a:t>
            </a:r>
            <a:r>
              <a:rPr lang="ru-RU" sz="2000" b="1" dirty="0" smtClean="0">
                <a:solidFill>
                  <a:srgbClr val="002060"/>
                </a:solidFill>
                <a:latin typeface="Arial"/>
                <a:cs typeface="Arial"/>
              </a:rPr>
              <a:t>ие</a:t>
            </a:r>
          </a:p>
          <a:p>
            <a:pPr marL="282575" marR="5080" indent="-270510" algn="ctr">
              <a:lnSpc>
                <a:spcPts val="1939"/>
              </a:lnSpc>
              <a:spcBef>
                <a:spcPts val="345"/>
              </a:spcBef>
            </a:pP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намерения</a:t>
            </a:r>
            <a:endParaRPr lang="ru-RU" sz="20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Определить стратегические ориентиры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14" name="object 6"/>
          <p:cNvSpPr/>
          <p:nvPr/>
        </p:nvSpPr>
        <p:spPr>
          <a:xfrm>
            <a:off x="3382455" y="1016094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6"/>
          <p:cNvSpPr/>
          <p:nvPr/>
        </p:nvSpPr>
        <p:spPr>
          <a:xfrm>
            <a:off x="3374739" y="5368734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6"/>
          <p:cNvSpPr/>
          <p:nvPr/>
        </p:nvSpPr>
        <p:spPr>
          <a:xfrm>
            <a:off x="6497956" y="4189348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6"/>
          <p:cNvSpPr/>
          <p:nvPr/>
        </p:nvSpPr>
        <p:spPr>
          <a:xfrm>
            <a:off x="6497956" y="2194525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6"/>
          <p:cNvSpPr/>
          <p:nvPr/>
        </p:nvSpPr>
        <p:spPr>
          <a:xfrm>
            <a:off x="251523" y="2194525"/>
            <a:ext cx="2312652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6"/>
          <p:cNvSpPr/>
          <p:nvPr/>
        </p:nvSpPr>
        <p:spPr>
          <a:xfrm>
            <a:off x="251523" y="4189348"/>
            <a:ext cx="2312652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849555" y="2405758"/>
            <a:ext cx="157099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Определить  с</a:t>
            </a:r>
            <a:r>
              <a:rPr sz="1600" b="1" spc="-20" dirty="0">
                <a:solidFill>
                  <a:schemeClr val="bg1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ра</a:t>
            </a:r>
            <a:r>
              <a:rPr sz="1600" b="1" spc="-25" dirty="0">
                <a:solidFill>
                  <a:schemeClr val="bg1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ег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ич</a:t>
            </a:r>
            <a:r>
              <a:rPr sz="1600" b="1" spc="-30" dirty="0">
                <a:solidFill>
                  <a:schemeClr val="bg1"/>
                </a:solidFill>
                <a:latin typeface="Arial"/>
                <a:cs typeface="Arial"/>
              </a:rPr>
              <a:t>е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с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кие  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ориентиры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57784" y="4401459"/>
            <a:ext cx="195453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1315" marR="35242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Выраб</a:t>
            </a:r>
            <a:r>
              <a:rPr sz="1600" b="1" spc="-50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ь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целевое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п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зиц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иро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ание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06419" y="5579967"/>
            <a:ext cx="182626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Разработать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гани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з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ац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4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ю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концепцию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6046" y="4400581"/>
            <a:ext cx="132207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Создать 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фи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анс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-4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ю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модель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5699" y="2283838"/>
            <a:ext cx="1802764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ть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главные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направления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изменений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3" name="object 6"/>
          <p:cNvSpPr/>
          <p:nvPr/>
        </p:nvSpPr>
        <p:spPr>
          <a:xfrm>
            <a:off x="381000" y="1024221"/>
            <a:ext cx="1046081" cy="861702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CC6600"/>
          </a:solidFill>
          <a:ln>
            <a:solidFill>
              <a:srgbClr val="002060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5700" y="1054928"/>
            <a:ext cx="7697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rgbClr val="002060"/>
                </a:solidFill>
              </a:rPr>
              <a:t>2</a:t>
            </a:r>
          </a:p>
        </p:txBody>
      </p:sp>
      <p:sp>
        <p:nvSpPr>
          <p:cNvPr id="22" name="object 5"/>
          <p:cNvSpPr txBox="1"/>
          <p:nvPr/>
        </p:nvSpPr>
        <p:spPr>
          <a:xfrm>
            <a:off x="3618167" y="1227327"/>
            <a:ext cx="1802764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ть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стратегические 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проблемы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08288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9" grpId="0" animBg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100898"/>
            <a:ext cx="4458080" cy="4458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ject 4"/>
          <p:cNvSpPr/>
          <p:nvPr/>
        </p:nvSpPr>
        <p:spPr>
          <a:xfrm>
            <a:off x="3581401" y="1484759"/>
            <a:ext cx="3744595" cy="1584325"/>
          </a:xfrm>
          <a:custGeom>
            <a:avLst/>
            <a:gdLst/>
            <a:ahLst/>
            <a:cxnLst/>
            <a:rect l="l" t="t" r="r" b="b"/>
            <a:pathLst>
              <a:path w="3744595" h="1584325">
                <a:moveTo>
                  <a:pt x="3480434" y="0"/>
                </a:moveTo>
                <a:lnTo>
                  <a:pt x="264033" y="0"/>
                </a:lnTo>
                <a:lnTo>
                  <a:pt x="216579" y="4254"/>
                </a:lnTo>
                <a:lnTo>
                  <a:pt x="171913" y="16521"/>
                </a:lnTo>
                <a:lnTo>
                  <a:pt x="130781" y="36053"/>
                </a:lnTo>
                <a:lnTo>
                  <a:pt x="93930" y="62105"/>
                </a:lnTo>
                <a:lnTo>
                  <a:pt x="62105" y="93930"/>
                </a:lnTo>
                <a:lnTo>
                  <a:pt x="36053" y="130781"/>
                </a:lnTo>
                <a:lnTo>
                  <a:pt x="16521" y="171913"/>
                </a:lnTo>
                <a:lnTo>
                  <a:pt x="4254" y="216579"/>
                </a:lnTo>
                <a:lnTo>
                  <a:pt x="0" y="264032"/>
                </a:lnTo>
                <a:lnTo>
                  <a:pt x="0" y="1320164"/>
                </a:lnTo>
                <a:lnTo>
                  <a:pt x="4254" y="1367618"/>
                </a:lnTo>
                <a:lnTo>
                  <a:pt x="16521" y="1412284"/>
                </a:lnTo>
                <a:lnTo>
                  <a:pt x="36053" y="1453416"/>
                </a:lnTo>
                <a:lnTo>
                  <a:pt x="62105" y="1490267"/>
                </a:lnTo>
                <a:lnTo>
                  <a:pt x="93930" y="1522092"/>
                </a:lnTo>
                <a:lnTo>
                  <a:pt x="130781" y="1548144"/>
                </a:lnTo>
                <a:lnTo>
                  <a:pt x="171913" y="1567676"/>
                </a:lnTo>
                <a:lnTo>
                  <a:pt x="216579" y="1579943"/>
                </a:lnTo>
                <a:lnTo>
                  <a:pt x="264033" y="1584197"/>
                </a:lnTo>
                <a:lnTo>
                  <a:pt x="3480434" y="1584197"/>
                </a:lnTo>
                <a:lnTo>
                  <a:pt x="3527888" y="1579943"/>
                </a:lnTo>
                <a:lnTo>
                  <a:pt x="3572554" y="1567676"/>
                </a:lnTo>
                <a:lnTo>
                  <a:pt x="3613686" y="1548144"/>
                </a:lnTo>
                <a:lnTo>
                  <a:pt x="3650537" y="1522092"/>
                </a:lnTo>
                <a:lnTo>
                  <a:pt x="3682362" y="1490267"/>
                </a:lnTo>
                <a:lnTo>
                  <a:pt x="3708414" y="1453416"/>
                </a:lnTo>
                <a:lnTo>
                  <a:pt x="3727946" y="1412284"/>
                </a:lnTo>
                <a:lnTo>
                  <a:pt x="3740213" y="1367618"/>
                </a:lnTo>
                <a:lnTo>
                  <a:pt x="3744468" y="1320164"/>
                </a:lnTo>
                <a:lnTo>
                  <a:pt x="3744468" y="264032"/>
                </a:lnTo>
                <a:lnTo>
                  <a:pt x="3740213" y="216579"/>
                </a:lnTo>
                <a:lnTo>
                  <a:pt x="3727946" y="171913"/>
                </a:lnTo>
                <a:lnTo>
                  <a:pt x="3708414" y="130781"/>
                </a:lnTo>
                <a:lnTo>
                  <a:pt x="3682362" y="93930"/>
                </a:lnTo>
                <a:lnTo>
                  <a:pt x="3650537" y="62105"/>
                </a:lnTo>
                <a:lnTo>
                  <a:pt x="3613686" y="36053"/>
                </a:lnTo>
                <a:lnTo>
                  <a:pt x="3572554" y="16521"/>
                </a:lnTo>
                <a:lnTo>
                  <a:pt x="3527888" y="4254"/>
                </a:lnTo>
                <a:lnTo>
                  <a:pt x="3480434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733800" y="1655275"/>
            <a:ext cx="3429000" cy="1243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Что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мы 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должны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предпринять  для решения стратегических  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проблем?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021580" y="3284983"/>
            <a:ext cx="3744595" cy="1584325"/>
          </a:xfrm>
          <a:custGeom>
            <a:avLst/>
            <a:gdLst/>
            <a:ahLst/>
            <a:cxnLst/>
            <a:rect l="l" t="t" r="r" b="b"/>
            <a:pathLst>
              <a:path w="3744595" h="1584325">
                <a:moveTo>
                  <a:pt x="3480435" y="0"/>
                </a:moveTo>
                <a:lnTo>
                  <a:pt x="264033" y="0"/>
                </a:lnTo>
                <a:lnTo>
                  <a:pt x="216579" y="4254"/>
                </a:lnTo>
                <a:lnTo>
                  <a:pt x="171913" y="16521"/>
                </a:lnTo>
                <a:lnTo>
                  <a:pt x="130781" y="36053"/>
                </a:lnTo>
                <a:lnTo>
                  <a:pt x="93930" y="62105"/>
                </a:lnTo>
                <a:lnTo>
                  <a:pt x="62105" y="93930"/>
                </a:lnTo>
                <a:lnTo>
                  <a:pt x="36053" y="130781"/>
                </a:lnTo>
                <a:lnTo>
                  <a:pt x="16521" y="171913"/>
                </a:lnTo>
                <a:lnTo>
                  <a:pt x="4254" y="216579"/>
                </a:lnTo>
                <a:lnTo>
                  <a:pt x="0" y="264032"/>
                </a:lnTo>
                <a:lnTo>
                  <a:pt x="0" y="1320164"/>
                </a:lnTo>
                <a:lnTo>
                  <a:pt x="4254" y="1367618"/>
                </a:lnTo>
                <a:lnTo>
                  <a:pt x="16521" y="1412284"/>
                </a:lnTo>
                <a:lnTo>
                  <a:pt x="36053" y="1453416"/>
                </a:lnTo>
                <a:lnTo>
                  <a:pt x="62105" y="1490267"/>
                </a:lnTo>
                <a:lnTo>
                  <a:pt x="93930" y="1522092"/>
                </a:lnTo>
                <a:lnTo>
                  <a:pt x="130781" y="1548144"/>
                </a:lnTo>
                <a:lnTo>
                  <a:pt x="171913" y="1567676"/>
                </a:lnTo>
                <a:lnTo>
                  <a:pt x="216579" y="1579943"/>
                </a:lnTo>
                <a:lnTo>
                  <a:pt x="264033" y="1584197"/>
                </a:lnTo>
                <a:lnTo>
                  <a:pt x="3480435" y="1584197"/>
                </a:lnTo>
                <a:lnTo>
                  <a:pt x="3527888" y="1579943"/>
                </a:lnTo>
                <a:lnTo>
                  <a:pt x="3572554" y="1567676"/>
                </a:lnTo>
                <a:lnTo>
                  <a:pt x="3613686" y="1548144"/>
                </a:lnTo>
                <a:lnTo>
                  <a:pt x="3650537" y="1522092"/>
                </a:lnTo>
                <a:lnTo>
                  <a:pt x="3682362" y="1490267"/>
                </a:lnTo>
                <a:lnTo>
                  <a:pt x="3708414" y="1453416"/>
                </a:lnTo>
                <a:lnTo>
                  <a:pt x="3727946" y="1412284"/>
                </a:lnTo>
                <a:lnTo>
                  <a:pt x="3740213" y="1367618"/>
                </a:lnTo>
                <a:lnTo>
                  <a:pt x="3744468" y="1320164"/>
                </a:lnTo>
                <a:lnTo>
                  <a:pt x="3744468" y="264032"/>
                </a:lnTo>
                <a:lnTo>
                  <a:pt x="3740213" y="216579"/>
                </a:lnTo>
                <a:lnTo>
                  <a:pt x="3727946" y="171913"/>
                </a:lnTo>
                <a:lnTo>
                  <a:pt x="3708414" y="130781"/>
                </a:lnTo>
                <a:lnTo>
                  <a:pt x="3682362" y="93930"/>
                </a:lnTo>
                <a:lnTo>
                  <a:pt x="3650537" y="62105"/>
                </a:lnTo>
                <a:lnTo>
                  <a:pt x="3613686" y="36053"/>
                </a:lnTo>
                <a:lnTo>
                  <a:pt x="3572554" y="16521"/>
                </a:lnTo>
                <a:lnTo>
                  <a:pt x="3527888" y="4254"/>
                </a:lnTo>
                <a:lnTo>
                  <a:pt x="3480435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105401" y="3609388"/>
            <a:ext cx="3505199" cy="93551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763" marR="5080" indent="6350" algn="ctr">
              <a:lnSpc>
                <a:spcPct val="100000"/>
              </a:lnSpc>
              <a:spcBef>
                <a:spcPts val="95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Каких </a:t>
            </a:r>
            <a:r>
              <a:rPr sz="2000" b="1" spc="-25" dirty="0">
                <a:solidFill>
                  <a:srgbClr val="FFFFFF"/>
                </a:solidFill>
                <a:latin typeface="Arial"/>
                <a:cs typeface="Arial"/>
              </a:rPr>
              <a:t>результатов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мы </a:t>
            </a:r>
            <a:r>
              <a:rPr sz="2000" b="1" spc="-25" dirty="0">
                <a:solidFill>
                  <a:srgbClr val="FFFFFF"/>
                </a:solidFill>
                <a:latin typeface="Arial"/>
                <a:cs typeface="Arial"/>
              </a:rPr>
              <a:t>сможем 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при </a:t>
            </a:r>
            <a:r>
              <a:rPr sz="2000" b="1" spc="-25" dirty="0">
                <a:solidFill>
                  <a:srgbClr val="FFFFFF"/>
                </a:solidFill>
                <a:latin typeface="Arial"/>
                <a:cs typeface="Arial"/>
              </a:rPr>
              <a:t>этом</a:t>
            </a:r>
            <a:r>
              <a:rPr sz="2000" b="1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добиться?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Определить стратегические ориентиры</a:t>
            </a:r>
            <a:endParaRPr lang="ru-RU" sz="3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 animBg="1"/>
      <p:bldP spid="9" grpId="0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Картинки экзит полл, Стоковые Фотографии и Роялти-Фри Изображения экзит  полл | Depositphotos®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105150"/>
            <a:ext cx="5301645" cy="375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ject 4"/>
          <p:cNvSpPr/>
          <p:nvPr/>
        </p:nvSpPr>
        <p:spPr>
          <a:xfrm>
            <a:off x="288252" y="1340738"/>
            <a:ext cx="3384550" cy="792480"/>
          </a:xfrm>
          <a:custGeom>
            <a:avLst/>
            <a:gdLst/>
            <a:ahLst/>
            <a:cxnLst/>
            <a:rect l="l" t="t" r="r" b="b"/>
            <a:pathLst>
              <a:path w="3384550" h="792480">
                <a:moveTo>
                  <a:pt x="3252407" y="0"/>
                </a:moveTo>
                <a:lnTo>
                  <a:pt x="132017" y="0"/>
                </a:lnTo>
                <a:lnTo>
                  <a:pt x="90290" y="6738"/>
                </a:lnTo>
                <a:lnTo>
                  <a:pt x="54050" y="25497"/>
                </a:lnTo>
                <a:lnTo>
                  <a:pt x="25471" y="54095"/>
                </a:lnTo>
                <a:lnTo>
                  <a:pt x="6730" y="90350"/>
                </a:lnTo>
                <a:lnTo>
                  <a:pt x="0" y="132080"/>
                </a:lnTo>
                <a:lnTo>
                  <a:pt x="0" y="660146"/>
                </a:lnTo>
                <a:lnTo>
                  <a:pt x="6730" y="701861"/>
                </a:lnTo>
                <a:lnTo>
                  <a:pt x="25471" y="738085"/>
                </a:lnTo>
                <a:lnTo>
                  <a:pt x="54050" y="766646"/>
                </a:lnTo>
                <a:lnTo>
                  <a:pt x="90290" y="785374"/>
                </a:lnTo>
                <a:lnTo>
                  <a:pt x="132017" y="792099"/>
                </a:lnTo>
                <a:lnTo>
                  <a:pt x="3252407" y="792099"/>
                </a:lnTo>
                <a:lnTo>
                  <a:pt x="3294123" y="785374"/>
                </a:lnTo>
                <a:lnTo>
                  <a:pt x="3330347" y="766646"/>
                </a:lnTo>
                <a:lnTo>
                  <a:pt x="3358907" y="738085"/>
                </a:lnTo>
                <a:lnTo>
                  <a:pt x="3377635" y="701861"/>
                </a:lnTo>
                <a:lnTo>
                  <a:pt x="3384360" y="660146"/>
                </a:lnTo>
                <a:lnTo>
                  <a:pt x="3384360" y="132080"/>
                </a:lnTo>
                <a:lnTo>
                  <a:pt x="3377635" y="90350"/>
                </a:lnTo>
                <a:lnTo>
                  <a:pt x="3358907" y="54095"/>
                </a:lnTo>
                <a:lnTo>
                  <a:pt x="3330347" y="25497"/>
                </a:lnTo>
                <a:lnTo>
                  <a:pt x="3294123" y="6738"/>
                </a:lnTo>
                <a:lnTo>
                  <a:pt x="3252407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75838" y="1916810"/>
            <a:ext cx="3384550" cy="792480"/>
          </a:xfrm>
          <a:custGeom>
            <a:avLst/>
            <a:gdLst/>
            <a:ahLst/>
            <a:cxnLst/>
            <a:rect l="l" t="t" r="r" b="b"/>
            <a:pathLst>
              <a:path w="3384550" h="792480">
                <a:moveTo>
                  <a:pt x="3252342" y="0"/>
                </a:moveTo>
                <a:lnTo>
                  <a:pt x="132079" y="0"/>
                </a:lnTo>
                <a:lnTo>
                  <a:pt x="90350" y="6738"/>
                </a:lnTo>
                <a:lnTo>
                  <a:pt x="54095" y="25497"/>
                </a:lnTo>
                <a:lnTo>
                  <a:pt x="25497" y="54095"/>
                </a:lnTo>
                <a:lnTo>
                  <a:pt x="6738" y="90350"/>
                </a:lnTo>
                <a:lnTo>
                  <a:pt x="0" y="132079"/>
                </a:lnTo>
                <a:lnTo>
                  <a:pt x="0" y="660146"/>
                </a:lnTo>
                <a:lnTo>
                  <a:pt x="6738" y="701861"/>
                </a:lnTo>
                <a:lnTo>
                  <a:pt x="25497" y="738085"/>
                </a:lnTo>
                <a:lnTo>
                  <a:pt x="54095" y="766646"/>
                </a:lnTo>
                <a:lnTo>
                  <a:pt x="90350" y="785374"/>
                </a:lnTo>
                <a:lnTo>
                  <a:pt x="132079" y="792099"/>
                </a:lnTo>
                <a:lnTo>
                  <a:pt x="3252342" y="792099"/>
                </a:lnTo>
                <a:lnTo>
                  <a:pt x="3294072" y="785374"/>
                </a:lnTo>
                <a:lnTo>
                  <a:pt x="3330327" y="766646"/>
                </a:lnTo>
                <a:lnTo>
                  <a:pt x="3358925" y="738085"/>
                </a:lnTo>
                <a:lnTo>
                  <a:pt x="3377684" y="701861"/>
                </a:lnTo>
                <a:lnTo>
                  <a:pt x="3384422" y="660146"/>
                </a:lnTo>
                <a:lnTo>
                  <a:pt x="3384422" y="132079"/>
                </a:lnTo>
                <a:lnTo>
                  <a:pt x="3377684" y="90350"/>
                </a:lnTo>
                <a:lnTo>
                  <a:pt x="3358925" y="54095"/>
                </a:lnTo>
                <a:lnTo>
                  <a:pt x="3330327" y="25497"/>
                </a:lnTo>
                <a:lnTo>
                  <a:pt x="3294072" y="6738"/>
                </a:lnTo>
                <a:lnTo>
                  <a:pt x="3252342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275838" y="1916810"/>
            <a:ext cx="3384550" cy="792480"/>
          </a:xfrm>
          <a:custGeom>
            <a:avLst/>
            <a:gdLst/>
            <a:ahLst/>
            <a:cxnLst/>
            <a:rect l="l" t="t" r="r" b="b"/>
            <a:pathLst>
              <a:path w="3384550" h="792480">
                <a:moveTo>
                  <a:pt x="0" y="132079"/>
                </a:moveTo>
                <a:lnTo>
                  <a:pt x="6738" y="90350"/>
                </a:lnTo>
                <a:lnTo>
                  <a:pt x="25497" y="54095"/>
                </a:lnTo>
                <a:lnTo>
                  <a:pt x="54095" y="25497"/>
                </a:lnTo>
                <a:lnTo>
                  <a:pt x="90350" y="6738"/>
                </a:lnTo>
                <a:lnTo>
                  <a:pt x="132079" y="0"/>
                </a:lnTo>
                <a:lnTo>
                  <a:pt x="3252342" y="0"/>
                </a:lnTo>
                <a:lnTo>
                  <a:pt x="3294072" y="6738"/>
                </a:lnTo>
                <a:lnTo>
                  <a:pt x="3330327" y="25497"/>
                </a:lnTo>
                <a:lnTo>
                  <a:pt x="3358925" y="54095"/>
                </a:lnTo>
                <a:lnTo>
                  <a:pt x="3377684" y="90350"/>
                </a:lnTo>
                <a:lnTo>
                  <a:pt x="3384422" y="132079"/>
                </a:lnTo>
                <a:lnTo>
                  <a:pt x="3384422" y="660146"/>
                </a:lnTo>
                <a:lnTo>
                  <a:pt x="3377684" y="701861"/>
                </a:lnTo>
                <a:lnTo>
                  <a:pt x="3358925" y="738085"/>
                </a:lnTo>
                <a:lnTo>
                  <a:pt x="3330327" y="766646"/>
                </a:lnTo>
                <a:lnTo>
                  <a:pt x="3294072" y="785374"/>
                </a:lnTo>
                <a:lnTo>
                  <a:pt x="3252342" y="792099"/>
                </a:lnTo>
                <a:lnTo>
                  <a:pt x="132079" y="792099"/>
                </a:lnTo>
                <a:lnTo>
                  <a:pt x="90350" y="785374"/>
                </a:lnTo>
                <a:lnTo>
                  <a:pt x="54095" y="766646"/>
                </a:lnTo>
                <a:lnTo>
                  <a:pt x="25497" y="738085"/>
                </a:lnTo>
                <a:lnTo>
                  <a:pt x="6738" y="701861"/>
                </a:lnTo>
                <a:lnTo>
                  <a:pt x="0" y="660146"/>
                </a:lnTo>
                <a:lnTo>
                  <a:pt x="0" y="132079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92293" y="3933063"/>
            <a:ext cx="3384550" cy="792480"/>
          </a:xfrm>
          <a:custGeom>
            <a:avLst/>
            <a:gdLst/>
            <a:ahLst/>
            <a:cxnLst/>
            <a:rect l="l" t="t" r="r" b="b"/>
            <a:pathLst>
              <a:path w="3384550" h="792479">
                <a:moveTo>
                  <a:pt x="3252342" y="0"/>
                </a:moveTo>
                <a:lnTo>
                  <a:pt x="131952" y="0"/>
                </a:lnTo>
                <a:lnTo>
                  <a:pt x="90237" y="6724"/>
                </a:lnTo>
                <a:lnTo>
                  <a:pt x="54013" y="25452"/>
                </a:lnTo>
                <a:lnTo>
                  <a:pt x="25452" y="54013"/>
                </a:lnTo>
                <a:lnTo>
                  <a:pt x="6724" y="90237"/>
                </a:lnTo>
                <a:lnTo>
                  <a:pt x="0" y="131953"/>
                </a:lnTo>
                <a:lnTo>
                  <a:pt x="0" y="660019"/>
                </a:lnTo>
                <a:lnTo>
                  <a:pt x="6724" y="701748"/>
                </a:lnTo>
                <a:lnTo>
                  <a:pt x="25452" y="738003"/>
                </a:lnTo>
                <a:lnTo>
                  <a:pt x="54013" y="766601"/>
                </a:lnTo>
                <a:lnTo>
                  <a:pt x="90237" y="785360"/>
                </a:lnTo>
                <a:lnTo>
                  <a:pt x="131952" y="792099"/>
                </a:lnTo>
                <a:lnTo>
                  <a:pt x="3252342" y="792099"/>
                </a:lnTo>
                <a:lnTo>
                  <a:pt x="3294072" y="785360"/>
                </a:lnTo>
                <a:lnTo>
                  <a:pt x="3330327" y="766601"/>
                </a:lnTo>
                <a:lnTo>
                  <a:pt x="3358925" y="738003"/>
                </a:lnTo>
                <a:lnTo>
                  <a:pt x="3377684" y="701748"/>
                </a:lnTo>
                <a:lnTo>
                  <a:pt x="3384422" y="660019"/>
                </a:lnTo>
                <a:lnTo>
                  <a:pt x="3384422" y="131953"/>
                </a:lnTo>
                <a:lnTo>
                  <a:pt x="3377684" y="90237"/>
                </a:lnTo>
                <a:lnTo>
                  <a:pt x="3358925" y="54013"/>
                </a:lnTo>
                <a:lnTo>
                  <a:pt x="3330327" y="25452"/>
                </a:lnTo>
                <a:lnTo>
                  <a:pt x="3294072" y="6724"/>
                </a:lnTo>
                <a:lnTo>
                  <a:pt x="3252342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364099" y="5013197"/>
            <a:ext cx="3384550" cy="792480"/>
          </a:xfrm>
          <a:custGeom>
            <a:avLst/>
            <a:gdLst/>
            <a:ahLst/>
            <a:cxnLst/>
            <a:rect l="l" t="t" r="r" b="b"/>
            <a:pathLst>
              <a:path w="3384550" h="792479">
                <a:moveTo>
                  <a:pt x="3252343" y="0"/>
                </a:moveTo>
                <a:lnTo>
                  <a:pt x="131952" y="0"/>
                </a:lnTo>
                <a:lnTo>
                  <a:pt x="90237" y="6724"/>
                </a:lnTo>
                <a:lnTo>
                  <a:pt x="54013" y="25452"/>
                </a:lnTo>
                <a:lnTo>
                  <a:pt x="25452" y="54013"/>
                </a:lnTo>
                <a:lnTo>
                  <a:pt x="6724" y="90237"/>
                </a:lnTo>
                <a:lnTo>
                  <a:pt x="0" y="131952"/>
                </a:lnTo>
                <a:lnTo>
                  <a:pt x="0" y="660044"/>
                </a:lnTo>
                <a:lnTo>
                  <a:pt x="6724" y="701771"/>
                </a:lnTo>
                <a:lnTo>
                  <a:pt x="25452" y="738011"/>
                </a:lnTo>
                <a:lnTo>
                  <a:pt x="54013" y="766589"/>
                </a:lnTo>
                <a:lnTo>
                  <a:pt x="90237" y="785330"/>
                </a:lnTo>
                <a:lnTo>
                  <a:pt x="131952" y="792060"/>
                </a:lnTo>
                <a:lnTo>
                  <a:pt x="3252343" y="792060"/>
                </a:lnTo>
                <a:lnTo>
                  <a:pt x="3294072" y="785330"/>
                </a:lnTo>
                <a:lnTo>
                  <a:pt x="3330327" y="766589"/>
                </a:lnTo>
                <a:lnTo>
                  <a:pt x="3358925" y="738011"/>
                </a:lnTo>
                <a:lnTo>
                  <a:pt x="3377684" y="701771"/>
                </a:lnTo>
                <a:lnTo>
                  <a:pt x="3384423" y="660044"/>
                </a:lnTo>
                <a:lnTo>
                  <a:pt x="3384423" y="131952"/>
                </a:lnTo>
                <a:lnTo>
                  <a:pt x="3377684" y="90237"/>
                </a:lnTo>
                <a:lnTo>
                  <a:pt x="3358925" y="54013"/>
                </a:lnTo>
                <a:lnTo>
                  <a:pt x="3330327" y="25452"/>
                </a:lnTo>
                <a:lnTo>
                  <a:pt x="3294072" y="6724"/>
                </a:lnTo>
                <a:lnTo>
                  <a:pt x="325234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364099" y="5013197"/>
            <a:ext cx="3384550" cy="792480"/>
          </a:xfrm>
          <a:custGeom>
            <a:avLst/>
            <a:gdLst/>
            <a:ahLst/>
            <a:cxnLst/>
            <a:rect l="l" t="t" r="r" b="b"/>
            <a:pathLst>
              <a:path w="3384550" h="792479">
                <a:moveTo>
                  <a:pt x="0" y="131952"/>
                </a:moveTo>
                <a:lnTo>
                  <a:pt x="6724" y="90237"/>
                </a:lnTo>
                <a:lnTo>
                  <a:pt x="25452" y="54013"/>
                </a:lnTo>
                <a:lnTo>
                  <a:pt x="54013" y="25452"/>
                </a:lnTo>
                <a:lnTo>
                  <a:pt x="90237" y="6724"/>
                </a:lnTo>
                <a:lnTo>
                  <a:pt x="131952" y="0"/>
                </a:lnTo>
                <a:lnTo>
                  <a:pt x="3252343" y="0"/>
                </a:lnTo>
                <a:lnTo>
                  <a:pt x="3294072" y="6724"/>
                </a:lnTo>
                <a:lnTo>
                  <a:pt x="3330327" y="25452"/>
                </a:lnTo>
                <a:lnTo>
                  <a:pt x="3358925" y="54013"/>
                </a:lnTo>
                <a:lnTo>
                  <a:pt x="3377684" y="90237"/>
                </a:lnTo>
                <a:lnTo>
                  <a:pt x="3384423" y="131952"/>
                </a:lnTo>
                <a:lnTo>
                  <a:pt x="3384423" y="660044"/>
                </a:lnTo>
                <a:lnTo>
                  <a:pt x="3377684" y="701771"/>
                </a:lnTo>
                <a:lnTo>
                  <a:pt x="3358925" y="738011"/>
                </a:lnTo>
                <a:lnTo>
                  <a:pt x="3330327" y="766589"/>
                </a:lnTo>
                <a:lnTo>
                  <a:pt x="3294072" y="785330"/>
                </a:lnTo>
                <a:lnTo>
                  <a:pt x="3252343" y="792060"/>
                </a:lnTo>
                <a:lnTo>
                  <a:pt x="131952" y="792060"/>
                </a:lnTo>
                <a:lnTo>
                  <a:pt x="90237" y="785330"/>
                </a:lnTo>
                <a:lnTo>
                  <a:pt x="54013" y="766589"/>
                </a:lnTo>
                <a:lnTo>
                  <a:pt x="25452" y="738011"/>
                </a:lnTo>
                <a:lnTo>
                  <a:pt x="6724" y="701771"/>
                </a:lnTo>
                <a:lnTo>
                  <a:pt x="0" y="660044"/>
                </a:lnTo>
                <a:lnTo>
                  <a:pt x="0" y="13195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800600" y="5949276"/>
            <a:ext cx="3384550" cy="792480"/>
          </a:xfrm>
          <a:custGeom>
            <a:avLst/>
            <a:gdLst/>
            <a:ahLst/>
            <a:cxnLst/>
            <a:rect l="l" t="t" r="r" b="b"/>
            <a:pathLst>
              <a:path w="3384550" h="792479">
                <a:moveTo>
                  <a:pt x="3252343" y="0"/>
                </a:moveTo>
                <a:lnTo>
                  <a:pt x="131953" y="0"/>
                </a:lnTo>
                <a:lnTo>
                  <a:pt x="90237" y="6730"/>
                </a:lnTo>
                <a:lnTo>
                  <a:pt x="54013" y="25471"/>
                </a:lnTo>
                <a:lnTo>
                  <a:pt x="25452" y="54049"/>
                </a:lnTo>
                <a:lnTo>
                  <a:pt x="6724" y="90289"/>
                </a:lnTo>
                <a:lnTo>
                  <a:pt x="0" y="132016"/>
                </a:lnTo>
                <a:lnTo>
                  <a:pt x="0" y="660069"/>
                </a:lnTo>
                <a:lnTo>
                  <a:pt x="6724" y="701797"/>
                </a:lnTo>
                <a:lnTo>
                  <a:pt x="25452" y="738038"/>
                </a:lnTo>
                <a:lnTo>
                  <a:pt x="54013" y="766617"/>
                </a:lnTo>
                <a:lnTo>
                  <a:pt x="90237" y="785359"/>
                </a:lnTo>
                <a:lnTo>
                  <a:pt x="131953" y="792090"/>
                </a:lnTo>
                <a:lnTo>
                  <a:pt x="3252343" y="792090"/>
                </a:lnTo>
                <a:lnTo>
                  <a:pt x="3294072" y="785359"/>
                </a:lnTo>
                <a:lnTo>
                  <a:pt x="3330327" y="766617"/>
                </a:lnTo>
                <a:lnTo>
                  <a:pt x="3358925" y="738038"/>
                </a:lnTo>
                <a:lnTo>
                  <a:pt x="3377684" y="701797"/>
                </a:lnTo>
                <a:lnTo>
                  <a:pt x="3384423" y="660069"/>
                </a:lnTo>
                <a:lnTo>
                  <a:pt x="3384423" y="132016"/>
                </a:lnTo>
                <a:lnTo>
                  <a:pt x="3377684" y="90289"/>
                </a:lnTo>
                <a:lnTo>
                  <a:pt x="3358925" y="54049"/>
                </a:lnTo>
                <a:lnTo>
                  <a:pt x="3330327" y="25471"/>
                </a:lnTo>
                <a:lnTo>
                  <a:pt x="3294072" y="6730"/>
                </a:lnTo>
                <a:lnTo>
                  <a:pt x="3252343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436108" y="2708910"/>
            <a:ext cx="3384550" cy="792480"/>
          </a:xfrm>
          <a:custGeom>
            <a:avLst/>
            <a:gdLst/>
            <a:ahLst/>
            <a:cxnLst/>
            <a:rect l="l" t="t" r="r" b="b"/>
            <a:pathLst>
              <a:path w="3384550" h="792479">
                <a:moveTo>
                  <a:pt x="3252342" y="0"/>
                </a:moveTo>
                <a:lnTo>
                  <a:pt x="131952" y="0"/>
                </a:lnTo>
                <a:lnTo>
                  <a:pt x="90237" y="6725"/>
                </a:lnTo>
                <a:lnTo>
                  <a:pt x="54013" y="25460"/>
                </a:lnTo>
                <a:lnTo>
                  <a:pt x="25452" y="54041"/>
                </a:lnTo>
                <a:lnTo>
                  <a:pt x="6724" y="90302"/>
                </a:lnTo>
                <a:lnTo>
                  <a:pt x="0" y="132079"/>
                </a:lnTo>
                <a:lnTo>
                  <a:pt x="0" y="660018"/>
                </a:lnTo>
                <a:lnTo>
                  <a:pt x="6724" y="701796"/>
                </a:lnTo>
                <a:lnTo>
                  <a:pt x="25452" y="738057"/>
                </a:lnTo>
                <a:lnTo>
                  <a:pt x="54013" y="766638"/>
                </a:lnTo>
                <a:lnTo>
                  <a:pt x="90237" y="785373"/>
                </a:lnTo>
                <a:lnTo>
                  <a:pt x="131952" y="792099"/>
                </a:lnTo>
                <a:lnTo>
                  <a:pt x="3252342" y="792099"/>
                </a:lnTo>
                <a:lnTo>
                  <a:pt x="3294072" y="785373"/>
                </a:lnTo>
                <a:lnTo>
                  <a:pt x="3330327" y="766638"/>
                </a:lnTo>
                <a:lnTo>
                  <a:pt x="3358925" y="738057"/>
                </a:lnTo>
                <a:lnTo>
                  <a:pt x="3377684" y="701796"/>
                </a:lnTo>
                <a:lnTo>
                  <a:pt x="3384422" y="660018"/>
                </a:lnTo>
                <a:lnTo>
                  <a:pt x="3384422" y="132079"/>
                </a:lnTo>
                <a:lnTo>
                  <a:pt x="3377684" y="90302"/>
                </a:lnTo>
                <a:lnTo>
                  <a:pt x="3358925" y="54041"/>
                </a:lnTo>
                <a:lnTo>
                  <a:pt x="3330327" y="25460"/>
                </a:lnTo>
                <a:lnTo>
                  <a:pt x="3294072" y="6725"/>
                </a:lnTo>
                <a:lnTo>
                  <a:pt x="3252342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436108" y="2708910"/>
            <a:ext cx="3384550" cy="792480"/>
          </a:xfrm>
          <a:custGeom>
            <a:avLst/>
            <a:gdLst/>
            <a:ahLst/>
            <a:cxnLst/>
            <a:rect l="l" t="t" r="r" b="b"/>
            <a:pathLst>
              <a:path w="3384550" h="792479">
                <a:moveTo>
                  <a:pt x="0" y="132079"/>
                </a:moveTo>
                <a:lnTo>
                  <a:pt x="6724" y="90302"/>
                </a:lnTo>
                <a:lnTo>
                  <a:pt x="25452" y="54041"/>
                </a:lnTo>
                <a:lnTo>
                  <a:pt x="54013" y="25460"/>
                </a:lnTo>
                <a:lnTo>
                  <a:pt x="90237" y="6725"/>
                </a:lnTo>
                <a:lnTo>
                  <a:pt x="131952" y="0"/>
                </a:lnTo>
                <a:lnTo>
                  <a:pt x="3252342" y="0"/>
                </a:lnTo>
                <a:lnTo>
                  <a:pt x="3294072" y="6725"/>
                </a:lnTo>
                <a:lnTo>
                  <a:pt x="3330327" y="25460"/>
                </a:lnTo>
                <a:lnTo>
                  <a:pt x="3358925" y="54041"/>
                </a:lnTo>
                <a:lnTo>
                  <a:pt x="3377684" y="90302"/>
                </a:lnTo>
                <a:lnTo>
                  <a:pt x="3384422" y="132079"/>
                </a:lnTo>
                <a:lnTo>
                  <a:pt x="3384422" y="660018"/>
                </a:lnTo>
                <a:lnTo>
                  <a:pt x="3377684" y="701796"/>
                </a:lnTo>
                <a:lnTo>
                  <a:pt x="3358925" y="738057"/>
                </a:lnTo>
                <a:lnTo>
                  <a:pt x="3330327" y="766638"/>
                </a:lnTo>
                <a:lnTo>
                  <a:pt x="3294072" y="785373"/>
                </a:lnTo>
                <a:lnTo>
                  <a:pt x="3252342" y="792099"/>
                </a:lnTo>
                <a:lnTo>
                  <a:pt x="131952" y="792099"/>
                </a:lnTo>
                <a:lnTo>
                  <a:pt x="90237" y="785373"/>
                </a:lnTo>
                <a:lnTo>
                  <a:pt x="54013" y="766638"/>
                </a:lnTo>
                <a:lnTo>
                  <a:pt x="25452" y="738057"/>
                </a:lnTo>
                <a:lnTo>
                  <a:pt x="6724" y="701796"/>
                </a:lnTo>
                <a:lnTo>
                  <a:pt x="0" y="660018"/>
                </a:lnTo>
                <a:lnTo>
                  <a:pt x="0" y="132079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Примеры стратегических решений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76800" y="4068902"/>
            <a:ext cx="3752850" cy="258211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6484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Оптимизировать</a:t>
            </a:r>
            <a:r>
              <a:rPr sz="16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ассортимент</a:t>
            </a:r>
            <a:endParaRPr sz="1600" dirty="0">
              <a:latin typeface="Arial"/>
              <a:cs typeface="Arial"/>
            </a:endParaRPr>
          </a:p>
          <a:p>
            <a:pPr marL="661670" algn="ctr">
              <a:lnSpc>
                <a:spcPct val="100000"/>
              </a:lnSpc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продукции</a:t>
            </a:r>
            <a:endParaRPr sz="1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 dirty="0">
              <a:latin typeface="Times New Roman"/>
              <a:cs typeface="Times New Roman"/>
            </a:endParaRPr>
          </a:p>
          <a:p>
            <a:pPr marL="1410335" marR="561975" indent="-749935">
              <a:lnSpc>
                <a:spcPct val="100000"/>
              </a:lnSpc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Реформировать систему 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логистики</a:t>
            </a:r>
            <a:endParaRPr sz="1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 marL="670560" marR="639445" indent="-658495">
              <a:lnSpc>
                <a:spcPct val="100000"/>
              </a:lnSpc>
              <a:spcBef>
                <a:spcPts val="1465"/>
              </a:spcBef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Создать систему маркетинга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  активных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продаж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6421" y="1475944"/>
            <a:ext cx="8044180" cy="18947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20763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Избавиться 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от</a:t>
            </a:r>
            <a:r>
              <a:rPr sz="16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проблемных</a:t>
            </a:r>
            <a:endParaRPr sz="1600" dirty="0">
              <a:latin typeface="Arial"/>
              <a:cs typeface="Arial"/>
            </a:endParaRPr>
          </a:p>
          <a:p>
            <a:pPr marR="5210175" algn="ctr">
              <a:lnSpc>
                <a:spcPct val="100000"/>
              </a:lnSpc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направлений</a:t>
            </a:r>
            <a:r>
              <a:rPr sz="16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бизнеса</a:t>
            </a:r>
            <a:endParaRPr sz="1600" dirty="0">
              <a:latin typeface="Arial"/>
              <a:cs typeface="Arial"/>
            </a:endParaRPr>
          </a:p>
          <a:p>
            <a:pPr marL="3098800" marR="1972310" algn="ctr">
              <a:lnSpc>
                <a:spcPct val="100000"/>
              </a:lnSpc>
              <a:spcBef>
                <a:spcPts val="700"/>
              </a:spcBef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Изменить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позиционирование 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компании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на</a:t>
            </a:r>
            <a:r>
              <a:rPr sz="16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рынке</a:t>
            </a:r>
            <a:endParaRPr sz="1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 dirty="0">
              <a:latin typeface="Times New Roman"/>
              <a:cs typeface="Times New Roman"/>
            </a:endParaRPr>
          </a:p>
          <a:p>
            <a:pPr marL="5440680" algn="ctr">
              <a:lnSpc>
                <a:spcPct val="100000"/>
              </a:lnSpc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Превзойти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конкурентов</a:t>
            </a:r>
            <a:r>
              <a:rPr sz="1600" b="1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endParaRPr sz="1600" dirty="0">
              <a:latin typeface="Arial"/>
              <a:cs typeface="Arial"/>
            </a:endParaRPr>
          </a:p>
          <a:p>
            <a:pPr marL="5440680" algn="ctr">
              <a:lnSpc>
                <a:spcPct val="100000"/>
              </a:lnSpc>
            </a:pP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качестве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сервиса</a:t>
            </a:r>
            <a:endParaRPr sz="1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35151" y="2663761"/>
            <a:ext cx="5184775" cy="34401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51524" y="1125602"/>
            <a:ext cx="8520620" cy="503555"/>
          </a:xfrm>
          <a:custGeom>
            <a:avLst/>
            <a:gdLst/>
            <a:ahLst/>
            <a:cxnLst/>
            <a:rect l="l" t="t" r="r" b="b"/>
            <a:pathLst>
              <a:path w="8856980" h="503555">
                <a:moveTo>
                  <a:pt x="8772779" y="0"/>
                </a:moveTo>
                <a:lnTo>
                  <a:pt x="83870" y="0"/>
                </a:lnTo>
                <a:lnTo>
                  <a:pt x="51226" y="6578"/>
                </a:lnTo>
                <a:lnTo>
                  <a:pt x="24566" y="24526"/>
                </a:lnTo>
                <a:lnTo>
                  <a:pt x="6591" y="51167"/>
                </a:lnTo>
                <a:lnTo>
                  <a:pt x="0" y="83820"/>
                </a:lnTo>
                <a:lnTo>
                  <a:pt x="0" y="419353"/>
                </a:lnTo>
                <a:lnTo>
                  <a:pt x="6591" y="451953"/>
                </a:lnTo>
                <a:lnTo>
                  <a:pt x="24566" y="478599"/>
                </a:lnTo>
                <a:lnTo>
                  <a:pt x="51226" y="496577"/>
                </a:lnTo>
                <a:lnTo>
                  <a:pt x="83870" y="503174"/>
                </a:lnTo>
                <a:lnTo>
                  <a:pt x="8772779" y="503174"/>
                </a:lnTo>
                <a:lnTo>
                  <a:pt x="8805431" y="496577"/>
                </a:lnTo>
                <a:lnTo>
                  <a:pt x="8832072" y="478599"/>
                </a:lnTo>
                <a:lnTo>
                  <a:pt x="8850020" y="451953"/>
                </a:lnTo>
                <a:lnTo>
                  <a:pt x="8856599" y="419353"/>
                </a:lnTo>
                <a:lnTo>
                  <a:pt x="8856599" y="83820"/>
                </a:lnTo>
                <a:lnTo>
                  <a:pt x="8850074" y="51167"/>
                </a:lnTo>
                <a:lnTo>
                  <a:pt x="8832119" y="24526"/>
                </a:lnTo>
                <a:lnTo>
                  <a:pt x="8805449" y="6578"/>
                </a:lnTo>
                <a:lnTo>
                  <a:pt x="8772779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654426" y="1175887"/>
            <a:ext cx="3763899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Стратегический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анализ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51524" y="1773301"/>
            <a:ext cx="2736152" cy="647700"/>
          </a:xfrm>
          <a:custGeom>
            <a:avLst/>
            <a:gdLst/>
            <a:ahLst/>
            <a:cxnLst/>
            <a:rect l="l" t="t" r="r" b="b"/>
            <a:pathLst>
              <a:path w="2879725" h="647700">
                <a:moveTo>
                  <a:pt x="2771775" y="0"/>
                </a:moveTo>
                <a:lnTo>
                  <a:pt x="107950" y="0"/>
                </a:lnTo>
                <a:lnTo>
                  <a:pt x="65933" y="8473"/>
                </a:lnTo>
                <a:lnTo>
                  <a:pt x="31619" y="31591"/>
                </a:lnTo>
                <a:lnTo>
                  <a:pt x="8483" y="65901"/>
                </a:lnTo>
                <a:lnTo>
                  <a:pt x="0" y="107950"/>
                </a:lnTo>
                <a:lnTo>
                  <a:pt x="0" y="539623"/>
                </a:lnTo>
                <a:lnTo>
                  <a:pt x="8483" y="581691"/>
                </a:lnTo>
                <a:lnTo>
                  <a:pt x="31619" y="616045"/>
                </a:lnTo>
                <a:lnTo>
                  <a:pt x="65933" y="639206"/>
                </a:lnTo>
                <a:lnTo>
                  <a:pt x="107950" y="647700"/>
                </a:lnTo>
                <a:lnTo>
                  <a:pt x="2771775" y="647700"/>
                </a:lnTo>
                <a:lnTo>
                  <a:pt x="2813770" y="639206"/>
                </a:lnTo>
                <a:lnTo>
                  <a:pt x="2848086" y="616045"/>
                </a:lnTo>
                <a:lnTo>
                  <a:pt x="2871233" y="581691"/>
                </a:lnTo>
                <a:lnTo>
                  <a:pt x="2879725" y="539623"/>
                </a:lnTo>
                <a:lnTo>
                  <a:pt x="2879725" y="107950"/>
                </a:lnTo>
                <a:lnTo>
                  <a:pt x="2871233" y="65901"/>
                </a:lnTo>
                <a:lnTo>
                  <a:pt x="2848086" y="31591"/>
                </a:lnTo>
                <a:lnTo>
                  <a:pt x="2813770" y="8473"/>
                </a:lnTo>
                <a:lnTo>
                  <a:pt x="2771775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7951" y="1773301"/>
            <a:ext cx="2879725" cy="647700"/>
          </a:xfrm>
          <a:custGeom>
            <a:avLst/>
            <a:gdLst/>
            <a:ahLst/>
            <a:cxnLst/>
            <a:rect l="l" t="t" r="r" b="b"/>
            <a:pathLst>
              <a:path w="2879725" h="647700">
                <a:moveTo>
                  <a:pt x="0" y="107950"/>
                </a:moveTo>
                <a:lnTo>
                  <a:pt x="8483" y="65901"/>
                </a:lnTo>
                <a:lnTo>
                  <a:pt x="31619" y="31591"/>
                </a:lnTo>
                <a:lnTo>
                  <a:pt x="65933" y="8473"/>
                </a:lnTo>
                <a:lnTo>
                  <a:pt x="107950" y="0"/>
                </a:lnTo>
                <a:lnTo>
                  <a:pt x="2771775" y="0"/>
                </a:lnTo>
                <a:lnTo>
                  <a:pt x="2813770" y="8473"/>
                </a:lnTo>
                <a:lnTo>
                  <a:pt x="2848086" y="31591"/>
                </a:lnTo>
                <a:lnTo>
                  <a:pt x="2871233" y="65901"/>
                </a:lnTo>
                <a:lnTo>
                  <a:pt x="2879725" y="107950"/>
                </a:lnTo>
                <a:lnTo>
                  <a:pt x="2879725" y="539623"/>
                </a:lnTo>
                <a:lnTo>
                  <a:pt x="2871233" y="581691"/>
                </a:lnTo>
                <a:lnTo>
                  <a:pt x="2848086" y="616045"/>
                </a:lnTo>
                <a:lnTo>
                  <a:pt x="2813770" y="639206"/>
                </a:lnTo>
                <a:lnTo>
                  <a:pt x="2771775" y="647700"/>
                </a:lnTo>
                <a:lnTo>
                  <a:pt x="107950" y="647700"/>
                </a:lnTo>
                <a:lnTo>
                  <a:pt x="65933" y="639206"/>
                </a:lnTo>
                <a:lnTo>
                  <a:pt x="31619" y="616045"/>
                </a:lnTo>
                <a:lnTo>
                  <a:pt x="8483" y="581691"/>
                </a:lnTo>
                <a:lnTo>
                  <a:pt x="0" y="539623"/>
                </a:lnTo>
                <a:lnTo>
                  <a:pt x="0" y="10795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94741" y="1958467"/>
            <a:ext cx="170624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Внешний</a:t>
            </a:r>
            <a:r>
              <a:rPr sz="16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анализ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084952" y="1773301"/>
            <a:ext cx="2687192" cy="647700"/>
          </a:xfrm>
          <a:custGeom>
            <a:avLst/>
            <a:gdLst/>
            <a:ahLst/>
            <a:cxnLst/>
            <a:rect l="l" t="t" r="r" b="b"/>
            <a:pathLst>
              <a:path w="2879725" h="647700">
                <a:moveTo>
                  <a:pt x="2771648" y="0"/>
                </a:moveTo>
                <a:lnTo>
                  <a:pt x="107950" y="0"/>
                </a:lnTo>
                <a:lnTo>
                  <a:pt x="65901" y="8473"/>
                </a:lnTo>
                <a:lnTo>
                  <a:pt x="31591" y="31591"/>
                </a:lnTo>
                <a:lnTo>
                  <a:pt x="8473" y="65901"/>
                </a:lnTo>
                <a:lnTo>
                  <a:pt x="0" y="107950"/>
                </a:lnTo>
                <a:lnTo>
                  <a:pt x="0" y="539623"/>
                </a:lnTo>
                <a:lnTo>
                  <a:pt x="8473" y="581691"/>
                </a:lnTo>
                <a:lnTo>
                  <a:pt x="31591" y="616045"/>
                </a:lnTo>
                <a:lnTo>
                  <a:pt x="65901" y="639206"/>
                </a:lnTo>
                <a:lnTo>
                  <a:pt x="107950" y="647700"/>
                </a:lnTo>
                <a:lnTo>
                  <a:pt x="2771648" y="647700"/>
                </a:lnTo>
                <a:lnTo>
                  <a:pt x="2813716" y="639206"/>
                </a:lnTo>
                <a:lnTo>
                  <a:pt x="2848070" y="616045"/>
                </a:lnTo>
                <a:lnTo>
                  <a:pt x="2871231" y="581691"/>
                </a:lnTo>
                <a:lnTo>
                  <a:pt x="2879725" y="539623"/>
                </a:lnTo>
                <a:lnTo>
                  <a:pt x="2879598" y="107950"/>
                </a:lnTo>
                <a:lnTo>
                  <a:pt x="2871178" y="65901"/>
                </a:lnTo>
                <a:lnTo>
                  <a:pt x="2848054" y="31591"/>
                </a:lnTo>
                <a:lnTo>
                  <a:pt x="2813714" y="8473"/>
                </a:lnTo>
                <a:lnTo>
                  <a:pt x="2771648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430011" y="1962531"/>
            <a:ext cx="199707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Внутренний</a:t>
            </a:r>
            <a:r>
              <a:rPr sz="16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анализ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132202" y="1773301"/>
            <a:ext cx="2808605" cy="647700"/>
          </a:xfrm>
          <a:custGeom>
            <a:avLst/>
            <a:gdLst/>
            <a:ahLst/>
            <a:cxnLst/>
            <a:rect l="l" t="t" r="r" b="b"/>
            <a:pathLst>
              <a:path w="2808604" h="647700">
                <a:moveTo>
                  <a:pt x="2700274" y="0"/>
                </a:moveTo>
                <a:lnTo>
                  <a:pt x="107950" y="0"/>
                </a:lnTo>
                <a:lnTo>
                  <a:pt x="65901" y="8473"/>
                </a:lnTo>
                <a:lnTo>
                  <a:pt x="31591" y="31591"/>
                </a:lnTo>
                <a:lnTo>
                  <a:pt x="8473" y="65901"/>
                </a:lnTo>
                <a:lnTo>
                  <a:pt x="0" y="107950"/>
                </a:lnTo>
                <a:lnTo>
                  <a:pt x="0" y="539623"/>
                </a:lnTo>
                <a:lnTo>
                  <a:pt x="8473" y="581691"/>
                </a:lnTo>
                <a:lnTo>
                  <a:pt x="31591" y="616045"/>
                </a:lnTo>
                <a:lnTo>
                  <a:pt x="65901" y="639206"/>
                </a:lnTo>
                <a:lnTo>
                  <a:pt x="107950" y="647700"/>
                </a:lnTo>
                <a:lnTo>
                  <a:pt x="2700274" y="647700"/>
                </a:lnTo>
                <a:lnTo>
                  <a:pt x="2742269" y="639206"/>
                </a:lnTo>
                <a:lnTo>
                  <a:pt x="2776585" y="616045"/>
                </a:lnTo>
                <a:lnTo>
                  <a:pt x="2799732" y="581691"/>
                </a:lnTo>
                <a:lnTo>
                  <a:pt x="2808224" y="539623"/>
                </a:lnTo>
                <a:lnTo>
                  <a:pt x="2808224" y="107950"/>
                </a:lnTo>
                <a:lnTo>
                  <a:pt x="2799732" y="65901"/>
                </a:lnTo>
                <a:lnTo>
                  <a:pt x="2776585" y="31591"/>
                </a:lnTo>
                <a:lnTo>
                  <a:pt x="2742269" y="8473"/>
                </a:lnTo>
                <a:lnTo>
                  <a:pt x="2700274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132202" y="1773301"/>
            <a:ext cx="2808605" cy="647700"/>
          </a:xfrm>
          <a:custGeom>
            <a:avLst/>
            <a:gdLst/>
            <a:ahLst/>
            <a:cxnLst/>
            <a:rect l="l" t="t" r="r" b="b"/>
            <a:pathLst>
              <a:path w="2808604" h="647700">
                <a:moveTo>
                  <a:pt x="0" y="107950"/>
                </a:moveTo>
                <a:lnTo>
                  <a:pt x="8473" y="65901"/>
                </a:lnTo>
                <a:lnTo>
                  <a:pt x="31591" y="31591"/>
                </a:lnTo>
                <a:lnTo>
                  <a:pt x="65901" y="8473"/>
                </a:lnTo>
                <a:lnTo>
                  <a:pt x="107950" y="0"/>
                </a:lnTo>
                <a:lnTo>
                  <a:pt x="2700274" y="0"/>
                </a:lnTo>
                <a:lnTo>
                  <a:pt x="2742269" y="8473"/>
                </a:lnTo>
                <a:lnTo>
                  <a:pt x="2776585" y="31591"/>
                </a:lnTo>
                <a:lnTo>
                  <a:pt x="2799732" y="65901"/>
                </a:lnTo>
                <a:lnTo>
                  <a:pt x="2808224" y="107950"/>
                </a:lnTo>
                <a:lnTo>
                  <a:pt x="2808224" y="539623"/>
                </a:lnTo>
                <a:lnTo>
                  <a:pt x="2799732" y="581691"/>
                </a:lnTo>
                <a:lnTo>
                  <a:pt x="2776585" y="616045"/>
                </a:lnTo>
                <a:lnTo>
                  <a:pt x="2742269" y="639206"/>
                </a:lnTo>
                <a:lnTo>
                  <a:pt x="2700274" y="647700"/>
                </a:lnTo>
                <a:lnTo>
                  <a:pt x="107950" y="647700"/>
                </a:lnTo>
                <a:lnTo>
                  <a:pt x="65901" y="639206"/>
                </a:lnTo>
                <a:lnTo>
                  <a:pt x="31591" y="616045"/>
                </a:lnTo>
                <a:lnTo>
                  <a:pt x="8473" y="581691"/>
                </a:lnTo>
                <a:lnTo>
                  <a:pt x="0" y="539623"/>
                </a:lnTo>
                <a:lnTo>
                  <a:pt x="0" y="10795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426715" y="1836547"/>
            <a:ext cx="221932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4323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Сегментация  направлений</a:t>
            </a:r>
            <a:r>
              <a:rPr sz="16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бизнеса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564002" y="5876927"/>
            <a:ext cx="2016125" cy="865505"/>
          </a:xfrm>
          <a:custGeom>
            <a:avLst/>
            <a:gdLst/>
            <a:ahLst/>
            <a:cxnLst/>
            <a:rect l="l" t="t" r="r" b="b"/>
            <a:pathLst>
              <a:path w="2016125" h="865504">
                <a:moveTo>
                  <a:pt x="1871852" y="0"/>
                </a:moveTo>
                <a:lnTo>
                  <a:pt x="144145" y="0"/>
                </a:lnTo>
                <a:lnTo>
                  <a:pt x="98576" y="7350"/>
                </a:lnTo>
                <a:lnTo>
                  <a:pt x="59006" y="27820"/>
                </a:lnTo>
                <a:lnTo>
                  <a:pt x="27805" y="59033"/>
                </a:lnTo>
                <a:lnTo>
                  <a:pt x="7346" y="98617"/>
                </a:lnTo>
                <a:lnTo>
                  <a:pt x="0" y="144195"/>
                </a:lnTo>
                <a:lnTo>
                  <a:pt x="0" y="720991"/>
                </a:lnTo>
                <a:lnTo>
                  <a:pt x="7346" y="766565"/>
                </a:lnTo>
                <a:lnTo>
                  <a:pt x="27805" y="806148"/>
                </a:lnTo>
                <a:lnTo>
                  <a:pt x="59006" y="837363"/>
                </a:lnTo>
                <a:lnTo>
                  <a:pt x="98576" y="857835"/>
                </a:lnTo>
                <a:lnTo>
                  <a:pt x="144145" y="865187"/>
                </a:lnTo>
                <a:lnTo>
                  <a:pt x="1871852" y="865187"/>
                </a:lnTo>
                <a:lnTo>
                  <a:pt x="1917434" y="857835"/>
                </a:lnTo>
                <a:lnTo>
                  <a:pt x="1957036" y="837363"/>
                </a:lnTo>
                <a:lnTo>
                  <a:pt x="1988274" y="806148"/>
                </a:lnTo>
                <a:lnTo>
                  <a:pt x="2008765" y="766565"/>
                </a:lnTo>
                <a:lnTo>
                  <a:pt x="2016125" y="720991"/>
                </a:lnTo>
                <a:lnTo>
                  <a:pt x="2016125" y="144195"/>
                </a:lnTo>
                <a:lnTo>
                  <a:pt x="2008765" y="98617"/>
                </a:lnTo>
                <a:lnTo>
                  <a:pt x="1988274" y="59033"/>
                </a:lnTo>
                <a:lnTo>
                  <a:pt x="1957036" y="27820"/>
                </a:lnTo>
                <a:lnTo>
                  <a:pt x="1917434" y="7350"/>
                </a:lnTo>
                <a:lnTo>
                  <a:pt x="1871852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564002" y="5876927"/>
            <a:ext cx="2016125" cy="865505"/>
          </a:xfrm>
          <a:custGeom>
            <a:avLst/>
            <a:gdLst/>
            <a:ahLst/>
            <a:cxnLst/>
            <a:rect l="l" t="t" r="r" b="b"/>
            <a:pathLst>
              <a:path w="2016125" h="865504">
                <a:moveTo>
                  <a:pt x="0" y="144195"/>
                </a:moveTo>
                <a:lnTo>
                  <a:pt x="7346" y="98617"/>
                </a:lnTo>
                <a:lnTo>
                  <a:pt x="27805" y="59033"/>
                </a:lnTo>
                <a:lnTo>
                  <a:pt x="59006" y="27820"/>
                </a:lnTo>
                <a:lnTo>
                  <a:pt x="98576" y="7350"/>
                </a:lnTo>
                <a:lnTo>
                  <a:pt x="144145" y="0"/>
                </a:lnTo>
                <a:lnTo>
                  <a:pt x="1871852" y="0"/>
                </a:lnTo>
                <a:lnTo>
                  <a:pt x="1917434" y="7350"/>
                </a:lnTo>
                <a:lnTo>
                  <a:pt x="1957036" y="27820"/>
                </a:lnTo>
                <a:lnTo>
                  <a:pt x="1988274" y="59033"/>
                </a:lnTo>
                <a:lnTo>
                  <a:pt x="2008765" y="98617"/>
                </a:lnTo>
                <a:lnTo>
                  <a:pt x="2016125" y="144195"/>
                </a:lnTo>
                <a:lnTo>
                  <a:pt x="2016125" y="720991"/>
                </a:lnTo>
                <a:lnTo>
                  <a:pt x="2008765" y="766565"/>
                </a:lnTo>
                <a:lnTo>
                  <a:pt x="1988274" y="806148"/>
                </a:lnTo>
                <a:lnTo>
                  <a:pt x="1957036" y="837363"/>
                </a:lnTo>
                <a:lnTo>
                  <a:pt x="1917434" y="857835"/>
                </a:lnTo>
                <a:lnTo>
                  <a:pt x="1871852" y="865187"/>
                </a:lnTo>
                <a:lnTo>
                  <a:pt x="144145" y="865187"/>
                </a:lnTo>
                <a:lnTo>
                  <a:pt x="98576" y="857835"/>
                </a:lnTo>
                <a:lnTo>
                  <a:pt x="59006" y="837363"/>
                </a:lnTo>
                <a:lnTo>
                  <a:pt x="27805" y="806148"/>
                </a:lnTo>
                <a:lnTo>
                  <a:pt x="7346" y="766565"/>
                </a:lnTo>
                <a:lnTo>
                  <a:pt x="0" y="720991"/>
                </a:lnTo>
                <a:lnTo>
                  <a:pt x="0" y="144195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876295" y="6171996"/>
            <a:ext cx="139128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SWOT</a:t>
            </a:r>
            <a:r>
              <a:rPr sz="1600" b="1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анализ</a:t>
            </a:r>
            <a:endParaRPr sz="16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6948552" y="2492377"/>
            <a:ext cx="1823592" cy="649605"/>
          </a:xfrm>
          <a:custGeom>
            <a:avLst/>
            <a:gdLst/>
            <a:ahLst/>
            <a:cxnLst/>
            <a:rect l="l" t="t" r="r" b="b"/>
            <a:pathLst>
              <a:path w="2016125" h="649605">
                <a:moveTo>
                  <a:pt x="1907794" y="0"/>
                </a:moveTo>
                <a:lnTo>
                  <a:pt x="108203" y="0"/>
                </a:lnTo>
                <a:lnTo>
                  <a:pt x="66061" y="8495"/>
                </a:lnTo>
                <a:lnTo>
                  <a:pt x="31670" y="31670"/>
                </a:lnTo>
                <a:lnTo>
                  <a:pt x="8495" y="66061"/>
                </a:lnTo>
                <a:lnTo>
                  <a:pt x="0" y="108203"/>
                </a:lnTo>
                <a:lnTo>
                  <a:pt x="0" y="541020"/>
                </a:lnTo>
                <a:lnTo>
                  <a:pt x="8495" y="583162"/>
                </a:lnTo>
                <a:lnTo>
                  <a:pt x="31670" y="617553"/>
                </a:lnTo>
                <a:lnTo>
                  <a:pt x="66061" y="640728"/>
                </a:lnTo>
                <a:lnTo>
                  <a:pt x="108203" y="649224"/>
                </a:lnTo>
                <a:lnTo>
                  <a:pt x="1907794" y="649224"/>
                </a:lnTo>
                <a:lnTo>
                  <a:pt x="1949956" y="640728"/>
                </a:lnTo>
                <a:lnTo>
                  <a:pt x="1984390" y="617553"/>
                </a:lnTo>
                <a:lnTo>
                  <a:pt x="2007610" y="583162"/>
                </a:lnTo>
                <a:lnTo>
                  <a:pt x="2016125" y="541020"/>
                </a:lnTo>
                <a:lnTo>
                  <a:pt x="2016125" y="108203"/>
                </a:lnTo>
                <a:lnTo>
                  <a:pt x="2007610" y="66061"/>
                </a:lnTo>
                <a:lnTo>
                  <a:pt x="1984390" y="31670"/>
                </a:lnTo>
                <a:lnTo>
                  <a:pt x="1949956" y="8495"/>
                </a:lnTo>
                <a:lnTo>
                  <a:pt x="1907794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6953251" y="2617471"/>
            <a:ext cx="175704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Финансово-</a:t>
            </a:r>
            <a:endParaRPr sz="1200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экономический</a:t>
            </a:r>
            <a:r>
              <a:rPr sz="12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анализ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948552" y="3933825"/>
            <a:ext cx="1823592" cy="647700"/>
          </a:xfrm>
          <a:custGeom>
            <a:avLst/>
            <a:gdLst/>
            <a:ahLst/>
            <a:cxnLst/>
            <a:rect l="l" t="t" r="r" b="b"/>
            <a:pathLst>
              <a:path w="2016125" h="647700">
                <a:moveTo>
                  <a:pt x="1908048" y="0"/>
                </a:moveTo>
                <a:lnTo>
                  <a:pt x="107950" y="0"/>
                </a:lnTo>
                <a:lnTo>
                  <a:pt x="65901" y="8491"/>
                </a:lnTo>
                <a:lnTo>
                  <a:pt x="31591" y="31638"/>
                </a:lnTo>
                <a:lnTo>
                  <a:pt x="8473" y="65954"/>
                </a:lnTo>
                <a:lnTo>
                  <a:pt x="0" y="107950"/>
                </a:lnTo>
                <a:lnTo>
                  <a:pt x="0" y="539750"/>
                </a:lnTo>
                <a:lnTo>
                  <a:pt x="8473" y="581745"/>
                </a:lnTo>
                <a:lnTo>
                  <a:pt x="31591" y="616061"/>
                </a:lnTo>
                <a:lnTo>
                  <a:pt x="65901" y="639208"/>
                </a:lnTo>
                <a:lnTo>
                  <a:pt x="107950" y="647700"/>
                </a:lnTo>
                <a:lnTo>
                  <a:pt x="1908048" y="647700"/>
                </a:lnTo>
                <a:lnTo>
                  <a:pt x="1950116" y="639208"/>
                </a:lnTo>
                <a:lnTo>
                  <a:pt x="1984470" y="616061"/>
                </a:lnTo>
                <a:lnTo>
                  <a:pt x="2007631" y="581745"/>
                </a:lnTo>
                <a:lnTo>
                  <a:pt x="2016125" y="539750"/>
                </a:lnTo>
                <a:lnTo>
                  <a:pt x="2016125" y="107950"/>
                </a:lnTo>
                <a:lnTo>
                  <a:pt x="2007631" y="65954"/>
                </a:lnTo>
                <a:lnTo>
                  <a:pt x="1984470" y="31638"/>
                </a:lnTo>
                <a:lnTo>
                  <a:pt x="1950116" y="8491"/>
                </a:lnTo>
                <a:lnTo>
                  <a:pt x="1908048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7204076" y="4058539"/>
            <a:ext cx="15062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3510" marR="5080" indent="-131445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Анализ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жизненного  цикла</a:t>
            </a:r>
            <a:r>
              <a:rPr sz="12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компании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948552" y="4652900"/>
            <a:ext cx="1823592" cy="648335"/>
          </a:xfrm>
          <a:custGeom>
            <a:avLst/>
            <a:gdLst/>
            <a:ahLst/>
            <a:cxnLst/>
            <a:rect l="l" t="t" r="r" b="b"/>
            <a:pathLst>
              <a:path w="2016125" h="648335">
                <a:moveTo>
                  <a:pt x="1908048" y="0"/>
                </a:moveTo>
                <a:lnTo>
                  <a:pt x="107950" y="0"/>
                </a:lnTo>
                <a:lnTo>
                  <a:pt x="65901" y="8493"/>
                </a:lnTo>
                <a:lnTo>
                  <a:pt x="31591" y="31654"/>
                </a:lnTo>
                <a:lnTo>
                  <a:pt x="8473" y="66008"/>
                </a:lnTo>
                <a:lnTo>
                  <a:pt x="0" y="108076"/>
                </a:lnTo>
                <a:lnTo>
                  <a:pt x="0" y="539750"/>
                </a:lnTo>
                <a:lnTo>
                  <a:pt x="8473" y="581818"/>
                </a:lnTo>
                <a:lnTo>
                  <a:pt x="31591" y="616172"/>
                </a:lnTo>
                <a:lnTo>
                  <a:pt x="65901" y="639333"/>
                </a:lnTo>
                <a:lnTo>
                  <a:pt x="107950" y="647826"/>
                </a:lnTo>
                <a:lnTo>
                  <a:pt x="1908048" y="647826"/>
                </a:lnTo>
                <a:lnTo>
                  <a:pt x="1950116" y="639333"/>
                </a:lnTo>
                <a:lnTo>
                  <a:pt x="1984470" y="616172"/>
                </a:lnTo>
                <a:lnTo>
                  <a:pt x="2007631" y="581818"/>
                </a:lnTo>
                <a:lnTo>
                  <a:pt x="2016125" y="539750"/>
                </a:lnTo>
                <a:lnTo>
                  <a:pt x="2016125" y="108076"/>
                </a:lnTo>
                <a:lnTo>
                  <a:pt x="2007631" y="66008"/>
                </a:lnTo>
                <a:lnTo>
                  <a:pt x="1984470" y="31654"/>
                </a:lnTo>
                <a:lnTo>
                  <a:pt x="1950116" y="8493"/>
                </a:lnTo>
                <a:lnTo>
                  <a:pt x="1908048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7204076" y="4777867"/>
            <a:ext cx="15062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4139" marR="5080" indent="-9144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Анализ</a:t>
            </a:r>
            <a:r>
              <a:rPr sz="12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жизненного  цикла</a:t>
            </a:r>
            <a:r>
              <a:rPr sz="12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продукции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6948552" y="6092827"/>
            <a:ext cx="1823593" cy="649605"/>
          </a:xfrm>
          <a:custGeom>
            <a:avLst/>
            <a:gdLst/>
            <a:ahLst/>
            <a:cxnLst/>
            <a:rect l="l" t="t" r="r" b="b"/>
            <a:pathLst>
              <a:path w="2016125" h="649604">
                <a:moveTo>
                  <a:pt x="1907794" y="0"/>
                </a:moveTo>
                <a:lnTo>
                  <a:pt x="108203" y="0"/>
                </a:lnTo>
                <a:lnTo>
                  <a:pt x="66061" y="8504"/>
                </a:lnTo>
                <a:lnTo>
                  <a:pt x="31670" y="31696"/>
                </a:lnTo>
                <a:lnTo>
                  <a:pt x="8495" y="66093"/>
                </a:lnTo>
                <a:lnTo>
                  <a:pt x="0" y="108216"/>
                </a:lnTo>
                <a:lnTo>
                  <a:pt x="0" y="541070"/>
                </a:lnTo>
                <a:lnTo>
                  <a:pt x="8495" y="583193"/>
                </a:lnTo>
                <a:lnTo>
                  <a:pt x="31670" y="617591"/>
                </a:lnTo>
                <a:lnTo>
                  <a:pt x="66061" y="640783"/>
                </a:lnTo>
                <a:lnTo>
                  <a:pt x="108203" y="649287"/>
                </a:lnTo>
                <a:lnTo>
                  <a:pt x="1907794" y="649287"/>
                </a:lnTo>
                <a:lnTo>
                  <a:pt x="1949956" y="640783"/>
                </a:lnTo>
                <a:lnTo>
                  <a:pt x="1984390" y="617591"/>
                </a:lnTo>
                <a:lnTo>
                  <a:pt x="2007610" y="583193"/>
                </a:lnTo>
                <a:lnTo>
                  <a:pt x="2016125" y="541070"/>
                </a:lnTo>
                <a:lnTo>
                  <a:pt x="2016125" y="108216"/>
                </a:lnTo>
                <a:lnTo>
                  <a:pt x="2007610" y="66093"/>
                </a:lnTo>
                <a:lnTo>
                  <a:pt x="1984390" y="31696"/>
                </a:lnTo>
                <a:lnTo>
                  <a:pt x="1949956" y="8504"/>
                </a:lnTo>
                <a:lnTo>
                  <a:pt x="1907794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7242176" y="6218935"/>
            <a:ext cx="1429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3510" marR="5080" indent="-131445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Анализ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сильных</a:t>
            </a:r>
            <a:r>
              <a:rPr sz="1200" b="1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и  слабых</a:t>
            </a:r>
            <a:r>
              <a:rPr sz="1200" b="1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сторон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251523" y="2636901"/>
            <a:ext cx="1872552" cy="647700"/>
          </a:xfrm>
          <a:custGeom>
            <a:avLst/>
            <a:gdLst/>
            <a:ahLst/>
            <a:cxnLst/>
            <a:rect l="l" t="t" r="r" b="b"/>
            <a:pathLst>
              <a:path w="2016125" h="647700">
                <a:moveTo>
                  <a:pt x="1908175" y="0"/>
                </a:moveTo>
                <a:lnTo>
                  <a:pt x="107950" y="0"/>
                </a:lnTo>
                <a:lnTo>
                  <a:pt x="65933" y="8473"/>
                </a:lnTo>
                <a:lnTo>
                  <a:pt x="31619" y="31591"/>
                </a:lnTo>
                <a:lnTo>
                  <a:pt x="8483" y="65901"/>
                </a:lnTo>
                <a:lnTo>
                  <a:pt x="0" y="107950"/>
                </a:lnTo>
                <a:lnTo>
                  <a:pt x="0" y="539623"/>
                </a:lnTo>
                <a:lnTo>
                  <a:pt x="8483" y="581691"/>
                </a:lnTo>
                <a:lnTo>
                  <a:pt x="31619" y="616045"/>
                </a:lnTo>
                <a:lnTo>
                  <a:pt x="65933" y="639206"/>
                </a:lnTo>
                <a:lnTo>
                  <a:pt x="107950" y="647700"/>
                </a:lnTo>
                <a:lnTo>
                  <a:pt x="1908175" y="647700"/>
                </a:lnTo>
                <a:lnTo>
                  <a:pt x="1950170" y="639206"/>
                </a:lnTo>
                <a:lnTo>
                  <a:pt x="1984486" y="616045"/>
                </a:lnTo>
                <a:lnTo>
                  <a:pt x="2007633" y="581691"/>
                </a:lnTo>
                <a:lnTo>
                  <a:pt x="2016125" y="539623"/>
                </a:lnTo>
                <a:lnTo>
                  <a:pt x="2016125" y="107950"/>
                </a:lnTo>
                <a:lnTo>
                  <a:pt x="2007633" y="65901"/>
                </a:lnTo>
                <a:lnTo>
                  <a:pt x="1984486" y="31591"/>
                </a:lnTo>
                <a:lnTo>
                  <a:pt x="1950170" y="8473"/>
                </a:lnTo>
                <a:lnTo>
                  <a:pt x="1908175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7951" y="2636901"/>
            <a:ext cx="2016125" cy="647700"/>
          </a:xfrm>
          <a:custGeom>
            <a:avLst/>
            <a:gdLst/>
            <a:ahLst/>
            <a:cxnLst/>
            <a:rect l="l" t="t" r="r" b="b"/>
            <a:pathLst>
              <a:path w="2016125" h="647700">
                <a:moveTo>
                  <a:pt x="0" y="107950"/>
                </a:moveTo>
                <a:lnTo>
                  <a:pt x="8483" y="65901"/>
                </a:lnTo>
                <a:lnTo>
                  <a:pt x="31619" y="31591"/>
                </a:lnTo>
                <a:lnTo>
                  <a:pt x="65933" y="8473"/>
                </a:lnTo>
                <a:lnTo>
                  <a:pt x="107950" y="0"/>
                </a:lnTo>
                <a:lnTo>
                  <a:pt x="1908175" y="0"/>
                </a:lnTo>
                <a:lnTo>
                  <a:pt x="1950170" y="8473"/>
                </a:lnTo>
                <a:lnTo>
                  <a:pt x="1984486" y="31591"/>
                </a:lnTo>
                <a:lnTo>
                  <a:pt x="2007633" y="65901"/>
                </a:lnTo>
                <a:lnTo>
                  <a:pt x="2016125" y="107950"/>
                </a:lnTo>
                <a:lnTo>
                  <a:pt x="2016125" y="539623"/>
                </a:lnTo>
                <a:lnTo>
                  <a:pt x="2007633" y="581691"/>
                </a:lnTo>
                <a:lnTo>
                  <a:pt x="1984486" y="616045"/>
                </a:lnTo>
                <a:lnTo>
                  <a:pt x="1950170" y="639206"/>
                </a:lnTo>
                <a:lnTo>
                  <a:pt x="1908175" y="647700"/>
                </a:lnTo>
                <a:lnTo>
                  <a:pt x="107950" y="647700"/>
                </a:lnTo>
                <a:lnTo>
                  <a:pt x="65933" y="639206"/>
                </a:lnTo>
                <a:lnTo>
                  <a:pt x="31619" y="616045"/>
                </a:lnTo>
                <a:lnTo>
                  <a:pt x="8483" y="581691"/>
                </a:lnTo>
                <a:lnTo>
                  <a:pt x="0" y="539623"/>
                </a:lnTo>
                <a:lnTo>
                  <a:pt x="0" y="10795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274117" y="2761234"/>
            <a:ext cx="16827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5285" marR="5080" indent="-36322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Анализ конкурентных 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сил</a:t>
            </a:r>
            <a:r>
              <a:rPr sz="12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отрасли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6948552" y="3213100"/>
            <a:ext cx="1823593" cy="647700"/>
          </a:xfrm>
          <a:custGeom>
            <a:avLst/>
            <a:gdLst/>
            <a:ahLst/>
            <a:cxnLst/>
            <a:rect l="l" t="t" r="r" b="b"/>
            <a:pathLst>
              <a:path w="2016125" h="647700">
                <a:moveTo>
                  <a:pt x="1908048" y="0"/>
                </a:moveTo>
                <a:lnTo>
                  <a:pt x="107950" y="0"/>
                </a:lnTo>
                <a:lnTo>
                  <a:pt x="65901" y="8491"/>
                </a:lnTo>
                <a:lnTo>
                  <a:pt x="31591" y="31638"/>
                </a:lnTo>
                <a:lnTo>
                  <a:pt x="8473" y="65954"/>
                </a:lnTo>
                <a:lnTo>
                  <a:pt x="0" y="107950"/>
                </a:lnTo>
                <a:lnTo>
                  <a:pt x="0" y="539750"/>
                </a:lnTo>
                <a:lnTo>
                  <a:pt x="8473" y="581745"/>
                </a:lnTo>
                <a:lnTo>
                  <a:pt x="31591" y="616061"/>
                </a:lnTo>
                <a:lnTo>
                  <a:pt x="65901" y="639208"/>
                </a:lnTo>
                <a:lnTo>
                  <a:pt x="107950" y="647700"/>
                </a:lnTo>
                <a:lnTo>
                  <a:pt x="1908048" y="647700"/>
                </a:lnTo>
                <a:lnTo>
                  <a:pt x="1950116" y="639208"/>
                </a:lnTo>
                <a:lnTo>
                  <a:pt x="1984470" y="616061"/>
                </a:lnTo>
                <a:lnTo>
                  <a:pt x="2007631" y="581745"/>
                </a:lnTo>
                <a:lnTo>
                  <a:pt x="2016125" y="539750"/>
                </a:lnTo>
                <a:lnTo>
                  <a:pt x="2016125" y="107950"/>
                </a:lnTo>
                <a:lnTo>
                  <a:pt x="2007631" y="65954"/>
                </a:lnTo>
                <a:lnTo>
                  <a:pt x="1984470" y="31638"/>
                </a:lnTo>
                <a:lnTo>
                  <a:pt x="1950116" y="8491"/>
                </a:lnTo>
                <a:lnTo>
                  <a:pt x="1908048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7338187" y="3337686"/>
            <a:ext cx="12376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0" marR="5080" indent="-254635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Анализ цепочки  ценности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251523" y="3500503"/>
            <a:ext cx="1872552" cy="649605"/>
          </a:xfrm>
          <a:custGeom>
            <a:avLst/>
            <a:gdLst/>
            <a:ahLst/>
            <a:cxnLst/>
            <a:rect l="l" t="t" r="r" b="b"/>
            <a:pathLst>
              <a:path w="2016125" h="649604">
                <a:moveTo>
                  <a:pt x="1907920" y="0"/>
                </a:moveTo>
                <a:lnTo>
                  <a:pt x="108216" y="0"/>
                </a:lnTo>
                <a:lnTo>
                  <a:pt x="66093" y="8495"/>
                </a:lnTo>
                <a:lnTo>
                  <a:pt x="31696" y="31670"/>
                </a:lnTo>
                <a:lnTo>
                  <a:pt x="8504" y="66061"/>
                </a:lnTo>
                <a:lnTo>
                  <a:pt x="0" y="108204"/>
                </a:lnTo>
                <a:lnTo>
                  <a:pt x="0" y="541019"/>
                </a:lnTo>
                <a:lnTo>
                  <a:pt x="8504" y="583108"/>
                </a:lnTo>
                <a:lnTo>
                  <a:pt x="31696" y="617505"/>
                </a:lnTo>
                <a:lnTo>
                  <a:pt x="66093" y="640711"/>
                </a:lnTo>
                <a:lnTo>
                  <a:pt x="108216" y="649224"/>
                </a:lnTo>
                <a:lnTo>
                  <a:pt x="1907920" y="649224"/>
                </a:lnTo>
                <a:lnTo>
                  <a:pt x="1950009" y="640711"/>
                </a:lnTo>
                <a:lnTo>
                  <a:pt x="1984406" y="617505"/>
                </a:lnTo>
                <a:lnTo>
                  <a:pt x="2007612" y="583108"/>
                </a:lnTo>
                <a:lnTo>
                  <a:pt x="2016125" y="541019"/>
                </a:lnTo>
                <a:lnTo>
                  <a:pt x="2016125" y="108204"/>
                </a:lnTo>
                <a:lnTo>
                  <a:pt x="2007612" y="66061"/>
                </a:lnTo>
                <a:lnTo>
                  <a:pt x="1984406" y="31670"/>
                </a:lnTo>
                <a:lnTo>
                  <a:pt x="1950009" y="8495"/>
                </a:lnTo>
                <a:lnTo>
                  <a:pt x="190792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7951" y="3500503"/>
            <a:ext cx="2016125" cy="649605"/>
          </a:xfrm>
          <a:custGeom>
            <a:avLst/>
            <a:gdLst/>
            <a:ahLst/>
            <a:cxnLst/>
            <a:rect l="l" t="t" r="r" b="b"/>
            <a:pathLst>
              <a:path w="2016125" h="649604">
                <a:moveTo>
                  <a:pt x="0" y="108204"/>
                </a:moveTo>
                <a:lnTo>
                  <a:pt x="8504" y="66061"/>
                </a:lnTo>
                <a:lnTo>
                  <a:pt x="31696" y="31670"/>
                </a:lnTo>
                <a:lnTo>
                  <a:pt x="66093" y="8495"/>
                </a:lnTo>
                <a:lnTo>
                  <a:pt x="108216" y="0"/>
                </a:lnTo>
                <a:lnTo>
                  <a:pt x="1907920" y="0"/>
                </a:lnTo>
                <a:lnTo>
                  <a:pt x="1950009" y="8495"/>
                </a:lnTo>
                <a:lnTo>
                  <a:pt x="1984406" y="31670"/>
                </a:lnTo>
                <a:lnTo>
                  <a:pt x="2007612" y="66061"/>
                </a:lnTo>
                <a:lnTo>
                  <a:pt x="2016125" y="108204"/>
                </a:lnTo>
                <a:lnTo>
                  <a:pt x="2016125" y="541019"/>
                </a:lnTo>
                <a:lnTo>
                  <a:pt x="2007612" y="583108"/>
                </a:lnTo>
                <a:lnTo>
                  <a:pt x="1984406" y="617505"/>
                </a:lnTo>
                <a:lnTo>
                  <a:pt x="1950009" y="640711"/>
                </a:lnTo>
                <a:lnTo>
                  <a:pt x="1907920" y="649224"/>
                </a:lnTo>
                <a:lnTo>
                  <a:pt x="108216" y="649224"/>
                </a:lnTo>
                <a:lnTo>
                  <a:pt x="66093" y="640711"/>
                </a:lnTo>
                <a:lnTo>
                  <a:pt x="31696" y="617505"/>
                </a:lnTo>
                <a:lnTo>
                  <a:pt x="8504" y="583108"/>
                </a:lnTo>
                <a:lnTo>
                  <a:pt x="0" y="541019"/>
                </a:lnTo>
                <a:lnTo>
                  <a:pt x="0" y="108204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618541" y="3717417"/>
            <a:ext cx="99377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PEST</a:t>
            </a:r>
            <a:r>
              <a:rPr sz="12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анализ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251523" y="4365625"/>
            <a:ext cx="1872552" cy="647700"/>
          </a:xfrm>
          <a:custGeom>
            <a:avLst/>
            <a:gdLst/>
            <a:ahLst/>
            <a:cxnLst/>
            <a:rect l="l" t="t" r="r" b="b"/>
            <a:pathLst>
              <a:path w="2016125" h="647700">
                <a:moveTo>
                  <a:pt x="1908175" y="0"/>
                </a:moveTo>
                <a:lnTo>
                  <a:pt x="107950" y="0"/>
                </a:lnTo>
                <a:lnTo>
                  <a:pt x="65933" y="8491"/>
                </a:lnTo>
                <a:lnTo>
                  <a:pt x="31619" y="31638"/>
                </a:lnTo>
                <a:lnTo>
                  <a:pt x="8483" y="65954"/>
                </a:lnTo>
                <a:lnTo>
                  <a:pt x="0" y="107950"/>
                </a:lnTo>
                <a:lnTo>
                  <a:pt x="0" y="539750"/>
                </a:lnTo>
                <a:lnTo>
                  <a:pt x="8483" y="581745"/>
                </a:lnTo>
                <a:lnTo>
                  <a:pt x="31619" y="616061"/>
                </a:lnTo>
                <a:lnTo>
                  <a:pt x="65933" y="639208"/>
                </a:lnTo>
                <a:lnTo>
                  <a:pt x="107950" y="647700"/>
                </a:lnTo>
                <a:lnTo>
                  <a:pt x="1908175" y="647700"/>
                </a:lnTo>
                <a:lnTo>
                  <a:pt x="1950170" y="639208"/>
                </a:lnTo>
                <a:lnTo>
                  <a:pt x="1984486" y="616061"/>
                </a:lnTo>
                <a:lnTo>
                  <a:pt x="2007633" y="581745"/>
                </a:lnTo>
                <a:lnTo>
                  <a:pt x="2016125" y="539750"/>
                </a:lnTo>
                <a:lnTo>
                  <a:pt x="2016125" y="107950"/>
                </a:lnTo>
                <a:lnTo>
                  <a:pt x="2007633" y="65954"/>
                </a:lnTo>
                <a:lnTo>
                  <a:pt x="1984486" y="31638"/>
                </a:lnTo>
                <a:lnTo>
                  <a:pt x="1950170" y="8491"/>
                </a:lnTo>
                <a:lnTo>
                  <a:pt x="1908175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7951" y="4365625"/>
            <a:ext cx="2016125" cy="647700"/>
          </a:xfrm>
          <a:custGeom>
            <a:avLst/>
            <a:gdLst/>
            <a:ahLst/>
            <a:cxnLst/>
            <a:rect l="l" t="t" r="r" b="b"/>
            <a:pathLst>
              <a:path w="2016125" h="647700">
                <a:moveTo>
                  <a:pt x="0" y="107950"/>
                </a:moveTo>
                <a:lnTo>
                  <a:pt x="8483" y="65954"/>
                </a:lnTo>
                <a:lnTo>
                  <a:pt x="31619" y="31638"/>
                </a:lnTo>
                <a:lnTo>
                  <a:pt x="65933" y="8491"/>
                </a:lnTo>
                <a:lnTo>
                  <a:pt x="107950" y="0"/>
                </a:lnTo>
                <a:lnTo>
                  <a:pt x="1908175" y="0"/>
                </a:lnTo>
                <a:lnTo>
                  <a:pt x="1950170" y="8491"/>
                </a:lnTo>
                <a:lnTo>
                  <a:pt x="1984486" y="31638"/>
                </a:lnTo>
                <a:lnTo>
                  <a:pt x="2007633" y="65954"/>
                </a:lnTo>
                <a:lnTo>
                  <a:pt x="2016125" y="107950"/>
                </a:lnTo>
                <a:lnTo>
                  <a:pt x="2016125" y="539750"/>
                </a:lnTo>
                <a:lnTo>
                  <a:pt x="2007633" y="581745"/>
                </a:lnTo>
                <a:lnTo>
                  <a:pt x="1984486" y="616061"/>
                </a:lnTo>
                <a:lnTo>
                  <a:pt x="1950170" y="639208"/>
                </a:lnTo>
                <a:lnTo>
                  <a:pt x="1908175" y="647700"/>
                </a:lnTo>
                <a:lnTo>
                  <a:pt x="107950" y="647700"/>
                </a:lnTo>
                <a:lnTo>
                  <a:pt x="65933" y="639208"/>
                </a:lnTo>
                <a:lnTo>
                  <a:pt x="31619" y="616061"/>
                </a:lnTo>
                <a:lnTo>
                  <a:pt x="8483" y="581745"/>
                </a:lnTo>
                <a:lnTo>
                  <a:pt x="0" y="539750"/>
                </a:lnTo>
                <a:lnTo>
                  <a:pt x="0" y="10795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335076" y="4581906"/>
            <a:ext cx="156210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Анализ</a:t>
            </a:r>
            <a:r>
              <a:rPr sz="12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конкурентов</a:t>
            </a:r>
            <a:endParaRPr sz="1200">
              <a:latin typeface="Arial"/>
              <a:cs typeface="Arial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251523" y="5229225"/>
            <a:ext cx="1872552" cy="647700"/>
          </a:xfrm>
          <a:custGeom>
            <a:avLst/>
            <a:gdLst/>
            <a:ahLst/>
            <a:cxnLst/>
            <a:rect l="l" t="t" r="r" b="b"/>
            <a:pathLst>
              <a:path w="2016125" h="647700">
                <a:moveTo>
                  <a:pt x="1908175" y="0"/>
                </a:moveTo>
                <a:lnTo>
                  <a:pt x="107950" y="0"/>
                </a:lnTo>
                <a:lnTo>
                  <a:pt x="65933" y="8491"/>
                </a:lnTo>
                <a:lnTo>
                  <a:pt x="31619" y="31638"/>
                </a:lnTo>
                <a:lnTo>
                  <a:pt x="8483" y="65954"/>
                </a:lnTo>
                <a:lnTo>
                  <a:pt x="0" y="107950"/>
                </a:lnTo>
                <a:lnTo>
                  <a:pt x="0" y="539750"/>
                </a:lnTo>
                <a:lnTo>
                  <a:pt x="8483" y="581766"/>
                </a:lnTo>
                <a:lnTo>
                  <a:pt x="31619" y="616080"/>
                </a:lnTo>
                <a:lnTo>
                  <a:pt x="65933" y="639216"/>
                </a:lnTo>
                <a:lnTo>
                  <a:pt x="107950" y="647700"/>
                </a:lnTo>
                <a:lnTo>
                  <a:pt x="1908175" y="647700"/>
                </a:lnTo>
                <a:lnTo>
                  <a:pt x="1950170" y="639216"/>
                </a:lnTo>
                <a:lnTo>
                  <a:pt x="1984486" y="616080"/>
                </a:lnTo>
                <a:lnTo>
                  <a:pt x="2007633" y="581766"/>
                </a:lnTo>
                <a:lnTo>
                  <a:pt x="2016125" y="539750"/>
                </a:lnTo>
                <a:lnTo>
                  <a:pt x="2016125" y="107950"/>
                </a:lnTo>
                <a:lnTo>
                  <a:pt x="2007633" y="65954"/>
                </a:lnTo>
                <a:lnTo>
                  <a:pt x="1984486" y="31638"/>
                </a:lnTo>
                <a:lnTo>
                  <a:pt x="1950170" y="8491"/>
                </a:lnTo>
                <a:lnTo>
                  <a:pt x="1908175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7951" y="5229225"/>
            <a:ext cx="2016125" cy="647700"/>
          </a:xfrm>
          <a:custGeom>
            <a:avLst/>
            <a:gdLst/>
            <a:ahLst/>
            <a:cxnLst/>
            <a:rect l="l" t="t" r="r" b="b"/>
            <a:pathLst>
              <a:path w="2016125" h="647700">
                <a:moveTo>
                  <a:pt x="0" y="107950"/>
                </a:moveTo>
                <a:lnTo>
                  <a:pt x="8483" y="65954"/>
                </a:lnTo>
                <a:lnTo>
                  <a:pt x="31619" y="31638"/>
                </a:lnTo>
                <a:lnTo>
                  <a:pt x="65933" y="8491"/>
                </a:lnTo>
                <a:lnTo>
                  <a:pt x="107950" y="0"/>
                </a:lnTo>
                <a:lnTo>
                  <a:pt x="1908175" y="0"/>
                </a:lnTo>
                <a:lnTo>
                  <a:pt x="1950170" y="8491"/>
                </a:lnTo>
                <a:lnTo>
                  <a:pt x="1984486" y="31638"/>
                </a:lnTo>
                <a:lnTo>
                  <a:pt x="2007633" y="65954"/>
                </a:lnTo>
                <a:lnTo>
                  <a:pt x="2016125" y="107950"/>
                </a:lnTo>
                <a:lnTo>
                  <a:pt x="2016125" y="539750"/>
                </a:lnTo>
                <a:lnTo>
                  <a:pt x="2007633" y="581766"/>
                </a:lnTo>
                <a:lnTo>
                  <a:pt x="1984486" y="616080"/>
                </a:lnTo>
                <a:lnTo>
                  <a:pt x="1950170" y="639216"/>
                </a:lnTo>
                <a:lnTo>
                  <a:pt x="1908175" y="647700"/>
                </a:lnTo>
                <a:lnTo>
                  <a:pt x="107950" y="647700"/>
                </a:lnTo>
                <a:lnTo>
                  <a:pt x="65933" y="639216"/>
                </a:lnTo>
                <a:lnTo>
                  <a:pt x="31619" y="616080"/>
                </a:lnTo>
                <a:lnTo>
                  <a:pt x="8483" y="581766"/>
                </a:lnTo>
                <a:lnTo>
                  <a:pt x="0" y="539750"/>
                </a:lnTo>
                <a:lnTo>
                  <a:pt x="0" y="10795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415849" y="5354194"/>
            <a:ext cx="139890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3340" marR="5080" indent="-41275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Анализ</a:t>
            </a:r>
            <a:r>
              <a:rPr sz="12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ключевых  факторов</a:t>
            </a:r>
            <a:r>
              <a:rPr sz="1200" b="1" spc="-15" dirty="0">
                <a:solidFill>
                  <a:srgbClr val="FFFFFF"/>
                </a:solidFill>
                <a:latin typeface="Arial"/>
                <a:cs typeface="Arial"/>
              </a:rPr>
              <a:t> успеха</a:t>
            </a:r>
            <a:endParaRPr sz="120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251523" y="6092827"/>
            <a:ext cx="1872552" cy="649605"/>
          </a:xfrm>
          <a:custGeom>
            <a:avLst/>
            <a:gdLst/>
            <a:ahLst/>
            <a:cxnLst/>
            <a:rect l="l" t="t" r="r" b="b"/>
            <a:pathLst>
              <a:path w="2016125" h="649604">
                <a:moveTo>
                  <a:pt x="1907920" y="0"/>
                </a:moveTo>
                <a:lnTo>
                  <a:pt x="108216" y="0"/>
                </a:lnTo>
                <a:lnTo>
                  <a:pt x="66093" y="8504"/>
                </a:lnTo>
                <a:lnTo>
                  <a:pt x="31696" y="31696"/>
                </a:lnTo>
                <a:lnTo>
                  <a:pt x="8504" y="66093"/>
                </a:lnTo>
                <a:lnTo>
                  <a:pt x="0" y="108216"/>
                </a:lnTo>
                <a:lnTo>
                  <a:pt x="0" y="541070"/>
                </a:lnTo>
                <a:lnTo>
                  <a:pt x="8504" y="583193"/>
                </a:lnTo>
                <a:lnTo>
                  <a:pt x="31696" y="617591"/>
                </a:lnTo>
                <a:lnTo>
                  <a:pt x="66093" y="640783"/>
                </a:lnTo>
                <a:lnTo>
                  <a:pt x="108216" y="649287"/>
                </a:lnTo>
                <a:lnTo>
                  <a:pt x="1907920" y="649287"/>
                </a:lnTo>
                <a:lnTo>
                  <a:pt x="1950009" y="640783"/>
                </a:lnTo>
                <a:lnTo>
                  <a:pt x="1984406" y="617591"/>
                </a:lnTo>
                <a:lnTo>
                  <a:pt x="2007612" y="583193"/>
                </a:lnTo>
                <a:lnTo>
                  <a:pt x="2016125" y="541070"/>
                </a:lnTo>
                <a:lnTo>
                  <a:pt x="2016125" y="108216"/>
                </a:lnTo>
                <a:lnTo>
                  <a:pt x="2007612" y="66093"/>
                </a:lnTo>
                <a:lnTo>
                  <a:pt x="1984406" y="31696"/>
                </a:lnTo>
                <a:lnTo>
                  <a:pt x="1950009" y="8504"/>
                </a:lnTo>
                <a:lnTo>
                  <a:pt x="190792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07951" y="6092827"/>
            <a:ext cx="2016125" cy="649605"/>
          </a:xfrm>
          <a:custGeom>
            <a:avLst/>
            <a:gdLst/>
            <a:ahLst/>
            <a:cxnLst/>
            <a:rect l="l" t="t" r="r" b="b"/>
            <a:pathLst>
              <a:path w="2016125" h="649604">
                <a:moveTo>
                  <a:pt x="0" y="108216"/>
                </a:moveTo>
                <a:lnTo>
                  <a:pt x="8504" y="66093"/>
                </a:lnTo>
                <a:lnTo>
                  <a:pt x="31696" y="31696"/>
                </a:lnTo>
                <a:lnTo>
                  <a:pt x="66093" y="8504"/>
                </a:lnTo>
                <a:lnTo>
                  <a:pt x="108216" y="0"/>
                </a:lnTo>
                <a:lnTo>
                  <a:pt x="1907920" y="0"/>
                </a:lnTo>
                <a:lnTo>
                  <a:pt x="1950009" y="8504"/>
                </a:lnTo>
                <a:lnTo>
                  <a:pt x="1984406" y="31696"/>
                </a:lnTo>
                <a:lnTo>
                  <a:pt x="2007612" y="66093"/>
                </a:lnTo>
                <a:lnTo>
                  <a:pt x="2016125" y="108216"/>
                </a:lnTo>
                <a:lnTo>
                  <a:pt x="2016125" y="541070"/>
                </a:lnTo>
                <a:lnTo>
                  <a:pt x="2007612" y="583193"/>
                </a:lnTo>
                <a:lnTo>
                  <a:pt x="1984406" y="617591"/>
                </a:lnTo>
                <a:lnTo>
                  <a:pt x="1950009" y="640783"/>
                </a:lnTo>
                <a:lnTo>
                  <a:pt x="1907920" y="649287"/>
                </a:lnTo>
                <a:lnTo>
                  <a:pt x="108216" y="649287"/>
                </a:lnTo>
                <a:lnTo>
                  <a:pt x="66093" y="640783"/>
                </a:lnTo>
                <a:lnTo>
                  <a:pt x="31696" y="617591"/>
                </a:lnTo>
                <a:lnTo>
                  <a:pt x="8504" y="583193"/>
                </a:lnTo>
                <a:lnTo>
                  <a:pt x="0" y="541070"/>
                </a:lnTo>
                <a:lnTo>
                  <a:pt x="0" y="108216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318144" y="6218935"/>
            <a:ext cx="17062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1440" marR="5080" indent="-79375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Анализ </a:t>
            </a:r>
            <a:r>
              <a:rPr sz="1200" b="1" spc="-15" dirty="0">
                <a:solidFill>
                  <a:srgbClr val="FFFFFF"/>
                </a:solidFill>
                <a:latin typeface="Arial"/>
                <a:cs typeface="Arial"/>
              </a:rPr>
              <a:t>возможностей 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и </a:t>
            </a: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угроз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для</a:t>
            </a: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бизнеса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1763776" y="1557402"/>
            <a:ext cx="360680" cy="287655"/>
          </a:xfrm>
          <a:custGeom>
            <a:avLst/>
            <a:gdLst/>
            <a:ahLst/>
            <a:cxnLst/>
            <a:rect l="l" t="t" r="r" b="b"/>
            <a:pathLst>
              <a:path w="360680" h="287655">
                <a:moveTo>
                  <a:pt x="360299" y="143637"/>
                </a:moveTo>
                <a:lnTo>
                  <a:pt x="0" y="143637"/>
                </a:lnTo>
                <a:lnTo>
                  <a:pt x="180086" y="287274"/>
                </a:lnTo>
                <a:lnTo>
                  <a:pt x="360299" y="143637"/>
                </a:lnTo>
                <a:close/>
              </a:path>
              <a:path w="360680" h="287655">
                <a:moveTo>
                  <a:pt x="270256" y="0"/>
                </a:moveTo>
                <a:lnTo>
                  <a:pt x="90043" y="0"/>
                </a:lnTo>
                <a:lnTo>
                  <a:pt x="90043" y="143637"/>
                </a:lnTo>
                <a:lnTo>
                  <a:pt x="270256" y="143637"/>
                </a:lnTo>
                <a:lnTo>
                  <a:pt x="270256" y="0"/>
                </a:lnTo>
                <a:close/>
              </a:path>
            </a:pathLst>
          </a:custGeom>
          <a:solidFill>
            <a:srgbClr val="D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763776" y="1557402"/>
            <a:ext cx="360680" cy="287655"/>
          </a:xfrm>
          <a:custGeom>
            <a:avLst/>
            <a:gdLst/>
            <a:ahLst/>
            <a:cxnLst/>
            <a:rect l="l" t="t" r="r" b="b"/>
            <a:pathLst>
              <a:path w="360680" h="287655">
                <a:moveTo>
                  <a:pt x="0" y="143637"/>
                </a:moveTo>
                <a:lnTo>
                  <a:pt x="90043" y="143637"/>
                </a:lnTo>
                <a:lnTo>
                  <a:pt x="90043" y="0"/>
                </a:lnTo>
                <a:lnTo>
                  <a:pt x="270256" y="0"/>
                </a:lnTo>
                <a:lnTo>
                  <a:pt x="270256" y="143637"/>
                </a:lnTo>
                <a:lnTo>
                  <a:pt x="360299" y="143637"/>
                </a:lnTo>
                <a:lnTo>
                  <a:pt x="180086" y="287274"/>
                </a:lnTo>
                <a:lnTo>
                  <a:pt x="0" y="143637"/>
                </a:lnTo>
                <a:close/>
              </a:path>
            </a:pathLst>
          </a:custGeom>
          <a:ln w="25400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804025" y="1557402"/>
            <a:ext cx="360680" cy="287655"/>
          </a:xfrm>
          <a:custGeom>
            <a:avLst/>
            <a:gdLst/>
            <a:ahLst/>
            <a:cxnLst/>
            <a:rect l="l" t="t" r="r" b="b"/>
            <a:pathLst>
              <a:path w="360679" h="287655">
                <a:moveTo>
                  <a:pt x="360425" y="143637"/>
                </a:moveTo>
                <a:lnTo>
                  <a:pt x="0" y="143637"/>
                </a:lnTo>
                <a:lnTo>
                  <a:pt x="180213" y="287274"/>
                </a:lnTo>
                <a:lnTo>
                  <a:pt x="360425" y="143637"/>
                </a:lnTo>
                <a:close/>
              </a:path>
              <a:path w="360679" h="287655">
                <a:moveTo>
                  <a:pt x="270255" y="0"/>
                </a:moveTo>
                <a:lnTo>
                  <a:pt x="90043" y="0"/>
                </a:lnTo>
                <a:lnTo>
                  <a:pt x="90043" y="143637"/>
                </a:lnTo>
                <a:lnTo>
                  <a:pt x="270255" y="143637"/>
                </a:lnTo>
                <a:lnTo>
                  <a:pt x="270255" y="0"/>
                </a:lnTo>
                <a:close/>
              </a:path>
            </a:pathLst>
          </a:custGeom>
          <a:solidFill>
            <a:srgbClr val="D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804025" y="1557402"/>
            <a:ext cx="360680" cy="287655"/>
          </a:xfrm>
          <a:custGeom>
            <a:avLst/>
            <a:gdLst/>
            <a:ahLst/>
            <a:cxnLst/>
            <a:rect l="l" t="t" r="r" b="b"/>
            <a:pathLst>
              <a:path w="360679" h="287655">
                <a:moveTo>
                  <a:pt x="0" y="143637"/>
                </a:moveTo>
                <a:lnTo>
                  <a:pt x="90043" y="143637"/>
                </a:lnTo>
                <a:lnTo>
                  <a:pt x="90043" y="0"/>
                </a:lnTo>
                <a:lnTo>
                  <a:pt x="270255" y="0"/>
                </a:lnTo>
                <a:lnTo>
                  <a:pt x="270255" y="143637"/>
                </a:lnTo>
                <a:lnTo>
                  <a:pt x="360425" y="143637"/>
                </a:lnTo>
                <a:lnTo>
                  <a:pt x="180213" y="287274"/>
                </a:lnTo>
                <a:lnTo>
                  <a:pt x="0" y="143637"/>
                </a:lnTo>
                <a:close/>
              </a:path>
            </a:pathLst>
          </a:custGeom>
          <a:ln w="25400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284727" y="1557402"/>
            <a:ext cx="358775" cy="287655"/>
          </a:xfrm>
          <a:custGeom>
            <a:avLst/>
            <a:gdLst/>
            <a:ahLst/>
            <a:cxnLst/>
            <a:rect l="l" t="t" r="r" b="b"/>
            <a:pathLst>
              <a:path w="358775" h="287655">
                <a:moveTo>
                  <a:pt x="358775" y="143637"/>
                </a:moveTo>
                <a:lnTo>
                  <a:pt x="0" y="143637"/>
                </a:lnTo>
                <a:lnTo>
                  <a:pt x="179324" y="287274"/>
                </a:lnTo>
                <a:lnTo>
                  <a:pt x="358775" y="143637"/>
                </a:lnTo>
                <a:close/>
              </a:path>
              <a:path w="358775" h="287655">
                <a:moveTo>
                  <a:pt x="268986" y="0"/>
                </a:moveTo>
                <a:lnTo>
                  <a:pt x="89662" y="0"/>
                </a:lnTo>
                <a:lnTo>
                  <a:pt x="89662" y="143637"/>
                </a:lnTo>
                <a:lnTo>
                  <a:pt x="268986" y="143637"/>
                </a:lnTo>
                <a:lnTo>
                  <a:pt x="268986" y="0"/>
                </a:lnTo>
                <a:close/>
              </a:path>
            </a:pathLst>
          </a:custGeom>
          <a:solidFill>
            <a:srgbClr val="D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284727" y="1557402"/>
            <a:ext cx="358775" cy="287655"/>
          </a:xfrm>
          <a:custGeom>
            <a:avLst/>
            <a:gdLst/>
            <a:ahLst/>
            <a:cxnLst/>
            <a:rect l="l" t="t" r="r" b="b"/>
            <a:pathLst>
              <a:path w="358775" h="287655">
                <a:moveTo>
                  <a:pt x="0" y="143637"/>
                </a:moveTo>
                <a:lnTo>
                  <a:pt x="89662" y="143637"/>
                </a:lnTo>
                <a:lnTo>
                  <a:pt x="89662" y="0"/>
                </a:lnTo>
                <a:lnTo>
                  <a:pt x="268986" y="0"/>
                </a:lnTo>
                <a:lnTo>
                  <a:pt x="268986" y="143637"/>
                </a:lnTo>
                <a:lnTo>
                  <a:pt x="358775" y="143637"/>
                </a:lnTo>
                <a:lnTo>
                  <a:pt x="179324" y="287274"/>
                </a:lnTo>
                <a:lnTo>
                  <a:pt x="0" y="143637"/>
                </a:lnTo>
                <a:close/>
              </a:path>
            </a:pathLst>
          </a:custGeom>
          <a:ln w="25400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484502" y="6092827"/>
            <a:ext cx="503555" cy="649605"/>
          </a:xfrm>
          <a:custGeom>
            <a:avLst/>
            <a:gdLst/>
            <a:ahLst/>
            <a:cxnLst/>
            <a:rect l="l" t="t" r="r" b="b"/>
            <a:pathLst>
              <a:path w="503555" h="649604">
                <a:moveTo>
                  <a:pt x="251587" y="0"/>
                </a:moveTo>
                <a:lnTo>
                  <a:pt x="251587" y="162318"/>
                </a:lnTo>
                <a:lnTo>
                  <a:pt x="0" y="162318"/>
                </a:lnTo>
                <a:lnTo>
                  <a:pt x="0" y="486968"/>
                </a:lnTo>
                <a:lnTo>
                  <a:pt x="251587" y="486968"/>
                </a:lnTo>
                <a:lnTo>
                  <a:pt x="251587" y="649286"/>
                </a:lnTo>
                <a:lnTo>
                  <a:pt x="503174" y="324637"/>
                </a:lnTo>
                <a:lnTo>
                  <a:pt x="251587" y="0"/>
                </a:lnTo>
                <a:close/>
              </a:path>
            </a:pathLst>
          </a:custGeom>
          <a:solidFill>
            <a:srgbClr val="D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484502" y="6092827"/>
            <a:ext cx="503555" cy="649605"/>
          </a:xfrm>
          <a:custGeom>
            <a:avLst/>
            <a:gdLst/>
            <a:ahLst/>
            <a:cxnLst/>
            <a:rect l="l" t="t" r="r" b="b"/>
            <a:pathLst>
              <a:path w="503555" h="649604">
                <a:moveTo>
                  <a:pt x="251587" y="649286"/>
                </a:moveTo>
                <a:lnTo>
                  <a:pt x="251587" y="486968"/>
                </a:lnTo>
                <a:lnTo>
                  <a:pt x="0" y="486968"/>
                </a:lnTo>
                <a:lnTo>
                  <a:pt x="0" y="162318"/>
                </a:lnTo>
                <a:lnTo>
                  <a:pt x="251587" y="162318"/>
                </a:lnTo>
                <a:lnTo>
                  <a:pt x="251587" y="0"/>
                </a:lnTo>
                <a:lnTo>
                  <a:pt x="503174" y="324637"/>
                </a:lnTo>
                <a:lnTo>
                  <a:pt x="251587" y="649286"/>
                </a:lnTo>
                <a:close/>
              </a:path>
            </a:pathLst>
          </a:custGeom>
          <a:ln w="25400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084952" y="6092827"/>
            <a:ext cx="503555" cy="649605"/>
          </a:xfrm>
          <a:custGeom>
            <a:avLst/>
            <a:gdLst/>
            <a:ahLst/>
            <a:cxnLst/>
            <a:rect l="l" t="t" r="r" b="b"/>
            <a:pathLst>
              <a:path w="503554" h="649604">
                <a:moveTo>
                  <a:pt x="251587" y="0"/>
                </a:moveTo>
                <a:lnTo>
                  <a:pt x="0" y="324637"/>
                </a:lnTo>
                <a:lnTo>
                  <a:pt x="251587" y="649286"/>
                </a:lnTo>
                <a:lnTo>
                  <a:pt x="251587" y="486968"/>
                </a:lnTo>
                <a:lnTo>
                  <a:pt x="503174" y="486968"/>
                </a:lnTo>
                <a:lnTo>
                  <a:pt x="503174" y="162318"/>
                </a:lnTo>
                <a:lnTo>
                  <a:pt x="251587" y="162318"/>
                </a:lnTo>
                <a:lnTo>
                  <a:pt x="251587" y="0"/>
                </a:lnTo>
                <a:close/>
              </a:path>
            </a:pathLst>
          </a:custGeom>
          <a:solidFill>
            <a:srgbClr val="D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084952" y="6092827"/>
            <a:ext cx="503555" cy="649605"/>
          </a:xfrm>
          <a:custGeom>
            <a:avLst/>
            <a:gdLst/>
            <a:ahLst/>
            <a:cxnLst/>
            <a:rect l="l" t="t" r="r" b="b"/>
            <a:pathLst>
              <a:path w="503554" h="649604">
                <a:moveTo>
                  <a:pt x="251587" y="0"/>
                </a:moveTo>
                <a:lnTo>
                  <a:pt x="251587" y="162318"/>
                </a:lnTo>
                <a:lnTo>
                  <a:pt x="503174" y="162318"/>
                </a:lnTo>
                <a:lnTo>
                  <a:pt x="503174" y="486968"/>
                </a:lnTo>
                <a:lnTo>
                  <a:pt x="251587" y="486968"/>
                </a:lnTo>
                <a:lnTo>
                  <a:pt x="251587" y="649286"/>
                </a:lnTo>
                <a:lnTo>
                  <a:pt x="0" y="324637"/>
                </a:lnTo>
                <a:lnTo>
                  <a:pt x="251587" y="0"/>
                </a:lnTo>
                <a:close/>
              </a:path>
            </a:pathLst>
          </a:custGeom>
          <a:ln w="25400">
            <a:solidFill>
              <a:srgbClr val="FF99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948552" y="5373751"/>
            <a:ext cx="1823593" cy="647700"/>
          </a:xfrm>
          <a:custGeom>
            <a:avLst/>
            <a:gdLst/>
            <a:ahLst/>
            <a:cxnLst/>
            <a:rect l="l" t="t" r="r" b="b"/>
            <a:pathLst>
              <a:path w="2016125" h="647700">
                <a:moveTo>
                  <a:pt x="1908048" y="0"/>
                </a:moveTo>
                <a:lnTo>
                  <a:pt x="107950" y="0"/>
                </a:lnTo>
                <a:lnTo>
                  <a:pt x="65901" y="8473"/>
                </a:lnTo>
                <a:lnTo>
                  <a:pt x="31591" y="31591"/>
                </a:lnTo>
                <a:lnTo>
                  <a:pt x="8473" y="65901"/>
                </a:lnTo>
                <a:lnTo>
                  <a:pt x="0" y="107950"/>
                </a:lnTo>
                <a:lnTo>
                  <a:pt x="0" y="539686"/>
                </a:lnTo>
                <a:lnTo>
                  <a:pt x="8473" y="581703"/>
                </a:lnTo>
                <a:lnTo>
                  <a:pt x="31591" y="616016"/>
                </a:lnTo>
                <a:lnTo>
                  <a:pt x="65901" y="639152"/>
                </a:lnTo>
                <a:lnTo>
                  <a:pt x="107950" y="647636"/>
                </a:lnTo>
                <a:lnTo>
                  <a:pt x="1908048" y="647636"/>
                </a:lnTo>
                <a:lnTo>
                  <a:pt x="1950116" y="639152"/>
                </a:lnTo>
                <a:lnTo>
                  <a:pt x="1984470" y="616016"/>
                </a:lnTo>
                <a:lnTo>
                  <a:pt x="2007631" y="581703"/>
                </a:lnTo>
                <a:lnTo>
                  <a:pt x="2016125" y="539686"/>
                </a:lnTo>
                <a:lnTo>
                  <a:pt x="2016125" y="107950"/>
                </a:lnTo>
                <a:lnTo>
                  <a:pt x="2007631" y="65901"/>
                </a:lnTo>
                <a:lnTo>
                  <a:pt x="1984470" y="31591"/>
                </a:lnTo>
                <a:lnTo>
                  <a:pt x="1950116" y="8473"/>
                </a:lnTo>
                <a:lnTo>
                  <a:pt x="1908048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7178167" y="5498693"/>
            <a:ext cx="15582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3820" marR="5080" indent="-71755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Анализ проблемной  области</a:t>
            </a:r>
            <a:r>
              <a:rPr sz="1200" b="1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компании</a:t>
            </a:r>
            <a:endParaRPr sz="1200">
              <a:latin typeface="Arial"/>
              <a:cs typeface="Arial"/>
            </a:endParaRPr>
          </a:p>
        </p:txBody>
      </p:sp>
      <p:sp>
        <p:nvSpPr>
          <p:cNvPr id="62" name="Заголовок 1"/>
          <p:cNvSpPr txBox="1">
            <a:spLocks/>
          </p:cNvSpPr>
          <p:nvPr/>
        </p:nvSpPr>
        <p:spPr>
          <a:xfrm>
            <a:off x="251524" y="76201"/>
            <a:ext cx="8520620" cy="8036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2800" dirty="0" smtClean="0">
                <a:solidFill>
                  <a:srgbClr val="0B375A"/>
                </a:solidFill>
              </a:rPr>
              <a:t>Стратегический анализ помогает структурировать информацию</a:t>
            </a:r>
            <a:endParaRPr lang="ru-RU" sz="28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 animBg="1"/>
      <p:bldP spid="12" grpId="0"/>
      <p:bldP spid="13" grpId="0" animBg="1"/>
      <p:bldP spid="15" grpId="0"/>
      <p:bldP spid="16" grpId="0" animBg="1"/>
      <p:bldP spid="18" grpId="0"/>
      <p:bldP spid="19" grpId="0" animBg="1"/>
      <p:bldP spid="21" grpId="0"/>
      <p:bldP spid="22" grpId="0" animBg="1"/>
      <p:bldP spid="24" grpId="0"/>
      <p:bldP spid="25" grpId="0" animBg="1"/>
      <p:bldP spid="27" grpId="0"/>
      <p:bldP spid="28" grpId="0" animBg="1"/>
      <p:bldP spid="30" grpId="0"/>
      <p:bldP spid="31" grpId="0" animBg="1"/>
      <p:bldP spid="33" grpId="0"/>
      <p:bldP spid="34" grpId="0" animBg="1"/>
      <p:bldP spid="36" grpId="0"/>
      <p:bldP spid="37" grpId="0" animBg="1"/>
      <p:bldP spid="39" grpId="0"/>
      <p:bldP spid="40" grpId="0" animBg="1"/>
      <p:bldP spid="42" grpId="0"/>
      <p:bldP spid="43" grpId="0" animBg="1"/>
      <p:bldP spid="45" grpId="0"/>
      <p:bldP spid="46" grpId="0" animBg="1"/>
      <p:bldP spid="48" grpId="0"/>
      <p:bldP spid="55" grpId="0" animBg="1"/>
      <p:bldP spid="57" grpId="0" animBg="1"/>
      <p:bldP spid="59" grpId="0" animBg="1"/>
      <p:bldP spid="61" grpId="0"/>
      <p:bldP spid="6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576895" y="1752602"/>
            <a:ext cx="685165" cy="1800225"/>
          </a:xfrm>
          <a:custGeom>
            <a:avLst/>
            <a:gdLst/>
            <a:ahLst/>
            <a:cxnLst/>
            <a:rect l="l" t="t" r="r" b="b"/>
            <a:pathLst>
              <a:path w="685165" h="1800225">
                <a:moveTo>
                  <a:pt x="570866" y="0"/>
                </a:moveTo>
                <a:lnTo>
                  <a:pt x="114174" y="0"/>
                </a:lnTo>
                <a:lnTo>
                  <a:pt x="69733" y="8963"/>
                </a:lnTo>
                <a:lnTo>
                  <a:pt x="33441" y="33416"/>
                </a:lnTo>
                <a:lnTo>
                  <a:pt x="8972" y="69705"/>
                </a:lnTo>
                <a:lnTo>
                  <a:pt x="0" y="114173"/>
                </a:lnTo>
                <a:lnTo>
                  <a:pt x="0" y="1685925"/>
                </a:lnTo>
                <a:lnTo>
                  <a:pt x="8972" y="1730392"/>
                </a:lnTo>
                <a:lnTo>
                  <a:pt x="33441" y="1766681"/>
                </a:lnTo>
                <a:lnTo>
                  <a:pt x="69733" y="1791134"/>
                </a:lnTo>
                <a:lnTo>
                  <a:pt x="114174" y="1800098"/>
                </a:lnTo>
                <a:lnTo>
                  <a:pt x="570866" y="1800098"/>
                </a:lnTo>
                <a:lnTo>
                  <a:pt x="615314" y="1791134"/>
                </a:lnTo>
                <a:lnTo>
                  <a:pt x="651609" y="1766681"/>
                </a:lnTo>
                <a:lnTo>
                  <a:pt x="676079" y="1730392"/>
                </a:lnTo>
                <a:lnTo>
                  <a:pt x="685051" y="1685925"/>
                </a:lnTo>
                <a:lnTo>
                  <a:pt x="685051" y="114173"/>
                </a:lnTo>
                <a:lnTo>
                  <a:pt x="676079" y="69705"/>
                </a:lnTo>
                <a:lnTo>
                  <a:pt x="651609" y="33416"/>
                </a:lnTo>
                <a:lnTo>
                  <a:pt x="615314" y="8963"/>
                </a:lnTo>
                <a:lnTo>
                  <a:pt x="570866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7505" y="2264919"/>
            <a:ext cx="685165" cy="1800225"/>
          </a:xfrm>
          <a:custGeom>
            <a:avLst/>
            <a:gdLst/>
            <a:ahLst/>
            <a:cxnLst/>
            <a:rect l="l" t="t" r="r" b="b"/>
            <a:pathLst>
              <a:path w="685165" h="1800225">
                <a:moveTo>
                  <a:pt x="114174" y="1800098"/>
                </a:moveTo>
                <a:lnTo>
                  <a:pt x="69733" y="1791134"/>
                </a:lnTo>
                <a:lnTo>
                  <a:pt x="33441" y="1766681"/>
                </a:lnTo>
                <a:lnTo>
                  <a:pt x="8972" y="1730392"/>
                </a:lnTo>
                <a:lnTo>
                  <a:pt x="0" y="1685925"/>
                </a:lnTo>
                <a:lnTo>
                  <a:pt x="0" y="114173"/>
                </a:lnTo>
                <a:lnTo>
                  <a:pt x="8972" y="69705"/>
                </a:lnTo>
                <a:lnTo>
                  <a:pt x="33441" y="33416"/>
                </a:lnTo>
                <a:lnTo>
                  <a:pt x="69733" y="8963"/>
                </a:lnTo>
                <a:lnTo>
                  <a:pt x="114174" y="0"/>
                </a:lnTo>
                <a:lnTo>
                  <a:pt x="570866" y="0"/>
                </a:lnTo>
                <a:lnTo>
                  <a:pt x="615314" y="8963"/>
                </a:lnTo>
                <a:lnTo>
                  <a:pt x="651609" y="33416"/>
                </a:lnTo>
                <a:lnTo>
                  <a:pt x="676079" y="69705"/>
                </a:lnTo>
                <a:lnTo>
                  <a:pt x="685051" y="114173"/>
                </a:lnTo>
                <a:lnTo>
                  <a:pt x="685051" y="1685925"/>
                </a:lnTo>
                <a:lnTo>
                  <a:pt x="676079" y="1730392"/>
                </a:lnTo>
                <a:lnTo>
                  <a:pt x="651609" y="1766681"/>
                </a:lnTo>
                <a:lnTo>
                  <a:pt x="615314" y="1791134"/>
                </a:lnTo>
                <a:lnTo>
                  <a:pt x="570866" y="1800098"/>
                </a:lnTo>
                <a:lnTo>
                  <a:pt x="114174" y="1800098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77668" y="2175338"/>
            <a:ext cx="487313" cy="958215"/>
          </a:xfrm>
          <a:prstGeom prst="rect">
            <a:avLst/>
          </a:prstGeom>
        </p:spPr>
        <p:txBody>
          <a:bodyPr vert="vert270" wrap="square" lIns="0" tIns="635" rIns="0" bIns="0" rtlCol="0">
            <a:spAutoFit/>
          </a:bodyPr>
          <a:lstStyle/>
          <a:p>
            <a:pPr marL="43180" marR="5080" indent="-30480">
              <a:lnSpc>
                <a:spcPts val="1920"/>
              </a:lnSpc>
              <a:spcBef>
                <a:spcPts val="5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Силь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ые 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стороны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576895" y="3696717"/>
            <a:ext cx="685165" cy="1800860"/>
          </a:xfrm>
          <a:custGeom>
            <a:avLst/>
            <a:gdLst/>
            <a:ahLst/>
            <a:cxnLst/>
            <a:rect l="l" t="t" r="r" b="b"/>
            <a:pathLst>
              <a:path w="685165" h="1800860">
                <a:moveTo>
                  <a:pt x="570866" y="0"/>
                </a:moveTo>
                <a:lnTo>
                  <a:pt x="114174" y="0"/>
                </a:lnTo>
                <a:lnTo>
                  <a:pt x="69733" y="8981"/>
                </a:lnTo>
                <a:lnTo>
                  <a:pt x="33441" y="33464"/>
                </a:lnTo>
                <a:lnTo>
                  <a:pt x="8972" y="69758"/>
                </a:lnTo>
                <a:lnTo>
                  <a:pt x="0" y="114173"/>
                </a:lnTo>
                <a:lnTo>
                  <a:pt x="0" y="1686077"/>
                </a:lnTo>
                <a:lnTo>
                  <a:pt x="8972" y="1730518"/>
                </a:lnTo>
                <a:lnTo>
                  <a:pt x="33441" y="1766809"/>
                </a:lnTo>
                <a:lnTo>
                  <a:pt x="69733" y="1791278"/>
                </a:lnTo>
                <a:lnTo>
                  <a:pt x="114174" y="1800250"/>
                </a:lnTo>
                <a:lnTo>
                  <a:pt x="570866" y="1800250"/>
                </a:lnTo>
                <a:lnTo>
                  <a:pt x="615314" y="1791278"/>
                </a:lnTo>
                <a:lnTo>
                  <a:pt x="651609" y="1766809"/>
                </a:lnTo>
                <a:lnTo>
                  <a:pt x="676079" y="1730518"/>
                </a:lnTo>
                <a:lnTo>
                  <a:pt x="685051" y="1686077"/>
                </a:lnTo>
                <a:lnTo>
                  <a:pt x="685051" y="114173"/>
                </a:lnTo>
                <a:lnTo>
                  <a:pt x="676079" y="69758"/>
                </a:lnTo>
                <a:lnTo>
                  <a:pt x="651609" y="33464"/>
                </a:lnTo>
                <a:lnTo>
                  <a:pt x="615314" y="8981"/>
                </a:lnTo>
                <a:lnTo>
                  <a:pt x="570866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677668" y="4149347"/>
            <a:ext cx="487313" cy="898525"/>
          </a:xfrm>
          <a:prstGeom prst="rect">
            <a:avLst/>
          </a:prstGeom>
        </p:spPr>
        <p:txBody>
          <a:bodyPr vert="vert270" wrap="square" lIns="0" tIns="635" rIns="0" bIns="0" rtlCol="0">
            <a:spAutoFit/>
          </a:bodyPr>
          <a:lstStyle/>
          <a:p>
            <a:pPr marL="12700" marR="5080" indent="36195">
              <a:lnSpc>
                <a:spcPts val="1920"/>
              </a:lnSpc>
              <a:spcBef>
                <a:spcPts val="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Слабые 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1600" b="1" spc="-40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р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ы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333956" y="5568976"/>
            <a:ext cx="2304415" cy="660400"/>
          </a:xfrm>
          <a:custGeom>
            <a:avLst/>
            <a:gdLst/>
            <a:ahLst/>
            <a:cxnLst/>
            <a:rect l="l" t="t" r="r" b="b"/>
            <a:pathLst>
              <a:path w="2304415" h="660400">
                <a:moveTo>
                  <a:pt x="2194229" y="0"/>
                </a:moveTo>
                <a:lnTo>
                  <a:pt x="110007" y="0"/>
                </a:lnTo>
                <a:lnTo>
                  <a:pt x="67186" y="8644"/>
                </a:lnTo>
                <a:lnTo>
                  <a:pt x="32219" y="32221"/>
                </a:lnTo>
                <a:lnTo>
                  <a:pt x="8644" y="67192"/>
                </a:lnTo>
                <a:lnTo>
                  <a:pt x="0" y="110020"/>
                </a:lnTo>
                <a:lnTo>
                  <a:pt x="0" y="550062"/>
                </a:lnTo>
                <a:lnTo>
                  <a:pt x="8644" y="592883"/>
                </a:lnTo>
                <a:lnTo>
                  <a:pt x="32219" y="627851"/>
                </a:lnTo>
                <a:lnTo>
                  <a:pt x="67186" y="651428"/>
                </a:lnTo>
                <a:lnTo>
                  <a:pt x="110007" y="660073"/>
                </a:lnTo>
                <a:lnTo>
                  <a:pt x="2194229" y="660073"/>
                </a:lnTo>
                <a:lnTo>
                  <a:pt x="2237024" y="651428"/>
                </a:lnTo>
                <a:lnTo>
                  <a:pt x="2271985" y="627851"/>
                </a:lnTo>
                <a:lnTo>
                  <a:pt x="2295563" y="592883"/>
                </a:lnTo>
                <a:lnTo>
                  <a:pt x="2304211" y="550062"/>
                </a:lnTo>
                <a:lnTo>
                  <a:pt x="2304211" y="110020"/>
                </a:lnTo>
                <a:lnTo>
                  <a:pt x="2295563" y="67192"/>
                </a:lnTo>
                <a:lnTo>
                  <a:pt x="2271985" y="32221"/>
                </a:lnTo>
                <a:lnTo>
                  <a:pt x="2237024" y="8644"/>
                </a:lnTo>
                <a:lnTo>
                  <a:pt x="2194229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113024" y="5761483"/>
            <a:ext cx="74612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Угрозы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782186" y="5568976"/>
            <a:ext cx="2304415" cy="660400"/>
          </a:xfrm>
          <a:custGeom>
            <a:avLst/>
            <a:gdLst/>
            <a:ahLst/>
            <a:cxnLst/>
            <a:rect l="l" t="t" r="r" b="b"/>
            <a:pathLst>
              <a:path w="2304415" h="660400">
                <a:moveTo>
                  <a:pt x="2194305" y="0"/>
                </a:moveTo>
                <a:lnTo>
                  <a:pt x="110108" y="0"/>
                </a:lnTo>
                <a:lnTo>
                  <a:pt x="67240" y="8644"/>
                </a:lnTo>
                <a:lnTo>
                  <a:pt x="32242" y="32221"/>
                </a:lnTo>
                <a:lnTo>
                  <a:pt x="8649" y="67192"/>
                </a:lnTo>
                <a:lnTo>
                  <a:pt x="0" y="110020"/>
                </a:lnTo>
                <a:lnTo>
                  <a:pt x="0" y="550062"/>
                </a:lnTo>
                <a:lnTo>
                  <a:pt x="8649" y="592883"/>
                </a:lnTo>
                <a:lnTo>
                  <a:pt x="32242" y="627851"/>
                </a:lnTo>
                <a:lnTo>
                  <a:pt x="67240" y="651428"/>
                </a:lnTo>
                <a:lnTo>
                  <a:pt x="110108" y="660073"/>
                </a:lnTo>
                <a:lnTo>
                  <a:pt x="2194305" y="660073"/>
                </a:lnTo>
                <a:lnTo>
                  <a:pt x="2237101" y="651428"/>
                </a:lnTo>
                <a:lnTo>
                  <a:pt x="2272061" y="627851"/>
                </a:lnTo>
                <a:lnTo>
                  <a:pt x="2295640" y="592883"/>
                </a:lnTo>
                <a:lnTo>
                  <a:pt x="2304288" y="550062"/>
                </a:lnTo>
                <a:lnTo>
                  <a:pt x="2304288" y="110020"/>
                </a:lnTo>
                <a:lnTo>
                  <a:pt x="2295640" y="67192"/>
                </a:lnTo>
                <a:lnTo>
                  <a:pt x="2272061" y="32221"/>
                </a:lnTo>
                <a:lnTo>
                  <a:pt x="2237101" y="8644"/>
                </a:lnTo>
                <a:lnTo>
                  <a:pt x="2194305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246243" y="5761483"/>
            <a:ext cx="137731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600" b="1" spc="-35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45" dirty="0">
                <a:solidFill>
                  <a:srgbClr val="FFFFFF"/>
                </a:solidFill>
                <a:latin typeface="Arial"/>
                <a:cs typeface="Arial"/>
              </a:rPr>
              <a:t>з</a:t>
            </a:r>
            <a:r>
              <a:rPr sz="1600" b="1" spc="-35" dirty="0">
                <a:solidFill>
                  <a:srgbClr val="FFFFFF"/>
                </a:solidFill>
                <a:latin typeface="Arial"/>
                <a:cs typeface="Arial"/>
              </a:rPr>
              <a:t>мо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ж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sz="1600" b="1" spc="-35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сти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333956" y="3696717"/>
            <a:ext cx="2304415" cy="1800860"/>
          </a:xfrm>
          <a:custGeom>
            <a:avLst/>
            <a:gdLst/>
            <a:ahLst/>
            <a:cxnLst/>
            <a:rect l="l" t="t" r="r" b="b"/>
            <a:pathLst>
              <a:path w="2304415" h="1800860">
                <a:moveTo>
                  <a:pt x="0" y="300101"/>
                </a:moveTo>
                <a:lnTo>
                  <a:pt x="3926" y="251424"/>
                </a:lnTo>
                <a:lnTo>
                  <a:pt x="15295" y="205248"/>
                </a:lnTo>
                <a:lnTo>
                  <a:pt x="33488" y="162190"/>
                </a:lnTo>
                <a:lnTo>
                  <a:pt x="57888" y="122867"/>
                </a:lnTo>
                <a:lnTo>
                  <a:pt x="87877" y="87899"/>
                </a:lnTo>
                <a:lnTo>
                  <a:pt x="122837" y="57903"/>
                </a:lnTo>
                <a:lnTo>
                  <a:pt x="162151" y="33497"/>
                </a:lnTo>
                <a:lnTo>
                  <a:pt x="205201" y="15299"/>
                </a:lnTo>
                <a:lnTo>
                  <a:pt x="251369" y="3927"/>
                </a:lnTo>
                <a:lnTo>
                  <a:pt x="300037" y="0"/>
                </a:lnTo>
                <a:lnTo>
                  <a:pt x="2004237" y="0"/>
                </a:lnTo>
                <a:lnTo>
                  <a:pt x="2052910" y="3927"/>
                </a:lnTo>
                <a:lnTo>
                  <a:pt x="2099077" y="15299"/>
                </a:lnTo>
                <a:lnTo>
                  <a:pt x="2142121" y="33497"/>
                </a:lnTo>
                <a:lnTo>
                  <a:pt x="2181426" y="57903"/>
                </a:lnTo>
                <a:lnTo>
                  <a:pt x="2216375" y="87899"/>
                </a:lnTo>
                <a:lnTo>
                  <a:pt x="2246352" y="122867"/>
                </a:lnTo>
                <a:lnTo>
                  <a:pt x="2270741" y="162190"/>
                </a:lnTo>
                <a:lnTo>
                  <a:pt x="2288925" y="205248"/>
                </a:lnTo>
                <a:lnTo>
                  <a:pt x="2300287" y="251424"/>
                </a:lnTo>
                <a:lnTo>
                  <a:pt x="2304211" y="300101"/>
                </a:lnTo>
                <a:lnTo>
                  <a:pt x="2304211" y="1500212"/>
                </a:lnTo>
                <a:lnTo>
                  <a:pt x="2300287" y="1548881"/>
                </a:lnTo>
                <a:lnTo>
                  <a:pt x="2288925" y="1595049"/>
                </a:lnTo>
                <a:lnTo>
                  <a:pt x="2270741" y="1638098"/>
                </a:lnTo>
                <a:lnTo>
                  <a:pt x="2246352" y="1677412"/>
                </a:lnTo>
                <a:lnTo>
                  <a:pt x="2216375" y="1712372"/>
                </a:lnTo>
                <a:lnTo>
                  <a:pt x="2181426" y="1742361"/>
                </a:lnTo>
                <a:lnTo>
                  <a:pt x="2142121" y="1766761"/>
                </a:lnTo>
                <a:lnTo>
                  <a:pt x="2099077" y="1784954"/>
                </a:lnTo>
                <a:lnTo>
                  <a:pt x="2052910" y="1796323"/>
                </a:lnTo>
                <a:lnTo>
                  <a:pt x="2004237" y="1800250"/>
                </a:lnTo>
                <a:lnTo>
                  <a:pt x="300037" y="1800250"/>
                </a:lnTo>
                <a:lnTo>
                  <a:pt x="251369" y="1796323"/>
                </a:lnTo>
                <a:lnTo>
                  <a:pt x="205201" y="1784954"/>
                </a:lnTo>
                <a:lnTo>
                  <a:pt x="162151" y="1766761"/>
                </a:lnTo>
                <a:lnTo>
                  <a:pt x="122837" y="1742361"/>
                </a:lnTo>
                <a:lnTo>
                  <a:pt x="87877" y="1712372"/>
                </a:lnTo>
                <a:lnTo>
                  <a:pt x="57888" y="1677412"/>
                </a:lnTo>
                <a:lnTo>
                  <a:pt x="33488" y="1638098"/>
                </a:lnTo>
                <a:lnTo>
                  <a:pt x="15295" y="1595049"/>
                </a:lnTo>
                <a:lnTo>
                  <a:pt x="3926" y="1548881"/>
                </a:lnTo>
                <a:lnTo>
                  <a:pt x="0" y="1500212"/>
                </a:lnTo>
                <a:lnTo>
                  <a:pt x="0" y="300101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529891" y="3727197"/>
            <a:ext cx="191135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Давид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не</a:t>
            </a:r>
            <a:r>
              <a:rPr sz="1600" b="1" spc="-7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слишком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сильный,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юный,  неопытный.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45131" y="4702939"/>
            <a:ext cx="1879600" cy="7508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1905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Голиаф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могучий,  опытный, смелый  воин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333956" y="1754332"/>
            <a:ext cx="2304415" cy="1800225"/>
          </a:xfrm>
          <a:custGeom>
            <a:avLst/>
            <a:gdLst/>
            <a:ahLst/>
            <a:cxnLst/>
            <a:rect l="l" t="t" r="r" b="b"/>
            <a:pathLst>
              <a:path w="2304415" h="1800225">
                <a:moveTo>
                  <a:pt x="0" y="299974"/>
                </a:moveTo>
                <a:lnTo>
                  <a:pt x="3926" y="251301"/>
                </a:lnTo>
                <a:lnTo>
                  <a:pt x="15295" y="205134"/>
                </a:lnTo>
                <a:lnTo>
                  <a:pt x="33488" y="162090"/>
                </a:lnTo>
                <a:lnTo>
                  <a:pt x="57888" y="122785"/>
                </a:lnTo>
                <a:lnTo>
                  <a:pt x="87877" y="87836"/>
                </a:lnTo>
                <a:lnTo>
                  <a:pt x="122837" y="57859"/>
                </a:lnTo>
                <a:lnTo>
                  <a:pt x="162151" y="33470"/>
                </a:lnTo>
                <a:lnTo>
                  <a:pt x="205201" y="15286"/>
                </a:lnTo>
                <a:lnTo>
                  <a:pt x="251369" y="3924"/>
                </a:lnTo>
                <a:lnTo>
                  <a:pt x="300037" y="0"/>
                </a:lnTo>
                <a:lnTo>
                  <a:pt x="2004237" y="0"/>
                </a:lnTo>
                <a:lnTo>
                  <a:pt x="2052910" y="3924"/>
                </a:lnTo>
                <a:lnTo>
                  <a:pt x="2099077" y="15286"/>
                </a:lnTo>
                <a:lnTo>
                  <a:pt x="2142121" y="33470"/>
                </a:lnTo>
                <a:lnTo>
                  <a:pt x="2181426" y="57859"/>
                </a:lnTo>
                <a:lnTo>
                  <a:pt x="2216375" y="87836"/>
                </a:lnTo>
                <a:lnTo>
                  <a:pt x="2246352" y="122785"/>
                </a:lnTo>
                <a:lnTo>
                  <a:pt x="2270741" y="162090"/>
                </a:lnTo>
                <a:lnTo>
                  <a:pt x="2288925" y="205134"/>
                </a:lnTo>
                <a:lnTo>
                  <a:pt x="2300287" y="251301"/>
                </a:lnTo>
                <a:lnTo>
                  <a:pt x="2304211" y="299974"/>
                </a:lnTo>
                <a:lnTo>
                  <a:pt x="2304211" y="1500124"/>
                </a:lnTo>
                <a:lnTo>
                  <a:pt x="2300287" y="1548796"/>
                </a:lnTo>
                <a:lnTo>
                  <a:pt x="2288925" y="1594963"/>
                </a:lnTo>
                <a:lnTo>
                  <a:pt x="2270741" y="1638007"/>
                </a:lnTo>
                <a:lnTo>
                  <a:pt x="2246352" y="1677312"/>
                </a:lnTo>
                <a:lnTo>
                  <a:pt x="2216375" y="1712261"/>
                </a:lnTo>
                <a:lnTo>
                  <a:pt x="2181426" y="1742238"/>
                </a:lnTo>
                <a:lnTo>
                  <a:pt x="2142121" y="1766627"/>
                </a:lnTo>
                <a:lnTo>
                  <a:pt x="2099077" y="1784811"/>
                </a:lnTo>
                <a:lnTo>
                  <a:pt x="2052910" y="1796173"/>
                </a:lnTo>
                <a:lnTo>
                  <a:pt x="2004237" y="1800098"/>
                </a:lnTo>
                <a:lnTo>
                  <a:pt x="300037" y="1800098"/>
                </a:lnTo>
                <a:lnTo>
                  <a:pt x="251369" y="1796173"/>
                </a:lnTo>
                <a:lnTo>
                  <a:pt x="205201" y="1784811"/>
                </a:lnTo>
                <a:lnTo>
                  <a:pt x="162151" y="1766627"/>
                </a:lnTo>
                <a:lnTo>
                  <a:pt x="122837" y="1742238"/>
                </a:lnTo>
                <a:lnTo>
                  <a:pt x="87877" y="1712261"/>
                </a:lnTo>
                <a:lnTo>
                  <a:pt x="57888" y="1677312"/>
                </a:lnTo>
                <a:lnTo>
                  <a:pt x="33488" y="1638007"/>
                </a:lnTo>
                <a:lnTo>
                  <a:pt x="15295" y="1594963"/>
                </a:lnTo>
                <a:lnTo>
                  <a:pt x="3926" y="1548796"/>
                </a:lnTo>
                <a:lnTo>
                  <a:pt x="0" y="1500124"/>
                </a:lnTo>
                <a:lnTo>
                  <a:pt x="0" y="299974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828926" y="1904493"/>
            <a:ext cx="131318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6540" marR="5080" indent="-24384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Давид</a:t>
            </a:r>
            <a:r>
              <a:rPr sz="1600" b="1" spc="-8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очень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смелый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545131" y="2636013"/>
            <a:ext cx="1879600" cy="7508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1905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Голиаф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могучий,  опытный, смелый  воин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81740" y="1754332"/>
            <a:ext cx="2304415" cy="1800225"/>
          </a:xfrm>
          <a:custGeom>
            <a:avLst/>
            <a:gdLst/>
            <a:ahLst/>
            <a:cxnLst/>
            <a:rect l="l" t="t" r="r" b="b"/>
            <a:pathLst>
              <a:path w="2304415" h="1800225">
                <a:moveTo>
                  <a:pt x="0" y="299974"/>
                </a:moveTo>
                <a:lnTo>
                  <a:pt x="3927" y="251301"/>
                </a:lnTo>
                <a:lnTo>
                  <a:pt x="15299" y="205134"/>
                </a:lnTo>
                <a:lnTo>
                  <a:pt x="33497" y="162090"/>
                </a:lnTo>
                <a:lnTo>
                  <a:pt x="57903" y="122785"/>
                </a:lnTo>
                <a:lnTo>
                  <a:pt x="87899" y="87836"/>
                </a:lnTo>
                <a:lnTo>
                  <a:pt x="122867" y="57859"/>
                </a:lnTo>
                <a:lnTo>
                  <a:pt x="162190" y="33470"/>
                </a:lnTo>
                <a:lnTo>
                  <a:pt x="205248" y="15286"/>
                </a:lnTo>
                <a:lnTo>
                  <a:pt x="251424" y="3924"/>
                </a:lnTo>
                <a:lnTo>
                  <a:pt x="300100" y="0"/>
                </a:lnTo>
                <a:lnTo>
                  <a:pt x="2004314" y="0"/>
                </a:lnTo>
                <a:lnTo>
                  <a:pt x="2052956" y="3924"/>
                </a:lnTo>
                <a:lnTo>
                  <a:pt x="2099104" y="15286"/>
                </a:lnTo>
                <a:lnTo>
                  <a:pt x="2142141" y="33470"/>
                </a:lnTo>
                <a:lnTo>
                  <a:pt x="2181447" y="57859"/>
                </a:lnTo>
                <a:lnTo>
                  <a:pt x="2216404" y="87836"/>
                </a:lnTo>
                <a:lnTo>
                  <a:pt x="2246392" y="122785"/>
                </a:lnTo>
                <a:lnTo>
                  <a:pt x="2270793" y="162090"/>
                </a:lnTo>
                <a:lnTo>
                  <a:pt x="2288989" y="205134"/>
                </a:lnTo>
                <a:lnTo>
                  <a:pt x="2300360" y="251301"/>
                </a:lnTo>
                <a:lnTo>
                  <a:pt x="2304288" y="299974"/>
                </a:lnTo>
                <a:lnTo>
                  <a:pt x="2304288" y="1500124"/>
                </a:lnTo>
                <a:lnTo>
                  <a:pt x="2300360" y="1548796"/>
                </a:lnTo>
                <a:lnTo>
                  <a:pt x="2288989" y="1594963"/>
                </a:lnTo>
                <a:lnTo>
                  <a:pt x="2270793" y="1638007"/>
                </a:lnTo>
                <a:lnTo>
                  <a:pt x="2246392" y="1677312"/>
                </a:lnTo>
                <a:lnTo>
                  <a:pt x="2216404" y="1712261"/>
                </a:lnTo>
                <a:lnTo>
                  <a:pt x="2181447" y="1742238"/>
                </a:lnTo>
                <a:lnTo>
                  <a:pt x="2142141" y="1766627"/>
                </a:lnTo>
                <a:lnTo>
                  <a:pt x="2099104" y="1784811"/>
                </a:lnTo>
                <a:lnTo>
                  <a:pt x="2052956" y="1796173"/>
                </a:lnTo>
                <a:lnTo>
                  <a:pt x="2004314" y="1800098"/>
                </a:lnTo>
                <a:lnTo>
                  <a:pt x="300100" y="1800098"/>
                </a:lnTo>
                <a:lnTo>
                  <a:pt x="251424" y="1796173"/>
                </a:lnTo>
                <a:lnTo>
                  <a:pt x="205248" y="1784811"/>
                </a:lnTo>
                <a:lnTo>
                  <a:pt x="162190" y="1766627"/>
                </a:lnTo>
                <a:lnTo>
                  <a:pt x="122867" y="1742238"/>
                </a:lnTo>
                <a:lnTo>
                  <a:pt x="87899" y="1712261"/>
                </a:lnTo>
                <a:lnTo>
                  <a:pt x="57903" y="1677312"/>
                </a:lnTo>
                <a:lnTo>
                  <a:pt x="33497" y="1638007"/>
                </a:lnTo>
                <a:lnTo>
                  <a:pt x="15299" y="1594963"/>
                </a:lnTo>
                <a:lnTo>
                  <a:pt x="3927" y="1548796"/>
                </a:lnTo>
                <a:lnTo>
                  <a:pt x="0" y="1500124"/>
                </a:lnTo>
                <a:lnTo>
                  <a:pt x="0" y="299974"/>
                </a:lnTo>
                <a:close/>
              </a:path>
            </a:pathLst>
          </a:custGeom>
          <a:ln w="9524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5277358" y="1904493"/>
            <a:ext cx="131318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6540" marR="5080" indent="-24384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Давид</a:t>
            </a:r>
            <a:r>
              <a:rPr sz="1600" b="1" spc="-8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очень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смелый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245355" y="2636012"/>
            <a:ext cx="1377315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1130" marR="5080" indent="-139065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5" dirty="0">
                <a:solidFill>
                  <a:srgbClr val="002060"/>
                </a:solidFill>
                <a:latin typeface="Arial"/>
                <a:cs typeface="Arial"/>
              </a:rPr>
              <a:t>з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мо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ж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сти  победы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не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выявлены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759608" y="3702898"/>
            <a:ext cx="2304415" cy="1800860"/>
          </a:xfrm>
          <a:custGeom>
            <a:avLst/>
            <a:gdLst/>
            <a:ahLst/>
            <a:cxnLst/>
            <a:rect l="l" t="t" r="r" b="b"/>
            <a:pathLst>
              <a:path w="2304415" h="1800860">
                <a:moveTo>
                  <a:pt x="0" y="300101"/>
                </a:moveTo>
                <a:lnTo>
                  <a:pt x="3927" y="251424"/>
                </a:lnTo>
                <a:lnTo>
                  <a:pt x="15299" y="205248"/>
                </a:lnTo>
                <a:lnTo>
                  <a:pt x="33497" y="162190"/>
                </a:lnTo>
                <a:lnTo>
                  <a:pt x="57903" y="122867"/>
                </a:lnTo>
                <a:lnTo>
                  <a:pt x="87899" y="87899"/>
                </a:lnTo>
                <a:lnTo>
                  <a:pt x="122867" y="57903"/>
                </a:lnTo>
                <a:lnTo>
                  <a:pt x="162190" y="33497"/>
                </a:lnTo>
                <a:lnTo>
                  <a:pt x="205248" y="15299"/>
                </a:lnTo>
                <a:lnTo>
                  <a:pt x="251424" y="3927"/>
                </a:lnTo>
                <a:lnTo>
                  <a:pt x="300100" y="0"/>
                </a:lnTo>
                <a:lnTo>
                  <a:pt x="2004314" y="0"/>
                </a:lnTo>
                <a:lnTo>
                  <a:pt x="2052956" y="3927"/>
                </a:lnTo>
                <a:lnTo>
                  <a:pt x="2099104" y="15299"/>
                </a:lnTo>
                <a:lnTo>
                  <a:pt x="2142141" y="33497"/>
                </a:lnTo>
                <a:lnTo>
                  <a:pt x="2181447" y="57903"/>
                </a:lnTo>
                <a:lnTo>
                  <a:pt x="2216404" y="87899"/>
                </a:lnTo>
                <a:lnTo>
                  <a:pt x="2246392" y="122867"/>
                </a:lnTo>
                <a:lnTo>
                  <a:pt x="2270793" y="162190"/>
                </a:lnTo>
                <a:lnTo>
                  <a:pt x="2288989" y="205248"/>
                </a:lnTo>
                <a:lnTo>
                  <a:pt x="2300360" y="251424"/>
                </a:lnTo>
                <a:lnTo>
                  <a:pt x="2304288" y="300101"/>
                </a:lnTo>
                <a:lnTo>
                  <a:pt x="2304288" y="1500212"/>
                </a:lnTo>
                <a:lnTo>
                  <a:pt x="2300360" y="1548881"/>
                </a:lnTo>
                <a:lnTo>
                  <a:pt x="2288989" y="1595049"/>
                </a:lnTo>
                <a:lnTo>
                  <a:pt x="2270793" y="1638098"/>
                </a:lnTo>
                <a:lnTo>
                  <a:pt x="2246392" y="1677412"/>
                </a:lnTo>
                <a:lnTo>
                  <a:pt x="2216404" y="1712372"/>
                </a:lnTo>
                <a:lnTo>
                  <a:pt x="2181447" y="1742361"/>
                </a:lnTo>
                <a:lnTo>
                  <a:pt x="2142141" y="1766761"/>
                </a:lnTo>
                <a:lnTo>
                  <a:pt x="2099104" y="1784954"/>
                </a:lnTo>
                <a:lnTo>
                  <a:pt x="2052956" y="1796323"/>
                </a:lnTo>
                <a:lnTo>
                  <a:pt x="2004314" y="1800250"/>
                </a:lnTo>
                <a:lnTo>
                  <a:pt x="300100" y="1800250"/>
                </a:lnTo>
                <a:lnTo>
                  <a:pt x="251424" y="1796323"/>
                </a:lnTo>
                <a:lnTo>
                  <a:pt x="205248" y="1784954"/>
                </a:lnTo>
                <a:lnTo>
                  <a:pt x="162190" y="1766761"/>
                </a:lnTo>
                <a:lnTo>
                  <a:pt x="122867" y="1742361"/>
                </a:lnTo>
                <a:lnTo>
                  <a:pt x="87899" y="1712372"/>
                </a:lnTo>
                <a:lnTo>
                  <a:pt x="57903" y="1677412"/>
                </a:lnTo>
                <a:lnTo>
                  <a:pt x="33497" y="1638098"/>
                </a:lnTo>
                <a:lnTo>
                  <a:pt x="15299" y="1595049"/>
                </a:lnTo>
                <a:lnTo>
                  <a:pt x="3927" y="1548881"/>
                </a:lnTo>
                <a:lnTo>
                  <a:pt x="0" y="1500212"/>
                </a:lnTo>
                <a:lnTo>
                  <a:pt x="0" y="300101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4978654" y="3727197"/>
            <a:ext cx="191135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Давид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не</a:t>
            </a:r>
            <a:r>
              <a:rPr sz="1600" b="1" spc="-7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слишком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сильный,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юный,  неопытный.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245355" y="4702939"/>
            <a:ext cx="1377315" cy="7562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1130" marR="5080" indent="-139065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5" dirty="0">
                <a:solidFill>
                  <a:srgbClr val="002060"/>
                </a:solidFill>
                <a:latin typeface="Arial"/>
                <a:cs typeface="Arial"/>
              </a:rPr>
              <a:t>з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мо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ж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сти  победы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не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выявлены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en-US" sz="3600" dirty="0" smtClean="0">
                <a:solidFill>
                  <a:srgbClr val="0B375A"/>
                </a:solidFill>
              </a:rPr>
              <a:t>SWOT: </a:t>
            </a:r>
            <a:r>
              <a:rPr lang="ru-RU" sz="3600" dirty="0" smtClean="0">
                <a:solidFill>
                  <a:srgbClr val="0B375A"/>
                </a:solidFill>
              </a:rPr>
              <a:t>Давид и Голиаф</a:t>
            </a:r>
            <a:endParaRPr lang="ru-RU" sz="3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8630"/>
            <a:ext cx="4410634" cy="4410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ject 8"/>
          <p:cNvSpPr/>
          <p:nvPr/>
        </p:nvSpPr>
        <p:spPr>
          <a:xfrm>
            <a:off x="3581400" y="1449199"/>
            <a:ext cx="5171440" cy="936625"/>
          </a:xfrm>
          <a:custGeom>
            <a:avLst/>
            <a:gdLst/>
            <a:ahLst/>
            <a:cxnLst/>
            <a:rect l="l" t="t" r="r" b="b"/>
            <a:pathLst>
              <a:path w="4104640" h="936625">
                <a:moveTo>
                  <a:pt x="3948429" y="0"/>
                </a:moveTo>
                <a:lnTo>
                  <a:pt x="155955" y="0"/>
                </a:lnTo>
                <a:lnTo>
                  <a:pt x="106671" y="7954"/>
                </a:lnTo>
                <a:lnTo>
                  <a:pt x="63861" y="30106"/>
                </a:lnTo>
                <a:lnTo>
                  <a:pt x="30097" y="63889"/>
                </a:lnTo>
                <a:lnTo>
                  <a:pt x="7953" y="106736"/>
                </a:lnTo>
                <a:lnTo>
                  <a:pt x="0" y="156083"/>
                </a:lnTo>
                <a:lnTo>
                  <a:pt x="0" y="780161"/>
                </a:lnTo>
                <a:lnTo>
                  <a:pt x="7953" y="829445"/>
                </a:lnTo>
                <a:lnTo>
                  <a:pt x="30097" y="872255"/>
                </a:lnTo>
                <a:lnTo>
                  <a:pt x="63861" y="906019"/>
                </a:lnTo>
                <a:lnTo>
                  <a:pt x="106671" y="928163"/>
                </a:lnTo>
                <a:lnTo>
                  <a:pt x="155955" y="936117"/>
                </a:lnTo>
                <a:lnTo>
                  <a:pt x="3948429" y="936117"/>
                </a:lnTo>
                <a:lnTo>
                  <a:pt x="3997727" y="928163"/>
                </a:lnTo>
                <a:lnTo>
                  <a:pt x="4040569" y="906019"/>
                </a:lnTo>
                <a:lnTo>
                  <a:pt x="4074370" y="872255"/>
                </a:lnTo>
                <a:lnTo>
                  <a:pt x="4096546" y="829445"/>
                </a:lnTo>
                <a:lnTo>
                  <a:pt x="4104512" y="780161"/>
                </a:lnTo>
                <a:lnTo>
                  <a:pt x="4104512" y="156083"/>
                </a:lnTo>
                <a:lnTo>
                  <a:pt x="4096546" y="106736"/>
                </a:lnTo>
                <a:lnTo>
                  <a:pt x="4074370" y="63889"/>
                </a:lnTo>
                <a:lnTo>
                  <a:pt x="4040569" y="30106"/>
                </a:lnTo>
                <a:lnTo>
                  <a:pt x="3997727" y="7954"/>
                </a:lnTo>
                <a:lnTo>
                  <a:pt x="3948429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728156" y="1633777"/>
            <a:ext cx="4843398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b="1" spc="-15" dirty="0">
                <a:solidFill>
                  <a:srgbClr val="FFFFFF"/>
                </a:solidFill>
                <a:latin typeface="Arial"/>
                <a:cs typeface="Arial"/>
              </a:rPr>
              <a:t>Изучайте </a:t>
            </a: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опыт </a:t>
            </a: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развития </a:t>
            </a:r>
            <a:r>
              <a:rPr b="1" spc="-15" dirty="0">
                <a:solidFill>
                  <a:srgbClr val="FFFFFF"/>
                </a:solidFill>
                <a:latin typeface="Arial"/>
                <a:cs typeface="Arial"/>
              </a:rPr>
              <a:t>отечественных</a:t>
            </a:r>
            <a:r>
              <a:rPr b="1" spc="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и</a:t>
            </a:r>
            <a:endParaRPr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b="1" spc="-15" dirty="0">
                <a:solidFill>
                  <a:srgbClr val="FFFFFF"/>
                </a:solidFill>
                <a:latin typeface="Arial"/>
                <a:cs typeface="Arial"/>
              </a:rPr>
              <a:t>зарубежных </a:t>
            </a: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компаний </a:t>
            </a:r>
            <a:r>
              <a:rPr b="1" spc="-10" dirty="0">
                <a:solidFill>
                  <a:srgbClr val="FFFFFF"/>
                </a:solidFill>
                <a:latin typeface="Arial"/>
                <a:cs typeface="Arial"/>
              </a:rPr>
              <a:t>своей</a:t>
            </a: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1" spc="-15" dirty="0">
                <a:solidFill>
                  <a:srgbClr val="FFFFFF"/>
                </a:solidFill>
                <a:latin typeface="Arial"/>
                <a:cs typeface="Arial"/>
              </a:rPr>
              <a:t>отрасли</a:t>
            </a:r>
            <a:endParaRPr dirty="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581400" y="2457324"/>
            <a:ext cx="5171440" cy="936625"/>
          </a:xfrm>
          <a:custGeom>
            <a:avLst/>
            <a:gdLst/>
            <a:ahLst/>
            <a:cxnLst/>
            <a:rect l="l" t="t" r="r" b="b"/>
            <a:pathLst>
              <a:path w="4104640" h="936625">
                <a:moveTo>
                  <a:pt x="3948429" y="0"/>
                </a:moveTo>
                <a:lnTo>
                  <a:pt x="155955" y="0"/>
                </a:lnTo>
                <a:lnTo>
                  <a:pt x="106671" y="7954"/>
                </a:lnTo>
                <a:lnTo>
                  <a:pt x="63861" y="30106"/>
                </a:lnTo>
                <a:lnTo>
                  <a:pt x="30097" y="63889"/>
                </a:lnTo>
                <a:lnTo>
                  <a:pt x="7953" y="106736"/>
                </a:lnTo>
                <a:lnTo>
                  <a:pt x="0" y="156083"/>
                </a:lnTo>
                <a:lnTo>
                  <a:pt x="0" y="780161"/>
                </a:lnTo>
                <a:lnTo>
                  <a:pt x="7953" y="829445"/>
                </a:lnTo>
                <a:lnTo>
                  <a:pt x="30097" y="872255"/>
                </a:lnTo>
                <a:lnTo>
                  <a:pt x="63861" y="906019"/>
                </a:lnTo>
                <a:lnTo>
                  <a:pt x="106671" y="928163"/>
                </a:lnTo>
                <a:lnTo>
                  <a:pt x="155955" y="936117"/>
                </a:lnTo>
                <a:lnTo>
                  <a:pt x="3948429" y="936117"/>
                </a:lnTo>
                <a:lnTo>
                  <a:pt x="3997727" y="928163"/>
                </a:lnTo>
                <a:lnTo>
                  <a:pt x="4040569" y="906019"/>
                </a:lnTo>
                <a:lnTo>
                  <a:pt x="4074370" y="872255"/>
                </a:lnTo>
                <a:lnTo>
                  <a:pt x="4096546" y="829445"/>
                </a:lnTo>
                <a:lnTo>
                  <a:pt x="4104512" y="780161"/>
                </a:lnTo>
                <a:lnTo>
                  <a:pt x="4104512" y="156083"/>
                </a:lnTo>
                <a:lnTo>
                  <a:pt x="4096546" y="106736"/>
                </a:lnTo>
                <a:lnTo>
                  <a:pt x="4074370" y="63889"/>
                </a:lnTo>
                <a:lnTo>
                  <a:pt x="4040569" y="30106"/>
                </a:lnTo>
                <a:lnTo>
                  <a:pt x="3997727" y="7954"/>
                </a:lnTo>
                <a:lnTo>
                  <a:pt x="3948429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733801" y="2503403"/>
            <a:ext cx="4843398" cy="84446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b="1" spc="-15" dirty="0">
                <a:solidFill>
                  <a:srgbClr val="FFFFFF"/>
                </a:solidFill>
                <a:latin typeface="Arial"/>
                <a:cs typeface="Arial"/>
              </a:rPr>
              <a:t>Изучайте </a:t>
            </a: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опыт </a:t>
            </a: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развития компаний </a:t>
            </a:r>
            <a:r>
              <a:rPr b="1" spc="-15" dirty="0">
                <a:solidFill>
                  <a:srgbClr val="FFFFFF"/>
                </a:solidFill>
                <a:latin typeface="Arial"/>
                <a:cs typeface="Arial"/>
              </a:rPr>
              <a:t>других  отраслей, где есть </a:t>
            </a: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важные для</a:t>
            </a:r>
            <a:r>
              <a:rPr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rgbClr val="FFFFFF"/>
                </a:solidFill>
                <a:latin typeface="Arial"/>
                <a:cs typeface="Arial"/>
              </a:rPr>
              <a:t>вас</a:t>
            </a:r>
            <a:endParaRPr dirty="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процессы</a:t>
            </a:r>
            <a:endParaRPr dirty="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581400" y="3465451"/>
            <a:ext cx="5171440" cy="936625"/>
          </a:xfrm>
          <a:custGeom>
            <a:avLst/>
            <a:gdLst/>
            <a:ahLst/>
            <a:cxnLst/>
            <a:rect l="l" t="t" r="r" b="b"/>
            <a:pathLst>
              <a:path w="4104640" h="936625">
                <a:moveTo>
                  <a:pt x="3948429" y="0"/>
                </a:moveTo>
                <a:lnTo>
                  <a:pt x="155955" y="0"/>
                </a:lnTo>
                <a:lnTo>
                  <a:pt x="106671" y="7954"/>
                </a:lnTo>
                <a:lnTo>
                  <a:pt x="63861" y="30106"/>
                </a:lnTo>
                <a:lnTo>
                  <a:pt x="30097" y="63889"/>
                </a:lnTo>
                <a:lnTo>
                  <a:pt x="7953" y="106736"/>
                </a:lnTo>
                <a:lnTo>
                  <a:pt x="0" y="156082"/>
                </a:lnTo>
                <a:lnTo>
                  <a:pt x="0" y="780033"/>
                </a:lnTo>
                <a:lnTo>
                  <a:pt x="7953" y="829380"/>
                </a:lnTo>
                <a:lnTo>
                  <a:pt x="30097" y="872227"/>
                </a:lnTo>
                <a:lnTo>
                  <a:pt x="63861" y="906010"/>
                </a:lnTo>
                <a:lnTo>
                  <a:pt x="106671" y="928162"/>
                </a:lnTo>
                <a:lnTo>
                  <a:pt x="155955" y="936116"/>
                </a:lnTo>
                <a:lnTo>
                  <a:pt x="3948429" y="936116"/>
                </a:lnTo>
                <a:lnTo>
                  <a:pt x="3997727" y="928162"/>
                </a:lnTo>
                <a:lnTo>
                  <a:pt x="4040569" y="906010"/>
                </a:lnTo>
                <a:lnTo>
                  <a:pt x="4074370" y="872227"/>
                </a:lnTo>
                <a:lnTo>
                  <a:pt x="4096546" y="829380"/>
                </a:lnTo>
                <a:lnTo>
                  <a:pt x="4104512" y="780033"/>
                </a:lnTo>
                <a:lnTo>
                  <a:pt x="4104512" y="156082"/>
                </a:lnTo>
                <a:lnTo>
                  <a:pt x="4096546" y="106736"/>
                </a:lnTo>
                <a:lnTo>
                  <a:pt x="4074370" y="63889"/>
                </a:lnTo>
                <a:lnTo>
                  <a:pt x="4040569" y="30106"/>
                </a:lnTo>
                <a:lnTo>
                  <a:pt x="3997727" y="7954"/>
                </a:lnTo>
                <a:lnTo>
                  <a:pt x="3948429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733800" y="3511531"/>
            <a:ext cx="4843398" cy="84446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5"/>
              </a:spcBef>
            </a:pP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Читайте </a:t>
            </a: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книги по менеджменту и  </a:t>
            </a: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биографии выдающихся  предпринимателей </a:t>
            </a: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и</a:t>
            </a:r>
            <a:r>
              <a:rPr b="1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менеджеров</a:t>
            </a:r>
            <a:endParaRPr dirty="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581400" y="4473577"/>
            <a:ext cx="5171440" cy="936625"/>
          </a:xfrm>
          <a:custGeom>
            <a:avLst/>
            <a:gdLst/>
            <a:ahLst/>
            <a:cxnLst/>
            <a:rect l="l" t="t" r="r" b="b"/>
            <a:pathLst>
              <a:path w="4104640" h="936625">
                <a:moveTo>
                  <a:pt x="3948429" y="0"/>
                </a:moveTo>
                <a:lnTo>
                  <a:pt x="155955" y="0"/>
                </a:lnTo>
                <a:lnTo>
                  <a:pt x="106671" y="7953"/>
                </a:lnTo>
                <a:lnTo>
                  <a:pt x="63861" y="30097"/>
                </a:lnTo>
                <a:lnTo>
                  <a:pt x="30097" y="63861"/>
                </a:lnTo>
                <a:lnTo>
                  <a:pt x="7953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3" y="829380"/>
                </a:lnTo>
                <a:lnTo>
                  <a:pt x="30097" y="872227"/>
                </a:lnTo>
                <a:lnTo>
                  <a:pt x="63861" y="906010"/>
                </a:lnTo>
                <a:lnTo>
                  <a:pt x="106671" y="928162"/>
                </a:lnTo>
                <a:lnTo>
                  <a:pt x="155955" y="936117"/>
                </a:lnTo>
                <a:lnTo>
                  <a:pt x="3948429" y="936117"/>
                </a:lnTo>
                <a:lnTo>
                  <a:pt x="3997727" y="928162"/>
                </a:lnTo>
                <a:lnTo>
                  <a:pt x="4040569" y="906010"/>
                </a:lnTo>
                <a:lnTo>
                  <a:pt x="4074370" y="872227"/>
                </a:lnTo>
                <a:lnTo>
                  <a:pt x="4096546" y="829380"/>
                </a:lnTo>
                <a:lnTo>
                  <a:pt x="4104512" y="780034"/>
                </a:lnTo>
                <a:lnTo>
                  <a:pt x="4104512" y="155956"/>
                </a:lnTo>
                <a:lnTo>
                  <a:pt x="4096546" y="106671"/>
                </a:lnTo>
                <a:lnTo>
                  <a:pt x="4074370" y="63861"/>
                </a:lnTo>
                <a:lnTo>
                  <a:pt x="4040569" y="30097"/>
                </a:lnTo>
                <a:lnTo>
                  <a:pt x="3997727" y="7953"/>
                </a:lnTo>
                <a:lnTo>
                  <a:pt x="3948429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3733801" y="4658476"/>
            <a:ext cx="4843399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b="1" spc="-10" dirty="0">
                <a:solidFill>
                  <a:srgbClr val="FFFFFF"/>
                </a:solidFill>
                <a:latin typeface="Arial"/>
                <a:cs typeface="Arial"/>
              </a:rPr>
              <a:t>Осваивайте </a:t>
            </a:r>
            <a:r>
              <a:rPr b="1" spc="-15" dirty="0">
                <a:solidFill>
                  <a:srgbClr val="FFFFFF"/>
                </a:solidFill>
                <a:latin typeface="Arial"/>
                <a:cs typeface="Arial"/>
              </a:rPr>
              <a:t>методы</a:t>
            </a:r>
            <a:r>
              <a:rPr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1" spc="-15" dirty="0">
                <a:solidFill>
                  <a:srgbClr val="FFFFFF"/>
                </a:solidFill>
                <a:latin typeface="Arial"/>
                <a:cs typeface="Arial"/>
              </a:rPr>
              <a:t>творческого</a:t>
            </a:r>
            <a:endParaRPr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мышления: ТРИЗ, </a:t>
            </a:r>
            <a:r>
              <a:rPr b="1" spc="5" dirty="0">
                <a:solidFill>
                  <a:srgbClr val="FFFFFF"/>
                </a:solidFill>
                <a:latin typeface="Arial"/>
                <a:cs typeface="Arial"/>
              </a:rPr>
              <a:t>Де</a:t>
            </a:r>
            <a:r>
              <a:rPr b="1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Боно</a:t>
            </a:r>
            <a:endParaRPr dirty="0">
              <a:latin typeface="Arial"/>
              <a:cs typeface="Arial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3600" dirty="0" smtClean="0">
                <a:solidFill>
                  <a:srgbClr val="0B375A"/>
                </a:solidFill>
              </a:rPr>
              <a:t>Как возникает идея стратегии?</a:t>
            </a:r>
            <a:endParaRPr lang="ru-RU" sz="3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1" grpId="0" animBg="1"/>
      <p:bldP spid="13" grpId="0"/>
      <p:bldP spid="14" grpId="0" animBg="1"/>
      <p:bldP spid="16" grpId="0"/>
      <p:bldP spid="17" grpId="0" animBg="1"/>
      <p:bldP spid="19" grpId="0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 txBox="1"/>
          <p:nvPr/>
        </p:nvSpPr>
        <p:spPr>
          <a:xfrm>
            <a:off x="750323" y="3451837"/>
            <a:ext cx="6967855" cy="288476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495925" indent="3302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Приобрести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1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млн.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клиентов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R="1880870" algn="ctr">
              <a:lnSpc>
                <a:spcPct val="100000"/>
              </a:lnSpc>
              <a:spcBef>
                <a:spcPts val="1440"/>
              </a:spcBef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Повысить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720214" marR="3601720"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ре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абе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ьн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сть 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до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20%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3416300" marR="1985645" indent="5715" algn="ctr">
              <a:lnSpc>
                <a:spcPct val="100000"/>
              </a:lnSpc>
              <a:spcBef>
                <a:spcPts val="869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Войти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в тройку  лидеров</a:t>
            </a:r>
            <a:r>
              <a:rPr sz="1600" b="1" spc="-8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рынка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5325110" marR="5080" algn="ctr">
              <a:lnSpc>
                <a:spcPct val="100000"/>
              </a:lnSpc>
              <a:spcBef>
                <a:spcPts val="869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Создать сеть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дистрибуции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во 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всех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регионах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" name="object 2"/>
          <p:cNvSpPr/>
          <p:nvPr/>
        </p:nvSpPr>
        <p:spPr>
          <a:xfrm>
            <a:off x="5795906" y="1219200"/>
            <a:ext cx="2976238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86627" y="3235960"/>
            <a:ext cx="2160905" cy="855980"/>
          </a:xfrm>
          <a:custGeom>
            <a:avLst/>
            <a:gdLst/>
            <a:ahLst/>
            <a:cxnLst/>
            <a:rect l="l" t="t" r="r" b="b"/>
            <a:pathLst>
              <a:path w="2160904" h="1008379">
                <a:moveTo>
                  <a:pt x="0" y="168021"/>
                </a:moveTo>
                <a:lnTo>
                  <a:pt x="6003" y="123339"/>
                </a:lnTo>
                <a:lnTo>
                  <a:pt x="22947" y="83199"/>
                </a:lnTo>
                <a:lnTo>
                  <a:pt x="49228" y="49196"/>
                </a:lnTo>
                <a:lnTo>
                  <a:pt x="83246" y="22930"/>
                </a:lnTo>
                <a:lnTo>
                  <a:pt x="123398" y="5998"/>
                </a:lnTo>
                <a:lnTo>
                  <a:pt x="168084" y="0"/>
                </a:lnTo>
                <a:lnTo>
                  <a:pt x="1992820" y="0"/>
                </a:lnTo>
                <a:lnTo>
                  <a:pt x="2037501" y="5998"/>
                </a:lnTo>
                <a:lnTo>
                  <a:pt x="2077642" y="22930"/>
                </a:lnTo>
                <a:lnTo>
                  <a:pt x="2111644" y="49196"/>
                </a:lnTo>
                <a:lnTo>
                  <a:pt x="2137910" y="83199"/>
                </a:lnTo>
                <a:lnTo>
                  <a:pt x="2154842" y="123339"/>
                </a:lnTo>
                <a:lnTo>
                  <a:pt x="2160841" y="168021"/>
                </a:lnTo>
                <a:lnTo>
                  <a:pt x="2160841" y="840358"/>
                </a:lnTo>
                <a:lnTo>
                  <a:pt x="2154842" y="884995"/>
                </a:lnTo>
                <a:lnTo>
                  <a:pt x="2137910" y="925124"/>
                </a:lnTo>
                <a:lnTo>
                  <a:pt x="2111644" y="959135"/>
                </a:lnTo>
                <a:lnTo>
                  <a:pt x="2077642" y="985421"/>
                </a:lnTo>
                <a:lnTo>
                  <a:pt x="2037501" y="1002372"/>
                </a:lnTo>
                <a:lnTo>
                  <a:pt x="1992820" y="1008380"/>
                </a:lnTo>
                <a:lnTo>
                  <a:pt x="168084" y="1008380"/>
                </a:lnTo>
                <a:lnTo>
                  <a:pt x="123398" y="1002372"/>
                </a:lnTo>
                <a:lnTo>
                  <a:pt x="83246" y="985421"/>
                </a:lnTo>
                <a:lnTo>
                  <a:pt x="49228" y="959135"/>
                </a:lnTo>
                <a:lnTo>
                  <a:pt x="22947" y="925124"/>
                </a:lnTo>
                <a:lnTo>
                  <a:pt x="6003" y="884995"/>
                </a:lnTo>
                <a:lnTo>
                  <a:pt x="0" y="840358"/>
                </a:lnTo>
                <a:lnTo>
                  <a:pt x="0" y="168021"/>
                </a:lnTo>
                <a:close/>
              </a:path>
            </a:pathLst>
          </a:custGeom>
          <a:ln w="9524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3400" y="1219202"/>
            <a:ext cx="5113020" cy="936625"/>
          </a:xfrm>
          <a:custGeom>
            <a:avLst/>
            <a:gdLst/>
            <a:ahLst/>
            <a:cxnLst/>
            <a:rect l="l" t="t" r="r" b="b"/>
            <a:pathLst>
              <a:path w="5113020" h="936625">
                <a:moveTo>
                  <a:pt x="4956505" y="0"/>
                </a:moveTo>
                <a:lnTo>
                  <a:pt x="156032" y="0"/>
                </a:lnTo>
                <a:lnTo>
                  <a:pt x="106715" y="7954"/>
                </a:lnTo>
                <a:lnTo>
                  <a:pt x="63883" y="30106"/>
                </a:lnTo>
                <a:lnTo>
                  <a:pt x="30106" y="63889"/>
                </a:lnTo>
                <a:lnTo>
                  <a:pt x="7955" y="106736"/>
                </a:lnTo>
                <a:lnTo>
                  <a:pt x="0" y="156083"/>
                </a:lnTo>
                <a:lnTo>
                  <a:pt x="0" y="780161"/>
                </a:lnTo>
                <a:lnTo>
                  <a:pt x="7955" y="829445"/>
                </a:lnTo>
                <a:lnTo>
                  <a:pt x="30106" y="872255"/>
                </a:lnTo>
                <a:lnTo>
                  <a:pt x="63883" y="906019"/>
                </a:lnTo>
                <a:lnTo>
                  <a:pt x="106715" y="928163"/>
                </a:lnTo>
                <a:lnTo>
                  <a:pt x="156032" y="936117"/>
                </a:lnTo>
                <a:lnTo>
                  <a:pt x="4956505" y="936117"/>
                </a:lnTo>
                <a:lnTo>
                  <a:pt x="5005851" y="928163"/>
                </a:lnTo>
                <a:lnTo>
                  <a:pt x="5048699" y="906019"/>
                </a:lnTo>
                <a:lnTo>
                  <a:pt x="5082482" y="872255"/>
                </a:lnTo>
                <a:lnTo>
                  <a:pt x="5104633" y="829445"/>
                </a:lnTo>
                <a:lnTo>
                  <a:pt x="5112588" y="780161"/>
                </a:lnTo>
                <a:lnTo>
                  <a:pt x="5112588" y="156083"/>
                </a:lnTo>
                <a:lnTo>
                  <a:pt x="5104633" y="106736"/>
                </a:lnTo>
                <a:lnTo>
                  <a:pt x="5082482" y="63889"/>
                </a:lnTo>
                <a:lnTo>
                  <a:pt x="5048699" y="30106"/>
                </a:lnTo>
                <a:lnTo>
                  <a:pt x="5005851" y="7954"/>
                </a:lnTo>
                <a:lnTo>
                  <a:pt x="4956505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50322" y="1548640"/>
            <a:ext cx="4659878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Ключевые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стратегические</a:t>
            </a:r>
            <a:r>
              <a:rPr sz="2000" b="1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решения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33400" y="2299337"/>
            <a:ext cx="5113020" cy="936625"/>
          </a:xfrm>
          <a:custGeom>
            <a:avLst/>
            <a:gdLst/>
            <a:ahLst/>
            <a:cxnLst/>
            <a:rect l="l" t="t" r="r" b="b"/>
            <a:pathLst>
              <a:path w="5113020" h="936625">
                <a:moveTo>
                  <a:pt x="4956505" y="0"/>
                </a:moveTo>
                <a:lnTo>
                  <a:pt x="156032" y="0"/>
                </a:lnTo>
                <a:lnTo>
                  <a:pt x="106715" y="7954"/>
                </a:lnTo>
                <a:lnTo>
                  <a:pt x="63883" y="30106"/>
                </a:lnTo>
                <a:lnTo>
                  <a:pt x="30106" y="63889"/>
                </a:lnTo>
                <a:lnTo>
                  <a:pt x="7955" y="106736"/>
                </a:lnTo>
                <a:lnTo>
                  <a:pt x="0" y="156083"/>
                </a:lnTo>
                <a:lnTo>
                  <a:pt x="0" y="780034"/>
                </a:lnTo>
                <a:lnTo>
                  <a:pt x="7955" y="829380"/>
                </a:lnTo>
                <a:lnTo>
                  <a:pt x="30106" y="872227"/>
                </a:lnTo>
                <a:lnTo>
                  <a:pt x="63883" y="906010"/>
                </a:lnTo>
                <a:lnTo>
                  <a:pt x="106715" y="928162"/>
                </a:lnTo>
                <a:lnTo>
                  <a:pt x="156032" y="936116"/>
                </a:lnTo>
                <a:lnTo>
                  <a:pt x="4956505" y="936116"/>
                </a:lnTo>
                <a:lnTo>
                  <a:pt x="5005851" y="928162"/>
                </a:lnTo>
                <a:lnTo>
                  <a:pt x="5048699" y="906010"/>
                </a:lnTo>
                <a:lnTo>
                  <a:pt x="5082482" y="872227"/>
                </a:lnTo>
                <a:lnTo>
                  <a:pt x="5104633" y="829380"/>
                </a:lnTo>
                <a:lnTo>
                  <a:pt x="5112588" y="780034"/>
                </a:lnTo>
                <a:lnTo>
                  <a:pt x="5112588" y="156083"/>
                </a:lnTo>
                <a:lnTo>
                  <a:pt x="5104633" y="106736"/>
                </a:lnTo>
                <a:lnTo>
                  <a:pt x="5082482" y="63889"/>
                </a:lnTo>
                <a:lnTo>
                  <a:pt x="5048699" y="30106"/>
                </a:lnTo>
                <a:lnTo>
                  <a:pt x="5005851" y="7954"/>
                </a:lnTo>
                <a:lnTo>
                  <a:pt x="4956505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50322" y="2628902"/>
            <a:ext cx="4659878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Ключевые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целевые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показатели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209800" y="3962400"/>
            <a:ext cx="2160905" cy="1008380"/>
          </a:xfrm>
          <a:custGeom>
            <a:avLst/>
            <a:gdLst/>
            <a:ahLst/>
            <a:cxnLst/>
            <a:rect l="l" t="t" r="r" b="b"/>
            <a:pathLst>
              <a:path w="2160904" h="1008379">
                <a:moveTo>
                  <a:pt x="0" y="168020"/>
                </a:moveTo>
                <a:lnTo>
                  <a:pt x="6008" y="123339"/>
                </a:lnTo>
                <a:lnTo>
                  <a:pt x="22963" y="83199"/>
                </a:lnTo>
                <a:lnTo>
                  <a:pt x="49260" y="49196"/>
                </a:lnTo>
                <a:lnTo>
                  <a:pt x="83293" y="22930"/>
                </a:lnTo>
                <a:lnTo>
                  <a:pt x="123457" y="5998"/>
                </a:lnTo>
                <a:lnTo>
                  <a:pt x="168148" y="0"/>
                </a:lnTo>
                <a:lnTo>
                  <a:pt x="1992884" y="0"/>
                </a:lnTo>
                <a:lnTo>
                  <a:pt x="2037520" y="5998"/>
                </a:lnTo>
                <a:lnTo>
                  <a:pt x="2077649" y="22930"/>
                </a:lnTo>
                <a:lnTo>
                  <a:pt x="2111660" y="49196"/>
                </a:lnTo>
                <a:lnTo>
                  <a:pt x="2137946" y="83199"/>
                </a:lnTo>
                <a:lnTo>
                  <a:pt x="2154897" y="123339"/>
                </a:lnTo>
                <a:lnTo>
                  <a:pt x="2160904" y="168020"/>
                </a:lnTo>
                <a:lnTo>
                  <a:pt x="2160904" y="840232"/>
                </a:lnTo>
                <a:lnTo>
                  <a:pt x="2154897" y="884922"/>
                </a:lnTo>
                <a:lnTo>
                  <a:pt x="2137946" y="925086"/>
                </a:lnTo>
                <a:lnTo>
                  <a:pt x="2111660" y="959119"/>
                </a:lnTo>
                <a:lnTo>
                  <a:pt x="2077649" y="985416"/>
                </a:lnTo>
                <a:lnTo>
                  <a:pt x="2037520" y="1002371"/>
                </a:lnTo>
                <a:lnTo>
                  <a:pt x="1992884" y="1008380"/>
                </a:lnTo>
                <a:lnTo>
                  <a:pt x="168148" y="1008380"/>
                </a:lnTo>
                <a:lnTo>
                  <a:pt x="123457" y="1002371"/>
                </a:lnTo>
                <a:lnTo>
                  <a:pt x="83293" y="985416"/>
                </a:lnTo>
                <a:lnTo>
                  <a:pt x="49260" y="959119"/>
                </a:lnTo>
                <a:lnTo>
                  <a:pt x="22963" y="925086"/>
                </a:lnTo>
                <a:lnTo>
                  <a:pt x="6008" y="884922"/>
                </a:lnTo>
                <a:lnTo>
                  <a:pt x="0" y="840232"/>
                </a:lnTo>
                <a:lnTo>
                  <a:pt x="0" y="168020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823017" y="4819497"/>
            <a:ext cx="2160905" cy="1008380"/>
          </a:xfrm>
          <a:custGeom>
            <a:avLst/>
            <a:gdLst/>
            <a:ahLst/>
            <a:cxnLst/>
            <a:rect l="l" t="t" r="r" b="b"/>
            <a:pathLst>
              <a:path w="2160904" h="1008379">
                <a:moveTo>
                  <a:pt x="0" y="168021"/>
                </a:moveTo>
                <a:lnTo>
                  <a:pt x="6007" y="123339"/>
                </a:lnTo>
                <a:lnTo>
                  <a:pt x="22958" y="83199"/>
                </a:lnTo>
                <a:lnTo>
                  <a:pt x="49244" y="49196"/>
                </a:lnTo>
                <a:lnTo>
                  <a:pt x="83255" y="22930"/>
                </a:lnTo>
                <a:lnTo>
                  <a:pt x="123384" y="5998"/>
                </a:lnTo>
                <a:lnTo>
                  <a:pt x="168020" y="0"/>
                </a:lnTo>
                <a:lnTo>
                  <a:pt x="1992757" y="0"/>
                </a:lnTo>
                <a:lnTo>
                  <a:pt x="2037447" y="5998"/>
                </a:lnTo>
                <a:lnTo>
                  <a:pt x="2077611" y="22930"/>
                </a:lnTo>
                <a:lnTo>
                  <a:pt x="2111644" y="49196"/>
                </a:lnTo>
                <a:lnTo>
                  <a:pt x="2137941" y="83199"/>
                </a:lnTo>
                <a:lnTo>
                  <a:pt x="2154896" y="123339"/>
                </a:lnTo>
                <a:lnTo>
                  <a:pt x="2160905" y="168021"/>
                </a:lnTo>
                <a:lnTo>
                  <a:pt x="2160905" y="840270"/>
                </a:lnTo>
                <a:lnTo>
                  <a:pt x="2154896" y="884950"/>
                </a:lnTo>
                <a:lnTo>
                  <a:pt x="2137941" y="925099"/>
                </a:lnTo>
                <a:lnTo>
                  <a:pt x="2111644" y="959115"/>
                </a:lnTo>
                <a:lnTo>
                  <a:pt x="2077611" y="985395"/>
                </a:lnTo>
                <a:lnTo>
                  <a:pt x="2037447" y="1002338"/>
                </a:lnTo>
                <a:lnTo>
                  <a:pt x="1992757" y="1008341"/>
                </a:lnTo>
                <a:lnTo>
                  <a:pt x="168020" y="1008341"/>
                </a:lnTo>
                <a:lnTo>
                  <a:pt x="123384" y="1002338"/>
                </a:lnTo>
                <a:lnTo>
                  <a:pt x="83255" y="985395"/>
                </a:lnTo>
                <a:lnTo>
                  <a:pt x="49244" y="959115"/>
                </a:lnTo>
                <a:lnTo>
                  <a:pt x="22958" y="925099"/>
                </a:lnTo>
                <a:lnTo>
                  <a:pt x="6007" y="884950"/>
                </a:lnTo>
                <a:lnTo>
                  <a:pt x="0" y="840270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795905" y="5410200"/>
            <a:ext cx="2160905" cy="1008380"/>
          </a:xfrm>
          <a:custGeom>
            <a:avLst/>
            <a:gdLst/>
            <a:ahLst/>
            <a:cxnLst/>
            <a:rect l="l" t="t" r="r" b="b"/>
            <a:pathLst>
              <a:path w="2160904" h="1008379">
                <a:moveTo>
                  <a:pt x="0" y="168059"/>
                </a:moveTo>
                <a:lnTo>
                  <a:pt x="5998" y="123379"/>
                </a:lnTo>
                <a:lnTo>
                  <a:pt x="22930" y="83232"/>
                </a:lnTo>
                <a:lnTo>
                  <a:pt x="49196" y="49220"/>
                </a:lnTo>
                <a:lnTo>
                  <a:pt x="83199" y="22943"/>
                </a:lnTo>
                <a:lnTo>
                  <a:pt x="123339" y="6002"/>
                </a:lnTo>
                <a:lnTo>
                  <a:pt x="168021" y="0"/>
                </a:lnTo>
                <a:lnTo>
                  <a:pt x="1992756" y="0"/>
                </a:lnTo>
                <a:lnTo>
                  <a:pt x="2037447" y="6002"/>
                </a:lnTo>
                <a:lnTo>
                  <a:pt x="2077611" y="22943"/>
                </a:lnTo>
                <a:lnTo>
                  <a:pt x="2111644" y="49220"/>
                </a:lnTo>
                <a:lnTo>
                  <a:pt x="2137941" y="83232"/>
                </a:lnTo>
                <a:lnTo>
                  <a:pt x="2154896" y="123379"/>
                </a:lnTo>
                <a:lnTo>
                  <a:pt x="2160904" y="168059"/>
                </a:lnTo>
                <a:lnTo>
                  <a:pt x="2160904" y="840295"/>
                </a:lnTo>
                <a:lnTo>
                  <a:pt x="2154896" y="884970"/>
                </a:lnTo>
                <a:lnTo>
                  <a:pt x="2137941" y="925115"/>
                </a:lnTo>
                <a:lnTo>
                  <a:pt x="2111644" y="959129"/>
                </a:lnTo>
                <a:lnTo>
                  <a:pt x="2077611" y="985408"/>
                </a:lnTo>
                <a:lnTo>
                  <a:pt x="2037447" y="1002351"/>
                </a:lnTo>
                <a:lnTo>
                  <a:pt x="1992756" y="1008354"/>
                </a:lnTo>
                <a:lnTo>
                  <a:pt x="168021" y="1008354"/>
                </a:lnTo>
                <a:lnTo>
                  <a:pt x="123339" y="1002351"/>
                </a:lnTo>
                <a:lnTo>
                  <a:pt x="83199" y="985408"/>
                </a:lnTo>
                <a:lnTo>
                  <a:pt x="49196" y="959129"/>
                </a:lnTo>
                <a:lnTo>
                  <a:pt x="22930" y="925115"/>
                </a:lnTo>
                <a:lnTo>
                  <a:pt x="5998" y="884970"/>
                </a:lnTo>
                <a:lnTo>
                  <a:pt x="0" y="840295"/>
                </a:lnTo>
                <a:lnTo>
                  <a:pt x="0" y="168059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3600" dirty="0" smtClean="0">
                <a:solidFill>
                  <a:srgbClr val="0B375A"/>
                </a:solidFill>
              </a:rPr>
              <a:t>Результат этого этапа</a:t>
            </a:r>
            <a:endParaRPr lang="ru-RU" sz="3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4" grpId="0" animBg="1"/>
      <p:bldP spid="6" grpId="0"/>
      <p:bldP spid="7" grpId="0" animBg="1"/>
      <p:bldP spid="9" grpId="0"/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Овал 16"/>
          <p:cNvSpPr/>
          <p:nvPr/>
        </p:nvSpPr>
        <p:spPr>
          <a:xfrm>
            <a:off x="2195448" y="1605788"/>
            <a:ext cx="4648200" cy="441401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object 2"/>
          <p:cNvSpPr txBox="1"/>
          <p:nvPr/>
        </p:nvSpPr>
        <p:spPr>
          <a:xfrm>
            <a:off x="3374738" y="3527778"/>
            <a:ext cx="2274187" cy="5700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0" tIns="43815" rIns="0" bIns="0" rtlCol="0">
            <a:spAutoFit/>
          </a:bodyPr>
          <a:lstStyle/>
          <a:p>
            <a:pPr marL="282575" marR="5080" indent="-270510" algn="ctr">
              <a:lnSpc>
                <a:spcPts val="1939"/>
              </a:lnSpc>
              <a:spcBef>
                <a:spcPts val="345"/>
              </a:spcBef>
            </a:pP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2000" b="1" spc="-35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sz="2000" b="1" dirty="0" smtClean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lang="ru-RU" sz="2000" b="1" spc="-20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еги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ч</a:t>
            </a:r>
            <a:r>
              <a:rPr lang="ru-RU" sz="2000" b="1" spc="-30" dirty="0" smtClean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к</a:t>
            </a:r>
            <a:r>
              <a:rPr lang="ru-RU" sz="2000" b="1" dirty="0" smtClean="0">
                <a:solidFill>
                  <a:srgbClr val="002060"/>
                </a:solidFill>
                <a:latin typeface="Arial"/>
                <a:cs typeface="Arial"/>
              </a:rPr>
              <a:t>ие</a:t>
            </a:r>
          </a:p>
          <a:p>
            <a:pPr marL="282575" marR="5080" indent="-270510" algn="ctr">
              <a:lnSpc>
                <a:spcPts val="1939"/>
              </a:lnSpc>
              <a:spcBef>
                <a:spcPts val="345"/>
              </a:spcBef>
            </a:pP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намерения</a:t>
            </a:r>
            <a:endParaRPr lang="ru-RU" sz="20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Выработать целевое позицианирование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14" name="object 6"/>
          <p:cNvSpPr/>
          <p:nvPr/>
        </p:nvSpPr>
        <p:spPr>
          <a:xfrm>
            <a:off x="3382455" y="1016094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6"/>
          <p:cNvSpPr/>
          <p:nvPr/>
        </p:nvSpPr>
        <p:spPr>
          <a:xfrm>
            <a:off x="3374739" y="5368734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6"/>
          <p:cNvSpPr/>
          <p:nvPr/>
        </p:nvSpPr>
        <p:spPr>
          <a:xfrm>
            <a:off x="6497956" y="4189348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6"/>
          <p:cNvSpPr/>
          <p:nvPr/>
        </p:nvSpPr>
        <p:spPr>
          <a:xfrm>
            <a:off x="6497956" y="2194525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6"/>
          <p:cNvSpPr/>
          <p:nvPr/>
        </p:nvSpPr>
        <p:spPr>
          <a:xfrm>
            <a:off x="251523" y="2194525"/>
            <a:ext cx="2312652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6"/>
          <p:cNvSpPr/>
          <p:nvPr/>
        </p:nvSpPr>
        <p:spPr>
          <a:xfrm>
            <a:off x="251523" y="4189348"/>
            <a:ext cx="2312652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849555" y="2405758"/>
            <a:ext cx="157099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Определить  с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ра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ег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ич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кие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ориентиры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57784" y="4401459"/>
            <a:ext cx="195453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1315" marR="35242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Выраб</a:t>
            </a:r>
            <a:r>
              <a:rPr sz="1600" b="1" spc="-50" dirty="0">
                <a:solidFill>
                  <a:schemeClr val="bg1"/>
                </a:solidFill>
                <a:latin typeface="Arial"/>
                <a:cs typeface="Arial"/>
              </a:rPr>
              <a:t>о</a:t>
            </a:r>
            <a:r>
              <a:rPr sz="1600" b="1" spc="-20" dirty="0">
                <a:solidFill>
                  <a:schemeClr val="bg1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а</a:t>
            </a:r>
            <a:r>
              <a:rPr sz="1600" b="1" spc="-20" dirty="0">
                <a:solidFill>
                  <a:schemeClr val="bg1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ь  </a:t>
            </a:r>
            <a:r>
              <a:rPr sz="1600" b="1" spc="-15" dirty="0">
                <a:solidFill>
                  <a:schemeClr val="bg1"/>
                </a:solidFill>
                <a:latin typeface="Arial"/>
                <a:cs typeface="Arial"/>
              </a:rPr>
              <a:t>целевое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п</a:t>
            </a:r>
            <a:r>
              <a:rPr sz="1600" b="1" spc="-40" dirty="0">
                <a:solidFill>
                  <a:schemeClr val="bg1"/>
                </a:solidFill>
                <a:latin typeface="Arial"/>
                <a:cs typeface="Arial"/>
              </a:rPr>
              <a:t>о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зиц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chemeClr val="bg1"/>
                </a:solidFill>
                <a:latin typeface="Arial"/>
                <a:cs typeface="Arial"/>
              </a:rPr>
              <a:t>н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иро</a:t>
            </a:r>
            <a:r>
              <a:rPr sz="1600" b="1" spc="-35" dirty="0">
                <a:solidFill>
                  <a:schemeClr val="bg1"/>
                </a:solidFill>
                <a:latin typeface="Arial"/>
                <a:cs typeface="Arial"/>
              </a:rPr>
              <a:t>в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ание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06419" y="5579967"/>
            <a:ext cx="182626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Разработать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гани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з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ац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4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ю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концепцию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6046" y="4400581"/>
            <a:ext cx="132207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Создать 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фи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анс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-4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ю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модель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5699" y="2283838"/>
            <a:ext cx="1802764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ть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главные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направления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изменений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3" name="object 6"/>
          <p:cNvSpPr/>
          <p:nvPr/>
        </p:nvSpPr>
        <p:spPr>
          <a:xfrm>
            <a:off x="381000" y="1024221"/>
            <a:ext cx="1046081" cy="861702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CC6600"/>
          </a:solidFill>
          <a:ln>
            <a:solidFill>
              <a:srgbClr val="002060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5700" y="1054928"/>
            <a:ext cx="7697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3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22" name="object 5"/>
          <p:cNvSpPr txBox="1"/>
          <p:nvPr/>
        </p:nvSpPr>
        <p:spPr>
          <a:xfrm>
            <a:off x="3618167" y="1227327"/>
            <a:ext cx="1802764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ть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стратегические 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проблемы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2986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67537" y="2462531"/>
            <a:ext cx="3816350" cy="1736725"/>
          </a:xfrm>
          <a:custGeom>
            <a:avLst/>
            <a:gdLst/>
            <a:ahLst/>
            <a:cxnLst/>
            <a:rect l="l" t="t" r="r" b="b"/>
            <a:pathLst>
              <a:path w="3816350" h="1736725">
                <a:moveTo>
                  <a:pt x="3526866" y="0"/>
                </a:moveTo>
                <a:lnTo>
                  <a:pt x="289458" y="0"/>
                </a:lnTo>
                <a:lnTo>
                  <a:pt x="242505" y="3790"/>
                </a:lnTo>
                <a:lnTo>
                  <a:pt x="197965" y="14763"/>
                </a:lnTo>
                <a:lnTo>
                  <a:pt x="156433" y="32321"/>
                </a:lnTo>
                <a:lnTo>
                  <a:pt x="118506" y="55867"/>
                </a:lnTo>
                <a:lnTo>
                  <a:pt x="84778" y="84804"/>
                </a:lnTo>
                <a:lnTo>
                  <a:pt x="55847" y="118533"/>
                </a:lnTo>
                <a:lnTo>
                  <a:pt x="32308" y="156458"/>
                </a:lnTo>
                <a:lnTo>
                  <a:pt x="14756" y="197981"/>
                </a:lnTo>
                <a:lnTo>
                  <a:pt x="3788" y="242505"/>
                </a:lnTo>
                <a:lnTo>
                  <a:pt x="0" y="289433"/>
                </a:lnTo>
                <a:lnTo>
                  <a:pt x="0" y="1447165"/>
                </a:lnTo>
                <a:lnTo>
                  <a:pt x="3788" y="1494126"/>
                </a:lnTo>
                <a:lnTo>
                  <a:pt x="14756" y="1538678"/>
                </a:lnTo>
                <a:lnTo>
                  <a:pt x="32308" y="1580222"/>
                </a:lnTo>
                <a:lnTo>
                  <a:pt x="55847" y="1618163"/>
                </a:lnTo>
                <a:lnTo>
                  <a:pt x="84778" y="1651904"/>
                </a:lnTo>
                <a:lnTo>
                  <a:pt x="118506" y="1680849"/>
                </a:lnTo>
                <a:lnTo>
                  <a:pt x="156433" y="1704399"/>
                </a:lnTo>
                <a:lnTo>
                  <a:pt x="197965" y="1721960"/>
                </a:lnTo>
                <a:lnTo>
                  <a:pt x="242505" y="1732934"/>
                </a:lnTo>
                <a:lnTo>
                  <a:pt x="289458" y="1736725"/>
                </a:lnTo>
                <a:lnTo>
                  <a:pt x="3526866" y="1736725"/>
                </a:lnTo>
                <a:lnTo>
                  <a:pt x="3573824" y="1732934"/>
                </a:lnTo>
                <a:lnTo>
                  <a:pt x="3618366" y="1721960"/>
                </a:lnTo>
                <a:lnTo>
                  <a:pt x="3659896" y="1704399"/>
                </a:lnTo>
                <a:lnTo>
                  <a:pt x="3697820" y="1680849"/>
                </a:lnTo>
                <a:lnTo>
                  <a:pt x="3731542" y="1651904"/>
                </a:lnTo>
                <a:lnTo>
                  <a:pt x="3760467" y="1618163"/>
                </a:lnTo>
                <a:lnTo>
                  <a:pt x="3784001" y="1580222"/>
                </a:lnTo>
                <a:lnTo>
                  <a:pt x="3801547" y="1538678"/>
                </a:lnTo>
                <a:lnTo>
                  <a:pt x="3812512" y="1494126"/>
                </a:lnTo>
                <a:lnTo>
                  <a:pt x="3816299" y="1447165"/>
                </a:lnTo>
                <a:lnTo>
                  <a:pt x="3816299" y="289433"/>
                </a:lnTo>
                <a:lnTo>
                  <a:pt x="3812512" y="242505"/>
                </a:lnTo>
                <a:lnTo>
                  <a:pt x="3801547" y="197981"/>
                </a:lnTo>
                <a:lnTo>
                  <a:pt x="3784001" y="156458"/>
                </a:lnTo>
                <a:lnTo>
                  <a:pt x="3760467" y="118533"/>
                </a:lnTo>
                <a:lnTo>
                  <a:pt x="3731542" y="84804"/>
                </a:lnTo>
                <a:lnTo>
                  <a:pt x="3697820" y="55867"/>
                </a:lnTo>
                <a:lnTo>
                  <a:pt x="3659896" y="32321"/>
                </a:lnTo>
                <a:lnTo>
                  <a:pt x="3618366" y="14763"/>
                </a:lnTo>
                <a:lnTo>
                  <a:pt x="3573824" y="3790"/>
                </a:lnTo>
                <a:lnTo>
                  <a:pt x="352686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67537" y="2462531"/>
            <a:ext cx="3816350" cy="1736725"/>
          </a:xfrm>
          <a:custGeom>
            <a:avLst/>
            <a:gdLst/>
            <a:ahLst/>
            <a:cxnLst/>
            <a:rect l="l" t="t" r="r" b="b"/>
            <a:pathLst>
              <a:path w="3816350" h="1736725">
                <a:moveTo>
                  <a:pt x="0" y="289433"/>
                </a:moveTo>
                <a:lnTo>
                  <a:pt x="3788" y="242505"/>
                </a:lnTo>
                <a:lnTo>
                  <a:pt x="14756" y="197981"/>
                </a:lnTo>
                <a:lnTo>
                  <a:pt x="32308" y="156458"/>
                </a:lnTo>
                <a:lnTo>
                  <a:pt x="55847" y="118533"/>
                </a:lnTo>
                <a:lnTo>
                  <a:pt x="84778" y="84804"/>
                </a:lnTo>
                <a:lnTo>
                  <a:pt x="118506" y="55867"/>
                </a:lnTo>
                <a:lnTo>
                  <a:pt x="156433" y="32321"/>
                </a:lnTo>
                <a:lnTo>
                  <a:pt x="197965" y="14763"/>
                </a:lnTo>
                <a:lnTo>
                  <a:pt x="242505" y="3790"/>
                </a:lnTo>
                <a:lnTo>
                  <a:pt x="289458" y="0"/>
                </a:lnTo>
                <a:lnTo>
                  <a:pt x="3526866" y="0"/>
                </a:lnTo>
                <a:lnTo>
                  <a:pt x="3573824" y="3790"/>
                </a:lnTo>
                <a:lnTo>
                  <a:pt x="3618366" y="14763"/>
                </a:lnTo>
                <a:lnTo>
                  <a:pt x="3659896" y="32321"/>
                </a:lnTo>
                <a:lnTo>
                  <a:pt x="3697820" y="55867"/>
                </a:lnTo>
                <a:lnTo>
                  <a:pt x="3731542" y="84804"/>
                </a:lnTo>
                <a:lnTo>
                  <a:pt x="3760467" y="118533"/>
                </a:lnTo>
                <a:lnTo>
                  <a:pt x="3784001" y="156458"/>
                </a:lnTo>
                <a:lnTo>
                  <a:pt x="3801547" y="197981"/>
                </a:lnTo>
                <a:lnTo>
                  <a:pt x="3812512" y="242505"/>
                </a:lnTo>
                <a:lnTo>
                  <a:pt x="3816299" y="289433"/>
                </a:lnTo>
                <a:lnTo>
                  <a:pt x="3816299" y="1447165"/>
                </a:lnTo>
                <a:lnTo>
                  <a:pt x="3812512" y="1494126"/>
                </a:lnTo>
                <a:lnTo>
                  <a:pt x="3801547" y="1538678"/>
                </a:lnTo>
                <a:lnTo>
                  <a:pt x="3784001" y="1580222"/>
                </a:lnTo>
                <a:lnTo>
                  <a:pt x="3760467" y="1618163"/>
                </a:lnTo>
                <a:lnTo>
                  <a:pt x="3731542" y="1651904"/>
                </a:lnTo>
                <a:lnTo>
                  <a:pt x="3697820" y="1680849"/>
                </a:lnTo>
                <a:lnTo>
                  <a:pt x="3659896" y="1704399"/>
                </a:lnTo>
                <a:lnTo>
                  <a:pt x="3618366" y="1721960"/>
                </a:lnTo>
                <a:lnTo>
                  <a:pt x="3573824" y="1732934"/>
                </a:lnTo>
                <a:lnTo>
                  <a:pt x="3526866" y="1736725"/>
                </a:lnTo>
                <a:lnTo>
                  <a:pt x="289458" y="1736725"/>
                </a:lnTo>
                <a:lnTo>
                  <a:pt x="242505" y="1732934"/>
                </a:lnTo>
                <a:lnTo>
                  <a:pt x="197965" y="1721960"/>
                </a:lnTo>
                <a:lnTo>
                  <a:pt x="156433" y="1704399"/>
                </a:lnTo>
                <a:lnTo>
                  <a:pt x="118506" y="1680849"/>
                </a:lnTo>
                <a:lnTo>
                  <a:pt x="84778" y="1651904"/>
                </a:lnTo>
                <a:lnTo>
                  <a:pt x="55847" y="1618163"/>
                </a:lnTo>
                <a:lnTo>
                  <a:pt x="32308" y="1580222"/>
                </a:lnTo>
                <a:lnTo>
                  <a:pt x="14756" y="1538678"/>
                </a:lnTo>
                <a:lnTo>
                  <a:pt x="3788" y="1494126"/>
                </a:lnTo>
                <a:lnTo>
                  <a:pt x="0" y="1447165"/>
                </a:lnTo>
                <a:lnTo>
                  <a:pt x="0" y="289433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31038" y="2582672"/>
            <a:ext cx="3489325" cy="1488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A40020"/>
                </a:solidFill>
                <a:latin typeface="Arial"/>
                <a:cs typeface="Arial"/>
              </a:rPr>
              <a:t>Суть</a:t>
            </a:r>
            <a:r>
              <a:rPr sz="1600" b="1" spc="40" dirty="0">
                <a:solidFill>
                  <a:srgbClr val="A4002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A40020"/>
                </a:solidFill>
                <a:latin typeface="Arial"/>
                <a:cs typeface="Arial"/>
              </a:rPr>
              <a:t>стратегического</a:t>
            </a:r>
            <a:endParaRPr sz="16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600" b="1" spc="-10" dirty="0">
                <a:solidFill>
                  <a:srgbClr val="A40020"/>
                </a:solidFill>
                <a:latin typeface="Arial"/>
                <a:cs typeface="Arial"/>
              </a:rPr>
              <a:t>позиционирования </a:t>
            </a:r>
            <a:r>
              <a:rPr sz="1600" b="1" spc="-15" dirty="0">
                <a:solidFill>
                  <a:srgbClr val="A40020"/>
                </a:solidFill>
                <a:latin typeface="Arial"/>
                <a:cs typeface="Arial"/>
              </a:rPr>
              <a:t>заключается </a:t>
            </a:r>
            <a:r>
              <a:rPr sz="1600" b="1" spc="-5" dirty="0">
                <a:solidFill>
                  <a:srgbClr val="A40020"/>
                </a:solidFill>
                <a:latin typeface="Arial"/>
                <a:cs typeface="Arial"/>
              </a:rPr>
              <a:t>в  выборе видов </a:t>
            </a:r>
            <a:r>
              <a:rPr sz="1600" b="1" spc="-10" dirty="0">
                <a:solidFill>
                  <a:srgbClr val="A40020"/>
                </a:solidFill>
                <a:latin typeface="Arial"/>
                <a:cs typeface="Arial"/>
              </a:rPr>
              <a:t>деятельности,  </a:t>
            </a:r>
            <a:r>
              <a:rPr sz="1600" b="1" spc="-20" dirty="0">
                <a:solidFill>
                  <a:srgbClr val="A40020"/>
                </a:solidFill>
                <a:latin typeface="Arial"/>
                <a:cs typeface="Arial"/>
              </a:rPr>
              <a:t>отличающихся </a:t>
            </a:r>
            <a:r>
              <a:rPr sz="1600" b="1" spc="-25" dirty="0">
                <a:solidFill>
                  <a:srgbClr val="A40020"/>
                </a:solidFill>
                <a:latin typeface="Arial"/>
                <a:cs typeface="Arial"/>
              </a:rPr>
              <a:t>от</a:t>
            </a:r>
            <a:r>
              <a:rPr sz="1600" b="1" spc="70" dirty="0">
                <a:solidFill>
                  <a:srgbClr val="A4002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A40020"/>
                </a:solidFill>
                <a:latin typeface="Arial"/>
                <a:cs typeface="Arial"/>
              </a:rPr>
              <a:t>видов</a:t>
            </a:r>
            <a:endParaRPr sz="16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b="1" spc="-10" dirty="0">
                <a:solidFill>
                  <a:srgbClr val="A40020"/>
                </a:solidFill>
                <a:latin typeface="Arial"/>
                <a:cs typeface="Arial"/>
              </a:rPr>
              <a:t>деятельности</a:t>
            </a:r>
            <a:r>
              <a:rPr sz="1600" b="1" spc="55" dirty="0">
                <a:solidFill>
                  <a:srgbClr val="A4002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A40020"/>
                </a:solidFill>
                <a:latin typeface="Arial"/>
                <a:cs typeface="Arial"/>
              </a:rPr>
              <a:t>конкурентов</a:t>
            </a:r>
            <a:endParaRPr sz="1600" dirty="0">
              <a:latin typeface="Arial"/>
              <a:cs typeface="Arial"/>
            </a:endParaRPr>
          </a:p>
          <a:p>
            <a:pPr marL="1841500">
              <a:lnSpc>
                <a:spcPct val="100000"/>
              </a:lnSpc>
            </a:pPr>
            <a:r>
              <a:rPr sz="1600" b="1" spc="-5" dirty="0">
                <a:solidFill>
                  <a:srgbClr val="A40020"/>
                </a:solidFill>
                <a:latin typeface="Arial"/>
                <a:cs typeface="Arial"/>
              </a:rPr>
              <a:t>М.</a:t>
            </a:r>
            <a:r>
              <a:rPr sz="1600" b="1" spc="-15" dirty="0">
                <a:solidFill>
                  <a:srgbClr val="A40020"/>
                </a:solidFill>
                <a:latin typeface="Arial"/>
                <a:cs typeface="Arial"/>
              </a:rPr>
              <a:t> Портер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851529" y="3429763"/>
            <a:ext cx="3024505" cy="2016125"/>
          </a:xfrm>
          <a:custGeom>
            <a:avLst/>
            <a:gdLst/>
            <a:ahLst/>
            <a:cxnLst/>
            <a:rect l="l" t="t" r="r" b="b"/>
            <a:pathLst>
              <a:path w="3024504" h="2016125">
                <a:moveTo>
                  <a:pt x="1512062" y="0"/>
                </a:moveTo>
                <a:lnTo>
                  <a:pt x="1454058" y="727"/>
                </a:lnTo>
                <a:lnTo>
                  <a:pt x="1396608" y="2893"/>
                </a:lnTo>
                <a:lnTo>
                  <a:pt x="1339749" y="6471"/>
                </a:lnTo>
                <a:lnTo>
                  <a:pt x="1283521" y="11435"/>
                </a:lnTo>
                <a:lnTo>
                  <a:pt x="1227964" y="17759"/>
                </a:lnTo>
                <a:lnTo>
                  <a:pt x="1173115" y="25417"/>
                </a:lnTo>
                <a:lnTo>
                  <a:pt x="1119015" y="34382"/>
                </a:lnTo>
                <a:lnTo>
                  <a:pt x="1065702" y="44629"/>
                </a:lnTo>
                <a:lnTo>
                  <a:pt x="1013216" y="56132"/>
                </a:lnTo>
                <a:lnTo>
                  <a:pt x="961596" y="68864"/>
                </a:lnTo>
                <a:lnTo>
                  <a:pt x="910880" y="82799"/>
                </a:lnTo>
                <a:lnTo>
                  <a:pt x="861109" y="97912"/>
                </a:lnTo>
                <a:lnTo>
                  <a:pt x="812321" y="114176"/>
                </a:lnTo>
                <a:lnTo>
                  <a:pt x="764555" y="131565"/>
                </a:lnTo>
                <a:lnTo>
                  <a:pt x="717850" y="150052"/>
                </a:lnTo>
                <a:lnTo>
                  <a:pt x="672247" y="169613"/>
                </a:lnTo>
                <a:lnTo>
                  <a:pt x="627783" y="190221"/>
                </a:lnTo>
                <a:lnTo>
                  <a:pt x="584497" y="211850"/>
                </a:lnTo>
                <a:lnTo>
                  <a:pt x="542430" y="234473"/>
                </a:lnTo>
                <a:lnTo>
                  <a:pt x="501621" y="258064"/>
                </a:lnTo>
                <a:lnTo>
                  <a:pt x="462107" y="282599"/>
                </a:lnTo>
                <a:lnTo>
                  <a:pt x="423929" y="308049"/>
                </a:lnTo>
                <a:lnTo>
                  <a:pt x="387125" y="334390"/>
                </a:lnTo>
                <a:lnTo>
                  <a:pt x="351736" y="361595"/>
                </a:lnTo>
                <a:lnTo>
                  <a:pt x="317799" y="389639"/>
                </a:lnTo>
                <a:lnTo>
                  <a:pt x="285354" y="418494"/>
                </a:lnTo>
                <a:lnTo>
                  <a:pt x="254440" y="448135"/>
                </a:lnTo>
                <a:lnTo>
                  <a:pt x="225097" y="478536"/>
                </a:lnTo>
                <a:lnTo>
                  <a:pt x="197363" y="509671"/>
                </a:lnTo>
                <a:lnTo>
                  <a:pt x="171278" y="541514"/>
                </a:lnTo>
                <a:lnTo>
                  <a:pt x="146880" y="574038"/>
                </a:lnTo>
                <a:lnTo>
                  <a:pt x="124209" y="607218"/>
                </a:lnTo>
                <a:lnTo>
                  <a:pt x="103305" y="641027"/>
                </a:lnTo>
                <a:lnTo>
                  <a:pt x="84205" y="675440"/>
                </a:lnTo>
                <a:lnTo>
                  <a:pt x="66950" y="710429"/>
                </a:lnTo>
                <a:lnTo>
                  <a:pt x="51578" y="745970"/>
                </a:lnTo>
                <a:lnTo>
                  <a:pt x="38129" y="782036"/>
                </a:lnTo>
                <a:lnTo>
                  <a:pt x="26641" y="818601"/>
                </a:lnTo>
                <a:lnTo>
                  <a:pt x="17155" y="855639"/>
                </a:lnTo>
                <a:lnTo>
                  <a:pt x="9708" y="893124"/>
                </a:lnTo>
                <a:lnTo>
                  <a:pt x="4340" y="931030"/>
                </a:lnTo>
                <a:lnTo>
                  <a:pt x="1091" y="969330"/>
                </a:lnTo>
                <a:lnTo>
                  <a:pt x="0" y="1007999"/>
                </a:lnTo>
                <a:lnTo>
                  <a:pt x="1091" y="1046667"/>
                </a:lnTo>
                <a:lnTo>
                  <a:pt x="4340" y="1084968"/>
                </a:lnTo>
                <a:lnTo>
                  <a:pt x="9708" y="1122875"/>
                </a:lnTo>
                <a:lnTo>
                  <a:pt x="17155" y="1160361"/>
                </a:lnTo>
                <a:lnTo>
                  <a:pt x="26641" y="1197400"/>
                </a:lnTo>
                <a:lnTo>
                  <a:pt x="38129" y="1233967"/>
                </a:lnTo>
                <a:lnTo>
                  <a:pt x="51578" y="1270036"/>
                </a:lnTo>
                <a:lnTo>
                  <a:pt x="66950" y="1305579"/>
                </a:lnTo>
                <a:lnTo>
                  <a:pt x="84205" y="1340572"/>
                </a:lnTo>
                <a:lnTo>
                  <a:pt x="103305" y="1374987"/>
                </a:lnTo>
                <a:lnTo>
                  <a:pt x="124209" y="1408800"/>
                </a:lnTo>
                <a:lnTo>
                  <a:pt x="146880" y="1441983"/>
                </a:lnTo>
                <a:lnTo>
                  <a:pt x="171278" y="1474511"/>
                </a:lnTo>
                <a:lnTo>
                  <a:pt x="197363" y="1506357"/>
                </a:lnTo>
                <a:lnTo>
                  <a:pt x="225097" y="1537496"/>
                </a:lnTo>
                <a:lnTo>
                  <a:pt x="254440" y="1567902"/>
                </a:lnTo>
                <a:lnTo>
                  <a:pt x="285354" y="1597547"/>
                </a:lnTo>
                <a:lnTo>
                  <a:pt x="317799" y="1626407"/>
                </a:lnTo>
                <a:lnTo>
                  <a:pt x="351736" y="1654454"/>
                </a:lnTo>
                <a:lnTo>
                  <a:pt x="387125" y="1681664"/>
                </a:lnTo>
                <a:lnTo>
                  <a:pt x="423929" y="1708009"/>
                </a:lnTo>
                <a:lnTo>
                  <a:pt x="462107" y="1733464"/>
                </a:lnTo>
                <a:lnTo>
                  <a:pt x="501621" y="1758003"/>
                </a:lnTo>
                <a:lnTo>
                  <a:pt x="542430" y="1781599"/>
                </a:lnTo>
                <a:lnTo>
                  <a:pt x="584497" y="1804226"/>
                </a:lnTo>
                <a:lnTo>
                  <a:pt x="627783" y="1825859"/>
                </a:lnTo>
                <a:lnTo>
                  <a:pt x="672247" y="1846471"/>
                </a:lnTo>
                <a:lnTo>
                  <a:pt x="717850" y="1866036"/>
                </a:lnTo>
                <a:lnTo>
                  <a:pt x="764555" y="1884528"/>
                </a:lnTo>
                <a:lnTo>
                  <a:pt x="812321" y="1901921"/>
                </a:lnTo>
                <a:lnTo>
                  <a:pt x="861109" y="1918188"/>
                </a:lnTo>
                <a:lnTo>
                  <a:pt x="910880" y="1933304"/>
                </a:lnTo>
                <a:lnTo>
                  <a:pt x="961596" y="1947243"/>
                </a:lnTo>
                <a:lnTo>
                  <a:pt x="1013216" y="1959978"/>
                </a:lnTo>
                <a:lnTo>
                  <a:pt x="1065702" y="1971483"/>
                </a:lnTo>
                <a:lnTo>
                  <a:pt x="1119015" y="1981733"/>
                </a:lnTo>
                <a:lnTo>
                  <a:pt x="1173115" y="1990701"/>
                </a:lnTo>
                <a:lnTo>
                  <a:pt x="1227964" y="1998360"/>
                </a:lnTo>
                <a:lnTo>
                  <a:pt x="1283521" y="2004686"/>
                </a:lnTo>
                <a:lnTo>
                  <a:pt x="1339749" y="2009651"/>
                </a:lnTo>
                <a:lnTo>
                  <a:pt x="1396608" y="2013230"/>
                </a:lnTo>
                <a:lnTo>
                  <a:pt x="1454058" y="2015397"/>
                </a:lnTo>
                <a:lnTo>
                  <a:pt x="1512062" y="2016125"/>
                </a:lnTo>
                <a:lnTo>
                  <a:pt x="1570056" y="2015397"/>
                </a:lnTo>
                <a:lnTo>
                  <a:pt x="1627499" y="2013230"/>
                </a:lnTo>
                <a:lnTo>
                  <a:pt x="1684351" y="2009651"/>
                </a:lnTo>
                <a:lnTo>
                  <a:pt x="1740573" y="2004686"/>
                </a:lnTo>
                <a:lnTo>
                  <a:pt x="1796125" y="1998360"/>
                </a:lnTo>
                <a:lnTo>
                  <a:pt x="1850969" y="1990701"/>
                </a:lnTo>
                <a:lnTo>
                  <a:pt x="1905065" y="1981733"/>
                </a:lnTo>
                <a:lnTo>
                  <a:pt x="1958374" y="1971483"/>
                </a:lnTo>
                <a:lnTo>
                  <a:pt x="2010857" y="1959978"/>
                </a:lnTo>
                <a:lnTo>
                  <a:pt x="2062475" y="1947243"/>
                </a:lnTo>
                <a:lnTo>
                  <a:pt x="2113189" y="1933304"/>
                </a:lnTo>
                <a:lnTo>
                  <a:pt x="2162959" y="1918188"/>
                </a:lnTo>
                <a:lnTo>
                  <a:pt x="2211746" y="1901921"/>
                </a:lnTo>
                <a:lnTo>
                  <a:pt x="2259512" y="1884528"/>
                </a:lnTo>
                <a:lnTo>
                  <a:pt x="2306216" y="1866036"/>
                </a:lnTo>
                <a:lnTo>
                  <a:pt x="2351820" y="1846471"/>
                </a:lnTo>
                <a:lnTo>
                  <a:pt x="2396285" y="1825859"/>
                </a:lnTo>
                <a:lnTo>
                  <a:pt x="2439572" y="1804226"/>
                </a:lnTo>
                <a:lnTo>
                  <a:pt x="2481640" y="1781599"/>
                </a:lnTo>
                <a:lnTo>
                  <a:pt x="2522452" y="1758003"/>
                </a:lnTo>
                <a:lnTo>
                  <a:pt x="2561967" y="1733464"/>
                </a:lnTo>
                <a:lnTo>
                  <a:pt x="2600148" y="1708009"/>
                </a:lnTo>
                <a:lnTo>
                  <a:pt x="2636954" y="1681664"/>
                </a:lnTo>
                <a:lnTo>
                  <a:pt x="2672346" y="1654454"/>
                </a:lnTo>
                <a:lnTo>
                  <a:pt x="2706286" y="1626407"/>
                </a:lnTo>
                <a:lnTo>
                  <a:pt x="2738733" y="1597547"/>
                </a:lnTo>
                <a:lnTo>
                  <a:pt x="2769650" y="1567902"/>
                </a:lnTo>
                <a:lnTo>
                  <a:pt x="2798996" y="1537496"/>
                </a:lnTo>
                <a:lnTo>
                  <a:pt x="2826733" y="1506357"/>
                </a:lnTo>
                <a:lnTo>
                  <a:pt x="2852821" y="1474511"/>
                </a:lnTo>
                <a:lnTo>
                  <a:pt x="2877222" y="1441983"/>
                </a:lnTo>
                <a:lnTo>
                  <a:pt x="2899895" y="1408800"/>
                </a:lnTo>
                <a:lnTo>
                  <a:pt x="2920803" y="1374987"/>
                </a:lnTo>
                <a:lnTo>
                  <a:pt x="2939905" y="1340572"/>
                </a:lnTo>
                <a:lnTo>
                  <a:pt x="2957163" y="1305579"/>
                </a:lnTo>
                <a:lnTo>
                  <a:pt x="2972537" y="1270036"/>
                </a:lnTo>
                <a:lnTo>
                  <a:pt x="2985988" y="1233967"/>
                </a:lnTo>
                <a:lnTo>
                  <a:pt x="2997477" y="1197400"/>
                </a:lnTo>
                <a:lnTo>
                  <a:pt x="3006965" y="1160361"/>
                </a:lnTo>
                <a:lnTo>
                  <a:pt x="3014413" y="1122875"/>
                </a:lnTo>
                <a:lnTo>
                  <a:pt x="3019782" y="1084968"/>
                </a:lnTo>
                <a:lnTo>
                  <a:pt x="3023032" y="1046667"/>
                </a:lnTo>
                <a:lnTo>
                  <a:pt x="3024124" y="1007999"/>
                </a:lnTo>
                <a:lnTo>
                  <a:pt x="3023032" y="969330"/>
                </a:lnTo>
                <a:lnTo>
                  <a:pt x="3019782" y="931030"/>
                </a:lnTo>
                <a:lnTo>
                  <a:pt x="3014413" y="893124"/>
                </a:lnTo>
                <a:lnTo>
                  <a:pt x="3006965" y="855639"/>
                </a:lnTo>
                <a:lnTo>
                  <a:pt x="2997477" y="818601"/>
                </a:lnTo>
                <a:lnTo>
                  <a:pt x="2985988" y="782036"/>
                </a:lnTo>
                <a:lnTo>
                  <a:pt x="2972537" y="745970"/>
                </a:lnTo>
                <a:lnTo>
                  <a:pt x="2957163" y="710429"/>
                </a:lnTo>
                <a:lnTo>
                  <a:pt x="2939905" y="675440"/>
                </a:lnTo>
                <a:lnTo>
                  <a:pt x="2920803" y="641027"/>
                </a:lnTo>
                <a:lnTo>
                  <a:pt x="2899895" y="607218"/>
                </a:lnTo>
                <a:lnTo>
                  <a:pt x="2877222" y="574038"/>
                </a:lnTo>
                <a:lnTo>
                  <a:pt x="2852821" y="541514"/>
                </a:lnTo>
                <a:lnTo>
                  <a:pt x="2826733" y="509671"/>
                </a:lnTo>
                <a:lnTo>
                  <a:pt x="2798996" y="478536"/>
                </a:lnTo>
                <a:lnTo>
                  <a:pt x="2769650" y="448135"/>
                </a:lnTo>
                <a:lnTo>
                  <a:pt x="2738733" y="418494"/>
                </a:lnTo>
                <a:lnTo>
                  <a:pt x="2706286" y="389639"/>
                </a:lnTo>
                <a:lnTo>
                  <a:pt x="2672346" y="361595"/>
                </a:lnTo>
                <a:lnTo>
                  <a:pt x="2636954" y="334390"/>
                </a:lnTo>
                <a:lnTo>
                  <a:pt x="2600148" y="308049"/>
                </a:lnTo>
                <a:lnTo>
                  <a:pt x="2561967" y="282599"/>
                </a:lnTo>
                <a:lnTo>
                  <a:pt x="2522452" y="258064"/>
                </a:lnTo>
                <a:lnTo>
                  <a:pt x="2481640" y="234473"/>
                </a:lnTo>
                <a:lnTo>
                  <a:pt x="2439572" y="211850"/>
                </a:lnTo>
                <a:lnTo>
                  <a:pt x="2396285" y="190221"/>
                </a:lnTo>
                <a:lnTo>
                  <a:pt x="2351820" y="169613"/>
                </a:lnTo>
                <a:lnTo>
                  <a:pt x="2306216" y="150052"/>
                </a:lnTo>
                <a:lnTo>
                  <a:pt x="2259512" y="131565"/>
                </a:lnTo>
                <a:lnTo>
                  <a:pt x="2211746" y="114176"/>
                </a:lnTo>
                <a:lnTo>
                  <a:pt x="2162959" y="97912"/>
                </a:lnTo>
                <a:lnTo>
                  <a:pt x="2113189" y="82799"/>
                </a:lnTo>
                <a:lnTo>
                  <a:pt x="2062475" y="68864"/>
                </a:lnTo>
                <a:lnTo>
                  <a:pt x="2010857" y="56132"/>
                </a:lnTo>
                <a:lnTo>
                  <a:pt x="1958374" y="44629"/>
                </a:lnTo>
                <a:lnTo>
                  <a:pt x="1905065" y="34382"/>
                </a:lnTo>
                <a:lnTo>
                  <a:pt x="1850969" y="25417"/>
                </a:lnTo>
                <a:lnTo>
                  <a:pt x="1796125" y="17759"/>
                </a:lnTo>
                <a:lnTo>
                  <a:pt x="1740573" y="11435"/>
                </a:lnTo>
                <a:lnTo>
                  <a:pt x="1684351" y="6471"/>
                </a:lnTo>
                <a:lnTo>
                  <a:pt x="1627499" y="2893"/>
                </a:lnTo>
                <a:lnTo>
                  <a:pt x="1570056" y="727"/>
                </a:lnTo>
                <a:lnTo>
                  <a:pt x="1512062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851529" y="3429763"/>
            <a:ext cx="3024505" cy="2016125"/>
          </a:xfrm>
          <a:custGeom>
            <a:avLst/>
            <a:gdLst/>
            <a:ahLst/>
            <a:cxnLst/>
            <a:rect l="l" t="t" r="r" b="b"/>
            <a:pathLst>
              <a:path w="3024504" h="2016125">
                <a:moveTo>
                  <a:pt x="0" y="1007999"/>
                </a:moveTo>
                <a:lnTo>
                  <a:pt x="1091" y="969330"/>
                </a:lnTo>
                <a:lnTo>
                  <a:pt x="4340" y="931030"/>
                </a:lnTo>
                <a:lnTo>
                  <a:pt x="9708" y="893124"/>
                </a:lnTo>
                <a:lnTo>
                  <a:pt x="17155" y="855639"/>
                </a:lnTo>
                <a:lnTo>
                  <a:pt x="26641" y="818601"/>
                </a:lnTo>
                <a:lnTo>
                  <a:pt x="38129" y="782036"/>
                </a:lnTo>
                <a:lnTo>
                  <a:pt x="51578" y="745970"/>
                </a:lnTo>
                <a:lnTo>
                  <a:pt x="66950" y="710429"/>
                </a:lnTo>
                <a:lnTo>
                  <a:pt x="84205" y="675440"/>
                </a:lnTo>
                <a:lnTo>
                  <a:pt x="103305" y="641027"/>
                </a:lnTo>
                <a:lnTo>
                  <a:pt x="124209" y="607218"/>
                </a:lnTo>
                <a:lnTo>
                  <a:pt x="146880" y="574038"/>
                </a:lnTo>
                <a:lnTo>
                  <a:pt x="171278" y="541514"/>
                </a:lnTo>
                <a:lnTo>
                  <a:pt x="197363" y="509671"/>
                </a:lnTo>
                <a:lnTo>
                  <a:pt x="225097" y="478536"/>
                </a:lnTo>
                <a:lnTo>
                  <a:pt x="254440" y="448135"/>
                </a:lnTo>
                <a:lnTo>
                  <a:pt x="285354" y="418494"/>
                </a:lnTo>
                <a:lnTo>
                  <a:pt x="317799" y="389639"/>
                </a:lnTo>
                <a:lnTo>
                  <a:pt x="351736" y="361595"/>
                </a:lnTo>
                <a:lnTo>
                  <a:pt x="387125" y="334390"/>
                </a:lnTo>
                <a:lnTo>
                  <a:pt x="423929" y="308049"/>
                </a:lnTo>
                <a:lnTo>
                  <a:pt x="462107" y="282599"/>
                </a:lnTo>
                <a:lnTo>
                  <a:pt x="501621" y="258064"/>
                </a:lnTo>
                <a:lnTo>
                  <a:pt x="542430" y="234473"/>
                </a:lnTo>
                <a:lnTo>
                  <a:pt x="584497" y="211850"/>
                </a:lnTo>
                <a:lnTo>
                  <a:pt x="627783" y="190221"/>
                </a:lnTo>
                <a:lnTo>
                  <a:pt x="672247" y="169613"/>
                </a:lnTo>
                <a:lnTo>
                  <a:pt x="717850" y="150052"/>
                </a:lnTo>
                <a:lnTo>
                  <a:pt x="764555" y="131565"/>
                </a:lnTo>
                <a:lnTo>
                  <a:pt x="812321" y="114176"/>
                </a:lnTo>
                <a:lnTo>
                  <a:pt x="861109" y="97912"/>
                </a:lnTo>
                <a:lnTo>
                  <a:pt x="910880" y="82799"/>
                </a:lnTo>
                <a:lnTo>
                  <a:pt x="961596" y="68864"/>
                </a:lnTo>
                <a:lnTo>
                  <a:pt x="1013216" y="56132"/>
                </a:lnTo>
                <a:lnTo>
                  <a:pt x="1065702" y="44629"/>
                </a:lnTo>
                <a:lnTo>
                  <a:pt x="1119015" y="34382"/>
                </a:lnTo>
                <a:lnTo>
                  <a:pt x="1173115" y="25417"/>
                </a:lnTo>
                <a:lnTo>
                  <a:pt x="1227964" y="17759"/>
                </a:lnTo>
                <a:lnTo>
                  <a:pt x="1283521" y="11435"/>
                </a:lnTo>
                <a:lnTo>
                  <a:pt x="1339749" y="6471"/>
                </a:lnTo>
                <a:lnTo>
                  <a:pt x="1396608" y="2893"/>
                </a:lnTo>
                <a:lnTo>
                  <a:pt x="1454058" y="727"/>
                </a:lnTo>
                <a:lnTo>
                  <a:pt x="1512062" y="0"/>
                </a:lnTo>
                <a:lnTo>
                  <a:pt x="1570056" y="727"/>
                </a:lnTo>
                <a:lnTo>
                  <a:pt x="1627499" y="2893"/>
                </a:lnTo>
                <a:lnTo>
                  <a:pt x="1684351" y="6471"/>
                </a:lnTo>
                <a:lnTo>
                  <a:pt x="1740573" y="11435"/>
                </a:lnTo>
                <a:lnTo>
                  <a:pt x="1796125" y="17759"/>
                </a:lnTo>
                <a:lnTo>
                  <a:pt x="1850969" y="25417"/>
                </a:lnTo>
                <a:lnTo>
                  <a:pt x="1905065" y="34382"/>
                </a:lnTo>
                <a:lnTo>
                  <a:pt x="1958374" y="44629"/>
                </a:lnTo>
                <a:lnTo>
                  <a:pt x="2010857" y="56132"/>
                </a:lnTo>
                <a:lnTo>
                  <a:pt x="2062475" y="68864"/>
                </a:lnTo>
                <a:lnTo>
                  <a:pt x="2113189" y="82799"/>
                </a:lnTo>
                <a:lnTo>
                  <a:pt x="2162959" y="97912"/>
                </a:lnTo>
                <a:lnTo>
                  <a:pt x="2211746" y="114176"/>
                </a:lnTo>
                <a:lnTo>
                  <a:pt x="2259512" y="131565"/>
                </a:lnTo>
                <a:lnTo>
                  <a:pt x="2306216" y="150052"/>
                </a:lnTo>
                <a:lnTo>
                  <a:pt x="2351820" y="169613"/>
                </a:lnTo>
                <a:lnTo>
                  <a:pt x="2396285" y="190221"/>
                </a:lnTo>
                <a:lnTo>
                  <a:pt x="2439572" y="211850"/>
                </a:lnTo>
                <a:lnTo>
                  <a:pt x="2481640" y="234473"/>
                </a:lnTo>
                <a:lnTo>
                  <a:pt x="2522452" y="258064"/>
                </a:lnTo>
                <a:lnTo>
                  <a:pt x="2561967" y="282599"/>
                </a:lnTo>
                <a:lnTo>
                  <a:pt x="2600148" y="308049"/>
                </a:lnTo>
                <a:lnTo>
                  <a:pt x="2636954" y="334390"/>
                </a:lnTo>
                <a:lnTo>
                  <a:pt x="2672346" y="361595"/>
                </a:lnTo>
                <a:lnTo>
                  <a:pt x="2706286" y="389639"/>
                </a:lnTo>
                <a:lnTo>
                  <a:pt x="2738733" y="418494"/>
                </a:lnTo>
                <a:lnTo>
                  <a:pt x="2769650" y="448135"/>
                </a:lnTo>
                <a:lnTo>
                  <a:pt x="2798996" y="478536"/>
                </a:lnTo>
                <a:lnTo>
                  <a:pt x="2826733" y="509671"/>
                </a:lnTo>
                <a:lnTo>
                  <a:pt x="2852821" y="541514"/>
                </a:lnTo>
                <a:lnTo>
                  <a:pt x="2877222" y="574038"/>
                </a:lnTo>
                <a:lnTo>
                  <a:pt x="2899895" y="607218"/>
                </a:lnTo>
                <a:lnTo>
                  <a:pt x="2920803" y="641027"/>
                </a:lnTo>
                <a:lnTo>
                  <a:pt x="2939905" y="675440"/>
                </a:lnTo>
                <a:lnTo>
                  <a:pt x="2957163" y="710429"/>
                </a:lnTo>
                <a:lnTo>
                  <a:pt x="2972537" y="745970"/>
                </a:lnTo>
                <a:lnTo>
                  <a:pt x="2985988" y="782036"/>
                </a:lnTo>
                <a:lnTo>
                  <a:pt x="2997477" y="818601"/>
                </a:lnTo>
                <a:lnTo>
                  <a:pt x="3006965" y="855639"/>
                </a:lnTo>
                <a:lnTo>
                  <a:pt x="3014413" y="893124"/>
                </a:lnTo>
                <a:lnTo>
                  <a:pt x="3019782" y="931030"/>
                </a:lnTo>
                <a:lnTo>
                  <a:pt x="3023032" y="969330"/>
                </a:lnTo>
                <a:lnTo>
                  <a:pt x="3024124" y="1007999"/>
                </a:lnTo>
                <a:lnTo>
                  <a:pt x="3023032" y="1046667"/>
                </a:lnTo>
                <a:lnTo>
                  <a:pt x="3019782" y="1084968"/>
                </a:lnTo>
                <a:lnTo>
                  <a:pt x="3014413" y="1122875"/>
                </a:lnTo>
                <a:lnTo>
                  <a:pt x="3006965" y="1160361"/>
                </a:lnTo>
                <a:lnTo>
                  <a:pt x="2997477" y="1197400"/>
                </a:lnTo>
                <a:lnTo>
                  <a:pt x="2985988" y="1233967"/>
                </a:lnTo>
                <a:lnTo>
                  <a:pt x="2972537" y="1270036"/>
                </a:lnTo>
                <a:lnTo>
                  <a:pt x="2957163" y="1305579"/>
                </a:lnTo>
                <a:lnTo>
                  <a:pt x="2939905" y="1340572"/>
                </a:lnTo>
                <a:lnTo>
                  <a:pt x="2920803" y="1374987"/>
                </a:lnTo>
                <a:lnTo>
                  <a:pt x="2899895" y="1408800"/>
                </a:lnTo>
                <a:lnTo>
                  <a:pt x="2877222" y="1441983"/>
                </a:lnTo>
                <a:lnTo>
                  <a:pt x="2852821" y="1474511"/>
                </a:lnTo>
                <a:lnTo>
                  <a:pt x="2826733" y="1506357"/>
                </a:lnTo>
                <a:lnTo>
                  <a:pt x="2798996" y="1537496"/>
                </a:lnTo>
                <a:lnTo>
                  <a:pt x="2769650" y="1567902"/>
                </a:lnTo>
                <a:lnTo>
                  <a:pt x="2738733" y="1597547"/>
                </a:lnTo>
                <a:lnTo>
                  <a:pt x="2706286" y="1626407"/>
                </a:lnTo>
                <a:lnTo>
                  <a:pt x="2672346" y="1654454"/>
                </a:lnTo>
                <a:lnTo>
                  <a:pt x="2636954" y="1681664"/>
                </a:lnTo>
                <a:lnTo>
                  <a:pt x="2600148" y="1708009"/>
                </a:lnTo>
                <a:lnTo>
                  <a:pt x="2561967" y="1733464"/>
                </a:lnTo>
                <a:lnTo>
                  <a:pt x="2522452" y="1758003"/>
                </a:lnTo>
                <a:lnTo>
                  <a:pt x="2481640" y="1781599"/>
                </a:lnTo>
                <a:lnTo>
                  <a:pt x="2439572" y="1804226"/>
                </a:lnTo>
                <a:lnTo>
                  <a:pt x="2396285" y="1825859"/>
                </a:lnTo>
                <a:lnTo>
                  <a:pt x="2351820" y="1846471"/>
                </a:lnTo>
                <a:lnTo>
                  <a:pt x="2306216" y="1866036"/>
                </a:lnTo>
                <a:lnTo>
                  <a:pt x="2259512" y="1884528"/>
                </a:lnTo>
                <a:lnTo>
                  <a:pt x="2211746" y="1901921"/>
                </a:lnTo>
                <a:lnTo>
                  <a:pt x="2162959" y="1918188"/>
                </a:lnTo>
                <a:lnTo>
                  <a:pt x="2113189" y="1933304"/>
                </a:lnTo>
                <a:lnTo>
                  <a:pt x="2062475" y="1947243"/>
                </a:lnTo>
                <a:lnTo>
                  <a:pt x="2010857" y="1959978"/>
                </a:lnTo>
                <a:lnTo>
                  <a:pt x="1958374" y="1971483"/>
                </a:lnTo>
                <a:lnTo>
                  <a:pt x="1905065" y="1981733"/>
                </a:lnTo>
                <a:lnTo>
                  <a:pt x="1850969" y="1990701"/>
                </a:lnTo>
                <a:lnTo>
                  <a:pt x="1796125" y="1998360"/>
                </a:lnTo>
                <a:lnTo>
                  <a:pt x="1740573" y="2004686"/>
                </a:lnTo>
                <a:lnTo>
                  <a:pt x="1684351" y="2009651"/>
                </a:lnTo>
                <a:lnTo>
                  <a:pt x="1627499" y="2013230"/>
                </a:lnTo>
                <a:lnTo>
                  <a:pt x="1570056" y="2015397"/>
                </a:lnTo>
                <a:lnTo>
                  <a:pt x="1512062" y="2016125"/>
                </a:lnTo>
                <a:lnTo>
                  <a:pt x="1454058" y="2015397"/>
                </a:lnTo>
                <a:lnTo>
                  <a:pt x="1396608" y="2013230"/>
                </a:lnTo>
                <a:lnTo>
                  <a:pt x="1339749" y="2009651"/>
                </a:lnTo>
                <a:lnTo>
                  <a:pt x="1283521" y="2004686"/>
                </a:lnTo>
                <a:lnTo>
                  <a:pt x="1227964" y="1998360"/>
                </a:lnTo>
                <a:lnTo>
                  <a:pt x="1173115" y="1990701"/>
                </a:lnTo>
                <a:lnTo>
                  <a:pt x="1119015" y="1981733"/>
                </a:lnTo>
                <a:lnTo>
                  <a:pt x="1065702" y="1971483"/>
                </a:lnTo>
                <a:lnTo>
                  <a:pt x="1013216" y="1959978"/>
                </a:lnTo>
                <a:lnTo>
                  <a:pt x="961596" y="1947243"/>
                </a:lnTo>
                <a:lnTo>
                  <a:pt x="910880" y="1933304"/>
                </a:lnTo>
                <a:lnTo>
                  <a:pt x="861109" y="1918188"/>
                </a:lnTo>
                <a:lnTo>
                  <a:pt x="812321" y="1901921"/>
                </a:lnTo>
                <a:lnTo>
                  <a:pt x="764555" y="1884528"/>
                </a:lnTo>
                <a:lnTo>
                  <a:pt x="717850" y="1866036"/>
                </a:lnTo>
                <a:lnTo>
                  <a:pt x="672247" y="1846471"/>
                </a:lnTo>
                <a:lnTo>
                  <a:pt x="627783" y="1825859"/>
                </a:lnTo>
                <a:lnTo>
                  <a:pt x="584497" y="1804226"/>
                </a:lnTo>
                <a:lnTo>
                  <a:pt x="542430" y="1781599"/>
                </a:lnTo>
                <a:lnTo>
                  <a:pt x="501621" y="1758003"/>
                </a:lnTo>
                <a:lnTo>
                  <a:pt x="462107" y="1733464"/>
                </a:lnTo>
                <a:lnTo>
                  <a:pt x="423929" y="1708009"/>
                </a:lnTo>
                <a:lnTo>
                  <a:pt x="387125" y="1681664"/>
                </a:lnTo>
                <a:lnTo>
                  <a:pt x="351736" y="1654454"/>
                </a:lnTo>
                <a:lnTo>
                  <a:pt x="317799" y="1626407"/>
                </a:lnTo>
                <a:lnTo>
                  <a:pt x="285354" y="1597547"/>
                </a:lnTo>
                <a:lnTo>
                  <a:pt x="254440" y="1567902"/>
                </a:lnTo>
                <a:lnTo>
                  <a:pt x="225097" y="1537496"/>
                </a:lnTo>
                <a:lnTo>
                  <a:pt x="197363" y="1506357"/>
                </a:lnTo>
                <a:lnTo>
                  <a:pt x="171278" y="1474511"/>
                </a:lnTo>
                <a:lnTo>
                  <a:pt x="146880" y="1441983"/>
                </a:lnTo>
                <a:lnTo>
                  <a:pt x="124209" y="1408800"/>
                </a:lnTo>
                <a:lnTo>
                  <a:pt x="103305" y="1374987"/>
                </a:lnTo>
                <a:lnTo>
                  <a:pt x="84205" y="1340572"/>
                </a:lnTo>
                <a:lnTo>
                  <a:pt x="66950" y="1305579"/>
                </a:lnTo>
                <a:lnTo>
                  <a:pt x="51578" y="1270036"/>
                </a:lnTo>
                <a:lnTo>
                  <a:pt x="38129" y="1233967"/>
                </a:lnTo>
                <a:lnTo>
                  <a:pt x="26641" y="1197400"/>
                </a:lnTo>
                <a:lnTo>
                  <a:pt x="17155" y="1160361"/>
                </a:lnTo>
                <a:lnTo>
                  <a:pt x="9708" y="1122875"/>
                </a:lnTo>
                <a:lnTo>
                  <a:pt x="4340" y="1084968"/>
                </a:lnTo>
                <a:lnTo>
                  <a:pt x="1091" y="1046667"/>
                </a:lnTo>
                <a:lnTo>
                  <a:pt x="0" y="1007999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038602" y="4306548"/>
            <a:ext cx="2694178" cy="26167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876935" marR="5080" indent="-864869" algn="ctr">
              <a:lnSpc>
                <a:spcPts val="1730"/>
              </a:lnSpc>
              <a:spcBef>
                <a:spcPts val="310"/>
              </a:spcBef>
            </a:pPr>
            <a:r>
              <a:rPr lang="ru-RU" sz="2000" b="1" spc="-5" dirty="0" smtClean="0">
                <a:solidFill>
                  <a:srgbClr val="FFFFFF"/>
                </a:solidFill>
                <a:latin typeface="Arial"/>
                <a:cs typeface="Arial"/>
              </a:rPr>
              <a:t>П</a:t>
            </a:r>
            <a:r>
              <a:rPr lang="ru-RU" sz="2000" b="1" spc="-30" dirty="0" smtClean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lang="ru-RU" sz="2000" b="1" spc="-10" dirty="0" smtClean="0">
                <a:solidFill>
                  <a:srgbClr val="FFFFFF"/>
                </a:solidFill>
                <a:latin typeface="Arial"/>
                <a:cs typeface="Arial"/>
              </a:rPr>
              <a:t>зиц</a:t>
            </a:r>
            <a:r>
              <a:rPr lang="ru-RU" sz="2000" b="1" spc="-5" dirty="0" smtClean="0">
                <a:solidFill>
                  <a:srgbClr val="FFFFFF"/>
                </a:solidFill>
                <a:latin typeface="Arial"/>
                <a:cs typeface="Arial"/>
              </a:rPr>
              <a:t>ио</a:t>
            </a:r>
            <a:r>
              <a:rPr lang="ru-RU" sz="2000" b="1" spc="-15" dirty="0" smtClean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lang="ru-RU" sz="2000" b="1" spc="-5" dirty="0" smtClean="0">
                <a:solidFill>
                  <a:srgbClr val="FFFFFF"/>
                </a:solidFill>
                <a:latin typeface="Arial"/>
                <a:cs typeface="Arial"/>
              </a:rPr>
              <a:t>иро</a:t>
            </a:r>
            <a:r>
              <a:rPr lang="ru-RU" sz="2000" b="1" spc="-35" dirty="0" smtClean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lang="ru-RU" sz="2000" b="1" spc="-10" dirty="0" smtClean="0">
                <a:solidFill>
                  <a:srgbClr val="FFFFFF"/>
                </a:solidFill>
                <a:latin typeface="Arial"/>
                <a:cs typeface="Arial"/>
              </a:rPr>
              <a:t>ани</a:t>
            </a:r>
            <a:r>
              <a:rPr lang="ru-RU" sz="2000" b="1" spc="-5" dirty="0" smtClean="0">
                <a:solidFill>
                  <a:srgbClr val="FFFFFF"/>
                </a:solidFill>
                <a:latin typeface="Arial"/>
                <a:cs typeface="Arial"/>
              </a:rPr>
              <a:t>е</a:t>
            </a:r>
            <a:endParaRPr lang="ru-RU" sz="2000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979802" y="4941063"/>
            <a:ext cx="2735580" cy="1513205"/>
          </a:xfrm>
          <a:custGeom>
            <a:avLst/>
            <a:gdLst/>
            <a:ahLst/>
            <a:cxnLst/>
            <a:rect l="l" t="t" r="r" b="b"/>
            <a:pathLst>
              <a:path w="2735579" h="1513204">
                <a:moveTo>
                  <a:pt x="2483104" y="0"/>
                </a:moveTo>
                <a:lnTo>
                  <a:pt x="252222" y="0"/>
                </a:lnTo>
                <a:lnTo>
                  <a:pt x="206879" y="4062"/>
                </a:lnTo>
                <a:lnTo>
                  <a:pt x="164205" y="15775"/>
                </a:lnTo>
                <a:lnTo>
                  <a:pt x="124911" y="34426"/>
                </a:lnTo>
                <a:lnTo>
                  <a:pt x="89710" y="59301"/>
                </a:lnTo>
                <a:lnTo>
                  <a:pt x="59312" y="89688"/>
                </a:lnTo>
                <a:lnTo>
                  <a:pt x="34431" y="124873"/>
                </a:lnTo>
                <a:lnTo>
                  <a:pt x="15777" y="164145"/>
                </a:lnTo>
                <a:lnTo>
                  <a:pt x="4062" y="206790"/>
                </a:lnTo>
                <a:lnTo>
                  <a:pt x="0" y="252094"/>
                </a:lnTo>
                <a:lnTo>
                  <a:pt x="0" y="1260690"/>
                </a:lnTo>
                <a:lnTo>
                  <a:pt x="4062" y="1306014"/>
                </a:lnTo>
                <a:lnTo>
                  <a:pt x="15777" y="1348674"/>
                </a:lnTo>
                <a:lnTo>
                  <a:pt x="34431" y="1387956"/>
                </a:lnTo>
                <a:lnTo>
                  <a:pt x="59312" y="1423150"/>
                </a:lnTo>
                <a:lnTo>
                  <a:pt x="89710" y="1453542"/>
                </a:lnTo>
                <a:lnTo>
                  <a:pt x="124911" y="1478420"/>
                </a:lnTo>
                <a:lnTo>
                  <a:pt x="164205" y="1497072"/>
                </a:lnTo>
                <a:lnTo>
                  <a:pt x="206879" y="1508786"/>
                </a:lnTo>
                <a:lnTo>
                  <a:pt x="252222" y="1512849"/>
                </a:lnTo>
                <a:lnTo>
                  <a:pt x="2483104" y="1512849"/>
                </a:lnTo>
                <a:lnTo>
                  <a:pt x="2528446" y="1508786"/>
                </a:lnTo>
                <a:lnTo>
                  <a:pt x="2571120" y="1497072"/>
                </a:lnTo>
                <a:lnTo>
                  <a:pt x="2610414" y="1478420"/>
                </a:lnTo>
                <a:lnTo>
                  <a:pt x="2645615" y="1453542"/>
                </a:lnTo>
                <a:lnTo>
                  <a:pt x="2676013" y="1423150"/>
                </a:lnTo>
                <a:lnTo>
                  <a:pt x="2700894" y="1387956"/>
                </a:lnTo>
                <a:lnTo>
                  <a:pt x="2719548" y="1348674"/>
                </a:lnTo>
                <a:lnTo>
                  <a:pt x="2731263" y="1306014"/>
                </a:lnTo>
                <a:lnTo>
                  <a:pt x="2735326" y="1260690"/>
                </a:lnTo>
                <a:lnTo>
                  <a:pt x="2735326" y="252094"/>
                </a:lnTo>
                <a:lnTo>
                  <a:pt x="2731263" y="206790"/>
                </a:lnTo>
                <a:lnTo>
                  <a:pt x="2719548" y="164145"/>
                </a:lnTo>
                <a:lnTo>
                  <a:pt x="2700894" y="124873"/>
                </a:lnTo>
                <a:lnTo>
                  <a:pt x="2676013" y="89688"/>
                </a:lnTo>
                <a:lnTo>
                  <a:pt x="2645615" y="59301"/>
                </a:lnTo>
                <a:lnTo>
                  <a:pt x="2610414" y="34426"/>
                </a:lnTo>
                <a:lnTo>
                  <a:pt x="2571120" y="15775"/>
                </a:lnTo>
                <a:lnTo>
                  <a:pt x="2528446" y="4062"/>
                </a:lnTo>
                <a:lnTo>
                  <a:pt x="2483104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79802" y="4941063"/>
            <a:ext cx="2735580" cy="1513205"/>
          </a:xfrm>
          <a:custGeom>
            <a:avLst/>
            <a:gdLst/>
            <a:ahLst/>
            <a:cxnLst/>
            <a:rect l="l" t="t" r="r" b="b"/>
            <a:pathLst>
              <a:path w="2735579" h="1513204">
                <a:moveTo>
                  <a:pt x="0" y="252094"/>
                </a:moveTo>
                <a:lnTo>
                  <a:pt x="4062" y="206790"/>
                </a:lnTo>
                <a:lnTo>
                  <a:pt x="15777" y="164145"/>
                </a:lnTo>
                <a:lnTo>
                  <a:pt x="34431" y="124873"/>
                </a:lnTo>
                <a:lnTo>
                  <a:pt x="59312" y="89688"/>
                </a:lnTo>
                <a:lnTo>
                  <a:pt x="89710" y="59301"/>
                </a:lnTo>
                <a:lnTo>
                  <a:pt x="124911" y="34426"/>
                </a:lnTo>
                <a:lnTo>
                  <a:pt x="164205" y="15775"/>
                </a:lnTo>
                <a:lnTo>
                  <a:pt x="206879" y="4062"/>
                </a:lnTo>
                <a:lnTo>
                  <a:pt x="252222" y="0"/>
                </a:lnTo>
                <a:lnTo>
                  <a:pt x="2483104" y="0"/>
                </a:lnTo>
                <a:lnTo>
                  <a:pt x="2528446" y="4062"/>
                </a:lnTo>
                <a:lnTo>
                  <a:pt x="2571120" y="15775"/>
                </a:lnTo>
                <a:lnTo>
                  <a:pt x="2610414" y="34426"/>
                </a:lnTo>
                <a:lnTo>
                  <a:pt x="2645615" y="59301"/>
                </a:lnTo>
                <a:lnTo>
                  <a:pt x="2676013" y="89688"/>
                </a:lnTo>
                <a:lnTo>
                  <a:pt x="2700894" y="124873"/>
                </a:lnTo>
                <a:lnTo>
                  <a:pt x="2719548" y="164145"/>
                </a:lnTo>
                <a:lnTo>
                  <a:pt x="2731263" y="206790"/>
                </a:lnTo>
                <a:lnTo>
                  <a:pt x="2735326" y="252094"/>
                </a:lnTo>
                <a:lnTo>
                  <a:pt x="2735326" y="1260690"/>
                </a:lnTo>
                <a:lnTo>
                  <a:pt x="2731263" y="1306014"/>
                </a:lnTo>
                <a:lnTo>
                  <a:pt x="2719548" y="1348674"/>
                </a:lnTo>
                <a:lnTo>
                  <a:pt x="2700894" y="1387956"/>
                </a:lnTo>
                <a:lnTo>
                  <a:pt x="2676013" y="1423150"/>
                </a:lnTo>
                <a:lnTo>
                  <a:pt x="2645615" y="1453542"/>
                </a:lnTo>
                <a:lnTo>
                  <a:pt x="2610414" y="1478420"/>
                </a:lnTo>
                <a:lnTo>
                  <a:pt x="2571120" y="1497072"/>
                </a:lnTo>
                <a:lnTo>
                  <a:pt x="2528446" y="1508786"/>
                </a:lnTo>
                <a:lnTo>
                  <a:pt x="2483104" y="1512849"/>
                </a:lnTo>
                <a:lnTo>
                  <a:pt x="252222" y="1512849"/>
                </a:lnTo>
                <a:lnTo>
                  <a:pt x="206879" y="1508786"/>
                </a:lnTo>
                <a:lnTo>
                  <a:pt x="164205" y="1497072"/>
                </a:lnTo>
                <a:lnTo>
                  <a:pt x="124911" y="1478420"/>
                </a:lnTo>
                <a:lnTo>
                  <a:pt x="89710" y="1453542"/>
                </a:lnTo>
                <a:lnTo>
                  <a:pt x="59312" y="1423150"/>
                </a:lnTo>
                <a:lnTo>
                  <a:pt x="34431" y="1387956"/>
                </a:lnTo>
                <a:lnTo>
                  <a:pt x="15777" y="1348674"/>
                </a:lnTo>
                <a:lnTo>
                  <a:pt x="4062" y="1306014"/>
                </a:lnTo>
                <a:lnTo>
                  <a:pt x="0" y="1260690"/>
                </a:lnTo>
                <a:lnTo>
                  <a:pt x="0" y="252094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336039" y="5218302"/>
            <a:ext cx="2023745" cy="927100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065" marR="5080" algn="ctr">
              <a:lnSpc>
                <a:spcPts val="1730"/>
              </a:lnSpc>
              <a:spcBef>
                <a:spcPts val="310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Ключевые</a:t>
            </a:r>
            <a:r>
              <a:rPr sz="1600" b="1" spc="-7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отличия,  обеспечивающие  конкурентные  преимущества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867654" y="5014086"/>
            <a:ext cx="2736850" cy="1511300"/>
          </a:xfrm>
          <a:custGeom>
            <a:avLst/>
            <a:gdLst/>
            <a:ahLst/>
            <a:cxnLst/>
            <a:rect l="l" t="t" r="r" b="b"/>
            <a:pathLst>
              <a:path w="2736850" h="1511300">
                <a:moveTo>
                  <a:pt x="2484881" y="0"/>
                </a:moveTo>
                <a:lnTo>
                  <a:pt x="251841" y="0"/>
                </a:lnTo>
                <a:lnTo>
                  <a:pt x="206578" y="4058"/>
                </a:lnTo>
                <a:lnTo>
                  <a:pt x="163974" y="15758"/>
                </a:lnTo>
                <a:lnTo>
                  <a:pt x="124742" y="34388"/>
                </a:lnTo>
                <a:lnTo>
                  <a:pt x="89592" y="59237"/>
                </a:lnTo>
                <a:lnTo>
                  <a:pt x="59237" y="89592"/>
                </a:lnTo>
                <a:lnTo>
                  <a:pt x="34388" y="124742"/>
                </a:lnTo>
                <a:lnTo>
                  <a:pt x="15758" y="163974"/>
                </a:lnTo>
                <a:lnTo>
                  <a:pt x="4058" y="206578"/>
                </a:lnTo>
                <a:lnTo>
                  <a:pt x="0" y="251840"/>
                </a:lnTo>
                <a:lnTo>
                  <a:pt x="0" y="1259370"/>
                </a:lnTo>
                <a:lnTo>
                  <a:pt x="4058" y="1304647"/>
                </a:lnTo>
                <a:lnTo>
                  <a:pt x="15758" y="1347263"/>
                </a:lnTo>
                <a:lnTo>
                  <a:pt x="34388" y="1386504"/>
                </a:lnTo>
                <a:lnTo>
                  <a:pt x="59237" y="1421660"/>
                </a:lnTo>
                <a:lnTo>
                  <a:pt x="89592" y="1452020"/>
                </a:lnTo>
                <a:lnTo>
                  <a:pt x="124742" y="1476871"/>
                </a:lnTo>
                <a:lnTo>
                  <a:pt x="163974" y="1495502"/>
                </a:lnTo>
                <a:lnTo>
                  <a:pt x="206578" y="1507203"/>
                </a:lnTo>
                <a:lnTo>
                  <a:pt x="251841" y="1511261"/>
                </a:lnTo>
                <a:lnTo>
                  <a:pt x="2484881" y="1511261"/>
                </a:lnTo>
                <a:lnTo>
                  <a:pt x="2530182" y="1507203"/>
                </a:lnTo>
                <a:lnTo>
                  <a:pt x="2572815" y="1495502"/>
                </a:lnTo>
                <a:lnTo>
                  <a:pt x="2612070" y="1476871"/>
                </a:lnTo>
                <a:lnTo>
                  <a:pt x="2647235" y="1452020"/>
                </a:lnTo>
                <a:lnTo>
                  <a:pt x="2677601" y="1421660"/>
                </a:lnTo>
                <a:lnTo>
                  <a:pt x="2702456" y="1386504"/>
                </a:lnTo>
                <a:lnTo>
                  <a:pt x="2721090" y="1347263"/>
                </a:lnTo>
                <a:lnTo>
                  <a:pt x="2732791" y="1304647"/>
                </a:lnTo>
                <a:lnTo>
                  <a:pt x="2736850" y="1259370"/>
                </a:lnTo>
                <a:lnTo>
                  <a:pt x="2736850" y="251840"/>
                </a:lnTo>
                <a:lnTo>
                  <a:pt x="2732791" y="206578"/>
                </a:lnTo>
                <a:lnTo>
                  <a:pt x="2721090" y="163974"/>
                </a:lnTo>
                <a:lnTo>
                  <a:pt x="2702456" y="124742"/>
                </a:lnTo>
                <a:lnTo>
                  <a:pt x="2677601" y="89592"/>
                </a:lnTo>
                <a:lnTo>
                  <a:pt x="2647235" y="59237"/>
                </a:lnTo>
                <a:lnTo>
                  <a:pt x="2612070" y="34388"/>
                </a:lnTo>
                <a:lnTo>
                  <a:pt x="2572815" y="15758"/>
                </a:lnTo>
                <a:lnTo>
                  <a:pt x="2530182" y="4058"/>
                </a:lnTo>
                <a:lnTo>
                  <a:pt x="2484881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867654" y="5014086"/>
            <a:ext cx="2736850" cy="1511300"/>
          </a:xfrm>
          <a:custGeom>
            <a:avLst/>
            <a:gdLst/>
            <a:ahLst/>
            <a:cxnLst/>
            <a:rect l="l" t="t" r="r" b="b"/>
            <a:pathLst>
              <a:path w="2736850" h="1511300">
                <a:moveTo>
                  <a:pt x="0" y="251840"/>
                </a:moveTo>
                <a:lnTo>
                  <a:pt x="4058" y="206578"/>
                </a:lnTo>
                <a:lnTo>
                  <a:pt x="15758" y="163974"/>
                </a:lnTo>
                <a:lnTo>
                  <a:pt x="34388" y="124742"/>
                </a:lnTo>
                <a:lnTo>
                  <a:pt x="59237" y="89592"/>
                </a:lnTo>
                <a:lnTo>
                  <a:pt x="89592" y="59237"/>
                </a:lnTo>
                <a:lnTo>
                  <a:pt x="124742" y="34388"/>
                </a:lnTo>
                <a:lnTo>
                  <a:pt x="163974" y="15758"/>
                </a:lnTo>
                <a:lnTo>
                  <a:pt x="206578" y="4058"/>
                </a:lnTo>
                <a:lnTo>
                  <a:pt x="251841" y="0"/>
                </a:lnTo>
                <a:lnTo>
                  <a:pt x="2484881" y="0"/>
                </a:lnTo>
                <a:lnTo>
                  <a:pt x="2530182" y="4058"/>
                </a:lnTo>
                <a:lnTo>
                  <a:pt x="2572815" y="15758"/>
                </a:lnTo>
                <a:lnTo>
                  <a:pt x="2612070" y="34388"/>
                </a:lnTo>
                <a:lnTo>
                  <a:pt x="2647235" y="59237"/>
                </a:lnTo>
                <a:lnTo>
                  <a:pt x="2677601" y="89592"/>
                </a:lnTo>
                <a:lnTo>
                  <a:pt x="2702456" y="124742"/>
                </a:lnTo>
                <a:lnTo>
                  <a:pt x="2721090" y="163974"/>
                </a:lnTo>
                <a:lnTo>
                  <a:pt x="2732791" y="206578"/>
                </a:lnTo>
                <a:lnTo>
                  <a:pt x="2736850" y="251840"/>
                </a:lnTo>
                <a:lnTo>
                  <a:pt x="2736850" y="1259370"/>
                </a:lnTo>
                <a:lnTo>
                  <a:pt x="2732791" y="1304647"/>
                </a:lnTo>
                <a:lnTo>
                  <a:pt x="2721090" y="1347263"/>
                </a:lnTo>
                <a:lnTo>
                  <a:pt x="2702456" y="1386504"/>
                </a:lnTo>
                <a:lnTo>
                  <a:pt x="2677601" y="1421660"/>
                </a:lnTo>
                <a:lnTo>
                  <a:pt x="2647235" y="1452020"/>
                </a:lnTo>
                <a:lnTo>
                  <a:pt x="2612070" y="1476871"/>
                </a:lnTo>
                <a:lnTo>
                  <a:pt x="2572815" y="1495502"/>
                </a:lnTo>
                <a:lnTo>
                  <a:pt x="2530182" y="1507203"/>
                </a:lnTo>
                <a:lnTo>
                  <a:pt x="2484881" y="1511261"/>
                </a:lnTo>
                <a:lnTo>
                  <a:pt x="251841" y="1511261"/>
                </a:lnTo>
                <a:lnTo>
                  <a:pt x="206578" y="1507203"/>
                </a:lnTo>
                <a:lnTo>
                  <a:pt x="163974" y="1495502"/>
                </a:lnTo>
                <a:lnTo>
                  <a:pt x="124742" y="1476871"/>
                </a:lnTo>
                <a:lnTo>
                  <a:pt x="89592" y="1452020"/>
                </a:lnTo>
                <a:lnTo>
                  <a:pt x="59237" y="1421660"/>
                </a:lnTo>
                <a:lnTo>
                  <a:pt x="34388" y="1386504"/>
                </a:lnTo>
                <a:lnTo>
                  <a:pt x="15758" y="1347263"/>
                </a:lnTo>
                <a:lnTo>
                  <a:pt x="4058" y="1304647"/>
                </a:lnTo>
                <a:lnTo>
                  <a:pt x="0" y="1259370"/>
                </a:lnTo>
                <a:lnTo>
                  <a:pt x="0" y="251840"/>
                </a:lnTo>
                <a:close/>
              </a:path>
            </a:pathLst>
          </a:custGeom>
          <a:ln w="952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049137" y="5350867"/>
            <a:ext cx="2374900" cy="781685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0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Продукты.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065" marR="5080" algn="ctr">
              <a:lnSpc>
                <a:spcPts val="1730"/>
              </a:lnSpc>
              <a:spcBef>
                <a:spcPts val="409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Определение</a:t>
            </a:r>
            <a:r>
              <a:rPr sz="1600" b="1" spc="-6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ценности  для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целевого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сегмента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364354" y="2421635"/>
            <a:ext cx="2736850" cy="1511300"/>
          </a:xfrm>
          <a:custGeom>
            <a:avLst/>
            <a:gdLst/>
            <a:ahLst/>
            <a:cxnLst/>
            <a:rect l="l" t="t" r="r" b="b"/>
            <a:pathLst>
              <a:path w="2736850" h="1511300">
                <a:moveTo>
                  <a:pt x="2485008" y="0"/>
                </a:moveTo>
                <a:lnTo>
                  <a:pt x="251841" y="0"/>
                </a:lnTo>
                <a:lnTo>
                  <a:pt x="206578" y="4058"/>
                </a:lnTo>
                <a:lnTo>
                  <a:pt x="163974" y="15759"/>
                </a:lnTo>
                <a:lnTo>
                  <a:pt x="124742" y="34393"/>
                </a:lnTo>
                <a:lnTo>
                  <a:pt x="89592" y="59248"/>
                </a:lnTo>
                <a:lnTo>
                  <a:pt x="59237" y="89614"/>
                </a:lnTo>
                <a:lnTo>
                  <a:pt x="34388" y="124779"/>
                </a:lnTo>
                <a:lnTo>
                  <a:pt x="15758" y="164034"/>
                </a:lnTo>
                <a:lnTo>
                  <a:pt x="4058" y="206667"/>
                </a:lnTo>
                <a:lnTo>
                  <a:pt x="0" y="251967"/>
                </a:lnTo>
                <a:lnTo>
                  <a:pt x="0" y="1259458"/>
                </a:lnTo>
                <a:lnTo>
                  <a:pt x="4058" y="1304721"/>
                </a:lnTo>
                <a:lnTo>
                  <a:pt x="15758" y="1347325"/>
                </a:lnTo>
                <a:lnTo>
                  <a:pt x="34388" y="1386557"/>
                </a:lnTo>
                <a:lnTo>
                  <a:pt x="59237" y="1421707"/>
                </a:lnTo>
                <a:lnTo>
                  <a:pt x="89592" y="1452062"/>
                </a:lnTo>
                <a:lnTo>
                  <a:pt x="124742" y="1476911"/>
                </a:lnTo>
                <a:lnTo>
                  <a:pt x="163974" y="1495541"/>
                </a:lnTo>
                <a:lnTo>
                  <a:pt x="206578" y="1507241"/>
                </a:lnTo>
                <a:lnTo>
                  <a:pt x="251841" y="1511300"/>
                </a:lnTo>
                <a:lnTo>
                  <a:pt x="2485008" y="1511300"/>
                </a:lnTo>
                <a:lnTo>
                  <a:pt x="2530271" y="1507241"/>
                </a:lnTo>
                <a:lnTo>
                  <a:pt x="2572875" y="1495541"/>
                </a:lnTo>
                <a:lnTo>
                  <a:pt x="2612107" y="1476911"/>
                </a:lnTo>
                <a:lnTo>
                  <a:pt x="2647257" y="1452062"/>
                </a:lnTo>
                <a:lnTo>
                  <a:pt x="2677612" y="1421707"/>
                </a:lnTo>
                <a:lnTo>
                  <a:pt x="2702461" y="1386557"/>
                </a:lnTo>
                <a:lnTo>
                  <a:pt x="2721091" y="1347325"/>
                </a:lnTo>
                <a:lnTo>
                  <a:pt x="2732791" y="1304721"/>
                </a:lnTo>
                <a:lnTo>
                  <a:pt x="2736850" y="1259458"/>
                </a:lnTo>
                <a:lnTo>
                  <a:pt x="2736850" y="251967"/>
                </a:lnTo>
                <a:lnTo>
                  <a:pt x="2732791" y="206667"/>
                </a:lnTo>
                <a:lnTo>
                  <a:pt x="2721091" y="164034"/>
                </a:lnTo>
                <a:lnTo>
                  <a:pt x="2702461" y="124779"/>
                </a:lnTo>
                <a:lnTo>
                  <a:pt x="2677612" y="89614"/>
                </a:lnTo>
                <a:lnTo>
                  <a:pt x="2647257" y="59248"/>
                </a:lnTo>
                <a:lnTo>
                  <a:pt x="2612107" y="34393"/>
                </a:lnTo>
                <a:lnTo>
                  <a:pt x="2572875" y="15759"/>
                </a:lnTo>
                <a:lnTo>
                  <a:pt x="2530271" y="4058"/>
                </a:lnTo>
                <a:lnTo>
                  <a:pt x="2485008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364354" y="2421635"/>
            <a:ext cx="2736850" cy="1511300"/>
          </a:xfrm>
          <a:custGeom>
            <a:avLst/>
            <a:gdLst/>
            <a:ahLst/>
            <a:cxnLst/>
            <a:rect l="l" t="t" r="r" b="b"/>
            <a:pathLst>
              <a:path w="2736850" h="1511300">
                <a:moveTo>
                  <a:pt x="0" y="251967"/>
                </a:moveTo>
                <a:lnTo>
                  <a:pt x="4058" y="206667"/>
                </a:lnTo>
                <a:lnTo>
                  <a:pt x="15758" y="164034"/>
                </a:lnTo>
                <a:lnTo>
                  <a:pt x="34388" y="124779"/>
                </a:lnTo>
                <a:lnTo>
                  <a:pt x="59237" y="89614"/>
                </a:lnTo>
                <a:lnTo>
                  <a:pt x="89592" y="59248"/>
                </a:lnTo>
                <a:lnTo>
                  <a:pt x="124742" y="34393"/>
                </a:lnTo>
                <a:lnTo>
                  <a:pt x="163974" y="15759"/>
                </a:lnTo>
                <a:lnTo>
                  <a:pt x="206578" y="4058"/>
                </a:lnTo>
                <a:lnTo>
                  <a:pt x="251841" y="0"/>
                </a:lnTo>
                <a:lnTo>
                  <a:pt x="2485008" y="0"/>
                </a:lnTo>
                <a:lnTo>
                  <a:pt x="2530271" y="4058"/>
                </a:lnTo>
                <a:lnTo>
                  <a:pt x="2572875" y="15759"/>
                </a:lnTo>
                <a:lnTo>
                  <a:pt x="2612107" y="34393"/>
                </a:lnTo>
                <a:lnTo>
                  <a:pt x="2647257" y="59248"/>
                </a:lnTo>
                <a:lnTo>
                  <a:pt x="2677612" y="89614"/>
                </a:lnTo>
                <a:lnTo>
                  <a:pt x="2702461" y="124779"/>
                </a:lnTo>
                <a:lnTo>
                  <a:pt x="2721091" y="164034"/>
                </a:lnTo>
                <a:lnTo>
                  <a:pt x="2732791" y="206667"/>
                </a:lnTo>
                <a:lnTo>
                  <a:pt x="2736850" y="251967"/>
                </a:lnTo>
                <a:lnTo>
                  <a:pt x="2736850" y="1259458"/>
                </a:lnTo>
                <a:lnTo>
                  <a:pt x="2732791" y="1304721"/>
                </a:lnTo>
                <a:lnTo>
                  <a:pt x="2721091" y="1347325"/>
                </a:lnTo>
                <a:lnTo>
                  <a:pt x="2702461" y="1386557"/>
                </a:lnTo>
                <a:lnTo>
                  <a:pt x="2677612" y="1421707"/>
                </a:lnTo>
                <a:lnTo>
                  <a:pt x="2647257" y="1452062"/>
                </a:lnTo>
                <a:lnTo>
                  <a:pt x="2612107" y="1476911"/>
                </a:lnTo>
                <a:lnTo>
                  <a:pt x="2572875" y="1495541"/>
                </a:lnTo>
                <a:lnTo>
                  <a:pt x="2530271" y="1507241"/>
                </a:lnTo>
                <a:lnTo>
                  <a:pt x="2485008" y="1511300"/>
                </a:lnTo>
                <a:lnTo>
                  <a:pt x="251841" y="1511300"/>
                </a:lnTo>
                <a:lnTo>
                  <a:pt x="206578" y="1507241"/>
                </a:lnTo>
                <a:lnTo>
                  <a:pt x="163974" y="1495541"/>
                </a:lnTo>
                <a:lnTo>
                  <a:pt x="124742" y="1476911"/>
                </a:lnTo>
                <a:lnTo>
                  <a:pt x="89592" y="1452062"/>
                </a:lnTo>
                <a:lnTo>
                  <a:pt x="59237" y="1421707"/>
                </a:lnTo>
                <a:lnTo>
                  <a:pt x="34388" y="1386557"/>
                </a:lnTo>
                <a:lnTo>
                  <a:pt x="15758" y="1347325"/>
                </a:lnTo>
                <a:lnTo>
                  <a:pt x="4058" y="1304721"/>
                </a:lnTo>
                <a:lnTo>
                  <a:pt x="0" y="1259458"/>
                </a:lnTo>
                <a:lnTo>
                  <a:pt x="0" y="251967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688839" y="2757959"/>
            <a:ext cx="2089150" cy="781685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290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Клиенты.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065" marR="5080" algn="ctr">
              <a:lnSpc>
                <a:spcPts val="1730"/>
              </a:lnSpc>
              <a:spcBef>
                <a:spcPts val="409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Четкое</a:t>
            </a:r>
            <a:r>
              <a:rPr sz="1600" b="1" spc="-6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определение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целевого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 рынка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uz-Cyrl-UZ" sz="3600" dirty="0" smtClean="0">
                <a:solidFill>
                  <a:srgbClr val="0B375A"/>
                </a:solidFill>
              </a:rPr>
              <a:t>Стимулируйте позиционирование</a:t>
            </a:r>
            <a:endParaRPr lang="ru-RU" sz="3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9" grpId="0" animBg="1"/>
      <p:bldP spid="11" grpId="0"/>
      <p:bldP spid="12" grpId="0" animBg="1"/>
      <p:bldP spid="14" grpId="0"/>
      <p:bldP spid="15" grpId="0" animBg="1"/>
      <p:bldP spid="17" grpId="0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Овал 16"/>
          <p:cNvSpPr/>
          <p:nvPr/>
        </p:nvSpPr>
        <p:spPr>
          <a:xfrm>
            <a:off x="2195448" y="1605788"/>
            <a:ext cx="4648200" cy="441401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object 2"/>
          <p:cNvSpPr txBox="1"/>
          <p:nvPr/>
        </p:nvSpPr>
        <p:spPr>
          <a:xfrm>
            <a:off x="3374738" y="3527778"/>
            <a:ext cx="2274187" cy="5700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0" tIns="43815" rIns="0" bIns="0" rtlCol="0">
            <a:spAutoFit/>
          </a:bodyPr>
          <a:lstStyle/>
          <a:p>
            <a:pPr marL="282575" marR="5080" indent="-270510" algn="ctr">
              <a:lnSpc>
                <a:spcPts val="1939"/>
              </a:lnSpc>
              <a:spcBef>
                <a:spcPts val="345"/>
              </a:spcBef>
            </a:pP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2000" b="1" spc="-35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sz="2000" b="1" dirty="0" smtClean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lang="ru-RU" sz="2000" b="1" spc="-20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еги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ч</a:t>
            </a:r>
            <a:r>
              <a:rPr lang="ru-RU" sz="2000" b="1" spc="-30" dirty="0" smtClean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к</a:t>
            </a:r>
            <a:r>
              <a:rPr lang="ru-RU" sz="2000" b="1" dirty="0" smtClean="0">
                <a:solidFill>
                  <a:srgbClr val="002060"/>
                </a:solidFill>
                <a:latin typeface="Arial"/>
                <a:cs typeface="Arial"/>
              </a:rPr>
              <a:t>ие</a:t>
            </a:r>
          </a:p>
          <a:p>
            <a:pPr marL="282575" marR="5080" indent="-270510" algn="ctr">
              <a:lnSpc>
                <a:spcPts val="1939"/>
              </a:lnSpc>
              <a:spcBef>
                <a:spcPts val="345"/>
              </a:spcBef>
            </a:pP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намерения</a:t>
            </a:r>
            <a:endParaRPr lang="ru-RU" sz="20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3600" dirty="0" smtClean="0">
                <a:solidFill>
                  <a:srgbClr val="0B375A"/>
                </a:solidFill>
              </a:rPr>
              <a:t>Разработать организационную концепцию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14" name="object 6"/>
          <p:cNvSpPr/>
          <p:nvPr/>
        </p:nvSpPr>
        <p:spPr>
          <a:xfrm>
            <a:off x="3382455" y="1016094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6"/>
          <p:cNvSpPr/>
          <p:nvPr/>
        </p:nvSpPr>
        <p:spPr>
          <a:xfrm>
            <a:off x="3374739" y="5368734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6"/>
          <p:cNvSpPr/>
          <p:nvPr/>
        </p:nvSpPr>
        <p:spPr>
          <a:xfrm>
            <a:off x="6497956" y="4189348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6"/>
          <p:cNvSpPr/>
          <p:nvPr/>
        </p:nvSpPr>
        <p:spPr>
          <a:xfrm>
            <a:off x="6497956" y="2194525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6"/>
          <p:cNvSpPr/>
          <p:nvPr/>
        </p:nvSpPr>
        <p:spPr>
          <a:xfrm>
            <a:off x="251523" y="2194525"/>
            <a:ext cx="2312652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6"/>
          <p:cNvSpPr/>
          <p:nvPr/>
        </p:nvSpPr>
        <p:spPr>
          <a:xfrm>
            <a:off x="251523" y="4189348"/>
            <a:ext cx="2312652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849555" y="2405758"/>
            <a:ext cx="157099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Определить  с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ра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ег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ич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кие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ориентиры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57784" y="4401459"/>
            <a:ext cx="195453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1315" marR="35242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Выраб</a:t>
            </a:r>
            <a:r>
              <a:rPr sz="1600" b="1" spc="-50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ь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целевое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п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зиц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иро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ание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06419" y="5579967"/>
            <a:ext cx="182626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chemeClr val="bg1"/>
                </a:solidFill>
                <a:latin typeface="Arial"/>
                <a:cs typeface="Arial"/>
              </a:rPr>
              <a:t>Разработать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о</a:t>
            </a:r>
            <a:r>
              <a:rPr sz="1600" b="1" spc="-15" dirty="0">
                <a:solidFill>
                  <a:schemeClr val="bg1"/>
                </a:solidFill>
                <a:latin typeface="Arial"/>
                <a:cs typeface="Arial"/>
              </a:rPr>
              <a:t>р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гани</a:t>
            </a:r>
            <a:r>
              <a:rPr sz="1600" b="1" spc="-35" dirty="0">
                <a:solidFill>
                  <a:schemeClr val="bg1"/>
                </a:solidFill>
                <a:latin typeface="Arial"/>
                <a:cs typeface="Arial"/>
              </a:rPr>
              <a:t>з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ац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chemeClr val="bg1"/>
                </a:solidFill>
                <a:latin typeface="Arial"/>
                <a:cs typeface="Arial"/>
              </a:rPr>
              <a:t>н</a:t>
            </a:r>
            <a:r>
              <a:rPr sz="1600" b="1" dirty="0">
                <a:solidFill>
                  <a:schemeClr val="bg1"/>
                </a:solidFill>
                <a:latin typeface="Arial"/>
                <a:cs typeface="Arial"/>
              </a:rPr>
              <a:t>н</a:t>
            </a:r>
            <a:r>
              <a:rPr sz="1600" b="1" spc="-45" dirty="0">
                <a:solidFill>
                  <a:schemeClr val="bg1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ю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концепцию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6046" y="4400581"/>
            <a:ext cx="132207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Создать 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фи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анс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-4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ю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модель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5699" y="2283838"/>
            <a:ext cx="1802764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ть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главные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направления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изменений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3" name="object 6"/>
          <p:cNvSpPr/>
          <p:nvPr/>
        </p:nvSpPr>
        <p:spPr>
          <a:xfrm>
            <a:off x="381000" y="1024221"/>
            <a:ext cx="1046081" cy="861702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CC6600"/>
          </a:solidFill>
          <a:ln>
            <a:solidFill>
              <a:srgbClr val="002060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5700" y="1054928"/>
            <a:ext cx="7697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rgbClr val="002060"/>
                </a:solidFill>
              </a:rPr>
              <a:t>4</a:t>
            </a:r>
          </a:p>
        </p:txBody>
      </p:sp>
      <p:sp>
        <p:nvSpPr>
          <p:cNvPr id="22" name="object 5"/>
          <p:cNvSpPr txBox="1"/>
          <p:nvPr/>
        </p:nvSpPr>
        <p:spPr>
          <a:xfrm>
            <a:off x="3618167" y="1227327"/>
            <a:ext cx="1802764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ть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стратегические 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проблемы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49757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556" y="2721758"/>
            <a:ext cx="4705350" cy="4047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ject 5"/>
          <p:cNvSpPr/>
          <p:nvPr/>
        </p:nvSpPr>
        <p:spPr>
          <a:xfrm>
            <a:off x="251524" y="1447800"/>
            <a:ext cx="3710877" cy="1224280"/>
          </a:xfrm>
          <a:custGeom>
            <a:avLst/>
            <a:gdLst/>
            <a:ahLst/>
            <a:cxnLst/>
            <a:rect l="l" t="t" r="r" b="b"/>
            <a:pathLst>
              <a:path w="4032885" h="1224279">
                <a:moveTo>
                  <a:pt x="0" y="204088"/>
                </a:moveTo>
                <a:lnTo>
                  <a:pt x="5388" y="157274"/>
                </a:lnTo>
                <a:lnTo>
                  <a:pt x="20736" y="114309"/>
                </a:lnTo>
                <a:lnTo>
                  <a:pt x="44819" y="76416"/>
                </a:lnTo>
                <a:lnTo>
                  <a:pt x="76415" y="44816"/>
                </a:lnTo>
                <a:lnTo>
                  <a:pt x="114297" y="20733"/>
                </a:lnTo>
                <a:lnTo>
                  <a:pt x="157242" y="5386"/>
                </a:lnTo>
                <a:lnTo>
                  <a:pt x="204025" y="0"/>
                </a:lnTo>
                <a:lnTo>
                  <a:pt x="3828478" y="0"/>
                </a:lnTo>
                <a:lnTo>
                  <a:pt x="3875246" y="5386"/>
                </a:lnTo>
                <a:lnTo>
                  <a:pt x="3918177" y="20733"/>
                </a:lnTo>
                <a:lnTo>
                  <a:pt x="3956047" y="44816"/>
                </a:lnTo>
                <a:lnTo>
                  <a:pt x="3987633" y="76416"/>
                </a:lnTo>
                <a:lnTo>
                  <a:pt x="4011710" y="114309"/>
                </a:lnTo>
                <a:lnTo>
                  <a:pt x="4027053" y="157274"/>
                </a:lnTo>
                <a:lnTo>
                  <a:pt x="4032440" y="204088"/>
                </a:lnTo>
                <a:lnTo>
                  <a:pt x="4032440" y="1020063"/>
                </a:lnTo>
                <a:lnTo>
                  <a:pt x="4027053" y="1066878"/>
                </a:lnTo>
                <a:lnTo>
                  <a:pt x="4011710" y="1109843"/>
                </a:lnTo>
                <a:lnTo>
                  <a:pt x="3987633" y="1147736"/>
                </a:lnTo>
                <a:lnTo>
                  <a:pt x="3956047" y="1179336"/>
                </a:lnTo>
                <a:lnTo>
                  <a:pt x="3918177" y="1203419"/>
                </a:lnTo>
                <a:lnTo>
                  <a:pt x="3875246" y="1218766"/>
                </a:lnTo>
                <a:lnTo>
                  <a:pt x="3828478" y="1224152"/>
                </a:lnTo>
                <a:lnTo>
                  <a:pt x="204025" y="1224152"/>
                </a:lnTo>
                <a:lnTo>
                  <a:pt x="157242" y="1218766"/>
                </a:lnTo>
                <a:lnTo>
                  <a:pt x="114297" y="1203419"/>
                </a:lnTo>
                <a:lnTo>
                  <a:pt x="76415" y="1179336"/>
                </a:lnTo>
                <a:lnTo>
                  <a:pt x="44819" y="1147736"/>
                </a:lnTo>
                <a:lnTo>
                  <a:pt x="20736" y="1109843"/>
                </a:lnTo>
                <a:lnTo>
                  <a:pt x="5388" y="1066878"/>
                </a:lnTo>
                <a:lnTo>
                  <a:pt x="0" y="1020063"/>
                </a:lnTo>
                <a:lnTo>
                  <a:pt x="0" y="204088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1000" y="1465622"/>
            <a:ext cx="3505200" cy="1243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6725" marR="5080" indent="-454659" algn="ctr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A40020"/>
                </a:solidFill>
                <a:latin typeface="Arial"/>
                <a:cs typeface="Arial"/>
              </a:rPr>
              <a:t>С </a:t>
            </a:r>
            <a:r>
              <a:rPr lang="ru-RU" sz="1600" b="1" spc="-20" dirty="0" smtClean="0">
                <a:solidFill>
                  <a:srgbClr val="A40020"/>
                </a:solidFill>
                <a:latin typeface="Arial"/>
                <a:cs typeface="Arial"/>
              </a:rPr>
              <a:t>помощью</a:t>
            </a:r>
            <a:r>
              <a:rPr sz="1600" b="1" spc="-20" dirty="0" smtClean="0">
                <a:solidFill>
                  <a:srgbClr val="A40020"/>
                </a:solidFill>
                <a:latin typeface="Arial"/>
                <a:cs typeface="Arial"/>
              </a:rPr>
              <a:t> </a:t>
            </a:r>
            <a:r>
              <a:rPr lang="ru-RU" sz="1600" b="1" spc="-5" dirty="0" smtClean="0">
                <a:solidFill>
                  <a:srgbClr val="A40020"/>
                </a:solidFill>
                <a:latin typeface="Arial"/>
                <a:cs typeface="Arial"/>
              </a:rPr>
              <a:t>каких </a:t>
            </a:r>
            <a:r>
              <a:rPr lang="ru-RU" sz="1600" b="1" spc="-10" dirty="0" smtClean="0">
                <a:solidFill>
                  <a:srgbClr val="A40020"/>
                </a:solidFill>
                <a:latin typeface="Arial"/>
                <a:cs typeface="Arial"/>
              </a:rPr>
              <a:t>организационных</a:t>
            </a:r>
            <a:r>
              <a:rPr sz="1600" b="1" spc="-10" dirty="0" smtClean="0">
                <a:solidFill>
                  <a:srgbClr val="A40020"/>
                </a:solidFill>
                <a:latin typeface="Arial"/>
                <a:cs typeface="Arial"/>
              </a:rPr>
              <a:t>  </a:t>
            </a:r>
            <a:r>
              <a:rPr sz="1600" b="1" spc="-15" dirty="0">
                <a:solidFill>
                  <a:srgbClr val="A40020"/>
                </a:solidFill>
                <a:latin typeface="Arial"/>
                <a:cs typeface="Arial"/>
              </a:rPr>
              <a:t>решений </a:t>
            </a:r>
            <a:r>
              <a:rPr sz="1600" b="1" spc="-30" dirty="0">
                <a:solidFill>
                  <a:srgbClr val="A40020"/>
                </a:solidFill>
                <a:latin typeface="Arial"/>
                <a:cs typeface="Arial"/>
              </a:rPr>
              <a:t>будет</a:t>
            </a:r>
            <a:r>
              <a:rPr sz="1600" b="1" spc="95" dirty="0">
                <a:solidFill>
                  <a:srgbClr val="A4002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A40020"/>
                </a:solidFill>
                <a:latin typeface="Arial"/>
                <a:cs typeface="Arial"/>
              </a:rPr>
              <a:t>обеспечено</a:t>
            </a:r>
            <a:endParaRPr sz="1600" dirty="0">
              <a:latin typeface="Arial"/>
              <a:cs typeface="Arial"/>
            </a:endParaRPr>
          </a:p>
          <a:p>
            <a:pPr marL="45720" algn="ctr">
              <a:lnSpc>
                <a:spcPct val="100000"/>
              </a:lnSpc>
            </a:pPr>
            <a:r>
              <a:rPr sz="1600" b="1" spc="-15" dirty="0">
                <a:solidFill>
                  <a:srgbClr val="A40020"/>
                </a:solidFill>
                <a:latin typeface="Arial"/>
                <a:cs typeface="Arial"/>
              </a:rPr>
              <a:t>достижение </a:t>
            </a:r>
            <a:r>
              <a:rPr sz="1600" b="1" spc="-10" dirty="0">
                <a:solidFill>
                  <a:srgbClr val="A40020"/>
                </a:solidFill>
                <a:latin typeface="Arial"/>
                <a:cs typeface="Arial"/>
              </a:rPr>
              <a:t>стратегических</a:t>
            </a:r>
            <a:r>
              <a:rPr sz="1600" b="1" spc="75" dirty="0">
                <a:solidFill>
                  <a:srgbClr val="A4002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A40020"/>
                </a:solidFill>
                <a:latin typeface="Arial"/>
                <a:cs typeface="Arial"/>
              </a:rPr>
              <a:t>целей?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114801" y="1412747"/>
            <a:ext cx="936625" cy="3384550"/>
          </a:xfrm>
          <a:custGeom>
            <a:avLst/>
            <a:gdLst/>
            <a:ahLst/>
            <a:cxnLst/>
            <a:rect l="l" t="t" r="r" b="b"/>
            <a:pathLst>
              <a:path w="936625" h="3384550">
                <a:moveTo>
                  <a:pt x="780033" y="0"/>
                </a:moveTo>
                <a:lnTo>
                  <a:pt x="156082" y="0"/>
                </a:lnTo>
                <a:lnTo>
                  <a:pt x="106736" y="7954"/>
                </a:lnTo>
                <a:lnTo>
                  <a:pt x="63889" y="30106"/>
                </a:lnTo>
                <a:lnTo>
                  <a:pt x="30106" y="63889"/>
                </a:lnTo>
                <a:lnTo>
                  <a:pt x="7954" y="106736"/>
                </a:lnTo>
                <a:lnTo>
                  <a:pt x="0" y="156082"/>
                </a:lnTo>
                <a:lnTo>
                  <a:pt x="0" y="3228340"/>
                </a:lnTo>
                <a:lnTo>
                  <a:pt x="7954" y="3277686"/>
                </a:lnTo>
                <a:lnTo>
                  <a:pt x="30106" y="3320533"/>
                </a:lnTo>
                <a:lnTo>
                  <a:pt x="63889" y="3354316"/>
                </a:lnTo>
                <a:lnTo>
                  <a:pt x="106736" y="3376468"/>
                </a:lnTo>
                <a:lnTo>
                  <a:pt x="156082" y="3384423"/>
                </a:lnTo>
                <a:lnTo>
                  <a:pt x="780033" y="3384423"/>
                </a:lnTo>
                <a:lnTo>
                  <a:pt x="829380" y="3376468"/>
                </a:lnTo>
                <a:lnTo>
                  <a:pt x="872227" y="3354316"/>
                </a:lnTo>
                <a:lnTo>
                  <a:pt x="906010" y="3320533"/>
                </a:lnTo>
                <a:lnTo>
                  <a:pt x="928162" y="3277686"/>
                </a:lnTo>
                <a:lnTo>
                  <a:pt x="936116" y="3228340"/>
                </a:lnTo>
                <a:lnTo>
                  <a:pt x="936116" y="156082"/>
                </a:lnTo>
                <a:lnTo>
                  <a:pt x="928162" y="106736"/>
                </a:lnTo>
                <a:lnTo>
                  <a:pt x="906010" y="63889"/>
                </a:lnTo>
                <a:lnTo>
                  <a:pt x="872227" y="30106"/>
                </a:lnTo>
                <a:lnTo>
                  <a:pt x="829380" y="7954"/>
                </a:lnTo>
                <a:lnTo>
                  <a:pt x="780033" y="0"/>
                </a:lnTo>
                <a:close/>
              </a:path>
            </a:pathLst>
          </a:custGeom>
          <a:solidFill>
            <a:srgbClr val="CC6600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463692" y="1636578"/>
            <a:ext cx="243656" cy="294322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864"/>
              </a:lnSpc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Организационная</a:t>
            </a:r>
            <a:r>
              <a:rPr sz="1600" b="1" spc="2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концепция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834890" y="1124713"/>
            <a:ext cx="3888740" cy="936625"/>
          </a:xfrm>
          <a:custGeom>
            <a:avLst/>
            <a:gdLst/>
            <a:ahLst/>
            <a:cxnLst/>
            <a:rect l="l" t="t" r="r" b="b"/>
            <a:pathLst>
              <a:path w="3888740" h="936625">
                <a:moveTo>
                  <a:pt x="3732403" y="0"/>
                </a:moveTo>
                <a:lnTo>
                  <a:pt x="155955" y="0"/>
                </a:lnTo>
                <a:lnTo>
                  <a:pt x="106671" y="7954"/>
                </a:lnTo>
                <a:lnTo>
                  <a:pt x="63861" y="30106"/>
                </a:lnTo>
                <a:lnTo>
                  <a:pt x="30097" y="63889"/>
                </a:lnTo>
                <a:lnTo>
                  <a:pt x="7953" y="106736"/>
                </a:lnTo>
                <a:lnTo>
                  <a:pt x="0" y="156083"/>
                </a:lnTo>
                <a:lnTo>
                  <a:pt x="0" y="780161"/>
                </a:lnTo>
                <a:lnTo>
                  <a:pt x="7953" y="829445"/>
                </a:lnTo>
                <a:lnTo>
                  <a:pt x="30097" y="872255"/>
                </a:lnTo>
                <a:lnTo>
                  <a:pt x="63861" y="906019"/>
                </a:lnTo>
                <a:lnTo>
                  <a:pt x="106671" y="928163"/>
                </a:lnTo>
                <a:lnTo>
                  <a:pt x="155955" y="936116"/>
                </a:lnTo>
                <a:lnTo>
                  <a:pt x="3732403" y="936116"/>
                </a:lnTo>
                <a:lnTo>
                  <a:pt x="3781700" y="928163"/>
                </a:lnTo>
                <a:lnTo>
                  <a:pt x="3824542" y="906019"/>
                </a:lnTo>
                <a:lnTo>
                  <a:pt x="3858343" y="872255"/>
                </a:lnTo>
                <a:lnTo>
                  <a:pt x="3880519" y="829445"/>
                </a:lnTo>
                <a:lnTo>
                  <a:pt x="3888485" y="780161"/>
                </a:lnTo>
                <a:lnTo>
                  <a:pt x="3888485" y="156083"/>
                </a:lnTo>
                <a:lnTo>
                  <a:pt x="3880519" y="106736"/>
                </a:lnTo>
                <a:lnTo>
                  <a:pt x="3858343" y="63889"/>
                </a:lnTo>
                <a:lnTo>
                  <a:pt x="3824542" y="30106"/>
                </a:lnTo>
                <a:lnTo>
                  <a:pt x="3781700" y="7954"/>
                </a:lnTo>
                <a:lnTo>
                  <a:pt x="3732403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007865" y="1361060"/>
            <a:ext cx="3542029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4699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Какие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направления бизнеса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развивает 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компания,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какая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синергия между</a:t>
            </a:r>
            <a:r>
              <a:rPr sz="1400" b="1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ними?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834890" y="2132840"/>
            <a:ext cx="3888740" cy="936625"/>
          </a:xfrm>
          <a:custGeom>
            <a:avLst/>
            <a:gdLst/>
            <a:ahLst/>
            <a:cxnLst/>
            <a:rect l="l" t="t" r="r" b="b"/>
            <a:pathLst>
              <a:path w="3888740" h="936625">
                <a:moveTo>
                  <a:pt x="3732403" y="0"/>
                </a:moveTo>
                <a:lnTo>
                  <a:pt x="155955" y="0"/>
                </a:lnTo>
                <a:lnTo>
                  <a:pt x="106671" y="7954"/>
                </a:lnTo>
                <a:lnTo>
                  <a:pt x="63861" y="30106"/>
                </a:lnTo>
                <a:lnTo>
                  <a:pt x="30097" y="63889"/>
                </a:lnTo>
                <a:lnTo>
                  <a:pt x="7953" y="106736"/>
                </a:lnTo>
                <a:lnTo>
                  <a:pt x="0" y="156083"/>
                </a:lnTo>
                <a:lnTo>
                  <a:pt x="0" y="780161"/>
                </a:lnTo>
                <a:lnTo>
                  <a:pt x="7953" y="829445"/>
                </a:lnTo>
                <a:lnTo>
                  <a:pt x="30097" y="872255"/>
                </a:lnTo>
                <a:lnTo>
                  <a:pt x="63861" y="906019"/>
                </a:lnTo>
                <a:lnTo>
                  <a:pt x="106671" y="928163"/>
                </a:lnTo>
                <a:lnTo>
                  <a:pt x="155955" y="936116"/>
                </a:lnTo>
                <a:lnTo>
                  <a:pt x="3732403" y="936116"/>
                </a:lnTo>
                <a:lnTo>
                  <a:pt x="3781700" y="928163"/>
                </a:lnTo>
                <a:lnTo>
                  <a:pt x="3824542" y="906019"/>
                </a:lnTo>
                <a:lnTo>
                  <a:pt x="3858343" y="872255"/>
                </a:lnTo>
                <a:lnTo>
                  <a:pt x="3880519" y="829445"/>
                </a:lnTo>
                <a:lnTo>
                  <a:pt x="3888485" y="780161"/>
                </a:lnTo>
                <a:lnTo>
                  <a:pt x="3888485" y="156083"/>
                </a:lnTo>
                <a:lnTo>
                  <a:pt x="3880519" y="106736"/>
                </a:lnTo>
                <a:lnTo>
                  <a:pt x="3858343" y="63889"/>
                </a:lnTo>
                <a:lnTo>
                  <a:pt x="3824542" y="30106"/>
                </a:lnTo>
                <a:lnTo>
                  <a:pt x="3781700" y="7954"/>
                </a:lnTo>
                <a:lnTo>
                  <a:pt x="3732403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084319" y="2262634"/>
            <a:ext cx="3391535" cy="666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82295" marR="73660" indent="-50165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Какие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процессы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являются наиболее 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важными для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компании?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Как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они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должны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быть</a:t>
            </a: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организованы?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834890" y="3140966"/>
            <a:ext cx="3888740" cy="936625"/>
          </a:xfrm>
          <a:custGeom>
            <a:avLst/>
            <a:gdLst/>
            <a:ahLst/>
            <a:cxnLst/>
            <a:rect l="l" t="t" r="r" b="b"/>
            <a:pathLst>
              <a:path w="3888740" h="936625">
                <a:moveTo>
                  <a:pt x="3732403" y="0"/>
                </a:moveTo>
                <a:lnTo>
                  <a:pt x="155955" y="0"/>
                </a:lnTo>
                <a:lnTo>
                  <a:pt x="106671" y="7954"/>
                </a:lnTo>
                <a:lnTo>
                  <a:pt x="63861" y="30106"/>
                </a:lnTo>
                <a:lnTo>
                  <a:pt x="30097" y="63889"/>
                </a:lnTo>
                <a:lnTo>
                  <a:pt x="7953" y="106736"/>
                </a:lnTo>
                <a:lnTo>
                  <a:pt x="0" y="156083"/>
                </a:lnTo>
                <a:lnTo>
                  <a:pt x="0" y="780034"/>
                </a:lnTo>
                <a:lnTo>
                  <a:pt x="7953" y="829380"/>
                </a:lnTo>
                <a:lnTo>
                  <a:pt x="30097" y="872227"/>
                </a:lnTo>
                <a:lnTo>
                  <a:pt x="63861" y="906010"/>
                </a:lnTo>
                <a:lnTo>
                  <a:pt x="106671" y="928162"/>
                </a:lnTo>
                <a:lnTo>
                  <a:pt x="155955" y="936117"/>
                </a:lnTo>
                <a:lnTo>
                  <a:pt x="3732403" y="936117"/>
                </a:lnTo>
                <a:lnTo>
                  <a:pt x="3781700" y="928162"/>
                </a:lnTo>
                <a:lnTo>
                  <a:pt x="3824542" y="906010"/>
                </a:lnTo>
                <a:lnTo>
                  <a:pt x="3858343" y="872227"/>
                </a:lnTo>
                <a:lnTo>
                  <a:pt x="3880519" y="829380"/>
                </a:lnTo>
                <a:lnTo>
                  <a:pt x="3888485" y="780034"/>
                </a:lnTo>
                <a:lnTo>
                  <a:pt x="3888485" y="156083"/>
                </a:lnTo>
                <a:lnTo>
                  <a:pt x="3880519" y="106736"/>
                </a:lnTo>
                <a:lnTo>
                  <a:pt x="3858343" y="63889"/>
                </a:lnTo>
                <a:lnTo>
                  <a:pt x="3824542" y="30106"/>
                </a:lnTo>
                <a:lnTo>
                  <a:pt x="3781700" y="7954"/>
                </a:lnTo>
                <a:lnTo>
                  <a:pt x="3732403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834890" y="4149092"/>
            <a:ext cx="3888740" cy="936625"/>
          </a:xfrm>
          <a:custGeom>
            <a:avLst/>
            <a:gdLst/>
            <a:ahLst/>
            <a:cxnLst/>
            <a:rect l="l" t="t" r="r" b="b"/>
            <a:pathLst>
              <a:path w="3888740" h="936625">
                <a:moveTo>
                  <a:pt x="3732403" y="0"/>
                </a:moveTo>
                <a:lnTo>
                  <a:pt x="155955" y="0"/>
                </a:lnTo>
                <a:lnTo>
                  <a:pt x="106671" y="7953"/>
                </a:lnTo>
                <a:lnTo>
                  <a:pt x="63861" y="30097"/>
                </a:lnTo>
                <a:lnTo>
                  <a:pt x="30097" y="63861"/>
                </a:lnTo>
                <a:lnTo>
                  <a:pt x="7953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3" y="829380"/>
                </a:lnTo>
                <a:lnTo>
                  <a:pt x="30097" y="872227"/>
                </a:lnTo>
                <a:lnTo>
                  <a:pt x="63861" y="906010"/>
                </a:lnTo>
                <a:lnTo>
                  <a:pt x="106671" y="928162"/>
                </a:lnTo>
                <a:lnTo>
                  <a:pt x="155955" y="936117"/>
                </a:lnTo>
                <a:lnTo>
                  <a:pt x="3732403" y="936117"/>
                </a:lnTo>
                <a:lnTo>
                  <a:pt x="3781700" y="928162"/>
                </a:lnTo>
                <a:lnTo>
                  <a:pt x="3824542" y="906010"/>
                </a:lnTo>
                <a:lnTo>
                  <a:pt x="3858343" y="872227"/>
                </a:lnTo>
                <a:lnTo>
                  <a:pt x="3880519" y="829380"/>
                </a:lnTo>
                <a:lnTo>
                  <a:pt x="3888485" y="780034"/>
                </a:lnTo>
                <a:lnTo>
                  <a:pt x="3888485" y="155956"/>
                </a:lnTo>
                <a:lnTo>
                  <a:pt x="3880519" y="106671"/>
                </a:lnTo>
                <a:lnTo>
                  <a:pt x="3858343" y="63861"/>
                </a:lnTo>
                <a:lnTo>
                  <a:pt x="3824542" y="30097"/>
                </a:lnTo>
                <a:lnTo>
                  <a:pt x="3781700" y="7953"/>
                </a:lnTo>
                <a:lnTo>
                  <a:pt x="3732403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5030978" y="3377641"/>
            <a:ext cx="3498215" cy="15908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Какой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должна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быть</a:t>
            </a:r>
            <a:r>
              <a:rPr sz="14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целевая</a:t>
            </a:r>
            <a:endParaRPr sz="14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организационная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структура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компании?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750">
              <a:latin typeface="Times New Roman"/>
              <a:cs typeface="Times New Roman"/>
            </a:endParaRPr>
          </a:p>
          <a:p>
            <a:pPr marL="27305" marR="19050" algn="ctr">
              <a:lnSpc>
                <a:spcPct val="100000"/>
              </a:lnSpc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На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каких принципах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должно</a:t>
            </a:r>
            <a:r>
              <a:rPr sz="1400" b="1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строиться 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управление</a:t>
            </a:r>
            <a:r>
              <a:rPr sz="1400" b="1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компанией?</a:t>
            </a:r>
            <a:endParaRPr sz="14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Какие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концепции для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нас</a:t>
            </a:r>
            <a:r>
              <a:rPr sz="1400" b="1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важны?</a:t>
            </a:r>
            <a:endParaRPr sz="1400">
              <a:latin typeface="Arial"/>
              <a:cs typeface="Arial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3600" dirty="0" smtClean="0">
                <a:solidFill>
                  <a:srgbClr val="0B375A"/>
                </a:solidFill>
              </a:rPr>
              <a:t>Выработайте организационную концепцию</a:t>
            </a:r>
            <a:endParaRPr lang="ru-RU" sz="3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 animBg="1"/>
      <p:bldP spid="12" grpId="0"/>
      <p:bldP spid="13" grpId="0" animBg="1"/>
      <p:bldP spid="15" grpId="0"/>
      <p:bldP spid="16" grpId="0" animBg="1"/>
      <p:bldP spid="18" grpId="0" animBg="1"/>
      <p:bldP spid="20" grpId="0"/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402" y="2711450"/>
            <a:ext cx="4470463" cy="3670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1523" y="1341500"/>
            <a:ext cx="3167952" cy="1008380"/>
          </a:xfrm>
          <a:custGeom>
            <a:avLst/>
            <a:gdLst/>
            <a:ahLst/>
            <a:cxnLst/>
            <a:rect l="l" t="t" r="r" b="b"/>
            <a:pathLst>
              <a:path w="3311525" h="1008380">
                <a:moveTo>
                  <a:pt x="0" y="167894"/>
                </a:moveTo>
                <a:lnTo>
                  <a:pt x="6001" y="123266"/>
                </a:lnTo>
                <a:lnTo>
                  <a:pt x="22938" y="83161"/>
                </a:lnTo>
                <a:lnTo>
                  <a:pt x="49209" y="49180"/>
                </a:lnTo>
                <a:lnTo>
                  <a:pt x="83212" y="22925"/>
                </a:lnTo>
                <a:lnTo>
                  <a:pt x="123345" y="5998"/>
                </a:lnTo>
                <a:lnTo>
                  <a:pt x="168008" y="0"/>
                </a:lnTo>
                <a:lnTo>
                  <a:pt x="3143504" y="0"/>
                </a:lnTo>
                <a:lnTo>
                  <a:pt x="3188185" y="5998"/>
                </a:lnTo>
                <a:lnTo>
                  <a:pt x="3228325" y="22925"/>
                </a:lnTo>
                <a:lnTo>
                  <a:pt x="3262328" y="49180"/>
                </a:lnTo>
                <a:lnTo>
                  <a:pt x="3288594" y="83161"/>
                </a:lnTo>
                <a:lnTo>
                  <a:pt x="3305526" y="123266"/>
                </a:lnTo>
                <a:lnTo>
                  <a:pt x="3311525" y="167894"/>
                </a:lnTo>
                <a:lnTo>
                  <a:pt x="3311525" y="839977"/>
                </a:lnTo>
                <a:lnTo>
                  <a:pt x="3305526" y="884659"/>
                </a:lnTo>
                <a:lnTo>
                  <a:pt x="3288594" y="924799"/>
                </a:lnTo>
                <a:lnTo>
                  <a:pt x="3262328" y="958802"/>
                </a:lnTo>
                <a:lnTo>
                  <a:pt x="3228325" y="985068"/>
                </a:lnTo>
                <a:lnTo>
                  <a:pt x="3188185" y="1002000"/>
                </a:lnTo>
                <a:lnTo>
                  <a:pt x="3143504" y="1007999"/>
                </a:lnTo>
                <a:lnTo>
                  <a:pt x="168008" y="1007999"/>
                </a:lnTo>
                <a:lnTo>
                  <a:pt x="123345" y="1002000"/>
                </a:lnTo>
                <a:lnTo>
                  <a:pt x="83212" y="985068"/>
                </a:lnTo>
                <a:lnTo>
                  <a:pt x="49209" y="958802"/>
                </a:lnTo>
                <a:lnTo>
                  <a:pt x="22938" y="924799"/>
                </a:lnTo>
                <a:lnTo>
                  <a:pt x="6001" y="884659"/>
                </a:lnTo>
                <a:lnTo>
                  <a:pt x="0" y="839977"/>
                </a:lnTo>
                <a:lnTo>
                  <a:pt x="0" y="167894"/>
                </a:lnTo>
                <a:close/>
              </a:path>
            </a:pathLst>
          </a:custGeom>
          <a:ln w="2857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51155" y="1584705"/>
            <a:ext cx="222567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44195" marR="5080" indent="-53213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Агентство цифрового  маркетинга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851910" y="1412749"/>
            <a:ext cx="4248785" cy="1080135"/>
          </a:xfrm>
          <a:custGeom>
            <a:avLst/>
            <a:gdLst/>
            <a:ahLst/>
            <a:cxnLst/>
            <a:rect l="l" t="t" r="r" b="b"/>
            <a:pathLst>
              <a:path w="4248784" h="1080135">
                <a:moveTo>
                  <a:pt x="4068444" y="0"/>
                </a:moveTo>
                <a:lnTo>
                  <a:pt x="180086" y="0"/>
                </a:lnTo>
                <a:lnTo>
                  <a:pt x="132218" y="6434"/>
                </a:lnTo>
                <a:lnTo>
                  <a:pt x="89201" y="24590"/>
                </a:lnTo>
                <a:lnTo>
                  <a:pt x="52752" y="52752"/>
                </a:lnTo>
                <a:lnTo>
                  <a:pt x="24590" y="89201"/>
                </a:lnTo>
                <a:lnTo>
                  <a:pt x="6434" y="132218"/>
                </a:lnTo>
                <a:lnTo>
                  <a:pt x="0" y="180086"/>
                </a:lnTo>
                <a:lnTo>
                  <a:pt x="0" y="900176"/>
                </a:lnTo>
                <a:lnTo>
                  <a:pt x="6434" y="947990"/>
                </a:lnTo>
                <a:lnTo>
                  <a:pt x="24590" y="990971"/>
                </a:lnTo>
                <a:lnTo>
                  <a:pt x="52752" y="1027398"/>
                </a:lnTo>
                <a:lnTo>
                  <a:pt x="89201" y="1055548"/>
                </a:lnTo>
                <a:lnTo>
                  <a:pt x="132218" y="1073701"/>
                </a:lnTo>
                <a:lnTo>
                  <a:pt x="180086" y="1080135"/>
                </a:lnTo>
                <a:lnTo>
                  <a:pt x="4068444" y="1080135"/>
                </a:lnTo>
                <a:lnTo>
                  <a:pt x="4116312" y="1073701"/>
                </a:lnTo>
                <a:lnTo>
                  <a:pt x="4159329" y="1055548"/>
                </a:lnTo>
                <a:lnTo>
                  <a:pt x="4195778" y="1027398"/>
                </a:lnTo>
                <a:lnTo>
                  <a:pt x="4223940" y="990971"/>
                </a:lnTo>
                <a:lnTo>
                  <a:pt x="4242096" y="947990"/>
                </a:lnTo>
                <a:lnTo>
                  <a:pt x="4248531" y="900176"/>
                </a:lnTo>
                <a:lnTo>
                  <a:pt x="4248531" y="180086"/>
                </a:lnTo>
                <a:lnTo>
                  <a:pt x="4242096" y="132218"/>
                </a:lnTo>
                <a:lnTo>
                  <a:pt x="4223940" y="89201"/>
                </a:lnTo>
                <a:lnTo>
                  <a:pt x="4195778" y="52752"/>
                </a:lnTo>
                <a:lnTo>
                  <a:pt x="4159329" y="24590"/>
                </a:lnTo>
                <a:lnTo>
                  <a:pt x="4116312" y="6434"/>
                </a:lnTo>
                <a:lnTo>
                  <a:pt x="4068444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851910" y="1412749"/>
            <a:ext cx="4248785" cy="1080135"/>
          </a:xfrm>
          <a:custGeom>
            <a:avLst/>
            <a:gdLst/>
            <a:ahLst/>
            <a:cxnLst/>
            <a:rect l="l" t="t" r="r" b="b"/>
            <a:pathLst>
              <a:path w="4248784" h="1080135">
                <a:moveTo>
                  <a:pt x="0" y="180086"/>
                </a:moveTo>
                <a:lnTo>
                  <a:pt x="6434" y="132218"/>
                </a:lnTo>
                <a:lnTo>
                  <a:pt x="24590" y="89201"/>
                </a:lnTo>
                <a:lnTo>
                  <a:pt x="52752" y="52752"/>
                </a:lnTo>
                <a:lnTo>
                  <a:pt x="89201" y="24590"/>
                </a:lnTo>
                <a:lnTo>
                  <a:pt x="132218" y="6434"/>
                </a:lnTo>
                <a:lnTo>
                  <a:pt x="180086" y="0"/>
                </a:lnTo>
                <a:lnTo>
                  <a:pt x="4068444" y="0"/>
                </a:lnTo>
                <a:lnTo>
                  <a:pt x="4116312" y="6434"/>
                </a:lnTo>
                <a:lnTo>
                  <a:pt x="4159329" y="24590"/>
                </a:lnTo>
                <a:lnTo>
                  <a:pt x="4195778" y="52752"/>
                </a:lnTo>
                <a:lnTo>
                  <a:pt x="4223940" y="89201"/>
                </a:lnTo>
                <a:lnTo>
                  <a:pt x="4242096" y="132218"/>
                </a:lnTo>
                <a:lnTo>
                  <a:pt x="4248531" y="180086"/>
                </a:lnTo>
                <a:lnTo>
                  <a:pt x="4248531" y="900176"/>
                </a:lnTo>
                <a:lnTo>
                  <a:pt x="4242096" y="947990"/>
                </a:lnTo>
                <a:lnTo>
                  <a:pt x="4223940" y="990971"/>
                </a:lnTo>
                <a:lnTo>
                  <a:pt x="4195778" y="1027398"/>
                </a:lnTo>
                <a:lnTo>
                  <a:pt x="4159329" y="1055548"/>
                </a:lnTo>
                <a:lnTo>
                  <a:pt x="4116312" y="1073701"/>
                </a:lnTo>
                <a:lnTo>
                  <a:pt x="4068444" y="1080135"/>
                </a:lnTo>
                <a:lnTo>
                  <a:pt x="180086" y="1080135"/>
                </a:lnTo>
                <a:lnTo>
                  <a:pt x="132218" y="1073701"/>
                </a:lnTo>
                <a:lnTo>
                  <a:pt x="89201" y="1055548"/>
                </a:lnTo>
                <a:lnTo>
                  <a:pt x="52752" y="1027398"/>
                </a:lnTo>
                <a:lnTo>
                  <a:pt x="24590" y="990971"/>
                </a:lnTo>
                <a:lnTo>
                  <a:pt x="6434" y="947990"/>
                </a:lnTo>
                <a:lnTo>
                  <a:pt x="0" y="900176"/>
                </a:lnTo>
                <a:lnTo>
                  <a:pt x="0" y="180086"/>
                </a:lnTo>
                <a:close/>
              </a:path>
            </a:pathLst>
          </a:custGeom>
          <a:ln w="285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024121" y="1570100"/>
            <a:ext cx="3903345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Выделить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центры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ответственности</a:t>
            </a:r>
            <a:r>
              <a:rPr sz="1600" b="1" spc="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за</a:t>
            </a:r>
            <a:endParaRPr sz="1600">
              <a:latin typeface="Arial"/>
              <a:cs typeface="Arial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обслуживание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клиентов</a:t>
            </a:r>
            <a:r>
              <a:rPr sz="1600" b="1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</a:t>
            </a:r>
            <a:endParaRPr sz="1600">
              <a:latin typeface="Arial"/>
              <a:cs typeface="Arial"/>
            </a:endParaRPr>
          </a:p>
          <a:p>
            <a:pPr marL="1905" algn="ctr">
              <a:lnSpc>
                <a:spcPct val="100000"/>
              </a:lnSpc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производство</a:t>
            </a:r>
            <a:r>
              <a:rPr sz="1600" b="1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услуг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499991" y="2780921"/>
            <a:ext cx="4248785" cy="1080135"/>
          </a:xfrm>
          <a:custGeom>
            <a:avLst/>
            <a:gdLst/>
            <a:ahLst/>
            <a:cxnLst/>
            <a:rect l="l" t="t" r="r" b="b"/>
            <a:pathLst>
              <a:path w="4248784" h="1080135">
                <a:moveTo>
                  <a:pt x="4068444" y="0"/>
                </a:moveTo>
                <a:lnTo>
                  <a:pt x="180086" y="0"/>
                </a:lnTo>
                <a:lnTo>
                  <a:pt x="132218" y="6434"/>
                </a:lnTo>
                <a:lnTo>
                  <a:pt x="89201" y="24590"/>
                </a:lnTo>
                <a:lnTo>
                  <a:pt x="52752" y="52752"/>
                </a:lnTo>
                <a:lnTo>
                  <a:pt x="24590" y="89201"/>
                </a:lnTo>
                <a:lnTo>
                  <a:pt x="6434" y="132218"/>
                </a:lnTo>
                <a:lnTo>
                  <a:pt x="0" y="180085"/>
                </a:lnTo>
                <a:lnTo>
                  <a:pt x="0" y="900048"/>
                </a:lnTo>
                <a:lnTo>
                  <a:pt x="6434" y="947916"/>
                </a:lnTo>
                <a:lnTo>
                  <a:pt x="24590" y="990933"/>
                </a:lnTo>
                <a:lnTo>
                  <a:pt x="52752" y="1027382"/>
                </a:lnTo>
                <a:lnTo>
                  <a:pt x="89201" y="1055544"/>
                </a:lnTo>
                <a:lnTo>
                  <a:pt x="132218" y="1073700"/>
                </a:lnTo>
                <a:lnTo>
                  <a:pt x="180086" y="1080134"/>
                </a:lnTo>
                <a:lnTo>
                  <a:pt x="4068444" y="1080134"/>
                </a:lnTo>
                <a:lnTo>
                  <a:pt x="4116312" y="1073700"/>
                </a:lnTo>
                <a:lnTo>
                  <a:pt x="4159329" y="1055544"/>
                </a:lnTo>
                <a:lnTo>
                  <a:pt x="4195778" y="1027382"/>
                </a:lnTo>
                <a:lnTo>
                  <a:pt x="4223940" y="990933"/>
                </a:lnTo>
                <a:lnTo>
                  <a:pt x="4242096" y="947916"/>
                </a:lnTo>
                <a:lnTo>
                  <a:pt x="4248531" y="900048"/>
                </a:lnTo>
                <a:lnTo>
                  <a:pt x="4248531" y="180085"/>
                </a:lnTo>
                <a:lnTo>
                  <a:pt x="4242096" y="132218"/>
                </a:lnTo>
                <a:lnTo>
                  <a:pt x="4223940" y="89201"/>
                </a:lnTo>
                <a:lnTo>
                  <a:pt x="4195778" y="52752"/>
                </a:lnTo>
                <a:lnTo>
                  <a:pt x="4159329" y="24590"/>
                </a:lnTo>
                <a:lnTo>
                  <a:pt x="4116312" y="6434"/>
                </a:lnTo>
                <a:lnTo>
                  <a:pt x="4068444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499991" y="2780921"/>
            <a:ext cx="4248785" cy="1080135"/>
          </a:xfrm>
          <a:custGeom>
            <a:avLst/>
            <a:gdLst/>
            <a:ahLst/>
            <a:cxnLst/>
            <a:rect l="l" t="t" r="r" b="b"/>
            <a:pathLst>
              <a:path w="4248784" h="1080135">
                <a:moveTo>
                  <a:pt x="0" y="180085"/>
                </a:moveTo>
                <a:lnTo>
                  <a:pt x="6434" y="132218"/>
                </a:lnTo>
                <a:lnTo>
                  <a:pt x="24590" y="89201"/>
                </a:lnTo>
                <a:lnTo>
                  <a:pt x="52752" y="52752"/>
                </a:lnTo>
                <a:lnTo>
                  <a:pt x="89201" y="24590"/>
                </a:lnTo>
                <a:lnTo>
                  <a:pt x="132218" y="6434"/>
                </a:lnTo>
                <a:lnTo>
                  <a:pt x="180086" y="0"/>
                </a:lnTo>
                <a:lnTo>
                  <a:pt x="4068444" y="0"/>
                </a:lnTo>
                <a:lnTo>
                  <a:pt x="4116312" y="6434"/>
                </a:lnTo>
                <a:lnTo>
                  <a:pt x="4159329" y="24590"/>
                </a:lnTo>
                <a:lnTo>
                  <a:pt x="4195778" y="52752"/>
                </a:lnTo>
                <a:lnTo>
                  <a:pt x="4223940" y="89201"/>
                </a:lnTo>
                <a:lnTo>
                  <a:pt x="4242096" y="132218"/>
                </a:lnTo>
                <a:lnTo>
                  <a:pt x="4248531" y="180085"/>
                </a:lnTo>
                <a:lnTo>
                  <a:pt x="4248531" y="900048"/>
                </a:lnTo>
                <a:lnTo>
                  <a:pt x="4242096" y="947916"/>
                </a:lnTo>
                <a:lnTo>
                  <a:pt x="4223940" y="990933"/>
                </a:lnTo>
                <a:lnTo>
                  <a:pt x="4195778" y="1027382"/>
                </a:lnTo>
                <a:lnTo>
                  <a:pt x="4159329" y="1055544"/>
                </a:lnTo>
                <a:lnTo>
                  <a:pt x="4116312" y="1073700"/>
                </a:lnTo>
                <a:lnTo>
                  <a:pt x="4068444" y="1080134"/>
                </a:lnTo>
                <a:lnTo>
                  <a:pt x="180086" y="1080134"/>
                </a:lnTo>
                <a:lnTo>
                  <a:pt x="132218" y="1073700"/>
                </a:lnTo>
                <a:lnTo>
                  <a:pt x="89201" y="1055544"/>
                </a:lnTo>
                <a:lnTo>
                  <a:pt x="52752" y="1027382"/>
                </a:lnTo>
                <a:lnTo>
                  <a:pt x="24590" y="990933"/>
                </a:lnTo>
                <a:lnTo>
                  <a:pt x="6434" y="947916"/>
                </a:lnTo>
                <a:lnTo>
                  <a:pt x="0" y="900048"/>
                </a:lnTo>
                <a:lnTo>
                  <a:pt x="0" y="180085"/>
                </a:lnTo>
                <a:close/>
              </a:path>
            </a:pathLst>
          </a:custGeom>
          <a:ln w="285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745483" y="3182492"/>
            <a:ext cx="375729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Сформировать функцию</a:t>
            </a:r>
            <a:r>
              <a:rPr sz="1600" b="1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маркетинга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511833" y="4221100"/>
            <a:ext cx="4236942" cy="1080135"/>
          </a:xfrm>
          <a:custGeom>
            <a:avLst/>
            <a:gdLst/>
            <a:ahLst/>
            <a:cxnLst/>
            <a:rect l="l" t="t" r="r" b="b"/>
            <a:pathLst>
              <a:path w="4248784" h="1080135">
                <a:moveTo>
                  <a:pt x="4068444" y="0"/>
                </a:moveTo>
                <a:lnTo>
                  <a:pt x="180085" y="0"/>
                </a:lnTo>
                <a:lnTo>
                  <a:pt x="132218" y="6433"/>
                </a:lnTo>
                <a:lnTo>
                  <a:pt x="89201" y="24586"/>
                </a:lnTo>
                <a:lnTo>
                  <a:pt x="52752" y="52736"/>
                </a:lnTo>
                <a:lnTo>
                  <a:pt x="24590" y="89163"/>
                </a:lnTo>
                <a:lnTo>
                  <a:pt x="6434" y="132144"/>
                </a:lnTo>
                <a:lnTo>
                  <a:pt x="0" y="179958"/>
                </a:lnTo>
                <a:lnTo>
                  <a:pt x="0" y="900049"/>
                </a:lnTo>
                <a:lnTo>
                  <a:pt x="6434" y="947916"/>
                </a:lnTo>
                <a:lnTo>
                  <a:pt x="24590" y="990933"/>
                </a:lnTo>
                <a:lnTo>
                  <a:pt x="52752" y="1027382"/>
                </a:lnTo>
                <a:lnTo>
                  <a:pt x="89201" y="1055544"/>
                </a:lnTo>
                <a:lnTo>
                  <a:pt x="132218" y="1073700"/>
                </a:lnTo>
                <a:lnTo>
                  <a:pt x="180085" y="1080135"/>
                </a:lnTo>
                <a:lnTo>
                  <a:pt x="4068444" y="1080135"/>
                </a:lnTo>
                <a:lnTo>
                  <a:pt x="4116312" y="1073700"/>
                </a:lnTo>
                <a:lnTo>
                  <a:pt x="4159329" y="1055544"/>
                </a:lnTo>
                <a:lnTo>
                  <a:pt x="4195778" y="1027382"/>
                </a:lnTo>
                <a:lnTo>
                  <a:pt x="4223940" y="990933"/>
                </a:lnTo>
                <a:lnTo>
                  <a:pt x="4242096" y="947916"/>
                </a:lnTo>
                <a:lnTo>
                  <a:pt x="4248531" y="900049"/>
                </a:lnTo>
                <a:lnTo>
                  <a:pt x="4248531" y="179958"/>
                </a:lnTo>
                <a:lnTo>
                  <a:pt x="4242096" y="132144"/>
                </a:lnTo>
                <a:lnTo>
                  <a:pt x="4223940" y="89163"/>
                </a:lnTo>
                <a:lnTo>
                  <a:pt x="4195778" y="52736"/>
                </a:lnTo>
                <a:lnTo>
                  <a:pt x="4159329" y="24586"/>
                </a:lnTo>
                <a:lnTo>
                  <a:pt x="4116312" y="6433"/>
                </a:lnTo>
                <a:lnTo>
                  <a:pt x="4068444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002784" y="4623053"/>
            <a:ext cx="310515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Внедрить процессный</a:t>
            </a:r>
            <a:r>
              <a:rPr sz="16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подход</a:t>
            </a:r>
            <a:endParaRPr sz="16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995929" y="5589246"/>
            <a:ext cx="4248785" cy="1080135"/>
          </a:xfrm>
          <a:custGeom>
            <a:avLst/>
            <a:gdLst/>
            <a:ahLst/>
            <a:cxnLst/>
            <a:rect l="l" t="t" r="r" b="b"/>
            <a:pathLst>
              <a:path w="4248784" h="1080134">
                <a:moveTo>
                  <a:pt x="4068445" y="0"/>
                </a:moveTo>
                <a:lnTo>
                  <a:pt x="180086" y="0"/>
                </a:lnTo>
                <a:lnTo>
                  <a:pt x="132218" y="6430"/>
                </a:lnTo>
                <a:lnTo>
                  <a:pt x="89201" y="24577"/>
                </a:lnTo>
                <a:lnTo>
                  <a:pt x="52752" y="52725"/>
                </a:lnTo>
                <a:lnTo>
                  <a:pt x="24590" y="89159"/>
                </a:lnTo>
                <a:lnTo>
                  <a:pt x="6434" y="132163"/>
                </a:lnTo>
                <a:lnTo>
                  <a:pt x="0" y="180022"/>
                </a:lnTo>
                <a:lnTo>
                  <a:pt x="0" y="900087"/>
                </a:lnTo>
                <a:lnTo>
                  <a:pt x="6434" y="947945"/>
                </a:lnTo>
                <a:lnTo>
                  <a:pt x="24590" y="990949"/>
                </a:lnTo>
                <a:lnTo>
                  <a:pt x="52752" y="1027383"/>
                </a:lnTo>
                <a:lnTo>
                  <a:pt x="89201" y="1055532"/>
                </a:lnTo>
                <a:lnTo>
                  <a:pt x="132218" y="1073679"/>
                </a:lnTo>
                <a:lnTo>
                  <a:pt x="180086" y="1080109"/>
                </a:lnTo>
                <a:lnTo>
                  <a:pt x="4068445" y="1080109"/>
                </a:lnTo>
                <a:lnTo>
                  <a:pt x="4116312" y="1073679"/>
                </a:lnTo>
                <a:lnTo>
                  <a:pt x="4159329" y="1055532"/>
                </a:lnTo>
                <a:lnTo>
                  <a:pt x="4195778" y="1027383"/>
                </a:lnTo>
                <a:lnTo>
                  <a:pt x="4223940" y="990949"/>
                </a:lnTo>
                <a:lnTo>
                  <a:pt x="4242096" y="947945"/>
                </a:lnTo>
                <a:lnTo>
                  <a:pt x="4248531" y="900087"/>
                </a:lnTo>
                <a:lnTo>
                  <a:pt x="4248531" y="180022"/>
                </a:lnTo>
                <a:lnTo>
                  <a:pt x="4242096" y="132163"/>
                </a:lnTo>
                <a:lnTo>
                  <a:pt x="4223940" y="89159"/>
                </a:lnTo>
                <a:lnTo>
                  <a:pt x="4195778" y="52725"/>
                </a:lnTo>
                <a:lnTo>
                  <a:pt x="4159329" y="24577"/>
                </a:lnTo>
                <a:lnTo>
                  <a:pt x="4116312" y="6430"/>
                </a:lnTo>
                <a:lnTo>
                  <a:pt x="4068445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995929" y="5589246"/>
            <a:ext cx="4248785" cy="1080135"/>
          </a:xfrm>
          <a:custGeom>
            <a:avLst/>
            <a:gdLst/>
            <a:ahLst/>
            <a:cxnLst/>
            <a:rect l="l" t="t" r="r" b="b"/>
            <a:pathLst>
              <a:path w="4248784" h="1080134">
                <a:moveTo>
                  <a:pt x="0" y="180022"/>
                </a:moveTo>
                <a:lnTo>
                  <a:pt x="6434" y="132163"/>
                </a:lnTo>
                <a:lnTo>
                  <a:pt x="24590" y="89159"/>
                </a:lnTo>
                <a:lnTo>
                  <a:pt x="52752" y="52725"/>
                </a:lnTo>
                <a:lnTo>
                  <a:pt x="89201" y="24577"/>
                </a:lnTo>
                <a:lnTo>
                  <a:pt x="132218" y="6430"/>
                </a:lnTo>
                <a:lnTo>
                  <a:pt x="180086" y="0"/>
                </a:lnTo>
                <a:lnTo>
                  <a:pt x="4068445" y="0"/>
                </a:lnTo>
                <a:lnTo>
                  <a:pt x="4116312" y="6430"/>
                </a:lnTo>
                <a:lnTo>
                  <a:pt x="4159329" y="24577"/>
                </a:lnTo>
                <a:lnTo>
                  <a:pt x="4195778" y="52725"/>
                </a:lnTo>
                <a:lnTo>
                  <a:pt x="4223940" y="89159"/>
                </a:lnTo>
                <a:lnTo>
                  <a:pt x="4242096" y="132163"/>
                </a:lnTo>
                <a:lnTo>
                  <a:pt x="4248531" y="180022"/>
                </a:lnTo>
                <a:lnTo>
                  <a:pt x="4248531" y="900087"/>
                </a:lnTo>
                <a:lnTo>
                  <a:pt x="4242096" y="947945"/>
                </a:lnTo>
                <a:lnTo>
                  <a:pt x="4223940" y="990949"/>
                </a:lnTo>
                <a:lnTo>
                  <a:pt x="4195778" y="1027383"/>
                </a:lnTo>
                <a:lnTo>
                  <a:pt x="4159329" y="1055532"/>
                </a:lnTo>
                <a:lnTo>
                  <a:pt x="4116312" y="1073679"/>
                </a:lnTo>
                <a:lnTo>
                  <a:pt x="4068445" y="1080109"/>
                </a:lnTo>
                <a:lnTo>
                  <a:pt x="180086" y="1080109"/>
                </a:lnTo>
                <a:lnTo>
                  <a:pt x="132218" y="1073679"/>
                </a:lnTo>
                <a:lnTo>
                  <a:pt x="89201" y="1055532"/>
                </a:lnTo>
                <a:lnTo>
                  <a:pt x="52752" y="1027383"/>
                </a:lnTo>
                <a:lnTo>
                  <a:pt x="24590" y="990949"/>
                </a:lnTo>
                <a:lnTo>
                  <a:pt x="6434" y="947945"/>
                </a:lnTo>
                <a:lnTo>
                  <a:pt x="0" y="900087"/>
                </a:lnTo>
                <a:lnTo>
                  <a:pt x="0" y="180022"/>
                </a:lnTo>
                <a:close/>
              </a:path>
            </a:pathLst>
          </a:custGeom>
          <a:ln w="285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354196" y="5869635"/>
            <a:ext cx="3531235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1270" marR="5080" indent="-1259205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Реформировать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организационную 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структуру</a:t>
            </a:r>
            <a:endParaRPr sz="1600">
              <a:latin typeface="Arial"/>
              <a:cs typeface="Arial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3600" dirty="0" smtClean="0">
                <a:solidFill>
                  <a:srgbClr val="0B375A"/>
                </a:solidFill>
              </a:rPr>
              <a:t>Выработайте организационную концепцию</a:t>
            </a:r>
            <a:endParaRPr lang="ru-RU" sz="3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 animBg="1"/>
      <p:bldP spid="12" grpId="0"/>
      <p:bldP spid="13" grpId="0" animBg="1"/>
      <p:bldP spid="15" grpId="0"/>
      <p:bldP spid="16" grpId="0" animBg="1"/>
      <p:bldP spid="18" grpId="0"/>
      <p:bldP spid="1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68313" y="1412875"/>
            <a:ext cx="8281988" cy="647700"/>
          </a:xfrm>
          <a:custGeom>
            <a:avLst/>
            <a:gdLst/>
            <a:ahLst/>
            <a:cxnLst/>
            <a:rect l="l" t="t" r="r" b="b"/>
            <a:pathLst>
              <a:path w="5975985" h="647700">
                <a:moveTo>
                  <a:pt x="5867336" y="0"/>
                </a:moveTo>
                <a:lnTo>
                  <a:pt x="107950" y="0"/>
                </a:lnTo>
                <a:lnTo>
                  <a:pt x="65933" y="8491"/>
                </a:lnTo>
                <a:lnTo>
                  <a:pt x="31619" y="31638"/>
                </a:lnTo>
                <a:lnTo>
                  <a:pt x="8483" y="65954"/>
                </a:lnTo>
                <a:lnTo>
                  <a:pt x="0" y="107950"/>
                </a:lnTo>
                <a:lnTo>
                  <a:pt x="0" y="539750"/>
                </a:lnTo>
                <a:lnTo>
                  <a:pt x="8483" y="581745"/>
                </a:lnTo>
                <a:lnTo>
                  <a:pt x="31619" y="616061"/>
                </a:lnTo>
                <a:lnTo>
                  <a:pt x="65933" y="639208"/>
                </a:lnTo>
                <a:lnTo>
                  <a:pt x="107950" y="647700"/>
                </a:lnTo>
                <a:lnTo>
                  <a:pt x="5867336" y="647700"/>
                </a:lnTo>
                <a:lnTo>
                  <a:pt x="5909385" y="639208"/>
                </a:lnTo>
                <a:lnTo>
                  <a:pt x="5943695" y="616061"/>
                </a:lnTo>
                <a:lnTo>
                  <a:pt x="5966813" y="581745"/>
                </a:lnTo>
                <a:lnTo>
                  <a:pt x="5975286" y="539750"/>
                </a:lnTo>
                <a:lnTo>
                  <a:pt x="5975286" y="107950"/>
                </a:lnTo>
                <a:lnTo>
                  <a:pt x="5966866" y="65954"/>
                </a:lnTo>
                <a:lnTo>
                  <a:pt x="5943742" y="31638"/>
                </a:lnTo>
                <a:lnTo>
                  <a:pt x="5909403" y="8491"/>
                </a:lnTo>
                <a:lnTo>
                  <a:pt x="5867336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9600" y="1371601"/>
            <a:ext cx="8001000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 algn="ctr">
              <a:lnSpc>
                <a:spcPct val="100000"/>
              </a:lnSpc>
              <a:spcBef>
                <a:spcPts val="95"/>
              </a:spcBef>
            </a:pP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Построить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эффективные процессы 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управления 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жизненным циклом</a:t>
            </a:r>
            <a:r>
              <a:rPr sz="2000" b="1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продукции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07951" y="3644900"/>
            <a:ext cx="1552575" cy="1079500"/>
          </a:xfrm>
          <a:custGeom>
            <a:avLst/>
            <a:gdLst/>
            <a:ahLst/>
            <a:cxnLst/>
            <a:rect l="l" t="t" r="r" b="b"/>
            <a:pathLst>
              <a:path w="1552575" h="1079500">
                <a:moveTo>
                  <a:pt x="1218184" y="0"/>
                </a:moveTo>
                <a:lnTo>
                  <a:pt x="0" y="0"/>
                </a:lnTo>
                <a:lnTo>
                  <a:pt x="0" y="1079500"/>
                </a:lnTo>
                <a:lnTo>
                  <a:pt x="1218184" y="1079500"/>
                </a:lnTo>
                <a:lnTo>
                  <a:pt x="1552575" y="539750"/>
                </a:lnTo>
                <a:lnTo>
                  <a:pt x="1218184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92101" y="3985388"/>
            <a:ext cx="101663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9906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Генерация  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и 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отбор</a:t>
            </a:r>
            <a:r>
              <a:rPr sz="1200" b="1" spc="-9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идей</a:t>
            </a:r>
            <a:endParaRPr sz="12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458976" y="3644900"/>
            <a:ext cx="1671955" cy="1079500"/>
          </a:xfrm>
          <a:custGeom>
            <a:avLst/>
            <a:gdLst/>
            <a:ahLst/>
            <a:cxnLst/>
            <a:rect l="l" t="t" r="r" b="b"/>
            <a:pathLst>
              <a:path w="1671955" h="1079500">
                <a:moveTo>
                  <a:pt x="1311529" y="0"/>
                </a:moveTo>
                <a:lnTo>
                  <a:pt x="0" y="0"/>
                </a:lnTo>
                <a:lnTo>
                  <a:pt x="0" y="1079500"/>
                </a:lnTo>
                <a:lnTo>
                  <a:pt x="1311529" y="1079500"/>
                </a:lnTo>
                <a:lnTo>
                  <a:pt x="1671574" y="539750"/>
                </a:lnTo>
                <a:lnTo>
                  <a:pt x="1311529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58976" y="3644900"/>
            <a:ext cx="1671955" cy="1079500"/>
          </a:xfrm>
          <a:custGeom>
            <a:avLst/>
            <a:gdLst/>
            <a:ahLst/>
            <a:cxnLst/>
            <a:rect l="l" t="t" r="r" b="b"/>
            <a:pathLst>
              <a:path w="1671955" h="1079500">
                <a:moveTo>
                  <a:pt x="0" y="0"/>
                </a:moveTo>
                <a:lnTo>
                  <a:pt x="1311529" y="0"/>
                </a:lnTo>
                <a:lnTo>
                  <a:pt x="1671574" y="539750"/>
                </a:lnTo>
                <a:lnTo>
                  <a:pt x="1311529" y="1079500"/>
                </a:lnTo>
                <a:lnTo>
                  <a:pt x="0" y="1079500"/>
                </a:lnTo>
                <a:lnTo>
                  <a:pt x="0" y="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562480" y="3893948"/>
            <a:ext cx="128206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Выработка</a:t>
            </a:r>
            <a:endParaRPr sz="12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3810" algn="ctr">
              <a:lnSpc>
                <a:spcPct val="100000"/>
              </a:lnSpc>
            </a:pP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концепции</a:t>
            </a:r>
            <a:endParaRPr sz="12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нового</a:t>
            </a:r>
            <a:r>
              <a:rPr sz="1200" b="1" spc="-4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продукта</a:t>
            </a:r>
            <a:endParaRPr sz="12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911475" y="3644900"/>
            <a:ext cx="1590675" cy="1079500"/>
          </a:xfrm>
          <a:custGeom>
            <a:avLst/>
            <a:gdLst/>
            <a:ahLst/>
            <a:cxnLst/>
            <a:rect l="l" t="t" r="r" b="b"/>
            <a:pathLst>
              <a:path w="1590675" h="1079500">
                <a:moveTo>
                  <a:pt x="1248155" y="0"/>
                </a:moveTo>
                <a:lnTo>
                  <a:pt x="0" y="0"/>
                </a:lnTo>
                <a:lnTo>
                  <a:pt x="0" y="1079500"/>
                </a:lnTo>
                <a:lnTo>
                  <a:pt x="1248155" y="1079500"/>
                </a:lnTo>
                <a:lnTo>
                  <a:pt x="1590675" y="539750"/>
                </a:lnTo>
                <a:lnTo>
                  <a:pt x="1248155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911475" y="3644900"/>
            <a:ext cx="1590675" cy="1079500"/>
          </a:xfrm>
          <a:custGeom>
            <a:avLst/>
            <a:gdLst/>
            <a:ahLst/>
            <a:cxnLst/>
            <a:rect l="l" t="t" r="r" b="b"/>
            <a:pathLst>
              <a:path w="1590675" h="1079500">
                <a:moveTo>
                  <a:pt x="0" y="0"/>
                </a:moveTo>
                <a:lnTo>
                  <a:pt x="1248155" y="0"/>
                </a:lnTo>
                <a:lnTo>
                  <a:pt x="1590675" y="539750"/>
                </a:lnTo>
                <a:lnTo>
                  <a:pt x="1248155" y="1079500"/>
                </a:lnTo>
                <a:lnTo>
                  <a:pt x="0" y="1079500"/>
                </a:lnTo>
                <a:lnTo>
                  <a:pt x="0" y="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021838" y="3893948"/>
            <a:ext cx="119888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655" marR="5080" indent="-21590" algn="just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Э</a:t>
            </a:r>
            <a:r>
              <a:rPr sz="1200" b="1" spc="-15" dirty="0">
                <a:solidFill>
                  <a:srgbClr val="002060"/>
                </a:solidFill>
                <a:latin typeface="Arial"/>
                <a:cs typeface="Arial"/>
              </a:rPr>
              <a:t>к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200" b="1" spc="-15" dirty="0">
                <a:solidFill>
                  <a:srgbClr val="002060"/>
                </a:solidFill>
                <a:latin typeface="Arial"/>
                <a:cs typeface="Arial"/>
              </a:rPr>
              <a:t>ом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и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ч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200" b="1" spc="-15" dirty="0">
                <a:solidFill>
                  <a:srgbClr val="002060"/>
                </a:solidFill>
                <a:latin typeface="Arial"/>
                <a:cs typeface="Arial"/>
              </a:rPr>
              <a:t>к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ое  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обоснование 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и  </a:t>
            </a: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анализ</a:t>
            </a:r>
            <a:r>
              <a:rPr sz="1200" b="1" spc="-5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рисков</a:t>
            </a:r>
            <a:endParaRPr sz="12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632201" y="2709800"/>
            <a:ext cx="1590675" cy="1080135"/>
          </a:xfrm>
          <a:custGeom>
            <a:avLst/>
            <a:gdLst/>
            <a:ahLst/>
            <a:cxnLst/>
            <a:rect l="l" t="t" r="r" b="b"/>
            <a:pathLst>
              <a:path w="1590675" h="1080135">
                <a:moveTo>
                  <a:pt x="1248155" y="0"/>
                </a:moveTo>
                <a:lnTo>
                  <a:pt x="0" y="0"/>
                </a:lnTo>
                <a:lnTo>
                  <a:pt x="0" y="1079627"/>
                </a:lnTo>
                <a:lnTo>
                  <a:pt x="1248155" y="1079627"/>
                </a:lnTo>
                <a:lnTo>
                  <a:pt x="1590675" y="539750"/>
                </a:lnTo>
                <a:lnTo>
                  <a:pt x="1248155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632201" y="2709800"/>
            <a:ext cx="1590675" cy="1080135"/>
          </a:xfrm>
          <a:custGeom>
            <a:avLst/>
            <a:gdLst/>
            <a:ahLst/>
            <a:cxnLst/>
            <a:rect l="l" t="t" r="r" b="b"/>
            <a:pathLst>
              <a:path w="1590675" h="1080135">
                <a:moveTo>
                  <a:pt x="0" y="0"/>
                </a:moveTo>
                <a:lnTo>
                  <a:pt x="1248155" y="0"/>
                </a:lnTo>
                <a:lnTo>
                  <a:pt x="1590675" y="539750"/>
                </a:lnTo>
                <a:lnTo>
                  <a:pt x="1248155" y="1079627"/>
                </a:lnTo>
                <a:lnTo>
                  <a:pt x="0" y="1079627"/>
                </a:lnTo>
                <a:lnTo>
                  <a:pt x="0" y="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738118" y="2958846"/>
            <a:ext cx="12084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Разработка</a:t>
            </a:r>
            <a:r>
              <a:rPr sz="1200" b="1" spc="-12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или  </a:t>
            </a:r>
            <a:r>
              <a:rPr sz="1200" b="1" spc="-15" dirty="0">
                <a:solidFill>
                  <a:srgbClr val="002060"/>
                </a:solidFill>
                <a:latin typeface="Arial"/>
                <a:cs typeface="Arial"/>
              </a:rPr>
              <a:t>модификация  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продукта</a:t>
            </a:r>
            <a:endParaRPr sz="12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000626" y="2709800"/>
            <a:ext cx="1590675" cy="1080135"/>
          </a:xfrm>
          <a:custGeom>
            <a:avLst/>
            <a:gdLst/>
            <a:ahLst/>
            <a:cxnLst/>
            <a:rect l="l" t="t" r="r" b="b"/>
            <a:pathLst>
              <a:path w="1590675" h="1080135">
                <a:moveTo>
                  <a:pt x="1248155" y="0"/>
                </a:moveTo>
                <a:lnTo>
                  <a:pt x="0" y="0"/>
                </a:lnTo>
                <a:lnTo>
                  <a:pt x="0" y="1079627"/>
                </a:lnTo>
                <a:lnTo>
                  <a:pt x="1248155" y="1079627"/>
                </a:lnTo>
                <a:lnTo>
                  <a:pt x="1590675" y="539750"/>
                </a:lnTo>
                <a:lnTo>
                  <a:pt x="1248155" y="0"/>
                </a:lnTo>
                <a:close/>
              </a:path>
            </a:pathLst>
          </a:custGeom>
          <a:solidFill>
            <a:srgbClr val="CC6600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000626" y="2709800"/>
            <a:ext cx="1590675" cy="1080135"/>
          </a:xfrm>
          <a:custGeom>
            <a:avLst/>
            <a:gdLst/>
            <a:ahLst/>
            <a:cxnLst/>
            <a:rect l="l" t="t" r="r" b="b"/>
            <a:pathLst>
              <a:path w="1590675" h="1080135">
                <a:moveTo>
                  <a:pt x="0" y="0"/>
                </a:moveTo>
                <a:lnTo>
                  <a:pt x="1248155" y="0"/>
                </a:lnTo>
                <a:lnTo>
                  <a:pt x="1590675" y="539750"/>
                </a:lnTo>
                <a:lnTo>
                  <a:pt x="1248155" y="1079627"/>
                </a:lnTo>
                <a:lnTo>
                  <a:pt x="0" y="1079627"/>
                </a:lnTo>
                <a:lnTo>
                  <a:pt x="0" y="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164582" y="3050285"/>
            <a:ext cx="1092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10185">
              <a:lnSpc>
                <a:spcPct val="100000"/>
              </a:lnSpc>
              <a:spcBef>
                <a:spcPts val="100"/>
              </a:spcBef>
            </a:pPr>
            <a:r>
              <a:rPr sz="1200" b="1" spc="-15" dirty="0">
                <a:solidFill>
                  <a:srgbClr val="002060"/>
                </a:solidFill>
                <a:latin typeface="Arial"/>
                <a:cs typeface="Arial"/>
              </a:rPr>
              <a:t>Запуск 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в  </a:t>
            </a: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п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ро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и</a:t>
            </a: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з</a:t>
            </a:r>
            <a:r>
              <a:rPr sz="1200" b="1" spc="-15" dirty="0">
                <a:solidFill>
                  <a:srgbClr val="002060"/>
                </a:solidFill>
                <a:latin typeface="Arial"/>
                <a:cs typeface="Arial"/>
              </a:rPr>
              <a:t>во</a:t>
            </a:r>
            <a:r>
              <a:rPr sz="1200" b="1" spc="-20" dirty="0">
                <a:solidFill>
                  <a:srgbClr val="002060"/>
                </a:solidFill>
                <a:latin typeface="Arial"/>
                <a:cs typeface="Arial"/>
              </a:rPr>
              <a:t>д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200" b="1" spc="-15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200" b="1" spc="-2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endParaRPr sz="12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791201" y="3644900"/>
            <a:ext cx="1590675" cy="1079500"/>
          </a:xfrm>
          <a:custGeom>
            <a:avLst/>
            <a:gdLst/>
            <a:ahLst/>
            <a:cxnLst/>
            <a:rect l="l" t="t" r="r" b="b"/>
            <a:pathLst>
              <a:path w="1590675" h="1079500">
                <a:moveTo>
                  <a:pt x="1248155" y="0"/>
                </a:moveTo>
                <a:lnTo>
                  <a:pt x="0" y="0"/>
                </a:lnTo>
                <a:lnTo>
                  <a:pt x="0" y="1079500"/>
                </a:lnTo>
                <a:lnTo>
                  <a:pt x="1248155" y="1079500"/>
                </a:lnTo>
                <a:lnTo>
                  <a:pt x="1590675" y="539750"/>
                </a:lnTo>
                <a:lnTo>
                  <a:pt x="1248155" y="0"/>
                </a:lnTo>
                <a:close/>
              </a:path>
            </a:pathLst>
          </a:custGeom>
          <a:solidFill>
            <a:srgbClr val="CC6600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120003" y="3985388"/>
            <a:ext cx="76327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9065" marR="5080" indent="-1270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Вывод</a:t>
            </a:r>
            <a:r>
              <a:rPr sz="1200" b="1" spc="-10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на  </a:t>
            </a: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рынок</a:t>
            </a:r>
            <a:endParaRPr sz="12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59625" y="3644900"/>
            <a:ext cx="1590675" cy="1079500"/>
          </a:xfrm>
          <a:custGeom>
            <a:avLst/>
            <a:gdLst/>
            <a:ahLst/>
            <a:cxnLst/>
            <a:rect l="l" t="t" r="r" b="b"/>
            <a:pathLst>
              <a:path w="1590675" h="1079500">
                <a:moveTo>
                  <a:pt x="1248155" y="0"/>
                </a:moveTo>
                <a:lnTo>
                  <a:pt x="0" y="0"/>
                </a:lnTo>
                <a:lnTo>
                  <a:pt x="0" y="1079500"/>
                </a:lnTo>
                <a:lnTo>
                  <a:pt x="1248155" y="1079500"/>
                </a:lnTo>
                <a:lnTo>
                  <a:pt x="1590675" y="539750"/>
                </a:lnTo>
                <a:lnTo>
                  <a:pt x="1248155" y="0"/>
                </a:lnTo>
                <a:close/>
              </a:path>
            </a:pathLst>
          </a:custGeom>
          <a:solidFill>
            <a:srgbClr val="CC6600"/>
          </a:solidFill>
          <a:ln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7386829" y="3893948"/>
            <a:ext cx="966469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Контроль</a:t>
            </a:r>
            <a:endParaRPr sz="12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635" algn="ctr">
              <a:lnSpc>
                <a:spcPct val="100000"/>
              </a:lnSpc>
            </a:pP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целевых</a:t>
            </a:r>
            <a:endParaRPr sz="12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показателей</a:t>
            </a:r>
            <a:endParaRPr sz="12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3056002" y="4581525"/>
            <a:ext cx="1590675" cy="1079500"/>
          </a:xfrm>
          <a:custGeom>
            <a:avLst/>
            <a:gdLst/>
            <a:ahLst/>
            <a:cxnLst/>
            <a:rect l="l" t="t" r="r" b="b"/>
            <a:pathLst>
              <a:path w="1590675" h="1079500">
                <a:moveTo>
                  <a:pt x="1248156" y="0"/>
                </a:moveTo>
                <a:lnTo>
                  <a:pt x="0" y="0"/>
                </a:lnTo>
                <a:lnTo>
                  <a:pt x="0" y="1079500"/>
                </a:lnTo>
                <a:lnTo>
                  <a:pt x="1248156" y="1079500"/>
                </a:lnTo>
                <a:lnTo>
                  <a:pt x="1590675" y="539750"/>
                </a:lnTo>
                <a:lnTo>
                  <a:pt x="1248156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056002" y="4581525"/>
            <a:ext cx="1590675" cy="1079500"/>
          </a:xfrm>
          <a:custGeom>
            <a:avLst/>
            <a:gdLst/>
            <a:ahLst/>
            <a:cxnLst/>
            <a:rect l="l" t="t" r="r" b="b"/>
            <a:pathLst>
              <a:path w="1590675" h="1079500">
                <a:moveTo>
                  <a:pt x="0" y="0"/>
                </a:moveTo>
                <a:lnTo>
                  <a:pt x="1248156" y="0"/>
                </a:lnTo>
                <a:lnTo>
                  <a:pt x="1590675" y="539750"/>
                </a:lnTo>
                <a:lnTo>
                  <a:pt x="1248156" y="1079500"/>
                </a:lnTo>
                <a:lnTo>
                  <a:pt x="0" y="1079500"/>
                </a:lnTo>
                <a:lnTo>
                  <a:pt x="0" y="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3225800" y="4922266"/>
            <a:ext cx="10801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970" marR="5080" indent="-1905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и</a:t>
            </a: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и</a:t>
            </a:r>
            <a:r>
              <a:rPr sz="1200" b="1" spc="-25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ал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ь</a:t>
            </a: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ая  </a:t>
            </a:r>
            <a:r>
              <a:rPr sz="1200" b="1" spc="-25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1200" b="1" spc="-1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ди</a:t>
            </a:r>
            <a:r>
              <a:rPr sz="1200" b="1" spc="-20" dirty="0">
                <a:solidFill>
                  <a:srgbClr val="002060"/>
                </a:solidFill>
                <a:latin typeface="Arial"/>
                <a:cs typeface="Arial"/>
              </a:rPr>
              <a:t>ф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и</a:t>
            </a: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к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ци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я</a:t>
            </a:r>
            <a:endParaRPr sz="12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427602" y="4581525"/>
            <a:ext cx="1590675" cy="1079500"/>
          </a:xfrm>
          <a:custGeom>
            <a:avLst/>
            <a:gdLst/>
            <a:ahLst/>
            <a:cxnLst/>
            <a:rect l="l" t="t" r="r" b="b"/>
            <a:pathLst>
              <a:path w="1590675" h="1079500">
                <a:moveTo>
                  <a:pt x="1248156" y="0"/>
                </a:moveTo>
                <a:lnTo>
                  <a:pt x="0" y="0"/>
                </a:lnTo>
                <a:lnTo>
                  <a:pt x="0" y="1079500"/>
                </a:lnTo>
                <a:lnTo>
                  <a:pt x="1248156" y="1079500"/>
                </a:lnTo>
                <a:lnTo>
                  <a:pt x="1590675" y="539750"/>
                </a:lnTo>
                <a:lnTo>
                  <a:pt x="1248156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427602" y="4581525"/>
            <a:ext cx="1590675" cy="1079500"/>
          </a:xfrm>
          <a:custGeom>
            <a:avLst/>
            <a:gdLst/>
            <a:ahLst/>
            <a:cxnLst/>
            <a:rect l="l" t="t" r="r" b="b"/>
            <a:pathLst>
              <a:path w="1590675" h="1079500">
                <a:moveTo>
                  <a:pt x="0" y="0"/>
                </a:moveTo>
                <a:lnTo>
                  <a:pt x="1248156" y="0"/>
                </a:lnTo>
                <a:lnTo>
                  <a:pt x="1590675" y="539750"/>
                </a:lnTo>
                <a:lnTo>
                  <a:pt x="1248156" y="1079500"/>
                </a:lnTo>
                <a:lnTo>
                  <a:pt x="0" y="1079500"/>
                </a:lnTo>
                <a:lnTo>
                  <a:pt x="0" y="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4605274" y="4922266"/>
            <a:ext cx="10636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384" marR="5080" indent="-2032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Ко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200" b="1" spc="-15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рак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ци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я  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поставщиков</a:t>
            </a:r>
            <a:endParaRPr sz="12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5789677" y="4581525"/>
            <a:ext cx="1590675" cy="1079500"/>
          </a:xfrm>
          <a:custGeom>
            <a:avLst/>
            <a:gdLst/>
            <a:ahLst/>
            <a:cxnLst/>
            <a:rect l="l" t="t" r="r" b="b"/>
            <a:pathLst>
              <a:path w="1590675" h="1079500">
                <a:moveTo>
                  <a:pt x="1248155" y="0"/>
                </a:moveTo>
                <a:lnTo>
                  <a:pt x="0" y="0"/>
                </a:lnTo>
                <a:lnTo>
                  <a:pt x="0" y="1079500"/>
                </a:lnTo>
                <a:lnTo>
                  <a:pt x="1248155" y="1079500"/>
                </a:lnTo>
                <a:lnTo>
                  <a:pt x="1590675" y="539750"/>
                </a:lnTo>
                <a:lnTo>
                  <a:pt x="1248155" y="0"/>
                </a:lnTo>
                <a:close/>
              </a:path>
            </a:pathLst>
          </a:custGeom>
          <a:solidFill>
            <a:srgbClr val="CC66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789677" y="4581525"/>
            <a:ext cx="1590675" cy="1079500"/>
          </a:xfrm>
          <a:custGeom>
            <a:avLst/>
            <a:gdLst/>
            <a:ahLst/>
            <a:cxnLst/>
            <a:rect l="l" t="t" r="r" b="b"/>
            <a:pathLst>
              <a:path w="1590675" h="1079500">
                <a:moveTo>
                  <a:pt x="0" y="0"/>
                </a:moveTo>
                <a:lnTo>
                  <a:pt x="1248155" y="0"/>
                </a:lnTo>
                <a:lnTo>
                  <a:pt x="1590675" y="539750"/>
                </a:lnTo>
                <a:lnTo>
                  <a:pt x="1248155" y="1079500"/>
                </a:lnTo>
                <a:lnTo>
                  <a:pt x="0" y="1079500"/>
                </a:lnTo>
                <a:lnTo>
                  <a:pt x="0" y="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6107938" y="4922266"/>
            <a:ext cx="7835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223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Закупка,  л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ог</a:t>
            </a: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и</a:t>
            </a:r>
            <a:r>
              <a:rPr sz="1200" b="1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200" b="1" spc="-15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200" b="1" spc="-10" dirty="0">
                <a:solidFill>
                  <a:srgbClr val="002060"/>
                </a:solidFill>
                <a:latin typeface="Arial"/>
                <a:cs typeface="Arial"/>
              </a:rPr>
              <a:t>и</a:t>
            </a:r>
            <a:r>
              <a:rPr sz="1200" b="1" spc="-5" dirty="0">
                <a:solidFill>
                  <a:srgbClr val="002060"/>
                </a:solidFill>
                <a:latin typeface="Arial"/>
                <a:cs typeface="Arial"/>
              </a:rPr>
              <a:t>ка</a:t>
            </a:r>
            <a:endParaRPr sz="12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35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2600" dirty="0" smtClean="0">
                <a:solidFill>
                  <a:srgbClr val="0B375A"/>
                </a:solidFill>
              </a:rPr>
              <a:t>Компания – разработчик измерительных приборов</a:t>
            </a:r>
            <a:endParaRPr lang="ru-RU" sz="2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6" grpId="0"/>
      <p:bldP spid="19" grpId="0"/>
      <p:bldP spid="22" grpId="0"/>
      <p:bldP spid="25" grpId="0"/>
      <p:bldP spid="28" grpId="0"/>
      <p:bldP spid="31" grpId="0"/>
      <p:bldP spid="34" grpId="0"/>
      <p:bldP spid="3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68313" y="1412875"/>
            <a:ext cx="5975985" cy="647700"/>
          </a:xfrm>
          <a:custGeom>
            <a:avLst/>
            <a:gdLst/>
            <a:ahLst/>
            <a:cxnLst/>
            <a:rect l="l" t="t" r="r" b="b"/>
            <a:pathLst>
              <a:path w="5975985" h="647700">
                <a:moveTo>
                  <a:pt x="5867336" y="0"/>
                </a:moveTo>
                <a:lnTo>
                  <a:pt x="107950" y="0"/>
                </a:lnTo>
                <a:lnTo>
                  <a:pt x="65933" y="8491"/>
                </a:lnTo>
                <a:lnTo>
                  <a:pt x="31619" y="31638"/>
                </a:lnTo>
                <a:lnTo>
                  <a:pt x="8483" y="65954"/>
                </a:lnTo>
                <a:lnTo>
                  <a:pt x="0" y="107950"/>
                </a:lnTo>
                <a:lnTo>
                  <a:pt x="0" y="539750"/>
                </a:lnTo>
                <a:lnTo>
                  <a:pt x="8483" y="581745"/>
                </a:lnTo>
                <a:lnTo>
                  <a:pt x="31619" y="616061"/>
                </a:lnTo>
                <a:lnTo>
                  <a:pt x="65933" y="639208"/>
                </a:lnTo>
                <a:lnTo>
                  <a:pt x="107950" y="647700"/>
                </a:lnTo>
                <a:lnTo>
                  <a:pt x="5867336" y="647700"/>
                </a:lnTo>
                <a:lnTo>
                  <a:pt x="5909385" y="639208"/>
                </a:lnTo>
                <a:lnTo>
                  <a:pt x="5943695" y="616061"/>
                </a:lnTo>
                <a:lnTo>
                  <a:pt x="5966813" y="581745"/>
                </a:lnTo>
                <a:lnTo>
                  <a:pt x="5975286" y="539750"/>
                </a:lnTo>
                <a:lnTo>
                  <a:pt x="5975286" y="107950"/>
                </a:lnTo>
                <a:lnTo>
                  <a:pt x="5966866" y="65954"/>
                </a:lnTo>
                <a:lnTo>
                  <a:pt x="5943742" y="31638"/>
                </a:lnTo>
                <a:lnTo>
                  <a:pt x="5909403" y="8491"/>
                </a:lnTo>
                <a:lnTo>
                  <a:pt x="5867336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68313" y="1412875"/>
            <a:ext cx="5975985" cy="647700"/>
          </a:xfrm>
          <a:custGeom>
            <a:avLst/>
            <a:gdLst/>
            <a:ahLst/>
            <a:cxnLst/>
            <a:rect l="l" t="t" r="r" b="b"/>
            <a:pathLst>
              <a:path w="5975985" h="647700">
                <a:moveTo>
                  <a:pt x="0" y="107950"/>
                </a:moveTo>
                <a:lnTo>
                  <a:pt x="8483" y="65954"/>
                </a:lnTo>
                <a:lnTo>
                  <a:pt x="31619" y="31638"/>
                </a:lnTo>
                <a:lnTo>
                  <a:pt x="65933" y="8491"/>
                </a:lnTo>
                <a:lnTo>
                  <a:pt x="107950" y="0"/>
                </a:lnTo>
                <a:lnTo>
                  <a:pt x="5867336" y="0"/>
                </a:lnTo>
                <a:lnTo>
                  <a:pt x="5909403" y="8491"/>
                </a:lnTo>
                <a:lnTo>
                  <a:pt x="5943742" y="31638"/>
                </a:lnTo>
                <a:lnTo>
                  <a:pt x="5966866" y="65954"/>
                </a:lnTo>
                <a:lnTo>
                  <a:pt x="5975286" y="107950"/>
                </a:lnTo>
                <a:lnTo>
                  <a:pt x="5975413" y="539750"/>
                </a:lnTo>
                <a:lnTo>
                  <a:pt x="5966813" y="581745"/>
                </a:lnTo>
                <a:lnTo>
                  <a:pt x="5943695" y="616061"/>
                </a:lnTo>
                <a:lnTo>
                  <a:pt x="5909385" y="639208"/>
                </a:lnTo>
                <a:lnTo>
                  <a:pt x="5867336" y="647700"/>
                </a:lnTo>
                <a:lnTo>
                  <a:pt x="107950" y="647700"/>
                </a:lnTo>
                <a:lnTo>
                  <a:pt x="65933" y="639208"/>
                </a:lnTo>
                <a:lnTo>
                  <a:pt x="31619" y="616061"/>
                </a:lnTo>
                <a:lnTo>
                  <a:pt x="8483" y="581745"/>
                </a:lnTo>
                <a:lnTo>
                  <a:pt x="0" y="539750"/>
                </a:lnTo>
                <a:lnTo>
                  <a:pt x="0" y="10795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11188" y="1597914"/>
            <a:ext cx="5637213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Построить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процессы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активных</a:t>
            </a:r>
            <a:r>
              <a:rPr sz="2000" b="1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продаж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06652" y="2997200"/>
            <a:ext cx="1729105" cy="1008380"/>
          </a:xfrm>
          <a:custGeom>
            <a:avLst/>
            <a:gdLst/>
            <a:ahLst/>
            <a:cxnLst/>
            <a:rect l="l" t="t" r="r" b="b"/>
            <a:pathLst>
              <a:path w="1729104" h="1008379">
                <a:moveTo>
                  <a:pt x="1560702" y="0"/>
                </a:moveTo>
                <a:lnTo>
                  <a:pt x="167894" y="0"/>
                </a:lnTo>
                <a:lnTo>
                  <a:pt x="123266" y="5998"/>
                </a:lnTo>
                <a:lnTo>
                  <a:pt x="83161" y="22930"/>
                </a:lnTo>
                <a:lnTo>
                  <a:pt x="49180" y="49196"/>
                </a:lnTo>
                <a:lnTo>
                  <a:pt x="22925" y="83199"/>
                </a:lnTo>
                <a:lnTo>
                  <a:pt x="5998" y="123339"/>
                </a:lnTo>
                <a:lnTo>
                  <a:pt x="0" y="168021"/>
                </a:lnTo>
                <a:lnTo>
                  <a:pt x="0" y="840105"/>
                </a:lnTo>
                <a:lnTo>
                  <a:pt x="5998" y="884732"/>
                </a:lnTo>
                <a:lnTo>
                  <a:pt x="22925" y="924837"/>
                </a:lnTo>
                <a:lnTo>
                  <a:pt x="49180" y="958818"/>
                </a:lnTo>
                <a:lnTo>
                  <a:pt x="83161" y="985073"/>
                </a:lnTo>
                <a:lnTo>
                  <a:pt x="123266" y="1002000"/>
                </a:lnTo>
                <a:lnTo>
                  <a:pt x="167894" y="1007999"/>
                </a:lnTo>
                <a:lnTo>
                  <a:pt x="1560702" y="1007999"/>
                </a:lnTo>
                <a:lnTo>
                  <a:pt x="1605384" y="1002000"/>
                </a:lnTo>
                <a:lnTo>
                  <a:pt x="1645524" y="985073"/>
                </a:lnTo>
                <a:lnTo>
                  <a:pt x="1679527" y="958818"/>
                </a:lnTo>
                <a:lnTo>
                  <a:pt x="1705793" y="924837"/>
                </a:lnTo>
                <a:lnTo>
                  <a:pt x="1722725" y="884732"/>
                </a:lnTo>
                <a:lnTo>
                  <a:pt x="1728724" y="840105"/>
                </a:lnTo>
                <a:lnTo>
                  <a:pt x="1728724" y="168021"/>
                </a:lnTo>
                <a:lnTo>
                  <a:pt x="1722725" y="123339"/>
                </a:lnTo>
                <a:lnTo>
                  <a:pt x="1705793" y="83199"/>
                </a:lnTo>
                <a:lnTo>
                  <a:pt x="1679527" y="49196"/>
                </a:lnTo>
                <a:lnTo>
                  <a:pt x="1645524" y="22930"/>
                </a:lnTo>
                <a:lnTo>
                  <a:pt x="1605384" y="5998"/>
                </a:lnTo>
                <a:lnTo>
                  <a:pt x="1560702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906652" y="2997200"/>
            <a:ext cx="1729105" cy="1008380"/>
          </a:xfrm>
          <a:custGeom>
            <a:avLst/>
            <a:gdLst/>
            <a:ahLst/>
            <a:cxnLst/>
            <a:rect l="l" t="t" r="r" b="b"/>
            <a:pathLst>
              <a:path w="1729104" h="1008379">
                <a:moveTo>
                  <a:pt x="0" y="168021"/>
                </a:moveTo>
                <a:lnTo>
                  <a:pt x="5998" y="123339"/>
                </a:lnTo>
                <a:lnTo>
                  <a:pt x="22925" y="83199"/>
                </a:lnTo>
                <a:lnTo>
                  <a:pt x="49180" y="49196"/>
                </a:lnTo>
                <a:lnTo>
                  <a:pt x="83161" y="22930"/>
                </a:lnTo>
                <a:lnTo>
                  <a:pt x="123266" y="5998"/>
                </a:lnTo>
                <a:lnTo>
                  <a:pt x="167894" y="0"/>
                </a:lnTo>
                <a:lnTo>
                  <a:pt x="1560702" y="0"/>
                </a:lnTo>
                <a:lnTo>
                  <a:pt x="1605384" y="5998"/>
                </a:lnTo>
                <a:lnTo>
                  <a:pt x="1645524" y="22930"/>
                </a:lnTo>
                <a:lnTo>
                  <a:pt x="1679527" y="49196"/>
                </a:lnTo>
                <a:lnTo>
                  <a:pt x="1705793" y="83199"/>
                </a:lnTo>
                <a:lnTo>
                  <a:pt x="1722725" y="123339"/>
                </a:lnTo>
                <a:lnTo>
                  <a:pt x="1728724" y="168021"/>
                </a:lnTo>
                <a:lnTo>
                  <a:pt x="1728724" y="840105"/>
                </a:lnTo>
                <a:lnTo>
                  <a:pt x="1722725" y="884732"/>
                </a:lnTo>
                <a:lnTo>
                  <a:pt x="1705793" y="924837"/>
                </a:lnTo>
                <a:lnTo>
                  <a:pt x="1679527" y="958818"/>
                </a:lnTo>
                <a:lnTo>
                  <a:pt x="1645524" y="985073"/>
                </a:lnTo>
                <a:lnTo>
                  <a:pt x="1605384" y="1002000"/>
                </a:lnTo>
                <a:lnTo>
                  <a:pt x="1560702" y="1007999"/>
                </a:lnTo>
                <a:lnTo>
                  <a:pt x="167894" y="1007999"/>
                </a:lnTo>
                <a:lnTo>
                  <a:pt x="123266" y="1002000"/>
                </a:lnTo>
                <a:lnTo>
                  <a:pt x="83161" y="985073"/>
                </a:lnTo>
                <a:lnTo>
                  <a:pt x="49180" y="958818"/>
                </a:lnTo>
                <a:lnTo>
                  <a:pt x="22925" y="924837"/>
                </a:lnTo>
                <a:lnTo>
                  <a:pt x="5998" y="884732"/>
                </a:lnTo>
                <a:lnTo>
                  <a:pt x="0" y="840105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050543" y="3163316"/>
            <a:ext cx="1438910" cy="65979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Иниции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ро</a:t>
            </a: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ание 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интереса 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клиента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706877" y="2997200"/>
            <a:ext cx="1729105" cy="1008380"/>
          </a:xfrm>
          <a:custGeom>
            <a:avLst/>
            <a:gdLst/>
            <a:ahLst/>
            <a:cxnLst/>
            <a:rect l="l" t="t" r="r" b="b"/>
            <a:pathLst>
              <a:path w="1729104" h="1008379">
                <a:moveTo>
                  <a:pt x="1560702" y="0"/>
                </a:moveTo>
                <a:lnTo>
                  <a:pt x="167894" y="0"/>
                </a:lnTo>
                <a:lnTo>
                  <a:pt x="123266" y="5998"/>
                </a:lnTo>
                <a:lnTo>
                  <a:pt x="83161" y="22930"/>
                </a:lnTo>
                <a:lnTo>
                  <a:pt x="49180" y="49196"/>
                </a:lnTo>
                <a:lnTo>
                  <a:pt x="22925" y="83199"/>
                </a:lnTo>
                <a:lnTo>
                  <a:pt x="5998" y="123339"/>
                </a:lnTo>
                <a:lnTo>
                  <a:pt x="0" y="168021"/>
                </a:lnTo>
                <a:lnTo>
                  <a:pt x="0" y="840105"/>
                </a:lnTo>
                <a:lnTo>
                  <a:pt x="5998" y="884732"/>
                </a:lnTo>
                <a:lnTo>
                  <a:pt x="22925" y="924837"/>
                </a:lnTo>
                <a:lnTo>
                  <a:pt x="49180" y="958818"/>
                </a:lnTo>
                <a:lnTo>
                  <a:pt x="83161" y="985073"/>
                </a:lnTo>
                <a:lnTo>
                  <a:pt x="123266" y="1002000"/>
                </a:lnTo>
                <a:lnTo>
                  <a:pt x="167894" y="1007999"/>
                </a:lnTo>
                <a:lnTo>
                  <a:pt x="1560702" y="1007999"/>
                </a:lnTo>
                <a:lnTo>
                  <a:pt x="1605384" y="1002000"/>
                </a:lnTo>
                <a:lnTo>
                  <a:pt x="1645524" y="985073"/>
                </a:lnTo>
                <a:lnTo>
                  <a:pt x="1679527" y="958818"/>
                </a:lnTo>
                <a:lnTo>
                  <a:pt x="1705793" y="924837"/>
                </a:lnTo>
                <a:lnTo>
                  <a:pt x="1722725" y="884732"/>
                </a:lnTo>
                <a:lnTo>
                  <a:pt x="1728724" y="840105"/>
                </a:lnTo>
                <a:lnTo>
                  <a:pt x="1728724" y="168021"/>
                </a:lnTo>
                <a:lnTo>
                  <a:pt x="1722725" y="123339"/>
                </a:lnTo>
                <a:lnTo>
                  <a:pt x="1705793" y="83199"/>
                </a:lnTo>
                <a:lnTo>
                  <a:pt x="1679527" y="49196"/>
                </a:lnTo>
                <a:lnTo>
                  <a:pt x="1645524" y="22930"/>
                </a:lnTo>
                <a:lnTo>
                  <a:pt x="1605384" y="5998"/>
                </a:lnTo>
                <a:lnTo>
                  <a:pt x="1560702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706877" y="2997200"/>
            <a:ext cx="1729105" cy="1008380"/>
          </a:xfrm>
          <a:custGeom>
            <a:avLst/>
            <a:gdLst/>
            <a:ahLst/>
            <a:cxnLst/>
            <a:rect l="l" t="t" r="r" b="b"/>
            <a:pathLst>
              <a:path w="1729104" h="1008379">
                <a:moveTo>
                  <a:pt x="0" y="168021"/>
                </a:moveTo>
                <a:lnTo>
                  <a:pt x="5998" y="123339"/>
                </a:lnTo>
                <a:lnTo>
                  <a:pt x="22925" y="83199"/>
                </a:lnTo>
                <a:lnTo>
                  <a:pt x="49180" y="49196"/>
                </a:lnTo>
                <a:lnTo>
                  <a:pt x="83161" y="22930"/>
                </a:lnTo>
                <a:lnTo>
                  <a:pt x="123266" y="5998"/>
                </a:lnTo>
                <a:lnTo>
                  <a:pt x="167894" y="0"/>
                </a:lnTo>
                <a:lnTo>
                  <a:pt x="1560702" y="0"/>
                </a:lnTo>
                <a:lnTo>
                  <a:pt x="1605384" y="5998"/>
                </a:lnTo>
                <a:lnTo>
                  <a:pt x="1645524" y="22930"/>
                </a:lnTo>
                <a:lnTo>
                  <a:pt x="1679527" y="49196"/>
                </a:lnTo>
                <a:lnTo>
                  <a:pt x="1705793" y="83199"/>
                </a:lnTo>
                <a:lnTo>
                  <a:pt x="1722725" y="123339"/>
                </a:lnTo>
                <a:lnTo>
                  <a:pt x="1728724" y="168021"/>
                </a:lnTo>
                <a:lnTo>
                  <a:pt x="1728724" y="840105"/>
                </a:lnTo>
                <a:lnTo>
                  <a:pt x="1722725" y="884732"/>
                </a:lnTo>
                <a:lnTo>
                  <a:pt x="1705793" y="924837"/>
                </a:lnTo>
                <a:lnTo>
                  <a:pt x="1679527" y="958818"/>
                </a:lnTo>
                <a:lnTo>
                  <a:pt x="1645524" y="985073"/>
                </a:lnTo>
                <a:lnTo>
                  <a:pt x="1605384" y="1002000"/>
                </a:lnTo>
                <a:lnTo>
                  <a:pt x="1560702" y="1007999"/>
                </a:lnTo>
                <a:lnTo>
                  <a:pt x="167894" y="1007999"/>
                </a:lnTo>
                <a:lnTo>
                  <a:pt x="123266" y="1002000"/>
                </a:lnTo>
                <a:lnTo>
                  <a:pt x="83161" y="985073"/>
                </a:lnTo>
                <a:lnTo>
                  <a:pt x="49180" y="958818"/>
                </a:lnTo>
                <a:lnTo>
                  <a:pt x="22925" y="924837"/>
                </a:lnTo>
                <a:lnTo>
                  <a:pt x="5998" y="884732"/>
                </a:lnTo>
                <a:lnTo>
                  <a:pt x="0" y="840105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127120" y="3269996"/>
            <a:ext cx="890269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2860" marR="5080" indent="-10795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Встреча</a:t>
            </a:r>
            <a:r>
              <a:rPr sz="1400" b="1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с 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клиентом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508626" y="2997200"/>
            <a:ext cx="1727200" cy="1008380"/>
          </a:xfrm>
          <a:custGeom>
            <a:avLst/>
            <a:gdLst/>
            <a:ahLst/>
            <a:cxnLst/>
            <a:rect l="l" t="t" r="r" b="b"/>
            <a:pathLst>
              <a:path w="1727200" h="1008379">
                <a:moveTo>
                  <a:pt x="1559178" y="0"/>
                </a:moveTo>
                <a:lnTo>
                  <a:pt x="168021" y="0"/>
                </a:lnTo>
                <a:lnTo>
                  <a:pt x="123339" y="5998"/>
                </a:lnTo>
                <a:lnTo>
                  <a:pt x="83199" y="22930"/>
                </a:lnTo>
                <a:lnTo>
                  <a:pt x="49196" y="49196"/>
                </a:lnTo>
                <a:lnTo>
                  <a:pt x="22930" y="83199"/>
                </a:lnTo>
                <a:lnTo>
                  <a:pt x="5998" y="123339"/>
                </a:lnTo>
                <a:lnTo>
                  <a:pt x="0" y="168021"/>
                </a:lnTo>
                <a:lnTo>
                  <a:pt x="0" y="840105"/>
                </a:lnTo>
                <a:lnTo>
                  <a:pt x="5998" y="884732"/>
                </a:lnTo>
                <a:lnTo>
                  <a:pt x="22930" y="924837"/>
                </a:lnTo>
                <a:lnTo>
                  <a:pt x="49196" y="958818"/>
                </a:lnTo>
                <a:lnTo>
                  <a:pt x="83199" y="985073"/>
                </a:lnTo>
                <a:lnTo>
                  <a:pt x="123339" y="1002000"/>
                </a:lnTo>
                <a:lnTo>
                  <a:pt x="168021" y="1007999"/>
                </a:lnTo>
                <a:lnTo>
                  <a:pt x="1559178" y="1007999"/>
                </a:lnTo>
                <a:lnTo>
                  <a:pt x="1603860" y="1002000"/>
                </a:lnTo>
                <a:lnTo>
                  <a:pt x="1644000" y="985073"/>
                </a:lnTo>
                <a:lnTo>
                  <a:pt x="1678003" y="958818"/>
                </a:lnTo>
                <a:lnTo>
                  <a:pt x="1704269" y="924837"/>
                </a:lnTo>
                <a:lnTo>
                  <a:pt x="1721201" y="884732"/>
                </a:lnTo>
                <a:lnTo>
                  <a:pt x="1727200" y="840105"/>
                </a:lnTo>
                <a:lnTo>
                  <a:pt x="1727200" y="168021"/>
                </a:lnTo>
                <a:lnTo>
                  <a:pt x="1721201" y="123339"/>
                </a:lnTo>
                <a:lnTo>
                  <a:pt x="1704269" y="83199"/>
                </a:lnTo>
                <a:lnTo>
                  <a:pt x="1678003" y="49196"/>
                </a:lnTo>
                <a:lnTo>
                  <a:pt x="1644000" y="22930"/>
                </a:lnTo>
                <a:lnTo>
                  <a:pt x="1603860" y="5998"/>
                </a:lnTo>
                <a:lnTo>
                  <a:pt x="1559178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508626" y="2997200"/>
            <a:ext cx="1727200" cy="1008380"/>
          </a:xfrm>
          <a:custGeom>
            <a:avLst/>
            <a:gdLst/>
            <a:ahLst/>
            <a:cxnLst/>
            <a:rect l="l" t="t" r="r" b="b"/>
            <a:pathLst>
              <a:path w="1727200" h="1008379">
                <a:moveTo>
                  <a:pt x="0" y="168021"/>
                </a:moveTo>
                <a:lnTo>
                  <a:pt x="5998" y="123339"/>
                </a:lnTo>
                <a:lnTo>
                  <a:pt x="22930" y="83199"/>
                </a:lnTo>
                <a:lnTo>
                  <a:pt x="49196" y="49196"/>
                </a:lnTo>
                <a:lnTo>
                  <a:pt x="83199" y="22930"/>
                </a:lnTo>
                <a:lnTo>
                  <a:pt x="123339" y="5998"/>
                </a:lnTo>
                <a:lnTo>
                  <a:pt x="168021" y="0"/>
                </a:lnTo>
                <a:lnTo>
                  <a:pt x="1559178" y="0"/>
                </a:lnTo>
                <a:lnTo>
                  <a:pt x="1603860" y="5998"/>
                </a:lnTo>
                <a:lnTo>
                  <a:pt x="1644000" y="22930"/>
                </a:lnTo>
                <a:lnTo>
                  <a:pt x="1678003" y="49196"/>
                </a:lnTo>
                <a:lnTo>
                  <a:pt x="1704269" y="83199"/>
                </a:lnTo>
                <a:lnTo>
                  <a:pt x="1721201" y="123339"/>
                </a:lnTo>
                <a:lnTo>
                  <a:pt x="1727200" y="168021"/>
                </a:lnTo>
                <a:lnTo>
                  <a:pt x="1727200" y="840105"/>
                </a:lnTo>
                <a:lnTo>
                  <a:pt x="1721201" y="884732"/>
                </a:lnTo>
                <a:lnTo>
                  <a:pt x="1704269" y="924837"/>
                </a:lnTo>
                <a:lnTo>
                  <a:pt x="1678003" y="958818"/>
                </a:lnTo>
                <a:lnTo>
                  <a:pt x="1644000" y="985073"/>
                </a:lnTo>
                <a:lnTo>
                  <a:pt x="1603860" y="1002000"/>
                </a:lnTo>
                <a:lnTo>
                  <a:pt x="1559178" y="1007999"/>
                </a:lnTo>
                <a:lnTo>
                  <a:pt x="168021" y="1007999"/>
                </a:lnTo>
                <a:lnTo>
                  <a:pt x="123339" y="1002000"/>
                </a:lnTo>
                <a:lnTo>
                  <a:pt x="83199" y="985073"/>
                </a:lnTo>
                <a:lnTo>
                  <a:pt x="49196" y="958818"/>
                </a:lnTo>
                <a:lnTo>
                  <a:pt x="22930" y="924837"/>
                </a:lnTo>
                <a:lnTo>
                  <a:pt x="5998" y="884732"/>
                </a:lnTo>
                <a:lnTo>
                  <a:pt x="0" y="840105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659629" y="3163316"/>
            <a:ext cx="1428115" cy="666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46075" marR="83185" indent="-25781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Со</a:t>
            </a:r>
            <a:r>
              <a:rPr sz="1400" b="1" spc="-35" dirty="0">
                <a:solidFill>
                  <a:srgbClr val="FFFFFF"/>
                </a:solidFill>
                <a:latin typeface="Arial"/>
                <a:cs typeface="Arial"/>
              </a:rPr>
              <a:t>г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лас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ание  </a:t>
            </a: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условий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сотрудничества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7308851" y="2997200"/>
            <a:ext cx="1463293" cy="1008380"/>
          </a:xfrm>
          <a:custGeom>
            <a:avLst/>
            <a:gdLst/>
            <a:ahLst/>
            <a:cxnLst/>
            <a:rect l="l" t="t" r="r" b="b"/>
            <a:pathLst>
              <a:path w="1727200" h="1008379">
                <a:moveTo>
                  <a:pt x="1559178" y="0"/>
                </a:moveTo>
                <a:lnTo>
                  <a:pt x="168021" y="0"/>
                </a:lnTo>
                <a:lnTo>
                  <a:pt x="123339" y="5998"/>
                </a:lnTo>
                <a:lnTo>
                  <a:pt x="83199" y="22930"/>
                </a:lnTo>
                <a:lnTo>
                  <a:pt x="49196" y="49196"/>
                </a:lnTo>
                <a:lnTo>
                  <a:pt x="22930" y="83199"/>
                </a:lnTo>
                <a:lnTo>
                  <a:pt x="5998" y="123339"/>
                </a:lnTo>
                <a:lnTo>
                  <a:pt x="0" y="168021"/>
                </a:lnTo>
                <a:lnTo>
                  <a:pt x="0" y="840105"/>
                </a:lnTo>
                <a:lnTo>
                  <a:pt x="5998" y="884732"/>
                </a:lnTo>
                <a:lnTo>
                  <a:pt x="22930" y="924837"/>
                </a:lnTo>
                <a:lnTo>
                  <a:pt x="49196" y="958818"/>
                </a:lnTo>
                <a:lnTo>
                  <a:pt x="83199" y="985073"/>
                </a:lnTo>
                <a:lnTo>
                  <a:pt x="123339" y="1002000"/>
                </a:lnTo>
                <a:lnTo>
                  <a:pt x="168021" y="1007999"/>
                </a:lnTo>
                <a:lnTo>
                  <a:pt x="1559178" y="1007999"/>
                </a:lnTo>
                <a:lnTo>
                  <a:pt x="1603860" y="1002000"/>
                </a:lnTo>
                <a:lnTo>
                  <a:pt x="1644000" y="985073"/>
                </a:lnTo>
                <a:lnTo>
                  <a:pt x="1678003" y="958818"/>
                </a:lnTo>
                <a:lnTo>
                  <a:pt x="1704269" y="924837"/>
                </a:lnTo>
                <a:lnTo>
                  <a:pt x="1721201" y="884732"/>
                </a:lnTo>
                <a:lnTo>
                  <a:pt x="1727200" y="840105"/>
                </a:lnTo>
                <a:lnTo>
                  <a:pt x="1727200" y="168021"/>
                </a:lnTo>
                <a:lnTo>
                  <a:pt x="1721201" y="123339"/>
                </a:lnTo>
                <a:lnTo>
                  <a:pt x="1704269" y="83199"/>
                </a:lnTo>
                <a:lnTo>
                  <a:pt x="1678003" y="49196"/>
                </a:lnTo>
                <a:lnTo>
                  <a:pt x="1644000" y="22930"/>
                </a:lnTo>
                <a:lnTo>
                  <a:pt x="1603860" y="5998"/>
                </a:lnTo>
                <a:lnTo>
                  <a:pt x="1559178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374064" y="3269996"/>
            <a:ext cx="133286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12420" marR="5080" indent="-300355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400" b="1" spc="-30" dirty="0">
                <a:solidFill>
                  <a:srgbClr val="FFFFFF"/>
                </a:solidFill>
                <a:latin typeface="Arial"/>
                <a:cs typeface="Arial"/>
              </a:rPr>
              <a:t>б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1400" b="1" spc="-30" dirty="0">
                <a:solidFill>
                  <a:srgbClr val="FFFFFF"/>
                </a:solidFill>
                <a:latin typeface="Arial"/>
                <a:cs typeface="Arial"/>
              </a:rPr>
              <a:t>л</a:t>
            </a:r>
            <a:r>
              <a:rPr sz="1400" b="1" spc="-40" dirty="0">
                <a:solidFill>
                  <a:srgbClr val="FFFFFF"/>
                </a:solidFill>
                <a:latin typeface="Arial"/>
                <a:cs typeface="Arial"/>
              </a:rPr>
              <a:t>у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жи</a:t>
            </a: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ание  клиента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979677" y="4652898"/>
            <a:ext cx="1621155" cy="1008380"/>
          </a:xfrm>
          <a:custGeom>
            <a:avLst/>
            <a:gdLst/>
            <a:ahLst/>
            <a:cxnLst/>
            <a:rect l="l" t="t" r="r" b="b"/>
            <a:pathLst>
              <a:path w="1621154" h="1008379">
                <a:moveTo>
                  <a:pt x="0" y="168020"/>
                </a:moveTo>
                <a:lnTo>
                  <a:pt x="5998" y="123384"/>
                </a:lnTo>
                <a:lnTo>
                  <a:pt x="22925" y="83255"/>
                </a:lnTo>
                <a:lnTo>
                  <a:pt x="49180" y="49244"/>
                </a:lnTo>
                <a:lnTo>
                  <a:pt x="83161" y="22958"/>
                </a:lnTo>
                <a:lnTo>
                  <a:pt x="123266" y="6007"/>
                </a:lnTo>
                <a:lnTo>
                  <a:pt x="167894" y="0"/>
                </a:lnTo>
                <a:lnTo>
                  <a:pt x="1452752" y="0"/>
                </a:lnTo>
                <a:lnTo>
                  <a:pt x="1497434" y="6007"/>
                </a:lnTo>
                <a:lnTo>
                  <a:pt x="1537574" y="22958"/>
                </a:lnTo>
                <a:lnTo>
                  <a:pt x="1571577" y="49244"/>
                </a:lnTo>
                <a:lnTo>
                  <a:pt x="1597843" y="83255"/>
                </a:lnTo>
                <a:lnTo>
                  <a:pt x="1614775" y="123384"/>
                </a:lnTo>
                <a:lnTo>
                  <a:pt x="1620774" y="168020"/>
                </a:lnTo>
                <a:lnTo>
                  <a:pt x="1620774" y="840104"/>
                </a:lnTo>
                <a:lnTo>
                  <a:pt x="1614775" y="884786"/>
                </a:lnTo>
                <a:lnTo>
                  <a:pt x="1597843" y="924926"/>
                </a:lnTo>
                <a:lnTo>
                  <a:pt x="1571577" y="958929"/>
                </a:lnTo>
                <a:lnTo>
                  <a:pt x="1537574" y="985195"/>
                </a:lnTo>
                <a:lnTo>
                  <a:pt x="1497434" y="1002127"/>
                </a:lnTo>
                <a:lnTo>
                  <a:pt x="1452752" y="1008126"/>
                </a:lnTo>
                <a:lnTo>
                  <a:pt x="167894" y="1008126"/>
                </a:lnTo>
                <a:lnTo>
                  <a:pt x="123266" y="1002127"/>
                </a:lnTo>
                <a:lnTo>
                  <a:pt x="83161" y="985195"/>
                </a:lnTo>
                <a:lnTo>
                  <a:pt x="49180" y="958929"/>
                </a:lnTo>
                <a:lnTo>
                  <a:pt x="22925" y="924926"/>
                </a:lnTo>
                <a:lnTo>
                  <a:pt x="5998" y="884786"/>
                </a:lnTo>
                <a:lnTo>
                  <a:pt x="0" y="840104"/>
                </a:lnTo>
                <a:lnTo>
                  <a:pt x="0" y="168020"/>
                </a:lnTo>
                <a:close/>
              </a:path>
            </a:pathLst>
          </a:custGeom>
          <a:ln w="9525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237995" y="4925948"/>
            <a:ext cx="1104265" cy="453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18184D"/>
                </a:solidFill>
                <a:latin typeface="Arial"/>
                <a:cs typeface="Arial"/>
              </a:rPr>
              <a:t>Согласие</a:t>
            </a:r>
            <a:r>
              <a:rPr sz="1400" b="1" spc="-85" dirty="0">
                <a:solidFill>
                  <a:srgbClr val="18184D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18184D"/>
                </a:solidFill>
                <a:latin typeface="Arial"/>
                <a:cs typeface="Arial"/>
              </a:rPr>
              <a:t>на</a:t>
            </a:r>
            <a:endParaRPr sz="1400" dirty="0">
              <a:latin typeface="Arial"/>
              <a:cs typeface="Arial"/>
            </a:endParaRPr>
          </a:p>
          <a:p>
            <a:pPr marL="6350" algn="ctr">
              <a:lnSpc>
                <a:spcPct val="100000"/>
              </a:lnSpc>
              <a:spcBef>
                <a:spcPts val="5"/>
              </a:spcBef>
            </a:pPr>
            <a:r>
              <a:rPr sz="1400" b="1" spc="-15" dirty="0">
                <a:solidFill>
                  <a:srgbClr val="18184D"/>
                </a:solidFill>
                <a:latin typeface="Arial"/>
                <a:cs typeface="Arial"/>
              </a:rPr>
              <a:t>встречу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779902" y="4652898"/>
            <a:ext cx="1729105" cy="1008380"/>
          </a:xfrm>
          <a:custGeom>
            <a:avLst/>
            <a:gdLst/>
            <a:ahLst/>
            <a:cxnLst/>
            <a:rect l="l" t="t" r="r" b="b"/>
            <a:pathLst>
              <a:path w="1729104" h="1008379">
                <a:moveTo>
                  <a:pt x="0" y="168020"/>
                </a:moveTo>
                <a:lnTo>
                  <a:pt x="5998" y="123384"/>
                </a:lnTo>
                <a:lnTo>
                  <a:pt x="22925" y="83255"/>
                </a:lnTo>
                <a:lnTo>
                  <a:pt x="49180" y="49244"/>
                </a:lnTo>
                <a:lnTo>
                  <a:pt x="83161" y="22958"/>
                </a:lnTo>
                <a:lnTo>
                  <a:pt x="123266" y="6007"/>
                </a:lnTo>
                <a:lnTo>
                  <a:pt x="167894" y="0"/>
                </a:lnTo>
                <a:lnTo>
                  <a:pt x="1560702" y="0"/>
                </a:lnTo>
                <a:lnTo>
                  <a:pt x="1605384" y="6007"/>
                </a:lnTo>
                <a:lnTo>
                  <a:pt x="1645524" y="22958"/>
                </a:lnTo>
                <a:lnTo>
                  <a:pt x="1679527" y="49244"/>
                </a:lnTo>
                <a:lnTo>
                  <a:pt x="1705793" y="83255"/>
                </a:lnTo>
                <a:lnTo>
                  <a:pt x="1722725" y="123384"/>
                </a:lnTo>
                <a:lnTo>
                  <a:pt x="1728724" y="168020"/>
                </a:lnTo>
                <a:lnTo>
                  <a:pt x="1728724" y="840104"/>
                </a:lnTo>
                <a:lnTo>
                  <a:pt x="1722725" y="884786"/>
                </a:lnTo>
                <a:lnTo>
                  <a:pt x="1705793" y="924926"/>
                </a:lnTo>
                <a:lnTo>
                  <a:pt x="1679527" y="958929"/>
                </a:lnTo>
                <a:lnTo>
                  <a:pt x="1645524" y="985195"/>
                </a:lnTo>
                <a:lnTo>
                  <a:pt x="1605384" y="1002127"/>
                </a:lnTo>
                <a:lnTo>
                  <a:pt x="1560702" y="1008126"/>
                </a:lnTo>
                <a:lnTo>
                  <a:pt x="167894" y="1008126"/>
                </a:lnTo>
                <a:lnTo>
                  <a:pt x="123266" y="1002127"/>
                </a:lnTo>
                <a:lnTo>
                  <a:pt x="83161" y="985195"/>
                </a:lnTo>
                <a:lnTo>
                  <a:pt x="49180" y="958929"/>
                </a:lnTo>
                <a:lnTo>
                  <a:pt x="22925" y="924926"/>
                </a:lnTo>
                <a:lnTo>
                  <a:pt x="5998" y="884786"/>
                </a:lnTo>
                <a:lnTo>
                  <a:pt x="0" y="840104"/>
                </a:lnTo>
                <a:lnTo>
                  <a:pt x="0" y="168020"/>
                </a:lnTo>
                <a:close/>
              </a:path>
            </a:pathLst>
          </a:custGeom>
          <a:ln w="9525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925571" y="4925948"/>
            <a:ext cx="1437640" cy="453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18184D"/>
                </a:solidFill>
                <a:latin typeface="Arial"/>
                <a:cs typeface="Arial"/>
              </a:rPr>
              <a:t>Согласие</a:t>
            </a:r>
            <a:r>
              <a:rPr sz="1400" b="1" spc="-45" dirty="0">
                <a:solidFill>
                  <a:srgbClr val="18184D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18184D"/>
                </a:solidFill>
                <a:latin typeface="Arial"/>
                <a:cs typeface="Arial"/>
              </a:rPr>
              <a:t>на</a:t>
            </a:r>
            <a:endParaRPr sz="1400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400" b="1" spc="-20" dirty="0">
                <a:solidFill>
                  <a:srgbClr val="18184D"/>
                </a:solidFill>
                <a:latin typeface="Arial"/>
                <a:cs typeface="Arial"/>
              </a:rPr>
              <a:t>сотрудничество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651500" y="4652898"/>
            <a:ext cx="1657350" cy="1008380"/>
          </a:xfrm>
          <a:custGeom>
            <a:avLst/>
            <a:gdLst/>
            <a:ahLst/>
            <a:cxnLst/>
            <a:rect l="l" t="t" r="r" b="b"/>
            <a:pathLst>
              <a:path w="1657350" h="1008379">
                <a:moveTo>
                  <a:pt x="0" y="168020"/>
                </a:moveTo>
                <a:lnTo>
                  <a:pt x="5998" y="123384"/>
                </a:lnTo>
                <a:lnTo>
                  <a:pt x="22930" y="83255"/>
                </a:lnTo>
                <a:lnTo>
                  <a:pt x="49196" y="49244"/>
                </a:lnTo>
                <a:lnTo>
                  <a:pt x="83199" y="22958"/>
                </a:lnTo>
                <a:lnTo>
                  <a:pt x="123339" y="6007"/>
                </a:lnTo>
                <a:lnTo>
                  <a:pt x="168021" y="0"/>
                </a:lnTo>
                <a:lnTo>
                  <a:pt x="1489328" y="0"/>
                </a:lnTo>
                <a:lnTo>
                  <a:pt x="1534010" y="6007"/>
                </a:lnTo>
                <a:lnTo>
                  <a:pt x="1574150" y="22958"/>
                </a:lnTo>
                <a:lnTo>
                  <a:pt x="1608153" y="49244"/>
                </a:lnTo>
                <a:lnTo>
                  <a:pt x="1634419" y="83255"/>
                </a:lnTo>
                <a:lnTo>
                  <a:pt x="1651351" y="123384"/>
                </a:lnTo>
                <a:lnTo>
                  <a:pt x="1657350" y="168020"/>
                </a:lnTo>
                <a:lnTo>
                  <a:pt x="1657350" y="840104"/>
                </a:lnTo>
                <a:lnTo>
                  <a:pt x="1651351" y="884786"/>
                </a:lnTo>
                <a:lnTo>
                  <a:pt x="1634419" y="924926"/>
                </a:lnTo>
                <a:lnTo>
                  <a:pt x="1608153" y="958929"/>
                </a:lnTo>
                <a:lnTo>
                  <a:pt x="1574150" y="985195"/>
                </a:lnTo>
                <a:lnTo>
                  <a:pt x="1534010" y="1002127"/>
                </a:lnTo>
                <a:lnTo>
                  <a:pt x="1489328" y="1008126"/>
                </a:lnTo>
                <a:lnTo>
                  <a:pt x="168021" y="1008126"/>
                </a:lnTo>
                <a:lnTo>
                  <a:pt x="123339" y="1002127"/>
                </a:lnTo>
                <a:lnTo>
                  <a:pt x="83199" y="985195"/>
                </a:lnTo>
                <a:lnTo>
                  <a:pt x="49196" y="958929"/>
                </a:lnTo>
                <a:lnTo>
                  <a:pt x="22930" y="924926"/>
                </a:lnTo>
                <a:lnTo>
                  <a:pt x="5998" y="884786"/>
                </a:lnTo>
                <a:lnTo>
                  <a:pt x="0" y="840104"/>
                </a:lnTo>
                <a:lnTo>
                  <a:pt x="0" y="168020"/>
                </a:lnTo>
                <a:close/>
              </a:path>
            </a:pathLst>
          </a:custGeom>
          <a:ln w="9525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6032372" y="4925948"/>
            <a:ext cx="897255" cy="453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18184D"/>
                </a:solidFill>
                <a:latin typeface="Arial"/>
                <a:cs typeface="Arial"/>
              </a:rPr>
              <a:t>Подписан</a:t>
            </a:r>
            <a:endParaRPr sz="1400">
              <a:latin typeface="Arial"/>
              <a:cs typeface="Arial"/>
            </a:endParaRPr>
          </a:p>
          <a:p>
            <a:pPr marL="85725">
              <a:lnSpc>
                <a:spcPct val="100000"/>
              </a:lnSpc>
              <a:spcBef>
                <a:spcPts val="5"/>
              </a:spcBef>
            </a:pPr>
            <a:r>
              <a:rPr sz="1400" b="1" spc="-10" dirty="0">
                <a:solidFill>
                  <a:srgbClr val="18184D"/>
                </a:solidFill>
                <a:latin typeface="Arial"/>
                <a:cs typeface="Arial"/>
              </a:rPr>
              <a:t>договор</a:t>
            </a:r>
            <a:endParaRPr sz="14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7451727" y="4652898"/>
            <a:ext cx="1320418" cy="1008380"/>
          </a:xfrm>
          <a:custGeom>
            <a:avLst/>
            <a:gdLst/>
            <a:ahLst/>
            <a:cxnLst/>
            <a:rect l="l" t="t" r="r" b="b"/>
            <a:pathLst>
              <a:path w="1584325" h="1008379">
                <a:moveTo>
                  <a:pt x="0" y="168020"/>
                </a:moveTo>
                <a:lnTo>
                  <a:pt x="5998" y="123384"/>
                </a:lnTo>
                <a:lnTo>
                  <a:pt x="22930" y="83255"/>
                </a:lnTo>
                <a:lnTo>
                  <a:pt x="49196" y="49244"/>
                </a:lnTo>
                <a:lnTo>
                  <a:pt x="83199" y="22958"/>
                </a:lnTo>
                <a:lnTo>
                  <a:pt x="123339" y="6007"/>
                </a:lnTo>
                <a:lnTo>
                  <a:pt x="168021" y="0"/>
                </a:lnTo>
                <a:lnTo>
                  <a:pt x="1416303" y="0"/>
                </a:lnTo>
                <a:lnTo>
                  <a:pt x="1460985" y="6007"/>
                </a:lnTo>
                <a:lnTo>
                  <a:pt x="1501125" y="22958"/>
                </a:lnTo>
                <a:lnTo>
                  <a:pt x="1535128" y="49244"/>
                </a:lnTo>
                <a:lnTo>
                  <a:pt x="1561394" y="83255"/>
                </a:lnTo>
                <a:lnTo>
                  <a:pt x="1578326" y="123384"/>
                </a:lnTo>
                <a:lnTo>
                  <a:pt x="1584325" y="168020"/>
                </a:lnTo>
                <a:lnTo>
                  <a:pt x="1584325" y="840104"/>
                </a:lnTo>
                <a:lnTo>
                  <a:pt x="1578326" y="884786"/>
                </a:lnTo>
                <a:lnTo>
                  <a:pt x="1561394" y="924926"/>
                </a:lnTo>
                <a:lnTo>
                  <a:pt x="1535128" y="958929"/>
                </a:lnTo>
                <a:lnTo>
                  <a:pt x="1501125" y="985195"/>
                </a:lnTo>
                <a:lnTo>
                  <a:pt x="1460985" y="1002127"/>
                </a:lnTo>
                <a:lnTo>
                  <a:pt x="1416303" y="1008126"/>
                </a:lnTo>
                <a:lnTo>
                  <a:pt x="168021" y="1008126"/>
                </a:lnTo>
                <a:lnTo>
                  <a:pt x="123339" y="1002127"/>
                </a:lnTo>
                <a:lnTo>
                  <a:pt x="83199" y="985195"/>
                </a:lnTo>
                <a:lnTo>
                  <a:pt x="49196" y="958929"/>
                </a:lnTo>
                <a:lnTo>
                  <a:pt x="22930" y="924926"/>
                </a:lnTo>
                <a:lnTo>
                  <a:pt x="5998" y="884786"/>
                </a:lnTo>
                <a:lnTo>
                  <a:pt x="0" y="840104"/>
                </a:lnTo>
                <a:lnTo>
                  <a:pt x="0" y="168020"/>
                </a:lnTo>
                <a:close/>
              </a:path>
            </a:pathLst>
          </a:custGeom>
          <a:ln w="9525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7615238" y="4925948"/>
            <a:ext cx="1043305" cy="453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b="1" spc="-35" dirty="0">
                <a:solidFill>
                  <a:srgbClr val="18184D"/>
                </a:solidFill>
                <a:latin typeface="Arial"/>
                <a:cs typeface="Arial"/>
              </a:rPr>
              <a:t>Результаты</a:t>
            </a:r>
            <a:endParaRPr sz="1400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400" b="1" spc="-10" dirty="0">
                <a:solidFill>
                  <a:srgbClr val="18184D"/>
                </a:solidFill>
                <a:latin typeface="Arial"/>
                <a:cs typeface="Arial"/>
              </a:rPr>
              <a:t>продаж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51523" y="2997200"/>
            <a:ext cx="1582674" cy="1008380"/>
          </a:xfrm>
          <a:custGeom>
            <a:avLst/>
            <a:gdLst/>
            <a:ahLst/>
            <a:cxnLst/>
            <a:rect l="l" t="t" r="r" b="b"/>
            <a:pathLst>
              <a:path w="1727835" h="1008379">
                <a:moveTo>
                  <a:pt x="1559242" y="0"/>
                </a:moveTo>
                <a:lnTo>
                  <a:pt x="168008" y="0"/>
                </a:lnTo>
                <a:lnTo>
                  <a:pt x="123345" y="5998"/>
                </a:lnTo>
                <a:lnTo>
                  <a:pt x="83212" y="22930"/>
                </a:lnTo>
                <a:lnTo>
                  <a:pt x="49209" y="49196"/>
                </a:lnTo>
                <a:lnTo>
                  <a:pt x="22938" y="83199"/>
                </a:lnTo>
                <a:lnTo>
                  <a:pt x="6001" y="123339"/>
                </a:lnTo>
                <a:lnTo>
                  <a:pt x="0" y="168021"/>
                </a:lnTo>
                <a:lnTo>
                  <a:pt x="0" y="840105"/>
                </a:lnTo>
                <a:lnTo>
                  <a:pt x="6001" y="884732"/>
                </a:lnTo>
                <a:lnTo>
                  <a:pt x="22938" y="924837"/>
                </a:lnTo>
                <a:lnTo>
                  <a:pt x="49209" y="958818"/>
                </a:lnTo>
                <a:lnTo>
                  <a:pt x="83212" y="985073"/>
                </a:lnTo>
                <a:lnTo>
                  <a:pt x="123345" y="1002000"/>
                </a:lnTo>
                <a:lnTo>
                  <a:pt x="168008" y="1007999"/>
                </a:lnTo>
                <a:lnTo>
                  <a:pt x="1559242" y="1007999"/>
                </a:lnTo>
                <a:lnTo>
                  <a:pt x="1603879" y="1002000"/>
                </a:lnTo>
                <a:lnTo>
                  <a:pt x="1644007" y="985073"/>
                </a:lnTo>
                <a:lnTo>
                  <a:pt x="1678019" y="958818"/>
                </a:lnTo>
                <a:lnTo>
                  <a:pt x="1704304" y="924837"/>
                </a:lnTo>
                <a:lnTo>
                  <a:pt x="1721255" y="884732"/>
                </a:lnTo>
                <a:lnTo>
                  <a:pt x="1727263" y="840105"/>
                </a:lnTo>
                <a:lnTo>
                  <a:pt x="1727263" y="168021"/>
                </a:lnTo>
                <a:lnTo>
                  <a:pt x="1721255" y="123339"/>
                </a:lnTo>
                <a:lnTo>
                  <a:pt x="1704304" y="83199"/>
                </a:lnTo>
                <a:lnTo>
                  <a:pt x="1678019" y="49196"/>
                </a:lnTo>
                <a:lnTo>
                  <a:pt x="1644007" y="22930"/>
                </a:lnTo>
                <a:lnTo>
                  <a:pt x="1603879" y="5998"/>
                </a:lnTo>
                <a:lnTo>
                  <a:pt x="1559242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6363" y="2997200"/>
            <a:ext cx="1727835" cy="1008380"/>
          </a:xfrm>
          <a:custGeom>
            <a:avLst/>
            <a:gdLst/>
            <a:ahLst/>
            <a:cxnLst/>
            <a:rect l="l" t="t" r="r" b="b"/>
            <a:pathLst>
              <a:path w="1727835" h="1008379">
                <a:moveTo>
                  <a:pt x="0" y="168021"/>
                </a:moveTo>
                <a:lnTo>
                  <a:pt x="6001" y="123339"/>
                </a:lnTo>
                <a:lnTo>
                  <a:pt x="22938" y="83199"/>
                </a:lnTo>
                <a:lnTo>
                  <a:pt x="49209" y="49196"/>
                </a:lnTo>
                <a:lnTo>
                  <a:pt x="83212" y="22930"/>
                </a:lnTo>
                <a:lnTo>
                  <a:pt x="123345" y="5998"/>
                </a:lnTo>
                <a:lnTo>
                  <a:pt x="168008" y="0"/>
                </a:lnTo>
                <a:lnTo>
                  <a:pt x="1559242" y="0"/>
                </a:lnTo>
                <a:lnTo>
                  <a:pt x="1603879" y="5998"/>
                </a:lnTo>
                <a:lnTo>
                  <a:pt x="1644007" y="22930"/>
                </a:lnTo>
                <a:lnTo>
                  <a:pt x="1678019" y="49196"/>
                </a:lnTo>
                <a:lnTo>
                  <a:pt x="1704304" y="83199"/>
                </a:lnTo>
                <a:lnTo>
                  <a:pt x="1721255" y="123339"/>
                </a:lnTo>
                <a:lnTo>
                  <a:pt x="1727263" y="168021"/>
                </a:lnTo>
                <a:lnTo>
                  <a:pt x="1727263" y="840105"/>
                </a:lnTo>
                <a:lnTo>
                  <a:pt x="1721255" y="884732"/>
                </a:lnTo>
                <a:lnTo>
                  <a:pt x="1704304" y="924837"/>
                </a:lnTo>
                <a:lnTo>
                  <a:pt x="1678019" y="958818"/>
                </a:lnTo>
                <a:lnTo>
                  <a:pt x="1644007" y="985073"/>
                </a:lnTo>
                <a:lnTo>
                  <a:pt x="1603879" y="1002000"/>
                </a:lnTo>
                <a:lnTo>
                  <a:pt x="1559242" y="1007999"/>
                </a:lnTo>
                <a:lnTo>
                  <a:pt x="168008" y="1007999"/>
                </a:lnTo>
                <a:lnTo>
                  <a:pt x="123345" y="1002000"/>
                </a:lnTo>
                <a:lnTo>
                  <a:pt x="83212" y="985073"/>
                </a:lnTo>
                <a:lnTo>
                  <a:pt x="49209" y="958818"/>
                </a:lnTo>
                <a:lnTo>
                  <a:pt x="22938" y="924837"/>
                </a:lnTo>
                <a:lnTo>
                  <a:pt x="6001" y="884732"/>
                </a:lnTo>
                <a:lnTo>
                  <a:pt x="0" y="840105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329121" y="3376676"/>
            <a:ext cx="1427480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Поиск</a:t>
            </a:r>
            <a:r>
              <a:rPr sz="1400" b="1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клиентов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251523" y="4652898"/>
            <a:ext cx="1583627" cy="1008380"/>
          </a:xfrm>
          <a:custGeom>
            <a:avLst/>
            <a:gdLst/>
            <a:ahLst/>
            <a:cxnLst/>
            <a:rect l="l" t="t" r="r" b="b"/>
            <a:pathLst>
              <a:path w="1727200" h="1008379">
                <a:moveTo>
                  <a:pt x="0" y="168020"/>
                </a:moveTo>
                <a:lnTo>
                  <a:pt x="6001" y="123384"/>
                </a:lnTo>
                <a:lnTo>
                  <a:pt x="22938" y="83255"/>
                </a:lnTo>
                <a:lnTo>
                  <a:pt x="49209" y="49244"/>
                </a:lnTo>
                <a:lnTo>
                  <a:pt x="83212" y="22958"/>
                </a:lnTo>
                <a:lnTo>
                  <a:pt x="123345" y="6007"/>
                </a:lnTo>
                <a:lnTo>
                  <a:pt x="168008" y="0"/>
                </a:lnTo>
                <a:lnTo>
                  <a:pt x="1559179" y="0"/>
                </a:lnTo>
                <a:lnTo>
                  <a:pt x="1603860" y="6007"/>
                </a:lnTo>
                <a:lnTo>
                  <a:pt x="1644000" y="22958"/>
                </a:lnTo>
                <a:lnTo>
                  <a:pt x="1678003" y="49244"/>
                </a:lnTo>
                <a:lnTo>
                  <a:pt x="1704269" y="83255"/>
                </a:lnTo>
                <a:lnTo>
                  <a:pt x="1721201" y="123384"/>
                </a:lnTo>
                <a:lnTo>
                  <a:pt x="1727200" y="168020"/>
                </a:lnTo>
                <a:lnTo>
                  <a:pt x="1727200" y="840104"/>
                </a:lnTo>
                <a:lnTo>
                  <a:pt x="1721201" y="884786"/>
                </a:lnTo>
                <a:lnTo>
                  <a:pt x="1704269" y="924926"/>
                </a:lnTo>
                <a:lnTo>
                  <a:pt x="1678003" y="958929"/>
                </a:lnTo>
                <a:lnTo>
                  <a:pt x="1644000" y="985195"/>
                </a:lnTo>
                <a:lnTo>
                  <a:pt x="1603860" y="1002127"/>
                </a:lnTo>
                <a:lnTo>
                  <a:pt x="1559179" y="1008126"/>
                </a:lnTo>
                <a:lnTo>
                  <a:pt x="168008" y="1008126"/>
                </a:lnTo>
                <a:lnTo>
                  <a:pt x="123345" y="1002127"/>
                </a:lnTo>
                <a:lnTo>
                  <a:pt x="83212" y="985195"/>
                </a:lnTo>
                <a:lnTo>
                  <a:pt x="49209" y="958929"/>
                </a:lnTo>
                <a:lnTo>
                  <a:pt x="22938" y="924926"/>
                </a:lnTo>
                <a:lnTo>
                  <a:pt x="6001" y="884786"/>
                </a:lnTo>
                <a:lnTo>
                  <a:pt x="0" y="840104"/>
                </a:lnTo>
                <a:lnTo>
                  <a:pt x="0" y="168020"/>
                </a:lnTo>
                <a:close/>
              </a:path>
            </a:pathLst>
          </a:custGeom>
          <a:ln w="9525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315291" y="4819269"/>
            <a:ext cx="1430020" cy="666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18184D"/>
                </a:solidFill>
                <a:latin typeface="Arial"/>
                <a:cs typeface="Arial"/>
              </a:rPr>
              <a:t>Информация </a:t>
            </a:r>
            <a:r>
              <a:rPr sz="1400" b="1" dirty="0">
                <a:solidFill>
                  <a:srgbClr val="18184D"/>
                </a:solidFill>
                <a:latin typeface="Arial"/>
                <a:cs typeface="Arial"/>
              </a:rPr>
              <a:t>о  п</a:t>
            </a:r>
            <a:r>
              <a:rPr sz="1400" b="1" spc="-40" dirty="0">
                <a:solidFill>
                  <a:srgbClr val="18184D"/>
                </a:solidFill>
                <a:latin typeface="Arial"/>
                <a:cs typeface="Arial"/>
              </a:rPr>
              <a:t>о</a:t>
            </a:r>
            <a:r>
              <a:rPr sz="1400" b="1" spc="-20" dirty="0">
                <a:solidFill>
                  <a:srgbClr val="18184D"/>
                </a:solidFill>
                <a:latin typeface="Arial"/>
                <a:cs typeface="Arial"/>
              </a:rPr>
              <a:t>т</a:t>
            </a:r>
            <a:r>
              <a:rPr sz="1400" b="1" spc="-5" dirty="0">
                <a:solidFill>
                  <a:srgbClr val="18184D"/>
                </a:solidFill>
                <a:latin typeface="Arial"/>
                <a:cs typeface="Arial"/>
              </a:rPr>
              <a:t>енц</a:t>
            </a:r>
            <a:r>
              <a:rPr sz="1400" b="1" dirty="0">
                <a:solidFill>
                  <a:srgbClr val="18184D"/>
                </a:solidFill>
                <a:latin typeface="Arial"/>
                <a:cs typeface="Arial"/>
              </a:rPr>
              <a:t>и</a:t>
            </a:r>
            <a:r>
              <a:rPr sz="1400" b="1" spc="-5" dirty="0">
                <a:solidFill>
                  <a:srgbClr val="18184D"/>
                </a:solidFill>
                <a:latin typeface="Arial"/>
                <a:cs typeface="Arial"/>
              </a:rPr>
              <a:t>альных  клиентах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611187" y="4078225"/>
            <a:ext cx="792480" cy="503555"/>
          </a:xfrm>
          <a:custGeom>
            <a:avLst/>
            <a:gdLst/>
            <a:ahLst/>
            <a:cxnLst/>
            <a:rect l="l" t="t" r="r" b="b"/>
            <a:pathLst>
              <a:path w="792480" h="503554">
                <a:moveTo>
                  <a:pt x="792162" y="251713"/>
                </a:moveTo>
                <a:lnTo>
                  <a:pt x="0" y="251713"/>
                </a:lnTo>
                <a:lnTo>
                  <a:pt x="396087" y="503300"/>
                </a:lnTo>
                <a:lnTo>
                  <a:pt x="792162" y="251713"/>
                </a:lnTo>
                <a:close/>
              </a:path>
              <a:path w="792480" h="503554">
                <a:moveTo>
                  <a:pt x="594118" y="0"/>
                </a:moveTo>
                <a:lnTo>
                  <a:pt x="198043" y="0"/>
                </a:lnTo>
                <a:lnTo>
                  <a:pt x="198043" y="251713"/>
                </a:lnTo>
                <a:lnTo>
                  <a:pt x="594118" y="251713"/>
                </a:lnTo>
                <a:lnTo>
                  <a:pt x="594118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11187" y="4078225"/>
            <a:ext cx="792480" cy="503555"/>
          </a:xfrm>
          <a:custGeom>
            <a:avLst/>
            <a:gdLst/>
            <a:ahLst/>
            <a:cxnLst/>
            <a:rect l="l" t="t" r="r" b="b"/>
            <a:pathLst>
              <a:path w="792480" h="503554">
                <a:moveTo>
                  <a:pt x="0" y="251713"/>
                </a:moveTo>
                <a:lnTo>
                  <a:pt x="198043" y="251713"/>
                </a:lnTo>
                <a:lnTo>
                  <a:pt x="198043" y="0"/>
                </a:lnTo>
                <a:lnTo>
                  <a:pt x="594118" y="0"/>
                </a:lnTo>
                <a:lnTo>
                  <a:pt x="594118" y="251713"/>
                </a:lnTo>
                <a:lnTo>
                  <a:pt x="792162" y="251713"/>
                </a:lnTo>
                <a:lnTo>
                  <a:pt x="396087" y="503300"/>
                </a:lnTo>
                <a:lnTo>
                  <a:pt x="0" y="251713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740650" y="4078225"/>
            <a:ext cx="792480" cy="503555"/>
          </a:xfrm>
          <a:custGeom>
            <a:avLst/>
            <a:gdLst/>
            <a:ahLst/>
            <a:cxnLst/>
            <a:rect l="l" t="t" r="r" b="b"/>
            <a:pathLst>
              <a:path w="792479" h="503554">
                <a:moveTo>
                  <a:pt x="792226" y="251713"/>
                </a:moveTo>
                <a:lnTo>
                  <a:pt x="0" y="251713"/>
                </a:lnTo>
                <a:lnTo>
                  <a:pt x="396113" y="503300"/>
                </a:lnTo>
                <a:lnTo>
                  <a:pt x="792226" y="251713"/>
                </a:lnTo>
                <a:close/>
              </a:path>
              <a:path w="792479" h="503554">
                <a:moveTo>
                  <a:pt x="594105" y="0"/>
                </a:moveTo>
                <a:lnTo>
                  <a:pt x="197993" y="0"/>
                </a:lnTo>
                <a:lnTo>
                  <a:pt x="197993" y="251713"/>
                </a:lnTo>
                <a:lnTo>
                  <a:pt x="594105" y="251713"/>
                </a:lnTo>
                <a:lnTo>
                  <a:pt x="594105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740650" y="4078225"/>
            <a:ext cx="792480" cy="503555"/>
          </a:xfrm>
          <a:custGeom>
            <a:avLst/>
            <a:gdLst/>
            <a:ahLst/>
            <a:cxnLst/>
            <a:rect l="l" t="t" r="r" b="b"/>
            <a:pathLst>
              <a:path w="792479" h="503554">
                <a:moveTo>
                  <a:pt x="0" y="251713"/>
                </a:moveTo>
                <a:lnTo>
                  <a:pt x="197993" y="251713"/>
                </a:lnTo>
                <a:lnTo>
                  <a:pt x="197993" y="0"/>
                </a:lnTo>
                <a:lnTo>
                  <a:pt x="594105" y="0"/>
                </a:lnTo>
                <a:lnTo>
                  <a:pt x="594105" y="251713"/>
                </a:lnTo>
                <a:lnTo>
                  <a:pt x="792226" y="251713"/>
                </a:lnTo>
                <a:lnTo>
                  <a:pt x="396113" y="503300"/>
                </a:lnTo>
                <a:lnTo>
                  <a:pt x="0" y="251713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011926" y="4078225"/>
            <a:ext cx="792480" cy="503555"/>
          </a:xfrm>
          <a:custGeom>
            <a:avLst/>
            <a:gdLst/>
            <a:ahLst/>
            <a:cxnLst/>
            <a:rect l="l" t="t" r="r" b="b"/>
            <a:pathLst>
              <a:path w="792479" h="503554">
                <a:moveTo>
                  <a:pt x="792099" y="251713"/>
                </a:moveTo>
                <a:lnTo>
                  <a:pt x="0" y="251713"/>
                </a:lnTo>
                <a:lnTo>
                  <a:pt x="395986" y="503300"/>
                </a:lnTo>
                <a:lnTo>
                  <a:pt x="792099" y="251713"/>
                </a:lnTo>
                <a:close/>
              </a:path>
              <a:path w="792479" h="503554">
                <a:moveTo>
                  <a:pt x="594105" y="0"/>
                </a:moveTo>
                <a:lnTo>
                  <a:pt x="197993" y="0"/>
                </a:lnTo>
                <a:lnTo>
                  <a:pt x="197993" y="251713"/>
                </a:lnTo>
                <a:lnTo>
                  <a:pt x="594105" y="251713"/>
                </a:lnTo>
                <a:lnTo>
                  <a:pt x="594105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011926" y="4078225"/>
            <a:ext cx="792480" cy="503555"/>
          </a:xfrm>
          <a:custGeom>
            <a:avLst/>
            <a:gdLst/>
            <a:ahLst/>
            <a:cxnLst/>
            <a:rect l="l" t="t" r="r" b="b"/>
            <a:pathLst>
              <a:path w="792479" h="503554">
                <a:moveTo>
                  <a:pt x="0" y="251713"/>
                </a:moveTo>
                <a:lnTo>
                  <a:pt x="197993" y="251713"/>
                </a:lnTo>
                <a:lnTo>
                  <a:pt x="197993" y="0"/>
                </a:lnTo>
                <a:lnTo>
                  <a:pt x="594105" y="0"/>
                </a:lnTo>
                <a:lnTo>
                  <a:pt x="594105" y="251713"/>
                </a:lnTo>
                <a:lnTo>
                  <a:pt x="792099" y="251713"/>
                </a:lnTo>
                <a:lnTo>
                  <a:pt x="395986" y="503300"/>
                </a:lnTo>
                <a:lnTo>
                  <a:pt x="0" y="251713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211701" y="4078225"/>
            <a:ext cx="792480" cy="503555"/>
          </a:xfrm>
          <a:custGeom>
            <a:avLst/>
            <a:gdLst/>
            <a:ahLst/>
            <a:cxnLst/>
            <a:rect l="l" t="t" r="r" b="b"/>
            <a:pathLst>
              <a:path w="792479" h="503554">
                <a:moveTo>
                  <a:pt x="792099" y="251713"/>
                </a:moveTo>
                <a:lnTo>
                  <a:pt x="0" y="251713"/>
                </a:lnTo>
                <a:lnTo>
                  <a:pt x="395986" y="503300"/>
                </a:lnTo>
                <a:lnTo>
                  <a:pt x="792099" y="251713"/>
                </a:lnTo>
                <a:close/>
              </a:path>
              <a:path w="792479" h="503554">
                <a:moveTo>
                  <a:pt x="594106" y="0"/>
                </a:moveTo>
                <a:lnTo>
                  <a:pt x="197993" y="0"/>
                </a:lnTo>
                <a:lnTo>
                  <a:pt x="197993" y="251713"/>
                </a:lnTo>
                <a:lnTo>
                  <a:pt x="594106" y="251713"/>
                </a:lnTo>
                <a:lnTo>
                  <a:pt x="594106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211701" y="4078225"/>
            <a:ext cx="792480" cy="503555"/>
          </a:xfrm>
          <a:custGeom>
            <a:avLst/>
            <a:gdLst/>
            <a:ahLst/>
            <a:cxnLst/>
            <a:rect l="l" t="t" r="r" b="b"/>
            <a:pathLst>
              <a:path w="792479" h="503554">
                <a:moveTo>
                  <a:pt x="0" y="251713"/>
                </a:moveTo>
                <a:lnTo>
                  <a:pt x="197993" y="251713"/>
                </a:lnTo>
                <a:lnTo>
                  <a:pt x="197993" y="0"/>
                </a:lnTo>
                <a:lnTo>
                  <a:pt x="594106" y="0"/>
                </a:lnTo>
                <a:lnTo>
                  <a:pt x="594106" y="251713"/>
                </a:lnTo>
                <a:lnTo>
                  <a:pt x="792099" y="251713"/>
                </a:lnTo>
                <a:lnTo>
                  <a:pt x="395986" y="503300"/>
                </a:lnTo>
                <a:lnTo>
                  <a:pt x="0" y="251713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339975" y="4078225"/>
            <a:ext cx="792480" cy="503555"/>
          </a:xfrm>
          <a:custGeom>
            <a:avLst/>
            <a:gdLst/>
            <a:ahLst/>
            <a:cxnLst/>
            <a:rect l="l" t="t" r="r" b="b"/>
            <a:pathLst>
              <a:path w="792480" h="503554">
                <a:moveTo>
                  <a:pt x="792226" y="251713"/>
                </a:moveTo>
                <a:lnTo>
                  <a:pt x="0" y="251713"/>
                </a:lnTo>
                <a:lnTo>
                  <a:pt x="396113" y="503300"/>
                </a:lnTo>
                <a:lnTo>
                  <a:pt x="792226" y="251713"/>
                </a:lnTo>
                <a:close/>
              </a:path>
              <a:path w="792480" h="503554">
                <a:moveTo>
                  <a:pt x="594106" y="0"/>
                </a:moveTo>
                <a:lnTo>
                  <a:pt x="197993" y="0"/>
                </a:lnTo>
                <a:lnTo>
                  <a:pt x="197993" y="251713"/>
                </a:lnTo>
                <a:lnTo>
                  <a:pt x="594106" y="251713"/>
                </a:lnTo>
                <a:lnTo>
                  <a:pt x="594106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339975" y="4078225"/>
            <a:ext cx="792480" cy="503555"/>
          </a:xfrm>
          <a:custGeom>
            <a:avLst/>
            <a:gdLst/>
            <a:ahLst/>
            <a:cxnLst/>
            <a:rect l="l" t="t" r="r" b="b"/>
            <a:pathLst>
              <a:path w="792480" h="503554">
                <a:moveTo>
                  <a:pt x="0" y="251713"/>
                </a:moveTo>
                <a:lnTo>
                  <a:pt x="197993" y="251713"/>
                </a:lnTo>
                <a:lnTo>
                  <a:pt x="197993" y="0"/>
                </a:lnTo>
                <a:lnTo>
                  <a:pt x="594106" y="0"/>
                </a:lnTo>
                <a:lnTo>
                  <a:pt x="594106" y="251713"/>
                </a:lnTo>
                <a:lnTo>
                  <a:pt x="792226" y="251713"/>
                </a:lnTo>
                <a:lnTo>
                  <a:pt x="396113" y="503300"/>
                </a:lnTo>
                <a:lnTo>
                  <a:pt x="0" y="251713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3200" dirty="0" smtClean="0">
                <a:solidFill>
                  <a:srgbClr val="0B375A"/>
                </a:solidFill>
              </a:rPr>
              <a:t>Дистрибуторская компания</a:t>
            </a:r>
            <a:endParaRPr lang="ru-RU" sz="32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9" grpId="0" animBg="1"/>
      <p:bldP spid="11" grpId="0"/>
      <p:bldP spid="12" grpId="0" animBg="1"/>
      <p:bldP spid="14" grpId="0"/>
      <p:bldP spid="15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8" grpId="0"/>
      <p:bldP spid="29" grpId="0" animBg="1"/>
      <p:bldP spid="30" grpId="0"/>
      <p:bldP spid="31" grpId="0" animBg="1"/>
      <p:bldP spid="33" grpId="0" animBg="1"/>
      <p:bldP spid="35" grpId="0" animBg="1"/>
      <p:bldP spid="37" grpId="0" animBg="1"/>
      <p:bldP spid="39" grpId="0" animBg="1"/>
      <p:bldP spid="4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Овал 16"/>
          <p:cNvSpPr/>
          <p:nvPr/>
        </p:nvSpPr>
        <p:spPr>
          <a:xfrm>
            <a:off x="2195448" y="1605788"/>
            <a:ext cx="4648200" cy="441401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object 2"/>
          <p:cNvSpPr txBox="1"/>
          <p:nvPr/>
        </p:nvSpPr>
        <p:spPr>
          <a:xfrm>
            <a:off x="3374738" y="3527778"/>
            <a:ext cx="2274187" cy="5700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0" tIns="43815" rIns="0" bIns="0" rtlCol="0">
            <a:spAutoFit/>
          </a:bodyPr>
          <a:lstStyle/>
          <a:p>
            <a:pPr marL="282575" marR="5080" indent="-270510" algn="ctr">
              <a:lnSpc>
                <a:spcPts val="1939"/>
              </a:lnSpc>
              <a:spcBef>
                <a:spcPts val="345"/>
              </a:spcBef>
            </a:pP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2000" b="1" spc="-35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sz="2000" b="1" dirty="0" smtClean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lang="ru-RU" sz="2000" b="1" spc="-20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еги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ч</a:t>
            </a:r>
            <a:r>
              <a:rPr lang="ru-RU" sz="2000" b="1" spc="-30" dirty="0" smtClean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к</a:t>
            </a:r>
            <a:r>
              <a:rPr lang="ru-RU" sz="2000" b="1" dirty="0" smtClean="0">
                <a:solidFill>
                  <a:srgbClr val="002060"/>
                </a:solidFill>
                <a:latin typeface="Arial"/>
                <a:cs typeface="Arial"/>
              </a:rPr>
              <a:t>ие</a:t>
            </a:r>
          </a:p>
          <a:p>
            <a:pPr marL="282575" marR="5080" indent="-270510" algn="ctr">
              <a:lnSpc>
                <a:spcPts val="1939"/>
              </a:lnSpc>
              <a:spcBef>
                <a:spcPts val="345"/>
              </a:spcBef>
            </a:pP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намерения</a:t>
            </a:r>
            <a:endParaRPr lang="ru-RU" sz="20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3600" dirty="0" smtClean="0">
                <a:solidFill>
                  <a:srgbClr val="0B375A"/>
                </a:solidFill>
              </a:rPr>
              <a:t>Создать финансовую модель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14" name="object 6"/>
          <p:cNvSpPr/>
          <p:nvPr/>
        </p:nvSpPr>
        <p:spPr>
          <a:xfrm>
            <a:off x="3382455" y="1016094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6"/>
          <p:cNvSpPr/>
          <p:nvPr/>
        </p:nvSpPr>
        <p:spPr>
          <a:xfrm>
            <a:off x="3374739" y="5368734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6"/>
          <p:cNvSpPr/>
          <p:nvPr/>
        </p:nvSpPr>
        <p:spPr>
          <a:xfrm>
            <a:off x="6497956" y="4189348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6"/>
          <p:cNvSpPr/>
          <p:nvPr/>
        </p:nvSpPr>
        <p:spPr>
          <a:xfrm>
            <a:off x="6497956" y="2194525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6"/>
          <p:cNvSpPr/>
          <p:nvPr/>
        </p:nvSpPr>
        <p:spPr>
          <a:xfrm>
            <a:off x="251523" y="2194525"/>
            <a:ext cx="2312652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6"/>
          <p:cNvSpPr/>
          <p:nvPr/>
        </p:nvSpPr>
        <p:spPr>
          <a:xfrm>
            <a:off x="251523" y="4189348"/>
            <a:ext cx="2312652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849555" y="2405758"/>
            <a:ext cx="157099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Определить  с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ра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ег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ич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кие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ориентиры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57784" y="4401459"/>
            <a:ext cx="195453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1315" marR="35242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Выраб</a:t>
            </a:r>
            <a:r>
              <a:rPr sz="1600" b="1" spc="-50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ь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целевое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п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зиц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иро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ание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06419" y="5579967"/>
            <a:ext cx="182626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Разработать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гани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з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ац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4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ю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концепцию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6046" y="4400581"/>
            <a:ext cx="132207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chemeClr val="bg1"/>
                </a:solidFill>
                <a:latin typeface="Arial"/>
                <a:cs typeface="Arial"/>
              </a:rPr>
              <a:t>Создать  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фи</a:t>
            </a:r>
            <a:r>
              <a:rPr sz="1600" b="1" spc="-15" dirty="0">
                <a:solidFill>
                  <a:schemeClr val="bg1"/>
                </a:solidFill>
                <a:latin typeface="Arial"/>
                <a:cs typeface="Arial"/>
              </a:rPr>
              <a:t>н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анс</a:t>
            </a:r>
            <a:r>
              <a:rPr sz="1600" b="1" spc="-15" dirty="0">
                <a:solidFill>
                  <a:schemeClr val="bg1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chemeClr val="bg1"/>
                </a:solidFill>
                <a:latin typeface="Arial"/>
                <a:cs typeface="Arial"/>
              </a:rPr>
              <a:t>в</a:t>
            </a:r>
            <a:r>
              <a:rPr sz="1600" b="1" spc="-45" dirty="0">
                <a:solidFill>
                  <a:schemeClr val="bg1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ю  </a:t>
            </a:r>
            <a:r>
              <a:rPr sz="1600" b="1" spc="-15" dirty="0">
                <a:solidFill>
                  <a:schemeClr val="bg1"/>
                </a:solidFill>
                <a:latin typeface="Arial"/>
                <a:cs typeface="Arial"/>
              </a:rPr>
              <a:t>модель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5699" y="2283838"/>
            <a:ext cx="1802764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ть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главные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направления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изменений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3" name="object 6"/>
          <p:cNvSpPr/>
          <p:nvPr/>
        </p:nvSpPr>
        <p:spPr>
          <a:xfrm>
            <a:off x="381000" y="1024221"/>
            <a:ext cx="1046081" cy="861702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CC6600"/>
          </a:solidFill>
          <a:ln>
            <a:solidFill>
              <a:srgbClr val="002060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5700" y="1054928"/>
            <a:ext cx="7697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5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22" name="object 5"/>
          <p:cNvSpPr txBox="1"/>
          <p:nvPr/>
        </p:nvSpPr>
        <p:spPr>
          <a:xfrm>
            <a:off x="3618167" y="1227327"/>
            <a:ext cx="1802764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ть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стратегические 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проблемы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4396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1" grpId="0" animBg="1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Овал 16"/>
          <p:cNvSpPr/>
          <p:nvPr/>
        </p:nvSpPr>
        <p:spPr>
          <a:xfrm>
            <a:off x="2195448" y="1605788"/>
            <a:ext cx="4648200" cy="441401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object 2"/>
          <p:cNvSpPr txBox="1"/>
          <p:nvPr/>
        </p:nvSpPr>
        <p:spPr>
          <a:xfrm>
            <a:off x="3374738" y="3527778"/>
            <a:ext cx="2274187" cy="5700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0" tIns="43815" rIns="0" bIns="0" rtlCol="0">
            <a:spAutoFit/>
          </a:bodyPr>
          <a:lstStyle/>
          <a:p>
            <a:pPr marL="282575" marR="5080" indent="-270510" algn="ctr">
              <a:lnSpc>
                <a:spcPts val="1939"/>
              </a:lnSpc>
              <a:spcBef>
                <a:spcPts val="345"/>
              </a:spcBef>
            </a:pP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2000" b="1" spc="-35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sz="2000" b="1" dirty="0" smtClean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lang="ru-RU" sz="2000" b="1" spc="-20" dirty="0" smtClean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еги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ч</a:t>
            </a:r>
            <a:r>
              <a:rPr lang="ru-RU" sz="2000" b="1" spc="-30" dirty="0" smtClean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lang="ru-RU" sz="2000" b="1" spc="5" dirty="0" smtClean="0">
                <a:solidFill>
                  <a:srgbClr val="002060"/>
                </a:solidFill>
                <a:latin typeface="Arial"/>
                <a:cs typeface="Arial"/>
              </a:rPr>
              <a:t>к</a:t>
            </a:r>
            <a:r>
              <a:rPr lang="ru-RU" sz="2000" b="1" dirty="0" smtClean="0">
                <a:solidFill>
                  <a:srgbClr val="002060"/>
                </a:solidFill>
                <a:latin typeface="Arial"/>
                <a:cs typeface="Arial"/>
              </a:rPr>
              <a:t>ие</a:t>
            </a:r>
          </a:p>
          <a:p>
            <a:pPr marL="282575" marR="5080" indent="-270510" algn="ctr">
              <a:lnSpc>
                <a:spcPts val="1939"/>
              </a:lnSpc>
              <a:spcBef>
                <a:spcPts val="345"/>
              </a:spcBef>
            </a:pPr>
            <a:r>
              <a:rPr lang="ru-RU" sz="2000" b="1" spc="-5" dirty="0" smtClean="0">
                <a:solidFill>
                  <a:srgbClr val="002060"/>
                </a:solidFill>
                <a:latin typeface="Arial"/>
                <a:cs typeface="Arial"/>
              </a:rPr>
              <a:t>намерения</a:t>
            </a:r>
            <a:endParaRPr lang="ru-RU" sz="20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2600" dirty="0" smtClean="0">
                <a:solidFill>
                  <a:srgbClr val="0B375A"/>
                </a:solidFill>
              </a:rPr>
              <a:t>Сформулировать главные направления изменений</a:t>
            </a:r>
            <a:endParaRPr lang="ru-RU" sz="2600" dirty="0">
              <a:solidFill>
                <a:srgbClr val="0B375A"/>
              </a:solidFill>
            </a:endParaRPr>
          </a:p>
        </p:txBody>
      </p:sp>
      <p:sp>
        <p:nvSpPr>
          <p:cNvPr id="14" name="object 6"/>
          <p:cNvSpPr/>
          <p:nvPr/>
        </p:nvSpPr>
        <p:spPr>
          <a:xfrm>
            <a:off x="3382455" y="1016094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6"/>
          <p:cNvSpPr/>
          <p:nvPr/>
        </p:nvSpPr>
        <p:spPr>
          <a:xfrm>
            <a:off x="3374739" y="5368734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6"/>
          <p:cNvSpPr/>
          <p:nvPr/>
        </p:nvSpPr>
        <p:spPr>
          <a:xfrm>
            <a:off x="6497956" y="4189348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6"/>
          <p:cNvSpPr/>
          <p:nvPr/>
        </p:nvSpPr>
        <p:spPr>
          <a:xfrm>
            <a:off x="6497956" y="2194525"/>
            <a:ext cx="2274188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6"/>
          <p:cNvSpPr/>
          <p:nvPr/>
        </p:nvSpPr>
        <p:spPr>
          <a:xfrm>
            <a:off x="251523" y="2194525"/>
            <a:ext cx="2312652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6"/>
          <p:cNvSpPr/>
          <p:nvPr/>
        </p:nvSpPr>
        <p:spPr>
          <a:xfrm>
            <a:off x="251523" y="4189348"/>
            <a:ext cx="2312652" cy="1179386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849555" y="2405758"/>
            <a:ext cx="157099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Определить  с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ра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ег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ич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е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кие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ориентиры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57784" y="4401459"/>
            <a:ext cx="195453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1315" marR="35242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Выраб</a:t>
            </a:r>
            <a:r>
              <a:rPr sz="1600" b="1" spc="-50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ь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целевое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п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зиц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иро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ание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06419" y="5579967"/>
            <a:ext cx="182626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Разработать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гани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з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ац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4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ю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концепцию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6046" y="4400581"/>
            <a:ext cx="132207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Создать 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фи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анс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-4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ю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модель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5699" y="2283838"/>
            <a:ext cx="1802764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chemeClr val="bg1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chemeClr val="bg1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chemeClr val="bg1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chemeClr val="bg1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chemeClr val="bg1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chemeClr val="bg1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chemeClr val="bg1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chemeClr val="bg1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chemeClr val="bg1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ть  </a:t>
            </a:r>
            <a:r>
              <a:rPr sz="1600" b="1" spc="-15" dirty="0">
                <a:solidFill>
                  <a:schemeClr val="bg1"/>
                </a:solidFill>
                <a:latin typeface="Arial"/>
                <a:cs typeface="Arial"/>
              </a:rPr>
              <a:t>главные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направления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изменений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3" name="object 6"/>
          <p:cNvSpPr/>
          <p:nvPr/>
        </p:nvSpPr>
        <p:spPr>
          <a:xfrm>
            <a:off x="381000" y="1024221"/>
            <a:ext cx="1046081" cy="861702"/>
          </a:xfrm>
          <a:custGeom>
            <a:avLst/>
            <a:gdLst/>
            <a:ahLst/>
            <a:cxnLst/>
            <a:rect l="l" t="t" r="r" b="b"/>
            <a:pathLst>
              <a:path w="4608830" h="936625">
                <a:moveTo>
                  <a:pt x="4452493" y="0"/>
                </a:moveTo>
                <a:lnTo>
                  <a:pt x="156083" y="0"/>
                </a:lnTo>
                <a:lnTo>
                  <a:pt x="106736" y="7953"/>
                </a:lnTo>
                <a:lnTo>
                  <a:pt x="63889" y="30097"/>
                </a:lnTo>
                <a:lnTo>
                  <a:pt x="30106" y="63861"/>
                </a:lnTo>
                <a:lnTo>
                  <a:pt x="7954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4" y="829380"/>
                </a:lnTo>
                <a:lnTo>
                  <a:pt x="30106" y="872227"/>
                </a:lnTo>
                <a:lnTo>
                  <a:pt x="63889" y="906010"/>
                </a:lnTo>
                <a:lnTo>
                  <a:pt x="106736" y="928162"/>
                </a:lnTo>
                <a:lnTo>
                  <a:pt x="156083" y="936117"/>
                </a:lnTo>
                <a:lnTo>
                  <a:pt x="4452493" y="936117"/>
                </a:lnTo>
                <a:lnTo>
                  <a:pt x="4501839" y="928162"/>
                </a:lnTo>
                <a:lnTo>
                  <a:pt x="4544686" y="906010"/>
                </a:lnTo>
                <a:lnTo>
                  <a:pt x="4578469" y="872227"/>
                </a:lnTo>
                <a:lnTo>
                  <a:pt x="4600621" y="829380"/>
                </a:lnTo>
                <a:lnTo>
                  <a:pt x="4608576" y="780034"/>
                </a:lnTo>
                <a:lnTo>
                  <a:pt x="4608576" y="155956"/>
                </a:lnTo>
                <a:lnTo>
                  <a:pt x="4600621" y="106671"/>
                </a:lnTo>
                <a:lnTo>
                  <a:pt x="4578469" y="63861"/>
                </a:lnTo>
                <a:lnTo>
                  <a:pt x="4544686" y="30097"/>
                </a:lnTo>
                <a:lnTo>
                  <a:pt x="4501839" y="7953"/>
                </a:lnTo>
                <a:lnTo>
                  <a:pt x="4452493" y="0"/>
                </a:lnTo>
                <a:close/>
              </a:path>
            </a:pathLst>
          </a:custGeom>
          <a:solidFill>
            <a:srgbClr val="CC6600"/>
          </a:solidFill>
          <a:ln>
            <a:solidFill>
              <a:srgbClr val="002060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25700" y="1054928"/>
            <a:ext cx="7697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rgbClr val="002060"/>
                </a:solidFill>
              </a:rPr>
              <a:t>6</a:t>
            </a:r>
          </a:p>
        </p:txBody>
      </p:sp>
      <p:sp>
        <p:nvSpPr>
          <p:cNvPr id="22" name="object 5"/>
          <p:cNvSpPr txBox="1"/>
          <p:nvPr/>
        </p:nvSpPr>
        <p:spPr>
          <a:xfrm>
            <a:off x="3618167" y="1227327"/>
            <a:ext cx="1802764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002060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002060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002060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002060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ть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стратегические 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проблемы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10499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0" grpId="0" animBg="1"/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4" t="6992" r="24238"/>
          <a:stretch/>
        </p:blipFill>
        <p:spPr bwMode="auto">
          <a:xfrm>
            <a:off x="1" y="2514600"/>
            <a:ext cx="3188765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ject 5"/>
          <p:cNvSpPr/>
          <p:nvPr/>
        </p:nvSpPr>
        <p:spPr>
          <a:xfrm>
            <a:off x="3352800" y="2348866"/>
            <a:ext cx="5421630" cy="4328841"/>
          </a:xfrm>
          <a:custGeom>
            <a:avLst/>
            <a:gdLst/>
            <a:ahLst/>
            <a:cxnLst/>
            <a:rect l="l" t="t" r="r" b="b"/>
            <a:pathLst>
              <a:path w="5040630" h="4248784">
                <a:moveTo>
                  <a:pt x="0" y="708151"/>
                </a:moveTo>
                <a:lnTo>
                  <a:pt x="1633" y="659660"/>
                </a:lnTo>
                <a:lnTo>
                  <a:pt x="6463" y="612047"/>
                </a:lnTo>
                <a:lnTo>
                  <a:pt x="14384" y="565417"/>
                </a:lnTo>
                <a:lnTo>
                  <a:pt x="25291" y="519876"/>
                </a:lnTo>
                <a:lnTo>
                  <a:pt x="39079" y="475529"/>
                </a:lnTo>
                <a:lnTo>
                  <a:pt x="55641" y="432482"/>
                </a:lnTo>
                <a:lnTo>
                  <a:pt x="74874" y="390840"/>
                </a:lnTo>
                <a:lnTo>
                  <a:pt x="96670" y="350708"/>
                </a:lnTo>
                <a:lnTo>
                  <a:pt x="120925" y="312191"/>
                </a:lnTo>
                <a:lnTo>
                  <a:pt x="147534" y="275396"/>
                </a:lnTo>
                <a:lnTo>
                  <a:pt x="176391" y="240427"/>
                </a:lnTo>
                <a:lnTo>
                  <a:pt x="207390" y="207391"/>
                </a:lnTo>
                <a:lnTo>
                  <a:pt x="240427" y="176391"/>
                </a:lnTo>
                <a:lnTo>
                  <a:pt x="275396" y="147534"/>
                </a:lnTo>
                <a:lnTo>
                  <a:pt x="312191" y="120925"/>
                </a:lnTo>
                <a:lnTo>
                  <a:pt x="350708" y="96670"/>
                </a:lnTo>
                <a:lnTo>
                  <a:pt x="390840" y="74874"/>
                </a:lnTo>
                <a:lnTo>
                  <a:pt x="432482" y="55641"/>
                </a:lnTo>
                <a:lnTo>
                  <a:pt x="475529" y="39079"/>
                </a:lnTo>
                <a:lnTo>
                  <a:pt x="519876" y="25291"/>
                </a:lnTo>
                <a:lnTo>
                  <a:pt x="565417" y="14384"/>
                </a:lnTo>
                <a:lnTo>
                  <a:pt x="612047" y="6463"/>
                </a:lnTo>
                <a:lnTo>
                  <a:pt x="659660" y="1633"/>
                </a:lnTo>
                <a:lnTo>
                  <a:pt x="708151" y="0"/>
                </a:lnTo>
                <a:lnTo>
                  <a:pt x="4332478" y="0"/>
                </a:lnTo>
                <a:lnTo>
                  <a:pt x="4380954" y="1633"/>
                </a:lnTo>
                <a:lnTo>
                  <a:pt x="4428555" y="6463"/>
                </a:lnTo>
                <a:lnTo>
                  <a:pt x="4475175" y="14384"/>
                </a:lnTo>
                <a:lnTo>
                  <a:pt x="4520709" y="25291"/>
                </a:lnTo>
                <a:lnTo>
                  <a:pt x="4565050" y="39079"/>
                </a:lnTo>
                <a:lnTo>
                  <a:pt x="4608093" y="55641"/>
                </a:lnTo>
                <a:lnTo>
                  <a:pt x="4649734" y="74874"/>
                </a:lnTo>
                <a:lnTo>
                  <a:pt x="4689865" y="96670"/>
                </a:lnTo>
                <a:lnTo>
                  <a:pt x="4728382" y="120925"/>
                </a:lnTo>
                <a:lnTo>
                  <a:pt x="4765179" y="147534"/>
                </a:lnTo>
                <a:lnTo>
                  <a:pt x="4800150" y="176391"/>
                </a:lnTo>
                <a:lnTo>
                  <a:pt x="4833191" y="207390"/>
                </a:lnTo>
                <a:lnTo>
                  <a:pt x="4864195" y="240427"/>
                </a:lnTo>
                <a:lnTo>
                  <a:pt x="4893056" y="275396"/>
                </a:lnTo>
                <a:lnTo>
                  <a:pt x="4919670" y="312191"/>
                </a:lnTo>
                <a:lnTo>
                  <a:pt x="4943931" y="350708"/>
                </a:lnTo>
                <a:lnTo>
                  <a:pt x="4965732" y="390840"/>
                </a:lnTo>
                <a:lnTo>
                  <a:pt x="4984970" y="432482"/>
                </a:lnTo>
                <a:lnTo>
                  <a:pt x="5001537" y="475529"/>
                </a:lnTo>
                <a:lnTo>
                  <a:pt x="5015329" y="519876"/>
                </a:lnTo>
                <a:lnTo>
                  <a:pt x="5026240" y="565417"/>
                </a:lnTo>
                <a:lnTo>
                  <a:pt x="5034164" y="612047"/>
                </a:lnTo>
                <a:lnTo>
                  <a:pt x="5038995" y="659660"/>
                </a:lnTo>
                <a:lnTo>
                  <a:pt x="5040630" y="708151"/>
                </a:lnTo>
                <a:lnTo>
                  <a:pt x="5040630" y="3540391"/>
                </a:lnTo>
                <a:lnTo>
                  <a:pt x="5038995" y="3588872"/>
                </a:lnTo>
                <a:lnTo>
                  <a:pt x="5034164" y="3636476"/>
                </a:lnTo>
                <a:lnTo>
                  <a:pt x="5026240" y="3683097"/>
                </a:lnTo>
                <a:lnTo>
                  <a:pt x="5015329" y="3728631"/>
                </a:lnTo>
                <a:lnTo>
                  <a:pt x="5001537" y="3772971"/>
                </a:lnTo>
                <a:lnTo>
                  <a:pt x="4984970" y="3816013"/>
                </a:lnTo>
                <a:lnTo>
                  <a:pt x="4965732" y="3857651"/>
                </a:lnTo>
                <a:lnTo>
                  <a:pt x="4943931" y="3897779"/>
                </a:lnTo>
                <a:lnTo>
                  <a:pt x="4919670" y="3936292"/>
                </a:lnTo>
                <a:lnTo>
                  <a:pt x="4893056" y="3973085"/>
                </a:lnTo>
                <a:lnTo>
                  <a:pt x="4864195" y="4008052"/>
                </a:lnTo>
                <a:lnTo>
                  <a:pt x="4833191" y="4041087"/>
                </a:lnTo>
                <a:lnTo>
                  <a:pt x="4800150" y="4072086"/>
                </a:lnTo>
                <a:lnTo>
                  <a:pt x="4765179" y="4100942"/>
                </a:lnTo>
                <a:lnTo>
                  <a:pt x="4728382" y="4127551"/>
                </a:lnTo>
                <a:lnTo>
                  <a:pt x="4689865" y="4151806"/>
                </a:lnTo>
                <a:lnTo>
                  <a:pt x="4649734" y="4173603"/>
                </a:lnTo>
                <a:lnTo>
                  <a:pt x="4608093" y="4192835"/>
                </a:lnTo>
                <a:lnTo>
                  <a:pt x="4565050" y="4209398"/>
                </a:lnTo>
                <a:lnTo>
                  <a:pt x="4520709" y="4223186"/>
                </a:lnTo>
                <a:lnTo>
                  <a:pt x="4475175" y="4234094"/>
                </a:lnTo>
                <a:lnTo>
                  <a:pt x="4428555" y="4242016"/>
                </a:lnTo>
                <a:lnTo>
                  <a:pt x="4380954" y="4246846"/>
                </a:lnTo>
                <a:lnTo>
                  <a:pt x="4332478" y="4248480"/>
                </a:lnTo>
                <a:lnTo>
                  <a:pt x="708151" y="4248492"/>
                </a:lnTo>
                <a:lnTo>
                  <a:pt x="659660" y="4246846"/>
                </a:lnTo>
                <a:lnTo>
                  <a:pt x="612047" y="4242016"/>
                </a:lnTo>
                <a:lnTo>
                  <a:pt x="565417" y="4234094"/>
                </a:lnTo>
                <a:lnTo>
                  <a:pt x="519876" y="4223186"/>
                </a:lnTo>
                <a:lnTo>
                  <a:pt x="475529" y="4209398"/>
                </a:lnTo>
                <a:lnTo>
                  <a:pt x="432482" y="4192835"/>
                </a:lnTo>
                <a:lnTo>
                  <a:pt x="390840" y="4173603"/>
                </a:lnTo>
                <a:lnTo>
                  <a:pt x="350708" y="4151806"/>
                </a:lnTo>
                <a:lnTo>
                  <a:pt x="312191" y="4127551"/>
                </a:lnTo>
                <a:lnTo>
                  <a:pt x="275396" y="4100942"/>
                </a:lnTo>
                <a:lnTo>
                  <a:pt x="240427" y="4072086"/>
                </a:lnTo>
                <a:lnTo>
                  <a:pt x="207390" y="4041087"/>
                </a:lnTo>
                <a:lnTo>
                  <a:pt x="176391" y="4008052"/>
                </a:lnTo>
                <a:lnTo>
                  <a:pt x="147534" y="3973085"/>
                </a:lnTo>
                <a:lnTo>
                  <a:pt x="120925" y="3936292"/>
                </a:lnTo>
                <a:lnTo>
                  <a:pt x="96670" y="3897779"/>
                </a:lnTo>
                <a:lnTo>
                  <a:pt x="74874" y="3857651"/>
                </a:lnTo>
                <a:lnTo>
                  <a:pt x="55641" y="3816013"/>
                </a:lnTo>
                <a:lnTo>
                  <a:pt x="39079" y="3772971"/>
                </a:lnTo>
                <a:lnTo>
                  <a:pt x="25291" y="3728631"/>
                </a:lnTo>
                <a:lnTo>
                  <a:pt x="14384" y="3683097"/>
                </a:lnTo>
                <a:lnTo>
                  <a:pt x="6463" y="3636476"/>
                </a:lnTo>
                <a:lnTo>
                  <a:pt x="1633" y="3588872"/>
                </a:lnTo>
                <a:lnTo>
                  <a:pt x="0" y="3540391"/>
                </a:lnTo>
                <a:lnTo>
                  <a:pt x="0" y="708151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581401" y="2792027"/>
            <a:ext cx="5101271" cy="3331681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b="1" spc="-20" dirty="0">
                <a:solidFill>
                  <a:srgbClr val="002060"/>
                </a:solidFill>
                <a:latin typeface="Arial"/>
                <a:cs typeface="Arial"/>
              </a:rPr>
              <a:t>Что </a:t>
            </a:r>
            <a:r>
              <a:rPr b="1" spc="-10" dirty="0">
                <a:solidFill>
                  <a:srgbClr val="002060"/>
                </a:solidFill>
                <a:latin typeface="Arial"/>
                <a:cs typeface="Arial"/>
              </a:rPr>
              <a:t>мы </a:t>
            </a:r>
            <a:r>
              <a:rPr b="1" spc="-15" dirty="0">
                <a:solidFill>
                  <a:srgbClr val="002060"/>
                </a:solidFill>
                <a:latin typeface="Arial"/>
                <a:cs typeface="Arial"/>
              </a:rPr>
              <a:t>должны </a:t>
            </a:r>
            <a:r>
              <a:rPr b="1" spc="-5" dirty="0">
                <a:solidFill>
                  <a:srgbClr val="002060"/>
                </a:solidFill>
                <a:latin typeface="Arial"/>
                <a:cs typeface="Arial"/>
              </a:rPr>
              <a:t>принципиально</a:t>
            </a:r>
            <a:r>
              <a:rPr b="1" spc="7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rgbClr val="002060"/>
                </a:solidFill>
                <a:latin typeface="Arial"/>
                <a:cs typeface="Arial"/>
              </a:rPr>
              <a:t>изменить:</a:t>
            </a:r>
            <a:endParaRPr dirty="0">
              <a:solidFill>
                <a:srgbClr val="002060"/>
              </a:solidFill>
              <a:latin typeface="Arial"/>
              <a:cs typeface="Arial"/>
            </a:endParaRPr>
          </a:p>
          <a:p>
            <a:pPr marL="297815" indent="-285750">
              <a:lnSpc>
                <a:spcPct val="100000"/>
              </a:lnSpc>
              <a:spcBef>
                <a:spcPts val="960"/>
              </a:spcBef>
              <a:buFont typeface="Arial" pitchFamily="34" charset="0"/>
              <a:buChar char="•"/>
              <a:tabLst>
                <a:tab pos="372110" algn="l"/>
                <a:tab pos="372745" algn="l"/>
              </a:tabLst>
            </a:pPr>
            <a:r>
              <a:rPr b="1" spc="-5" dirty="0">
                <a:solidFill>
                  <a:srgbClr val="002060"/>
                </a:solidFill>
                <a:latin typeface="Arial"/>
                <a:cs typeface="Arial"/>
              </a:rPr>
              <a:t>в </a:t>
            </a:r>
            <a:r>
              <a:rPr lang="ru-RU" b="1" spc="-15" dirty="0" smtClean="0">
                <a:solidFill>
                  <a:srgbClr val="002060"/>
                </a:solidFill>
                <a:latin typeface="Arial"/>
                <a:cs typeface="Arial"/>
              </a:rPr>
              <a:t>работе</a:t>
            </a:r>
            <a:r>
              <a:rPr b="1" spc="-15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b="1" spc="-5" dirty="0" smtClean="0">
                <a:solidFill>
                  <a:srgbClr val="002060"/>
                </a:solidFill>
                <a:latin typeface="Arial"/>
                <a:cs typeface="Arial"/>
              </a:rPr>
              <a:t>на</a:t>
            </a:r>
            <a:r>
              <a:rPr b="1" spc="-5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b="1" spc="-5" dirty="0" smtClean="0">
                <a:solidFill>
                  <a:srgbClr val="002060"/>
                </a:solidFill>
                <a:latin typeface="Arial"/>
                <a:cs typeface="Arial"/>
              </a:rPr>
              <a:t>рынке</a:t>
            </a:r>
            <a:r>
              <a:rPr b="1" spc="40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b="1" spc="-20" dirty="0" smtClean="0">
                <a:solidFill>
                  <a:srgbClr val="002060"/>
                </a:solidFill>
                <a:latin typeface="Arial"/>
                <a:cs typeface="Arial"/>
              </a:rPr>
              <a:t>(</a:t>
            </a:r>
            <a:r>
              <a:rPr lang="ru-RU" b="1" spc="-20" dirty="0" smtClean="0">
                <a:solidFill>
                  <a:srgbClr val="002060"/>
                </a:solidFill>
                <a:latin typeface="Arial"/>
                <a:cs typeface="Arial"/>
              </a:rPr>
              <a:t>методы </a:t>
            </a:r>
            <a:r>
              <a:rPr lang="ru-RU" b="1" spc="-15" dirty="0" smtClean="0">
                <a:solidFill>
                  <a:srgbClr val="002060"/>
                </a:solidFill>
                <a:latin typeface="Arial"/>
                <a:cs typeface="Arial"/>
              </a:rPr>
              <a:t>привлечения</a:t>
            </a:r>
            <a:r>
              <a:rPr b="1" spc="-15" dirty="0" smtClean="0">
                <a:solidFill>
                  <a:srgbClr val="002060"/>
                </a:solidFill>
                <a:latin typeface="Arial"/>
                <a:cs typeface="Arial"/>
              </a:rPr>
              <a:t>, </a:t>
            </a:r>
            <a:r>
              <a:rPr b="1" spc="-15" dirty="0">
                <a:solidFill>
                  <a:srgbClr val="002060"/>
                </a:solidFill>
                <a:latin typeface="Arial"/>
                <a:cs typeface="Arial"/>
              </a:rPr>
              <a:t>удержания, </a:t>
            </a:r>
            <a:r>
              <a:rPr b="1" spc="-5" dirty="0">
                <a:solidFill>
                  <a:srgbClr val="002060"/>
                </a:solidFill>
                <a:latin typeface="Arial"/>
                <a:cs typeface="Arial"/>
              </a:rPr>
              <a:t>развития  клиентов)</a:t>
            </a:r>
            <a:endParaRPr dirty="0">
              <a:solidFill>
                <a:srgbClr val="002060"/>
              </a:solidFill>
              <a:latin typeface="Arial"/>
              <a:cs typeface="Arial"/>
            </a:endParaRPr>
          </a:p>
          <a:p>
            <a:pPr marL="297815" indent="-285750">
              <a:lnSpc>
                <a:spcPct val="100000"/>
              </a:lnSpc>
              <a:spcBef>
                <a:spcPts val="960"/>
              </a:spcBef>
              <a:buFont typeface="Arial" pitchFamily="34" charset="0"/>
              <a:buChar char="•"/>
              <a:tabLst>
                <a:tab pos="372110" algn="l"/>
                <a:tab pos="372745" algn="l"/>
              </a:tabLst>
            </a:pPr>
            <a:r>
              <a:rPr b="1" spc="-5" dirty="0">
                <a:solidFill>
                  <a:srgbClr val="002060"/>
                </a:solidFill>
                <a:latin typeface="Arial"/>
                <a:cs typeface="Arial"/>
              </a:rPr>
              <a:t>в развитии </a:t>
            </a:r>
            <a:r>
              <a:rPr b="1" spc="-15" dirty="0">
                <a:solidFill>
                  <a:srgbClr val="002060"/>
                </a:solidFill>
                <a:latin typeface="Arial"/>
                <a:cs typeface="Arial"/>
              </a:rPr>
              <a:t>компетенций</a:t>
            </a:r>
            <a:r>
              <a:rPr b="1" spc="10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b="1" spc="-15" dirty="0">
                <a:solidFill>
                  <a:srgbClr val="002060"/>
                </a:solidFill>
                <a:latin typeface="Arial"/>
                <a:cs typeface="Arial"/>
              </a:rPr>
              <a:t>компании</a:t>
            </a:r>
            <a:endParaRPr dirty="0">
              <a:solidFill>
                <a:srgbClr val="002060"/>
              </a:solidFill>
              <a:latin typeface="Arial"/>
              <a:cs typeface="Arial"/>
            </a:endParaRPr>
          </a:p>
          <a:p>
            <a:pPr marL="298450" marR="1031240" indent="-285750">
              <a:lnSpc>
                <a:spcPts val="2880"/>
              </a:lnSpc>
              <a:spcBef>
                <a:spcPts val="259"/>
              </a:spcBef>
              <a:buFont typeface="Arial" pitchFamily="34" charset="0"/>
              <a:buChar char="•"/>
              <a:tabLst>
                <a:tab pos="372110" algn="l"/>
                <a:tab pos="372745" algn="l"/>
              </a:tabLst>
            </a:pPr>
            <a:r>
              <a:rPr b="1" spc="-5" dirty="0">
                <a:solidFill>
                  <a:srgbClr val="002060"/>
                </a:solidFill>
                <a:latin typeface="Arial"/>
                <a:cs typeface="Arial"/>
              </a:rPr>
              <a:t>в </a:t>
            </a:r>
            <a:r>
              <a:rPr lang="ru-RU" b="1" spc="-10" dirty="0" smtClean="0">
                <a:solidFill>
                  <a:srgbClr val="002060"/>
                </a:solidFill>
                <a:latin typeface="Arial"/>
                <a:cs typeface="Arial"/>
              </a:rPr>
              <a:t>организационном</a:t>
            </a:r>
            <a:r>
              <a:rPr b="1" spc="-10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b="1" spc="-5" dirty="0" smtClean="0">
                <a:solidFill>
                  <a:srgbClr val="002060"/>
                </a:solidFill>
                <a:latin typeface="Arial"/>
                <a:cs typeface="Arial"/>
              </a:rPr>
              <a:t>развитии </a:t>
            </a:r>
            <a:r>
              <a:rPr b="1" spc="-10" dirty="0" smtClean="0">
                <a:solidFill>
                  <a:srgbClr val="002060"/>
                </a:solidFill>
                <a:latin typeface="Arial"/>
                <a:cs typeface="Arial"/>
              </a:rPr>
              <a:t>(</a:t>
            </a:r>
            <a:r>
              <a:rPr lang="ru-RU" b="1" spc="-10" dirty="0" smtClean="0">
                <a:solidFill>
                  <a:srgbClr val="002060"/>
                </a:solidFill>
                <a:latin typeface="Arial"/>
                <a:cs typeface="Arial"/>
              </a:rPr>
              <a:t>процессы</a:t>
            </a:r>
            <a:r>
              <a:rPr b="1" spc="-10" dirty="0" smtClean="0">
                <a:solidFill>
                  <a:srgbClr val="002060"/>
                </a:solidFill>
                <a:latin typeface="Arial"/>
                <a:cs typeface="Arial"/>
              </a:rPr>
              <a:t>,</a:t>
            </a:r>
            <a:r>
              <a:rPr b="1" spc="5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rgbClr val="002060"/>
                </a:solidFill>
                <a:latin typeface="Arial"/>
                <a:cs typeface="Arial"/>
              </a:rPr>
              <a:t>структуры)</a:t>
            </a:r>
            <a:endParaRPr dirty="0">
              <a:solidFill>
                <a:srgbClr val="002060"/>
              </a:solidFill>
              <a:latin typeface="Arial"/>
              <a:cs typeface="Arial"/>
            </a:endParaRPr>
          </a:p>
          <a:p>
            <a:pPr marL="297815" indent="-285750">
              <a:lnSpc>
                <a:spcPct val="100000"/>
              </a:lnSpc>
              <a:spcBef>
                <a:spcPts val="705"/>
              </a:spcBef>
              <a:buFont typeface="Arial" pitchFamily="34" charset="0"/>
              <a:buChar char="•"/>
              <a:tabLst>
                <a:tab pos="372110" algn="l"/>
                <a:tab pos="372745" algn="l"/>
              </a:tabLst>
            </a:pPr>
            <a:r>
              <a:rPr b="1" spc="-5" dirty="0">
                <a:solidFill>
                  <a:srgbClr val="002060"/>
                </a:solidFill>
                <a:latin typeface="Arial"/>
                <a:cs typeface="Arial"/>
              </a:rPr>
              <a:t>в развитии </a:t>
            </a:r>
            <a:r>
              <a:rPr b="1" spc="-15" dirty="0">
                <a:solidFill>
                  <a:srgbClr val="002060"/>
                </a:solidFill>
                <a:latin typeface="Arial"/>
                <a:cs typeface="Arial"/>
              </a:rPr>
              <a:t>человеческих</a:t>
            </a:r>
            <a:r>
              <a:rPr b="1" spc="5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b="1" spc="-15" dirty="0">
                <a:solidFill>
                  <a:srgbClr val="002060"/>
                </a:solidFill>
                <a:latin typeface="Arial"/>
                <a:cs typeface="Arial"/>
              </a:rPr>
              <a:t>ресурсов</a:t>
            </a:r>
            <a:endParaRPr dirty="0">
              <a:solidFill>
                <a:srgbClr val="002060"/>
              </a:solidFill>
              <a:latin typeface="Arial"/>
              <a:cs typeface="Arial"/>
            </a:endParaRPr>
          </a:p>
          <a:p>
            <a:pPr marL="297815" indent="-285750">
              <a:lnSpc>
                <a:spcPct val="100000"/>
              </a:lnSpc>
              <a:spcBef>
                <a:spcPts val="960"/>
              </a:spcBef>
              <a:buFont typeface="Arial" pitchFamily="34" charset="0"/>
              <a:buChar char="•"/>
              <a:tabLst>
                <a:tab pos="372110" algn="l"/>
                <a:tab pos="372745" algn="l"/>
              </a:tabLst>
            </a:pPr>
            <a:r>
              <a:rPr b="1" spc="-5" dirty="0">
                <a:solidFill>
                  <a:srgbClr val="002060"/>
                </a:solidFill>
                <a:latin typeface="Arial"/>
                <a:cs typeface="Arial"/>
              </a:rPr>
              <a:t>в </a:t>
            </a:r>
            <a:r>
              <a:rPr lang="ru-RU" b="1" spc="-5" dirty="0" smtClean="0">
                <a:solidFill>
                  <a:srgbClr val="002060"/>
                </a:solidFill>
                <a:latin typeface="Arial"/>
                <a:cs typeface="Arial"/>
              </a:rPr>
              <a:t>развитии</a:t>
            </a:r>
            <a:r>
              <a:rPr b="1" spc="-5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b="1" spc="-20" dirty="0" smtClean="0">
                <a:solidFill>
                  <a:srgbClr val="002060"/>
                </a:solidFill>
                <a:latin typeface="Arial"/>
                <a:cs typeface="Arial"/>
              </a:rPr>
              <a:t>других</a:t>
            </a:r>
            <a:r>
              <a:rPr b="1" spc="95" dirty="0" smtClean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b="1" spc="-10" dirty="0" smtClean="0">
                <a:solidFill>
                  <a:srgbClr val="002060"/>
                </a:solidFill>
                <a:latin typeface="Arial"/>
                <a:cs typeface="Arial"/>
              </a:rPr>
              <a:t>стратегических </a:t>
            </a:r>
            <a:r>
              <a:rPr lang="ru-RU" b="1" spc="-15" dirty="0" smtClean="0">
                <a:solidFill>
                  <a:srgbClr val="002060"/>
                </a:solidFill>
                <a:latin typeface="Arial"/>
                <a:cs typeface="Arial"/>
              </a:rPr>
              <a:t>ресурсов</a:t>
            </a:r>
            <a:endParaRPr lang="ru-RU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400801" y="1268732"/>
            <a:ext cx="2376805" cy="1368425"/>
          </a:xfrm>
          <a:custGeom>
            <a:avLst/>
            <a:gdLst/>
            <a:ahLst/>
            <a:cxnLst/>
            <a:rect l="l" t="t" r="r" b="b"/>
            <a:pathLst>
              <a:path w="2376804" h="1368425">
                <a:moveTo>
                  <a:pt x="2148204" y="0"/>
                </a:moveTo>
                <a:lnTo>
                  <a:pt x="227965" y="0"/>
                </a:lnTo>
                <a:lnTo>
                  <a:pt x="182034" y="4633"/>
                </a:lnTo>
                <a:lnTo>
                  <a:pt x="139249" y="17922"/>
                </a:lnTo>
                <a:lnTo>
                  <a:pt x="100527" y="38951"/>
                </a:lnTo>
                <a:lnTo>
                  <a:pt x="66786" y="66801"/>
                </a:lnTo>
                <a:lnTo>
                  <a:pt x="38944" y="100558"/>
                </a:lnTo>
                <a:lnTo>
                  <a:pt x="17920" y="139303"/>
                </a:lnTo>
                <a:lnTo>
                  <a:pt x="4633" y="182119"/>
                </a:lnTo>
                <a:lnTo>
                  <a:pt x="0" y="228092"/>
                </a:lnTo>
                <a:lnTo>
                  <a:pt x="0" y="1140206"/>
                </a:lnTo>
                <a:lnTo>
                  <a:pt x="4633" y="1186136"/>
                </a:lnTo>
                <a:lnTo>
                  <a:pt x="17920" y="1228921"/>
                </a:lnTo>
                <a:lnTo>
                  <a:pt x="38944" y="1267643"/>
                </a:lnTo>
                <a:lnTo>
                  <a:pt x="66786" y="1301384"/>
                </a:lnTo>
                <a:lnTo>
                  <a:pt x="100527" y="1329226"/>
                </a:lnTo>
                <a:lnTo>
                  <a:pt x="139249" y="1350250"/>
                </a:lnTo>
                <a:lnTo>
                  <a:pt x="182034" y="1363537"/>
                </a:lnTo>
                <a:lnTo>
                  <a:pt x="227965" y="1368171"/>
                </a:lnTo>
                <a:lnTo>
                  <a:pt x="2148204" y="1368171"/>
                </a:lnTo>
                <a:lnTo>
                  <a:pt x="2194177" y="1363537"/>
                </a:lnTo>
                <a:lnTo>
                  <a:pt x="2236993" y="1350250"/>
                </a:lnTo>
                <a:lnTo>
                  <a:pt x="2275738" y="1329226"/>
                </a:lnTo>
                <a:lnTo>
                  <a:pt x="2309494" y="1301384"/>
                </a:lnTo>
                <a:lnTo>
                  <a:pt x="2337345" y="1267643"/>
                </a:lnTo>
                <a:lnTo>
                  <a:pt x="2358374" y="1228921"/>
                </a:lnTo>
                <a:lnTo>
                  <a:pt x="2371663" y="1186136"/>
                </a:lnTo>
                <a:lnTo>
                  <a:pt x="2376297" y="1140206"/>
                </a:lnTo>
                <a:lnTo>
                  <a:pt x="2376297" y="228092"/>
                </a:lnTo>
                <a:lnTo>
                  <a:pt x="2371663" y="182119"/>
                </a:lnTo>
                <a:lnTo>
                  <a:pt x="2358374" y="139303"/>
                </a:lnTo>
                <a:lnTo>
                  <a:pt x="2337345" y="100558"/>
                </a:lnTo>
                <a:lnTo>
                  <a:pt x="2309495" y="66801"/>
                </a:lnTo>
                <a:lnTo>
                  <a:pt x="2275738" y="38951"/>
                </a:lnTo>
                <a:lnTo>
                  <a:pt x="2236993" y="17922"/>
                </a:lnTo>
                <a:lnTo>
                  <a:pt x="2194177" y="4633"/>
                </a:lnTo>
                <a:lnTo>
                  <a:pt x="2148204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495733" y="1792321"/>
            <a:ext cx="2186939" cy="3212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В </a:t>
            </a:r>
            <a:r>
              <a:rPr sz="2000" b="1" spc="-10" dirty="0">
                <a:solidFill>
                  <a:srgbClr val="FFFFFF"/>
                </a:solidFill>
                <a:latin typeface="Arial"/>
                <a:cs typeface="Arial"/>
              </a:rPr>
              <a:t>чем</a:t>
            </a:r>
            <a:r>
              <a:rPr sz="2000" b="1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прорыв?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2600" dirty="0" smtClean="0">
                <a:solidFill>
                  <a:srgbClr val="0B375A"/>
                </a:solidFill>
              </a:rPr>
              <a:t>Сформулируйте главные направления изменений</a:t>
            </a:r>
            <a:endParaRPr lang="ru-RU" sz="2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609601" y="1534884"/>
            <a:ext cx="8077724" cy="50498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99771" y="1694942"/>
            <a:ext cx="3110230" cy="1093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2865" marR="54610" algn="ctr">
              <a:lnSpc>
                <a:spcPct val="100000"/>
              </a:lnSpc>
              <a:spcBef>
                <a:spcPts val="105"/>
              </a:spcBef>
            </a:pPr>
            <a:r>
              <a:rPr sz="1400" b="1" spc="-15" dirty="0">
                <a:solidFill>
                  <a:srgbClr val="002060"/>
                </a:solidFill>
                <a:latin typeface="Arial"/>
                <a:cs typeface="Arial"/>
              </a:rPr>
              <a:t>Главные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направления</a:t>
            </a:r>
            <a:r>
              <a:rPr sz="1400" b="1" spc="-1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изменений  </a:t>
            </a:r>
            <a:r>
              <a:rPr sz="1400" b="1" spc="-25" dirty="0">
                <a:solidFill>
                  <a:srgbClr val="002060"/>
                </a:solidFill>
                <a:latin typeface="Arial"/>
                <a:cs typeface="Arial"/>
              </a:rPr>
              <a:t>указывают, </a:t>
            </a:r>
            <a:r>
              <a:rPr sz="1400" b="1" dirty="0">
                <a:solidFill>
                  <a:srgbClr val="002060"/>
                </a:solidFill>
                <a:latin typeface="Arial"/>
                <a:cs typeface="Arial"/>
              </a:rPr>
              <a:t>на </a:t>
            </a:r>
            <a:r>
              <a:rPr sz="1400" b="1" spc="-10" dirty="0">
                <a:solidFill>
                  <a:srgbClr val="002060"/>
                </a:solidFill>
                <a:latin typeface="Arial"/>
                <a:cs typeface="Arial"/>
              </a:rPr>
              <a:t>чем должна  </a:t>
            </a:r>
            <a:r>
              <a:rPr sz="1400" b="1" spc="-15" dirty="0">
                <a:solidFill>
                  <a:srgbClr val="002060"/>
                </a:solidFill>
                <a:latin typeface="Arial"/>
                <a:cs typeface="Arial"/>
              </a:rPr>
              <a:t>сфокусироваться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компания</a:t>
            </a:r>
            <a:r>
              <a:rPr sz="1400" b="1" spc="-2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для</a:t>
            </a:r>
            <a:endParaRPr sz="14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400" b="1" spc="-10" dirty="0">
                <a:solidFill>
                  <a:srgbClr val="002060"/>
                </a:solidFill>
                <a:latin typeface="Arial"/>
                <a:cs typeface="Arial"/>
              </a:rPr>
              <a:t>достижения стратегических</a:t>
            </a:r>
            <a:r>
              <a:rPr sz="1400" b="1" spc="-2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002060"/>
                </a:solidFill>
                <a:latin typeface="Arial"/>
                <a:cs typeface="Arial"/>
              </a:rPr>
              <a:t>целей,</a:t>
            </a:r>
            <a:endParaRPr sz="14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400" b="1" spc="-15" dirty="0">
                <a:solidFill>
                  <a:srgbClr val="002060"/>
                </a:solidFill>
                <a:latin typeface="Arial"/>
                <a:cs typeface="Arial"/>
              </a:rPr>
              <a:t>задают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направление</a:t>
            </a:r>
            <a:r>
              <a:rPr sz="1400" b="1" spc="-4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2060"/>
                </a:solidFill>
                <a:latin typeface="Arial"/>
                <a:cs typeface="Arial"/>
              </a:rPr>
              <a:t>развития</a:t>
            </a:r>
            <a:endParaRPr sz="14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810000" y="2257806"/>
            <a:ext cx="2362200" cy="139979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447800" y="3431595"/>
            <a:ext cx="2362200" cy="139979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172724" y="3513411"/>
            <a:ext cx="2514600" cy="132670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295900" y="5105400"/>
            <a:ext cx="2552700" cy="139979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14600" y="5184925"/>
            <a:ext cx="2362200" cy="139979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object 6"/>
          <p:cNvSpPr txBox="1"/>
          <p:nvPr/>
        </p:nvSpPr>
        <p:spPr>
          <a:xfrm>
            <a:off x="3932872" y="2645918"/>
            <a:ext cx="2116455" cy="614912"/>
          </a:xfrm>
          <a:prstGeom prst="rect">
            <a:avLst/>
          </a:prstGeom>
        </p:spPr>
        <p:txBody>
          <a:bodyPr vert="horz" wrap="square" lIns="0" tIns="37465" rIns="0" bIns="0" rtlCol="0">
            <a:spAutoFit/>
          </a:bodyPr>
          <a:lstStyle/>
          <a:p>
            <a:pPr marL="12700" marR="5080" indent="1270" algn="ctr">
              <a:lnSpc>
                <a:spcPts val="1510"/>
              </a:lnSpc>
              <a:spcBef>
                <a:spcPts val="295"/>
              </a:spcBef>
            </a:pP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От </a:t>
            </a:r>
            <a:r>
              <a:rPr sz="1400" b="1" spc="-10" dirty="0">
                <a:solidFill>
                  <a:schemeClr val="bg1"/>
                </a:solidFill>
                <a:latin typeface="Arial"/>
                <a:cs typeface="Arial"/>
              </a:rPr>
              <a:t>широкого </a:t>
            </a:r>
            <a:r>
              <a:rPr sz="1400" b="1" spc="-15" dirty="0">
                <a:solidFill>
                  <a:schemeClr val="bg1"/>
                </a:solidFill>
                <a:latin typeface="Arial"/>
                <a:cs typeface="Arial"/>
              </a:rPr>
              <a:t>охвата  </a:t>
            </a: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рынка – к</a:t>
            </a:r>
            <a:r>
              <a:rPr sz="1400" b="1" spc="-13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прибыльным  </a:t>
            </a:r>
            <a:r>
              <a:rPr sz="1400" b="1" spc="-5" dirty="0">
                <a:solidFill>
                  <a:schemeClr val="bg1"/>
                </a:solidFill>
                <a:latin typeface="Arial"/>
                <a:cs typeface="Arial"/>
              </a:rPr>
              <a:t>клиентам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315917" y="3832908"/>
            <a:ext cx="2228215" cy="687705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270"/>
              </a:spcBef>
            </a:pP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От </a:t>
            </a:r>
            <a:r>
              <a:rPr sz="1400" b="1" spc="-10" dirty="0">
                <a:solidFill>
                  <a:schemeClr val="bg1"/>
                </a:solidFill>
                <a:latin typeface="Arial"/>
                <a:cs typeface="Arial"/>
              </a:rPr>
              <a:t>стандартных </a:t>
            </a:r>
            <a:r>
              <a:rPr sz="1400" b="1" spc="-25" dirty="0">
                <a:solidFill>
                  <a:schemeClr val="bg1"/>
                </a:solidFill>
                <a:latin typeface="Arial"/>
                <a:cs typeface="Arial"/>
              </a:rPr>
              <a:t>услуг </a:t>
            </a: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–  к </a:t>
            </a:r>
            <a:r>
              <a:rPr sz="1400" b="1" spc="-10" dirty="0">
                <a:solidFill>
                  <a:schemeClr val="bg1"/>
                </a:solidFill>
                <a:latin typeface="Arial"/>
                <a:cs typeface="Arial"/>
              </a:rPr>
              <a:t>индивидуальному  </a:t>
            </a:r>
            <a:r>
              <a:rPr sz="1400" b="1" spc="-15" dirty="0">
                <a:solidFill>
                  <a:schemeClr val="bg1"/>
                </a:solidFill>
                <a:latin typeface="Arial"/>
                <a:cs typeface="Arial"/>
              </a:rPr>
              <a:t>обслуживанию</a:t>
            </a:r>
            <a:r>
              <a:rPr sz="1400" b="1" spc="-2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chemeClr val="bg1"/>
                </a:solidFill>
                <a:latin typeface="Arial"/>
                <a:cs typeface="Arial"/>
              </a:rPr>
              <a:t>клиентов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659756" y="5301425"/>
            <a:ext cx="1824989" cy="1007744"/>
          </a:xfrm>
          <a:prstGeom prst="rect">
            <a:avLst/>
          </a:prstGeom>
        </p:spPr>
        <p:txBody>
          <a:bodyPr vert="horz" wrap="square" lIns="0" tIns="37465" rIns="0" bIns="0" rtlCol="0">
            <a:spAutoFit/>
          </a:bodyPr>
          <a:lstStyle/>
          <a:p>
            <a:pPr marL="12700" marR="5080" algn="ctr">
              <a:lnSpc>
                <a:spcPts val="1510"/>
              </a:lnSpc>
              <a:spcBef>
                <a:spcPts val="295"/>
              </a:spcBef>
            </a:pP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От</a:t>
            </a:r>
            <a:r>
              <a:rPr sz="1400" b="1" spc="-10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chemeClr val="bg1"/>
                </a:solidFill>
                <a:latin typeface="Arial"/>
                <a:cs typeface="Arial"/>
              </a:rPr>
              <a:t>функциональной  </a:t>
            </a:r>
            <a:r>
              <a:rPr sz="1400" b="1" spc="-10" dirty="0">
                <a:solidFill>
                  <a:schemeClr val="bg1"/>
                </a:solidFill>
                <a:latin typeface="Arial"/>
                <a:cs typeface="Arial"/>
              </a:rPr>
              <a:t>разобщенности </a:t>
            </a: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к  </a:t>
            </a:r>
            <a:r>
              <a:rPr sz="1400" b="1" spc="-5" dirty="0">
                <a:solidFill>
                  <a:schemeClr val="bg1"/>
                </a:solidFill>
                <a:latin typeface="Arial"/>
                <a:cs typeface="Arial"/>
              </a:rPr>
              <a:t>процессно-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119380" marR="113030" algn="ctr">
              <a:lnSpc>
                <a:spcPts val="1510"/>
              </a:lnSpc>
              <a:spcBef>
                <a:spcPts val="5"/>
              </a:spcBef>
            </a:pPr>
            <a:r>
              <a:rPr sz="1400" b="1" spc="-10" dirty="0">
                <a:solidFill>
                  <a:schemeClr val="bg1"/>
                </a:solidFill>
                <a:latin typeface="Arial"/>
                <a:cs typeface="Arial"/>
              </a:rPr>
              <a:t>ор</a:t>
            </a: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иен</a:t>
            </a:r>
            <a:r>
              <a:rPr sz="1400" b="1" spc="-15" dirty="0">
                <a:solidFill>
                  <a:schemeClr val="bg1"/>
                </a:solidFill>
                <a:latin typeface="Arial"/>
                <a:cs typeface="Arial"/>
              </a:rPr>
              <a:t>т</a:t>
            </a: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и</a:t>
            </a:r>
            <a:r>
              <a:rPr sz="1400" b="1" spc="-10" dirty="0">
                <a:solidFill>
                  <a:schemeClr val="bg1"/>
                </a:solidFill>
                <a:latin typeface="Arial"/>
                <a:cs typeface="Arial"/>
              </a:rPr>
              <a:t>ро</a:t>
            </a:r>
            <a:r>
              <a:rPr sz="1400" b="1" spc="-25" dirty="0">
                <a:solidFill>
                  <a:schemeClr val="bg1"/>
                </a:solidFill>
                <a:latin typeface="Arial"/>
                <a:cs typeface="Arial"/>
              </a:rPr>
              <a:t>в</a:t>
            </a:r>
            <a:r>
              <a:rPr sz="1400" b="1" spc="-5" dirty="0">
                <a:solidFill>
                  <a:schemeClr val="bg1"/>
                </a:solidFill>
                <a:latin typeface="Arial"/>
                <a:cs typeface="Arial"/>
              </a:rPr>
              <a:t>ан</a:t>
            </a:r>
            <a:r>
              <a:rPr sz="1400" b="1" spc="5" dirty="0">
                <a:solidFill>
                  <a:schemeClr val="bg1"/>
                </a:solidFill>
                <a:latin typeface="Arial"/>
                <a:cs typeface="Arial"/>
              </a:rPr>
              <a:t>н</a:t>
            </a:r>
            <a:r>
              <a:rPr sz="1400" b="1" spc="-10" dirty="0">
                <a:solidFill>
                  <a:schemeClr val="bg1"/>
                </a:solidFill>
                <a:latin typeface="Arial"/>
                <a:cs typeface="Arial"/>
              </a:rPr>
              <a:t>о</a:t>
            </a: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й  </a:t>
            </a:r>
            <a:r>
              <a:rPr sz="1400" b="1" spc="-5" dirty="0">
                <a:solidFill>
                  <a:schemeClr val="bg1"/>
                </a:solidFill>
                <a:latin typeface="Arial"/>
                <a:cs typeface="Arial"/>
              </a:rPr>
              <a:t>организации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768601" y="5589397"/>
            <a:ext cx="1854200" cy="431800"/>
          </a:xfrm>
          <a:prstGeom prst="rect">
            <a:avLst/>
          </a:prstGeom>
        </p:spPr>
        <p:txBody>
          <a:bodyPr vert="horz" wrap="square" lIns="0" tIns="37465" rIns="0" bIns="0" rtlCol="0">
            <a:spAutoFit/>
          </a:bodyPr>
          <a:lstStyle/>
          <a:p>
            <a:pPr marL="247015" marR="5080" indent="-234950">
              <a:lnSpc>
                <a:spcPts val="1510"/>
              </a:lnSpc>
              <a:spcBef>
                <a:spcPts val="295"/>
              </a:spcBef>
            </a:pP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От </a:t>
            </a:r>
            <a:r>
              <a:rPr sz="1400" b="1" spc="-15" dirty="0">
                <a:solidFill>
                  <a:schemeClr val="bg1"/>
                </a:solidFill>
                <a:latin typeface="Arial"/>
                <a:cs typeface="Arial"/>
              </a:rPr>
              <a:t>роста оборота </a:t>
            </a: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– к  </a:t>
            </a:r>
            <a:r>
              <a:rPr sz="1400" b="1" spc="-5" dirty="0">
                <a:solidFill>
                  <a:schemeClr val="bg1"/>
                </a:solidFill>
                <a:latin typeface="Arial"/>
                <a:cs typeface="Arial"/>
              </a:rPr>
              <a:t>росту</a:t>
            </a:r>
            <a:r>
              <a:rPr sz="1400" b="1" spc="-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прибыли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805869" y="3924314"/>
            <a:ext cx="1657350" cy="431800"/>
          </a:xfrm>
          <a:prstGeom prst="rect">
            <a:avLst/>
          </a:prstGeom>
        </p:spPr>
        <p:txBody>
          <a:bodyPr vert="horz" wrap="square" lIns="0" tIns="37465" rIns="0" bIns="0" rtlCol="0">
            <a:spAutoFit/>
          </a:bodyPr>
          <a:lstStyle/>
          <a:p>
            <a:pPr marL="327660" marR="5080" indent="-315595">
              <a:lnSpc>
                <a:spcPts val="1510"/>
              </a:lnSpc>
              <a:spcBef>
                <a:spcPts val="295"/>
              </a:spcBef>
            </a:pP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От </a:t>
            </a:r>
            <a:r>
              <a:rPr sz="1400" b="1" spc="-15" dirty="0">
                <a:solidFill>
                  <a:schemeClr val="bg1"/>
                </a:solidFill>
                <a:latin typeface="Arial"/>
                <a:cs typeface="Arial"/>
              </a:rPr>
              <a:t>заурядности </a:t>
            </a: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-</a:t>
            </a:r>
            <a:r>
              <a:rPr sz="1400" b="1" spc="-6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к  </a:t>
            </a:r>
            <a:r>
              <a:rPr sz="1400" b="1" spc="-15" dirty="0">
                <a:solidFill>
                  <a:schemeClr val="bg1"/>
                </a:solidFill>
                <a:latin typeface="Arial"/>
                <a:cs typeface="Arial"/>
              </a:rPr>
              <a:t>мастерству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01477" y="4140216"/>
            <a:ext cx="1579245" cy="70802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indent="298450">
              <a:lnSpc>
                <a:spcPts val="1730"/>
              </a:lnSpc>
              <a:spcBef>
                <a:spcPts val="310"/>
              </a:spcBef>
            </a:pP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Примеры  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с</a:t>
            </a:r>
            <a:r>
              <a:rPr sz="1600" b="1" spc="-20" dirty="0">
                <a:solidFill>
                  <a:schemeClr val="bg1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ра</a:t>
            </a:r>
            <a:r>
              <a:rPr sz="1600" b="1" spc="-25" dirty="0">
                <a:solidFill>
                  <a:schemeClr val="bg1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ег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ич</a:t>
            </a:r>
            <a:r>
              <a:rPr sz="1600" b="1" spc="-30" dirty="0">
                <a:solidFill>
                  <a:schemeClr val="bg1"/>
                </a:solidFill>
                <a:latin typeface="Arial"/>
                <a:cs typeface="Arial"/>
              </a:rPr>
              <a:t>е</a:t>
            </a: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с</a:t>
            </a:r>
            <a:r>
              <a:rPr sz="1600" b="1" spc="-25" dirty="0">
                <a:solidFill>
                  <a:schemeClr val="bg1"/>
                </a:solidFill>
                <a:latin typeface="Arial"/>
                <a:cs typeface="Arial"/>
              </a:rPr>
              <a:t>к</a:t>
            </a:r>
            <a:r>
              <a:rPr sz="1600" b="1" spc="-5" dirty="0">
                <a:solidFill>
                  <a:schemeClr val="bg1"/>
                </a:solidFill>
                <a:latin typeface="Arial"/>
                <a:cs typeface="Arial"/>
              </a:rPr>
              <a:t>ой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192405">
              <a:lnSpc>
                <a:spcPts val="1700"/>
              </a:lnSpc>
            </a:pPr>
            <a:r>
              <a:rPr sz="1600" b="1" spc="-10" dirty="0">
                <a:solidFill>
                  <a:schemeClr val="bg1"/>
                </a:solidFill>
                <a:latin typeface="Arial"/>
                <a:cs typeface="Arial"/>
              </a:rPr>
              <a:t>ориентации</a:t>
            </a:r>
            <a:endParaRPr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2600" dirty="0" smtClean="0">
                <a:solidFill>
                  <a:srgbClr val="0B375A"/>
                </a:solidFill>
              </a:rPr>
              <a:t>ПРИМЕРЫ: Главные направления изменений</a:t>
            </a:r>
            <a:endParaRPr lang="ru-RU" sz="2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6" grpId="0"/>
      <p:bldP spid="7" grpId="0"/>
      <p:bldP spid="8" grpId="0"/>
      <p:bldP spid="9" grpId="0"/>
      <p:bldP spid="10" grpId="0"/>
      <p:bldP spid="1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190999" y="1484758"/>
            <a:ext cx="4558029" cy="5184775"/>
          </a:xfrm>
          <a:custGeom>
            <a:avLst/>
            <a:gdLst/>
            <a:ahLst/>
            <a:cxnLst/>
            <a:rect l="l" t="t" r="r" b="b"/>
            <a:pathLst>
              <a:path w="4897120" h="5184775">
                <a:moveTo>
                  <a:pt x="0" y="816101"/>
                </a:moveTo>
                <a:lnTo>
                  <a:pt x="1385" y="768149"/>
                </a:lnTo>
                <a:lnTo>
                  <a:pt x="5490" y="720926"/>
                </a:lnTo>
                <a:lnTo>
                  <a:pt x="12238" y="674510"/>
                </a:lnTo>
                <a:lnTo>
                  <a:pt x="21553" y="628976"/>
                </a:lnTo>
                <a:lnTo>
                  <a:pt x="33358" y="584402"/>
                </a:lnTo>
                <a:lnTo>
                  <a:pt x="47577" y="540863"/>
                </a:lnTo>
                <a:lnTo>
                  <a:pt x="64133" y="498437"/>
                </a:lnTo>
                <a:lnTo>
                  <a:pt x="82949" y="457200"/>
                </a:lnTo>
                <a:lnTo>
                  <a:pt x="103949" y="417228"/>
                </a:lnTo>
                <a:lnTo>
                  <a:pt x="127056" y="378598"/>
                </a:lnTo>
                <a:lnTo>
                  <a:pt x="152195" y="341387"/>
                </a:lnTo>
                <a:lnTo>
                  <a:pt x="179287" y="305670"/>
                </a:lnTo>
                <a:lnTo>
                  <a:pt x="208258" y="271526"/>
                </a:lnTo>
                <a:lnTo>
                  <a:pt x="239029" y="239029"/>
                </a:lnTo>
                <a:lnTo>
                  <a:pt x="271526" y="208258"/>
                </a:lnTo>
                <a:lnTo>
                  <a:pt x="305670" y="179287"/>
                </a:lnTo>
                <a:lnTo>
                  <a:pt x="341387" y="152195"/>
                </a:lnTo>
                <a:lnTo>
                  <a:pt x="378598" y="127056"/>
                </a:lnTo>
                <a:lnTo>
                  <a:pt x="417228" y="103949"/>
                </a:lnTo>
                <a:lnTo>
                  <a:pt x="457199" y="82949"/>
                </a:lnTo>
                <a:lnTo>
                  <a:pt x="498437" y="64133"/>
                </a:lnTo>
                <a:lnTo>
                  <a:pt x="540863" y="47577"/>
                </a:lnTo>
                <a:lnTo>
                  <a:pt x="584402" y="33358"/>
                </a:lnTo>
                <a:lnTo>
                  <a:pt x="628976" y="21553"/>
                </a:lnTo>
                <a:lnTo>
                  <a:pt x="674510" y="12238"/>
                </a:lnTo>
                <a:lnTo>
                  <a:pt x="720926" y="5490"/>
                </a:lnTo>
                <a:lnTo>
                  <a:pt x="768149" y="1385"/>
                </a:lnTo>
                <a:lnTo>
                  <a:pt x="816101" y="0"/>
                </a:lnTo>
                <a:lnTo>
                  <a:pt x="4080383" y="0"/>
                </a:lnTo>
                <a:lnTo>
                  <a:pt x="4128335" y="1385"/>
                </a:lnTo>
                <a:lnTo>
                  <a:pt x="4175560" y="5490"/>
                </a:lnTo>
                <a:lnTo>
                  <a:pt x="4221978" y="12238"/>
                </a:lnTo>
                <a:lnTo>
                  <a:pt x="4267515" y="21553"/>
                </a:lnTo>
                <a:lnTo>
                  <a:pt x="4312093" y="33358"/>
                </a:lnTo>
                <a:lnTo>
                  <a:pt x="4355636" y="47577"/>
                </a:lnTo>
                <a:lnTo>
                  <a:pt x="4398067" y="64133"/>
                </a:lnTo>
                <a:lnTo>
                  <a:pt x="4439310" y="82949"/>
                </a:lnTo>
                <a:lnTo>
                  <a:pt x="4479287" y="103949"/>
                </a:lnTo>
                <a:lnTo>
                  <a:pt x="4517923" y="127056"/>
                </a:lnTo>
                <a:lnTo>
                  <a:pt x="4555141" y="152195"/>
                </a:lnTo>
                <a:lnTo>
                  <a:pt x="4590864" y="179287"/>
                </a:lnTo>
                <a:lnTo>
                  <a:pt x="4625015" y="208258"/>
                </a:lnTo>
                <a:lnTo>
                  <a:pt x="4657518" y="239029"/>
                </a:lnTo>
                <a:lnTo>
                  <a:pt x="4688297" y="271526"/>
                </a:lnTo>
                <a:lnTo>
                  <a:pt x="4717274" y="305670"/>
                </a:lnTo>
                <a:lnTo>
                  <a:pt x="4744373" y="341387"/>
                </a:lnTo>
                <a:lnTo>
                  <a:pt x="4769518" y="378598"/>
                </a:lnTo>
                <a:lnTo>
                  <a:pt x="4792631" y="417228"/>
                </a:lnTo>
                <a:lnTo>
                  <a:pt x="4813637" y="457199"/>
                </a:lnTo>
                <a:lnTo>
                  <a:pt x="4832459" y="498437"/>
                </a:lnTo>
                <a:lnTo>
                  <a:pt x="4849019" y="540863"/>
                </a:lnTo>
                <a:lnTo>
                  <a:pt x="4863242" y="584402"/>
                </a:lnTo>
                <a:lnTo>
                  <a:pt x="4875051" y="628976"/>
                </a:lnTo>
                <a:lnTo>
                  <a:pt x="4884369" y="674510"/>
                </a:lnTo>
                <a:lnTo>
                  <a:pt x="4891119" y="720926"/>
                </a:lnTo>
                <a:lnTo>
                  <a:pt x="4895226" y="768149"/>
                </a:lnTo>
                <a:lnTo>
                  <a:pt x="4896612" y="816101"/>
                </a:lnTo>
                <a:lnTo>
                  <a:pt x="4896612" y="4368495"/>
                </a:lnTo>
                <a:lnTo>
                  <a:pt x="4895226" y="4416447"/>
                </a:lnTo>
                <a:lnTo>
                  <a:pt x="4891119" y="4463670"/>
                </a:lnTo>
                <a:lnTo>
                  <a:pt x="4884369" y="4510086"/>
                </a:lnTo>
                <a:lnTo>
                  <a:pt x="4875051" y="4555620"/>
                </a:lnTo>
                <a:lnTo>
                  <a:pt x="4863242" y="4600195"/>
                </a:lnTo>
                <a:lnTo>
                  <a:pt x="4849019" y="4643733"/>
                </a:lnTo>
                <a:lnTo>
                  <a:pt x="4832459" y="4686159"/>
                </a:lnTo>
                <a:lnTo>
                  <a:pt x="4813637" y="4727397"/>
                </a:lnTo>
                <a:lnTo>
                  <a:pt x="4792631" y="4767369"/>
                </a:lnTo>
                <a:lnTo>
                  <a:pt x="4769518" y="4805998"/>
                </a:lnTo>
                <a:lnTo>
                  <a:pt x="4744373" y="4843210"/>
                </a:lnTo>
                <a:lnTo>
                  <a:pt x="4717274" y="4878926"/>
                </a:lnTo>
                <a:lnTo>
                  <a:pt x="4688297" y="4913070"/>
                </a:lnTo>
                <a:lnTo>
                  <a:pt x="4657518" y="4945567"/>
                </a:lnTo>
                <a:lnTo>
                  <a:pt x="4625015" y="4976339"/>
                </a:lnTo>
                <a:lnTo>
                  <a:pt x="4590864" y="5005309"/>
                </a:lnTo>
                <a:lnTo>
                  <a:pt x="4555141" y="5032402"/>
                </a:lnTo>
                <a:lnTo>
                  <a:pt x="4517923" y="5057540"/>
                </a:lnTo>
                <a:lnTo>
                  <a:pt x="4479287" y="5080647"/>
                </a:lnTo>
                <a:lnTo>
                  <a:pt x="4439310" y="5101648"/>
                </a:lnTo>
                <a:lnTo>
                  <a:pt x="4398067" y="5120464"/>
                </a:lnTo>
                <a:lnTo>
                  <a:pt x="4355636" y="5137019"/>
                </a:lnTo>
                <a:lnTo>
                  <a:pt x="4312093" y="5151238"/>
                </a:lnTo>
                <a:lnTo>
                  <a:pt x="4267515" y="5163043"/>
                </a:lnTo>
                <a:lnTo>
                  <a:pt x="4221978" y="5172358"/>
                </a:lnTo>
                <a:lnTo>
                  <a:pt x="4175560" y="5179106"/>
                </a:lnTo>
                <a:lnTo>
                  <a:pt x="4128335" y="5183211"/>
                </a:lnTo>
                <a:lnTo>
                  <a:pt x="4080383" y="5184597"/>
                </a:lnTo>
                <a:lnTo>
                  <a:pt x="816101" y="5184597"/>
                </a:lnTo>
                <a:lnTo>
                  <a:pt x="768149" y="5183211"/>
                </a:lnTo>
                <a:lnTo>
                  <a:pt x="720926" y="5179106"/>
                </a:lnTo>
                <a:lnTo>
                  <a:pt x="674510" y="5172358"/>
                </a:lnTo>
                <a:lnTo>
                  <a:pt x="628976" y="5163043"/>
                </a:lnTo>
                <a:lnTo>
                  <a:pt x="584402" y="5151238"/>
                </a:lnTo>
                <a:lnTo>
                  <a:pt x="540863" y="5137019"/>
                </a:lnTo>
                <a:lnTo>
                  <a:pt x="498437" y="5120464"/>
                </a:lnTo>
                <a:lnTo>
                  <a:pt x="457200" y="5101648"/>
                </a:lnTo>
                <a:lnTo>
                  <a:pt x="417228" y="5080647"/>
                </a:lnTo>
                <a:lnTo>
                  <a:pt x="378598" y="5057540"/>
                </a:lnTo>
                <a:lnTo>
                  <a:pt x="341387" y="5032402"/>
                </a:lnTo>
                <a:lnTo>
                  <a:pt x="305670" y="5005309"/>
                </a:lnTo>
                <a:lnTo>
                  <a:pt x="271526" y="4976339"/>
                </a:lnTo>
                <a:lnTo>
                  <a:pt x="239029" y="4945567"/>
                </a:lnTo>
                <a:lnTo>
                  <a:pt x="208258" y="4913070"/>
                </a:lnTo>
                <a:lnTo>
                  <a:pt x="179287" y="4878926"/>
                </a:lnTo>
                <a:lnTo>
                  <a:pt x="152195" y="4843210"/>
                </a:lnTo>
                <a:lnTo>
                  <a:pt x="127056" y="4805998"/>
                </a:lnTo>
                <a:lnTo>
                  <a:pt x="103949" y="4767369"/>
                </a:lnTo>
                <a:lnTo>
                  <a:pt x="82949" y="4727397"/>
                </a:lnTo>
                <a:lnTo>
                  <a:pt x="64133" y="4686159"/>
                </a:lnTo>
                <a:lnTo>
                  <a:pt x="47577" y="4643733"/>
                </a:lnTo>
                <a:lnTo>
                  <a:pt x="33358" y="4600195"/>
                </a:lnTo>
                <a:lnTo>
                  <a:pt x="21553" y="4555620"/>
                </a:lnTo>
                <a:lnTo>
                  <a:pt x="12238" y="4510086"/>
                </a:lnTo>
                <a:lnTo>
                  <a:pt x="5490" y="4463670"/>
                </a:lnTo>
                <a:lnTo>
                  <a:pt x="1385" y="4416447"/>
                </a:lnTo>
                <a:lnTo>
                  <a:pt x="0" y="4368495"/>
                </a:lnTo>
                <a:lnTo>
                  <a:pt x="0" y="816101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343401" y="1819428"/>
            <a:ext cx="4191635" cy="4460195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СТРАТЕГИЧЕСКОЕ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ВИДЕНИЕ</a:t>
            </a:r>
            <a:r>
              <a:rPr sz="1600" b="1" spc="6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КОМПАНИИ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Рынки,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клиенты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Продукты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/</a:t>
            </a:r>
            <a:r>
              <a:rPr sz="1600" b="1" spc="6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услуги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0" marR="159385">
              <a:lnSpc>
                <a:spcPct val="150000"/>
              </a:lnSpc>
            </a:pP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Основные показатели деятельности  Основные структурные подразделения 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Сотрудники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Принципы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управления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12700" marR="400050">
              <a:lnSpc>
                <a:spcPct val="150000"/>
              </a:lnSpc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Ключевые компетенции компании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Стратегически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важные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ресурсы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Важные организационные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принципы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Взаимоотношения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в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коллективе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Корпоративная</a:t>
            </a:r>
            <a:r>
              <a:rPr sz="1600" b="1" spc="3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002060"/>
                </a:solidFill>
                <a:latin typeface="Arial"/>
                <a:cs typeface="Arial"/>
              </a:rPr>
              <a:t>культура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827583" y="1556768"/>
            <a:ext cx="2376805" cy="1368425"/>
          </a:xfrm>
          <a:custGeom>
            <a:avLst/>
            <a:gdLst/>
            <a:ahLst/>
            <a:cxnLst/>
            <a:rect l="l" t="t" r="r" b="b"/>
            <a:pathLst>
              <a:path w="2376805" h="1368425">
                <a:moveTo>
                  <a:pt x="2148281" y="0"/>
                </a:moveTo>
                <a:lnTo>
                  <a:pt x="228028" y="0"/>
                </a:lnTo>
                <a:lnTo>
                  <a:pt x="182073" y="4633"/>
                </a:lnTo>
                <a:lnTo>
                  <a:pt x="139270" y="17922"/>
                </a:lnTo>
                <a:lnTo>
                  <a:pt x="100537" y="38951"/>
                </a:lnTo>
                <a:lnTo>
                  <a:pt x="66789" y="66801"/>
                </a:lnTo>
                <a:lnTo>
                  <a:pt x="38944" y="100558"/>
                </a:lnTo>
                <a:lnTo>
                  <a:pt x="17920" y="139303"/>
                </a:lnTo>
                <a:lnTo>
                  <a:pt x="4632" y="182119"/>
                </a:lnTo>
                <a:lnTo>
                  <a:pt x="0" y="228092"/>
                </a:lnTo>
                <a:lnTo>
                  <a:pt x="0" y="1140206"/>
                </a:lnTo>
                <a:lnTo>
                  <a:pt x="4632" y="1186136"/>
                </a:lnTo>
                <a:lnTo>
                  <a:pt x="17920" y="1228921"/>
                </a:lnTo>
                <a:lnTo>
                  <a:pt x="38944" y="1267643"/>
                </a:lnTo>
                <a:lnTo>
                  <a:pt x="66789" y="1301384"/>
                </a:lnTo>
                <a:lnTo>
                  <a:pt x="100537" y="1329226"/>
                </a:lnTo>
                <a:lnTo>
                  <a:pt x="139270" y="1350250"/>
                </a:lnTo>
                <a:lnTo>
                  <a:pt x="182073" y="1363537"/>
                </a:lnTo>
                <a:lnTo>
                  <a:pt x="228028" y="1368171"/>
                </a:lnTo>
                <a:lnTo>
                  <a:pt x="2148281" y="1368171"/>
                </a:lnTo>
                <a:lnTo>
                  <a:pt x="2194211" y="1363537"/>
                </a:lnTo>
                <a:lnTo>
                  <a:pt x="2236996" y="1350250"/>
                </a:lnTo>
                <a:lnTo>
                  <a:pt x="2275719" y="1329226"/>
                </a:lnTo>
                <a:lnTo>
                  <a:pt x="2309460" y="1301384"/>
                </a:lnTo>
                <a:lnTo>
                  <a:pt x="2337301" y="1267643"/>
                </a:lnTo>
                <a:lnTo>
                  <a:pt x="2358325" y="1228921"/>
                </a:lnTo>
                <a:lnTo>
                  <a:pt x="2371612" y="1186136"/>
                </a:lnTo>
                <a:lnTo>
                  <a:pt x="2376246" y="1140206"/>
                </a:lnTo>
                <a:lnTo>
                  <a:pt x="2376246" y="228092"/>
                </a:lnTo>
                <a:lnTo>
                  <a:pt x="2371612" y="182119"/>
                </a:lnTo>
                <a:lnTo>
                  <a:pt x="2358325" y="139303"/>
                </a:lnTo>
                <a:lnTo>
                  <a:pt x="2337301" y="100558"/>
                </a:lnTo>
                <a:lnTo>
                  <a:pt x="2309460" y="66801"/>
                </a:lnTo>
                <a:lnTo>
                  <a:pt x="2275719" y="38951"/>
                </a:lnTo>
                <a:lnTo>
                  <a:pt x="2236996" y="17922"/>
                </a:lnTo>
                <a:lnTo>
                  <a:pt x="2194211" y="4633"/>
                </a:lnTo>
                <a:lnTo>
                  <a:pt x="214828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27583" y="1556768"/>
            <a:ext cx="2376805" cy="1368425"/>
          </a:xfrm>
          <a:custGeom>
            <a:avLst/>
            <a:gdLst/>
            <a:ahLst/>
            <a:cxnLst/>
            <a:rect l="l" t="t" r="r" b="b"/>
            <a:pathLst>
              <a:path w="2376805" h="1368425">
                <a:moveTo>
                  <a:pt x="0" y="228092"/>
                </a:moveTo>
                <a:lnTo>
                  <a:pt x="4632" y="182119"/>
                </a:lnTo>
                <a:lnTo>
                  <a:pt x="17920" y="139303"/>
                </a:lnTo>
                <a:lnTo>
                  <a:pt x="38944" y="100558"/>
                </a:lnTo>
                <a:lnTo>
                  <a:pt x="66789" y="66801"/>
                </a:lnTo>
                <a:lnTo>
                  <a:pt x="100537" y="38951"/>
                </a:lnTo>
                <a:lnTo>
                  <a:pt x="139270" y="17922"/>
                </a:lnTo>
                <a:lnTo>
                  <a:pt x="182073" y="4633"/>
                </a:lnTo>
                <a:lnTo>
                  <a:pt x="228028" y="0"/>
                </a:lnTo>
                <a:lnTo>
                  <a:pt x="2148281" y="0"/>
                </a:lnTo>
                <a:lnTo>
                  <a:pt x="2194211" y="4633"/>
                </a:lnTo>
                <a:lnTo>
                  <a:pt x="2236996" y="17922"/>
                </a:lnTo>
                <a:lnTo>
                  <a:pt x="2275719" y="38951"/>
                </a:lnTo>
                <a:lnTo>
                  <a:pt x="2309460" y="66801"/>
                </a:lnTo>
                <a:lnTo>
                  <a:pt x="2337301" y="100558"/>
                </a:lnTo>
                <a:lnTo>
                  <a:pt x="2358325" y="139303"/>
                </a:lnTo>
                <a:lnTo>
                  <a:pt x="2371612" y="182119"/>
                </a:lnTo>
                <a:lnTo>
                  <a:pt x="2376246" y="228092"/>
                </a:lnTo>
                <a:lnTo>
                  <a:pt x="2376246" y="1140206"/>
                </a:lnTo>
                <a:lnTo>
                  <a:pt x="2371612" y="1186136"/>
                </a:lnTo>
                <a:lnTo>
                  <a:pt x="2358325" y="1228921"/>
                </a:lnTo>
                <a:lnTo>
                  <a:pt x="2337301" y="1267643"/>
                </a:lnTo>
                <a:lnTo>
                  <a:pt x="2309460" y="1301384"/>
                </a:lnTo>
                <a:lnTo>
                  <a:pt x="2275719" y="1329226"/>
                </a:lnTo>
                <a:lnTo>
                  <a:pt x="2236996" y="1350250"/>
                </a:lnTo>
                <a:lnTo>
                  <a:pt x="2194211" y="1363537"/>
                </a:lnTo>
                <a:lnTo>
                  <a:pt x="2148281" y="1368171"/>
                </a:lnTo>
                <a:lnTo>
                  <a:pt x="228028" y="1368171"/>
                </a:lnTo>
                <a:lnTo>
                  <a:pt x="182073" y="1363537"/>
                </a:lnTo>
                <a:lnTo>
                  <a:pt x="139270" y="1350250"/>
                </a:lnTo>
                <a:lnTo>
                  <a:pt x="100537" y="1329226"/>
                </a:lnTo>
                <a:lnTo>
                  <a:pt x="66789" y="1301384"/>
                </a:lnTo>
                <a:lnTo>
                  <a:pt x="38944" y="1267643"/>
                </a:lnTo>
                <a:lnTo>
                  <a:pt x="17920" y="1228921"/>
                </a:lnTo>
                <a:lnTo>
                  <a:pt x="4632" y="1186136"/>
                </a:lnTo>
                <a:lnTo>
                  <a:pt x="0" y="1140206"/>
                </a:lnTo>
                <a:lnTo>
                  <a:pt x="0" y="22809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49184" y="1818747"/>
            <a:ext cx="2133600" cy="84446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Какой </a:t>
            </a:r>
            <a:r>
              <a:rPr b="1" spc="-10" dirty="0">
                <a:solidFill>
                  <a:srgbClr val="FFFFFF"/>
                </a:solidFill>
                <a:latin typeface="Arial"/>
                <a:cs typeface="Arial"/>
              </a:rPr>
              <a:t>станет</a:t>
            </a:r>
            <a:r>
              <a:rPr b="1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rgbClr val="FFFFFF"/>
                </a:solidFill>
                <a:latin typeface="Arial"/>
                <a:cs typeface="Arial"/>
              </a:rPr>
              <a:t>ваша  </a:t>
            </a: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компания</a:t>
            </a:r>
            <a:r>
              <a:rPr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через</a:t>
            </a:r>
            <a:endParaRPr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5-7</a:t>
            </a:r>
            <a:r>
              <a:rPr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1" spc="-20" dirty="0">
                <a:solidFill>
                  <a:srgbClr val="FFFFFF"/>
                </a:solidFill>
                <a:latin typeface="Arial"/>
                <a:cs typeface="Arial"/>
              </a:rPr>
              <a:t>лет?</a:t>
            </a:r>
            <a:endParaRPr dirty="0">
              <a:latin typeface="Arial"/>
              <a:cs typeface="Arial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2600" dirty="0" smtClean="0">
                <a:solidFill>
                  <a:srgbClr val="0B375A"/>
                </a:solidFill>
              </a:rPr>
              <a:t>Опишите целевое состояние компании</a:t>
            </a:r>
            <a:endParaRPr lang="ru-RU" sz="2600" dirty="0">
              <a:solidFill>
                <a:srgbClr val="0B375A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657600"/>
            <a:ext cx="405644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838201" y="1335214"/>
            <a:ext cx="7426401" cy="54109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2600" dirty="0" smtClean="0">
                <a:solidFill>
                  <a:srgbClr val="0B375A"/>
                </a:solidFill>
              </a:rPr>
              <a:t>Оформите и оцените результаты</a:t>
            </a:r>
            <a:endParaRPr lang="ru-RU" sz="2600" dirty="0">
              <a:solidFill>
                <a:srgbClr val="0B375A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366912" y="1335214"/>
            <a:ext cx="2209800" cy="1331786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837769" y="2619174"/>
            <a:ext cx="2398610" cy="1331786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38200" y="4118083"/>
            <a:ext cx="2362200" cy="1331786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32557" y="2619174"/>
            <a:ext cx="2367844" cy="1331786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881511" y="4129221"/>
            <a:ext cx="2383089" cy="1331786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366912" y="5414343"/>
            <a:ext cx="2362200" cy="1331786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object 5"/>
          <p:cNvSpPr txBox="1"/>
          <p:nvPr/>
        </p:nvSpPr>
        <p:spPr>
          <a:xfrm>
            <a:off x="3610452" y="1622647"/>
            <a:ext cx="1802764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FFFFFF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FFFFFF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FFFFFF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FFFFFF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ть 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стратегические  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проблемы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51579" y="2906607"/>
            <a:ext cx="157099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Определить  с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ра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ег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ич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е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кие  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ориентиры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95790" y="4405516"/>
            <a:ext cx="195453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1315" marR="352425" algn="ctr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Выраб</a:t>
            </a:r>
            <a:r>
              <a:rPr sz="1600" b="1" spc="-50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а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ь 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целевое</a:t>
            </a:r>
            <a:endParaRPr sz="1600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п</a:t>
            </a:r>
            <a:r>
              <a:rPr sz="1600" b="1" spc="-40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зиц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иро</a:t>
            </a:r>
            <a:r>
              <a:rPr sz="1600" b="1" spc="-35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ание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38271" y="5701776"/>
            <a:ext cx="182626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Разработать</a:t>
            </a:r>
            <a:endParaRPr sz="1600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р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гани</a:t>
            </a:r>
            <a:r>
              <a:rPr sz="1600" b="1" spc="-35" dirty="0">
                <a:solidFill>
                  <a:srgbClr val="FFFFFF"/>
                </a:solidFill>
                <a:latin typeface="Arial"/>
                <a:cs typeface="Arial"/>
              </a:rPr>
              <a:t>з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ац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ио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sz="1600" b="1" spc="-45" dirty="0">
                <a:solidFill>
                  <a:srgbClr val="FFFFFF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ю</a:t>
            </a:r>
            <a:endParaRPr sz="1600" dirty="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концепцию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55443" y="4416832"/>
            <a:ext cx="132207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Создать 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фи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анс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600" b="1" spc="-45" dirty="0">
                <a:solidFill>
                  <a:srgbClr val="FFFFFF"/>
                </a:solidFill>
                <a:latin typeface="Arial"/>
                <a:cs typeface="Arial"/>
              </a:rPr>
              <a:t>у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ю 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модель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17919" y="2784687"/>
            <a:ext cx="1802764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1600" b="1" spc="-35" dirty="0">
                <a:solidFill>
                  <a:srgbClr val="FFFFFF"/>
                </a:solidFill>
                <a:latin typeface="Arial"/>
                <a:cs typeface="Arial"/>
              </a:rPr>
              <a:t>ф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40" dirty="0">
                <a:solidFill>
                  <a:srgbClr val="FFFFFF"/>
                </a:solidFill>
                <a:latin typeface="Arial"/>
                <a:cs typeface="Arial"/>
              </a:rPr>
              <a:t>р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м</a:t>
            </a:r>
            <a:r>
              <a:rPr sz="1600" b="1" spc="-55" dirty="0">
                <a:solidFill>
                  <a:srgbClr val="FFFFFF"/>
                </a:solidFill>
                <a:latin typeface="Arial"/>
                <a:cs typeface="Arial"/>
              </a:rPr>
              <a:t>у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л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ир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sz="1600" b="1" spc="-30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sz="1600" b="1" spc="5" dirty="0">
                <a:solidFill>
                  <a:srgbClr val="FFFFFF"/>
                </a:solidFill>
                <a:latin typeface="Arial"/>
                <a:cs typeface="Arial"/>
              </a:rPr>
              <a:t>а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ть  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главные</a:t>
            </a:r>
            <a:endParaRPr sz="1600" dirty="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направления</a:t>
            </a:r>
            <a:endParaRPr sz="1600" dirty="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изменений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691611" y="3485248"/>
            <a:ext cx="1772920" cy="940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265430">
              <a:lnSpc>
                <a:spcPct val="100000"/>
              </a:lnSpc>
              <a:spcBef>
                <a:spcPts val="105"/>
              </a:spcBef>
            </a:pP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Изложите  </a:t>
            </a: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стратегию </a:t>
            </a:r>
            <a:r>
              <a:rPr sz="2000" b="1" dirty="0">
                <a:solidFill>
                  <a:srgbClr val="002060"/>
                </a:solidFill>
                <a:latin typeface="Arial"/>
                <a:cs typeface="Arial"/>
              </a:rPr>
              <a:t>на  4-5</a:t>
            </a:r>
            <a:r>
              <a:rPr sz="2000" b="1" spc="-9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страницах</a:t>
            </a:r>
            <a:endParaRPr sz="2000" dirty="0">
              <a:solidFill>
                <a:srgbClr val="002060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556825"/>
            <a:ext cx="8316468" cy="52499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644009" y="4797171"/>
            <a:ext cx="4104640" cy="720090"/>
          </a:xfrm>
          <a:custGeom>
            <a:avLst/>
            <a:gdLst/>
            <a:ahLst/>
            <a:cxnLst/>
            <a:rect l="l" t="t" r="r" b="b"/>
            <a:pathLst>
              <a:path w="4104640" h="720089">
                <a:moveTo>
                  <a:pt x="3984497" y="0"/>
                </a:moveTo>
                <a:lnTo>
                  <a:pt x="120014" y="0"/>
                </a:lnTo>
                <a:lnTo>
                  <a:pt x="73294" y="9429"/>
                </a:lnTo>
                <a:lnTo>
                  <a:pt x="35147" y="35147"/>
                </a:lnTo>
                <a:lnTo>
                  <a:pt x="9429" y="73294"/>
                </a:lnTo>
                <a:lnTo>
                  <a:pt x="0" y="120014"/>
                </a:lnTo>
                <a:lnTo>
                  <a:pt x="0" y="600074"/>
                </a:lnTo>
                <a:lnTo>
                  <a:pt x="9429" y="646795"/>
                </a:lnTo>
                <a:lnTo>
                  <a:pt x="35147" y="684942"/>
                </a:lnTo>
                <a:lnTo>
                  <a:pt x="73294" y="710660"/>
                </a:lnTo>
                <a:lnTo>
                  <a:pt x="120014" y="720089"/>
                </a:lnTo>
                <a:lnTo>
                  <a:pt x="3984497" y="720089"/>
                </a:lnTo>
                <a:lnTo>
                  <a:pt x="4031164" y="710660"/>
                </a:lnTo>
                <a:lnTo>
                  <a:pt x="4069318" y="684942"/>
                </a:lnTo>
                <a:lnTo>
                  <a:pt x="4095065" y="646795"/>
                </a:lnTo>
                <a:lnTo>
                  <a:pt x="4104513" y="600074"/>
                </a:lnTo>
                <a:lnTo>
                  <a:pt x="4104513" y="120014"/>
                </a:lnTo>
                <a:lnTo>
                  <a:pt x="4095065" y="73294"/>
                </a:lnTo>
                <a:lnTo>
                  <a:pt x="4069318" y="35147"/>
                </a:lnTo>
                <a:lnTo>
                  <a:pt x="4031164" y="9429"/>
                </a:lnTo>
                <a:lnTo>
                  <a:pt x="3984497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644009" y="4797171"/>
            <a:ext cx="4104640" cy="720090"/>
          </a:xfrm>
          <a:custGeom>
            <a:avLst/>
            <a:gdLst/>
            <a:ahLst/>
            <a:cxnLst/>
            <a:rect l="l" t="t" r="r" b="b"/>
            <a:pathLst>
              <a:path w="4104640" h="720089">
                <a:moveTo>
                  <a:pt x="0" y="120014"/>
                </a:moveTo>
                <a:lnTo>
                  <a:pt x="9429" y="73294"/>
                </a:lnTo>
                <a:lnTo>
                  <a:pt x="35147" y="35147"/>
                </a:lnTo>
                <a:lnTo>
                  <a:pt x="73294" y="9429"/>
                </a:lnTo>
                <a:lnTo>
                  <a:pt x="120014" y="0"/>
                </a:lnTo>
                <a:lnTo>
                  <a:pt x="3984497" y="0"/>
                </a:lnTo>
                <a:lnTo>
                  <a:pt x="4031164" y="9429"/>
                </a:lnTo>
                <a:lnTo>
                  <a:pt x="4069318" y="35147"/>
                </a:lnTo>
                <a:lnTo>
                  <a:pt x="4095065" y="73294"/>
                </a:lnTo>
                <a:lnTo>
                  <a:pt x="4104513" y="120014"/>
                </a:lnTo>
                <a:lnTo>
                  <a:pt x="4104513" y="600074"/>
                </a:lnTo>
                <a:lnTo>
                  <a:pt x="4095065" y="646795"/>
                </a:lnTo>
                <a:lnTo>
                  <a:pt x="4069318" y="684942"/>
                </a:lnTo>
                <a:lnTo>
                  <a:pt x="4031164" y="710660"/>
                </a:lnTo>
                <a:lnTo>
                  <a:pt x="3984497" y="720089"/>
                </a:lnTo>
                <a:lnTo>
                  <a:pt x="120014" y="720089"/>
                </a:lnTo>
                <a:lnTo>
                  <a:pt x="73294" y="710660"/>
                </a:lnTo>
                <a:lnTo>
                  <a:pt x="35147" y="684942"/>
                </a:lnTo>
                <a:lnTo>
                  <a:pt x="9429" y="646795"/>
                </a:lnTo>
                <a:lnTo>
                  <a:pt x="0" y="600074"/>
                </a:lnTo>
                <a:lnTo>
                  <a:pt x="0" y="120014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644009" y="1628775"/>
            <a:ext cx="4104640" cy="720090"/>
          </a:xfrm>
          <a:custGeom>
            <a:avLst/>
            <a:gdLst/>
            <a:ahLst/>
            <a:cxnLst/>
            <a:rect l="l" t="t" r="r" b="b"/>
            <a:pathLst>
              <a:path w="4104640" h="720089">
                <a:moveTo>
                  <a:pt x="3984497" y="0"/>
                </a:moveTo>
                <a:lnTo>
                  <a:pt x="120014" y="0"/>
                </a:lnTo>
                <a:lnTo>
                  <a:pt x="73294" y="9429"/>
                </a:lnTo>
                <a:lnTo>
                  <a:pt x="35147" y="35147"/>
                </a:lnTo>
                <a:lnTo>
                  <a:pt x="9429" y="73294"/>
                </a:lnTo>
                <a:lnTo>
                  <a:pt x="0" y="120014"/>
                </a:lnTo>
                <a:lnTo>
                  <a:pt x="0" y="600075"/>
                </a:lnTo>
                <a:lnTo>
                  <a:pt x="9429" y="646795"/>
                </a:lnTo>
                <a:lnTo>
                  <a:pt x="35147" y="684942"/>
                </a:lnTo>
                <a:lnTo>
                  <a:pt x="73294" y="710660"/>
                </a:lnTo>
                <a:lnTo>
                  <a:pt x="120014" y="720089"/>
                </a:lnTo>
                <a:lnTo>
                  <a:pt x="3984497" y="720089"/>
                </a:lnTo>
                <a:lnTo>
                  <a:pt x="4031164" y="710660"/>
                </a:lnTo>
                <a:lnTo>
                  <a:pt x="4069318" y="684942"/>
                </a:lnTo>
                <a:lnTo>
                  <a:pt x="4095065" y="646795"/>
                </a:lnTo>
                <a:lnTo>
                  <a:pt x="4104513" y="600075"/>
                </a:lnTo>
                <a:lnTo>
                  <a:pt x="4104513" y="120014"/>
                </a:lnTo>
                <a:lnTo>
                  <a:pt x="4095065" y="73294"/>
                </a:lnTo>
                <a:lnTo>
                  <a:pt x="4069318" y="35147"/>
                </a:lnTo>
                <a:lnTo>
                  <a:pt x="4031164" y="9429"/>
                </a:lnTo>
                <a:lnTo>
                  <a:pt x="3984497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644009" y="1628775"/>
            <a:ext cx="4104640" cy="720090"/>
          </a:xfrm>
          <a:custGeom>
            <a:avLst/>
            <a:gdLst/>
            <a:ahLst/>
            <a:cxnLst/>
            <a:rect l="l" t="t" r="r" b="b"/>
            <a:pathLst>
              <a:path w="4104640" h="720089">
                <a:moveTo>
                  <a:pt x="0" y="120014"/>
                </a:moveTo>
                <a:lnTo>
                  <a:pt x="9429" y="73294"/>
                </a:lnTo>
                <a:lnTo>
                  <a:pt x="35147" y="35147"/>
                </a:lnTo>
                <a:lnTo>
                  <a:pt x="73294" y="9429"/>
                </a:lnTo>
                <a:lnTo>
                  <a:pt x="120014" y="0"/>
                </a:lnTo>
                <a:lnTo>
                  <a:pt x="3984497" y="0"/>
                </a:lnTo>
                <a:lnTo>
                  <a:pt x="4031164" y="9429"/>
                </a:lnTo>
                <a:lnTo>
                  <a:pt x="4069318" y="35147"/>
                </a:lnTo>
                <a:lnTo>
                  <a:pt x="4095065" y="73294"/>
                </a:lnTo>
                <a:lnTo>
                  <a:pt x="4104513" y="120014"/>
                </a:lnTo>
                <a:lnTo>
                  <a:pt x="4104513" y="600075"/>
                </a:lnTo>
                <a:lnTo>
                  <a:pt x="4095065" y="646795"/>
                </a:lnTo>
                <a:lnTo>
                  <a:pt x="4069318" y="684942"/>
                </a:lnTo>
                <a:lnTo>
                  <a:pt x="4031164" y="710660"/>
                </a:lnTo>
                <a:lnTo>
                  <a:pt x="3984497" y="720089"/>
                </a:lnTo>
                <a:lnTo>
                  <a:pt x="120014" y="720089"/>
                </a:lnTo>
                <a:lnTo>
                  <a:pt x="73294" y="710660"/>
                </a:lnTo>
                <a:lnTo>
                  <a:pt x="35147" y="684942"/>
                </a:lnTo>
                <a:lnTo>
                  <a:pt x="9429" y="646795"/>
                </a:lnTo>
                <a:lnTo>
                  <a:pt x="0" y="600075"/>
                </a:lnTo>
                <a:lnTo>
                  <a:pt x="0" y="120014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644009" y="2420873"/>
            <a:ext cx="4104640" cy="720090"/>
          </a:xfrm>
          <a:custGeom>
            <a:avLst/>
            <a:gdLst/>
            <a:ahLst/>
            <a:cxnLst/>
            <a:rect l="l" t="t" r="r" b="b"/>
            <a:pathLst>
              <a:path w="4104640" h="720089">
                <a:moveTo>
                  <a:pt x="3984497" y="0"/>
                </a:moveTo>
                <a:lnTo>
                  <a:pt x="120014" y="0"/>
                </a:lnTo>
                <a:lnTo>
                  <a:pt x="73294" y="9429"/>
                </a:lnTo>
                <a:lnTo>
                  <a:pt x="35147" y="35147"/>
                </a:lnTo>
                <a:lnTo>
                  <a:pt x="9429" y="73294"/>
                </a:lnTo>
                <a:lnTo>
                  <a:pt x="0" y="120014"/>
                </a:lnTo>
                <a:lnTo>
                  <a:pt x="0" y="600075"/>
                </a:lnTo>
                <a:lnTo>
                  <a:pt x="9429" y="646795"/>
                </a:lnTo>
                <a:lnTo>
                  <a:pt x="35147" y="684942"/>
                </a:lnTo>
                <a:lnTo>
                  <a:pt x="73294" y="710660"/>
                </a:lnTo>
                <a:lnTo>
                  <a:pt x="120014" y="720089"/>
                </a:lnTo>
                <a:lnTo>
                  <a:pt x="3984497" y="720089"/>
                </a:lnTo>
                <a:lnTo>
                  <a:pt x="4031164" y="710660"/>
                </a:lnTo>
                <a:lnTo>
                  <a:pt x="4069318" y="684942"/>
                </a:lnTo>
                <a:lnTo>
                  <a:pt x="4095065" y="646795"/>
                </a:lnTo>
                <a:lnTo>
                  <a:pt x="4104513" y="600075"/>
                </a:lnTo>
                <a:lnTo>
                  <a:pt x="4104513" y="120014"/>
                </a:lnTo>
                <a:lnTo>
                  <a:pt x="4095065" y="73294"/>
                </a:lnTo>
                <a:lnTo>
                  <a:pt x="4069318" y="35147"/>
                </a:lnTo>
                <a:lnTo>
                  <a:pt x="4031164" y="9429"/>
                </a:lnTo>
                <a:lnTo>
                  <a:pt x="3984497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644009" y="2420873"/>
            <a:ext cx="4104640" cy="720090"/>
          </a:xfrm>
          <a:custGeom>
            <a:avLst/>
            <a:gdLst/>
            <a:ahLst/>
            <a:cxnLst/>
            <a:rect l="l" t="t" r="r" b="b"/>
            <a:pathLst>
              <a:path w="4104640" h="720089">
                <a:moveTo>
                  <a:pt x="0" y="120014"/>
                </a:moveTo>
                <a:lnTo>
                  <a:pt x="9429" y="73294"/>
                </a:lnTo>
                <a:lnTo>
                  <a:pt x="35147" y="35147"/>
                </a:lnTo>
                <a:lnTo>
                  <a:pt x="73294" y="9429"/>
                </a:lnTo>
                <a:lnTo>
                  <a:pt x="120014" y="0"/>
                </a:lnTo>
                <a:lnTo>
                  <a:pt x="3984497" y="0"/>
                </a:lnTo>
                <a:lnTo>
                  <a:pt x="4031164" y="9429"/>
                </a:lnTo>
                <a:lnTo>
                  <a:pt x="4069318" y="35147"/>
                </a:lnTo>
                <a:lnTo>
                  <a:pt x="4095065" y="73294"/>
                </a:lnTo>
                <a:lnTo>
                  <a:pt x="4104513" y="120014"/>
                </a:lnTo>
                <a:lnTo>
                  <a:pt x="4104513" y="600075"/>
                </a:lnTo>
                <a:lnTo>
                  <a:pt x="4095065" y="646795"/>
                </a:lnTo>
                <a:lnTo>
                  <a:pt x="4069318" y="684942"/>
                </a:lnTo>
                <a:lnTo>
                  <a:pt x="4031164" y="710660"/>
                </a:lnTo>
                <a:lnTo>
                  <a:pt x="3984497" y="720089"/>
                </a:lnTo>
                <a:lnTo>
                  <a:pt x="120014" y="720089"/>
                </a:lnTo>
                <a:lnTo>
                  <a:pt x="73294" y="710660"/>
                </a:lnTo>
                <a:lnTo>
                  <a:pt x="35147" y="684942"/>
                </a:lnTo>
                <a:lnTo>
                  <a:pt x="9429" y="646795"/>
                </a:lnTo>
                <a:lnTo>
                  <a:pt x="0" y="600075"/>
                </a:lnTo>
                <a:lnTo>
                  <a:pt x="0" y="120014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644009" y="3212973"/>
            <a:ext cx="4104640" cy="720090"/>
          </a:xfrm>
          <a:custGeom>
            <a:avLst/>
            <a:gdLst/>
            <a:ahLst/>
            <a:cxnLst/>
            <a:rect l="l" t="t" r="r" b="b"/>
            <a:pathLst>
              <a:path w="4104640" h="720089">
                <a:moveTo>
                  <a:pt x="3984497" y="0"/>
                </a:moveTo>
                <a:lnTo>
                  <a:pt x="120014" y="0"/>
                </a:lnTo>
                <a:lnTo>
                  <a:pt x="73294" y="9429"/>
                </a:lnTo>
                <a:lnTo>
                  <a:pt x="35147" y="35147"/>
                </a:lnTo>
                <a:lnTo>
                  <a:pt x="9429" y="73294"/>
                </a:lnTo>
                <a:lnTo>
                  <a:pt x="0" y="120014"/>
                </a:lnTo>
                <a:lnTo>
                  <a:pt x="0" y="600075"/>
                </a:lnTo>
                <a:lnTo>
                  <a:pt x="9429" y="646795"/>
                </a:lnTo>
                <a:lnTo>
                  <a:pt x="35147" y="684942"/>
                </a:lnTo>
                <a:lnTo>
                  <a:pt x="73294" y="710660"/>
                </a:lnTo>
                <a:lnTo>
                  <a:pt x="120014" y="720089"/>
                </a:lnTo>
                <a:lnTo>
                  <a:pt x="3984497" y="720089"/>
                </a:lnTo>
                <a:lnTo>
                  <a:pt x="4031164" y="710660"/>
                </a:lnTo>
                <a:lnTo>
                  <a:pt x="4069318" y="684942"/>
                </a:lnTo>
                <a:lnTo>
                  <a:pt x="4095065" y="646795"/>
                </a:lnTo>
                <a:lnTo>
                  <a:pt x="4104513" y="600075"/>
                </a:lnTo>
                <a:lnTo>
                  <a:pt x="4104513" y="120014"/>
                </a:lnTo>
                <a:lnTo>
                  <a:pt x="4095065" y="73294"/>
                </a:lnTo>
                <a:lnTo>
                  <a:pt x="4069318" y="35147"/>
                </a:lnTo>
                <a:lnTo>
                  <a:pt x="4031164" y="9429"/>
                </a:lnTo>
                <a:lnTo>
                  <a:pt x="3984497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644009" y="3212973"/>
            <a:ext cx="4104640" cy="720090"/>
          </a:xfrm>
          <a:custGeom>
            <a:avLst/>
            <a:gdLst/>
            <a:ahLst/>
            <a:cxnLst/>
            <a:rect l="l" t="t" r="r" b="b"/>
            <a:pathLst>
              <a:path w="4104640" h="720089">
                <a:moveTo>
                  <a:pt x="0" y="120014"/>
                </a:moveTo>
                <a:lnTo>
                  <a:pt x="9429" y="73294"/>
                </a:lnTo>
                <a:lnTo>
                  <a:pt x="35147" y="35147"/>
                </a:lnTo>
                <a:lnTo>
                  <a:pt x="73294" y="9429"/>
                </a:lnTo>
                <a:lnTo>
                  <a:pt x="120014" y="0"/>
                </a:lnTo>
                <a:lnTo>
                  <a:pt x="3984497" y="0"/>
                </a:lnTo>
                <a:lnTo>
                  <a:pt x="4031164" y="9429"/>
                </a:lnTo>
                <a:lnTo>
                  <a:pt x="4069318" y="35147"/>
                </a:lnTo>
                <a:lnTo>
                  <a:pt x="4095065" y="73294"/>
                </a:lnTo>
                <a:lnTo>
                  <a:pt x="4104513" y="120014"/>
                </a:lnTo>
                <a:lnTo>
                  <a:pt x="4104513" y="600075"/>
                </a:lnTo>
                <a:lnTo>
                  <a:pt x="4095065" y="646795"/>
                </a:lnTo>
                <a:lnTo>
                  <a:pt x="4069318" y="684942"/>
                </a:lnTo>
                <a:lnTo>
                  <a:pt x="4031164" y="710660"/>
                </a:lnTo>
                <a:lnTo>
                  <a:pt x="3984497" y="720089"/>
                </a:lnTo>
                <a:lnTo>
                  <a:pt x="120014" y="720089"/>
                </a:lnTo>
                <a:lnTo>
                  <a:pt x="73294" y="710660"/>
                </a:lnTo>
                <a:lnTo>
                  <a:pt x="35147" y="684942"/>
                </a:lnTo>
                <a:lnTo>
                  <a:pt x="9429" y="646795"/>
                </a:lnTo>
                <a:lnTo>
                  <a:pt x="0" y="600075"/>
                </a:lnTo>
                <a:lnTo>
                  <a:pt x="0" y="120014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644009" y="4005071"/>
            <a:ext cx="4104640" cy="720090"/>
          </a:xfrm>
          <a:custGeom>
            <a:avLst/>
            <a:gdLst/>
            <a:ahLst/>
            <a:cxnLst/>
            <a:rect l="l" t="t" r="r" b="b"/>
            <a:pathLst>
              <a:path w="4104640" h="720089">
                <a:moveTo>
                  <a:pt x="3984497" y="0"/>
                </a:moveTo>
                <a:lnTo>
                  <a:pt x="120014" y="0"/>
                </a:lnTo>
                <a:lnTo>
                  <a:pt x="73294" y="9429"/>
                </a:lnTo>
                <a:lnTo>
                  <a:pt x="35147" y="35147"/>
                </a:lnTo>
                <a:lnTo>
                  <a:pt x="9429" y="73294"/>
                </a:lnTo>
                <a:lnTo>
                  <a:pt x="0" y="120014"/>
                </a:lnTo>
                <a:lnTo>
                  <a:pt x="0" y="600075"/>
                </a:lnTo>
                <a:lnTo>
                  <a:pt x="9429" y="646795"/>
                </a:lnTo>
                <a:lnTo>
                  <a:pt x="35147" y="684942"/>
                </a:lnTo>
                <a:lnTo>
                  <a:pt x="73294" y="710660"/>
                </a:lnTo>
                <a:lnTo>
                  <a:pt x="120014" y="720089"/>
                </a:lnTo>
                <a:lnTo>
                  <a:pt x="3984497" y="720089"/>
                </a:lnTo>
                <a:lnTo>
                  <a:pt x="4031164" y="710660"/>
                </a:lnTo>
                <a:lnTo>
                  <a:pt x="4069318" y="684942"/>
                </a:lnTo>
                <a:lnTo>
                  <a:pt x="4095065" y="646795"/>
                </a:lnTo>
                <a:lnTo>
                  <a:pt x="4104513" y="600075"/>
                </a:lnTo>
                <a:lnTo>
                  <a:pt x="4104513" y="120014"/>
                </a:lnTo>
                <a:lnTo>
                  <a:pt x="4095065" y="73294"/>
                </a:lnTo>
                <a:lnTo>
                  <a:pt x="4069318" y="35147"/>
                </a:lnTo>
                <a:lnTo>
                  <a:pt x="4031164" y="9429"/>
                </a:lnTo>
                <a:lnTo>
                  <a:pt x="3984497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44009" y="4005071"/>
            <a:ext cx="4104640" cy="720090"/>
          </a:xfrm>
          <a:custGeom>
            <a:avLst/>
            <a:gdLst/>
            <a:ahLst/>
            <a:cxnLst/>
            <a:rect l="l" t="t" r="r" b="b"/>
            <a:pathLst>
              <a:path w="4104640" h="720089">
                <a:moveTo>
                  <a:pt x="0" y="120014"/>
                </a:moveTo>
                <a:lnTo>
                  <a:pt x="9429" y="73294"/>
                </a:lnTo>
                <a:lnTo>
                  <a:pt x="35147" y="35147"/>
                </a:lnTo>
                <a:lnTo>
                  <a:pt x="73294" y="9429"/>
                </a:lnTo>
                <a:lnTo>
                  <a:pt x="120014" y="0"/>
                </a:lnTo>
                <a:lnTo>
                  <a:pt x="3984497" y="0"/>
                </a:lnTo>
                <a:lnTo>
                  <a:pt x="4031164" y="9429"/>
                </a:lnTo>
                <a:lnTo>
                  <a:pt x="4069318" y="35147"/>
                </a:lnTo>
                <a:lnTo>
                  <a:pt x="4095065" y="73294"/>
                </a:lnTo>
                <a:lnTo>
                  <a:pt x="4104513" y="120014"/>
                </a:lnTo>
                <a:lnTo>
                  <a:pt x="4104513" y="600075"/>
                </a:lnTo>
                <a:lnTo>
                  <a:pt x="4095065" y="646795"/>
                </a:lnTo>
                <a:lnTo>
                  <a:pt x="4069318" y="684942"/>
                </a:lnTo>
                <a:lnTo>
                  <a:pt x="4031164" y="710660"/>
                </a:lnTo>
                <a:lnTo>
                  <a:pt x="3984497" y="720089"/>
                </a:lnTo>
                <a:lnTo>
                  <a:pt x="120014" y="720089"/>
                </a:lnTo>
                <a:lnTo>
                  <a:pt x="73294" y="710660"/>
                </a:lnTo>
                <a:lnTo>
                  <a:pt x="35147" y="684942"/>
                </a:lnTo>
                <a:lnTo>
                  <a:pt x="9429" y="646795"/>
                </a:lnTo>
                <a:lnTo>
                  <a:pt x="0" y="600075"/>
                </a:lnTo>
                <a:lnTo>
                  <a:pt x="0" y="120014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786629" y="1757299"/>
            <a:ext cx="3817620" cy="370678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3025" marR="63500" algn="ctr">
              <a:lnSpc>
                <a:spcPct val="100000"/>
              </a:lnSpc>
              <a:spcBef>
                <a:spcPts val="105"/>
              </a:spcBef>
            </a:pP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Решает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ли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стратегия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сформулированные 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проблемы?</a:t>
            </a:r>
            <a:endParaRPr sz="1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 dirty="0">
              <a:latin typeface="Times New Roman"/>
              <a:cs typeface="Times New Roman"/>
            </a:endParaRPr>
          </a:p>
          <a:p>
            <a:pPr marL="12065" marR="5080" algn="ctr">
              <a:lnSpc>
                <a:spcPct val="100000"/>
              </a:lnSpc>
              <a:spcBef>
                <a:spcPts val="1150"/>
              </a:spcBef>
            </a:pP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Появилось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ли у нас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понимание </a:t>
            </a: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того,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какой 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станет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наша</a:t>
            </a:r>
            <a:r>
              <a:rPr sz="14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компания?</a:t>
            </a:r>
            <a:endParaRPr sz="1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 dirty="0">
              <a:latin typeface="Times New Roman"/>
              <a:cs typeface="Times New Roman"/>
            </a:endParaRPr>
          </a:p>
          <a:p>
            <a:pPr marL="635" algn="ctr">
              <a:lnSpc>
                <a:spcPct val="100000"/>
              </a:lnSpc>
              <a:spcBef>
                <a:spcPts val="1155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Обеспечивает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ли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стратегия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переход</a:t>
            </a:r>
            <a:r>
              <a:rPr sz="1400" b="1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endParaRPr sz="1400" dirty="0">
              <a:latin typeface="Arial"/>
              <a:cs typeface="Arial"/>
            </a:endParaRPr>
          </a:p>
          <a:p>
            <a:pPr marL="4445" algn="ctr">
              <a:lnSpc>
                <a:spcPct val="100000"/>
              </a:lnSpc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новое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качество,</a:t>
            </a:r>
            <a:r>
              <a:rPr sz="14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прорыв?</a:t>
            </a:r>
            <a:endParaRPr sz="1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 dirty="0">
              <a:latin typeface="Times New Roman"/>
              <a:cs typeface="Times New Roman"/>
            </a:endParaRPr>
          </a:p>
          <a:p>
            <a:pPr marL="113030" marR="104775" algn="ctr">
              <a:lnSpc>
                <a:spcPct val="100000"/>
              </a:lnSpc>
              <a:spcBef>
                <a:spcPts val="1155"/>
              </a:spcBef>
            </a:pP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Создается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ли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защищенная</a:t>
            </a:r>
            <a:r>
              <a:rPr sz="14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конкурентная 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позиция компании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на</a:t>
            </a:r>
            <a:r>
              <a:rPr sz="14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рынке?</a:t>
            </a:r>
            <a:endParaRPr sz="1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 dirty="0">
              <a:latin typeface="Times New Roman"/>
              <a:cs typeface="Times New Roman"/>
            </a:endParaRPr>
          </a:p>
          <a:p>
            <a:pPr marL="613410" marR="601980" indent="-635" algn="ctr">
              <a:lnSpc>
                <a:spcPct val="100000"/>
              </a:lnSpc>
              <a:spcBef>
                <a:spcPts val="1150"/>
              </a:spcBef>
            </a:pP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Удовлетворяет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ли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стратегия  заинтересованные</a:t>
            </a:r>
            <a:r>
              <a:rPr sz="14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стороны?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644009" y="5589244"/>
            <a:ext cx="4104640" cy="720090"/>
          </a:xfrm>
          <a:custGeom>
            <a:avLst/>
            <a:gdLst/>
            <a:ahLst/>
            <a:cxnLst/>
            <a:rect l="l" t="t" r="r" b="b"/>
            <a:pathLst>
              <a:path w="4104640" h="720089">
                <a:moveTo>
                  <a:pt x="3984497" y="0"/>
                </a:moveTo>
                <a:lnTo>
                  <a:pt x="120014" y="0"/>
                </a:lnTo>
                <a:lnTo>
                  <a:pt x="73294" y="9431"/>
                </a:lnTo>
                <a:lnTo>
                  <a:pt x="35147" y="35152"/>
                </a:lnTo>
                <a:lnTo>
                  <a:pt x="9429" y="73300"/>
                </a:lnTo>
                <a:lnTo>
                  <a:pt x="0" y="120014"/>
                </a:lnTo>
                <a:lnTo>
                  <a:pt x="0" y="600062"/>
                </a:lnTo>
                <a:lnTo>
                  <a:pt x="9429" y="646777"/>
                </a:lnTo>
                <a:lnTo>
                  <a:pt x="35147" y="684925"/>
                </a:lnTo>
                <a:lnTo>
                  <a:pt x="73294" y="710645"/>
                </a:lnTo>
                <a:lnTo>
                  <a:pt x="120014" y="720077"/>
                </a:lnTo>
                <a:lnTo>
                  <a:pt x="3984497" y="720077"/>
                </a:lnTo>
                <a:lnTo>
                  <a:pt x="4031164" y="710645"/>
                </a:lnTo>
                <a:lnTo>
                  <a:pt x="4069318" y="684925"/>
                </a:lnTo>
                <a:lnTo>
                  <a:pt x="4095065" y="646777"/>
                </a:lnTo>
                <a:lnTo>
                  <a:pt x="4104513" y="600062"/>
                </a:lnTo>
                <a:lnTo>
                  <a:pt x="4104513" y="120014"/>
                </a:lnTo>
                <a:lnTo>
                  <a:pt x="4095065" y="73300"/>
                </a:lnTo>
                <a:lnTo>
                  <a:pt x="4069318" y="35152"/>
                </a:lnTo>
                <a:lnTo>
                  <a:pt x="4031164" y="9431"/>
                </a:lnTo>
                <a:lnTo>
                  <a:pt x="3984497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644009" y="5589244"/>
            <a:ext cx="4104640" cy="720090"/>
          </a:xfrm>
          <a:custGeom>
            <a:avLst/>
            <a:gdLst/>
            <a:ahLst/>
            <a:cxnLst/>
            <a:rect l="l" t="t" r="r" b="b"/>
            <a:pathLst>
              <a:path w="4104640" h="720089">
                <a:moveTo>
                  <a:pt x="0" y="120014"/>
                </a:moveTo>
                <a:lnTo>
                  <a:pt x="9429" y="73300"/>
                </a:lnTo>
                <a:lnTo>
                  <a:pt x="35147" y="35152"/>
                </a:lnTo>
                <a:lnTo>
                  <a:pt x="73294" y="9431"/>
                </a:lnTo>
                <a:lnTo>
                  <a:pt x="120014" y="0"/>
                </a:lnTo>
                <a:lnTo>
                  <a:pt x="3984497" y="0"/>
                </a:lnTo>
                <a:lnTo>
                  <a:pt x="4031164" y="9431"/>
                </a:lnTo>
                <a:lnTo>
                  <a:pt x="4069318" y="35152"/>
                </a:lnTo>
                <a:lnTo>
                  <a:pt x="4095065" y="73300"/>
                </a:lnTo>
                <a:lnTo>
                  <a:pt x="4104513" y="120014"/>
                </a:lnTo>
                <a:lnTo>
                  <a:pt x="4104513" y="600062"/>
                </a:lnTo>
                <a:lnTo>
                  <a:pt x="4095065" y="646777"/>
                </a:lnTo>
                <a:lnTo>
                  <a:pt x="4069318" y="684925"/>
                </a:lnTo>
                <a:lnTo>
                  <a:pt x="4031164" y="710645"/>
                </a:lnTo>
                <a:lnTo>
                  <a:pt x="3984497" y="720077"/>
                </a:lnTo>
                <a:lnTo>
                  <a:pt x="120014" y="720077"/>
                </a:lnTo>
                <a:lnTo>
                  <a:pt x="73294" y="710645"/>
                </a:lnTo>
                <a:lnTo>
                  <a:pt x="35147" y="684925"/>
                </a:lnTo>
                <a:lnTo>
                  <a:pt x="9429" y="646777"/>
                </a:lnTo>
                <a:lnTo>
                  <a:pt x="0" y="600062"/>
                </a:lnTo>
                <a:lnTo>
                  <a:pt x="0" y="120014"/>
                </a:lnTo>
                <a:close/>
              </a:path>
            </a:pathLst>
          </a:custGeom>
          <a:ln w="952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205729" y="5718454"/>
            <a:ext cx="2980690" cy="453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Верим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ли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мы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в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реальность</a:t>
            </a:r>
            <a:r>
              <a:rPr sz="1400" b="1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всего</a:t>
            </a:r>
            <a:endParaRPr sz="1400" dirty="0">
              <a:latin typeface="Arial"/>
              <a:cs typeface="Arial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задуманного?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33401" y="5301234"/>
            <a:ext cx="3390518" cy="1296670"/>
          </a:xfrm>
          <a:custGeom>
            <a:avLst/>
            <a:gdLst/>
            <a:ahLst/>
            <a:cxnLst/>
            <a:rect l="l" t="t" r="r" b="b"/>
            <a:pathLst>
              <a:path w="2160270" h="1296670">
                <a:moveTo>
                  <a:pt x="1944242" y="0"/>
                </a:moveTo>
                <a:lnTo>
                  <a:pt x="216026" y="0"/>
                </a:lnTo>
                <a:lnTo>
                  <a:pt x="166511" y="5701"/>
                </a:lnTo>
                <a:lnTo>
                  <a:pt x="121048" y="21944"/>
                </a:lnTo>
                <a:lnTo>
                  <a:pt x="80936" y="47436"/>
                </a:lnTo>
                <a:lnTo>
                  <a:pt x="47476" y="80883"/>
                </a:lnTo>
                <a:lnTo>
                  <a:pt x="21966" y="120992"/>
                </a:lnTo>
                <a:lnTo>
                  <a:pt x="5708" y="166471"/>
                </a:lnTo>
                <a:lnTo>
                  <a:pt x="0" y="216026"/>
                </a:lnTo>
                <a:lnTo>
                  <a:pt x="0" y="1080084"/>
                </a:lnTo>
                <a:lnTo>
                  <a:pt x="5708" y="1129620"/>
                </a:lnTo>
                <a:lnTo>
                  <a:pt x="21966" y="1175093"/>
                </a:lnTo>
                <a:lnTo>
                  <a:pt x="47476" y="1215206"/>
                </a:lnTo>
                <a:lnTo>
                  <a:pt x="80936" y="1248662"/>
                </a:lnTo>
                <a:lnTo>
                  <a:pt x="121048" y="1274165"/>
                </a:lnTo>
                <a:lnTo>
                  <a:pt x="166511" y="1290418"/>
                </a:lnTo>
                <a:lnTo>
                  <a:pt x="216026" y="1296123"/>
                </a:lnTo>
                <a:lnTo>
                  <a:pt x="1944242" y="1296123"/>
                </a:lnTo>
                <a:lnTo>
                  <a:pt x="1993798" y="1290418"/>
                </a:lnTo>
                <a:lnTo>
                  <a:pt x="2039277" y="1274165"/>
                </a:lnTo>
                <a:lnTo>
                  <a:pt x="2079386" y="1248662"/>
                </a:lnTo>
                <a:lnTo>
                  <a:pt x="2112833" y="1215206"/>
                </a:lnTo>
                <a:lnTo>
                  <a:pt x="2138325" y="1175093"/>
                </a:lnTo>
                <a:lnTo>
                  <a:pt x="2154568" y="1129620"/>
                </a:lnTo>
                <a:lnTo>
                  <a:pt x="2160270" y="1080084"/>
                </a:lnTo>
                <a:lnTo>
                  <a:pt x="2160270" y="216026"/>
                </a:lnTo>
                <a:lnTo>
                  <a:pt x="2154568" y="166471"/>
                </a:lnTo>
                <a:lnTo>
                  <a:pt x="2138325" y="120992"/>
                </a:lnTo>
                <a:lnTo>
                  <a:pt x="2112833" y="80883"/>
                </a:lnTo>
                <a:lnTo>
                  <a:pt x="2079386" y="47436"/>
                </a:lnTo>
                <a:lnTo>
                  <a:pt x="2039277" y="21944"/>
                </a:lnTo>
                <a:lnTo>
                  <a:pt x="1993798" y="5701"/>
                </a:lnTo>
                <a:lnTo>
                  <a:pt x="1944242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685800" y="5595520"/>
            <a:ext cx="312420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Правильная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ли</a:t>
            </a:r>
            <a:r>
              <a:rPr sz="2400" b="1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у</a:t>
            </a:r>
            <a:endParaRPr sz="2400" dirty="0">
              <a:latin typeface="Arial"/>
              <a:cs typeface="Arial"/>
            </a:endParaRPr>
          </a:p>
          <a:p>
            <a:pPr marL="99060" algn="ctr">
              <a:lnSpc>
                <a:spcPct val="100000"/>
              </a:lnSpc>
              <a:spcBef>
                <a:spcPts val="5"/>
              </a:spcBef>
            </a:pP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нас</a:t>
            </a:r>
            <a:r>
              <a:rPr sz="24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стратегия?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2600" dirty="0" smtClean="0">
                <a:solidFill>
                  <a:srgbClr val="0B375A"/>
                </a:solidFill>
              </a:rPr>
              <a:t>Как оценить стратегию?</a:t>
            </a:r>
            <a:endParaRPr lang="ru-RU" sz="2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10" grpId="0" animBg="1"/>
      <p:bldP spid="12" grpId="0" animBg="1"/>
      <p:bldP spid="15" grpId="0" animBg="1"/>
      <p:bldP spid="2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1187628" y="1556768"/>
            <a:ext cx="2376805" cy="1533525"/>
          </a:xfrm>
          <a:custGeom>
            <a:avLst/>
            <a:gdLst/>
            <a:ahLst/>
            <a:cxnLst/>
            <a:rect l="l" t="t" r="r" b="b"/>
            <a:pathLst>
              <a:path w="2376804" h="1533525">
                <a:moveTo>
                  <a:pt x="0" y="255650"/>
                </a:moveTo>
                <a:lnTo>
                  <a:pt x="4116" y="209689"/>
                </a:lnTo>
                <a:lnTo>
                  <a:pt x="15984" y="166433"/>
                </a:lnTo>
                <a:lnTo>
                  <a:pt x="34883" y="126604"/>
                </a:lnTo>
                <a:lnTo>
                  <a:pt x="60094" y="90925"/>
                </a:lnTo>
                <a:lnTo>
                  <a:pt x="90895" y="60115"/>
                </a:lnTo>
                <a:lnTo>
                  <a:pt x="126567" y="34896"/>
                </a:lnTo>
                <a:lnTo>
                  <a:pt x="166388" y="15990"/>
                </a:lnTo>
                <a:lnTo>
                  <a:pt x="209639" y="4117"/>
                </a:lnTo>
                <a:lnTo>
                  <a:pt x="255600" y="0"/>
                </a:lnTo>
                <a:lnTo>
                  <a:pt x="2120722" y="0"/>
                </a:lnTo>
                <a:lnTo>
                  <a:pt x="2166646" y="4117"/>
                </a:lnTo>
                <a:lnTo>
                  <a:pt x="2209872" y="15990"/>
                </a:lnTo>
                <a:lnTo>
                  <a:pt x="2249678" y="34896"/>
                </a:lnTo>
                <a:lnTo>
                  <a:pt x="2285342" y="60115"/>
                </a:lnTo>
                <a:lnTo>
                  <a:pt x="2316141" y="90925"/>
                </a:lnTo>
                <a:lnTo>
                  <a:pt x="2341354" y="126604"/>
                </a:lnTo>
                <a:lnTo>
                  <a:pt x="2360257" y="166433"/>
                </a:lnTo>
                <a:lnTo>
                  <a:pt x="2372128" y="209689"/>
                </a:lnTo>
                <a:lnTo>
                  <a:pt x="2376246" y="255650"/>
                </a:lnTo>
                <a:lnTo>
                  <a:pt x="2376246" y="1278001"/>
                </a:lnTo>
                <a:lnTo>
                  <a:pt x="2372128" y="1323925"/>
                </a:lnTo>
                <a:lnTo>
                  <a:pt x="2360257" y="1367151"/>
                </a:lnTo>
                <a:lnTo>
                  <a:pt x="2341354" y="1406957"/>
                </a:lnTo>
                <a:lnTo>
                  <a:pt x="2316141" y="1442621"/>
                </a:lnTo>
                <a:lnTo>
                  <a:pt x="2285342" y="1473420"/>
                </a:lnTo>
                <a:lnTo>
                  <a:pt x="2249678" y="1498632"/>
                </a:lnTo>
                <a:lnTo>
                  <a:pt x="2209872" y="1517535"/>
                </a:lnTo>
                <a:lnTo>
                  <a:pt x="2166646" y="1529407"/>
                </a:lnTo>
                <a:lnTo>
                  <a:pt x="2120722" y="1533525"/>
                </a:lnTo>
                <a:lnTo>
                  <a:pt x="255600" y="1533525"/>
                </a:lnTo>
                <a:lnTo>
                  <a:pt x="209639" y="1529407"/>
                </a:lnTo>
                <a:lnTo>
                  <a:pt x="166388" y="1517535"/>
                </a:lnTo>
                <a:lnTo>
                  <a:pt x="126567" y="1498632"/>
                </a:lnTo>
                <a:lnTo>
                  <a:pt x="90895" y="1473420"/>
                </a:lnTo>
                <a:lnTo>
                  <a:pt x="60094" y="1442621"/>
                </a:lnTo>
                <a:lnTo>
                  <a:pt x="34883" y="1406957"/>
                </a:lnTo>
                <a:lnTo>
                  <a:pt x="15984" y="1367151"/>
                </a:lnTo>
                <a:lnTo>
                  <a:pt x="4116" y="1323925"/>
                </a:lnTo>
                <a:lnTo>
                  <a:pt x="0" y="1278001"/>
                </a:lnTo>
                <a:lnTo>
                  <a:pt x="0" y="255650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403985" y="1819149"/>
            <a:ext cx="1944370" cy="9970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2540" algn="ctr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Что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важно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для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потребителей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в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наших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продуктах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 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услугах?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516244" y="2996945"/>
            <a:ext cx="2255900" cy="2160270"/>
          </a:xfrm>
          <a:custGeom>
            <a:avLst/>
            <a:gdLst/>
            <a:ahLst/>
            <a:cxnLst/>
            <a:rect l="l" t="t" r="r" b="b"/>
            <a:pathLst>
              <a:path w="2376804" h="2160270">
                <a:moveTo>
                  <a:pt x="0" y="360044"/>
                </a:moveTo>
                <a:lnTo>
                  <a:pt x="3286" y="311181"/>
                </a:lnTo>
                <a:lnTo>
                  <a:pt x="12858" y="264318"/>
                </a:lnTo>
                <a:lnTo>
                  <a:pt x="28289" y="219884"/>
                </a:lnTo>
                <a:lnTo>
                  <a:pt x="49149" y="178308"/>
                </a:lnTo>
                <a:lnTo>
                  <a:pt x="75009" y="140017"/>
                </a:lnTo>
                <a:lnTo>
                  <a:pt x="105441" y="105441"/>
                </a:lnTo>
                <a:lnTo>
                  <a:pt x="140017" y="75009"/>
                </a:lnTo>
                <a:lnTo>
                  <a:pt x="178307" y="49149"/>
                </a:lnTo>
                <a:lnTo>
                  <a:pt x="219884" y="28289"/>
                </a:lnTo>
                <a:lnTo>
                  <a:pt x="264318" y="12858"/>
                </a:lnTo>
                <a:lnTo>
                  <a:pt x="311181" y="3286"/>
                </a:lnTo>
                <a:lnTo>
                  <a:pt x="360045" y="0"/>
                </a:lnTo>
                <a:lnTo>
                  <a:pt x="2016252" y="0"/>
                </a:lnTo>
                <a:lnTo>
                  <a:pt x="2065088" y="3286"/>
                </a:lnTo>
                <a:lnTo>
                  <a:pt x="2111934" y="12858"/>
                </a:lnTo>
                <a:lnTo>
                  <a:pt x="2156358" y="28289"/>
                </a:lnTo>
                <a:lnTo>
                  <a:pt x="2197932" y="49149"/>
                </a:lnTo>
                <a:lnTo>
                  <a:pt x="2236225" y="75009"/>
                </a:lnTo>
                <a:lnTo>
                  <a:pt x="2270807" y="105441"/>
                </a:lnTo>
                <a:lnTo>
                  <a:pt x="2301249" y="140017"/>
                </a:lnTo>
                <a:lnTo>
                  <a:pt x="2327119" y="178307"/>
                </a:lnTo>
                <a:lnTo>
                  <a:pt x="2347989" y="219884"/>
                </a:lnTo>
                <a:lnTo>
                  <a:pt x="2363429" y="264318"/>
                </a:lnTo>
                <a:lnTo>
                  <a:pt x="2373008" y="311181"/>
                </a:lnTo>
                <a:lnTo>
                  <a:pt x="2376297" y="360044"/>
                </a:lnTo>
                <a:lnTo>
                  <a:pt x="2376297" y="1800224"/>
                </a:lnTo>
                <a:lnTo>
                  <a:pt x="2373008" y="1849088"/>
                </a:lnTo>
                <a:lnTo>
                  <a:pt x="2363429" y="1895951"/>
                </a:lnTo>
                <a:lnTo>
                  <a:pt x="2347989" y="1940385"/>
                </a:lnTo>
                <a:lnTo>
                  <a:pt x="2327119" y="1981961"/>
                </a:lnTo>
                <a:lnTo>
                  <a:pt x="2301249" y="2020252"/>
                </a:lnTo>
                <a:lnTo>
                  <a:pt x="2270807" y="2054828"/>
                </a:lnTo>
                <a:lnTo>
                  <a:pt x="2236225" y="2085260"/>
                </a:lnTo>
                <a:lnTo>
                  <a:pt x="2197932" y="2111121"/>
                </a:lnTo>
                <a:lnTo>
                  <a:pt x="2156358" y="2131980"/>
                </a:lnTo>
                <a:lnTo>
                  <a:pt x="2111934" y="2147411"/>
                </a:lnTo>
                <a:lnTo>
                  <a:pt x="2065088" y="2156983"/>
                </a:lnTo>
                <a:lnTo>
                  <a:pt x="2016252" y="2160270"/>
                </a:lnTo>
                <a:lnTo>
                  <a:pt x="360045" y="2160270"/>
                </a:lnTo>
                <a:lnTo>
                  <a:pt x="311181" y="2156983"/>
                </a:lnTo>
                <a:lnTo>
                  <a:pt x="264318" y="2147411"/>
                </a:lnTo>
                <a:lnTo>
                  <a:pt x="219884" y="2131980"/>
                </a:lnTo>
                <a:lnTo>
                  <a:pt x="178308" y="2111121"/>
                </a:lnTo>
                <a:lnTo>
                  <a:pt x="140017" y="2085260"/>
                </a:lnTo>
                <a:lnTo>
                  <a:pt x="105441" y="2054828"/>
                </a:lnTo>
                <a:lnTo>
                  <a:pt x="75009" y="2020252"/>
                </a:lnTo>
                <a:lnTo>
                  <a:pt x="49149" y="1981961"/>
                </a:lnTo>
                <a:lnTo>
                  <a:pt x="28289" y="1940385"/>
                </a:lnTo>
                <a:lnTo>
                  <a:pt x="12858" y="1895951"/>
                </a:lnTo>
                <a:lnTo>
                  <a:pt x="3286" y="1849088"/>
                </a:lnTo>
                <a:lnTo>
                  <a:pt x="0" y="1800224"/>
                </a:lnTo>
                <a:lnTo>
                  <a:pt x="0" y="360044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851396" y="3329179"/>
            <a:ext cx="1706245" cy="14895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635" algn="ctr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Какие</a:t>
            </a:r>
            <a:r>
              <a:rPr sz="1600" b="1" spc="-8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проблемы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мы </a:t>
            </a:r>
            <a:r>
              <a:rPr sz="1600" b="1" spc="-30" dirty="0">
                <a:solidFill>
                  <a:srgbClr val="002060"/>
                </a:solidFill>
                <a:latin typeface="Arial"/>
                <a:cs typeface="Arial"/>
              </a:rPr>
              <a:t>можем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и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должны</a:t>
            </a:r>
            <a:r>
              <a:rPr sz="1600" b="1" spc="-5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решить,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чтобы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сделать  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жизнь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людей 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лучше?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886977" y="3435741"/>
            <a:ext cx="2376805" cy="1512570"/>
          </a:xfrm>
          <a:custGeom>
            <a:avLst/>
            <a:gdLst/>
            <a:ahLst/>
            <a:cxnLst/>
            <a:rect l="l" t="t" r="r" b="b"/>
            <a:pathLst>
              <a:path w="2376804" h="1512570">
                <a:moveTo>
                  <a:pt x="2124202" y="0"/>
                </a:moveTo>
                <a:lnTo>
                  <a:pt x="252094" y="0"/>
                </a:lnTo>
                <a:lnTo>
                  <a:pt x="206790" y="4062"/>
                </a:lnTo>
                <a:lnTo>
                  <a:pt x="164145" y="15775"/>
                </a:lnTo>
                <a:lnTo>
                  <a:pt x="124873" y="34426"/>
                </a:lnTo>
                <a:lnTo>
                  <a:pt x="89688" y="59301"/>
                </a:lnTo>
                <a:lnTo>
                  <a:pt x="59301" y="89688"/>
                </a:lnTo>
                <a:lnTo>
                  <a:pt x="34426" y="124873"/>
                </a:lnTo>
                <a:lnTo>
                  <a:pt x="15775" y="164145"/>
                </a:lnTo>
                <a:lnTo>
                  <a:pt x="4062" y="206790"/>
                </a:lnTo>
                <a:lnTo>
                  <a:pt x="0" y="252095"/>
                </a:lnTo>
                <a:lnTo>
                  <a:pt x="0" y="1260094"/>
                </a:lnTo>
                <a:lnTo>
                  <a:pt x="4062" y="1305398"/>
                </a:lnTo>
                <a:lnTo>
                  <a:pt x="15775" y="1348043"/>
                </a:lnTo>
                <a:lnTo>
                  <a:pt x="34426" y="1387315"/>
                </a:lnTo>
                <a:lnTo>
                  <a:pt x="59301" y="1422500"/>
                </a:lnTo>
                <a:lnTo>
                  <a:pt x="89688" y="1452887"/>
                </a:lnTo>
                <a:lnTo>
                  <a:pt x="124873" y="1477762"/>
                </a:lnTo>
                <a:lnTo>
                  <a:pt x="164145" y="1496413"/>
                </a:lnTo>
                <a:lnTo>
                  <a:pt x="206790" y="1508126"/>
                </a:lnTo>
                <a:lnTo>
                  <a:pt x="252094" y="1512189"/>
                </a:lnTo>
                <a:lnTo>
                  <a:pt x="2124202" y="1512189"/>
                </a:lnTo>
                <a:lnTo>
                  <a:pt x="2169506" y="1508126"/>
                </a:lnTo>
                <a:lnTo>
                  <a:pt x="2212151" y="1496413"/>
                </a:lnTo>
                <a:lnTo>
                  <a:pt x="2251423" y="1477762"/>
                </a:lnTo>
                <a:lnTo>
                  <a:pt x="2286608" y="1452887"/>
                </a:lnTo>
                <a:lnTo>
                  <a:pt x="2316995" y="1422500"/>
                </a:lnTo>
                <a:lnTo>
                  <a:pt x="2341870" y="1387315"/>
                </a:lnTo>
                <a:lnTo>
                  <a:pt x="2360521" y="1348043"/>
                </a:lnTo>
                <a:lnTo>
                  <a:pt x="2372234" y="1305398"/>
                </a:lnTo>
                <a:lnTo>
                  <a:pt x="2376297" y="1260094"/>
                </a:lnTo>
                <a:lnTo>
                  <a:pt x="2376297" y="252095"/>
                </a:lnTo>
                <a:lnTo>
                  <a:pt x="2372234" y="206790"/>
                </a:lnTo>
                <a:lnTo>
                  <a:pt x="2360521" y="164145"/>
                </a:lnTo>
                <a:lnTo>
                  <a:pt x="2341870" y="124873"/>
                </a:lnTo>
                <a:lnTo>
                  <a:pt x="2316995" y="89688"/>
                </a:lnTo>
                <a:lnTo>
                  <a:pt x="2286608" y="59301"/>
                </a:lnTo>
                <a:lnTo>
                  <a:pt x="2251423" y="34426"/>
                </a:lnTo>
                <a:lnTo>
                  <a:pt x="2212151" y="15775"/>
                </a:lnTo>
                <a:lnTo>
                  <a:pt x="2169506" y="4062"/>
                </a:lnTo>
                <a:lnTo>
                  <a:pt x="2124202" y="0"/>
                </a:lnTo>
                <a:close/>
              </a:path>
            </a:pathLst>
          </a:custGeom>
          <a:solidFill>
            <a:srgbClr val="BEBEBE"/>
          </a:solidFill>
          <a:ln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013454" y="3683634"/>
            <a:ext cx="205422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4154" marR="214629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002060"/>
                </a:solidFill>
                <a:latin typeface="Arial"/>
                <a:cs typeface="Arial"/>
              </a:rPr>
              <a:t>В </a:t>
            </a:r>
            <a:r>
              <a:rPr sz="1800" b="1" spc="-10" dirty="0">
                <a:solidFill>
                  <a:srgbClr val="002060"/>
                </a:solidFill>
                <a:latin typeface="Arial"/>
                <a:cs typeface="Arial"/>
              </a:rPr>
              <a:t>чем</a:t>
            </a:r>
            <a:r>
              <a:rPr sz="1800" b="1" spc="-8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800" b="1" spc="-15" dirty="0">
                <a:solidFill>
                  <a:srgbClr val="002060"/>
                </a:solidFill>
                <a:latin typeface="Arial"/>
                <a:cs typeface="Arial"/>
              </a:rPr>
              <a:t>состоит  </a:t>
            </a:r>
            <a:r>
              <a:rPr sz="1800" b="1" spc="-10" dirty="0">
                <a:solidFill>
                  <a:srgbClr val="002060"/>
                </a:solidFill>
                <a:latin typeface="Arial"/>
                <a:cs typeface="Arial"/>
              </a:rPr>
              <a:t>высшая</a:t>
            </a:r>
            <a:r>
              <a:rPr sz="1800" b="1" spc="-2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002060"/>
                </a:solidFill>
                <a:latin typeface="Arial"/>
                <a:cs typeface="Arial"/>
              </a:rPr>
              <a:t>цель</a:t>
            </a:r>
            <a:endParaRPr sz="18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800" b="1" spc="-10" dirty="0">
                <a:solidFill>
                  <a:srgbClr val="002060"/>
                </a:solidFill>
                <a:latin typeface="Arial"/>
                <a:cs typeface="Arial"/>
              </a:rPr>
              <a:t>нашей</a:t>
            </a:r>
            <a:r>
              <a:rPr sz="1800" b="1" spc="-5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002060"/>
                </a:solidFill>
                <a:latin typeface="Arial"/>
                <a:cs typeface="Arial"/>
              </a:rPr>
              <a:t>компании?</a:t>
            </a:r>
            <a:endParaRPr sz="18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51523" y="2060831"/>
            <a:ext cx="792480" cy="3960495"/>
          </a:xfrm>
          <a:custGeom>
            <a:avLst/>
            <a:gdLst/>
            <a:ahLst/>
            <a:cxnLst/>
            <a:rect l="l" t="t" r="r" b="b"/>
            <a:pathLst>
              <a:path w="792480" h="3960495">
                <a:moveTo>
                  <a:pt x="660069" y="0"/>
                </a:moveTo>
                <a:lnTo>
                  <a:pt x="132016" y="0"/>
                </a:lnTo>
                <a:lnTo>
                  <a:pt x="90289" y="6738"/>
                </a:lnTo>
                <a:lnTo>
                  <a:pt x="54049" y="25497"/>
                </a:lnTo>
                <a:lnTo>
                  <a:pt x="25471" y="54095"/>
                </a:lnTo>
                <a:lnTo>
                  <a:pt x="6730" y="90350"/>
                </a:lnTo>
                <a:lnTo>
                  <a:pt x="0" y="132080"/>
                </a:lnTo>
                <a:lnTo>
                  <a:pt x="0" y="3828440"/>
                </a:lnTo>
                <a:lnTo>
                  <a:pt x="6730" y="3870167"/>
                </a:lnTo>
                <a:lnTo>
                  <a:pt x="25471" y="3906407"/>
                </a:lnTo>
                <a:lnTo>
                  <a:pt x="54049" y="3934985"/>
                </a:lnTo>
                <a:lnTo>
                  <a:pt x="90289" y="3953726"/>
                </a:lnTo>
                <a:lnTo>
                  <a:pt x="132016" y="3960456"/>
                </a:lnTo>
                <a:lnTo>
                  <a:pt x="660069" y="3960456"/>
                </a:lnTo>
                <a:lnTo>
                  <a:pt x="701797" y="3953726"/>
                </a:lnTo>
                <a:lnTo>
                  <a:pt x="738037" y="3934985"/>
                </a:lnTo>
                <a:lnTo>
                  <a:pt x="766614" y="3906407"/>
                </a:lnTo>
                <a:lnTo>
                  <a:pt x="785356" y="3870167"/>
                </a:lnTo>
                <a:lnTo>
                  <a:pt x="792086" y="3828440"/>
                </a:lnTo>
                <a:lnTo>
                  <a:pt x="792086" y="132080"/>
                </a:lnTo>
                <a:lnTo>
                  <a:pt x="785356" y="90350"/>
                </a:lnTo>
                <a:lnTo>
                  <a:pt x="766614" y="54095"/>
                </a:lnTo>
                <a:lnTo>
                  <a:pt x="738037" y="25497"/>
                </a:lnTo>
                <a:lnTo>
                  <a:pt x="701797" y="6738"/>
                </a:lnTo>
                <a:lnTo>
                  <a:pt x="660069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51523" y="2060831"/>
            <a:ext cx="792480" cy="3960495"/>
          </a:xfrm>
          <a:custGeom>
            <a:avLst/>
            <a:gdLst/>
            <a:ahLst/>
            <a:cxnLst/>
            <a:rect l="l" t="t" r="r" b="b"/>
            <a:pathLst>
              <a:path w="792480" h="3960495">
                <a:moveTo>
                  <a:pt x="132016" y="3960456"/>
                </a:moveTo>
                <a:lnTo>
                  <a:pt x="90289" y="3953726"/>
                </a:lnTo>
                <a:lnTo>
                  <a:pt x="54049" y="3934985"/>
                </a:lnTo>
                <a:lnTo>
                  <a:pt x="25471" y="3906407"/>
                </a:lnTo>
                <a:lnTo>
                  <a:pt x="6730" y="3870167"/>
                </a:lnTo>
                <a:lnTo>
                  <a:pt x="0" y="3828440"/>
                </a:lnTo>
                <a:lnTo>
                  <a:pt x="0" y="132080"/>
                </a:lnTo>
                <a:lnTo>
                  <a:pt x="6730" y="90350"/>
                </a:lnTo>
                <a:lnTo>
                  <a:pt x="25471" y="54095"/>
                </a:lnTo>
                <a:lnTo>
                  <a:pt x="54049" y="25497"/>
                </a:lnTo>
                <a:lnTo>
                  <a:pt x="90289" y="6738"/>
                </a:lnTo>
                <a:lnTo>
                  <a:pt x="132016" y="0"/>
                </a:lnTo>
                <a:lnTo>
                  <a:pt x="660069" y="0"/>
                </a:lnTo>
                <a:lnTo>
                  <a:pt x="701797" y="6738"/>
                </a:lnTo>
                <a:lnTo>
                  <a:pt x="738037" y="25497"/>
                </a:lnTo>
                <a:lnTo>
                  <a:pt x="766614" y="54095"/>
                </a:lnTo>
                <a:lnTo>
                  <a:pt x="785356" y="90350"/>
                </a:lnTo>
                <a:lnTo>
                  <a:pt x="792086" y="132080"/>
                </a:lnTo>
                <a:lnTo>
                  <a:pt x="792086" y="3828440"/>
                </a:lnTo>
                <a:lnTo>
                  <a:pt x="785356" y="3870167"/>
                </a:lnTo>
                <a:lnTo>
                  <a:pt x="766614" y="3906407"/>
                </a:lnTo>
                <a:lnTo>
                  <a:pt x="738037" y="3934985"/>
                </a:lnTo>
                <a:lnTo>
                  <a:pt x="701797" y="3953726"/>
                </a:lnTo>
                <a:lnTo>
                  <a:pt x="660069" y="3960456"/>
                </a:lnTo>
                <a:lnTo>
                  <a:pt x="132016" y="3960456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27708" y="3435741"/>
            <a:ext cx="243656" cy="121285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864"/>
              </a:lnSpc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Мастерство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7331964" y="5056822"/>
            <a:ext cx="1440180" cy="792480"/>
          </a:xfrm>
          <a:custGeom>
            <a:avLst/>
            <a:gdLst/>
            <a:ahLst/>
            <a:cxnLst/>
            <a:rect l="l" t="t" r="r" b="b"/>
            <a:pathLst>
              <a:path w="1440179" h="792479">
                <a:moveTo>
                  <a:pt x="1308100" y="0"/>
                </a:moveTo>
                <a:lnTo>
                  <a:pt x="131952" y="0"/>
                </a:lnTo>
                <a:lnTo>
                  <a:pt x="90237" y="6724"/>
                </a:lnTo>
                <a:lnTo>
                  <a:pt x="54013" y="25452"/>
                </a:lnTo>
                <a:lnTo>
                  <a:pt x="25452" y="54013"/>
                </a:lnTo>
                <a:lnTo>
                  <a:pt x="6724" y="90237"/>
                </a:lnTo>
                <a:lnTo>
                  <a:pt x="0" y="131952"/>
                </a:lnTo>
                <a:lnTo>
                  <a:pt x="0" y="660044"/>
                </a:lnTo>
                <a:lnTo>
                  <a:pt x="6724" y="701771"/>
                </a:lnTo>
                <a:lnTo>
                  <a:pt x="25452" y="738011"/>
                </a:lnTo>
                <a:lnTo>
                  <a:pt x="54013" y="766589"/>
                </a:lnTo>
                <a:lnTo>
                  <a:pt x="90237" y="785330"/>
                </a:lnTo>
                <a:lnTo>
                  <a:pt x="131952" y="792060"/>
                </a:lnTo>
                <a:lnTo>
                  <a:pt x="1308100" y="792060"/>
                </a:lnTo>
                <a:lnTo>
                  <a:pt x="1349829" y="785330"/>
                </a:lnTo>
                <a:lnTo>
                  <a:pt x="1386084" y="766589"/>
                </a:lnTo>
                <a:lnTo>
                  <a:pt x="1414682" y="738011"/>
                </a:lnTo>
                <a:lnTo>
                  <a:pt x="1433441" y="701771"/>
                </a:lnTo>
                <a:lnTo>
                  <a:pt x="1440179" y="660044"/>
                </a:lnTo>
                <a:lnTo>
                  <a:pt x="1440179" y="131952"/>
                </a:lnTo>
                <a:lnTo>
                  <a:pt x="1433441" y="90237"/>
                </a:lnTo>
                <a:lnTo>
                  <a:pt x="1414682" y="54013"/>
                </a:lnTo>
                <a:lnTo>
                  <a:pt x="1386084" y="25452"/>
                </a:lnTo>
                <a:lnTo>
                  <a:pt x="1349829" y="6724"/>
                </a:lnTo>
                <a:lnTo>
                  <a:pt x="130810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631685" y="5318442"/>
            <a:ext cx="8407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1600" b="1" spc="-20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рас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ь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572001" y="2708910"/>
            <a:ext cx="1728470" cy="792480"/>
          </a:xfrm>
          <a:custGeom>
            <a:avLst/>
            <a:gdLst/>
            <a:ahLst/>
            <a:cxnLst/>
            <a:rect l="l" t="t" r="r" b="b"/>
            <a:pathLst>
              <a:path w="1728470" h="792479">
                <a:moveTo>
                  <a:pt x="1596136" y="0"/>
                </a:moveTo>
                <a:lnTo>
                  <a:pt x="132079" y="0"/>
                </a:lnTo>
                <a:lnTo>
                  <a:pt x="90302" y="6725"/>
                </a:lnTo>
                <a:lnTo>
                  <a:pt x="54041" y="25460"/>
                </a:lnTo>
                <a:lnTo>
                  <a:pt x="25460" y="54041"/>
                </a:lnTo>
                <a:lnTo>
                  <a:pt x="6725" y="90302"/>
                </a:lnTo>
                <a:lnTo>
                  <a:pt x="0" y="132079"/>
                </a:lnTo>
                <a:lnTo>
                  <a:pt x="0" y="660018"/>
                </a:lnTo>
                <a:lnTo>
                  <a:pt x="6725" y="701796"/>
                </a:lnTo>
                <a:lnTo>
                  <a:pt x="25460" y="738057"/>
                </a:lnTo>
                <a:lnTo>
                  <a:pt x="54041" y="766638"/>
                </a:lnTo>
                <a:lnTo>
                  <a:pt x="90302" y="785373"/>
                </a:lnTo>
                <a:lnTo>
                  <a:pt x="132079" y="792099"/>
                </a:lnTo>
                <a:lnTo>
                  <a:pt x="1596136" y="792099"/>
                </a:lnTo>
                <a:lnTo>
                  <a:pt x="1637865" y="785373"/>
                </a:lnTo>
                <a:lnTo>
                  <a:pt x="1674120" y="766638"/>
                </a:lnTo>
                <a:lnTo>
                  <a:pt x="1702718" y="738057"/>
                </a:lnTo>
                <a:lnTo>
                  <a:pt x="1721477" y="701796"/>
                </a:lnTo>
                <a:lnTo>
                  <a:pt x="1728215" y="660018"/>
                </a:lnTo>
                <a:lnTo>
                  <a:pt x="1728215" y="132079"/>
                </a:lnTo>
                <a:lnTo>
                  <a:pt x="1721477" y="90302"/>
                </a:lnTo>
                <a:lnTo>
                  <a:pt x="1702718" y="54041"/>
                </a:lnTo>
                <a:lnTo>
                  <a:pt x="1674120" y="25460"/>
                </a:lnTo>
                <a:lnTo>
                  <a:pt x="1637865" y="6725"/>
                </a:lnTo>
                <a:lnTo>
                  <a:pt x="1596136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572001" y="2708910"/>
            <a:ext cx="1728470" cy="792480"/>
          </a:xfrm>
          <a:custGeom>
            <a:avLst/>
            <a:gdLst/>
            <a:ahLst/>
            <a:cxnLst/>
            <a:rect l="l" t="t" r="r" b="b"/>
            <a:pathLst>
              <a:path w="1728470" h="792479">
                <a:moveTo>
                  <a:pt x="0" y="132079"/>
                </a:moveTo>
                <a:lnTo>
                  <a:pt x="6725" y="90302"/>
                </a:lnTo>
                <a:lnTo>
                  <a:pt x="25460" y="54041"/>
                </a:lnTo>
                <a:lnTo>
                  <a:pt x="54041" y="25460"/>
                </a:lnTo>
                <a:lnTo>
                  <a:pt x="90302" y="6725"/>
                </a:lnTo>
                <a:lnTo>
                  <a:pt x="132079" y="0"/>
                </a:lnTo>
                <a:lnTo>
                  <a:pt x="1596136" y="0"/>
                </a:lnTo>
                <a:lnTo>
                  <a:pt x="1637865" y="6725"/>
                </a:lnTo>
                <a:lnTo>
                  <a:pt x="1674120" y="25460"/>
                </a:lnTo>
                <a:lnTo>
                  <a:pt x="1702718" y="54041"/>
                </a:lnTo>
                <a:lnTo>
                  <a:pt x="1721477" y="90302"/>
                </a:lnTo>
                <a:lnTo>
                  <a:pt x="1728215" y="132079"/>
                </a:lnTo>
                <a:lnTo>
                  <a:pt x="1728215" y="660018"/>
                </a:lnTo>
                <a:lnTo>
                  <a:pt x="1721477" y="701796"/>
                </a:lnTo>
                <a:lnTo>
                  <a:pt x="1702718" y="738057"/>
                </a:lnTo>
                <a:lnTo>
                  <a:pt x="1674120" y="766638"/>
                </a:lnTo>
                <a:lnTo>
                  <a:pt x="1637865" y="785373"/>
                </a:lnTo>
                <a:lnTo>
                  <a:pt x="1596136" y="792099"/>
                </a:lnTo>
                <a:lnTo>
                  <a:pt x="132079" y="792099"/>
                </a:lnTo>
                <a:lnTo>
                  <a:pt x="90302" y="785373"/>
                </a:lnTo>
                <a:lnTo>
                  <a:pt x="54041" y="766638"/>
                </a:lnTo>
                <a:lnTo>
                  <a:pt x="25460" y="738057"/>
                </a:lnTo>
                <a:lnTo>
                  <a:pt x="6725" y="701796"/>
                </a:lnTo>
                <a:lnTo>
                  <a:pt x="0" y="660018"/>
                </a:lnTo>
                <a:lnTo>
                  <a:pt x="0" y="132079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5042662" y="2966466"/>
            <a:ext cx="78803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Миссия</a:t>
            </a:r>
            <a:endParaRPr sz="160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187628" y="3356992"/>
            <a:ext cx="2376805" cy="1533525"/>
          </a:xfrm>
          <a:custGeom>
            <a:avLst/>
            <a:gdLst/>
            <a:ahLst/>
            <a:cxnLst/>
            <a:rect l="l" t="t" r="r" b="b"/>
            <a:pathLst>
              <a:path w="2376804" h="1533525">
                <a:moveTo>
                  <a:pt x="0" y="255651"/>
                </a:moveTo>
                <a:lnTo>
                  <a:pt x="4116" y="209689"/>
                </a:lnTo>
                <a:lnTo>
                  <a:pt x="15984" y="166433"/>
                </a:lnTo>
                <a:lnTo>
                  <a:pt x="34883" y="126604"/>
                </a:lnTo>
                <a:lnTo>
                  <a:pt x="60094" y="90925"/>
                </a:lnTo>
                <a:lnTo>
                  <a:pt x="90895" y="60115"/>
                </a:lnTo>
                <a:lnTo>
                  <a:pt x="126567" y="34896"/>
                </a:lnTo>
                <a:lnTo>
                  <a:pt x="166388" y="15990"/>
                </a:lnTo>
                <a:lnTo>
                  <a:pt x="209639" y="4117"/>
                </a:lnTo>
                <a:lnTo>
                  <a:pt x="255600" y="0"/>
                </a:lnTo>
                <a:lnTo>
                  <a:pt x="2120722" y="0"/>
                </a:lnTo>
                <a:lnTo>
                  <a:pt x="2166646" y="4117"/>
                </a:lnTo>
                <a:lnTo>
                  <a:pt x="2209872" y="15990"/>
                </a:lnTo>
                <a:lnTo>
                  <a:pt x="2249678" y="34896"/>
                </a:lnTo>
                <a:lnTo>
                  <a:pt x="2285342" y="60115"/>
                </a:lnTo>
                <a:lnTo>
                  <a:pt x="2316141" y="90925"/>
                </a:lnTo>
                <a:lnTo>
                  <a:pt x="2341354" y="126604"/>
                </a:lnTo>
                <a:lnTo>
                  <a:pt x="2360257" y="166433"/>
                </a:lnTo>
                <a:lnTo>
                  <a:pt x="2372128" y="209689"/>
                </a:lnTo>
                <a:lnTo>
                  <a:pt x="2376246" y="255651"/>
                </a:lnTo>
                <a:lnTo>
                  <a:pt x="2376246" y="1277874"/>
                </a:lnTo>
                <a:lnTo>
                  <a:pt x="2372128" y="1323835"/>
                </a:lnTo>
                <a:lnTo>
                  <a:pt x="2360257" y="1367091"/>
                </a:lnTo>
                <a:lnTo>
                  <a:pt x="2341354" y="1406920"/>
                </a:lnTo>
                <a:lnTo>
                  <a:pt x="2316141" y="1442599"/>
                </a:lnTo>
                <a:lnTo>
                  <a:pt x="2285342" y="1473409"/>
                </a:lnTo>
                <a:lnTo>
                  <a:pt x="2249678" y="1498628"/>
                </a:lnTo>
                <a:lnTo>
                  <a:pt x="2209872" y="1517534"/>
                </a:lnTo>
                <a:lnTo>
                  <a:pt x="2166646" y="1529407"/>
                </a:lnTo>
                <a:lnTo>
                  <a:pt x="2120722" y="1533525"/>
                </a:lnTo>
                <a:lnTo>
                  <a:pt x="255600" y="1533525"/>
                </a:lnTo>
                <a:lnTo>
                  <a:pt x="209639" y="1529407"/>
                </a:lnTo>
                <a:lnTo>
                  <a:pt x="166388" y="1517534"/>
                </a:lnTo>
                <a:lnTo>
                  <a:pt x="126567" y="1498628"/>
                </a:lnTo>
                <a:lnTo>
                  <a:pt x="90895" y="1473409"/>
                </a:lnTo>
                <a:lnTo>
                  <a:pt x="60094" y="1442599"/>
                </a:lnTo>
                <a:lnTo>
                  <a:pt x="34883" y="1406920"/>
                </a:lnTo>
                <a:lnTo>
                  <a:pt x="15984" y="1367091"/>
                </a:lnTo>
                <a:lnTo>
                  <a:pt x="4116" y="1323835"/>
                </a:lnTo>
                <a:lnTo>
                  <a:pt x="0" y="1277874"/>
                </a:lnTo>
                <a:lnTo>
                  <a:pt x="0" y="255651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375029" y="3619627"/>
            <a:ext cx="2000885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635" algn="ctr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002060"/>
                </a:solidFill>
                <a:latin typeface="Arial"/>
                <a:cs typeface="Arial"/>
              </a:rPr>
              <a:t>Какие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ключевые 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потребности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наших 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клиентов</a:t>
            </a:r>
            <a:r>
              <a:rPr sz="1600" b="1" spc="1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мы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удовлетворяем?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187628" y="5135881"/>
            <a:ext cx="2376805" cy="1533525"/>
          </a:xfrm>
          <a:custGeom>
            <a:avLst/>
            <a:gdLst/>
            <a:ahLst/>
            <a:cxnLst/>
            <a:rect l="l" t="t" r="r" b="b"/>
            <a:pathLst>
              <a:path w="2376804" h="1533525">
                <a:moveTo>
                  <a:pt x="0" y="255524"/>
                </a:moveTo>
                <a:lnTo>
                  <a:pt x="4116" y="209599"/>
                </a:lnTo>
                <a:lnTo>
                  <a:pt x="15984" y="166373"/>
                </a:lnTo>
                <a:lnTo>
                  <a:pt x="34883" y="126567"/>
                </a:lnTo>
                <a:lnTo>
                  <a:pt x="60094" y="90903"/>
                </a:lnTo>
                <a:lnTo>
                  <a:pt x="90895" y="60104"/>
                </a:lnTo>
                <a:lnTo>
                  <a:pt x="126567" y="34892"/>
                </a:lnTo>
                <a:lnTo>
                  <a:pt x="166388" y="15989"/>
                </a:lnTo>
                <a:lnTo>
                  <a:pt x="209639" y="4117"/>
                </a:lnTo>
                <a:lnTo>
                  <a:pt x="255600" y="0"/>
                </a:lnTo>
                <a:lnTo>
                  <a:pt x="2120722" y="0"/>
                </a:lnTo>
                <a:lnTo>
                  <a:pt x="2166646" y="4117"/>
                </a:lnTo>
                <a:lnTo>
                  <a:pt x="2209872" y="15989"/>
                </a:lnTo>
                <a:lnTo>
                  <a:pt x="2249678" y="34892"/>
                </a:lnTo>
                <a:lnTo>
                  <a:pt x="2285342" y="60104"/>
                </a:lnTo>
                <a:lnTo>
                  <a:pt x="2316141" y="90903"/>
                </a:lnTo>
                <a:lnTo>
                  <a:pt x="2341354" y="126567"/>
                </a:lnTo>
                <a:lnTo>
                  <a:pt x="2360257" y="166373"/>
                </a:lnTo>
                <a:lnTo>
                  <a:pt x="2372128" y="209599"/>
                </a:lnTo>
                <a:lnTo>
                  <a:pt x="2376246" y="255524"/>
                </a:lnTo>
                <a:lnTo>
                  <a:pt x="2376246" y="1277886"/>
                </a:lnTo>
                <a:lnTo>
                  <a:pt x="2372128" y="1323829"/>
                </a:lnTo>
                <a:lnTo>
                  <a:pt x="2360257" y="1367070"/>
                </a:lnTo>
                <a:lnTo>
                  <a:pt x="2341354" y="1406888"/>
                </a:lnTo>
                <a:lnTo>
                  <a:pt x="2316141" y="1442559"/>
                </a:lnTo>
                <a:lnTo>
                  <a:pt x="2285342" y="1473364"/>
                </a:lnTo>
                <a:lnTo>
                  <a:pt x="2249678" y="1498579"/>
                </a:lnTo>
                <a:lnTo>
                  <a:pt x="2209872" y="1517484"/>
                </a:lnTo>
                <a:lnTo>
                  <a:pt x="2166646" y="1529356"/>
                </a:lnTo>
                <a:lnTo>
                  <a:pt x="2120722" y="1533474"/>
                </a:lnTo>
                <a:lnTo>
                  <a:pt x="255600" y="1533474"/>
                </a:lnTo>
                <a:lnTo>
                  <a:pt x="209639" y="1529356"/>
                </a:lnTo>
                <a:lnTo>
                  <a:pt x="166388" y="1517484"/>
                </a:lnTo>
                <a:lnTo>
                  <a:pt x="126567" y="1498579"/>
                </a:lnTo>
                <a:lnTo>
                  <a:pt x="90895" y="1473364"/>
                </a:lnTo>
                <a:lnTo>
                  <a:pt x="60094" y="1442559"/>
                </a:lnTo>
                <a:lnTo>
                  <a:pt x="34883" y="1406888"/>
                </a:lnTo>
                <a:lnTo>
                  <a:pt x="15984" y="1367070"/>
                </a:lnTo>
                <a:lnTo>
                  <a:pt x="4116" y="1323829"/>
                </a:lnTo>
                <a:lnTo>
                  <a:pt x="0" y="1277886"/>
                </a:lnTo>
                <a:lnTo>
                  <a:pt x="0" y="255524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594485" y="5277103"/>
            <a:ext cx="156337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925" marR="24765" indent="-4445" algn="ctr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Что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должно  </a:t>
            </a:r>
            <a:r>
              <a:rPr sz="1600" b="1" spc="-20" dirty="0">
                <a:solidFill>
                  <a:srgbClr val="002060"/>
                </a:solidFill>
                <a:latin typeface="Arial"/>
                <a:cs typeface="Arial"/>
              </a:rPr>
              <a:t>отличать </a:t>
            </a:r>
            <a:r>
              <a:rPr sz="1600" b="1" spc="-10" dirty="0">
                <a:solidFill>
                  <a:srgbClr val="002060"/>
                </a:solidFill>
                <a:latin typeface="Arial"/>
                <a:cs typeface="Arial"/>
              </a:rPr>
              <a:t>нашу  </a:t>
            </a: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компанию</a:t>
            </a:r>
            <a:r>
              <a:rPr sz="1600" b="1" spc="-5" dirty="0">
                <a:solidFill>
                  <a:srgbClr val="002060"/>
                </a:solidFill>
                <a:latin typeface="Arial"/>
                <a:cs typeface="Arial"/>
              </a:rPr>
              <a:t> в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представлении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b="1" spc="-15" dirty="0">
                <a:solidFill>
                  <a:srgbClr val="002060"/>
                </a:solidFill>
                <a:latin typeface="Arial"/>
                <a:cs typeface="Arial"/>
              </a:rPr>
              <a:t>потребителей?</a:t>
            </a:r>
            <a:endParaRPr sz="16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084189" y="3933065"/>
            <a:ext cx="576580" cy="360045"/>
          </a:xfrm>
          <a:custGeom>
            <a:avLst/>
            <a:gdLst/>
            <a:ahLst/>
            <a:cxnLst/>
            <a:rect l="l" t="t" r="r" b="b"/>
            <a:pathLst>
              <a:path w="576579" h="360045">
                <a:moveTo>
                  <a:pt x="179959" y="0"/>
                </a:moveTo>
                <a:lnTo>
                  <a:pt x="0" y="179959"/>
                </a:lnTo>
                <a:lnTo>
                  <a:pt x="179959" y="360044"/>
                </a:lnTo>
                <a:lnTo>
                  <a:pt x="179959" y="270001"/>
                </a:lnTo>
                <a:lnTo>
                  <a:pt x="576071" y="270001"/>
                </a:lnTo>
                <a:lnTo>
                  <a:pt x="576071" y="90043"/>
                </a:lnTo>
                <a:lnTo>
                  <a:pt x="179959" y="90043"/>
                </a:lnTo>
                <a:lnTo>
                  <a:pt x="179959" y="0"/>
                </a:lnTo>
                <a:close/>
              </a:path>
            </a:pathLst>
          </a:custGeom>
          <a:solidFill>
            <a:srgbClr val="66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084189" y="3933065"/>
            <a:ext cx="576580" cy="360045"/>
          </a:xfrm>
          <a:custGeom>
            <a:avLst/>
            <a:gdLst/>
            <a:ahLst/>
            <a:cxnLst/>
            <a:rect l="l" t="t" r="r" b="b"/>
            <a:pathLst>
              <a:path w="576579" h="360045">
                <a:moveTo>
                  <a:pt x="179959" y="0"/>
                </a:moveTo>
                <a:lnTo>
                  <a:pt x="179959" y="90043"/>
                </a:lnTo>
                <a:lnTo>
                  <a:pt x="576071" y="90043"/>
                </a:lnTo>
                <a:lnTo>
                  <a:pt x="576071" y="270001"/>
                </a:lnTo>
                <a:lnTo>
                  <a:pt x="179959" y="270001"/>
                </a:lnTo>
                <a:lnTo>
                  <a:pt x="179959" y="360044"/>
                </a:lnTo>
                <a:lnTo>
                  <a:pt x="0" y="179959"/>
                </a:lnTo>
                <a:lnTo>
                  <a:pt x="179959" y="0"/>
                </a:lnTo>
                <a:close/>
              </a:path>
            </a:pathLst>
          </a:custGeom>
          <a:ln w="25399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419856" y="4005073"/>
            <a:ext cx="648335" cy="356235"/>
          </a:xfrm>
          <a:custGeom>
            <a:avLst/>
            <a:gdLst/>
            <a:ahLst/>
            <a:cxnLst/>
            <a:rect l="l" t="t" r="r" b="b"/>
            <a:pathLst>
              <a:path w="648335" h="356235">
                <a:moveTo>
                  <a:pt x="470154" y="0"/>
                </a:moveTo>
                <a:lnTo>
                  <a:pt x="470154" y="88900"/>
                </a:lnTo>
                <a:lnTo>
                  <a:pt x="0" y="88900"/>
                </a:lnTo>
                <a:lnTo>
                  <a:pt x="0" y="266826"/>
                </a:lnTo>
                <a:lnTo>
                  <a:pt x="470154" y="266826"/>
                </a:lnTo>
                <a:lnTo>
                  <a:pt x="470154" y="355853"/>
                </a:lnTo>
                <a:lnTo>
                  <a:pt x="648081" y="177926"/>
                </a:lnTo>
                <a:lnTo>
                  <a:pt x="470154" y="0"/>
                </a:lnTo>
                <a:close/>
              </a:path>
            </a:pathLst>
          </a:custGeom>
          <a:solidFill>
            <a:srgbClr val="66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419856" y="4005073"/>
            <a:ext cx="648335" cy="356235"/>
          </a:xfrm>
          <a:custGeom>
            <a:avLst/>
            <a:gdLst/>
            <a:ahLst/>
            <a:cxnLst/>
            <a:rect l="l" t="t" r="r" b="b"/>
            <a:pathLst>
              <a:path w="648335" h="356235">
                <a:moveTo>
                  <a:pt x="470154" y="355853"/>
                </a:moveTo>
                <a:lnTo>
                  <a:pt x="470154" y="266826"/>
                </a:lnTo>
                <a:lnTo>
                  <a:pt x="0" y="266826"/>
                </a:lnTo>
                <a:lnTo>
                  <a:pt x="0" y="88900"/>
                </a:lnTo>
                <a:lnTo>
                  <a:pt x="470154" y="88900"/>
                </a:lnTo>
                <a:lnTo>
                  <a:pt x="470154" y="0"/>
                </a:lnTo>
                <a:lnTo>
                  <a:pt x="648081" y="177926"/>
                </a:lnTo>
                <a:lnTo>
                  <a:pt x="470154" y="355853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328797" y="4702177"/>
            <a:ext cx="744220" cy="709295"/>
          </a:xfrm>
          <a:custGeom>
            <a:avLst/>
            <a:gdLst/>
            <a:ahLst/>
            <a:cxnLst/>
            <a:rect l="l" t="t" r="r" b="b"/>
            <a:pathLst>
              <a:path w="744220" h="709295">
                <a:moveTo>
                  <a:pt x="492251" y="0"/>
                </a:moveTo>
                <a:lnTo>
                  <a:pt x="552830" y="65150"/>
                </a:lnTo>
                <a:lnTo>
                  <a:pt x="0" y="578485"/>
                </a:lnTo>
                <a:lnTo>
                  <a:pt x="121030" y="708913"/>
                </a:lnTo>
                <a:lnTo>
                  <a:pt x="673862" y="195580"/>
                </a:lnTo>
                <a:lnTo>
                  <a:pt x="736843" y="195580"/>
                </a:lnTo>
                <a:lnTo>
                  <a:pt x="743712" y="9270"/>
                </a:lnTo>
                <a:lnTo>
                  <a:pt x="492251" y="0"/>
                </a:lnTo>
                <a:close/>
              </a:path>
              <a:path w="744220" h="709295">
                <a:moveTo>
                  <a:pt x="736843" y="195580"/>
                </a:moveTo>
                <a:lnTo>
                  <a:pt x="673862" y="195580"/>
                </a:lnTo>
                <a:lnTo>
                  <a:pt x="734440" y="260731"/>
                </a:lnTo>
                <a:lnTo>
                  <a:pt x="736843" y="195580"/>
                </a:lnTo>
                <a:close/>
              </a:path>
            </a:pathLst>
          </a:custGeom>
          <a:solidFill>
            <a:srgbClr val="66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328797" y="4702177"/>
            <a:ext cx="744220" cy="709295"/>
          </a:xfrm>
          <a:custGeom>
            <a:avLst/>
            <a:gdLst/>
            <a:ahLst/>
            <a:cxnLst/>
            <a:rect l="l" t="t" r="r" b="b"/>
            <a:pathLst>
              <a:path w="744220" h="709295">
                <a:moveTo>
                  <a:pt x="734440" y="260731"/>
                </a:moveTo>
                <a:lnTo>
                  <a:pt x="673862" y="195580"/>
                </a:lnTo>
                <a:lnTo>
                  <a:pt x="121030" y="708913"/>
                </a:lnTo>
                <a:lnTo>
                  <a:pt x="0" y="578485"/>
                </a:lnTo>
                <a:lnTo>
                  <a:pt x="552830" y="65150"/>
                </a:lnTo>
                <a:lnTo>
                  <a:pt x="492251" y="0"/>
                </a:lnTo>
                <a:lnTo>
                  <a:pt x="743712" y="9270"/>
                </a:lnTo>
                <a:lnTo>
                  <a:pt x="734440" y="260731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338449" y="2916047"/>
            <a:ext cx="692150" cy="688340"/>
          </a:xfrm>
          <a:custGeom>
            <a:avLst/>
            <a:gdLst/>
            <a:ahLst/>
            <a:cxnLst/>
            <a:rect l="l" t="t" r="r" b="b"/>
            <a:pathLst>
              <a:path w="692150" h="688339">
                <a:moveTo>
                  <a:pt x="125349" y="0"/>
                </a:moveTo>
                <a:lnTo>
                  <a:pt x="0" y="126364"/>
                </a:lnTo>
                <a:lnTo>
                  <a:pt x="502920" y="625093"/>
                </a:lnTo>
                <a:lnTo>
                  <a:pt x="440309" y="688213"/>
                </a:lnTo>
                <a:lnTo>
                  <a:pt x="691896" y="687197"/>
                </a:lnTo>
                <a:lnTo>
                  <a:pt x="691134" y="498728"/>
                </a:lnTo>
                <a:lnTo>
                  <a:pt x="628268" y="498728"/>
                </a:lnTo>
                <a:lnTo>
                  <a:pt x="125349" y="0"/>
                </a:lnTo>
                <a:close/>
              </a:path>
              <a:path w="692150" h="688339">
                <a:moveTo>
                  <a:pt x="690879" y="435610"/>
                </a:moveTo>
                <a:lnTo>
                  <a:pt x="628268" y="498728"/>
                </a:lnTo>
                <a:lnTo>
                  <a:pt x="691134" y="498728"/>
                </a:lnTo>
                <a:lnTo>
                  <a:pt x="690879" y="435610"/>
                </a:lnTo>
                <a:close/>
              </a:path>
            </a:pathLst>
          </a:custGeom>
          <a:solidFill>
            <a:srgbClr val="66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338449" y="2916047"/>
            <a:ext cx="692150" cy="688340"/>
          </a:xfrm>
          <a:custGeom>
            <a:avLst/>
            <a:gdLst/>
            <a:ahLst/>
            <a:cxnLst/>
            <a:rect l="l" t="t" r="r" b="b"/>
            <a:pathLst>
              <a:path w="692150" h="688339">
                <a:moveTo>
                  <a:pt x="440309" y="688213"/>
                </a:moveTo>
                <a:lnTo>
                  <a:pt x="502920" y="625093"/>
                </a:lnTo>
                <a:lnTo>
                  <a:pt x="0" y="126364"/>
                </a:lnTo>
                <a:lnTo>
                  <a:pt x="125349" y="0"/>
                </a:lnTo>
                <a:lnTo>
                  <a:pt x="628268" y="498728"/>
                </a:lnTo>
                <a:lnTo>
                  <a:pt x="690879" y="435610"/>
                </a:lnTo>
                <a:lnTo>
                  <a:pt x="691896" y="687197"/>
                </a:lnTo>
                <a:lnTo>
                  <a:pt x="440309" y="688213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Заголовок 1"/>
          <p:cNvSpPr txBox="1">
            <a:spLocks/>
          </p:cNvSpPr>
          <p:nvPr/>
        </p:nvSpPr>
        <p:spPr>
          <a:xfrm>
            <a:off x="251524" y="152401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2600" dirty="0" smtClean="0">
                <a:solidFill>
                  <a:srgbClr val="0B375A"/>
                </a:solidFill>
              </a:rPr>
              <a:t>Создайте миссию проекта/компании</a:t>
            </a:r>
            <a:endParaRPr lang="ru-RU" sz="2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7" grpId="0" animBg="1"/>
      <p:bldP spid="8" grpId="0"/>
      <p:bldP spid="9" grpId="0" animBg="1"/>
      <p:bldP spid="11" grpId="0"/>
      <p:bldP spid="12" grpId="0" animBg="1"/>
      <p:bldP spid="14" grpId="0"/>
      <p:bldP spid="15" grpId="0" animBg="1"/>
      <p:bldP spid="17" grpId="0"/>
      <p:bldP spid="18" grpId="0" animBg="1"/>
      <p:bldP spid="20" grpId="0"/>
      <p:bldP spid="21" grpId="0" animBg="1"/>
      <p:bldP spid="22" grpId="0"/>
      <p:bldP spid="23" grpId="0" animBg="1"/>
      <p:bldP spid="24" grpId="0"/>
      <p:bldP spid="3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3" y="3727102"/>
            <a:ext cx="4489110" cy="2368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ject 5"/>
          <p:cNvSpPr/>
          <p:nvPr/>
        </p:nvSpPr>
        <p:spPr>
          <a:xfrm>
            <a:off x="502858" y="1412748"/>
            <a:ext cx="3744595" cy="1591259"/>
          </a:xfrm>
          <a:custGeom>
            <a:avLst/>
            <a:gdLst/>
            <a:ahLst/>
            <a:cxnLst/>
            <a:rect l="l" t="t" r="r" b="b"/>
            <a:pathLst>
              <a:path w="3744595" h="1224279">
                <a:moveTo>
                  <a:pt x="0" y="204088"/>
                </a:moveTo>
                <a:lnTo>
                  <a:pt x="5388" y="157274"/>
                </a:lnTo>
                <a:lnTo>
                  <a:pt x="20738" y="114309"/>
                </a:lnTo>
                <a:lnTo>
                  <a:pt x="44824" y="76416"/>
                </a:lnTo>
                <a:lnTo>
                  <a:pt x="76422" y="44816"/>
                </a:lnTo>
                <a:lnTo>
                  <a:pt x="114307" y="20733"/>
                </a:lnTo>
                <a:lnTo>
                  <a:pt x="157254" y="5386"/>
                </a:lnTo>
                <a:lnTo>
                  <a:pt x="204038" y="0"/>
                </a:lnTo>
                <a:lnTo>
                  <a:pt x="3540455" y="0"/>
                </a:lnTo>
                <a:lnTo>
                  <a:pt x="3587223" y="5386"/>
                </a:lnTo>
                <a:lnTo>
                  <a:pt x="3630154" y="20733"/>
                </a:lnTo>
                <a:lnTo>
                  <a:pt x="3668024" y="44816"/>
                </a:lnTo>
                <a:lnTo>
                  <a:pt x="3699610" y="76416"/>
                </a:lnTo>
                <a:lnTo>
                  <a:pt x="3723686" y="114309"/>
                </a:lnTo>
                <a:lnTo>
                  <a:pt x="3739030" y="157274"/>
                </a:lnTo>
                <a:lnTo>
                  <a:pt x="3744417" y="204088"/>
                </a:lnTo>
                <a:lnTo>
                  <a:pt x="3744417" y="1020063"/>
                </a:lnTo>
                <a:lnTo>
                  <a:pt x="3739030" y="1066878"/>
                </a:lnTo>
                <a:lnTo>
                  <a:pt x="3723686" y="1109843"/>
                </a:lnTo>
                <a:lnTo>
                  <a:pt x="3699610" y="1147736"/>
                </a:lnTo>
                <a:lnTo>
                  <a:pt x="3668024" y="1179336"/>
                </a:lnTo>
                <a:lnTo>
                  <a:pt x="3630154" y="1203419"/>
                </a:lnTo>
                <a:lnTo>
                  <a:pt x="3587223" y="1218766"/>
                </a:lnTo>
                <a:lnTo>
                  <a:pt x="3540455" y="1224152"/>
                </a:lnTo>
                <a:lnTo>
                  <a:pt x="204038" y="1224152"/>
                </a:lnTo>
                <a:lnTo>
                  <a:pt x="157254" y="1218766"/>
                </a:lnTo>
                <a:lnTo>
                  <a:pt x="114307" y="1203419"/>
                </a:lnTo>
                <a:lnTo>
                  <a:pt x="76422" y="1179336"/>
                </a:lnTo>
                <a:lnTo>
                  <a:pt x="44824" y="1147736"/>
                </a:lnTo>
                <a:lnTo>
                  <a:pt x="20738" y="1109843"/>
                </a:lnTo>
                <a:lnTo>
                  <a:pt x="5388" y="1066878"/>
                </a:lnTo>
                <a:lnTo>
                  <a:pt x="0" y="1020063"/>
                </a:lnTo>
                <a:lnTo>
                  <a:pt x="0" y="204088"/>
                </a:lnTo>
                <a:close/>
              </a:path>
            </a:pathLst>
          </a:custGeom>
          <a:ln w="9525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09600" y="1731488"/>
            <a:ext cx="3505200" cy="93551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002060"/>
                </a:solidFill>
                <a:latin typeface="Arial"/>
                <a:cs typeface="Arial"/>
              </a:rPr>
              <a:t>Какую корпоративную</a:t>
            </a:r>
            <a:r>
              <a:rPr sz="2000" b="1" spc="3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000" b="1" spc="-30" dirty="0">
                <a:solidFill>
                  <a:srgbClr val="002060"/>
                </a:solidFill>
                <a:latin typeface="Arial"/>
                <a:cs typeface="Arial"/>
              </a:rPr>
              <a:t>культуру</a:t>
            </a:r>
            <a:endParaRPr sz="200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635" algn="ctr">
              <a:lnSpc>
                <a:spcPct val="100000"/>
              </a:lnSpc>
            </a:pPr>
            <a:r>
              <a:rPr sz="2000" b="1" spc="-5" dirty="0">
                <a:solidFill>
                  <a:srgbClr val="002060"/>
                </a:solidFill>
                <a:latin typeface="Arial"/>
                <a:cs typeface="Arial"/>
              </a:rPr>
              <a:t>вы </a:t>
            </a:r>
            <a:r>
              <a:rPr sz="2000" b="1" spc="-25" dirty="0">
                <a:solidFill>
                  <a:srgbClr val="002060"/>
                </a:solidFill>
                <a:latin typeface="Arial"/>
                <a:cs typeface="Arial"/>
              </a:rPr>
              <a:t>хотите</a:t>
            </a:r>
            <a:r>
              <a:rPr sz="2000" b="1" spc="3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002060"/>
                </a:solidFill>
                <a:latin typeface="Arial"/>
                <a:cs typeface="Arial"/>
              </a:rPr>
              <a:t>создать?</a:t>
            </a:r>
            <a:endParaRPr sz="20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716018" y="1412749"/>
            <a:ext cx="4104640" cy="936625"/>
          </a:xfrm>
          <a:custGeom>
            <a:avLst/>
            <a:gdLst/>
            <a:ahLst/>
            <a:cxnLst/>
            <a:rect l="l" t="t" r="r" b="b"/>
            <a:pathLst>
              <a:path w="4104640" h="936625">
                <a:moveTo>
                  <a:pt x="3948430" y="0"/>
                </a:moveTo>
                <a:lnTo>
                  <a:pt x="155956" y="0"/>
                </a:lnTo>
                <a:lnTo>
                  <a:pt x="106671" y="7954"/>
                </a:lnTo>
                <a:lnTo>
                  <a:pt x="63861" y="30106"/>
                </a:lnTo>
                <a:lnTo>
                  <a:pt x="30097" y="63889"/>
                </a:lnTo>
                <a:lnTo>
                  <a:pt x="7953" y="106736"/>
                </a:lnTo>
                <a:lnTo>
                  <a:pt x="0" y="156082"/>
                </a:lnTo>
                <a:lnTo>
                  <a:pt x="0" y="780161"/>
                </a:lnTo>
                <a:lnTo>
                  <a:pt x="7953" y="829445"/>
                </a:lnTo>
                <a:lnTo>
                  <a:pt x="30097" y="872255"/>
                </a:lnTo>
                <a:lnTo>
                  <a:pt x="63861" y="906019"/>
                </a:lnTo>
                <a:lnTo>
                  <a:pt x="106671" y="928163"/>
                </a:lnTo>
                <a:lnTo>
                  <a:pt x="155956" y="936116"/>
                </a:lnTo>
                <a:lnTo>
                  <a:pt x="3948430" y="936116"/>
                </a:lnTo>
                <a:lnTo>
                  <a:pt x="3997776" y="928163"/>
                </a:lnTo>
                <a:lnTo>
                  <a:pt x="4040623" y="906019"/>
                </a:lnTo>
                <a:lnTo>
                  <a:pt x="4074406" y="872255"/>
                </a:lnTo>
                <a:lnTo>
                  <a:pt x="4096558" y="829445"/>
                </a:lnTo>
                <a:lnTo>
                  <a:pt x="4104513" y="780161"/>
                </a:lnTo>
                <a:lnTo>
                  <a:pt x="4104513" y="156082"/>
                </a:lnTo>
                <a:lnTo>
                  <a:pt x="4096558" y="106736"/>
                </a:lnTo>
                <a:lnTo>
                  <a:pt x="4074406" y="63889"/>
                </a:lnTo>
                <a:lnTo>
                  <a:pt x="4040623" y="30106"/>
                </a:lnTo>
                <a:lnTo>
                  <a:pt x="3997776" y="7954"/>
                </a:lnTo>
                <a:lnTo>
                  <a:pt x="394843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716018" y="1412749"/>
            <a:ext cx="4104640" cy="936625"/>
          </a:xfrm>
          <a:custGeom>
            <a:avLst/>
            <a:gdLst/>
            <a:ahLst/>
            <a:cxnLst/>
            <a:rect l="l" t="t" r="r" b="b"/>
            <a:pathLst>
              <a:path w="4104640" h="936625">
                <a:moveTo>
                  <a:pt x="0" y="156082"/>
                </a:moveTo>
                <a:lnTo>
                  <a:pt x="7953" y="106736"/>
                </a:lnTo>
                <a:lnTo>
                  <a:pt x="30097" y="63889"/>
                </a:lnTo>
                <a:lnTo>
                  <a:pt x="63861" y="30106"/>
                </a:lnTo>
                <a:lnTo>
                  <a:pt x="106671" y="7954"/>
                </a:lnTo>
                <a:lnTo>
                  <a:pt x="155956" y="0"/>
                </a:lnTo>
                <a:lnTo>
                  <a:pt x="3948430" y="0"/>
                </a:lnTo>
                <a:lnTo>
                  <a:pt x="3997776" y="7954"/>
                </a:lnTo>
                <a:lnTo>
                  <a:pt x="4040623" y="30106"/>
                </a:lnTo>
                <a:lnTo>
                  <a:pt x="4074406" y="63889"/>
                </a:lnTo>
                <a:lnTo>
                  <a:pt x="4096558" y="106736"/>
                </a:lnTo>
                <a:lnTo>
                  <a:pt x="4104513" y="156082"/>
                </a:lnTo>
                <a:lnTo>
                  <a:pt x="4104513" y="780161"/>
                </a:lnTo>
                <a:lnTo>
                  <a:pt x="4096558" y="829445"/>
                </a:lnTo>
                <a:lnTo>
                  <a:pt x="4074406" y="872255"/>
                </a:lnTo>
                <a:lnTo>
                  <a:pt x="4040623" y="906019"/>
                </a:lnTo>
                <a:lnTo>
                  <a:pt x="3997776" y="928163"/>
                </a:lnTo>
                <a:lnTo>
                  <a:pt x="3948430" y="936116"/>
                </a:lnTo>
                <a:lnTo>
                  <a:pt x="155956" y="936116"/>
                </a:lnTo>
                <a:lnTo>
                  <a:pt x="106671" y="928163"/>
                </a:lnTo>
                <a:lnTo>
                  <a:pt x="63861" y="906019"/>
                </a:lnTo>
                <a:lnTo>
                  <a:pt x="30097" y="872255"/>
                </a:lnTo>
                <a:lnTo>
                  <a:pt x="7953" y="829445"/>
                </a:lnTo>
                <a:lnTo>
                  <a:pt x="0" y="780161"/>
                </a:lnTo>
                <a:lnTo>
                  <a:pt x="0" y="15608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049140" y="1649097"/>
            <a:ext cx="3440429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47140" marR="5080" indent="-1235075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Напишите, какой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вы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видите компанию 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будущего?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716018" y="2420875"/>
            <a:ext cx="4104640" cy="936625"/>
          </a:xfrm>
          <a:custGeom>
            <a:avLst/>
            <a:gdLst/>
            <a:ahLst/>
            <a:cxnLst/>
            <a:rect l="l" t="t" r="r" b="b"/>
            <a:pathLst>
              <a:path w="4104640" h="936625">
                <a:moveTo>
                  <a:pt x="3948430" y="0"/>
                </a:moveTo>
                <a:lnTo>
                  <a:pt x="155956" y="0"/>
                </a:lnTo>
                <a:lnTo>
                  <a:pt x="106671" y="7954"/>
                </a:lnTo>
                <a:lnTo>
                  <a:pt x="63861" y="30106"/>
                </a:lnTo>
                <a:lnTo>
                  <a:pt x="30097" y="63889"/>
                </a:lnTo>
                <a:lnTo>
                  <a:pt x="7953" y="106736"/>
                </a:lnTo>
                <a:lnTo>
                  <a:pt x="0" y="156083"/>
                </a:lnTo>
                <a:lnTo>
                  <a:pt x="0" y="780161"/>
                </a:lnTo>
                <a:lnTo>
                  <a:pt x="7953" y="829445"/>
                </a:lnTo>
                <a:lnTo>
                  <a:pt x="30097" y="872255"/>
                </a:lnTo>
                <a:lnTo>
                  <a:pt x="63861" y="906019"/>
                </a:lnTo>
                <a:lnTo>
                  <a:pt x="106671" y="928163"/>
                </a:lnTo>
                <a:lnTo>
                  <a:pt x="155956" y="936116"/>
                </a:lnTo>
                <a:lnTo>
                  <a:pt x="3948430" y="936116"/>
                </a:lnTo>
                <a:lnTo>
                  <a:pt x="3997776" y="928163"/>
                </a:lnTo>
                <a:lnTo>
                  <a:pt x="4040623" y="906019"/>
                </a:lnTo>
                <a:lnTo>
                  <a:pt x="4074406" y="872255"/>
                </a:lnTo>
                <a:lnTo>
                  <a:pt x="4096558" y="829445"/>
                </a:lnTo>
                <a:lnTo>
                  <a:pt x="4104513" y="780161"/>
                </a:lnTo>
                <a:lnTo>
                  <a:pt x="4104513" y="156083"/>
                </a:lnTo>
                <a:lnTo>
                  <a:pt x="4096558" y="106736"/>
                </a:lnTo>
                <a:lnTo>
                  <a:pt x="4074406" y="63889"/>
                </a:lnTo>
                <a:lnTo>
                  <a:pt x="4040623" y="30106"/>
                </a:lnTo>
                <a:lnTo>
                  <a:pt x="3997776" y="7954"/>
                </a:lnTo>
                <a:lnTo>
                  <a:pt x="394843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716018" y="2420875"/>
            <a:ext cx="4104640" cy="936625"/>
          </a:xfrm>
          <a:custGeom>
            <a:avLst/>
            <a:gdLst/>
            <a:ahLst/>
            <a:cxnLst/>
            <a:rect l="l" t="t" r="r" b="b"/>
            <a:pathLst>
              <a:path w="4104640" h="936625">
                <a:moveTo>
                  <a:pt x="0" y="156083"/>
                </a:moveTo>
                <a:lnTo>
                  <a:pt x="7953" y="106736"/>
                </a:lnTo>
                <a:lnTo>
                  <a:pt x="30097" y="63889"/>
                </a:lnTo>
                <a:lnTo>
                  <a:pt x="63861" y="30106"/>
                </a:lnTo>
                <a:lnTo>
                  <a:pt x="106671" y="7954"/>
                </a:lnTo>
                <a:lnTo>
                  <a:pt x="155956" y="0"/>
                </a:lnTo>
                <a:lnTo>
                  <a:pt x="3948430" y="0"/>
                </a:lnTo>
                <a:lnTo>
                  <a:pt x="3997776" y="7954"/>
                </a:lnTo>
                <a:lnTo>
                  <a:pt x="4040623" y="30106"/>
                </a:lnTo>
                <a:lnTo>
                  <a:pt x="4074406" y="63889"/>
                </a:lnTo>
                <a:lnTo>
                  <a:pt x="4096558" y="106736"/>
                </a:lnTo>
                <a:lnTo>
                  <a:pt x="4104513" y="156083"/>
                </a:lnTo>
                <a:lnTo>
                  <a:pt x="4104513" y="780161"/>
                </a:lnTo>
                <a:lnTo>
                  <a:pt x="4096558" y="829445"/>
                </a:lnTo>
                <a:lnTo>
                  <a:pt x="4074406" y="872255"/>
                </a:lnTo>
                <a:lnTo>
                  <a:pt x="4040623" y="906019"/>
                </a:lnTo>
                <a:lnTo>
                  <a:pt x="3997776" y="928163"/>
                </a:lnTo>
                <a:lnTo>
                  <a:pt x="3948430" y="936116"/>
                </a:lnTo>
                <a:lnTo>
                  <a:pt x="155956" y="936116"/>
                </a:lnTo>
                <a:lnTo>
                  <a:pt x="106671" y="928163"/>
                </a:lnTo>
                <a:lnTo>
                  <a:pt x="63861" y="906019"/>
                </a:lnTo>
                <a:lnTo>
                  <a:pt x="30097" y="872255"/>
                </a:lnTo>
                <a:lnTo>
                  <a:pt x="7953" y="829445"/>
                </a:lnTo>
                <a:lnTo>
                  <a:pt x="0" y="780161"/>
                </a:lnTo>
                <a:lnTo>
                  <a:pt x="0" y="156083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204587" y="2763979"/>
            <a:ext cx="3127375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20" dirty="0">
                <a:solidFill>
                  <a:srgbClr val="FFFFFF"/>
                </a:solidFill>
                <a:latin typeface="Arial"/>
                <a:cs typeface="Arial"/>
              </a:rPr>
              <a:t>Обсудите это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видение с</a:t>
            </a:r>
            <a:r>
              <a:rPr sz="14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коллегами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716018" y="3429002"/>
            <a:ext cx="4104640" cy="936625"/>
          </a:xfrm>
          <a:custGeom>
            <a:avLst/>
            <a:gdLst/>
            <a:ahLst/>
            <a:cxnLst/>
            <a:rect l="l" t="t" r="r" b="b"/>
            <a:pathLst>
              <a:path w="4104640" h="936625">
                <a:moveTo>
                  <a:pt x="3948430" y="0"/>
                </a:moveTo>
                <a:lnTo>
                  <a:pt x="155956" y="0"/>
                </a:lnTo>
                <a:lnTo>
                  <a:pt x="106671" y="7953"/>
                </a:lnTo>
                <a:lnTo>
                  <a:pt x="63861" y="30097"/>
                </a:lnTo>
                <a:lnTo>
                  <a:pt x="30097" y="63861"/>
                </a:lnTo>
                <a:lnTo>
                  <a:pt x="7953" y="106671"/>
                </a:lnTo>
                <a:lnTo>
                  <a:pt x="0" y="155955"/>
                </a:lnTo>
                <a:lnTo>
                  <a:pt x="0" y="780033"/>
                </a:lnTo>
                <a:lnTo>
                  <a:pt x="7953" y="829380"/>
                </a:lnTo>
                <a:lnTo>
                  <a:pt x="30097" y="872227"/>
                </a:lnTo>
                <a:lnTo>
                  <a:pt x="63861" y="906010"/>
                </a:lnTo>
                <a:lnTo>
                  <a:pt x="106671" y="928162"/>
                </a:lnTo>
                <a:lnTo>
                  <a:pt x="155956" y="936117"/>
                </a:lnTo>
                <a:lnTo>
                  <a:pt x="3948430" y="936117"/>
                </a:lnTo>
                <a:lnTo>
                  <a:pt x="3997776" y="928162"/>
                </a:lnTo>
                <a:lnTo>
                  <a:pt x="4040623" y="906010"/>
                </a:lnTo>
                <a:lnTo>
                  <a:pt x="4074406" y="872227"/>
                </a:lnTo>
                <a:lnTo>
                  <a:pt x="4096558" y="829380"/>
                </a:lnTo>
                <a:lnTo>
                  <a:pt x="4104513" y="780033"/>
                </a:lnTo>
                <a:lnTo>
                  <a:pt x="4104513" y="155955"/>
                </a:lnTo>
                <a:lnTo>
                  <a:pt x="4096558" y="106671"/>
                </a:lnTo>
                <a:lnTo>
                  <a:pt x="4074406" y="63861"/>
                </a:lnTo>
                <a:lnTo>
                  <a:pt x="4040623" y="30097"/>
                </a:lnTo>
                <a:lnTo>
                  <a:pt x="3997776" y="7953"/>
                </a:lnTo>
                <a:lnTo>
                  <a:pt x="394843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716018" y="4437128"/>
            <a:ext cx="4104640" cy="936625"/>
          </a:xfrm>
          <a:custGeom>
            <a:avLst/>
            <a:gdLst/>
            <a:ahLst/>
            <a:cxnLst/>
            <a:rect l="l" t="t" r="r" b="b"/>
            <a:pathLst>
              <a:path w="4104640" h="936625">
                <a:moveTo>
                  <a:pt x="3948430" y="0"/>
                </a:moveTo>
                <a:lnTo>
                  <a:pt x="155956" y="0"/>
                </a:lnTo>
                <a:lnTo>
                  <a:pt x="106671" y="7953"/>
                </a:lnTo>
                <a:lnTo>
                  <a:pt x="63861" y="30097"/>
                </a:lnTo>
                <a:lnTo>
                  <a:pt x="30097" y="63861"/>
                </a:lnTo>
                <a:lnTo>
                  <a:pt x="7953" y="106671"/>
                </a:lnTo>
                <a:lnTo>
                  <a:pt x="0" y="155956"/>
                </a:lnTo>
                <a:lnTo>
                  <a:pt x="0" y="780034"/>
                </a:lnTo>
                <a:lnTo>
                  <a:pt x="7953" y="829380"/>
                </a:lnTo>
                <a:lnTo>
                  <a:pt x="30097" y="872227"/>
                </a:lnTo>
                <a:lnTo>
                  <a:pt x="63861" y="906010"/>
                </a:lnTo>
                <a:lnTo>
                  <a:pt x="106671" y="928162"/>
                </a:lnTo>
                <a:lnTo>
                  <a:pt x="155956" y="936117"/>
                </a:lnTo>
                <a:lnTo>
                  <a:pt x="3948430" y="936117"/>
                </a:lnTo>
                <a:lnTo>
                  <a:pt x="3997776" y="928162"/>
                </a:lnTo>
                <a:lnTo>
                  <a:pt x="4040623" y="906010"/>
                </a:lnTo>
                <a:lnTo>
                  <a:pt x="4074406" y="872227"/>
                </a:lnTo>
                <a:lnTo>
                  <a:pt x="4096558" y="829380"/>
                </a:lnTo>
                <a:lnTo>
                  <a:pt x="4104513" y="780034"/>
                </a:lnTo>
                <a:lnTo>
                  <a:pt x="4104513" y="155956"/>
                </a:lnTo>
                <a:lnTo>
                  <a:pt x="4096558" y="106671"/>
                </a:lnTo>
                <a:lnTo>
                  <a:pt x="4074406" y="63861"/>
                </a:lnTo>
                <a:lnTo>
                  <a:pt x="4040623" y="30097"/>
                </a:lnTo>
                <a:lnTo>
                  <a:pt x="3997776" y="7953"/>
                </a:lnTo>
                <a:lnTo>
                  <a:pt x="394843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184775" y="3559304"/>
            <a:ext cx="3168650" cy="15908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5"/>
              </a:spcBef>
            </a:pPr>
            <a:r>
              <a:rPr sz="1400" b="1" spc="-25" dirty="0">
                <a:solidFill>
                  <a:srgbClr val="FFFFFF"/>
                </a:solidFill>
                <a:latin typeface="Arial"/>
                <a:cs typeface="Arial"/>
              </a:rPr>
              <a:t>Составьте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список ценностей, 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присутствующих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в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образе 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будущей 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компании</a:t>
            </a:r>
            <a:endParaRPr sz="1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750" dirty="0">
              <a:latin typeface="Times New Roman"/>
              <a:cs typeface="Times New Roman"/>
            </a:endParaRPr>
          </a:p>
          <a:p>
            <a:pPr marL="33655" marR="28575" algn="ctr">
              <a:lnSpc>
                <a:spcPct val="100000"/>
              </a:lnSpc>
            </a:pP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Опишите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корпоративную </a:t>
            </a:r>
            <a:r>
              <a:rPr sz="1400" b="1" spc="-40" dirty="0">
                <a:solidFill>
                  <a:srgbClr val="FFFFFF"/>
                </a:solidFill>
                <a:latin typeface="Arial"/>
                <a:cs typeface="Arial"/>
              </a:rPr>
              <a:t>культуру, 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построенную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на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этих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Arial"/>
                <a:cs typeface="Arial"/>
              </a:rPr>
              <a:t>ценностях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2600" dirty="0" smtClean="0">
                <a:solidFill>
                  <a:srgbClr val="0B375A"/>
                </a:solidFill>
              </a:rPr>
              <a:t>Сформулируйте ценности проекта/компании</a:t>
            </a:r>
            <a:endParaRPr lang="ru-RU" sz="2600" dirty="0">
              <a:solidFill>
                <a:srgbClr val="0B375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 animBg="1"/>
      <p:bldP spid="12" grpId="0"/>
      <p:bldP spid="13" grpId="0" animBg="1"/>
      <p:bldP spid="14" grpId="0" animBg="1"/>
      <p:bldP spid="15" grpId="0"/>
      <p:bldP spid="1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539547" y="2924936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79">
                <a:moveTo>
                  <a:pt x="2496261" y="0"/>
                </a:moveTo>
                <a:lnTo>
                  <a:pt x="168020" y="0"/>
                </a:lnTo>
                <a:lnTo>
                  <a:pt x="123357" y="5998"/>
                </a:lnTo>
                <a:lnTo>
                  <a:pt x="83221" y="22930"/>
                </a:lnTo>
                <a:lnTo>
                  <a:pt x="49215" y="49196"/>
                </a:lnTo>
                <a:lnTo>
                  <a:pt x="22941" y="83199"/>
                </a:lnTo>
                <a:lnTo>
                  <a:pt x="6002" y="123339"/>
                </a:lnTo>
                <a:lnTo>
                  <a:pt x="0" y="168021"/>
                </a:lnTo>
                <a:lnTo>
                  <a:pt x="0" y="840105"/>
                </a:lnTo>
                <a:lnTo>
                  <a:pt x="6002" y="884786"/>
                </a:lnTo>
                <a:lnTo>
                  <a:pt x="22941" y="924926"/>
                </a:lnTo>
                <a:lnTo>
                  <a:pt x="49215" y="958929"/>
                </a:lnTo>
                <a:lnTo>
                  <a:pt x="83221" y="985195"/>
                </a:lnTo>
                <a:lnTo>
                  <a:pt x="123357" y="1002127"/>
                </a:lnTo>
                <a:lnTo>
                  <a:pt x="168020" y="1008126"/>
                </a:lnTo>
                <a:lnTo>
                  <a:pt x="2496261" y="1008126"/>
                </a:lnTo>
                <a:lnTo>
                  <a:pt x="2540942" y="1002127"/>
                </a:lnTo>
                <a:lnTo>
                  <a:pt x="2581083" y="985195"/>
                </a:lnTo>
                <a:lnTo>
                  <a:pt x="2615085" y="958929"/>
                </a:lnTo>
                <a:lnTo>
                  <a:pt x="2641351" y="924926"/>
                </a:lnTo>
                <a:lnTo>
                  <a:pt x="2658283" y="884786"/>
                </a:lnTo>
                <a:lnTo>
                  <a:pt x="2664282" y="840105"/>
                </a:lnTo>
                <a:lnTo>
                  <a:pt x="2664282" y="168021"/>
                </a:lnTo>
                <a:lnTo>
                  <a:pt x="2658283" y="123339"/>
                </a:lnTo>
                <a:lnTo>
                  <a:pt x="2641351" y="83199"/>
                </a:lnTo>
                <a:lnTo>
                  <a:pt x="2615085" y="49196"/>
                </a:lnTo>
                <a:lnTo>
                  <a:pt x="2581083" y="22930"/>
                </a:lnTo>
                <a:lnTo>
                  <a:pt x="2540942" y="5998"/>
                </a:lnTo>
                <a:lnTo>
                  <a:pt x="249626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9547" y="2924936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79">
                <a:moveTo>
                  <a:pt x="0" y="168021"/>
                </a:moveTo>
                <a:lnTo>
                  <a:pt x="6002" y="123339"/>
                </a:lnTo>
                <a:lnTo>
                  <a:pt x="22941" y="83199"/>
                </a:lnTo>
                <a:lnTo>
                  <a:pt x="49215" y="49196"/>
                </a:lnTo>
                <a:lnTo>
                  <a:pt x="83221" y="22930"/>
                </a:lnTo>
                <a:lnTo>
                  <a:pt x="123357" y="5998"/>
                </a:lnTo>
                <a:lnTo>
                  <a:pt x="168020" y="0"/>
                </a:lnTo>
                <a:lnTo>
                  <a:pt x="2496261" y="0"/>
                </a:lnTo>
                <a:lnTo>
                  <a:pt x="2540942" y="5998"/>
                </a:lnTo>
                <a:lnTo>
                  <a:pt x="2581083" y="22930"/>
                </a:lnTo>
                <a:lnTo>
                  <a:pt x="2615085" y="49196"/>
                </a:lnTo>
                <a:lnTo>
                  <a:pt x="2641351" y="83199"/>
                </a:lnTo>
                <a:lnTo>
                  <a:pt x="2658283" y="123339"/>
                </a:lnTo>
                <a:lnTo>
                  <a:pt x="2664282" y="168021"/>
                </a:lnTo>
                <a:lnTo>
                  <a:pt x="2664282" y="840105"/>
                </a:lnTo>
                <a:lnTo>
                  <a:pt x="2658283" y="884786"/>
                </a:lnTo>
                <a:lnTo>
                  <a:pt x="2641351" y="924926"/>
                </a:lnTo>
                <a:lnTo>
                  <a:pt x="2615085" y="958929"/>
                </a:lnTo>
                <a:lnTo>
                  <a:pt x="2581083" y="985195"/>
                </a:lnTo>
                <a:lnTo>
                  <a:pt x="2540942" y="1002127"/>
                </a:lnTo>
                <a:lnTo>
                  <a:pt x="2496261" y="1008126"/>
                </a:lnTo>
                <a:lnTo>
                  <a:pt x="168020" y="1008126"/>
                </a:lnTo>
                <a:lnTo>
                  <a:pt x="123357" y="1002127"/>
                </a:lnTo>
                <a:lnTo>
                  <a:pt x="83221" y="985195"/>
                </a:lnTo>
                <a:lnTo>
                  <a:pt x="49215" y="958929"/>
                </a:lnTo>
                <a:lnTo>
                  <a:pt x="22941" y="924926"/>
                </a:lnTo>
                <a:lnTo>
                  <a:pt x="6002" y="884786"/>
                </a:lnTo>
                <a:lnTo>
                  <a:pt x="0" y="840105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476884" y="3290697"/>
            <a:ext cx="78803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Миссия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39547" y="4221098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79">
                <a:moveTo>
                  <a:pt x="2496261" y="0"/>
                </a:moveTo>
                <a:lnTo>
                  <a:pt x="168020" y="0"/>
                </a:lnTo>
                <a:lnTo>
                  <a:pt x="123357" y="5998"/>
                </a:lnTo>
                <a:lnTo>
                  <a:pt x="83221" y="22930"/>
                </a:lnTo>
                <a:lnTo>
                  <a:pt x="49215" y="49196"/>
                </a:lnTo>
                <a:lnTo>
                  <a:pt x="22941" y="83199"/>
                </a:lnTo>
                <a:lnTo>
                  <a:pt x="6002" y="123339"/>
                </a:lnTo>
                <a:lnTo>
                  <a:pt x="0" y="168020"/>
                </a:lnTo>
                <a:lnTo>
                  <a:pt x="0" y="840105"/>
                </a:lnTo>
                <a:lnTo>
                  <a:pt x="6002" y="884741"/>
                </a:lnTo>
                <a:lnTo>
                  <a:pt x="22941" y="924870"/>
                </a:lnTo>
                <a:lnTo>
                  <a:pt x="49215" y="958881"/>
                </a:lnTo>
                <a:lnTo>
                  <a:pt x="83221" y="985167"/>
                </a:lnTo>
                <a:lnTo>
                  <a:pt x="123357" y="1002118"/>
                </a:lnTo>
                <a:lnTo>
                  <a:pt x="168020" y="1008126"/>
                </a:lnTo>
                <a:lnTo>
                  <a:pt x="2496261" y="1008126"/>
                </a:lnTo>
                <a:lnTo>
                  <a:pt x="2540942" y="1002118"/>
                </a:lnTo>
                <a:lnTo>
                  <a:pt x="2581083" y="985167"/>
                </a:lnTo>
                <a:lnTo>
                  <a:pt x="2615085" y="958881"/>
                </a:lnTo>
                <a:lnTo>
                  <a:pt x="2641351" y="924870"/>
                </a:lnTo>
                <a:lnTo>
                  <a:pt x="2658283" y="884741"/>
                </a:lnTo>
                <a:lnTo>
                  <a:pt x="2664282" y="840105"/>
                </a:lnTo>
                <a:lnTo>
                  <a:pt x="2664282" y="168020"/>
                </a:lnTo>
                <a:lnTo>
                  <a:pt x="2658283" y="123339"/>
                </a:lnTo>
                <a:lnTo>
                  <a:pt x="2641351" y="83199"/>
                </a:lnTo>
                <a:lnTo>
                  <a:pt x="2615085" y="49196"/>
                </a:lnTo>
                <a:lnTo>
                  <a:pt x="2581083" y="22930"/>
                </a:lnTo>
                <a:lnTo>
                  <a:pt x="2540942" y="5998"/>
                </a:lnTo>
                <a:lnTo>
                  <a:pt x="249626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9547" y="4221098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79">
                <a:moveTo>
                  <a:pt x="0" y="168020"/>
                </a:moveTo>
                <a:lnTo>
                  <a:pt x="6002" y="123339"/>
                </a:lnTo>
                <a:lnTo>
                  <a:pt x="22941" y="83199"/>
                </a:lnTo>
                <a:lnTo>
                  <a:pt x="49215" y="49196"/>
                </a:lnTo>
                <a:lnTo>
                  <a:pt x="83221" y="22930"/>
                </a:lnTo>
                <a:lnTo>
                  <a:pt x="123357" y="5998"/>
                </a:lnTo>
                <a:lnTo>
                  <a:pt x="168020" y="0"/>
                </a:lnTo>
                <a:lnTo>
                  <a:pt x="2496261" y="0"/>
                </a:lnTo>
                <a:lnTo>
                  <a:pt x="2540942" y="5998"/>
                </a:lnTo>
                <a:lnTo>
                  <a:pt x="2581083" y="22930"/>
                </a:lnTo>
                <a:lnTo>
                  <a:pt x="2615085" y="49196"/>
                </a:lnTo>
                <a:lnTo>
                  <a:pt x="2641351" y="83199"/>
                </a:lnTo>
                <a:lnTo>
                  <a:pt x="2658283" y="123339"/>
                </a:lnTo>
                <a:lnTo>
                  <a:pt x="2664282" y="168020"/>
                </a:lnTo>
                <a:lnTo>
                  <a:pt x="2664282" y="840105"/>
                </a:lnTo>
                <a:lnTo>
                  <a:pt x="2658283" y="884741"/>
                </a:lnTo>
                <a:lnTo>
                  <a:pt x="2641351" y="924870"/>
                </a:lnTo>
                <a:lnTo>
                  <a:pt x="2615085" y="958881"/>
                </a:lnTo>
                <a:lnTo>
                  <a:pt x="2581083" y="985167"/>
                </a:lnTo>
                <a:lnTo>
                  <a:pt x="2540942" y="1002118"/>
                </a:lnTo>
                <a:lnTo>
                  <a:pt x="2496261" y="1008126"/>
                </a:lnTo>
                <a:lnTo>
                  <a:pt x="168020" y="1008126"/>
                </a:lnTo>
                <a:lnTo>
                  <a:pt x="123357" y="1002118"/>
                </a:lnTo>
                <a:lnTo>
                  <a:pt x="83221" y="985167"/>
                </a:lnTo>
                <a:lnTo>
                  <a:pt x="49215" y="958881"/>
                </a:lnTo>
                <a:lnTo>
                  <a:pt x="22941" y="924870"/>
                </a:lnTo>
                <a:lnTo>
                  <a:pt x="6002" y="884741"/>
                </a:lnTo>
                <a:lnTo>
                  <a:pt x="0" y="840105"/>
                </a:lnTo>
                <a:lnTo>
                  <a:pt x="0" y="16802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069949" y="4465067"/>
            <a:ext cx="1604010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1460" marR="5080" indent="-239395">
              <a:lnSpc>
                <a:spcPct val="100000"/>
              </a:lnSpc>
              <a:spcBef>
                <a:spcPts val="95"/>
              </a:spcBef>
            </a:pPr>
            <a:r>
              <a:rPr lang="ru-RU"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lang="ru-RU" sz="1600" b="1" spc="-20" dirty="0" smtClean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lang="ru-RU" sz="1600" b="1" spc="-5" dirty="0" smtClean="0">
                <a:solidFill>
                  <a:srgbClr val="FFFFFF"/>
                </a:solidFill>
                <a:latin typeface="Arial"/>
                <a:cs typeface="Arial"/>
              </a:rPr>
              <a:t>ра</a:t>
            </a:r>
            <a:r>
              <a:rPr lang="ru-RU" sz="1600" b="1" spc="-25" dirty="0" smtClean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lang="ru-RU"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ег</a:t>
            </a:r>
            <a:r>
              <a:rPr lang="ru-RU" sz="1600" b="1" spc="-5" dirty="0" smtClean="0">
                <a:solidFill>
                  <a:srgbClr val="FFFFFF"/>
                </a:solidFill>
                <a:latin typeface="Arial"/>
                <a:cs typeface="Arial"/>
              </a:rPr>
              <a:t>ич</a:t>
            </a:r>
            <a:r>
              <a:rPr lang="ru-RU" sz="1600" b="1" spc="-30" dirty="0" smtClean="0">
                <a:solidFill>
                  <a:srgbClr val="FFFFFF"/>
                </a:solidFill>
                <a:latin typeface="Arial"/>
                <a:cs typeface="Arial"/>
              </a:rPr>
              <a:t>еские</a:t>
            </a:r>
            <a:r>
              <a:rPr sz="1600" b="1" spc="-5" dirty="0" smtClean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00" b="1" spc="-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намерения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39547" y="5517260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79">
                <a:moveTo>
                  <a:pt x="2496261" y="0"/>
                </a:moveTo>
                <a:lnTo>
                  <a:pt x="168020" y="0"/>
                </a:lnTo>
                <a:lnTo>
                  <a:pt x="123357" y="5999"/>
                </a:lnTo>
                <a:lnTo>
                  <a:pt x="83221" y="22932"/>
                </a:lnTo>
                <a:lnTo>
                  <a:pt x="49215" y="49198"/>
                </a:lnTo>
                <a:lnTo>
                  <a:pt x="22941" y="83197"/>
                </a:lnTo>
                <a:lnTo>
                  <a:pt x="6002" y="123329"/>
                </a:lnTo>
                <a:lnTo>
                  <a:pt x="0" y="167995"/>
                </a:lnTo>
                <a:lnTo>
                  <a:pt x="0" y="840066"/>
                </a:lnTo>
                <a:lnTo>
                  <a:pt x="6002" y="884730"/>
                </a:lnTo>
                <a:lnTo>
                  <a:pt x="22941" y="924866"/>
                </a:lnTo>
                <a:lnTo>
                  <a:pt x="49215" y="958872"/>
                </a:lnTo>
                <a:lnTo>
                  <a:pt x="83221" y="985146"/>
                </a:lnTo>
                <a:lnTo>
                  <a:pt x="123357" y="1002085"/>
                </a:lnTo>
                <a:lnTo>
                  <a:pt x="168020" y="1008087"/>
                </a:lnTo>
                <a:lnTo>
                  <a:pt x="2496261" y="1008087"/>
                </a:lnTo>
                <a:lnTo>
                  <a:pt x="2540942" y="1002085"/>
                </a:lnTo>
                <a:lnTo>
                  <a:pt x="2581083" y="985146"/>
                </a:lnTo>
                <a:lnTo>
                  <a:pt x="2615085" y="958872"/>
                </a:lnTo>
                <a:lnTo>
                  <a:pt x="2641351" y="924866"/>
                </a:lnTo>
                <a:lnTo>
                  <a:pt x="2658283" y="884730"/>
                </a:lnTo>
                <a:lnTo>
                  <a:pt x="2664282" y="840066"/>
                </a:lnTo>
                <a:lnTo>
                  <a:pt x="2664282" y="167995"/>
                </a:lnTo>
                <a:lnTo>
                  <a:pt x="2658283" y="123329"/>
                </a:lnTo>
                <a:lnTo>
                  <a:pt x="2641351" y="83197"/>
                </a:lnTo>
                <a:lnTo>
                  <a:pt x="2615085" y="49198"/>
                </a:lnTo>
                <a:lnTo>
                  <a:pt x="2581083" y="22932"/>
                </a:lnTo>
                <a:lnTo>
                  <a:pt x="2540942" y="5999"/>
                </a:lnTo>
                <a:lnTo>
                  <a:pt x="249626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39547" y="5517260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79">
                <a:moveTo>
                  <a:pt x="0" y="167995"/>
                </a:moveTo>
                <a:lnTo>
                  <a:pt x="6002" y="123329"/>
                </a:lnTo>
                <a:lnTo>
                  <a:pt x="22941" y="83197"/>
                </a:lnTo>
                <a:lnTo>
                  <a:pt x="49215" y="49198"/>
                </a:lnTo>
                <a:lnTo>
                  <a:pt x="83221" y="22932"/>
                </a:lnTo>
                <a:lnTo>
                  <a:pt x="123357" y="5999"/>
                </a:lnTo>
                <a:lnTo>
                  <a:pt x="168020" y="0"/>
                </a:lnTo>
                <a:lnTo>
                  <a:pt x="2496261" y="0"/>
                </a:lnTo>
                <a:lnTo>
                  <a:pt x="2540942" y="5999"/>
                </a:lnTo>
                <a:lnTo>
                  <a:pt x="2581083" y="22932"/>
                </a:lnTo>
                <a:lnTo>
                  <a:pt x="2615085" y="49198"/>
                </a:lnTo>
                <a:lnTo>
                  <a:pt x="2641351" y="83197"/>
                </a:lnTo>
                <a:lnTo>
                  <a:pt x="2658283" y="123329"/>
                </a:lnTo>
                <a:lnTo>
                  <a:pt x="2664282" y="167995"/>
                </a:lnTo>
                <a:lnTo>
                  <a:pt x="2664282" y="840066"/>
                </a:lnTo>
                <a:lnTo>
                  <a:pt x="2658283" y="884730"/>
                </a:lnTo>
                <a:lnTo>
                  <a:pt x="2641351" y="924866"/>
                </a:lnTo>
                <a:lnTo>
                  <a:pt x="2615085" y="958872"/>
                </a:lnTo>
                <a:lnTo>
                  <a:pt x="2581083" y="985146"/>
                </a:lnTo>
                <a:lnTo>
                  <a:pt x="2540942" y="1002085"/>
                </a:lnTo>
                <a:lnTo>
                  <a:pt x="2496261" y="1008087"/>
                </a:lnTo>
                <a:lnTo>
                  <a:pt x="168020" y="1008087"/>
                </a:lnTo>
                <a:lnTo>
                  <a:pt x="123357" y="1002085"/>
                </a:lnTo>
                <a:lnTo>
                  <a:pt x="83221" y="985146"/>
                </a:lnTo>
                <a:lnTo>
                  <a:pt x="49215" y="958872"/>
                </a:lnTo>
                <a:lnTo>
                  <a:pt x="22941" y="924866"/>
                </a:lnTo>
                <a:lnTo>
                  <a:pt x="6002" y="884730"/>
                </a:lnTo>
                <a:lnTo>
                  <a:pt x="0" y="840066"/>
                </a:lnTo>
                <a:lnTo>
                  <a:pt x="0" y="167995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9534" y="5883655"/>
            <a:ext cx="216344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Стратегический план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39547" y="1628775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80">
                <a:moveTo>
                  <a:pt x="2496261" y="0"/>
                </a:moveTo>
                <a:lnTo>
                  <a:pt x="168020" y="0"/>
                </a:lnTo>
                <a:lnTo>
                  <a:pt x="123357" y="6007"/>
                </a:lnTo>
                <a:lnTo>
                  <a:pt x="83221" y="22958"/>
                </a:lnTo>
                <a:lnTo>
                  <a:pt x="49215" y="49244"/>
                </a:lnTo>
                <a:lnTo>
                  <a:pt x="22941" y="83255"/>
                </a:lnTo>
                <a:lnTo>
                  <a:pt x="6002" y="123384"/>
                </a:lnTo>
                <a:lnTo>
                  <a:pt x="0" y="168021"/>
                </a:lnTo>
                <a:lnTo>
                  <a:pt x="0" y="840104"/>
                </a:lnTo>
                <a:lnTo>
                  <a:pt x="6002" y="884786"/>
                </a:lnTo>
                <a:lnTo>
                  <a:pt x="22941" y="924926"/>
                </a:lnTo>
                <a:lnTo>
                  <a:pt x="49215" y="958929"/>
                </a:lnTo>
                <a:lnTo>
                  <a:pt x="83221" y="985195"/>
                </a:lnTo>
                <a:lnTo>
                  <a:pt x="123357" y="1002127"/>
                </a:lnTo>
                <a:lnTo>
                  <a:pt x="168020" y="1008126"/>
                </a:lnTo>
                <a:lnTo>
                  <a:pt x="2496261" y="1008126"/>
                </a:lnTo>
                <a:lnTo>
                  <a:pt x="2540942" y="1002127"/>
                </a:lnTo>
                <a:lnTo>
                  <a:pt x="2581083" y="985195"/>
                </a:lnTo>
                <a:lnTo>
                  <a:pt x="2615085" y="958929"/>
                </a:lnTo>
                <a:lnTo>
                  <a:pt x="2641351" y="924926"/>
                </a:lnTo>
                <a:lnTo>
                  <a:pt x="2658283" y="884786"/>
                </a:lnTo>
                <a:lnTo>
                  <a:pt x="2664282" y="840104"/>
                </a:lnTo>
                <a:lnTo>
                  <a:pt x="2664282" y="168021"/>
                </a:lnTo>
                <a:lnTo>
                  <a:pt x="2658283" y="123384"/>
                </a:lnTo>
                <a:lnTo>
                  <a:pt x="2641351" y="83255"/>
                </a:lnTo>
                <a:lnTo>
                  <a:pt x="2615085" y="49244"/>
                </a:lnTo>
                <a:lnTo>
                  <a:pt x="2581083" y="22958"/>
                </a:lnTo>
                <a:lnTo>
                  <a:pt x="2540942" y="6007"/>
                </a:lnTo>
                <a:lnTo>
                  <a:pt x="2496261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39547" y="1628775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80">
                <a:moveTo>
                  <a:pt x="0" y="168021"/>
                </a:moveTo>
                <a:lnTo>
                  <a:pt x="6002" y="123384"/>
                </a:lnTo>
                <a:lnTo>
                  <a:pt x="22941" y="83255"/>
                </a:lnTo>
                <a:lnTo>
                  <a:pt x="49215" y="49244"/>
                </a:lnTo>
                <a:lnTo>
                  <a:pt x="83221" y="22958"/>
                </a:lnTo>
                <a:lnTo>
                  <a:pt x="123357" y="6007"/>
                </a:lnTo>
                <a:lnTo>
                  <a:pt x="168020" y="0"/>
                </a:lnTo>
                <a:lnTo>
                  <a:pt x="2496261" y="0"/>
                </a:lnTo>
                <a:lnTo>
                  <a:pt x="2540942" y="6007"/>
                </a:lnTo>
                <a:lnTo>
                  <a:pt x="2581083" y="22958"/>
                </a:lnTo>
                <a:lnTo>
                  <a:pt x="2615085" y="49244"/>
                </a:lnTo>
                <a:lnTo>
                  <a:pt x="2641351" y="83255"/>
                </a:lnTo>
                <a:lnTo>
                  <a:pt x="2658283" y="123384"/>
                </a:lnTo>
                <a:lnTo>
                  <a:pt x="2664282" y="168021"/>
                </a:lnTo>
                <a:lnTo>
                  <a:pt x="2664282" y="840104"/>
                </a:lnTo>
                <a:lnTo>
                  <a:pt x="2658283" y="884786"/>
                </a:lnTo>
                <a:lnTo>
                  <a:pt x="2641351" y="924926"/>
                </a:lnTo>
                <a:lnTo>
                  <a:pt x="2615085" y="958929"/>
                </a:lnTo>
                <a:lnTo>
                  <a:pt x="2581083" y="985195"/>
                </a:lnTo>
                <a:lnTo>
                  <a:pt x="2540942" y="1002127"/>
                </a:lnTo>
                <a:lnTo>
                  <a:pt x="2496261" y="1008126"/>
                </a:lnTo>
                <a:lnTo>
                  <a:pt x="168020" y="1008126"/>
                </a:lnTo>
                <a:lnTo>
                  <a:pt x="123357" y="1002127"/>
                </a:lnTo>
                <a:lnTo>
                  <a:pt x="83221" y="985195"/>
                </a:lnTo>
                <a:lnTo>
                  <a:pt x="49215" y="958929"/>
                </a:lnTo>
                <a:lnTo>
                  <a:pt x="22941" y="924926"/>
                </a:lnTo>
                <a:lnTo>
                  <a:pt x="6002" y="884786"/>
                </a:lnTo>
                <a:lnTo>
                  <a:pt x="0" y="840104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377822" y="1994154"/>
            <a:ext cx="98806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1600" b="1" spc="15" dirty="0" smtClean="0">
                <a:solidFill>
                  <a:srgbClr val="FFFFFF"/>
                </a:solidFill>
                <a:latin typeface="Arial"/>
                <a:cs typeface="Arial"/>
              </a:rPr>
              <a:t>Ц</a:t>
            </a:r>
            <a:r>
              <a:rPr lang="ru-RU"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ен</a:t>
            </a:r>
            <a:r>
              <a:rPr lang="ru-RU" sz="1600" b="1" spc="-15" dirty="0" smtClean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lang="ru-RU" sz="1600" b="1" spc="-35" dirty="0" smtClean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lang="ru-RU"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lang="ru-RU" sz="1600" b="1" spc="-20" dirty="0" smtClean="0">
                <a:solidFill>
                  <a:srgbClr val="FFFFFF"/>
                </a:solidFill>
                <a:latin typeface="Arial"/>
                <a:cs typeface="Arial"/>
              </a:rPr>
              <a:t>ти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2600" dirty="0" smtClean="0">
                <a:solidFill>
                  <a:srgbClr val="0B375A"/>
                </a:solidFill>
              </a:rPr>
              <a:t>Инструменты управления стратегией</a:t>
            </a:r>
            <a:endParaRPr lang="ru-RU" sz="2600" dirty="0">
              <a:solidFill>
                <a:srgbClr val="0B375A"/>
              </a:solidFill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525" y="1808468"/>
            <a:ext cx="5095876" cy="4539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 animBg="1"/>
      <p:bldP spid="9" grpId="0"/>
      <p:bldP spid="10" grpId="0" animBg="1"/>
      <p:bldP spid="12" grpId="0"/>
      <p:bldP spid="13" grpId="0" animBg="1"/>
      <p:bldP spid="15" grpId="0"/>
      <p:bldP spid="1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539547" y="2924936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79">
                <a:moveTo>
                  <a:pt x="0" y="168021"/>
                </a:moveTo>
                <a:lnTo>
                  <a:pt x="6002" y="123339"/>
                </a:lnTo>
                <a:lnTo>
                  <a:pt x="22941" y="83199"/>
                </a:lnTo>
                <a:lnTo>
                  <a:pt x="49215" y="49196"/>
                </a:lnTo>
                <a:lnTo>
                  <a:pt x="83221" y="22930"/>
                </a:lnTo>
                <a:lnTo>
                  <a:pt x="123357" y="5998"/>
                </a:lnTo>
                <a:lnTo>
                  <a:pt x="168020" y="0"/>
                </a:lnTo>
                <a:lnTo>
                  <a:pt x="2496261" y="0"/>
                </a:lnTo>
                <a:lnTo>
                  <a:pt x="2540942" y="5998"/>
                </a:lnTo>
                <a:lnTo>
                  <a:pt x="2581083" y="22930"/>
                </a:lnTo>
                <a:lnTo>
                  <a:pt x="2615085" y="49196"/>
                </a:lnTo>
                <a:lnTo>
                  <a:pt x="2641351" y="83199"/>
                </a:lnTo>
                <a:lnTo>
                  <a:pt x="2658283" y="123339"/>
                </a:lnTo>
                <a:lnTo>
                  <a:pt x="2664282" y="168021"/>
                </a:lnTo>
                <a:lnTo>
                  <a:pt x="2664282" y="840105"/>
                </a:lnTo>
                <a:lnTo>
                  <a:pt x="2658283" y="884786"/>
                </a:lnTo>
                <a:lnTo>
                  <a:pt x="2641351" y="924926"/>
                </a:lnTo>
                <a:lnTo>
                  <a:pt x="2615085" y="958929"/>
                </a:lnTo>
                <a:lnTo>
                  <a:pt x="2581083" y="985195"/>
                </a:lnTo>
                <a:lnTo>
                  <a:pt x="2540942" y="1002127"/>
                </a:lnTo>
                <a:lnTo>
                  <a:pt x="2496261" y="1008126"/>
                </a:lnTo>
                <a:lnTo>
                  <a:pt x="168020" y="1008126"/>
                </a:lnTo>
                <a:lnTo>
                  <a:pt x="123357" y="1002127"/>
                </a:lnTo>
                <a:lnTo>
                  <a:pt x="83221" y="985195"/>
                </a:lnTo>
                <a:lnTo>
                  <a:pt x="49215" y="958929"/>
                </a:lnTo>
                <a:lnTo>
                  <a:pt x="22941" y="924926"/>
                </a:lnTo>
                <a:lnTo>
                  <a:pt x="6002" y="884786"/>
                </a:lnTo>
                <a:lnTo>
                  <a:pt x="0" y="840105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476884" y="3290697"/>
            <a:ext cx="78803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Миссия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39547" y="4221098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79">
                <a:moveTo>
                  <a:pt x="0" y="168020"/>
                </a:moveTo>
                <a:lnTo>
                  <a:pt x="6002" y="123339"/>
                </a:lnTo>
                <a:lnTo>
                  <a:pt x="22941" y="83199"/>
                </a:lnTo>
                <a:lnTo>
                  <a:pt x="49215" y="49196"/>
                </a:lnTo>
                <a:lnTo>
                  <a:pt x="83221" y="22930"/>
                </a:lnTo>
                <a:lnTo>
                  <a:pt x="123357" y="5998"/>
                </a:lnTo>
                <a:lnTo>
                  <a:pt x="168020" y="0"/>
                </a:lnTo>
                <a:lnTo>
                  <a:pt x="2496261" y="0"/>
                </a:lnTo>
                <a:lnTo>
                  <a:pt x="2540942" y="5998"/>
                </a:lnTo>
                <a:lnTo>
                  <a:pt x="2581083" y="22930"/>
                </a:lnTo>
                <a:lnTo>
                  <a:pt x="2615085" y="49196"/>
                </a:lnTo>
                <a:lnTo>
                  <a:pt x="2641351" y="83199"/>
                </a:lnTo>
                <a:lnTo>
                  <a:pt x="2658283" y="123339"/>
                </a:lnTo>
                <a:lnTo>
                  <a:pt x="2664282" y="168020"/>
                </a:lnTo>
                <a:lnTo>
                  <a:pt x="2664282" y="840105"/>
                </a:lnTo>
                <a:lnTo>
                  <a:pt x="2658283" y="884741"/>
                </a:lnTo>
                <a:lnTo>
                  <a:pt x="2641351" y="924870"/>
                </a:lnTo>
                <a:lnTo>
                  <a:pt x="2615085" y="958881"/>
                </a:lnTo>
                <a:lnTo>
                  <a:pt x="2581083" y="985167"/>
                </a:lnTo>
                <a:lnTo>
                  <a:pt x="2540942" y="1002118"/>
                </a:lnTo>
                <a:lnTo>
                  <a:pt x="2496261" y="1008126"/>
                </a:lnTo>
                <a:lnTo>
                  <a:pt x="168020" y="1008126"/>
                </a:lnTo>
                <a:lnTo>
                  <a:pt x="123357" y="1002118"/>
                </a:lnTo>
                <a:lnTo>
                  <a:pt x="83221" y="985167"/>
                </a:lnTo>
                <a:lnTo>
                  <a:pt x="49215" y="958881"/>
                </a:lnTo>
                <a:lnTo>
                  <a:pt x="22941" y="924870"/>
                </a:lnTo>
                <a:lnTo>
                  <a:pt x="6002" y="884741"/>
                </a:lnTo>
                <a:lnTo>
                  <a:pt x="0" y="840105"/>
                </a:lnTo>
                <a:lnTo>
                  <a:pt x="0" y="16802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069949" y="4465067"/>
            <a:ext cx="1604010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1460" marR="5080" indent="-239395">
              <a:lnSpc>
                <a:spcPct val="100000"/>
              </a:lnSpc>
              <a:spcBef>
                <a:spcPts val="95"/>
              </a:spcBef>
            </a:pPr>
            <a:r>
              <a:rPr lang="ru-RU"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lang="ru-RU" sz="1600" b="1" spc="-20" dirty="0" smtClean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lang="ru-RU" sz="1600" b="1" spc="-5" dirty="0" smtClean="0">
                <a:solidFill>
                  <a:srgbClr val="FFFFFF"/>
                </a:solidFill>
                <a:latin typeface="Arial"/>
                <a:cs typeface="Arial"/>
              </a:rPr>
              <a:t>ра</a:t>
            </a:r>
            <a:r>
              <a:rPr lang="ru-RU" sz="1600" b="1" spc="-25" dirty="0" smtClean="0">
                <a:solidFill>
                  <a:srgbClr val="FFFFFF"/>
                </a:solidFill>
                <a:latin typeface="Arial"/>
                <a:cs typeface="Arial"/>
              </a:rPr>
              <a:t>т</a:t>
            </a:r>
            <a:r>
              <a:rPr lang="ru-RU"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ег</a:t>
            </a:r>
            <a:r>
              <a:rPr lang="ru-RU" sz="1600" b="1" spc="-5" dirty="0" smtClean="0">
                <a:solidFill>
                  <a:srgbClr val="FFFFFF"/>
                </a:solidFill>
                <a:latin typeface="Arial"/>
                <a:cs typeface="Arial"/>
              </a:rPr>
              <a:t>ич</a:t>
            </a:r>
            <a:r>
              <a:rPr lang="ru-RU" sz="1600" b="1" spc="-30" dirty="0" smtClean="0">
                <a:solidFill>
                  <a:srgbClr val="FFFFFF"/>
                </a:solidFill>
                <a:latin typeface="Arial"/>
                <a:cs typeface="Arial"/>
              </a:rPr>
              <a:t>еские</a:t>
            </a:r>
            <a:r>
              <a:rPr sz="1600" b="1" spc="-5" dirty="0" smtClean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00" b="1" spc="-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ru-RU"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намерения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39547" y="5517260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79">
                <a:moveTo>
                  <a:pt x="0" y="167995"/>
                </a:moveTo>
                <a:lnTo>
                  <a:pt x="6002" y="123329"/>
                </a:lnTo>
                <a:lnTo>
                  <a:pt x="22941" y="83197"/>
                </a:lnTo>
                <a:lnTo>
                  <a:pt x="49215" y="49198"/>
                </a:lnTo>
                <a:lnTo>
                  <a:pt x="83221" y="22932"/>
                </a:lnTo>
                <a:lnTo>
                  <a:pt x="123357" y="5999"/>
                </a:lnTo>
                <a:lnTo>
                  <a:pt x="168020" y="0"/>
                </a:lnTo>
                <a:lnTo>
                  <a:pt x="2496261" y="0"/>
                </a:lnTo>
                <a:lnTo>
                  <a:pt x="2540942" y="5999"/>
                </a:lnTo>
                <a:lnTo>
                  <a:pt x="2581083" y="22932"/>
                </a:lnTo>
                <a:lnTo>
                  <a:pt x="2615085" y="49198"/>
                </a:lnTo>
                <a:lnTo>
                  <a:pt x="2641351" y="83197"/>
                </a:lnTo>
                <a:lnTo>
                  <a:pt x="2658283" y="123329"/>
                </a:lnTo>
                <a:lnTo>
                  <a:pt x="2664282" y="167995"/>
                </a:lnTo>
                <a:lnTo>
                  <a:pt x="2664282" y="840066"/>
                </a:lnTo>
                <a:lnTo>
                  <a:pt x="2658283" y="884730"/>
                </a:lnTo>
                <a:lnTo>
                  <a:pt x="2641351" y="924866"/>
                </a:lnTo>
                <a:lnTo>
                  <a:pt x="2615085" y="958872"/>
                </a:lnTo>
                <a:lnTo>
                  <a:pt x="2581083" y="985146"/>
                </a:lnTo>
                <a:lnTo>
                  <a:pt x="2540942" y="1002085"/>
                </a:lnTo>
                <a:lnTo>
                  <a:pt x="2496261" y="1008087"/>
                </a:lnTo>
                <a:lnTo>
                  <a:pt x="168020" y="1008087"/>
                </a:lnTo>
                <a:lnTo>
                  <a:pt x="123357" y="1002085"/>
                </a:lnTo>
                <a:lnTo>
                  <a:pt x="83221" y="985146"/>
                </a:lnTo>
                <a:lnTo>
                  <a:pt x="49215" y="958872"/>
                </a:lnTo>
                <a:lnTo>
                  <a:pt x="22941" y="924866"/>
                </a:lnTo>
                <a:lnTo>
                  <a:pt x="6002" y="884730"/>
                </a:lnTo>
                <a:lnTo>
                  <a:pt x="0" y="840066"/>
                </a:lnTo>
                <a:lnTo>
                  <a:pt x="0" y="167995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9534" y="5883655"/>
            <a:ext cx="216344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Стратегический план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39547" y="1628775"/>
            <a:ext cx="2664460" cy="1008380"/>
          </a:xfrm>
          <a:custGeom>
            <a:avLst/>
            <a:gdLst/>
            <a:ahLst/>
            <a:cxnLst/>
            <a:rect l="l" t="t" r="r" b="b"/>
            <a:pathLst>
              <a:path w="2664460" h="1008380">
                <a:moveTo>
                  <a:pt x="0" y="168021"/>
                </a:moveTo>
                <a:lnTo>
                  <a:pt x="6002" y="123384"/>
                </a:lnTo>
                <a:lnTo>
                  <a:pt x="22941" y="83255"/>
                </a:lnTo>
                <a:lnTo>
                  <a:pt x="49215" y="49244"/>
                </a:lnTo>
                <a:lnTo>
                  <a:pt x="83221" y="22958"/>
                </a:lnTo>
                <a:lnTo>
                  <a:pt x="123357" y="6007"/>
                </a:lnTo>
                <a:lnTo>
                  <a:pt x="168020" y="0"/>
                </a:lnTo>
                <a:lnTo>
                  <a:pt x="2496261" y="0"/>
                </a:lnTo>
                <a:lnTo>
                  <a:pt x="2540942" y="6007"/>
                </a:lnTo>
                <a:lnTo>
                  <a:pt x="2581083" y="22958"/>
                </a:lnTo>
                <a:lnTo>
                  <a:pt x="2615085" y="49244"/>
                </a:lnTo>
                <a:lnTo>
                  <a:pt x="2641351" y="83255"/>
                </a:lnTo>
                <a:lnTo>
                  <a:pt x="2658283" y="123384"/>
                </a:lnTo>
                <a:lnTo>
                  <a:pt x="2664282" y="168021"/>
                </a:lnTo>
                <a:lnTo>
                  <a:pt x="2664282" y="840104"/>
                </a:lnTo>
                <a:lnTo>
                  <a:pt x="2658283" y="884786"/>
                </a:lnTo>
                <a:lnTo>
                  <a:pt x="2641351" y="924926"/>
                </a:lnTo>
                <a:lnTo>
                  <a:pt x="2615085" y="958929"/>
                </a:lnTo>
                <a:lnTo>
                  <a:pt x="2581083" y="985195"/>
                </a:lnTo>
                <a:lnTo>
                  <a:pt x="2540942" y="1002127"/>
                </a:lnTo>
                <a:lnTo>
                  <a:pt x="2496261" y="1008126"/>
                </a:lnTo>
                <a:lnTo>
                  <a:pt x="168020" y="1008126"/>
                </a:lnTo>
                <a:lnTo>
                  <a:pt x="123357" y="1002127"/>
                </a:lnTo>
                <a:lnTo>
                  <a:pt x="83221" y="985195"/>
                </a:lnTo>
                <a:lnTo>
                  <a:pt x="49215" y="958929"/>
                </a:lnTo>
                <a:lnTo>
                  <a:pt x="22941" y="924926"/>
                </a:lnTo>
                <a:lnTo>
                  <a:pt x="6002" y="884786"/>
                </a:lnTo>
                <a:lnTo>
                  <a:pt x="0" y="840104"/>
                </a:lnTo>
                <a:lnTo>
                  <a:pt x="0" y="168021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377822" y="1994154"/>
            <a:ext cx="98806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1600" b="1" spc="15" dirty="0" smtClean="0">
                <a:solidFill>
                  <a:srgbClr val="FFFFFF"/>
                </a:solidFill>
                <a:latin typeface="Arial"/>
                <a:cs typeface="Arial"/>
              </a:rPr>
              <a:t>Ц</a:t>
            </a:r>
            <a:r>
              <a:rPr lang="ru-RU"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ен</a:t>
            </a:r>
            <a:r>
              <a:rPr lang="ru-RU" sz="1600" b="1" spc="-15" dirty="0" smtClean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lang="ru-RU" sz="1600" b="1" spc="-35" dirty="0" smtClean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lang="ru-RU" sz="1600" b="1" spc="-10" dirty="0" smtClean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lang="ru-RU" sz="1600" b="1" spc="-20" dirty="0" smtClean="0">
                <a:solidFill>
                  <a:srgbClr val="FFFFFF"/>
                </a:solidFill>
                <a:latin typeface="Arial"/>
                <a:cs typeface="Arial"/>
              </a:rPr>
              <a:t>ти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251524" y="228602"/>
            <a:ext cx="8520620" cy="65129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i="0" kern="1200">
                <a:solidFill>
                  <a:srgbClr val="800000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sz="2600" dirty="0" smtClean="0">
                <a:solidFill>
                  <a:srgbClr val="0B375A"/>
                </a:solidFill>
              </a:rPr>
              <a:t>Использованная литература</a:t>
            </a:r>
            <a:endParaRPr lang="ru-RU" sz="2600" dirty="0">
              <a:solidFill>
                <a:srgbClr val="0B375A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5800" y="1047217"/>
            <a:ext cx="7994853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en-US" dirty="0"/>
              <a:t>Harvard Business Review Project Management Handbook </a:t>
            </a:r>
            <a:r>
              <a:rPr lang="en-US" sz="1600" dirty="0"/>
              <a:t>- Antonio Nieto-Rodriguez - Harvard Business Review Press, 2021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Implementing Positive Organizational Change: A Strategic Project Management Approach </a:t>
            </a:r>
            <a:r>
              <a:rPr lang="en-US" sz="1600" dirty="0"/>
              <a:t>- Gina </a:t>
            </a:r>
            <a:r>
              <a:rPr lang="en-US" sz="1600" dirty="0" err="1"/>
              <a:t>Abudi</a:t>
            </a:r>
            <a:r>
              <a:rPr lang="en-US" sz="1600" dirty="0"/>
              <a:t> - J. Ross Publishing, 2017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ISE Strategic Management - Frank </a:t>
            </a:r>
            <a:r>
              <a:rPr lang="en-US" dirty="0" err="1"/>
              <a:t>Rothaermel</a:t>
            </a:r>
            <a:r>
              <a:rPr lang="en-US" dirty="0"/>
              <a:t> </a:t>
            </a:r>
            <a:r>
              <a:rPr lang="en-US" sz="1600" dirty="0"/>
              <a:t>- McGraw-Hill </a:t>
            </a:r>
            <a:r>
              <a:rPr lang="en-US" sz="1600" dirty="0" err="1"/>
              <a:t>Interamericana</a:t>
            </a:r>
            <a:r>
              <a:rPr lang="en-US" sz="1600" dirty="0"/>
              <a:t> de </a:t>
            </a:r>
            <a:r>
              <a:rPr lang="en-US" sz="1600" dirty="0" err="1"/>
              <a:t>España</a:t>
            </a:r>
            <a:r>
              <a:rPr lang="en-US" sz="1600" dirty="0"/>
              <a:t> S.L.; 2020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PMBOK® Guide) – Seventh Edition and The Standard for Project Management </a:t>
            </a:r>
            <a:r>
              <a:rPr lang="en-US" sz="1600" dirty="0"/>
              <a:t>– Project Management Institute, 2021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Project Management: A Strategic Managerial Approach </a:t>
            </a:r>
            <a:r>
              <a:rPr lang="en-US" sz="1600" dirty="0"/>
              <a:t>- Jack R. Meredith - Wiley; 10th edition, 2017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Strategic Management -  Frank </a:t>
            </a:r>
            <a:r>
              <a:rPr lang="en-US" dirty="0" err="1"/>
              <a:t>Rothaermel</a:t>
            </a:r>
            <a:r>
              <a:rPr lang="en-US" dirty="0"/>
              <a:t> </a:t>
            </a:r>
            <a:r>
              <a:rPr lang="en-US" sz="1600" dirty="0"/>
              <a:t>- McGraw Hill; 2016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Strategic Management -  Fred David </a:t>
            </a:r>
            <a:r>
              <a:rPr lang="en-US" sz="1600" dirty="0"/>
              <a:t>- Pearson; 17th edition, 2019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Strategic Management - </a:t>
            </a:r>
            <a:r>
              <a:rPr lang="ru-RU" dirty="0"/>
              <a:t>А</a:t>
            </a:r>
            <a:r>
              <a:rPr lang="en-US" dirty="0"/>
              <a:t>. </a:t>
            </a:r>
            <a:r>
              <a:rPr lang="ru-RU" dirty="0"/>
              <a:t>Петров</a:t>
            </a:r>
            <a:r>
              <a:rPr lang="en-US" dirty="0"/>
              <a:t> </a:t>
            </a:r>
            <a:r>
              <a:rPr lang="en-US" sz="1600" dirty="0"/>
              <a:t>- </a:t>
            </a:r>
            <a:r>
              <a:rPr lang="en-US" sz="1600" dirty="0" err="1"/>
              <a:t>Piter</a:t>
            </a:r>
            <a:r>
              <a:rPr lang="en-US" sz="1600" dirty="0"/>
              <a:t>, 2018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Strategic Management: Theory &amp; Cases </a:t>
            </a:r>
            <a:r>
              <a:rPr lang="en-US" sz="1600" dirty="0"/>
              <a:t>-  Charles W. L. Hill -  Cengage Learning; 2019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Strategic Project Management Made Simple: Solution Tools for Leaders and Teams </a:t>
            </a:r>
            <a:r>
              <a:rPr lang="en-US" sz="1600" dirty="0"/>
              <a:t>- Terry Schmidt - Wiley; Second edition, 2021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ru-RU" dirty="0"/>
              <a:t>Стратегический менеджмент – Александрова А.В. </a:t>
            </a:r>
            <a:r>
              <a:rPr lang="ru-RU" sz="1600" dirty="0"/>
              <a:t>- Инакф-М, 2018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/>
              <a:t>Стратегический менеджмент – </a:t>
            </a:r>
            <a:r>
              <a:rPr lang="ru-RU" dirty="0" err="1"/>
              <a:t>Ансофф</a:t>
            </a:r>
            <a:r>
              <a:rPr lang="ru-RU" dirty="0"/>
              <a:t> И. </a:t>
            </a:r>
            <a:r>
              <a:rPr lang="ru-RU" sz="1600" dirty="0"/>
              <a:t>- Классическое издание - пер. с англ. О. </a:t>
            </a:r>
            <a:r>
              <a:rPr lang="ru-RU" sz="1600" dirty="0" err="1"/>
              <a:t>Литун</a:t>
            </a:r>
            <a:r>
              <a:rPr lang="ru-RU" sz="1600" dirty="0"/>
              <a:t>; - СПб.: Питер, 2009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/>
              <a:t>Стратегический менеджмент</a:t>
            </a:r>
            <a:r>
              <a:rPr lang="en-US" dirty="0"/>
              <a:t> </a:t>
            </a:r>
            <a:r>
              <a:rPr lang="en-US" sz="1600" dirty="0"/>
              <a:t>– </a:t>
            </a:r>
            <a:r>
              <a:rPr lang="ru-RU" sz="1600" dirty="0" err="1"/>
              <a:t>Лапыгин</a:t>
            </a:r>
            <a:r>
              <a:rPr lang="en-US" sz="1600" dirty="0"/>
              <a:t> </a:t>
            </a:r>
            <a:r>
              <a:rPr lang="ru-RU" sz="1600" dirty="0"/>
              <a:t>Ю.Н.</a:t>
            </a:r>
            <a:r>
              <a:rPr lang="en-US" sz="1600" dirty="0"/>
              <a:t> </a:t>
            </a:r>
            <a:r>
              <a:rPr lang="en-US" sz="1400" dirty="0"/>
              <a:t>– </a:t>
            </a:r>
            <a:r>
              <a:rPr lang="ru-RU" sz="1400" dirty="0"/>
              <a:t>Инфра</a:t>
            </a:r>
            <a:r>
              <a:rPr lang="en-US" sz="1400" dirty="0"/>
              <a:t>-M, 2017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736471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2" grpId="0"/>
      <p:bldP spid="15" grpId="0"/>
      <p:bldP spid="1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4600" y="1905000"/>
            <a:ext cx="3759106" cy="930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ru-RU" sz="6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Спасибо</a:t>
            </a:r>
            <a:r>
              <a:rPr lang="en-US" sz="6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!</a:t>
            </a:r>
            <a:endParaRPr lang="en-US" sz="6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56066" y="3471764"/>
            <a:ext cx="3298467" cy="1387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lang="ru-RU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 smtClean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 smtClean="0">
                <a:latin typeface="Raleway" charset="0"/>
                <a:ea typeface="Raleway" charset="0"/>
                <a:cs typeface="Raleway" charset="0"/>
              </a:rPr>
              <a:t>bakhrom2001@gmail.com</a:t>
            </a: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/>
            <a:r>
              <a:rPr lang="en-US" sz="1750" dirty="0" smtClean="0">
                <a:latin typeface="Raleway" charset="0"/>
                <a:ea typeface="Raleway" charset="0"/>
                <a:cs typeface="Raleway" charset="0"/>
              </a:rPr>
              <a:t>bkholbaev@missouristate.edu</a:t>
            </a:r>
            <a:endParaRPr lang="en-US" sz="1750" dirty="0">
              <a:latin typeface="Raleway" charset="0"/>
              <a:ea typeface="Raleway" charset="0"/>
              <a:cs typeface="Raleway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24223" y="2727807"/>
            <a:ext cx="1784463" cy="5155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750" b="1" dirty="0" smtClean="0">
                <a:latin typeface="Montserrat" charset="0"/>
                <a:ea typeface="Montserrat" charset="0"/>
                <a:cs typeface="Montserrat" charset="0"/>
              </a:rPr>
              <a:t>Вопросы</a:t>
            </a:r>
            <a:r>
              <a:rPr lang="en-US" sz="2750" b="1" dirty="0" smtClean="0">
                <a:latin typeface="Montserrat" charset="0"/>
                <a:ea typeface="Montserrat" charset="0"/>
                <a:cs typeface="Montserrat" charset="0"/>
              </a:rPr>
              <a:t>?</a:t>
            </a:r>
            <a:endParaRPr lang="en-US" sz="2750" b="1" dirty="0">
              <a:latin typeface="Montserrat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10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zb">
  <a:themeElements>
    <a:clrScheme name="Другая 1">
      <a:dk1>
        <a:srgbClr val="0B375B"/>
      </a:dk1>
      <a:lt1>
        <a:srgbClr val="FFFFFF"/>
      </a:lt1>
      <a:dk2>
        <a:srgbClr val="0B375B"/>
      </a:dk2>
      <a:lt2>
        <a:srgbClr val="FFFFFF"/>
      </a:lt2>
      <a:accent1>
        <a:srgbClr val="0B375B"/>
      </a:accent1>
      <a:accent2>
        <a:srgbClr val="7F7F7F"/>
      </a:accent2>
      <a:accent3>
        <a:srgbClr val="A5A5A5"/>
      </a:accent3>
      <a:accent4>
        <a:srgbClr val="0B375B"/>
      </a:accent4>
      <a:accent5>
        <a:srgbClr val="0B375B"/>
      </a:accent5>
      <a:accent6>
        <a:srgbClr val="0B375B"/>
      </a:accent6>
      <a:hlink>
        <a:srgbClr val="0B375B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zb" id="{BEDF1C50-4F90-421A-A218-6645E3273497}" vid="{7FFCA1A5-BA4B-4E0B-9E42-5D2531049E60}"/>
    </a:ext>
  </a:extLst>
</a:theme>
</file>

<file path=ppt/theme/theme2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uzb 4;3</Template>
  <TotalTime>585</TotalTime>
  <Words>1600</Words>
  <Application>Microsoft Office PowerPoint</Application>
  <PresentationFormat>Экран (4:3)</PresentationFormat>
  <Paragraphs>467</Paragraphs>
  <Slides>42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42</vt:i4>
      </vt:variant>
    </vt:vector>
  </HeadingPairs>
  <TitlesOfParts>
    <vt:vector size="51" baseType="lpstr">
      <vt:lpstr>Arial</vt:lpstr>
      <vt:lpstr>Calibri</vt:lpstr>
      <vt:lpstr>Calibri Light</vt:lpstr>
      <vt:lpstr>Century Gothic</vt:lpstr>
      <vt:lpstr>Montserrat</vt:lpstr>
      <vt:lpstr>Raleway</vt:lpstr>
      <vt:lpstr>Times New Roman</vt:lpstr>
      <vt:lpstr>uzb</vt:lpstr>
      <vt:lpstr>4_Тема Office</vt:lpstr>
      <vt:lpstr>Как создаётся стратегия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Kochnev</dc:creator>
  <cp:lastModifiedBy>owner</cp:lastModifiedBy>
  <cp:revision>55</cp:revision>
  <dcterms:created xsi:type="dcterms:W3CDTF">2020-09-20T11:10:48Z</dcterms:created>
  <dcterms:modified xsi:type="dcterms:W3CDTF">2022-02-08T14:42:56Z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2016-03-18T00:00:00Z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2020-09-20T00:00:00Z</vt:filetime>
  </property>
</Properties>
</file>