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08" r:id="rId3"/>
  </p:sldMasterIdLst>
  <p:notesMasterIdLst>
    <p:notesMasterId r:id="rId36"/>
  </p:notesMasterIdLst>
  <p:sldIdLst>
    <p:sldId id="369" r:id="rId4"/>
    <p:sldId id="286" r:id="rId5"/>
    <p:sldId id="371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81" r:id="rId16"/>
    <p:sldId id="382" r:id="rId17"/>
    <p:sldId id="383" r:id="rId18"/>
    <p:sldId id="384" r:id="rId19"/>
    <p:sldId id="385" r:id="rId20"/>
    <p:sldId id="386" r:id="rId21"/>
    <p:sldId id="387" r:id="rId22"/>
    <p:sldId id="388" r:id="rId23"/>
    <p:sldId id="389" r:id="rId24"/>
    <p:sldId id="390" r:id="rId25"/>
    <p:sldId id="393" r:id="rId26"/>
    <p:sldId id="392" r:id="rId27"/>
    <p:sldId id="394" r:id="rId28"/>
    <p:sldId id="395" r:id="rId29"/>
    <p:sldId id="396" r:id="rId30"/>
    <p:sldId id="397" r:id="rId31"/>
    <p:sldId id="398" r:id="rId32"/>
    <p:sldId id="401" r:id="rId33"/>
    <p:sldId id="402" r:id="rId34"/>
    <p:sldId id="399" r:id="rId35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B37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1278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96145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31072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121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4408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60243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5121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9279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1825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1624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98371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94336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89670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3496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2200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5430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35073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15214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12433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63855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64662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244214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312143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98893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37447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7229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02495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0374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8068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22544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5229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7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126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16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064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6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17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015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08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467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02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622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444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963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892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757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117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393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52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7436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602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18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266913" y="2655800"/>
            <a:ext cx="7743200" cy="15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 sz="7733" b="1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9783375" y="6173432"/>
            <a:ext cx="128400" cy="1280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" name="Google Shape;12;p2"/>
          <p:cNvSpPr/>
          <p:nvPr/>
        </p:nvSpPr>
        <p:spPr>
          <a:xfrm>
            <a:off x="10386991" y="5576535"/>
            <a:ext cx="128400" cy="1280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" name="Google Shape;13;p2"/>
          <p:cNvSpPr/>
          <p:nvPr/>
        </p:nvSpPr>
        <p:spPr>
          <a:xfrm>
            <a:off x="11857671" y="4444464"/>
            <a:ext cx="76800" cy="768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" name="Google Shape;14;p2"/>
          <p:cNvSpPr/>
          <p:nvPr/>
        </p:nvSpPr>
        <p:spPr>
          <a:xfrm>
            <a:off x="11695069" y="6565033"/>
            <a:ext cx="128400" cy="1280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2"/>
          <p:cNvSpPr/>
          <p:nvPr/>
        </p:nvSpPr>
        <p:spPr>
          <a:xfrm>
            <a:off x="3181688" y="677512"/>
            <a:ext cx="128400" cy="1280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" name="Google Shape;16;p2"/>
          <p:cNvSpPr/>
          <p:nvPr/>
        </p:nvSpPr>
        <p:spPr>
          <a:xfrm>
            <a:off x="639280" y="3605307"/>
            <a:ext cx="128400" cy="1280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" name="Google Shape;17;p2"/>
          <p:cNvSpPr/>
          <p:nvPr/>
        </p:nvSpPr>
        <p:spPr>
          <a:xfrm>
            <a:off x="348720" y="857463"/>
            <a:ext cx="128400" cy="1280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Google Shape;18;p2"/>
          <p:cNvSpPr/>
          <p:nvPr/>
        </p:nvSpPr>
        <p:spPr>
          <a:xfrm>
            <a:off x="676313" y="1441151"/>
            <a:ext cx="256800" cy="256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" name="Google Shape;19;p2"/>
          <p:cNvSpPr/>
          <p:nvPr/>
        </p:nvSpPr>
        <p:spPr>
          <a:xfrm>
            <a:off x="11085359" y="4833763"/>
            <a:ext cx="192400" cy="1920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2"/>
          <p:cNvSpPr/>
          <p:nvPr/>
        </p:nvSpPr>
        <p:spPr>
          <a:xfrm>
            <a:off x="11843811" y="5582348"/>
            <a:ext cx="192400" cy="1920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" name="Google Shape;21;p2"/>
          <p:cNvSpPr/>
          <p:nvPr/>
        </p:nvSpPr>
        <p:spPr>
          <a:xfrm>
            <a:off x="211084" y="2128745"/>
            <a:ext cx="76800" cy="768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" name="Google Shape;22;p2"/>
          <p:cNvSpPr/>
          <p:nvPr/>
        </p:nvSpPr>
        <p:spPr>
          <a:xfrm>
            <a:off x="1861977" y="301904"/>
            <a:ext cx="256800" cy="256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" name="Google Shape;23;p2"/>
          <p:cNvSpPr/>
          <p:nvPr/>
        </p:nvSpPr>
        <p:spPr>
          <a:xfrm>
            <a:off x="823323" y="2667459"/>
            <a:ext cx="76800" cy="768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2"/>
          <p:cNvSpPr/>
          <p:nvPr/>
        </p:nvSpPr>
        <p:spPr>
          <a:xfrm>
            <a:off x="4567031" y="517173"/>
            <a:ext cx="76800" cy="76800"/>
          </a:xfrm>
          <a:prstGeom prst="ellipse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2"/>
          <p:cNvSpPr/>
          <p:nvPr/>
        </p:nvSpPr>
        <p:spPr>
          <a:xfrm>
            <a:off x="10685372" y="6090061"/>
            <a:ext cx="256800" cy="256400"/>
          </a:xfrm>
          <a:prstGeom prst="ellipse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5364604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>
            <a:spLocks noGrp="1"/>
          </p:cNvSpPr>
          <p:nvPr>
            <p:ph type="ctrTitle"/>
          </p:nvPr>
        </p:nvSpPr>
        <p:spPr>
          <a:xfrm>
            <a:off x="2061367" y="2339725"/>
            <a:ext cx="77768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1pPr>
            <a:lvl2pPr lvl="1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2pPr>
            <a:lvl3pPr lvl="2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3pPr>
            <a:lvl4pPr lvl="3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4pPr>
            <a:lvl5pPr lvl="4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5pPr>
            <a:lvl6pPr lvl="5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6pPr>
            <a:lvl7pPr lvl="6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7pPr>
            <a:lvl8pPr lvl="7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8pPr>
            <a:lvl9pPr lvl="8" rtl="0">
              <a:spcBef>
                <a:spcPts val="0"/>
              </a:spcBef>
              <a:spcAft>
                <a:spcPts val="0"/>
              </a:spcAft>
              <a:buSzPts val="4400"/>
              <a:buNone/>
              <a:defRPr sz="5867" b="1"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subTitle" idx="1"/>
          </p:nvPr>
        </p:nvSpPr>
        <p:spPr>
          <a:xfrm>
            <a:off x="2061367" y="4015348"/>
            <a:ext cx="77768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4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2736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4"/>
          <p:cNvPicPr preferRelativeResize="0"/>
          <p:nvPr/>
        </p:nvPicPr>
        <p:blipFill rotWithShape="1">
          <a:blip r:embed="rId2">
            <a:alphaModFix/>
          </a:blip>
          <a:srcRect l="19" r="19"/>
          <a:stretch/>
        </p:blipFill>
        <p:spPr>
          <a:xfrm rot="10800000" flipH="1">
            <a:off x="7936" y="0"/>
            <a:ext cx="1218746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"/>
          <p:cNvSpPr txBox="1">
            <a:spLocks noGrp="1"/>
          </p:cNvSpPr>
          <p:nvPr>
            <p:ph type="body" idx="1"/>
          </p:nvPr>
        </p:nvSpPr>
        <p:spPr>
          <a:xfrm>
            <a:off x="1620400" y="2298200"/>
            <a:ext cx="8951200" cy="10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609585" algn="ctr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600"/>
              <a:buChar char="◎"/>
              <a:defRPr sz="4800" i="1"/>
            </a:lvl1pPr>
            <a:lvl2pPr marL="1219170" lvl="1" indent="-60958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○"/>
              <a:defRPr sz="4800" i="1"/>
            </a:lvl2pPr>
            <a:lvl3pPr marL="1828754" lvl="2" indent="-60958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◉"/>
              <a:defRPr sz="4800" i="1"/>
            </a:lvl3pPr>
            <a:lvl4pPr marL="2438339" lvl="3" indent="-609585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4800" i="1"/>
            </a:lvl4pPr>
            <a:lvl5pPr marL="3047924" lvl="4" indent="-609585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4800" i="1"/>
            </a:lvl5pPr>
            <a:lvl6pPr marL="3657509" lvl="5" indent="-609585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4800" i="1"/>
            </a:lvl6pPr>
            <a:lvl7pPr marL="4267093" lvl="6" indent="-609585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4800" i="1"/>
            </a:lvl7pPr>
            <a:lvl8pPr marL="4876678" lvl="7" indent="-609585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4800" i="1"/>
            </a:lvl8pPr>
            <a:lvl9pPr marL="5486263" lvl="8" indent="-60958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4800" i="1"/>
            </a:lvl9pPr>
          </a:lstStyle>
          <a:p>
            <a:endParaRPr/>
          </a:p>
        </p:txBody>
      </p:sp>
      <p:grpSp>
        <p:nvGrpSpPr>
          <p:cNvPr id="32" name="Google Shape;32;p4"/>
          <p:cNvGrpSpPr/>
          <p:nvPr/>
        </p:nvGrpSpPr>
        <p:grpSpPr>
          <a:xfrm>
            <a:off x="5119529" y="1043892"/>
            <a:ext cx="1952764" cy="1123609"/>
            <a:chOff x="3593400" y="1729675"/>
            <a:chExt cx="1957200" cy="1123610"/>
          </a:xfrm>
        </p:grpSpPr>
        <p:sp>
          <p:nvSpPr>
            <p:cNvPr id="33" name="Google Shape;33;p4"/>
            <p:cNvSpPr txBox="1"/>
            <p:nvPr/>
          </p:nvSpPr>
          <p:spPr>
            <a:xfrm>
              <a:off x="3593400" y="1729675"/>
              <a:ext cx="1957200" cy="8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0" b="1">
                  <a:solidFill>
                    <a:schemeClr val="accent1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“</a:t>
              </a:r>
              <a:endParaRPr sz="8000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endParaRPr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4025400" y="1760085"/>
              <a:ext cx="1093200" cy="1093200"/>
            </a:xfrm>
            <a:prstGeom prst="ellipse">
              <a:avLst/>
            </a:prstGeom>
            <a:noFill/>
            <a:ln w="9525" cap="flat" cmpd="sng">
              <a:solidFill>
                <a:srgbClr val="CFD8DC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" name="Google Shape;35;p4"/>
            <p:cNvSpPr/>
            <p:nvPr/>
          </p:nvSpPr>
          <p:spPr>
            <a:xfrm>
              <a:off x="4190700" y="1925385"/>
              <a:ext cx="762600" cy="762600"/>
            </a:xfrm>
            <a:prstGeom prst="ellipse">
              <a:avLst/>
            </a:prstGeom>
            <a:noFill/>
            <a:ln w="19050" cap="flat" cmpd="sng">
              <a:solidFill>
                <a:srgbClr val="CFD8D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cxnSp>
        <p:nvCxnSpPr>
          <p:cNvPr id="36" name="Google Shape;36;p4"/>
          <p:cNvCxnSpPr>
            <a:endCxn id="34" idx="1"/>
          </p:cNvCxnSpPr>
          <p:nvPr/>
        </p:nvCxnSpPr>
        <p:spPr>
          <a:xfrm>
            <a:off x="5000681" y="520396"/>
            <a:ext cx="709600" cy="714000"/>
          </a:xfrm>
          <a:prstGeom prst="straightConnector1">
            <a:avLst/>
          </a:prstGeom>
          <a:noFill/>
          <a:ln w="9525" cap="flat" cmpd="sng">
            <a:solidFill>
              <a:srgbClr val="CFD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" name="Google Shape;37;p4"/>
          <p:cNvCxnSpPr/>
          <p:nvPr/>
        </p:nvCxnSpPr>
        <p:spPr>
          <a:xfrm rot="10800000">
            <a:off x="5817203" y="581500"/>
            <a:ext cx="278800" cy="492800"/>
          </a:xfrm>
          <a:prstGeom prst="straightConnector1">
            <a:avLst/>
          </a:prstGeom>
          <a:noFill/>
          <a:ln w="9525" cap="flat" cmpd="sng">
            <a:solidFill>
              <a:srgbClr val="CFD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" name="Google Shape;38;p4"/>
          <p:cNvCxnSpPr/>
          <p:nvPr/>
        </p:nvCxnSpPr>
        <p:spPr>
          <a:xfrm rot="10800000" flipH="1">
            <a:off x="6272680" y="469240"/>
            <a:ext cx="462800" cy="632800"/>
          </a:xfrm>
          <a:prstGeom prst="straightConnector1">
            <a:avLst/>
          </a:prstGeom>
          <a:noFill/>
          <a:ln w="9525" cap="flat" cmpd="sng">
            <a:solidFill>
              <a:srgbClr val="CFD8D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" name="Google Shape;39;p4"/>
          <p:cNvSpPr txBox="1">
            <a:spLocks noGrp="1"/>
          </p:cNvSpPr>
          <p:nvPr>
            <p:ph type="sldNum" idx="12"/>
          </p:nvPr>
        </p:nvSpPr>
        <p:spPr>
          <a:xfrm>
            <a:off x="-116" y="6333125"/>
            <a:ext cx="121920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702058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1048200" y="410827"/>
            <a:ext cx="10095600" cy="9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1"/>
          </p:nvPr>
        </p:nvSpPr>
        <p:spPr>
          <a:xfrm>
            <a:off x="1048200" y="1682267"/>
            <a:ext cx="10095600" cy="4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◎"/>
              <a:defRPr sz="3200"/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SzPts val="2400"/>
              <a:buChar char="◉"/>
              <a:defRPr/>
            </a:lvl3pPr>
            <a:lvl4pPr marL="2438339" lvl="3" indent="-507987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3200"/>
            </a:lvl4pPr>
            <a:lvl5pPr marL="3047924" lvl="4" indent="-507987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3200"/>
            </a:lvl5pPr>
            <a:lvl6pPr marL="3657509" lvl="5" indent="-507987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3200"/>
            </a:lvl6pPr>
            <a:lvl7pPr marL="4267093" lvl="6" indent="-507987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3200"/>
            </a:lvl7pPr>
            <a:lvl8pPr marL="4876678" lvl="7" indent="-507987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3200"/>
            </a:lvl8pPr>
            <a:lvl9pPr marL="5486263" lvl="8" indent="-507987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3200"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8857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1048200" y="410827"/>
            <a:ext cx="10095600" cy="9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body" idx="1"/>
          </p:nvPr>
        </p:nvSpPr>
        <p:spPr>
          <a:xfrm>
            <a:off x="1048183" y="1600200"/>
            <a:ext cx="49004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◎"/>
              <a:defRPr sz="2667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◉"/>
              <a:defRPr sz="2667"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2"/>
          </p:nvPr>
        </p:nvSpPr>
        <p:spPr>
          <a:xfrm>
            <a:off x="6243545" y="1600200"/>
            <a:ext cx="49004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◎"/>
              <a:defRPr sz="2667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◉"/>
              <a:defRPr sz="2667"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382562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1048200" y="410827"/>
            <a:ext cx="10095600" cy="9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body" idx="1"/>
          </p:nvPr>
        </p:nvSpPr>
        <p:spPr>
          <a:xfrm>
            <a:off x="1048200" y="1600200"/>
            <a:ext cx="32264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◎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2"/>
          </p:nvPr>
        </p:nvSpPr>
        <p:spPr>
          <a:xfrm>
            <a:off x="4439989" y="1600200"/>
            <a:ext cx="32264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◎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3"/>
          </p:nvPr>
        </p:nvSpPr>
        <p:spPr>
          <a:xfrm>
            <a:off x="7831779" y="1600200"/>
            <a:ext cx="3226400" cy="49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◎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75737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 txBox="1">
            <a:spLocks noGrp="1"/>
          </p:cNvSpPr>
          <p:nvPr>
            <p:ph type="title"/>
          </p:nvPr>
        </p:nvSpPr>
        <p:spPr>
          <a:xfrm>
            <a:off x="1048200" y="410827"/>
            <a:ext cx="10095600" cy="9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509019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body" idx="1"/>
          </p:nvPr>
        </p:nvSpPr>
        <p:spPr>
          <a:xfrm>
            <a:off x="609600" y="5407124"/>
            <a:ext cx="10972800" cy="49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04792" algn="ctr">
              <a:spcBef>
                <a:spcPts val="480"/>
              </a:spcBef>
              <a:spcAft>
                <a:spcPts val="0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-123" y="6333125"/>
            <a:ext cx="121920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207184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765892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mplete pattern">
  <p:cSld name="Blank complete patter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/>
          <p:nvPr/>
        </p:nvSpPr>
        <p:spPr>
          <a:xfrm>
            <a:off x="-35400" y="-19800"/>
            <a:ext cx="12262800" cy="6897600"/>
          </a:xfrm>
          <a:prstGeom prst="rect">
            <a:avLst/>
          </a:prstGeom>
          <a:solidFill>
            <a:srgbClr val="CFD8DC">
              <a:alpha val="4923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11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97277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78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84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48200" y="410827"/>
            <a:ext cx="10095600" cy="9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Roboto Slab"/>
              <a:buNone/>
              <a:defRPr sz="20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48200" y="1682267"/>
            <a:ext cx="10095600" cy="47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3000"/>
              <a:buFont typeface="Source Sans Pro"/>
              <a:buChar char="◎"/>
              <a:defRPr sz="30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Source Sans Pro"/>
              <a:buChar char="◉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urce Sans Pro"/>
              <a:buChar char="●"/>
              <a:defRPr sz="18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urce Sans Pro"/>
              <a:buChar char="○"/>
              <a:defRPr sz="18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urce Sans Pro"/>
              <a:buChar char="■"/>
              <a:defRPr sz="18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urce Sans Pro"/>
              <a:buChar char="●"/>
              <a:defRPr sz="18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urce Sans Pro"/>
              <a:buChar char="○"/>
              <a:defRPr sz="18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urce Sans Pro"/>
              <a:buChar char="■"/>
              <a:defRPr sz="18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lvl="1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lvl="2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lvl="3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lvl="4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lvl="5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lvl="6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lvl="7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lvl="8" algn="r">
              <a:buNone/>
              <a:defRPr sz="1733" b="1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  <p:extLst>
      <p:ext uri="{BB962C8B-B14F-4D97-AF65-F5344CB8AC3E}">
        <p14:creationId xmlns:p14="http://schemas.microsoft.com/office/powerpoint/2010/main" val="165550176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1872867" y="4571983"/>
            <a:ext cx="8494005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Стратегия определения задачи проекта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751682" y="5094764"/>
            <a:ext cx="8736376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846811" y="5445763"/>
            <a:ext cx="654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Стратегия управления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проектами</a:t>
            </a:r>
            <a:endParaRPr kumimoji="0" lang="uz-Cyrl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Презентация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uz-Cyrl-U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– 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06ХБА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99" y="302092"/>
            <a:ext cx="4565261" cy="437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8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AA563072-7B90-4619-B3C4-D60981E102F0}"/>
              </a:ext>
            </a:extLst>
          </p:cNvPr>
          <p:cNvSpPr/>
          <p:nvPr/>
        </p:nvSpPr>
        <p:spPr>
          <a:xfrm>
            <a:off x="234892" y="5778879"/>
            <a:ext cx="872455" cy="8519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10866474" y="4171203"/>
            <a:ext cx="276944" cy="3476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-1" y="5298345"/>
            <a:ext cx="117918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УСПЕХ</a:t>
            </a:r>
            <a:r>
              <a:rPr lang="ru-RU" sz="2800" dirty="0" smtClean="0"/>
              <a:t>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</a:t>
            </a:r>
            <a:r>
              <a:rPr lang="ru-RU" sz="2800" dirty="0"/>
              <a:t>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ПРОВАЛ</a:t>
            </a:r>
            <a:r>
              <a:rPr lang="ru-RU" sz="2800" dirty="0"/>
              <a:t> </a:t>
            </a:r>
          </a:p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каждого проекта зависит от того, насколько он отвечает поставленным </a:t>
            </a:r>
          </a:p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ЦЕЛЯМ и ЗАДАЧАМ</a:t>
            </a:r>
            <a:r>
              <a:rPr lang="ru-RU" sz="2800" dirty="0"/>
              <a:t>. </a:t>
            </a:r>
          </a:p>
        </p:txBody>
      </p:sp>
      <p:pic>
        <p:nvPicPr>
          <p:cNvPr id="1026" name="Picture 2" descr="Success? Or Failur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20662" cy="52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83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30" y="418644"/>
            <a:ext cx="8372924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Что </a:t>
            </a:r>
            <a:r>
              <a:rPr lang="ru-RU" sz="4400" dirty="0"/>
              <a:t>такое проектное задание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30" y="1454227"/>
            <a:ext cx="8372924" cy="521097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100" indent="0" algn="just"/>
            <a:r>
              <a:rPr lang="ru-RU" sz="2400" dirty="0"/>
              <a:t>Проектное задание — это документально оформленное соглашение между заказчиками и исполнителями проекта, в котором оговариваются</a:t>
            </a:r>
            <a:r>
              <a:rPr lang="ru-RU" sz="2400" dirty="0" smtClean="0"/>
              <a:t>:</a:t>
            </a:r>
            <a:endParaRPr lang="en-US" sz="2400" dirty="0" smtClean="0"/>
          </a:p>
          <a:p>
            <a:pPr marL="38100" indent="0" algn="just"/>
            <a:endParaRPr lang="ru-RU" sz="2400" dirty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r>
              <a:rPr lang="ru-RU" sz="2400" dirty="0"/>
              <a:t>цели и </a:t>
            </a:r>
            <a:r>
              <a:rPr lang="ru-RU" sz="2400" dirty="0" smtClean="0"/>
              <a:t>задачи </a:t>
            </a:r>
            <a:endParaRPr lang="en-US" sz="2400" dirty="0" smtClean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r>
              <a:rPr lang="ru-RU" sz="2400" dirty="0"/>
              <a:t>условия и сроки</a:t>
            </a:r>
            <a:r>
              <a:rPr lang="en-US" sz="2400" dirty="0"/>
              <a:t> </a:t>
            </a:r>
            <a:endParaRPr lang="en-US" sz="2400" dirty="0" smtClean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endParaRPr lang="en-US" sz="2400" dirty="0"/>
          </a:p>
          <a:p>
            <a:pPr marL="363538" indent="-363538" algn="just"/>
            <a:r>
              <a:rPr lang="ru-RU" sz="2400" dirty="0"/>
              <a:t>выполнения работ по проекту.</a:t>
            </a:r>
            <a:endParaRPr sz="2400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3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4" descr="task - Open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r="9745"/>
          <a:stretch/>
        </p:blipFill>
        <p:spPr bwMode="auto">
          <a:xfrm>
            <a:off x="9261513" y="1057619"/>
            <a:ext cx="2930487" cy="43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455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30" y="418644"/>
            <a:ext cx="8372924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30" y="1410159"/>
            <a:ext cx="837292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/>
              <a:t>Проектное задание разрабатывается до начала фактических работ по проекту</a:t>
            </a:r>
            <a:r>
              <a:rPr lang="ru-RU" sz="2400" dirty="0" smtClean="0"/>
              <a:t>.</a:t>
            </a:r>
            <a:endParaRPr lang="en-US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В организации может использоваться ряд документов, содержащих положения, аналогичные тем, что имеются в проектном задании. </a:t>
            </a:r>
            <a:endParaRPr lang="en-US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Пользуясь ими при подготовке плана проекта, следует отличать их от проектного задания.</a:t>
            </a:r>
          </a:p>
          <a:p>
            <a:pPr marL="363538" indent="-363538" algn="just"/>
            <a:endParaRPr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4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4" descr="task - Open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r="9745"/>
          <a:stretch/>
        </p:blipFill>
        <p:spPr bwMode="auto">
          <a:xfrm>
            <a:off x="9261513" y="1057619"/>
            <a:ext cx="2930487" cy="43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342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30" y="418644"/>
            <a:ext cx="8372924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Не надо путать!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30" y="1410159"/>
            <a:ext cx="837292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100" indent="0" algn="just"/>
            <a:r>
              <a:rPr lang="ru-RU" sz="2400" b="1" dirty="0"/>
              <a:t>Существуют документы, похожие на проектное задание, но не являющиеся </a:t>
            </a:r>
            <a:r>
              <a:rPr lang="ru-RU" sz="2400" b="1" dirty="0" smtClean="0"/>
              <a:t>таковыми:</a:t>
            </a:r>
          </a:p>
          <a:p>
            <a:pPr marL="38100" indent="0" algn="just"/>
            <a:endParaRPr lang="ru-RU" sz="24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400" b="1" dirty="0"/>
              <a:t>Доклад о рыночном спросе. </a:t>
            </a:r>
            <a:endParaRPr lang="ru-RU" sz="2400" b="1" dirty="0" smtClean="0"/>
          </a:p>
          <a:p>
            <a:pPr marL="38100" indent="0" algn="just"/>
            <a:r>
              <a:rPr lang="ru-RU" sz="2400" dirty="0" smtClean="0"/>
              <a:t>Содержит </a:t>
            </a:r>
            <a:r>
              <a:rPr lang="ru-RU" sz="2400" dirty="0"/>
              <a:t>официальный запрос на возможность разработки или модификации определенного продукта. Обычно он подготавливается отделом сбыта и маркетинга и может инициировать разработку проекта</a:t>
            </a:r>
            <a:r>
              <a:rPr lang="ru-RU" sz="2400" dirty="0" smtClean="0"/>
              <a:t>.</a:t>
            </a:r>
          </a:p>
          <a:p>
            <a:pPr marL="381000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400" b="1" dirty="0"/>
              <a:t>Доклад о коммерческой целесообразности.</a:t>
            </a:r>
            <a:r>
              <a:rPr lang="ru-RU" sz="2400" dirty="0"/>
              <a:t> </a:t>
            </a:r>
            <a:endParaRPr lang="ru-RU" sz="2400" dirty="0" smtClean="0"/>
          </a:p>
          <a:p>
            <a:pPr marL="38100" indent="0" algn="just"/>
            <a:r>
              <a:rPr lang="ru-RU" sz="2400" dirty="0" smtClean="0"/>
              <a:t>Обоснование </a:t>
            </a:r>
            <a:r>
              <a:rPr lang="ru-RU" sz="2400" dirty="0"/>
              <a:t>коммерческой целесообразности </a:t>
            </a:r>
            <a:r>
              <a:rPr lang="ru-RU" sz="2400" dirty="0" err="1" smtClean="0"/>
              <a:t>произ-водства</a:t>
            </a:r>
            <a:r>
              <a:rPr lang="ru-RU" sz="2400" dirty="0" smtClean="0"/>
              <a:t> </a:t>
            </a:r>
            <a:r>
              <a:rPr lang="ru-RU" sz="2400" dirty="0"/>
              <a:t>изделия, разработки системы, предложения услуг.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5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1" r="2475" b="3149"/>
          <a:stretch/>
        </p:blipFill>
        <p:spPr>
          <a:xfrm>
            <a:off x="9144000" y="639816"/>
            <a:ext cx="3048000" cy="443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955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30" y="418644"/>
            <a:ext cx="8372924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30" y="1410159"/>
            <a:ext cx="837292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ru-RU" sz="2400" b="1" dirty="0"/>
              <a:t>Заказ на проектирование. </a:t>
            </a:r>
            <a:endParaRPr lang="ru-RU" sz="2400" b="1" dirty="0" smtClean="0"/>
          </a:p>
          <a:p>
            <a:pPr marL="38100" indent="0" algn="just"/>
            <a:r>
              <a:rPr lang="ru-RU" sz="2400" dirty="0" smtClean="0"/>
              <a:t>Официальный </a:t>
            </a:r>
            <a:r>
              <a:rPr lang="ru-RU" sz="2400" dirty="0"/>
              <a:t>заказ на выполнение проекта определенным подразделением внутри организации. Он обуславливает потребность и еще не является согласованным договором о выполнении проекта</a:t>
            </a:r>
            <a:r>
              <a:rPr lang="ru-RU" sz="2400" dirty="0" smtClean="0"/>
              <a:t>.</a:t>
            </a:r>
          </a:p>
          <a:p>
            <a:pPr marL="38100" indent="0" algn="just"/>
            <a:endParaRPr lang="ru-RU" sz="24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400" b="1" dirty="0"/>
              <a:t>Приказ о назначении. </a:t>
            </a:r>
          </a:p>
          <a:p>
            <a:pPr marL="38100" indent="0" algn="just"/>
            <a:r>
              <a:rPr lang="ru-RU" sz="2400" dirty="0"/>
              <a:t>Письменное распоряжение высшего руководства, определяющее личность руководителя проекта и его полномочия</a:t>
            </a:r>
            <a:r>
              <a:rPr lang="ru-RU" sz="2400" dirty="0" smtClean="0"/>
              <a:t>.</a:t>
            </a:r>
          </a:p>
          <a:p>
            <a:pPr marL="38100" indent="0" algn="just"/>
            <a:endParaRPr lang="ru-RU" sz="24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400" b="1" dirty="0"/>
              <a:t>Описание проекта. </a:t>
            </a:r>
          </a:p>
          <a:p>
            <a:pPr marL="38100" indent="0" algn="just"/>
            <a:r>
              <a:rPr lang="ru-RU" sz="2400" dirty="0"/>
              <a:t>Краткое изложение информации о проекте, еще называемое аннотацией или резюме проекта.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6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2" r="3428"/>
          <a:stretch/>
        </p:blipFill>
        <p:spPr>
          <a:xfrm>
            <a:off x="9044954" y="991515"/>
            <a:ext cx="3147046" cy="346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29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30" y="418644"/>
            <a:ext cx="8372924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30" y="1410159"/>
            <a:ext cx="837292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ru-RU" sz="2400" b="1" dirty="0"/>
              <a:t>Наряд-заказ. </a:t>
            </a:r>
            <a:endParaRPr lang="ru-RU" sz="2400" b="1" dirty="0" smtClean="0"/>
          </a:p>
          <a:p>
            <a:pPr marL="38100" indent="0" algn="just"/>
            <a:r>
              <a:rPr lang="ru-RU" sz="2400" dirty="0" smtClean="0"/>
              <a:t>Описание </a:t>
            </a:r>
            <a:r>
              <a:rPr lang="ru-RU" sz="2400" dirty="0"/>
              <a:t>работ, которые следует выполнить одному работнику или группе.  Документ нацеливает на решение определенных задач проекта, а не на его общие цели</a:t>
            </a:r>
            <a:r>
              <a:rPr lang="ru-RU" sz="2400" dirty="0" smtClean="0"/>
              <a:t>.</a:t>
            </a:r>
          </a:p>
          <a:p>
            <a:pPr marL="38100" indent="0" algn="just"/>
            <a:endParaRPr lang="ru-RU" sz="2400" dirty="0"/>
          </a:p>
          <a:p>
            <a:pPr marL="481012" indent="-342900" algn="just">
              <a:buFont typeface="Courier New" panose="02070309020205020404" pitchFamily="49" charset="0"/>
              <a:buChar char="o"/>
            </a:pPr>
            <a:r>
              <a:rPr lang="ru-RU" sz="2400" b="1" dirty="0"/>
              <a:t>Договор. </a:t>
            </a:r>
            <a:endParaRPr lang="ru-RU" sz="2400" b="1" dirty="0" smtClean="0"/>
          </a:p>
          <a:p>
            <a:pPr marL="138112" indent="0" algn="just"/>
            <a:r>
              <a:rPr lang="ru-RU" sz="2400" dirty="0" smtClean="0"/>
              <a:t>Юридическое </a:t>
            </a:r>
            <a:r>
              <a:rPr lang="ru-RU" sz="2400" dirty="0"/>
              <a:t>соглашение с подрядчиком на проведение определенных работ. Термин "проектное задание" может фигурировать в данном документе.</a:t>
            </a:r>
            <a:endParaRPr lang="ru-RU" sz="2400" i="1" u="sng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7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2" r="3428"/>
          <a:stretch/>
        </p:blipFill>
        <p:spPr>
          <a:xfrm>
            <a:off x="9044954" y="991515"/>
            <a:ext cx="3147046" cy="346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97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9" y="418644"/>
            <a:ext cx="9441455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Содержание </a:t>
            </a:r>
            <a:r>
              <a:rPr lang="ru-RU" sz="4400" dirty="0"/>
              <a:t>проектного задания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868578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ru-RU" sz="2400" b="1" dirty="0"/>
              <a:t>Проектное задание включает следующую информацию:</a:t>
            </a:r>
          </a:p>
          <a:p>
            <a:pPr marL="0" indent="0"/>
            <a:r>
              <a:rPr lang="ru-RU" sz="2400" dirty="0">
                <a:solidFill>
                  <a:srgbClr val="002060"/>
                </a:solidFill>
              </a:rPr>
              <a:t> 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400" b="1" dirty="0"/>
              <a:t>Назначение.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dirty="0"/>
              <a:t>Основание для разработки проекта, объем предполагаемых работ и общие подходы к реализации.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400" b="1" dirty="0"/>
              <a:t>Цель.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dirty="0"/>
              <a:t>Определяет результаты, которые следует получить.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400" b="1" dirty="0"/>
              <a:t>Ограничения. </a:t>
            </a:r>
            <a:r>
              <a:rPr lang="ru-RU" sz="2400" dirty="0"/>
              <a:t>Технические, временные, финансовые и другие условия, ограничивающие возможность выполнения проекта.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400" b="1" dirty="0"/>
              <a:t>Допущения. </a:t>
            </a:r>
            <a:r>
              <a:rPr lang="ru-RU" sz="2400" dirty="0"/>
              <a:t>Принятые условно как факты предположения, которые учитывались при обдумывании, планировании и выполнении проекта.</a:t>
            </a:r>
            <a:endParaRPr lang="ru-RU" sz="2400" i="1" u="sng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8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4" descr="task - Open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r="9745"/>
          <a:stretch/>
        </p:blipFill>
        <p:spPr bwMode="auto">
          <a:xfrm>
            <a:off x="9261513" y="1057619"/>
            <a:ext cx="2930487" cy="43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550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9" y="418644"/>
            <a:ext cx="9441455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Задание заказчика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/>
              <a:t>Проектное задание — это соглашение, скрепленное взаимными обязательствами. 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Вы и ваша команда берете обязательство получить определенный результат, а заказчик проекта обязуется считать проект полностью выполненным, если этот результат получен.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Вы оговариваете с заказчиком все условия выполнения проекта, и если заказчик с ними согласен, он обеспечивает необходимую поддержку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9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4" descr="task - Open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r="9745"/>
          <a:stretch/>
        </p:blipFill>
        <p:spPr bwMode="auto">
          <a:xfrm>
            <a:off x="9261513" y="1057619"/>
            <a:ext cx="2930487" cy="43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01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9" y="418644"/>
            <a:ext cx="9441455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В </a:t>
            </a:r>
            <a:r>
              <a:rPr lang="ru-RU" sz="2400" dirty="0"/>
              <a:t>процессе реализации проекта условия могут измениться.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Если изменения могут </a:t>
            </a:r>
            <a:r>
              <a:rPr lang="ru-RU" sz="2400" dirty="0"/>
              <a:t>отразиться на проекте, необходимо все предполагаемые изменения согласовать с заказчиком.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Заказчик либо примет все ваши предложения, и работа будет продолжена, либо откажется от выполнения проекта.</a:t>
            </a:r>
            <a:endParaRPr lang="ru-RU" sz="2400" i="1" u="sng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10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4" descr="task - Open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r="9745"/>
          <a:stretch/>
        </p:blipFill>
        <p:spPr bwMode="auto">
          <a:xfrm>
            <a:off x="9261513" y="1057619"/>
            <a:ext cx="2930487" cy="43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139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9" y="418644"/>
            <a:ext cx="9441455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Взгляд на картинку в целом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/>
              <a:t>Понимание ситуации и анализ процессов, обусловивших разработку проекта, поможет вам убедиться, что проект действительно отвечает поставленным целям.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i="1" u="sng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Известно, что за проект в целом несёт ответственность управляющий проектом, и он/она в свою очередь должен/на полностью понимать ситуацию и  процесс разработки проекта.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Другими словами он/она должен/на видеть картинку в целом.</a:t>
            </a:r>
            <a:endParaRPr lang="ru-RU" sz="2400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11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70"/>
          <a:stretch/>
        </p:blipFill>
        <p:spPr>
          <a:xfrm>
            <a:off x="9699209" y="1850833"/>
            <a:ext cx="2238236" cy="33127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513" y="1342250"/>
            <a:ext cx="2994620" cy="408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868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70"/>
          <a:stretch/>
        </p:blipFill>
        <p:spPr>
          <a:xfrm>
            <a:off x="9699209" y="1850833"/>
            <a:ext cx="2238236" cy="331270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513" y="1342250"/>
            <a:ext cx="2994620" cy="4083887"/>
          </a:xfrm>
          <a:prstGeom prst="rect">
            <a:avLst/>
          </a:prstGeom>
        </p:spPr>
      </p:pic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9" y="418644"/>
            <a:ext cx="9441455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100" indent="0" algn="just"/>
            <a:r>
              <a:rPr lang="ru-RU" sz="2400" dirty="0" smtClean="0"/>
              <a:t>Таким </a:t>
            </a:r>
            <a:r>
              <a:rPr lang="ru-RU" sz="2400" dirty="0"/>
              <a:t>образом, раздел </a:t>
            </a:r>
            <a:r>
              <a:rPr lang="ru-RU" sz="2400" i="1" dirty="0"/>
              <a:t>"Назначение проекта</a:t>
            </a:r>
            <a:r>
              <a:rPr lang="ru-RU" sz="2400" dirty="0"/>
              <a:t>" должен включать следующие положения: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r>
              <a:rPr lang="ru-RU" sz="2400" b="1" dirty="0"/>
              <a:t>Основание </a:t>
            </a:r>
            <a:endParaRPr lang="ru-RU" sz="2400" b="1" dirty="0" smtClean="0"/>
          </a:p>
          <a:p>
            <a:pPr marL="1079500" indent="-352425" algn="just"/>
            <a:r>
              <a:rPr lang="ru-RU" sz="2400" dirty="0" smtClean="0"/>
              <a:t>— </a:t>
            </a:r>
            <a:r>
              <a:rPr lang="ru-RU" sz="2400" dirty="0"/>
              <a:t>почему санкционирована разработка проекта</a:t>
            </a:r>
            <a:r>
              <a:rPr lang="ru-RU" sz="2400" dirty="0" smtClean="0"/>
              <a:t>.</a:t>
            </a:r>
          </a:p>
          <a:p>
            <a:pPr marL="1079500" indent="-352425" algn="just"/>
            <a:endParaRPr lang="ru-RU" sz="2400" dirty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r>
              <a:rPr lang="ru-RU" sz="2400" b="1" dirty="0"/>
              <a:t>Объем работ </a:t>
            </a:r>
            <a:endParaRPr lang="ru-RU" sz="2400" b="1" dirty="0" smtClean="0"/>
          </a:p>
          <a:p>
            <a:pPr marL="1079500" indent="-352425" algn="just"/>
            <a:r>
              <a:rPr lang="ru-RU" sz="2400" dirty="0"/>
              <a:t>— работы, которые необходимо выполнить.</a:t>
            </a:r>
          </a:p>
          <a:p>
            <a:pPr marL="715963" indent="-352425" algn="just"/>
            <a:endParaRPr lang="ru-RU" sz="2400" dirty="0"/>
          </a:p>
          <a:p>
            <a:pPr marL="715963" indent="-352425" algn="just">
              <a:buFont typeface="Courier New" panose="02070309020205020404" pitchFamily="49" charset="0"/>
              <a:buChar char="o"/>
            </a:pPr>
            <a:r>
              <a:rPr lang="ru-RU" sz="2400" b="1" dirty="0"/>
              <a:t>Стратегия </a:t>
            </a:r>
            <a:endParaRPr lang="ru-RU" sz="2400" b="1" dirty="0" smtClean="0"/>
          </a:p>
          <a:p>
            <a:pPr marL="1079500" indent="-352425" algn="just"/>
            <a:r>
              <a:rPr lang="ru-RU" sz="2400" dirty="0"/>
              <a:t>— каким образом будут реализованы основные работы проекта.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12</a:t>
            </a:fld>
            <a:endParaRPr kern="0">
              <a:solidFill>
                <a:srgbClr val="0091E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529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Основания для выполнения проекта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ctr"/>
            <a:r>
              <a:rPr lang="ru-RU" sz="2400" dirty="0"/>
              <a:t>На первый взгляд, причины, по которым вас назначают руководителем проекта, очевидны — так решил ваш шеф или большинство. </a:t>
            </a:r>
          </a:p>
          <a:p>
            <a:pPr marL="0" indent="0" algn="ctr"/>
            <a:endParaRPr lang="ru-RU" sz="2400" dirty="0"/>
          </a:p>
          <a:p>
            <a:pPr marL="0" indent="0" algn="ctr"/>
            <a:r>
              <a:rPr lang="ru-RU" sz="2400" dirty="0"/>
              <a:t>На самом деле вопрос заключается не в том, почему выбрали вас, а в том, почему решили выполнить именно этот проект. </a:t>
            </a:r>
          </a:p>
          <a:p>
            <a:pPr marL="0" indent="0" algn="ctr"/>
            <a:endParaRPr lang="ru-RU" sz="2400" dirty="0"/>
          </a:p>
          <a:p>
            <a:pPr marL="0" indent="0" algn="ctr"/>
            <a:r>
              <a:rPr lang="ru-RU" sz="2400" dirty="0"/>
              <a:t>Вот что нужно выяснить в первую очередь. </a:t>
            </a:r>
          </a:p>
          <a:p>
            <a:pPr marL="0" indent="0" algn="ctr"/>
            <a:endParaRPr lang="ru-RU" sz="2400" dirty="0"/>
          </a:p>
          <a:p>
            <a:pPr marL="0" indent="0" algn="ctr"/>
            <a:endParaRPr lang="ru-RU" sz="2400" dirty="0"/>
          </a:p>
          <a:p>
            <a:pPr marL="0" indent="0" algn="ctr"/>
            <a:endParaRPr lang="ru-RU" sz="2400" dirty="0">
              <a:solidFill>
                <a:srgbClr val="002060"/>
              </a:solidFill>
            </a:endParaRPr>
          </a:p>
          <a:p>
            <a:pPr marL="0" indent="0" algn="ctr"/>
            <a:r>
              <a:rPr lang="ru-RU" sz="2400" b="1" dirty="0"/>
              <a:t>Постарайтесь ясно и кратко изложить основания для выполнения </a:t>
            </a:r>
            <a:r>
              <a:rPr lang="ru-RU" sz="2400" b="1" dirty="0" smtClean="0"/>
              <a:t>проекта!!!</a:t>
            </a:r>
            <a:endParaRPr lang="ru-RU" sz="2400" b="1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13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4" descr="task - Open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r="9745"/>
          <a:stretch/>
        </p:blipFill>
        <p:spPr bwMode="auto">
          <a:xfrm>
            <a:off x="9261513" y="1057619"/>
            <a:ext cx="2930487" cy="43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4351665" y="4902386"/>
            <a:ext cx="676639" cy="1010093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040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Кто инициатор проекта?</a:t>
            </a:r>
            <a:endParaRPr sz="4400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14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28" y="1156774"/>
            <a:ext cx="9714515" cy="5701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7438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Поиск инициатора проекта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ru-RU" sz="2400" dirty="0" smtClean="0"/>
              <a:t>Вначале </a:t>
            </a:r>
            <a:r>
              <a:rPr lang="ru-RU" sz="2400" dirty="0"/>
              <a:t>определите, кто является автором идеи, которая привела к созданию проекта. Результаты проекта должны, как минимум, соответствовать ожиданиям этого лица</a:t>
            </a:r>
            <a:r>
              <a:rPr lang="ru-RU" sz="2400" dirty="0" smtClean="0"/>
              <a:t>.</a:t>
            </a:r>
          </a:p>
          <a:p>
            <a:pPr algn="just">
              <a:buFont typeface="Courier New" pitchFamily="49" charset="0"/>
              <a:buChar char="o"/>
            </a:pPr>
            <a:endParaRPr lang="ru-RU" sz="2400" dirty="0"/>
          </a:p>
          <a:p>
            <a:pPr algn="just">
              <a:buFont typeface="Courier New" pitchFamily="49" charset="0"/>
              <a:buChar char="o"/>
            </a:pPr>
            <a:r>
              <a:rPr lang="ru-RU" sz="2400" dirty="0"/>
              <a:t>Вам повезло, если автор — тот, кто назначил вас руководителем проекта. Но часто задача "спускается по служебной лестнице", и вам непросто определить, кто ее поставил. </a:t>
            </a:r>
            <a:endParaRPr lang="ru-RU" sz="2400" dirty="0" smtClean="0"/>
          </a:p>
          <a:p>
            <a:pPr algn="just">
              <a:buFont typeface="Courier New" pitchFamily="49" charset="0"/>
              <a:buChar char="o"/>
            </a:pPr>
            <a:endParaRPr lang="ru-RU" sz="2400" dirty="0"/>
          </a:p>
          <a:p>
            <a:pPr algn="just">
              <a:buFont typeface="Courier New" pitchFamily="49" charset="0"/>
              <a:buChar char="o"/>
            </a:pPr>
            <a:r>
              <a:rPr lang="ru-RU" sz="2400" dirty="0"/>
              <a:t>Еще хуже, когда первоначальный замысел, пройдя "по цепочке", умышленно или непреднамеренно искажается.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15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754" y="1156774"/>
            <a:ext cx="2268691" cy="376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874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Поиск автора идеи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95300" indent="-457200" algn="just">
              <a:buFont typeface="+mj-lt"/>
              <a:buAutoNum type="arabicPeriod"/>
            </a:pPr>
            <a:r>
              <a:rPr lang="ru-RU" sz="2400" b="1" dirty="0" smtClean="0"/>
              <a:t>Поинтересуйтесь </a:t>
            </a:r>
            <a:r>
              <a:rPr lang="ru-RU" sz="2400" b="1" dirty="0"/>
              <a:t>у того, кто поручил вам проект, не он ли его инициатор</a:t>
            </a:r>
            <a:r>
              <a:rPr lang="ru-RU" sz="2400" b="1" dirty="0" smtClean="0"/>
              <a:t>.</a:t>
            </a:r>
          </a:p>
          <a:p>
            <a:pPr marL="495300" indent="-457200" algn="just">
              <a:buFont typeface="+mj-lt"/>
              <a:buAutoNum type="arabicPeriod"/>
            </a:pPr>
            <a:endParaRPr lang="ru-RU" sz="2400" dirty="0"/>
          </a:p>
          <a:p>
            <a:pPr marL="495300" indent="-457200" algn="just">
              <a:buFont typeface="+mj-lt"/>
              <a:buAutoNum type="arabicPeriod"/>
            </a:pPr>
            <a:r>
              <a:rPr lang="ru-RU" sz="2400" b="1" dirty="0" smtClean="0"/>
              <a:t>Если </a:t>
            </a:r>
            <a:r>
              <a:rPr lang="ru-RU" sz="2400" b="1" dirty="0"/>
              <a:t>не он, то спросите</a:t>
            </a:r>
            <a:r>
              <a:rPr lang="ru-RU" sz="2400" b="1" dirty="0" smtClean="0"/>
              <a:t>:</a:t>
            </a:r>
          </a:p>
          <a:p>
            <a:pPr marL="495300" indent="-457200" algn="just">
              <a:buFont typeface="+mj-lt"/>
              <a:buAutoNum type="arabicPeriod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dirty="0"/>
              <a:t>от кого он получил это задание</a:t>
            </a:r>
            <a:r>
              <a:rPr lang="ru-RU" sz="2400" dirty="0" smtClean="0"/>
              <a:t>;</a:t>
            </a:r>
          </a:p>
          <a:p>
            <a:pPr marL="715963" indent="-352425" algn="just">
              <a:buFont typeface="Courier New" pitchFamily="49" charset="0"/>
              <a:buChar char="o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dirty="0"/>
              <a:t>есть ли еще люди, передающие "по цепочке" этот проект</a:t>
            </a:r>
            <a:r>
              <a:rPr lang="ru-RU" sz="2400" dirty="0" smtClean="0"/>
              <a:t>;</a:t>
            </a:r>
          </a:p>
          <a:p>
            <a:pPr marL="715963" indent="-352425" algn="just">
              <a:buFont typeface="Courier New" pitchFamily="49" charset="0"/>
              <a:buChar char="o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dirty="0"/>
              <a:t>кто автор идеи проекта.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16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C645698B-7500-4471-A73B-ED1B2611D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513" y="1300011"/>
            <a:ext cx="2930487" cy="287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820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-US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95300" indent="-457200" algn="just">
              <a:buFont typeface="+mj-lt"/>
              <a:buAutoNum type="arabicPeriod" startAt="3"/>
            </a:pPr>
            <a:r>
              <a:rPr lang="ru-RU" sz="2400" b="1" dirty="0" smtClean="0"/>
              <a:t>Ведите </a:t>
            </a:r>
            <a:r>
              <a:rPr lang="ru-RU" sz="2400" b="1" dirty="0"/>
              <a:t>расспросы "по цепочке", пока не доберетесь до автора</a:t>
            </a:r>
            <a:r>
              <a:rPr lang="ru-RU" sz="2400" b="1" dirty="0" smtClean="0"/>
              <a:t>.</a:t>
            </a:r>
          </a:p>
          <a:p>
            <a:pPr marL="495300" indent="-457200" algn="just">
              <a:buFont typeface="+mj-lt"/>
              <a:buAutoNum type="arabicPeriod" startAt="3"/>
            </a:pPr>
            <a:endParaRPr lang="ru-RU" sz="2400" dirty="0"/>
          </a:p>
          <a:p>
            <a:pPr marL="495300" indent="-457200" algn="just">
              <a:buFont typeface="+mj-lt"/>
              <a:buAutoNum type="arabicPeriod" startAt="3"/>
            </a:pPr>
            <a:r>
              <a:rPr lang="ru-RU" sz="2400" b="1" dirty="0" smtClean="0"/>
              <a:t>Изучите </a:t>
            </a:r>
            <a:r>
              <a:rPr lang="ru-RU" sz="2400" b="1" dirty="0"/>
              <a:t>документы, которые помогут определить автора идеи</a:t>
            </a:r>
            <a:r>
              <a:rPr lang="ru-RU" sz="2400" b="1" dirty="0" smtClean="0"/>
              <a:t>:</a:t>
            </a:r>
          </a:p>
          <a:p>
            <a:pPr marL="495300" indent="-457200" algn="just">
              <a:buFont typeface="+mj-lt"/>
              <a:buAutoNum type="arabicPeriod" startAt="3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dirty="0"/>
              <a:t>протоколы заседаний подразделений и отделов вашей организации по вопросам планирования и финансов</a:t>
            </a:r>
            <a:r>
              <a:rPr lang="ru-RU" sz="2400" dirty="0" smtClean="0"/>
              <a:t>;</a:t>
            </a:r>
          </a:p>
          <a:p>
            <a:pPr marL="715963" indent="-352425" algn="just">
              <a:buFont typeface="Courier New" pitchFamily="49" charset="0"/>
              <a:buChar char="o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dirty="0"/>
              <a:t>корреспонденцию, в том числе электронную, относящуюся к данному проекту</a:t>
            </a:r>
            <a:r>
              <a:rPr lang="ru-RU" sz="2400" dirty="0" smtClean="0"/>
              <a:t>;</a:t>
            </a:r>
          </a:p>
          <a:p>
            <a:pPr marL="715963" indent="-352425" algn="just">
              <a:buFont typeface="Courier New" pitchFamily="49" charset="0"/>
              <a:buChar char="o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dirty="0"/>
              <a:t>отчеты о планировании и реализуемости проекта.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17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C645698B-7500-4471-A73B-ED1B2611D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513" y="1300011"/>
            <a:ext cx="2930487" cy="287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354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-US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95300" indent="-457200" algn="just">
              <a:buFont typeface="+mj-lt"/>
              <a:buAutoNum type="arabicPeriod" startAt="5"/>
            </a:pPr>
            <a:r>
              <a:rPr lang="ru-RU" sz="2400" b="1" dirty="0" smtClean="0"/>
              <a:t>Об </a:t>
            </a:r>
            <a:r>
              <a:rPr lang="ru-RU" sz="2400" b="1" dirty="0"/>
              <a:t>авторе можно спросить и у тех, кто заинтересован в результатах проекта или будет поддерживать его по долгу службы.</a:t>
            </a:r>
          </a:p>
          <a:p>
            <a:pPr marL="0" indent="0" algn="just"/>
            <a:r>
              <a:rPr lang="ru-RU" sz="2400" dirty="0"/>
              <a:t>Подробно запишите сведения об инициаторе </a:t>
            </a:r>
            <a:r>
              <a:rPr lang="ru-RU" sz="2400" dirty="0" smtClean="0"/>
              <a:t>проекта. </a:t>
            </a:r>
            <a:endParaRPr lang="ru-RU" sz="2400" dirty="0"/>
          </a:p>
          <a:p>
            <a:pPr marL="0" indent="0" algn="just"/>
            <a:r>
              <a:rPr lang="ru-RU" sz="2400" dirty="0" smtClean="0"/>
              <a:t>Обращайте </a:t>
            </a:r>
            <a:r>
              <a:rPr lang="ru-RU" sz="2400" dirty="0"/>
              <a:t>внимание на две категории людей, имеющих непосредственное отношение к </a:t>
            </a:r>
            <a:r>
              <a:rPr lang="ru-RU" sz="2400" dirty="0" smtClean="0"/>
              <a:t>проекту. Необходимо различать </a:t>
            </a:r>
            <a:r>
              <a:rPr lang="ru-RU" sz="2400" dirty="0"/>
              <a:t>распорядителей и соисполнителей </a:t>
            </a:r>
            <a:r>
              <a:rPr lang="ru-RU" sz="2400" dirty="0" smtClean="0"/>
              <a:t>проекта:</a:t>
            </a:r>
          </a:p>
          <a:p>
            <a:pPr marL="0" indent="0" algn="just"/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u="sng" dirty="0"/>
              <a:t>Распорядители</a:t>
            </a:r>
            <a:r>
              <a:rPr lang="ru-RU" sz="2400" dirty="0"/>
              <a:t> — это лица, чья оценка результатов проекта имеет решающее значение</a:t>
            </a:r>
            <a:r>
              <a:rPr lang="ru-RU" sz="2400" dirty="0" smtClean="0"/>
              <a:t>.</a:t>
            </a:r>
          </a:p>
          <a:p>
            <a:pPr marL="715963" indent="-352425" algn="just">
              <a:buFont typeface="Courier New" pitchFamily="49" charset="0"/>
              <a:buChar char="o"/>
            </a:pPr>
            <a:endParaRPr lang="ru-RU" sz="2400" dirty="0"/>
          </a:p>
          <a:p>
            <a:pPr marL="715963" indent="-352425" algn="just">
              <a:buFont typeface="Courier New" pitchFamily="49" charset="0"/>
              <a:buChar char="o"/>
            </a:pPr>
            <a:r>
              <a:rPr lang="ru-RU" sz="2400" u="sng" dirty="0"/>
              <a:t>Соисполнители</a:t>
            </a:r>
            <a:r>
              <a:rPr lang="ru-RU" sz="2400" dirty="0"/>
              <a:t> — это люди, помогающие вам выполнить проект.</a:t>
            </a:r>
          </a:p>
          <a:p>
            <a:pPr marL="0" indent="0"/>
            <a:r>
              <a:rPr lang="ru-RU" sz="2400" dirty="0"/>
              <a:t> 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18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5" r="35329" b="16626"/>
          <a:stretch/>
        </p:blipFill>
        <p:spPr>
          <a:xfrm>
            <a:off x="9320268" y="943762"/>
            <a:ext cx="2827663" cy="400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42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-US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ru-RU" sz="2400" dirty="0"/>
              <a:t> </a:t>
            </a:r>
            <a:r>
              <a:rPr lang="ru-RU" sz="2400" b="1" dirty="0" smtClean="0"/>
              <a:t>Другими словами: </a:t>
            </a:r>
          </a:p>
          <a:p>
            <a:pPr marL="0" indent="0"/>
            <a:endParaRPr lang="ru-RU" sz="2400" dirty="0" smtClean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ru-RU" sz="2400" dirty="0" smtClean="0"/>
              <a:t>распорядители </a:t>
            </a:r>
            <a:r>
              <a:rPr lang="ru-RU" sz="2400" i="1" u="sng" dirty="0" smtClean="0"/>
              <a:t>указывают</a:t>
            </a:r>
            <a:r>
              <a:rPr lang="ru-RU" sz="2400" dirty="0" smtClean="0"/>
              <a:t>, </a:t>
            </a:r>
            <a:r>
              <a:rPr lang="ru-RU" sz="2400" dirty="0"/>
              <a:t>что вы должны </a:t>
            </a:r>
            <a:r>
              <a:rPr lang="ru-RU" sz="2400" dirty="0" smtClean="0"/>
              <a:t>сделать. 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ru-RU" sz="2400" dirty="0" smtClean="0"/>
              <a:t>соисполнители  </a:t>
            </a:r>
            <a:r>
              <a:rPr lang="ru-RU" sz="2400" i="1" u="sng" dirty="0"/>
              <a:t>советуют</a:t>
            </a:r>
            <a:r>
              <a:rPr lang="ru-RU" sz="2400" i="1" dirty="0"/>
              <a:t>, как </a:t>
            </a:r>
            <a:r>
              <a:rPr lang="ru-RU" sz="2400" dirty="0"/>
              <a:t>можно это сделать. </a:t>
            </a:r>
          </a:p>
          <a:p>
            <a:pPr marL="180975" indent="0" algn="just"/>
            <a:endParaRPr lang="ru-RU" sz="2400" dirty="0" smtClean="0"/>
          </a:p>
          <a:p>
            <a:pPr marL="180975" indent="0" algn="just"/>
            <a:endParaRPr lang="ru-RU" sz="2400" dirty="0"/>
          </a:p>
          <a:p>
            <a:pPr marL="180975" indent="0" algn="just"/>
            <a:r>
              <a:rPr lang="ru-RU" sz="2400" b="1" dirty="0" smtClean="0">
                <a:solidFill>
                  <a:srgbClr val="C00000"/>
                </a:solidFill>
              </a:rPr>
              <a:t>Например:</a:t>
            </a:r>
            <a:r>
              <a:rPr lang="ru-RU" sz="2400" dirty="0" smtClean="0"/>
              <a:t> </a:t>
            </a:r>
          </a:p>
          <a:p>
            <a:pPr marL="180975" indent="0" algn="just"/>
            <a:r>
              <a:rPr lang="ru-RU" sz="2400" dirty="0" smtClean="0"/>
              <a:t>Главный </a:t>
            </a:r>
            <a:r>
              <a:rPr lang="ru-RU" sz="2400" dirty="0"/>
              <a:t>бухгалтер компании, которому нужна модернизация информационной финансовой системы — это распорядитель проекта. </a:t>
            </a:r>
            <a:endParaRPr lang="ru-RU" sz="2400" dirty="0" smtClean="0"/>
          </a:p>
          <a:p>
            <a:pPr marL="180975" indent="0" algn="just"/>
            <a:r>
              <a:rPr lang="ru-RU" sz="2400" dirty="0" smtClean="0"/>
              <a:t>А </a:t>
            </a:r>
            <a:r>
              <a:rPr lang="ru-RU" sz="2400" dirty="0"/>
              <a:t>руководитель вычислительного центра, который должен выделить для этого специалистов и технику, — соисполнитель.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19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4" r="6363" b="6101"/>
          <a:stretch/>
        </p:blipFill>
        <p:spPr>
          <a:xfrm>
            <a:off x="9001163" y="1156774"/>
            <a:ext cx="3190837" cy="3966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4657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Выявление заинтересованных лиц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just"/>
            <a:r>
              <a:rPr lang="ru-RU" sz="2800" dirty="0" smtClean="0"/>
              <a:t>Следует </a:t>
            </a:r>
            <a:r>
              <a:rPr lang="ru-RU" sz="2800" dirty="0"/>
              <a:t>сразу определить круг людей, которые хотя и не являются инициаторами проекта, но в той или иной степени заинтересованы в результатах. </a:t>
            </a:r>
            <a:endParaRPr lang="ru-RU" sz="2800" dirty="0" smtClean="0"/>
          </a:p>
          <a:p>
            <a:pPr marL="0" indent="0" algn="just"/>
            <a:endParaRPr lang="ru-RU" sz="2800" dirty="0" smtClean="0"/>
          </a:p>
          <a:p>
            <a:pPr marL="0" indent="0" algn="just"/>
            <a:r>
              <a:rPr lang="ru-RU" sz="2800" dirty="0" smtClean="0"/>
              <a:t>Они </a:t>
            </a:r>
            <a:r>
              <a:rPr lang="ru-RU" sz="2800" dirty="0"/>
              <a:t>могут: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знать о существовании проекта и своих интересах, связанных с его реализацией;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знать о проекте, но не иметь представления о своих интересах в его выполнении;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не знать ни о том, ни о другом.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20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4338" r="30615" b="7469"/>
          <a:stretch/>
        </p:blipFill>
        <p:spPr>
          <a:xfrm>
            <a:off x="9155017" y="1333041"/>
            <a:ext cx="3036983" cy="397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384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Выявление заинтересованных лиц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just"/>
            <a:r>
              <a:rPr lang="ru-RU" sz="2400" b="1" dirty="0"/>
              <a:t>Для этого следует</a:t>
            </a:r>
            <a:r>
              <a:rPr lang="ru-RU" sz="3200" dirty="0" smtClean="0"/>
              <a:t>:</a:t>
            </a:r>
          </a:p>
          <a:p>
            <a:pPr marL="0" indent="0" algn="just"/>
            <a:endParaRPr lang="ru-RU" sz="3200" dirty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пересмотреть все документы, имеющие отношение к проекту</a:t>
            </a:r>
            <a:r>
              <a:rPr lang="ru-RU" sz="2400" dirty="0" smtClean="0"/>
              <a:t>;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проконсультироваться с людьми, которые, по вашим оценкам, будут распорядителями или соисполнителями проекта</a:t>
            </a:r>
            <a:r>
              <a:rPr lang="ru-RU" sz="2400" dirty="0" smtClean="0"/>
              <a:t>;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посоветоваться с другими сотрудниками</a:t>
            </a:r>
            <a:r>
              <a:rPr lang="ru-RU" sz="2800" i="1" dirty="0"/>
              <a:t>.</a:t>
            </a:r>
            <a:endParaRPr lang="ru-RU" sz="2400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21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4338" r="30615" b="7469"/>
          <a:stretch/>
        </p:blipFill>
        <p:spPr>
          <a:xfrm>
            <a:off x="9155017" y="1333041"/>
            <a:ext cx="3036983" cy="397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64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Выявление заинтересованных лиц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just"/>
            <a:r>
              <a:rPr lang="ru-RU" sz="2400" dirty="0"/>
              <a:t>Пока вы выясняете, кого может заинтересовать ваш проект, не забывайте и о противоположной категории людей </a:t>
            </a:r>
            <a:endParaRPr lang="ru-RU" sz="2400" dirty="0" smtClean="0"/>
          </a:p>
          <a:p>
            <a:pPr marL="0" indent="0" algn="r"/>
            <a:r>
              <a:rPr lang="ru-RU" sz="2400" dirty="0" smtClean="0"/>
              <a:t>— </a:t>
            </a:r>
            <a:r>
              <a:rPr lang="ru-RU" sz="2400" dirty="0"/>
              <a:t>его решительных </a:t>
            </a:r>
            <a:r>
              <a:rPr lang="ru-RU" sz="2400" dirty="0" smtClean="0"/>
              <a:t>противниках!</a:t>
            </a:r>
            <a:endParaRPr lang="ru-RU" sz="2400" dirty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endParaRPr lang="ru-RU" sz="2400" dirty="0" smtClean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 smtClean="0"/>
              <a:t>Попытайтесь </a:t>
            </a:r>
            <a:r>
              <a:rPr lang="ru-RU" sz="2400" dirty="0"/>
              <a:t>выяснить, почему они противостоят проекту и как можно их переубедить</a:t>
            </a:r>
            <a:r>
              <a:rPr lang="ru-RU" sz="2400" dirty="0" smtClean="0"/>
              <a:t>.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Проверьте, возможно, они не видят своих интересов в вашем проекте, и если это так — объясните им</a:t>
            </a:r>
            <a:r>
              <a:rPr lang="ru-RU" sz="2400" dirty="0" smtClean="0"/>
              <a:t>.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Если "оппозиция" проекту все же существует, включите ее в план управления рисками проекта.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22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4338" r="30615" b="7469"/>
          <a:stretch/>
        </p:blipFill>
        <p:spPr>
          <a:xfrm>
            <a:off x="9155017" y="1333041"/>
            <a:ext cx="3036983" cy="397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034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400" dirty="0" smtClean="0"/>
              <a:t>Кто главный сторонник проекта?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b="1" dirty="0"/>
              <a:t>Главный сторонник проекта </a:t>
            </a:r>
            <a:r>
              <a:rPr lang="ru-RU" sz="2400" dirty="0"/>
              <a:t>— это влиятельное лицо вашей организации, которое оказывает всемерную поддержку проекту, отстаивает его на совещаниях, планерках и прочих собраниях</a:t>
            </a:r>
            <a:r>
              <a:rPr lang="ru-RU" sz="2400" dirty="0" smtClean="0"/>
              <a:t>.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Часто лучший сторонник тот, чье имя заставляет людей поверить в важность вашего проекта и активно содействовать его выполнению.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23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382" y="1620601"/>
            <a:ext cx="2753097" cy="2753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8923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0631277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-US" sz="4400" dirty="0" smtClean="0"/>
              <a:t>. . .</a:t>
            </a:r>
            <a:endParaRPr sz="44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/>
              <a:t>Выясните, есть ли у вашего проекта главный сторонник.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/>
              <a:t>Если </a:t>
            </a:r>
            <a:r>
              <a:rPr lang="ru-RU" sz="2400" dirty="0"/>
              <a:t>нет, не пожалейте усилий, чтобы найти и заинтересовать людей авторитетных и достаточно влиятельных, способных побудить других добросовестно выполнять свои обязанности.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Обсудите взаимные интересы и помощь, на которую вы можете рассчитывать.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24</a:t>
            </a:fld>
            <a:endParaRPr kern="0">
              <a:solidFill>
                <a:srgbClr val="0091EA"/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382" y="1620601"/>
            <a:ext cx="2753097" cy="2753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39100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Кто пользователь результатами проекта?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dirty="0"/>
              <a:t>Созданный в результате выполнения проекта продукт или услуга обычно не предназначены тем, кто отдал распоряжение на реализацию этого проекта. </a:t>
            </a: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Для того чтобы определить потребителей конечного продукта (или услуг) вашего проекта, постарайтесь</a:t>
            </a:r>
            <a:r>
              <a:rPr lang="ru-RU" sz="2400" dirty="0" smtClean="0"/>
              <a:t>:</a:t>
            </a:r>
          </a:p>
          <a:p>
            <a:pPr algn="just">
              <a:buFont typeface="Wingdings" pitchFamily="2" charset="2"/>
              <a:buChar char="Ø"/>
            </a:pPr>
            <a:endParaRPr lang="ru-RU" sz="2400" dirty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четко определить, какой конечный продукт или услугу следует получить в результате выполнения проекта;</a:t>
            </a:r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выяснить, кто и как будет им пользоваться.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25</a:t>
            </a:fld>
            <a:endParaRPr kern="0" dirty="0">
              <a:solidFill>
                <a:srgbClr val="0091EA"/>
              </a:solidFill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3" r="14235" b="1"/>
          <a:stretch/>
        </p:blipFill>
        <p:spPr bwMode="auto">
          <a:xfrm>
            <a:off x="9264526" y="2093976"/>
            <a:ext cx="2352195" cy="244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50222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Основа реализации проекта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ru-RU" sz="2400" dirty="0"/>
              <a:t>На первый взгляд, причины, по которым вас назначают руководителем проекта, очевидны — так решил ваш начальник или большинство.</a:t>
            </a:r>
          </a:p>
          <a:p>
            <a:pPr marL="0" indent="0"/>
            <a:endParaRPr lang="ru-RU" sz="2400" dirty="0" smtClean="0"/>
          </a:p>
          <a:p>
            <a:pPr marL="0" indent="0"/>
            <a:r>
              <a:rPr lang="ru-RU" sz="2400" dirty="0" smtClean="0"/>
              <a:t>На </a:t>
            </a:r>
            <a:r>
              <a:rPr lang="ru-RU" sz="2400" dirty="0"/>
              <a:t>самом деле вопрос не в том, почему выбрали вас, а в том, почему решили осуществить именно этот проект.</a:t>
            </a:r>
            <a:endParaRPr lang="en-US" sz="2400" dirty="0"/>
          </a:p>
          <a:p>
            <a:pPr marL="0" indent="0" algn="ctr"/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/>
            <a:r>
              <a:rPr lang="ru-RU" sz="2400" dirty="0"/>
              <a:t>Вот что нужно узнать в первую очередь!!!</a:t>
            </a:r>
          </a:p>
          <a:p>
            <a:pPr marL="0" indent="0" algn="ctr"/>
            <a:endParaRPr lang="ru-RU" sz="2400" dirty="0"/>
          </a:p>
          <a:p>
            <a:pPr marL="0" indent="0" algn="ctr"/>
            <a:r>
              <a:rPr lang="ru-RU" sz="2400" dirty="0"/>
              <a:t>Постарайтесь четко и лаконично сформулировать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</a:t>
            </a:r>
            <a:r>
              <a:rPr lang="ru-RU" sz="2400" dirty="0" smtClean="0"/>
              <a:t> </a:t>
            </a:r>
            <a:r>
              <a:rPr lang="ru-RU" sz="2400" dirty="0"/>
              <a:t>проекта.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26</a:t>
            </a:fld>
            <a:endParaRPr kern="0" dirty="0">
              <a:solidFill>
                <a:srgbClr val="0091EA"/>
              </a:solidFill>
            </a:endParaRPr>
          </a:p>
        </p:txBody>
      </p:sp>
      <p:pic>
        <p:nvPicPr>
          <p:cNvPr id="1026" name="Picture 2" descr="Finding Purpose in a Job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7" t="10808" r="10202" b="11379"/>
          <a:stretch/>
        </p:blipFill>
        <p:spPr bwMode="auto">
          <a:xfrm>
            <a:off x="9110949" y="1415205"/>
            <a:ext cx="2941503" cy="335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2660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Какова цель проекта?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ru-RU" sz="2400" dirty="0"/>
              <a:t>Цель конкретного проекта не всегда </a:t>
            </a:r>
            <a:r>
              <a:rPr lang="ru-RU" sz="2400" dirty="0" smtClean="0"/>
              <a:t>очевидна! </a:t>
            </a:r>
            <a:r>
              <a:rPr lang="ru-RU" sz="2400" dirty="0"/>
              <a:t>Предположим, ваша организация решила финансировать кампанию по сдаче крови. </a:t>
            </a:r>
            <a:endParaRPr lang="ru-RU" sz="2400" dirty="0" smtClean="0"/>
          </a:p>
          <a:p>
            <a:pPr marL="0" indent="0"/>
            <a:r>
              <a:rPr lang="ru-RU" sz="2400" dirty="0" smtClean="0"/>
              <a:t>Цель </a:t>
            </a:r>
            <a:r>
              <a:rPr lang="ru-RU" sz="2400" dirty="0"/>
              <a:t>этого мероприятия может быть </a:t>
            </a:r>
            <a:r>
              <a:rPr lang="ru-RU" sz="2400" dirty="0" smtClean="0"/>
              <a:t>двоякой: </a:t>
            </a:r>
          </a:p>
          <a:p>
            <a:pPr marL="0" indent="0"/>
            <a:endParaRPr lang="ru-RU" sz="2400" dirty="0" smtClean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Возможно, оно проводится, чтобы восполнить нехватку препаратов крови для переливания в местном госпитале. </a:t>
            </a:r>
            <a:endParaRPr lang="ru-RU" sz="2400" dirty="0" smtClean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А может быть, для того, чтобы улучшить имидж организации в глазах местного общества.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27</a:t>
            </a:fld>
            <a:endParaRPr kern="0" dirty="0">
              <a:solidFill>
                <a:srgbClr val="0091EA"/>
              </a:solidFill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A3BA379C-10D5-42D5-BABF-A640A87AD6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5017" y="1288977"/>
            <a:ext cx="3032707" cy="326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462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Понимание цели проекта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just"/>
            <a:r>
              <a:rPr lang="ru-RU" sz="2400" dirty="0"/>
              <a:t>Правильно поняв главные цели проекта, вы сможете</a:t>
            </a:r>
            <a:r>
              <a:rPr lang="ru-RU" sz="2400" dirty="0" smtClean="0"/>
              <a:t>:</a:t>
            </a:r>
          </a:p>
          <a:p>
            <a:pPr marL="0" indent="0" algn="just"/>
            <a:endParaRPr lang="ru-RU" sz="2400" dirty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направить деятельность участников проекта на достижение именно главных целей</a:t>
            </a:r>
            <a:r>
              <a:rPr lang="ru-RU" sz="2400" dirty="0" smtClean="0"/>
              <a:t>;</a:t>
            </a:r>
          </a:p>
          <a:p>
            <a:pPr marL="715963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следить, чтобы в ходе работ достигались главные цели проекта</a:t>
            </a:r>
            <a:r>
              <a:rPr lang="ru-RU" sz="2400" dirty="0" smtClean="0"/>
              <a:t>;</a:t>
            </a:r>
          </a:p>
          <a:p>
            <a:pPr marL="715963" indent="-342900" algn="just">
              <a:buFont typeface="Courier New" panose="02070309020205020404" pitchFamily="49" charset="0"/>
              <a:buChar char="o"/>
            </a:pPr>
            <a:endParaRPr lang="ru-RU" sz="2400" dirty="0"/>
          </a:p>
          <a:p>
            <a:pPr marL="715963" indent="-342900" algn="just">
              <a:buFont typeface="Courier New" panose="02070309020205020404" pitchFamily="49" charset="0"/>
              <a:buChar char="o"/>
            </a:pPr>
            <a:r>
              <a:rPr lang="ru-RU" sz="2400" dirty="0"/>
              <a:t>обнаружив, что данный проект не соответствует главным целям, внести предложение об изменениях или отмене.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28</a:t>
            </a:fld>
            <a:endParaRPr kern="0" dirty="0">
              <a:solidFill>
                <a:srgbClr val="0091EA"/>
              </a:solidFill>
            </a:endParaRPr>
          </a:p>
        </p:txBody>
      </p:sp>
      <p:pic>
        <p:nvPicPr>
          <p:cNvPr id="2050" name="Picture 2" descr="10,449 Ship Captain Cartoon Stock Photos and Images - 123R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346" y="1255922"/>
            <a:ext cx="2863654" cy="402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138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Работа над проектом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9" y="1410159"/>
            <a:ext cx="8589484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just"/>
            <a:r>
              <a:rPr lang="ru-RU" sz="2400" dirty="0"/>
              <a:t>Хорошо, если, поручая вам проект, начальство доходчиво объяснит его цели. </a:t>
            </a:r>
            <a:endParaRPr lang="ru-RU" sz="2400" dirty="0" smtClean="0"/>
          </a:p>
          <a:p>
            <a:pPr marL="0" indent="0" algn="just"/>
            <a:endParaRPr lang="ru-RU" sz="2400" dirty="0" smtClean="0"/>
          </a:p>
          <a:p>
            <a:pPr marL="0" indent="0" algn="just"/>
            <a:r>
              <a:rPr lang="ru-RU" sz="2400" dirty="0" smtClean="0"/>
              <a:t>Однако </a:t>
            </a:r>
            <a:r>
              <a:rPr lang="ru-RU" sz="2400" dirty="0"/>
              <a:t>чаще всего говорят, что именно вы должны выполнить, а не для чего это нужно. </a:t>
            </a:r>
            <a:endParaRPr lang="ru-RU" sz="2400" dirty="0" smtClean="0"/>
          </a:p>
          <a:p>
            <a:pPr marL="0" indent="0" algn="just"/>
            <a:endParaRPr lang="ru-RU" sz="2400" dirty="0" smtClean="0"/>
          </a:p>
          <a:p>
            <a:pPr marL="0" indent="0" algn="just"/>
            <a:r>
              <a:rPr lang="ru-RU" sz="2400" dirty="0" smtClean="0"/>
              <a:t>Возможно</a:t>
            </a:r>
            <a:r>
              <a:rPr lang="ru-RU" sz="2400" dirty="0"/>
              <a:t>, некоторые вопросы придется выяснять самостоятельно.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29</a:t>
            </a:fld>
            <a:endParaRPr kern="0" dirty="0">
              <a:solidFill>
                <a:srgbClr val="0091EA"/>
              </a:solidFill>
            </a:endParaRPr>
          </a:p>
        </p:txBody>
      </p:sp>
      <p:pic>
        <p:nvPicPr>
          <p:cNvPr id="5122" name="Picture 2" descr="NEUROPEDAGOGIE : CERVEAU, INTELLIGENCES ET APPRENTISS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5" t="5214" r="19544" b="7257"/>
          <a:stretch/>
        </p:blipFill>
        <p:spPr bwMode="auto">
          <a:xfrm>
            <a:off x="9430439" y="1281660"/>
            <a:ext cx="2507006" cy="336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343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Заключение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7" y="1410159"/>
            <a:ext cx="8989765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dirty="0"/>
              <a:t>Как определить цель и задачи проекта? </a:t>
            </a:r>
            <a:endParaRPr lang="ru-RU" sz="2400" dirty="0" smtClean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C00000"/>
                </a:solidFill>
              </a:rPr>
              <a:t>Цель </a:t>
            </a:r>
            <a:r>
              <a:rPr lang="ru-RU" sz="2400" b="1" dirty="0">
                <a:solidFill>
                  <a:srgbClr val="C00000"/>
                </a:solidFill>
              </a:rPr>
              <a:t>проекта</a:t>
            </a:r>
            <a:r>
              <a:rPr lang="ru-RU" sz="2400" dirty="0"/>
              <a:t> </a:t>
            </a:r>
            <a:r>
              <a:rPr lang="ru-RU" sz="2400" dirty="0" smtClean="0"/>
              <a:t>- это </a:t>
            </a:r>
            <a:r>
              <a:rPr lang="ru-RU" sz="2400" dirty="0"/>
              <a:t>постановка  вопроса, на который надо получить ответ.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dirty="0"/>
              <a:t>Она должна быть конкретной и доступной. Работа должна быть нужной. Ее результаты должны быть интересны не только Вам, но и еще какому-то кругу людей.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dirty="0"/>
              <a:t>Чего предстоит сделать что бы достичь цели проекта?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dirty="0"/>
              <a:t>Это и есть </a:t>
            </a:r>
            <a:r>
              <a:rPr lang="ru-RU" sz="2400" dirty="0" smtClean="0"/>
              <a:t>задачи </a:t>
            </a:r>
            <a:r>
              <a:rPr lang="ru-RU" sz="2400" dirty="0"/>
              <a:t>проекта. </a:t>
            </a:r>
            <a:endParaRPr lang="ru-RU" sz="2400" dirty="0" smtClean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C00000"/>
                </a:solidFill>
              </a:rPr>
              <a:t>Задачи проекта</a:t>
            </a:r>
            <a:r>
              <a:rPr lang="ru-RU" sz="2400" dirty="0"/>
              <a:t> – это шаги, которые необходимо сделать, чтобы достичь поставленной цели.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400" dirty="0" smtClean="0"/>
              <a:t>Сформулируйте </a:t>
            </a:r>
            <a:r>
              <a:rPr lang="ru-RU" sz="2400" dirty="0"/>
              <a:t>цели и поставьте задачи ваших проектных работ.</a:t>
            </a:r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30</a:t>
            </a:fld>
            <a:endParaRPr kern="0" dirty="0">
              <a:solidFill>
                <a:srgbClr val="0091E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986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ctrTitle"/>
          </p:nvPr>
        </p:nvSpPr>
        <p:spPr>
          <a:xfrm>
            <a:off x="672028" y="418644"/>
            <a:ext cx="11038902" cy="73813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ru-RU" sz="4000" dirty="0" smtClean="0"/>
              <a:t>Использованная литература</a:t>
            </a:r>
            <a:endParaRPr sz="4000"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672027" y="1410159"/>
            <a:ext cx="11160089" cy="525504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Harvard Business Review Project Management Handbook - Antonio Nieto-Rodriguez - Harvard Business Review Press, 2021</a:t>
            </a:r>
            <a:endParaRPr lang="ru-RU" sz="1800" dirty="0"/>
          </a:p>
          <a:p>
            <a:pPr marL="342900" indent="-342900">
              <a:buSzPct val="100000"/>
              <a:buFont typeface="+mj-lt"/>
              <a:buAutoNum type="arabicPeriod"/>
            </a:pPr>
            <a:r>
              <a:rPr lang="en-US" sz="1800" dirty="0"/>
              <a:t>Implementing Positive Organizational Change: A Strategic Project Management Approach - Gina </a:t>
            </a:r>
            <a:r>
              <a:rPr lang="en-US" sz="1800" dirty="0" err="1"/>
              <a:t>Abudi</a:t>
            </a:r>
            <a:r>
              <a:rPr lang="en-US" sz="1800" dirty="0"/>
              <a:t> - J. Ross Publishing, 2017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ISE Strategic Management - Frank </a:t>
            </a:r>
            <a:r>
              <a:rPr lang="en-US" sz="1800" dirty="0" err="1"/>
              <a:t>Rothaermel</a:t>
            </a:r>
            <a:r>
              <a:rPr lang="en-US" sz="1800" dirty="0"/>
              <a:t> - McGraw-Hill </a:t>
            </a:r>
            <a:r>
              <a:rPr lang="en-US" sz="1800" dirty="0" err="1"/>
              <a:t>Interamericana</a:t>
            </a:r>
            <a:r>
              <a:rPr lang="en-US" sz="1800" dirty="0"/>
              <a:t> de </a:t>
            </a:r>
            <a:r>
              <a:rPr lang="en-US" sz="1800" dirty="0" err="1"/>
              <a:t>España</a:t>
            </a:r>
            <a:r>
              <a:rPr lang="en-US" sz="1800" dirty="0"/>
              <a:t> S.L.; 2020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PMBOK® Guide) – Seventh Edition and The Standard for Project Management – Project Management Institute, 2021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Project Management: A Strategic Managerial Approach - Jack R. Meredith - Wiley; 10th edition, 2017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Strategic Management -  Frank </a:t>
            </a:r>
            <a:r>
              <a:rPr lang="en-US" sz="1800" dirty="0" err="1"/>
              <a:t>Rothaermel</a:t>
            </a:r>
            <a:r>
              <a:rPr lang="en-US" sz="1800" dirty="0"/>
              <a:t> - McGraw Hill; 2016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Strategic Management -  Fred David - Pearson; 17th edition, 2019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Strategic Management - </a:t>
            </a:r>
            <a:r>
              <a:rPr lang="ru-RU" sz="1800" dirty="0"/>
              <a:t>А</a:t>
            </a:r>
            <a:r>
              <a:rPr lang="en-US" sz="1800" dirty="0"/>
              <a:t>. </a:t>
            </a:r>
            <a:r>
              <a:rPr lang="ru-RU" sz="1800" dirty="0"/>
              <a:t>Петров</a:t>
            </a:r>
            <a:r>
              <a:rPr lang="en-US" sz="1800" dirty="0"/>
              <a:t> - </a:t>
            </a:r>
            <a:r>
              <a:rPr lang="en-US" sz="1800" dirty="0" err="1"/>
              <a:t>Piter</a:t>
            </a:r>
            <a:r>
              <a:rPr lang="en-US" sz="1800" dirty="0"/>
              <a:t>, 2018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Strategic Management: Theory &amp; Cases -  Charles W. L. Hill -  Cengage Learning; 2019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sz="1800" dirty="0"/>
              <a:t>Strategic Project Management Made Simple: Solution Tools for Leaders and Teams - Terry Schmidt - Wiley; Second edition, 2021</a:t>
            </a:r>
            <a:endParaRPr lang="ru-RU" sz="1800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sz="1800" dirty="0"/>
              <a:t>Стратегический менеджмент – Александрова А.В. - Инакф-М, 2018</a:t>
            </a:r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sz="1800" dirty="0"/>
              <a:t>Стратегический менеджмент – </a:t>
            </a:r>
            <a:r>
              <a:rPr lang="ru-RU" sz="1800" dirty="0" err="1"/>
              <a:t>Ансофф</a:t>
            </a:r>
            <a:r>
              <a:rPr lang="ru-RU" sz="1800" dirty="0"/>
              <a:t> И. - Классическое издание - пер. с англ. О. </a:t>
            </a:r>
            <a:r>
              <a:rPr lang="ru-RU" sz="1800" dirty="0" err="1"/>
              <a:t>Литун</a:t>
            </a:r>
            <a:r>
              <a:rPr lang="ru-RU" sz="1800" dirty="0"/>
              <a:t>; - СПб.: Питер, 2009</a:t>
            </a:r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sz="1800" dirty="0"/>
              <a:t>Стратегический менеджмент</a:t>
            </a:r>
            <a:r>
              <a:rPr lang="en-US" sz="1800" dirty="0"/>
              <a:t> – </a:t>
            </a:r>
            <a:r>
              <a:rPr lang="ru-RU" sz="1800" dirty="0" err="1"/>
              <a:t>Лапыгин</a:t>
            </a:r>
            <a:r>
              <a:rPr lang="en-US" sz="1800" dirty="0"/>
              <a:t> </a:t>
            </a:r>
            <a:r>
              <a:rPr lang="ru-RU" sz="1800" dirty="0"/>
              <a:t>Ю.Н.</a:t>
            </a:r>
            <a:r>
              <a:rPr lang="en-US" sz="1800" dirty="0"/>
              <a:t> – </a:t>
            </a:r>
            <a:r>
              <a:rPr lang="ru-RU" sz="1800" dirty="0"/>
              <a:t>Инфра</a:t>
            </a:r>
            <a:r>
              <a:rPr lang="en-US" sz="1800" dirty="0"/>
              <a:t>-M, 2017</a:t>
            </a:r>
            <a:endParaRPr lang="ru-RU" sz="1800" dirty="0"/>
          </a:p>
        </p:txBody>
      </p:sp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31</a:t>
            </a:fld>
            <a:endParaRPr kern="0" dirty="0">
              <a:solidFill>
                <a:srgbClr val="0091E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6390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sldNum" idx="4294967295"/>
          </p:nvPr>
        </p:nvSpPr>
        <p:spPr>
          <a:xfrm>
            <a:off x="11205845" y="6333135"/>
            <a:ext cx="731600" cy="5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0091EA"/>
                </a:solidFill>
              </a:rPr>
              <a:pPr defTabSz="1219170">
                <a:buClr>
                  <a:srgbClr val="000000"/>
                </a:buClr>
              </a:pPr>
              <a:t>32</a:t>
            </a:fld>
            <a:endParaRPr kern="0" dirty="0">
              <a:solidFill>
                <a:srgbClr val="0091EA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6454" y="2306188"/>
            <a:ext cx="3759106" cy="930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57920" y="3872952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26077" y="3128995"/>
            <a:ext cx="1784463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750" b="1" dirty="0" smtClean="0"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265829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rdelia template">
  <a:themeElements>
    <a:clrScheme name="Custom 347">
      <a:dk1>
        <a:srgbClr val="263238"/>
      </a:dk1>
      <a:lt1>
        <a:srgbClr val="FFFFFF"/>
      </a:lt1>
      <a:dk2>
        <a:srgbClr val="607D8B"/>
      </a:dk2>
      <a:lt2>
        <a:srgbClr val="ECEFF1"/>
      </a:lt2>
      <a:accent1>
        <a:srgbClr val="0091EA"/>
      </a:accent1>
      <a:accent2>
        <a:srgbClr val="0053A3"/>
      </a:accent2>
      <a:accent3>
        <a:srgbClr val="607D8B"/>
      </a:accent3>
      <a:accent4>
        <a:srgbClr val="CFD8DC"/>
      </a:accent4>
      <a:accent5>
        <a:srgbClr val="ECEFF1"/>
      </a:accent5>
      <a:accent6>
        <a:srgbClr val="ACDBF8"/>
      </a:accent6>
      <a:hlink>
        <a:srgbClr val="0091EA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3482</TotalTime>
  <Words>1537</Words>
  <Application>Microsoft Office PowerPoint</Application>
  <PresentationFormat>Широкоэкранный</PresentationFormat>
  <Paragraphs>266</Paragraphs>
  <Slides>32</Slides>
  <Notes>31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32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Courier New</vt:lpstr>
      <vt:lpstr>Montserrat</vt:lpstr>
      <vt:lpstr>Raleway</vt:lpstr>
      <vt:lpstr>Roboto Slab</vt:lpstr>
      <vt:lpstr>Source Sans Pro</vt:lpstr>
      <vt:lpstr>Wingdings</vt:lpstr>
      <vt:lpstr>1_Тема Office</vt:lpstr>
      <vt:lpstr>4_Тема Office</vt:lpstr>
      <vt:lpstr>Cordelia template</vt:lpstr>
      <vt:lpstr>Стратегия определения задачи проекта</vt:lpstr>
      <vt:lpstr>Презентация PowerPoint</vt:lpstr>
      <vt:lpstr>Что такое проектное задание</vt:lpstr>
      <vt:lpstr>. . .</vt:lpstr>
      <vt:lpstr>Не надо путать!</vt:lpstr>
      <vt:lpstr>. . .</vt:lpstr>
      <vt:lpstr>. . .</vt:lpstr>
      <vt:lpstr>Содержание проектного задания</vt:lpstr>
      <vt:lpstr>Задание заказчика</vt:lpstr>
      <vt:lpstr>. . .</vt:lpstr>
      <vt:lpstr>Взгляд на картинку в целом</vt:lpstr>
      <vt:lpstr>. . .</vt:lpstr>
      <vt:lpstr>Основания для выполнения проекта</vt:lpstr>
      <vt:lpstr>Кто инициатор проекта?</vt:lpstr>
      <vt:lpstr>Поиск инициатора проекта</vt:lpstr>
      <vt:lpstr>Поиск автора идеи</vt:lpstr>
      <vt:lpstr>. . .</vt:lpstr>
      <vt:lpstr>. . .</vt:lpstr>
      <vt:lpstr>. . .</vt:lpstr>
      <vt:lpstr>Выявление заинтересованных лиц</vt:lpstr>
      <vt:lpstr>Выявление заинтересованных лиц</vt:lpstr>
      <vt:lpstr>Выявление заинтересованных лиц</vt:lpstr>
      <vt:lpstr>Кто главный сторонник проекта?</vt:lpstr>
      <vt:lpstr>. . .</vt:lpstr>
      <vt:lpstr>Кто пользователь результатами проекта?</vt:lpstr>
      <vt:lpstr>Основа реализации проекта</vt:lpstr>
      <vt:lpstr>Какова цель проекта?</vt:lpstr>
      <vt:lpstr>Понимание цели проекта</vt:lpstr>
      <vt:lpstr>Работа над проектом</vt:lpstr>
      <vt:lpstr>Заключение</vt:lpstr>
      <vt:lpstr>Использованная литература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owner</cp:lastModifiedBy>
  <cp:revision>266</cp:revision>
  <dcterms:created xsi:type="dcterms:W3CDTF">2019-05-28T05:33:27Z</dcterms:created>
  <dcterms:modified xsi:type="dcterms:W3CDTF">2022-02-08T14:50:08Z</dcterms:modified>
</cp:coreProperties>
</file>