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9" r:id="rId2"/>
    <p:sldId id="256" r:id="rId3"/>
    <p:sldId id="270" r:id="rId4"/>
    <p:sldId id="268" r:id="rId5"/>
    <p:sldId id="267" r:id="rId6"/>
    <p:sldId id="271" r:id="rId7"/>
    <p:sldId id="272" r:id="rId8"/>
    <p:sldId id="273" r:id="rId9"/>
    <p:sldId id="274" r:id="rId10"/>
    <p:sldId id="262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63" r:id="rId23"/>
    <p:sldId id="264" r:id="rId24"/>
    <p:sldId id="257" r:id="rId25"/>
    <p:sldId id="261" r:id="rId26"/>
    <p:sldId id="265" r:id="rId27"/>
    <p:sldId id="286" r:id="rId28"/>
    <p:sldId id="287" r:id="rId29"/>
    <p:sldId id="258" r:id="rId30"/>
    <p:sldId id="288" r:id="rId31"/>
    <p:sldId id="266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DC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215273-0297-4ECC-A1A2-CB7C28E116BE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DE01317-5F72-46A4-B30B-BAB6D93D418B}">
      <dgm:prSet phldrT="[Текст]"/>
      <dgm:spPr/>
      <dgm:t>
        <a:bodyPr/>
        <a:lstStyle/>
        <a:p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Вақт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ўтиши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нархи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 (t) 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нинг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мувозанат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нархдан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четланиши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ка-майиб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боради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en-US" dirty="0">
            <a:solidFill>
              <a:schemeClr val="tx1"/>
            </a:solidFill>
          </a:endParaRPr>
        </a:p>
      </dgm:t>
    </dgm:pt>
    <dgm:pt modelId="{A0D913BD-1584-4B41-9BA8-F724383D25C0}" type="parTrans" cxnId="{63FEA13C-18BA-4FC2-95E3-DF57EB30973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53F91A1-4DA2-49C4-AA07-F10D2B904D8E}" type="sibTrans" cxnId="{63FEA13C-18BA-4FC2-95E3-DF57EB30973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0530ACE-05E3-4503-AC57-D3A2681D7C11}">
      <dgm:prSet phldrT="[Текст]"/>
      <dgm:spPr/>
      <dgm:t>
        <a:bodyPr/>
        <a:lstStyle/>
        <a:p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нархи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мувозанат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нархдан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узоқлашиб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боради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en-US" dirty="0">
            <a:solidFill>
              <a:schemeClr val="tx1"/>
            </a:solidFill>
          </a:endParaRPr>
        </a:p>
      </dgm:t>
    </dgm:pt>
    <dgm:pt modelId="{4CC629B7-655D-4EC8-9801-D3C37C5F96DE}" type="parTrans" cxnId="{CA546E55-9063-4313-9845-296BC5B4FCA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B292FFD0-A469-442F-92FF-9DE03071B29A}" type="sibTrans" cxnId="{CA546E55-9063-4313-9845-296BC5B4FCA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8DAAB33-09F5-4388-9ACA-7F07F8B1B261}">
      <dgm:prSet phldrT="[Текст]"/>
      <dgm:spPr/>
      <dgm:t>
        <a:bodyPr/>
        <a:lstStyle/>
        <a:p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нархи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мувозанат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нарх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атрофида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тебраниб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туради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мувозанатига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ҳеч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вақт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еришилмайди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dirty="0">
            <a:solidFill>
              <a:schemeClr val="tx1"/>
            </a:solidFill>
          </a:endParaRPr>
        </a:p>
      </dgm:t>
    </dgm:pt>
    <dgm:pt modelId="{FCD7490C-2220-4DEB-9220-97250C14FE58}" type="parTrans" cxnId="{0585E102-71F9-403F-ADFC-465A9D72F02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7635D01E-EDA0-4514-95E0-16BC2EF2F6B0}" type="sibTrans" cxnId="{0585E102-71F9-403F-ADFC-465A9D72F02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B0D4821-A6C5-4A45-A4D3-2DBA31BA978B}" type="pres">
      <dgm:prSet presAssocID="{6F215273-0297-4ECC-A1A2-CB7C28E116BE}" presName="Name0" presStyleCnt="0">
        <dgm:presLayoutVars>
          <dgm:chMax val="7"/>
          <dgm:chPref val="7"/>
          <dgm:dir/>
        </dgm:presLayoutVars>
      </dgm:prSet>
      <dgm:spPr/>
    </dgm:pt>
    <dgm:pt modelId="{2537D3D1-C706-478C-973A-EEBBE00807EF}" type="pres">
      <dgm:prSet presAssocID="{6F215273-0297-4ECC-A1A2-CB7C28E116BE}" presName="Name1" presStyleCnt="0"/>
      <dgm:spPr/>
    </dgm:pt>
    <dgm:pt modelId="{ED523267-BBED-4832-9157-4A88C8A7B80B}" type="pres">
      <dgm:prSet presAssocID="{6F215273-0297-4ECC-A1A2-CB7C28E116BE}" presName="cycle" presStyleCnt="0"/>
      <dgm:spPr/>
    </dgm:pt>
    <dgm:pt modelId="{9333B308-F818-4D86-B06A-FEDBF4A00EE6}" type="pres">
      <dgm:prSet presAssocID="{6F215273-0297-4ECC-A1A2-CB7C28E116BE}" presName="srcNode" presStyleLbl="node1" presStyleIdx="0" presStyleCnt="3"/>
      <dgm:spPr/>
    </dgm:pt>
    <dgm:pt modelId="{29060192-B8C9-40E3-A20A-0FDE3DAD68EE}" type="pres">
      <dgm:prSet presAssocID="{6F215273-0297-4ECC-A1A2-CB7C28E116BE}" presName="conn" presStyleLbl="parChTrans1D2" presStyleIdx="0" presStyleCnt="1"/>
      <dgm:spPr/>
    </dgm:pt>
    <dgm:pt modelId="{095EE6BF-1EDA-4FF2-84FC-345D2DE37D28}" type="pres">
      <dgm:prSet presAssocID="{6F215273-0297-4ECC-A1A2-CB7C28E116BE}" presName="extraNode" presStyleLbl="node1" presStyleIdx="0" presStyleCnt="3"/>
      <dgm:spPr/>
    </dgm:pt>
    <dgm:pt modelId="{7F860EE0-4A21-43A3-82D8-02F1E1E72B87}" type="pres">
      <dgm:prSet presAssocID="{6F215273-0297-4ECC-A1A2-CB7C28E116BE}" presName="dstNode" presStyleLbl="node1" presStyleIdx="0" presStyleCnt="3"/>
      <dgm:spPr/>
    </dgm:pt>
    <dgm:pt modelId="{95AB7750-F512-4FD5-85BE-7B16823E9E32}" type="pres">
      <dgm:prSet presAssocID="{EDE01317-5F72-46A4-B30B-BAB6D93D418B}" presName="text_1" presStyleLbl="node1" presStyleIdx="0" presStyleCnt="3">
        <dgm:presLayoutVars>
          <dgm:bulletEnabled val="1"/>
        </dgm:presLayoutVars>
      </dgm:prSet>
      <dgm:spPr/>
    </dgm:pt>
    <dgm:pt modelId="{9B149D37-5321-4EF9-932F-BE4A2F98F030}" type="pres">
      <dgm:prSet presAssocID="{EDE01317-5F72-46A4-B30B-BAB6D93D418B}" presName="accent_1" presStyleCnt="0"/>
      <dgm:spPr/>
    </dgm:pt>
    <dgm:pt modelId="{C3502545-211A-496C-B69F-7C1D0CBE232F}" type="pres">
      <dgm:prSet presAssocID="{EDE01317-5F72-46A4-B30B-BAB6D93D418B}" presName="accentRepeatNode" presStyleLbl="solidFgAcc1" presStyleIdx="0" presStyleCnt="3"/>
      <dgm:spPr/>
    </dgm:pt>
    <dgm:pt modelId="{36796421-7EC4-4E6B-A2C1-9658983C931F}" type="pres">
      <dgm:prSet presAssocID="{30530ACE-05E3-4503-AC57-D3A2681D7C11}" presName="text_2" presStyleLbl="node1" presStyleIdx="1" presStyleCnt="3">
        <dgm:presLayoutVars>
          <dgm:bulletEnabled val="1"/>
        </dgm:presLayoutVars>
      </dgm:prSet>
      <dgm:spPr/>
    </dgm:pt>
    <dgm:pt modelId="{3564D413-2686-4719-8E57-D0DF45F81FBA}" type="pres">
      <dgm:prSet presAssocID="{30530ACE-05E3-4503-AC57-D3A2681D7C11}" presName="accent_2" presStyleCnt="0"/>
      <dgm:spPr/>
    </dgm:pt>
    <dgm:pt modelId="{962FB813-CCE9-4D01-8286-12645DCACE81}" type="pres">
      <dgm:prSet presAssocID="{30530ACE-05E3-4503-AC57-D3A2681D7C11}" presName="accentRepeatNode" presStyleLbl="solidFgAcc1" presStyleIdx="1" presStyleCnt="3"/>
      <dgm:spPr/>
    </dgm:pt>
    <dgm:pt modelId="{7A5186C7-17DA-4CED-8C37-5735F6D2C706}" type="pres">
      <dgm:prSet presAssocID="{28DAAB33-09F5-4388-9ACA-7F07F8B1B261}" presName="text_3" presStyleLbl="node1" presStyleIdx="2" presStyleCnt="3">
        <dgm:presLayoutVars>
          <dgm:bulletEnabled val="1"/>
        </dgm:presLayoutVars>
      </dgm:prSet>
      <dgm:spPr/>
    </dgm:pt>
    <dgm:pt modelId="{DA868F82-EF4C-4A58-9D37-B3A9E0798FE3}" type="pres">
      <dgm:prSet presAssocID="{28DAAB33-09F5-4388-9ACA-7F07F8B1B261}" presName="accent_3" presStyleCnt="0"/>
      <dgm:spPr/>
    </dgm:pt>
    <dgm:pt modelId="{A21D47DE-E6A8-48C6-84EA-9243D0AE7A4D}" type="pres">
      <dgm:prSet presAssocID="{28DAAB33-09F5-4388-9ACA-7F07F8B1B261}" presName="accentRepeatNode" presStyleLbl="solidFgAcc1" presStyleIdx="2" presStyleCnt="3"/>
      <dgm:spPr/>
    </dgm:pt>
  </dgm:ptLst>
  <dgm:cxnLst>
    <dgm:cxn modelId="{0585E102-71F9-403F-ADFC-465A9D72F02F}" srcId="{6F215273-0297-4ECC-A1A2-CB7C28E116BE}" destId="{28DAAB33-09F5-4388-9ACA-7F07F8B1B261}" srcOrd="2" destOrd="0" parTransId="{FCD7490C-2220-4DEB-9220-97250C14FE58}" sibTransId="{7635D01E-EDA0-4514-95E0-16BC2EF2F6B0}"/>
    <dgm:cxn modelId="{D523D635-4832-410E-9599-C365C70ECC32}" type="presOf" srcId="{6F215273-0297-4ECC-A1A2-CB7C28E116BE}" destId="{0B0D4821-A6C5-4A45-A4D3-2DBA31BA978B}" srcOrd="0" destOrd="0" presId="urn:microsoft.com/office/officeart/2008/layout/VerticalCurvedList"/>
    <dgm:cxn modelId="{63FEA13C-18BA-4FC2-95E3-DF57EB309730}" srcId="{6F215273-0297-4ECC-A1A2-CB7C28E116BE}" destId="{EDE01317-5F72-46A4-B30B-BAB6D93D418B}" srcOrd="0" destOrd="0" parTransId="{A0D913BD-1584-4B41-9BA8-F724383D25C0}" sibTransId="{F53F91A1-4DA2-49C4-AA07-F10D2B904D8E}"/>
    <dgm:cxn modelId="{CA546E55-9063-4313-9845-296BC5B4FCAB}" srcId="{6F215273-0297-4ECC-A1A2-CB7C28E116BE}" destId="{30530ACE-05E3-4503-AC57-D3A2681D7C11}" srcOrd="1" destOrd="0" parTransId="{4CC629B7-655D-4EC8-9801-D3C37C5F96DE}" sibTransId="{B292FFD0-A469-442F-92FF-9DE03071B29A}"/>
    <dgm:cxn modelId="{8E53D8AA-167B-48FC-A800-7EDA95DB9EAF}" type="presOf" srcId="{28DAAB33-09F5-4388-9ACA-7F07F8B1B261}" destId="{7A5186C7-17DA-4CED-8C37-5735F6D2C706}" srcOrd="0" destOrd="0" presId="urn:microsoft.com/office/officeart/2008/layout/VerticalCurvedList"/>
    <dgm:cxn modelId="{5642D1DA-9C84-4507-A481-D424B9386EB7}" type="presOf" srcId="{30530ACE-05E3-4503-AC57-D3A2681D7C11}" destId="{36796421-7EC4-4E6B-A2C1-9658983C931F}" srcOrd="0" destOrd="0" presId="urn:microsoft.com/office/officeart/2008/layout/VerticalCurvedList"/>
    <dgm:cxn modelId="{CC028FDE-FD55-4F6B-9734-E9C827354FE6}" type="presOf" srcId="{F53F91A1-4DA2-49C4-AA07-F10D2B904D8E}" destId="{29060192-B8C9-40E3-A20A-0FDE3DAD68EE}" srcOrd="0" destOrd="0" presId="urn:microsoft.com/office/officeart/2008/layout/VerticalCurvedList"/>
    <dgm:cxn modelId="{32790DDF-389C-4305-9D2E-010E6864FDF1}" type="presOf" srcId="{EDE01317-5F72-46A4-B30B-BAB6D93D418B}" destId="{95AB7750-F512-4FD5-85BE-7B16823E9E32}" srcOrd="0" destOrd="0" presId="urn:microsoft.com/office/officeart/2008/layout/VerticalCurvedList"/>
    <dgm:cxn modelId="{C140A1CA-2B01-4F74-B33A-79B76C46E406}" type="presParOf" srcId="{0B0D4821-A6C5-4A45-A4D3-2DBA31BA978B}" destId="{2537D3D1-C706-478C-973A-EEBBE00807EF}" srcOrd="0" destOrd="0" presId="urn:microsoft.com/office/officeart/2008/layout/VerticalCurvedList"/>
    <dgm:cxn modelId="{BC823CC2-2B91-4681-8C1D-6E2995E9C2A2}" type="presParOf" srcId="{2537D3D1-C706-478C-973A-EEBBE00807EF}" destId="{ED523267-BBED-4832-9157-4A88C8A7B80B}" srcOrd="0" destOrd="0" presId="urn:microsoft.com/office/officeart/2008/layout/VerticalCurvedList"/>
    <dgm:cxn modelId="{93E33CB8-B066-4B8D-81BD-88362B135E8B}" type="presParOf" srcId="{ED523267-BBED-4832-9157-4A88C8A7B80B}" destId="{9333B308-F818-4D86-B06A-FEDBF4A00EE6}" srcOrd="0" destOrd="0" presId="urn:microsoft.com/office/officeart/2008/layout/VerticalCurvedList"/>
    <dgm:cxn modelId="{E77DCA2D-E03B-4B7E-B65B-057B94CBD8B4}" type="presParOf" srcId="{ED523267-BBED-4832-9157-4A88C8A7B80B}" destId="{29060192-B8C9-40E3-A20A-0FDE3DAD68EE}" srcOrd="1" destOrd="0" presId="urn:microsoft.com/office/officeart/2008/layout/VerticalCurvedList"/>
    <dgm:cxn modelId="{43B05351-5B1E-4E46-8D4F-AA98136801BF}" type="presParOf" srcId="{ED523267-BBED-4832-9157-4A88C8A7B80B}" destId="{095EE6BF-1EDA-4FF2-84FC-345D2DE37D28}" srcOrd="2" destOrd="0" presId="urn:microsoft.com/office/officeart/2008/layout/VerticalCurvedList"/>
    <dgm:cxn modelId="{A5267C8A-E042-4029-B4F7-B44AF2B7CE21}" type="presParOf" srcId="{ED523267-BBED-4832-9157-4A88C8A7B80B}" destId="{7F860EE0-4A21-43A3-82D8-02F1E1E72B87}" srcOrd="3" destOrd="0" presId="urn:microsoft.com/office/officeart/2008/layout/VerticalCurvedList"/>
    <dgm:cxn modelId="{3F6763F7-DB7A-4E25-981F-1FBF2E7B1C60}" type="presParOf" srcId="{2537D3D1-C706-478C-973A-EEBBE00807EF}" destId="{95AB7750-F512-4FD5-85BE-7B16823E9E32}" srcOrd="1" destOrd="0" presId="urn:microsoft.com/office/officeart/2008/layout/VerticalCurvedList"/>
    <dgm:cxn modelId="{25821377-C7D6-4543-8951-1522271F74BB}" type="presParOf" srcId="{2537D3D1-C706-478C-973A-EEBBE00807EF}" destId="{9B149D37-5321-4EF9-932F-BE4A2F98F030}" srcOrd="2" destOrd="0" presId="urn:microsoft.com/office/officeart/2008/layout/VerticalCurvedList"/>
    <dgm:cxn modelId="{92003242-A663-4C5C-A480-189F0735A151}" type="presParOf" srcId="{9B149D37-5321-4EF9-932F-BE4A2F98F030}" destId="{C3502545-211A-496C-B69F-7C1D0CBE232F}" srcOrd="0" destOrd="0" presId="urn:microsoft.com/office/officeart/2008/layout/VerticalCurvedList"/>
    <dgm:cxn modelId="{FA8307CD-35CD-477F-A597-D4B3C82C0F1E}" type="presParOf" srcId="{2537D3D1-C706-478C-973A-EEBBE00807EF}" destId="{36796421-7EC4-4E6B-A2C1-9658983C931F}" srcOrd="3" destOrd="0" presId="urn:microsoft.com/office/officeart/2008/layout/VerticalCurvedList"/>
    <dgm:cxn modelId="{F15EB5CA-5CC6-4125-8BA0-D8A20FC81B24}" type="presParOf" srcId="{2537D3D1-C706-478C-973A-EEBBE00807EF}" destId="{3564D413-2686-4719-8E57-D0DF45F81FBA}" srcOrd="4" destOrd="0" presId="urn:microsoft.com/office/officeart/2008/layout/VerticalCurvedList"/>
    <dgm:cxn modelId="{1C250FF4-6936-4C96-9AC4-BBC33A4D1461}" type="presParOf" srcId="{3564D413-2686-4719-8E57-D0DF45F81FBA}" destId="{962FB813-CCE9-4D01-8286-12645DCACE81}" srcOrd="0" destOrd="0" presId="urn:microsoft.com/office/officeart/2008/layout/VerticalCurvedList"/>
    <dgm:cxn modelId="{652A5F6C-AE76-441A-8F6E-135B44B130EF}" type="presParOf" srcId="{2537D3D1-C706-478C-973A-EEBBE00807EF}" destId="{7A5186C7-17DA-4CED-8C37-5735F6D2C706}" srcOrd="5" destOrd="0" presId="urn:microsoft.com/office/officeart/2008/layout/VerticalCurvedList"/>
    <dgm:cxn modelId="{BC5EE75F-54D6-48C4-A2CF-0889827166B1}" type="presParOf" srcId="{2537D3D1-C706-478C-973A-EEBBE00807EF}" destId="{DA868F82-EF4C-4A58-9D37-B3A9E0798FE3}" srcOrd="6" destOrd="0" presId="urn:microsoft.com/office/officeart/2008/layout/VerticalCurvedList"/>
    <dgm:cxn modelId="{54635F95-E92D-418E-8031-AC75E820619E}" type="presParOf" srcId="{DA868F82-EF4C-4A58-9D37-B3A9E0798FE3}" destId="{A21D47DE-E6A8-48C6-84EA-9243D0AE7A4D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060192-B8C9-40E3-A20A-0FDE3DAD68EE}">
      <dsp:nvSpPr>
        <dsp:cNvPr id="0" name=""/>
        <dsp:cNvSpPr/>
      </dsp:nvSpPr>
      <dsp:spPr>
        <a:xfrm>
          <a:off x="-4920209" y="-753949"/>
          <a:ext cx="5859931" cy="5859931"/>
        </a:xfrm>
        <a:prstGeom prst="blockArc">
          <a:avLst>
            <a:gd name="adj1" fmla="val 18900000"/>
            <a:gd name="adj2" fmla="val 2700000"/>
            <a:gd name="adj3" fmla="val 369"/>
          </a:avLst>
        </a:pr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AB7750-F512-4FD5-85BE-7B16823E9E32}">
      <dsp:nvSpPr>
        <dsp:cNvPr id="0" name=""/>
        <dsp:cNvSpPr/>
      </dsp:nvSpPr>
      <dsp:spPr>
        <a:xfrm>
          <a:off x="604384" y="435203"/>
          <a:ext cx="8217543" cy="87040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0885" tIns="63500" rIns="63500" bIns="6350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Вақт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ўтиши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нархи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b="1" i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 (t) 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нинг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мувозанат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нархдан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четланиши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ка-майиб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боради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en-US" sz="2500" kern="1200" dirty="0">
            <a:solidFill>
              <a:schemeClr val="tx1"/>
            </a:solidFill>
          </a:endParaRPr>
        </a:p>
      </dsp:txBody>
      <dsp:txXfrm>
        <a:off x="604384" y="435203"/>
        <a:ext cx="8217543" cy="870406"/>
      </dsp:txXfrm>
    </dsp:sp>
    <dsp:sp modelId="{C3502545-211A-496C-B69F-7C1D0CBE232F}">
      <dsp:nvSpPr>
        <dsp:cNvPr id="0" name=""/>
        <dsp:cNvSpPr/>
      </dsp:nvSpPr>
      <dsp:spPr>
        <a:xfrm>
          <a:off x="60380" y="326402"/>
          <a:ext cx="1088008" cy="108800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796421-7EC4-4E6B-A2C1-9658983C931F}">
      <dsp:nvSpPr>
        <dsp:cNvPr id="0" name=""/>
        <dsp:cNvSpPr/>
      </dsp:nvSpPr>
      <dsp:spPr>
        <a:xfrm>
          <a:off x="920777" y="1740812"/>
          <a:ext cx="7901151" cy="870406"/>
        </a:xfrm>
        <a:prstGeom prst="rect">
          <a:avLst/>
        </a:prstGeom>
        <a:solidFill>
          <a:schemeClr val="accent2">
            <a:hueOff val="-3277702"/>
            <a:satOff val="-3888"/>
            <a:lumOff val="-205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0885" tIns="63500" rIns="63500" bIns="6350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нархи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мувозанат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нархдан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узоқлашиб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боради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en-US" sz="2500" kern="1200" dirty="0">
            <a:solidFill>
              <a:schemeClr val="tx1"/>
            </a:solidFill>
          </a:endParaRPr>
        </a:p>
      </dsp:txBody>
      <dsp:txXfrm>
        <a:off x="920777" y="1740812"/>
        <a:ext cx="7901151" cy="870406"/>
      </dsp:txXfrm>
    </dsp:sp>
    <dsp:sp modelId="{962FB813-CCE9-4D01-8286-12645DCACE81}">
      <dsp:nvSpPr>
        <dsp:cNvPr id="0" name=""/>
        <dsp:cNvSpPr/>
      </dsp:nvSpPr>
      <dsp:spPr>
        <a:xfrm>
          <a:off x="376773" y="1632012"/>
          <a:ext cx="1088008" cy="108800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-3277702"/>
              <a:satOff val="-3888"/>
              <a:lumOff val="-205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5186C7-17DA-4CED-8C37-5735F6D2C706}">
      <dsp:nvSpPr>
        <dsp:cNvPr id="0" name=""/>
        <dsp:cNvSpPr/>
      </dsp:nvSpPr>
      <dsp:spPr>
        <a:xfrm>
          <a:off x="604384" y="3046422"/>
          <a:ext cx="8217543" cy="870406"/>
        </a:xfrm>
        <a:prstGeom prst="rect">
          <a:avLst/>
        </a:prstGeom>
        <a:solidFill>
          <a:schemeClr val="accent2">
            <a:hueOff val="-6555403"/>
            <a:satOff val="-7776"/>
            <a:lumOff val="-411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0885" tIns="63500" rIns="63500" bIns="6350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нархи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мувозанат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нарх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атрофида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тебраниб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туради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мувозанатига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ҳеч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вақт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еришилмайди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2500" kern="1200" dirty="0">
            <a:solidFill>
              <a:schemeClr val="tx1"/>
            </a:solidFill>
          </a:endParaRPr>
        </a:p>
      </dsp:txBody>
      <dsp:txXfrm>
        <a:off x="604384" y="3046422"/>
        <a:ext cx="8217543" cy="870406"/>
      </dsp:txXfrm>
    </dsp:sp>
    <dsp:sp modelId="{A21D47DE-E6A8-48C6-84EA-9243D0AE7A4D}">
      <dsp:nvSpPr>
        <dsp:cNvPr id="0" name=""/>
        <dsp:cNvSpPr/>
      </dsp:nvSpPr>
      <dsp:spPr>
        <a:xfrm>
          <a:off x="60380" y="2937621"/>
          <a:ext cx="1088008" cy="108800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-6555403"/>
              <a:satOff val="-7776"/>
              <a:lumOff val="-41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27876-20EF-40C6-8662-C6A479AD5A9B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20D42-8607-4CD8-A46A-56FEE4430BEC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27876-20EF-40C6-8662-C6A479AD5A9B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20D42-8607-4CD8-A46A-56FEE4430BE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27876-20EF-40C6-8662-C6A479AD5A9B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20D42-8607-4CD8-A46A-56FEE4430B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27876-20EF-40C6-8662-C6A479AD5A9B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20D42-8607-4CD8-A46A-56FEE4430BE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27876-20EF-40C6-8662-C6A479AD5A9B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20D42-8607-4CD8-A46A-56FEE4430BEC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27876-20EF-40C6-8662-C6A479AD5A9B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20D42-8607-4CD8-A46A-56FEE4430B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27876-20EF-40C6-8662-C6A479AD5A9B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20D42-8607-4CD8-A46A-56FEE4430B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27876-20EF-40C6-8662-C6A479AD5A9B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20D42-8607-4CD8-A46A-56FEE4430B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27876-20EF-40C6-8662-C6A479AD5A9B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20D42-8607-4CD8-A46A-56FEE4430BEC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27876-20EF-40C6-8662-C6A479AD5A9B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20D42-8607-4CD8-A46A-56FEE4430B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27876-20EF-40C6-8662-C6A479AD5A9B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20D42-8607-4CD8-A46A-56FEE4430B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9627876-20EF-40C6-8662-C6A479AD5A9B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3D20D42-8607-4CD8-A46A-56FEE4430BE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0" Type="http://schemas.openxmlformats.org/officeDocument/2006/relationships/image" Target="../media/image6.wmf"/><Relationship Id="rId4" Type="http://schemas.openxmlformats.org/officeDocument/2006/relationships/image" Target="../media/image3.wmf"/><Relationship Id="rId9" Type="http://schemas.openxmlformats.org/officeDocument/2006/relationships/oleObject" Target="../embeddings/oleObject4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image" Target="../media/image15.png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3" Type="http://schemas.openxmlformats.org/officeDocument/2006/relationships/image" Target="../media/image20.png"/><Relationship Id="rId7" Type="http://schemas.openxmlformats.org/officeDocument/2006/relationships/image" Target="../media/image1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17.wmf"/><Relationship Id="rId4" Type="http://schemas.openxmlformats.org/officeDocument/2006/relationships/oleObject" Target="../embeddings/oleObject9.bin"/><Relationship Id="rId9" Type="http://schemas.openxmlformats.org/officeDocument/2006/relationships/image" Target="../media/image19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3" Type="http://schemas.openxmlformats.org/officeDocument/2006/relationships/image" Target="../media/image21.png"/><Relationship Id="rId7" Type="http://schemas.openxmlformats.org/officeDocument/2006/relationships/image" Target="../media/image1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3.bin"/><Relationship Id="rId5" Type="http://schemas.openxmlformats.org/officeDocument/2006/relationships/image" Target="../media/image17.wmf"/><Relationship Id="rId4" Type="http://schemas.openxmlformats.org/officeDocument/2006/relationships/oleObject" Target="../embeddings/oleObject12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3" Type="http://schemas.openxmlformats.org/officeDocument/2006/relationships/oleObject" Target="../embeddings/oleObject15.bin"/><Relationship Id="rId7" Type="http://schemas.openxmlformats.org/officeDocument/2006/relationships/image" Target="../media/image2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25.emf"/><Relationship Id="rId4" Type="http://schemas.openxmlformats.org/officeDocument/2006/relationships/image" Target="../media/image22.wmf"/><Relationship Id="rId9" Type="http://schemas.openxmlformats.org/officeDocument/2006/relationships/image" Target="../media/image24.w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3" Type="http://schemas.openxmlformats.org/officeDocument/2006/relationships/oleObject" Target="../embeddings/oleObject18.bin"/><Relationship Id="rId7" Type="http://schemas.openxmlformats.org/officeDocument/2006/relationships/oleObject" Target="../embeddings/oleObject1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1.emf"/><Relationship Id="rId5" Type="http://schemas.openxmlformats.org/officeDocument/2006/relationships/image" Target="../media/image30.emf"/><Relationship Id="rId10" Type="http://schemas.openxmlformats.org/officeDocument/2006/relationships/image" Target="../media/image29.wmf"/><Relationship Id="rId4" Type="http://schemas.openxmlformats.org/officeDocument/2006/relationships/image" Target="../media/image27.wmf"/><Relationship Id="rId9" Type="http://schemas.openxmlformats.org/officeDocument/2006/relationships/oleObject" Target="../embeddings/oleObject20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95ADD25-35D3-470B-958B-783EDEBF03B1}"/>
              </a:ext>
            </a:extLst>
          </p:cNvPr>
          <p:cNvSpPr txBox="1"/>
          <p:nvPr/>
        </p:nvSpPr>
        <p:spPr>
          <a:xfrm>
            <a:off x="0" y="2636912"/>
            <a:ext cx="8784976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4008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Lecture 2</a:t>
            </a:r>
            <a:endParaRPr lang="en-US" b="0" dirty="0">
              <a:effectLst/>
            </a:endParaRPr>
          </a:p>
          <a:p>
            <a:pPr marL="64008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Supply and Demand</a:t>
            </a:r>
            <a:endParaRPr lang="ru-RU" sz="3200" b="1" i="0" u="none" strike="noStrike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640080" algn="ctr" rtl="0">
              <a:spcBef>
                <a:spcPts val="0"/>
              </a:spcBef>
              <a:spcAft>
                <a:spcPts val="0"/>
              </a:spcAft>
            </a:pPr>
            <a:endParaRPr lang="en-US" b="0" dirty="0">
              <a:effectLst/>
            </a:endParaRPr>
          </a:p>
          <a:p>
            <a:pPr marL="640080" algn="ctr" rtl="0">
              <a:spcBef>
                <a:spcPts val="0"/>
              </a:spcBef>
              <a:spcAft>
                <a:spcPts val="0"/>
              </a:spcAft>
            </a:pPr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Lecturer: </a:t>
            </a:r>
            <a:r>
              <a:rPr lang="en-US" sz="1800" b="1" i="0" u="none" strike="noStrike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Sherzod</a:t>
            </a:r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sz="1800" b="1" i="0" u="none" strike="noStrike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Mustafakulov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2263ED0-44EE-40AD-A192-7D06F2DF8FA6}"/>
              </a:ext>
            </a:extLst>
          </p:cNvPr>
          <p:cNvSpPr txBox="1"/>
          <p:nvPr/>
        </p:nvSpPr>
        <p:spPr>
          <a:xfrm>
            <a:off x="2376264" y="1700808"/>
            <a:ext cx="462798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Microeconomics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109854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0" y="1916832"/>
            <a:ext cx="7488832" cy="3456384"/>
          </a:xfrm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6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Cyrl-UZ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талаб чизиғи</a:t>
            </a:r>
            <a:r>
              <a:rPr lang="ru-RU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унга </a:t>
            </a:r>
            <a:r>
              <a:rPr lang="ru-RU" sz="9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қилувчи</a:t>
            </a:r>
            <a:r>
              <a:rPr lang="ru-RU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омиллар</a:t>
            </a:r>
            <a:r>
              <a:rPr lang="ru-RU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9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9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функцияси</a:t>
            </a:r>
            <a:r>
              <a:rPr lang="uz-Cyrl-UZ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ва талаб қонуни</a:t>
            </a:r>
            <a:r>
              <a:rPr lang="ru-RU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9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Таклиф</a:t>
            </a:r>
            <a:r>
              <a:rPr lang="ru-RU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Cyrl-UZ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таклиф чизиғи </a:t>
            </a:r>
            <a:r>
              <a:rPr lang="ru-RU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унга</a:t>
            </a:r>
            <a:r>
              <a:rPr lang="ru-RU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қилувчи</a:t>
            </a:r>
            <a:r>
              <a:rPr lang="ru-RU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омиллар</a:t>
            </a:r>
            <a:r>
              <a:rPr lang="ru-RU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uz-Cyrl-UZ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9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аклиф</a:t>
            </a:r>
            <a:r>
              <a:rPr lang="ru-RU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функцияси</a:t>
            </a:r>
            <a:r>
              <a:rPr lang="ru-RU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ва т</a:t>
            </a:r>
            <a:r>
              <a:rPr lang="ru-RU" sz="9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аклиф</a:t>
            </a:r>
            <a:r>
              <a:rPr lang="ru-RU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қонуни</a:t>
            </a:r>
            <a:r>
              <a:rPr lang="uz-Cyrl-UZ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9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9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692696"/>
            <a:ext cx="7988424" cy="504056"/>
          </a:xfrm>
          <a:solidFill>
            <a:srgbClr val="C00000"/>
          </a:solidFill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2-Мавзу. </a:t>
            </a:r>
            <a:r>
              <a:rPr lang="uz-Cyrl-U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Талаб ва таклиф таҳлили асослари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499992" y="6093296"/>
            <a:ext cx="4460032" cy="504056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Маърузачи</a:t>
            </a:r>
            <a:r>
              <a:rPr lang="ru-RU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и.ф.д</a:t>
            </a:r>
            <a:r>
              <a:rPr lang="ru-RU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., проф. Ш. Мустафакулов,</a:t>
            </a:r>
          </a:p>
          <a:p>
            <a:pPr algn="r"/>
            <a:r>
              <a:rPr lang="ru-RU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Ассистент: </a:t>
            </a:r>
            <a:r>
              <a:rPr lang="ru-RU" sz="1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С.Турова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66118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A34E7EC-2A4E-4469-8643-5D3BAE2C0E7D}"/>
              </a:ext>
            </a:extLst>
          </p:cNvPr>
          <p:cNvSpPr txBox="1"/>
          <p:nvPr/>
        </p:nvSpPr>
        <p:spPr>
          <a:xfrm>
            <a:off x="251519" y="1412776"/>
            <a:ext cx="8640960" cy="480753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0215" algn="just" hangingPunct="0">
              <a:lnSpc>
                <a:spcPct val="150000"/>
              </a:lnSpc>
              <a:spcAft>
                <a:spcPts val="1200"/>
              </a:spcAft>
            </a:pP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Бундай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муаммоларга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қуйидагилар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кириши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мумкин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</a:p>
          <a:p>
            <a:pPr marL="285750" indent="-285750" algn="just" hangingPunct="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жаҳондаги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иқтисодий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шароитлар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ўзгаришининг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маҳсулот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ишлаб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чиқаришга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унинг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самарадорлигига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таъсири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</a:p>
          <a:p>
            <a:pPr marL="285750" indent="-285750" algn="just" hangingPunct="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нархларни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назорат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қилиш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томонидан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кўриладиган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чора-тадбирларни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баҳолаш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</a:p>
          <a:p>
            <a:pPr marL="285750" indent="-285750" algn="just" hangingPunct="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иқтисодий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рағбатлантириш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минимал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иш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ҳақини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белгилаш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</a:p>
          <a:p>
            <a:pPr marL="285750" indent="-285750" algn="just" hangingPunct="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солиқларнинг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субсидияларнинг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импортга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қўйиладиган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пошлинанинг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ишлаб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чиқарувчилар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истеъмолчилар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фаолиятининг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чегаралашларнинг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умумий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иқтисодиётга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таъсири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ҳоказо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2BF25F5-2E7B-4677-8DD5-74B4807AE7A7}"/>
              </a:ext>
            </a:extLst>
          </p:cNvPr>
          <p:cNvSpPr txBox="1"/>
          <p:nvPr/>
        </p:nvSpPr>
        <p:spPr>
          <a:xfrm>
            <a:off x="422918" y="404664"/>
            <a:ext cx="8298161" cy="70788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Таклиф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талабни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иқтисодий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нуқтаи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назардан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таҳлил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қилиш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жуда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кўп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кенг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муаммоларни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ҳал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қилишда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универсал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восита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хизмат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қилади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689744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63688" y="1484784"/>
            <a:ext cx="6192688" cy="1368696"/>
          </a:xfrm>
        </p:spPr>
        <p:txBody>
          <a:bodyPr>
            <a:normAutofit fontScale="85000" lnSpcReduction="10000"/>
          </a:bodyPr>
          <a:lstStyle/>
          <a:p>
            <a:pPr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Маъмурий буйруқбозлик тизими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en-US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Бозор муносабатлари тизими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uz-Cyrl-UZ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Аралаш тизим</a:t>
            </a:r>
            <a:endParaRPr lang="en-US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7788" y="476672"/>
            <a:ext cx="7988424" cy="504056"/>
          </a:xfrm>
          <a:solidFill>
            <a:srgbClr val="C00000"/>
          </a:solidFill>
        </p:spPr>
        <p:txBody>
          <a:bodyPr>
            <a:noAutofit/>
          </a:bodyPr>
          <a:lstStyle/>
          <a:p>
            <a:pPr marL="0" indent="0" algn="ctr"/>
            <a:r>
              <a:rPr lang="uz-Cyrl-U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Иқтисодий тизимлар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2">
            <a:extLst>
              <a:ext uri="{FF2B5EF4-FFF2-40B4-BE49-F238E27FC236}">
                <a16:creationId xmlns:a16="http://schemas.microsoft.com/office/drawing/2014/main" id="{40F9E08D-B668-4A92-A26F-F0D146E7B5FE}"/>
              </a:ext>
            </a:extLst>
          </p:cNvPr>
          <p:cNvSpPr txBox="1">
            <a:spLocks/>
          </p:cNvSpPr>
          <p:nvPr/>
        </p:nvSpPr>
        <p:spPr>
          <a:xfrm>
            <a:off x="4896036" y="3212976"/>
            <a:ext cx="3817413" cy="28083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uz-Cyrl-UZ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Бозор муносабатлари характеристикаси: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uz-Cyrl-UZ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Хусусий мулк</a:t>
            </a:r>
          </a:p>
          <a:p>
            <a:pPr marL="457200" indent="-457200" algn="just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uz-Cyrl-UZ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Тадбиркорлик ва танлов эркинлиги</a:t>
            </a:r>
          </a:p>
          <a:p>
            <a:pPr marL="457200" indent="-457200" algn="just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uz-Cyrl-UZ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Шахсий манфаатнинг ўрни</a:t>
            </a:r>
          </a:p>
          <a:p>
            <a:pPr marL="457200" indent="-457200" algn="just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uz-Cyrl-UZ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Рақобат</a:t>
            </a:r>
          </a:p>
          <a:p>
            <a:pPr marL="457200" indent="-457200" algn="just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uz-Cyrl-UZ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Бозор ва нархлар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одзаголовок 2">
            <a:extLst>
              <a:ext uri="{FF2B5EF4-FFF2-40B4-BE49-F238E27FC236}">
                <a16:creationId xmlns:a16="http://schemas.microsoft.com/office/drawing/2014/main" id="{A1BCE018-2C33-4909-96AD-0D0F5BD3EAED}"/>
              </a:ext>
            </a:extLst>
          </p:cNvPr>
          <p:cNvSpPr txBox="1">
            <a:spLocks/>
          </p:cNvSpPr>
          <p:nvPr/>
        </p:nvSpPr>
        <p:spPr>
          <a:xfrm>
            <a:off x="467544" y="3212976"/>
            <a:ext cx="3979009" cy="28083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uz-Cyrl-UZ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Маъмурий буйруқбозлик характеристикаси: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uz-Cyrl-UZ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Социализм ёки коммунизм</a:t>
            </a:r>
          </a:p>
          <a:p>
            <a:pPr marL="457200" indent="-457200" algn="just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uz-Cyrl-UZ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Марказлашган </a:t>
            </a:r>
          </a:p>
          <a:p>
            <a:pPr marL="457200" indent="-457200" algn="just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uz-Cyrl-UZ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Давлат мулкига асосланган</a:t>
            </a:r>
          </a:p>
          <a:p>
            <a:pPr marL="457200" indent="-457200" algn="just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uz-Cyrl-UZ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Режалаштириш органи</a:t>
            </a:r>
          </a:p>
          <a:p>
            <a:pPr marL="457200" indent="-457200" algn="just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uz-Cyrl-UZ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Буйруқбозлик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D8881C1C-7891-436B-A561-48E46FC6179A}"/>
              </a:ext>
            </a:extLst>
          </p:cNvPr>
          <p:cNvSpPr txBox="1">
            <a:spLocks/>
          </p:cNvSpPr>
          <p:nvPr/>
        </p:nvSpPr>
        <p:spPr>
          <a:xfrm>
            <a:off x="3870006" y="6225258"/>
            <a:ext cx="5180112" cy="5040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uz-Cyrl-UZ" sz="12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Баҳам кўриш  - биз ишонадиган энг асосий қадриятлардан бири. </a:t>
            </a:r>
          </a:p>
          <a:p>
            <a:pPr algn="r"/>
            <a:r>
              <a:rPr lang="uz-Cyrl-UZ" sz="1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Стивен Кови</a:t>
            </a:r>
            <a:endParaRPr lang="ru-RU" sz="1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61459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36C308A4-2158-48BA-B51E-2DBE2464445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5705" y="299627"/>
            <a:ext cx="8130130" cy="1539044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16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ru-RU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ru-RU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бозор</a:t>
            </a:r>
            <a:r>
              <a:rPr lang="ru-RU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механизмини</a:t>
            </a:r>
            <a:r>
              <a:rPr lang="ru-RU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ўрганиш</a:t>
            </a:r>
            <a:r>
              <a:rPr lang="ru-RU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графикларини</a:t>
            </a:r>
            <a:r>
              <a:rPr lang="ru-RU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таҳлил</a:t>
            </a:r>
            <a:r>
              <a:rPr lang="ru-RU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қилишдан</a:t>
            </a:r>
            <a:r>
              <a:rPr lang="ru-RU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бошланди</a:t>
            </a:r>
            <a:r>
              <a:rPr lang="ru-RU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45720" indent="0" algn="ctr">
              <a:buNone/>
            </a:pPr>
            <a:endParaRPr lang="ru-RU" sz="3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just">
              <a:buNone/>
            </a:pP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Маълумки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давлатнинг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аралашувисиз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мувозанат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ҳолатга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келади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унга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товарнинг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бозор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нархи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ўрнатилади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ҳамда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мувозанатни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таъминлайдиган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маҳсулотнинг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ҳажми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ўрнатилади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just">
              <a:buNone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C61F11C7-2FA0-4004-B514-9D720BD51909}"/>
              </a:ext>
            </a:extLst>
          </p:cNvPr>
          <p:cNvSpPr txBox="1">
            <a:spLocks/>
          </p:cNvSpPr>
          <p:nvPr/>
        </p:nvSpPr>
        <p:spPr>
          <a:xfrm>
            <a:off x="545705" y="2281335"/>
            <a:ext cx="3677761" cy="416733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just">
              <a:buNone/>
            </a:pPr>
            <a:r>
              <a:rPr lang="ru-RU" sz="16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sz="1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sz="1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нарх</a:t>
            </a:r>
            <a:r>
              <a:rPr lang="ru-RU" sz="1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маҳсулот</a:t>
            </a:r>
            <a:r>
              <a:rPr lang="ru-RU" sz="1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ҳажми</a:t>
            </a:r>
            <a:r>
              <a:rPr lang="ru-RU" sz="1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ru-RU" sz="1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таклифнинг</a:t>
            </a:r>
            <a:r>
              <a:rPr lang="ru-RU" sz="1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баъзи</a:t>
            </a:r>
            <a:r>
              <a:rPr lang="ru-RU" sz="1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1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характеристикалари</a:t>
            </a:r>
            <a:r>
              <a:rPr lang="ru-RU" sz="1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1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боғланган</a:t>
            </a:r>
            <a:r>
              <a:rPr lang="ru-RU" sz="1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 marL="45720" indent="0" algn="just">
              <a:buNone/>
            </a:pPr>
            <a:endParaRPr lang="uz-Cyrl-UZ" sz="1600" b="1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just">
              <a:buNone/>
            </a:pPr>
            <a:r>
              <a:rPr lang="uz-Cyrl-UZ" sz="16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1600" b="1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андай</a:t>
            </a:r>
            <a:r>
              <a:rPr lang="ru-RU" sz="16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sz="16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улар </a:t>
            </a:r>
            <a:r>
              <a:rPr lang="ru-RU" sz="1600" b="1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вақт</a:t>
            </a:r>
            <a:r>
              <a:rPr lang="ru-RU" sz="16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16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ўзгаради</a:t>
            </a:r>
            <a:r>
              <a:rPr lang="ru-RU" sz="16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6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sz="16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sz="16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уларга</a:t>
            </a:r>
            <a:r>
              <a:rPr lang="ru-RU" sz="16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16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иқтисодий</a:t>
            </a:r>
            <a:r>
              <a:rPr lang="ru-RU" sz="16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фаоллик</a:t>
            </a:r>
            <a:r>
              <a:rPr lang="ru-RU" sz="16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b="1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sz="16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ҳақи</a:t>
            </a:r>
            <a:r>
              <a:rPr lang="ru-RU" sz="16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харажатлари</a:t>
            </a:r>
            <a:r>
              <a:rPr lang="ru-RU" sz="16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таъсир</a:t>
            </a:r>
            <a:r>
              <a:rPr lang="ru-RU" sz="16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16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 marL="45720" indent="0" algn="just">
              <a:buNone/>
            </a:pPr>
            <a:endParaRPr lang="ru-RU" sz="1600" b="1" dirty="0">
              <a:solidFill>
                <a:schemeClr val="accent2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just">
              <a:buNone/>
            </a:pPr>
            <a:r>
              <a:rPr lang="ru-RU" sz="1600" b="1" dirty="0" err="1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Нима</a:t>
            </a: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бозорлар</a:t>
            </a: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600" b="1" dirty="0" err="1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рақобатлашган</a:t>
            </a: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b="1" dirty="0" err="1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монопол</a:t>
            </a: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b="1" dirty="0" err="1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олигопол</a:t>
            </a: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600" b="1" dirty="0" err="1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фарқ</a:t>
            </a: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 marL="45720" indent="0" algn="just">
              <a:buNone/>
            </a:pPr>
            <a:endParaRPr lang="ru-RU" sz="1600" b="1" dirty="0">
              <a:solidFill>
                <a:schemeClr val="accent4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just">
              <a:buNone/>
            </a:pPr>
            <a:r>
              <a:rPr lang="ru-RU" sz="1600" b="1" dirty="0" err="1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Нима</a:t>
            </a:r>
            <a:r>
              <a:rPr lang="ru-RU" sz="1600" b="1" dirty="0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1600" b="1" dirty="0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баъзи</a:t>
            </a:r>
            <a:r>
              <a:rPr lang="ru-RU" sz="1600" b="1" dirty="0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1600" b="1" dirty="0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бозорларда</a:t>
            </a:r>
            <a:r>
              <a:rPr lang="ru-RU" sz="1600" b="1" dirty="0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товарлар</a:t>
            </a:r>
            <a:r>
              <a:rPr lang="ru-RU" sz="1600" b="1" dirty="0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танқис</a:t>
            </a:r>
            <a:r>
              <a:rPr lang="ru-RU" sz="1600" b="1" dirty="0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600" b="1" dirty="0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ҳоказо</a:t>
            </a:r>
            <a:r>
              <a:rPr lang="ru-RU" sz="1600" b="1" dirty="0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саволларга</a:t>
            </a:r>
            <a:r>
              <a:rPr lang="ru-RU" sz="1600" b="1" dirty="0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жавоб</a:t>
            </a:r>
            <a:r>
              <a:rPr lang="ru-RU" sz="1600" b="1" dirty="0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бериш</a:t>
            </a:r>
            <a:r>
              <a:rPr lang="ru-RU" sz="1600" b="1" dirty="0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1600" b="1" dirty="0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ru-RU" sz="1600" b="1" dirty="0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600" b="1" dirty="0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таклифнинг</a:t>
            </a:r>
            <a:r>
              <a:rPr lang="ru-RU" sz="1600" b="1" dirty="0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диаграммасини</a:t>
            </a:r>
            <a:r>
              <a:rPr lang="ru-RU" sz="1600" b="1" dirty="0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қарашдан</a:t>
            </a:r>
            <a:r>
              <a:rPr lang="ru-RU" sz="1600" b="1" dirty="0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бошлаймиз</a:t>
            </a:r>
            <a:r>
              <a:rPr lang="ru-RU" sz="1600" b="1" dirty="0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Rectangle 40">
            <a:extLst>
              <a:ext uri="{FF2B5EF4-FFF2-40B4-BE49-F238E27FC236}">
                <a16:creationId xmlns:a16="http://schemas.microsoft.com/office/drawing/2014/main" id="{8C52751A-6C0E-437E-87A2-17B1A75623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6016" y="2202643"/>
            <a:ext cx="7243158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6" name="Group 1">
            <a:extLst>
              <a:ext uri="{FF2B5EF4-FFF2-40B4-BE49-F238E27FC236}">
                <a16:creationId xmlns:a16="http://schemas.microsoft.com/office/drawing/2014/main" id="{A8E024B4-01D8-4B24-9086-CBEBDF8BE581}"/>
              </a:ext>
            </a:extLst>
          </p:cNvPr>
          <p:cNvGrpSpPr>
            <a:grpSpLocks/>
          </p:cNvGrpSpPr>
          <p:nvPr/>
        </p:nvGrpSpPr>
        <p:grpSpPr bwMode="auto">
          <a:xfrm>
            <a:off x="4289322" y="2390157"/>
            <a:ext cx="4747174" cy="3297380"/>
            <a:chOff x="-151" y="-1"/>
            <a:chExt cx="22923" cy="20001"/>
          </a:xfrm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id="{3CD842DA-576F-4642-B3E4-47D2D2E8DB0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151" y="-1"/>
              <a:ext cx="22923" cy="20001"/>
              <a:chOff x="865" y="-134"/>
              <a:chExt cx="7641" cy="4418"/>
            </a:xfrm>
          </p:grpSpPr>
          <p:sp>
            <p:nvSpPr>
              <p:cNvPr id="10" name="Line 39">
                <a:extLst>
                  <a:ext uri="{FF2B5EF4-FFF2-40B4-BE49-F238E27FC236}">
                    <a16:creationId xmlns:a16="http://schemas.microsoft.com/office/drawing/2014/main" id="{39195CF1-73B3-41E8-B283-55E52B124A6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59" y="161"/>
                <a:ext cx="1" cy="376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 type="triangl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100"/>
              </a:p>
            </p:txBody>
          </p:sp>
          <p:sp>
            <p:nvSpPr>
              <p:cNvPr id="11" name="Line 38">
                <a:extLst>
                  <a:ext uri="{FF2B5EF4-FFF2-40B4-BE49-F238E27FC236}">
                    <a16:creationId xmlns:a16="http://schemas.microsoft.com/office/drawing/2014/main" id="{11817041-A300-44B4-A65E-E86E4E86725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1245" y="3924"/>
                <a:ext cx="6903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 type="triangl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100"/>
              </a:p>
            </p:txBody>
          </p:sp>
          <p:sp>
            <p:nvSpPr>
              <p:cNvPr id="12" name="Arc 37">
                <a:extLst>
                  <a:ext uri="{FF2B5EF4-FFF2-40B4-BE49-F238E27FC236}">
                    <a16:creationId xmlns:a16="http://schemas.microsoft.com/office/drawing/2014/main" id="{021EAF3E-B979-4C78-BE75-44F5158B91EA}"/>
                  </a:ext>
                </a:extLst>
              </p:cNvPr>
              <p:cNvSpPr>
                <a:spLocks/>
              </p:cNvSpPr>
              <p:nvPr/>
            </p:nvSpPr>
            <p:spPr bwMode="auto">
              <a:xfrm flipV="1">
                <a:off x="1472" y="-95"/>
                <a:ext cx="4665" cy="341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0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0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8575">
                <a:solidFill>
                  <a:srgbClr val="538135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100"/>
              </a:p>
            </p:txBody>
          </p:sp>
          <p:sp>
            <p:nvSpPr>
              <p:cNvPr id="13" name="Arc 36">
                <a:extLst>
                  <a:ext uri="{FF2B5EF4-FFF2-40B4-BE49-F238E27FC236}">
                    <a16:creationId xmlns:a16="http://schemas.microsoft.com/office/drawing/2014/main" id="{152400A5-6E36-4D6A-AD58-6A022585F2DE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 flipV="1">
                <a:off x="2209" y="108"/>
                <a:ext cx="5144" cy="2922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0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0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8575">
                <a:solidFill>
                  <a:srgbClr val="7030A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100"/>
              </a:p>
            </p:txBody>
          </p:sp>
          <p:sp>
            <p:nvSpPr>
              <p:cNvPr id="14" name="Line 35">
                <a:extLst>
                  <a:ext uri="{FF2B5EF4-FFF2-40B4-BE49-F238E27FC236}">
                    <a16:creationId xmlns:a16="http://schemas.microsoft.com/office/drawing/2014/main" id="{DD8F8DA5-306A-496C-8B1E-9D1886243EB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59" y="989"/>
                <a:ext cx="4620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sys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100"/>
              </a:p>
            </p:txBody>
          </p:sp>
          <p:sp>
            <p:nvSpPr>
              <p:cNvPr id="15" name="Line 34">
                <a:extLst>
                  <a:ext uri="{FF2B5EF4-FFF2-40B4-BE49-F238E27FC236}">
                    <a16:creationId xmlns:a16="http://schemas.microsoft.com/office/drawing/2014/main" id="{787EEE80-6B2C-4304-8609-9CC63EC817F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1240" y="2512"/>
                <a:ext cx="3218" cy="8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sys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100"/>
              </a:p>
            </p:txBody>
          </p:sp>
          <p:sp>
            <p:nvSpPr>
              <p:cNvPr id="16" name="Line 33">
                <a:extLst>
                  <a:ext uri="{FF2B5EF4-FFF2-40B4-BE49-F238E27FC236}">
                    <a16:creationId xmlns:a16="http://schemas.microsoft.com/office/drawing/2014/main" id="{A55ACBF7-115F-48BB-85A6-D1BA1D746DF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246" y="2999"/>
                <a:ext cx="5222" cy="2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sys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100"/>
              </a:p>
            </p:txBody>
          </p:sp>
          <p:grpSp>
            <p:nvGrpSpPr>
              <p:cNvPr id="17" name="Group 26">
                <a:extLst>
                  <a:ext uri="{FF2B5EF4-FFF2-40B4-BE49-F238E27FC236}">
                    <a16:creationId xmlns:a16="http://schemas.microsoft.com/office/drawing/2014/main" id="{093D754E-F3B5-4466-87E7-2918B4F7A1C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485" y="764"/>
                <a:ext cx="3358" cy="221"/>
                <a:chOff x="2485" y="764"/>
                <a:chExt cx="3358" cy="221"/>
              </a:xfrm>
            </p:grpSpPr>
            <p:sp>
              <p:nvSpPr>
                <p:cNvPr id="39" name="Line 32">
                  <a:extLst>
                    <a:ext uri="{FF2B5EF4-FFF2-40B4-BE49-F238E27FC236}">
                      <a16:creationId xmlns:a16="http://schemas.microsoft.com/office/drawing/2014/main" id="{7128D046-0E06-4110-8ACD-D81B9A7C52A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4271" y="844"/>
                  <a:ext cx="1051" cy="1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sz="1100"/>
                </a:p>
              </p:txBody>
            </p:sp>
            <p:sp>
              <p:nvSpPr>
                <p:cNvPr id="40" name="Arc 31">
                  <a:extLst>
                    <a:ext uri="{FF2B5EF4-FFF2-40B4-BE49-F238E27FC236}">
                      <a16:creationId xmlns:a16="http://schemas.microsoft.com/office/drawing/2014/main" id="{C7519216-D42C-4B9F-9026-764ECD5FF4C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flipH="1">
                  <a:off x="2485" y="854"/>
                  <a:ext cx="593" cy="127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0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0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sz="1100"/>
                </a:p>
              </p:txBody>
            </p:sp>
            <p:sp>
              <p:nvSpPr>
                <p:cNvPr id="41" name="Arc 30">
                  <a:extLst>
                    <a:ext uri="{FF2B5EF4-FFF2-40B4-BE49-F238E27FC236}">
                      <a16:creationId xmlns:a16="http://schemas.microsoft.com/office/drawing/2014/main" id="{C708695A-CFF9-4164-983E-ABE5544B50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56" y="849"/>
                  <a:ext cx="587" cy="136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0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0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sz="1100"/>
                </a:p>
              </p:txBody>
            </p:sp>
            <p:sp>
              <p:nvSpPr>
                <p:cNvPr id="42" name="Line 29">
                  <a:extLst>
                    <a:ext uri="{FF2B5EF4-FFF2-40B4-BE49-F238E27FC236}">
                      <a16:creationId xmlns:a16="http://schemas.microsoft.com/office/drawing/2014/main" id="{8343FC02-B75F-4A3D-B34D-FFD73D312077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3047" y="847"/>
                  <a:ext cx="1099" cy="8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sz="1100"/>
                </a:p>
              </p:txBody>
            </p:sp>
            <p:sp>
              <p:nvSpPr>
                <p:cNvPr id="43" name="Line 28">
                  <a:extLst>
                    <a:ext uri="{FF2B5EF4-FFF2-40B4-BE49-F238E27FC236}">
                      <a16:creationId xmlns:a16="http://schemas.microsoft.com/office/drawing/2014/main" id="{34205004-018B-4322-9EB2-17C6842A073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 flipV="1">
                  <a:off x="4207" y="764"/>
                  <a:ext cx="68" cy="84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sz="1100"/>
                </a:p>
              </p:txBody>
            </p:sp>
            <p:sp>
              <p:nvSpPr>
                <p:cNvPr id="44" name="Line 27">
                  <a:extLst>
                    <a:ext uri="{FF2B5EF4-FFF2-40B4-BE49-F238E27FC236}">
                      <a16:creationId xmlns:a16="http://schemas.microsoft.com/office/drawing/2014/main" id="{B069241D-283D-4DF0-A0A7-6FEDA348411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4139" y="764"/>
                  <a:ext cx="82" cy="84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sz="1100"/>
                </a:p>
              </p:txBody>
            </p:sp>
          </p:grpSp>
          <p:sp>
            <p:nvSpPr>
              <p:cNvPr id="18" name="Line 25">
                <a:extLst>
                  <a:ext uri="{FF2B5EF4-FFF2-40B4-BE49-F238E27FC236}">
                    <a16:creationId xmlns:a16="http://schemas.microsoft.com/office/drawing/2014/main" id="{2217A4E1-4390-420E-A366-99262650A60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07" y="2984"/>
                <a:ext cx="1" cy="946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sys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100"/>
              </a:p>
            </p:txBody>
          </p:sp>
          <p:sp>
            <p:nvSpPr>
              <p:cNvPr id="19" name="Line 24">
                <a:extLst>
                  <a:ext uri="{FF2B5EF4-FFF2-40B4-BE49-F238E27FC236}">
                    <a16:creationId xmlns:a16="http://schemas.microsoft.com/office/drawing/2014/main" id="{E46F8292-8CD4-4CEE-B5D5-2F16A5B24F6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446" y="3008"/>
                <a:ext cx="7" cy="922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sys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100"/>
              </a:p>
            </p:txBody>
          </p:sp>
          <p:grpSp>
            <p:nvGrpSpPr>
              <p:cNvPr id="20" name="Group 17">
                <a:extLst>
                  <a:ext uri="{FF2B5EF4-FFF2-40B4-BE49-F238E27FC236}">
                    <a16:creationId xmlns:a16="http://schemas.microsoft.com/office/drawing/2014/main" id="{7F37EDA2-8C2E-4914-815F-DAB39D8847E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422" y="2984"/>
                <a:ext cx="3016" cy="251"/>
                <a:chOff x="3422" y="2984"/>
                <a:chExt cx="3016" cy="251"/>
              </a:xfrm>
            </p:grpSpPr>
            <p:sp>
              <p:nvSpPr>
                <p:cNvPr id="33" name="Line 23">
                  <a:extLst>
                    <a:ext uri="{FF2B5EF4-FFF2-40B4-BE49-F238E27FC236}">
                      <a16:creationId xmlns:a16="http://schemas.microsoft.com/office/drawing/2014/main" id="{4CFEB92A-7338-4FC5-9A05-34100BD38BF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5026" y="3143"/>
                  <a:ext cx="944" cy="1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sz="1100"/>
                </a:p>
              </p:txBody>
            </p:sp>
            <p:sp>
              <p:nvSpPr>
                <p:cNvPr id="34" name="Arc 22">
                  <a:extLst>
                    <a:ext uri="{FF2B5EF4-FFF2-40B4-BE49-F238E27FC236}">
                      <a16:creationId xmlns:a16="http://schemas.microsoft.com/office/drawing/2014/main" id="{0470D22B-4A88-4797-B3A2-263E3B0DFF5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flipH="1" flipV="1">
                  <a:off x="3422" y="2989"/>
                  <a:ext cx="533" cy="144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0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0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sz="1100"/>
                </a:p>
              </p:txBody>
            </p:sp>
            <p:sp>
              <p:nvSpPr>
                <p:cNvPr id="35" name="Arc 21">
                  <a:extLst>
                    <a:ext uri="{FF2B5EF4-FFF2-40B4-BE49-F238E27FC236}">
                      <a16:creationId xmlns:a16="http://schemas.microsoft.com/office/drawing/2014/main" id="{D503E27C-B3DC-41D8-83FB-6CA2989D6F0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flipV="1">
                  <a:off x="5911" y="2984"/>
                  <a:ext cx="527" cy="154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0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0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sz="1100"/>
                </a:p>
              </p:txBody>
            </p:sp>
            <p:sp>
              <p:nvSpPr>
                <p:cNvPr id="36" name="Line 20">
                  <a:extLst>
                    <a:ext uri="{FF2B5EF4-FFF2-40B4-BE49-F238E27FC236}">
                      <a16:creationId xmlns:a16="http://schemas.microsoft.com/office/drawing/2014/main" id="{B39829F9-4203-49B3-BD8A-0766A5EF0D3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 flipV="1">
                  <a:off x="3927" y="3132"/>
                  <a:ext cx="987" cy="9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sz="1100"/>
                </a:p>
              </p:txBody>
            </p:sp>
            <p:sp>
              <p:nvSpPr>
                <p:cNvPr id="37" name="Line 19">
                  <a:extLst>
                    <a:ext uri="{FF2B5EF4-FFF2-40B4-BE49-F238E27FC236}">
                      <a16:creationId xmlns:a16="http://schemas.microsoft.com/office/drawing/2014/main" id="{50ADAAE6-D0C9-49E4-A404-A833CB149C4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4969" y="3140"/>
                  <a:ext cx="61" cy="95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sz="1100"/>
                </a:p>
              </p:txBody>
            </p:sp>
            <p:sp>
              <p:nvSpPr>
                <p:cNvPr id="38" name="Line 18">
                  <a:extLst>
                    <a:ext uri="{FF2B5EF4-FFF2-40B4-BE49-F238E27FC236}">
                      <a16:creationId xmlns:a16="http://schemas.microsoft.com/office/drawing/2014/main" id="{EA6CECB4-2707-45C4-BB4A-59B0B948C3E9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908" y="3140"/>
                  <a:ext cx="74" cy="95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sz="1100"/>
                </a:p>
              </p:txBody>
            </p:sp>
          </p:grpSp>
          <p:sp>
            <p:nvSpPr>
              <p:cNvPr id="21" name="Rectangle 16">
                <a:extLst>
                  <a:ext uri="{FF2B5EF4-FFF2-40B4-BE49-F238E27FC236}">
                    <a16:creationId xmlns:a16="http://schemas.microsoft.com/office/drawing/2014/main" id="{085C1007-E9A9-4065-BAA8-44D761C755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91" y="-134"/>
                <a:ext cx="229" cy="3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63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700" tIns="12700" rIns="12700" bIns="127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ru-RU" sz="1400" b="0" i="1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  <a:endParaRPr kumimoji="0" lang="en-US" altLang="ru-RU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2" name="Rectangle 15">
                <a:extLst>
                  <a:ext uri="{FF2B5EF4-FFF2-40B4-BE49-F238E27FC236}">
                    <a16:creationId xmlns:a16="http://schemas.microsoft.com/office/drawing/2014/main" id="{9EB2139A-F160-4E23-954D-24439FA47D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50" y="89"/>
                <a:ext cx="229" cy="3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63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700" tIns="12700" rIns="12700" bIns="127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ru-RU" sz="1400" b="0" i="1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</a:t>
                </a:r>
                <a:endParaRPr kumimoji="0" lang="en-US" altLang="ru-RU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3" name="Rectangle 14">
                <a:extLst>
                  <a:ext uri="{FF2B5EF4-FFF2-40B4-BE49-F238E27FC236}">
                    <a16:creationId xmlns:a16="http://schemas.microsoft.com/office/drawing/2014/main" id="{92B58508-5F16-473D-91DB-B767E7FA08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5" y="800"/>
                <a:ext cx="308" cy="3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63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700" tIns="12700" rIns="12700" bIns="127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ru-RU" sz="1100" b="0" i="1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ea typeface="Times New Roman" panose="02020603050405020304" pitchFamily="18" charset="0"/>
                  </a:rPr>
                  <a:t>P</a:t>
                </a:r>
                <a:r>
                  <a:rPr kumimoji="0" lang="en-US" altLang="ru-RU" sz="1100" b="0" i="0" u="none" strike="noStrike" cap="none" normalizeH="0" baseline="-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</a:rPr>
                  <a:t>1</a:t>
                </a:r>
                <a:endParaRPr kumimoji="0" lang="en-US" altLang="ru-RU" sz="11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4" name="Rectangle 13">
                <a:extLst>
                  <a:ext uri="{FF2B5EF4-FFF2-40B4-BE49-F238E27FC236}">
                    <a16:creationId xmlns:a16="http://schemas.microsoft.com/office/drawing/2014/main" id="{D2FB4B36-9A83-4AE2-B440-8A0777F167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198" y="3720"/>
                <a:ext cx="308" cy="3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63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700" tIns="12700" rIns="12700" bIns="127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ru-RU" sz="1100" b="0" i="1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PANDA Baltic UZ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</a:t>
                </a:r>
                <a:endParaRPr kumimoji="0" lang="en-US" altLang="ru-RU" sz="11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5" name="Rectangle 12">
                <a:extLst>
                  <a:ext uri="{FF2B5EF4-FFF2-40B4-BE49-F238E27FC236}">
                    <a16:creationId xmlns:a16="http://schemas.microsoft.com/office/drawing/2014/main" id="{73557A7C-054E-4C5C-B23F-71F5E4B79A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85" y="3967"/>
                <a:ext cx="308" cy="3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63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700" tIns="12700" rIns="12700" bIns="127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ru-RU" sz="1100" b="0" i="1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ea typeface="Times New Roman" panose="02020603050405020304" pitchFamily="18" charset="0"/>
                  </a:rPr>
                  <a:t>Q</a:t>
                </a:r>
                <a:r>
                  <a:rPr kumimoji="0" lang="en-US" altLang="ru-RU" sz="1100" b="0" i="0" u="none" strike="noStrike" cap="none" normalizeH="0" baseline="-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</a:rPr>
                  <a:t>2</a:t>
                </a:r>
                <a:endParaRPr kumimoji="0" lang="en-US" altLang="ru-RU" sz="11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6" name="Rectangle 11">
                <a:extLst>
                  <a:ext uri="{FF2B5EF4-FFF2-40B4-BE49-F238E27FC236}">
                    <a16:creationId xmlns:a16="http://schemas.microsoft.com/office/drawing/2014/main" id="{B98A313F-40C5-45D3-9FC6-177A010F07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7" y="3958"/>
                <a:ext cx="308" cy="3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63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700" tIns="12700" rIns="12700" bIns="127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ru-RU" sz="1100" b="0" i="1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</a:rPr>
                  <a:t>Q</a:t>
                </a:r>
                <a:r>
                  <a:rPr kumimoji="0" lang="en-US" altLang="ru-RU" sz="1100" b="0" i="0" u="none" strike="noStrike" cap="none" normalizeH="0" baseline="-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</a:rPr>
                  <a:t>0</a:t>
                </a:r>
                <a:endParaRPr kumimoji="0" lang="en-US" altLang="ru-RU" sz="11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" name="Rectangle 10">
                <a:extLst>
                  <a:ext uri="{FF2B5EF4-FFF2-40B4-BE49-F238E27FC236}">
                    <a16:creationId xmlns:a16="http://schemas.microsoft.com/office/drawing/2014/main" id="{70240C9C-45D1-4913-B4E5-706A15D747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97" y="3967"/>
                <a:ext cx="308" cy="3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63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700" tIns="12700" rIns="12700" bIns="127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ru-RU" sz="1100" b="0" i="1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</a:rPr>
                  <a:t>Q</a:t>
                </a:r>
                <a:r>
                  <a:rPr kumimoji="0" lang="en-US" altLang="ru-RU" sz="1100" b="0" i="0" u="none" strike="noStrike" cap="none" normalizeH="0" baseline="-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</a:rPr>
                  <a:t>1</a:t>
                </a:r>
                <a:endParaRPr kumimoji="0" lang="en-US" altLang="ru-RU" sz="11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8" name="Rectangle 9">
                <a:extLst>
                  <a:ext uri="{FF2B5EF4-FFF2-40B4-BE49-F238E27FC236}">
                    <a16:creationId xmlns:a16="http://schemas.microsoft.com/office/drawing/2014/main" id="{4BF87B6C-F8E8-47D2-9F22-5D1B3160E6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59" y="2100"/>
                <a:ext cx="229" cy="2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63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700" tIns="12700" rIns="12700" bIns="127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ru-RU" sz="1100" b="0" i="1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</a:rPr>
                  <a:t>E</a:t>
                </a:r>
                <a:endParaRPr kumimoji="0" lang="en-US" altLang="ru-RU" sz="11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9" name="Rectangle 8">
                <a:extLst>
                  <a:ext uri="{FF2B5EF4-FFF2-40B4-BE49-F238E27FC236}">
                    <a16:creationId xmlns:a16="http://schemas.microsoft.com/office/drawing/2014/main" id="{26E1124A-14D6-4017-9D24-054457ACF9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91" y="2650"/>
                <a:ext cx="229" cy="3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63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700" tIns="12700" rIns="12700" bIns="127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ru-RU" sz="1400" b="0" i="1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endParaRPr kumimoji="0" lang="en-US" altLang="ru-RU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0" name="Rectangle 7">
                <a:extLst>
                  <a:ext uri="{FF2B5EF4-FFF2-40B4-BE49-F238E27FC236}">
                    <a16:creationId xmlns:a16="http://schemas.microsoft.com/office/drawing/2014/main" id="{29FBB54A-AC99-4DD7-A0E2-001FA23DDE5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03" y="2321"/>
                <a:ext cx="308" cy="3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63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700" tIns="12700" rIns="12700" bIns="127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ru-RU" sz="1100" b="0" i="1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</a:rPr>
                  <a:t>P</a:t>
                </a:r>
                <a:r>
                  <a:rPr kumimoji="0" lang="en-US" altLang="ru-RU" sz="1100" b="0" i="0" u="none" strike="noStrike" cap="none" normalizeH="0" baseline="-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</a:rPr>
                  <a:t>0</a:t>
                </a:r>
                <a:endParaRPr kumimoji="0" lang="en-US" altLang="ru-RU" sz="11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31" name="Rectangle 6">
                <a:extLst>
                  <a:ext uri="{FF2B5EF4-FFF2-40B4-BE49-F238E27FC236}">
                    <a16:creationId xmlns:a16="http://schemas.microsoft.com/office/drawing/2014/main" id="{8F1779D0-1211-48BD-B50D-B85BD5D862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09" y="2816"/>
                <a:ext cx="308" cy="3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63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700" tIns="12700" rIns="12700" bIns="127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ru-RU" sz="1100" b="0" i="1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</a:rPr>
                  <a:t>P</a:t>
                </a:r>
                <a:r>
                  <a:rPr kumimoji="0" lang="en-US" altLang="ru-RU" sz="1100" b="0" i="0" u="none" strike="noStrike" cap="none" normalizeH="0" baseline="-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</a:rPr>
                  <a:t>2</a:t>
                </a:r>
                <a:endParaRPr kumimoji="0" lang="en-US" altLang="ru-RU" sz="11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32" name="Line 5">
                <a:extLst>
                  <a:ext uri="{FF2B5EF4-FFF2-40B4-BE49-F238E27FC236}">
                    <a16:creationId xmlns:a16="http://schemas.microsoft.com/office/drawing/2014/main" id="{5835602A-5E7F-4C3D-81FC-F936B7F180C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76" y="2528"/>
                <a:ext cx="4" cy="141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sys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100"/>
              </a:p>
            </p:txBody>
          </p:sp>
        </p:grpSp>
        <p:sp>
          <p:nvSpPr>
            <p:cNvPr id="8" name="Rectangle 3">
              <a:extLst>
                <a:ext uri="{FF2B5EF4-FFF2-40B4-BE49-F238E27FC236}">
                  <a16:creationId xmlns:a16="http://schemas.microsoft.com/office/drawing/2014/main" id="{561636EC-2349-4818-B7DB-E956F76B94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58" y="5355"/>
              <a:ext cx="6729" cy="13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700" tIns="12700" rIns="12700" bIns="127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100" b="1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Орти</a:t>
              </a:r>
              <a:r>
                <a:rPr kumimoji="0" lang="uz-Cyrl-UZ" altLang="ru-RU" sz="11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қча </a:t>
              </a:r>
              <a:endParaRPr kumimoji="0" lang="en-US" altLang="ru-RU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z-Cyrl-UZ" altLang="ru-RU" sz="11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маҳсулот</a:t>
              </a:r>
              <a:endParaRPr kumimoji="0" lang="uz-Cyrl-UZ" altLang="ru-RU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Rectangle 2">
              <a:extLst>
                <a:ext uri="{FF2B5EF4-FFF2-40B4-BE49-F238E27FC236}">
                  <a16:creationId xmlns:a16="http://schemas.microsoft.com/office/drawing/2014/main" id="{B544F0BB-F612-47A1-899E-59B89F1444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16" y="15391"/>
              <a:ext cx="4911" cy="13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700" tIns="12700" rIns="12700" bIns="127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1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Та</a:t>
              </a:r>
              <a:r>
                <a:rPr kumimoji="0" lang="uz-Cyrl-UZ" altLang="ru-RU" sz="11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қчиллик</a:t>
              </a:r>
              <a:endParaRPr kumimoji="0" lang="uz-Cyrl-UZ" altLang="ru-RU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5" name="Заголовок 1">
            <a:extLst>
              <a:ext uri="{FF2B5EF4-FFF2-40B4-BE49-F238E27FC236}">
                <a16:creationId xmlns:a16="http://schemas.microsoft.com/office/drawing/2014/main" id="{987CF9AA-F436-42CB-BA74-05EF15187D2B}"/>
              </a:ext>
            </a:extLst>
          </p:cNvPr>
          <p:cNvSpPr txBox="1">
            <a:spLocks/>
          </p:cNvSpPr>
          <p:nvPr/>
        </p:nvSpPr>
        <p:spPr>
          <a:xfrm>
            <a:off x="3870006" y="6225258"/>
            <a:ext cx="5180112" cy="5040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2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Касбингизнинг</a:t>
            </a:r>
            <a:r>
              <a:rPr lang="ru-RU" sz="12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2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умрлик</a:t>
            </a:r>
            <a:r>
              <a:rPr lang="ru-RU" sz="12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12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ўқувчисига айланинг. Мактаб хеч қачон профессионалларни етиштирмайди. </a:t>
            </a:r>
            <a:r>
              <a:rPr lang="uz-Cyrl-UZ" sz="1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Брайан Трейси</a:t>
            </a:r>
            <a:endParaRPr lang="ru-RU" sz="1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2291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EF21644-C2F0-4800-94E7-056EC19C5563}"/>
              </a:ext>
            </a:extLst>
          </p:cNvPr>
          <p:cNvSpPr txBox="1"/>
          <p:nvPr/>
        </p:nvSpPr>
        <p:spPr>
          <a:xfrm>
            <a:off x="372918" y="2348880"/>
            <a:ext cx="8513120" cy="42437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1200"/>
              </a:spcAft>
            </a:pPr>
            <a:r>
              <a:rPr lang="en-US" dirty="0" err="1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Aммо</a:t>
            </a:r>
            <a:r>
              <a:rPr lang="en-US" dirty="0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шуни</a:t>
            </a:r>
            <a:r>
              <a:rPr lang="en-US" dirty="0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en-US" dirty="0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унутмаслик</a:t>
            </a:r>
            <a:r>
              <a:rPr lang="en-US" dirty="0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керакки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нархдан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ташқари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шароитларга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боғлиқдир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indent="457200" algn="just">
              <a:lnSpc>
                <a:spcPct val="150000"/>
              </a:lnSpc>
              <a:spcAft>
                <a:spcPts val="1200"/>
              </a:spcAft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чиқарувчининг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қанча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сотиши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нархидан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ташқари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харажатларига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хом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ашё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боғлиқдир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indent="457200" algn="just">
              <a:lnSpc>
                <a:spcPct val="150000"/>
              </a:lnSpc>
              <a:spcAft>
                <a:spcPts val="1200"/>
              </a:spcAft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Товарга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истеъмолчининг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бюджетига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даромадига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омилларга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боғлиқдир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сабабли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биз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егри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чизиқларининг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en-US" dirty="0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ҳақи</a:t>
            </a:r>
            <a:r>
              <a:rPr lang="en-US" dirty="0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ставкаси</a:t>
            </a:r>
            <a:r>
              <a:rPr lang="en-US" dirty="0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</a:t>
            </a:r>
            <a:r>
              <a:rPr lang="en-US" dirty="0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харажатлар</a:t>
            </a:r>
            <a:r>
              <a:rPr lang="en-US" dirty="0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dirty="0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даромадлар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ўзгарганда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ўзгаришини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қараб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чиқамиз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(2-расм).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EAD1DD-D22B-4354-A614-0B08AE090C0C}"/>
              </a:ext>
            </a:extLst>
          </p:cNvPr>
          <p:cNvSpPr txBox="1"/>
          <p:nvPr/>
        </p:nvSpPr>
        <p:spPr>
          <a:xfrm>
            <a:off x="2169368" y="152004"/>
            <a:ext cx="480526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таклифнинг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0E05149-B545-4B2B-BE33-363DC01A64ED}"/>
              </a:ext>
            </a:extLst>
          </p:cNvPr>
          <p:cNvSpPr txBox="1"/>
          <p:nvPr/>
        </p:nvSpPr>
        <p:spPr>
          <a:xfrm>
            <a:off x="359532" y="908720"/>
            <a:ext cx="8526506" cy="12890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1200"/>
              </a:spcAft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чизиқлари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рақобатлашган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чиқарувчиларга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берилган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нархларда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қанча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сотиши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мумкинлигини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истеъмолчиларга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берилган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нархларда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қанча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олишини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кўрсатиб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602843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AD615CB-874B-4228-84B4-A4F976383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852936"/>
            <a:ext cx="8067043" cy="38884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065F4CD-9B46-497C-9DD1-B3A070781DCF}"/>
              </a:ext>
            </a:extLst>
          </p:cNvPr>
          <p:cNvSpPr txBox="1"/>
          <p:nvPr/>
        </p:nvSpPr>
        <p:spPr>
          <a:xfrm>
            <a:off x="251520" y="332656"/>
            <a:ext cx="8424936" cy="170456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бошлаймиз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2-расмдан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кўриниб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турибдики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чиқариладиган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сотиладиган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фараз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қилайлик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хом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ашё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камайди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демак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бирлик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харажати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камая-ди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3152340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4F3E0C7-64DF-4E3B-A549-FC0727E4FF0B}"/>
              </a:ext>
            </a:extLst>
          </p:cNvPr>
          <p:cNvSpPr txBox="1"/>
          <p:nvPr/>
        </p:nvSpPr>
        <p:spPr>
          <a:xfrm>
            <a:off x="4355976" y="366238"/>
            <a:ext cx="4536504" cy="6125523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Хом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ашё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нархининг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камайиши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маҳсулотга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харажатнинг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камайишига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келади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харажатнинг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камайиши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самарасини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оширади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кўпроқ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олишга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келади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навбатида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рағбатлантиради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илгари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рентабел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фирмалар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бозорга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товарлари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би-лан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кириб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келишга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имконият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яратади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4BC8BB9-4F8F-47FA-B6B9-5C3ED13AB34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15441" y1="19725" x2="39086" y2="11399"/>
                        <a14:backgroundMark x1="39086" y1="11399" x2="67017" y2="15319"/>
                        <a14:backgroundMark x1="67017" y1="15319" x2="78375" y2="22150"/>
                        <a14:backgroundMark x1="78375" y1="22150" x2="90057" y2="37712"/>
                        <a14:backgroundMark x1="90057" y1="37712" x2="94786" y2="70534"/>
                        <a14:backgroundMark x1="94786" y1="70534" x2="90825" y2="83468"/>
                        <a14:backgroundMark x1="90825" y1="83468" x2="82821" y2="93452"/>
                        <a14:backgroundMark x1="82821" y1="93452" x2="21221" y2="95877"/>
                        <a14:backgroundMark x1="21221" y1="95877" x2="10186" y2="91673"/>
                        <a14:backgroundMark x1="10186" y1="91673" x2="1132" y2="79911"/>
                        <a14:backgroundMark x1="1132" y1="79911" x2="4204" y2="49596"/>
                        <a14:backgroundMark x1="4204" y1="49596" x2="10914" y2="27324"/>
                        <a14:backgroundMark x1="10914" y1="27324" x2="15441" y2="200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568" y="1772816"/>
            <a:ext cx="5382546" cy="538254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FC6B6D9-B794-46C8-93A5-11BAB5833773}"/>
              </a:ext>
            </a:extLst>
          </p:cNvPr>
          <p:cNvSpPr txBox="1"/>
          <p:nvPr/>
        </p:nvSpPr>
        <p:spPr>
          <a:xfrm>
            <a:off x="1619672" y="6454229"/>
            <a:ext cx="48425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Freepik.com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74357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BEE1E786-1003-4F8A-81D3-447D50149C86}"/>
              </a:ext>
            </a:extLst>
          </p:cNvPr>
          <p:cNvSpPr txBox="1"/>
          <p:nvPr/>
        </p:nvSpPr>
        <p:spPr>
          <a:xfrm>
            <a:off x="251520" y="467628"/>
            <a:ext cx="8352928" cy="2806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Демак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агар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товар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нархи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ўзгармаса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яъни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сақланиб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қолса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илгаридагига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бозордаги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таклифи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ошади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егри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силжийди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нархга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бирлик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емас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чиқаришнинг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ошиши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ерда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емас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шу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сабабли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егри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бутунлай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ўнггага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силжийди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(3-расм).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Объект 17">
            <a:extLst>
              <a:ext uri="{FF2B5EF4-FFF2-40B4-BE49-F238E27FC236}">
                <a16:creationId xmlns:a16="http://schemas.microsoft.com/office/drawing/2014/main" id="{2359A5FA-15B2-40A9-81F7-3CD65DDCD66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2754418"/>
              </p:ext>
            </p:extLst>
          </p:nvPr>
        </p:nvGraphicFramePr>
        <p:xfrm>
          <a:off x="4246592" y="1519696"/>
          <a:ext cx="255278" cy="356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4" r:id="rId3" imgW="152268" imgH="215713" progId="Equation.3">
                  <p:embed/>
                </p:oleObj>
              </mc:Choice>
              <mc:Fallback>
                <p:oleObj r:id="rId3" imgW="152268" imgH="215713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6592" y="1519696"/>
                        <a:ext cx="255278" cy="3563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Объект 19">
            <a:extLst>
              <a:ext uri="{FF2B5EF4-FFF2-40B4-BE49-F238E27FC236}">
                <a16:creationId xmlns:a16="http://schemas.microsoft.com/office/drawing/2014/main" id="{7F2A494E-B4C3-43B5-953C-B7E9F4899FA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3297824"/>
              </p:ext>
            </p:extLst>
          </p:nvPr>
        </p:nvGraphicFramePr>
        <p:xfrm>
          <a:off x="7101041" y="1566290"/>
          <a:ext cx="1046482" cy="2606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5" r:id="rId5" imgW="850531" imgH="215806" progId="Equation.3">
                  <p:embed/>
                </p:oleObj>
              </mc:Choice>
              <mc:Fallback>
                <p:oleObj r:id="rId5" imgW="850531" imgH="215806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01041" y="1566290"/>
                        <a:ext cx="1046482" cy="26064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Объект 21">
            <a:extLst>
              <a:ext uri="{FF2B5EF4-FFF2-40B4-BE49-F238E27FC236}">
                <a16:creationId xmlns:a16="http://schemas.microsoft.com/office/drawing/2014/main" id="{E12BD0A5-93FF-40E2-BF62-24EE7E039AE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4068799"/>
              </p:ext>
            </p:extLst>
          </p:nvPr>
        </p:nvGraphicFramePr>
        <p:xfrm>
          <a:off x="5986547" y="2439069"/>
          <a:ext cx="247650" cy="319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6" r:id="rId7" imgW="139579" imgH="177646" progId="Equation.3">
                  <p:embed/>
                </p:oleObj>
              </mc:Choice>
              <mc:Fallback>
                <p:oleObj r:id="rId7" imgW="139579" imgH="177646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86547" y="2439069"/>
                        <a:ext cx="247650" cy="3190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Объект 23">
            <a:extLst>
              <a:ext uri="{FF2B5EF4-FFF2-40B4-BE49-F238E27FC236}">
                <a16:creationId xmlns:a16="http://schemas.microsoft.com/office/drawing/2014/main" id="{75D64451-B552-48C7-8F4E-C35B29ECB42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6793298"/>
              </p:ext>
            </p:extLst>
          </p:nvPr>
        </p:nvGraphicFramePr>
        <p:xfrm>
          <a:off x="8147523" y="2446216"/>
          <a:ext cx="227807" cy="3047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7" r:id="rId9" imgW="164957" imgH="203024" progId="Equation.3">
                  <p:embed/>
                </p:oleObj>
              </mc:Choice>
              <mc:Fallback>
                <p:oleObj r:id="rId9" imgW="164957" imgH="203024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47523" y="2446216"/>
                        <a:ext cx="227807" cy="30479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Объект 25">
            <a:extLst>
              <a:ext uri="{FF2B5EF4-FFF2-40B4-BE49-F238E27FC236}">
                <a16:creationId xmlns:a16="http://schemas.microsoft.com/office/drawing/2014/main" id="{FE9D198F-2F94-42E1-ABC9-0251469153E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2946280"/>
              </p:ext>
            </p:extLst>
          </p:nvPr>
        </p:nvGraphicFramePr>
        <p:xfrm>
          <a:off x="5292080" y="1535061"/>
          <a:ext cx="265237" cy="323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8" r:id="rId11" imgW="177569" imgH="215619" progId="Equation.3">
                  <p:embed/>
                </p:oleObj>
              </mc:Choice>
              <mc:Fallback>
                <p:oleObj r:id="rId11" imgW="177569" imgH="215619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2080" y="1535061"/>
                        <a:ext cx="265237" cy="32310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TextBox 27">
            <a:extLst>
              <a:ext uri="{FF2B5EF4-FFF2-40B4-BE49-F238E27FC236}">
                <a16:creationId xmlns:a16="http://schemas.microsoft.com/office/drawing/2014/main" id="{4D313FAE-C366-47EA-85BF-C3AB842E00C7}"/>
              </a:ext>
            </a:extLst>
          </p:cNvPr>
          <p:cNvSpPr txBox="1"/>
          <p:nvPr/>
        </p:nvSpPr>
        <p:spPr>
          <a:xfrm>
            <a:off x="216226" y="4077072"/>
            <a:ext cx="8496944" cy="1883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егри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чизиғининг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ўзгаришига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яъни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нархга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ҳолд-аги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ўзгаришига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Ўзгармас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егри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чизиғидаги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бирор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нуқтадан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пастга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юқорига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қараб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ҳаракат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қилишга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миқдорининг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152597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899592" y="496144"/>
            <a:ext cx="7488832" cy="646331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uz-Cyrl-U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Талаб чизиғи (</a:t>
            </a:r>
            <a:r>
              <a:rPr lang="uz-Cyrl-UZ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Demand</a:t>
            </a:r>
            <a:r>
              <a:rPr lang="uz-Cyrl-U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истеъмолчиларнинг берилган нархларда қанча миқдорда маҳсулот сотиб олиш мумкинлигини билдиради.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99592" y="4869160"/>
            <a:ext cx="7488832" cy="1200329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just" hangingPunct="0"/>
            <a:r>
              <a:rPr lang="uz-Cyrl-UZ" dirty="0">
                <a:latin typeface="Times New Roman" pitchFamily="18" charset="0"/>
                <a:cs typeface="Times New Roman" pitchFamily="18" charset="0"/>
              </a:rPr>
              <a:t>Талаб ва таклиф чизиқлари, рақобатлашган ишлаб чиқарувчиларга берилган нархларда қанча миқдорда маҳсулот сотиш мумкинлигини, истеъмолчиларга эса берилган нархларда қанча миқдорда маҳсулот сотиб олиш мумкинлигини кўрсатиб беради.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364803"/>
            <a:ext cx="6171678" cy="3240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FDDFBCAD-3B51-4D0E-86B3-A478307B96FC}"/>
              </a:ext>
            </a:extLst>
          </p:cNvPr>
          <p:cNvSpPr txBox="1">
            <a:spLocks/>
          </p:cNvSpPr>
          <p:nvPr/>
        </p:nvSpPr>
        <p:spPr>
          <a:xfrm>
            <a:off x="3870006" y="6225258"/>
            <a:ext cx="5180112" cy="5040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uz-Cyrl-UZ" sz="12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Агар ривожланмаётган бўлсанг, демак, орқага кетябсан. </a:t>
            </a:r>
            <a:r>
              <a:rPr lang="uz-Cyrl-UZ" sz="1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Пат Рилей</a:t>
            </a:r>
            <a:endParaRPr lang="ru-RU" sz="1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06478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794A20F-BE6E-4D11-93E5-F825BCD0A1DA}"/>
              </a:ext>
            </a:extLst>
          </p:cNvPr>
          <p:cNvSpPr txBox="1"/>
          <p:nvPr/>
        </p:nvSpPr>
        <p:spPr>
          <a:xfrm>
            <a:off x="611560" y="260648"/>
            <a:ext cx="8136904" cy="170437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Таклиф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егри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чизиғининг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бундай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ўзгаришига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яъни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нархга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боғлиқ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бўлмаган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ҳолд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-аги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ўзгаришига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таклиф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ўзгариши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дейилади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Ўзгармас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таклиф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егри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чизиғидаги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бирор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нуқтадан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пастга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қараб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ҳаракат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қилишга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таклиф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миқдорининг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ўзгариши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дейилади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6C45897-3952-451C-BB69-5D895B1F0D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348880"/>
            <a:ext cx="6336704" cy="3664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6899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CE208E4-B5F7-4FE6-AA98-F979D7E21B19}"/>
              </a:ext>
            </a:extLst>
          </p:cNvPr>
          <p:cNvSpPr txBox="1"/>
          <p:nvPr/>
        </p:nvSpPr>
        <p:spPr>
          <a:xfrm>
            <a:off x="539552" y="476672"/>
            <a:ext cx="8280920" cy="128907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0215" algn="just" hangingPunct="0">
              <a:lnSpc>
                <a:spcPct val="150000"/>
              </a:lnSpc>
            </a:pP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Таклиф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талаб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егри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чизиқлари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бундай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ўзгаришлар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оқибатини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таҳлил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қилишга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ёрдам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беради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5-расмда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ҳам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талаб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ҳам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таклиф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чизиқларининг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ўнгга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силжишлари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келтирилган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4D96C1B-8906-4314-911A-998F8B9CD5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204864"/>
            <a:ext cx="6391110" cy="373506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42850E-92C0-40EF-8AFA-4FF24BC08B00}"/>
              </a:ext>
            </a:extLst>
          </p:cNvPr>
          <p:cNvSpPr txBox="1"/>
          <p:nvPr/>
        </p:nvSpPr>
        <p:spPr>
          <a:xfrm>
            <a:off x="1021532" y="5927151"/>
            <a:ext cx="679082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5-расм.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Таклифдаги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талабдаги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ўзгаришнатижасидаги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янги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мувозанат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графиги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19340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4A6E970-E9B6-45DE-9FAB-DCD270556801}"/>
              </a:ext>
            </a:extLst>
          </p:cNvPr>
          <p:cNvSpPr txBox="1"/>
          <p:nvPr/>
        </p:nvSpPr>
        <p:spPr>
          <a:xfrm>
            <a:off x="2286000" y="260648"/>
            <a:ext cx="4572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Талаб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таклиф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функсиялари</a:t>
            </a:r>
            <a:endParaRPr lang="en-US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FBA745-C693-405F-B39A-0822D22B47C9}"/>
              </a:ext>
            </a:extLst>
          </p:cNvPr>
          <p:cNvSpPr txBox="1"/>
          <p:nvPr/>
        </p:nvSpPr>
        <p:spPr>
          <a:xfrm>
            <a:off x="215516" y="980728"/>
            <a:ext cx="8712968" cy="51658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1200"/>
              </a:spcAft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Модел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деганда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</a:t>
            </a:r>
            <a:r>
              <a:rPr lang="en-US" sz="2400" dirty="0"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жараённинг</a:t>
            </a:r>
            <a:r>
              <a:rPr lang="en-US" sz="2400" dirty="0"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схемаси</a:t>
            </a:r>
            <a:r>
              <a:rPr lang="en-US" sz="2400" dirty="0"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лойиҳаси</a:t>
            </a:r>
            <a:r>
              <a:rPr lang="en-US" sz="2400" dirty="0"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</a:t>
            </a:r>
            <a:r>
              <a:rPr lang="en-US" sz="2400" dirty="0"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формулалар</a:t>
            </a:r>
            <a:r>
              <a:rPr lang="en-US" sz="2400" dirty="0"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ифодаланиши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тушунилади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ерда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кенгроқ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ишлатиладиган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моделлардан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иқти-содий-математик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моделлардир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моделлар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жараёнларнинг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муносабатларини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функсия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тенглама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тенгсизликлар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ифодалайди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>
              <a:lnSpc>
                <a:spcPct val="150000"/>
              </a:lnSpc>
              <a:spcAft>
                <a:spcPts val="1200"/>
              </a:spcAft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Функсия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тушунча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ўзгарувчи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еркин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ўзгарувчилар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ўртасидаги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миқдорий</a:t>
            </a:r>
            <a:r>
              <a:rPr lang="en-US" sz="2400" dirty="0"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боғлиқликни</a:t>
            </a:r>
            <a:r>
              <a:rPr lang="en-US" sz="2400" dirty="0"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ифодалайди</a:t>
            </a:r>
            <a:r>
              <a:rPr lang="en-US" sz="2400" dirty="0"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464247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CDD803D-3714-40B1-AEAD-D70732E7946E}"/>
              </a:ext>
            </a:extLst>
          </p:cNvPr>
          <p:cNvSpPr txBox="1"/>
          <p:nvPr/>
        </p:nvSpPr>
        <p:spPr>
          <a:xfrm>
            <a:off x="449542" y="404664"/>
            <a:ext cx="8244916" cy="2806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Таклифнинг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ўзгаришига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миқдорининг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миқдорининг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яъни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таклифнинг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highlight>
                  <a:srgbClr val="00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фақат</a:t>
            </a:r>
            <a:r>
              <a:rPr lang="en-US" sz="2000" dirty="0">
                <a:highlight>
                  <a:srgbClr val="00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highlight>
                  <a:srgbClr val="00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нарх</a:t>
            </a:r>
            <a:r>
              <a:rPr lang="en-US" sz="2000" dirty="0">
                <a:highlight>
                  <a:srgbClr val="00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highlight>
                  <a:srgbClr val="00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таъсири</a:t>
            </a:r>
            <a:r>
              <a:rPr lang="en-US" sz="2000" dirty="0">
                <a:highlight>
                  <a:srgbClr val="00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highlight>
                  <a:srgbClr val="00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остида</a:t>
            </a:r>
            <a:r>
              <a:rPr lang="en-US" sz="2000" dirty="0">
                <a:highlight>
                  <a:srgbClr val="00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highlight>
                  <a:srgbClr val="00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Нархдан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таклифга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қилувчи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омиллар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чизиғини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унга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пастга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чапга-юқорига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силжитади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чизиғининг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ўзини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ўнгга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чапга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силжишига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таклифнинг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C0541F9-EA0E-4140-B161-E1548D354CC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330569"/>
            <a:ext cx="7452320" cy="3527431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BC6A0D4-7F18-4C06-8C38-DC06D37656AB}"/>
              </a:ext>
            </a:extLst>
          </p:cNvPr>
          <p:cNvSpPr txBox="1"/>
          <p:nvPr/>
        </p:nvSpPr>
        <p:spPr>
          <a:xfrm>
            <a:off x="4409728" y="6427265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Freepik.com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6643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E1900E4-C332-466B-B833-3BB6E810C5FF}"/>
              </a:ext>
            </a:extLst>
          </p:cNvPr>
          <p:cNvSpPr txBox="1"/>
          <p:nvPr/>
        </p:nvSpPr>
        <p:spPr>
          <a:xfrm>
            <a:off x="467544" y="260648"/>
            <a:ext cx="7200800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нархдан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ташқари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омилларга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боғлиқдир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DA8673A-A3AD-4C33-91EC-097EF502BAF4}"/>
              </a:ext>
            </a:extLst>
          </p:cNvPr>
          <p:cNvSpPr txBox="1"/>
          <p:nvPr/>
        </p:nvSpPr>
        <p:spPr>
          <a:xfrm>
            <a:off x="287524" y="980728"/>
            <a:ext cx="8568952" cy="536903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60000" indent="-285750" algn="just">
              <a:lnSpc>
                <a:spcPct val="125000"/>
              </a:lnSpc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технологияси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даражасининг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ўсиши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чизиғини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ўнгга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силжитади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нима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деганда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янги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харажатларини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камайтиради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чиқарувчи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берилган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кўпроқ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иш-лаб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имкониятига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</a:p>
          <a:p>
            <a:pPr marL="360000" indent="-285750" algn="just">
              <a:lnSpc>
                <a:spcPct val="125000"/>
              </a:lnSpc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ресурслар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нархи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ресурслар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ошганда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харажатлари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берилган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чиқарувчи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камроқ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чапга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силжийди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ресурслар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камайганда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Юқоридаги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ҳолатнинг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акси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яъни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ўнгга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силжийди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</a:p>
          <a:p>
            <a:pPr marL="360000" indent="-285750" algn="just">
              <a:lnSpc>
                <a:spcPct val="125000"/>
              </a:lnSpc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ушбу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маҳсулотни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чиқарувчилар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сони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ошганда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чиқарувчилар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сонининг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ошиши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чизиғини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ўнгга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силжитади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</a:p>
          <a:p>
            <a:pPr marL="360000" indent="-285750" algn="just">
              <a:lnSpc>
                <a:spcPct val="125000"/>
              </a:lnSpc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солиқлар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дотациялар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солиқнинг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ортиши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натижасида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қилинадиган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камаяди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сабабли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чапга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силжийди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дотация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берил-ганда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Юқоридагининг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акси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яъни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ўнгга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силжийди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7497504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B3EA74D-CB7B-4E14-A5BE-D9110EA9F360}"/>
              </a:ext>
            </a:extLst>
          </p:cNvPr>
          <p:cNvSpPr txBox="1"/>
          <p:nvPr/>
        </p:nvSpPr>
        <p:spPr>
          <a:xfrm>
            <a:off x="2286000" y="206930"/>
            <a:ext cx="4572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мувозанати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F28FC8-63D5-4195-9B0E-1F505679AA89}"/>
              </a:ext>
            </a:extLst>
          </p:cNvPr>
          <p:cNvSpPr txBox="1"/>
          <p:nvPr/>
        </p:nvSpPr>
        <p:spPr>
          <a:xfrm>
            <a:off x="467544" y="877872"/>
            <a:ext cx="8064896" cy="7523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25000"/>
              </a:lnSpc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Мувозанат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тизимнинг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ҳолатики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бирор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қилмаса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ўзининг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ушбу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ҳолатини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сақлаб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қолади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7282BDD-438D-4BB8-93BE-917DBF6B45F8}"/>
              </a:ext>
            </a:extLst>
          </p:cNvPr>
          <p:cNvSpPr txBox="1"/>
          <p:nvPr/>
        </p:nvSpPr>
        <p:spPr>
          <a:xfrm>
            <a:off x="357098" y="4513690"/>
            <a:ext cx="8429804" cy="21373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25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моделида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чизиғининг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кесишган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нуқтаси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мувозанатини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билдиради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Демак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бозор</a:t>
            </a:r>
            <a:r>
              <a:rPr lang="en-US" dirty="0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мувозанати</a:t>
            </a:r>
            <a:r>
              <a:rPr lang="en-US" dirty="0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en-US" dirty="0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ҳажми</a:t>
            </a:r>
            <a:r>
              <a:rPr lang="en-US" dirty="0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en-US" dirty="0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dirty="0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ҳажмининг</a:t>
            </a:r>
            <a:r>
              <a:rPr lang="en-US" dirty="0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тенглигини</a:t>
            </a:r>
            <a:r>
              <a:rPr lang="en-US" dirty="0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таъминлайдиган</a:t>
            </a:r>
            <a:r>
              <a:rPr lang="en-US" dirty="0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нарх</a:t>
            </a:r>
            <a:r>
              <a:rPr lang="en-US" dirty="0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en-US" dirty="0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dirty="0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товар</a:t>
            </a:r>
            <a:r>
              <a:rPr lang="en-US" dirty="0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</a:t>
            </a:r>
            <a:r>
              <a:rPr lang="en-US" dirty="0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en-US" dirty="0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highlight>
                  <a:srgbClr val="00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аниқланади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қонунига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таъкидлаш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мумкинки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мувозанат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ҳолатида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қатнашчилари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товар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нархини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товар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миқдо-рини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ўзгартиришга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ҳеч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нарса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сабаб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бўлмайди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DED0207-AC1C-4EEC-BFD3-D7FCAAF90B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839534"/>
            <a:ext cx="5258697" cy="2636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9057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E2CFCE1-7088-46BD-B33B-3C0DFEE99C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54" y="2060848"/>
            <a:ext cx="8494934" cy="359110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651AD74-41A1-4FB2-AC37-4A334A7409D8}"/>
              </a:ext>
            </a:extLst>
          </p:cNvPr>
          <p:cNvSpPr txBox="1"/>
          <p:nvPr/>
        </p:nvSpPr>
        <p:spPr>
          <a:xfrm>
            <a:off x="398712" y="421216"/>
            <a:ext cx="8346576" cy="111902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>
              <a:lnSpc>
                <a:spcPct val="125000"/>
              </a:lnSpc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Бозордаги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таклифнинг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мувозанатини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ўзгаришига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келади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0FE3E4-5E50-4C51-941D-5319D48E1C83}"/>
              </a:ext>
            </a:extLst>
          </p:cNvPr>
          <p:cNvSpPr txBox="1"/>
          <p:nvPr/>
        </p:nvSpPr>
        <p:spPr>
          <a:xfrm>
            <a:off x="971600" y="5803232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чизиғининг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силжиши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04C3744-1AFE-4F4E-BA43-C134916DC2B7}"/>
              </a:ext>
            </a:extLst>
          </p:cNvPr>
          <p:cNvSpPr txBox="1"/>
          <p:nvPr/>
        </p:nvSpPr>
        <p:spPr>
          <a:xfrm>
            <a:off x="5364088" y="5803232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чизиғининг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силжиши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11993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AEF6C25-51AF-4EB3-A3E3-CDAA5ABB4A77}"/>
              </a:ext>
            </a:extLst>
          </p:cNvPr>
          <p:cNvSpPr txBox="1"/>
          <p:nvPr/>
        </p:nvSpPr>
        <p:spPr>
          <a:xfrm>
            <a:off x="326134" y="571195"/>
            <a:ext cx="8581292" cy="11339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Умуман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олганда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бозорнинг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моделида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бозор</a:t>
            </a:r>
            <a:r>
              <a:rPr lang="en-US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нархи</a:t>
            </a:r>
            <a:r>
              <a:rPr lang="en-US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(t) </a:t>
            </a:r>
            <a:r>
              <a:rPr lang="en-US" sz="24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нинг</a:t>
            </a:r>
            <a:r>
              <a:rPr lang="en-US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</a:t>
            </a:r>
            <a:r>
              <a:rPr lang="en-US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хил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вариантга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келиши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F9AEF09F-9B27-4A4A-841D-C31F56745F6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33413747"/>
              </p:ext>
            </p:extLst>
          </p:nvPr>
        </p:nvGraphicFramePr>
        <p:xfrm>
          <a:off x="28601" y="1934773"/>
          <a:ext cx="8881664" cy="435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250923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A634719-3BDF-4B34-80B3-30C66C0D8FE8}"/>
              </a:ext>
            </a:extLst>
          </p:cNvPr>
          <p:cNvSpPr txBox="1"/>
          <p:nvPr/>
        </p:nvSpPr>
        <p:spPr>
          <a:xfrm>
            <a:off x="369214" y="228324"/>
            <a:ext cx="8307242" cy="17045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Aгар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нисабат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тикроқ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биринчи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Юз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Aгар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чизиғининг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ётиқлиги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чизиғининг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ётиқлигига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тикроқ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   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биринчи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Учинчи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ҳолатда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чизиқлари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ётиқлиги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хил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(a-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расм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CFDF538-D275-48E5-8B09-C226D4F6BC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33" y="2161281"/>
            <a:ext cx="4187167" cy="23148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A9670BC-6AA4-4C57-BEEB-5785700A514A}"/>
              </a:ext>
            </a:extLst>
          </p:cNvPr>
          <p:cNvSpPr txBox="1"/>
          <p:nvPr/>
        </p:nvSpPr>
        <p:spPr>
          <a:xfrm>
            <a:off x="2236835" y="4524024"/>
            <a:ext cx="161508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E1A7DF2-214D-4238-A183-0464643312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371" y="2077194"/>
            <a:ext cx="4067944" cy="248303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DB23E1C-AEB0-4372-AD1B-D55981A3EBE4}"/>
              </a:ext>
            </a:extLst>
          </p:cNvPr>
          <p:cNvSpPr txBox="1"/>
          <p:nvPr/>
        </p:nvSpPr>
        <p:spPr>
          <a:xfrm>
            <a:off x="122361" y="5373216"/>
            <a:ext cx="8960585" cy="8735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Aгар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ётиқроқ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иккинчи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юз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(b-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расм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учинчи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чизиқлари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ётиқлиги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хил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1CA5BD2-45EE-478D-BC56-55F1C8C74EAB}"/>
              </a:ext>
            </a:extLst>
          </p:cNvPr>
          <p:cNvSpPr txBox="1"/>
          <p:nvPr/>
        </p:nvSpPr>
        <p:spPr>
          <a:xfrm>
            <a:off x="6943421" y="4524024"/>
            <a:ext cx="173303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Объект 15">
            <a:extLst>
              <a:ext uri="{FF2B5EF4-FFF2-40B4-BE49-F238E27FC236}">
                <a16:creationId xmlns:a16="http://schemas.microsoft.com/office/drawing/2014/main" id="{18EF5B6A-621E-4384-A681-C264FB3B3F3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1670036"/>
              </p:ext>
            </p:extLst>
          </p:nvPr>
        </p:nvGraphicFramePr>
        <p:xfrm>
          <a:off x="1886324" y="1171019"/>
          <a:ext cx="592092" cy="3030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2" r:id="rId5" imgW="406048" imgH="203024" progId="Equation.3">
                  <p:embed/>
                </p:oleObj>
              </mc:Choice>
              <mc:Fallback>
                <p:oleObj r:id="rId5" imgW="406048" imgH="203024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86324" y="1171019"/>
                        <a:ext cx="592092" cy="30303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Объект 16">
            <a:extLst>
              <a:ext uri="{FF2B5EF4-FFF2-40B4-BE49-F238E27FC236}">
                <a16:creationId xmlns:a16="http://schemas.microsoft.com/office/drawing/2014/main" id="{9F9C865D-6B5F-4182-A810-854C117B572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2389143"/>
              </p:ext>
            </p:extLst>
          </p:nvPr>
        </p:nvGraphicFramePr>
        <p:xfrm>
          <a:off x="1599479" y="4599326"/>
          <a:ext cx="592092" cy="3030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3" r:id="rId7" imgW="406048" imgH="203024" progId="Equation.3">
                  <p:embed/>
                </p:oleObj>
              </mc:Choice>
              <mc:Fallback>
                <p:oleObj r:id="rId7" imgW="406048" imgH="203024" progId="Equation.3">
                  <p:embed/>
                  <p:pic>
                    <p:nvPicPr>
                      <p:cNvPr id="16" name="Объект 15">
                        <a:extLst>
                          <a:ext uri="{FF2B5EF4-FFF2-40B4-BE49-F238E27FC236}">
                            <a16:creationId xmlns:a16="http://schemas.microsoft.com/office/drawing/2014/main" id="{18EF5B6A-621E-4384-A681-C264FB3B3F3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99479" y="4599326"/>
                        <a:ext cx="592092" cy="30303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Объект 17">
            <a:extLst>
              <a:ext uri="{FF2B5EF4-FFF2-40B4-BE49-F238E27FC236}">
                <a16:creationId xmlns:a16="http://schemas.microsoft.com/office/drawing/2014/main" id="{F9C5CB1B-1846-4C57-B003-F1CEB79BAD4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4570009"/>
              </p:ext>
            </p:extLst>
          </p:nvPr>
        </p:nvGraphicFramePr>
        <p:xfrm>
          <a:off x="6329768" y="4590317"/>
          <a:ext cx="592092" cy="3030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4" r:id="rId8" imgW="406048" imgH="203024" progId="Equation.3">
                  <p:embed/>
                </p:oleObj>
              </mc:Choice>
              <mc:Fallback>
                <p:oleObj r:id="rId8" imgW="406048" imgH="203024" progId="Equation.3">
                  <p:embed/>
                  <p:pic>
                    <p:nvPicPr>
                      <p:cNvPr id="17" name="Объект 16">
                        <a:extLst>
                          <a:ext uri="{FF2B5EF4-FFF2-40B4-BE49-F238E27FC236}">
                            <a16:creationId xmlns:a16="http://schemas.microsoft.com/office/drawing/2014/main" id="{9F9C865D-6B5F-4182-A810-854C117B572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29768" y="4590317"/>
                        <a:ext cx="592092" cy="30303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E9C7151E-6743-452A-B477-87FC28CB0A97}"/>
              </a:ext>
            </a:extLst>
          </p:cNvPr>
          <p:cNvSpPr txBox="1"/>
          <p:nvPr/>
        </p:nvSpPr>
        <p:spPr>
          <a:xfrm>
            <a:off x="4386630" y="2077194"/>
            <a:ext cx="4320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</a:t>
            </a:r>
            <a:endParaRPr lang="en-US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157331E-FFB2-4C17-9F2A-9CED0DB69ADE}"/>
              </a:ext>
            </a:extLst>
          </p:cNvPr>
          <p:cNvSpPr txBox="1"/>
          <p:nvPr/>
        </p:nvSpPr>
        <p:spPr>
          <a:xfrm>
            <a:off x="71711" y="2077194"/>
            <a:ext cx="4939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9131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BBFE2B7-DDEA-4EAD-9496-434D2A0C4F6F}"/>
              </a:ext>
            </a:extLst>
          </p:cNvPr>
          <p:cNvSpPr txBox="1"/>
          <p:nvPr/>
        </p:nvSpPr>
        <p:spPr>
          <a:xfrm>
            <a:off x="413792" y="262035"/>
            <a:ext cx="8582136" cy="14448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25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Товарнинг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баҳоси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Баъзи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вақтларда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ўрнатилади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ўрнатилган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мувозанат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нархдан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(  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мувозанат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нархни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белгилаш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таъқиқланса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758FC0E-1F83-45B9-B51B-136D4A9FE7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916832"/>
            <a:ext cx="5458470" cy="291021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FDD6B78-B94A-41AC-A716-A5ACF7B2CFF0}"/>
              </a:ext>
            </a:extLst>
          </p:cNvPr>
          <p:cNvSpPr txBox="1"/>
          <p:nvPr/>
        </p:nvSpPr>
        <p:spPr>
          <a:xfrm>
            <a:off x="148072" y="5387453"/>
            <a:ext cx="8847856" cy="10984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баъзи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аҳолини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ушбу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мақсадида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ўрнатилади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назариясига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нархнинг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ўрнатилиши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танқисли-гига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/>
          </a:p>
        </p:txBody>
      </p:sp>
      <p:graphicFrame>
        <p:nvGraphicFramePr>
          <p:cNvPr id="9" name="Объект 8">
            <a:extLst>
              <a:ext uri="{FF2B5EF4-FFF2-40B4-BE49-F238E27FC236}">
                <a16:creationId xmlns:a16="http://schemas.microsoft.com/office/drawing/2014/main" id="{84B4F745-264C-4C23-B121-18E005E0E03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6142905"/>
              </p:ext>
            </p:extLst>
          </p:nvPr>
        </p:nvGraphicFramePr>
        <p:xfrm>
          <a:off x="7656844" y="685028"/>
          <a:ext cx="220831" cy="2990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6" r:id="rId4" imgW="152268" imgH="203024" progId="Equation.3">
                  <p:embed/>
                </p:oleObj>
              </mc:Choice>
              <mc:Fallback>
                <p:oleObj r:id="rId4" imgW="152268" imgH="203024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56844" y="685028"/>
                        <a:ext cx="220831" cy="29904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Объект 10">
            <a:extLst>
              <a:ext uri="{FF2B5EF4-FFF2-40B4-BE49-F238E27FC236}">
                <a16:creationId xmlns:a16="http://schemas.microsoft.com/office/drawing/2014/main" id="{8AA072E0-EEA9-481E-826C-6B2067950EC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5010031"/>
              </p:ext>
            </p:extLst>
          </p:nvPr>
        </p:nvGraphicFramePr>
        <p:xfrm>
          <a:off x="2699792" y="1052736"/>
          <a:ext cx="576064" cy="3321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7" r:id="rId6" imgW="431613" imgH="253890" progId="Equation.3">
                  <p:embed/>
                </p:oleObj>
              </mc:Choice>
              <mc:Fallback>
                <p:oleObj r:id="rId6" imgW="431613" imgH="25389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9792" y="1052736"/>
                        <a:ext cx="576064" cy="33218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Объект 12">
            <a:extLst>
              <a:ext uri="{FF2B5EF4-FFF2-40B4-BE49-F238E27FC236}">
                <a16:creationId xmlns:a16="http://schemas.microsoft.com/office/drawing/2014/main" id="{199F306D-FB5F-469F-ABA9-1C794E044A1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2271380"/>
              </p:ext>
            </p:extLst>
          </p:nvPr>
        </p:nvGraphicFramePr>
        <p:xfrm>
          <a:off x="3280724" y="1080770"/>
          <a:ext cx="223887" cy="3041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8" r:id="rId8" imgW="165028" imgH="228501" progId="Equation.3">
                  <p:embed/>
                </p:oleObj>
              </mc:Choice>
              <mc:Fallback>
                <p:oleObj r:id="rId8" imgW="165028" imgH="228501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0724" y="1080770"/>
                        <a:ext cx="223887" cy="30414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083BCD79-A1BF-4D87-86DF-0AA6FDF23797}"/>
              </a:ext>
            </a:extLst>
          </p:cNvPr>
          <p:cNvSpPr txBox="1"/>
          <p:nvPr/>
        </p:nvSpPr>
        <p:spPr>
          <a:xfrm>
            <a:off x="2339752" y="4855043"/>
            <a:ext cx="595840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</a:t>
            </a:r>
            <a:r>
              <a:rPr lang="en-US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</a:t>
            </a:r>
            <a:r>
              <a:rPr lang="en-US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бўлганда</a:t>
            </a:r>
            <a:r>
              <a:rPr lang="en-US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</a:t>
            </a:r>
            <a:r>
              <a:rPr lang="en-US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танқислиги</a:t>
            </a:r>
            <a:endParaRPr lang="en-US" sz="1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1568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3D10808-B99D-4B01-8854-1061AA706E0A}"/>
              </a:ext>
            </a:extLst>
          </p:cNvPr>
          <p:cNvSpPr txBox="1"/>
          <p:nvPr/>
        </p:nvSpPr>
        <p:spPr>
          <a:xfrm>
            <a:off x="251520" y="666381"/>
            <a:ext cx="8424936" cy="10986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25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Маҳсулотнинг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мувозанат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нархдан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    (   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мувозанат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пасайтириш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бўлмаса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5" name="Рисунок 54">
            <a:extLst>
              <a:ext uri="{FF2B5EF4-FFF2-40B4-BE49-F238E27FC236}">
                <a16:creationId xmlns:a16="http://schemas.microsoft.com/office/drawing/2014/main" id="{8B73DF59-E390-47EA-8F67-537549492A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54" y="1988840"/>
            <a:ext cx="4680520" cy="3617545"/>
          </a:xfrm>
          <a:prstGeom prst="rect">
            <a:avLst/>
          </a:prstGeom>
        </p:spPr>
      </p:pic>
      <p:sp>
        <p:nvSpPr>
          <p:cNvPr id="59" name="TextBox 58">
            <a:extLst>
              <a:ext uri="{FF2B5EF4-FFF2-40B4-BE49-F238E27FC236}">
                <a16:creationId xmlns:a16="http://schemas.microsoft.com/office/drawing/2014/main" id="{BD7FFF2C-E616-459F-A758-DF3E42045716}"/>
              </a:ext>
            </a:extLst>
          </p:cNvPr>
          <p:cNvSpPr txBox="1"/>
          <p:nvPr/>
        </p:nvSpPr>
        <p:spPr>
          <a:xfrm>
            <a:off x="5292080" y="1988840"/>
            <a:ext cx="3656181" cy="317612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>
              <a:lnSpc>
                <a:spcPct val="125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ушбу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маҳсулотни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чиқарувчиларни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ҳимоя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ўрнатилади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нархнинг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ўрнатилиши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ортиқча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маҳсулотнинг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вужудга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келишига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сотилмасдан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омборларда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тўпланиб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қол-ишига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F5DD9BA2-3A34-4DB6-B369-265A5BD7A213}"/>
              </a:ext>
            </a:extLst>
          </p:cNvPr>
          <p:cNvSpPr txBox="1"/>
          <p:nvPr/>
        </p:nvSpPr>
        <p:spPr>
          <a:xfrm>
            <a:off x="467544" y="5606385"/>
            <a:ext cx="547260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</a:t>
            </a:r>
            <a:r>
              <a:rPr lang="en-US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</a:t>
            </a:r>
            <a:r>
              <a:rPr lang="en-US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бўлганда</a:t>
            </a:r>
            <a:r>
              <a:rPr lang="en-US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</a:t>
            </a:r>
            <a:r>
              <a:rPr lang="en-US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ортиқчалиги</a:t>
            </a:r>
            <a:endParaRPr lang="en-US" sz="1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2" name="Объект 61">
            <a:extLst>
              <a:ext uri="{FF2B5EF4-FFF2-40B4-BE49-F238E27FC236}">
                <a16:creationId xmlns:a16="http://schemas.microsoft.com/office/drawing/2014/main" id="{020C385D-034F-4AC5-98DC-3A57E1171E6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034791"/>
              </p:ext>
            </p:extLst>
          </p:nvPr>
        </p:nvGraphicFramePr>
        <p:xfrm>
          <a:off x="2929538" y="718731"/>
          <a:ext cx="220831" cy="2990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4" r:id="rId4" imgW="152268" imgH="203024" progId="Equation.3">
                  <p:embed/>
                </p:oleObj>
              </mc:Choice>
              <mc:Fallback>
                <p:oleObj r:id="rId4" imgW="152268" imgH="203024" progId="Equation.3">
                  <p:embed/>
                  <p:pic>
                    <p:nvPicPr>
                      <p:cNvPr id="9" name="Объект 8">
                        <a:extLst>
                          <a:ext uri="{FF2B5EF4-FFF2-40B4-BE49-F238E27FC236}">
                            <a16:creationId xmlns:a16="http://schemas.microsoft.com/office/drawing/2014/main" id="{84B4F745-264C-4C23-B121-18E005E0E03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9538" y="718731"/>
                        <a:ext cx="220831" cy="29904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" name="Объект 62">
            <a:extLst>
              <a:ext uri="{FF2B5EF4-FFF2-40B4-BE49-F238E27FC236}">
                <a16:creationId xmlns:a16="http://schemas.microsoft.com/office/drawing/2014/main" id="{80815713-883A-49CB-85D7-CA480490C87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843392"/>
              </p:ext>
            </p:extLst>
          </p:nvPr>
        </p:nvGraphicFramePr>
        <p:xfrm>
          <a:off x="2443401" y="1097785"/>
          <a:ext cx="576064" cy="3321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5" r:id="rId6" imgW="431613" imgH="253890" progId="Equation.3">
                  <p:embed/>
                </p:oleObj>
              </mc:Choice>
              <mc:Fallback>
                <p:oleObj r:id="rId6" imgW="431613" imgH="253890" progId="Equation.3">
                  <p:embed/>
                  <p:pic>
                    <p:nvPicPr>
                      <p:cNvPr id="11" name="Объект 10">
                        <a:extLst>
                          <a:ext uri="{FF2B5EF4-FFF2-40B4-BE49-F238E27FC236}">
                            <a16:creationId xmlns:a16="http://schemas.microsoft.com/office/drawing/2014/main" id="{8AA072E0-EEA9-481E-826C-6B2067950EC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3401" y="1097785"/>
                        <a:ext cx="576064" cy="33218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TextBox 64">
            <a:extLst>
              <a:ext uri="{FF2B5EF4-FFF2-40B4-BE49-F238E27FC236}">
                <a16:creationId xmlns:a16="http://schemas.microsoft.com/office/drawing/2014/main" id="{FEAFCA68-8D26-4F25-9D2E-6764B693A7C1}"/>
              </a:ext>
            </a:extLst>
          </p:cNvPr>
          <p:cNvSpPr txBox="1"/>
          <p:nvPr/>
        </p:nvSpPr>
        <p:spPr>
          <a:xfrm>
            <a:off x="3019465" y="1043660"/>
            <a:ext cx="392292" cy="3705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Cyrl-UZ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uz-Cyrl-UZ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endParaRPr lang="en-US" dirty="0"/>
          </a:p>
        </p:txBody>
      </p:sp>
      <p:graphicFrame>
        <p:nvGraphicFramePr>
          <p:cNvPr id="66" name="Объект 65">
            <a:extLst>
              <a:ext uri="{FF2B5EF4-FFF2-40B4-BE49-F238E27FC236}">
                <a16:creationId xmlns:a16="http://schemas.microsoft.com/office/drawing/2014/main" id="{D1ACBAEC-0D3C-4EA7-801D-FE6A6241CA0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944590"/>
              </p:ext>
            </p:extLst>
          </p:nvPr>
        </p:nvGraphicFramePr>
        <p:xfrm>
          <a:off x="5940152" y="1066177"/>
          <a:ext cx="220831" cy="2990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6" r:id="rId8" imgW="152268" imgH="203024" progId="Equation.3">
                  <p:embed/>
                </p:oleObj>
              </mc:Choice>
              <mc:Fallback>
                <p:oleObj r:id="rId8" imgW="152268" imgH="203024" progId="Equation.3">
                  <p:embed/>
                  <p:pic>
                    <p:nvPicPr>
                      <p:cNvPr id="62" name="Объект 61">
                        <a:extLst>
                          <a:ext uri="{FF2B5EF4-FFF2-40B4-BE49-F238E27FC236}">
                            <a16:creationId xmlns:a16="http://schemas.microsoft.com/office/drawing/2014/main" id="{020C385D-034F-4AC5-98DC-3A57E1171E6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0152" y="1066177"/>
                        <a:ext cx="220831" cy="29904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908100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899592" y="496144"/>
            <a:ext cx="7488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Талабга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нархдан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қилувчи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омилларни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ҳисобга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оладиган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бўлсак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омилли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функцияси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қуйидагича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ёзилади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14405288"/>
              </p:ext>
            </p:extLst>
          </p:nvPr>
        </p:nvGraphicFramePr>
        <p:xfrm>
          <a:off x="2195736" y="1360071"/>
          <a:ext cx="4543369" cy="5759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8" name="Формула" r:id="rId3" imgW="2032000" imgH="254000" progId="Equation.3">
                  <p:embed/>
                </p:oleObj>
              </mc:Choice>
              <mc:Fallback>
                <p:oleObj name="Формула" r:id="rId3" imgW="2032000" imgH="254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5736" y="1360071"/>
                        <a:ext cx="4543369" cy="5759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69" name="Picture 2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132856"/>
            <a:ext cx="7416824" cy="9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Прямоугольник 23"/>
          <p:cNvSpPr/>
          <p:nvPr/>
        </p:nvSpPr>
        <p:spPr>
          <a:xfrm>
            <a:off x="971600" y="3212976"/>
            <a:ext cx="72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hangingPunct="0"/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ўзгарувчили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таклиф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функцияси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қ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уйидаги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кўринишда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ёзилади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</p:txBody>
      </p:sp>
      <p:sp>
        <p:nvSpPr>
          <p:cNvPr id="25" name="Rectangle 2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6" name="Объект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103194"/>
              </p:ext>
            </p:extLst>
          </p:nvPr>
        </p:nvGraphicFramePr>
        <p:xfrm>
          <a:off x="3412766" y="3788212"/>
          <a:ext cx="1766887" cy="60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9" name="Формула" r:id="rId6" imgW="672840" imgH="228600" progId="Equation.3">
                  <p:embed/>
                </p:oleObj>
              </mc:Choice>
              <mc:Fallback>
                <p:oleObj name="Формула" r:id="rId6" imgW="67284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2766" y="3788212"/>
                        <a:ext cx="1766887" cy="6064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971600" y="4581128"/>
            <a:ext cx="7200800" cy="923330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қонуни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нархдан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омиллар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таъсири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ўзгармаганда</a:t>
            </a:r>
            <a:r>
              <a:rPr lang="en-US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Ceteris paribus</a:t>
            </a:r>
            <a:r>
              <a:rPr lang="uz-Cyrl-UZ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нархнинг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ўсиши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миқдори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камайиб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боради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яъни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ўсмайди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4581082"/>
              </p:ext>
            </p:extLst>
          </p:nvPr>
        </p:nvGraphicFramePr>
        <p:xfrm>
          <a:off x="5869954" y="5661248"/>
          <a:ext cx="2230438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0" name="Формула" r:id="rId8" imgW="863280" imgH="228600" progId="Equation.3">
                  <p:embed/>
                </p:oleObj>
              </mc:Choice>
              <mc:Fallback>
                <p:oleObj name="Формула" r:id="rId8" imgW="863280" imgH="228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9954" y="5661248"/>
                        <a:ext cx="2230438" cy="5905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971600" y="5805264"/>
            <a:ext cx="3672408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 hangingPunct="0"/>
            <a:r>
              <a:rPr lang="uz-Cyrl-UZ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Нархга боғлиқ талаб функцияси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трелка вправо 7"/>
          <p:cNvSpPr/>
          <p:nvPr/>
        </p:nvSpPr>
        <p:spPr>
          <a:xfrm>
            <a:off x="4896036" y="5908630"/>
            <a:ext cx="612068" cy="184666"/>
          </a:xfrm>
          <a:prstGeom prst="rightArrow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96F8E26C-DC41-4DC1-BBA3-E6CABD74FCD2}"/>
              </a:ext>
            </a:extLst>
          </p:cNvPr>
          <p:cNvSpPr txBox="1">
            <a:spLocks/>
          </p:cNvSpPr>
          <p:nvPr/>
        </p:nvSpPr>
        <p:spPr>
          <a:xfrm>
            <a:off x="3851920" y="6326740"/>
            <a:ext cx="5180112" cy="5040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uz-Cyrl-UZ" sz="12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Минг чақиримлик саёҳат ҳам бир қадамдан бошланади. </a:t>
            </a:r>
            <a:r>
              <a:rPr lang="uz-Cyrl-UZ" sz="1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Конфуций</a:t>
            </a:r>
            <a:endParaRPr lang="ru-RU" sz="1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7410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312601748"/>
              </p:ext>
            </p:extLst>
          </p:nvPr>
        </p:nvGraphicFramePr>
        <p:xfrm>
          <a:off x="755576" y="1829152"/>
          <a:ext cx="3384376" cy="3596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2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21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err="1">
                          <a:latin typeface="Times New Roman" pitchFamily="18" charset="0"/>
                          <a:cs typeface="Times New Roman" pitchFamily="18" charset="0"/>
                        </a:rPr>
                        <a:t>Бир</a:t>
                      </a: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 стакан</a:t>
                      </a:r>
                      <a:r>
                        <a:rPr lang="ru-RU" sz="1600" baseline="0" dirty="0">
                          <a:latin typeface="Times New Roman" pitchFamily="18" charset="0"/>
                          <a:cs typeface="Times New Roman" pitchFamily="18" charset="0"/>
                        </a:rPr>
                        <a:t> муз</a:t>
                      </a:r>
                      <a:r>
                        <a:rPr lang="uz-Cyrl-UZ" sz="1600" baseline="0" dirty="0">
                          <a:latin typeface="Times New Roman" pitchFamily="18" charset="0"/>
                          <a:cs typeface="Times New Roman" pitchFamily="18" charset="0"/>
                        </a:rPr>
                        <a:t>қаймоқнинг нархи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dirty="0">
                          <a:latin typeface="Times New Roman" pitchFamily="18" charset="0"/>
                          <a:cs typeface="Times New Roman" pitchFamily="18" charset="0"/>
                        </a:rPr>
                        <a:t>Музқаймоққа</a:t>
                      </a:r>
                      <a:r>
                        <a:rPr lang="uz-Cyrl-UZ" sz="1600" baseline="0" dirty="0">
                          <a:latin typeface="Times New Roman" pitchFamily="18" charset="0"/>
                          <a:cs typeface="Times New Roman" pitchFamily="18" charset="0"/>
                        </a:rPr>
                        <a:t> бўлга талаб ҳажми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z-Cyrl-UZ" sz="2000" b="1" dirty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b="1" dirty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z-Cyrl-UZ" sz="2000" b="1" dirty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r>
                        <a:rPr lang="en-US" sz="2000" b="1" dirty="0">
                          <a:latin typeface="Times New Roman" pitchFamily="18" charset="0"/>
                          <a:cs typeface="Times New Roman" pitchFamily="18" charset="0"/>
                        </a:rPr>
                        <a:t>,5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itchFamily="18" charset="0"/>
                          <a:cs typeface="Times New Roman" pitchFamily="18" charset="0"/>
                        </a:rPr>
                        <a:t>1,00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itchFamily="18" charset="0"/>
                          <a:cs typeface="Times New Roman" pitchFamily="18" charset="0"/>
                        </a:rPr>
                        <a:t>2,00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itchFamily="18" charset="0"/>
                          <a:cs typeface="Times New Roman" pitchFamily="18" charset="0"/>
                        </a:rPr>
                        <a:t>2,50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itchFamily="18" charset="0"/>
                          <a:cs typeface="Times New Roman" pitchFamily="18" charset="0"/>
                        </a:rPr>
                        <a:t>3,00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99592" y="496144"/>
            <a:ext cx="7488832" cy="461665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uz-Cyrl-UZ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Нарх ва талаб ўртасидаги боғлиқлик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flipV="1">
            <a:off x="4995664" y="1844824"/>
            <a:ext cx="0" cy="338437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4982964" y="5229200"/>
            <a:ext cx="3968824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4276452" y="5013176"/>
            <a:ext cx="648072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>
                <a:solidFill>
                  <a:schemeClr val="tx1"/>
                </a:solidFill>
              </a:rPr>
              <a:t>0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76452" y="4581128"/>
            <a:ext cx="648072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>
                <a:solidFill>
                  <a:schemeClr val="tx1"/>
                </a:solidFill>
              </a:rPr>
              <a:t>0,5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276452" y="4149080"/>
            <a:ext cx="648072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>
                <a:solidFill>
                  <a:schemeClr val="tx1"/>
                </a:solidFill>
              </a:rPr>
              <a:t>1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276452" y="3717032"/>
            <a:ext cx="648072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>
                <a:solidFill>
                  <a:schemeClr val="tx1"/>
                </a:solidFill>
              </a:rPr>
              <a:t>1,5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276452" y="3284984"/>
            <a:ext cx="648072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>
                <a:solidFill>
                  <a:schemeClr val="tx1"/>
                </a:solidFill>
              </a:rPr>
              <a:t>2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276452" y="2848620"/>
            <a:ext cx="648072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>
                <a:solidFill>
                  <a:schemeClr val="tx1"/>
                </a:solidFill>
              </a:rPr>
              <a:t>2,5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276452" y="2416572"/>
            <a:ext cx="648072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>
                <a:solidFill>
                  <a:schemeClr val="tx1"/>
                </a:solidFill>
              </a:rPr>
              <a:t>3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928964" y="5318100"/>
            <a:ext cx="648072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uz-Cyrl-UZ" dirty="0">
                <a:solidFill>
                  <a:schemeClr val="tx1"/>
                </a:solidFill>
              </a:rPr>
              <a:t>2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577036" y="5318100"/>
            <a:ext cx="648072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uz-Cyrl-UZ" dirty="0">
                <a:solidFill>
                  <a:schemeClr val="tx1"/>
                </a:solidFill>
              </a:rPr>
              <a:t>4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225108" y="5318100"/>
            <a:ext cx="648072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uz-Cyrl-UZ" dirty="0">
                <a:solidFill>
                  <a:schemeClr val="tx1"/>
                </a:solidFill>
              </a:rPr>
              <a:t>6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873180" y="5318100"/>
            <a:ext cx="648072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uz-Cyrl-UZ" dirty="0">
                <a:solidFill>
                  <a:schemeClr val="tx1"/>
                </a:solidFill>
              </a:rPr>
              <a:t>8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501780" y="5318100"/>
            <a:ext cx="648072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uz-Cyrl-UZ" dirty="0">
                <a:solidFill>
                  <a:schemeClr val="tx1"/>
                </a:solidFill>
              </a:rPr>
              <a:t>10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8149852" y="5318100"/>
            <a:ext cx="648072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uz-Cyrl-UZ" dirty="0">
                <a:solidFill>
                  <a:schemeClr val="tx1"/>
                </a:solidFill>
              </a:rPr>
              <a:t>12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26" name="Прямая соединительная линия 25"/>
          <p:cNvCxnSpPr/>
          <p:nvPr/>
        </p:nvCxnSpPr>
        <p:spPr>
          <a:xfrm flipV="1">
            <a:off x="5448368" y="2924944"/>
            <a:ext cx="0" cy="23042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4995664" y="2924944"/>
            <a:ext cx="4527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flipV="1">
            <a:off x="6075784" y="3429000"/>
            <a:ext cx="0" cy="1800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4995664" y="3429000"/>
            <a:ext cx="10801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6723856" y="3861048"/>
            <a:ext cx="0" cy="13681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>
            <a:off x="5036976" y="3861048"/>
            <a:ext cx="1686880" cy="168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flipV="1">
            <a:off x="7371928" y="4354686"/>
            <a:ext cx="0" cy="8745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4992706" y="4344268"/>
            <a:ext cx="2379222" cy="208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flipV="1">
            <a:off x="8020000" y="4783038"/>
            <a:ext cx="0" cy="4461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5036976" y="4772620"/>
            <a:ext cx="3027294" cy="208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4996532" y="2632596"/>
            <a:ext cx="3671540" cy="2596604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Прямоугольник 64"/>
          <p:cNvSpPr/>
          <p:nvPr/>
        </p:nvSpPr>
        <p:spPr>
          <a:xfrm>
            <a:off x="6793780" y="2619896"/>
            <a:ext cx="1965622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Q=12-4P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7" name="Прямая со стрелкой 66"/>
          <p:cNvCxnSpPr/>
          <p:nvPr/>
        </p:nvCxnSpPr>
        <p:spPr>
          <a:xfrm flipV="1">
            <a:off x="6549144" y="3123952"/>
            <a:ext cx="1119200" cy="593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Заголовок 1">
            <a:extLst>
              <a:ext uri="{FF2B5EF4-FFF2-40B4-BE49-F238E27FC236}">
                <a16:creationId xmlns:a16="http://schemas.microsoft.com/office/drawing/2014/main" id="{95A36580-6B7E-451D-9561-F3AE5051539F}"/>
              </a:ext>
            </a:extLst>
          </p:cNvPr>
          <p:cNvSpPr txBox="1">
            <a:spLocks/>
          </p:cNvSpPr>
          <p:nvPr/>
        </p:nvSpPr>
        <p:spPr>
          <a:xfrm>
            <a:off x="3870006" y="6225258"/>
            <a:ext cx="5180112" cy="5040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uz-Cyrl-UZ" sz="12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Қобилиятингиз қай даражада эканлигидан қатъи назар, сиз охирги ҳолатингиздан кўра кўпроғига эриша оласиз. </a:t>
            </a:r>
            <a:r>
              <a:rPr lang="uz-Cyrl-UZ" sz="1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Жеймс Т.Маккей</a:t>
            </a:r>
            <a:endParaRPr lang="ru-RU" sz="1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1154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899592" y="496144"/>
            <a:ext cx="7488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Таклиф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чизи</a:t>
            </a:r>
            <a:r>
              <a:rPr lang="uz-Cyrl-UZ" b="1" dirty="0">
                <a:latin typeface="Times New Roman" pitchFamily="18" charset="0"/>
                <a:cs typeface="Times New Roman" pitchFamily="18" charset="0"/>
              </a:rPr>
              <a:t>ғ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supply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қанча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миқдорда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қанақанги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чиқариш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нархида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товарнинг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бозорда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сотилиши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мумкинлигини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кўрсатади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304412"/>
            <a:ext cx="7344816" cy="320470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</p:pic>
      <p:sp>
        <p:nvSpPr>
          <p:cNvPr id="16" name="Прямоугольник 15"/>
          <p:cNvSpPr/>
          <p:nvPr/>
        </p:nvSpPr>
        <p:spPr>
          <a:xfrm>
            <a:off x="827584" y="4725144"/>
            <a:ext cx="748883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hangingPunct="0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Таклиф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эгри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чизиғининг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ўзгаришига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яъни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нархга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бўлмаган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ўзгаришига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таклиф</a:t>
            </a:r>
            <a:r>
              <a:rPr lang="ru-RU" b="1" i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ўзгариши</a:t>
            </a:r>
            <a:r>
              <a:rPr lang="ru-RU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дейилади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 hangingPunct="0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 hangingPunct="0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Таклиф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эгри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чизиғидаги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нуқтадан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пастга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юқорига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қараб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ҳаракат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қилишга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таклиф</a:t>
            </a:r>
            <a:r>
              <a:rPr lang="ru-RU" b="1" i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миқдорининг</a:t>
            </a:r>
            <a:r>
              <a:rPr lang="ru-RU" b="1" i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ўзгариши</a:t>
            </a:r>
            <a:r>
              <a:rPr lang="ru-RU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дейилади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460DBB54-7A00-41A8-B60E-E3CD8D87512D}"/>
              </a:ext>
            </a:extLst>
          </p:cNvPr>
          <p:cNvSpPr txBox="1">
            <a:spLocks/>
          </p:cNvSpPr>
          <p:nvPr/>
        </p:nvSpPr>
        <p:spPr>
          <a:xfrm>
            <a:off x="3870006" y="6225258"/>
            <a:ext cx="5180112" cy="5040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uz-Cyrl-UZ" sz="12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Бор имкониятдан вақтида фойдалан. </a:t>
            </a:r>
            <a:r>
              <a:rPr lang="uz-Cyrl-UZ" sz="1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Теодор Рузвелт</a:t>
            </a:r>
            <a:endParaRPr lang="ru-RU" sz="1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45373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43608" y="496144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hangingPunct="0"/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омилли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таклиф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функцияси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қ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уйидаги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кўринишда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5" name="Rectangle 2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7235831"/>
              </p:ext>
            </p:extLst>
          </p:nvPr>
        </p:nvGraphicFramePr>
        <p:xfrm>
          <a:off x="2263844" y="1059524"/>
          <a:ext cx="4255673" cy="6480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6" name="Формула" r:id="rId3" imgW="1688367" imgH="253890" progId="Equation.3">
                  <p:embed/>
                </p:oleObj>
              </mc:Choice>
              <mc:Fallback>
                <p:oleObj name="Формула" r:id="rId3" imgW="1688367" imgH="25389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3844" y="1059524"/>
                        <a:ext cx="4255673" cy="64807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200" y="1880215"/>
            <a:ext cx="7488832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795" y="4399275"/>
            <a:ext cx="7453645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971600" y="3102933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hangingPunct="0"/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ўзгарувчили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таклиф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функцияси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қ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уйидаги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кўринишда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ёзилади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0687247"/>
              </p:ext>
            </p:extLst>
          </p:nvPr>
        </p:nvGraphicFramePr>
        <p:xfrm>
          <a:off x="3635896" y="3571250"/>
          <a:ext cx="1733550" cy="60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7" name="Формула" r:id="rId7" imgW="660240" imgH="228600" progId="Equation.3">
                  <p:embed/>
                </p:oleObj>
              </mc:Choice>
              <mc:Fallback>
                <p:oleObj name="Формула" r:id="rId7" imgW="66024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5896" y="3571250"/>
                        <a:ext cx="1733550" cy="6064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0575894"/>
              </p:ext>
            </p:extLst>
          </p:nvPr>
        </p:nvGraphicFramePr>
        <p:xfrm>
          <a:off x="5892859" y="5414447"/>
          <a:ext cx="2197100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8" name="Формула" r:id="rId9" imgW="850680" imgH="228600" progId="Equation.3">
                  <p:embed/>
                </p:oleObj>
              </mc:Choice>
              <mc:Fallback>
                <p:oleObj name="Формула" r:id="rId9" imgW="8506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92859" y="5414447"/>
                        <a:ext cx="2197100" cy="5905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1050017" y="5486455"/>
            <a:ext cx="3672408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hangingPunct="0"/>
            <a:r>
              <a:rPr lang="uz-Cyrl-UZ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Нархга боғлиқ таклиф функцияси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трелка вправо 16"/>
          <p:cNvSpPr/>
          <p:nvPr/>
        </p:nvSpPr>
        <p:spPr>
          <a:xfrm>
            <a:off x="4974453" y="5630471"/>
            <a:ext cx="612068" cy="288032"/>
          </a:xfrm>
          <a:prstGeom prst="rightArrow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EAC8E3A8-AE94-4825-915D-2F6B8FCE33DC}"/>
              </a:ext>
            </a:extLst>
          </p:cNvPr>
          <p:cNvSpPr txBox="1">
            <a:spLocks/>
          </p:cNvSpPr>
          <p:nvPr/>
        </p:nvSpPr>
        <p:spPr>
          <a:xfrm>
            <a:off x="3929461" y="6296068"/>
            <a:ext cx="5180112" cy="5040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uz-Cyrl-UZ" sz="12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Муваффақиятсиз инсонлар стрессдан қутулиш билан, ғолиблар эса мақсадга эришиш билан банд бўлишади. </a:t>
            </a:r>
            <a:r>
              <a:rPr lang="uz-Cyrl-UZ" sz="1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Деннис Уайтли</a:t>
            </a:r>
            <a:endParaRPr lang="ru-RU" sz="1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26112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12A60D-3ABE-48C9-A7E0-5483C97EE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58941"/>
            <a:ext cx="4248472" cy="504056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ru-RU" sz="24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ўзгаргандаги</a:t>
            </a:r>
            <a:r>
              <a:rPr lang="ru-RU" sz="24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ҳолат</a:t>
            </a:r>
            <a:endParaRPr lang="ru-RU" sz="5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6FC3AAAF-F43B-4DC5-AF3E-8815FF7A2B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921" y="961978"/>
            <a:ext cx="5485714" cy="2476190"/>
          </a:xfrm>
          <a:prstGeom prst="rect">
            <a:avLst/>
          </a:prstGeom>
        </p:spPr>
      </p:pic>
      <p:sp>
        <p:nvSpPr>
          <p:cNvPr id="47" name="Заголовок 1">
            <a:extLst>
              <a:ext uri="{FF2B5EF4-FFF2-40B4-BE49-F238E27FC236}">
                <a16:creationId xmlns:a16="http://schemas.microsoft.com/office/drawing/2014/main" id="{156CCA6E-4DBA-4A61-B5F7-07FD95FA2195}"/>
              </a:ext>
            </a:extLst>
          </p:cNvPr>
          <p:cNvSpPr txBox="1">
            <a:spLocks/>
          </p:cNvSpPr>
          <p:nvPr/>
        </p:nvSpPr>
        <p:spPr>
          <a:xfrm>
            <a:off x="4606172" y="262214"/>
            <a:ext cx="4248472" cy="50405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r>
              <a:rPr lang="ru-RU" sz="240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ru-RU" sz="24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ўзгаргандаги</a:t>
            </a:r>
            <a:r>
              <a:rPr lang="ru-RU" sz="24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ҳолат</a:t>
            </a:r>
            <a:endParaRPr lang="ru-RU" sz="5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" name="Рисунок 50">
            <a:extLst>
              <a:ext uri="{FF2B5EF4-FFF2-40B4-BE49-F238E27FC236}">
                <a16:creationId xmlns:a16="http://schemas.microsoft.com/office/drawing/2014/main" id="{2890D2C5-4CA8-4051-88B7-02A86215EE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7473" y="961870"/>
            <a:ext cx="5313604" cy="2647946"/>
          </a:xfrm>
          <a:prstGeom prst="rect">
            <a:avLst/>
          </a:prstGeom>
        </p:spPr>
      </p:pic>
      <p:pic>
        <p:nvPicPr>
          <p:cNvPr id="55" name="Объект 54">
            <a:extLst>
              <a:ext uri="{FF2B5EF4-FFF2-40B4-BE49-F238E27FC236}">
                <a16:creationId xmlns:a16="http://schemas.microsoft.com/office/drawing/2014/main" id="{30825D69-5019-408D-B4BB-34B7529DF50E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05" y="3709683"/>
            <a:ext cx="5438095" cy="2504762"/>
          </a:xfrm>
        </p:spPr>
      </p:pic>
      <p:pic>
        <p:nvPicPr>
          <p:cNvPr id="59" name="Рисунок 58">
            <a:extLst>
              <a:ext uri="{FF2B5EF4-FFF2-40B4-BE49-F238E27FC236}">
                <a16:creationId xmlns:a16="http://schemas.microsoft.com/office/drawing/2014/main" id="{79DD3DA8-B133-411C-810A-0AADE866EBB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586" y="3609816"/>
            <a:ext cx="4304762" cy="2580952"/>
          </a:xfrm>
          <a:prstGeom prst="rect">
            <a:avLst/>
          </a:prstGeom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5AE570EF-FCF5-44E8-BDEA-CBF344D0A9CE}"/>
              </a:ext>
            </a:extLst>
          </p:cNvPr>
          <p:cNvSpPr txBox="1">
            <a:spLocks/>
          </p:cNvSpPr>
          <p:nvPr/>
        </p:nvSpPr>
        <p:spPr>
          <a:xfrm>
            <a:off x="3797403" y="6324032"/>
            <a:ext cx="5180112" cy="5040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uz-Cyrl-UZ" sz="12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Вақтингизни назорат қилиш ҳаётингизни ва ўзингизни бошқариш демакдир. </a:t>
            </a:r>
            <a:r>
              <a:rPr lang="uz-Cyrl-UZ" sz="1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Брайан Трейси</a:t>
            </a:r>
            <a:endParaRPr lang="ru-RU" sz="1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6940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F4994A4-8E14-4751-B1F6-33FF8EEA83DB}"/>
              </a:ext>
            </a:extLst>
          </p:cNvPr>
          <p:cNvSpPr txBox="1"/>
          <p:nvPr/>
        </p:nvSpPr>
        <p:spPr>
          <a:xfrm>
            <a:off x="3203848" y="0"/>
            <a:ext cx="4572000" cy="4580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Қисқа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хулосалар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FDD1F0-F8FD-429D-9732-84B88E86C4FD}"/>
              </a:ext>
            </a:extLst>
          </p:cNvPr>
          <p:cNvSpPr txBox="1"/>
          <p:nvPr/>
        </p:nvSpPr>
        <p:spPr>
          <a:xfrm>
            <a:off x="251520" y="625021"/>
            <a:ext cx="8424936" cy="37820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чизиқлари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рақобатлашган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чиқарувчиларга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берилган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нархларда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қанча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сотиши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мумкинлигини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истеъмолчиларга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берилган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нархларда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қанча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кўрсатиб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яъни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фақат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остида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Нархдан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қилувчи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омиллар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пастга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чапга-юқорига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силжитади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ўнгга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чапга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силжишига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3E0009B-9976-4B5E-994B-3B13595A090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E5F3FF"/>
              </a:clrFrom>
              <a:clrTo>
                <a:srgbClr val="E5F3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837" t="12077" r="14458" b="11439"/>
          <a:stretch/>
        </p:blipFill>
        <p:spPr>
          <a:xfrm>
            <a:off x="5616623" y="4258261"/>
            <a:ext cx="3297966" cy="219864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9E498ED-32F5-4B0D-8E27-1F0E9AA05A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061A32"/>
              </a:clrFrom>
              <a:clrTo>
                <a:srgbClr val="061A3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412" y="4221088"/>
            <a:ext cx="3672078" cy="244827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AB49199-129B-4941-8E1A-DE5BA4A1D1BD}"/>
              </a:ext>
            </a:extLst>
          </p:cNvPr>
          <p:cNvSpPr txBox="1"/>
          <p:nvPr/>
        </p:nvSpPr>
        <p:spPr>
          <a:xfrm>
            <a:off x="6516216" y="6381328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Freepik.com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03519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E95CDE1-3753-4E4E-8C60-005BDB14E027}"/>
              </a:ext>
            </a:extLst>
          </p:cNvPr>
          <p:cNvSpPr txBox="1"/>
          <p:nvPr/>
        </p:nvSpPr>
        <p:spPr>
          <a:xfrm>
            <a:off x="359532" y="548680"/>
            <a:ext cx="8424936" cy="1704569"/>
          </a:xfrm>
          <a:prstGeom prst="rect">
            <a:avLst/>
          </a:prstGeom>
          <a:solidFill>
            <a:srgbClr val="F9DCF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Мувозанат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тизимининг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ҳолатини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билдирадики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ҳолатда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бир-бирига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Мувозанат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нуқта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мувозанат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нархни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мувозанат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миқдорини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билдиради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нуқтада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товар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танқислиги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ортиқча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товар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бўлмайди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A4F7A0F-7621-48C0-B9CF-4A70ACCC091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" y="2636912"/>
            <a:ext cx="8853935" cy="367240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849C1FD-3387-4CBD-9626-8F40729A8E2A}"/>
              </a:ext>
            </a:extLst>
          </p:cNvPr>
          <p:cNvSpPr txBox="1"/>
          <p:nvPr/>
        </p:nvSpPr>
        <p:spPr>
          <a:xfrm>
            <a:off x="3707904" y="6124654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Freepik.com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15278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99592" y="1484784"/>
            <a:ext cx="7488832" cy="347472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1. Бирор бир А товарга бўлган максимал талаб 500 га тенг. Товар нархи 100 п.б. бўлганда, талаб нолга тенг. Чизиқли талаб функцияси аниқлансин.</a:t>
            </a:r>
          </a:p>
          <a:p>
            <a:pPr marL="0" indent="0" algn="just">
              <a:buNone/>
            </a:pPr>
            <a:endParaRPr lang="uz-Cyrl-UZ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2. В товарнинг таклиф функцияси қуйидагича берилган:</a:t>
            </a:r>
          </a:p>
          <a:p>
            <a:pPr marL="45720" indent="0" algn="ctr">
              <a:buNone/>
            </a:pP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Qs</a:t>
            </a:r>
            <a:r>
              <a:rPr lang="uz-Cyrl-UZ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=</a:t>
            </a:r>
            <a:r>
              <a:rPr lang="uz-Cyrl-UZ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100</a:t>
            </a:r>
            <a:r>
              <a:rPr lang="uz-Cyrl-UZ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uz-Cyrl-UZ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2P</a:t>
            </a:r>
          </a:p>
          <a:p>
            <a:pPr marL="0" indent="360363" algn="just">
              <a:buNone/>
            </a:pP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Давлат ҳар бир сотиладиган товарга 5 сўм солиқ белгилади. Таклиф чизиғи қандай ўзгаради?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496144"/>
            <a:ext cx="7488832" cy="461665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uz-Cyrl-UZ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Уйга вазифа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279B3D42-3D46-4530-B095-D0B3B56EED98}"/>
              </a:ext>
            </a:extLst>
          </p:cNvPr>
          <p:cNvSpPr txBox="1">
            <a:spLocks/>
          </p:cNvSpPr>
          <p:nvPr/>
        </p:nvSpPr>
        <p:spPr>
          <a:xfrm>
            <a:off x="3870006" y="6225258"/>
            <a:ext cx="5180112" cy="5040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uz-Cyrl-UZ" sz="12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Муваффақият нарвонига чиқишдан олдин у тўғри бинога тиралганига ишонч ҳосил қилинг. </a:t>
            </a:r>
            <a:r>
              <a:rPr lang="uz-Cyrl-UZ" sz="1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Стивен Кови</a:t>
            </a:r>
            <a:endParaRPr lang="ru-RU" sz="1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21148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A5778364-5EF1-45FA-8751-478BDF046C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454025"/>
            <a:ext cx="457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b="1"/>
              <a:t>References</a:t>
            </a:r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E903216C-4CBF-4352-8483-B1876D18A7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046163"/>
            <a:ext cx="8027988" cy="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  <a:buFont typeface="Calibri" panose="020F0502020204030204" pitchFamily="34" charset="0"/>
              <a:buAutoNum type="arabicPeriod"/>
            </a:pPr>
            <a:r>
              <a:rPr lang="en-US" altLang="en-US" dirty="0">
                <a:latin typeface="Calibri" panose="020F0502020204030204" pitchFamily="34" charset="0"/>
                <a:cs typeface="Times New Roman" panose="02020603050405020304" pitchFamily="18" charset="0"/>
              </a:rPr>
              <a:t>Microeconomics. </a:t>
            </a:r>
            <a:r>
              <a:rPr lang="en-US" altLang="en-US" dirty="0" err="1">
                <a:latin typeface="Calibri" panose="020F0502020204030204" pitchFamily="34" charset="0"/>
                <a:cs typeface="Times New Roman" panose="02020603050405020304" pitchFamily="18" charset="0"/>
              </a:rPr>
              <a:t>Sh.I.Mustafakulov</a:t>
            </a:r>
            <a:r>
              <a:rPr lang="en-US" altLang="en-US" dirty="0">
                <a:latin typeface="Calibri" panose="020F0502020204030204" pitchFamily="34" charset="0"/>
                <a:cs typeface="Times New Roman" panose="02020603050405020304" pitchFamily="18" charset="0"/>
              </a:rPr>
              <a:t>. Textbook. -T .: «Innovative publishing house», 2021 - 330 p.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CE934B-33AD-4D97-8F56-151A7A261D51}"/>
              </a:ext>
            </a:extLst>
          </p:cNvPr>
          <p:cNvSpPr txBox="1"/>
          <p:nvPr/>
        </p:nvSpPr>
        <p:spPr>
          <a:xfrm>
            <a:off x="576262" y="1717675"/>
            <a:ext cx="8027988" cy="1788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 hangingPunct="0">
              <a:lnSpc>
                <a:spcPct val="150000"/>
              </a:lnSpc>
              <a:spcAft>
                <a:spcPts val="600"/>
              </a:spcAft>
              <a:buFont typeface="+mj-lt"/>
              <a:buAutoNum type="arabicPeriod" startAt="2"/>
              <a:tabLst>
                <a:tab pos="228600" algn="l"/>
                <a:tab pos="270510" algn="l"/>
              </a:tabLst>
            </a:pPr>
            <a:r>
              <a:rPr lang="uz-Cyrl-UZ" dirty="0">
                <a:latin typeface="Calibri" panose="020F0502020204030204" pitchFamily="34" charset="0"/>
                <a:cs typeface="Times New Roman" panose="02020603050405020304" pitchFamily="18" charset="0"/>
              </a:rPr>
              <a:t>Славин М.Б. Системный подход в микроэконимике. - М.: ТЕИС, 2003.</a:t>
            </a:r>
            <a:endParaRPr lang="en-US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hangingPunct="0">
              <a:lnSpc>
                <a:spcPct val="150000"/>
              </a:lnSpc>
              <a:spcAft>
                <a:spcPts val="600"/>
              </a:spcAft>
              <a:buFont typeface="+mj-lt"/>
              <a:buAutoNum type="arabicPeriod" startAt="2"/>
              <a:tabLst>
                <a:tab pos="228600" algn="l"/>
                <a:tab pos="270510" algn="l"/>
              </a:tabLst>
            </a:pPr>
            <a:r>
              <a:rPr lang="uz-Cyrl-UZ" dirty="0">
                <a:latin typeface="Calibri" panose="020F0502020204030204" pitchFamily="34" charset="0"/>
                <a:cs typeface="Times New Roman" panose="02020603050405020304" pitchFamily="18" charset="0"/>
              </a:rPr>
              <a:t>Дорохина Е.Ю. Моделе</a:t>
            </a:r>
            <a:r>
              <a:rPr lang="ru-RU" dirty="0" err="1">
                <a:latin typeface="Calibri" panose="020F0502020204030204" pitchFamily="34" charset="0"/>
                <a:cs typeface="Times New Roman" panose="02020603050405020304" pitchFamily="18" charset="0"/>
              </a:rPr>
              <a:t>ривоние</a:t>
            </a:r>
            <a:r>
              <a:rPr lang="ru-RU" dirty="0">
                <a:latin typeface="Calibri" panose="020F0502020204030204" pitchFamily="34" charset="0"/>
                <a:cs typeface="Times New Roman" panose="02020603050405020304" pitchFamily="18" charset="0"/>
              </a:rPr>
              <a:t> микроэкономики: Учебное пособие для вузов/.</a:t>
            </a:r>
            <a:r>
              <a:rPr lang="ru-RU" dirty="0" err="1">
                <a:latin typeface="Calibri" panose="020F0502020204030204" pitchFamily="34" charset="0"/>
                <a:cs typeface="Times New Roman" panose="02020603050405020304" pitchFamily="18" charset="0"/>
              </a:rPr>
              <a:t>Е.Ю.Дорохина</a:t>
            </a:r>
            <a:r>
              <a:rPr lang="ru-RU" dirty="0">
                <a:latin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Calibri" panose="020F0502020204030204" pitchFamily="34" charset="0"/>
                <a:cs typeface="Times New Roman" panose="02020603050405020304" pitchFamily="18" charset="0"/>
              </a:rPr>
              <a:t>Ш.А.Халиков:Под</a:t>
            </a:r>
            <a:r>
              <a:rPr lang="ru-RU" dirty="0"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Times New Roman" panose="02020603050405020304" pitchFamily="18" charset="0"/>
              </a:rPr>
              <a:t>общ.ред</a:t>
            </a:r>
            <a:r>
              <a:rPr lang="ru-RU" dirty="0">
                <a:latin typeface="Calibri" panose="020F0502020204030204" pitchFamily="34" charset="0"/>
                <a:cs typeface="Times New Roman" panose="02020603050405020304" pitchFamily="18" charset="0"/>
              </a:rPr>
              <a:t>. Н.П.</a:t>
            </a:r>
            <a:r>
              <a:rPr lang="ru-RU" dirty="0" err="1">
                <a:latin typeface="Calibri" panose="020F0502020204030204" pitchFamily="34" charset="0"/>
                <a:cs typeface="Times New Roman" panose="02020603050405020304" pitchFamily="18" charset="0"/>
              </a:rPr>
              <a:t>Тихамирова</a:t>
            </a:r>
            <a:r>
              <a:rPr lang="ru-RU" dirty="0">
                <a:latin typeface="Calibri" panose="020F0502020204030204" pitchFamily="34" charset="0"/>
                <a:cs typeface="Times New Roman" panose="02020603050405020304" pitchFamily="18" charset="0"/>
              </a:rPr>
              <a:t>.-</a:t>
            </a:r>
            <a:r>
              <a:rPr lang="ru-RU" dirty="0" err="1">
                <a:latin typeface="Calibri" panose="020F0502020204030204" pitchFamily="34" charset="0"/>
                <a:cs typeface="Times New Roman" panose="02020603050405020304" pitchFamily="18" charset="0"/>
              </a:rPr>
              <a:t>М.:Экзамен</a:t>
            </a:r>
            <a:r>
              <a:rPr lang="ru-RU" dirty="0">
                <a:latin typeface="Calibri" panose="020F0502020204030204" pitchFamily="34" charset="0"/>
                <a:cs typeface="Times New Roman" panose="02020603050405020304" pitchFamily="18" charset="0"/>
              </a:rPr>
              <a:t>, 2003.-224 с.</a:t>
            </a:r>
            <a:endParaRPr lang="en-US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81171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EDDB02A-B261-453A-B4BA-AB3581EDFB5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371600" y="2420888"/>
            <a:ext cx="6400800" cy="144016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z-Cyrl-UZ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ЭЪТИБОРЛАРИНГИЗ УЧУН </a:t>
            </a:r>
          </a:p>
          <a:p>
            <a:pPr marL="45720" indent="0" algn="ctr">
              <a:buNone/>
            </a:pPr>
            <a:r>
              <a:rPr lang="uz-Cyrl-UZ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РАҲМАТ!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367776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1491</TotalTime>
  <Words>1983</Words>
  <Application>Microsoft Office PowerPoint</Application>
  <PresentationFormat>Экран (4:3)</PresentationFormat>
  <Paragraphs>179</Paragraphs>
  <Slides>31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31</vt:i4>
      </vt:variant>
    </vt:vector>
  </HeadingPairs>
  <TitlesOfParts>
    <vt:vector size="41" baseType="lpstr">
      <vt:lpstr>Arial</vt:lpstr>
      <vt:lpstr>Calibri</vt:lpstr>
      <vt:lpstr>Georgia</vt:lpstr>
      <vt:lpstr>PANDA Baltic UZ</vt:lpstr>
      <vt:lpstr>Times New Roman</vt:lpstr>
      <vt:lpstr>Trebuchet MS</vt:lpstr>
      <vt:lpstr>Wingdings</vt:lpstr>
      <vt:lpstr>Воздушный поток</vt:lpstr>
      <vt:lpstr>Equation.3</vt:lpstr>
      <vt:lpstr>Формула</vt:lpstr>
      <vt:lpstr>Презентация PowerPoint</vt:lpstr>
      <vt:lpstr>2-Мавзу. Талаб ва таклиф таҳлили асослари</vt:lpstr>
      <vt:lpstr>Презентация PowerPoint</vt:lpstr>
      <vt:lpstr>Иқтисодий тизимлар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Таклиф ўзгаргандаги ҳолат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2-Мавзу. Талаб ва таклиф таҳлили асослари</dc:title>
  <dc:creator>Sherzod</dc:creator>
  <cp:lastModifiedBy>Bobur Olimjonov</cp:lastModifiedBy>
  <cp:revision>26</cp:revision>
  <dcterms:created xsi:type="dcterms:W3CDTF">2012-09-14T16:04:32Z</dcterms:created>
  <dcterms:modified xsi:type="dcterms:W3CDTF">2022-03-31T05:48:44Z</dcterms:modified>
</cp:coreProperties>
</file>