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276" r:id="rId2"/>
    <p:sldId id="348" r:id="rId3"/>
    <p:sldId id="368" r:id="rId4"/>
    <p:sldId id="369" r:id="rId5"/>
    <p:sldId id="347" r:id="rId6"/>
    <p:sldId id="351" r:id="rId7"/>
    <p:sldId id="364" r:id="rId8"/>
    <p:sldId id="378" r:id="rId9"/>
    <p:sldId id="352" r:id="rId10"/>
    <p:sldId id="370" r:id="rId11"/>
    <p:sldId id="379" r:id="rId12"/>
    <p:sldId id="380" r:id="rId13"/>
    <p:sldId id="353" r:id="rId14"/>
    <p:sldId id="327" r:id="rId15"/>
    <p:sldId id="377" r:id="rId16"/>
    <p:sldId id="350" r:id="rId17"/>
    <p:sldId id="367" r:id="rId18"/>
    <p:sldId id="363" r:id="rId19"/>
    <p:sldId id="382" r:id="rId20"/>
    <p:sldId id="349" r:id="rId21"/>
    <p:sldId id="383" r:id="rId22"/>
    <p:sldId id="381" r:id="rId23"/>
    <p:sldId id="384" r:id="rId24"/>
    <p:sldId id="385" r:id="rId25"/>
    <p:sldId id="386" r:id="rId26"/>
    <p:sldId id="388" r:id="rId27"/>
    <p:sldId id="394" r:id="rId28"/>
    <p:sldId id="390" r:id="rId29"/>
    <p:sldId id="392" r:id="rId30"/>
    <p:sldId id="395" r:id="rId31"/>
    <p:sldId id="393" r:id="rId32"/>
    <p:sldId id="371" r:id="rId33"/>
    <p:sldId id="373" r:id="rId34"/>
    <p:sldId id="372" r:id="rId35"/>
    <p:sldId id="376" r:id="rId36"/>
    <p:sldId id="336" r:id="rId37"/>
    <p:sldId id="391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85" autoAdjust="0"/>
    <p:restoredTop sz="94660"/>
  </p:normalViewPr>
  <p:slideViewPr>
    <p:cSldViewPr snapToGrid="0">
      <p:cViewPr varScale="1">
        <p:scale>
          <a:sx n="73" d="100"/>
          <a:sy n="73" d="100"/>
        </p:scale>
        <p:origin x="279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388447-FCD9-48EB-B523-E165D3DA18A4}" type="doc">
      <dgm:prSet loTypeId="urn:microsoft.com/office/officeart/2005/8/layout/radial4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ID"/>
        </a:p>
      </dgm:t>
    </dgm:pt>
    <dgm:pt modelId="{52B3A3BE-D4DA-45EB-81A2-E076FA440385}">
      <dgm:prSet phldrT="[Text]" custT="1"/>
      <dgm:spPr/>
      <dgm:t>
        <a:bodyPr/>
        <a:lstStyle/>
        <a:p>
          <a:r>
            <a:rPr lang="en-US" sz="2200" b="1" dirty="0" err="1">
              <a:solidFill>
                <a:schemeClr val="tx1"/>
              </a:solidFill>
            </a:rPr>
            <a:t>Ketidakadilan</a:t>
          </a:r>
          <a:endParaRPr lang="en-US" sz="2200" b="1" dirty="0">
            <a:solidFill>
              <a:schemeClr val="tx1"/>
            </a:solidFill>
          </a:endParaRPr>
        </a:p>
        <a:p>
          <a:r>
            <a:rPr lang="en-US" sz="2200" b="1" dirty="0">
              <a:solidFill>
                <a:schemeClr val="tx1"/>
              </a:solidFill>
            </a:rPr>
            <a:t>Gender</a:t>
          </a:r>
          <a:endParaRPr lang="en-ID" sz="2200" b="1" dirty="0">
            <a:solidFill>
              <a:schemeClr val="tx1"/>
            </a:solidFill>
          </a:endParaRPr>
        </a:p>
      </dgm:t>
    </dgm:pt>
    <dgm:pt modelId="{C687C76B-4B71-40BD-9E8F-CDEB4C4C464F}" type="parTrans" cxnId="{CA3FECCC-3FFD-42B2-A80A-BDF5AFEFE75B}">
      <dgm:prSet/>
      <dgm:spPr/>
      <dgm:t>
        <a:bodyPr/>
        <a:lstStyle/>
        <a:p>
          <a:endParaRPr lang="en-ID"/>
        </a:p>
      </dgm:t>
    </dgm:pt>
    <dgm:pt modelId="{C2CCB689-741D-4447-AC2D-7D142DD60F8A}" type="sibTrans" cxnId="{CA3FECCC-3FFD-42B2-A80A-BDF5AFEFE75B}">
      <dgm:prSet/>
      <dgm:spPr/>
      <dgm:t>
        <a:bodyPr/>
        <a:lstStyle/>
        <a:p>
          <a:endParaRPr lang="en-ID"/>
        </a:p>
      </dgm:t>
    </dgm:pt>
    <dgm:pt modelId="{2F9DF198-1727-43BF-8E5A-76C756BBEA08}">
      <dgm:prSet phldrT="[Text]"/>
      <dgm:spPr/>
      <dgm:t>
        <a:bodyPr/>
        <a:lstStyle/>
        <a:p>
          <a:r>
            <a:rPr lang="en-US" b="1" dirty="0" err="1"/>
            <a:t>Subordinasi</a:t>
          </a:r>
          <a:endParaRPr lang="en-ID" b="1" dirty="0"/>
        </a:p>
      </dgm:t>
    </dgm:pt>
    <dgm:pt modelId="{12243611-A310-4EE5-BF16-51A4A39D8ED2}" type="parTrans" cxnId="{DDD61834-103C-4EB7-8679-15D772476052}">
      <dgm:prSet/>
      <dgm:spPr/>
      <dgm:t>
        <a:bodyPr/>
        <a:lstStyle/>
        <a:p>
          <a:endParaRPr lang="en-ID"/>
        </a:p>
      </dgm:t>
    </dgm:pt>
    <dgm:pt modelId="{0D3034F6-A4BE-4F67-8F96-31BF6FA9BB59}" type="sibTrans" cxnId="{DDD61834-103C-4EB7-8679-15D772476052}">
      <dgm:prSet/>
      <dgm:spPr/>
      <dgm:t>
        <a:bodyPr/>
        <a:lstStyle/>
        <a:p>
          <a:endParaRPr lang="en-ID"/>
        </a:p>
      </dgm:t>
    </dgm:pt>
    <dgm:pt modelId="{67877810-9838-448A-A3C0-EECAE1BC83E3}">
      <dgm:prSet phldrT="[Text]"/>
      <dgm:spPr/>
      <dgm:t>
        <a:bodyPr/>
        <a:lstStyle/>
        <a:p>
          <a:r>
            <a:rPr lang="en-US" b="1" dirty="0"/>
            <a:t>Beban </a:t>
          </a:r>
          <a:r>
            <a:rPr lang="en-US" b="1" dirty="0" err="1"/>
            <a:t>ganda</a:t>
          </a:r>
          <a:endParaRPr lang="en-ID" b="1" dirty="0"/>
        </a:p>
      </dgm:t>
    </dgm:pt>
    <dgm:pt modelId="{A31F74E6-0C83-4A07-81CA-08D8E44FFBE9}" type="parTrans" cxnId="{9AC79DF9-0AB1-486F-8785-0BF5D5A11F7C}">
      <dgm:prSet/>
      <dgm:spPr/>
      <dgm:t>
        <a:bodyPr/>
        <a:lstStyle/>
        <a:p>
          <a:endParaRPr lang="en-ID"/>
        </a:p>
      </dgm:t>
    </dgm:pt>
    <dgm:pt modelId="{4DF7C3DA-14FC-4E21-8B04-9C84583D4B95}" type="sibTrans" cxnId="{9AC79DF9-0AB1-486F-8785-0BF5D5A11F7C}">
      <dgm:prSet/>
      <dgm:spPr/>
      <dgm:t>
        <a:bodyPr/>
        <a:lstStyle/>
        <a:p>
          <a:endParaRPr lang="en-ID"/>
        </a:p>
      </dgm:t>
    </dgm:pt>
    <dgm:pt modelId="{D2807893-41C6-4427-A42A-5943A2C61F53}">
      <dgm:prSet phldrT="[Text]"/>
      <dgm:spPr/>
      <dgm:t>
        <a:bodyPr/>
        <a:lstStyle/>
        <a:p>
          <a:r>
            <a:rPr lang="en-US" b="1" dirty="0" err="1"/>
            <a:t>Stereotip</a:t>
          </a:r>
          <a:r>
            <a:rPr lang="en-US" b="1" dirty="0"/>
            <a:t> </a:t>
          </a:r>
          <a:endParaRPr lang="en-ID" b="1" dirty="0"/>
        </a:p>
      </dgm:t>
    </dgm:pt>
    <dgm:pt modelId="{F6A48DBB-757C-4422-986D-F322FC7CC4F6}" type="parTrans" cxnId="{EE2F9A76-9BC5-4A59-9416-22529DB22841}">
      <dgm:prSet/>
      <dgm:spPr/>
      <dgm:t>
        <a:bodyPr/>
        <a:lstStyle/>
        <a:p>
          <a:endParaRPr lang="en-ID"/>
        </a:p>
      </dgm:t>
    </dgm:pt>
    <dgm:pt modelId="{B50AAA07-CB0E-4962-8A1E-94A8EA3492D5}" type="sibTrans" cxnId="{EE2F9A76-9BC5-4A59-9416-22529DB22841}">
      <dgm:prSet/>
      <dgm:spPr/>
      <dgm:t>
        <a:bodyPr/>
        <a:lstStyle/>
        <a:p>
          <a:endParaRPr lang="en-ID"/>
        </a:p>
      </dgm:t>
    </dgm:pt>
    <dgm:pt modelId="{404386E8-A277-4A66-874E-8665B37D3BE3}">
      <dgm:prSet phldrT="[Text]"/>
      <dgm:spPr/>
      <dgm:t>
        <a:bodyPr/>
        <a:lstStyle/>
        <a:p>
          <a:r>
            <a:rPr lang="en-US" b="1" dirty="0" err="1"/>
            <a:t>Marjinalisasi</a:t>
          </a:r>
          <a:endParaRPr lang="en-ID" b="1" dirty="0"/>
        </a:p>
      </dgm:t>
    </dgm:pt>
    <dgm:pt modelId="{4DA6A3C4-D1BF-4F7E-A8BC-166B67EF60CC}" type="parTrans" cxnId="{B38FC078-7F7D-483E-A076-093B7F34A6CF}">
      <dgm:prSet/>
      <dgm:spPr/>
      <dgm:t>
        <a:bodyPr/>
        <a:lstStyle/>
        <a:p>
          <a:endParaRPr lang="en-ID"/>
        </a:p>
      </dgm:t>
    </dgm:pt>
    <dgm:pt modelId="{127883D6-C23C-4C65-AEC2-F35CFA894FAB}" type="sibTrans" cxnId="{B38FC078-7F7D-483E-A076-093B7F34A6CF}">
      <dgm:prSet/>
      <dgm:spPr/>
      <dgm:t>
        <a:bodyPr/>
        <a:lstStyle/>
        <a:p>
          <a:endParaRPr lang="en-ID"/>
        </a:p>
      </dgm:t>
    </dgm:pt>
    <dgm:pt modelId="{5ECDDC70-5420-4F71-AAD7-585C1A6B621A}">
      <dgm:prSet phldrT="[Text]"/>
      <dgm:spPr/>
      <dgm:t>
        <a:bodyPr/>
        <a:lstStyle/>
        <a:p>
          <a:r>
            <a:rPr lang="en-US" b="1" dirty="0" err="1"/>
            <a:t>Kekerasan</a:t>
          </a:r>
          <a:r>
            <a:rPr lang="en-US" b="1" dirty="0"/>
            <a:t> </a:t>
          </a:r>
          <a:endParaRPr lang="en-ID" b="1" dirty="0"/>
        </a:p>
      </dgm:t>
    </dgm:pt>
    <dgm:pt modelId="{B5772724-FA6A-4AA6-89AB-5495E9304B8C}" type="parTrans" cxnId="{A57D03A4-AADE-41DE-A213-A558D38E1525}">
      <dgm:prSet/>
      <dgm:spPr/>
      <dgm:t>
        <a:bodyPr/>
        <a:lstStyle/>
        <a:p>
          <a:endParaRPr lang="en-ID"/>
        </a:p>
      </dgm:t>
    </dgm:pt>
    <dgm:pt modelId="{CD73268E-203B-44FF-A91B-EB58C49EA370}" type="sibTrans" cxnId="{A57D03A4-AADE-41DE-A213-A558D38E1525}">
      <dgm:prSet/>
      <dgm:spPr/>
      <dgm:t>
        <a:bodyPr/>
        <a:lstStyle/>
        <a:p>
          <a:endParaRPr lang="en-ID"/>
        </a:p>
      </dgm:t>
    </dgm:pt>
    <dgm:pt modelId="{85ADCB73-0C72-43FF-B7F2-A67FD88A5674}" type="pres">
      <dgm:prSet presAssocID="{BF388447-FCD9-48EB-B523-E165D3DA18A4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5916B42E-50B9-4D2F-AE16-B185A6ED9B1F}" type="pres">
      <dgm:prSet presAssocID="{52B3A3BE-D4DA-45EB-81A2-E076FA440385}" presName="centerShape" presStyleLbl="node0" presStyleIdx="0" presStyleCnt="1" custScaleX="127421" custScaleY="122165"/>
      <dgm:spPr/>
    </dgm:pt>
    <dgm:pt modelId="{D8A1FEE7-50F9-4354-A23C-2D8A83197C61}" type="pres">
      <dgm:prSet presAssocID="{12243611-A310-4EE5-BF16-51A4A39D8ED2}" presName="parTrans" presStyleLbl="bgSibTrans2D1" presStyleIdx="0" presStyleCnt="5"/>
      <dgm:spPr/>
    </dgm:pt>
    <dgm:pt modelId="{24B75553-F533-47D5-AC58-3FBF68C87D87}" type="pres">
      <dgm:prSet presAssocID="{2F9DF198-1727-43BF-8E5A-76C756BBEA08}" presName="node" presStyleLbl="node1" presStyleIdx="0" presStyleCnt="5" custRadScaleRad="101203" custRadScaleInc="-1133">
        <dgm:presLayoutVars>
          <dgm:bulletEnabled val="1"/>
        </dgm:presLayoutVars>
      </dgm:prSet>
      <dgm:spPr/>
    </dgm:pt>
    <dgm:pt modelId="{62A889D9-C3F9-46C1-B49A-B3EECE6DC1DB}" type="pres">
      <dgm:prSet presAssocID="{A31F74E6-0C83-4A07-81CA-08D8E44FFBE9}" presName="parTrans" presStyleLbl="bgSibTrans2D1" presStyleIdx="1" presStyleCnt="5"/>
      <dgm:spPr/>
    </dgm:pt>
    <dgm:pt modelId="{B47F9496-EF0C-415B-B7F5-5C854637778D}" type="pres">
      <dgm:prSet presAssocID="{67877810-9838-448A-A3C0-EECAE1BC83E3}" presName="node" presStyleLbl="node1" presStyleIdx="1" presStyleCnt="5">
        <dgm:presLayoutVars>
          <dgm:bulletEnabled val="1"/>
        </dgm:presLayoutVars>
      </dgm:prSet>
      <dgm:spPr/>
    </dgm:pt>
    <dgm:pt modelId="{7D39DB85-D968-4403-B28D-256770CB929E}" type="pres">
      <dgm:prSet presAssocID="{F6A48DBB-757C-4422-986D-F322FC7CC4F6}" presName="parTrans" presStyleLbl="bgSibTrans2D1" presStyleIdx="2" presStyleCnt="5"/>
      <dgm:spPr/>
    </dgm:pt>
    <dgm:pt modelId="{F2A24D85-DC30-443D-BCD2-7A1C7F8FBC09}" type="pres">
      <dgm:prSet presAssocID="{D2807893-41C6-4427-A42A-5943A2C61F53}" presName="node" presStyleLbl="node1" presStyleIdx="2" presStyleCnt="5">
        <dgm:presLayoutVars>
          <dgm:bulletEnabled val="1"/>
        </dgm:presLayoutVars>
      </dgm:prSet>
      <dgm:spPr/>
    </dgm:pt>
    <dgm:pt modelId="{825B1E47-1A24-43EB-85E9-67765F3D14E3}" type="pres">
      <dgm:prSet presAssocID="{4DA6A3C4-D1BF-4F7E-A8BC-166B67EF60CC}" presName="parTrans" presStyleLbl="bgSibTrans2D1" presStyleIdx="3" presStyleCnt="5"/>
      <dgm:spPr/>
    </dgm:pt>
    <dgm:pt modelId="{1A1C87CE-B38C-44BF-8BC6-6BB1D79C8809}" type="pres">
      <dgm:prSet presAssocID="{404386E8-A277-4A66-874E-8665B37D3BE3}" presName="node" presStyleLbl="node1" presStyleIdx="3" presStyleCnt="5">
        <dgm:presLayoutVars>
          <dgm:bulletEnabled val="1"/>
        </dgm:presLayoutVars>
      </dgm:prSet>
      <dgm:spPr/>
    </dgm:pt>
    <dgm:pt modelId="{99710E73-2812-4513-B54C-01F0726991D7}" type="pres">
      <dgm:prSet presAssocID="{B5772724-FA6A-4AA6-89AB-5495E9304B8C}" presName="parTrans" presStyleLbl="bgSibTrans2D1" presStyleIdx="4" presStyleCnt="5"/>
      <dgm:spPr/>
    </dgm:pt>
    <dgm:pt modelId="{366D4B8D-B043-4AEE-A38C-A390C1FE9F94}" type="pres">
      <dgm:prSet presAssocID="{5ECDDC70-5420-4F71-AAD7-585C1A6B621A}" presName="node" presStyleLbl="node1" presStyleIdx="4" presStyleCnt="5">
        <dgm:presLayoutVars>
          <dgm:bulletEnabled val="1"/>
        </dgm:presLayoutVars>
      </dgm:prSet>
      <dgm:spPr/>
    </dgm:pt>
  </dgm:ptLst>
  <dgm:cxnLst>
    <dgm:cxn modelId="{D25FCC2A-6D02-4396-BD8E-C6756EA7BAA5}" type="presOf" srcId="{52B3A3BE-D4DA-45EB-81A2-E076FA440385}" destId="{5916B42E-50B9-4D2F-AE16-B185A6ED9B1F}" srcOrd="0" destOrd="0" presId="urn:microsoft.com/office/officeart/2005/8/layout/radial4"/>
    <dgm:cxn modelId="{1ED3BA2E-88C8-460F-9464-FB597681560D}" type="presOf" srcId="{12243611-A310-4EE5-BF16-51A4A39D8ED2}" destId="{D8A1FEE7-50F9-4354-A23C-2D8A83197C61}" srcOrd="0" destOrd="0" presId="urn:microsoft.com/office/officeart/2005/8/layout/radial4"/>
    <dgm:cxn modelId="{DDD61834-103C-4EB7-8679-15D772476052}" srcId="{52B3A3BE-D4DA-45EB-81A2-E076FA440385}" destId="{2F9DF198-1727-43BF-8E5A-76C756BBEA08}" srcOrd="0" destOrd="0" parTransId="{12243611-A310-4EE5-BF16-51A4A39D8ED2}" sibTransId="{0D3034F6-A4BE-4F67-8F96-31BF6FA9BB59}"/>
    <dgm:cxn modelId="{5DA2EC41-58A3-49AD-B6F0-9799A1709ED1}" type="presOf" srcId="{BF388447-FCD9-48EB-B523-E165D3DA18A4}" destId="{85ADCB73-0C72-43FF-B7F2-A67FD88A5674}" srcOrd="0" destOrd="0" presId="urn:microsoft.com/office/officeart/2005/8/layout/radial4"/>
    <dgm:cxn modelId="{1911F262-C5B2-409B-9D6C-EC1F109DF547}" type="presOf" srcId="{4DA6A3C4-D1BF-4F7E-A8BC-166B67EF60CC}" destId="{825B1E47-1A24-43EB-85E9-67765F3D14E3}" srcOrd="0" destOrd="0" presId="urn:microsoft.com/office/officeart/2005/8/layout/radial4"/>
    <dgm:cxn modelId="{EE2F9A76-9BC5-4A59-9416-22529DB22841}" srcId="{52B3A3BE-D4DA-45EB-81A2-E076FA440385}" destId="{D2807893-41C6-4427-A42A-5943A2C61F53}" srcOrd="2" destOrd="0" parTransId="{F6A48DBB-757C-4422-986D-F322FC7CC4F6}" sibTransId="{B50AAA07-CB0E-4962-8A1E-94A8EA3492D5}"/>
    <dgm:cxn modelId="{B38FC078-7F7D-483E-A076-093B7F34A6CF}" srcId="{52B3A3BE-D4DA-45EB-81A2-E076FA440385}" destId="{404386E8-A277-4A66-874E-8665B37D3BE3}" srcOrd="3" destOrd="0" parTransId="{4DA6A3C4-D1BF-4F7E-A8BC-166B67EF60CC}" sibTransId="{127883D6-C23C-4C65-AEC2-F35CFA894FAB}"/>
    <dgm:cxn modelId="{4383815A-7F45-41EA-93B0-B3D3DF8A350C}" type="presOf" srcId="{67877810-9838-448A-A3C0-EECAE1BC83E3}" destId="{B47F9496-EF0C-415B-B7F5-5C854637778D}" srcOrd="0" destOrd="0" presId="urn:microsoft.com/office/officeart/2005/8/layout/radial4"/>
    <dgm:cxn modelId="{CD5D5386-2D82-41B4-ADF5-AC5F1A8909C5}" type="presOf" srcId="{A31F74E6-0C83-4A07-81CA-08D8E44FFBE9}" destId="{62A889D9-C3F9-46C1-B49A-B3EECE6DC1DB}" srcOrd="0" destOrd="0" presId="urn:microsoft.com/office/officeart/2005/8/layout/radial4"/>
    <dgm:cxn modelId="{ED16D098-8B0A-48C4-91EE-1932B2251784}" type="presOf" srcId="{F6A48DBB-757C-4422-986D-F322FC7CC4F6}" destId="{7D39DB85-D968-4403-B28D-256770CB929E}" srcOrd="0" destOrd="0" presId="urn:microsoft.com/office/officeart/2005/8/layout/radial4"/>
    <dgm:cxn modelId="{C41F689E-2781-4FA2-85E3-BFCE1224AA1D}" type="presOf" srcId="{B5772724-FA6A-4AA6-89AB-5495E9304B8C}" destId="{99710E73-2812-4513-B54C-01F0726991D7}" srcOrd="0" destOrd="0" presId="urn:microsoft.com/office/officeart/2005/8/layout/radial4"/>
    <dgm:cxn modelId="{A57D03A4-AADE-41DE-A213-A558D38E1525}" srcId="{52B3A3BE-D4DA-45EB-81A2-E076FA440385}" destId="{5ECDDC70-5420-4F71-AAD7-585C1A6B621A}" srcOrd="4" destOrd="0" parTransId="{B5772724-FA6A-4AA6-89AB-5495E9304B8C}" sibTransId="{CD73268E-203B-44FF-A91B-EB58C49EA370}"/>
    <dgm:cxn modelId="{433FF2C2-4002-45C4-BECA-B54CF2C3AC96}" type="presOf" srcId="{5ECDDC70-5420-4F71-AAD7-585C1A6B621A}" destId="{366D4B8D-B043-4AEE-A38C-A390C1FE9F94}" srcOrd="0" destOrd="0" presId="urn:microsoft.com/office/officeart/2005/8/layout/radial4"/>
    <dgm:cxn modelId="{CA3FECCC-3FFD-42B2-A80A-BDF5AFEFE75B}" srcId="{BF388447-FCD9-48EB-B523-E165D3DA18A4}" destId="{52B3A3BE-D4DA-45EB-81A2-E076FA440385}" srcOrd="0" destOrd="0" parTransId="{C687C76B-4B71-40BD-9E8F-CDEB4C4C464F}" sibTransId="{C2CCB689-741D-4447-AC2D-7D142DD60F8A}"/>
    <dgm:cxn modelId="{8DCF82DA-C885-4290-8D9A-6BE8FD06EBDD}" type="presOf" srcId="{D2807893-41C6-4427-A42A-5943A2C61F53}" destId="{F2A24D85-DC30-443D-BCD2-7A1C7F8FBC09}" srcOrd="0" destOrd="0" presId="urn:microsoft.com/office/officeart/2005/8/layout/radial4"/>
    <dgm:cxn modelId="{BF5F07ED-C6F2-4A1C-BFCB-FAB8063F39F0}" type="presOf" srcId="{404386E8-A277-4A66-874E-8665B37D3BE3}" destId="{1A1C87CE-B38C-44BF-8BC6-6BB1D79C8809}" srcOrd="0" destOrd="0" presId="urn:microsoft.com/office/officeart/2005/8/layout/radial4"/>
    <dgm:cxn modelId="{9AC79DF9-0AB1-486F-8785-0BF5D5A11F7C}" srcId="{52B3A3BE-D4DA-45EB-81A2-E076FA440385}" destId="{67877810-9838-448A-A3C0-EECAE1BC83E3}" srcOrd="1" destOrd="0" parTransId="{A31F74E6-0C83-4A07-81CA-08D8E44FFBE9}" sibTransId="{4DF7C3DA-14FC-4E21-8B04-9C84583D4B95}"/>
    <dgm:cxn modelId="{140F81FF-39BE-4926-9C07-440190C2446E}" type="presOf" srcId="{2F9DF198-1727-43BF-8E5A-76C756BBEA08}" destId="{24B75553-F533-47D5-AC58-3FBF68C87D87}" srcOrd="0" destOrd="0" presId="urn:microsoft.com/office/officeart/2005/8/layout/radial4"/>
    <dgm:cxn modelId="{8CA15552-AFAF-4E15-9942-A0483C47FAE9}" type="presParOf" srcId="{85ADCB73-0C72-43FF-B7F2-A67FD88A5674}" destId="{5916B42E-50B9-4D2F-AE16-B185A6ED9B1F}" srcOrd="0" destOrd="0" presId="urn:microsoft.com/office/officeart/2005/8/layout/radial4"/>
    <dgm:cxn modelId="{30CD660A-8C23-4EF1-B700-A1A1C0619DB2}" type="presParOf" srcId="{85ADCB73-0C72-43FF-B7F2-A67FD88A5674}" destId="{D8A1FEE7-50F9-4354-A23C-2D8A83197C61}" srcOrd="1" destOrd="0" presId="urn:microsoft.com/office/officeart/2005/8/layout/radial4"/>
    <dgm:cxn modelId="{F60A4146-E7CB-4DBF-BE36-70DB9FAD195C}" type="presParOf" srcId="{85ADCB73-0C72-43FF-B7F2-A67FD88A5674}" destId="{24B75553-F533-47D5-AC58-3FBF68C87D87}" srcOrd="2" destOrd="0" presId="urn:microsoft.com/office/officeart/2005/8/layout/radial4"/>
    <dgm:cxn modelId="{4E555371-3DD3-4AE4-80B7-DA1DF925CB6D}" type="presParOf" srcId="{85ADCB73-0C72-43FF-B7F2-A67FD88A5674}" destId="{62A889D9-C3F9-46C1-B49A-B3EECE6DC1DB}" srcOrd="3" destOrd="0" presId="urn:microsoft.com/office/officeart/2005/8/layout/radial4"/>
    <dgm:cxn modelId="{F4F9FFD5-4D2D-4100-97B0-94EEBFBD906B}" type="presParOf" srcId="{85ADCB73-0C72-43FF-B7F2-A67FD88A5674}" destId="{B47F9496-EF0C-415B-B7F5-5C854637778D}" srcOrd="4" destOrd="0" presId="urn:microsoft.com/office/officeart/2005/8/layout/radial4"/>
    <dgm:cxn modelId="{012F710E-CCAD-4A0F-9025-BAD1DFF657B7}" type="presParOf" srcId="{85ADCB73-0C72-43FF-B7F2-A67FD88A5674}" destId="{7D39DB85-D968-4403-B28D-256770CB929E}" srcOrd="5" destOrd="0" presId="urn:microsoft.com/office/officeart/2005/8/layout/radial4"/>
    <dgm:cxn modelId="{2CC349C9-6074-450A-B0AB-4DE9EE6A7922}" type="presParOf" srcId="{85ADCB73-0C72-43FF-B7F2-A67FD88A5674}" destId="{F2A24D85-DC30-443D-BCD2-7A1C7F8FBC09}" srcOrd="6" destOrd="0" presId="urn:microsoft.com/office/officeart/2005/8/layout/radial4"/>
    <dgm:cxn modelId="{F55568CD-6A8D-4D4A-AF59-EE4E0AA90709}" type="presParOf" srcId="{85ADCB73-0C72-43FF-B7F2-A67FD88A5674}" destId="{825B1E47-1A24-43EB-85E9-67765F3D14E3}" srcOrd="7" destOrd="0" presId="urn:microsoft.com/office/officeart/2005/8/layout/radial4"/>
    <dgm:cxn modelId="{15A15A2F-D5BD-4307-8ABD-A28E7C3DA216}" type="presParOf" srcId="{85ADCB73-0C72-43FF-B7F2-A67FD88A5674}" destId="{1A1C87CE-B38C-44BF-8BC6-6BB1D79C8809}" srcOrd="8" destOrd="0" presId="urn:microsoft.com/office/officeart/2005/8/layout/radial4"/>
    <dgm:cxn modelId="{D65DE11A-DB0D-482B-BA00-B02CA883440E}" type="presParOf" srcId="{85ADCB73-0C72-43FF-B7F2-A67FD88A5674}" destId="{99710E73-2812-4513-B54C-01F0726991D7}" srcOrd="9" destOrd="0" presId="urn:microsoft.com/office/officeart/2005/8/layout/radial4"/>
    <dgm:cxn modelId="{58CF5CDB-8FC3-4E25-B621-FD96D1F29FCE}" type="presParOf" srcId="{85ADCB73-0C72-43FF-B7F2-A67FD88A5674}" destId="{366D4B8D-B043-4AEE-A38C-A390C1FE9F94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DC82FAA-5D6B-4683-99EC-FC5E3728C187}" type="doc">
      <dgm:prSet loTypeId="urn:microsoft.com/office/officeart/2005/8/layout/vList2" loCatId="list" qsTypeId="urn:microsoft.com/office/officeart/2005/8/quickstyle/3d2" qsCatId="3D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57E150F4-DE42-4BD2-9CED-7F0F80EB4E9F}">
      <dgm:prSet custT="1"/>
      <dgm:spPr/>
      <dgm:t>
        <a:bodyPr/>
        <a:lstStyle/>
        <a:p>
          <a:pPr marL="0" marR="0" lvl="0" indent="0" algn="l" defTabSz="16446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2800" dirty="0" err="1">
              <a:solidFill>
                <a:schemeClr val="accent6"/>
              </a:solidFill>
            </a:rPr>
            <a:t>Selain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peran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reproduksi</a:t>
          </a:r>
          <a:r>
            <a:rPr lang="en-US" sz="2800" dirty="0">
              <a:solidFill>
                <a:schemeClr val="accent6"/>
              </a:solidFill>
            </a:rPr>
            <a:t> dan </a:t>
          </a:r>
          <a:r>
            <a:rPr lang="en-US" sz="2800" dirty="0" err="1">
              <a:solidFill>
                <a:schemeClr val="accent6"/>
              </a:solidFill>
            </a:rPr>
            <a:t>tugas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domestik</a:t>
          </a:r>
          <a:r>
            <a:rPr lang="en-US" sz="2800" dirty="0">
              <a:solidFill>
                <a:schemeClr val="accent6"/>
              </a:solidFill>
            </a:rPr>
            <a:t>, </a:t>
          </a:r>
          <a:r>
            <a:rPr lang="en-US" sz="2800" dirty="0" err="1">
              <a:solidFill>
                <a:schemeClr val="accent6"/>
              </a:solidFill>
            </a:rPr>
            <a:t>seringkali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perempuan</a:t>
          </a:r>
          <a:r>
            <a:rPr lang="en-US" sz="2800" dirty="0">
              <a:solidFill>
                <a:schemeClr val="accent6"/>
              </a:solidFill>
            </a:rPr>
            <a:t> juga </a:t>
          </a:r>
          <a:r>
            <a:rPr lang="en-US" sz="2800" dirty="0" err="1">
              <a:solidFill>
                <a:schemeClr val="accent6"/>
              </a:solidFill>
            </a:rPr>
            <a:t>dibebani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dengan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peran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produksi</a:t>
          </a:r>
          <a:r>
            <a:rPr lang="en-US" sz="2800" dirty="0">
              <a:solidFill>
                <a:schemeClr val="accent6"/>
              </a:solidFill>
            </a:rPr>
            <a:t> dan </a:t>
          </a:r>
          <a:r>
            <a:rPr lang="en-US" sz="2800" dirty="0" err="1">
              <a:solidFill>
                <a:schemeClr val="accent6"/>
              </a:solidFill>
            </a:rPr>
            <a:t>tugas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publik</a:t>
          </a:r>
          <a:endParaRPr lang="en-ID" sz="2800" dirty="0">
            <a:solidFill>
              <a:schemeClr val="accent6"/>
            </a:solidFill>
          </a:endParaRPr>
        </a:p>
      </dgm:t>
    </dgm:pt>
    <dgm:pt modelId="{9672D988-3DA4-4BFD-AC6D-066D8DDF87FB}" type="parTrans" cxnId="{052AA3EC-1C74-496D-B752-74F71BC0B9FB}">
      <dgm:prSet/>
      <dgm:spPr/>
      <dgm:t>
        <a:bodyPr/>
        <a:lstStyle/>
        <a:p>
          <a:endParaRPr lang="en-US"/>
        </a:p>
      </dgm:t>
    </dgm:pt>
    <dgm:pt modelId="{A930CAD4-811C-48F8-A0A2-4AA4CB33FBCA}" type="sibTrans" cxnId="{052AA3EC-1C74-496D-B752-74F71BC0B9FB}">
      <dgm:prSet/>
      <dgm:spPr/>
      <dgm:t>
        <a:bodyPr/>
        <a:lstStyle/>
        <a:p>
          <a:endParaRPr lang="en-US"/>
        </a:p>
      </dgm:t>
    </dgm:pt>
    <dgm:pt modelId="{832504FC-1D45-4F25-B9CD-C86C97F40A49}">
      <dgm:prSet custT="1"/>
      <dgm:spPr/>
      <dgm:t>
        <a:bodyPr/>
        <a:lstStyle/>
        <a:p>
          <a:pPr marL="0" marR="0" lvl="0" indent="0" algn="l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2800" dirty="0" err="1">
              <a:solidFill>
                <a:schemeClr val="accent6"/>
              </a:solidFill>
            </a:rPr>
            <a:t>Namun</a:t>
          </a:r>
          <a:r>
            <a:rPr lang="en-US" sz="2800" dirty="0">
              <a:solidFill>
                <a:schemeClr val="accent6"/>
              </a:solidFill>
            </a:rPr>
            <a:t>, </a:t>
          </a:r>
          <a:r>
            <a:rPr lang="en-US" sz="2800" dirty="0" err="1">
              <a:solidFill>
                <a:schemeClr val="accent6"/>
              </a:solidFill>
            </a:rPr>
            <a:t>walaupun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bekerja</a:t>
          </a:r>
          <a:r>
            <a:rPr lang="en-US" sz="2800" dirty="0">
              <a:solidFill>
                <a:schemeClr val="accent6"/>
              </a:solidFill>
            </a:rPr>
            <a:t> di </a:t>
          </a:r>
          <a:r>
            <a:rPr lang="en-US" sz="2800" dirty="0" err="1">
              <a:solidFill>
                <a:schemeClr val="accent6"/>
              </a:solidFill>
            </a:rPr>
            <a:t>luar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rumah</a:t>
          </a:r>
          <a:r>
            <a:rPr lang="en-US" sz="2800" dirty="0">
              <a:solidFill>
                <a:schemeClr val="accent6"/>
              </a:solidFill>
            </a:rPr>
            <a:t>, </a:t>
          </a:r>
          <a:r>
            <a:rPr lang="en-US" sz="2800" dirty="0" err="1">
              <a:solidFill>
                <a:schemeClr val="accent6"/>
              </a:solidFill>
            </a:rPr>
            <a:t>perempuan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tetap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dituntut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melakukan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pekerjaan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rumah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tangga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karena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dianggap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mengurus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rumah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tangga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adalah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kodratnya</a:t>
          </a:r>
          <a:endParaRPr lang="en-ID" sz="3600" dirty="0">
            <a:solidFill>
              <a:schemeClr val="accent6"/>
            </a:solidFill>
          </a:endParaRPr>
        </a:p>
      </dgm:t>
    </dgm:pt>
    <dgm:pt modelId="{54EF99AC-4BE3-40DB-A11D-0C1FED156AAB}" type="parTrans" cxnId="{94932F55-266E-45A9-9E28-D401C08E32C8}">
      <dgm:prSet/>
      <dgm:spPr/>
      <dgm:t>
        <a:bodyPr/>
        <a:lstStyle/>
        <a:p>
          <a:endParaRPr lang="en-ID"/>
        </a:p>
      </dgm:t>
    </dgm:pt>
    <dgm:pt modelId="{9E6E9C40-2C7A-4C43-9474-2EB2F324F642}" type="sibTrans" cxnId="{94932F55-266E-45A9-9E28-D401C08E32C8}">
      <dgm:prSet/>
      <dgm:spPr/>
      <dgm:t>
        <a:bodyPr/>
        <a:lstStyle/>
        <a:p>
          <a:endParaRPr lang="en-ID"/>
        </a:p>
      </dgm:t>
    </dgm:pt>
    <dgm:pt modelId="{294F0A72-3B55-4691-9737-D4D5618C6E8A}">
      <dgm:prSet custT="1"/>
      <dgm:spPr/>
      <dgm:t>
        <a:bodyPr/>
        <a:lstStyle/>
        <a:p>
          <a:pPr marL="0" marR="0" lvl="0" indent="0" algn="l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800" dirty="0">
            <a:solidFill>
              <a:schemeClr val="accent6"/>
            </a:solidFill>
          </a:endParaRPr>
        </a:p>
        <a:p>
          <a:pPr marL="0" marR="0" lvl="0" indent="0" algn="l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2800" dirty="0" err="1">
              <a:solidFill>
                <a:schemeClr val="accent6"/>
              </a:solidFill>
            </a:rPr>
            <a:t>Akibatnya</a:t>
          </a:r>
          <a:r>
            <a:rPr lang="en-US" sz="2800" dirty="0">
              <a:solidFill>
                <a:schemeClr val="accent6"/>
              </a:solidFill>
            </a:rPr>
            <a:t>, jam </a:t>
          </a:r>
          <a:r>
            <a:rPr lang="en-US" sz="2800" dirty="0" err="1">
              <a:solidFill>
                <a:schemeClr val="accent6"/>
              </a:solidFill>
            </a:rPr>
            <a:t>kerja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perempuan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lebih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panjang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dari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laki-laki</a:t>
          </a:r>
          <a:r>
            <a:rPr lang="en-US" sz="2800" dirty="0">
              <a:solidFill>
                <a:schemeClr val="accent6"/>
              </a:solidFill>
            </a:rPr>
            <a:t> dan </a:t>
          </a:r>
          <a:r>
            <a:rPr lang="en-US" sz="2800" dirty="0" err="1">
              <a:solidFill>
                <a:schemeClr val="accent6"/>
              </a:solidFill>
            </a:rPr>
            <a:t>menyebabkan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perempuan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memiliki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peran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ganda</a:t>
          </a:r>
          <a:r>
            <a:rPr lang="en-US" sz="2800" dirty="0">
              <a:solidFill>
                <a:schemeClr val="accent6"/>
              </a:solidFill>
            </a:rPr>
            <a:t>, </a:t>
          </a:r>
          <a:r>
            <a:rPr lang="en-US" sz="2800" dirty="0" err="1">
              <a:solidFill>
                <a:schemeClr val="accent6"/>
              </a:solidFill>
            </a:rPr>
            <a:t>bahkan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seringkali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banyak</a:t>
          </a:r>
          <a:r>
            <a:rPr lang="en-US" sz="2800" dirty="0">
              <a:solidFill>
                <a:schemeClr val="accent6"/>
              </a:solidFill>
            </a:rPr>
            <a:t> </a:t>
          </a:r>
          <a:r>
            <a:rPr lang="en-US" sz="2800" dirty="0" err="1">
              <a:solidFill>
                <a:schemeClr val="accent6"/>
              </a:solidFill>
            </a:rPr>
            <a:t>peran</a:t>
          </a:r>
          <a:r>
            <a:rPr lang="en-US" sz="2800" dirty="0">
              <a:solidFill>
                <a:schemeClr val="accent6"/>
              </a:solidFill>
            </a:rPr>
            <a:t> (multi </a:t>
          </a:r>
          <a:r>
            <a:rPr lang="en-US" sz="2800" dirty="0" err="1">
              <a:solidFill>
                <a:schemeClr val="accent6"/>
              </a:solidFill>
            </a:rPr>
            <a:t>peran</a:t>
          </a:r>
          <a:r>
            <a:rPr lang="en-US" sz="2800" dirty="0">
              <a:solidFill>
                <a:schemeClr val="accent6"/>
              </a:solidFill>
            </a:rPr>
            <a:t>)  </a:t>
          </a:r>
        </a:p>
        <a:p>
          <a:pPr marL="0"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3600" dirty="0">
            <a:solidFill>
              <a:schemeClr val="accent6"/>
            </a:solidFill>
          </a:endParaRPr>
        </a:p>
      </dgm:t>
    </dgm:pt>
    <dgm:pt modelId="{3E662E76-1E38-4158-AB59-8B8DFAD67A77}" type="parTrans" cxnId="{9DEA25C7-629D-4931-A9A9-BCC89845E9E3}">
      <dgm:prSet/>
      <dgm:spPr/>
      <dgm:t>
        <a:bodyPr/>
        <a:lstStyle/>
        <a:p>
          <a:endParaRPr lang="en-ID"/>
        </a:p>
      </dgm:t>
    </dgm:pt>
    <dgm:pt modelId="{A5775431-D0B4-413E-A970-82D2601727C4}" type="sibTrans" cxnId="{9DEA25C7-629D-4931-A9A9-BCC89845E9E3}">
      <dgm:prSet/>
      <dgm:spPr/>
      <dgm:t>
        <a:bodyPr/>
        <a:lstStyle/>
        <a:p>
          <a:endParaRPr lang="en-ID"/>
        </a:p>
      </dgm:t>
    </dgm:pt>
    <dgm:pt modelId="{F81619A1-2A91-4117-A627-571D353F717C}" type="pres">
      <dgm:prSet presAssocID="{8DC82FAA-5D6B-4683-99EC-FC5E3728C187}" presName="linear" presStyleCnt="0">
        <dgm:presLayoutVars>
          <dgm:animLvl val="lvl"/>
          <dgm:resizeHandles val="exact"/>
        </dgm:presLayoutVars>
      </dgm:prSet>
      <dgm:spPr/>
    </dgm:pt>
    <dgm:pt modelId="{85F0DCDD-566D-4413-8EE6-0E87CE80AD3E}" type="pres">
      <dgm:prSet presAssocID="{57E150F4-DE42-4BD2-9CED-7F0F80EB4E9F}" presName="parentText" presStyleLbl="node1" presStyleIdx="0" presStyleCnt="3" custLinFactNeighborY="-12242">
        <dgm:presLayoutVars>
          <dgm:chMax val="0"/>
          <dgm:bulletEnabled val="1"/>
        </dgm:presLayoutVars>
      </dgm:prSet>
      <dgm:spPr/>
    </dgm:pt>
    <dgm:pt modelId="{35D63258-FD2F-4F9C-AFC0-1949C86A761B}" type="pres">
      <dgm:prSet presAssocID="{A930CAD4-811C-48F8-A0A2-4AA4CB33FBCA}" presName="spacer" presStyleCnt="0"/>
      <dgm:spPr/>
    </dgm:pt>
    <dgm:pt modelId="{37DCB882-8D8D-4330-8248-F78B00A75BC2}" type="pres">
      <dgm:prSet presAssocID="{832504FC-1D45-4F25-B9CD-C86C97F40A4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6DAF9F9-E50C-40BE-880C-4871DE6EA8ED}" type="pres">
      <dgm:prSet presAssocID="{9E6E9C40-2C7A-4C43-9474-2EB2F324F642}" presName="spacer" presStyleCnt="0"/>
      <dgm:spPr/>
    </dgm:pt>
    <dgm:pt modelId="{A287D9D2-A436-44A7-B475-4C5E26405EA7}" type="pres">
      <dgm:prSet presAssocID="{294F0A72-3B55-4691-9737-D4D5618C6E8A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DB02C62-0031-4492-B377-48A13CD55FC0}" type="presOf" srcId="{57E150F4-DE42-4BD2-9CED-7F0F80EB4E9F}" destId="{85F0DCDD-566D-4413-8EE6-0E87CE80AD3E}" srcOrd="0" destOrd="0" presId="urn:microsoft.com/office/officeart/2005/8/layout/vList2"/>
    <dgm:cxn modelId="{66A16E6A-842B-451F-8063-3923B68B9263}" type="presOf" srcId="{8DC82FAA-5D6B-4683-99EC-FC5E3728C187}" destId="{F81619A1-2A91-4117-A627-571D353F717C}" srcOrd="0" destOrd="0" presId="urn:microsoft.com/office/officeart/2005/8/layout/vList2"/>
    <dgm:cxn modelId="{94932F55-266E-45A9-9E28-D401C08E32C8}" srcId="{8DC82FAA-5D6B-4683-99EC-FC5E3728C187}" destId="{832504FC-1D45-4F25-B9CD-C86C97F40A49}" srcOrd="1" destOrd="0" parTransId="{54EF99AC-4BE3-40DB-A11D-0C1FED156AAB}" sibTransId="{9E6E9C40-2C7A-4C43-9474-2EB2F324F642}"/>
    <dgm:cxn modelId="{9DEA25C7-629D-4931-A9A9-BCC89845E9E3}" srcId="{8DC82FAA-5D6B-4683-99EC-FC5E3728C187}" destId="{294F0A72-3B55-4691-9737-D4D5618C6E8A}" srcOrd="2" destOrd="0" parTransId="{3E662E76-1E38-4158-AB59-8B8DFAD67A77}" sibTransId="{A5775431-D0B4-413E-A970-82D2601727C4}"/>
    <dgm:cxn modelId="{D0BCACDE-6162-4C6A-A73E-CAE462929E3E}" type="presOf" srcId="{832504FC-1D45-4F25-B9CD-C86C97F40A49}" destId="{37DCB882-8D8D-4330-8248-F78B00A75BC2}" srcOrd="0" destOrd="0" presId="urn:microsoft.com/office/officeart/2005/8/layout/vList2"/>
    <dgm:cxn modelId="{052AA3EC-1C74-496D-B752-74F71BC0B9FB}" srcId="{8DC82FAA-5D6B-4683-99EC-FC5E3728C187}" destId="{57E150F4-DE42-4BD2-9CED-7F0F80EB4E9F}" srcOrd="0" destOrd="0" parTransId="{9672D988-3DA4-4BFD-AC6D-066D8DDF87FB}" sibTransId="{A930CAD4-811C-48F8-A0A2-4AA4CB33FBCA}"/>
    <dgm:cxn modelId="{B150CDF8-2449-481F-980F-92D3322CC6B3}" type="presOf" srcId="{294F0A72-3B55-4691-9737-D4D5618C6E8A}" destId="{A287D9D2-A436-44A7-B475-4C5E26405EA7}" srcOrd="0" destOrd="0" presId="urn:microsoft.com/office/officeart/2005/8/layout/vList2"/>
    <dgm:cxn modelId="{758CCEB8-2807-44F5-A5B4-C5C286DA811A}" type="presParOf" srcId="{F81619A1-2A91-4117-A627-571D353F717C}" destId="{85F0DCDD-566D-4413-8EE6-0E87CE80AD3E}" srcOrd="0" destOrd="0" presId="urn:microsoft.com/office/officeart/2005/8/layout/vList2"/>
    <dgm:cxn modelId="{79515707-390B-4E10-962A-39CA20DBA3C2}" type="presParOf" srcId="{F81619A1-2A91-4117-A627-571D353F717C}" destId="{35D63258-FD2F-4F9C-AFC0-1949C86A761B}" srcOrd="1" destOrd="0" presId="urn:microsoft.com/office/officeart/2005/8/layout/vList2"/>
    <dgm:cxn modelId="{434CAF31-184D-4B50-B74C-64B3B95234AE}" type="presParOf" srcId="{F81619A1-2A91-4117-A627-571D353F717C}" destId="{37DCB882-8D8D-4330-8248-F78B00A75BC2}" srcOrd="2" destOrd="0" presId="urn:microsoft.com/office/officeart/2005/8/layout/vList2"/>
    <dgm:cxn modelId="{984F0ABF-C6F6-40EB-892B-B82502AE8885}" type="presParOf" srcId="{F81619A1-2A91-4117-A627-571D353F717C}" destId="{56DAF9F9-E50C-40BE-880C-4871DE6EA8ED}" srcOrd="3" destOrd="0" presId="urn:microsoft.com/office/officeart/2005/8/layout/vList2"/>
    <dgm:cxn modelId="{3407A373-99EB-46FA-B88F-2B9237346884}" type="presParOf" srcId="{F81619A1-2A91-4117-A627-571D353F717C}" destId="{A287D9D2-A436-44A7-B475-4C5E26405EA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179F6A-95EB-405A-8D26-B66C3036907B}" type="doc">
      <dgm:prSet loTypeId="urn:microsoft.com/office/officeart/2005/8/layout/hierarchy1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16D17705-CF7D-465E-9C9D-65307B576A40}">
      <dgm:prSet/>
      <dgm:spPr/>
      <dgm:t>
        <a:bodyPr/>
        <a:lstStyle/>
        <a:p>
          <a:r>
            <a:rPr lang="en-US" b="0" dirty="0"/>
            <a:t>Perempuan yang </a:t>
          </a:r>
          <a:r>
            <a:rPr lang="en-US" b="0" dirty="0" err="1"/>
            <a:t>bekerja</a:t>
          </a:r>
          <a:r>
            <a:rPr lang="en-US" b="0" dirty="0"/>
            <a:t> </a:t>
          </a:r>
          <a:r>
            <a:rPr lang="en-US" b="0" dirty="0" err="1"/>
            <a:t>hingga</a:t>
          </a:r>
          <a:r>
            <a:rPr lang="en-US" b="0" dirty="0"/>
            <a:t> </a:t>
          </a:r>
          <a:r>
            <a:rPr lang="en-US" b="0" dirty="0" err="1"/>
            <a:t>pulang</a:t>
          </a:r>
          <a:r>
            <a:rPr lang="en-US" b="0" dirty="0"/>
            <a:t> </a:t>
          </a:r>
          <a:r>
            <a:rPr lang="en-US" b="0" dirty="0" err="1"/>
            <a:t>malam</a:t>
          </a:r>
          <a:r>
            <a:rPr lang="en-US" b="0" dirty="0"/>
            <a:t> </a:t>
          </a:r>
          <a:r>
            <a:rPr lang="en-US" b="0" dirty="0" err="1"/>
            <a:t>dianggap</a:t>
          </a:r>
          <a:r>
            <a:rPr lang="en-US" b="0" dirty="0"/>
            <a:t> </a:t>
          </a:r>
          <a:r>
            <a:rPr lang="en-US" b="0" dirty="0" err="1"/>
            <a:t>tidak</a:t>
          </a:r>
          <a:r>
            <a:rPr lang="en-US" b="0" dirty="0"/>
            <a:t> </a:t>
          </a:r>
          <a:r>
            <a:rPr lang="en-US" b="0" dirty="0" err="1"/>
            <a:t>baik</a:t>
          </a:r>
          <a:endParaRPr lang="en-US" b="0" dirty="0"/>
        </a:p>
      </dgm:t>
    </dgm:pt>
    <dgm:pt modelId="{5D7535C7-83AD-4C4E-9213-49563ABC1770}" type="parTrans" cxnId="{0C0DEB47-943A-4452-86CB-5C4C732D256D}">
      <dgm:prSet/>
      <dgm:spPr/>
      <dgm:t>
        <a:bodyPr/>
        <a:lstStyle/>
        <a:p>
          <a:endParaRPr lang="en-US"/>
        </a:p>
      </dgm:t>
    </dgm:pt>
    <dgm:pt modelId="{B6F11ACE-2184-4AA1-96F4-B8422138B777}" type="sibTrans" cxnId="{0C0DEB47-943A-4452-86CB-5C4C732D256D}">
      <dgm:prSet/>
      <dgm:spPr/>
      <dgm:t>
        <a:bodyPr/>
        <a:lstStyle/>
        <a:p>
          <a:endParaRPr lang="en-US"/>
        </a:p>
      </dgm:t>
    </dgm:pt>
    <dgm:pt modelId="{1F923E63-7291-4DA7-ADB8-3CEE70EF0311}">
      <dgm:prSet/>
      <dgm:spPr/>
      <dgm:t>
        <a:bodyPr/>
        <a:lstStyle/>
        <a:p>
          <a:r>
            <a:rPr lang="en-US" b="0" dirty="0" err="1"/>
            <a:t>Pekerjaan</a:t>
          </a:r>
          <a:r>
            <a:rPr lang="en-US" b="0" dirty="0"/>
            <a:t> </a:t>
          </a:r>
          <a:r>
            <a:rPr lang="en-US" b="0" dirty="0" err="1"/>
            <a:t>pramuniaga</a:t>
          </a:r>
          <a:r>
            <a:rPr lang="en-US" b="0" dirty="0"/>
            <a:t> </a:t>
          </a:r>
          <a:r>
            <a:rPr lang="en-US" b="0" dirty="0" err="1"/>
            <a:t>hanya</a:t>
          </a:r>
          <a:r>
            <a:rPr lang="en-US" b="0" dirty="0"/>
            <a:t> </a:t>
          </a:r>
          <a:r>
            <a:rPr lang="en-US" b="0" dirty="0" err="1"/>
            <a:t>cocok</a:t>
          </a:r>
          <a:r>
            <a:rPr lang="en-US" b="0" dirty="0"/>
            <a:t> </a:t>
          </a:r>
          <a:r>
            <a:rPr lang="en-US" b="0" dirty="0" err="1"/>
            <a:t>untuk</a:t>
          </a:r>
          <a:r>
            <a:rPr lang="en-US" b="0" dirty="0"/>
            <a:t> </a:t>
          </a:r>
          <a:r>
            <a:rPr lang="en-US" b="0" dirty="0" err="1"/>
            <a:t>perempuan</a:t>
          </a:r>
          <a:r>
            <a:rPr lang="en-US" b="0" dirty="0"/>
            <a:t> yang </a:t>
          </a:r>
          <a:r>
            <a:rPr lang="en-US" b="0" dirty="0" err="1"/>
            <a:t>memiliki</a:t>
          </a:r>
          <a:r>
            <a:rPr lang="en-US" b="0" dirty="0"/>
            <a:t> </a:t>
          </a:r>
          <a:r>
            <a:rPr lang="en-US" b="0" dirty="0" err="1"/>
            <a:t>fisik</a:t>
          </a:r>
          <a:r>
            <a:rPr lang="en-US" b="0" dirty="0"/>
            <a:t> </a:t>
          </a:r>
          <a:r>
            <a:rPr lang="en-US" b="0" dirty="0" err="1"/>
            <a:t>menarik</a:t>
          </a:r>
          <a:endParaRPr lang="en-US" b="0" dirty="0"/>
        </a:p>
      </dgm:t>
    </dgm:pt>
    <dgm:pt modelId="{357AB82F-2C0C-4B51-B087-3140E13E2233}" type="parTrans" cxnId="{4D0B70BE-92D0-456C-8B69-0A407CD12CD2}">
      <dgm:prSet/>
      <dgm:spPr/>
      <dgm:t>
        <a:bodyPr/>
        <a:lstStyle/>
        <a:p>
          <a:endParaRPr lang="en-US"/>
        </a:p>
      </dgm:t>
    </dgm:pt>
    <dgm:pt modelId="{47717296-62F0-4785-8A66-D8FEDD521587}" type="sibTrans" cxnId="{4D0B70BE-92D0-456C-8B69-0A407CD12CD2}">
      <dgm:prSet/>
      <dgm:spPr/>
      <dgm:t>
        <a:bodyPr/>
        <a:lstStyle/>
        <a:p>
          <a:endParaRPr lang="en-US"/>
        </a:p>
      </dgm:t>
    </dgm:pt>
    <dgm:pt modelId="{E49748A4-ADF3-4A6F-81E2-187CDB91A0C1}">
      <dgm:prSet/>
      <dgm:spPr/>
      <dgm:t>
        <a:bodyPr/>
        <a:lstStyle/>
        <a:p>
          <a:r>
            <a:rPr lang="en-US" b="0" dirty="0" err="1"/>
            <a:t>Laki-laki</a:t>
          </a:r>
          <a:r>
            <a:rPr lang="en-US" b="0" dirty="0"/>
            <a:t> yang </a:t>
          </a:r>
          <a:r>
            <a:rPr lang="en-US" b="0" dirty="0" err="1"/>
            <a:t>bekerja</a:t>
          </a:r>
          <a:r>
            <a:rPr lang="en-US" b="0" dirty="0"/>
            <a:t> di salon </a:t>
          </a:r>
          <a:r>
            <a:rPr lang="en-US" b="0" dirty="0" err="1"/>
            <a:t>kecantikan</a:t>
          </a:r>
          <a:r>
            <a:rPr lang="en-US" b="0" dirty="0"/>
            <a:t> </a:t>
          </a:r>
          <a:r>
            <a:rPr lang="en-US" b="0" dirty="0" err="1"/>
            <a:t>dianggap</a:t>
          </a:r>
          <a:r>
            <a:rPr lang="en-US" b="0" dirty="0"/>
            <a:t> “</a:t>
          </a:r>
          <a:r>
            <a:rPr lang="en-US" b="0" dirty="0" err="1"/>
            <a:t>tidak</a:t>
          </a:r>
          <a:r>
            <a:rPr lang="en-US" b="0" dirty="0"/>
            <a:t> normal” </a:t>
          </a:r>
        </a:p>
      </dgm:t>
    </dgm:pt>
    <dgm:pt modelId="{E6ABA8DE-0CFF-463E-9CF0-5162CDFC5E46}" type="parTrans" cxnId="{2B9AC37B-50C3-4F56-9638-C60346174D73}">
      <dgm:prSet/>
      <dgm:spPr/>
      <dgm:t>
        <a:bodyPr/>
        <a:lstStyle/>
        <a:p>
          <a:endParaRPr lang="en-ID"/>
        </a:p>
      </dgm:t>
    </dgm:pt>
    <dgm:pt modelId="{FF7DC18B-F45D-40A2-B6E0-C4CB56CA4200}" type="sibTrans" cxnId="{2B9AC37B-50C3-4F56-9638-C60346174D73}">
      <dgm:prSet/>
      <dgm:spPr/>
      <dgm:t>
        <a:bodyPr/>
        <a:lstStyle/>
        <a:p>
          <a:endParaRPr lang="en-ID"/>
        </a:p>
      </dgm:t>
    </dgm:pt>
    <dgm:pt modelId="{C07574C9-465F-4F08-88F0-DBDE469D9DA5}" type="pres">
      <dgm:prSet presAssocID="{BC179F6A-95EB-405A-8D26-B66C3036907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1CCC01A-B1AE-4509-825C-E8D6CD4FABC2}" type="pres">
      <dgm:prSet presAssocID="{16D17705-CF7D-465E-9C9D-65307B576A40}" presName="hierRoot1" presStyleCnt="0"/>
      <dgm:spPr/>
    </dgm:pt>
    <dgm:pt modelId="{A3E4ACC6-A00B-40A5-BA41-B16993AE6723}" type="pres">
      <dgm:prSet presAssocID="{16D17705-CF7D-465E-9C9D-65307B576A40}" presName="composite" presStyleCnt="0"/>
      <dgm:spPr/>
    </dgm:pt>
    <dgm:pt modelId="{D85251B3-F8DB-42A4-B08F-3F9B2C49735A}" type="pres">
      <dgm:prSet presAssocID="{16D17705-CF7D-465E-9C9D-65307B576A40}" presName="background" presStyleLbl="node0" presStyleIdx="0" presStyleCnt="3"/>
      <dgm:spPr/>
    </dgm:pt>
    <dgm:pt modelId="{5B10815D-543B-485A-A51E-3766C0DA50F0}" type="pres">
      <dgm:prSet presAssocID="{16D17705-CF7D-465E-9C9D-65307B576A40}" presName="text" presStyleLbl="fgAcc0" presStyleIdx="0" presStyleCnt="3">
        <dgm:presLayoutVars>
          <dgm:chPref val="3"/>
        </dgm:presLayoutVars>
      </dgm:prSet>
      <dgm:spPr/>
    </dgm:pt>
    <dgm:pt modelId="{3D0E373E-BECE-4F02-A48D-B2555F66B794}" type="pres">
      <dgm:prSet presAssocID="{16D17705-CF7D-465E-9C9D-65307B576A40}" presName="hierChild2" presStyleCnt="0"/>
      <dgm:spPr/>
    </dgm:pt>
    <dgm:pt modelId="{01FDDE97-EC25-4047-A923-7873C108CCD6}" type="pres">
      <dgm:prSet presAssocID="{1F923E63-7291-4DA7-ADB8-3CEE70EF0311}" presName="hierRoot1" presStyleCnt="0"/>
      <dgm:spPr/>
    </dgm:pt>
    <dgm:pt modelId="{D9D5D5E5-FF07-4C0B-BA58-5EF4C9EF2E6B}" type="pres">
      <dgm:prSet presAssocID="{1F923E63-7291-4DA7-ADB8-3CEE70EF0311}" presName="composite" presStyleCnt="0"/>
      <dgm:spPr/>
    </dgm:pt>
    <dgm:pt modelId="{6119A086-8DDF-4082-830F-F72B6E1D162C}" type="pres">
      <dgm:prSet presAssocID="{1F923E63-7291-4DA7-ADB8-3CEE70EF0311}" presName="background" presStyleLbl="node0" presStyleIdx="1" presStyleCnt="3"/>
      <dgm:spPr/>
    </dgm:pt>
    <dgm:pt modelId="{5FA0714C-C62F-4C47-8EEF-75C20176B843}" type="pres">
      <dgm:prSet presAssocID="{1F923E63-7291-4DA7-ADB8-3CEE70EF0311}" presName="text" presStyleLbl="fgAcc0" presStyleIdx="1" presStyleCnt="3">
        <dgm:presLayoutVars>
          <dgm:chPref val="3"/>
        </dgm:presLayoutVars>
      </dgm:prSet>
      <dgm:spPr/>
    </dgm:pt>
    <dgm:pt modelId="{5A3136B0-3EE0-492D-A197-32AE9F85F896}" type="pres">
      <dgm:prSet presAssocID="{1F923E63-7291-4DA7-ADB8-3CEE70EF0311}" presName="hierChild2" presStyleCnt="0"/>
      <dgm:spPr/>
    </dgm:pt>
    <dgm:pt modelId="{F5DAA947-AF80-47B3-9772-F02901E7C8D0}" type="pres">
      <dgm:prSet presAssocID="{E49748A4-ADF3-4A6F-81E2-187CDB91A0C1}" presName="hierRoot1" presStyleCnt="0"/>
      <dgm:spPr/>
    </dgm:pt>
    <dgm:pt modelId="{9AA76CC8-692D-4054-A328-86068E8EBC73}" type="pres">
      <dgm:prSet presAssocID="{E49748A4-ADF3-4A6F-81E2-187CDB91A0C1}" presName="composite" presStyleCnt="0"/>
      <dgm:spPr/>
    </dgm:pt>
    <dgm:pt modelId="{F43AEFA3-B5E3-43F9-B3D0-0FD33A34BBA9}" type="pres">
      <dgm:prSet presAssocID="{E49748A4-ADF3-4A6F-81E2-187CDB91A0C1}" presName="background" presStyleLbl="node0" presStyleIdx="2" presStyleCnt="3"/>
      <dgm:spPr/>
    </dgm:pt>
    <dgm:pt modelId="{A6753E65-976B-468E-BAB6-A6373E68FC5B}" type="pres">
      <dgm:prSet presAssocID="{E49748A4-ADF3-4A6F-81E2-187CDB91A0C1}" presName="text" presStyleLbl="fgAcc0" presStyleIdx="2" presStyleCnt="3">
        <dgm:presLayoutVars>
          <dgm:chPref val="3"/>
        </dgm:presLayoutVars>
      </dgm:prSet>
      <dgm:spPr/>
    </dgm:pt>
    <dgm:pt modelId="{B125A3FD-462D-4029-BC98-4084B00E01D5}" type="pres">
      <dgm:prSet presAssocID="{E49748A4-ADF3-4A6F-81E2-187CDB91A0C1}" presName="hierChild2" presStyleCnt="0"/>
      <dgm:spPr/>
    </dgm:pt>
  </dgm:ptLst>
  <dgm:cxnLst>
    <dgm:cxn modelId="{4B017407-DD52-4B58-A59B-2B3456F5957A}" type="presOf" srcId="{E49748A4-ADF3-4A6F-81E2-187CDB91A0C1}" destId="{A6753E65-976B-468E-BAB6-A6373E68FC5B}" srcOrd="0" destOrd="0" presId="urn:microsoft.com/office/officeart/2005/8/layout/hierarchy1"/>
    <dgm:cxn modelId="{24CB465B-EB86-4675-B2B8-F8B0EF0D56C2}" type="presOf" srcId="{1F923E63-7291-4DA7-ADB8-3CEE70EF0311}" destId="{5FA0714C-C62F-4C47-8EEF-75C20176B843}" srcOrd="0" destOrd="0" presId="urn:microsoft.com/office/officeart/2005/8/layout/hierarchy1"/>
    <dgm:cxn modelId="{7635F15D-B3FA-4218-97E5-37B90C226AF7}" type="presOf" srcId="{BC179F6A-95EB-405A-8D26-B66C3036907B}" destId="{C07574C9-465F-4F08-88F0-DBDE469D9DA5}" srcOrd="0" destOrd="0" presId="urn:microsoft.com/office/officeart/2005/8/layout/hierarchy1"/>
    <dgm:cxn modelId="{0C0DEB47-943A-4452-86CB-5C4C732D256D}" srcId="{BC179F6A-95EB-405A-8D26-B66C3036907B}" destId="{16D17705-CF7D-465E-9C9D-65307B576A40}" srcOrd="0" destOrd="0" parTransId="{5D7535C7-83AD-4C4E-9213-49563ABC1770}" sibTransId="{B6F11ACE-2184-4AA1-96F4-B8422138B777}"/>
    <dgm:cxn modelId="{2B9AC37B-50C3-4F56-9638-C60346174D73}" srcId="{BC179F6A-95EB-405A-8D26-B66C3036907B}" destId="{E49748A4-ADF3-4A6F-81E2-187CDB91A0C1}" srcOrd="2" destOrd="0" parTransId="{E6ABA8DE-0CFF-463E-9CF0-5162CDFC5E46}" sibTransId="{FF7DC18B-F45D-40A2-B6E0-C4CB56CA4200}"/>
    <dgm:cxn modelId="{EF8CB58A-4C1C-4AC1-95B6-95B5F58C649C}" type="presOf" srcId="{16D17705-CF7D-465E-9C9D-65307B576A40}" destId="{5B10815D-543B-485A-A51E-3766C0DA50F0}" srcOrd="0" destOrd="0" presId="urn:microsoft.com/office/officeart/2005/8/layout/hierarchy1"/>
    <dgm:cxn modelId="{4D0B70BE-92D0-456C-8B69-0A407CD12CD2}" srcId="{BC179F6A-95EB-405A-8D26-B66C3036907B}" destId="{1F923E63-7291-4DA7-ADB8-3CEE70EF0311}" srcOrd="1" destOrd="0" parTransId="{357AB82F-2C0C-4B51-B087-3140E13E2233}" sibTransId="{47717296-62F0-4785-8A66-D8FEDD521587}"/>
    <dgm:cxn modelId="{E13B2614-5F58-40E2-B6FD-30C538E319C1}" type="presParOf" srcId="{C07574C9-465F-4F08-88F0-DBDE469D9DA5}" destId="{51CCC01A-B1AE-4509-825C-E8D6CD4FABC2}" srcOrd="0" destOrd="0" presId="urn:microsoft.com/office/officeart/2005/8/layout/hierarchy1"/>
    <dgm:cxn modelId="{58966619-EA87-4314-948F-0BDDBB1D7677}" type="presParOf" srcId="{51CCC01A-B1AE-4509-825C-E8D6CD4FABC2}" destId="{A3E4ACC6-A00B-40A5-BA41-B16993AE6723}" srcOrd="0" destOrd="0" presId="urn:microsoft.com/office/officeart/2005/8/layout/hierarchy1"/>
    <dgm:cxn modelId="{6522F7B3-9040-4506-95DE-4662D9E4DF3A}" type="presParOf" srcId="{A3E4ACC6-A00B-40A5-BA41-B16993AE6723}" destId="{D85251B3-F8DB-42A4-B08F-3F9B2C49735A}" srcOrd="0" destOrd="0" presId="urn:microsoft.com/office/officeart/2005/8/layout/hierarchy1"/>
    <dgm:cxn modelId="{78842F47-C8CC-41AA-92AC-780C238FA7C6}" type="presParOf" srcId="{A3E4ACC6-A00B-40A5-BA41-B16993AE6723}" destId="{5B10815D-543B-485A-A51E-3766C0DA50F0}" srcOrd="1" destOrd="0" presId="urn:microsoft.com/office/officeart/2005/8/layout/hierarchy1"/>
    <dgm:cxn modelId="{99FA671C-2552-4DCC-A998-89509D002791}" type="presParOf" srcId="{51CCC01A-B1AE-4509-825C-E8D6CD4FABC2}" destId="{3D0E373E-BECE-4F02-A48D-B2555F66B794}" srcOrd="1" destOrd="0" presId="urn:microsoft.com/office/officeart/2005/8/layout/hierarchy1"/>
    <dgm:cxn modelId="{00B4DB0B-A808-439D-BEEA-B257633A7386}" type="presParOf" srcId="{C07574C9-465F-4F08-88F0-DBDE469D9DA5}" destId="{01FDDE97-EC25-4047-A923-7873C108CCD6}" srcOrd="1" destOrd="0" presId="urn:microsoft.com/office/officeart/2005/8/layout/hierarchy1"/>
    <dgm:cxn modelId="{DE1777B1-D179-4D73-98B9-5CFD9308BF3C}" type="presParOf" srcId="{01FDDE97-EC25-4047-A923-7873C108CCD6}" destId="{D9D5D5E5-FF07-4C0B-BA58-5EF4C9EF2E6B}" srcOrd="0" destOrd="0" presId="urn:microsoft.com/office/officeart/2005/8/layout/hierarchy1"/>
    <dgm:cxn modelId="{0D8A36BA-1046-470F-9668-4D5FB42D3B34}" type="presParOf" srcId="{D9D5D5E5-FF07-4C0B-BA58-5EF4C9EF2E6B}" destId="{6119A086-8DDF-4082-830F-F72B6E1D162C}" srcOrd="0" destOrd="0" presId="urn:microsoft.com/office/officeart/2005/8/layout/hierarchy1"/>
    <dgm:cxn modelId="{E175BC5C-1DC7-45B8-B3AB-1573F0D252BC}" type="presParOf" srcId="{D9D5D5E5-FF07-4C0B-BA58-5EF4C9EF2E6B}" destId="{5FA0714C-C62F-4C47-8EEF-75C20176B843}" srcOrd="1" destOrd="0" presId="urn:microsoft.com/office/officeart/2005/8/layout/hierarchy1"/>
    <dgm:cxn modelId="{7898B371-0893-4EF4-A439-D82E83FE9769}" type="presParOf" srcId="{01FDDE97-EC25-4047-A923-7873C108CCD6}" destId="{5A3136B0-3EE0-492D-A197-32AE9F85F896}" srcOrd="1" destOrd="0" presId="urn:microsoft.com/office/officeart/2005/8/layout/hierarchy1"/>
    <dgm:cxn modelId="{4A634411-0A43-4FB4-BAE1-3C6F834058BA}" type="presParOf" srcId="{C07574C9-465F-4F08-88F0-DBDE469D9DA5}" destId="{F5DAA947-AF80-47B3-9772-F02901E7C8D0}" srcOrd="2" destOrd="0" presId="urn:microsoft.com/office/officeart/2005/8/layout/hierarchy1"/>
    <dgm:cxn modelId="{A44AA0B0-535B-4A88-8B26-962C8ED1F3C3}" type="presParOf" srcId="{F5DAA947-AF80-47B3-9772-F02901E7C8D0}" destId="{9AA76CC8-692D-4054-A328-86068E8EBC73}" srcOrd="0" destOrd="0" presId="urn:microsoft.com/office/officeart/2005/8/layout/hierarchy1"/>
    <dgm:cxn modelId="{68EDBA91-3223-4DEA-8D3B-DCFF32945FDC}" type="presParOf" srcId="{9AA76CC8-692D-4054-A328-86068E8EBC73}" destId="{F43AEFA3-B5E3-43F9-B3D0-0FD33A34BBA9}" srcOrd="0" destOrd="0" presId="urn:microsoft.com/office/officeart/2005/8/layout/hierarchy1"/>
    <dgm:cxn modelId="{4090088D-69A9-4198-8DCB-62BD0DC21235}" type="presParOf" srcId="{9AA76CC8-692D-4054-A328-86068E8EBC73}" destId="{A6753E65-976B-468E-BAB6-A6373E68FC5B}" srcOrd="1" destOrd="0" presId="urn:microsoft.com/office/officeart/2005/8/layout/hierarchy1"/>
    <dgm:cxn modelId="{0363339B-60FD-48E9-B4F5-40D0099F5FED}" type="presParOf" srcId="{F5DAA947-AF80-47B3-9772-F02901E7C8D0}" destId="{B125A3FD-462D-4029-BC98-4084B00E01D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31C4615-159D-4290-8227-4F20471EAC97}" type="doc">
      <dgm:prSet loTypeId="urn:microsoft.com/office/officeart/2005/8/layout/radial5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ID"/>
        </a:p>
      </dgm:t>
    </dgm:pt>
    <dgm:pt modelId="{FEEAC172-8568-4C85-B391-4DB62E907378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Kekerasan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berbasis</a:t>
          </a:r>
          <a:r>
            <a:rPr lang="en-US" dirty="0">
              <a:solidFill>
                <a:schemeClr val="tx1"/>
              </a:solidFill>
            </a:rPr>
            <a:t> gender</a:t>
          </a:r>
          <a:endParaRPr lang="en-ID" dirty="0">
            <a:solidFill>
              <a:schemeClr val="tx1"/>
            </a:solidFill>
          </a:endParaRPr>
        </a:p>
      </dgm:t>
    </dgm:pt>
    <dgm:pt modelId="{66672C34-240F-4385-82D3-09F1BFF6D35E}" type="parTrans" cxnId="{32824A85-E24F-4BED-BE53-2C253B46E514}">
      <dgm:prSet/>
      <dgm:spPr/>
      <dgm:t>
        <a:bodyPr/>
        <a:lstStyle/>
        <a:p>
          <a:endParaRPr lang="en-ID"/>
        </a:p>
      </dgm:t>
    </dgm:pt>
    <dgm:pt modelId="{B987B7C6-00FB-4EEB-859A-ECBB6E67B2F8}" type="sibTrans" cxnId="{32824A85-E24F-4BED-BE53-2C253B46E514}">
      <dgm:prSet/>
      <dgm:spPr/>
      <dgm:t>
        <a:bodyPr/>
        <a:lstStyle/>
        <a:p>
          <a:endParaRPr lang="en-ID"/>
        </a:p>
      </dgm:t>
    </dgm:pt>
    <dgm:pt modelId="{30D205F5-D706-403A-9160-4FC0558F9C1B}">
      <dgm:prSet phldrT="[Text]" custT="1"/>
      <dgm:spPr/>
      <dgm:t>
        <a:bodyPr/>
        <a:lstStyle/>
        <a:p>
          <a:r>
            <a:rPr lang="en-US" sz="3200" dirty="0" err="1"/>
            <a:t>Fisik</a:t>
          </a:r>
          <a:r>
            <a:rPr lang="en-US" sz="3200" dirty="0"/>
            <a:t> </a:t>
          </a:r>
          <a:endParaRPr lang="en-ID" sz="3200" dirty="0"/>
        </a:p>
      </dgm:t>
    </dgm:pt>
    <dgm:pt modelId="{6D0C8AC0-B283-43EA-A4EA-777E1F3B7CFD}" type="parTrans" cxnId="{1D3F2682-66D2-4843-B540-584143A4F946}">
      <dgm:prSet/>
      <dgm:spPr/>
      <dgm:t>
        <a:bodyPr/>
        <a:lstStyle/>
        <a:p>
          <a:endParaRPr lang="en-ID"/>
        </a:p>
      </dgm:t>
    </dgm:pt>
    <dgm:pt modelId="{C67F3934-C133-4A2E-A99D-F7047BCDF3FA}" type="sibTrans" cxnId="{1D3F2682-66D2-4843-B540-584143A4F946}">
      <dgm:prSet/>
      <dgm:spPr/>
      <dgm:t>
        <a:bodyPr/>
        <a:lstStyle/>
        <a:p>
          <a:endParaRPr lang="en-ID"/>
        </a:p>
      </dgm:t>
    </dgm:pt>
    <dgm:pt modelId="{ED842FD4-94B2-4E21-9613-57DAE4CD5287}">
      <dgm:prSet phldrT="[Text]" custT="1"/>
      <dgm:spPr/>
      <dgm:t>
        <a:bodyPr/>
        <a:lstStyle/>
        <a:p>
          <a:r>
            <a:rPr lang="en-US" sz="2800" dirty="0" err="1"/>
            <a:t>Psikis</a:t>
          </a:r>
          <a:endParaRPr lang="en-ID" sz="2800" dirty="0"/>
        </a:p>
      </dgm:t>
    </dgm:pt>
    <dgm:pt modelId="{C7BE173F-7EC1-47A3-8B80-A1744DBA6DEC}" type="parTrans" cxnId="{4304C3F8-DDF3-4769-A594-1750396BF814}">
      <dgm:prSet/>
      <dgm:spPr/>
      <dgm:t>
        <a:bodyPr/>
        <a:lstStyle/>
        <a:p>
          <a:endParaRPr lang="en-ID"/>
        </a:p>
      </dgm:t>
    </dgm:pt>
    <dgm:pt modelId="{389FD31C-12C0-458D-87C2-00E19CE0FE6B}" type="sibTrans" cxnId="{4304C3F8-DDF3-4769-A594-1750396BF814}">
      <dgm:prSet/>
      <dgm:spPr/>
      <dgm:t>
        <a:bodyPr/>
        <a:lstStyle/>
        <a:p>
          <a:endParaRPr lang="en-ID"/>
        </a:p>
      </dgm:t>
    </dgm:pt>
    <dgm:pt modelId="{09A5F5F4-C27C-411D-9B19-D293C7624A06}">
      <dgm:prSet phldrT="[Text]" custT="1"/>
      <dgm:spPr/>
      <dgm:t>
        <a:bodyPr/>
        <a:lstStyle/>
        <a:p>
          <a:r>
            <a:rPr lang="en-US" sz="2000" dirty="0"/>
            <a:t>Ekonomi</a:t>
          </a:r>
          <a:endParaRPr lang="en-ID" sz="2000" dirty="0"/>
        </a:p>
      </dgm:t>
    </dgm:pt>
    <dgm:pt modelId="{B8EC9C08-E0FA-4463-9574-9E96166810C3}" type="parTrans" cxnId="{BA70A5E0-56B9-4AE9-979E-5AC874FB38E0}">
      <dgm:prSet/>
      <dgm:spPr/>
      <dgm:t>
        <a:bodyPr/>
        <a:lstStyle/>
        <a:p>
          <a:endParaRPr lang="en-ID"/>
        </a:p>
      </dgm:t>
    </dgm:pt>
    <dgm:pt modelId="{D6607889-7718-4DA4-9836-4D5AB1C4C8F5}" type="sibTrans" cxnId="{BA70A5E0-56B9-4AE9-979E-5AC874FB38E0}">
      <dgm:prSet/>
      <dgm:spPr/>
      <dgm:t>
        <a:bodyPr/>
        <a:lstStyle/>
        <a:p>
          <a:endParaRPr lang="en-ID"/>
        </a:p>
      </dgm:t>
    </dgm:pt>
    <dgm:pt modelId="{54EA11F7-5434-456D-B681-75A93BFF0FC2}">
      <dgm:prSet phldrT="[Text]" custT="1"/>
      <dgm:spPr/>
      <dgm:t>
        <a:bodyPr/>
        <a:lstStyle/>
        <a:p>
          <a:r>
            <a:rPr lang="en-US" sz="2400" dirty="0" err="1"/>
            <a:t>Seksual</a:t>
          </a:r>
          <a:endParaRPr lang="en-ID" sz="2400" dirty="0"/>
        </a:p>
      </dgm:t>
    </dgm:pt>
    <dgm:pt modelId="{114A8BA7-815B-4B3B-97FF-89316C6A5306}" type="parTrans" cxnId="{0E7E54AD-56BB-479D-9469-2E9135C07DB4}">
      <dgm:prSet/>
      <dgm:spPr/>
      <dgm:t>
        <a:bodyPr/>
        <a:lstStyle/>
        <a:p>
          <a:endParaRPr lang="en-ID"/>
        </a:p>
      </dgm:t>
    </dgm:pt>
    <dgm:pt modelId="{9397AF3E-847B-4D62-83E3-1E9875945AC5}" type="sibTrans" cxnId="{0E7E54AD-56BB-479D-9469-2E9135C07DB4}">
      <dgm:prSet/>
      <dgm:spPr/>
      <dgm:t>
        <a:bodyPr/>
        <a:lstStyle/>
        <a:p>
          <a:endParaRPr lang="en-ID"/>
        </a:p>
      </dgm:t>
    </dgm:pt>
    <dgm:pt modelId="{AA6652BF-0885-46E5-90EC-018DFE2B66EE}">
      <dgm:prSet phldrT="[Text]" custT="1"/>
      <dgm:spPr/>
      <dgm:t>
        <a:bodyPr/>
        <a:lstStyle/>
        <a:p>
          <a:endParaRPr lang="en-US" sz="1900" dirty="0"/>
        </a:p>
        <a:p>
          <a:r>
            <a:rPr lang="en-US" sz="2800" dirty="0"/>
            <a:t>Anak</a:t>
          </a:r>
        </a:p>
        <a:p>
          <a:endParaRPr lang="en-ID" sz="1900" dirty="0"/>
        </a:p>
      </dgm:t>
    </dgm:pt>
    <dgm:pt modelId="{68530015-00A7-4728-9AA1-A823BF54430B}" type="parTrans" cxnId="{BAA3A6FE-378D-4AA2-9D89-45CFE2754C43}">
      <dgm:prSet/>
      <dgm:spPr/>
      <dgm:t>
        <a:bodyPr/>
        <a:lstStyle/>
        <a:p>
          <a:endParaRPr lang="en-ID"/>
        </a:p>
      </dgm:t>
    </dgm:pt>
    <dgm:pt modelId="{FC928846-B27B-4C75-BF22-D5823ECB83C6}" type="sibTrans" cxnId="{BAA3A6FE-378D-4AA2-9D89-45CFE2754C43}">
      <dgm:prSet/>
      <dgm:spPr/>
      <dgm:t>
        <a:bodyPr/>
        <a:lstStyle/>
        <a:p>
          <a:endParaRPr lang="en-ID"/>
        </a:p>
      </dgm:t>
    </dgm:pt>
    <dgm:pt modelId="{8E70B512-8578-4B81-849F-71CD3402CA2C}" type="pres">
      <dgm:prSet presAssocID="{531C4615-159D-4290-8227-4F20471EAC97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B622EB41-D666-42E7-81C2-271B65963128}" type="pres">
      <dgm:prSet presAssocID="{FEEAC172-8568-4C85-B391-4DB62E907378}" presName="centerShape" presStyleLbl="node0" presStyleIdx="0" presStyleCnt="1"/>
      <dgm:spPr/>
    </dgm:pt>
    <dgm:pt modelId="{A7963B46-2334-467A-9668-B0A2C511ED4B}" type="pres">
      <dgm:prSet presAssocID="{6D0C8AC0-B283-43EA-A4EA-777E1F3B7CFD}" presName="parTrans" presStyleLbl="sibTrans2D1" presStyleIdx="0" presStyleCnt="5"/>
      <dgm:spPr/>
    </dgm:pt>
    <dgm:pt modelId="{29F25D42-61DF-4657-8C09-86117F724349}" type="pres">
      <dgm:prSet presAssocID="{6D0C8AC0-B283-43EA-A4EA-777E1F3B7CFD}" presName="connectorText" presStyleLbl="sibTrans2D1" presStyleIdx="0" presStyleCnt="5"/>
      <dgm:spPr/>
    </dgm:pt>
    <dgm:pt modelId="{C7C649F4-EE5F-46FC-BE56-EF30BC55CB72}" type="pres">
      <dgm:prSet presAssocID="{30D205F5-D706-403A-9160-4FC0558F9C1B}" presName="node" presStyleLbl="node1" presStyleIdx="0" presStyleCnt="5">
        <dgm:presLayoutVars>
          <dgm:bulletEnabled val="1"/>
        </dgm:presLayoutVars>
      </dgm:prSet>
      <dgm:spPr/>
    </dgm:pt>
    <dgm:pt modelId="{3990BB31-2A72-4F55-8CB7-8096A1E096CC}" type="pres">
      <dgm:prSet presAssocID="{C7BE173F-7EC1-47A3-8B80-A1744DBA6DEC}" presName="parTrans" presStyleLbl="sibTrans2D1" presStyleIdx="1" presStyleCnt="5"/>
      <dgm:spPr/>
    </dgm:pt>
    <dgm:pt modelId="{2B3151E2-9653-4FAF-BC34-016B754469DA}" type="pres">
      <dgm:prSet presAssocID="{C7BE173F-7EC1-47A3-8B80-A1744DBA6DEC}" presName="connectorText" presStyleLbl="sibTrans2D1" presStyleIdx="1" presStyleCnt="5"/>
      <dgm:spPr/>
    </dgm:pt>
    <dgm:pt modelId="{7FD71E23-5283-4D87-82BD-4A713CBEE124}" type="pres">
      <dgm:prSet presAssocID="{ED842FD4-94B2-4E21-9613-57DAE4CD5287}" presName="node" presStyleLbl="node1" presStyleIdx="1" presStyleCnt="5">
        <dgm:presLayoutVars>
          <dgm:bulletEnabled val="1"/>
        </dgm:presLayoutVars>
      </dgm:prSet>
      <dgm:spPr/>
    </dgm:pt>
    <dgm:pt modelId="{0455E490-99B1-4284-960F-C95A375CA4B6}" type="pres">
      <dgm:prSet presAssocID="{B8EC9C08-E0FA-4463-9574-9E96166810C3}" presName="parTrans" presStyleLbl="sibTrans2D1" presStyleIdx="2" presStyleCnt="5"/>
      <dgm:spPr/>
    </dgm:pt>
    <dgm:pt modelId="{5D8EF03C-F05B-46D3-87AA-E9ECBBC44FEE}" type="pres">
      <dgm:prSet presAssocID="{B8EC9C08-E0FA-4463-9574-9E96166810C3}" presName="connectorText" presStyleLbl="sibTrans2D1" presStyleIdx="2" presStyleCnt="5"/>
      <dgm:spPr/>
    </dgm:pt>
    <dgm:pt modelId="{DAD7773B-7ECF-45B8-B37B-41131E151949}" type="pres">
      <dgm:prSet presAssocID="{09A5F5F4-C27C-411D-9B19-D293C7624A06}" presName="node" presStyleLbl="node1" presStyleIdx="2" presStyleCnt="5">
        <dgm:presLayoutVars>
          <dgm:bulletEnabled val="1"/>
        </dgm:presLayoutVars>
      </dgm:prSet>
      <dgm:spPr/>
    </dgm:pt>
    <dgm:pt modelId="{FE5D9491-4B42-495C-AF34-8D6224282279}" type="pres">
      <dgm:prSet presAssocID="{114A8BA7-815B-4B3B-97FF-89316C6A5306}" presName="parTrans" presStyleLbl="sibTrans2D1" presStyleIdx="3" presStyleCnt="5"/>
      <dgm:spPr/>
    </dgm:pt>
    <dgm:pt modelId="{8A0B436E-74AF-4E54-8F55-0BD61CA6D0B2}" type="pres">
      <dgm:prSet presAssocID="{114A8BA7-815B-4B3B-97FF-89316C6A5306}" presName="connectorText" presStyleLbl="sibTrans2D1" presStyleIdx="3" presStyleCnt="5"/>
      <dgm:spPr/>
    </dgm:pt>
    <dgm:pt modelId="{87AB2CB8-A83F-44DB-9379-D6BEC9654D9D}" type="pres">
      <dgm:prSet presAssocID="{54EA11F7-5434-456D-B681-75A93BFF0FC2}" presName="node" presStyleLbl="node1" presStyleIdx="3" presStyleCnt="5">
        <dgm:presLayoutVars>
          <dgm:bulletEnabled val="1"/>
        </dgm:presLayoutVars>
      </dgm:prSet>
      <dgm:spPr/>
    </dgm:pt>
    <dgm:pt modelId="{42A768F1-855D-4644-A8F5-83640E072764}" type="pres">
      <dgm:prSet presAssocID="{68530015-00A7-4728-9AA1-A823BF54430B}" presName="parTrans" presStyleLbl="sibTrans2D1" presStyleIdx="4" presStyleCnt="5"/>
      <dgm:spPr/>
    </dgm:pt>
    <dgm:pt modelId="{402CD959-F03B-4619-B224-E73587ACE6D8}" type="pres">
      <dgm:prSet presAssocID="{68530015-00A7-4728-9AA1-A823BF54430B}" presName="connectorText" presStyleLbl="sibTrans2D1" presStyleIdx="4" presStyleCnt="5"/>
      <dgm:spPr/>
    </dgm:pt>
    <dgm:pt modelId="{64B6B525-F4B1-40E5-9737-C70303FEC1A7}" type="pres">
      <dgm:prSet presAssocID="{AA6652BF-0885-46E5-90EC-018DFE2B66EE}" presName="node" presStyleLbl="node1" presStyleIdx="4" presStyleCnt="5">
        <dgm:presLayoutVars>
          <dgm:bulletEnabled val="1"/>
        </dgm:presLayoutVars>
      </dgm:prSet>
      <dgm:spPr/>
    </dgm:pt>
  </dgm:ptLst>
  <dgm:cxnLst>
    <dgm:cxn modelId="{8FDD0900-7F36-4367-A70E-AD8B929AA8EA}" type="presOf" srcId="{09A5F5F4-C27C-411D-9B19-D293C7624A06}" destId="{DAD7773B-7ECF-45B8-B37B-41131E151949}" srcOrd="0" destOrd="0" presId="urn:microsoft.com/office/officeart/2005/8/layout/radial5"/>
    <dgm:cxn modelId="{A19C1620-E11B-4166-8216-2896E4BC8C37}" type="presOf" srcId="{C7BE173F-7EC1-47A3-8B80-A1744DBA6DEC}" destId="{3990BB31-2A72-4F55-8CB7-8096A1E096CC}" srcOrd="0" destOrd="0" presId="urn:microsoft.com/office/officeart/2005/8/layout/radial5"/>
    <dgm:cxn modelId="{6ABF3E29-ED19-476D-9AC1-4B788A2BA7CA}" type="presOf" srcId="{114A8BA7-815B-4B3B-97FF-89316C6A5306}" destId="{8A0B436E-74AF-4E54-8F55-0BD61CA6D0B2}" srcOrd="1" destOrd="0" presId="urn:microsoft.com/office/officeart/2005/8/layout/radial5"/>
    <dgm:cxn modelId="{B94A5643-A58A-4838-B83C-1484520A9ECB}" type="presOf" srcId="{B8EC9C08-E0FA-4463-9574-9E96166810C3}" destId="{5D8EF03C-F05B-46D3-87AA-E9ECBBC44FEE}" srcOrd="1" destOrd="0" presId="urn:microsoft.com/office/officeart/2005/8/layout/radial5"/>
    <dgm:cxn modelId="{3FD28144-1FE8-46D0-859D-76F1A955E221}" type="presOf" srcId="{531C4615-159D-4290-8227-4F20471EAC97}" destId="{8E70B512-8578-4B81-849F-71CD3402CA2C}" srcOrd="0" destOrd="0" presId="urn:microsoft.com/office/officeart/2005/8/layout/radial5"/>
    <dgm:cxn modelId="{62792449-F36C-41CB-A4C4-DC037F166A76}" type="presOf" srcId="{114A8BA7-815B-4B3B-97FF-89316C6A5306}" destId="{FE5D9491-4B42-495C-AF34-8D6224282279}" srcOrd="0" destOrd="0" presId="urn:microsoft.com/office/officeart/2005/8/layout/radial5"/>
    <dgm:cxn modelId="{0E874249-38CD-40F7-8EFE-4D3859840242}" type="presOf" srcId="{C7BE173F-7EC1-47A3-8B80-A1744DBA6DEC}" destId="{2B3151E2-9653-4FAF-BC34-016B754469DA}" srcOrd="1" destOrd="0" presId="urn:microsoft.com/office/officeart/2005/8/layout/radial5"/>
    <dgm:cxn modelId="{1F62A469-F8B9-4B3D-8039-BF290F68A8D6}" type="presOf" srcId="{6D0C8AC0-B283-43EA-A4EA-777E1F3B7CFD}" destId="{A7963B46-2334-467A-9668-B0A2C511ED4B}" srcOrd="0" destOrd="0" presId="urn:microsoft.com/office/officeart/2005/8/layout/radial5"/>
    <dgm:cxn modelId="{1DB58E4E-0831-42DF-B7A7-3D2394B8A3D0}" type="presOf" srcId="{ED842FD4-94B2-4E21-9613-57DAE4CD5287}" destId="{7FD71E23-5283-4D87-82BD-4A713CBEE124}" srcOrd="0" destOrd="0" presId="urn:microsoft.com/office/officeart/2005/8/layout/radial5"/>
    <dgm:cxn modelId="{E3AF3554-DFA4-46C6-94B9-9642513CD34A}" type="presOf" srcId="{68530015-00A7-4728-9AA1-A823BF54430B}" destId="{42A768F1-855D-4644-A8F5-83640E072764}" srcOrd="0" destOrd="0" presId="urn:microsoft.com/office/officeart/2005/8/layout/radial5"/>
    <dgm:cxn modelId="{1D3F2682-66D2-4843-B540-584143A4F946}" srcId="{FEEAC172-8568-4C85-B391-4DB62E907378}" destId="{30D205F5-D706-403A-9160-4FC0558F9C1B}" srcOrd="0" destOrd="0" parTransId="{6D0C8AC0-B283-43EA-A4EA-777E1F3B7CFD}" sibTransId="{C67F3934-C133-4A2E-A99D-F7047BCDF3FA}"/>
    <dgm:cxn modelId="{C40A6482-58E5-46FF-B84D-E8A402A076BA}" type="presOf" srcId="{B8EC9C08-E0FA-4463-9574-9E96166810C3}" destId="{0455E490-99B1-4284-960F-C95A375CA4B6}" srcOrd="0" destOrd="0" presId="urn:microsoft.com/office/officeart/2005/8/layout/radial5"/>
    <dgm:cxn modelId="{32824A85-E24F-4BED-BE53-2C253B46E514}" srcId="{531C4615-159D-4290-8227-4F20471EAC97}" destId="{FEEAC172-8568-4C85-B391-4DB62E907378}" srcOrd="0" destOrd="0" parTransId="{66672C34-240F-4385-82D3-09F1BFF6D35E}" sibTransId="{B987B7C6-00FB-4EEB-859A-ECBB6E67B2F8}"/>
    <dgm:cxn modelId="{5F762B92-BFA3-4E2E-9E08-57DBFC48CFFC}" type="presOf" srcId="{68530015-00A7-4728-9AA1-A823BF54430B}" destId="{402CD959-F03B-4619-B224-E73587ACE6D8}" srcOrd="1" destOrd="0" presId="urn:microsoft.com/office/officeart/2005/8/layout/radial5"/>
    <dgm:cxn modelId="{07C612A1-8FA0-4589-8351-A1A5DC5112E9}" type="presOf" srcId="{30D205F5-D706-403A-9160-4FC0558F9C1B}" destId="{C7C649F4-EE5F-46FC-BE56-EF30BC55CB72}" srcOrd="0" destOrd="0" presId="urn:microsoft.com/office/officeart/2005/8/layout/radial5"/>
    <dgm:cxn modelId="{0E7E54AD-56BB-479D-9469-2E9135C07DB4}" srcId="{FEEAC172-8568-4C85-B391-4DB62E907378}" destId="{54EA11F7-5434-456D-B681-75A93BFF0FC2}" srcOrd="3" destOrd="0" parTransId="{114A8BA7-815B-4B3B-97FF-89316C6A5306}" sibTransId="{9397AF3E-847B-4D62-83E3-1E9875945AC5}"/>
    <dgm:cxn modelId="{D50258C9-B357-4BB2-9DC8-F156D0C39110}" type="presOf" srcId="{AA6652BF-0885-46E5-90EC-018DFE2B66EE}" destId="{64B6B525-F4B1-40E5-9737-C70303FEC1A7}" srcOrd="0" destOrd="0" presId="urn:microsoft.com/office/officeart/2005/8/layout/radial5"/>
    <dgm:cxn modelId="{BD9CA5D4-9A84-4CEE-B22D-5171035C62D3}" type="presOf" srcId="{FEEAC172-8568-4C85-B391-4DB62E907378}" destId="{B622EB41-D666-42E7-81C2-271B65963128}" srcOrd="0" destOrd="0" presId="urn:microsoft.com/office/officeart/2005/8/layout/radial5"/>
    <dgm:cxn modelId="{57929BD8-3C9F-4CC7-98DB-D062DF908B95}" type="presOf" srcId="{54EA11F7-5434-456D-B681-75A93BFF0FC2}" destId="{87AB2CB8-A83F-44DB-9379-D6BEC9654D9D}" srcOrd="0" destOrd="0" presId="urn:microsoft.com/office/officeart/2005/8/layout/radial5"/>
    <dgm:cxn modelId="{BA70A5E0-56B9-4AE9-979E-5AC874FB38E0}" srcId="{FEEAC172-8568-4C85-B391-4DB62E907378}" destId="{09A5F5F4-C27C-411D-9B19-D293C7624A06}" srcOrd="2" destOrd="0" parTransId="{B8EC9C08-E0FA-4463-9574-9E96166810C3}" sibTransId="{D6607889-7718-4DA4-9836-4D5AB1C4C8F5}"/>
    <dgm:cxn modelId="{AB89FFE6-3EF1-4E26-B783-D1CAABA1A105}" type="presOf" srcId="{6D0C8AC0-B283-43EA-A4EA-777E1F3B7CFD}" destId="{29F25D42-61DF-4657-8C09-86117F724349}" srcOrd="1" destOrd="0" presId="urn:microsoft.com/office/officeart/2005/8/layout/radial5"/>
    <dgm:cxn modelId="{4304C3F8-DDF3-4769-A594-1750396BF814}" srcId="{FEEAC172-8568-4C85-B391-4DB62E907378}" destId="{ED842FD4-94B2-4E21-9613-57DAE4CD5287}" srcOrd="1" destOrd="0" parTransId="{C7BE173F-7EC1-47A3-8B80-A1744DBA6DEC}" sibTransId="{389FD31C-12C0-458D-87C2-00E19CE0FE6B}"/>
    <dgm:cxn modelId="{BAA3A6FE-378D-4AA2-9D89-45CFE2754C43}" srcId="{FEEAC172-8568-4C85-B391-4DB62E907378}" destId="{AA6652BF-0885-46E5-90EC-018DFE2B66EE}" srcOrd="4" destOrd="0" parTransId="{68530015-00A7-4728-9AA1-A823BF54430B}" sibTransId="{FC928846-B27B-4C75-BF22-D5823ECB83C6}"/>
    <dgm:cxn modelId="{67BEC4E8-71C7-4206-917A-DBB3E11802B6}" type="presParOf" srcId="{8E70B512-8578-4B81-849F-71CD3402CA2C}" destId="{B622EB41-D666-42E7-81C2-271B65963128}" srcOrd="0" destOrd="0" presId="urn:microsoft.com/office/officeart/2005/8/layout/radial5"/>
    <dgm:cxn modelId="{7D0AE55A-E643-4B4E-88BC-7BF5F5B17D0E}" type="presParOf" srcId="{8E70B512-8578-4B81-849F-71CD3402CA2C}" destId="{A7963B46-2334-467A-9668-B0A2C511ED4B}" srcOrd="1" destOrd="0" presId="urn:microsoft.com/office/officeart/2005/8/layout/radial5"/>
    <dgm:cxn modelId="{8BC13C3D-8A2C-4117-A12B-67777815F7F6}" type="presParOf" srcId="{A7963B46-2334-467A-9668-B0A2C511ED4B}" destId="{29F25D42-61DF-4657-8C09-86117F724349}" srcOrd="0" destOrd="0" presId="urn:microsoft.com/office/officeart/2005/8/layout/radial5"/>
    <dgm:cxn modelId="{9B4D81E8-5B6D-4DFE-9433-94978FD5D662}" type="presParOf" srcId="{8E70B512-8578-4B81-849F-71CD3402CA2C}" destId="{C7C649F4-EE5F-46FC-BE56-EF30BC55CB72}" srcOrd="2" destOrd="0" presId="urn:microsoft.com/office/officeart/2005/8/layout/radial5"/>
    <dgm:cxn modelId="{F03856CA-BB98-4971-9357-918E131B0071}" type="presParOf" srcId="{8E70B512-8578-4B81-849F-71CD3402CA2C}" destId="{3990BB31-2A72-4F55-8CB7-8096A1E096CC}" srcOrd="3" destOrd="0" presId="urn:microsoft.com/office/officeart/2005/8/layout/radial5"/>
    <dgm:cxn modelId="{BF8CD811-17C6-4F08-B4F0-AC0672437397}" type="presParOf" srcId="{3990BB31-2A72-4F55-8CB7-8096A1E096CC}" destId="{2B3151E2-9653-4FAF-BC34-016B754469DA}" srcOrd="0" destOrd="0" presId="urn:microsoft.com/office/officeart/2005/8/layout/radial5"/>
    <dgm:cxn modelId="{E6095EAE-3A1F-4741-B155-3A1E65FB1C47}" type="presParOf" srcId="{8E70B512-8578-4B81-849F-71CD3402CA2C}" destId="{7FD71E23-5283-4D87-82BD-4A713CBEE124}" srcOrd="4" destOrd="0" presId="urn:microsoft.com/office/officeart/2005/8/layout/radial5"/>
    <dgm:cxn modelId="{A102FD55-8321-4A95-91EB-F9507C70647B}" type="presParOf" srcId="{8E70B512-8578-4B81-849F-71CD3402CA2C}" destId="{0455E490-99B1-4284-960F-C95A375CA4B6}" srcOrd="5" destOrd="0" presId="urn:microsoft.com/office/officeart/2005/8/layout/radial5"/>
    <dgm:cxn modelId="{C0C0ED4C-320B-470F-A4D3-6AD8C27CFA32}" type="presParOf" srcId="{0455E490-99B1-4284-960F-C95A375CA4B6}" destId="{5D8EF03C-F05B-46D3-87AA-E9ECBBC44FEE}" srcOrd="0" destOrd="0" presId="urn:microsoft.com/office/officeart/2005/8/layout/radial5"/>
    <dgm:cxn modelId="{DF7775D8-1F15-4B9E-ABC4-4EC8A7BF9AA4}" type="presParOf" srcId="{8E70B512-8578-4B81-849F-71CD3402CA2C}" destId="{DAD7773B-7ECF-45B8-B37B-41131E151949}" srcOrd="6" destOrd="0" presId="urn:microsoft.com/office/officeart/2005/8/layout/radial5"/>
    <dgm:cxn modelId="{6B791D43-5A75-4577-A934-9796AC2C23A1}" type="presParOf" srcId="{8E70B512-8578-4B81-849F-71CD3402CA2C}" destId="{FE5D9491-4B42-495C-AF34-8D6224282279}" srcOrd="7" destOrd="0" presId="urn:microsoft.com/office/officeart/2005/8/layout/radial5"/>
    <dgm:cxn modelId="{12DC1144-4313-4BB9-9633-60DA7633B3F7}" type="presParOf" srcId="{FE5D9491-4B42-495C-AF34-8D6224282279}" destId="{8A0B436E-74AF-4E54-8F55-0BD61CA6D0B2}" srcOrd="0" destOrd="0" presId="urn:microsoft.com/office/officeart/2005/8/layout/radial5"/>
    <dgm:cxn modelId="{FE2A5001-A675-4577-AE42-07E523BC315E}" type="presParOf" srcId="{8E70B512-8578-4B81-849F-71CD3402CA2C}" destId="{87AB2CB8-A83F-44DB-9379-D6BEC9654D9D}" srcOrd="8" destOrd="0" presId="urn:microsoft.com/office/officeart/2005/8/layout/radial5"/>
    <dgm:cxn modelId="{F10EFE91-4A7B-4BF8-8EB6-019177815601}" type="presParOf" srcId="{8E70B512-8578-4B81-849F-71CD3402CA2C}" destId="{42A768F1-855D-4644-A8F5-83640E072764}" srcOrd="9" destOrd="0" presId="urn:microsoft.com/office/officeart/2005/8/layout/radial5"/>
    <dgm:cxn modelId="{C6112817-2C85-400A-8EB9-05D6B926E4AC}" type="presParOf" srcId="{42A768F1-855D-4644-A8F5-83640E072764}" destId="{402CD959-F03B-4619-B224-E73587ACE6D8}" srcOrd="0" destOrd="0" presId="urn:microsoft.com/office/officeart/2005/8/layout/radial5"/>
    <dgm:cxn modelId="{12D62537-14C2-4B40-8370-EFC0342DCA20}" type="presParOf" srcId="{8E70B512-8578-4B81-849F-71CD3402CA2C}" destId="{64B6B525-F4B1-40E5-9737-C70303FEC1A7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E271830-0A82-4606-B19E-19CD53D4536E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ID"/>
        </a:p>
      </dgm:t>
    </dgm:pt>
    <dgm:pt modelId="{2DB3334E-9973-47E8-B84E-2900952760FA}">
      <dgm:prSet phldrT="[Text]"/>
      <dgm:spPr/>
      <dgm:t>
        <a:bodyPr/>
        <a:lstStyle/>
        <a:p>
          <a:r>
            <a:rPr lang="en-US" dirty="0"/>
            <a:t>1</a:t>
          </a:r>
          <a:endParaRPr lang="en-ID" dirty="0"/>
        </a:p>
      </dgm:t>
    </dgm:pt>
    <dgm:pt modelId="{D2E54112-FAA7-405B-B5D5-5BF781D63BD3}" type="parTrans" cxnId="{D1AFA3AB-898C-4511-BC8C-D7EE2D855B3C}">
      <dgm:prSet/>
      <dgm:spPr/>
      <dgm:t>
        <a:bodyPr/>
        <a:lstStyle/>
        <a:p>
          <a:endParaRPr lang="en-ID"/>
        </a:p>
      </dgm:t>
    </dgm:pt>
    <dgm:pt modelId="{D193BF93-932F-4803-8BEA-6096EFCF79E6}" type="sibTrans" cxnId="{D1AFA3AB-898C-4511-BC8C-D7EE2D855B3C}">
      <dgm:prSet/>
      <dgm:spPr/>
      <dgm:t>
        <a:bodyPr/>
        <a:lstStyle/>
        <a:p>
          <a:endParaRPr lang="en-ID"/>
        </a:p>
      </dgm:t>
    </dgm:pt>
    <dgm:pt modelId="{905F622A-3CB5-433F-90C4-13CB9263C6F9}">
      <dgm:prSet phldrT="[Text]"/>
      <dgm:spPr/>
      <dgm:t>
        <a:bodyPr/>
        <a:lstStyle/>
        <a:p>
          <a:r>
            <a:rPr lang="en-US" dirty="0"/>
            <a:t>Dalam </a:t>
          </a:r>
          <a:r>
            <a:rPr lang="en-US" dirty="0" err="1"/>
            <a:t>keluarga</a:t>
          </a:r>
          <a:r>
            <a:rPr lang="en-US" dirty="0"/>
            <a:t> (</a:t>
          </a:r>
          <a:r>
            <a:rPr lang="en-US" dirty="0" err="1"/>
            <a:t>pembagian</a:t>
          </a:r>
          <a:r>
            <a:rPr lang="en-US" dirty="0"/>
            <a:t> </a:t>
          </a:r>
          <a:r>
            <a:rPr lang="en-US" dirty="0" err="1"/>
            <a:t>kerja</a:t>
          </a:r>
          <a:r>
            <a:rPr lang="en-US" dirty="0"/>
            <a:t>, </a:t>
          </a:r>
          <a:r>
            <a:rPr lang="en-US" dirty="0" err="1"/>
            <a:t>pengambilan</a:t>
          </a:r>
          <a:r>
            <a:rPr lang="en-US" dirty="0"/>
            <a:t> </a:t>
          </a:r>
          <a:r>
            <a:rPr lang="en-US" dirty="0" err="1"/>
            <a:t>keputusan</a:t>
          </a:r>
          <a:r>
            <a:rPr lang="en-US" dirty="0"/>
            <a:t>, dan </a:t>
          </a:r>
          <a:r>
            <a:rPr lang="en-US" dirty="0" err="1"/>
            <a:t>interaksi</a:t>
          </a:r>
          <a:r>
            <a:rPr lang="en-US" dirty="0"/>
            <a:t> </a:t>
          </a:r>
          <a:r>
            <a:rPr lang="en-US" dirty="0" err="1"/>
            <a:t>antar</a:t>
          </a:r>
          <a:r>
            <a:rPr lang="en-US" dirty="0"/>
            <a:t> </a:t>
          </a:r>
          <a:r>
            <a:rPr lang="en-US" dirty="0" err="1"/>
            <a:t>anggota</a:t>
          </a:r>
          <a:r>
            <a:rPr lang="en-US" dirty="0"/>
            <a:t> </a:t>
          </a:r>
          <a:r>
            <a:rPr lang="en-US" dirty="0" err="1"/>
            <a:t>keluarga</a:t>
          </a:r>
          <a:r>
            <a:rPr lang="en-US" dirty="0"/>
            <a:t>)</a:t>
          </a:r>
          <a:endParaRPr lang="en-ID" dirty="0"/>
        </a:p>
      </dgm:t>
    </dgm:pt>
    <dgm:pt modelId="{1482670C-FA0B-4E01-9C72-9B26477A4651}" type="parTrans" cxnId="{6146533E-5D02-42E3-87B5-0544D9E28193}">
      <dgm:prSet/>
      <dgm:spPr/>
      <dgm:t>
        <a:bodyPr/>
        <a:lstStyle/>
        <a:p>
          <a:endParaRPr lang="en-ID"/>
        </a:p>
      </dgm:t>
    </dgm:pt>
    <dgm:pt modelId="{E0A6F96A-1FEC-48D8-A96F-82F7A28B88A7}" type="sibTrans" cxnId="{6146533E-5D02-42E3-87B5-0544D9E28193}">
      <dgm:prSet/>
      <dgm:spPr/>
      <dgm:t>
        <a:bodyPr/>
        <a:lstStyle/>
        <a:p>
          <a:endParaRPr lang="en-ID"/>
        </a:p>
      </dgm:t>
    </dgm:pt>
    <dgm:pt modelId="{1CAF4D53-0A54-440A-A87C-40FA7A46235F}">
      <dgm:prSet phldrT="[Text]"/>
      <dgm:spPr/>
      <dgm:t>
        <a:bodyPr/>
        <a:lstStyle/>
        <a:p>
          <a:r>
            <a:rPr lang="en-US" dirty="0"/>
            <a:t>2</a:t>
          </a:r>
          <a:endParaRPr lang="en-ID" dirty="0"/>
        </a:p>
      </dgm:t>
    </dgm:pt>
    <dgm:pt modelId="{3849267F-F44D-4573-B632-C95D3322EF3B}" type="parTrans" cxnId="{617400DA-B693-4613-8DC1-D75AC064DA8D}">
      <dgm:prSet/>
      <dgm:spPr/>
      <dgm:t>
        <a:bodyPr/>
        <a:lstStyle/>
        <a:p>
          <a:endParaRPr lang="en-ID"/>
        </a:p>
      </dgm:t>
    </dgm:pt>
    <dgm:pt modelId="{126162E7-19E7-4F52-B4D0-9EA7C4C20C93}" type="sibTrans" cxnId="{617400DA-B693-4613-8DC1-D75AC064DA8D}">
      <dgm:prSet/>
      <dgm:spPr/>
      <dgm:t>
        <a:bodyPr/>
        <a:lstStyle/>
        <a:p>
          <a:endParaRPr lang="en-ID"/>
        </a:p>
      </dgm:t>
    </dgm:pt>
    <dgm:pt modelId="{9B09601F-C679-4420-9B41-54C82ABD51CD}">
      <dgm:prSet phldrT="[Text]"/>
      <dgm:spPr/>
      <dgm:t>
        <a:bodyPr/>
        <a:lstStyle/>
        <a:p>
          <a:r>
            <a:rPr lang="en-US" dirty="0"/>
            <a:t>Dalam </a:t>
          </a:r>
          <a:r>
            <a:rPr lang="en-US" dirty="0" err="1"/>
            <a:t>masyarakat</a:t>
          </a:r>
          <a:r>
            <a:rPr lang="en-US" dirty="0"/>
            <a:t> (</a:t>
          </a:r>
          <a:r>
            <a:rPr lang="en-US" dirty="0" err="1"/>
            <a:t>adat-istiadat</a:t>
          </a:r>
          <a:r>
            <a:rPr lang="en-US" dirty="0"/>
            <a:t>, </a:t>
          </a:r>
          <a:r>
            <a:rPr lang="en-US" dirty="0" err="1"/>
            <a:t>budaya</a:t>
          </a:r>
          <a:r>
            <a:rPr lang="en-US" dirty="0"/>
            <a:t>, </a:t>
          </a:r>
          <a:r>
            <a:rPr lang="en-US" dirty="0" err="1"/>
            <a:t>norma-norma</a:t>
          </a:r>
          <a:r>
            <a:rPr lang="en-US" dirty="0"/>
            <a:t> </a:t>
          </a:r>
          <a:r>
            <a:rPr lang="en-US" dirty="0" err="1"/>
            <a:t>masyarakat</a:t>
          </a:r>
          <a:r>
            <a:rPr lang="en-US" dirty="0"/>
            <a:t> yang </a:t>
          </a:r>
          <a:r>
            <a:rPr lang="en-US" dirty="0" err="1"/>
            <a:t>cenderung</a:t>
          </a:r>
          <a:r>
            <a:rPr lang="en-US" dirty="0"/>
            <a:t> </a:t>
          </a:r>
          <a:r>
            <a:rPr lang="en-US" dirty="0" err="1"/>
            <a:t>patriarkhi</a:t>
          </a:r>
          <a:r>
            <a:rPr lang="en-US" dirty="0"/>
            <a:t>) </a:t>
          </a:r>
          <a:endParaRPr lang="en-ID" dirty="0"/>
        </a:p>
      </dgm:t>
    </dgm:pt>
    <dgm:pt modelId="{21E88701-AF16-4277-9C9E-65CD14AF305E}" type="parTrans" cxnId="{01EA0B9C-1BB1-45B5-AB66-15CA41ED9473}">
      <dgm:prSet/>
      <dgm:spPr/>
      <dgm:t>
        <a:bodyPr/>
        <a:lstStyle/>
        <a:p>
          <a:endParaRPr lang="en-ID"/>
        </a:p>
      </dgm:t>
    </dgm:pt>
    <dgm:pt modelId="{833C491C-FD35-4045-A438-307047AE841A}" type="sibTrans" cxnId="{01EA0B9C-1BB1-45B5-AB66-15CA41ED9473}">
      <dgm:prSet/>
      <dgm:spPr/>
      <dgm:t>
        <a:bodyPr/>
        <a:lstStyle/>
        <a:p>
          <a:endParaRPr lang="en-ID"/>
        </a:p>
      </dgm:t>
    </dgm:pt>
    <dgm:pt modelId="{7B9B88D2-33CD-4E28-9CEF-D3EC575CCCD3}">
      <dgm:prSet phldrT="[Text]"/>
      <dgm:spPr/>
      <dgm:t>
        <a:bodyPr/>
        <a:lstStyle/>
        <a:p>
          <a:r>
            <a:rPr lang="en-US" dirty="0"/>
            <a:t>3</a:t>
          </a:r>
          <a:endParaRPr lang="en-ID" dirty="0"/>
        </a:p>
      </dgm:t>
    </dgm:pt>
    <dgm:pt modelId="{F7554FEE-C812-4E15-B8C3-7DD8BB6FD83B}" type="parTrans" cxnId="{111AECCB-56F6-483D-BDF7-F46EF79B9BCD}">
      <dgm:prSet/>
      <dgm:spPr/>
      <dgm:t>
        <a:bodyPr/>
        <a:lstStyle/>
        <a:p>
          <a:endParaRPr lang="en-ID"/>
        </a:p>
      </dgm:t>
    </dgm:pt>
    <dgm:pt modelId="{C7F5668C-B707-48C9-A184-3820947E50CB}" type="sibTrans" cxnId="{111AECCB-56F6-483D-BDF7-F46EF79B9BCD}">
      <dgm:prSet/>
      <dgm:spPr/>
      <dgm:t>
        <a:bodyPr/>
        <a:lstStyle/>
        <a:p>
          <a:endParaRPr lang="en-ID"/>
        </a:p>
      </dgm:t>
    </dgm:pt>
    <dgm:pt modelId="{B23DA6AF-51D4-4C9D-8D2C-A98A2B061437}">
      <dgm:prSet phldrT="[Text]"/>
      <dgm:spPr/>
      <dgm:t>
        <a:bodyPr/>
        <a:lstStyle/>
        <a:p>
          <a:r>
            <a:rPr lang="en-US" dirty="0"/>
            <a:t>Dalam </a:t>
          </a:r>
          <a:r>
            <a:rPr lang="en-US" dirty="0" err="1"/>
            <a:t>sekolah</a:t>
          </a:r>
          <a:r>
            <a:rPr lang="en-US" dirty="0"/>
            <a:t> dan </a:t>
          </a:r>
          <a:r>
            <a:rPr lang="en-US" dirty="0" err="1"/>
            <a:t>tempat</a:t>
          </a:r>
          <a:r>
            <a:rPr lang="en-US" dirty="0"/>
            <a:t> </a:t>
          </a:r>
          <a:r>
            <a:rPr lang="en-US" dirty="0" err="1"/>
            <a:t>kerja</a:t>
          </a:r>
          <a:r>
            <a:rPr lang="en-US" dirty="0"/>
            <a:t> (</a:t>
          </a:r>
          <a:r>
            <a:rPr lang="en-US" dirty="0" err="1"/>
            <a:t>perbedaan</a:t>
          </a:r>
          <a:r>
            <a:rPr lang="en-US" dirty="0"/>
            <a:t> </a:t>
          </a:r>
          <a:r>
            <a:rPr lang="en-US" dirty="0" err="1"/>
            <a:t>perlakuan</a:t>
          </a:r>
          <a:r>
            <a:rPr lang="en-US" dirty="0"/>
            <a:t>, kultur </a:t>
          </a:r>
          <a:r>
            <a:rPr lang="en-US" dirty="0" err="1"/>
            <a:t>kerja</a:t>
          </a:r>
          <a:r>
            <a:rPr lang="en-US" dirty="0"/>
            <a:t> yang </a:t>
          </a:r>
          <a:r>
            <a:rPr lang="en-US" dirty="0" err="1"/>
            <a:t>cenderung</a:t>
          </a:r>
          <a:r>
            <a:rPr lang="en-US" dirty="0"/>
            <a:t> “</a:t>
          </a:r>
          <a:r>
            <a:rPr lang="en-US" dirty="0" err="1"/>
            <a:t>maskulin</a:t>
          </a:r>
          <a:r>
            <a:rPr lang="en-US" dirty="0"/>
            <a:t>”, </a:t>
          </a:r>
          <a:r>
            <a:rPr lang="en-US" dirty="0" err="1"/>
            <a:t>aturan</a:t>
          </a:r>
          <a:r>
            <a:rPr lang="en-US" dirty="0"/>
            <a:t> </a:t>
          </a:r>
          <a:r>
            <a:rPr lang="en-US" dirty="0" err="1"/>
            <a:t>kerja</a:t>
          </a:r>
          <a:r>
            <a:rPr lang="en-US" dirty="0"/>
            <a:t>, </a:t>
          </a:r>
          <a:r>
            <a:rPr lang="en-US" dirty="0" err="1"/>
            <a:t>aturan</a:t>
          </a:r>
          <a:r>
            <a:rPr lang="en-US" dirty="0"/>
            <a:t> </a:t>
          </a:r>
          <a:r>
            <a:rPr lang="en-US" dirty="0" err="1"/>
            <a:t>organisasi</a:t>
          </a:r>
          <a:r>
            <a:rPr lang="en-US" dirty="0"/>
            <a:t>)</a:t>
          </a:r>
          <a:endParaRPr lang="en-ID" dirty="0"/>
        </a:p>
      </dgm:t>
    </dgm:pt>
    <dgm:pt modelId="{084E7391-5859-452D-8718-479B001653CA}" type="parTrans" cxnId="{3FF14E61-035F-4C83-92E0-9C89C0BE7EBB}">
      <dgm:prSet/>
      <dgm:spPr/>
      <dgm:t>
        <a:bodyPr/>
        <a:lstStyle/>
        <a:p>
          <a:endParaRPr lang="en-ID"/>
        </a:p>
      </dgm:t>
    </dgm:pt>
    <dgm:pt modelId="{33DD5596-74BE-4DB0-87FF-49A41710E556}" type="sibTrans" cxnId="{3FF14E61-035F-4C83-92E0-9C89C0BE7EBB}">
      <dgm:prSet/>
      <dgm:spPr/>
      <dgm:t>
        <a:bodyPr/>
        <a:lstStyle/>
        <a:p>
          <a:endParaRPr lang="en-ID"/>
        </a:p>
      </dgm:t>
    </dgm:pt>
    <dgm:pt modelId="{3E0DD5C0-A4B0-47E2-9286-249A65644F9F}">
      <dgm:prSet phldrT="[Text]"/>
      <dgm:spPr/>
      <dgm:t>
        <a:bodyPr/>
        <a:lstStyle/>
        <a:p>
          <a:r>
            <a:rPr lang="en-US" dirty="0"/>
            <a:t>4</a:t>
          </a:r>
          <a:endParaRPr lang="en-ID" dirty="0"/>
        </a:p>
      </dgm:t>
    </dgm:pt>
    <dgm:pt modelId="{103C5C56-A4F1-4E8D-A12E-62FEF544AC96}" type="parTrans" cxnId="{0FE62784-DA62-48A9-AF6C-2F909A146610}">
      <dgm:prSet/>
      <dgm:spPr/>
      <dgm:t>
        <a:bodyPr/>
        <a:lstStyle/>
        <a:p>
          <a:endParaRPr lang="en-ID"/>
        </a:p>
      </dgm:t>
    </dgm:pt>
    <dgm:pt modelId="{189EDA83-502B-4B2B-98CA-5B51F7A7B3BA}" type="sibTrans" cxnId="{0FE62784-DA62-48A9-AF6C-2F909A146610}">
      <dgm:prSet/>
      <dgm:spPr/>
      <dgm:t>
        <a:bodyPr/>
        <a:lstStyle/>
        <a:p>
          <a:endParaRPr lang="en-ID"/>
        </a:p>
      </dgm:t>
    </dgm:pt>
    <dgm:pt modelId="{FD47CCCB-243F-4DAD-BD4C-A3A546F13F78}">
      <dgm:prSet phldrT="[Text]"/>
      <dgm:spPr/>
      <dgm:t>
        <a:bodyPr/>
        <a:lstStyle/>
        <a:p>
          <a:r>
            <a:rPr lang="en-US" dirty="0"/>
            <a:t>Dalam negara (</a:t>
          </a:r>
          <a:r>
            <a:rPr lang="en-US" dirty="0" err="1"/>
            <a:t>aturan</a:t>
          </a:r>
          <a:r>
            <a:rPr lang="en-US" dirty="0"/>
            <a:t> yang bias gender dan </a:t>
          </a:r>
          <a:r>
            <a:rPr lang="en-US" dirty="0" err="1"/>
            <a:t>diskriminatif</a:t>
          </a:r>
          <a:r>
            <a:rPr lang="en-US" dirty="0"/>
            <a:t>)</a:t>
          </a:r>
          <a:endParaRPr lang="en-ID" dirty="0"/>
        </a:p>
      </dgm:t>
    </dgm:pt>
    <dgm:pt modelId="{24BC5827-0342-4F43-81F9-85E7105DDB98}" type="parTrans" cxnId="{2D841EF5-C874-4030-8F1E-08676F86D410}">
      <dgm:prSet/>
      <dgm:spPr/>
      <dgm:t>
        <a:bodyPr/>
        <a:lstStyle/>
        <a:p>
          <a:endParaRPr lang="en-ID"/>
        </a:p>
      </dgm:t>
    </dgm:pt>
    <dgm:pt modelId="{42B58EBE-14B2-46FC-BAFA-9325B6DE4E66}" type="sibTrans" cxnId="{2D841EF5-C874-4030-8F1E-08676F86D410}">
      <dgm:prSet/>
      <dgm:spPr/>
      <dgm:t>
        <a:bodyPr/>
        <a:lstStyle/>
        <a:p>
          <a:endParaRPr lang="en-ID"/>
        </a:p>
      </dgm:t>
    </dgm:pt>
    <dgm:pt modelId="{55F5931E-19B8-44CA-BF44-67C2D5E092FF}" type="pres">
      <dgm:prSet presAssocID="{DE271830-0A82-4606-B19E-19CD53D4536E}" presName="linearFlow" presStyleCnt="0">
        <dgm:presLayoutVars>
          <dgm:dir/>
          <dgm:animLvl val="lvl"/>
          <dgm:resizeHandles val="exact"/>
        </dgm:presLayoutVars>
      </dgm:prSet>
      <dgm:spPr/>
    </dgm:pt>
    <dgm:pt modelId="{9377EB38-8786-459D-AD01-23E43A870928}" type="pres">
      <dgm:prSet presAssocID="{2DB3334E-9973-47E8-B84E-2900952760FA}" presName="composite" presStyleCnt="0"/>
      <dgm:spPr/>
    </dgm:pt>
    <dgm:pt modelId="{93139E1B-62EB-4831-99C1-025FB0BDC7A9}" type="pres">
      <dgm:prSet presAssocID="{2DB3334E-9973-47E8-B84E-2900952760FA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6F6A956B-DA6B-4214-A928-4D7117B00CE9}" type="pres">
      <dgm:prSet presAssocID="{2DB3334E-9973-47E8-B84E-2900952760FA}" presName="descendantText" presStyleLbl="alignAcc1" presStyleIdx="0" presStyleCnt="4" custLinFactNeighborX="-335" custLinFactNeighborY="2164">
        <dgm:presLayoutVars>
          <dgm:bulletEnabled val="1"/>
        </dgm:presLayoutVars>
      </dgm:prSet>
      <dgm:spPr/>
    </dgm:pt>
    <dgm:pt modelId="{A02073F5-638D-4871-9EDF-031D6CA9AF2A}" type="pres">
      <dgm:prSet presAssocID="{D193BF93-932F-4803-8BEA-6096EFCF79E6}" presName="sp" presStyleCnt="0"/>
      <dgm:spPr/>
    </dgm:pt>
    <dgm:pt modelId="{C78986BB-713B-485A-87D3-D2D00B1538F5}" type="pres">
      <dgm:prSet presAssocID="{1CAF4D53-0A54-440A-A87C-40FA7A46235F}" presName="composite" presStyleCnt="0"/>
      <dgm:spPr/>
    </dgm:pt>
    <dgm:pt modelId="{CDC28C4E-CA0E-442A-A5AD-F61E380DD3CB}" type="pres">
      <dgm:prSet presAssocID="{1CAF4D53-0A54-440A-A87C-40FA7A46235F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EFEB793D-82CA-4231-A3C9-59BD866292E3}" type="pres">
      <dgm:prSet presAssocID="{1CAF4D53-0A54-440A-A87C-40FA7A46235F}" presName="descendantText" presStyleLbl="alignAcc1" presStyleIdx="1" presStyleCnt="4">
        <dgm:presLayoutVars>
          <dgm:bulletEnabled val="1"/>
        </dgm:presLayoutVars>
      </dgm:prSet>
      <dgm:spPr/>
    </dgm:pt>
    <dgm:pt modelId="{5CC913F1-70B0-4468-AE30-EB47087C1A0A}" type="pres">
      <dgm:prSet presAssocID="{126162E7-19E7-4F52-B4D0-9EA7C4C20C93}" presName="sp" presStyleCnt="0"/>
      <dgm:spPr/>
    </dgm:pt>
    <dgm:pt modelId="{8BC1FF9E-2CDD-4DB2-BFD8-D068C96068FA}" type="pres">
      <dgm:prSet presAssocID="{7B9B88D2-33CD-4E28-9CEF-D3EC575CCCD3}" presName="composite" presStyleCnt="0"/>
      <dgm:spPr/>
    </dgm:pt>
    <dgm:pt modelId="{F23DFA70-861D-46FB-B392-AE72828B968B}" type="pres">
      <dgm:prSet presAssocID="{7B9B88D2-33CD-4E28-9CEF-D3EC575CCCD3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3ED11138-28DC-491E-BD8F-0D7B7D294A8D}" type="pres">
      <dgm:prSet presAssocID="{7B9B88D2-33CD-4E28-9CEF-D3EC575CCCD3}" presName="descendantText" presStyleLbl="alignAcc1" presStyleIdx="2" presStyleCnt="4">
        <dgm:presLayoutVars>
          <dgm:bulletEnabled val="1"/>
        </dgm:presLayoutVars>
      </dgm:prSet>
      <dgm:spPr/>
    </dgm:pt>
    <dgm:pt modelId="{4C634762-BBF4-44D9-BA6A-7314D7609040}" type="pres">
      <dgm:prSet presAssocID="{C7F5668C-B707-48C9-A184-3820947E50CB}" presName="sp" presStyleCnt="0"/>
      <dgm:spPr/>
    </dgm:pt>
    <dgm:pt modelId="{44E12C9F-B204-476B-B6C7-085DDC2E0FDC}" type="pres">
      <dgm:prSet presAssocID="{3E0DD5C0-A4B0-47E2-9286-249A65644F9F}" presName="composite" presStyleCnt="0"/>
      <dgm:spPr/>
    </dgm:pt>
    <dgm:pt modelId="{163CC215-4B39-4BF6-9F5D-DE4ED7191D95}" type="pres">
      <dgm:prSet presAssocID="{3E0DD5C0-A4B0-47E2-9286-249A65644F9F}" presName="parentText" presStyleLbl="alignNode1" presStyleIdx="3" presStyleCnt="4" custLinFactNeighborY="0">
        <dgm:presLayoutVars>
          <dgm:chMax val="1"/>
          <dgm:bulletEnabled val="1"/>
        </dgm:presLayoutVars>
      </dgm:prSet>
      <dgm:spPr/>
    </dgm:pt>
    <dgm:pt modelId="{520C080D-A921-44AB-A807-2FCB31D4DAE7}" type="pres">
      <dgm:prSet presAssocID="{3E0DD5C0-A4B0-47E2-9286-249A65644F9F}" presName="descendantText" presStyleLbl="alignAcc1" presStyleIdx="3" presStyleCnt="4" custLinFactNeighborY="0">
        <dgm:presLayoutVars>
          <dgm:bulletEnabled val="1"/>
        </dgm:presLayoutVars>
      </dgm:prSet>
      <dgm:spPr/>
    </dgm:pt>
  </dgm:ptLst>
  <dgm:cxnLst>
    <dgm:cxn modelId="{6146533E-5D02-42E3-87B5-0544D9E28193}" srcId="{2DB3334E-9973-47E8-B84E-2900952760FA}" destId="{905F622A-3CB5-433F-90C4-13CB9263C6F9}" srcOrd="0" destOrd="0" parTransId="{1482670C-FA0B-4E01-9C72-9B26477A4651}" sibTransId="{E0A6F96A-1FEC-48D8-A96F-82F7A28B88A7}"/>
    <dgm:cxn modelId="{3FF14E61-035F-4C83-92E0-9C89C0BE7EBB}" srcId="{7B9B88D2-33CD-4E28-9CEF-D3EC575CCCD3}" destId="{B23DA6AF-51D4-4C9D-8D2C-A98A2B061437}" srcOrd="0" destOrd="0" parTransId="{084E7391-5859-452D-8718-479B001653CA}" sibTransId="{33DD5596-74BE-4DB0-87FF-49A41710E556}"/>
    <dgm:cxn modelId="{96A13665-EF52-4033-B2C3-962AD214DFED}" type="presOf" srcId="{905F622A-3CB5-433F-90C4-13CB9263C6F9}" destId="{6F6A956B-DA6B-4214-A928-4D7117B00CE9}" srcOrd="0" destOrd="0" presId="urn:microsoft.com/office/officeart/2005/8/layout/chevron2"/>
    <dgm:cxn modelId="{BA708068-D1F4-42C8-B755-59E78EA4352C}" type="presOf" srcId="{FD47CCCB-243F-4DAD-BD4C-A3A546F13F78}" destId="{520C080D-A921-44AB-A807-2FCB31D4DAE7}" srcOrd="0" destOrd="0" presId="urn:microsoft.com/office/officeart/2005/8/layout/chevron2"/>
    <dgm:cxn modelId="{444D1D56-717C-449C-B789-CFF47EE13303}" type="presOf" srcId="{3E0DD5C0-A4B0-47E2-9286-249A65644F9F}" destId="{163CC215-4B39-4BF6-9F5D-DE4ED7191D95}" srcOrd="0" destOrd="0" presId="urn:microsoft.com/office/officeart/2005/8/layout/chevron2"/>
    <dgm:cxn modelId="{0FE62784-DA62-48A9-AF6C-2F909A146610}" srcId="{DE271830-0A82-4606-B19E-19CD53D4536E}" destId="{3E0DD5C0-A4B0-47E2-9286-249A65644F9F}" srcOrd="3" destOrd="0" parTransId="{103C5C56-A4F1-4E8D-A12E-62FEF544AC96}" sibTransId="{189EDA83-502B-4B2B-98CA-5B51F7A7B3BA}"/>
    <dgm:cxn modelId="{2EF12F93-1E48-46C4-B3E6-C66D0B684FE2}" type="presOf" srcId="{DE271830-0A82-4606-B19E-19CD53D4536E}" destId="{55F5931E-19B8-44CA-BF44-67C2D5E092FF}" srcOrd="0" destOrd="0" presId="urn:microsoft.com/office/officeart/2005/8/layout/chevron2"/>
    <dgm:cxn modelId="{59AB2F99-351C-41CA-A18C-B80F854F382F}" type="presOf" srcId="{9B09601F-C679-4420-9B41-54C82ABD51CD}" destId="{EFEB793D-82CA-4231-A3C9-59BD866292E3}" srcOrd="0" destOrd="0" presId="urn:microsoft.com/office/officeart/2005/8/layout/chevron2"/>
    <dgm:cxn modelId="{01EA0B9C-1BB1-45B5-AB66-15CA41ED9473}" srcId="{1CAF4D53-0A54-440A-A87C-40FA7A46235F}" destId="{9B09601F-C679-4420-9B41-54C82ABD51CD}" srcOrd="0" destOrd="0" parTransId="{21E88701-AF16-4277-9C9E-65CD14AF305E}" sibTransId="{833C491C-FD35-4045-A438-307047AE841A}"/>
    <dgm:cxn modelId="{364D5BA3-A2A8-4B5B-8F53-615EA20ABC7D}" type="presOf" srcId="{1CAF4D53-0A54-440A-A87C-40FA7A46235F}" destId="{CDC28C4E-CA0E-442A-A5AD-F61E380DD3CB}" srcOrd="0" destOrd="0" presId="urn:microsoft.com/office/officeart/2005/8/layout/chevron2"/>
    <dgm:cxn modelId="{D1AFA3AB-898C-4511-BC8C-D7EE2D855B3C}" srcId="{DE271830-0A82-4606-B19E-19CD53D4536E}" destId="{2DB3334E-9973-47E8-B84E-2900952760FA}" srcOrd="0" destOrd="0" parTransId="{D2E54112-FAA7-405B-B5D5-5BF781D63BD3}" sibTransId="{D193BF93-932F-4803-8BEA-6096EFCF79E6}"/>
    <dgm:cxn modelId="{2AB68FB0-A05B-42D7-81FC-4CEFFCB690C7}" type="presOf" srcId="{7B9B88D2-33CD-4E28-9CEF-D3EC575CCCD3}" destId="{F23DFA70-861D-46FB-B392-AE72828B968B}" srcOrd="0" destOrd="0" presId="urn:microsoft.com/office/officeart/2005/8/layout/chevron2"/>
    <dgm:cxn modelId="{111AECCB-56F6-483D-BDF7-F46EF79B9BCD}" srcId="{DE271830-0A82-4606-B19E-19CD53D4536E}" destId="{7B9B88D2-33CD-4E28-9CEF-D3EC575CCCD3}" srcOrd="2" destOrd="0" parTransId="{F7554FEE-C812-4E15-B8C3-7DD8BB6FD83B}" sibTransId="{C7F5668C-B707-48C9-A184-3820947E50CB}"/>
    <dgm:cxn modelId="{697F1CCF-0E1E-4B08-A12A-4270B3916FFD}" type="presOf" srcId="{B23DA6AF-51D4-4C9D-8D2C-A98A2B061437}" destId="{3ED11138-28DC-491E-BD8F-0D7B7D294A8D}" srcOrd="0" destOrd="0" presId="urn:microsoft.com/office/officeart/2005/8/layout/chevron2"/>
    <dgm:cxn modelId="{617400DA-B693-4613-8DC1-D75AC064DA8D}" srcId="{DE271830-0A82-4606-B19E-19CD53D4536E}" destId="{1CAF4D53-0A54-440A-A87C-40FA7A46235F}" srcOrd="1" destOrd="0" parTransId="{3849267F-F44D-4573-B632-C95D3322EF3B}" sibTransId="{126162E7-19E7-4F52-B4D0-9EA7C4C20C93}"/>
    <dgm:cxn modelId="{2D841EF5-C874-4030-8F1E-08676F86D410}" srcId="{3E0DD5C0-A4B0-47E2-9286-249A65644F9F}" destId="{FD47CCCB-243F-4DAD-BD4C-A3A546F13F78}" srcOrd="0" destOrd="0" parTransId="{24BC5827-0342-4F43-81F9-85E7105DDB98}" sibTransId="{42B58EBE-14B2-46FC-BAFA-9325B6DE4E66}"/>
    <dgm:cxn modelId="{942038F8-3376-4054-90F2-8855CDF84D5E}" type="presOf" srcId="{2DB3334E-9973-47E8-B84E-2900952760FA}" destId="{93139E1B-62EB-4831-99C1-025FB0BDC7A9}" srcOrd="0" destOrd="0" presId="urn:microsoft.com/office/officeart/2005/8/layout/chevron2"/>
    <dgm:cxn modelId="{7747C016-75A1-4C2C-9404-4FFC0B90384A}" type="presParOf" srcId="{55F5931E-19B8-44CA-BF44-67C2D5E092FF}" destId="{9377EB38-8786-459D-AD01-23E43A870928}" srcOrd="0" destOrd="0" presId="urn:microsoft.com/office/officeart/2005/8/layout/chevron2"/>
    <dgm:cxn modelId="{F32C62B3-063A-4B90-AFBC-3767ADD3C9EA}" type="presParOf" srcId="{9377EB38-8786-459D-AD01-23E43A870928}" destId="{93139E1B-62EB-4831-99C1-025FB0BDC7A9}" srcOrd="0" destOrd="0" presId="urn:microsoft.com/office/officeart/2005/8/layout/chevron2"/>
    <dgm:cxn modelId="{A06F1C13-0CA6-44AE-8FD2-0495F2781229}" type="presParOf" srcId="{9377EB38-8786-459D-AD01-23E43A870928}" destId="{6F6A956B-DA6B-4214-A928-4D7117B00CE9}" srcOrd="1" destOrd="0" presId="urn:microsoft.com/office/officeart/2005/8/layout/chevron2"/>
    <dgm:cxn modelId="{A29C22AB-0B34-4185-B138-6BDF8790CD18}" type="presParOf" srcId="{55F5931E-19B8-44CA-BF44-67C2D5E092FF}" destId="{A02073F5-638D-4871-9EDF-031D6CA9AF2A}" srcOrd="1" destOrd="0" presId="urn:microsoft.com/office/officeart/2005/8/layout/chevron2"/>
    <dgm:cxn modelId="{0F94ED32-B256-4EEB-8FD3-0A350557CD47}" type="presParOf" srcId="{55F5931E-19B8-44CA-BF44-67C2D5E092FF}" destId="{C78986BB-713B-485A-87D3-D2D00B1538F5}" srcOrd="2" destOrd="0" presId="urn:microsoft.com/office/officeart/2005/8/layout/chevron2"/>
    <dgm:cxn modelId="{A1DEBA1A-2DAB-4F83-96FD-1197DBBE6A78}" type="presParOf" srcId="{C78986BB-713B-485A-87D3-D2D00B1538F5}" destId="{CDC28C4E-CA0E-442A-A5AD-F61E380DD3CB}" srcOrd="0" destOrd="0" presId="urn:microsoft.com/office/officeart/2005/8/layout/chevron2"/>
    <dgm:cxn modelId="{3AD94867-CD19-4F44-9F2C-BF8E35CA5E66}" type="presParOf" srcId="{C78986BB-713B-485A-87D3-D2D00B1538F5}" destId="{EFEB793D-82CA-4231-A3C9-59BD866292E3}" srcOrd="1" destOrd="0" presId="urn:microsoft.com/office/officeart/2005/8/layout/chevron2"/>
    <dgm:cxn modelId="{F936368A-7215-447B-B8EC-88ED0A8C88DC}" type="presParOf" srcId="{55F5931E-19B8-44CA-BF44-67C2D5E092FF}" destId="{5CC913F1-70B0-4468-AE30-EB47087C1A0A}" srcOrd="3" destOrd="0" presId="urn:microsoft.com/office/officeart/2005/8/layout/chevron2"/>
    <dgm:cxn modelId="{1C1C455B-F611-4F61-BD1A-E40ADE504F2E}" type="presParOf" srcId="{55F5931E-19B8-44CA-BF44-67C2D5E092FF}" destId="{8BC1FF9E-2CDD-4DB2-BFD8-D068C96068FA}" srcOrd="4" destOrd="0" presId="urn:microsoft.com/office/officeart/2005/8/layout/chevron2"/>
    <dgm:cxn modelId="{208E5F6B-3586-47D8-9945-F3AC576FE62C}" type="presParOf" srcId="{8BC1FF9E-2CDD-4DB2-BFD8-D068C96068FA}" destId="{F23DFA70-861D-46FB-B392-AE72828B968B}" srcOrd="0" destOrd="0" presId="urn:microsoft.com/office/officeart/2005/8/layout/chevron2"/>
    <dgm:cxn modelId="{AA0FA1D6-0C20-45CB-A9D9-8A0B91412B33}" type="presParOf" srcId="{8BC1FF9E-2CDD-4DB2-BFD8-D068C96068FA}" destId="{3ED11138-28DC-491E-BD8F-0D7B7D294A8D}" srcOrd="1" destOrd="0" presId="urn:microsoft.com/office/officeart/2005/8/layout/chevron2"/>
    <dgm:cxn modelId="{31E7376E-2D6A-46FF-A7F1-4592C8818583}" type="presParOf" srcId="{55F5931E-19B8-44CA-BF44-67C2D5E092FF}" destId="{4C634762-BBF4-44D9-BA6A-7314D7609040}" srcOrd="5" destOrd="0" presId="urn:microsoft.com/office/officeart/2005/8/layout/chevron2"/>
    <dgm:cxn modelId="{501DF280-87FF-4C3C-80B2-8DEC7ABE9D69}" type="presParOf" srcId="{55F5931E-19B8-44CA-BF44-67C2D5E092FF}" destId="{44E12C9F-B204-476B-B6C7-085DDC2E0FDC}" srcOrd="6" destOrd="0" presId="urn:microsoft.com/office/officeart/2005/8/layout/chevron2"/>
    <dgm:cxn modelId="{FA4D499B-F5AB-4889-B89C-1C1AAA8E7665}" type="presParOf" srcId="{44E12C9F-B204-476B-B6C7-085DDC2E0FDC}" destId="{163CC215-4B39-4BF6-9F5D-DE4ED7191D95}" srcOrd="0" destOrd="0" presId="urn:microsoft.com/office/officeart/2005/8/layout/chevron2"/>
    <dgm:cxn modelId="{1BE0E012-A626-4BB3-95AE-BBCFECE1E091}" type="presParOf" srcId="{44E12C9F-B204-476B-B6C7-085DDC2E0FDC}" destId="{520C080D-A921-44AB-A807-2FCB31D4DAE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16B42E-50B9-4D2F-AE16-B185A6ED9B1F}">
      <dsp:nvSpPr>
        <dsp:cNvPr id="0" name=""/>
        <dsp:cNvSpPr/>
      </dsp:nvSpPr>
      <dsp:spPr>
        <a:xfrm>
          <a:off x="4077790" y="2190283"/>
          <a:ext cx="2360018" cy="226266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 err="1">
              <a:solidFill>
                <a:schemeClr val="tx1"/>
              </a:solidFill>
            </a:rPr>
            <a:t>Ketidakadilan</a:t>
          </a:r>
          <a:endParaRPr lang="en-US" sz="2200" b="1" kern="1200" dirty="0">
            <a:solidFill>
              <a:schemeClr val="tx1"/>
            </a:solidFill>
          </a:endParaRP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>
              <a:solidFill>
                <a:schemeClr val="tx1"/>
              </a:solidFill>
            </a:rPr>
            <a:t>Gender</a:t>
          </a:r>
          <a:endParaRPr lang="en-ID" sz="2200" b="1" kern="1200" dirty="0">
            <a:solidFill>
              <a:schemeClr val="tx1"/>
            </a:solidFill>
          </a:endParaRPr>
        </a:p>
      </dsp:txBody>
      <dsp:txXfrm>
        <a:off x="4423407" y="2521643"/>
        <a:ext cx="1668784" cy="1599949"/>
      </dsp:txXfrm>
    </dsp:sp>
    <dsp:sp modelId="{D8A1FEE7-50F9-4354-A23C-2D8A83197C61}">
      <dsp:nvSpPr>
        <dsp:cNvPr id="0" name=""/>
        <dsp:cNvSpPr/>
      </dsp:nvSpPr>
      <dsp:spPr>
        <a:xfrm rot="10775527">
          <a:off x="2505716" y="3071991"/>
          <a:ext cx="1485660" cy="527860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B75553-F533-47D5-AC58-3FBF68C87D87}">
      <dsp:nvSpPr>
        <dsp:cNvPr id="0" name=""/>
        <dsp:cNvSpPr/>
      </dsp:nvSpPr>
      <dsp:spPr>
        <a:xfrm>
          <a:off x="1625967" y="2637396"/>
          <a:ext cx="1759535" cy="14076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 err="1"/>
            <a:t>Subordinasi</a:t>
          </a:r>
          <a:endParaRPr lang="en-ID" sz="2300" b="1" kern="1200" dirty="0"/>
        </a:p>
      </dsp:txBody>
      <dsp:txXfrm>
        <a:off x="1667195" y="2678624"/>
        <a:ext cx="1677079" cy="1325172"/>
      </dsp:txXfrm>
    </dsp:sp>
    <dsp:sp modelId="{62A889D9-C3F9-46C1-B49A-B3EECE6DC1DB}">
      <dsp:nvSpPr>
        <dsp:cNvPr id="0" name=""/>
        <dsp:cNvSpPr/>
      </dsp:nvSpPr>
      <dsp:spPr>
        <a:xfrm rot="13500000">
          <a:off x="3118363" y="1657485"/>
          <a:ext cx="1478467" cy="527860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-323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7F9496-EF0C-415B-B7F5-5C854637778D}">
      <dsp:nvSpPr>
        <dsp:cNvPr id="0" name=""/>
        <dsp:cNvSpPr/>
      </dsp:nvSpPr>
      <dsp:spPr>
        <a:xfrm>
          <a:off x="2455112" y="694884"/>
          <a:ext cx="1759535" cy="14076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-323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/>
            <a:t>Beban </a:t>
          </a:r>
          <a:r>
            <a:rPr lang="en-US" sz="2300" b="1" kern="1200" dirty="0" err="1"/>
            <a:t>ganda</a:t>
          </a:r>
          <a:endParaRPr lang="en-ID" sz="2300" b="1" kern="1200" dirty="0"/>
        </a:p>
      </dsp:txBody>
      <dsp:txXfrm>
        <a:off x="2496340" y="736112"/>
        <a:ext cx="1677079" cy="1325172"/>
      </dsp:txXfrm>
    </dsp:sp>
    <dsp:sp modelId="{7D39DB85-D968-4403-B28D-256770CB929E}">
      <dsp:nvSpPr>
        <dsp:cNvPr id="0" name=""/>
        <dsp:cNvSpPr/>
      </dsp:nvSpPr>
      <dsp:spPr>
        <a:xfrm rot="16200000">
          <a:off x="4507429" y="1088638"/>
          <a:ext cx="1500740" cy="527860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-647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A24D85-DC30-443D-BCD2-7A1C7F8FBC09}">
      <dsp:nvSpPr>
        <dsp:cNvPr id="0" name=""/>
        <dsp:cNvSpPr/>
      </dsp:nvSpPr>
      <dsp:spPr>
        <a:xfrm>
          <a:off x="4378032" y="-101615"/>
          <a:ext cx="1759535" cy="14076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-647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 err="1"/>
            <a:t>Stereotip</a:t>
          </a:r>
          <a:r>
            <a:rPr lang="en-US" sz="2300" b="1" kern="1200" dirty="0"/>
            <a:t> </a:t>
          </a:r>
          <a:endParaRPr lang="en-ID" sz="2300" b="1" kern="1200" dirty="0"/>
        </a:p>
      </dsp:txBody>
      <dsp:txXfrm>
        <a:off x="4419260" y="-60387"/>
        <a:ext cx="1677079" cy="1325172"/>
      </dsp:txXfrm>
    </dsp:sp>
    <dsp:sp modelId="{825B1E47-1A24-43EB-85E9-67765F3D14E3}">
      <dsp:nvSpPr>
        <dsp:cNvPr id="0" name=""/>
        <dsp:cNvSpPr/>
      </dsp:nvSpPr>
      <dsp:spPr>
        <a:xfrm rot="18900000">
          <a:off x="5918768" y="1657485"/>
          <a:ext cx="1478467" cy="527860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-970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1C87CE-B38C-44BF-8BC6-6BB1D79C8809}">
      <dsp:nvSpPr>
        <dsp:cNvPr id="0" name=""/>
        <dsp:cNvSpPr/>
      </dsp:nvSpPr>
      <dsp:spPr>
        <a:xfrm>
          <a:off x="6300952" y="694884"/>
          <a:ext cx="1759535" cy="14076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-97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 err="1"/>
            <a:t>Marjinalisasi</a:t>
          </a:r>
          <a:endParaRPr lang="en-ID" sz="2300" b="1" kern="1200" dirty="0"/>
        </a:p>
      </dsp:txBody>
      <dsp:txXfrm>
        <a:off x="6342180" y="736112"/>
        <a:ext cx="1677079" cy="1325172"/>
      </dsp:txXfrm>
    </dsp:sp>
    <dsp:sp modelId="{99710E73-2812-4513-B54C-01F0726991D7}">
      <dsp:nvSpPr>
        <dsp:cNvPr id="0" name=""/>
        <dsp:cNvSpPr/>
      </dsp:nvSpPr>
      <dsp:spPr>
        <a:xfrm>
          <a:off x="6522476" y="3057688"/>
          <a:ext cx="1454742" cy="527860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-1294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6D4B8D-B043-4AEE-A38C-A390C1FE9F94}">
      <dsp:nvSpPr>
        <dsp:cNvPr id="0" name=""/>
        <dsp:cNvSpPr/>
      </dsp:nvSpPr>
      <dsp:spPr>
        <a:xfrm>
          <a:off x="7097452" y="2617804"/>
          <a:ext cx="1759535" cy="140762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-1294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 err="1"/>
            <a:t>Kekerasan</a:t>
          </a:r>
          <a:r>
            <a:rPr lang="en-US" sz="2300" b="1" kern="1200" dirty="0"/>
            <a:t> </a:t>
          </a:r>
          <a:endParaRPr lang="en-ID" sz="2300" b="1" kern="1200" dirty="0"/>
        </a:p>
      </dsp:txBody>
      <dsp:txXfrm>
        <a:off x="7138680" y="2659032"/>
        <a:ext cx="1677079" cy="13251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F0DCDD-566D-4413-8EE6-0E87CE80AD3E}">
      <dsp:nvSpPr>
        <dsp:cNvPr id="0" name=""/>
        <dsp:cNvSpPr/>
      </dsp:nvSpPr>
      <dsp:spPr>
        <a:xfrm>
          <a:off x="0" y="3581"/>
          <a:ext cx="6666833" cy="1809735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alpha val="9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l" defTabSz="16446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2800" kern="1200" dirty="0" err="1">
              <a:solidFill>
                <a:schemeClr val="accent6"/>
              </a:solidFill>
            </a:rPr>
            <a:t>Selain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peran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reproduksi</a:t>
          </a:r>
          <a:r>
            <a:rPr lang="en-US" sz="2800" kern="1200" dirty="0">
              <a:solidFill>
                <a:schemeClr val="accent6"/>
              </a:solidFill>
            </a:rPr>
            <a:t> dan </a:t>
          </a:r>
          <a:r>
            <a:rPr lang="en-US" sz="2800" kern="1200" dirty="0" err="1">
              <a:solidFill>
                <a:schemeClr val="accent6"/>
              </a:solidFill>
            </a:rPr>
            <a:t>tugas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domestik</a:t>
          </a:r>
          <a:r>
            <a:rPr lang="en-US" sz="2800" kern="1200" dirty="0">
              <a:solidFill>
                <a:schemeClr val="accent6"/>
              </a:solidFill>
            </a:rPr>
            <a:t>, </a:t>
          </a:r>
          <a:r>
            <a:rPr lang="en-US" sz="2800" kern="1200" dirty="0" err="1">
              <a:solidFill>
                <a:schemeClr val="accent6"/>
              </a:solidFill>
            </a:rPr>
            <a:t>seringkali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perempuan</a:t>
          </a:r>
          <a:r>
            <a:rPr lang="en-US" sz="2800" kern="1200" dirty="0">
              <a:solidFill>
                <a:schemeClr val="accent6"/>
              </a:solidFill>
            </a:rPr>
            <a:t> juga </a:t>
          </a:r>
          <a:r>
            <a:rPr lang="en-US" sz="2800" kern="1200" dirty="0" err="1">
              <a:solidFill>
                <a:schemeClr val="accent6"/>
              </a:solidFill>
            </a:rPr>
            <a:t>dibebani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dengan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peran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produksi</a:t>
          </a:r>
          <a:r>
            <a:rPr lang="en-US" sz="2800" kern="1200" dirty="0">
              <a:solidFill>
                <a:schemeClr val="accent6"/>
              </a:solidFill>
            </a:rPr>
            <a:t> dan </a:t>
          </a:r>
          <a:r>
            <a:rPr lang="en-US" sz="2800" kern="1200" dirty="0" err="1">
              <a:solidFill>
                <a:schemeClr val="accent6"/>
              </a:solidFill>
            </a:rPr>
            <a:t>tugas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publik</a:t>
          </a:r>
          <a:endParaRPr lang="en-ID" sz="2800" kern="1200" dirty="0">
            <a:solidFill>
              <a:schemeClr val="accent6"/>
            </a:solidFill>
          </a:endParaRPr>
        </a:p>
      </dsp:txBody>
      <dsp:txXfrm>
        <a:off x="88344" y="91925"/>
        <a:ext cx="6490145" cy="1633047"/>
      </dsp:txXfrm>
    </dsp:sp>
    <dsp:sp modelId="{37DCB882-8D8D-4330-8248-F78B00A75BC2}">
      <dsp:nvSpPr>
        <dsp:cNvPr id="0" name=""/>
        <dsp:cNvSpPr/>
      </dsp:nvSpPr>
      <dsp:spPr>
        <a:xfrm>
          <a:off x="0" y="1822092"/>
          <a:ext cx="6666833" cy="1809735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20000"/>
                <a:satMod val="103000"/>
                <a:lumMod val="102000"/>
                <a:tint val="94000"/>
              </a:schemeClr>
            </a:gs>
            <a:gs pos="50000">
              <a:schemeClr val="accent2">
                <a:alpha val="90000"/>
                <a:hueOff val="0"/>
                <a:satOff val="0"/>
                <a:lumOff val="0"/>
                <a:alphaOff val="-20000"/>
                <a:satMod val="110000"/>
                <a:lumMod val="100000"/>
                <a:shade val="10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2000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l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2800" kern="1200" dirty="0" err="1">
              <a:solidFill>
                <a:schemeClr val="accent6"/>
              </a:solidFill>
            </a:rPr>
            <a:t>Namun</a:t>
          </a:r>
          <a:r>
            <a:rPr lang="en-US" sz="2800" kern="1200" dirty="0">
              <a:solidFill>
                <a:schemeClr val="accent6"/>
              </a:solidFill>
            </a:rPr>
            <a:t>, </a:t>
          </a:r>
          <a:r>
            <a:rPr lang="en-US" sz="2800" kern="1200" dirty="0" err="1">
              <a:solidFill>
                <a:schemeClr val="accent6"/>
              </a:solidFill>
            </a:rPr>
            <a:t>walaupun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bekerja</a:t>
          </a:r>
          <a:r>
            <a:rPr lang="en-US" sz="2800" kern="1200" dirty="0">
              <a:solidFill>
                <a:schemeClr val="accent6"/>
              </a:solidFill>
            </a:rPr>
            <a:t> di </a:t>
          </a:r>
          <a:r>
            <a:rPr lang="en-US" sz="2800" kern="1200" dirty="0" err="1">
              <a:solidFill>
                <a:schemeClr val="accent6"/>
              </a:solidFill>
            </a:rPr>
            <a:t>luar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rumah</a:t>
          </a:r>
          <a:r>
            <a:rPr lang="en-US" sz="2800" kern="1200" dirty="0">
              <a:solidFill>
                <a:schemeClr val="accent6"/>
              </a:solidFill>
            </a:rPr>
            <a:t>, </a:t>
          </a:r>
          <a:r>
            <a:rPr lang="en-US" sz="2800" kern="1200" dirty="0" err="1">
              <a:solidFill>
                <a:schemeClr val="accent6"/>
              </a:solidFill>
            </a:rPr>
            <a:t>perempuan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tetap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dituntut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melakukan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pekerjaan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rumah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tangga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karena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dianggap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mengurus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rumah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tangga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adalah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kodratnya</a:t>
          </a:r>
          <a:endParaRPr lang="en-ID" sz="3600" kern="1200" dirty="0">
            <a:solidFill>
              <a:schemeClr val="accent6"/>
            </a:solidFill>
          </a:endParaRPr>
        </a:p>
      </dsp:txBody>
      <dsp:txXfrm>
        <a:off x="88344" y="1910436"/>
        <a:ext cx="6490145" cy="1633047"/>
      </dsp:txXfrm>
    </dsp:sp>
    <dsp:sp modelId="{A287D9D2-A436-44A7-B475-4C5E26405EA7}">
      <dsp:nvSpPr>
        <dsp:cNvPr id="0" name=""/>
        <dsp:cNvSpPr/>
      </dsp:nvSpPr>
      <dsp:spPr>
        <a:xfrm>
          <a:off x="0" y="3639646"/>
          <a:ext cx="6666833" cy="1809735"/>
        </a:xfrm>
        <a:prstGeom prst="roundRect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satMod val="103000"/>
                <a:lumMod val="102000"/>
                <a:tint val="94000"/>
              </a:schemeClr>
            </a:gs>
            <a:gs pos="50000">
              <a:schemeClr val="accent2">
                <a:alpha val="90000"/>
                <a:hueOff val="0"/>
                <a:satOff val="0"/>
                <a:lumOff val="0"/>
                <a:alphaOff val="-40000"/>
                <a:satMod val="110000"/>
                <a:lumMod val="100000"/>
                <a:shade val="100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l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en-US" sz="2800" kern="1200" dirty="0">
            <a:solidFill>
              <a:schemeClr val="accent6"/>
            </a:solidFill>
          </a:endParaRPr>
        </a:p>
        <a:p>
          <a:pPr marL="0" marR="0" lvl="0" indent="0" algn="l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2800" kern="1200" dirty="0" err="1">
              <a:solidFill>
                <a:schemeClr val="accent6"/>
              </a:solidFill>
            </a:rPr>
            <a:t>Akibatnya</a:t>
          </a:r>
          <a:r>
            <a:rPr lang="en-US" sz="2800" kern="1200" dirty="0">
              <a:solidFill>
                <a:schemeClr val="accent6"/>
              </a:solidFill>
            </a:rPr>
            <a:t>, jam </a:t>
          </a:r>
          <a:r>
            <a:rPr lang="en-US" sz="2800" kern="1200" dirty="0" err="1">
              <a:solidFill>
                <a:schemeClr val="accent6"/>
              </a:solidFill>
            </a:rPr>
            <a:t>kerja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perempuan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lebih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panjang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dari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laki-laki</a:t>
          </a:r>
          <a:r>
            <a:rPr lang="en-US" sz="2800" kern="1200" dirty="0">
              <a:solidFill>
                <a:schemeClr val="accent6"/>
              </a:solidFill>
            </a:rPr>
            <a:t> dan </a:t>
          </a:r>
          <a:r>
            <a:rPr lang="en-US" sz="2800" kern="1200" dirty="0" err="1">
              <a:solidFill>
                <a:schemeClr val="accent6"/>
              </a:solidFill>
            </a:rPr>
            <a:t>menyebabkan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perempuan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memiliki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peran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ganda</a:t>
          </a:r>
          <a:r>
            <a:rPr lang="en-US" sz="2800" kern="1200" dirty="0">
              <a:solidFill>
                <a:schemeClr val="accent6"/>
              </a:solidFill>
            </a:rPr>
            <a:t>, </a:t>
          </a:r>
          <a:r>
            <a:rPr lang="en-US" sz="2800" kern="1200" dirty="0" err="1">
              <a:solidFill>
                <a:schemeClr val="accent6"/>
              </a:solidFill>
            </a:rPr>
            <a:t>bahkan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seringkali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banyak</a:t>
          </a:r>
          <a:r>
            <a:rPr lang="en-US" sz="2800" kern="1200" dirty="0">
              <a:solidFill>
                <a:schemeClr val="accent6"/>
              </a:solidFill>
            </a:rPr>
            <a:t> </a:t>
          </a:r>
          <a:r>
            <a:rPr lang="en-US" sz="2800" kern="1200" dirty="0" err="1">
              <a:solidFill>
                <a:schemeClr val="accent6"/>
              </a:solidFill>
            </a:rPr>
            <a:t>peran</a:t>
          </a:r>
          <a:r>
            <a:rPr lang="en-US" sz="2800" kern="1200" dirty="0">
              <a:solidFill>
                <a:schemeClr val="accent6"/>
              </a:solidFill>
            </a:rPr>
            <a:t> (multi </a:t>
          </a:r>
          <a:r>
            <a:rPr lang="en-US" sz="2800" kern="1200" dirty="0" err="1">
              <a:solidFill>
                <a:schemeClr val="accent6"/>
              </a:solidFill>
            </a:rPr>
            <a:t>peran</a:t>
          </a:r>
          <a:r>
            <a:rPr lang="en-US" sz="2800" kern="1200" dirty="0">
              <a:solidFill>
                <a:schemeClr val="accent6"/>
              </a:solidFill>
            </a:rPr>
            <a:t>)  </a:t>
          </a:r>
        </a:p>
        <a:p>
          <a:pPr marL="0"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3600" kern="1200" dirty="0">
            <a:solidFill>
              <a:schemeClr val="accent6"/>
            </a:solidFill>
          </a:endParaRPr>
        </a:p>
      </dsp:txBody>
      <dsp:txXfrm>
        <a:off x="88344" y="3727990"/>
        <a:ext cx="6490145" cy="163304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5251B3-F8DB-42A4-B08F-3F9B2C49735A}">
      <dsp:nvSpPr>
        <dsp:cNvPr id="0" name=""/>
        <dsp:cNvSpPr/>
      </dsp:nvSpPr>
      <dsp:spPr>
        <a:xfrm>
          <a:off x="0" y="1348436"/>
          <a:ext cx="3096509" cy="196628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10815D-543B-485A-A51E-3766C0DA50F0}">
      <dsp:nvSpPr>
        <dsp:cNvPr id="0" name=""/>
        <dsp:cNvSpPr/>
      </dsp:nvSpPr>
      <dsp:spPr>
        <a:xfrm>
          <a:off x="344056" y="1675290"/>
          <a:ext cx="3096509" cy="19662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dirty="0"/>
            <a:t>Perempuan yang </a:t>
          </a:r>
          <a:r>
            <a:rPr lang="en-US" sz="2400" b="0" kern="1200" dirty="0" err="1"/>
            <a:t>bekerja</a:t>
          </a:r>
          <a:r>
            <a:rPr lang="en-US" sz="2400" b="0" kern="1200" dirty="0"/>
            <a:t> </a:t>
          </a:r>
          <a:r>
            <a:rPr lang="en-US" sz="2400" b="0" kern="1200" dirty="0" err="1"/>
            <a:t>hingga</a:t>
          </a:r>
          <a:r>
            <a:rPr lang="en-US" sz="2400" b="0" kern="1200" dirty="0"/>
            <a:t> </a:t>
          </a:r>
          <a:r>
            <a:rPr lang="en-US" sz="2400" b="0" kern="1200" dirty="0" err="1"/>
            <a:t>pulang</a:t>
          </a:r>
          <a:r>
            <a:rPr lang="en-US" sz="2400" b="0" kern="1200" dirty="0"/>
            <a:t> </a:t>
          </a:r>
          <a:r>
            <a:rPr lang="en-US" sz="2400" b="0" kern="1200" dirty="0" err="1"/>
            <a:t>malam</a:t>
          </a:r>
          <a:r>
            <a:rPr lang="en-US" sz="2400" b="0" kern="1200" dirty="0"/>
            <a:t> </a:t>
          </a:r>
          <a:r>
            <a:rPr lang="en-US" sz="2400" b="0" kern="1200" dirty="0" err="1"/>
            <a:t>dianggap</a:t>
          </a:r>
          <a:r>
            <a:rPr lang="en-US" sz="2400" b="0" kern="1200" dirty="0"/>
            <a:t> </a:t>
          </a:r>
          <a:r>
            <a:rPr lang="en-US" sz="2400" b="0" kern="1200" dirty="0" err="1"/>
            <a:t>tidak</a:t>
          </a:r>
          <a:r>
            <a:rPr lang="en-US" sz="2400" b="0" kern="1200" dirty="0"/>
            <a:t> </a:t>
          </a:r>
          <a:r>
            <a:rPr lang="en-US" sz="2400" b="0" kern="1200" dirty="0" err="1"/>
            <a:t>baik</a:t>
          </a:r>
          <a:endParaRPr lang="en-US" sz="2400" b="0" kern="1200" dirty="0"/>
        </a:p>
      </dsp:txBody>
      <dsp:txXfrm>
        <a:off x="401646" y="1732880"/>
        <a:ext cx="2981329" cy="1851103"/>
      </dsp:txXfrm>
    </dsp:sp>
    <dsp:sp modelId="{6119A086-8DDF-4082-830F-F72B6E1D162C}">
      <dsp:nvSpPr>
        <dsp:cNvPr id="0" name=""/>
        <dsp:cNvSpPr/>
      </dsp:nvSpPr>
      <dsp:spPr>
        <a:xfrm>
          <a:off x="3784622" y="1348436"/>
          <a:ext cx="3096509" cy="196628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A0714C-C62F-4C47-8EEF-75C20176B843}">
      <dsp:nvSpPr>
        <dsp:cNvPr id="0" name=""/>
        <dsp:cNvSpPr/>
      </dsp:nvSpPr>
      <dsp:spPr>
        <a:xfrm>
          <a:off x="4128679" y="1675290"/>
          <a:ext cx="3096509" cy="19662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dirty="0" err="1"/>
            <a:t>Pekerjaan</a:t>
          </a:r>
          <a:r>
            <a:rPr lang="en-US" sz="2400" b="0" kern="1200" dirty="0"/>
            <a:t> </a:t>
          </a:r>
          <a:r>
            <a:rPr lang="en-US" sz="2400" b="0" kern="1200" dirty="0" err="1"/>
            <a:t>pramuniaga</a:t>
          </a:r>
          <a:r>
            <a:rPr lang="en-US" sz="2400" b="0" kern="1200" dirty="0"/>
            <a:t> </a:t>
          </a:r>
          <a:r>
            <a:rPr lang="en-US" sz="2400" b="0" kern="1200" dirty="0" err="1"/>
            <a:t>hanya</a:t>
          </a:r>
          <a:r>
            <a:rPr lang="en-US" sz="2400" b="0" kern="1200" dirty="0"/>
            <a:t> </a:t>
          </a:r>
          <a:r>
            <a:rPr lang="en-US" sz="2400" b="0" kern="1200" dirty="0" err="1"/>
            <a:t>cocok</a:t>
          </a:r>
          <a:r>
            <a:rPr lang="en-US" sz="2400" b="0" kern="1200" dirty="0"/>
            <a:t> </a:t>
          </a:r>
          <a:r>
            <a:rPr lang="en-US" sz="2400" b="0" kern="1200" dirty="0" err="1"/>
            <a:t>untuk</a:t>
          </a:r>
          <a:r>
            <a:rPr lang="en-US" sz="2400" b="0" kern="1200" dirty="0"/>
            <a:t> </a:t>
          </a:r>
          <a:r>
            <a:rPr lang="en-US" sz="2400" b="0" kern="1200" dirty="0" err="1"/>
            <a:t>perempuan</a:t>
          </a:r>
          <a:r>
            <a:rPr lang="en-US" sz="2400" b="0" kern="1200" dirty="0"/>
            <a:t> yang </a:t>
          </a:r>
          <a:r>
            <a:rPr lang="en-US" sz="2400" b="0" kern="1200" dirty="0" err="1"/>
            <a:t>memiliki</a:t>
          </a:r>
          <a:r>
            <a:rPr lang="en-US" sz="2400" b="0" kern="1200" dirty="0"/>
            <a:t> </a:t>
          </a:r>
          <a:r>
            <a:rPr lang="en-US" sz="2400" b="0" kern="1200" dirty="0" err="1"/>
            <a:t>fisik</a:t>
          </a:r>
          <a:r>
            <a:rPr lang="en-US" sz="2400" b="0" kern="1200" dirty="0"/>
            <a:t> </a:t>
          </a:r>
          <a:r>
            <a:rPr lang="en-US" sz="2400" b="0" kern="1200" dirty="0" err="1"/>
            <a:t>menarik</a:t>
          </a:r>
          <a:endParaRPr lang="en-US" sz="2400" b="0" kern="1200" dirty="0"/>
        </a:p>
      </dsp:txBody>
      <dsp:txXfrm>
        <a:off x="4186269" y="1732880"/>
        <a:ext cx="2981329" cy="1851103"/>
      </dsp:txXfrm>
    </dsp:sp>
    <dsp:sp modelId="{F43AEFA3-B5E3-43F9-B3D0-0FD33A34BBA9}">
      <dsp:nvSpPr>
        <dsp:cNvPr id="0" name=""/>
        <dsp:cNvSpPr/>
      </dsp:nvSpPr>
      <dsp:spPr>
        <a:xfrm>
          <a:off x="7569245" y="1348436"/>
          <a:ext cx="3096509" cy="196628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753E65-976B-468E-BAB6-A6373E68FC5B}">
      <dsp:nvSpPr>
        <dsp:cNvPr id="0" name=""/>
        <dsp:cNvSpPr/>
      </dsp:nvSpPr>
      <dsp:spPr>
        <a:xfrm>
          <a:off x="7913301" y="1675290"/>
          <a:ext cx="3096509" cy="19662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dirty="0" err="1"/>
            <a:t>Laki-laki</a:t>
          </a:r>
          <a:r>
            <a:rPr lang="en-US" sz="2400" b="0" kern="1200" dirty="0"/>
            <a:t> yang </a:t>
          </a:r>
          <a:r>
            <a:rPr lang="en-US" sz="2400" b="0" kern="1200" dirty="0" err="1"/>
            <a:t>bekerja</a:t>
          </a:r>
          <a:r>
            <a:rPr lang="en-US" sz="2400" b="0" kern="1200" dirty="0"/>
            <a:t> di salon </a:t>
          </a:r>
          <a:r>
            <a:rPr lang="en-US" sz="2400" b="0" kern="1200" dirty="0" err="1"/>
            <a:t>kecantikan</a:t>
          </a:r>
          <a:r>
            <a:rPr lang="en-US" sz="2400" b="0" kern="1200" dirty="0"/>
            <a:t> </a:t>
          </a:r>
          <a:r>
            <a:rPr lang="en-US" sz="2400" b="0" kern="1200" dirty="0" err="1"/>
            <a:t>dianggap</a:t>
          </a:r>
          <a:r>
            <a:rPr lang="en-US" sz="2400" b="0" kern="1200" dirty="0"/>
            <a:t> “</a:t>
          </a:r>
          <a:r>
            <a:rPr lang="en-US" sz="2400" b="0" kern="1200" dirty="0" err="1"/>
            <a:t>tidak</a:t>
          </a:r>
          <a:r>
            <a:rPr lang="en-US" sz="2400" b="0" kern="1200" dirty="0"/>
            <a:t> normal” </a:t>
          </a:r>
        </a:p>
      </dsp:txBody>
      <dsp:txXfrm>
        <a:off x="7970891" y="1732880"/>
        <a:ext cx="2981329" cy="18511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22EB41-D666-42E7-81C2-271B65963128}">
      <dsp:nvSpPr>
        <dsp:cNvPr id="0" name=""/>
        <dsp:cNvSpPr/>
      </dsp:nvSpPr>
      <dsp:spPr>
        <a:xfrm>
          <a:off x="4595693" y="2157248"/>
          <a:ext cx="1537573" cy="153757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>
              <a:solidFill>
                <a:schemeClr val="tx1"/>
              </a:solidFill>
            </a:rPr>
            <a:t>Kekerasan</a:t>
          </a:r>
          <a:r>
            <a:rPr lang="en-US" sz="1900" kern="1200" dirty="0">
              <a:solidFill>
                <a:schemeClr val="tx1"/>
              </a:solidFill>
            </a:rPr>
            <a:t> </a:t>
          </a:r>
          <a:r>
            <a:rPr lang="en-US" sz="1900" kern="1200" dirty="0" err="1">
              <a:solidFill>
                <a:schemeClr val="tx1"/>
              </a:solidFill>
            </a:rPr>
            <a:t>berbasis</a:t>
          </a:r>
          <a:r>
            <a:rPr lang="en-US" sz="1900" kern="1200" dirty="0">
              <a:solidFill>
                <a:schemeClr val="tx1"/>
              </a:solidFill>
            </a:rPr>
            <a:t> gender</a:t>
          </a:r>
          <a:endParaRPr lang="en-ID" sz="1900" kern="1200" dirty="0">
            <a:solidFill>
              <a:schemeClr val="tx1"/>
            </a:solidFill>
          </a:endParaRPr>
        </a:p>
      </dsp:txBody>
      <dsp:txXfrm>
        <a:off x="4820865" y="2382420"/>
        <a:ext cx="1087229" cy="1087229"/>
      </dsp:txXfrm>
    </dsp:sp>
    <dsp:sp modelId="{A7963B46-2334-467A-9668-B0A2C511ED4B}">
      <dsp:nvSpPr>
        <dsp:cNvPr id="0" name=""/>
        <dsp:cNvSpPr/>
      </dsp:nvSpPr>
      <dsp:spPr>
        <a:xfrm rot="16200000">
          <a:off x="5201109" y="1596862"/>
          <a:ext cx="326740" cy="5227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1500" kern="1200"/>
        </a:p>
      </dsp:txBody>
      <dsp:txXfrm>
        <a:off x="5250120" y="1750428"/>
        <a:ext cx="228718" cy="313664"/>
      </dsp:txXfrm>
    </dsp:sp>
    <dsp:sp modelId="{C7C649F4-EE5F-46FC-BE56-EF30BC55CB72}">
      <dsp:nvSpPr>
        <dsp:cNvPr id="0" name=""/>
        <dsp:cNvSpPr/>
      </dsp:nvSpPr>
      <dsp:spPr>
        <a:xfrm>
          <a:off x="4595693" y="3184"/>
          <a:ext cx="1537573" cy="153757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/>
            <a:t>Fisik</a:t>
          </a:r>
          <a:r>
            <a:rPr lang="en-US" sz="3200" kern="1200" dirty="0"/>
            <a:t> </a:t>
          </a:r>
          <a:endParaRPr lang="en-ID" sz="3200" kern="1200" dirty="0"/>
        </a:p>
      </dsp:txBody>
      <dsp:txXfrm>
        <a:off x="4820865" y="228356"/>
        <a:ext cx="1087229" cy="1087229"/>
      </dsp:txXfrm>
    </dsp:sp>
    <dsp:sp modelId="{3990BB31-2A72-4F55-8CB7-8096A1E096CC}">
      <dsp:nvSpPr>
        <dsp:cNvPr id="0" name=""/>
        <dsp:cNvSpPr/>
      </dsp:nvSpPr>
      <dsp:spPr>
        <a:xfrm rot="20520000">
          <a:off x="6216633" y="2334683"/>
          <a:ext cx="326740" cy="5227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1500" kern="1200"/>
        </a:p>
      </dsp:txBody>
      <dsp:txXfrm>
        <a:off x="6219032" y="2454383"/>
        <a:ext cx="228718" cy="313664"/>
      </dsp:txXfrm>
    </dsp:sp>
    <dsp:sp modelId="{7FD71E23-5283-4D87-82BD-4A713CBEE124}">
      <dsp:nvSpPr>
        <dsp:cNvPr id="0" name=""/>
        <dsp:cNvSpPr/>
      </dsp:nvSpPr>
      <dsp:spPr>
        <a:xfrm>
          <a:off x="6644330" y="1491605"/>
          <a:ext cx="1537573" cy="153757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Psikis</a:t>
          </a:r>
          <a:endParaRPr lang="en-ID" sz="2800" kern="1200" dirty="0"/>
        </a:p>
      </dsp:txBody>
      <dsp:txXfrm>
        <a:off x="6869502" y="1716777"/>
        <a:ext cx="1087229" cy="1087229"/>
      </dsp:txXfrm>
    </dsp:sp>
    <dsp:sp modelId="{0455E490-99B1-4284-960F-C95A375CA4B6}">
      <dsp:nvSpPr>
        <dsp:cNvPr id="0" name=""/>
        <dsp:cNvSpPr/>
      </dsp:nvSpPr>
      <dsp:spPr>
        <a:xfrm rot="3240000">
          <a:off x="5828737" y="3528503"/>
          <a:ext cx="326740" cy="5227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1500" kern="1200"/>
        </a:p>
      </dsp:txBody>
      <dsp:txXfrm>
        <a:off x="5848940" y="3593407"/>
        <a:ext cx="228718" cy="313664"/>
      </dsp:txXfrm>
    </dsp:sp>
    <dsp:sp modelId="{DAD7773B-7ECF-45B8-B37B-41131E151949}">
      <dsp:nvSpPr>
        <dsp:cNvPr id="0" name=""/>
        <dsp:cNvSpPr/>
      </dsp:nvSpPr>
      <dsp:spPr>
        <a:xfrm>
          <a:off x="5861820" y="3899922"/>
          <a:ext cx="1537573" cy="153757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Ekonomi</a:t>
          </a:r>
          <a:endParaRPr lang="en-ID" sz="2000" kern="1200" dirty="0"/>
        </a:p>
      </dsp:txBody>
      <dsp:txXfrm>
        <a:off x="6086992" y="4125094"/>
        <a:ext cx="1087229" cy="1087229"/>
      </dsp:txXfrm>
    </dsp:sp>
    <dsp:sp modelId="{FE5D9491-4B42-495C-AF34-8D6224282279}">
      <dsp:nvSpPr>
        <dsp:cNvPr id="0" name=""/>
        <dsp:cNvSpPr/>
      </dsp:nvSpPr>
      <dsp:spPr>
        <a:xfrm rot="7560000">
          <a:off x="4573481" y="3528503"/>
          <a:ext cx="326740" cy="5227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1500" kern="1200"/>
        </a:p>
      </dsp:txBody>
      <dsp:txXfrm rot="10800000">
        <a:off x="4651300" y="3593407"/>
        <a:ext cx="228718" cy="313664"/>
      </dsp:txXfrm>
    </dsp:sp>
    <dsp:sp modelId="{87AB2CB8-A83F-44DB-9379-D6BEC9654D9D}">
      <dsp:nvSpPr>
        <dsp:cNvPr id="0" name=""/>
        <dsp:cNvSpPr/>
      </dsp:nvSpPr>
      <dsp:spPr>
        <a:xfrm>
          <a:off x="3329566" y="3899922"/>
          <a:ext cx="1537573" cy="153757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Seksual</a:t>
          </a:r>
          <a:endParaRPr lang="en-ID" sz="2400" kern="1200" dirty="0"/>
        </a:p>
      </dsp:txBody>
      <dsp:txXfrm>
        <a:off x="3554738" y="4125094"/>
        <a:ext cx="1087229" cy="1087229"/>
      </dsp:txXfrm>
    </dsp:sp>
    <dsp:sp modelId="{42A768F1-855D-4644-A8F5-83640E072764}">
      <dsp:nvSpPr>
        <dsp:cNvPr id="0" name=""/>
        <dsp:cNvSpPr/>
      </dsp:nvSpPr>
      <dsp:spPr>
        <a:xfrm rot="11880000">
          <a:off x="4185586" y="2334683"/>
          <a:ext cx="326740" cy="5227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1500" kern="1200"/>
        </a:p>
      </dsp:txBody>
      <dsp:txXfrm rot="10800000">
        <a:off x="4281209" y="2454383"/>
        <a:ext cx="228718" cy="313664"/>
      </dsp:txXfrm>
    </dsp:sp>
    <dsp:sp modelId="{64B6B525-F4B1-40E5-9737-C70303FEC1A7}">
      <dsp:nvSpPr>
        <dsp:cNvPr id="0" name=""/>
        <dsp:cNvSpPr/>
      </dsp:nvSpPr>
      <dsp:spPr>
        <a:xfrm>
          <a:off x="2547056" y="1491605"/>
          <a:ext cx="1537573" cy="153757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Anak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D" sz="1900" kern="1200" dirty="0"/>
        </a:p>
      </dsp:txBody>
      <dsp:txXfrm>
        <a:off x="2772228" y="1716777"/>
        <a:ext cx="1087229" cy="108722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139E1B-62EB-4831-99C1-025FB0BDC7A9}">
      <dsp:nvSpPr>
        <dsp:cNvPr id="0" name=""/>
        <dsp:cNvSpPr/>
      </dsp:nvSpPr>
      <dsp:spPr>
        <a:xfrm rot="5400000">
          <a:off x="-208947" y="210848"/>
          <a:ext cx="1392983" cy="97508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1</a:t>
          </a:r>
          <a:endParaRPr lang="en-ID" sz="2700" kern="1200" dirty="0"/>
        </a:p>
      </dsp:txBody>
      <dsp:txXfrm rot="-5400000">
        <a:off x="1" y="489444"/>
        <a:ext cx="975088" cy="417895"/>
      </dsp:txXfrm>
    </dsp:sp>
    <dsp:sp modelId="{6F6A956B-DA6B-4214-A928-4D7117B00CE9}">
      <dsp:nvSpPr>
        <dsp:cNvPr id="0" name=""/>
        <dsp:cNvSpPr/>
      </dsp:nvSpPr>
      <dsp:spPr>
        <a:xfrm rot="5400000">
          <a:off x="5369872" y="-4405986"/>
          <a:ext cx="905439" cy="97604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 dirty="0"/>
            <a:t>Dalam </a:t>
          </a:r>
          <a:r>
            <a:rPr lang="en-US" sz="2700" kern="1200" dirty="0" err="1"/>
            <a:t>keluarga</a:t>
          </a:r>
          <a:r>
            <a:rPr lang="en-US" sz="2700" kern="1200" dirty="0"/>
            <a:t> (</a:t>
          </a:r>
          <a:r>
            <a:rPr lang="en-US" sz="2700" kern="1200" dirty="0" err="1"/>
            <a:t>pembagian</a:t>
          </a:r>
          <a:r>
            <a:rPr lang="en-US" sz="2700" kern="1200" dirty="0"/>
            <a:t> </a:t>
          </a:r>
          <a:r>
            <a:rPr lang="en-US" sz="2700" kern="1200" dirty="0" err="1"/>
            <a:t>kerja</a:t>
          </a:r>
          <a:r>
            <a:rPr lang="en-US" sz="2700" kern="1200" dirty="0"/>
            <a:t>, </a:t>
          </a:r>
          <a:r>
            <a:rPr lang="en-US" sz="2700" kern="1200" dirty="0" err="1"/>
            <a:t>pengambilan</a:t>
          </a:r>
          <a:r>
            <a:rPr lang="en-US" sz="2700" kern="1200" dirty="0"/>
            <a:t> </a:t>
          </a:r>
          <a:r>
            <a:rPr lang="en-US" sz="2700" kern="1200" dirty="0" err="1"/>
            <a:t>keputusan</a:t>
          </a:r>
          <a:r>
            <a:rPr lang="en-US" sz="2700" kern="1200" dirty="0"/>
            <a:t>, dan </a:t>
          </a:r>
          <a:r>
            <a:rPr lang="en-US" sz="2700" kern="1200" dirty="0" err="1"/>
            <a:t>interaksi</a:t>
          </a:r>
          <a:r>
            <a:rPr lang="en-US" sz="2700" kern="1200" dirty="0"/>
            <a:t> </a:t>
          </a:r>
          <a:r>
            <a:rPr lang="en-US" sz="2700" kern="1200" dirty="0" err="1"/>
            <a:t>antar</a:t>
          </a:r>
          <a:r>
            <a:rPr lang="en-US" sz="2700" kern="1200" dirty="0"/>
            <a:t> </a:t>
          </a:r>
          <a:r>
            <a:rPr lang="en-US" sz="2700" kern="1200" dirty="0" err="1"/>
            <a:t>anggota</a:t>
          </a:r>
          <a:r>
            <a:rPr lang="en-US" sz="2700" kern="1200" dirty="0"/>
            <a:t> </a:t>
          </a:r>
          <a:r>
            <a:rPr lang="en-US" sz="2700" kern="1200" dirty="0" err="1"/>
            <a:t>keluarga</a:t>
          </a:r>
          <a:r>
            <a:rPr lang="en-US" sz="2700" kern="1200" dirty="0"/>
            <a:t>)</a:t>
          </a:r>
          <a:endParaRPr lang="en-ID" sz="2700" kern="1200" dirty="0"/>
        </a:p>
      </dsp:txBody>
      <dsp:txXfrm rot="-5400000">
        <a:off x="942391" y="65695"/>
        <a:ext cx="9716202" cy="817039"/>
      </dsp:txXfrm>
    </dsp:sp>
    <dsp:sp modelId="{CDC28C4E-CA0E-442A-A5AD-F61E380DD3CB}">
      <dsp:nvSpPr>
        <dsp:cNvPr id="0" name=""/>
        <dsp:cNvSpPr/>
      </dsp:nvSpPr>
      <dsp:spPr>
        <a:xfrm rot="5400000">
          <a:off x="-208947" y="1458664"/>
          <a:ext cx="1392983" cy="975088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2</a:t>
          </a:r>
          <a:endParaRPr lang="en-ID" sz="2700" kern="1200" dirty="0"/>
        </a:p>
      </dsp:txBody>
      <dsp:txXfrm rot="-5400000">
        <a:off x="1" y="1737260"/>
        <a:ext cx="975088" cy="417895"/>
      </dsp:txXfrm>
    </dsp:sp>
    <dsp:sp modelId="{EFEB793D-82CA-4231-A3C9-59BD866292E3}">
      <dsp:nvSpPr>
        <dsp:cNvPr id="0" name=""/>
        <dsp:cNvSpPr/>
      </dsp:nvSpPr>
      <dsp:spPr>
        <a:xfrm rot="5400000">
          <a:off x="5402570" y="-3177764"/>
          <a:ext cx="905439" cy="97604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 dirty="0"/>
            <a:t>Dalam </a:t>
          </a:r>
          <a:r>
            <a:rPr lang="en-US" sz="2700" kern="1200" dirty="0" err="1"/>
            <a:t>masyarakat</a:t>
          </a:r>
          <a:r>
            <a:rPr lang="en-US" sz="2700" kern="1200" dirty="0"/>
            <a:t> (</a:t>
          </a:r>
          <a:r>
            <a:rPr lang="en-US" sz="2700" kern="1200" dirty="0" err="1"/>
            <a:t>adat-istiadat</a:t>
          </a:r>
          <a:r>
            <a:rPr lang="en-US" sz="2700" kern="1200" dirty="0"/>
            <a:t>, </a:t>
          </a:r>
          <a:r>
            <a:rPr lang="en-US" sz="2700" kern="1200" dirty="0" err="1"/>
            <a:t>budaya</a:t>
          </a:r>
          <a:r>
            <a:rPr lang="en-US" sz="2700" kern="1200" dirty="0"/>
            <a:t>, </a:t>
          </a:r>
          <a:r>
            <a:rPr lang="en-US" sz="2700" kern="1200" dirty="0" err="1"/>
            <a:t>norma-norma</a:t>
          </a:r>
          <a:r>
            <a:rPr lang="en-US" sz="2700" kern="1200" dirty="0"/>
            <a:t> </a:t>
          </a:r>
          <a:r>
            <a:rPr lang="en-US" sz="2700" kern="1200" dirty="0" err="1"/>
            <a:t>masyarakat</a:t>
          </a:r>
          <a:r>
            <a:rPr lang="en-US" sz="2700" kern="1200" dirty="0"/>
            <a:t> yang </a:t>
          </a:r>
          <a:r>
            <a:rPr lang="en-US" sz="2700" kern="1200" dirty="0" err="1"/>
            <a:t>cenderung</a:t>
          </a:r>
          <a:r>
            <a:rPr lang="en-US" sz="2700" kern="1200" dirty="0"/>
            <a:t> </a:t>
          </a:r>
          <a:r>
            <a:rPr lang="en-US" sz="2700" kern="1200" dirty="0" err="1"/>
            <a:t>patriarkhi</a:t>
          </a:r>
          <a:r>
            <a:rPr lang="en-US" sz="2700" kern="1200" dirty="0"/>
            <a:t>) </a:t>
          </a:r>
          <a:endParaRPr lang="en-ID" sz="2700" kern="1200" dirty="0"/>
        </a:p>
      </dsp:txBody>
      <dsp:txXfrm rot="-5400000">
        <a:off x="975089" y="1293917"/>
        <a:ext cx="9716202" cy="817039"/>
      </dsp:txXfrm>
    </dsp:sp>
    <dsp:sp modelId="{F23DFA70-861D-46FB-B392-AE72828B968B}">
      <dsp:nvSpPr>
        <dsp:cNvPr id="0" name=""/>
        <dsp:cNvSpPr/>
      </dsp:nvSpPr>
      <dsp:spPr>
        <a:xfrm rot="5400000">
          <a:off x="-208947" y="2706480"/>
          <a:ext cx="1392983" cy="975088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3</a:t>
          </a:r>
          <a:endParaRPr lang="en-ID" sz="2700" kern="1200" dirty="0"/>
        </a:p>
      </dsp:txBody>
      <dsp:txXfrm rot="-5400000">
        <a:off x="1" y="2985076"/>
        <a:ext cx="975088" cy="417895"/>
      </dsp:txXfrm>
    </dsp:sp>
    <dsp:sp modelId="{3ED11138-28DC-491E-BD8F-0D7B7D294A8D}">
      <dsp:nvSpPr>
        <dsp:cNvPr id="0" name=""/>
        <dsp:cNvSpPr/>
      </dsp:nvSpPr>
      <dsp:spPr>
        <a:xfrm rot="5400000">
          <a:off x="5402570" y="-1929948"/>
          <a:ext cx="905439" cy="97604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 dirty="0"/>
            <a:t>Dalam </a:t>
          </a:r>
          <a:r>
            <a:rPr lang="en-US" sz="2700" kern="1200" dirty="0" err="1"/>
            <a:t>sekolah</a:t>
          </a:r>
          <a:r>
            <a:rPr lang="en-US" sz="2700" kern="1200" dirty="0"/>
            <a:t> dan </a:t>
          </a:r>
          <a:r>
            <a:rPr lang="en-US" sz="2700" kern="1200" dirty="0" err="1"/>
            <a:t>tempat</a:t>
          </a:r>
          <a:r>
            <a:rPr lang="en-US" sz="2700" kern="1200" dirty="0"/>
            <a:t> </a:t>
          </a:r>
          <a:r>
            <a:rPr lang="en-US" sz="2700" kern="1200" dirty="0" err="1"/>
            <a:t>kerja</a:t>
          </a:r>
          <a:r>
            <a:rPr lang="en-US" sz="2700" kern="1200" dirty="0"/>
            <a:t> (</a:t>
          </a:r>
          <a:r>
            <a:rPr lang="en-US" sz="2700" kern="1200" dirty="0" err="1"/>
            <a:t>perbedaan</a:t>
          </a:r>
          <a:r>
            <a:rPr lang="en-US" sz="2700" kern="1200" dirty="0"/>
            <a:t> </a:t>
          </a:r>
          <a:r>
            <a:rPr lang="en-US" sz="2700" kern="1200" dirty="0" err="1"/>
            <a:t>perlakuan</a:t>
          </a:r>
          <a:r>
            <a:rPr lang="en-US" sz="2700" kern="1200" dirty="0"/>
            <a:t>, kultur </a:t>
          </a:r>
          <a:r>
            <a:rPr lang="en-US" sz="2700" kern="1200" dirty="0" err="1"/>
            <a:t>kerja</a:t>
          </a:r>
          <a:r>
            <a:rPr lang="en-US" sz="2700" kern="1200" dirty="0"/>
            <a:t> yang </a:t>
          </a:r>
          <a:r>
            <a:rPr lang="en-US" sz="2700" kern="1200" dirty="0" err="1"/>
            <a:t>cenderung</a:t>
          </a:r>
          <a:r>
            <a:rPr lang="en-US" sz="2700" kern="1200" dirty="0"/>
            <a:t> “</a:t>
          </a:r>
          <a:r>
            <a:rPr lang="en-US" sz="2700" kern="1200" dirty="0" err="1"/>
            <a:t>maskulin</a:t>
          </a:r>
          <a:r>
            <a:rPr lang="en-US" sz="2700" kern="1200" dirty="0"/>
            <a:t>”, </a:t>
          </a:r>
          <a:r>
            <a:rPr lang="en-US" sz="2700" kern="1200" dirty="0" err="1"/>
            <a:t>aturan</a:t>
          </a:r>
          <a:r>
            <a:rPr lang="en-US" sz="2700" kern="1200" dirty="0"/>
            <a:t> </a:t>
          </a:r>
          <a:r>
            <a:rPr lang="en-US" sz="2700" kern="1200" dirty="0" err="1"/>
            <a:t>kerja</a:t>
          </a:r>
          <a:r>
            <a:rPr lang="en-US" sz="2700" kern="1200" dirty="0"/>
            <a:t>, </a:t>
          </a:r>
          <a:r>
            <a:rPr lang="en-US" sz="2700" kern="1200" dirty="0" err="1"/>
            <a:t>aturan</a:t>
          </a:r>
          <a:r>
            <a:rPr lang="en-US" sz="2700" kern="1200" dirty="0"/>
            <a:t> </a:t>
          </a:r>
          <a:r>
            <a:rPr lang="en-US" sz="2700" kern="1200" dirty="0" err="1"/>
            <a:t>organisasi</a:t>
          </a:r>
          <a:r>
            <a:rPr lang="en-US" sz="2700" kern="1200" dirty="0"/>
            <a:t>)</a:t>
          </a:r>
          <a:endParaRPr lang="en-ID" sz="2700" kern="1200" dirty="0"/>
        </a:p>
      </dsp:txBody>
      <dsp:txXfrm rot="-5400000">
        <a:off x="975089" y="2541733"/>
        <a:ext cx="9716202" cy="817039"/>
      </dsp:txXfrm>
    </dsp:sp>
    <dsp:sp modelId="{163CC215-4B39-4BF6-9F5D-DE4ED7191D95}">
      <dsp:nvSpPr>
        <dsp:cNvPr id="0" name=""/>
        <dsp:cNvSpPr/>
      </dsp:nvSpPr>
      <dsp:spPr>
        <a:xfrm rot="5400000">
          <a:off x="-208947" y="3954297"/>
          <a:ext cx="1392983" cy="97508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4</a:t>
          </a:r>
          <a:endParaRPr lang="en-ID" sz="2700" kern="1200" dirty="0"/>
        </a:p>
      </dsp:txBody>
      <dsp:txXfrm rot="-5400000">
        <a:off x="1" y="4232893"/>
        <a:ext cx="975088" cy="417895"/>
      </dsp:txXfrm>
    </dsp:sp>
    <dsp:sp modelId="{520C080D-A921-44AB-A807-2FCB31D4DAE7}">
      <dsp:nvSpPr>
        <dsp:cNvPr id="0" name=""/>
        <dsp:cNvSpPr/>
      </dsp:nvSpPr>
      <dsp:spPr>
        <a:xfrm rot="5400000">
          <a:off x="5402570" y="-682132"/>
          <a:ext cx="905439" cy="97604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700" kern="1200" dirty="0"/>
            <a:t>Dalam negara (</a:t>
          </a:r>
          <a:r>
            <a:rPr lang="en-US" sz="2700" kern="1200" dirty="0" err="1"/>
            <a:t>aturan</a:t>
          </a:r>
          <a:r>
            <a:rPr lang="en-US" sz="2700" kern="1200" dirty="0"/>
            <a:t> yang bias gender dan </a:t>
          </a:r>
          <a:r>
            <a:rPr lang="en-US" sz="2700" kern="1200" dirty="0" err="1"/>
            <a:t>diskriminatif</a:t>
          </a:r>
          <a:r>
            <a:rPr lang="en-US" sz="2700" kern="1200" dirty="0"/>
            <a:t>)</a:t>
          </a:r>
          <a:endParaRPr lang="en-ID" sz="2700" kern="1200" dirty="0"/>
        </a:p>
      </dsp:txBody>
      <dsp:txXfrm rot="-5400000">
        <a:off x="975089" y="3789549"/>
        <a:ext cx="9716202" cy="8170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90910-54D2-4544-AC52-84CC76055433}" type="datetimeFigureOut">
              <a:rPr lang="en-ID" smtClean="0"/>
              <a:t>20/04/2022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5AAD9-B02C-4118-BA31-C2023338D55D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81117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07339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27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7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97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206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156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1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8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400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57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27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31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2240F-658D-4157-8C12-37C14D5AE11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4415566"/>
      </p:ext>
    </p:extLst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21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29" y="1396686"/>
            <a:ext cx="4521298" cy="4064628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Gender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 err="1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dalam</a:t>
            </a: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Pembangunan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(Gender in Development)</a:t>
            </a:r>
            <a:b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2400" i="1" dirty="0">
              <a:solidFill>
                <a:srgbClr val="FFFFF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7767" y="1682788"/>
            <a:ext cx="6694713" cy="437837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200" b="1" dirty="0" err="1"/>
              <a:t>Pertemuan</a:t>
            </a:r>
            <a:r>
              <a:rPr lang="en-US" sz="3200" b="1" dirty="0"/>
              <a:t> 2</a:t>
            </a:r>
          </a:p>
          <a:p>
            <a:pPr marL="0" indent="0" algn="ctr">
              <a:buNone/>
            </a:pPr>
            <a:r>
              <a:rPr lang="en-US" sz="3200" i="1" dirty="0"/>
              <a:t>(2</a:t>
            </a:r>
            <a:r>
              <a:rPr lang="en-US" sz="3200" i="1" baseline="30000" dirty="0"/>
              <a:t>nd</a:t>
            </a:r>
            <a:r>
              <a:rPr lang="en-US" sz="3200" i="1" dirty="0"/>
              <a:t> meeting)</a:t>
            </a:r>
          </a:p>
          <a:p>
            <a:pPr marL="0" indent="0" algn="ctr">
              <a:buNone/>
            </a:pPr>
            <a:r>
              <a:rPr lang="en-US" sz="4800" b="1" dirty="0" err="1"/>
              <a:t>Ketidakdilan</a:t>
            </a:r>
            <a:r>
              <a:rPr lang="en-US" sz="4800" b="1" dirty="0"/>
              <a:t> Gender</a:t>
            </a:r>
          </a:p>
          <a:p>
            <a:pPr marL="0" indent="0" algn="ctr">
              <a:buNone/>
            </a:pPr>
            <a:r>
              <a:rPr lang="en-US" sz="3200" i="1" dirty="0"/>
              <a:t>(</a:t>
            </a:r>
            <a:r>
              <a:rPr lang="en-US" sz="3200" i="1"/>
              <a:t>Gender Inequalities)</a:t>
            </a:r>
            <a:endParaRPr lang="en-US" sz="3200" i="1" dirty="0"/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2200" dirty="0"/>
              <a:t>Lecturer:</a:t>
            </a:r>
          </a:p>
          <a:p>
            <a:pPr marL="0" indent="0" algn="ctr">
              <a:buNone/>
            </a:pPr>
            <a:r>
              <a:rPr lang="en-US" sz="2200" dirty="0"/>
              <a:t>Dr. </a:t>
            </a:r>
            <a:r>
              <a:rPr lang="en-US" sz="2200" dirty="0" err="1"/>
              <a:t>Rambu</a:t>
            </a:r>
            <a:r>
              <a:rPr lang="en-US" sz="2200" dirty="0"/>
              <a:t> Luba Kata </a:t>
            </a:r>
            <a:r>
              <a:rPr lang="en-US" sz="2200" dirty="0" err="1"/>
              <a:t>Respati</a:t>
            </a:r>
            <a:r>
              <a:rPr lang="en-US" sz="2200" dirty="0"/>
              <a:t> </a:t>
            </a:r>
            <a:r>
              <a:rPr lang="en-US" sz="2200" dirty="0" err="1"/>
              <a:t>Nugrohowardhani</a:t>
            </a:r>
            <a:r>
              <a:rPr lang="en-US" sz="2200" dirty="0"/>
              <a:t>, S.E.,M.A</a:t>
            </a:r>
          </a:p>
          <a:p>
            <a:pPr marL="0" indent="0" algn="ctr">
              <a:buNone/>
            </a:pPr>
            <a:r>
              <a:rPr lang="en-US" sz="2200" dirty="0"/>
              <a:t>Universitas Kristen </a:t>
            </a:r>
            <a:r>
              <a:rPr lang="en-US" sz="2200" dirty="0" err="1"/>
              <a:t>Wira</a:t>
            </a:r>
            <a:r>
              <a:rPr lang="en-US" sz="2200" dirty="0"/>
              <a:t> </a:t>
            </a:r>
            <a:r>
              <a:rPr lang="en-US" sz="2200" dirty="0" err="1"/>
              <a:t>Wacana</a:t>
            </a:r>
            <a:r>
              <a:rPr lang="en-US" sz="2200" dirty="0"/>
              <a:t> Sumba</a:t>
            </a:r>
          </a:p>
          <a:p>
            <a:pPr marL="0" indent="0" algn="ctr">
              <a:buNone/>
            </a:pPr>
            <a:r>
              <a:rPr lang="en-US" sz="2200" dirty="0"/>
              <a:t>Indonesia</a:t>
            </a:r>
          </a:p>
          <a:p>
            <a:pPr marL="0" indent="0" algn="ctr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29989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847011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Ketidakadilan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4800" b="1" dirty="0">
                <a:solidFill>
                  <a:srgbClr val="FFFFFF"/>
                </a:solidFill>
                <a:latin typeface="+mn-lt"/>
              </a:rPr>
              <a:t>Gender 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4800" dirty="0" err="1"/>
              <a:t>Perilaku</a:t>
            </a:r>
            <a:r>
              <a:rPr lang="en-US" sz="4800" dirty="0"/>
              <a:t> </a:t>
            </a:r>
            <a:r>
              <a:rPr lang="en-US" sz="4800" dirty="0" err="1"/>
              <a:t>atau</a:t>
            </a:r>
            <a:r>
              <a:rPr lang="en-US" sz="4800" dirty="0"/>
              <a:t> </a:t>
            </a:r>
            <a:r>
              <a:rPr lang="en-US" sz="4800" dirty="0" err="1"/>
              <a:t>sikap</a:t>
            </a:r>
            <a:r>
              <a:rPr lang="en-US" sz="4800" dirty="0"/>
              <a:t> </a:t>
            </a:r>
            <a:r>
              <a:rPr lang="en-US" sz="4800" dirty="0" err="1"/>
              <a:t>tidak</a:t>
            </a:r>
            <a:r>
              <a:rPr lang="en-US" sz="4800" dirty="0"/>
              <a:t> </a:t>
            </a:r>
            <a:r>
              <a:rPr lang="en-US" sz="4800" dirty="0" err="1"/>
              <a:t>adil</a:t>
            </a:r>
            <a:r>
              <a:rPr lang="en-US" sz="4800" dirty="0"/>
              <a:t> yang </a:t>
            </a:r>
            <a:r>
              <a:rPr lang="en-US" sz="4800" dirty="0" err="1"/>
              <a:t>bersumber</a:t>
            </a:r>
            <a:r>
              <a:rPr lang="en-US" sz="4800" dirty="0"/>
              <a:t> </a:t>
            </a:r>
            <a:r>
              <a:rPr lang="en-US" sz="4800" dirty="0" err="1"/>
              <a:t>dari</a:t>
            </a:r>
            <a:r>
              <a:rPr lang="en-US" sz="4800" dirty="0"/>
              <a:t> </a:t>
            </a:r>
            <a:r>
              <a:rPr lang="en-US" sz="4800" dirty="0" err="1"/>
              <a:t>perbedaan</a:t>
            </a:r>
            <a:r>
              <a:rPr lang="en-US" sz="4800" dirty="0"/>
              <a:t> gender yang </a:t>
            </a:r>
            <a:r>
              <a:rPr lang="en-US" sz="4800" dirty="0" err="1"/>
              <a:t>dilekatkan</a:t>
            </a:r>
            <a:r>
              <a:rPr lang="en-US" sz="4800" dirty="0"/>
              <a:t> pada </a:t>
            </a:r>
            <a:r>
              <a:rPr lang="en-US" sz="4800" dirty="0" err="1"/>
              <a:t>suatu</a:t>
            </a:r>
            <a:r>
              <a:rPr lang="en-US" sz="4800" dirty="0"/>
              <a:t> </a:t>
            </a:r>
            <a:r>
              <a:rPr lang="en-US" sz="4800" dirty="0" err="1"/>
              <a:t>kelompok</a:t>
            </a:r>
            <a:r>
              <a:rPr lang="en-US" sz="4800" dirty="0"/>
              <a:t> </a:t>
            </a:r>
            <a:r>
              <a:rPr lang="en-US" sz="4800" dirty="0" err="1"/>
              <a:t>masyarakat</a:t>
            </a:r>
            <a:r>
              <a:rPr lang="en-US" sz="4800" dirty="0"/>
              <a:t> </a:t>
            </a:r>
            <a:r>
              <a:rPr lang="en-US" sz="4800" b="1" i="1" dirty="0" err="1"/>
              <a:t>hanya</a:t>
            </a:r>
            <a:r>
              <a:rPr lang="en-US" sz="4800" dirty="0"/>
              <a:t> </a:t>
            </a:r>
            <a:r>
              <a:rPr lang="en-US" sz="4800" dirty="0" err="1"/>
              <a:t>berdasarkan</a:t>
            </a:r>
            <a:r>
              <a:rPr lang="en-US" sz="4800" dirty="0"/>
              <a:t>         </a:t>
            </a:r>
            <a:r>
              <a:rPr lang="en-US" sz="4800" dirty="0" err="1"/>
              <a:t>jenis</a:t>
            </a:r>
            <a:r>
              <a:rPr lang="en-US" sz="4800" dirty="0"/>
              <a:t> </a:t>
            </a:r>
            <a:r>
              <a:rPr lang="en-US" sz="4800" dirty="0" err="1"/>
              <a:t>kelamin</a:t>
            </a:r>
            <a:r>
              <a:rPr lang="en-US" sz="4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1697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2" y="1064622"/>
            <a:ext cx="4285926" cy="1887583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Perbedaan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Gender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2524" y="982140"/>
            <a:ext cx="6257109" cy="433033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5400" dirty="0"/>
              <a:t>“</a:t>
            </a:r>
            <a:r>
              <a:rPr lang="en-US" sz="5400" dirty="0" err="1"/>
              <a:t>Perbedaan</a:t>
            </a:r>
            <a:r>
              <a:rPr lang="en-US" sz="5400" dirty="0"/>
              <a:t> </a:t>
            </a:r>
            <a:r>
              <a:rPr lang="en-US" sz="5400" dirty="0" err="1"/>
              <a:t>sifat</a:t>
            </a:r>
            <a:r>
              <a:rPr lang="en-US" sz="5400" dirty="0"/>
              <a:t>, </a:t>
            </a:r>
            <a:r>
              <a:rPr lang="en-US" sz="5400" dirty="0" err="1"/>
              <a:t>peran</a:t>
            </a:r>
            <a:r>
              <a:rPr lang="en-US" sz="5400" dirty="0"/>
              <a:t>, </a:t>
            </a:r>
            <a:r>
              <a:rPr lang="en-US" sz="5400" dirty="0" err="1"/>
              <a:t>tugas</a:t>
            </a:r>
            <a:r>
              <a:rPr lang="en-US" sz="5400" dirty="0"/>
              <a:t>, dan </a:t>
            </a:r>
            <a:r>
              <a:rPr lang="en-US" sz="5400" dirty="0" err="1"/>
              <a:t>tanggung</a:t>
            </a:r>
            <a:r>
              <a:rPr lang="en-US" sz="5400" dirty="0"/>
              <a:t> </a:t>
            </a:r>
            <a:r>
              <a:rPr lang="en-US" sz="5400" dirty="0" err="1"/>
              <a:t>jawab</a:t>
            </a:r>
            <a:r>
              <a:rPr lang="en-US" sz="5400" dirty="0"/>
              <a:t> </a:t>
            </a:r>
            <a:r>
              <a:rPr lang="en-US" sz="5400" dirty="0" err="1"/>
              <a:t>antara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dan </a:t>
            </a:r>
            <a:r>
              <a:rPr lang="en-US" sz="5400" dirty="0" err="1"/>
              <a:t>laki-laki</a:t>
            </a:r>
            <a:r>
              <a:rPr lang="en-US" sz="5400" dirty="0"/>
              <a:t> yang </a:t>
            </a:r>
            <a:r>
              <a:rPr lang="en-US" sz="5400" dirty="0" err="1"/>
              <a:t>ditentukan</a:t>
            </a:r>
            <a:r>
              <a:rPr lang="en-US" sz="5400" dirty="0"/>
              <a:t> oleh </a:t>
            </a:r>
            <a:r>
              <a:rPr lang="en-US" sz="5400" dirty="0" err="1"/>
              <a:t>masyarakat</a:t>
            </a:r>
            <a:r>
              <a:rPr lang="en-US" sz="5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7394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7200" b="1" dirty="0" err="1">
                <a:solidFill>
                  <a:srgbClr val="FFFFFF"/>
                </a:solidFill>
                <a:latin typeface="+mn-lt"/>
              </a:rPr>
              <a:t>Catatan</a:t>
            </a:r>
            <a:r>
              <a:rPr lang="en-US" sz="7200" b="1" dirty="0">
                <a:solidFill>
                  <a:srgbClr val="FFFFFF"/>
                </a:solidFill>
                <a:latin typeface="+mn-lt"/>
              </a:rPr>
              <a:t> 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92500"/>
          </a:bodyPr>
          <a:lstStyle/>
          <a:p>
            <a:pPr marL="0" indent="0" algn="ctr">
              <a:buNone/>
            </a:pPr>
            <a:r>
              <a:rPr lang="en-US" sz="5400" dirty="0"/>
              <a:t>“</a:t>
            </a:r>
            <a:r>
              <a:rPr lang="en-US" sz="5400" dirty="0" err="1"/>
              <a:t>Perbedaan</a:t>
            </a:r>
            <a:r>
              <a:rPr lang="en-US" sz="5400" dirty="0"/>
              <a:t> gender </a:t>
            </a:r>
            <a:r>
              <a:rPr lang="en-US" sz="5400" dirty="0" err="1"/>
              <a:t>ditentukan</a:t>
            </a:r>
            <a:r>
              <a:rPr lang="en-US" sz="5400" dirty="0"/>
              <a:t> oleh </a:t>
            </a:r>
            <a:r>
              <a:rPr lang="en-US" sz="5400" dirty="0" err="1"/>
              <a:t>masyarakat</a:t>
            </a:r>
            <a:r>
              <a:rPr lang="en-US" sz="5400" dirty="0"/>
              <a:t>, </a:t>
            </a:r>
            <a:r>
              <a:rPr lang="en-US" sz="5400" dirty="0" err="1"/>
              <a:t>sehingga</a:t>
            </a:r>
            <a:r>
              <a:rPr lang="en-US" sz="5400" dirty="0"/>
              <a:t> </a:t>
            </a:r>
            <a:r>
              <a:rPr lang="en-US" sz="5400" dirty="0" err="1"/>
              <a:t>bisa</a:t>
            </a:r>
            <a:r>
              <a:rPr lang="en-US" sz="5400" dirty="0"/>
              <a:t> </a:t>
            </a:r>
            <a:r>
              <a:rPr lang="en-US" sz="5400" dirty="0" err="1"/>
              <a:t>berubah</a:t>
            </a:r>
            <a:r>
              <a:rPr lang="en-US" sz="5400" dirty="0"/>
              <a:t> </a:t>
            </a:r>
            <a:r>
              <a:rPr lang="en-US" sz="5400" dirty="0" err="1"/>
              <a:t>dari</a:t>
            </a:r>
            <a:r>
              <a:rPr lang="en-US" sz="5400" dirty="0"/>
              <a:t> </a:t>
            </a:r>
            <a:r>
              <a:rPr lang="en-US" sz="5400" dirty="0" err="1"/>
              <a:t>waktu</a:t>
            </a:r>
            <a:r>
              <a:rPr lang="en-US" sz="5400" dirty="0"/>
              <a:t> </a:t>
            </a:r>
            <a:r>
              <a:rPr lang="en-US" sz="5400" dirty="0" err="1"/>
              <a:t>ke</a:t>
            </a:r>
            <a:r>
              <a:rPr lang="en-US" sz="5400" dirty="0"/>
              <a:t> </a:t>
            </a:r>
            <a:r>
              <a:rPr lang="en-US" sz="5400" dirty="0" err="1"/>
              <a:t>waktu</a:t>
            </a:r>
            <a:r>
              <a:rPr lang="en-US" sz="5400" dirty="0"/>
              <a:t>. </a:t>
            </a:r>
            <a:r>
              <a:rPr lang="en-US" sz="5400" dirty="0" err="1"/>
              <a:t>Namun</a:t>
            </a:r>
            <a:r>
              <a:rPr lang="en-US" sz="5400" dirty="0"/>
              <a:t>, </a:t>
            </a:r>
            <a:r>
              <a:rPr lang="en-US" sz="5400" dirty="0" err="1"/>
              <a:t>perbedaan</a:t>
            </a:r>
            <a:r>
              <a:rPr lang="en-US" sz="5400" dirty="0"/>
              <a:t> gender </a:t>
            </a:r>
            <a:r>
              <a:rPr lang="en-US" sz="5400" dirty="0" err="1"/>
              <a:t>seringkali</a:t>
            </a:r>
            <a:r>
              <a:rPr lang="en-US" sz="5400" dirty="0"/>
              <a:t> </a:t>
            </a:r>
            <a:r>
              <a:rPr lang="en-US" sz="5400" dirty="0" err="1"/>
              <a:t>dianggap</a:t>
            </a:r>
            <a:r>
              <a:rPr lang="en-US" sz="5400" dirty="0"/>
              <a:t> </a:t>
            </a:r>
            <a:r>
              <a:rPr lang="en-US" sz="5400" dirty="0" err="1"/>
              <a:t>sebagai</a:t>
            </a:r>
            <a:r>
              <a:rPr lang="en-US" sz="5400" dirty="0"/>
              <a:t> </a:t>
            </a:r>
            <a:r>
              <a:rPr lang="en-US" sz="5400" dirty="0" err="1"/>
              <a:t>kodrat</a:t>
            </a:r>
            <a:r>
              <a:rPr lang="en-US" sz="5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045785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CB9EE-4ABC-477E-B621-2762D5EB1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Lima </a:t>
            </a:r>
            <a:r>
              <a:rPr lang="en-US" b="1" dirty="0" err="1">
                <a:latin typeface="Aharoni" panose="02010803020104030203" pitchFamily="2" charset="-79"/>
                <a:cs typeface="Aharoni" panose="02010803020104030203" pitchFamily="2" charset="-79"/>
              </a:rPr>
              <a:t>Bentuk</a:t>
            </a:r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b="1" dirty="0" err="1">
                <a:latin typeface="Aharoni" panose="02010803020104030203" pitchFamily="2" charset="-79"/>
                <a:cs typeface="Aharoni" panose="02010803020104030203" pitchFamily="2" charset="-79"/>
              </a:rPr>
              <a:t>Ketidakadilan</a:t>
            </a:r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 Gender</a:t>
            </a:r>
            <a:endParaRPr lang="en-ID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3CD5DC76-9355-4321-871E-7532A01B06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828225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8431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err="1">
                <a:solidFill>
                  <a:srgbClr val="FFFFFF"/>
                </a:solidFill>
                <a:latin typeface="+mn-lt"/>
              </a:rPr>
              <a:t>Subordinasi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sz="4000" b="1" i="1" dirty="0">
                <a:solidFill>
                  <a:srgbClr val="FFFFFF"/>
                </a:solidFill>
                <a:latin typeface="+mn-lt"/>
              </a:rPr>
              <a:t>(subordination)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947568"/>
          </a:xfrm>
        </p:spPr>
        <p:txBody>
          <a:bodyPr anchor="ctr">
            <a:normAutofit fontScale="85000" lnSpcReduction="10000"/>
          </a:bodyPr>
          <a:lstStyle/>
          <a:p>
            <a:pPr marL="0" indent="0" algn="ctr">
              <a:buNone/>
            </a:pPr>
            <a:endParaRPr lang="en-US" sz="5400" dirty="0"/>
          </a:p>
          <a:p>
            <a:pPr marL="0" indent="0" algn="ctr">
              <a:buNone/>
            </a:pPr>
            <a:r>
              <a:rPr lang="en-US" sz="5400" dirty="0" err="1"/>
              <a:t>Sikap</a:t>
            </a:r>
            <a:r>
              <a:rPr lang="en-US" sz="5400" dirty="0"/>
              <a:t> </a:t>
            </a:r>
            <a:r>
              <a:rPr lang="en-US" sz="5400" dirty="0" err="1"/>
              <a:t>meremehkan</a:t>
            </a:r>
            <a:r>
              <a:rPr lang="en-US" sz="5400" dirty="0"/>
              <a:t> salah </a:t>
            </a:r>
            <a:r>
              <a:rPr lang="en-US" sz="5400" dirty="0" err="1"/>
              <a:t>satu</a:t>
            </a:r>
            <a:r>
              <a:rPr lang="en-US" sz="5400" dirty="0"/>
              <a:t> </a:t>
            </a:r>
            <a:r>
              <a:rPr lang="en-US" sz="5400" dirty="0" err="1"/>
              <a:t>jenis</a:t>
            </a:r>
            <a:r>
              <a:rPr lang="en-US" sz="5400" dirty="0"/>
              <a:t> </a:t>
            </a:r>
            <a:r>
              <a:rPr lang="en-US" sz="5400" dirty="0" err="1"/>
              <a:t>kelamin</a:t>
            </a:r>
            <a:r>
              <a:rPr lang="en-US" sz="5400" dirty="0"/>
              <a:t> </a:t>
            </a:r>
            <a:r>
              <a:rPr lang="en-US" sz="5400" dirty="0" err="1"/>
              <a:t>atau</a:t>
            </a:r>
            <a:r>
              <a:rPr lang="en-US" sz="5400" dirty="0"/>
              <a:t> </a:t>
            </a:r>
            <a:r>
              <a:rPr lang="en-US" sz="5400" dirty="0" err="1"/>
              <a:t>kelompok</a:t>
            </a:r>
            <a:r>
              <a:rPr lang="en-US" sz="5400" dirty="0"/>
              <a:t> </a:t>
            </a:r>
            <a:r>
              <a:rPr lang="en-US" sz="5400" dirty="0" err="1"/>
              <a:t>masyarakat</a:t>
            </a:r>
            <a:r>
              <a:rPr lang="en-US" sz="5400" dirty="0"/>
              <a:t> </a:t>
            </a:r>
            <a:r>
              <a:rPr lang="en-US" sz="5400" dirty="0" err="1"/>
              <a:t>karena</a:t>
            </a:r>
            <a:r>
              <a:rPr lang="en-US" sz="5400" dirty="0"/>
              <a:t> </a:t>
            </a:r>
            <a:r>
              <a:rPr lang="en-US" sz="5400" dirty="0" err="1"/>
              <a:t>menganggap</a:t>
            </a:r>
            <a:r>
              <a:rPr lang="en-US" sz="5400" dirty="0"/>
              <a:t> </a:t>
            </a:r>
            <a:r>
              <a:rPr lang="en-US" sz="5400" dirty="0" err="1"/>
              <a:t>posisi</a:t>
            </a:r>
            <a:r>
              <a:rPr lang="en-US" sz="5400" dirty="0"/>
              <a:t>           (= status </a:t>
            </a:r>
            <a:r>
              <a:rPr lang="en-US" sz="5400" dirty="0" err="1"/>
              <a:t>sosial</a:t>
            </a:r>
            <a:r>
              <a:rPr lang="en-US" sz="5400" dirty="0"/>
              <a:t>) </a:t>
            </a:r>
            <a:r>
              <a:rPr lang="en-US" sz="5400" dirty="0" err="1"/>
              <a:t>mereka</a:t>
            </a:r>
            <a:r>
              <a:rPr lang="en-US" sz="5400" dirty="0"/>
              <a:t> </a:t>
            </a:r>
            <a:r>
              <a:rPr lang="en-US" sz="5400" dirty="0" err="1"/>
              <a:t>lebih</a:t>
            </a:r>
            <a:r>
              <a:rPr lang="en-US" sz="5400" dirty="0"/>
              <a:t> </a:t>
            </a:r>
            <a:r>
              <a:rPr lang="en-US" sz="5400" dirty="0" err="1"/>
              <a:t>rendah</a:t>
            </a:r>
            <a:r>
              <a:rPr lang="en-US" sz="5400" dirty="0"/>
              <a:t> </a:t>
            </a:r>
            <a:r>
              <a:rPr lang="en-US" sz="5400" dirty="0" err="1"/>
              <a:t>sehingga</a:t>
            </a:r>
            <a:r>
              <a:rPr lang="en-US" sz="5400" dirty="0"/>
              <a:t> </a:t>
            </a:r>
            <a:r>
              <a:rPr lang="en-US" sz="5400" dirty="0" err="1"/>
              <a:t>peran</a:t>
            </a:r>
            <a:r>
              <a:rPr lang="en-US" sz="5400" dirty="0"/>
              <a:t>, </a:t>
            </a:r>
            <a:r>
              <a:rPr lang="en-US" sz="5400" dirty="0" err="1"/>
              <a:t>tugas</a:t>
            </a:r>
            <a:r>
              <a:rPr lang="en-US" sz="5400" dirty="0"/>
              <a:t>, dan </a:t>
            </a:r>
            <a:r>
              <a:rPr lang="en-US" sz="5400" dirty="0" err="1"/>
              <a:t>tanggung</a:t>
            </a:r>
            <a:r>
              <a:rPr lang="en-US" sz="5400" dirty="0"/>
              <a:t> </a:t>
            </a:r>
            <a:r>
              <a:rPr lang="en-US" sz="5400" dirty="0" err="1"/>
              <a:t>jawab</a:t>
            </a:r>
            <a:r>
              <a:rPr lang="en-US" sz="5400" dirty="0"/>
              <a:t> yang </a:t>
            </a:r>
            <a:r>
              <a:rPr lang="en-US" sz="5400" dirty="0" err="1"/>
              <a:t>dilakukannya</a:t>
            </a:r>
            <a:r>
              <a:rPr lang="en-US" sz="5400" dirty="0"/>
              <a:t> </a:t>
            </a:r>
            <a:r>
              <a:rPr lang="en-US" sz="5400" dirty="0" err="1"/>
              <a:t>tidak</a:t>
            </a:r>
            <a:r>
              <a:rPr lang="en-US" sz="5400" dirty="0"/>
              <a:t> </a:t>
            </a:r>
            <a:r>
              <a:rPr lang="en-US" sz="5400" dirty="0" err="1"/>
              <a:t>penting</a:t>
            </a:r>
            <a:r>
              <a:rPr lang="en-US" sz="5400" dirty="0"/>
              <a:t>.</a:t>
            </a:r>
          </a:p>
          <a:p>
            <a:pPr marL="0" indent="0" algn="ctr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74128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Contoh</a:t>
            </a:r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Kasus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3336" y="352697"/>
            <a:ext cx="6524898" cy="6146074"/>
          </a:xfrm>
        </p:spPr>
        <p:txBody>
          <a:bodyPr>
            <a:noAutofit/>
          </a:bodyPr>
          <a:lstStyle/>
          <a:p>
            <a:r>
              <a:rPr lang="en-US" dirty="0" err="1"/>
              <a:t>Anggapan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sifat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yang </a:t>
            </a:r>
            <a:r>
              <a:rPr lang="en-US" dirty="0" err="1"/>
              <a:t>irasional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emosional</a:t>
            </a:r>
            <a:r>
              <a:rPr lang="en-US" dirty="0"/>
              <a:t> </a:t>
            </a:r>
            <a:r>
              <a:rPr lang="en-US" dirty="0" err="1"/>
              <a:t>menyebabkan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mampu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pemimpin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terjun</a:t>
            </a:r>
            <a:r>
              <a:rPr lang="en-US" dirty="0"/>
              <a:t> dalam dunia </a:t>
            </a:r>
            <a:r>
              <a:rPr lang="en-US" dirty="0" err="1"/>
              <a:t>politik</a:t>
            </a:r>
            <a:r>
              <a:rPr lang="en-US" dirty="0"/>
              <a:t>. </a:t>
            </a:r>
          </a:p>
          <a:p>
            <a:r>
              <a:rPr lang="en-US" dirty="0" err="1"/>
              <a:t>Anggapan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peran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reproduksi</a:t>
            </a:r>
            <a:r>
              <a:rPr lang="en-US" dirty="0"/>
              <a:t> dan </a:t>
            </a:r>
            <a:r>
              <a:rPr lang="en-US" dirty="0" err="1"/>
              <a:t>tugas</a:t>
            </a:r>
            <a:r>
              <a:rPr lang="en-US" dirty="0"/>
              <a:t> </a:t>
            </a:r>
            <a:r>
              <a:rPr lang="en-US" dirty="0" err="1"/>
              <a:t>domestik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sekolah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. 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keuangan</a:t>
            </a:r>
            <a:r>
              <a:rPr lang="en-US" dirty="0"/>
              <a:t> </a:t>
            </a:r>
            <a:r>
              <a:rPr lang="en-US" dirty="0" err="1"/>
              <a:t>terbatas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laki-laki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diutamakan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bersekolah</a:t>
            </a:r>
            <a:r>
              <a:rPr lang="en-US" dirty="0"/>
              <a:t>.</a:t>
            </a:r>
          </a:p>
          <a:p>
            <a:r>
              <a:rPr lang="en-US" dirty="0" err="1"/>
              <a:t>Anggapan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tanggung</a:t>
            </a:r>
            <a:r>
              <a:rPr lang="en-US" dirty="0"/>
              <a:t> </a:t>
            </a:r>
            <a:r>
              <a:rPr lang="en-US" dirty="0" err="1"/>
              <a:t>jawab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laki-laki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menafkahi</a:t>
            </a:r>
            <a:r>
              <a:rPr lang="en-US" dirty="0"/>
              <a:t> </a:t>
            </a:r>
            <a:r>
              <a:rPr lang="en-US" dirty="0" err="1"/>
              <a:t>keluarga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kepala</a:t>
            </a:r>
            <a:r>
              <a:rPr lang="en-US" dirty="0"/>
              <a:t> </a:t>
            </a:r>
            <a:r>
              <a:rPr lang="en-US" dirty="0" err="1"/>
              <a:t>keluarga</a:t>
            </a:r>
            <a:r>
              <a:rPr lang="en-US" dirty="0"/>
              <a:t> “</a:t>
            </a:r>
            <a:r>
              <a:rPr lang="en-US" dirty="0" err="1"/>
              <a:t>harus</a:t>
            </a:r>
            <a:r>
              <a:rPr lang="en-US" dirty="0"/>
              <a:t>” </a:t>
            </a:r>
            <a:r>
              <a:rPr lang="en-US" dirty="0" err="1"/>
              <a:t>laki-laki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yang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kepala</a:t>
            </a:r>
            <a:r>
              <a:rPr lang="en-US" dirty="0"/>
              <a:t> </a:t>
            </a:r>
            <a:r>
              <a:rPr lang="en-US" dirty="0" err="1"/>
              <a:t>rumah</a:t>
            </a:r>
            <a:r>
              <a:rPr lang="en-US" dirty="0"/>
              <a:t> </a:t>
            </a:r>
            <a:r>
              <a:rPr lang="en-US" dirty="0" err="1"/>
              <a:t>tangga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 </a:t>
            </a:r>
            <a:r>
              <a:rPr lang="en-US" dirty="0" err="1"/>
              <a:t>diakui</a:t>
            </a:r>
            <a:r>
              <a:rPr lang="en-US" dirty="0"/>
              <a:t> oleh negara</a:t>
            </a:r>
          </a:p>
        </p:txBody>
      </p:sp>
    </p:spTree>
    <p:extLst>
      <p:ext uri="{BB962C8B-B14F-4D97-AF65-F5344CB8AC3E}">
        <p14:creationId xmlns:p14="http://schemas.microsoft.com/office/powerpoint/2010/main" val="35482460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814354" cy="44611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+mn-lt"/>
              </a:rPr>
              <a:t>Hasil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Penelitian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: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b="1" dirty="0">
                <a:solidFill>
                  <a:srgbClr val="FFFFFF"/>
                </a:solidFill>
                <a:latin typeface="+mn-lt"/>
              </a:rPr>
              <a:t>(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Karwati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, 2020)</a:t>
            </a:r>
            <a:endParaRPr lang="en-US" sz="4000" b="1" i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947568"/>
          </a:xfrm>
        </p:spPr>
        <p:txBody>
          <a:bodyPr anchor="ctr">
            <a:normAutofit fontScale="62500" lnSpcReduction="20000"/>
          </a:bodyPr>
          <a:lstStyle/>
          <a:p>
            <a:r>
              <a:rPr lang="en-US" sz="5400" dirty="0" err="1"/>
              <a:t>Subordinasi</a:t>
            </a:r>
            <a:r>
              <a:rPr lang="en-US" sz="5400" dirty="0"/>
              <a:t> gender </a:t>
            </a:r>
            <a:r>
              <a:rPr lang="en-US" sz="5400" dirty="0" err="1"/>
              <a:t>akan</a:t>
            </a:r>
            <a:r>
              <a:rPr lang="en-US" sz="5400" dirty="0"/>
              <a:t> </a:t>
            </a:r>
            <a:r>
              <a:rPr lang="en-US" sz="5400" dirty="0" err="1"/>
              <a:t>menghambat</a:t>
            </a:r>
            <a:r>
              <a:rPr lang="en-US" sz="5400" dirty="0"/>
              <a:t> </a:t>
            </a:r>
            <a:r>
              <a:rPr lang="en-US" sz="5400" dirty="0" err="1"/>
              <a:t>laju</a:t>
            </a:r>
            <a:r>
              <a:rPr lang="en-US" sz="5400" dirty="0"/>
              <a:t> </a:t>
            </a:r>
            <a:r>
              <a:rPr lang="en-US" sz="5400" dirty="0" err="1"/>
              <a:t>pembangunan</a:t>
            </a:r>
            <a:r>
              <a:rPr lang="en-US" sz="5400" dirty="0"/>
              <a:t> di </a:t>
            </a:r>
            <a:r>
              <a:rPr lang="en-US" sz="5400" dirty="0" err="1"/>
              <a:t>bidang</a:t>
            </a:r>
            <a:r>
              <a:rPr lang="en-US" sz="5400" dirty="0"/>
              <a:t> </a:t>
            </a:r>
            <a:r>
              <a:rPr lang="en-US" sz="5400" dirty="0" err="1"/>
              <a:t>ekonomi</a:t>
            </a:r>
            <a:r>
              <a:rPr lang="en-US" sz="5400" dirty="0"/>
              <a:t> </a:t>
            </a:r>
            <a:r>
              <a:rPr lang="en-US" sz="5400" dirty="0" err="1"/>
              <a:t>karena</a:t>
            </a:r>
            <a:r>
              <a:rPr lang="en-US" sz="5400" dirty="0"/>
              <a:t> </a:t>
            </a:r>
            <a:r>
              <a:rPr lang="en-US" sz="5400" dirty="0" err="1"/>
              <a:t>keterlibatan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signifikan</a:t>
            </a:r>
            <a:endParaRPr lang="en-US" sz="5400" dirty="0"/>
          </a:p>
          <a:p>
            <a:r>
              <a:rPr lang="en-US" sz="5400" dirty="0" err="1"/>
              <a:t>Subordinasi</a:t>
            </a:r>
            <a:r>
              <a:rPr lang="en-US" sz="5400" dirty="0"/>
              <a:t> gender </a:t>
            </a:r>
            <a:r>
              <a:rPr lang="en-US" sz="5400" dirty="0" err="1"/>
              <a:t>masih</a:t>
            </a:r>
            <a:r>
              <a:rPr lang="en-US" sz="5400" dirty="0"/>
              <a:t> </a:t>
            </a:r>
            <a:r>
              <a:rPr lang="en-US" sz="5400" dirty="0" err="1"/>
              <a:t>terjadi</a:t>
            </a:r>
            <a:r>
              <a:rPr lang="en-US" sz="5400" dirty="0"/>
              <a:t> di Indonesia </a:t>
            </a:r>
            <a:r>
              <a:rPr lang="en-US" sz="5400" dirty="0" err="1"/>
              <a:t>karena</a:t>
            </a:r>
            <a:r>
              <a:rPr lang="en-US" sz="5400" dirty="0"/>
              <a:t> </a:t>
            </a:r>
            <a:r>
              <a:rPr lang="en-US" sz="5400" dirty="0" err="1"/>
              <a:t>terkait</a:t>
            </a:r>
            <a:r>
              <a:rPr lang="en-US" sz="5400" dirty="0"/>
              <a:t> </a:t>
            </a:r>
            <a:r>
              <a:rPr lang="en-US" sz="5400" dirty="0" err="1"/>
              <a:t>dengan</a:t>
            </a:r>
            <a:r>
              <a:rPr lang="en-US" sz="5400" dirty="0"/>
              <a:t> </a:t>
            </a:r>
            <a:r>
              <a:rPr lang="en-US" sz="5400" dirty="0" err="1"/>
              <a:t>budaya</a:t>
            </a:r>
            <a:r>
              <a:rPr lang="en-US" sz="5400" dirty="0"/>
              <a:t> </a:t>
            </a:r>
            <a:r>
              <a:rPr lang="en-US" sz="5400" dirty="0" err="1"/>
              <a:t>masyarakat</a:t>
            </a:r>
            <a:r>
              <a:rPr lang="en-US" sz="5400" dirty="0"/>
              <a:t> yang </a:t>
            </a:r>
            <a:r>
              <a:rPr lang="en-US" sz="5400" dirty="0" err="1"/>
              <a:t>membatasi</a:t>
            </a:r>
            <a:r>
              <a:rPr lang="en-US" sz="5400" dirty="0"/>
              <a:t> </a:t>
            </a:r>
            <a:r>
              <a:rPr lang="en-US" sz="5400" dirty="0" err="1"/>
              <a:t>peran</a:t>
            </a:r>
            <a:r>
              <a:rPr lang="en-US" sz="5400" dirty="0"/>
              <a:t> dan </a:t>
            </a:r>
            <a:r>
              <a:rPr lang="en-US" sz="5400" dirty="0" err="1"/>
              <a:t>tugas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dalam </a:t>
            </a:r>
            <a:r>
              <a:rPr lang="en-US" sz="5400" dirty="0" err="1"/>
              <a:t>ranah</a:t>
            </a:r>
            <a:r>
              <a:rPr lang="en-US" sz="5400" dirty="0"/>
              <a:t> </a:t>
            </a:r>
            <a:r>
              <a:rPr lang="en-US" sz="5400" dirty="0" err="1"/>
              <a:t>publik</a:t>
            </a:r>
            <a:endParaRPr lang="en-US" sz="5400" dirty="0"/>
          </a:p>
          <a:p>
            <a:r>
              <a:rPr lang="en-US" sz="5400" dirty="0" err="1"/>
              <a:t>Menjelang</a:t>
            </a:r>
            <a:r>
              <a:rPr lang="en-US" sz="5400" dirty="0"/>
              <a:t> </a:t>
            </a:r>
            <a:r>
              <a:rPr lang="en-US" sz="5400" dirty="0" err="1"/>
              <a:t>terjadinya</a:t>
            </a:r>
            <a:r>
              <a:rPr lang="en-US" sz="5400" dirty="0"/>
              <a:t> bonus </a:t>
            </a:r>
            <a:r>
              <a:rPr lang="en-US" sz="5400" dirty="0" err="1"/>
              <a:t>demografi</a:t>
            </a:r>
            <a:r>
              <a:rPr lang="en-US" sz="5400" dirty="0"/>
              <a:t> pada </a:t>
            </a:r>
            <a:r>
              <a:rPr lang="en-US" sz="5400" dirty="0" err="1"/>
              <a:t>tahun</a:t>
            </a:r>
            <a:r>
              <a:rPr lang="en-US" sz="5400" dirty="0"/>
              <a:t> 2035,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perlu</a:t>
            </a:r>
            <a:r>
              <a:rPr lang="en-US" sz="5400" dirty="0"/>
              <a:t> </a:t>
            </a:r>
            <a:r>
              <a:rPr lang="en-US" sz="5400" dirty="0" err="1"/>
              <a:t>mendapatkan</a:t>
            </a:r>
            <a:r>
              <a:rPr lang="en-US" sz="5400" dirty="0"/>
              <a:t> </a:t>
            </a:r>
            <a:r>
              <a:rPr lang="en-US" sz="5400" dirty="0" err="1"/>
              <a:t>lapangan</a:t>
            </a:r>
            <a:r>
              <a:rPr lang="en-US" sz="5400" dirty="0"/>
              <a:t> </a:t>
            </a:r>
            <a:r>
              <a:rPr lang="en-US" sz="5400" dirty="0" err="1"/>
              <a:t>kerja</a:t>
            </a:r>
            <a:r>
              <a:rPr lang="en-US" sz="5400" dirty="0"/>
              <a:t> yang </a:t>
            </a:r>
            <a:r>
              <a:rPr lang="en-US" sz="5400" dirty="0" err="1"/>
              <a:t>layak</a:t>
            </a:r>
            <a:r>
              <a:rPr lang="en-US" sz="5400" dirty="0"/>
              <a:t> agar </a:t>
            </a:r>
            <a:r>
              <a:rPr lang="en-US" sz="5400" dirty="0" err="1"/>
              <a:t>dapat</a:t>
            </a:r>
            <a:r>
              <a:rPr lang="en-US" sz="5400" dirty="0"/>
              <a:t> </a:t>
            </a:r>
            <a:r>
              <a:rPr lang="en-US" sz="5400" dirty="0" err="1"/>
              <a:t>memberikan</a:t>
            </a:r>
            <a:r>
              <a:rPr lang="en-US" sz="5400" dirty="0"/>
              <a:t> </a:t>
            </a:r>
            <a:r>
              <a:rPr lang="en-US" sz="5400" dirty="0" err="1"/>
              <a:t>kontribusi</a:t>
            </a:r>
            <a:r>
              <a:rPr lang="en-US" sz="5400" dirty="0"/>
              <a:t> yang </a:t>
            </a:r>
            <a:r>
              <a:rPr lang="en-US" sz="5400" dirty="0" err="1"/>
              <a:t>nyata</a:t>
            </a:r>
            <a:r>
              <a:rPr lang="en-US" sz="5400" dirty="0"/>
              <a:t> pada </a:t>
            </a:r>
            <a:r>
              <a:rPr lang="en-US" sz="5400" dirty="0" err="1"/>
              <a:t>pertumbuhan</a:t>
            </a:r>
            <a:r>
              <a:rPr lang="en-US" sz="5400" dirty="0"/>
              <a:t> </a:t>
            </a:r>
            <a:r>
              <a:rPr lang="en-US" sz="5400" dirty="0" err="1"/>
              <a:t>ekonomi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181723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964577" cy="4461163"/>
          </a:xfrm>
        </p:spPr>
        <p:txBody>
          <a:bodyPr>
            <a:normAutofit/>
          </a:bodyPr>
          <a:lstStyle/>
          <a:p>
            <a:pPr algn="ctr"/>
            <a:r>
              <a:rPr lang="en-US" sz="5000" b="1" dirty="0">
                <a:solidFill>
                  <a:srgbClr val="FFFFFF"/>
                </a:solidFill>
                <a:latin typeface="+mn-lt"/>
              </a:rPr>
              <a:t>Beban Ganda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sz="4000" b="1" i="1" dirty="0">
                <a:solidFill>
                  <a:srgbClr val="FFFFFF"/>
                </a:solidFill>
                <a:latin typeface="+mn-lt"/>
              </a:rPr>
              <a:t>(double burden)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92500"/>
          </a:bodyPr>
          <a:lstStyle/>
          <a:p>
            <a:pPr marL="0" indent="0" algn="ctr">
              <a:buNone/>
            </a:pPr>
            <a:r>
              <a:rPr lang="en-US" sz="5400" dirty="0" err="1"/>
              <a:t>Perilaku</a:t>
            </a:r>
            <a:r>
              <a:rPr lang="en-US" sz="5400" dirty="0"/>
              <a:t> </a:t>
            </a:r>
            <a:r>
              <a:rPr lang="en-US" sz="5400" dirty="0" err="1"/>
              <a:t>memberikan</a:t>
            </a:r>
            <a:r>
              <a:rPr lang="en-US" sz="5400" dirty="0"/>
              <a:t> </a:t>
            </a:r>
            <a:r>
              <a:rPr lang="en-US" sz="5400" dirty="0" err="1"/>
              <a:t>beban</a:t>
            </a:r>
            <a:r>
              <a:rPr lang="en-US" sz="5400" dirty="0"/>
              <a:t> </a:t>
            </a:r>
            <a:r>
              <a:rPr lang="en-US" sz="5400" dirty="0" err="1"/>
              <a:t>atau</a:t>
            </a:r>
            <a:r>
              <a:rPr lang="en-US" sz="5400" dirty="0"/>
              <a:t> </a:t>
            </a:r>
            <a:r>
              <a:rPr lang="en-US" sz="5400" dirty="0" err="1"/>
              <a:t>tugas</a:t>
            </a:r>
            <a:r>
              <a:rPr lang="en-US" sz="5400" dirty="0"/>
              <a:t> </a:t>
            </a:r>
            <a:r>
              <a:rPr lang="en-US" sz="5400" dirty="0" err="1"/>
              <a:t>secara</a:t>
            </a:r>
            <a:r>
              <a:rPr lang="en-US" sz="5400" dirty="0"/>
              <a:t> </a:t>
            </a:r>
            <a:r>
              <a:rPr lang="en-US" sz="5400" dirty="0" err="1"/>
              <a:t>berlebih</a:t>
            </a:r>
            <a:r>
              <a:rPr lang="en-US" sz="5400" dirty="0"/>
              <a:t> dan </a:t>
            </a:r>
            <a:r>
              <a:rPr lang="en-US" sz="5400" dirty="0" err="1"/>
              <a:t>tidak</a:t>
            </a:r>
            <a:r>
              <a:rPr lang="en-US" sz="5400" dirty="0"/>
              <a:t> </a:t>
            </a:r>
            <a:r>
              <a:rPr lang="en-US" sz="5400" dirty="0" err="1"/>
              <a:t>seimbang</a:t>
            </a:r>
            <a:r>
              <a:rPr lang="en-US" sz="5400" dirty="0"/>
              <a:t> </a:t>
            </a:r>
            <a:r>
              <a:rPr lang="en-US" sz="5400" dirty="0" err="1"/>
              <a:t>kepada</a:t>
            </a:r>
            <a:r>
              <a:rPr lang="en-US" sz="5400" dirty="0"/>
              <a:t> salah </a:t>
            </a:r>
            <a:r>
              <a:rPr lang="en-US" sz="5400" dirty="0" err="1"/>
              <a:t>satu</a:t>
            </a:r>
            <a:r>
              <a:rPr lang="en-US" sz="5400" dirty="0"/>
              <a:t> </a:t>
            </a:r>
            <a:r>
              <a:rPr lang="en-US" sz="5400" dirty="0" err="1"/>
              <a:t>jenis</a:t>
            </a:r>
            <a:r>
              <a:rPr lang="en-US" sz="5400" dirty="0"/>
              <a:t> </a:t>
            </a:r>
            <a:r>
              <a:rPr lang="en-US" sz="5400" dirty="0" err="1"/>
              <a:t>kelamin</a:t>
            </a:r>
            <a:r>
              <a:rPr lang="en-US" sz="5400" dirty="0"/>
              <a:t> </a:t>
            </a:r>
            <a:r>
              <a:rPr lang="en-US" sz="5400" dirty="0" err="1"/>
              <a:t>atau</a:t>
            </a:r>
            <a:r>
              <a:rPr lang="en-US" sz="5400" dirty="0"/>
              <a:t> </a:t>
            </a:r>
            <a:r>
              <a:rPr lang="en-US" sz="5400" dirty="0" err="1"/>
              <a:t>kelompok</a:t>
            </a:r>
            <a:r>
              <a:rPr lang="en-US" sz="5400" dirty="0"/>
              <a:t> </a:t>
            </a:r>
            <a:r>
              <a:rPr lang="en-US" sz="5400" dirty="0" err="1"/>
              <a:t>masyarakat</a:t>
            </a:r>
            <a:r>
              <a:rPr lang="en-US" sz="5400" dirty="0"/>
              <a:t> </a:t>
            </a:r>
            <a:r>
              <a:rPr lang="en-US" sz="5400" dirty="0" err="1"/>
              <a:t>sehingga</a:t>
            </a:r>
            <a:r>
              <a:rPr lang="en-US" sz="5400" dirty="0"/>
              <a:t> </a:t>
            </a:r>
            <a:r>
              <a:rPr lang="en-US" sz="5400" dirty="0" err="1"/>
              <a:t>mengakibatkan</a:t>
            </a:r>
            <a:r>
              <a:rPr lang="en-US" sz="5400" dirty="0"/>
              <a:t> </a:t>
            </a:r>
            <a:r>
              <a:rPr lang="en-US" sz="5400" dirty="0" err="1"/>
              <a:t>penurunan</a:t>
            </a:r>
            <a:r>
              <a:rPr lang="en-US" sz="5400" dirty="0"/>
              <a:t> </a:t>
            </a:r>
            <a:r>
              <a:rPr lang="en-US" sz="5400" dirty="0" err="1"/>
              <a:t>kualitas</a:t>
            </a:r>
            <a:r>
              <a:rPr lang="en-US" sz="5400" dirty="0"/>
              <a:t> </a:t>
            </a:r>
            <a:r>
              <a:rPr lang="en-US" sz="5400" dirty="0" err="1"/>
              <a:t>hidup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4187416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235131" y="2010327"/>
            <a:ext cx="4395652" cy="2396359"/>
          </a:xfrm>
        </p:spPr>
        <p:txBody>
          <a:bodyPr anchor="b">
            <a:normAutofit/>
          </a:bodyPr>
          <a:lstStyle/>
          <a:p>
            <a:pPr algn="ctr"/>
            <a:r>
              <a:rPr lang="en-US" sz="7200" b="1" dirty="0" err="1">
                <a:solidFill>
                  <a:schemeClr val="accent4"/>
                </a:solidFill>
                <a:latin typeface="+mn-lt"/>
              </a:rPr>
              <a:t>Contoh</a:t>
            </a:r>
            <a:r>
              <a:rPr lang="en-US" sz="7200" b="1" dirty="0">
                <a:solidFill>
                  <a:schemeClr val="accent4"/>
                </a:solidFill>
                <a:latin typeface="+mn-lt"/>
              </a:rPr>
              <a:t> </a:t>
            </a:r>
            <a:r>
              <a:rPr lang="en-US" sz="7200" b="1" dirty="0" err="1">
                <a:solidFill>
                  <a:schemeClr val="accent4"/>
                </a:solidFill>
                <a:latin typeface="+mn-lt"/>
              </a:rPr>
              <a:t>Kasus</a:t>
            </a:r>
            <a:endParaRPr lang="en-US" sz="7200" b="1" dirty="0">
              <a:solidFill>
                <a:schemeClr val="accent4"/>
              </a:solidFill>
              <a:latin typeface="+mn-lt"/>
            </a:endParaRPr>
          </a:p>
        </p:txBody>
      </p:sp>
      <p:graphicFrame>
        <p:nvGraphicFramePr>
          <p:cNvPr id="16391" name="Content Placeholder 2">
            <a:extLst>
              <a:ext uri="{FF2B5EF4-FFF2-40B4-BE49-F238E27FC236}">
                <a16:creationId xmlns:a16="http://schemas.microsoft.com/office/drawing/2014/main" id="{E8C283E2-0F70-458D-8F71-DEA6445841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2184490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86865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625560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5300" b="1" dirty="0">
                <a:solidFill>
                  <a:srgbClr val="FFFFFF"/>
                </a:solidFill>
                <a:latin typeface="+mn-lt"/>
              </a:rPr>
              <a:t>Hasil </a:t>
            </a:r>
            <a:r>
              <a:rPr lang="en-US" sz="5300" b="1" dirty="0" err="1">
                <a:solidFill>
                  <a:srgbClr val="FFFFFF"/>
                </a:solidFill>
                <a:latin typeface="+mn-lt"/>
              </a:rPr>
              <a:t>Penelitian</a:t>
            </a:r>
            <a:r>
              <a:rPr lang="en-US" sz="5300" b="1" dirty="0">
                <a:solidFill>
                  <a:srgbClr val="FFFFFF"/>
                </a:solidFill>
                <a:latin typeface="+mn-lt"/>
              </a:rPr>
              <a:t> :</a:t>
            </a:r>
            <a:br>
              <a:rPr lang="en-US" sz="5300" b="1" dirty="0">
                <a:solidFill>
                  <a:srgbClr val="FFFFFF"/>
                </a:solidFill>
                <a:latin typeface="+mn-lt"/>
              </a:rPr>
            </a:br>
            <a:r>
              <a:rPr lang="en-US" sz="5300" b="1" dirty="0" err="1">
                <a:solidFill>
                  <a:srgbClr val="FFFFFF"/>
                </a:solidFill>
                <a:latin typeface="+mn-lt"/>
              </a:rPr>
              <a:t>Biroli</a:t>
            </a:r>
            <a:r>
              <a:rPr lang="en-US" sz="5300" b="1" dirty="0">
                <a:solidFill>
                  <a:srgbClr val="FFFFFF"/>
                </a:solidFill>
                <a:latin typeface="+mn-lt"/>
              </a:rPr>
              <a:t> &amp; </a:t>
            </a:r>
            <a:r>
              <a:rPr lang="en-US" sz="5300" b="1" dirty="0" err="1">
                <a:solidFill>
                  <a:srgbClr val="FFFFFF"/>
                </a:solidFill>
                <a:latin typeface="+mn-lt"/>
              </a:rPr>
              <a:t>Satriyati</a:t>
            </a:r>
            <a:r>
              <a:rPr lang="en-US" sz="5300" b="1" dirty="0">
                <a:solidFill>
                  <a:srgbClr val="FFFFFF"/>
                </a:solidFill>
                <a:latin typeface="+mn-lt"/>
              </a:rPr>
              <a:t> (2021)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3336" y="202474"/>
            <a:ext cx="6524898" cy="6296297"/>
          </a:xfrm>
        </p:spPr>
        <p:txBody>
          <a:bodyPr>
            <a:noAutofit/>
          </a:bodyPr>
          <a:lstStyle/>
          <a:p>
            <a:r>
              <a:rPr lang="en-US" dirty="0" err="1"/>
              <a:t>Tujuan</a:t>
            </a:r>
            <a:r>
              <a:rPr lang="en-US" dirty="0"/>
              <a:t> :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beban</a:t>
            </a:r>
            <a:r>
              <a:rPr lang="en-US" dirty="0"/>
              <a:t> </a:t>
            </a:r>
            <a:r>
              <a:rPr lang="en-US" dirty="0" err="1"/>
              <a:t>ganda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dalam </a:t>
            </a:r>
            <a:r>
              <a:rPr lang="en-US" dirty="0" err="1"/>
              <a:t>mendukung</a:t>
            </a:r>
            <a:r>
              <a:rPr lang="en-US" dirty="0"/>
              <a:t> </a:t>
            </a:r>
            <a:r>
              <a:rPr lang="en-US" dirty="0" err="1"/>
              <a:t>perekonomian</a:t>
            </a:r>
            <a:r>
              <a:rPr lang="en-US" dirty="0"/>
              <a:t> </a:t>
            </a:r>
            <a:r>
              <a:rPr lang="en-US" dirty="0" err="1"/>
              <a:t>keluarga</a:t>
            </a:r>
            <a:r>
              <a:rPr lang="en-US" dirty="0"/>
              <a:t> di masa </a:t>
            </a:r>
            <a:r>
              <a:rPr lang="en-US" dirty="0" err="1"/>
              <a:t>Pandemi</a:t>
            </a:r>
            <a:r>
              <a:rPr lang="en-US" dirty="0"/>
              <a:t> Covid-19</a:t>
            </a:r>
          </a:p>
          <a:p>
            <a:r>
              <a:rPr lang="en-US" dirty="0"/>
              <a:t>Beban </a:t>
            </a:r>
            <a:r>
              <a:rPr lang="en-US" dirty="0" err="1"/>
              <a:t>ganda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di </a:t>
            </a:r>
            <a:r>
              <a:rPr lang="en-US" dirty="0" err="1"/>
              <a:t>Desa</a:t>
            </a:r>
            <a:r>
              <a:rPr lang="en-US" dirty="0"/>
              <a:t> </a:t>
            </a:r>
            <a:r>
              <a:rPr lang="en-US" dirty="0" err="1"/>
              <a:t>Tanjung</a:t>
            </a:r>
            <a:r>
              <a:rPr lang="en-US" dirty="0"/>
              <a:t> </a:t>
            </a:r>
            <a:r>
              <a:rPr lang="en-US" dirty="0" err="1"/>
              <a:t>Bumi</a:t>
            </a:r>
            <a:r>
              <a:rPr lang="en-US" dirty="0"/>
              <a:t> </a:t>
            </a: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mengurus</a:t>
            </a:r>
            <a:r>
              <a:rPr lang="en-US" dirty="0"/>
              <a:t> </a:t>
            </a:r>
            <a:r>
              <a:rPr lang="en-US" dirty="0" err="1"/>
              <a:t>rumah</a:t>
            </a:r>
            <a:r>
              <a:rPr lang="en-US" dirty="0"/>
              <a:t> </a:t>
            </a:r>
            <a:r>
              <a:rPr lang="en-US" dirty="0" err="1"/>
              <a:t>tangga</a:t>
            </a:r>
            <a:r>
              <a:rPr lang="en-US" dirty="0"/>
              <a:t> (</a:t>
            </a:r>
            <a:r>
              <a:rPr lang="en-US" dirty="0" err="1"/>
              <a:t>memasak</a:t>
            </a:r>
            <a:r>
              <a:rPr lang="en-US" dirty="0"/>
              <a:t>, </a:t>
            </a:r>
            <a:r>
              <a:rPr lang="en-US" dirty="0" err="1"/>
              <a:t>mencuci</a:t>
            </a:r>
            <a:r>
              <a:rPr lang="en-US" dirty="0"/>
              <a:t>, </a:t>
            </a:r>
            <a:r>
              <a:rPr lang="en-US" dirty="0" err="1"/>
              <a:t>membersihkan</a:t>
            </a:r>
            <a:r>
              <a:rPr lang="en-US" dirty="0"/>
              <a:t> </a:t>
            </a:r>
            <a:r>
              <a:rPr lang="en-US" dirty="0" err="1"/>
              <a:t>rumah</a:t>
            </a:r>
            <a:r>
              <a:rPr lang="en-US" dirty="0"/>
              <a:t>, </a:t>
            </a:r>
            <a:r>
              <a:rPr lang="en-US" dirty="0" err="1"/>
              <a:t>dll</a:t>
            </a:r>
            <a:r>
              <a:rPr lang="en-US" dirty="0"/>
              <a:t>), </a:t>
            </a:r>
            <a:r>
              <a:rPr lang="en-US" dirty="0" err="1"/>
              <a:t>memproduksi</a:t>
            </a:r>
            <a:r>
              <a:rPr lang="en-US" dirty="0"/>
              <a:t> &amp; </a:t>
            </a:r>
            <a:r>
              <a:rPr lang="en-US" dirty="0" err="1"/>
              <a:t>menjual</a:t>
            </a:r>
            <a:r>
              <a:rPr lang="en-US" dirty="0"/>
              <a:t> batik, </a:t>
            </a:r>
            <a:r>
              <a:rPr lang="en-US" dirty="0" err="1"/>
              <a:t>menjual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olehan</a:t>
            </a:r>
            <a:r>
              <a:rPr lang="en-US" dirty="0"/>
              <a:t> </a:t>
            </a:r>
            <a:r>
              <a:rPr lang="en-US" dirty="0" err="1"/>
              <a:t>makanan</a:t>
            </a:r>
            <a:r>
              <a:rPr lang="en-US" dirty="0"/>
              <a:t>, </a:t>
            </a:r>
            <a:r>
              <a:rPr lang="en-US" dirty="0" err="1"/>
              <a:t>menjual</a:t>
            </a:r>
            <a:r>
              <a:rPr lang="en-US" dirty="0"/>
              <a:t> ikan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tangkapan</a:t>
            </a:r>
            <a:r>
              <a:rPr lang="en-US" dirty="0"/>
              <a:t> </a:t>
            </a:r>
            <a:r>
              <a:rPr lang="en-US" dirty="0" err="1"/>
              <a:t>suami</a:t>
            </a:r>
            <a:r>
              <a:rPr lang="en-US" dirty="0"/>
              <a:t> di pasar, dan </a:t>
            </a:r>
            <a:r>
              <a:rPr lang="en-US" dirty="0" err="1"/>
              <a:t>mendampingi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sekolah</a:t>
            </a:r>
            <a:r>
              <a:rPr lang="en-US" dirty="0"/>
              <a:t> di </a:t>
            </a:r>
            <a:r>
              <a:rPr lang="en-US" dirty="0" err="1"/>
              <a:t>rumah</a:t>
            </a:r>
            <a:endParaRPr lang="en-US" dirty="0"/>
          </a:p>
          <a:p>
            <a:r>
              <a:rPr lang="en-US" dirty="0"/>
              <a:t>Beban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di masa </a:t>
            </a:r>
            <a:r>
              <a:rPr lang="en-US" dirty="0" err="1"/>
              <a:t>Pandemi</a:t>
            </a:r>
            <a:r>
              <a:rPr lang="en-US" dirty="0"/>
              <a:t> Covid-19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berkurang</a:t>
            </a:r>
            <a:r>
              <a:rPr lang="en-US" dirty="0"/>
              <a:t>, </a:t>
            </a:r>
            <a:r>
              <a:rPr lang="en-US" dirty="0" err="1"/>
              <a:t>bahkan</a:t>
            </a:r>
            <a:r>
              <a:rPr lang="en-US" dirty="0"/>
              <a:t> </a:t>
            </a:r>
            <a:r>
              <a:rPr lang="en-US" dirty="0" err="1"/>
              <a:t>bertambah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pandemi</a:t>
            </a:r>
            <a:r>
              <a:rPr lang="en-US" dirty="0"/>
              <a:t> </a:t>
            </a:r>
            <a:r>
              <a:rPr lang="en-US" dirty="0" err="1"/>
              <a:t>mempengaruhi</a:t>
            </a:r>
            <a:r>
              <a:rPr lang="en-US" dirty="0"/>
              <a:t> </a:t>
            </a:r>
            <a:r>
              <a:rPr lang="en-US" dirty="0" err="1"/>
              <a:t>pendapatan</a:t>
            </a:r>
            <a:r>
              <a:rPr lang="en-US" dirty="0"/>
              <a:t> </a:t>
            </a:r>
            <a:r>
              <a:rPr lang="en-US" dirty="0" err="1"/>
              <a:t>rumah</a:t>
            </a:r>
            <a:r>
              <a:rPr lang="en-US" dirty="0"/>
              <a:t> </a:t>
            </a:r>
            <a:r>
              <a:rPr lang="en-US" dirty="0" err="1"/>
              <a:t>tangga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2327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b="1" dirty="0">
                <a:solidFill>
                  <a:srgbClr val="FFFFFF"/>
                </a:solidFill>
                <a:latin typeface="+mn-lt"/>
              </a:rPr>
              <a:t>Hasil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Penelitian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: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b="1" dirty="0">
                <a:solidFill>
                  <a:srgbClr val="FFFFFF"/>
                </a:solidFill>
                <a:latin typeface="+mn-lt"/>
              </a:rPr>
              <a:t>Putri &amp;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Rahmawati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(2021)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3336" y="352697"/>
            <a:ext cx="6524898" cy="6146074"/>
          </a:xfrm>
        </p:spPr>
        <p:txBody>
          <a:bodyPr>
            <a:noAutofit/>
          </a:bodyPr>
          <a:lstStyle/>
          <a:p>
            <a:r>
              <a:rPr lang="en-US" sz="2600" dirty="0" err="1"/>
              <a:t>Tujuan</a:t>
            </a:r>
            <a:r>
              <a:rPr lang="en-US" sz="2600" dirty="0"/>
              <a:t> : </a:t>
            </a:r>
            <a:r>
              <a:rPr lang="en-US" sz="2600" dirty="0" err="1"/>
              <a:t>Mengungkap</a:t>
            </a:r>
            <a:r>
              <a:rPr lang="en-US" sz="2600" dirty="0"/>
              <a:t> </a:t>
            </a:r>
            <a:r>
              <a:rPr lang="en-US" sz="2600" dirty="0" err="1"/>
              <a:t>penyesuaian</a:t>
            </a:r>
            <a:r>
              <a:rPr lang="en-US" sz="2600" dirty="0"/>
              <a:t> </a:t>
            </a:r>
            <a:r>
              <a:rPr lang="en-US" sz="2600" dirty="0" err="1"/>
              <a:t>diri</a:t>
            </a:r>
            <a:r>
              <a:rPr lang="en-US" sz="2600" dirty="0"/>
              <a:t> </a:t>
            </a:r>
            <a:r>
              <a:rPr lang="en-US" sz="2600" dirty="0" err="1"/>
              <a:t>ibu</a:t>
            </a:r>
            <a:r>
              <a:rPr lang="en-US" sz="2600" dirty="0"/>
              <a:t> yang </a:t>
            </a:r>
            <a:r>
              <a:rPr lang="en-US" sz="2600" dirty="0" err="1"/>
              <a:t>memiliki</a:t>
            </a:r>
            <a:r>
              <a:rPr lang="en-US" sz="2600" dirty="0"/>
              <a:t> </a:t>
            </a:r>
            <a:r>
              <a:rPr lang="en-US" sz="2600" dirty="0" err="1"/>
              <a:t>beban</a:t>
            </a:r>
            <a:r>
              <a:rPr lang="en-US" sz="2600" dirty="0"/>
              <a:t> </a:t>
            </a:r>
            <a:r>
              <a:rPr lang="en-US" sz="2600" dirty="0" err="1"/>
              <a:t>ganda</a:t>
            </a:r>
            <a:r>
              <a:rPr lang="en-US" sz="2600" dirty="0"/>
              <a:t> pada masa </a:t>
            </a:r>
            <a:r>
              <a:rPr lang="en-US" sz="2600" dirty="0" err="1"/>
              <a:t>pandemi</a:t>
            </a:r>
            <a:r>
              <a:rPr lang="en-US" sz="2600" dirty="0"/>
              <a:t> COVID-19</a:t>
            </a:r>
          </a:p>
          <a:p>
            <a:r>
              <a:rPr lang="en-ID" sz="2600" dirty="0"/>
              <a:t>Hasil </a:t>
            </a:r>
            <a:r>
              <a:rPr lang="en-ID" sz="2600" dirty="0" err="1"/>
              <a:t>penelitian</a:t>
            </a:r>
            <a:r>
              <a:rPr lang="en-ID" sz="2600" dirty="0"/>
              <a:t> </a:t>
            </a:r>
            <a:r>
              <a:rPr lang="en-ID" sz="2600" dirty="0" err="1"/>
              <a:t>menunjukkan</a:t>
            </a:r>
            <a:r>
              <a:rPr lang="en-ID" sz="2600" dirty="0"/>
              <a:t> </a:t>
            </a:r>
            <a:r>
              <a:rPr lang="en-ID" sz="2600" dirty="0" err="1"/>
              <a:t>ibu</a:t>
            </a:r>
            <a:r>
              <a:rPr lang="en-ID" sz="2600" dirty="0"/>
              <a:t> </a:t>
            </a:r>
            <a:r>
              <a:rPr lang="en-ID" sz="2600" dirty="0" err="1"/>
              <a:t>merasakan</a:t>
            </a:r>
            <a:r>
              <a:rPr lang="en-ID" sz="2600" dirty="0"/>
              <a:t> </a:t>
            </a:r>
            <a:r>
              <a:rPr lang="en-ID" sz="2600" dirty="0" err="1"/>
              <a:t>emosi</a:t>
            </a:r>
            <a:r>
              <a:rPr lang="en-ID" sz="2600" dirty="0"/>
              <a:t> </a:t>
            </a:r>
            <a:r>
              <a:rPr lang="en-ID" sz="2600" dirty="0" err="1"/>
              <a:t>ketakutan</a:t>
            </a:r>
            <a:r>
              <a:rPr lang="en-ID" sz="2600" dirty="0"/>
              <a:t>, </a:t>
            </a:r>
            <a:r>
              <a:rPr lang="en-ID" sz="2600" dirty="0" err="1"/>
              <a:t>kekhawatiran</a:t>
            </a:r>
            <a:r>
              <a:rPr lang="en-ID" sz="2600" dirty="0"/>
              <a:t> </a:t>
            </a:r>
            <a:r>
              <a:rPr lang="en-ID" sz="2600" dirty="0" err="1"/>
              <a:t>tertular</a:t>
            </a:r>
            <a:r>
              <a:rPr lang="en-ID" sz="2600" dirty="0"/>
              <a:t> COVID-19, dan </a:t>
            </a:r>
            <a:r>
              <a:rPr lang="en-ID" sz="2600" dirty="0" err="1"/>
              <a:t>emosi</a:t>
            </a:r>
            <a:r>
              <a:rPr lang="en-ID" sz="2600" dirty="0"/>
              <a:t> </a:t>
            </a:r>
            <a:r>
              <a:rPr lang="en-ID" sz="2600" dirty="0" err="1"/>
              <a:t>kemarahan</a:t>
            </a:r>
            <a:r>
              <a:rPr lang="en-ID" sz="2600" dirty="0"/>
              <a:t> </a:t>
            </a:r>
            <a:r>
              <a:rPr lang="en-ID" sz="2600" dirty="0" err="1"/>
              <a:t>karena</a:t>
            </a:r>
            <a:r>
              <a:rPr lang="en-ID" sz="2600" dirty="0"/>
              <a:t> </a:t>
            </a:r>
            <a:r>
              <a:rPr lang="en-ID" sz="2600" dirty="0" err="1"/>
              <a:t>adanya</a:t>
            </a:r>
            <a:r>
              <a:rPr lang="en-ID" sz="2600" dirty="0"/>
              <a:t> </a:t>
            </a:r>
            <a:r>
              <a:rPr lang="en-ID" sz="2600" dirty="0" err="1"/>
              <a:t>tambahan</a:t>
            </a:r>
            <a:r>
              <a:rPr lang="en-ID" sz="2600" dirty="0"/>
              <a:t> </a:t>
            </a:r>
            <a:r>
              <a:rPr lang="en-ID" sz="2600" dirty="0" err="1"/>
              <a:t>peran</a:t>
            </a:r>
            <a:r>
              <a:rPr lang="en-ID" sz="2600" dirty="0"/>
              <a:t> yang </a:t>
            </a:r>
            <a:r>
              <a:rPr lang="en-ID" sz="2600" dirty="0" err="1"/>
              <a:t>harus</a:t>
            </a:r>
            <a:r>
              <a:rPr lang="en-ID" sz="2600" dirty="0"/>
              <a:t> </a:t>
            </a:r>
            <a:r>
              <a:rPr lang="en-ID" sz="2600" dirty="0" err="1"/>
              <a:t>dijalankan</a:t>
            </a:r>
            <a:r>
              <a:rPr lang="en-ID" sz="2600" dirty="0"/>
              <a:t> </a:t>
            </a:r>
            <a:r>
              <a:rPr lang="en-ID" sz="2600" dirty="0" err="1"/>
              <a:t>selama</a:t>
            </a:r>
            <a:r>
              <a:rPr lang="en-ID" sz="2600" dirty="0"/>
              <a:t> masa </a:t>
            </a:r>
            <a:r>
              <a:rPr lang="en-ID" sz="2600" dirty="0" err="1"/>
              <a:t>pandemi</a:t>
            </a:r>
            <a:r>
              <a:rPr lang="en-ID" sz="2600" dirty="0"/>
              <a:t> </a:t>
            </a:r>
          </a:p>
          <a:p>
            <a:r>
              <a:rPr lang="en-ID" sz="2600" dirty="0" err="1"/>
              <a:t>Menghadapi</a:t>
            </a:r>
            <a:r>
              <a:rPr lang="en-ID" sz="2600" dirty="0"/>
              <a:t> </a:t>
            </a:r>
            <a:r>
              <a:rPr lang="en-ID" sz="2600" dirty="0" err="1"/>
              <a:t>permasalahan</a:t>
            </a:r>
            <a:r>
              <a:rPr lang="en-ID" sz="2600" dirty="0"/>
              <a:t> </a:t>
            </a:r>
            <a:r>
              <a:rPr lang="en-ID" sz="2600" dirty="0" err="1"/>
              <a:t>selama</a:t>
            </a:r>
            <a:r>
              <a:rPr lang="en-ID" sz="2600" dirty="0"/>
              <a:t> </a:t>
            </a:r>
            <a:r>
              <a:rPr lang="en-ID" sz="2600" dirty="0" err="1"/>
              <a:t>pandemi</a:t>
            </a:r>
            <a:r>
              <a:rPr lang="en-ID" sz="2600" dirty="0"/>
              <a:t>, </a:t>
            </a:r>
            <a:r>
              <a:rPr lang="en-ID" sz="2600" dirty="0" err="1"/>
              <a:t>ibu</a:t>
            </a:r>
            <a:r>
              <a:rPr lang="en-ID" sz="2600" dirty="0"/>
              <a:t> yang </a:t>
            </a:r>
            <a:r>
              <a:rPr lang="en-ID" sz="2600" dirty="0" err="1"/>
              <a:t>memiliki</a:t>
            </a:r>
            <a:r>
              <a:rPr lang="en-ID" sz="2600" dirty="0"/>
              <a:t> </a:t>
            </a:r>
            <a:r>
              <a:rPr lang="en-ID" sz="2600" dirty="0" err="1"/>
              <a:t>beban</a:t>
            </a:r>
            <a:r>
              <a:rPr lang="en-ID" sz="2600" dirty="0"/>
              <a:t> </a:t>
            </a:r>
            <a:r>
              <a:rPr lang="en-ID" sz="2600" dirty="0" err="1"/>
              <a:t>ganda</a:t>
            </a:r>
            <a:r>
              <a:rPr lang="en-ID" sz="2600" dirty="0"/>
              <a:t> </a:t>
            </a:r>
            <a:r>
              <a:rPr lang="en-ID" sz="2600" dirty="0" err="1"/>
              <a:t>berusaha</a:t>
            </a:r>
            <a:r>
              <a:rPr lang="en-ID" sz="2600" dirty="0"/>
              <a:t> </a:t>
            </a:r>
            <a:r>
              <a:rPr lang="en-ID" sz="2600" dirty="0" err="1"/>
              <a:t>menyesuaikan</a:t>
            </a:r>
            <a:r>
              <a:rPr lang="en-ID" sz="2600" dirty="0"/>
              <a:t> </a:t>
            </a:r>
            <a:r>
              <a:rPr lang="en-ID" sz="2600" dirty="0" err="1"/>
              <a:t>diri</a:t>
            </a:r>
            <a:r>
              <a:rPr lang="en-ID" sz="2600" dirty="0"/>
              <a:t> </a:t>
            </a:r>
            <a:r>
              <a:rPr lang="en-ID" sz="2600" dirty="0" err="1"/>
              <a:t>dengan</a:t>
            </a:r>
            <a:r>
              <a:rPr lang="en-ID" sz="2600" dirty="0"/>
              <a:t> </a:t>
            </a:r>
            <a:r>
              <a:rPr lang="en-ID" sz="2600" dirty="0" err="1"/>
              <a:t>kondisi</a:t>
            </a:r>
            <a:r>
              <a:rPr lang="en-ID" sz="2600" dirty="0"/>
              <a:t> agar </a:t>
            </a:r>
            <a:r>
              <a:rPr lang="en-ID" sz="2600" dirty="0" err="1"/>
              <a:t>bisa</a:t>
            </a:r>
            <a:r>
              <a:rPr lang="en-ID" sz="2600" dirty="0"/>
              <a:t> </a:t>
            </a:r>
            <a:r>
              <a:rPr lang="en-ID" sz="2600" dirty="0" err="1"/>
              <a:t>mencapai</a:t>
            </a:r>
            <a:r>
              <a:rPr lang="en-ID" sz="2600" dirty="0"/>
              <a:t> </a:t>
            </a:r>
            <a:r>
              <a:rPr lang="en-ID" sz="2600" dirty="0" err="1"/>
              <a:t>keadaan</a:t>
            </a:r>
            <a:r>
              <a:rPr lang="en-ID" sz="2600" dirty="0"/>
              <a:t> yang </a:t>
            </a:r>
            <a:r>
              <a:rPr lang="en-ID" sz="2600" dirty="0" err="1"/>
              <a:t>harmonis</a:t>
            </a:r>
            <a:r>
              <a:rPr lang="en-ID" sz="2600" dirty="0"/>
              <a:t>. </a:t>
            </a:r>
          </a:p>
          <a:p>
            <a:r>
              <a:rPr lang="en-ID" sz="2600" dirty="0" err="1"/>
              <a:t>Keberhasilan</a:t>
            </a:r>
            <a:r>
              <a:rPr lang="en-ID" sz="2600" dirty="0"/>
              <a:t> </a:t>
            </a:r>
            <a:r>
              <a:rPr lang="en-ID" sz="2600" dirty="0" err="1"/>
              <a:t>informan</a:t>
            </a:r>
            <a:r>
              <a:rPr lang="en-ID" sz="2600" dirty="0"/>
              <a:t> dalam </a:t>
            </a:r>
            <a:r>
              <a:rPr lang="en-ID" sz="2600" dirty="0" err="1"/>
              <a:t>menyesuaikan</a:t>
            </a:r>
            <a:r>
              <a:rPr lang="en-ID" sz="2600" dirty="0"/>
              <a:t> </a:t>
            </a:r>
            <a:r>
              <a:rPr lang="en-ID" sz="2600" dirty="0" err="1"/>
              <a:t>diri</a:t>
            </a:r>
            <a:r>
              <a:rPr lang="en-ID" sz="2600" dirty="0"/>
              <a:t> </a:t>
            </a:r>
            <a:r>
              <a:rPr lang="en-ID" sz="2600" dirty="0" err="1"/>
              <a:t>dipengaruhi</a:t>
            </a:r>
            <a:r>
              <a:rPr lang="en-ID" sz="2600" dirty="0"/>
              <a:t> oleh </a:t>
            </a:r>
            <a:r>
              <a:rPr lang="en-ID" sz="2600" dirty="0" err="1"/>
              <a:t>faktor</a:t>
            </a:r>
            <a:r>
              <a:rPr lang="en-ID" sz="2600" dirty="0"/>
              <a:t>: </a:t>
            </a:r>
            <a:r>
              <a:rPr lang="en-ID" sz="2600" dirty="0" err="1"/>
              <a:t>kematangan</a:t>
            </a:r>
            <a:r>
              <a:rPr lang="en-ID" sz="2600" dirty="0"/>
              <a:t> </a:t>
            </a:r>
            <a:r>
              <a:rPr lang="en-ID" sz="2600" dirty="0" err="1"/>
              <a:t>psikologis</a:t>
            </a:r>
            <a:r>
              <a:rPr lang="en-ID" sz="2600" dirty="0"/>
              <a:t>, </a:t>
            </a:r>
            <a:r>
              <a:rPr lang="en-ID" sz="2600" dirty="0" err="1"/>
              <a:t>lingkungan</a:t>
            </a:r>
            <a:r>
              <a:rPr lang="en-ID" sz="2600" dirty="0"/>
              <a:t>, dan </a:t>
            </a:r>
            <a:r>
              <a:rPr lang="en-ID" sz="2600" dirty="0" err="1"/>
              <a:t>budaya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35496242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Stereotip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b="1" i="1" dirty="0">
                <a:solidFill>
                  <a:srgbClr val="FFFFFF"/>
                </a:solidFill>
                <a:latin typeface="+mn-lt"/>
              </a:rPr>
              <a:t>(stereotype)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4400" dirty="0"/>
              <a:t>P</a:t>
            </a:r>
            <a:r>
              <a:rPr lang="id-ID" sz="4400" dirty="0"/>
              <a:t>e</a:t>
            </a:r>
            <a:r>
              <a:rPr lang="en-US" sz="4400" dirty="0" err="1"/>
              <a:t>nilaian</a:t>
            </a:r>
            <a:r>
              <a:rPr lang="en-US" sz="4400" dirty="0"/>
              <a:t> </a:t>
            </a:r>
            <a:r>
              <a:rPr lang="en-US" sz="4400" dirty="0" err="1"/>
              <a:t>atau</a:t>
            </a:r>
            <a:r>
              <a:rPr lang="en-US" sz="4400" dirty="0"/>
              <a:t> </a:t>
            </a:r>
            <a:r>
              <a:rPr lang="en-US" sz="4400" dirty="0" err="1"/>
              <a:t>anggapan</a:t>
            </a:r>
            <a:r>
              <a:rPr lang="en-US" sz="4400" dirty="0"/>
              <a:t> </a:t>
            </a:r>
            <a:r>
              <a:rPr lang="en-US" sz="4400" dirty="0" err="1"/>
              <a:t>negatif</a:t>
            </a:r>
            <a:r>
              <a:rPr lang="en-US" sz="4400" dirty="0"/>
              <a:t> </a:t>
            </a:r>
            <a:r>
              <a:rPr lang="en-US" sz="4400" dirty="0" err="1"/>
              <a:t>berdasarkan</a:t>
            </a:r>
            <a:r>
              <a:rPr lang="en-US" sz="4400" dirty="0"/>
              <a:t> </a:t>
            </a:r>
            <a:r>
              <a:rPr lang="en-US" sz="4400" dirty="0" err="1"/>
              <a:t>prasangka</a:t>
            </a:r>
            <a:r>
              <a:rPr lang="en-US" sz="4400" dirty="0"/>
              <a:t> yang </a:t>
            </a:r>
            <a:r>
              <a:rPr lang="en-US" sz="4400" dirty="0" err="1"/>
              <a:t>subyektif</a:t>
            </a:r>
            <a:r>
              <a:rPr lang="en-US" sz="4400" dirty="0"/>
              <a:t> pada </a:t>
            </a:r>
            <a:r>
              <a:rPr lang="en-US" sz="4400" dirty="0" err="1"/>
              <a:t>suatu</a:t>
            </a:r>
            <a:r>
              <a:rPr lang="en-US" sz="4400" dirty="0"/>
              <a:t> </a:t>
            </a:r>
            <a:r>
              <a:rPr lang="en-US" sz="4400" dirty="0" err="1"/>
              <a:t>jenis</a:t>
            </a:r>
            <a:r>
              <a:rPr lang="en-US" sz="4400" dirty="0"/>
              <a:t> </a:t>
            </a:r>
            <a:r>
              <a:rPr lang="en-US" sz="4400" dirty="0" err="1"/>
              <a:t>kelamin</a:t>
            </a:r>
            <a:r>
              <a:rPr lang="en-US" sz="4400" dirty="0"/>
              <a:t> </a:t>
            </a:r>
            <a:r>
              <a:rPr lang="en-US" sz="4400" dirty="0" err="1"/>
              <a:t>atau</a:t>
            </a:r>
            <a:r>
              <a:rPr lang="en-US" sz="4400" dirty="0"/>
              <a:t> </a:t>
            </a:r>
            <a:r>
              <a:rPr lang="en-US" sz="4400" dirty="0" err="1"/>
              <a:t>kelompok</a:t>
            </a:r>
            <a:r>
              <a:rPr lang="en-US" sz="4400" dirty="0"/>
              <a:t> </a:t>
            </a:r>
            <a:r>
              <a:rPr lang="en-US" sz="4400" dirty="0" err="1"/>
              <a:t>sosial</a:t>
            </a:r>
            <a:r>
              <a:rPr lang="en-US" sz="4400" dirty="0"/>
              <a:t>. </a:t>
            </a:r>
            <a:r>
              <a:rPr lang="en-US" sz="4400" dirty="0" err="1"/>
              <a:t>Stereotip</a:t>
            </a:r>
            <a:r>
              <a:rPr lang="en-US" sz="4400" dirty="0"/>
              <a:t> </a:t>
            </a:r>
            <a:r>
              <a:rPr lang="en-US" sz="4400" dirty="0" err="1"/>
              <a:t>sering</a:t>
            </a:r>
            <a:r>
              <a:rPr lang="en-US" sz="4400" dirty="0"/>
              <a:t> </a:t>
            </a:r>
            <a:r>
              <a:rPr lang="en-US" sz="4400" dirty="0" err="1"/>
              <a:t>dijadikan</a:t>
            </a:r>
            <a:r>
              <a:rPr lang="en-US" sz="4400" dirty="0"/>
              <a:t> </a:t>
            </a:r>
            <a:r>
              <a:rPr lang="en-US" sz="4400" dirty="0" err="1"/>
              <a:t>alasan</a:t>
            </a:r>
            <a:r>
              <a:rPr lang="en-US" sz="4400" dirty="0"/>
              <a:t> </a:t>
            </a:r>
            <a:r>
              <a:rPr lang="en-US" sz="4400" dirty="0" err="1"/>
              <a:t>untuk</a:t>
            </a:r>
            <a:r>
              <a:rPr lang="en-US" sz="4400" dirty="0"/>
              <a:t> </a:t>
            </a:r>
            <a:r>
              <a:rPr lang="en-US" sz="4400" dirty="0" err="1"/>
              <a:t>melakukan</a:t>
            </a:r>
            <a:r>
              <a:rPr lang="en-US" sz="4400" dirty="0"/>
              <a:t> </a:t>
            </a:r>
            <a:r>
              <a:rPr lang="en-US" sz="4400" dirty="0" err="1"/>
              <a:t>tindakan</a:t>
            </a:r>
            <a:r>
              <a:rPr lang="en-US" sz="4400" dirty="0"/>
              <a:t> </a:t>
            </a:r>
            <a:r>
              <a:rPr lang="en-US" sz="4400" dirty="0" err="1"/>
              <a:t>diskriminatif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5645060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677445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latin typeface="+mn-lt"/>
              </a:rPr>
              <a:t>Contoh</a:t>
            </a:r>
            <a:r>
              <a:rPr lang="en-US" sz="4000" b="1" dirty="0">
                <a:latin typeface="+mn-lt"/>
              </a:rPr>
              <a:t> </a:t>
            </a:r>
            <a:r>
              <a:rPr lang="en-US" sz="4000" b="1" dirty="0" err="1">
                <a:latin typeface="+mn-lt"/>
              </a:rPr>
              <a:t>Kasus</a:t>
            </a:r>
            <a:endParaRPr lang="en-US" sz="4000" b="1" dirty="0">
              <a:latin typeface="+mn-lt"/>
            </a:endParaRPr>
          </a:p>
        </p:txBody>
      </p:sp>
      <p:graphicFrame>
        <p:nvGraphicFramePr>
          <p:cNvPr id="15364" name="Content Placeholder 2">
            <a:extLst>
              <a:ext uri="{FF2B5EF4-FFF2-40B4-BE49-F238E27FC236}">
                <a16:creationId xmlns:a16="http://schemas.microsoft.com/office/drawing/2014/main" id="{F5C8F47F-9F6C-4892-AFBB-DB1AB16A161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6735372"/>
              </p:ext>
            </p:extLst>
          </p:nvPr>
        </p:nvGraphicFramePr>
        <p:xfrm>
          <a:off x="838199" y="1391194"/>
          <a:ext cx="11009811" cy="49900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36802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b="1" dirty="0">
                <a:solidFill>
                  <a:srgbClr val="FFFFFF"/>
                </a:solidFill>
                <a:latin typeface="+mn-lt"/>
              </a:rPr>
              <a:t>Hasil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Penelitian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Dianita (2020)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90903" y="346167"/>
            <a:ext cx="6275834" cy="6368142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 err="1"/>
              <a:t>Stereotip</a:t>
            </a:r>
            <a:r>
              <a:rPr lang="en-US" dirty="0"/>
              <a:t> gender : </a:t>
            </a:r>
            <a:r>
              <a:rPr lang="en-US" dirty="0" err="1"/>
              <a:t>pekerjaan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guru PAUD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cocok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 </a:t>
            </a:r>
            <a:r>
              <a:rPr lang="en-US" dirty="0" err="1"/>
              <a:t>perempuan</a:t>
            </a:r>
            <a:endParaRPr lang="en-US" dirty="0"/>
          </a:p>
          <a:p>
            <a:pPr>
              <a:lnSpc>
                <a:spcPct val="80000"/>
              </a:lnSpc>
            </a:pPr>
            <a:r>
              <a:rPr lang="en-US" dirty="0" err="1"/>
              <a:t>Stereotip</a:t>
            </a:r>
            <a:r>
              <a:rPr lang="en-US" dirty="0"/>
              <a:t> gender dalam </a:t>
            </a:r>
            <a:r>
              <a:rPr lang="en-US" dirty="0" err="1"/>
              <a:t>profesi</a:t>
            </a:r>
            <a:r>
              <a:rPr lang="en-US" dirty="0"/>
              <a:t> guru PAUD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anggapan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:</a:t>
            </a: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en-US" dirty="0" err="1"/>
              <a:t>Pemberian</a:t>
            </a:r>
            <a:r>
              <a:rPr lang="en-US" dirty="0"/>
              <a:t> </a:t>
            </a:r>
            <a:r>
              <a:rPr lang="en-US" dirty="0" err="1"/>
              <a:t>identitas</a:t>
            </a:r>
            <a:r>
              <a:rPr lang="en-US" dirty="0"/>
              <a:t> </a:t>
            </a:r>
            <a:r>
              <a:rPr lang="en-US" dirty="0" err="1"/>
              <a:t>feminim</a:t>
            </a:r>
            <a:r>
              <a:rPr lang="en-US" dirty="0"/>
              <a:t> dan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kesan</a:t>
            </a:r>
            <a:r>
              <a:rPr lang="en-US" dirty="0"/>
              <a:t> </a:t>
            </a:r>
            <a:r>
              <a:rPr lang="en-US" dirty="0" err="1"/>
              <a:t>maskulin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laki-laki</a:t>
            </a:r>
            <a:r>
              <a:rPr lang="en-US" dirty="0"/>
              <a:t> </a:t>
            </a:r>
            <a:r>
              <a:rPr lang="en-US" dirty="0" err="1"/>
              <a:t>kurang</a:t>
            </a:r>
            <a:r>
              <a:rPr lang="en-US" dirty="0"/>
              <a:t> </a:t>
            </a:r>
            <a:r>
              <a:rPr lang="en-US" dirty="0" err="1"/>
              <a:t>tertarik</a:t>
            </a:r>
            <a:r>
              <a:rPr lang="en-US" dirty="0"/>
              <a:t> </a:t>
            </a:r>
            <a:r>
              <a:rPr lang="en-US" dirty="0" err="1"/>
              <a:t>mengajar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usia</a:t>
            </a:r>
            <a:r>
              <a:rPr lang="en-US" dirty="0"/>
              <a:t> </a:t>
            </a:r>
            <a:r>
              <a:rPr lang="en-US" dirty="0" err="1"/>
              <a:t>dini</a:t>
            </a:r>
            <a:r>
              <a:rPr lang="en-US" dirty="0"/>
              <a:t> </a:t>
            </a: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en-US" dirty="0"/>
              <a:t>Guru PAUD </a:t>
            </a:r>
            <a:r>
              <a:rPr lang="en-US" dirty="0" err="1"/>
              <a:t>dianggap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profesi</a:t>
            </a:r>
            <a:r>
              <a:rPr lang="en-US" dirty="0"/>
              <a:t> yang minim </a:t>
            </a:r>
            <a:r>
              <a:rPr lang="en-US" dirty="0" err="1"/>
              <a:t>risiko</a:t>
            </a:r>
            <a:r>
              <a:rPr lang="en-US" dirty="0"/>
              <a:t> (</a:t>
            </a:r>
            <a:r>
              <a:rPr lang="en-US" i="1" dirty="0"/>
              <a:t>low-risk</a:t>
            </a:r>
            <a:r>
              <a:rPr lang="en-US" dirty="0"/>
              <a:t>)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kurang</a:t>
            </a:r>
            <a:r>
              <a:rPr lang="en-US" dirty="0"/>
              <a:t> </a:t>
            </a:r>
            <a:r>
              <a:rPr lang="en-US" dirty="0" err="1"/>
              <a:t>menantang</a:t>
            </a:r>
            <a:r>
              <a:rPr lang="en-US" dirty="0"/>
              <a:t> dan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perempuan</a:t>
            </a:r>
            <a:endParaRPr lang="en-US" dirty="0"/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en-US" dirty="0"/>
              <a:t>Guru PAUD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pekerjaan</a:t>
            </a:r>
            <a:r>
              <a:rPr lang="en-US" dirty="0"/>
              <a:t> </a:t>
            </a:r>
            <a:r>
              <a:rPr lang="en-US" dirty="0" err="1"/>
              <a:t>bergaji</a:t>
            </a:r>
            <a:r>
              <a:rPr lang="en-US" dirty="0"/>
              <a:t> </a:t>
            </a:r>
            <a:r>
              <a:rPr lang="en-US" dirty="0" err="1"/>
              <a:t>rendah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oleh </a:t>
            </a:r>
            <a:r>
              <a:rPr lang="en-US" dirty="0" err="1"/>
              <a:t>perempuan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52937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153572"/>
            <a:ext cx="4435060" cy="4461163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err="1">
                <a:solidFill>
                  <a:srgbClr val="FFFFFF"/>
                </a:solidFill>
                <a:latin typeface="+mn-lt"/>
              </a:rPr>
              <a:t>Marginalisasi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sz="3800" b="1" i="1" dirty="0">
                <a:solidFill>
                  <a:srgbClr val="FFFFFF"/>
                </a:solidFill>
                <a:latin typeface="+mn-lt"/>
              </a:rPr>
              <a:t>(marginalization)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947568"/>
          </a:xfrm>
        </p:spPr>
        <p:txBody>
          <a:bodyPr anchor="ctr"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5400" dirty="0" err="1"/>
              <a:t>Sikap</a:t>
            </a:r>
            <a:r>
              <a:rPr lang="en-US" sz="5400" dirty="0"/>
              <a:t> </a:t>
            </a:r>
            <a:r>
              <a:rPr lang="en-US" sz="5400" dirty="0" err="1"/>
              <a:t>meminggirkan</a:t>
            </a:r>
            <a:r>
              <a:rPr lang="en-US" sz="5400" dirty="0"/>
              <a:t> salah </a:t>
            </a:r>
            <a:r>
              <a:rPr lang="en-US" sz="5400" dirty="0" err="1"/>
              <a:t>satu</a:t>
            </a:r>
            <a:r>
              <a:rPr lang="en-US" sz="5400" dirty="0"/>
              <a:t> </a:t>
            </a:r>
            <a:r>
              <a:rPr lang="en-US" sz="5400" dirty="0" err="1"/>
              <a:t>jenis</a:t>
            </a:r>
            <a:r>
              <a:rPr lang="en-US" sz="5400" dirty="0"/>
              <a:t> </a:t>
            </a:r>
            <a:r>
              <a:rPr lang="en-US" sz="5400" dirty="0" err="1"/>
              <a:t>kelamin</a:t>
            </a:r>
            <a:r>
              <a:rPr lang="en-US" sz="5400" dirty="0"/>
              <a:t> </a:t>
            </a:r>
            <a:r>
              <a:rPr lang="en-US" sz="5400" dirty="0" err="1"/>
              <a:t>atau</a:t>
            </a:r>
            <a:r>
              <a:rPr lang="en-US" sz="5400" dirty="0"/>
              <a:t> </a:t>
            </a:r>
            <a:r>
              <a:rPr lang="en-US" sz="5400" dirty="0" err="1"/>
              <a:t>kelompok</a:t>
            </a:r>
            <a:r>
              <a:rPr lang="en-US" sz="5400" dirty="0"/>
              <a:t> </a:t>
            </a:r>
            <a:r>
              <a:rPr lang="en-US" sz="5400" dirty="0" err="1"/>
              <a:t>masyarakat</a:t>
            </a:r>
            <a:r>
              <a:rPr lang="en-US" sz="5400" dirty="0"/>
              <a:t> pada </a:t>
            </a:r>
            <a:r>
              <a:rPr lang="en-US" sz="5400" dirty="0" err="1"/>
              <a:t>akses</a:t>
            </a:r>
            <a:r>
              <a:rPr lang="en-US" sz="5400" dirty="0"/>
              <a:t> </a:t>
            </a:r>
            <a:r>
              <a:rPr lang="en-US" sz="5400" dirty="0" err="1"/>
              <a:t>sumber</a:t>
            </a:r>
            <a:r>
              <a:rPr lang="en-US" sz="5400" dirty="0"/>
              <a:t> </a:t>
            </a:r>
            <a:r>
              <a:rPr lang="en-US" sz="5400" dirty="0" err="1"/>
              <a:t>daya</a:t>
            </a:r>
            <a:r>
              <a:rPr lang="en-US" sz="5400" dirty="0"/>
              <a:t> (</a:t>
            </a:r>
            <a:r>
              <a:rPr lang="en-US" sz="5400" dirty="0" err="1"/>
              <a:t>misalnya</a:t>
            </a:r>
            <a:r>
              <a:rPr lang="en-US" sz="5400" dirty="0"/>
              <a:t> </a:t>
            </a:r>
            <a:r>
              <a:rPr lang="en-US" sz="5400" dirty="0" err="1"/>
              <a:t>informasi</a:t>
            </a:r>
            <a:r>
              <a:rPr lang="en-US" sz="5400" dirty="0"/>
              <a:t> dan </a:t>
            </a:r>
            <a:r>
              <a:rPr lang="en-US" sz="5400" dirty="0" err="1"/>
              <a:t>teknologi</a:t>
            </a:r>
            <a:r>
              <a:rPr lang="en-US" sz="5400" dirty="0"/>
              <a:t>, </a:t>
            </a:r>
            <a:r>
              <a:rPr lang="en-US" sz="5400" dirty="0" err="1"/>
              <a:t>pendidikan</a:t>
            </a:r>
            <a:r>
              <a:rPr lang="en-US" sz="5400" dirty="0"/>
              <a:t>, </a:t>
            </a:r>
            <a:r>
              <a:rPr lang="en-US" sz="5400" dirty="0" err="1"/>
              <a:t>lapangan</a:t>
            </a:r>
            <a:r>
              <a:rPr lang="en-US" sz="5400" dirty="0"/>
              <a:t> </a:t>
            </a:r>
            <a:r>
              <a:rPr lang="en-US" sz="5400" dirty="0" err="1"/>
              <a:t>pekerjaan</a:t>
            </a:r>
            <a:r>
              <a:rPr lang="en-US" sz="5400" dirty="0"/>
              <a:t>, </a:t>
            </a:r>
            <a:r>
              <a:rPr lang="en-US" sz="5400" dirty="0" err="1"/>
              <a:t>dll</a:t>
            </a:r>
            <a:r>
              <a:rPr lang="en-US" sz="5400" dirty="0"/>
              <a:t>) dan </a:t>
            </a:r>
            <a:r>
              <a:rPr lang="en-US" sz="5400" dirty="0" err="1"/>
              <a:t>partisipasi</a:t>
            </a:r>
            <a:r>
              <a:rPr lang="en-US" sz="5400" dirty="0"/>
              <a:t> </a:t>
            </a:r>
            <a:r>
              <a:rPr lang="en-US" sz="5400" dirty="0" err="1"/>
              <a:t>publik</a:t>
            </a:r>
            <a:r>
              <a:rPr lang="en-US" sz="5400" dirty="0"/>
              <a:t> yang </a:t>
            </a:r>
            <a:r>
              <a:rPr lang="en-US" sz="5400" dirty="0" err="1"/>
              <a:t>mengakibatkan</a:t>
            </a:r>
            <a:r>
              <a:rPr lang="en-US" sz="5400" dirty="0"/>
              <a:t> </a:t>
            </a:r>
            <a:r>
              <a:rPr lang="en-US" sz="5400" dirty="0" err="1"/>
              <a:t>kemiskinan</a:t>
            </a:r>
            <a:r>
              <a:rPr lang="en-US" sz="5400" dirty="0"/>
              <a:t> (= </a:t>
            </a:r>
            <a:r>
              <a:rPr lang="en-US" sz="5400" dirty="0" err="1"/>
              <a:t>pemiskinan</a:t>
            </a:r>
            <a:r>
              <a:rPr lang="en-US" sz="5400" dirty="0"/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33926461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781697" cy="4461163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solidFill>
                  <a:srgbClr val="FFFFFF"/>
                </a:solidFill>
                <a:latin typeface="+mn-lt"/>
              </a:rPr>
              <a:t>Penyebab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Marginalisasi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:</a:t>
            </a:r>
            <a:endParaRPr lang="en-US" sz="3800" b="1" i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202474"/>
            <a:ext cx="6906491" cy="6453052"/>
          </a:xfrm>
        </p:spPr>
        <p:txBody>
          <a:bodyPr anchor="ctr">
            <a:normAutofit fontScale="92500"/>
          </a:bodyPr>
          <a:lstStyle/>
          <a:p>
            <a:r>
              <a:rPr lang="en-US" sz="3600" dirty="0" err="1"/>
              <a:t>Kebijakan</a:t>
            </a:r>
            <a:r>
              <a:rPr lang="en-US" sz="3600" dirty="0"/>
              <a:t> </a:t>
            </a:r>
            <a:r>
              <a:rPr lang="en-US" sz="3600" dirty="0" err="1"/>
              <a:t>pembangunan</a:t>
            </a:r>
            <a:r>
              <a:rPr lang="en-US" sz="3600" dirty="0"/>
              <a:t> yang </a:t>
            </a:r>
            <a:r>
              <a:rPr lang="en-US" sz="3600" dirty="0" err="1"/>
              <a:t>tidak</a:t>
            </a:r>
            <a:r>
              <a:rPr lang="en-US" sz="3600" dirty="0"/>
              <a:t> </a:t>
            </a:r>
            <a:r>
              <a:rPr lang="en-US" sz="3600" dirty="0" err="1"/>
              <a:t>tepat</a:t>
            </a:r>
            <a:r>
              <a:rPr lang="en-US" sz="3600" dirty="0"/>
              <a:t> </a:t>
            </a:r>
            <a:r>
              <a:rPr lang="en-US" sz="3600" dirty="0" err="1"/>
              <a:t>sasaran</a:t>
            </a:r>
            <a:r>
              <a:rPr lang="en-US" sz="3600" dirty="0"/>
              <a:t> </a:t>
            </a:r>
            <a:r>
              <a:rPr lang="en-US" sz="3600" dirty="0" err="1"/>
              <a:t>sehingga</a:t>
            </a:r>
            <a:r>
              <a:rPr lang="en-US" sz="3600" dirty="0"/>
              <a:t> </a:t>
            </a:r>
            <a:r>
              <a:rPr lang="en-US" sz="3600" dirty="0" err="1"/>
              <a:t>hasil</a:t>
            </a:r>
            <a:r>
              <a:rPr lang="en-US" sz="3600" dirty="0"/>
              <a:t> </a:t>
            </a:r>
            <a:r>
              <a:rPr lang="en-US" sz="3600" dirty="0" err="1"/>
              <a:t>pembangunan</a:t>
            </a:r>
            <a:r>
              <a:rPr lang="en-US" sz="3600" dirty="0"/>
              <a:t> </a:t>
            </a:r>
            <a:r>
              <a:rPr lang="en-US" sz="3600" dirty="0" err="1"/>
              <a:t>tidak</a:t>
            </a:r>
            <a:r>
              <a:rPr lang="en-US" sz="3600" dirty="0"/>
              <a:t> </a:t>
            </a:r>
            <a:r>
              <a:rPr lang="en-US" sz="3600" dirty="0" err="1"/>
              <a:t>dinikmati</a:t>
            </a:r>
            <a:r>
              <a:rPr lang="en-US" sz="3600" dirty="0"/>
              <a:t> </a:t>
            </a:r>
            <a:r>
              <a:rPr lang="en-US" sz="3600" dirty="0" err="1"/>
              <a:t>secara</a:t>
            </a:r>
            <a:r>
              <a:rPr lang="en-US" sz="3600" dirty="0"/>
              <a:t> </a:t>
            </a:r>
            <a:r>
              <a:rPr lang="en-US" sz="3600" dirty="0" err="1"/>
              <a:t>merata</a:t>
            </a:r>
            <a:r>
              <a:rPr lang="en-US" sz="3600" dirty="0"/>
              <a:t> oleh </a:t>
            </a:r>
            <a:r>
              <a:rPr lang="en-US" sz="3600" dirty="0" err="1"/>
              <a:t>seluruh</a:t>
            </a:r>
            <a:r>
              <a:rPr lang="en-US" sz="3600" dirty="0"/>
              <a:t> </a:t>
            </a:r>
            <a:r>
              <a:rPr lang="en-US" sz="3600" dirty="0" err="1"/>
              <a:t>penduduk</a:t>
            </a:r>
            <a:endParaRPr lang="en-US" sz="3600" dirty="0"/>
          </a:p>
          <a:p>
            <a:r>
              <a:rPr lang="en-US" sz="3600" dirty="0" err="1"/>
              <a:t>Kompetisi</a:t>
            </a:r>
            <a:r>
              <a:rPr lang="en-US" sz="3600" dirty="0"/>
              <a:t> dalam </a:t>
            </a:r>
            <a:r>
              <a:rPr lang="en-US" sz="3600" dirty="0" err="1"/>
              <a:t>masyarakat</a:t>
            </a:r>
            <a:r>
              <a:rPr lang="en-US" sz="3600" dirty="0"/>
              <a:t> yang </a:t>
            </a:r>
            <a:r>
              <a:rPr lang="en-US" sz="3600" dirty="0" err="1"/>
              <a:t>seringkali</a:t>
            </a:r>
            <a:r>
              <a:rPr lang="en-US" sz="3600" dirty="0"/>
              <a:t> </a:t>
            </a:r>
            <a:r>
              <a:rPr lang="en-US" sz="3600" dirty="0" err="1"/>
              <a:t>dimenangkan</a:t>
            </a:r>
            <a:r>
              <a:rPr lang="en-US" sz="3600" dirty="0"/>
              <a:t> oleh </a:t>
            </a:r>
            <a:r>
              <a:rPr lang="en-US" sz="3600" dirty="0" err="1"/>
              <a:t>kelompok</a:t>
            </a:r>
            <a:r>
              <a:rPr lang="en-US" sz="3600" dirty="0"/>
              <a:t> yang </a:t>
            </a:r>
            <a:r>
              <a:rPr lang="en-US" sz="3600" dirty="0" err="1"/>
              <a:t>lebih</a:t>
            </a:r>
            <a:r>
              <a:rPr lang="en-US" sz="3600" dirty="0"/>
              <a:t> </a:t>
            </a:r>
            <a:r>
              <a:rPr lang="en-US" sz="3600" dirty="0" err="1"/>
              <a:t>diuntungkan</a:t>
            </a:r>
            <a:r>
              <a:rPr lang="en-US" sz="3600" dirty="0"/>
              <a:t> </a:t>
            </a:r>
            <a:r>
              <a:rPr lang="en-US" sz="3600" dirty="0" err="1"/>
              <a:t>atau</a:t>
            </a:r>
            <a:r>
              <a:rPr lang="en-US" sz="3600" dirty="0"/>
              <a:t> yang </a:t>
            </a:r>
            <a:r>
              <a:rPr lang="en-US" sz="3600" dirty="0" err="1"/>
              <a:t>lebih</a:t>
            </a:r>
            <a:r>
              <a:rPr lang="en-US" sz="3600" dirty="0"/>
              <a:t> </a:t>
            </a:r>
            <a:r>
              <a:rPr lang="en-US" sz="3600" dirty="0" err="1"/>
              <a:t>mampu</a:t>
            </a:r>
            <a:r>
              <a:rPr lang="en-US" sz="3600" dirty="0"/>
              <a:t> </a:t>
            </a:r>
            <a:r>
              <a:rPr lang="en-US" sz="3600" dirty="0" err="1"/>
              <a:t>mengakses</a:t>
            </a:r>
            <a:r>
              <a:rPr lang="en-US" sz="3600" dirty="0"/>
              <a:t> </a:t>
            </a:r>
            <a:r>
              <a:rPr lang="en-US" sz="3600" dirty="0" err="1"/>
              <a:t>sumber</a:t>
            </a:r>
            <a:r>
              <a:rPr lang="en-US" sz="3600" dirty="0"/>
              <a:t> </a:t>
            </a:r>
            <a:r>
              <a:rPr lang="en-US" sz="3600" dirty="0" err="1"/>
              <a:t>daya</a:t>
            </a:r>
            <a:r>
              <a:rPr lang="en-US" sz="3600" dirty="0"/>
              <a:t> </a:t>
            </a:r>
            <a:r>
              <a:rPr lang="en-US" sz="3600" dirty="0" err="1"/>
              <a:t>ekonomi</a:t>
            </a:r>
            <a:r>
              <a:rPr lang="en-US" sz="3600" dirty="0"/>
              <a:t>.</a:t>
            </a:r>
            <a:r>
              <a:rPr lang="en-ID" sz="3600" b="0" i="0" dirty="0">
                <a:solidFill>
                  <a:srgbClr val="000000"/>
                </a:solidFill>
                <a:effectLst/>
              </a:rPr>
              <a:t> </a:t>
            </a:r>
          </a:p>
          <a:p>
            <a:r>
              <a:rPr lang="en-ID" sz="3600" b="0" i="0" dirty="0" err="1">
                <a:solidFill>
                  <a:srgbClr val="000000"/>
                </a:solidFill>
                <a:effectLst/>
              </a:rPr>
              <a:t>Secara</a:t>
            </a:r>
            <a:r>
              <a:rPr lang="en-ID" sz="36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000000"/>
                </a:solidFill>
                <a:effectLst/>
              </a:rPr>
              <a:t>umum</a:t>
            </a:r>
            <a:r>
              <a:rPr lang="en-ID" sz="3600" b="0" i="0" dirty="0">
                <a:solidFill>
                  <a:srgbClr val="000000"/>
                </a:solidFill>
                <a:effectLst/>
              </a:rPr>
              <a:t>, </a:t>
            </a:r>
            <a:r>
              <a:rPr lang="en-ID" sz="3600" b="0" i="0" dirty="0" err="1">
                <a:solidFill>
                  <a:srgbClr val="000000"/>
                </a:solidFill>
                <a:effectLst/>
              </a:rPr>
              <a:t>perempuan</a:t>
            </a:r>
            <a:r>
              <a:rPr lang="en-ID" sz="36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000000"/>
                </a:solidFill>
                <a:effectLst/>
              </a:rPr>
              <a:t>mengalami</a:t>
            </a:r>
            <a:r>
              <a:rPr lang="en-ID" sz="36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sz="3600" b="0" i="0" dirty="0" err="1">
                <a:solidFill>
                  <a:srgbClr val="000000"/>
                </a:solidFill>
                <a:effectLst/>
              </a:rPr>
              <a:t>marginalisasi</a:t>
            </a:r>
            <a:r>
              <a:rPr lang="en-ID" sz="3600" b="0" i="0" dirty="0">
                <a:solidFill>
                  <a:srgbClr val="000000"/>
                </a:solidFill>
                <a:effectLst/>
              </a:rPr>
              <a:t> yang </a:t>
            </a:r>
            <a:r>
              <a:rPr lang="en-ID" sz="3600" b="0" i="0" dirty="0" err="1">
                <a:solidFill>
                  <a:srgbClr val="000000"/>
                </a:solidFill>
                <a:effectLst/>
              </a:rPr>
              <a:t>disebabkan</a:t>
            </a:r>
            <a:r>
              <a:rPr lang="en-ID" sz="3600" b="0" i="0" dirty="0">
                <a:solidFill>
                  <a:srgbClr val="000000"/>
                </a:solidFill>
                <a:effectLst/>
              </a:rPr>
              <a:t> oleh </a:t>
            </a:r>
            <a:r>
              <a:rPr lang="en-ID" sz="3600" b="0" i="0" dirty="0" err="1">
                <a:solidFill>
                  <a:srgbClr val="000000"/>
                </a:solidFill>
                <a:effectLst/>
              </a:rPr>
              <a:t>konstruksi</a:t>
            </a:r>
            <a:r>
              <a:rPr lang="en-ID" sz="3600" b="0" i="0" dirty="0">
                <a:solidFill>
                  <a:srgbClr val="000000"/>
                </a:solidFill>
                <a:effectLst/>
              </a:rPr>
              <a:t> gender dalam </a:t>
            </a:r>
            <a:r>
              <a:rPr lang="en-ID" sz="3600" b="0" i="0" dirty="0" err="1">
                <a:solidFill>
                  <a:srgbClr val="000000"/>
                </a:solidFill>
                <a:effectLst/>
              </a:rPr>
              <a:t>masyarakat</a:t>
            </a:r>
            <a:r>
              <a:rPr lang="en-ID" sz="3600" b="0" i="0" dirty="0">
                <a:solidFill>
                  <a:srgbClr val="000000"/>
                </a:solidFill>
                <a:effectLst/>
              </a:rPr>
              <a:t>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2736001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Contoh</a:t>
            </a:r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Kasus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3336" y="267789"/>
            <a:ext cx="6257109" cy="6224451"/>
          </a:xfrm>
        </p:spPr>
        <p:txBody>
          <a:bodyPr>
            <a:noAutofit/>
          </a:bodyPr>
          <a:lstStyle/>
          <a:p>
            <a:r>
              <a:rPr lang="en-US" sz="2400" dirty="0" err="1"/>
              <a:t>Anggapan</a:t>
            </a:r>
            <a:r>
              <a:rPr lang="en-US" sz="2400" dirty="0"/>
              <a:t> </a:t>
            </a:r>
            <a:r>
              <a:rPr lang="en-US" sz="2400" dirty="0" err="1"/>
              <a:t>bahwa</a:t>
            </a:r>
            <a:r>
              <a:rPr lang="en-US" sz="2400" dirty="0"/>
              <a:t> </a:t>
            </a:r>
            <a:r>
              <a:rPr lang="en-US" sz="2400" dirty="0" err="1"/>
              <a:t>tugas</a:t>
            </a:r>
            <a:r>
              <a:rPr lang="en-US" sz="2400" dirty="0"/>
              <a:t> </a:t>
            </a:r>
            <a:r>
              <a:rPr lang="en-US" sz="2400" dirty="0" err="1"/>
              <a:t>utama</a:t>
            </a:r>
            <a:r>
              <a:rPr lang="en-US" sz="2400" dirty="0"/>
              <a:t> </a:t>
            </a:r>
            <a:r>
              <a:rPr lang="en-US" sz="2400" dirty="0" err="1"/>
              <a:t>perempuan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pengurus</a:t>
            </a:r>
            <a:r>
              <a:rPr lang="en-US" sz="2400" dirty="0"/>
              <a:t> </a:t>
            </a:r>
            <a:r>
              <a:rPr lang="en-US" sz="2400" dirty="0" err="1"/>
              <a:t>rumah</a:t>
            </a:r>
            <a:r>
              <a:rPr lang="en-US" sz="2400" dirty="0"/>
              <a:t> </a:t>
            </a:r>
            <a:r>
              <a:rPr lang="en-US" sz="2400" dirty="0" err="1"/>
              <a:t>tangga</a:t>
            </a:r>
            <a:r>
              <a:rPr lang="en-US" sz="2400" dirty="0"/>
              <a:t> </a:t>
            </a:r>
            <a:r>
              <a:rPr lang="en-US" sz="2400" dirty="0" err="1"/>
              <a:t>seringkali</a:t>
            </a:r>
            <a:r>
              <a:rPr lang="en-US" sz="2400" dirty="0"/>
              <a:t> </a:t>
            </a:r>
            <a:r>
              <a:rPr lang="en-US" sz="2400" dirty="0" err="1"/>
              <a:t>menyebabkan</a:t>
            </a:r>
            <a:r>
              <a:rPr lang="en-US" sz="2400" dirty="0"/>
              <a:t> </a:t>
            </a:r>
            <a:r>
              <a:rPr lang="en-US" sz="2400" dirty="0" err="1"/>
              <a:t>perempuan</a:t>
            </a:r>
            <a:r>
              <a:rPr lang="en-US" sz="2400" dirty="0"/>
              <a:t> </a:t>
            </a:r>
            <a:r>
              <a:rPr lang="en-US" sz="2400" dirty="0" err="1"/>
              <a:t>menjadi</a:t>
            </a:r>
            <a:r>
              <a:rPr lang="en-US" sz="2400" dirty="0"/>
              <a:t> </a:t>
            </a:r>
            <a:r>
              <a:rPr lang="en-US" sz="2400" dirty="0" err="1"/>
              <a:t>tergantung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</a:t>
            </a:r>
            <a:r>
              <a:rPr lang="en-US" sz="2400" dirty="0" err="1"/>
              <a:t>ekonomi</a:t>
            </a:r>
            <a:r>
              <a:rPr lang="en-US" sz="2400" dirty="0"/>
              <a:t> </a:t>
            </a:r>
            <a:r>
              <a:rPr lang="en-US" sz="2400" dirty="0" err="1"/>
              <a:t>kepada</a:t>
            </a:r>
            <a:r>
              <a:rPr lang="en-US" sz="2400" dirty="0"/>
              <a:t> </a:t>
            </a:r>
            <a:r>
              <a:rPr lang="en-US" sz="2400" dirty="0" err="1"/>
              <a:t>laki-laki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Anggapan</a:t>
            </a:r>
            <a:r>
              <a:rPr lang="en-US" sz="2400" dirty="0"/>
              <a:t> </a:t>
            </a:r>
            <a:r>
              <a:rPr lang="en-US" sz="2400" dirty="0" err="1"/>
              <a:t>bahwa</a:t>
            </a:r>
            <a:r>
              <a:rPr lang="en-US" sz="2400" dirty="0"/>
              <a:t> </a:t>
            </a:r>
            <a:r>
              <a:rPr lang="en-US" sz="2400" dirty="0" err="1"/>
              <a:t>peran</a:t>
            </a:r>
            <a:r>
              <a:rPr lang="en-US" sz="2400" dirty="0"/>
              <a:t> </a:t>
            </a:r>
            <a:r>
              <a:rPr lang="en-US" sz="2400" dirty="0" err="1"/>
              <a:t>utama</a:t>
            </a:r>
            <a:r>
              <a:rPr lang="en-US" sz="2400" dirty="0"/>
              <a:t> </a:t>
            </a:r>
            <a:r>
              <a:rPr lang="en-US" sz="2400" dirty="0" err="1"/>
              <a:t>perempuan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reproduksi</a:t>
            </a:r>
            <a:r>
              <a:rPr lang="en-US" sz="2400" dirty="0"/>
              <a:t>, </a:t>
            </a:r>
            <a:r>
              <a:rPr lang="en-US" sz="2400" dirty="0" err="1"/>
              <a:t>menyebabkan</a:t>
            </a:r>
            <a:r>
              <a:rPr lang="en-US" sz="2400" dirty="0"/>
              <a:t> </a:t>
            </a:r>
            <a:r>
              <a:rPr lang="en-US" sz="2400" dirty="0" err="1"/>
              <a:t>ketika</a:t>
            </a:r>
            <a:r>
              <a:rPr lang="en-US" sz="2400" dirty="0"/>
              <a:t> </a:t>
            </a:r>
            <a:r>
              <a:rPr lang="en-US" sz="2400" dirty="0" err="1"/>
              <a:t>bekerja</a:t>
            </a:r>
            <a:r>
              <a:rPr lang="en-US" sz="2400" dirty="0"/>
              <a:t> </a:t>
            </a:r>
            <a:r>
              <a:rPr lang="en-US" sz="2400" dirty="0" err="1"/>
              <a:t>perempuan</a:t>
            </a:r>
            <a:r>
              <a:rPr lang="en-US" sz="2400" dirty="0"/>
              <a:t> </a:t>
            </a:r>
            <a:r>
              <a:rPr lang="en-US" sz="2400" dirty="0" err="1"/>
              <a:t>seringkali</a:t>
            </a:r>
            <a:r>
              <a:rPr lang="en-US" sz="2400" dirty="0"/>
              <a:t> </a:t>
            </a:r>
            <a:r>
              <a:rPr lang="en-US" sz="2400" dirty="0" err="1"/>
              <a:t>mendapatkan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menduduki</a:t>
            </a:r>
            <a:r>
              <a:rPr lang="en-US" sz="2400" dirty="0"/>
              <a:t> </a:t>
            </a:r>
            <a:r>
              <a:rPr lang="en-US" sz="2400" dirty="0" err="1"/>
              <a:t>posisi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gaji</a:t>
            </a:r>
            <a:r>
              <a:rPr lang="en-US" sz="2400" dirty="0"/>
              <a:t> yang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rendah</a:t>
            </a:r>
            <a:r>
              <a:rPr lang="en-US" sz="2400" dirty="0"/>
              <a:t>, </a:t>
            </a:r>
            <a:r>
              <a:rPr lang="en-US" sz="2400" dirty="0" err="1"/>
              <a:t>misalnya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pekerja</a:t>
            </a:r>
            <a:r>
              <a:rPr lang="en-US" sz="2400" dirty="0"/>
              <a:t> </a:t>
            </a:r>
            <a:r>
              <a:rPr lang="en-US" sz="2400" dirty="0" err="1"/>
              <a:t>rumah</a:t>
            </a:r>
            <a:r>
              <a:rPr lang="en-US" sz="2400" dirty="0"/>
              <a:t> </a:t>
            </a:r>
            <a:r>
              <a:rPr lang="en-US" sz="2400" dirty="0" err="1"/>
              <a:t>tangga</a:t>
            </a:r>
            <a:r>
              <a:rPr lang="en-US" sz="2400" dirty="0"/>
              <a:t> (PRT), </a:t>
            </a:r>
            <a:r>
              <a:rPr lang="en-US" sz="2400" dirty="0" err="1"/>
              <a:t>buruh</a:t>
            </a:r>
            <a:r>
              <a:rPr lang="en-US" sz="2400" dirty="0"/>
              <a:t> </a:t>
            </a:r>
            <a:r>
              <a:rPr lang="en-US" sz="2400" dirty="0" err="1"/>
              <a:t>pabrik</a:t>
            </a:r>
            <a:r>
              <a:rPr lang="en-US" sz="2400" dirty="0"/>
              <a:t> </a:t>
            </a:r>
            <a:r>
              <a:rPr lang="en-US" sz="2400" dirty="0" err="1"/>
              <a:t>industri</a:t>
            </a:r>
            <a:r>
              <a:rPr lang="en-US" sz="2400" dirty="0"/>
              <a:t> </a:t>
            </a:r>
            <a:r>
              <a:rPr lang="en-US" sz="2400" dirty="0" err="1"/>
              <a:t>massal</a:t>
            </a:r>
            <a:r>
              <a:rPr lang="en-US" sz="2400" dirty="0"/>
              <a:t> (</a:t>
            </a:r>
            <a:r>
              <a:rPr lang="en-US" sz="2400" dirty="0" err="1"/>
              <a:t>garmen</a:t>
            </a:r>
            <a:r>
              <a:rPr lang="en-US" sz="2400" dirty="0"/>
              <a:t>)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sekretaris</a:t>
            </a:r>
            <a:r>
              <a:rPr lang="en-US" sz="2400" dirty="0"/>
              <a:t>,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penghasilan</a:t>
            </a:r>
            <a:r>
              <a:rPr lang="en-US" sz="2400" dirty="0"/>
              <a:t> yang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rendah</a:t>
            </a:r>
            <a:r>
              <a:rPr lang="en-US" sz="2400" dirty="0"/>
              <a:t> </a:t>
            </a:r>
            <a:r>
              <a:rPr lang="en-US" sz="2400" dirty="0" err="1"/>
              <a:t>dibandingkan</a:t>
            </a:r>
            <a:r>
              <a:rPr lang="en-US" sz="2400" dirty="0"/>
              <a:t> </a:t>
            </a:r>
            <a:r>
              <a:rPr lang="en-US" sz="2400" dirty="0" err="1"/>
              <a:t>laki-laki</a:t>
            </a:r>
            <a:r>
              <a:rPr lang="en-US" sz="2400" dirty="0"/>
              <a:t>. </a:t>
            </a:r>
          </a:p>
          <a:p>
            <a:r>
              <a:rPr lang="en-US" sz="2400" dirty="0" err="1"/>
              <a:t>Praktik</a:t>
            </a:r>
            <a:r>
              <a:rPr lang="en-US" sz="2400" dirty="0"/>
              <a:t> </a:t>
            </a:r>
            <a:r>
              <a:rPr lang="en-US" sz="2400" dirty="0" err="1"/>
              <a:t>pembagian</a:t>
            </a:r>
            <a:r>
              <a:rPr lang="en-US" sz="2400" dirty="0"/>
              <a:t> </a:t>
            </a:r>
            <a:r>
              <a:rPr lang="en-US" sz="2400" dirty="0" err="1"/>
              <a:t>waris</a:t>
            </a:r>
            <a:r>
              <a:rPr lang="en-US" sz="2400" dirty="0"/>
              <a:t> yang </a:t>
            </a:r>
            <a:r>
              <a:rPr lang="en-US" sz="2400" dirty="0" err="1"/>
              <a:t>mengeluarkan</a:t>
            </a:r>
            <a:r>
              <a:rPr lang="en-US" sz="2400" dirty="0"/>
              <a:t> </a:t>
            </a:r>
            <a:r>
              <a:rPr lang="en-US" sz="2400" dirty="0" err="1"/>
              <a:t>perempuan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daftar </a:t>
            </a:r>
            <a:r>
              <a:rPr lang="en-US" sz="2400" dirty="0" err="1"/>
              <a:t>ahli</a:t>
            </a:r>
            <a:r>
              <a:rPr lang="en-US" sz="2400" dirty="0"/>
              <a:t> </a:t>
            </a:r>
            <a:r>
              <a:rPr lang="en-US" sz="2400" dirty="0" err="1"/>
              <a:t>waris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pertimbangan</a:t>
            </a:r>
            <a:r>
              <a:rPr lang="en-US" sz="2400" dirty="0"/>
              <a:t> </a:t>
            </a:r>
            <a:r>
              <a:rPr lang="en-US" sz="2400" dirty="0" err="1"/>
              <a:t>bahwa</a:t>
            </a:r>
            <a:r>
              <a:rPr lang="en-US" sz="2400" dirty="0"/>
              <a:t> </a:t>
            </a:r>
            <a:r>
              <a:rPr lang="en-US" sz="2400" dirty="0" err="1"/>
              <a:t>perempuan</a:t>
            </a:r>
            <a:r>
              <a:rPr lang="en-US" sz="2400" dirty="0"/>
              <a:t> </a:t>
            </a:r>
            <a:r>
              <a:rPr lang="en-US" sz="2400" dirty="0" err="1"/>
              <a:t>nanti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menikmati</a:t>
            </a:r>
            <a:r>
              <a:rPr lang="en-US" sz="2400" dirty="0"/>
              <a:t> </a:t>
            </a:r>
            <a:r>
              <a:rPr lang="en-US" sz="2400" dirty="0" err="1"/>
              <a:t>harta</a:t>
            </a:r>
            <a:r>
              <a:rPr lang="en-US" sz="2400" dirty="0"/>
              <a:t> </a:t>
            </a:r>
            <a:r>
              <a:rPr lang="en-US" sz="2400" dirty="0" err="1"/>
              <a:t>waris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keluarga</a:t>
            </a:r>
            <a:r>
              <a:rPr lang="en-US" sz="2400" dirty="0"/>
              <a:t> </a:t>
            </a:r>
            <a:r>
              <a:rPr lang="en-US" sz="2400" dirty="0" err="1"/>
              <a:t>suami</a:t>
            </a:r>
            <a:r>
              <a:rPr lang="en-US" sz="2400" dirty="0"/>
              <a:t> juga 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marginalisasi</a:t>
            </a:r>
            <a:r>
              <a:rPr lang="en-US" sz="2400" dirty="0"/>
              <a:t> </a:t>
            </a:r>
            <a:r>
              <a:rPr lang="en-US" sz="2400" dirty="0" err="1"/>
              <a:t>berdasarkan</a:t>
            </a:r>
            <a:r>
              <a:rPr lang="en-US" sz="2400" dirty="0"/>
              <a:t> </a:t>
            </a:r>
            <a:r>
              <a:rPr lang="en-US" sz="2400" dirty="0" err="1"/>
              <a:t>adat</a:t>
            </a:r>
            <a:r>
              <a:rPr lang="en-US" sz="2400" dirty="0"/>
              <a:t> </a:t>
            </a:r>
            <a:r>
              <a:rPr lang="en-US" sz="2400" dirty="0" err="1"/>
              <a:t>istiadat</a:t>
            </a:r>
            <a:r>
              <a:rPr lang="en-US" sz="2400" dirty="0"/>
              <a:t> dan </a:t>
            </a:r>
            <a:r>
              <a:rPr lang="en-US" sz="2400" dirty="0" err="1"/>
              <a:t>tradisi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169795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781697" cy="44611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+mn-lt"/>
              </a:rPr>
              <a:t>Hasil </a:t>
            </a:r>
            <a:r>
              <a:rPr lang="en-US" b="1" dirty="0" err="1">
                <a:solidFill>
                  <a:srgbClr val="FFFFFF"/>
                </a:solidFill>
                <a:latin typeface="+mn-lt"/>
              </a:rPr>
              <a:t>Penelitian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: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r>
              <a:rPr lang="en-US" b="1" dirty="0" err="1">
                <a:solidFill>
                  <a:srgbClr val="FFFFFF"/>
                </a:solidFill>
                <a:latin typeface="+mn-lt"/>
              </a:rPr>
              <a:t>Noviryani</a:t>
            </a:r>
            <a:r>
              <a:rPr lang="en-US" b="1" dirty="0">
                <a:solidFill>
                  <a:srgbClr val="FFFFFF"/>
                </a:solidFill>
                <a:latin typeface="+mn-lt"/>
              </a:rPr>
              <a:t> (2020)</a:t>
            </a:r>
            <a:br>
              <a:rPr lang="en-US" b="1" dirty="0">
                <a:solidFill>
                  <a:srgbClr val="FFFFFF"/>
                </a:solidFill>
                <a:latin typeface="+mn-lt"/>
              </a:rPr>
            </a:br>
            <a:endParaRPr lang="en-US" sz="3800" b="1" i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4227" y="202473"/>
            <a:ext cx="7684007" cy="6557555"/>
          </a:xfrm>
        </p:spPr>
        <p:txBody>
          <a:bodyPr anchor="ctr">
            <a:noAutofit/>
          </a:bodyPr>
          <a:lstStyle/>
          <a:p>
            <a:r>
              <a:rPr lang="en-US" dirty="0" err="1"/>
              <a:t>Marginalisasi</a:t>
            </a:r>
            <a:r>
              <a:rPr lang="en-US" dirty="0"/>
              <a:t> gender </a:t>
            </a:r>
            <a:r>
              <a:rPr lang="en-US" dirty="0" err="1"/>
              <a:t>terjadi</a:t>
            </a:r>
            <a:r>
              <a:rPr lang="en-US" dirty="0"/>
              <a:t> pada </a:t>
            </a:r>
            <a:r>
              <a:rPr lang="en-US" dirty="0" err="1"/>
              <a:t>perempuan</a:t>
            </a:r>
            <a:r>
              <a:rPr lang="en-US" dirty="0"/>
              <a:t> </a:t>
            </a:r>
            <a:r>
              <a:rPr lang="en-US" dirty="0" err="1"/>
              <a:t>petani</a:t>
            </a:r>
            <a:r>
              <a:rPr lang="en-US" dirty="0"/>
              <a:t> dan </a:t>
            </a:r>
            <a:r>
              <a:rPr lang="en-US" dirty="0" err="1"/>
              <a:t>perempuan</a:t>
            </a:r>
            <a:r>
              <a:rPr lang="en-US" dirty="0"/>
              <a:t> </a:t>
            </a:r>
            <a:r>
              <a:rPr lang="en-US" dirty="0" err="1"/>
              <a:t>peternak</a:t>
            </a:r>
            <a:r>
              <a:rPr lang="en-US" dirty="0"/>
              <a:t> di </a:t>
            </a:r>
            <a:r>
              <a:rPr lang="en-US" dirty="0" err="1"/>
              <a:t>Jawa</a:t>
            </a:r>
            <a:r>
              <a:rPr lang="en-US" dirty="0"/>
              <a:t> Timur.</a:t>
            </a:r>
          </a:p>
          <a:p>
            <a:r>
              <a:rPr lang="en-US" dirty="0" err="1"/>
              <a:t>Marginalisasi</a:t>
            </a:r>
            <a:r>
              <a:rPr lang="en-US" dirty="0"/>
              <a:t> gender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hambatan</a:t>
            </a:r>
            <a:r>
              <a:rPr lang="en-US" dirty="0"/>
              <a:t> </a:t>
            </a:r>
            <a:r>
              <a:rPr lang="en-US" dirty="0" err="1"/>
              <a:t>kultural</a:t>
            </a:r>
            <a:r>
              <a:rPr lang="en-US" dirty="0"/>
              <a:t> dan </a:t>
            </a:r>
            <a:r>
              <a:rPr lang="en-US" dirty="0" err="1"/>
              <a:t>psikologis</a:t>
            </a:r>
            <a:endParaRPr lang="en-US" dirty="0"/>
          </a:p>
          <a:p>
            <a:r>
              <a:rPr lang="en-ID" dirty="0">
                <a:solidFill>
                  <a:srgbClr val="000000"/>
                </a:solidFill>
              </a:rPr>
              <a:t>P</a:t>
            </a:r>
            <a:r>
              <a:rPr lang="en-ID" b="0" i="0" dirty="0">
                <a:solidFill>
                  <a:srgbClr val="000000"/>
                </a:solidFill>
                <a:effectLst/>
              </a:rPr>
              <a:t>erempuan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tidak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dipercaya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untuk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mengelola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pendapatan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yang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besar</a:t>
            </a:r>
            <a:r>
              <a:rPr lang="en-ID" b="0" i="0" dirty="0">
                <a:solidFill>
                  <a:srgbClr val="000000"/>
                </a:solidFill>
                <a:effectLst/>
              </a:rPr>
              <a:t>,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namun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dituntut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untuk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mampu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mengelola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pendapatan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yang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terbatas</a:t>
            </a:r>
            <a:r>
              <a:rPr lang="en-ID" b="0" i="0" dirty="0">
                <a:solidFill>
                  <a:srgbClr val="000000"/>
                </a:solidFill>
                <a:effectLst/>
              </a:rPr>
              <a:t>.</a:t>
            </a:r>
          </a:p>
          <a:p>
            <a:r>
              <a:rPr lang="en-ID" dirty="0" err="1">
                <a:solidFill>
                  <a:srgbClr val="000000"/>
                </a:solidFill>
              </a:rPr>
              <a:t>K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ontruksi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budaya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partriarki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membuat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para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perempuan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petani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dan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peternak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masih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melihat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peran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mereka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hanya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melengkapi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peran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laki-laki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</a:p>
          <a:p>
            <a:r>
              <a:rPr lang="en-ID" b="0" i="0" dirty="0" err="1">
                <a:solidFill>
                  <a:srgbClr val="000000"/>
                </a:solidFill>
                <a:effectLst/>
              </a:rPr>
              <a:t>Konstruksi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budaya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yang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menjadi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hambatan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besar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bagi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perempuan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petani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untuk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mendapatkan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hak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yang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setara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dalam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sektor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pertanian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mempengaruhi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mereka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secara</a:t>
            </a:r>
            <a:r>
              <a:rPr lang="en-ID" b="0" i="0" dirty="0">
                <a:solidFill>
                  <a:srgbClr val="000000"/>
                </a:solidFill>
                <a:effectLst/>
              </a:rPr>
              <a:t> </a:t>
            </a:r>
            <a:r>
              <a:rPr lang="en-ID" b="0" i="0" dirty="0" err="1">
                <a:solidFill>
                  <a:srgbClr val="000000"/>
                </a:solidFill>
                <a:effectLst/>
              </a:rPr>
              <a:t>psikologis</a:t>
            </a:r>
            <a:r>
              <a:rPr lang="en-ID" b="0" i="0" dirty="0">
                <a:solidFill>
                  <a:srgbClr val="000000"/>
                </a:solidFill>
                <a:effectLst/>
              </a:rPr>
              <a:t>.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184734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Kekerasan</a:t>
            </a:r>
            <a:br>
              <a:rPr lang="en-US" sz="6000" b="1" dirty="0">
                <a:solidFill>
                  <a:srgbClr val="FFFFFF"/>
                </a:solidFill>
                <a:latin typeface="+mn-lt"/>
              </a:rPr>
            </a:br>
            <a:r>
              <a:rPr lang="en-US" b="1" i="1" dirty="0">
                <a:solidFill>
                  <a:srgbClr val="FFFFFF"/>
                </a:solidFill>
                <a:latin typeface="+mn-lt"/>
              </a:rPr>
              <a:t>(violence)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86527" cy="5809456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5000" dirty="0" err="1"/>
              <a:t>Perlakuan</a:t>
            </a:r>
            <a:r>
              <a:rPr lang="en-US" sz="5000" dirty="0"/>
              <a:t> yang </a:t>
            </a:r>
            <a:r>
              <a:rPr lang="en-US" sz="5000" dirty="0" err="1"/>
              <a:t>mengakibatkan</a:t>
            </a:r>
            <a:r>
              <a:rPr lang="en-US" sz="5000" dirty="0"/>
              <a:t> </a:t>
            </a:r>
            <a:r>
              <a:rPr lang="en-US" sz="5000" dirty="0" err="1"/>
              <a:t>penderitaan</a:t>
            </a:r>
            <a:r>
              <a:rPr lang="en-US" sz="5000" dirty="0"/>
              <a:t> </a:t>
            </a:r>
            <a:r>
              <a:rPr lang="en-US" sz="5000" dirty="0" err="1"/>
              <a:t>atau</a:t>
            </a:r>
            <a:r>
              <a:rPr lang="en-US" sz="5000" dirty="0"/>
              <a:t> </a:t>
            </a:r>
            <a:r>
              <a:rPr lang="en-US" sz="5000" dirty="0" err="1"/>
              <a:t>kerugian</a:t>
            </a:r>
            <a:r>
              <a:rPr lang="en-US" sz="5000" dirty="0"/>
              <a:t> </a:t>
            </a:r>
            <a:r>
              <a:rPr lang="en-US" sz="5000" dirty="0" err="1"/>
              <a:t>secara</a:t>
            </a:r>
            <a:r>
              <a:rPr lang="en-US" sz="5000" dirty="0"/>
              <a:t> </a:t>
            </a:r>
            <a:r>
              <a:rPr lang="en-US" sz="5000" dirty="0" err="1"/>
              <a:t>fisik</a:t>
            </a:r>
            <a:r>
              <a:rPr lang="en-US" sz="5000" dirty="0"/>
              <a:t>, </a:t>
            </a:r>
            <a:r>
              <a:rPr lang="en-US" sz="5000" dirty="0" err="1"/>
              <a:t>psikis</a:t>
            </a:r>
            <a:r>
              <a:rPr lang="en-US" sz="5000" dirty="0"/>
              <a:t>, </a:t>
            </a:r>
            <a:r>
              <a:rPr lang="en-US" sz="5000" dirty="0" err="1"/>
              <a:t>seksual</a:t>
            </a:r>
            <a:r>
              <a:rPr lang="en-US" sz="5000" dirty="0"/>
              <a:t>, dan </a:t>
            </a:r>
            <a:r>
              <a:rPr lang="en-US" sz="5000" dirty="0" err="1"/>
              <a:t>ekonomi</a:t>
            </a:r>
            <a:r>
              <a:rPr lang="en-US" sz="5000" dirty="0"/>
              <a:t> pada salah </a:t>
            </a:r>
            <a:r>
              <a:rPr lang="en-US" sz="5000" dirty="0" err="1"/>
              <a:t>satu</a:t>
            </a:r>
            <a:r>
              <a:rPr lang="en-US" sz="5000" dirty="0"/>
              <a:t> </a:t>
            </a:r>
            <a:r>
              <a:rPr lang="en-US" sz="5000" dirty="0" err="1"/>
              <a:t>jenis</a:t>
            </a:r>
            <a:r>
              <a:rPr lang="en-US" sz="5000" dirty="0"/>
              <a:t> </a:t>
            </a:r>
            <a:r>
              <a:rPr lang="en-US" sz="5000" dirty="0" err="1"/>
              <a:t>kelamin</a:t>
            </a:r>
            <a:r>
              <a:rPr lang="en-US" sz="5000" dirty="0"/>
              <a:t> </a:t>
            </a:r>
            <a:r>
              <a:rPr lang="en-US" sz="5000" dirty="0" err="1"/>
              <a:t>atau</a:t>
            </a:r>
            <a:r>
              <a:rPr lang="en-US" sz="5000" dirty="0"/>
              <a:t> </a:t>
            </a:r>
            <a:r>
              <a:rPr lang="en-US" sz="5000" dirty="0" err="1"/>
              <a:t>kelompok</a:t>
            </a:r>
            <a:r>
              <a:rPr lang="en-US" sz="5000" dirty="0"/>
              <a:t> </a:t>
            </a:r>
            <a:r>
              <a:rPr lang="en-US" sz="5000" dirty="0" err="1"/>
              <a:t>masyarakat</a:t>
            </a:r>
            <a:r>
              <a:rPr lang="en-US" sz="5000" dirty="0"/>
              <a:t>. </a:t>
            </a:r>
          </a:p>
          <a:p>
            <a:pPr marL="0" indent="0" algn="ctr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0059800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3EBF7-E83B-4337-9501-810696078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42744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Bentuk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Kekerasan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Berbasis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Gender</a:t>
            </a:r>
            <a:endParaRPr lang="en-ID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31353C1-C7C5-4DE8-96AE-A9D3F580B3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149046"/>
              </p:ext>
            </p:extLst>
          </p:nvPr>
        </p:nvGraphicFramePr>
        <p:xfrm>
          <a:off x="838200" y="1175658"/>
          <a:ext cx="10728960" cy="544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1872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Kekerasan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Fisik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 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3336" y="483326"/>
            <a:ext cx="6257109" cy="600891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dirty="0"/>
              <a:t>“</a:t>
            </a:r>
            <a:r>
              <a:rPr lang="en-US" sz="4000" dirty="0" err="1"/>
              <a:t>Segala</a:t>
            </a:r>
            <a:r>
              <a:rPr lang="en-US" sz="4000" dirty="0"/>
              <a:t> </a:t>
            </a:r>
            <a:r>
              <a:rPr lang="en-US" sz="4000" dirty="0" err="1"/>
              <a:t>bentuk</a:t>
            </a:r>
            <a:r>
              <a:rPr lang="en-US" sz="4000" dirty="0"/>
              <a:t> </a:t>
            </a:r>
            <a:r>
              <a:rPr lang="en-US" sz="4000" dirty="0" err="1"/>
              <a:t>tindakan</a:t>
            </a:r>
            <a:r>
              <a:rPr lang="en-US" sz="4000" dirty="0"/>
              <a:t> </a:t>
            </a:r>
            <a:r>
              <a:rPr lang="en-US" sz="4000" dirty="0" err="1"/>
              <a:t>langsung</a:t>
            </a:r>
            <a:r>
              <a:rPr lang="en-US" sz="4000" dirty="0"/>
              <a:t> yang </a:t>
            </a:r>
            <a:r>
              <a:rPr lang="en-US" sz="4000" dirty="0" err="1"/>
              <a:t>menggunakan</a:t>
            </a:r>
            <a:r>
              <a:rPr lang="en-US" sz="4000" dirty="0"/>
              <a:t> </a:t>
            </a:r>
            <a:r>
              <a:rPr lang="en-US" sz="4000" dirty="0" err="1"/>
              <a:t>kekuatan</a:t>
            </a:r>
            <a:r>
              <a:rPr lang="en-US" sz="4000" dirty="0"/>
              <a:t> </a:t>
            </a:r>
            <a:r>
              <a:rPr lang="en-US" sz="4000" dirty="0" err="1"/>
              <a:t>fisik</a:t>
            </a:r>
            <a:r>
              <a:rPr lang="en-US" sz="4000" dirty="0"/>
              <a:t> </a:t>
            </a:r>
            <a:r>
              <a:rPr lang="en-US" sz="4000" dirty="0" err="1"/>
              <a:t>atau</a:t>
            </a:r>
            <a:r>
              <a:rPr lang="en-US" sz="4000" dirty="0"/>
              <a:t> </a:t>
            </a:r>
            <a:r>
              <a:rPr lang="en-US" sz="4000" dirty="0" err="1"/>
              <a:t>menggunakan</a:t>
            </a:r>
            <a:r>
              <a:rPr lang="en-US" sz="4000" dirty="0"/>
              <a:t> </a:t>
            </a:r>
            <a:r>
              <a:rPr lang="en-US" sz="4000" dirty="0" err="1"/>
              <a:t>senjata</a:t>
            </a:r>
            <a:r>
              <a:rPr lang="en-US" sz="4000" dirty="0"/>
              <a:t> </a:t>
            </a:r>
            <a:r>
              <a:rPr lang="en-US" sz="4000" dirty="0" err="1"/>
              <a:t>secara</a:t>
            </a:r>
            <a:r>
              <a:rPr lang="en-US" sz="4000" dirty="0"/>
              <a:t> </a:t>
            </a:r>
            <a:r>
              <a:rPr lang="en-US" sz="4000" dirty="0" err="1"/>
              <a:t>sengaja</a:t>
            </a:r>
            <a:r>
              <a:rPr lang="en-US" sz="4000" dirty="0"/>
              <a:t> </a:t>
            </a:r>
            <a:r>
              <a:rPr lang="en-US" sz="4000" dirty="0" err="1"/>
              <a:t>untuk</a:t>
            </a:r>
            <a:r>
              <a:rPr lang="en-US" sz="4000" dirty="0"/>
              <a:t> </a:t>
            </a:r>
            <a:r>
              <a:rPr lang="en-US" sz="4000" dirty="0" err="1"/>
              <a:t>melukai</a:t>
            </a:r>
            <a:r>
              <a:rPr lang="en-US" sz="4000" dirty="0"/>
              <a:t> </a:t>
            </a:r>
            <a:r>
              <a:rPr lang="en-US" sz="4000" dirty="0" err="1"/>
              <a:t>seseorang</a:t>
            </a:r>
            <a:r>
              <a:rPr lang="en-US" sz="4000" dirty="0"/>
              <a:t>. </a:t>
            </a:r>
            <a:r>
              <a:rPr lang="en-US" sz="4000" dirty="0" err="1"/>
              <a:t>Kekerasan</a:t>
            </a:r>
            <a:r>
              <a:rPr lang="en-US" sz="4000" dirty="0"/>
              <a:t> </a:t>
            </a:r>
            <a:r>
              <a:rPr lang="en-US" sz="4000" dirty="0" err="1"/>
              <a:t>fisik</a:t>
            </a:r>
            <a:r>
              <a:rPr lang="en-US" sz="4000" dirty="0"/>
              <a:t> yang </a:t>
            </a:r>
            <a:r>
              <a:rPr lang="en-US" sz="4000" dirty="0" err="1"/>
              <a:t>menyebabkan</a:t>
            </a:r>
            <a:r>
              <a:rPr lang="en-US" sz="4000" dirty="0"/>
              <a:t> </a:t>
            </a:r>
            <a:r>
              <a:rPr lang="en-US" sz="4000" dirty="0" err="1"/>
              <a:t>kematian</a:t>
            </a:r>
            <a:r>
              <a:rPr lang="en-US" sz="4000" dirty="0"/>
              <a:t> (=</a:t>
            </a:r>
            <a:r>
              <a:rPr lang="en-US" sz="4000" dirty="0" err="1"/>
              <a:t>pembunuhan</a:t>
            </a:r>
            <a:r>
              <a:rPr lang="en-US" sz="4000" dirty="0"/>
              <a:t>) pada </a:t>
            </a:r>
            <a:r>
              <a:rPr lang="en-US" sz="4000" dirty="0" err="1"/>
              <a:t>perempuan</a:t>
            </a:r>
            <a:r>
              <a:rPr lang="en-US" sz="4000" dirty="0"/>
              <a:t> </a:t>
            </a:r>
            <a:r>
              <a:rPr lang="en-US" sz="4000" dirty="0" err="1"/>
              <a:t>disebut</a:t>
            </a:r>
            <a:r>
              <a:rPr lang="en-US" sz="4000" dirty="0"/>
              <a:t> </a:t>
            </a:r>
            <a:r>
              <a:rPr lang="en-US" sz="4000" dirty="0" err="1"/>
              <a:t>femisida</a:t>
            </a:r>
            <a:r>
              <a:rPr lang="en-US" sz="4000" dirty="0"/>
              <a:t> </a:t>
            </a:r>
            <a:r>
              <a:rPr lang="en-US" sz="4000" dirty="0" err="1"/>
              <a:t>atau</a:t>
            </a:r>
            <a:r>
              <a:rPr lang="en-US" sz="4000" dirty="0"/>
              <a:t> </a:t>
            </a:r>
            <a:r>
              <a:rPr lang="en-US" sz="4000" dirty="0" err="1"/>
              <a:t>feminisida</a:t>
            </a:r>
            <a:r>
              <a:rPr lang="en-US" sz="40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078344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Kekerasan</a:t>
            </a:r>
            <a:br>
              <a:rPr lang="en-US" sz="4800" b="1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4800" b="1" dirty="0" err="1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Psikis</a:t>
            </a:r>
            <a:r>
              <a:rPr lang="en-US" sz="4800" b="1" dirty="0">
                <a:solidFill>
                  <a:srgbClr val="FFFFFF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86527" cy="5809456"/>
          </a:xfrm>
        </p:spPr>
        <p:txBody>
          <a:bodyPr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ID" sz="4000" dirty="0">
                <a:solidFill>
                  <a:srgbClr val="404040"/>
                </a:solidFill>
                <a:latin typeface="Lato" panose="020F0502020204030203" pitchFamily="34" charset="0"/>
              </a:rPr>
              <a:t>“T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indakan 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untuk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membatasi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,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mengisolasi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,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menuduh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, dan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segala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upaya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yang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membuat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dirty="0" err="1">
                <a:solidFill>
                  <a:srgbClr val="404040"/>
                </a:solidFill>
                <a:latin typeface="Lato" panose="020F0502020204030203" pitchFamily="34" charset="0"/>
              </a:rPr>
              <a:t>dalah</a:t>
            </a:r>
            <a:r>
              <a:rPr lang="en-ID" sz="4000" dirty="0">
                <a:solidFill>
                  <a:srgbClr val="404040"/>
                </a:solidFill>
                <a:latin typeface="Lato" panose="020F0502020204030203" pitchFamily="34" charset="0"/>
              </a:rPr>
              <a:t> </a:t>
            </a:r>
            <a:r>
              <a:rPr lang="en-ID" sz="4000" dirty="0" err="1">
                <a:solidFill>
                  <a:srgbClr val="404040"/>
                </a:solidFill>
                <a:latin typeface="Lato" panose="020F0502020204030203" pitchFamily="34" charset="0"/>
              </a:rPr>
              <a:t>satu</a:t>
            </a:r>
            <a:r>
              <a:rPr lang="en-ID" sz="4000" dirty="0">
                <a:solidFill>
                  <a:srgbClr val="404040"/>
                </a:solidFill>
                <a:latin typeface="Lato" panose="020F0502020204030203" pitchFamily="34" charset="0"/>
              </a:rPr>
              <a:t> </a:t>
            </a:r>
            <a:r>
              <a:rPr lang="en-ID" sz="4000" dirty="0" err="1">
                <a:solidFill>
                  <a:srgbClr val="404040"/>
                </a:solidFill>
                <a:latin typeface="Lato" panose="020F0502020204030203" pitchFamily="34" charset="0"/>
              </a:rPr>
              <a:t>jenis</a:t>
            </a:r>
            <a:r>
              <a:rPr lang="en-ID" sz="4000" dirty="0">
                <a:solidFill>
                  <a:srgbClr val="404040"/>
                </a:solidFill>
                <a:latin typeface="Lato" panose="020F0502020204030203" pitchFamily="34" charset="0"/>
              </a:rPr>
              <a:t> </a:t>
            </a:r>
            <a:r>
              <a:rPr lang="en-ID" sz="4000" dirty="0" err="1">
                <a:solidFill>
                  <a:srgbClr val="404040"/>
                </a:solidFill>
                <a:latin typeface="Lato" panose="020F0502020204030203" pitchFamily="34" charset="0"/>
              </a:rPr>
              <a:t>kelamin</a:t>
            </a:r>
            <a:r>
              <a:rPr lang="en-ID" sz="4000" dirty="0">
                <a:solidFill>
                  <a:srgbClr val="404040"/>
                </a:solidFill>
                <a:latin typeface="Lato" panose="020F0502020204030203" pitchFamily="34" charset="0"/>
              </a:rPr>
              <a:t> </a:t>
            </a:r>
            <a:r>
              <a:rPr lang="en-ID" sz="4000" dirty="0" err="1">
                <a:solidFill>
                  <a:srgbClr val="404040"/>
                </a:solidFill>
                <a:latin typeface="Lato" panose="020F0502020204030203" pitchFamily="34" charset="0"/>
              </a:rPr>
              <a:t>atau</a:t>
            </a:r>
            <a:r>
              <a:rPr lang="en-ID" sz="4000" dirty="0">
                <a:solidFill>
                  <a:srgbClr val="404040"/>
                </a:solidFill>
                <a:latin typeface="Lato" panose="020F0502020204030203" pitchFamily="34" charset="0"/>
              </a:rPr>
              <a:t> </a:t>
            </a:r>
            <a:r>
              <a:rPr lang="en-ID" sz="4000" dirty="0" err="1">
                <a:solidFill>
                  <a:srgbClr val="404040"/>
                </a:solidFill>
                <a:latin typeface="Lato" panose="020F0502020204030203" pitchFamily="34" charset="0"/>
              </a:rPr>
              <a:t>kelompok</a:t>
            </a:r>
            <a:r>
              <a:rPr lang="en-ID" sz="4000" dirty="0">
                <a:solidFill>
                  <a:srgbClr val="404040"/>
                </a:solidFill>
                <a:latin typeface="Lato" panose="020F0502020204030203" pitchFamily="34" charset="0"/>
              </a:rPr>
              <a:t> </a:t>
            </a:r>
            <a:r>
              <a:rPr lang="en-ID" sz="4000" dirty="0" err="1">
                <a:solidFill>
                  <a:srgbClr val="404040"/>
                </a:solidFill>
                <a:latin typeface="Lato" panose="020F0502020204030203" pitchFamily="34" charset="0"/>
              </a:rPr>
              <a:t>masyarakat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terserang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secara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emosional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. Tindakan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ini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tidak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selalu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diikuti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dengan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kekerasan</a:t>
            </a:r>
            <a:r>
              <a:rPr lang="en-ID" sz="4000" dirty="0">
                <a:solidFill>
                  <a:srgbClr val="404040"/>
                </a:solidFill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fisik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,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karena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bisa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saja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pelaku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melakukannya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dengan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cara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yang sangat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halus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dan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memanipulasi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bahkan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membuat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korban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merasa</a:t>
            </a:r>
            <a:r>
              <a:rPr lang="en-ID" sz="4000" b="0" i="0" dirty="0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4000" b="0" i="0" dirty="0" err="1">
                <a:solidFill>
                  <a:srgbClr val="404040"/>
                </a:solidFill>
                <a:effectLst/>
                <a:latin typeface="Lato" panose="020F0502020204030203" pitchFamily="34" charset="0"/>
              </a:rPr>
              <a:t>bersalah</a:t>
            </a:r>
            <a:r>
              <a:rPr lang="en-ID" sz="4000" dirty="0">
                <a:solidFill>
                  <a:srgbClr val="404040"/>
                </a:solidFill>
                <a:latin typeface="Lato" panose="020F0502020204030203" pitchFamily="34" charset="0"/>
              </a:rPr>
              <a:t>”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1574300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Kekerasan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Psikis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7272" y="319089"/>
            <a:ext cx="7830962" cy="6277654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sz="3600" dirty="0" err="1"/>
              <a:t>Pelaku</a:t>
            </a:r>
            <a:r>
              <a:rPr lang="en-US" sz="3600" dirty="0"/>
              <a:t> juga </a:t>
            </a:r>
            <a:r>
              <a:rPr lang="en-US" sz="3600" dirty="0" err="1"/>
              <a:t>bisa</a:t>
            </a:r>
            <a:r>
              <a:rPr lang="en-US" sz="3600" dirty="0"/>
              <a:t> </a:t>
            </a:r>
            <a:r>
              <a:rPr lang="en-US" sz="3600" dirty="0" err="1"/>
              <a:t>mengejek</a:t>
            </a:r>
            <a:r>
              <a:rPr lang="en-US" sz="3600" dirty="0"/>
              <a:t> dan </a:t>
            </a:r>
            <a:r>
              <a:rPr lang="en-US" sz="3600" dirty="0" err="1"/>
              <a:t>menghina</a:t>
            </a:r>
            <a:r>
              <a:rPr lang="en-US" sz="3600" dirty="0"/>
              <a:t>, </a:t>
            </a:r>
            <a:r>
              <a:rPr lang="en-US" sz="3600" dirty="0" err="1"/>
              <a:t>dengan</a:t>
            </a:r>
            <a:r>
              <a:rPr lang="en-US" sz="3600" dirty="0"/>
              <a:t> </a:t>
            </a:r>
            <a:r>
              <a:rPr lang="en-US" sz="3600" dirty="0" err="1"/>
              <a:t>tujuan</a:t>
            </a:r>
            <a:r>
              <a:rPr lang="en-US" sz="3600" dirty="0"/>
              <a:t> </a:t>
            </a:r>
            <a:r>
              <a:rPr lang="en-US" sz="3600" dirty="0" err="1"/>
              <a:t>untuk</a:t>
            </a:r>
            <a:r>
              <a:rPr lang="en-US" sz="3600" dirty="0"/>
              <a:t> </a:t>
            </a:r>
            <a:r>
              <a:rPr lang="en-US" sz="3600" dirty="0" err="1"/>
              <a:t>membatasi</a:t>
            </a:r>
            <a:r>
              <a:rPr lang="en-US" sz="3600" dirty="0"/>
              <a:t> </a:t>
            </a:r>
            <a:r>
              <a:rPr lang="en-US" sz="3600" dirty="0" err="1"/>
              <a:t>ekspresi</a:t>
            </a:r>
            <a:r>
              <a:rPr lang="en-US" sz="3600" dirty="0"/>
              <a:t> korban </a:t>
            </a:r>
            <a:r>
              <a:rPr lang="en-US" sz="3600" dirty="0" err="1"/>
              <a:t>seperti</a:t>
            </a:r>
            <a:r>
              <a:rPr lang="en-US" sz="3600" dirty="0"/>
              <a:t> </a:t>
            </a:r>
            <a:r>
              <a:rPr lang="en-US" sz="3600" dirty="0" err="1"/>
              <a:t>membatasi</a:t>
            </a:r>
            <a:r>
              <a:rPr lang="en-US" sz="3600" dirty="0"/>
              <a:t> </a:t>
            </a:r>
            <a:r>
              <a:rPr lang="en-US" sz="3600" dirty="0" err="1"/>
              <a:t>gaya</a:t>
            </a:r>
            <a:r>
              <a:rPr lang="en-US" sz="3600" dirty="0"/>
              <a:t> </a:t>
            </a:r>
            <a:r>
              <a:rPr lang="en-US" sz="3600" dirty="0" err="1"/>
              <a:t>berpakaian</a:t>
            </a:r>
            <a:r>
              <a:rPr lang="en-US" sz="3600" dirty="0"/>
              <a:t>, </a:t>
            </a:r>
            <a:r>
              <a:rPr lang="en-US" sz="3600" dirty="0" err="1"/>
              <a:t>atau</a:t>
            </a:r>
            <a:r>
              <a:rPr lang="en-US" sz="3600" dirty="0"/>
              <a:t> </a:t>
            </a:r>
            <a:r>
              <a:rPr lang="en-US" sz="3600" dirty="0" err="1"/>
              <a:t>membatasi</a:t>
            </a:r>
            <a:r>
              <a:rPr lang="en-US" sz="3600" dirty="0"/>
              <a:t> </a:t>
            </a:r>
            <a:r>
              <a:rPr lang="en-US" sz="3600" dirty="0" err="1"/>
              <a:t>siapa</a:t>
            </a:r>
            <a:r>
              <a:rPr lang="en-US" sz="3600" dirty="0"/>
              <a:t> </a:t>
            </a:r>
            <a:r>
              <a:rPr lang="en-US" sz="3600" dirty="0" err="1"/>
              <a:t>saja</a:t>
            </a:r>
            <a:r>
              <a:rPr lang="en-US" sz="3600" dirty="0"/>
              <a:t> yang </a:t>
            </a:r>
            <a:r>
              <a:rPr lang="en-US" sz="3600" dirty="0" err="1"/>
              <a:t>boleh</a:t>
            </a:r>
            <a:r>
              <a:rPr lang="en-US" sz="3600" dirty="0"/>
              <a:t> dan </a:t>
            </a:r>
            <a:r>
              <a:rPr lang="en-US" sz="3600" dirty="0" err="1"/>
              <a:t>tidak</a:t>
            </a:r>
            <a:r>
              <a:rPr lang="en-US" sz="3600" dirty="0"/>
              <a:t> </a:t>
            </a:r>
            <a:r>
              <a:rPr lang="en-US" sz="3600" dirty="0" err="1"/>
              <a:t>boleh</a:t>
            </a:r>
            <a:r>
              <a:rPr lang="en-US" sz="3600" dirty="0"/>
              <a:t> </a:t>
            </a:r>
            <a:r>
              <a:rPr lang="en-US" sz="3600" dirty="0" err="1"/>
              <a:t>ditemui</a:t>
            </a:r>
            <a:r>
              <a:rPr lang="en-US" sz="3600" dirty="0"/>
              <a:t>. Dalam </a:t>
            </a:r>
            <a:r>
              <a:rPr lang="en-US" sz="3600" dirty="0" err="1"/>
              <a:t>beberapa</a:t>
            </a:r>
            <a:r>
              <a:rPr lang="en-US" sz="3600" dirty="0"/>
              <a:t> </a:t>
            </a:r>
            <a:r>
              <a:rPr lang="en-US" sz="3600" dirty="0" err="1"/>
              <a:t>kasus</a:t>
            </a:r>
            <a:r>
              <a:rPr lang="en-US" sz="3600" dirty="0"/>
              <a:t>, </a:t>
            </a:r>
            <a:r>
              <a:rPr lang="en-US" sz="3600" dirty="0" err="1"/>
              <a:t>pelaku</a:t>
            </a:r>
            <a:r>
              <a:rPr lang="en-US" sz="3600" dirty="0"/>
              <a:t> </a:t>
            </a:r>
            <a:r>
              <a:rPr lang="en-US" sz="3600" dirty="0" err="1"/>
              <a:t>melakukan</a:t>
            </a:r>
            <a:r>
              <a:rPr lang="en-US" sz="3600" dirty="0"/>
              <a:t> </a:t>
            </a:r>
            <a:r>
              <a:rPr lang="en-US" sz="3600" dirty="0" err="1"/>
              <a:t>tindakan</a:t>
            </a:r>
            <a:r>
              <a:rPr lang="en-US" sz="3600" dirty="0"/>
              <a:t> </a:t>
            </a:r>
            <a:r>
              <a:rPr lang="en-US" sz="3600" dirty="0" err="1"/>
              <a:t>pengabaian</a:t>
            </a:r>
            <a:r>
              <a:rPr lang="en-US" sz="3600" dirty="0"/>
              <a:t> </a:t>
            </a:r>
            <a:r>
              <a:rPr lang="en-US" sz="3600" dirty="0" err="1"/>
              <a:t>secara</a:t>
            </a:r>
            <a:r>
              <a:rPr lang="en-US" sz="3600" dirty="0"/>
              <a:t> </a:t>
            </a:r>
            <a:r>
              <a:rPr lang="en-US" sz="3600" dirty="0" err="1"/>
              <a:t>emosional</a:t>
            </a:r>
            <a:r>
              <a:rPr lang="en-US" sz="3600" dirty="0"/>
              <a:t> dan </a:t>
            </a:r>
            <a:r>
              <a:rPr lang="en-US" sz="3600" dirty="0" err="1"/>
              <a:t>membuat</a:t>
            </a:r>
            <a:r>
              <a:rPr lang="en-US" sz="3600" dirty="0"/>
              <a:t> korban </a:t>
            </a:r>
            <a:r>
              <a:rPr lang="en-US" sz="3600" dirty="0" err="1"/>
              <a:t>merasa</a:t>
            </a:r>
            <a:r>
              <a:rPr lang="en-US" sz="3600" dirty="0"/>
              <a:t> </a:t>
            </a:r>
            <a:r>
              <a:rPr lang="en-US" sz="3600" dirty="0" err="1"/>
              <a:t>tidak</a:t>
            </a:r>
            <a:r>
              <a:rPr lang="en-US" sz="3600" dirty="0"/>
              <a:t> </a:t>
            </a:r>
            <a:r>
              <a:rPr lang="en-US" sz="3600" dirty="0" err="1"/>
              <a:t>berharga</a:t>
            </a:r>
            <a:r>
              <a:rPr lang="en-US" sz="3600" dirty="0"/>
              <a:t> dan </a:t>
            </a:r>
            <a:r>
              <a:rPr lang="en-US" sz="3600" dirty="0" err="1"/>
              <a:t>merasa</a:t>
            </a:r>
            <a:r>
              <a:rPr lang="en-US" sz="3600" dirty="0"/>
              <a:t> </a:t>
            </a:r>
            <a:r>
              <a:rPr lang="en-US" sz="3600" dirty="0" err="1"/>
              <a:t>bersalah</a:t>
            </a:r>
            <a:r>
              <a:rPr lang="en-US" sz="3600" dirty="0"/>
              <a:t>. Hal </a:t>
            </a:r>
            <a:r>
              <a:rPr lang="en-US" sz="3600" dirty="0" err="1"/>
              <a:t>ini</a:t>
            </a:r>
            <a:r>
              <a:rPr lang="en-US" sz="3600" dirty="0"/>
              <a:t> </a:t>
            </a:r>
            <a:r>
              <a:rPr lang="en-US" sz="3600" dirty="0" err="1"/>
              <a:t>mengakibatkan</a:t>
            </a:r>
            <a:r>
              <a:rPr lang="en-US" sz="3600" dirty="0"/>
              <a:t> </a:t>
            </a:r>
            <a:r>
              <a:rPr lang="en-US" sz="3600" dirty="0" err="1"/>
              <a:t>kondisi</a:t>
            </a:r>
            <a:r>
              <a:rPr lang="en-US" sz="3600" dirty="0"/>
              <a:t> </a:t>
            </a:r>
            <a:r>
              <a:rPr lang="en-US" sz="3600" dirty="0" err="1"/>
              <a:t>psikologis</a:t>
            </a:r>
            <a:r>
              <a:rPr lang="en-US" sz="3600" dirty="0"/>
              <a:t> korban </a:t>
            </a:r>
            <a:r>
              <a:rPr lang="en-US" sz="3600" dirty="0" err="1"/>
              <a:t>terganggu</a:t>
            </a:r>
            <a:r>
              <a:rPr lang="en-US" sz="3600" dirty="0"/>
              <a:t> dan </a:t>
            </a:r>
            <a:r>
              <a:rPr lang="en-US" sz="3600" dirty="0" err="1"/>
              <a:t>akhirnya</a:t>
            </a:r>
            <a:r>
              <a:rPr lang="en-US" sz="3600" dirty="0"/>
              <a:t> </a:t>
            </a:r>
            <a:r>
              <a:rPr lang="en-US" sz="3600" dirty="0" err="1"/>
              <a:t>meninggalkan</a:t>
            </a:r>
            <a:r>
              <a:rPr lang="en-US" sz="3600" dirty="0"/>
              <a:t> trauma </a:t>
            </a:r>
            <a:r>
              <a:rPr lang="en-US" sz="3600" dirty="0" err="1"/>
              <a:t>psikologis</a:t>
            </a:r>
            <a:r>
              <a:rPr lang="en-US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39223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Catatan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!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86527" cy="5809456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5400" dirty="0" err="1"/>
              <a:t>Kekerasan</a:t>
            </a:r>
            <a:r>
              <a:rPr lang="en-US" sz="5400" dirty="0"/>
              <a:t> </a:t>
            </a:r>
            <a:r>
              <a:rPr lang="en-US" sz="5400" dirty="0" err="1"/>
              <a:t>psikis</a:t>
            </a:r>
            <a:r>
              <a:rPr lang="en-US" sz="5400" dirty="0"/>
              <a:t> </a:t>
            </a:r>
            <a:r>
              <a:rPr lang="en-US" sz="5400" dirty="0" err="1"/>
              <a:t>sering</a:t>
            </a:r>
            <a:r>
              <a:rPr lang="en-US" sz="5400" dirty="0"/>
              <a:t> kali </a:t>
            </a:r>
            <a:r>
              <a:rPr lang="en-US" sz="5400" dirty="0" err="1"/>
              <a:t>terabaikan</a:t>
            </a:r>
            <a:r>
              <a:rPr lang="en-US" sz="5400" dirty="0"/>
              <a:t> oleh </a:t>
            </a:r>
            <a:r>
              <a:rPr lang="en-US" sz="5400" dirty="0" err="1"/>
              <a:t>kita</a:t>
            </a:r>
            <a:r>
              <a:rPr lang="en-US" sz="5400" dirty="0"/>
              <a:t> dan orang-orang di </a:t>
            </a:r>
            <a:r>
              <a:rPr lang="en-US" sz="5400" dirty="0" err="1"/>
              <a:t>sekitar</a:t>
            </a:r>
            <a:r>
              <a:rPr lang="en-US" sz="5400" dirty="0"/>
              <a:t> </a:t>
            </a:r>
            <a:r>
              <a:rPr lang="en-US" sz="5400" dirty="0" err="1"/>
              <a:t>kita</a:t>
            </a:r>
            <a:r>
              <a:rPr lang="en-US" sz="5400" dirty="0"/>
              <a:t> </a:t>
            </a:r>
            <a:r>
              <a:rPr lang="en-US" sz="5400" dirty="0" err="1"/>
              <a:t>karena</a:t>
            </a:r>
            <a:r>
              <a:rPr lang="en-US" sz="5400" dirty="0"/>
              <a:t> </a:t>
            </a:r>
            <a:r>
              <a:rPr lang="en-US" sz="5400" dirty="0" err="1"/>
              <a:t>tidak</a:t>
            </a:r>
            <a:r>
              <a:rPr lang="en-US" sz="5400" dirty="0"/>
              <a:t> </a:t>
            </a:r>
            <a:r>
              <a:rPr lang="en-US" sz="5400" dirty="0" err="1"/>
              <a:t>ada</a:t>
            </a:r>
            <a:r>
              <a:rPr lang="en-US" sz="5400" dirty="0"/>
              <a:t> </a:t>
            </a:r>
            <a:r>
              <a:rPr lang="en-US" sz="5400" dirty="0" err="1"/>
              <a:t>bukti</a:t>
            </a:r>
            <a:r>
              <a:rPr lang="en-US" sz="5400" dirty="0"/>
              <a:t> </a:t>
            </a:r>
            <a:r>
              <a:rPr lang="en-US" sz="5400" dirty="0" err="1"/>
              <a:t>terlihat</a:t>
            </a:r>
            <a:r>
              <a:rPr lang="en-US" sz="5400" dirty="0"/>
              <a:t> </a:t>
            </a:r>
            <a:r>
              <a:rPr lang="en-US" sz="5400" dirty="0" err="1"/>
              <a:t>mata</a:t>
            </a:r>
            <a:r>
              <a:rPr lang="en-US" sz="5400" dirty="0"/>
              <a:t> </a:t>
            </a:r>
            <a:r>
              <a:rPr lang="en-US" sz="5400" dirty="0" err="1"/>
              <a:t>atas</a:t>
            </a:r>
            <a:r>
              <a:rPr lang="en-US" sz="5400" dirty="0"/>
              <a:t> </a:t>
            </a:r>
            <a:r>
              <a:rPr lang="en-US" sz="5400" dirty="0" err="1"/>
              <a:t>kekerasan</a:t>
            </a:r>
            <a:r>
              <a:rPr lang="en-US" sz="5400" dirty="0"/>
              <a:t> yang </a:t>
            </a:r>
            <a:r>
              <a:rPr lang="en-US" sz="5400" dirty="0" err="1"/>
              <a:t>dilakukan</a:t>
            </a:r>
            <a:r>
              <a:rPr lang="en-US" sz="5400" dirty="0"/>
              <a:t> oleh </a:t>
            </a:r>
            <a:r>
              <a:rPr lang="en-US" sz="5400" dirty="0" err="1"/>
              <a:t>pelaku</a:t>
            </a:r>
            <a:r>
              <a:rPr lang="en-US" sz="5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37469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Kekerasan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ekonomi</a:t>
            </a:r>
            <a:endParaRPr lang="en-US" sz="66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3336" y="470263"/>
            <a:ext cx="6479178" cy="592400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 </a:t>
            </a:r>
            <a:r>
              <a:rPr lang="en-US" sz="3800" dirty="0"/>
              <a:t>“</a:t>
            </a:r>
            <a:r>
              <a:rPr lang="en-US" sz="3800" dirty="0" err="1"/>
              <a:t>Segala</a:t>
            </a:r>
            <a:r>
              <a:rPr lang="en-US" sz="3800" dirty="0"/>
              <a:t> </a:t>
            </a:r>
            <a:r>
              <a:rPr lang="en-US" sz="3800" dirty="0" err="1"/>
              <a:t>bentuk</a:t>
            </a:r>
            <a:r>
              <a:rPr lang="en-US" sz="3800" dirty="0"/>
              <a:t> </a:t>
            </a:r>
            <a:r>
              <a:rPr lang="en-US" sz="3800" dirty="0" err="1"/>
              <a:t>perbuatan</a:t>
            </a:r>
            <a:r>
              <a:rPr lang="en-US" sz="3800" dirty="0"/>
              <a:t> yang </a:t>
            </a:r>
            <a:r>
              <a:rPr lang="en-US" sz="3800" dirty="0" err="1"/>
              <a:t>dilakukan</a:t>
            </a:r>
            <a:r>
              <a:rPr lang="en-US" sz="3800" dirty="0"/>
              <a:t> </a:t>
            </a:r>
            <a:r>
              <a:rPr lang="en-US" sz="3800" dirty="0" err="1"/>
              <a:t>dengan</a:t>
            </a:r>
            <a:r>
              <a:rPr lang="en-US" sz="3800" dirty="0"/>
              <a:t> </a:t>
            </a:r>
            <a:r>
              <a:rPr lang="en-US" sz="3800" dirty="0" err="1"/>
              <a:t>tujuan</a:t>
            </a:r>
            <a:r>
              <a:rPr lang="en-US" sz="3800" dirty="0"/>
              <a:t> </a:t>
            </a:r>
            <a:r>
              <a:rPr lang="en-US" sz="3800" dirty="0" err="1"/>
              <a:t>membatasi</a:t>
            </a:r>
            <a:r>
              <a:rPr lang="en-US" sz="3800" dirty="0"/>
              <a:t> </a:t>
            </a:r>
            <a:r>
              <a:rPr lang="en-US" sz="3800" dirty="0" err="1"/>
              <a:t>kebebasan</a:t>
            </a:r>
            <a:r>
              <a:rPr lang="en-US" sz="3800" dirty="0"/>
              <a:t> </a:t>
            </a:r>
            <a:r>
              <a:rPr lang="en-US" sz="3800" dirty="0" err="1"/>
              <a:t>finansial</a:t>
            </a:r>
            <a:r>
              <a:rPr lang="en-US" sz="3800" dirty="0"/>
              <a:t> salah </a:t>
            </a:r>
            <a:r>
              <a:rPr lang="en-US" sz="3800" dirty="0" err="1"/>
              <a:t>satu</a:t>
            </a:r>
            <a:r>
              <a:rPr lang="en-US" sz="3800" dirty="0"/>
              <a:t> </a:t>
            </a:r>
            <a:r>
              <a:rPr lang="en-US" sz="3800" dirty="0" err="1"/>
              <a:t>jenis</a:t>
            </a:r>
            <a:r>
              <a:rPr lang="en-US" sz="3800" dirty="0"/>
              <a:t> </a:t>
            </a:r>
            <a:r>
              <a:rPr lang="en-US" sz="3800" dirty="0" err="1"/>
              <a:t>kelamin</a:t>
            </a:r>
            <a:r>
              <a:rPr lang="en-US" sz="3800" dirty="0"/>
              <a:t> </a:t>
            </a:r>
            <a:r>
              <a:rPr lang="en-US" sz="3800" dirty="0" err="1"/>
              <a:t>atau</a:t>
            </a:r>
            <a:r>
              <a:rPr lang="en-US" sz="3800" dirty="0"/>
              <a:t> </a:t>
            </a:r>
            <a:r>
              <a:rPr lang="en-US" sz="3800" dirty="0" err="1"/>
              <a:t>kelompok</a:t>
            </a:r>
            <a:r>
              <a:rPr lang="en-US" sz="3800" dirty="0"/>
              <a:t> </a:t>
            </a:r>
            <a:r>
              <a:rPr lang="en-US" sz="3800" dirty="0" err="1"/>
              <a:t>masyarakat</a:t>
            </a:r>
            <a:r>
              <a:rPr lang="en-US" sz="3800" dirty="0"/>
              <a:t>, </a:t>
            </a:r>
            <a:r>
              <a:rPr lang="en-US" sz="3800" dirty="0" err="1"/>
              <a:t>termasuk</a:t>
            </a:r>
            <a:r>
              <a:rPr lang="en-US" sz="3800" dirty="0"/>
              <a:t> </a:t>
            </a:r>
            <a:r>
              <a:rPr lang="en-US" sz="3800" dirty="0" err="1"/>
              <a:t>eksploitasi</a:t>
            </a:r>
            <a:r>
              <a:rPr lang="en-US" sz="3800" dirty="0"/>
              <a:t>, </a:t>
            </a:r>
            <a:r>
              <a:rPr lang="en-US" sz="3800" dirty="0" err="1"/>
              <a:t>pengabaian</a:t>
            </a:r>
            <a:r>
              <a:rPr lang="en-US" sz="3800" dirty="0"/>
              <a:t> </a:t>
            </a:r>
            <a:r>
              <a:rPr lang="en-US" sz="3800" dirty="0" err="1"/>
              <a:t>secara</a:t>
            </a:r>
            <a:r>
              <a:rPr lang="en-US" sz="3800" dirty="0"/>
              <a:t> </a:t>
            </a:r>
            <a:r>
              <a:rPr lang="en-US" sz="3800" dirty="0" err="1"/>
              <a:t>ekonomi</a:t>
            </a:r>
            <a:r>
              <a:rPr lang="en-US" sz="3800" dirty="0"/>
              <a:t>, </a:t>
            </a:r>
            <a:r>
              <a:rPr lang="en-US" sz="3800" dirty="0" err="1"/>
              <a:t>atau</a:t>
            </a:r>
            <a:r>
              <a:rPr lang="en-US" sz="3800" dirty="0"/>
              <a:t> </a:t>
            </a:r>
            <a:r>
              <a:rPr lang="en-US" sz="3800" dirty="0" err="1"/>
              <a:t>tidak</a:t>
            </a:r>
            <a:r>
              <a:rPr lang="en-US" sz="3800" dirty="0"/>
              <a:t> </a:t>
            </a:r>
            <a:r>
              <a:rPr lang="en-US" sz="3800" dirty="0" err="1"/>
              <a:t>menafkahi</a:t>
            </a:r>
            <a:r>
              <a:rPr lang="en-US" sz="3800" dirty="0"/>
              <a:t>. </a:t>
            </a:r>
            <a:r>
              <a:rPr lang="en-US" sz="3800" dirty="0" err="1"/>
              <a:t>Kekerasan</a:t>
            </a:r>
            <a:r>
              <a:rPr lang="en-US" sz="3800" dirty="0"/>
              <a:t> </a:t>
            </a:r>
            <a:r>
              <a:rPr lang="en-US" sz="3800" dirty="0" err="1"/>
              <a:t>ini</a:t>
            </a:r>
            <a:r>
              <a:rPr lang="en-US" sz="3800" dirty="0"/>
              <a:t> </a:t>
            </a:r>
            <a:r>
              <a:rPr lang="en-US" sz="3800" dirty="0" err="1"/>
              <a:t>seringkali</a:t>
            </a:r>
            <a:r>
              <a:rPr lang="en-US" sz="3800" dirty="0"/>
              <a:t> </a:t>
            </a:r>
            <a:r>
              <a:rPr lang="en-US" sz="3800" dirty="0" err="1"/>
              <a:t>menjadi</a:t>
            </a:r>
            <a:r>
              <a:rPr lang="en-US" sz="3800" dirty="0"/>
              <a:t> salah </a:t>
            </a:r>
            <a:r>
              <a:rPr lang="en-US" sz="3800" dirty="0" err="1"/>
              <a:t>satu</a:t>
            </a:r>
            <a:r>
              <a:rPr lang="en-US" sz="3800" dirty="0"/>
              <a:t> </a:t>
            </a:r>
            <a:r>
              <a:rPr lang="en-US" sz="3800" dirty="0" err="1"/>
              <a:t>alasan</a:t>
            </a:r>
            <a:r>
              <a:rPr lang="en-US" sz="3800" dirty="0"/>
              <a:t> </a:t>
            </a:r>
            <a:r>
              <a:rPr lang="en-US" sz="3800" dirty="0" err="1"/>
              <a:t>utama</a:t>
            </a:r>
            <a:r>
              <a:rPr lang="en-US" sz="3800" dirty="0"/>
              <a:t> </a:t>
            </a:r>
            <a:r>
              <a:rPr lang="en-US" sz="3800" dirty="0" err="1"/>
              <a:t>banyak</a:t>
            </a:r>
            <a:r>
              <a:rPr lang="en-US" sz="3800" dirty="0"/>
              <a:t> </a:t>
            </a:r>
            <a:r>
              <a:rPr lang="en-US" sz="3800" dirty="0" err="1"/>
              <a:t>pasangan</a:t>
            </a:r>
            <a:r>
              <a:rPr lang="en-US" sz="3800" dirty="0"/>
              <a:t> </a:t>
            </a:r>
            <a:r>
              <a:rPr lang="en-US" sz="3800" dirty="0" err="1"/>
              <a:t>bercerai</a:t>
            </a:r>
            <a:r>
              <a:rPr lang="en-US" sz="38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741389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Kekerasan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Seksual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86527" cy="5809456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5400" dirty="0"/>
              <a:t>“</a:t>
            </a:r>
            <a:r>
              <a:rPr lang="en-US" sz="5400" dirty="0" err="1"/>
              <a:t>Segala</a:t>
            </a:r>
            <a:r>
              <a:rPr lang="en-US" sz="5400" dirty="0"/>
              <a:t> </a:t>
            </a:r>
            <a:r>
              <a:rPr lang="en-US" sz="5400" dirty="0" err="1"/>
              <a:t>bentuk</a:t>
            </a:r>
            <a:r>
              <a:rPr lang="en-US" sz="5400" dirty="0"/>
              <a:t> </a:t>
            </a:r>
            <a:r>
              <a:rPr lang="en-US" sz="5400" dirty="0" err="1"/>
              <a:t>tindakan</a:t>
            </a:r>
            <a:r>
              <a:rPr lang="en-US" sz="5400" dirty="0"/>
              <a:t> </a:t>
            </a:r>
            <a:r>
              <a:rPr lang="en-US" sz="5400" dirty="0" err="1"/>
              <a:t>seksual</a:t>
            </a:r>
            <a:r>
              <a:rPr lang="en-US" sz="5400" dirty="0"/>
              <a:t> yang </a:t>
            </a:r>
            <a:r>
              <a:rPr lang="en-US" sz="5400" dirty="0" err="1"/>
              <a:t>dilakukan</a:t>
            </a:r>
            <a:r>
              <a:rPr lang="en-US" sz="5400" dirty="0"/>
              <a:t> </a:t>
            </a:r>
            <a:r>
              <a:rPr lang="en-US" sz="5400" dirty="0" err="1"/>
              <a:t>kepada</a:t>
            </a:r>
            <a:r>
              <a:rPr lang="en-US" sz="5400" dirty="0"/>
              <a:t> salah </a:t>
            </a:r>
            <a:r>
              <a:rPr lang="en-US" sz="5400" dirty="0" err="1"/>
              <a:t>satu</a:t>
            </a:r>
            <a:r>
              <a:rPr lang="en-US" sz="5400" dirty="0"/>
              <a:t> </a:t>
            </a:r>
            <a:r>
              <a:rPr lang="en-US" sz="5400" dirty="0" err="1"/>
              <a:t>jenis</a:t>
            </a:r>
            <a:r>
              <a:rPr lang="en-US" sz="5400" dirty="0"/>
              <a:t> </a:t>
            </a:r>
            <a:r>
              <a:rPr lang="en-US" sz="5400" dirty="0" err="1"/>
              <a:t>kelamin</a:t>
            </a:r>
            <a:r>
              <a:rPr lang="en-US" sz="5400" dirty="0"/>
              <a:t> </a:t>
            </a:r>
            <a:r>
              <a:rPr lang="en-US" sz="5400" dirty="0" err="1"/>
              <a:t>atau</a:t>
            </a:r>
            <a:r>
              <a:rPr lang="en-US" sz="5400" dirty="0"/>
              <a:t> </a:t>
            </a:r>
            <a:r>
              <a:rPr lang="en-US" sz="5400" dirty="0" err="1"/>
              <a:t>kelompok</a:t>
            </a:r>
            <a:r>
              <a:rPr lang="en-US" sz="5400" dirty="0"/>
              <a:t> </a:t>
            </a:r>
            <a:r>
              <a:rPr lang="en-US" sz="5400" dirty="0" err="1"/>
              <a:t>masyarakat</a:t>
            </a:r>
            <a:r>
              <a:rPr lang="en-US" sz="5400" dirty="0"/>
              <a:t> </a:t>
            </a:r>
            <a:r>
              <a:rPr lang="en-US" sz="5400" dirty="0" err="1"/>
              <a:t>tanpa</a:t>
            </a:r>
            <a:r>
              <a:rPr lang="en-US" sz="5400" dirty="0"/>
              <a:t> </a:t>
            </a:r>
            <a:r>
              <a:rPr lang="en-US" sz="5400" dirty="0" err="1"/>
              <a:t>persetujuan</a:t>
            </a:r>
            <a:r>
              <a:rPr lang="en-US" sz="5400" dirty="0"/>
              <a:t> </a:t>
            </a:r>
            <a:r>
              <a:rPr lang="en-US" sz="5400" dirty="0" err="1"/>
              <a:t>kedua</a:t>
            </a:r>
            <a:r>
              <a:rPr lang="en-US" sz="5400" dirty="0"/>
              <a:t> </a:t>
            </a:r>
            <a:r>
              <a:rPr lang="en-US" sz="5400" dirty="0" err="1"/>
              <a:t>belah</a:t>
            </a:r>
            <a:r>
              <a:rPr lang="en-US" sz="5400" dirty="0"/>
              <a:t> </a:t>
            </a:r>
            <a:r>
              <a:rPr lang="en-US" sz="5400" dirty="0" err="1"/>
              <a:t>pihak</a:t>
            </a:r>
            <a:r>
              <a:rPr lang="en-US" sz="5400" dirty="0"/>
              <a:t> (=</a:t>
            </a:r>
            <a:r>
              <a:rPr lang="en-US" sz="5400" dirty="0" err="1"/>
              <a:t>pemaksaan</a:t>
            </a:r>
            <a:r>
              <a:rPr lang="en-US" sz="5400" dirty="0"/>
              <a:t>)”</a:t>
            </a:r>
          </a:p>
        </p:txBody>
      </p:sp>
    </p:spTree>
    <p:extLst>
      <p:ext uri="{BB962C8B-B14F-4D97-AF65-F5344CB8AC3E}">
        <p14:creationId xmlns:p14="http://schemas.microsoft.com/office/powerpoint/2010/main" val="32325162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Catatan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!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86527" cy="5809456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sz="4000" dirty="0" err="1"/>
              <a:t>Kekerasan</a:t>
            </a:r>
            <a:r>
              <a:rPr lang="en-US" sz="4000" dirty="0"/>
              <a:t> </a:t>
            </a:r>
            <a:r>
              <a:rPr lang="en-US" sz="4000" dirty="0" err="1"/>
              <a:t>seksual</a:t>
            </a:r>
            <a:r>
              <a:rPr lang="en-US" sz="4000" dirty="0"/>
              <a:t> </a:t>
            </a:r>
            <a:r>
              <a:rPr lang="en-US" sz="4000" dirty="0" err="1"/>
              <a:t>banyak</a:t>
            </a:r>
            <a:r>
              <a:rPr lang="en-US" sz="4000" dirty="0"/>
              <a:t> </a:t>
            </a:r>
            <a:r>
              <a:rPr lang="en-US" sz="4000" dirty="0" err="1"/>
              <a:t>terjadi</a:t>
            </a:r>
            <a:r>
              <a:rPr lang="en-US" sz="4000" dirty="0"/>
              <a:t> di </a:t>
            </a:r>
            <a:r>
              <a:rPr lang="en-US" sz="4000" dirty="0" err="1"/>
              <a:t>ranah</a:t>
            </a:r>
            <a:r>
              <a:rPr lang="en-US" sz="4000" dirty="0"/>
              <a:t> </a:t>
            </a:r>
            <a:r>
              <a:rPr lang="en-US" sz="4000" dirty="0" err="1"/>
              <a:t>privat</a:t>
            </a:r>
            <a:r>
              <a:rPr lang="en-US" sz="4000" dirty="0"/>
              <a:t>, dan </a:t>
            </a:r>
            <a:r>
              <a:rPr lang="en-US" sz="4000" dirty="0" err="1"/>
              <a:t>dilakukan</a:t>
            </a:r>
            <a:r>
              <a:rPr lang="en-US" sz="4000" dirty="0"/>
              <a:t> </a:t>
            </a:r>
            <a:r>
              <a:rPr lang="en-US" sz="4000" dirty="0" err="1"/>
              <a:t>terutama</a:t>
            </a:r>
            <a:r>
              <a:rPr lang="en-US" sz="4000" dirty="0"/>
              <a:t> oleh orang-orang </a:t>
            </a:r>
            <a:r>
              <a:rPr lang="en-US" sz="4000" dirty="0" err="1"/>
              <a:t>terdekat</a:t>
            </a:r>
            <a:r>
              <a:rPr lang="en-US" sz="4000" dirty="0"/>
              <a:t>. </a:t>
            </a:r>
            <a:r>
              <a:rPr lang="en-US" sz="4000" dirty="0" err="1"/>
              <a:t>Komnas</a:t>
            </a:r>
            <a:r>
              <a:rPr lang="en-US" sz="4000" dirty="0"/>
              <a:t> Perempuan </a:t>
            </a:r>
            <a:r>
              <a:rPr lang="en-US" sz="4000" dirty="0" err="1"/>
              <a:t>mengelompokkan</a:t>
            </a:r>
            <a:r>
              <a:rPr lang="en-US" sz="4000" dirty="0"/>
              <a:t> </a:t>
            </a:r>
            <a:r>
              <a:rPr lang="en-US" sz="4000" dirty="0" err="1"/>
              <a:t>bentuk</a:t>
            </a:r>
            <a:r>
              <a:rPr lang="en-US" sz="4000" dirty="0"/>
              <a:t> </a:t>
            </a:r>
            <a:r>
              <a:rPr lang="en-US" sz="4000" dirty="0" err="1"/>
              <a:t>kekerasan</a:t>
            </a:r>
            <a:r>
              <a:rPr lang="en-US" sz="4000" dirty="0"/>
              <a:t> </a:t>
            </a:r>
            <a:r>
              <a:rPr lang="en-US" sz="4000" dirty="0" err="1"/>
              <a:t>seksual</a:t>
            </a:r>
            <a:r>
              <a:rPr lang="en-US" sz="4000" dirty="0"/>
              <a:t> </a:t>
            </a:r>
            <a:r>
              <a:rPr lang="en-US" sz="4000" dirty="0" err="1"/>
              <a:t>menjadi</a:t>
            </a:r>
            <a:r>
              <a:rPr lang="en-US" sz="4000" dirty="0"/>
              <a:t> 15 </a:t>
            </a:r>
            <a:r>
              <a:rPr lang="en-US" sz="4000" dirty="0" err="1"/>
              <a:t>bentuk</a:t>
            </a:r>
            <a:r>
              <a:rPr lang="en-US" sz="4000" dirty="0"/>
              <a:t>, </a:t>
            </a:r>
            <a:r>
              <a:rPr lang="en-US" sz="4000" dirty="0" err="1"/>
              <a:t>termasuk</a:t>
            </a:r>
            <a:r>
              <a:rPr lang="en-US" sz="4000" dirty="0"/>
              <a:t> </a:t>
            </a:r>
            <a:r>
              <a:rPr lang="en-US" sz="4000" dirty="0" err="1"/>
              <a:t>pelecehan</a:t>
            </a:r>
            <a:r>
              <a:rPr lang="en-US" sz="4000" dirty="0"/>
              <a:t> </a:t>
            </a:r>
            <a:r>
              <a:rPr lang="en-US" sz="4000" dirty="0" err="1"/>
              <a:t>seksual</a:t>
            </a:r>
            <a:r>
              <a:rPr lang="en-US" sz="4000" dirty="0"/>
              <a:t>, </a:t>
            </a:r>
            <a:r>
              <a:rPr lang="en-US" sz="4000" dirty="0" err="1"/>
              <a:t>pemaksaan</a:t>
            </a:r>
            <a:r>
              <a:rPr lang="en-US" sz="4000" dirty="0"/>
              <a:t> </a:t>
            </a:r>
            <a:r>
              <a:rPr lang="en-US" sz="4000" dirty="0" err="1"/>
              <a:t>kehamilan</a:t>
            </a:r>
            <a:r>
              <a:rPr lang="en-US" sz="4000" dirty="0"/>
              <a:t>, </a:t>
            </a:r>
            <a:r>
              <a:rPr lang="en-US" sz="4000" dirty="0" err="1"/>
              <a:t>pemaksaan</a:t>
            </a:r>
            <a:r>
              <a:rPr lang="en-US" sz="4000" dirty="0"/>
              <a:t> </a:t>
            </a:r>
            <a:r>
              <a:rPr lang="en-US" sz="4000" dirty="0" err="1"/>
              <a:t>tindakan</a:t>
            </a:r>
            <a:r>
              <a:rPr lang="en-US" sz="4000" dirty="0"/>
              <a:t> </a:t>
            </a:r>
            <a:r>
              <a:rPr lang="en-US" sz="4000" dirty="0" err="1"/>
              <a:t>aborsi</a:t>
            </a:r>
            <a:r>
              <a:rPr lang="en-US" sz="4000" dirty="0"/>
              <a:t>, </a:t>
            </a:r>
            <a:r>
              <a:rPr lang="en-US" sz="4000" dirty="0" err="1"/>
              <a:t>perbudakan</a:t>
            </a:r>
            <a:r>
              <a:rPr lang="en-US" sz="4000" dirty="0"/>
              <a:t> </a:t>
            </a:r>
            <a:r>
              <a:rPr lang="en-US" sz="4000" dirty="0" err="1"/>
              <a:t>seksual</a:t>
            </a:r>
            <a:r>
              <a:rPr lang="en-US" sz="4000" dirty="0"/>
              <a:t>, </a:t>
            </a:r>
            <a:r>
              <a:rPr lang="en-US" sz="4000" dirty="0" err="1"/>
              <a:t>pemaksaan</a:t>
            </a:r>
            <a:r>
              <a:rPr lang="en-US" sz="4000" dirty="0"/>
              <a:t> </a:t>
            </a:r>
            <a:r>
              <a:rPr lang="en-US" sz="4000" dirty="0" err="1"/>
              <a:t>kontrasepsi</a:t>
            </a:r>
            <a:r>
              <a:rPr lang="en-US" sz="4000" dirty="0"/>
              <a:t> </a:t>
            </a:r>
            <a:r>
              <a:rPr lang="en-US" sz="4000" dirty="0" err="1"/>
              <a:t>atau</a:t>
            </a:r>
            <a:r>
              <a:rPr lang="en-US" sz="4000" dirty="0"/>
              <a:t> </a:t>
            </a:r>
            <a:r>
              <a:rPr lang="en-US" sz="4000" dirty="0" err="1"/>
              <a:t>sterilisasi</a:t>
            </a:r>
            <a:r>
              <a:rPr lang="en-US" sz="4000" dirty="0"/>
              <a:t> </a:t>
            </a:r>
            <a:r>
              <a:rPr lang="en-US" sz="4000" dirty="0" err="1"/>
              <a:t>paksa</a:t>
            </a:r>
            <a:r>
              <a:rPr lang="en-US" sz="4000" dirty="0"/>
              <a:t>, dan </a:t>
            </a:r>
            <a:r>
              <a:rPr lang="en-US" sz="4000" dirty="0" err="1"/>
              <a:t>prostitusi</a:t>
            </a:r>
            <a:r>
              <a:rPr lang="en-US" sz="4000" dirty="0"/>
              <a:t> </a:t>
            </a:r>
            <a:r>
              <a:rPr lang="en-US" sz="4000" dirty="0" err="1"/>
              <a:t>paksa</a:t>
            </a:r>
            <a:r>
              <a:rPr lang="en-US" sz="4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02472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Kekerasan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 Anak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3336" y="1276894"/>
            <a:ext cx="6257109" cy="430421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800" dirty="0"/>
              <a:t>“</a:t>
            </a:r>
            <a:r>
              <a:rPr lang="en-US" sz="4800" dirty="0" err="1"/>
              <a:t>Berbagai</a:t>
            </a:r>
            <a:r>
              <a:rPr lang="en-US" sz="4800" dirty="0"/>
              <a:t> </a:t>
            </a:r>
            <a:r>
              <a:rPr lang="en-US" sz="4800" dirty="0" err="1"/>
              <a:t>bentuk</a:t>
            </a:r>
            <a:r>
              <a:rPr lang="en-US" sz="4800" dirty="0"/>
              <a:t> </a:t>
            </a:r>
            <a:r>
              <a:rPr lang="en-US" sz="4800" dirty="0" err="1"/>
              <a:t>kekerasan</a:t>
            </a:r>
            <a:r>
              <a:rPr lang="en-US" sz="4800" dirty="0"/>
              <a:t> (</a:t>
            </a:r>
            <a:r>
              <a:rPr lang="en-US" sz="4800" dirty="0" err="1"/>
              <a:t>fisik</a:t>
            </a:r>
            <a:r>
              <a:rPr lang="en-US" sz="4800" dirty="0"/>
              <a:t>, </a:t>
            </a:r>
            <a:r>
              <a:rPr lang="en-US" sz="4800" dirty="0" err="1"/>
              <a:t>psikis</a:t>
            </a:r>
            <a:r>
              <a:rPr lang="en-US" sz="4800" dirty="0"/>
              <a:t>, </a:t>
            </a:r>
            <a:r>
              <a:rPr lang="en-US" sz="4800" dirty="0" err="1"/>
              <a:t>ekonomi</a:t>
            </a:r>
            <a:r>
              <a:rPr lang="en-US" sz="4800" dirty="0"/>
              <a:t>, dan </a:t>
            </a:r>
            <a:r>
              <a:rPr lang="en-US" sz="4800" dirty="0" err="1"/>
              <a:t>seksual</a:t>
            </a:r>
            <a:r>
              <a:rPr lang="en-US" sz="4800" dirty="0"/>
              <a:t>) yang </a:t>
            </a:r>
            <a:r>
              <a:rPr lang="en-US" sz="4800" dirty="0" err="1"/>
              <a:t>dilakukan</a:t>
            </a:r>
            <a:r>
              <a:rPr lang="en-US" sz="4800" dirty="0"/>
              <a:t> </a:t>
            </a:r>
            <a:r>
              <a:rPr lang="en-US" sz="4800" dirty="0" err="1"/>
              <a:t>kepada</a:t>
            </a:r>
            <a:r>
              <a:rPr lang="en-US" sz="4800" dirty="0"/>
              <a:t> </a:t>
            </a:r>
            <a:r>
              <a:rPr lang="en-US" sz="4800" dirty="0" err="1"/>
              <a:t>anak-anak</a:t>
            </a:r>
            <a:r>
              <a:rPr lang="en-US" sz="4800" dirty="0"/>
              <a:t>, </a:t>
            </a:r>
            <a:r>
              <a:rPr lang="en-US" sz="4800" dirty="0" err="1"/>
              <a:t>baik</a:t>
            </a:r>
            <a:r>
              <a:rPr lang="en-US" sz="4800" dirty="0"/>
              <a:t> </a:t>
            </a:r>
            <a:r>
              <a:rPr lang="en-US" sz="4800" dirty="0" err="1"/>
              <a:t>dari</a:t>
            </a:r>
            <a:r>
              <a:rPr lang="en-US" sz="4800" dirty="0"/>
              <a:t> orang </a:t>
            </a:r>
            <a:r>
              <a:rPr lang="en-US" sz="4800" dirty="0" err="1"/>
              <a:t>tua</a:t>
            </a:r>
            <a:r>
              <a:rPr lang="en-US" sz="4800" dirty="0"/>
              <a:t>, </a:t>
            </a:r>
            <a:r>
              <a:rPr lang="en-US" sz="4800" dirty="0" err="1"/>
              <a:t>keluarga</a:t>
            </a:r>
            <a:r>
              <a:rPr lang="en-US" sz="4800" dirty="0"/>
              <a:t>, </a:t>
            </a:r>
            <a:r>
              <a:rPr lang="en-US" sz="4800" dirty="0" err="1"/>
              <a:t>maupun</a:t>
            </a:r>
            <a:r>
              <a:rPr lang="en-US" sz="4800" dirty="0"/>
              <a:t> orang lain”</a:t>
            </a:r>
          </a:p>
        </p:txBody>
      </p:sp>
    </p:spTree>
    <p:extLst>
      <p:ext uri="{BB962C8B-B14F-4D97-AF65-F5344CB8AC3E}">
        <p14:creationId xmlns:p14="http://schemas.microsoft.com/office/powerpoint/2010/main" val="17578154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Catatan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1714" y="677587"/>
            <a:ext cx="6413863" cy="452143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</a:t>
            </a:r>
            <a:r>
              <a:rPr lang="en-US" sz="3600" dirty="0" err="1"/>
              <a:t>Kekerasan</a:t>
            </a:r>
            <a:r>
              <a:rPr lang="en-US" sz="3600" dirty="0"/>
              <a:t> dalam </a:t>
            </a:r>
            <a:r>
              <a:rPr lang="en-US" sz="3600" dirty="0" err="1"/>
              <a:t>ranah</a:t>
            </a:r>
            <a:r>
              <a:rPr lang="en-US" sz="3600" dirty="0"/>
              <a:t> </a:t>
            </a:r>
            <a:r>
              <a:rPr lang="en-US" sz="3600" dirty="0" err="1"/>
              <a:t>privat</a:t>
            </a:r>
            <a:r>
              <a:rPr lang="en-US" sz="3600" dirty="0"/>
              <a:t> </a:t>
            </a:r>
            <a:r>
              <a:rPr lang="en-US" sz="3600" dirty="0" err="1"/>
              <a:t>tidak</a:t>
            </a:r>
            <a:r>
              <a:rPr lang="en-US" sz="3600" dirty="0"/>
              <a:t> </a:t>
            </a:r>
            <a:r>
              <a:rPr lang="en-US" sz="3600" dirty="0" err="1"/>
              <a:t>hanya</a:t>
            </a:r>
            <a:r>
              <a:rPr lang="en-US" sz="3600" dirty="0"/>
              <a:t> </a:t>
            </a:r>
            <a:r>
              <a:rPr lang="en-US" sz="3600" dirty="0" err="1"/>
              <a:t>terjadi</a:t>
            </a:r>
            <a:r>
              <a:rPr lang="en-US" sz="3600" dirty="0"/>
              <a:t> dalam </a:t>
            </a:r>
            <a:r>
              <a:rPr lang="en-US" sz="3600" dirty="0" err="1"/>
              <a:t>relasi</a:t>
            </a:r>
            <a:r>
              <a:rPr lang="en-US" sz="3600" dirty="0"/>
              <a:t> </a:t>
            </a:r>
            <a:r>
              <a:rPr lang="en-US" sz="3600" dirty="0" err="1"/>
              <a:t>pasangan</a:t>
            </a:r>
            <a:r>
              <a:rPr lang="en-US" sz="3600" dirty="0"/>
              <a:t> </a:t>
            </a:r>
            <a:r>
              <a:rPr lang="en-US" sz="3600" dirty="0" err="1"/>
              <a:t>saja</a:t>
            </a:r>
            <a:r>
              <a:rPr lang="en-US" sz="3600" dirty="0"/>
              <a:t>, </a:t>
            </a:r>
            <a:r>
              <a:rPr lang="en-US" sz="3600" dirty="0" err="1"/>
              <a:t>namun</a:t>
            </a:r>
            <a:r>
              <a:rPr lang="en-US" sz="3600" dirty="0"/>
              <a:t> juga </a:t>
            </a:r>
            <a:r>
              <a:rPr lang="en-US" sz="3600" dirty="0" err="1"/>
              <a:t>antara</a:t>
            </a:r>
            <a:r>
              <a:rPr lang="en-US" sz="3600" dirty="0"/>
              <a:t> orang </a:t>
            </a:r>
            <a:r>
              <a:rPr lang="en-US" sz="3600" dirty="0" err="1"/>
              <a:t>tua</a:t>
            </a:r>
            <a:r>
              <a:rPr lang="en-US" sz="3600" dirty="0"/>
              <a:t> dan </a:t>
            </a:r>
            <a:r>
              <a:rPr lang="en-US" sz="3600" dirty="0" err="1"/>
              <a:t>anak</a:t>
            </a:r>
            <a:r>
              <a:rPr lang="en-US" sz="3600" dirty="0"/>
              <a:t>. Data </a:t>
            </a:r>
            <a:r>
              <a:rPr lang="en-US" sz="3600" dirty="0" err="1"/>
              <a:t>Komnas</a:t>
            </a:r>
            <a:r>
              <a:rPr lang="en-US" sz="3600" dirty="0"/>
              <a:t> Perempuan 2020 </a:t>
            </a:r>
            <a:r>
              <a:rPr lang="en-US" sz="3600" dirty="0" err="1"/>
              <a:t>mencatat</a:t>
            </a:r>
            <a:r>
              <a:rPr lang="en-US" sz="3600" dirty="0"/>
              <a:t> </a:t>
            </a:r>
            <a:r>
              <a:rPr lang="en-US" sz="3600" dirty="0" err="1"/>
              <a:t>angka</a:t>
            </a:r>
            <a:r>
              <a:rPr lang="en-US" sz="3600" dirty="0"/>
              <a:t> </a:t>
            </a:r>
            <a:r>
              <a:rPr lang="en-US" sz="3600" dirty="0" err="1"/>
              <a:t>kekerasan</a:t>
            </a:r>
            <a:r>
              <a:rPr lang="en-US" sz="3600" dirty="0"/>
              <a:t> </a:t>
            </a:r>
            <a:r>
              <a:rPr lang="en-US" sz="3600" dirty="0" err="1"/>
              <a:t>terhadap</a:t>
            </a:r>
            <a:r>
              <a:rPr lang="en-US" sz="3600" dirty="0"/>
              <a:t> </a:t>
            </a:r>
            <a:r>
              <a:rPr lang="en-US" sz="3600" dirty="0" err="1"/>
              <a:t>anak</a:t>
            </a:r>
            <a:r>
              <a:rPr lang="en-US" sz="3600" dirty="0"/>
              <a:t> </a:t>
            </a:r>
            <a:r>
              <a:rPr lang="en-US" sz="3600" dirty="0" err="1"/>
              <a:t>perempuan</a:t>
            </a:r>
            <a:r>
              <a:rPr lang="en-US" sz="3600" dirty="0"/>
              <a:t> naik </a:t>
            </a:r>
            <a:r>
              <a:rPr lang="en-US" sz="3600" dirty="0" err="1"/>
              <a:t>hingga</a:t>
            </a:r>
            <a:r>
              <a:rPr lang="en-US" sz="3600" dirty="0"/>
              <a:t> 65 </a:t>
            </a:r>
            <a:r>
              <a:rPr lang="en-US" sz="3600" dirty="0" err="1"/>
              <a:t>persen</a:t>
            </a:r>
            <a:r>
              <a:rPr lang="en-US" sz="3600" dirty="0"/>
              <a:t> </a:t>
            </a:r>
            <a:r>
              <a:rPr lang="en-US" sz="3600" dirty="0" err="1"/>
              <a:t>dari</a:t>
            </a:r>
            <a:r>
              <a:rPr lang="en-US" sz="3600" dirty="0"/>
              <a:t> 1.417 pada </a:t>
            </a:r>
            <a:r>
              <a:rPr lang="en-US" sz="3600" dirty="0" err="1"/>
              <a:t>tahun</a:t>
            </a:r>
            <a:r>
              <a:rPr lang="en-US" sz="3600" dirty="0"/>
              <a:t> 2018 </a:t>
            </a:r>
            <a:r>
              <a:rPr lang="en-US" sz="3600" dirty="0" err="1"/>
              <a:t>menjadi</a:t>
            </a:r>
            <a:r>
              <a:rPr lang="en-US" sz="3600" dirty="0"/>
              <a:t> 2.341 </a:t>
            </a:r>
            <a:r>
              <a:rPr lang="en-US" sz="3600" dirty="0" err="1"/>
              <a:t>kasus</a:t>
            </a:r>
            <a:r>
              <a:rPr lang="en-US" sz="3600" dirty="0"/>
              <a:t> di </a:t>
            </a:r>
            <a:r>
              <a:rPr lang="en-US" sz="3600" dirty="0" err="1"/>
              <a:t>tahun</a:t>
            </a:r>
            <a:r>
              <a:rPr lang="en-US" sz="3600" dirty="0"/>
              <a:t> 2019. </a:t>
            </a:r>
            <a:r>
              <a:rPr lang="en-US" sz="3600" dirty="0" err="1"/>
              <a:t>Bentuk</a:t>
            </a:r>
            <a:r>
              <a:rPr lang="en-US" sz="3600" dirty="0"/>
              <a:t> </a:t>
            </a:r>
            <a:r>
              <a:rPr lang="en-US" sz="3600" dirty="0" err="1"/>
              <a:t>kekerasan</a:t>
            </a:r>
            <a:r>
              <a:rPr lang="en-US" sz="3600" dirty="0"/>
              <a:t> </a:t>
            </a:r>
            <a:r>
              <a:rPr lang="en-US" sz="3600" dirty="0" err="1"/>
              <a:t>tertinggi</a:t>
            </a:r>
            <a:r>
              <a:rPr lang="en-US" sz="3600" dirty="0"/>
              <a:t> </a:t>
            </a:r>
            <a:r>
              <a:rPr lang="en-US" sz="3600" dirty="0" err="1"/>
              <a:t>adalah</a:t>
            </a:r>
            <a:r>
              <a:rPr lang="en-US" sz="3600" dirty="0"/>
              <a:t> </a:t>
            </a:r>
            <a:r>
              <a:rPr lang="en-US" sz="3600" dirty="0" err="1"/>
              <a:t>inses</a:t>
            </a:r>
            <a:r>
              <a:rPr lang="en-US" sz="36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971787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263" y="424543"/>
            <a:ext cx="4285926" cy="2259874"/>
          </a:xfrm>
        </p:spPr>
        <p:txBody>
          <a:bodyPr anchor="t">
            <a:normAutofit fontScale="90000"/>
          </a:bodyPr>
          <a:lstStyle/>
          <a:p>
            <a:pPr algn="ctr"/>
            <a:br>
              <a:rPr lang="en-US" sz="6600" b="1" dirty="0">
                <a:solidFill>
                  <a:srgbClr val="FFFFFF"/>
                </a:solidFill>
                <a:latin typeface="+mn-lt"/>
              </a:rPr>
            </a:b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Contoh</a:t>
            </a:r>
            <a:r>
              <a:rPr lang="en-US" sz="66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6600" b="1" dirty="0" err="1">
                <a:solidFill>
                  <a:srgbClr val="FFFFFF"/>
                </a:solidFill>
                <a:latin typeface="+mn-lt"/>
              </a:rPr>
              <a:t>kasus</a:t>
            </a:r>
            <a:endParaRPr lang="en-US" sz="66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09628" y="424543"/>
            <a:ext cx="6257109" cy="430421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000" dirty="0"/>
              <a:t>Salah </a:t>
            </a:r>
            <a:r>
              <a:rPr lang="en-US" sz="3000" dirty="0" err="1"/>
              <a:t>satu</a:t>
            </a:r>
            <a:r>
              <a:rPr lang="en-US" sz="3000" dirty="0"/>
              <a:t> </a:t>
            </a:r>
            <a:r>
              <a:rPr lang="en-US" sz="3000" dirty="0" err="1"/>
              <a:t>contoh</a:t>
            </a:r>
            <a:r>
              <a:rPr lang="en-US" sz="3000" dirty="0"/>
              <a:t> </a:t>
            </a:r>
            <a:r>
              <a:rPr lang="en-US" sz="3000" dirty="0" err="1"/>
              <a:t>kekerasan</a:t>
            </a:r>
            <a:r>
              <a:rPr lang="en-US" sz="3000" dirty="0"/>
              <a:t> </a:t>
            </a:r>
            <a:r>
              <a:rPr lang="en-US" sz="3000" dirty="0" err="1"/>
              <a:t>terhadap</a:t>
            </a:r>
            <a:r>
              <a:rPr lang="en-US" sz="3000" dirty="0"/>
              <a:t> </a:t>
            </a:r>
            <a:r>
              <a:rPr lang="en-US" sz="3000" dirty="0" err="1"/>
              <a:t>anak</a:t>
            </a:r>
            <a:r>
              <a:rPr lang="en-US" sz="3000" dirty="0"/>
              <a:t> yang </a:t>
            </a:r>
            <a:r>
              <a:rPr lang="en-US" sz="3000" dirty="0" err="1"/>
              <a:t>masih</a:t>
            </a:r>
            <a:r>
              <a:rPr lang="en-US" sz="3000" dirty="0"/>
              <a:t> </a:t>
            </a:r>
            <a:r>
              <a:rPr lang="en-US" sz="3000" dirty="0" err="1"/>
              <a:t>dianggap</a:t>
            </a:r>
            <a:r>
              <a:rPr lang="en-US" sz="3000" dirty="0"/>
              <a:t> </a:t>
            </a:r>
            <a:r>
              <a:rPr lang="en-US" sz="3000" dirty="0" err="1"/>
              <a:t>wajar</a:t>
            </a:r>
            <a:r>
              <a:rPr lang="en-US" sz="3000" dirty="0"/>
              <a:t> dalam </a:t>
            </a:r>
            <a:r>
              <a:rPr lang="en-US" sz="3000" dirty="0" err="1"/>
              <a:t>masyarakat</a:t>
            </a:r>
            <a:r>
              <a:rPr lang="en-US" sz="3000" dirty="0"/>
              <a:t> </a:t>
            </a:r>
            <a:r>
              <a:rPr lang="en-US" sz="3000" dirty="0" err="1"/>
              <a:t>adalah</a:t>
            </a:r>
            <a:r>
              <a:rPr lang="en-US" sz="3000" dirty="0"/>
              <a:t> </a:t>
            </a:r>
            <a:r>
              <a:rPr lang="en-US" sz="3000" dirty="0" err="1"/>
              <a:t>perkawinan</a:t>
            </a:r>
            <a:r>
              <a:rPr lang="en-US" sz="3000" dirty="0"/>
              <a:t> </a:t>
            </a:r>
            <a:r>
              <a:rPr lang="en-US" sz="3000" dirty="0" err="1"/>
              <a:t>anak</a:t>
            </a:r>
            <a:r>
              <a:rPr lang="en-US" sz="3000" dirty="0"/>
              <a:t>. </a:t>
            </a:r>
            <a:r>
              <a:rPr lang="en-US" sz="3000" dirty="0" err="1"/>
              <a:t>Padahal</a:t>
            </a:r>
            <a:r>
              <a:rPr lang="en-US" sz="3000" dirty="0"/>
              <a:t>, Dewan </a:t>
            </a:r>
            <a:r>
              <a:rPr lang="en-US" sz="3000" dirty="0" err="1"/>
              <a:t>Perwakilan</a:t>
            </a:r>
            <a:r>
              <a:rPr lang="en-US" sz="3000" dirty="0"/>
              <a:t> Rakyat (DPR) </a:t>
            </a:r>
            <a:r>
              <a:rPr lang="en-US" sz="3000" dirty="0" err="1"/>
              <a:t>sudah</a:t>
            </a:r>
            <a:r>
              <a:rPr lang="en-US" sz="3000" dirty="0"/>
              <a:t> </a:t>
            </a:r>
            <a:r>
              <a:rPr lang="en-US" sz="3000" dirty="0" err="1"/>
              <a:t>menaikkan</a:t>
            </a:r>
            <a:r>
              <a:rPr lang="en-US" sz="3000" dirty="0"/>
              <a:t> </a:t>
            </a:r>
            <a:r>
              <a:rPr lang="en-US" sz="3000" dirty="0" err="1"/>
              <a:t>batas</a:t>
            </a:r>
            <a:r>
              <a:rPr lang="en-US" sz="3000" dirty="0"/>
              <a:t> </a:t>
            </a:r>
            <a:r>
              <a:rPr lang="en-US" sz="3000" dirty="0" err="1"/>
              <a:t>usia</a:t>
            </a:r>
            <a:r>
              <a:rPr lang="en-US" sz="3000" dirty="0"/>
              <a:t> minimal </a:t>
            </a:r>
            <a:r>
              <a:rPr lang="en-US" sz="3000" dirty="0" err="1"/>
              <a:t>perempuan</a:t>
            </a:r>
            <a:r>
              <a:rPr lang="en-US" sz="3000" dirty="0"/>
              <a:t> dalam </a:t>
            </a:r>
            <a:r>
              <a:rPr lang="en-US" sz="3000" dirty="0" err="1"/>
              <a:t>Undang-Undang</a:t>
            </a:r>
            <a:r>
              <a:rPr lang="en-US" sz="3000" dirty="0"/>
              <a:t> </a:t>
            </a:r>
            <a:r>
              <a:rPr lang="en-US" sz="3000" dirty="0" err="1"/>
              <a:t>Nomor</a:t>
            </a:r>
            <a:r>
              <a:rPr lang="en-US" sz="3000" dirty="0"/>
              <a:t> 1 </a:t>
            </a:r>
            <a:r>
              <a:rPr lang="en-US" sz="3000" dirty="0" err="1"/>
              <a:t>Tahun</a:t>
            </a:r>
            <a:r>
              <a:rPr lang="en-US" sz="3000" dirty="0"/>
              <a:t> 1974 </a:t>
            </a:r>
            <a:r>
              <a:rPr lang="en-US" sz="3000" dirty="0" err="1"/>
              <a:t>tentang</a:t>
            </a:r>
            <a:r>
              <a:rPr lang="en-US" sz="3000" dirty="0"/>
              <a:t> </a:t>
            </a:r>
            <a:r>
              <a:rPr lang="en-US" sz="3000" dirty="0" err="1"/>
              <a:t>Perkawinan</a:t>
            </a:r>
            <a:r>
              <a:rPr lang="en-US" sz="3000" dirty="0"/>
              <a:t>, </a:t>
            </a:r>
            <a:r>
              <a:rPr lang="en-US" sz="3000" dirty="0" err="1"/>
              <a:t>dari</a:t>
            </a:r>
            <a:r>
              <a:rPr lang="en-US" sz="3000" dirty="0"/>
              <a:t> 16 </a:t>
            </a:r>
            <a:r>
              <a:rPr lang="en-US" sz="3000" dirty="0" err="1"/>
              <a:t>tahun</a:t>
            </a:r>
            <a:r>
              <a:rPr lang="en-US" sz="3000" dirty="0"/>
              <a:t> </a:t>
            </a:r>
            <a:r>
              <a:rPr lang="en-US" sz="3000" dirty="0" err="1"/>
              <a:t>untuk</a:t>
            </a:r>
            <a:r>
              <a:rPr lang="en-US" sz="3000" dirty="0"/>
              <a:t> </a:t>
            </a:r>
            <a:r>
              <a:rPr lang="en-US" sz="3000" dirty="0" err="1"/>
              <a:t>perempuan</a:t>
            </a:r>
            <a:r>
              <a:rPr lang="en-US" sz="3000" dirty="0"/>
              <a:t> dan 19 </a:t>
            </a:r>
            <a:r>
              <a:rPr lang="en-US" sz="3000" dirty="0" err="1"/>
              <a:t>tahun</a:t>
            </a:r>
            <a:r>
              <a:rPr lang="en-US" sz="3000" dirty="0"/>
              <a:t> </a:t>
            </a:r>
            <a:r>
              <a:rPr lang="en-US" sz="3000" dirty="0" err="1"/>
              <a:t>untuk</a:t>
            </a:r>
            <a:r>
              <a:rPr lang="en-US" sz="3000" dirty="0"/>
              <a:t> </a:t>
            </a:r>
            <a:r>
              <a:rPr lang="en-US" sz="3000" dirty="0" err="1"/>
              <a:t>laki-laki</a:t>
            </a:r>
            <a:r>
              <a:rPr lang="en-US" sz="3000" dirty="0"/>
              <a:t> </a:t>
            </a:r>
            <a:r>
              <a:rPr lang="en-US" sz="3000" dirty="0" err="1"/>
              <a:t>menjadi</a:t>
            </a:r>
            <a:r>
              <a:rPr lang="en-US" sz="3000" dirty="0"/>
              <a:t> 19 </a:t>
            </a:r>
            <a:r>
              <a:rPr lang="en-US" sz="3000" dirty="0" err="1"/>
              <a:t>tahun</a:t>
            </a:r>
            <a:r>
              <a:rPr lang="en-US" sz="3000" dirty="0"/>
              <a:t> </a:t>
            </a:r>
            <a:r>
              <a:rPr lang="en-US" sz="3000" dirty="0" err="1"/>
              <a:t>untuk</a:t>
            </a:r>
            <a:r>
              <a:rPr lang="en-US" sz="3000" dirty="0"/>
              <a:t> </a:t>
            </a:r>
            <a:r>
              <a:rPr lang="en-US" sz="3000" dirty="0" err="1"/>
              <a:t>keduanya</a:t>
            </a:r>
            <a:r>
              <a:rPr lang="en-US" sz="3000" dirty="0"/>
              <a:t>. </a:t>
            </a:r>
            <a:r>
              <a:rPr lang="en-US" sz="3000" dirty="0" err="1"/>
              <a:t>Sayangnya</a:t>
            </a:r>
            <a:r>
              <a:rPr lang="en-US" sz="3000" dirty="0"/>
              <a:t>, </a:t>
            </a:r>
            <a:r>
              <a:rPr lang="en-US" sz="3000" dirty="0" err="1"/>
              <a:t>kasus</a:t>
            </a:r>
            <a:r>
              <a:rPr lang="en-US" sz="3000" dirty="0"/>
              <a:t> </a:t>
            </a:r>
            <a:r>
              <a:rPr lang="en-US" sz="3000" dirty="0" err="1"/>
              <a:t>perkawinan</a:t>
            </a:r>
            <a:r>
              <a:rPr lang="en-US" sz="3000" dirty="0"/>
              <a:t> </a:t>
            </a:r>
            <a:r>
              <a:rPr lang="en-US" sz="3000" dirty="0" err="1"/>
              <a:t>anak</a:t>
            </a:r>
            <a:r>
              <a:rPr lang="en-US" sz="3000" dirty="0"/>
              <a:t> </a:t>
            </a:r>
            <a:r>
              <a:rPr lang="en-US" sz="3000" dirty="0" err="1"/>
              <a:t>masih</a:t>
            </a:r>
            <a:r>
              <a:rPr lang="en-US" sz="3000" dirty="0"/>
              <a:t> </a:t>
            </a:r>
            <a:r>
              <a:rPr lang="en-US" sz="3000" dirty="0" err="1"/>
              <a:t>banyak</a:t>
            </a:r>
            <a:r>
              <a:rPr lang="en-US" sz="3000" dirty="0"/>
              <a:t> </a:t>
            </a:r>
            <a:r>
              <a:rPr lang="en-US" sz="3000" dirty="0" err="1"/>
              <a:t>terjadi</a:t>
            </a:r>
            <a:r>
              <a:rPr lang="en-US" sz="3000" dirty="0"/>
              <a:t>, </a:t>
            </a:r>
            <a:r>
              <a:rPr lang="en-US" sz="3000" dirty="0" err="1"/>
              <a:t>mencabut</a:t>
            </a:r>
            <a:r>
              <a:rPr lang="en-US" sz="3000" dirty="0"/>
              <a:t> </a:t>
            </a:r>
            <a:r>
              <a:rPr lang="en-US" sz="3000" dirty="0" err="1"/>
              <a:t>hak</a:t>
            </a:r>
            <a:r>
              <a:rPr lang="en-US" sz="3000" dirty="0"/>
              <a:t> </a:t>
            </a:r>
            <a:r>
              <a:rPr lang="en-US" sz="3000" dirty="0" err="1"/>
              <a:t>anak</a:t>
            </a:r>
            <a:r>
              <a:rPr lang="en-US" sz="3000" dirty="0"/>
              <a:t> di </a:t>
            </a:r>
            <a:r>
              <a:rPr lang="en-US" sz="3000" dirty="0" err="1"/>
              <a:t>antaranya</a:t>
            </a:r>
            <a:r>
              <a:rPr lang="en-US" sz="3000" dirty="0"/>
              <a:t> </a:t>
            </a:r>
            <a:r>
              <a:rPr lang="en-US" sz="3000" dirty="0" err="1"/>
              <a:t>untuk</a:t>
            </a:r>
            <a:r>
              <a:rPr lang="en-US" sz="3000" dirty="0"/>
              <a:t> </a:t>
            </a:r>
            <a:r>
              <a:rPr lang="en-US" sz="3000" dirty="0" err="1"/>
              <a:t>mendapatkan</a:t>
            </a:r>
            <a:r>
              <a:rPr lang="en-US" sz="3000" dirty="0"/>
              <a:t> </a:t>
            </a:r>
            <a:r>
              <a:rPr lang="en-US" sz="3000" dirty="0" err="1"/>
              <a:t>pendidikan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9437460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CCDC5-7753-4BDF-8C35-C9E359E5A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4724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Dimana </a:t>
            </a:r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ketidakadilan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gender </a:t>
            </a:r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terjadi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  <a:endParaRPr lang="en-ID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3DE7D366-F236-40FB-969C-164D596D2D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2630635"/>
              </p:ext>
            </p:extLst>
          </p:nvPr>
        </p:nvGraphicFramePr>
        <p:xfrm>
          <a:off x="838199" y="1306286"/>
          <a:ext cx="10735491" cy="51402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15577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Kasus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Ketidakadilan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Gender dalam Pendidikan</a:t>
            </a:r>
            <a:endParaRPr lang="en-US" sz="4000" b="1" i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86527" cy="5809456"/>
          </a:xfrm>
        </p:spPr>
        <p:txBody>
          <a:bodyPr anchor="ctr">
            <a:normAutofit fontScale="55000" lnSpcReduction="20000"/>
          </a:bodyPr>
          <a:lstStyle/>
          <a:p>
            <a:r>
              <a:rPr lang="en-US" sz="5400" dirty="0"/>
              <a:t> </a:t>
            </a:r>
            <a:r>
              <a:rPr lang="en-US" sz="5400" dirty="0" err="1"/>
              <a:t>Fitrianti</a:t>
            </a:r>
            <a:r>
              <a:rPr lang="en-US" sz="5400" dirty="0"/>
              <a:t> &amp; Habibullah (2012) : </a:t>
            </a:r>
            <a:r>
              <a:rPr lang="en-US" sz="5400" dirty="0" err="1"/>
              <a:t>Ketidaksetaraan</a:t>
            </a:r>
            <a:r>
              <a:rPr lang="en-US" sz="5400" dirty="0"/>
              <a:t> gender dalam </a:t>
            </a:r>
            <a:r>
              <a:rPr lang="en-US" sz="5400" dirty="0" err="1"/>
              <a:t>pendidikan</a:t>
            </a:r>
            <a:r>
              <a:rPr lang="en-US" sz="5400" dirty="0"/>
              <a:t> </a:t>
            </a:r>
            <a:r>
              <a:rPr lang="en-US" sz="5400" dirty="0" err="1"/>
              <a:t>disebabkan</a:t>
            </a:r>
            <a:r>
              <a:rPr lang="en-US" sz="5400" dirty="0"/>
              <a:t> oleh </a:t>
            </a:r>
            <a:r>
              <a:rPr lang="en-US" sz="5400" dirty="0" err="1"/>
              <a:t>akses</a:t>
            </a:r>
            <a:r>
              <a:rPr lang="en-US" sz="5400" dirty="0"/>
              <a:t>, </a:t>
            </a:r>
            <a:r>
              <a:rPr lang="en-US" sz="5400" dirty="0" err="1"/>
              <a:t>partisipasi</a:t>
            </a:r>
            <a:r>
              <a:rPr lang="en-US" sz="5400" dirty="0"/>
              <a:t>, </a:t>
            </a:r>
            <a:r>
              <a:rPr lang="en-US" sz="5400" dirty="0" err="1"/>
              <a:t>kontrol</a:t>
            </a:r>
            <a:r>
              <a:rPr lang="en-US" sz="5400" dirty="0"/>
              <a:t>, </a:t>
            </a:r>
            <a:r>
              <a:rPr lang="en-US" sz="5400" dirty="0" err="1"/>
              <a:t>manfaat</a:t>
            </a:r>
            <a:r>
              <a:rPr lang="en-US" sz="5400" dirty="0"/>
              <a:t>, </a:t>
            </a:r>
            <a:r>
              <a:rPr lang="en-US" sz="5400" dirty="0" err="1"/>
              <a:t>serta</a:t>
            </a:r>
            <a:r>
              <a:rPr lang="en-US" sz="5400" dirty="0"/>
              <a:t> </a:t>
            </a:r>
            <a:r>
              <a:rPr lang="en-US" sz="5400" dirty="0" err="1"/>
              <a:t>nilai</a:t>
            </a:r>
            <a:r>
              <a:rPr lang="en-US" sz="5400" dirty="0"/>
              <a:t> </a:t>
            </a:r>
            <a:r>
              <a:rPr lang="en-US" sz="5400" dirty="0" err="1"/>
              <a:t>terhadap</a:t>
            </a:r>
            <a:r>
              <a:rPr lang="en-US" sz="5400" dirty="0"/>
              <a:t> </a:t>
            </a:r>
            <a:r>
              <a:rPr lang="en-US" sz="5400" dirty="0" err="1"/>
              <a:t>pendidikan</a:t>
            </a:r>
            <a:r>
              <a:rPr lang="en-US" sz="5400" dirty="0"/>
              <a:t>. Nilai yang </a:t>
            </a:r>
            <a:r>
              <a:rPr lang="en-US" sz="5400" dirty="0" err="1"/>
              <a:t>ada</a:t>
            </a:r>
            <a:r>
              <a:rPr lang="en-US" sz="5400" dirty="0"/>
              <a:t> dalam </a:t>
            </a:r>
            <a:r>
              <a:rPr lang="en-US" sz="5400" dirty="0" err="1"/>
              <a:t>masyarakat</a:t>
            </a:r>
            <a:r>
              <a:rPr lang="en-US" sz="5400" dirty="0"/>
              <a:t> </a:t>
            </a:r>
            <a:r>
              <a:rPr lang="en-US" sz="5400" dirty="0" err="1"/>
              <a:t>menyebabkan</a:t>
            </a:r>
            <a:r>
              <a:rPr lang="en-US" sz="5400" dirty="0"/>
              <a:t> </a:t>
            </a:r>
            <a:r>
              <a:rPr lang="en-US" sz="5400" dirty="0" err="1"/>
              <a:t>munculnya</a:t>
            </a:r>
            <a:r>
              <a:rPr lang="en-US" sz="5400" dirty="0"/>
              <a:t> </a:t>
            </a:r>
            <a:r>
              <a:rPr lang="en-US" sz="5400" dirty="0" err="1"/>
              <a:t>stereotip</a:t>
            </a:r>
            <a:r>
              <a:rPr lang="en-US" sz="5400" dirty="0"/>
              <a:t> </a:t>
            </a:r>
            <a:r>
              <a:rPr lang="en-US" sz="5400" dirty="0" err="1"/>
              <a:t>negatif</a:t>
            </a:r>
            <a:r>
              <a:rPr lang="en-US" sz="5400" dirty="0"/>
              <a:t> yang </a:t>
            </a:r>
            <a:r>
              <a:rPr lang="en-US" sz="5400" dirty="0" err="1"/>
              <a:t>memicu</a:t>
            </a:r>
            <a:r>
              <a:rPr lang="en-US" sz="5400" dirty="0"/>
              <a:t> </a:t>
            </a:r>
            <a:r>
              <a:rPr lang="en-US" sz="5400" dirty="0" err="1"/>
              <a:t>marjinalisasi</a:t>
            </a:r>
            <a:r>
              <a:rPr lang="en-US" sz="5400" dirty="0"/>
              <a:t>, </a:t>
            </a:r>
            <a:r>
              <a:rPr lang="en-US" sz="5400" dirty="0" err="1"/>
              <a:t>subordinasi</a:t>
            </a:r>
            <a:r>
              <a:rPr lang="en-US" sz="5400" dirty="0"/>
              <a:t>, dan </a:t>
            </a:r>
            <a:r>
              <a:rPr lang="en-US" sz="5400" dirty="0" err="1"/>
              <a:t>beban</a:t>
            </a:r>
            <a:r>
              <a:rPr lang="en-US" sz="5400" dirty="0"/>
              <a:t> </a:t>
            </a:r>
            <a:r>
              <a:rPr lang="en-US" sz="5400" dirty="0" err="1"/>
              <a:t>kerja</a:t>
            </a:r>
            <a:r>
              <a:rPr lang="en-US" sz="5400" dirty="0"/>
              <a:t> </a:t>
            </a:r>
            <a:r>
              <a:rPr lang="en-US" sz="5400" dirty="0" err="1"/>
              <a:t>berlebih</a:t>
            </a:r>
            <a:r>
              <a:rPr lang="en-US" sz="5400" dirty="0"/>
              <a:t> pada </a:t>
            </a:r>
            <a:r>
              <a:rPr lang="en-US" sz="5400" dirty="0" err="1"/>
              <a:t>perempuan</a:t>
            </a:r>
            <a:r>
              <a:rPr lang="en-US" sz="5400" dirty="0"/>
              <a:t> di </a:t>
            </a:r>
            <a:r>
              <a:rPr lang="en-US" sz="5400" dirty="0" err="1"/>
              <a:t>Kecamatan</a:t>
            </a:r>
            <a:r>
              <a:rPr lang="en-US" sz="5400" dirty="0"/>
              <a:t> </a:t>
            </a:r>
            <a:r>
              <a:rPr lang="en-US" sz="5400" dirty="0" err="1"/>
              <a:t>Majalaya</a:t>
            </a:r>
            <a:r>
              <a:rPr lang="en-US" sz="5400" dirty="0"/>
              <a:t>.</a:t>
            </a:r>
          </a:p>
          <a:p>
            <a:r>
              <a:rPr lang="en-US" sz="5400" dirty="0"/>
              <a:t>Juliana </a:t>
            </a:r>
            <a:r>
              <a:rPr lang="en-US" sz="5400" dirty="0" err="1"/>
              <a:t>dkk</a:t>
            </a:r>
            <a:r>
              <a:rPr lang="en-US" sz="5400" dirty="0"/>
              <a:t> (2019) : </a:t>
            </a:r>
            <a:r>
              <a:rPr lang="en-US" sz="5400" dirty="0" err="1"/>
              <a:t>Bentuk</a:t>
            </a:r>
            <a:r>
              <a:rPr lang="en-US" sz="5400" dirty="0"/>
              <a:t> bias gender </a:t>
            </a:r>
            <a:r>
              <a:rPr lang="en-US" sz="5400" dirty="0" err="1"/>
              <a:t>ditemukan</a:t>
            </a:r>
            <a:r>
              <a:rPr lang="en-US" sz="5400" dirty="0"/>
              <a:t> dalam </a:t>
            </a:r>
            <a:r>
              <a:rPr lang="en-US" sz="5400" dirty="0" err="1"/>
              <a:t>bentuk</a:t>
            </a:r>
            <a:r>
              <a:rPr lang="en-US" sz="5400" dirty="0"/>
              <a:t> </a:t>
            </a:r>
            <a:r>
              <a:rPr lang="en-US" sz="5400" dirty="0" err="1"/>
              <a:t>pengembangan</a:t>
            </a:r>
            <a:r>
              <a:rPr lang="en-US" sz="5400" dirty="0"/>
              <a:t> RPP, proses </a:t>
            </a:r>
            <a:r>
              <a:rPr lang="en-US" sz="5400" dirty="0" err="1"/>
              <a:t>belajar-mengajar</a:t>
            </a:r>
            <a:r>
              <a:rPr lang="en-US" sz="5400" dirty="0"/>
              <a:t>, dan </a:t>
            </a:r>
            <a:r>
              <a:rPr lang="en-US" sz="5400" dirty="0" err="1"/>
              <a:t>bahan</a:t>
            </a:r>
            <a:r>
              <a:rPr lang="en-US" sz="5400" dirty="0"/>
              <a:t> </a:t>
            </a:r>
            <a:r>
              <a:rPr lang="en-US" sz="5400" dirty="0" err="1"/>
              <a:t>ajar.Faktor</a:t>
            </a:r>
            <a:r>
              <a:rPr lang="en-US" sz="5400" dirty="0"/>
              <a:t> </a:t>
            </a:r>
            <a:r>
              <a:rPr lang="en-US" sz="5400" dirty="0" err="1"/>
              <a:t>penyebab</a:t>
            </a:r>
            <a:r>
              <a:rPr lang="en-US" sz="5400" dirty="0"/>
              <a:t> bias gender </a:t>
            </a:r>
            <a:r>
              <a:rPr lang="en-US" sz="5400" dirty="0" err="1"/>
              <a:t>dibedakan</a:t>
            </a:r>
            <a:r>
              <a:rPr lang="en-US" sz="5400" dirty="0"/>
              <a:t> </a:t>
            </a:r>
            <a:r>
              <a:rPr lang="en-US" sz="5400" dirty="0" err="1"/>
              <a:t>menjadi</a:t>
            </a:r>
            <a:r>
              <a:rPr lang="en-US" sz="5400" dirty="0"/>
              <a:t> </a:t>
            </a:r>
            <a:r>
              <a:rPr lang="en-US" sz="5400" dirty="0" err="1"/>
              <a:t>eksternal</a:t>
            </a:r>
            <a:r>
              <a:rPr lang="en-US" sz="5400" dirty="0"/>
              <a:t> dan internal. Guru dan </a:t>
            </a:r>
            <a:r>
              <a:rPr lang="en-US" sz="5400" dirty="0" err="1"/>
              <a:t>peserta</a:t>
            </a:r>
            <a:r>
              <a:rPr lang="en-US" sz="5400" dirty="0"/>
              <a:t> </a:t>
            </a:r>
            <a:r>
              <a:rPr lang="en-US" sz="5400" dirty="0" err="1"/>
              <a:t>didik</a:t>
            </a:r>
            <a:r>
              <a:rPr lang="en-US" sz="5400" dirty="0"/>
              <a:t> </a:t>
            </a:r>
            <a:r>
              <a:rPr lang="en-US" sz="5400" dirty="0" err="1"/>
              <a:t>tidak</a:t>
            </a:r>
            <a:r>
              <a:rPr lang="en-US" sz="5400" dirty="0"/>
              <a:t> </a:t>
            </a:r>
            <a:r>
              <a:rPr lang="en-US" sz="5400" dirty="0" err="1"/>
              <a:t>paham</a:t>
            </a:r>
            <a:r>
              <a:rPr lang="en-US" sz="5400" dirty="0"/>
              <a:t> </a:t>
            </a:r>
            <a:r>
              <a:rPr lang="en-US" sz="5400" dirty="0" err="1"/>
              <a:t>tentang</a:t>
            </a:r>
            <a:r>
              <a:rPr lang="en-US" sz="5400" dirty="0"/>
              <a:t> bias gender</a:t>
            </a:r>
          </a:p>
          <a:p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6984783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7542EE-201D-497C-9DAE-85EB0EDC2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Contoh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UU yang bias gender dan </a:t>
            </a:r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diskriminatif</a:t>
            </a:r>
            <a:endParaRPr lang="en-ID" sz="36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AFE5B6-D7AC-4118-9361-04770F5A32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2634"/>
            <a:ext cx="10515600" cy="4694329"/>
          </a:xfrm>
        </p:spPr>
        <p:txBody>
          <a:bodyPr>
            <a:normAutofit lnSpcReduction="10000"/>
          </a:bodyPr>
          <a:lstStyle/>
          <a:p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KUHP (Kitab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Undang-undang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Hukum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Pidana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)</a:t>
            </a:r>
            <a:endParaRPr lang="en-ID" dirty="0">
              <a:solidFill>
                <a:srgbClr val="212529"/>
              </a:solidFill>
              <a:latin typeface="Montserrat" panose="00000500000000000000" pitchFamily="2" charset="0"/>
            </a:endParaRPr>
          </a:p>
          <a:p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UU No.1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Tahun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1974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tentang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Perkawinan</a:t>
            </a:r>
            <a:endParaRPr lang="en-ID" b="0" i="0" dirty="0">
              <a:solidFill>
                <a:srgbClr val="212529"/>
              </a:solidFill>
              <a:effectLst/>
              <a:latin typeface="Montserrat" panose="00000500000000000000" pitchFamily="2" charset="0"/>
            </a:endParaRPr>
          </a:p>
          <a:p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UU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Nomor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19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Tahun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2016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tentang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Transaksi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Elektronik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, 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UU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nomor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11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tahun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2008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tentang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Informasi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dan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Transaksi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Elektronik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(ITE) , UU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nomor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44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tahun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2008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tentang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Pornografi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,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UU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nomor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21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tahun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2007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tentang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Pemberantasan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Tindak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Pidana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Perdagangan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Orang, dan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Pasal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296 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KUHP yang </a:t>
            </a:r>
            <a:r>
              <a:rPr lang="en-ID" dirty="0" err="1">
                <a:solidFill>
                  <a:srgbClr val="212529"/>
                </a:solidFill>
                <a:latin typeface="Montserrat" panose="00000500000000000000" pitchFamily="2" charset="0"/>
              </a:rPr>
              <a:t>menempatkan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 </a:t>
            </a:r>
            <a:r>
              <a:rPr lang="en-ID" dirty="0" err="1">
                <a:solidFill>
                  <a:srgbClr val="212529"/>
                </a:solidFill>
                <a:latin typeface="Montserrat" panose="00000500000000000000" pitchFamily="2" charset="0"/>
              </a:rPr>
              <a:t>perempuan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 </a:t>
            </a:r>
            <a:r>
              <a:rPr lang="en-ID" dirty="0" err="1">
                <a:solidFill>
                  <a:srgbClr val="212529"/>
                </a:solidFill>
                <a:latin typeface="Montserrat" panose="00000500000000000000" pitchFamily="2" charset="0"/>
              </a:rPr>
              <a:t>sebagai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 </a:t>
            </a:r>
            <a:r>
              <a:rPr lang="en-ID" dirty="0" err="1">
                <a:solidFill>
                  <a:srgbClr val="212529"/>
                </a:solidFill>
                <a:latin typeface="Montserrat" panose="00000500000000000000" pitchFamily="2" charset="0"/>
              </a:rPr>
              <a:t>pihak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 yang </a:t>
            </a:r>
            <a:r>
              <a:rPr lang="en-ID" dirty="0" err="1">
                <a:solidFill>
                  <a:srgbClr val="212529"/>
                </a:solidFill>
                <a:latin typeface="Montserrat" panose="00000500000000000000" pitchFamily="2" charset="0"/>
              </a:rPr>
              <a:t>disalahkan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 dalam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kasus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</a:t>
            </a:r>
            <a:r>
              <a:rPr lang="en-ID" b="0" i="0" dirty="0" err="1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prostitusi</a:t>
            </a:r>
            <a:r>
              <a:rPr lang="en-ID" b="0" i="0" dirty="0">
                <a:solidFill>
                  <a:srgbClr val="212529"/>
                </a:solidFill>
                <a:effectLst/>
                <a:latin typeface="Montserrat" panose="00000500000000000000" pitchFamily="2" charset="0"/>
              </a:rPr>
              <a:t> (</a:t>
            </a:r>
            <a:r>
              <a:rPr lang="en-ID" dirty="0" err="1">
                <a:solidFill>
                  <a:srgbClr val="212529"/>
                </a:solidFill>
                <a:latin typeface="Montserrat" panose="00000500000000000000" pitchFamily="2" charset="0"/>
              </a:rPr>
              <a:t>Suparman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,</a:t>
            </a:r>
            <a:r>
              <a:rPr lang="en-ID" i="1" dirty="0">
                <a:solidFill>
                  <a:srgbClr val="212529"/>
                </a:solidFill>
                <a:latin typeface="Montserrat" panose="00000500000000000000" pitchFamily="2" charset="0"/>
              </a:rPr>
              <a:t> 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2019</a:t>
            </a:r>
            <a:r>
              <a:rPr lang="en-ID" i="1" dirty="0">
                <a:solidFill>
                  <a:srgbClr val="212529"/>
                </a:solidFill>
                <a:latin typeface="Montserrat" panose="00000500000000000000" pitchFamily="2" charset="0"/>
              </a:rPr>
              <a:t>)</a:t>
            </a:r>
          </a:p>
          <a:p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PP RI No. 45 </a:t>
            </a:r>
            <a:r>
              <a:rPr lang="en-ID" dirty="0" err="1">
                <a:solidFill>
                  <a:srgbClr val="212529"/>
                </a:solidFill>
                <a:latin typeface="Montserrat" panose="00000500000000000000" pitchFamily="2" charset="0"/>
              </a:rPr>
              <a:t>Tahun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 1990 </a:t>
            </a:r>
            <a:r>
              <a:rPr lang="en-ID" dirty="0" err="1">
                <a:solidFill>
                  <a:srgbClr val="212529"/>
                </a:solidFill>
                <a:latin typeface="Montserrat" panose="00000500000000000000" pitchFamily="2" charset="0"/>
              </a:rPr>
              <a:t>tentang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 </a:t>
            </a:r>
            <a:r>
              <a:rPr lang="en-ID" dirty="0" err="1">
                <a:solidFill>
                  <a:srgbClr val="212529"/>
                </a:solidFill>
                <a:latin typeface="Montserrat" panose="00000500000000000000" pitchFamily="2" charset="0"/>
              </a:rPr>
              <a:t>Perkawinan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 dan </a:t>
            </a:r>
            <a:r>
              <a:rPr lang="en-ID" dirty="0" err="1">
                <a:solidFill>
                  <a:srgbClr val="212529"/>
                </a:solidFill>
                <a:latin typeface="Montserrat" panose="00000500000000000000" pitchFamily="2" charset="0"/>
              </a:rPr>
              <a:t>Perceraian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 </a:t>
            </a:r>
            <a:r>
              <a:rPr lang="en-ID" dirty="0" err="1">
                <a:solidFill>
                  <a:srgbClr val="212529"/>
                </a:solidFill>
                <a:latin typeface="Montserrat" panose="00000500000000000000" pitchFamily="2" charset="0"/>
              </a:rPr>
              <a:t>bagi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 </a:t>
            </a:r>
            <a:r>
              <a:rPr lang="en-ID" dirty="0" err="1">
                <a:solidFill>
                  <a:srgbClr val="212529"/>
                </a:solidFill>
                <a:latin typeface="Montserrat" panose="00000500000000000000" pitchFamily="2" charset="0"/>
              </a:rPr>
              <a:t>Pegawai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 Negeri </a:t>
            </a:r>
            <a:r>
              <a:rPr lang="en-ID" dirty="0" err="1">
                <a:solidFill>
                  <a:srgbClr val="212529"/>
                </a:solidFill>
                <a:latin typeface="Montserrat" panose="00000500000000000000" pitchFamily="2" charset="0"/>
              </a:rPr>
              <a:t>Sipil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 (</a:t>
            </a:r>
            <a:r>
              <a:rPr lang="en-ID" dirty="0" err="1">
                <a:solidFill>
                  <a:srgbClr val="212529"/>
                </a:solidFill>
                <a:latin typeface="Montserrat" panose="00000500000000000000" pitchFamily="2" charset="0"/>
              </a:rPr>
              <a:t>Tillotami</a:t>
            </a:r>
            <a:r>
              <a:rPr lang="en-ID" dirty="0">
                <a:solidFill>
                  <a:srgbClr val="212529"/>
                </a:solidFill>
                <a:latin typeface="Montserrat" panose="00000500000000000000" pitchFamily="2" charset="0"/>
              </a:rPr>
              <a:t>, 2021)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22070110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Contoh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: </a:t>
            </a:r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Kasus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Baiq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Nuril</a:t>
            </a:r>
            <a:endParaRPr lang="en-US" sz="4000" b="1" i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8046" y="176349"/>
            <a:ext cx="8138160" cy="6740434"/>
          </a:xfrm>
        </p:spPr>
        <p:txBody>
          <a:bodyPr anchor="ctr">
            <a:normAutofit fontScale="47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5900" dirty="0"/>
              <a:t>BN </a:t>
            </a:r>
            <a:r>
              <a:rPr lang="en-US" sz="5900" dirty="0" err="1"/>
              <a:t>adalah</a:t>
            </a:r>
            <a:r>
              <a:rPr lang="en-US" sz="5900" dirty="0"/>
              <a:t> </a:t>
            </a:r>
            <a:r>
              <a:rPr lang="en-US" sz="5900" dirty="0" err="1"/>
              <a:t>seorang</a:t>
            </a:r>
            <a:r>
              <a:rPr lang="en-US" sz="5900" dirty="0"/>
              <a:t> guru SMA di </a:t>
            </a:r>
            <a:r>
              <a:rPr lang="en-US" sz="5900" dirty="0" err="1"/>
              <a:t>Mataram</a:t>
            </a:r>
            <a:r>
              <a:rPr lang="en-US" sz="5900" dirty="0"/>
              <a:t> (NTB) yang </a:t>
            </a:r>
            <a:r>
              <a:rPr lang="en-US" sz="5900" dirty="0" err="1"/>
              <a:t>sering</a:t>
            </a:r>
            <a:r>
              <a:rPr lang="en-US" sz="5900" dirty="0"/>
              <a:t> </a:t>
            </a:r>
            <a:r>
              <a:rPr lang="en-US" sz="5900" dirty="0" err="1"/>
              <a:t>ditelepon</a:t>
            </a:r>
            <a:r>
              <a:rPr lang="en-US" sz="5900" dirty="0"/>
              <a:t> oleh </a:t>
            </a:r>
            <a:r>
              <a:rPr lang="en-US" sz="5900" dirty="0" err="1"/>
              <a:t>kepala</a:t>
            </a:r>
            <a:r>
              <a:rPr lang="en-US" sz="5900" dirty="0"/>
              <a:t> </a:t>
            </a:r>
            <a:r>
              <a:rPr lang="en-US" sz="5900" dirty="0" err="1"/>
              <a:t>sekolahnya</a:t>
            </a:r>
            <a:r>
              <a:rPr lang="en-US" sz="5900" dirty="0"/>
              <a:t>. Dalam </a:t>
            </a:r>
            <a:r>
              <a:rPr lang="en-US" sz="5900" dirty="0" err="1"/>
              <a:t>percakapan</a:t>
            </a:r>
            <a:r>
              <a:rPr lang="en-US" sz="5900" dirty="0"/>
              <a:t> </a:t>
            </a:r>
            <a:r>
              <a:rPr lang="en-US" sz="5900" dirty="0" err="1"/>
              <a:t>telepon</a:t>
            </a:r>
            <a:r>
              <a:rPr lang="en-US" sz="5900" dirty="0"/>
              <a:t> </a:t>
            </a:r>
            <a:r>
              <a:rPr lang="en-US" sz="5900" dirty="0" err="1"/>
              <a:t>berulangkali</a:t>
            </a:r>
            <a:r>
              <a:rPr lang="en-US" sz="5900" dirty="0"/>
              <a:t> </a:t>
            </a:r>
            <a:r>
              <a:rPr lang="en-US" sz="5900" dirty="0" err="1"/>
              <a:t>kepala</a:t>
            </a:r>
            <a:r>
              <a:rPr lang="en-US" sz="5900" dirty="0"/>
              <a:t> </a:t>
            </a:r>
            <a:r>
              <a:rPr lang="en-US" sz="5900" dirty="0" err="1"/>
              <a:t>sekolah</a:t>
            </a:r>
            <a:r>
              <a:rPr lang="en-US" sz="5900" dirty="0"/>
              <a:t> </a:t>
            </a:r>
            <a:r>
              <a:rPr lang="en-US" sz="5900" dirty="0" err="1"/>
              <a:t>mengungkapkan</a:t>
            </a:r>
            <a:r>
              <a:rPr lang="en-US" sz="5900" dirty="0"/>
              <a:t> </a:t>
            </a:r>
            <a:r>
              <a:rPr lang="en-US" sz="5900" dirty="0" err="1"/>
              <a:t>pelecehan</a:t>
            </a:r>
            <a:r>
              <a:rPr lang="en-US" sz="5900" dirty="0"/>
              <a:t> </a:t>
            </a:r>
            <a:r>
              <a:rPr lang="en-US" sz="5900" dirty="0" err="1"/>
              <a:t>seksual</a:t>
            </a:r>
            <a:r>
              <a:rPr lang="en-US" sz="5900" dirty="0"/>
              <a:t> yang </a:t>
            </a:r>
            <a:r>
              <a:rPr lang="en-US" sz="5900" dirty="0" err="1"/>
              <a:t>akhirnya</a:t>
            </a:r>
            <a:r>
              <a:rPr lang="en-US" sz="5900" dirty="0"/>
              <a:t> </a:t>
            </a:r>
            <a:r>
              <a:rPr lang="en-US" sz="5900" dirty="0" err="1"/>
              <a:t>direkam</a:t>
            </a:r>
            <a:r>
              <a:rPr lang="en-US" sz="5900" dirty="0"/>
              <a:t> oleh </a:t>
            </a:r>
            <a:r>
              <a:rPr lang="en-US" sz="5900" dirty="0" err="1"/>
              <a:t>Nuril</a:t>
            </a:r>
            <a:r>
              <a:rPr lang="en-US" sz="5900" dirty="0"/>
              <a:t> pada </a:t>
            </a:r>
            <a:r>
              <a:rPr lang="en-US" sz="5900" dirty="0" err="1"/>
              <a:t>tahun</a:t>
            </a:r>
            <a:r>
              <a:rPr lang="en-US" sz="5900" dirty="0"/>
              <a:t> 2012 </a:t>
            </a:r>
            <a:r>
              <a:rPr lang="en-US" sz="5900" dirty="0" err="1"/>
              <a:t>karena</a:t>
            </a:r>
            <a:r>
              <a:rPr lang="en-US" sz="5900" dirty="0"/>
              <a:t> </a:t>
            </a:r>
            <a:r>
              <a:rPr lang="en-US" sz="5900" dirty="0" err="1"/>
              <a:t>Nuril</a:t>
            </a:r>
            <a:r>
              <a:rPr lang="en-US" sz="5900" dirty="0"/>
              <a:t> </a:t>
            </a:r>
            <a:r>
              <a:rPr lang="en-US" sz="5900" dirty="0" err="1"/>
              <a:t>merasa</a:t>
            </a:r>
            <a:r>
              <a:rPr lang="en-US" sz="5900" dirty="0"/>
              <a:t> </a:t>
            </a:r>
            <a:r>
              <a:rPr lang="en-US" sz="5900" dirty="0" err="1"/>
              <a:t>tidak</a:t>
            </a:r>
            <a:r>
              <a:rPr lang="en-US" sz="5900" dirty="0"/>
              <a:t> </a:t>
            </a:r>
            <a:r>
              <a:rPr lang="en-US" sz="5900" dirty="0" err="1"/>
              <a:t>nyaman</a:t>
            </a:r>
            <a:r>
              <a:rPr lang="en-US" sz="5900" dirty="0"/>
              <a:t> dan </a:t>
            </a:r>
            <a:r>
              <a:rPr lang="en-US" sz="5900" dirty="0" err="1"/>
              <a:t>tidak</a:t>
            </a:r>
            <a:r>
              <a:rPr lang="en-US" sz="5900" dirty="0"/>
              <a:t> </a:t>
            </a:r>
            <a:r>
              <a:rPr lang="en-US" sz="5900" dirty="0" err="1"/>
              <a:t>suka</a:t>
            </a:r>
            <a:r>
              <a:rPr lang="en-US" sz="5900" dirty="0"/>
              <a:t> </a:t>
            </a:r>
            <a:r>
              <a:rPr lang="en-US" sz="5900" dirty="0" err="1"/>
              <a:t>dilecehkan</a:t>
            </a:r>
            <a:r>
              <a:rPr lang="en-US" sz="5900" dirty="0"/>
              <a:t> </a:t>
            </a:r>
            <a:r>
              <a:rPr lang="en-US" sz="5900" dirty="0" err="1"/>
              <a:t>secara</a:t>
            </a:r>
            <a:r>
              <a:rPr lang="en-US" sz="5900" dirty="0"/>
              <a:t> </a:t>
            </a:r>
            <a:r>
              <a:rPr lang="en-US" sz="5900" dirty="0" err="1"/>
              <a:t>seksual</a:t>
            </a:r>
            <a:r>
              <a:rPr lang="en-US" sz="5900" dirty="0"/>
              <a:t>, </a:t>
            </a:r>
            <a:r>
              <a:rPr lang="en-US" sz="5900" dirty="0" err="1"/>
              <a:t>meski</a:t>
            </a:r>
            <a:r>
              <a:rPr lang="en-US" sz="5900" dirty="0"/>
              <a:t> </a:t>
            </a:r>
            <a:r>
              <a:rPr lang="en-US" sz="5900" dirty="0" err="1"/>
              <a:t>lewan</a:t>
            </a:r>
            <a:r>
              <a:rPr lang="en-US" sz="5900" dirty="0"/>
              <a:t> </a:t>
            </a:r>
            <a:r>
              <a:rPr lang="en-US" sz="5900" dirty="0" err="1"/>
              <a:t>telepon</a:t>
            </a:r>
            <a:r>
              <a:rPr lang="en-US" sz="5900" dirty="0"/>
              <a:t>. </a:t>
            </a:r>
            <a:r>
              <a:rPr lang="en-US" sz="5900" dirty="0" err="1"/>
              <a:t>Transkrip</a:t>
            </a:r>
            <a:r>
              <a:rPr lang="en-US" sz="5900" dirty="0"/>
              <a:t> </a:t>
            </a:r>
            <a:r>
              <a:rPr lang="en-US" sz="5900" dirty="0" err="1"/>
              <a:t>rekaman</a:t>
            </a:r>
            <a:r>
              <a:rPr lang="en-US" sz="5900" dirty="0"/>
              <a:t> </a:t>
            </a:r>
            <a:r>
              <a:rPr lang="en-US" sz="5900" dirty="0" err="1"/>
              <a:t>itu</a:t>
            </a:r>
            <a:r>
              <a:rPr lang="en-US" sz="5900" dirty="0"/>
              <a:t> </a:t>
            </a:r>
            <a:r>
              <a:rPr lang="en-US" sz="5900" dirty="0" err="1"/>
              <a:t>disebarkan</a:t>
            </a:r>
            <a:r>
              <a:rPr lang="en-US" sz="5900" dirty="0"/>
              <a:t> oleh </a:t>
            </a:r>
            <a:r>
              <a:rPr lang="en-US" sz="5900" dirty="0" err="1"/>
              <a:t>kolega</a:t>
            </a:r>
            <a:r>
              <a:rPr lang="en-US" sz="5900" dirty="0"/>
              <a:t> </a:t>
            </a:r>
            <a:r>
              <a:rPr lang="en-US" sz="5900" dirty="0" err="1"/>
              <a:t>Nuril</a:t>
            </a:r>
            <a:r>
              <a:rPr lang="en-US" sz="5900" dirty="0"/>
              <a:t>. </a:t>
            </a:r>
            <a:r>
              <a:rPr lang="en-US" sz="5900" dirty="0" err="1"/>
              <a:t>Tahun</a:t>
            </a:r>
            <a:r>
              <a:rPr lang="en-US" sz="5900" dirty="0"/>
              <a:t> 2017, </a:t>
            </a:r>
            <a:r>
              <a:rPr lang="en-US" sz="5900" dirty="0" err="1"/>
              <a:t>Nuril</a:t>
            </a:r>
            <a:r>
              <a:rPr lang="en-US" sz="5900" dirty="0"/>
              <a:t> </a:t>
            </a:r>
            <a:r>
              <a:rPr lang="en-US" sz="5900" dirty="0" err="1"/>
              <a:t>dilaporkan</a:t>
            </a:r>
            <a:r>
              <a:rPr lang="en-US" sz="5900" dirty="0"/>
              <a:t> </a:t>
            </a:r>
            <a:r>
              <a:rPr lang="en-US" sz="5900" dirty="0" err="1"/>
              <a:t>ke</a:t>
            </a:r>
            <a:r>
              <a:rPr lang="en-US" sz="5900" dirty="0"/>
              <a:t> </a:t>
            </a:r>
            <a:r>
              <a:rPr lang="en-US" sz="5900" dirty="0" err="1"/>
              <a:t>polisi</a:t>
            </a:r>
            <a:r>
              <a:rPr lang="en-US" sz="5900" dirty="0"/>
              <a:t> dan </a:t>
            </a:r>
            <a:r>
              <a:rPr lang="en-US" sz="5900" dirty="0" err="1"/>
              <a:t>dijerat</a:t>
            </a:r>
            <a:r>
              <a:rPr lang="en-US" sz="5900" dirty="0"/>
              <a:t> </a:t>
            </a:r>
            <a:r>
              <a:rPr lang="en-US" sz="5900" dirty="0" err="1"/>
              <a:t>hukum</a:t>
            </a:r>
            <a:r>
              <a:rPr lang="en-US" sz="59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5900" dirty="0"/>
              <a:t>Di </a:t>
            </a:r>
            <a:r>
              <a:rPr lang="en-US" sz="5900" dirty="0" err="1"/>
              <a:t>Pengadilan</a:t>
            </a:r>
            <a:r>
              <a:rPr lang="en-US" sz="5900" dirty="0"/>
              <a:t> Negeri </a:t>
            </a:r>
            <a:r>
              <a:rPr lang="en-US" sz="5900" dirty="0" err="1"/>
              <a:t>Mataram</a:t>
            </a:r>
            <a:r>
              <a:rPr lang="en-US" sz="5900" dirty="0"/>
              <a:t> </a:t>
            </a:r>
            <a:r>
              <a:rPr lang="en-US" sz="5900" dirty="0" err="1"/>
              <a:t>ia</a:t>
            </a:r>
            <a:r>
              <a:rPr lang="en-US" sz="5900" dirty="0"/>
              <a:t> </a:t>
            </a:r>
            <a:r>
              <a:rPr lang="en-US" sz="5900" dirty="0" err="1"/>
              <a:t>dibebaskan</a:t>
            </a:r>
            <a:r>
              <a:rPr lang="en-US" sz="5900" dirty="0"/>
              <a:t>, </a:t>
            </a:r>
            <a:r>
              <a:rPr lang="en-US" sz="5900" dirty="0" err="1"/>
              <a:t>namun</a:t>
            </a:r>
            <a:r>
              <a:rPr lang="en-US" sz="5900" dirty="0"/>
              <a:t> </a:t>
            </a:r>
            <a:r>
              <a:rPr lang="en-US" sz="5900" dirty="0" err="1"/>
              <a:t>setahun</a:t>
            </a:r>
            <a:r>
              <a:rPr lang="en-US" sz="5900" dirty="0"/>
              <a:t> </a:t>
            </a:r>
            <a:r>
              <a:rPr lang="en-US" sz="5900" dirty="0" err="1"/>
              <a:t>kemudian</a:t>
            </a:r>
            <a:r>
              <a:rPr lang="en-US" sz="5900" dirty="0"/>
              <a:t> </a:t>
            </a:r>
            <a:r>
              <a:rPr lang="en-US" sz="5900" dirty="0" err="1"/>
              <a:t>jaksa</a:t>
            </a:r>
            <a:r>
              <a:rPr lang="en-US" sz="5900" dirty="0"/>
              <a:t> </a:t>
            </a:r>
            <a:r>
              <a:rPr lang="en-US" sz="5900" dirty="0" err="1"/>
              <a:t>mengajukan</a:t>
            </a:r>
            <a:r>
              <a:rPr lang="en-US" sz="5900" dirty="0"/>
              <a:t> banding </a:t>
            </a:r>
            <a:r>
              <a:rPr lang="en-US" sz="5900" dirty="0" err="1"/>
              <a:t>ke</a:t>
            </a:r>
            <a:r>
              <a:rPr lang="en-US" sz="5900" dirty="0"/>
              <a:t> </a:t>
            </a:r>
            <a:r>
              <a:rPr lang="en-US" sz="5900" dirty="0" err="1"/>
              <a:t>Mahkamah</a:t>
            </a:r>
            <a:r>
              <a:rPr lang="en-US" sz="5900" dirty="0"/>
              <a:t> Agung dan </a:t>
            </a:r>
            <a:r>
              <a:rPr lang="en-US" sz="5900" dirty="0" err="1"/>
              <a:t>Nuril</a:t>
            </a:r>
            <a:r>
              <a:rPr lang="en-US" sz="5900" dirty="0"/>
              <a:t> pun </a:t>
            </a:r>
            <a:r>
              <a:rPr lang="en-US" sz="5900" dirty="0" err="1"/>
              <a:t>akhirnya</a:t>
            </a:r>
            <a:r>
              <a:rPr lang="en-US" sz="5900" dirty="0"/>
              <a:t> </a:t>
            </a:r>
            <a:r>
              <a:rPr lang="en-US" sz="5900" dirty="0" err="1"/>
              <a:t>divonis</a:t>
            </a:r>
            <a:r>
              <a:rPr lang="en-US" sz="5900" dirty="0"/>
              <a:t> </a:t>
            </a:r>
            <a:r>
              <a:rPr lang="en-US" sz="5900" dirty="0" err="1"/>
              <a:t>enam</a:t>
            </a:r>
            <a:r>
              <a:rPr lang="en-US" sz="5900" dirty="0"/>
              <a:t> </a:t>
            </a:r>
            <a:r>
              <a:rPr lang="en-US" sz="5900" dirty="0" err="1"/>
              <a:t>bulan</a:t>
            </a:r>
            <a:r>
              <a:rPr lang="en-US" sz="5900" dirty="0"/>
              <a:t> </a:t>
            </a:r>
            <a:r>
              <a:rPr lang="en-US" sz="5900" dirty="0" err="1"/>
              <a:t>penjara</a:t>
            </a:r>
            <a:r>
              <a:rPr lang="en-US" sz="5900" dirty="0"/>
              <a:t> </a:t>
            </a:r>
            <a:r>
              <a:rPr lang="en-US" sz="5900" dirty="0" err="1"/>
              <a:t>ditambah</a:t>
            </a:r>
            <a:r>
              <a:rPr lang="en-US" sz="5900" dirty="0"/>
              <a:t> </a:t>
            </a:r>
            <a:r>
              <a:rPr lang="en-US" sz="5900" dirty="0" err="1"/>
              <a:t>denda</a:t>
            </a:r>
            <a:r>
              <a:rPr lang="en-US" sz="5900" dirty="0"/>
              <a:t> </a:t>
            </a:r>
            <a:r>
              <a:rPr lang="en-US" sz="5900" dirty="0" err="1"/>
              <a:t>sebesar</a:t>
            </a:r>
            <a:r>
              <a:rPr lang="en-US" sz="5900" dirty="0"/>
              <a:t> 500 </a:t>
            </a:r>
            <a:r>
              <a:rPr lang="en-US" sz="5900" dirty="0" err="1"/>
              <a:t>juta</a:t>
            </a:r>
            <a:r>
              <a:rPr lang="en-US" sz="5900" dirty="0"/>
              <a:t> rupiah </a:t>
            </a:r>
            <a:r>
              <a:rPr lang="en-US" sz="5900" dirty="0" err="1"/>
              <a:t>lewat</a:t>
            </a:r>
            <a:r>
              <a:rPr lang="en-US" sz="5900" dirty="0"/>
              <a:t> </a:t>
            </a:r>
            <a:r>
              <a:rPr lang="en-US" sz="5900" dirty="0" err="1"/>
              <a:t>pasal</a:t>
            </a:r>
            <a:r>
              <a:rPr lang="en-US" sz="5900" dirty="0"/>
              <a:t> UU ITE. </a:t>
            </a:r>
            <a:r>
              <a:rPr lang="en-US" sz="5900" dirty="0" err="1"/>
              <a:t>Putusan</a:t>
            </a:r>
            <a:r>
              <a:rPr lang="en-US" sz="5900" dirty="0"/>
              <a:t> </a:t>
            </a:r>
            <a:r>
              <a:rPr lang="en-US" sz="5900" dirty="0" err="1"/>
              <a:t>itu</a:t>
            </a:r>
            <a:r>
              <a:rPr lang="en-US" sz="5900" dirty="0"/>
              <a:t> </a:t>
            </a:r>
            <a:r>
              <a:rPr lang="en-US" sz="5900" dirty="0" err="1"/>
              <a:t>dirasa</a:t>
            </a:r>
            <a:r>
              <a:rPr lang="en-US" sz="5900" dirty="0"/>
              <a:t> </a:t>
            </a:r>
            <a:r>
              <a:rPr lang="en-US" sz="5900" dirty="0" err="1"/>
              <a:t>tidak</a:t>
            </a:r>
            <a:r>
              <a:rPr lang="en-US" sz="5900" dirty="0"/>
              <a:t> </a:t>
            </a:r>
            <a:r>
              <a:rPr lang="en-US" sz="5900" dirty="0" err="1"/>
              <a:t>adil</a:t>
            </a:r>
            <a:r>
              <a:rPr lang="en-US" sz="5900" dirty="0"/>
              <a:t> oleh </a:t>
            </a:r>
            <a:r>
              <a:rPr lang="en-US" sz="5900" dirty="0" err="1"/>
              <a:t>masyarakat</a:t>
            </a:r>
            <a:r>
              <a:rPr lang="en-US" sz="5900" dirty="0"/>
              <a:t> </a:t>
            </a:r>
            <a:r>
              <a:rPr lang="en-US" sz="5900" dirty="0" err="1"/>
              <a:t>luas</a:t>
            </a:r>
            <a:r>
              <a:rPr lang="en-US" sz="5900" dirty="0"/>
              <a:t> yang </a:t>
            </a:r>
            <a:r>
              <a:rPr lang="en-US" sz="5900" dirty="0" err="1"/>
              <a:t>menuntut</a:t>
            </a:r>
            <a:r>
              <a:rPr lang="en-US" sz="5900" dirty="0"/>
              <a:t> agar </a:t>
            </a:r>
            <a:r>
              <a:rPr lang="en-US" sz="5900" dirty="0" err="1"/>
              <a:t>Nuril</a:t>
            </a:r>
            <a:r>
              <a:rPr lang="en-US" sz="5900" dirty="0"/>
              <a:t> </a:t>
            </a:r>
            <a:r>
              <a:rPr lang="en-US" sz="5900" dirty="0" err="1"/>
              <a:t>dibebaskan</a:t>
            </a:r>
            <a:r>
              <a:rPr lang="en-US" sz="59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5900" dirty="0"/>
              <a:t>Pada </a:t>
            </a:r>
            <a:r>
              <a:rPr lang="en-US" sz="5900" dirty="0" err="1"/>
              <a:t>tahun</a:t>
            </a:r>
            <a:r>
              <a:rPr lang="en-US" sz="5900" dirty="0"/>
              <a:t> 2019, </a:t>
            </a:r>
            <a:r>
              <a:rPr lang="en-US" sz="5900" dirty="0" err="1"/>
              <a:t>Nuril</a:t>
            </a:r>
            <a:r>
              <a:rPr lang="en-US" sz="5900" dirty="0"/>
              <a:t> </a:t>
            </a:r>
            <a:r>
              <a:rPr lang="en-US" sz="5900" dirty="0" err="1"/>
              <a:t>mengajukan</a:t>
            </a:r>
            <a:r>
              <a:rPr lang="en-US" sz="5900" dirty="0"/>
              <a:t> </a:t>
            </a:r>
            <a:r>
              <a:rPr lang="en-US" sz="5900" dirty="0" err="1"/>
              <a:t>amnesti</a:t>
            </a:r>
            <a:r>
              <a:rPr lang="en-US" sz="5900" dirty="0"/>
              <a:t> pada </a:t>
            </a:r>
            <a:r>
              <a:rPr lang="en-US" sz="5900" dirty="0" err="1"/>
              <a:t>Presiden</a:t>
            </a:r>
            <a:r>
              <a:rPr lang="en-US" sz="5900" dirty="0"/>
              <a:t> yang </a:t>
            </a:r>
            <a:r>
              <a:rPr lang="en-US" sz="5900" dirty="0" err="1"/>
              <a:t>kemudian</a:t>
            </a:r>
            <a:r>
              <a:rPr lang="en-US" sz="5900" dirty="0"/>
              <a:t> </a:t>
            </a:r>
            <a:r>
              <a:rPr lang="en-US" sz="5900" dirty="0" err="1"/>
              <a:t>disetujui</a:t>
            </a:r>
            <a:r>
              <a:rPr lang="en-US" sz="5900" dirty="0"/>
              <a:t> DPR </a:t>
            </a:r>
            <a:r>
              <a:rPr lang="en-US" sz="5900" dirty="0" err="1"/>
              <a:t>sehingga</a:t>
            </a:r>
            <a:r>
              <a:rPr lang="en-US" sz="5900" dirty="0"/>
              <a:t> </a:t>
            </a:r>
            <a:r>
              <a:rPr lang="en-US" sz="5900" dirty="0" err="1"/>
              <a:t>ia</a:t>
            </a:r>
            <a:r>
              <a:rPr lang="en-US" sz="5900" dirty="0"/>
              <a:t> </a:t>
            </a:r>
            <a:r>
              <a:rPr lang="en-US" sz="5900" dirty="0" err="1"/>
              <a:t>bebas</a:t>
            </a:r>
            <a:r>
              <a:rPr lang="en-US" sz="5900" dirty="0"/>
              <a:t> </a:t>
            </a:r>
            <a:r>
              <a:rPr lang="en-US" sz="5900" dirty="0" err="1"/>
              <a:t>dari</a:t>
            </a:r>
            <a:r>
              <a:rPr lang="en-US" sz="5900" dirty="0"/>
              <a:t> </a:t>
            </a:r>
            <a:r>
              <a:rPr lang="en-US" sz="5900" dirty="0" err="1"/>
              <a:t>jerat</a:t>
            </a:r>
            <a:r>
              <a:rPr lang="en-US" sz="5900" dirty="0"/>
              <a:t> </a:t>
            </a:r>
            <a:r>
              <a:rPr lang="en-US" sz="5900" dirty="0" err="1"/>
              <a:t>hukum</a:t>
            </a:r>
            <a:endParaRPr lang="en-US" sz="5900" dirty="0"/>
          </a:p>
          <a:p>
            <a:pPr marL="0" indent="0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9978290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Referensi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86527" cy="6000525"/>
          </a:xfrm>
        </p:spPr>
        <p:txBody>
          <a:bodyPr anchor="ctr"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Dianita, E. R. (2020) </a:t>
            </a:r>
            <a:r>
              <a:rPr lang="en-US" sz="2400" dirty="0" err="1"/>
              <a:t>Stereotip</a:t>
            </a:r>
            <a:r>
              <a:rPr lang="en-US" sz="2400" dirty="0"/>
              <a:t> Gender dalam </a:t>
            </a:r>
            <a:r>
              <a:rPr lang="en-US" sz="2400" dirty="0" err="1"/>
              <a:t>Profesi</a:t>
            </a:r>
            <a:r>
              <a:rPr lang="en-US" sz="2400" dirty="0"/>
              <a:t> Guru Pendidikan </a:t>
            </a:r>
            <a:r>
              <a:rPr lang="en-US" sz="2400" dirty="0" err="1"/>
              <a:t>Usia</a:t>
            </a:r>
            <a:r>
              <a:rPr lang="en-US" sz="2400" dirty="0"/>
              <a:t> Dini, Genius, Vol. 1, No.2, </a:t>
            </a:r>
            <a:r>
              <a:rPr lang="en-US" sz="2400" dirty="0" err="1"/>
              <a:t>hal</a:t>
            </a:r>
            <a:r>
              <a:rPr lang="en-US" sz="2400" dirty="0"/>
              <a:t>: 87 - 105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Fitrianti</a:t>
            </a:r>
            <a:r>
              <a:rPr lang="en-US" sz="2400" dirty="0"/>
              <a:t>, R &amp; Habibullah (2012) </a:t>
            </a:r>
            <a:r>
              <a:rPr lang="en-US" sz="2400" dirty="0" err="1"/>
              <a:t>Ketidaksetaraan</a:t>
            </a:r>
            <a:r>
              <a:rPr lang="en-US" sz="2400" dirty="0"/>
              <a:t> Gender dalam Pendidikan : </a:t>
            </a:r>
            <a:r>
              <a:rPr lang="en-US" sz="2400" dirty="0" err="1"/>
              <a:t>Studi</a:t>
            </a:r>
            <a:r>
              <a:rPr lang="en-US" sz="2400" dirty="0"/>
              <a:t> pada </a:t>
            </a:r>
            <a:r>
              <a:rPr lang="en-US" sz="2400" dirty="0" err="1"/>
              <a:t>perempuan</a:t>
            </a:r>
            <a:r>
              <a:rPr lang="en-US" sz="2400" dirty="0"/>
              <a:t> di </a:t>
            </a:r>
            <a:r>
              <a:rPr lang="en-US" sz="2400" dirty="0" err="1"/>
              <a:t>Kecamatan</a:t>
            </a:r>
            <a:r>
              <a:rPr lang="en-US" sz="2400" dirty="0"/>
              <a:t> </a:t>
            </a:r>
            <a:r>
              <a:rPr lang="en-US" sz="2400" dirty="0" err="1"/>
              <a:t>Majalaya</a:t>
            </a:r>
            <a:r>
              <a:rPr lang="en-US" sz="2400" dirty="0"/>
              <a:t> </a:t>
            </a:r>
            <a:r>
              <a:rPr lang="en-US" sz="2400" dirty="0" err="1"/>
              <a:t>Kabupaten</a:t>
            </a:r>
            <a:r>
              <a:rPr lang="en-US" sz="2400" dirty="0"/>
              <a:t> Karawang, </a:t>
            </a:r>
            <a:r>
              <a:rPr lang="en-US" sz="2400" dirty="0" err="1"/>
              <a:t>Sosiokonsepsia</a:t>
            </a:r>
            <a:r>
              <a:rPr lang="en-US" sz="2400" dirty="0"/>
              <a:t>, Vol. 17, No.01, </a:t>
            </a:r>
            <a:r>
              <a:rPr lang="en-US" sz="2400" dirty="0" err="1"/>
              <a:t>hal</a:t>
            </a:r>
            <a:r>
              <a:rPr lang="en-US" sz="2400" dirty="0"/>
              <a:t>: 85 - 100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Juliana, G., </a:t>
            </a:r>
            <a:r>
              <a:rPr lang="en-US" sz="2400" dirty="0" err="1"/>
              <a:t>Luh</a:t>
            </a:r>
            <a:r>
              <a:rPr lang="en-US" sz="2400" dirty="0"/>
              <a:t> P. </a:t>
            </a:r>
            <a:r>
              <a:rPr lang="en-US" sz="2400" dirty="0" err="1"/>
              <a:t>Sendratari</a:t>
            </a:r>
            <a:r>
              <a:rPr lang="en-US" sz="2400" dirty="0"/>
              <a:t>, </a:t>
            </a:r>
            <a:r>
              <a:rPr lang="en-US" sz="2400" dirty="0" err="1"/>
              <a:t>Tuty</a:t>
            </a:r>
            <a:r>
              <a:rPr lang="en-US" sz="2400" dirty="0"/>
              <a:t> </a:t>
            </a:r>
            <a:r>
              <a:rPr lang="en-US" sz="2400" dirty="0" err="1"/>
              <a:t>Maryati</a:t>
            </a:r>
            <a:r>
              <a:rPr lang="en-US" sz="2400" dirty="0"/>
              <a:t> (2019) Bias Gender dalam Pendidikan (</a:t>
            </a:r>
            <a:r>
              <a:rPr lang="en-US" sz="2400" dirty="0" err="1"/>
              <a:t>Studi</a:t>
            </a:r>
            <a:r>
              <a:rPr lang="en-US" sz="2400" dirty="0"/>
              <a:t> </a:t>
            </a:r>
            <a:r>
              <a:rPr lang="en-US" sz="2400" dirty="0" err="1"/>
              <a:t>Kasus</a:t>
            </a:r>
            <a:r>
              <a:rPr lang="en-US" sz="2400" dirty="0"/>
              <a:t> </a:t>
            </a:r>
            <a:r>
              <a:rPr lang="en-US" sz="2400" dirty="0" err="1"/>
              <a:t>Pembelajaran</a:t>
            </a:r>
            <a:r>
              <a:rPr lang="en-US" sz="2400" dirty="0"/>
              <a:t> </a:t>
            </a:r>
            <a:r>
              <a:rPr lang="en-US" sz="2400" dirty="0" err="1"/>
              <a:t>Sosiologi</a:t>
            </a:r>
            <a:r>
              <a:rPr lang="en-US" sz="2400" dirty="0"/>
              <a:t> </a:t>
            </a:r>
            <a:r>
              <a:rPr lang="en-US" sz="2400" dirty="0" err="1"/>
              <a:t>Kelas</a:t>
            </a:r>
            <a:r>
              <a:rPr lang="en-US" sz="2400" dirty="0"/>
              <a:t> XI dan </a:t>
            </a:r>
            <a:r>
              <a:rPr lang="en-US" sz="2400" dirty="0" err="1"/>
              <a:t>Potensinya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Sumber</a:t>
            </a:r>
            <a:r>
              <a:rPr lang="en-US" sz="2400" dirty="0"/>
              <a:t> </a:t>
            </a:r>
            <a:r>
              <a:rPr lang="en-US" sz="2400" dirty="0" err="1"/>
              <a:t>Belajar</a:t>
            </a:r>
            <a:r>
              <a:rPr lang="en-US" sz="2400" dirty="0"/>
              <a:t> </a:t>
            </a:r>
            <a:r>
              <a:rPr lang="en-US" sz="2400" dirty="0" err="1"/>
              <a:t>Sosiologi</a:t>
            </a:r>
            <a:r>
              <a:rPr lang="en-US" sz="2400" dirty="0"/>
              <a:t> di MAN 1 </a:t>
            </a:r>
            <a:r>
              <a:rPr lang="en-US" sz="2400" dirty="0" err="1"/>
              <a:t>Buleleng</a:t>
            </a:r>
            <a:r>
              <a:rPr lang="en-US" sz="2400" dirty="0"/>
              <a:t>), e-Journal Pendidikan </a:t>
            </a:r>
            <a:r>
              <a:rPr lang="en-US" sz="2400" dirty="0" err="1"/>
              <a:t>Sosiologi</a:t>
            </a:r>
            <a:r>
              <a:rPr lang="en-US" sz="2400" dirty="0"/>
              <a:t>, Vol. 1, No. 1, </a:t>
            </a:r>
            <a:r>
              <a:rPr lang="en-US" sz="2400" dirty="0" err="1"/>
              <a:t>hal</a:t>
            </a:r>
            <a:r>
              <a:rPr lang="en-US" sz="2400" dirty="0"/>
              <a:t>: 23 – 32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Karwati</a:t>
            </a:r>
            <a:r>
              <a:rPr lang="en-US" sz="2400" dirty="0"/>
              <a:t>, L. (2020) </a:t>
            </a:r>
            <a:r>
              <a:rPr lang="en-US" sz="2400" dirty="0" err="1"/>
              <a:t>Menolak</a:t>
            </a:r>
            <a:r>
              <a:rPr lang="en-US" sz="2400" dirty="0"/>
              <a:t> </a:t>
            </a:r>
            <a:r>
              <a:rPr lang="en-US" sz="2400" dirty="0" err="1"/>
              <a:t>Subordinasi</a:t>
            </a:r>
            <a:r>
              <a:rPr lang="en-US" sz="2400" dirty="0"/>
              <a:t> Gender </a:t>
            </a:r>
            <a:r>
              <a:rPr lang="en-US" sz="2400" dirty="0" err="1"/>
              <a:t>Berdasarkan</a:t>
            </a:r>
            <a:r>
              <a:rPr lang="en-US" sz="2400" dirty="0"/>
              <a:t> </a:t>
            </a:r>
            <a:r>
              <a:rPr lang="en-US" sz="2400" dirty="0" err="1"/>
              <a:t>Pentingnya</a:t>
            </a:r>
            <a:r>
              <a:rPr lang="en-US" sz="2400" dirty="0"/>
              <a:t> Peran Perempuan dalam Pembangunan Nasional </a:t>
            </a:r>
            <a:r>
              <a:rPr lang="en-US" sz="2400" dirty="0" err="1"/>
              <a:t>Menjelang</a:t>
            </a:r>
            <a:r>
              <a:rPr lang="en-US" sz="2400" dirty="0"/>
              <a:t> Bonus </a:t>
            </a:r>
            <a:r>
              <a:rPr lang="en-US" sz="2400" dirty="0" err="1"/>
              <a:t>Demografi</a:t>
            </a:r>
            <a:r>
              <a:rPr lang="en-US" sz="2400" dirty="0"/>
              <a:t>  2035, </a:t>
            </a:r>
            <a:r>
              <a:rPr lang="en-US" sz="2400" dirty="0" err="1"/>
              <a:t>Jurnal</a:t>
            </a:r>
            <a:r>
              <a:rPr lang="en-US" sz="2400" dirty="0"/>
              <a:t> </a:t>
            </a:r>
            <a:r>
              <a:rPr lang="en-US" sz="2400" dirty="0" err="1"/>
              <a:t>Cendekiawan</a:t>
            </a:r>
            <a:r>
              <a:rPr lang="en-US" sz="2400" dirty="0"/>
              <a:t> </a:t>
            </a:r>
            <a:r>
              <a:rPr lang="en-US" sz="2400" dirty="0" err="1"/>
              <a:t>Ilmiah</a:t>
            </a:r>
            <a:r>
              <a:rPr lang="en-US" sz="2400" dirty="0"/>
              <a:t> PLS, Vol. 5, No. 2, hal:122 - 130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Suparman</a:t>
            </a:r>
            <a:r>
              <a:rPr lang="en-US" sz="2400" dirty="0"/>
              <a:t>, F (2019) Hukum </a:t>
            </a:r>
            <a:r>
              <a:rPr lang="en-US" sz="2400" dirty="0" err="1"/>
              <a:t>Prostitusi</a:t>
            </a:r>
            <a:r>
              <a:rPr lang="en-US" sz="2400" dirty="0"/>
              <a:t> Indonesia Bias Gender, beritasatu.com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Tillotami</a:t>
            </a:r>
            <a:r>
              <a:rPr lang="en-US" sz="2400" dirty="0"/>
              <a:t>, D.T (2021) Bias </a:t>
            </a:r>
            <a:r>
              <a:rPr lang="en-US" sz="2400" i="1" dirty="0"/>
              <a:t>Gender </a:t>
            </a:r>
            <a:r>
              <a:rPr lang="en-US" sz="2400" dirty="0"/>
              <a:t>dalam </a:t>
            </a:r>
            <a:r>
              <a:rPr lang="en-US" sz="2400" dirty="0" err="1"/>
              <a:t>Peraturan</a:t>
            </a:r>
            <a:r>
              <a:rPr lang="en-US" sz="2400" dirty="0"/>
              <a:t> </a:t>
            </a:r>
            <a:r>
              <a:rPr lang="en-US" sz="2400" dirty="0" err="1"/>
              <a:t>Pemerintah</a:t>
            </a:r>
            <a:r>
              <a:rPr lang="en-US" sz="2400" dirty="0"/>
              <a:t> </a:t>
            </a:r>
            <a:r>
              <a:rPr lang="en-US" sz="2400" dirty="0" err="1"/>
              <a:t>Republik</a:t>
            </a:r>
            <a:r>
              <a:rPr lang="en-US" sz="2400" dirty="0"/>
              <a:t> Indonesia </a:t>
            </a:r>
            <a:r>
              <a:rPr lang="en-US" sz="2400" dirty="0" err="1"/>
              <a:t>Nomor</a:t>
            </a:r>
            <a:r>
              <a:rPr lang="en-US" sz="2400" dirty="0"/>
              <a:t> 45 </a:t>
            </a:r>
            <a:r>
              <a:rPr lang="en-US" sz="2400" dirty="0" err="1"/>
              <a:t>Tahun</a:t>
            </a:r>
            <a:r>
              <a:rPr lang="en-US" sz="2400" dirty="0"/>
              <a:t> 1990 </a:t>
            </a:r>
            <a:r>
              <a:rPr lang="en-US" sz="2400" dirty="0" err="1"/>
              <a:t>Tentang</a:t>
            </a:r>
            <a:r>
              <a:rPr lang="en-US" sz="2400" dirty="0"/>
              <a:t> </a:t>
            </a:r>
            <a:r>
              <a:rPr lang="en-US" sz="2400" dirty="0" err="1"/>
              <a:t>Perkawinan</a:t>
            </a:r>
            <a:r>
              <a:rPr lang="en-US" sz="2400" dirty="0"/>
              <a:t> dan </a:t>
            </a:r>
            <a:r>
              <a:rPr lang="en-US" sz="2400" dirty="0" err="1"/>
              <a:t>Perceraian</a:t>
            </a:r>
            <a:r>
              <a:rPr lang="en-US" sz="2400" dirty="0"/>
              <a:t> </a:t>
            </a:r>
            <a:r>
              <a:rPr lang="en-US" sz="2400" dirty="0" err="1"/>
              <a:t>Bagi</a:t>
            </a:r>
            <a:r>
              <a:rPr lang="en-US" sz="2400" dirty="0"/>
              <a:t> </a:t>
            </a:r>
            <a:r>
              <a:rPr lang="en-US" sz="2400" dirty="0" err="1"/>
              <a:t>Pegawai</a:t>
            </a:r>
            <a:r>
              <a:rPr lang="en-US" sz="2400" dirty="0"/>
              <a:t> Negeri </a:t>
            </a:r>
            <a:r>
              <a:rPr lang="en-US" sz="2400" dirty="0" err="1"/>
              <a:t>Sipil</a:t>
            </a:r>
            <a:r>
              <a:rPr lang="en-US" sz="2400" dirty="0"/>
              <a:t>, </a:t>
            </a:r>
            <a:r>
              <a:rPr lang="en-US" sz="2400" dirty="0" err="1"/>
              <a:t>Dinamika</a:t>
            </a:r>
            <a:r>
              <a:rPr lang="en-US" sz="2400" dirty="0"/>
              <a:t> Journal, Vol. 3, No. 3, </a:t>
            </a:r>
            <a:r>
              <a:rPr lang="en-US" sz="2400" dirty="0" err="1"/>
              <a:t>hal</a:t>
            </a:r>
            <a:r>
              <a:rPr lang="en-US" sz="2400" dirty="0"/>
              <a:t> : 10 – 20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400" i="1" dirty="0"/>
          </a:p>
          <a:p>
            <a:pPr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1202948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678B5-B165-42DE-807B-E1F5C564F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56252"/>
          </a:xfrm>
        </p:spPr>
        <p:txBody>
          <a:bodyPr/>
          <a:lstStyle/>
          <a:p>
            <a:pPr algn="ctr"/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Tugas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dirty="0" err="1">
                <a:latin typeface="Aharoni" panose="02010803020104030203" pitchFamily="2" charset="-79"/>
                <a:cs typeface="Aharoni" panose="02010803020104030203" pitchFamily="2" charset="-79"/>
              </a:rPr>
              <a:t>kelompok</a:t>
            </a:r>
            <a:r>
              <a:rPr lang="en-US" dirty="0">
                <a:latin typeface="Aharoni" panose="02010803020104030203" pitchFamily="2" charset="-79"/>
                <a:cs typeface="Aharoni" panose="02010803020104030203" pitchFamily="2" charset="-79"/>
              </a:rPr>
              <a:t> di kelas_#2</a:t>
            </a:r>
            <a:endParaRPr lang="en-ID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D7219-BCFB-4A29-AAF2-AEFFEF9837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3223"/>
            <a:ext cx="10515600" cy="4883740"/>
          </a:xfrm>
        </p:spPr>
        <p:txBody>
          <a:bodyPr>
            <a:normAutofit/>
          </a:bodyPr>
          <a:lstStyle/>
          <a:p>
            <a:r>
              <a:rPr lang="en-US" sz="4000" dirty="0" err="1"/>
              <a:t>Buatlah</a:t>
            </a:r>
            <a:r>
              <a:rPr lang="en-US" sz="4000" dirty="0"/>
              <a:t> </a:t>
            </a:r>
            <a:r>
              <a:rPr lang="en-US" sz="4000" dirty="0" err="1"/>
              <a:t>kelompok</a:t>
            </a:r>
            <a:r>
              <a:rPr lang="en-US" sz="4000" dirty="0"/>
              <a:t> </a:t>
            </a:r>
            <a:r>
              <a:rPr lang="en-US" sz="4000" dirty="0" err="1"/>
              <a:t>dengan</a:t>
            </a:r>
            <a:r>
              <a:rPr lang="en-US" sz="4000" dirty="0"/>
              <a:t> </a:t>
            </a:r>
            <a:r>
              <a:rPr lang="en-US" sz="4000" dirty="0" err="1"/>
              <a:t>anggota</a:t>
            </a:r>
            <a:r>
              <a:rPr lang="en-US" sz="4000" dirty="0"/>
              <a:t> </a:t>
            </a:r>
            <a:r>
              <a:rPr lang="en-US" sz="4000" dirty="0" err="1"/>
              <a:t>antara</a:t>
            </a:r>
            <a:r>
              <a:rPr lang="en-US" sz="4000" dirty="0"/>
              <a:t> 4 – 5 orang </a:t>
            </a:r>
          </a:p>
          <a:p>
            <a:r>
              <a:rPr lang="en-US" sz="4000" dirty="0" err="1"/>
              <a:t>Pastikan</a:t>
            </a:r>
            <a:r>
              <a:rPr lang="en-US" sz="4000" dirty="0"/>
              <a:t> </a:t>
            </a:r>
            <a:r>
              <a:rPr lang="en-US" sz="4000" dirty="0" err="1"/>
              <a:t>ada</a:t>
            </a:r>
            <a:r>
              <a:rPr lang="en-US" sz="4000" dirty="0"/>
              <a:t> </a:t>
            </a:r>
            <a:r>
              <a:rPr lang="en-US" sz="4000" dirty="0" err="1"/>
              <a:t>perempuan</a:t>
            </a:r>
            <a:r>
              <a:rPr lang="en-US" sz="4000" dirty="0"/>
              <a:t> dan </a:t>
            </a:r>
            <a:r>
              <a:rPr lang="en-US" sz="4000" dirty="0" err="1"/>
              <a:t>laki-laki</a:t>
            </a:r>
            <a:r>
              <a:rPr lang="en-US" sz="4000" dirty="0"/>
              <a:t> dalam </a:t>
            </a:r>
            <a:r>
              <a:rPr lang="en-US" sz="4000" dirty="0" err="1"/>
              <a:t>kelompok</a:t>
            </a:r>
            <a:r>
              <a:rPr lang="en-US" sz="4000" dirty="0"/>
              <a:t> </a:t>
            </a:r>
            <a:r>
              <a:rPr lang="en-US" sz="4000" dirty="0" err="1"/>
              <a:t>anda</a:t>
            </a:r>
            <a:endParaRPr lang="en-US" sz="4000" dirty="0"/>
          </a:p>
          <a:p>
            <a:r>
              <a:rPr lang="en-US" sz="4000" dirty="0" err="1"/>
              <a:t>Diskusikan</a:t>
            </a:r>
            <a:r>
              <a:rPr lang="en-US" sz="4000" dirty="0"/>
              <a:t> </a:t>
            </a:r>
            <a:r>
              <a:rPr lang="en-US" sz="4000" dirty="0" err="1"/>
              <a:t>jawaban</a:t>
            </a:r>
            <a:r>
              <a:rPr lang="en-US" sz="4000" dirty="0"/>
              <a:t> </a:t>
            </a:r>
            <a:r>
              <a:rPr lang="en-US" sz="4000" dirty="0" err="1"/>
              <a:t>untuk</a:t>
            </a:r>
            <a:r>
              <a:rPr lang="en-US" sz="4000" dirty="0"/>
              <a:t> </a:t>
            </a:r>
            <a:r>
              <a:rPr lang="en-US" sz="4000" dirty="0" err="1"/>
              <a:t>pertanyaan</a:t>
            </a:r>
            <a:r>
              <a:rPr lang="en-US" sz="4000" dirty="0"/>
              <a:t> </a:t>
            </a:r>
            <a:r>
              <a:rPr lang="en-US" sz="4000" dirty="0" err="1"/>
              <a:t>berikut</a:t>
            </a:r>
            <a:r>
              <a:rPr lang="en-US" sz="4000" dirty="0"/>
              <a:t> ini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4000" dirty="0"/>
              <a:t> </a:t>
            </a:r>
            <a:r>
              <a:rPr lang="en-US" sz="4000" dirty="0" err="1"/>
              <a:t>Bagaimanakah</a:t>
            </a:r>
            <a:r>
              <a:rPr lang="en-US" sz="4000" dirty="0"/>
              <a:t> </a:t>
            </a:r>
            <a:r>
              <a:rPr lang="en-US" sz="4000" dirty="0" err="1"/>
              <a:t>bentuk</a:t>
            </a:r>
            <a:r>
              <a:rPr lang="en-US" sz="4000" dirty="0"/>
              <a:t> </a:t>
            </a:r>
            <a:r>
              <a:rPr lang="en-US" sz="4000" dirty="0" err="1"/>
              <a:t>ketidakadilan</a:t>
            </a:r>
            <a:r>
              <a:rPr lang="en-US" sz="4000" dirty="0"/>
              <a:t> gender yang </a:t>
            </a:r>
            <a:r>
              <a:rPr lang="en-US" sz="4000" dirty="0" err="1"/>
              <a:t>terjadi</a:t>
            </a:r>
            <a:r>
              <a:rPr lang="en-US" sz="4000" dirty="0"/>
              <a:t> di </a:t>
            </a:r>
            <a:r>
              <a:rPr lang="en-US" sz="4000" dirty="0" err="1"/>
              <a:t>sekitar</a:t>
            </a:r>
            <a:r>
              <a:rPr lang="en-US" sz="4000" dirty="0"/>
              <a:t> </a:t>
            </a:r>
            <a:r>
              <a:rPr lang="en-US" sz="4000" dirty="0" err="1"/>
              <a:t>anda</a:t>
            </a:r>
            <a:r>
              <a:rPr lang="en-US" sz="4000" dirty="0"/>
              <a:t>?</a:t>
            </a:r>
            <a:endParaRPr lang="en-ID" sz="4000" dirty="0"/>
          </a:p>
        </p:txBody>
      </p:sp>
    </p:spTree>
    <p:extLst>
      <p:ext uri="{BB962C8B-B14F-4D97-AF65-F5344CB8AC3E}">
        <p14:creationId xmlns:p14="http://schemas.microsoft.com/office/powerpoint/2010/main" val="92641840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842</TotalTime>
  <Words>2213</Words>
  <Application>Microsoft Office PowerPoint</Application>
  <PresentationFormat>Widescreen</PresentationFormat>
  <Paragraphs>145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5" baseType="lpstr">
      <vt:lpstr>Aharoni</vt:lpstr>
      <vt:lpstr>Arial</vt:lpstr>
      <vt:lpstr>Calibri</vt:lpstr>
      <vt:lpstr>Calibri Light</vt:lpstr>
      <vt:lpstr>Lato</vt:lpstr>
      <vt:lpstr>Montserrat</vt:lpstr>
      <vt:lpstr>Wingdings</vt:lpstr>
      <vt:lpstr>1_Office Theme</vt:lpstr>
      <vt:lpstr>Gender  dalam  Pembangunan (Gender in Development) </vt:lpstr>
      <vt:lpstr>Ketidakadilan Gender ?</vt:lpstr>
      <vt:lpstr>Perbedaan Gender ?</vt:lpstr>
      <vt:lpstr>Catatan :</vt:lpstr>
      <vt:lpstr>Lima Bentuk Ketidakadilan Gender</vt:lpstr>
      <vt:lpstr>Subordinasi (subordination)</vt:lpstr>
      <vt:lpstr> Contoh Kasus:</vt:lpstr>
      <vt:lpstr>Hasil Penelitian: (Karwati, 2020)</vt:lpstr>
      <vt:lpstr>Beban Ganda (double burden)</vt:lpstr>
      <vt:lpstr>Contoh Kasus</vt:lpstr>
      <vt:lpstr> Hasil Penelitian : Biroli &amp; Satriyati (2021)</vt:lpstr>
      <vt:lpstr> Hasil Penelitian : Putri &amp; Rahmawati (2021)</vt:lpstr>
      <vt:lpstr>Stereotip (stereotype)</vt:lpstr>
      <vt:lpstr>Contoh Kasus</vt:lpstr>
      <vt:lpstr> Hasil Penelitian Dianita (2020) </vt:lpstr>
      <vt:lpstr>Marginalisasi (marginalization)</vt:lpstr>
      <vt:lpstr>Penyebab Marginalisasi :</vt:lpstr>
      <vt:lpstr> Contoh Kasus:</vt:lpstr>
      <vt:lpstr>Hasil Penelitian: Noviryani (2020) </vt:lpstr>
      <vt:lpstr>Kekerasan (violence)</vt:lpstr>
      <vt:lpstr>Bentuk Kekerasan Berbasis Gender</vt:lpstr>
      <vt:lpstr> Kekerasan Fisik :</vt:lpstr>
      <vt:lpstr>Kekerasan Psikis:</vt:lpstr>
      <vt:lpstr>Kekerasan Psikis:</vt:lpstr>
      <vt:lpstr>Catatan!</vt:lpstr>
      <vt:lpstr> Kekerasan ekonomi</vt:lpstr>
      <vt:lpstr>Kekerasan Seksual:</vt:lpstr>
      <vt:lpstr>Catatan !</vt:lpstr>
      <vt:lpstr> Kekerasan Anak</vt:lpstr>
      <vt:lpstr> Catatan!</vt:lpstr>
      <vt:lpstr> Contoh kasus</vt:lpstr>
      <vt:lpstr>Dimana ketidakadilan gender terjadi?</vt:lpstr>
      <vt:lpstr>Kasus Ketidakadilan Gender dalam Pendidikan</vt:lpstr>
      <vt:lpstr>Contoh UU yang bias gender dan diskriminatif</vt:lpstr>
      <vt:lpstr>Contoh:  Kasus Baiq Nuril</vt:lpstr>
      <vt:lpstr>Referensi:</vt:lpstr>
      <vt:lpstr>Tugas kelompok di kelas_#2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Dhani</dc:creator>
  <cp:lastModifiedBy>Dhani</cp:lastModifiedBy>
  <cp:revision>23</cp:revision>
  <dcterms:created xsi:type="dcterms:W3CDTF">2022-03-16T10:21:38Z</dcterms:created>
  <dcterms:modified xsi:type="dcterms:W3CDTF">2022-04-19T17:50:00Z</dcterms:modified>
</cp:coreProperties>
</file>