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sldIdLst>
    <p:sldId id="276" r:id="rId2"/>
    <p:sldId id="357" r:id="rId3"/>
    <p:sldId id="393" r:id="rId4"/>
    <p:sldId id="354" r:id="rId5"/>
    <p:sldId id="358" r:id="rId6"/>
    <p:sldId id="395" r:id="rId7"/>
    <p:sldId id="369" r:id="rId8"/>
    <p:sldId id="391" r:id="rId9"/>
    <p:sldId id="376" r:id="rId10"/>
    <p:sldId id="392" r:id="rId11"/>
    <p:sldId id="368" r:id="rId12"/>
    <p:sldId id="370" r:id="rId13"/>
    <p:sldId id="371" r:id="rId14"/>
    <p:sldId id="394" r:id="rId15"/>
    <p:sldId id="378" r:id="rId16"/>
    <p:sldId id="377" r:id="rId17"/>
    <p:sldId id="348" r:id="rId18"/>
    <p:sldId id="327" r:id="rId19"/>
    <p:sldId id="388" r:id="rId20"/>
    <p:sldId id="389" r:id="rId21"/>
    <p:sldId id="387" r:id="rId22"/>
    <p:sldId id="380" r:id="rId23"/>
    <p:sldId id="381" r:id="rId24"/>
    <p:sldId id="382" r:id="rId25"/>
    <p:sldId id="385" r:id="rId26"/>
    <p:sldId id="379" r:id="rId27"/>
    <p:sldId id="383" r:id="rId28"/>
    <p:sldId id="384" r:id="rId29"/>
    <p:sldId id="386" r:id="rId30"/>
    <p:sldId id="390" r:id="rId31"/>
    <p:sldId id="336" r:id="rId32"/>
    <p:sldId id="397" r:id="rId33"/>
    <p:sldId id="39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81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2B1019-2D31-4DCF-A4E1-8729A524A379}" type="doc">
      <dgm:prSet loTypeId="urn:microsoft.com/office/officeart/2005/8/layout/hProcess9" loCatId="process" qsTypeId="urn:microsoft.com/office/officeart/2005/8/quickstyle/simple1" qsCatId="simple" csTypeId="urn:microsoft.com/office/officeart/2005/8/colors/colorful1" csCatId="colorful" phldr="1"/>
      <dgm:spPr/>
    </dgm:pt>
    <dgm:pt modelId="{C20D0147-ABC1-4ABC-93D5-C3ADE60EA49F}">
      <dgm:prSet phldrT="[Text]"/>
      <dgm:spPr/>
      <dgm:t>
        <a:bodyPr/>
        <a:lstStyle/>
        <a:p>
          <a:r>
            <a:rPr lang="en-US" dirty="0" err="1"/>
            <a:t>Pembagian</a:t>
          </a:r>
          <a:r>
            <a:rPr lang="en-US" dirty="0"/>
            <a:t> </a:t>
          </a:r>
          <a:r>
            <a:rPr lang="en-US" dirty="0" err="1"/>
            <a:t>tugas</a:t>
          </a:r>
          <a:r>
            <a:rPr lang="en-US" dirty="0"/>
            <a:t> dalam </a:t>
          </a:r>
          <a:r>
            <a:rPr lang="en-US" dirty="0" err="1"/>
            <a:t>masyarakat</a:t>
          </a:r>
          <a:endParaRPr lang="en-ID" dirty="0"/>
        </a:p>
      </dgm:t>
    </dgm:pt>
    <dgm:pt modelId="{96C2F3BA-C9E0-4F5A-BBC3-A944EC373524}" type="parTrans" cxnId="{1A00F00D-4526-447B-A583-BB655D9A5B6B}">
      <dgm:prSet/>
      <dgm:spPr/>
      <dgm:t>
        <a:bodyPr/>
        <a:lstStyle/>
        <a:p>
          <a:endParaRPr lang="en-ID"/>
        </a:p>
      </dgm:t>
    </dgm:pt>
    <dgm:pt modelId="{2F201973-A767-48A1-8DED-4F10BE33080B}" type="sibTrans" cxnId="{1A00F00D-4526-447B-A583-BB655D9A5B6B}">
      <dgm:prSet/>
      <dgm:spPr/>
      <dgm:t>
        <a:bodyPr/>
        <a:lstStyle/>
        <a:p>
          <a:endParaRPr lang="en-ID"/>
        </a:p>
      </dgm:t>
    </dgm:pt>
    <dgm:pt modelId="{D26D92D8-5BE0-42E2-BA74-29D45F635F3B}">
      <dgm:prSet phldrT="[Text]"/>
      <dgm:spPr/>
      <dgm:t>
        <a:bodyPr/>
        <a:lstStyle/>
        <a:p>
          <a:r>
            <a:rPr lang="en-US" dirty="0" err="1"/>
            <a:t>Pembagian</a:t>
          </a:r>
          <a:r>
            <a:rPr lang="en-US" dirty="0"/>
            <a:t> </a:t>
          </a:r>
          <a:r>
            <a:rPr lang="en-US" dirty="0" err="1"/>
            <a:t>kerja</a:t>
          </a:r>
          <a:r>
            <a:rPr lang="en-US" dirty="0"/>
            <a:t> </a:t>
          </a:r>
          <a:r>
            <a:rPr lang="en-US" dirty="0" err="1"/>
            <a:t>berdasarkan</a:t>
          </a:r>
          <a:r>
            <a:rPr lang="en-US" dirty="0"/>
            <a:t> </a:t>
          </a:r>
          <a:r>
            <a:rPr lang="en-US" dirty="0" err="1"/>
            <a:t>perbedaan</a:t>
          </a:r>
          <a:r>
            <a:rPr lang="en-US" dirty="0"/>
            <a:t> </a:t>
          </a:r>
          <a:r>
            <a:rPr lang="en-US" dirty="0" err="1"/>
            <a:t>jenis</a:t>
          </a:r>
          <a:r>
            <a:rPr lang="en-US" dirty="0"/>
            <a:t> </a:t>
          </a:r>
          <a:r>
            <a:rPr lang="en-US" dirty="0" err="1"/>
            <a:t>kelamin</a:t>
          </a:r>
          <a:endParaRPr lang="en-ID" dirty="0"/>
        </a:p>
      </dgm:t>
    </dgm:pt>
    <dgm:pt modelId="{06CE34E7-2C48-4709-BCD5-08444994A7A2}" type="parTrans" cxnId="{0C69B01D-2861-4EB7-891C-844B1579BDE6}">
      <dgm:prSet/>
      <dgm:spPr/>
      <dgm:t>
        <a:bodyPr/>
        <a:lstStyle/>
        <a:p>
          <a:endParaRPr lang="en-ID"/>
        </a:p>
      </dgm:t>
    </dgm:pt>
    <dgm:pt modelId="{928869F5-0CCA-4EDC-81F5-CB23353BB950}" type="sibTrans" cxnId="{0C69B01D-2861-4EB7-891C-844B1579BDE6}">
      <dgm:prSet/>
      <dgm:spPr/>
      <dgm:t>
        <a:bodyPr/>
        <a:lstStyle/>
        <a:p>
          <a:endParaRPr lang="en-ID"/>
        </a:p>
      </dgm:t>
    </dgm:pt>
    <dgm:pt modelId="{6AF4962F-6AEB-4FA9-B63C-141646CD7AD6}">
      <dgm:prSet phldrT="[Text]"/>
      <dgm:spPr/>
      <dgm:t>
        <a:bodyPr/>
        <a:lstStyle/>
        <a:p>
          <a:r>
            <a:rPr lang="en-US" dirty="0" err="1"/>
            <a:t>Pembagian</a:t>
          </a:r>
          <a:r>
            <a:rPr lang="en-US" dirty="0"/>
            <a:t> </a:t>
          </a:r>
          <a:r>
            <a:rPr lang="en-US" dirty="0" err="1"/>
            <a:t>kerja</a:t>
          </a:r>
          <a:r>
            <a:rPr lang="en-US" dirty="0"/>
            <a:t> </a:t>
          </a:r>
          <a:r>
            <a:rPr lang="en-US" dirty="0" err="1"/>
            <a:t>berdasarkan</a:t>
          </a:r>
          <a:r>
            <a:rPr lang="en-US" dirty="0"/>
            <a:t> </a:t>
          </a:r>
          <a:r>
            <a:rPr lang="en-US" dirty="0" err="1"/>
            <a:t>perbedaan</a:t>
          </a:r>
          <a:r>
            <a:rPr lang="en-US" dirty="0"/>
            <a:t>  gender</a:t>
          </a:r>
          <a:endParaRPr lang="en-ID" dirty="0"/>
        </a:p>
      </dgm:t>
    </dgm:pt>
    <dgm:pt modelId="{F6D28FAD-C7C3-4F74-AD73-0727AAFEEF68}" type="parTrans" cxnId="{AD04FB15-1925-434D-BCE9-F581B603B654}">
      <dgm:prSet/>
      <dgm:spPr/>
      <dgm:t>
        <a:bodyPr/>
        <a:lstStyle/>
        <a:p>
          <a:endParaRPr lang="en-ID"/>
        </a:p>
      </dgm:t>
    </dgm:pt>
    <dgm:pt modelId="{2D6F595F-56E5-405C-8229-9F9C087E99F1}" type="sibTrans" cxnId="{AD04FB15-1925-434D-BCE9-F581B603B654}">
      <dgm:prSet/>
      <dgm:spPr/>
      <dgm:t>
        <a:bodyPr/>
        <a:lstStyle/>
        <a:p>
          <a:endParaRPr lang="en-ID"/>
        </a:p>
      </dgm:t>
    </dgm:pt>
    <dgm:pt modelId="{FDEB4C3B-EA6A-4F6D-ABA0-0E5B05B5866D}">
      <dgm:prSet phldrT="[Text]"/>
      <dgm:spPr/>
      <dgm:t>
        <a:bodyPr/>
        <a:lstStyle/>
        <a:p>
          <a:r>
            <a:rPr lang="en-US" dirty="0" err="1"/>
            <a:t>Ketidakadilan</a:t>
          </a:r>
          <a:r>
            <a:rPr lang="en-US" dirty="0"/>
            <a:t> gender</a:t>
          </a:r>
          <a:endParaRPr lang="en-ID" dirty="0"/>
        </a:p>
      </dgm:t>
    </dgm:pt>
    <dgm:pt modelId="{182B3AF4-9CEC-48C0-8CCD-53FF3AD13440}" type="parTrans" cxnId="{2D43AB2B-2EC3-4135-96FA-6C20C67A4306}">
      <dgm:prSet/>
      <dgm:spPr/>
      <dgm:t>
        <a:bodyPr/>
        <a:lstStyle/>
        <a:p>
          <a:endParaRPr lang="en-ID"/>
        </a:p>
      </dgm:t>
    </dgm:pt>
    <dgm:pt modelId="{F22562EE-7336-4374-8D28-D24AD078FD71}" type="sibTrans" cxnId="{2D43AB2B-2EC3-4135-96FA-6C20C67A4306}">
      <dgm:prSet/>
      <dgm:spPr/>
      <dgm:t>
        <a:bodyPr/>
        <a:lstStyle/>
        <a:p>
          <a:endParaRPr lang="en-ID"/>
        </a:p>
      </dgm:t>
    </dgm:pt>
    <dgm:pt modelId="{FC5D6C4C-A99D-4D22-8E2D-BDC33997541F}" type="pres">
      <dgm:prSet presAssocID="{C12B1019-2D31-4DCF-A4E1-8729A524A379}" presName="CompostProcess" presStyleCnt="0">
        <dgm:presLayoutVars>
          <dgm:dir/>
          <dgm:resizeHandles val="exact"/>
        </dgm:presLayoutVars>
      </dgm:prSet>
      <dgm:spPr/>
    </dgm:pt>
    <dgm:pt modelId="{BB87340E-E5A1-4169-98AD-B07648C83619}" type="pres">
      <dgm:prSet presAssocID="{C12B1019-2D31-4DCF-A4E1-8729A524A379}" presName="arrow" presStyleLbl="bgShp" presStyleIdx="0" presStyleCnt="1"/>
      <dgm:spPr/>
    </dgm:pt>
    <dgm:pt modelId="{8B9125B9-48AC-4813-9254-B12BDE2F9DA4}" type="pres">
      <dgm:prSet presAssocID="{C12B1019-2D31-4DCF-A4E1-8729A524A379}" presName="linearProcess" presStyleCnt="0"/>
      <dgm:spPr/>
    </dgm:pt>
    <dgm:pt modelId="{F215F5CE-5621-4C1A-8271-F938062CDE56}" type="pres">
      <dgm:prSet presAssocID="{C20D0147-ABC1-4ABC-93D5-C3ADE60EA49F}" presName="textNode" presStyleLbl="node1" presStyleIdx="0" presStyleCnt="4">
        <dgm:presLayoutVars>
          <dgm:bulletEnabled val="1"/>
        </dgm:presLayoutVars>
      </dgm:prSet>
      <dgm:spPr/>
    </dgm:pt>
    <dgm:pt modelId="{7400BE21-1AD7-48CA-8D7E-0DFA4E4159DC}" type="pres">
      <dgm:prSet presAssocID="{2F201973-A767-48A1-8DED-4F10BE33080B}" presName="sibTrans" presStyleCnt="0"/>
      <dgm:spPr/>
    </dgm:pt>
    <dgm:pt modelId="{68AF7B82-FE41-44E0-815C-C4B1A6B6E68D}" type="pres">
      <dgm:prSet presAssocID="{D26D92D8-5BE0-42E2-BA74-29D45F635F3B}" presName="textNode" presStyleLbl="node1" presStyleIdx="1" presStyleCnt="4">
        <dgm:presLayoutVars>
          <dgm:bulletEnabled val="1"/>
        </dgm:presLayoutVars>
      </dgm:prSet>
      <dgm:spPr/>
    </dgm:pt>
    <dgm:pt modelId="{0EF14FD2-B5B2-4070-A2C3-AD367C3D5E59}" type="pres">
      <dgm:prSet presAssocID="{928869F5-0CCA-4EDC-81F5-CB23353BB950}" presName="sibTrans" presStyleCnt="0"/>
      <dgm:spPr/>
    </dgm:pt>
    <dgm:pt modelId="{5DD0077F-1217-46EB-BB49-B3C9BA85EAA8}" type="pres">
      <dgm:prSet presAssocID="{6AF4962F-6AEB-4FA9-B63C-141646CD7AD6}" presName="textNode" presStyleLbl="node1" presStyleIdx="2" presStyleCnt="4">
        <dgm:presLayoutVars>
          <dgm:bulletEnabled val="1"/>
        </dgm:presLayoutVars>
      </dgm:prSet>
      <dgm:spPr/>
    </dgm:pt>
    <dgm:pt modelId="{B68594F5-C714-4A99-9264-D55D3001CB63}" type="pres">
      <dgm:prSet presAssocID="{2D6F595F-56E5-405C-8229-9F9C087E99F1}" presName="sibTrans" presStyleCnt="0"/>
      <dgm:spPr/>
    </dgm:pt>
    <dgm:pt modelId="{42310582-233E-44C7-BF4E-D5598254D5C4}" type="pres">
      <dgm:prSet presAssocID="{FDEB4C3B-EA6A-4F6D-ABA0-0E5B05B5866D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CBDEF30B-E9D4-484B-80D6-DC0AA9389601}" type="presOf" srcId="{C12B1019-2D31-4DCF-A4E1-8729A524A379}" destId="{FC5D6C4C-A99D-4D22-8E2D-BDC33997541F}" srcOrd="0" destOrd="0" presId="urn:microsoft.com/office/officeart/2005/8/layout/hProcess9"/>
    <dgm:cxn modelId="{1A00F00D-4526-447B-A583-BB655D9A5B6B}" srcId="{C12B1019-2D31-4DCF-A4E1-8729A524A379}" destId="{C20D0147-ABC1-4ABC-93D5-C3ADE60EA49F}" srcOrd="0" destOrd="0" parTransId="{96C2F3BA-C9E0-4F5A-BBC3-A944EC373524}" sibTransId="{2F201973-A767-48A1-8DED-4F10BE33080B}"/>
    <dgm:cxn modelId="{AD04FB15-1925-434D-BCE9-F581B603B654}" srcId="{C12B1019-2D31-4DCF-A4E1-8729A524A379}" destId="{6AF4962F-6AEB-4FA9-B63C-141646CD7AD6}" srcOrd="2" destOrd="0" parTransId="{F6D28FAD-C7C3-4F74-AD73-0727AAFEEF68}" sibTransId="{2D6F595F-56E5-405C-8229-9F9C087E99F1}"/>
    <dgm:cxn modelId="{721DBA1B-73B4-4323-B44B-1BB7ACF57E97}" type="presOf" srcId="{FDEB4C3B-EA6A-4F6D-ABA0-0E5B05B5866D}" destId="{42310582-233E-44C7-BF4E-D5598254D5C4}" srcOrd="0" destOrd="0" presId="urn:microsoft.com/office/officeart/2005/8/layout/hProcess9"/>
    <dgm:cxn modelId="{0C69B01D-2861-4EB7-891C-844B1579BDE6}" srcId="{C12B1019-2D31-4DCF-A4E1-8729A524A379}" destId="{D26D92D8-5BE0-42E2-BA74-29D45F635F3B}" srcOrd="1" destOrd="0" parTransId="{06CE34E7-2C48-4709-BCD5-08444994A7A2}" sibTransId="{928869F5-0CCA-4EDC-81F5-CB23353BB950}"/>
    <dgm:cxn modelId="{2D43AB2B-2EC3-4135-96FA-6C20C67A4306}" srcId="{C12B1019-2D31-4DCF-A4E1-8729A524A379}" destId="{FDEB4C3B-EA6A-4F6D-ABA0-0E5B05B5866D}" srcOrd="3" destOrd="0" parTransId="{182B3AF4-9CEC-48C0-8CCD-53FF3AD13440}" sibTransId="{F22562EE-7336-4374-8D28-D24AD078FD71}"/>
    <dgm:cxn modelId="{F59CDA3C-3DA5-4A0A-8D20-358137CF0C37}" type="presOf" srcId="{C20D0147-ABC1-4ABC-93D5-C3ADE60EA49F}" destId="{F215F5CE-5621-4C1A-8271-F938062CDE56}" srcOrd="0" destOrd="0" presId="urn:microsoft.com/office/officeart/2005/8/layout/hProcess9"/>
    <dgm:cxn modelId="{C17B6D72-C3C5-4B06-A987-78FF3495DD80}" type="presOf" srcId="{D26D92D8-5BE0-42E2-BA74-29D45F635F3B}" destId="{68AF7B82-FE41-44E0-815C-C4B1A6B6E68D}" srcOrd="0" destOrd="0" presId="urn:microsoft.com/office/officeart/2005/8/layout/hProcess9"/>
    <dgm:cxn modelId="{3A0CBE52-0E10-408A-A8A7-53DF1EF03A1E}" type="presOf" srcId="{6AF4962F-6AEB-4FA9-B63C-141646CD7AD6}" destId="{5DD0077F-1217-46EB-BB49-B3C9BA85EAA8}" srcOrd="0" destOrd="0" presId="urn:microsoft.com/office/officeart/2005/8/layout/hProcess9"/>
    <dgm:cxn modelId="{39489F52-E456-4E18-BA95-B275178A3BB1}" type="presParOf" srcId="{FC5D6C4C-A99D-4D22-8E2D-BDC33997541F}" destId="{BB87340E-E5A1-4169-98AD-B07648C83619}" srcOrd="0" destOrd="0" presId="urn:microsoft.com/office/officeart/2005/8/layout/hProcess9"/>
    <dgm:cxn modelId="{DD59A5FB-93A8-4666-906A-B4A709B1F8F9}" type="presParOf" srcId="{FC5D6C4C-A99D-4D22-8E2D-BDC33997541F}" destId="{8B9125B9-48AC-4813-9254-B12BDE2F9DA4}" srcOrd="1" destOrd="0" presId="urn:microsoft.com/office/officeart/2005/8/layout/hProcess9"/>
    <dgm:cxn modelId="{65290A19-64A3-43DD-9952-A5877D31CA7B}" type="presParOf" srcId="{8B9125B9-48AC-4813-9254-B12BDE2F9DA4}" destId="{F215F5CE-5621-4C1A-8271-F938062CDE56}" srcOrd="0" destOrd="0" presId="urn:microsoft.com/office/officeart/2005/8/layout/hProcess9"/>
    <dgm:cxn modelId="{89CC56B0-4ECC-4C4E-BAA9-EB73FEAEE381}" type="presParOf" srcId="{8B9125B9-48AC-4813-9254-B12BDE2F9DA4}" destId="{7400BE21-1AD7-48CA-8D7E-0DFA4E4159DC}" srcOrd="1" destOrd="0" presId="urn:microsoft.com/office/officeart/2005/8/layout/hProcess9"/>
    <dgm:cxn modelId="{50B334AC-2390-499C-93DF-7E5BC5D1948A}" type="presParOf" srcId="{8B9125B9-48AC-4813-9254-B12BDE2F9DA4}" destId="{68AF7B82-FE41-44E0-815C-C4B1A6B6E68D}" srcOrd="2" destOrd="0" presId="urn:microsoft.com/office/officeart/2005/8/layout/hProcess9"/>
    <dgm:cxn modelId="{2BF81B74-E06B-41DF-B564-495F307E3427}" type="presParOf" srcId="{8B9125B9-48AC-4813-9254-B12BDE2F9DA4}" destId="{0EF14FD2-B5B2-4070-A2C3-AD367C3D5E59}" srcOrd="3" destOrd="0" presId="urn:microsoft.com/office/officeart/2005/8/layout/hProcess9"/>
    <dgm:cxn modelId="{72F6F90B-3812-4A9A-B68B-86EABB4C9C05}" type="presParOf" srcId="{8B9125B9-48AC-4813-9254-B12BDE2F9DA4}" destId="{5DD0077F-1217-46EB-BB49-B3C9BA85EAA8}" srcOrd="4" destOrd="0" presId="urn:microsoft.com/office/officeart/2005/8/layout/hProcess9"/>
    <dgm:cxn modelId="{AA5BC90C-E91D-4641-B6CB-FF603E674139}" type="presParOf" srcId="{8B9125B9-48AC-4813-9254-B12BDE2F9DA4}" destId="{B68594F5-C714-4A99-9264-D55D3001CB63}" srcOrd="5" destOrd="0" presId="urn:microsoft.com/office/officeart/2005/8/layout/hProcess9"/>
    <dgm:cxn modelId="{3567143C-5D5A-4675-BB32-231CEAD1DD7D}" type="presParOf" srcId="{8B9125B9-48AC-4813-9254-B12BDE2F9DA4}" destId="{42310582-233E-44C7-BF4E-D5598254D5C4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683EB0-9617-4667-8EF9-42E69119C414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ID"/>
        </a:p>
      </dgm:t>
    </dgm:pt>
    <dgm:pt modelId="{7A2EA5A1-80D3-4436-9829-D0880447374F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Teori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tiga</a:t>
          </a:r>
          <a:r>
            <a:rPr lang="en-US">
              <a:solidFill>
                <a:schemeClr val="tx1"/>
              </a:solidFill>
            </a:rPr>
            <a:t> peran</a:t>
          </a:r>
          <a:r>
            <a:rPr lang="en-US" dirty="0">
              <a:solidFill>
                <a:schemeClr val="tx1"/>
              </a:solidFill>
            </a:rPr>
            <a:t> gender (</a:t>
          </a:r>
          <a:r>
            <a:rPr lang="en-US" i="1" dirty="0">
              <a:solidFill>
                <a:schemeClr val="tx1"/>
              </a:solidFill>
            </a:rPr>
            <a:t>triple roles</a:t>
          </a:r>
          <a:r>
            <a:rPr lang="en-US" dirty="0">
              <a:solidFill>
                <a:schemeClr val="tx1"/>
              </a:solidFill>
            </a:rPr>
            <a:t>)</a:t>
          </a:r>
          <a:endParaRPr lang="en-ID" dirty="0">
            <a:solidFill>
              <a:schemeClr val="tx1"/>
            </a:solidFill>
          </a:endParaRPr>
        </a:p>
      </dgm:t>
    </dgm:pt>
    <dgm:pt modelId="{4C458608-B79F-435B-B0A3-583144874F64}" type="parTrans" cxnId="{1DC54331-5D19-47D8-8D77-6210FC14C829}">
      <dgm:prSet/>
      <dgm:spPr/>
      <dgm:t>
        <a:bodyPr/>
        <a:lstStyle/>
        <a:p>
          <a:endParaRPr lang="en-ID"/>
        </a:p>
      </dgm:t>
    </dgm:pt>
    <dgm:pt modelId="{9F62C812-E71D-4F8B-9E65-7C7EF4F3C024}" type="sibTrans" cxnId="{1DC54331-5D19-47D8-8D77-6210FC14C829}">
      <dgm:prSet/>
      <dgm:spPr/>
      <dgm:t>
        <a:bodyPr/>
        <a:lstStyle/>
        <a:p>
          <a:endParaRPr lang="en-ID"/>
        </a:p>
      </dgm:t>
    </dgm:pt>
    <dgm:pt modelId="{1B13DA19-8E0A-4C7F-A9B9-3065B184A648}">
      <dgm:prSet phldrT="[Text]"/>
      <dgm:spPr/>
      <dgm:t>
        <a:bodyPr/>
        <a:lstStyle/>
        <a:p>
          <a:r>
            <a:rPr lang="en-US" dirty="0" err="1"/>
            <a:t>Produksi</a:t>
          </a:r>
          <a:endParaRPr lang="en-ID" dirty="0"/>
        </a:p>
      </dgm:t>
    </dgm:pt>
    <dgm:pt modelId="{B19CDB36-118C-4B9A-A89F-2694AC8646C2}" type="parTrans" cxnId="{6AB2A66A-AE09-45DB-AA78-1A0936ABE950}">
      <dgm:prSet/>
      <dgm:spPr/>
      <dgm:t>
        <a:bodyPr/>
        <a:lstStyle/>
        <a:p>
          <a:endParaRPr lang="en-ID"/>
        </a:p>
      </dgm:t>
    </dgm:pt>
    <dgm:pt modelId="{70F2432D-721A-473F-ACC9-33C6E158824C}" type="sibTrans" cxnId="{6AB2A66A-AE09-45DB-AA78-1A0936ABE950}">
      <dgm:prSet/>
      <dgm:spPr/>
      <dgm:t>
        <a:bodyPr/>
        <a:lstStyle/>
        <a:p>
          <a:endParaRPr lang="en-ID"/>
        </a:p>
      </dgm:t>
    </dgm:pt>
    <dgm:pt modelId="{45940C88-6135-4087-B2A1-EA4915119091}">
      <dgm:prSet phldrT="[Text]"/>
      <dgm:spPr/>
      <dgm:t>
        <a:bodyPr/>
        <a:lstStyle/>
        <a:p>
          <a:r>
            <a:rPr lang="en-US" dirty="0" err="1"/>
            <a:t>Reproduksi</a:t>
          </a:r>
          <a:endParaRPr lang="en-ID" dirty="0"/>
        </a:p>
      </dgm:t>
    </dgm:pt>
    <dgm:pt modelId="{3218C4A9-339E-4E28-940E-D18A0C348E96}" type="parTrans" cxnId="{C15B14C0-8781-40CB-B5AA-0E3A89D12E0B}">
      <dgm:prSet/>
      <dgm:spPr/>
      <dgm:t>
        <a:bodyPr/>
        <a:lstStyle/>
        <a:p>
          <a:endParaRPr lang="en-ID"/>
        </a:p>
      </dgm:t>
    </dgm:pt>
    <dgm:pt modelId="{F92A77AA-4D29-4E4F-BF98-CA655E1E75F0}" type="sibTrans" cxnId="{C15B14C0-8781-40CB-B5AA-0E3A89D12E0B}">
      <dgm:prSet/>
      <dgm:spPr/>
      <dgm:t>
        <a:bodyPr/>
        <a:lstStyle/>
        <a:p>
          <a:endParaRPr lang="en-ID"/>
        </a:p>
      </dgm:t>
    </dgm:pt>
    <dgm:pt modelId="{38A226A9-63AA-46F0-AA4C-6F5629B121F2}">
      <dgm:prSet phldrT="[Text]"/>
      <dgm:spPr/>
      <dgm:t>
        <a:bodyPr/>
        <a:lstStyle/>
        <a:p>
          <a:r>
            <a:rPr lang="en-US" dirty="0" err="1"/>
            <a:t>Sosial</a:t>
          </a:r>
          <a:r>
            <a:rPr lang="en-US" dirty="0"/>
            <a:t>/ </a:t>
          </a:r>
          <a:r>
            <a:rPr lang="en-US" dirty="0" err="1"/>
            <a:t>Komunitas</a:t>
          </a:r>
          <a:r>
            <a:rPr lang="en-US" dirty="0"/>
            <a:t> (</a:t>
          </a:r>
          <a:r>
            <a:rPr lang="en-US" dirty="0" err="1"/>
            <a:t>masyarakat</a:t>
          </a:r>
          <a:r>
            <a:rPr lang="en-US" dirty="0"/>
            <a:t>)</a:t>
          </a:r>
          <a:endParaRPr lang="en-ID" dirty="0"/>
        </a:p>
      </dgm:t>
    </dgm:pt>
    <dgm:pt modelId="{A0149E11-AE8F-4FA2-9733-67D3E5A0FA2E}" type="parTrans" cxnId="{45A13BE9-5CBE-4E14-99AD-128E03A749E1}">
      <dgm:prSet/>
      <dgm:spPr/>
      <dgm:t>
        <a:bodyPr/>
        <a:lstStyle/>
        <a:p>
          <a:endParaRPr lang="en-ID"/>
        </a:p>
      </dgm:t>
    </dgm:pt>
    <dgm:pt modelId="{D6950404-7974-4279-A218-A2D320C80667}" type="sibTrans" cxnId="{45A13BE9-5CBE-4E14-99AD-128E03A749E1}">
      <dgm:prSet/>
      <dgm:spPr/>
      <dgm:t>
        <a:bodyPr/>
        <a:lstStyle/>
        <a:p>
          <a:endParaRPr lang="en-ID"/>
        </a:p>
      </dgm:t>
    </dgm:pt>
    <dgm:pt modelId="{94912EA8-C15F-42A2-A60A-B9BC5CCE5C22}" type="pres">
      <dgm:prSet presAssocID="{E6683EB0-9617-4667-8EF9-42E69119C414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51BD439F-9949-4C20-B87A-73AE8AF29105}" type="pres">
      <dgm:prSet presAssocID="{7A2EA5A1-80D3-4436-9829-D0880447374F}" presName="centerShape" presStyleLbl="node0" presStyleIdx="0" presStyleCnt="1"/>
      <dgm:spPr/>
    </dgm:pt>
    <dgm:pt modelId="{6F93D225-E685-461A-8640-6D64CEC7481B}" type="pres">
      <dgm:prSet presAssocID="{B19CDB36-118C-4B9A-A89F-2694AC8646C2}" presName="parTrans" presStyleLbl="bgSibTrans2D1" presStyleIdx="0" presStyleCnt="3"/>
      <dgm:spPr/>
    </dgm:pt>
    <dgm:pt modelId="{0C765D68-5DBD-43C1-B17D-E44D3A52D611}" type="pres">
      <dgm:prSet presAssocID="{1B13DA19-8E0A-4C7F-A9B9-3065B184A648}" presName="node" presStyleLbl="node1" presStyleIdx="0" presStyleCnt="3">
        <dgm:presLayoutVars>
          <dgm:bulletEnabled val="1"/>
        </dgm:presLayoutVars>
      </dgm:prSet>
      <dgm:spPr/>
    </dgm:pt>
    <dgm:pt modelId="{8556EF9D-0606-4409-88CF-C6EEDABA6079}" type="pres">
      <dgm:prSet presAssocID="{3218C4A9-339E-4E28-940E-D18A0C348E96}" presName="parTrans" presStyleLbl="bgSibTrans2D1" presStyleIdx="1" presStyleCnt="3"/>
      <dgm:spPr/>
    </dgm:pt>
    <dgm:pt modelId="{0B1BE996-EE52-43BE-BA7C-3BB1936D359E}" type="pres">
      <dgm:prSet presAssocID="{45940C88-6135-4087-B2A1-EA4915119091}" presName="node" presStyleLbl="node1" presStyleIdx="1" presStyleCnt="3">
        <dgm:presLayoutVars>
          <dgm:bulletEnabled val="1"/>
        </dgm:presLayoutVars>
      </dgm:prSet>
      <dgm:spPr/>
    </dgm:pt>
    <dgm:pt modelId="{E59FF4FB-DA28-40B6-BFCB-F43F1C67C36C}" type="pres">
      <dgm:prSet presAssocID="{A0149E11-AE8F-4FA2-9733-67D3E5A0FA2E}" presName="parTrans" presStyleLbl="bgSibTrans2D1" presStyleIdx="2" presStyleCnt="3"/>
      <dgm:spPr/>
    </dgm:pt>
    <dgm:pt modelId="{73F7B17B-EC9F-489E-909B-340C26A63ABF}" type="pres">
      <dgm:prSet presAssocID="{38A226A9-63AA-46F0-AA4C-6F5629B121F2}" presName="node" presStyleLbl="node1" presStyleIdx="2" presStyleCnt="3">
        <dgm:presLayoutVars>
          <dgm:bulletEnabled val="1"/>
        </dgm:presLayoutVars>
      </dgm:prSet>
      <dgm:spPr/>
    </dgm:pt>
  </dgm:ptLst>
  <dgm:cxnLst>
    <dgm:cxn modelId="{1DC54331-5D19-47D8-8D77-6210FC14C829}" srcId="{E6683EB0-9617-4667-8EF9-42E69119C414}" destId="{7A2EA5A1-80D3-4436-9829-D0880447374F}" srcOrd="0" destOrd="0" parTransId="{4C458608-B79F-435B-B0A3-583144874F64}" sibTransId="{9F62C812-E71D-4F8B-9E65-7C7EF4F3C024}"/>
    <dgm:cxn modelId="{6AB2A66A-AE09-45DB-AA78-1A0936ABE950}" srcId="{7A2EA5A1-80D3-4436-9829-D0880447374F}" destId="{1B13DA19-8E0A-4C7F-A9B9-3065B184A648}" srcOrd="0" destOrd="0" parTransId="{B19CDB36-118C-4B9A-A89F-2694AC8646C2}" sibTransId="{70F2432D-721A-473F-ACC9-33C6E158824C}"/>
    <dgm:cxn modelId="{28EF964C-6E2E-4F08-9964-2F99CDEF0846}" type="presOf" srcId="{1B13DA19-8E0A-4C7F-A9B9-3065B184A648}" destId="{0C765D68-5DBD-43C1-B17D-E44D3A52D611}" srcOrd="0" destOrd="0" presId="urn:microsoft.com/office/officeart/2005/8/layout/radial4"/>
    <dgm:cxn modelId="{DEF60852-C47F-415A-8C21-A61EC9F731D9}" type="presOf" srcId="{E6683EB0-9617-4667-8EF9-42E69119C414}" destId="{94912EA8-C15F-42A2-A60A-B9BC5CCE5C22}" srcOrd="0" destOrd="0" presId="urn:microsoft.com/office/officeart/2005/8/layout/radial4"/>
    <dgm:cxn modelId="{0C0524BC-5533-45FD-996E-52A26BB331D7}" type="presOf" srcId="{3218C4A9-339E-4E28-940E-D18A0C348E96}" destId="{8556EF9D-0606-4409-88CF-C6EEDABA6079}" srcOrd="0" destOrd="0" presId="urn:microsoft.com/office/officeart/2005/8/layout/radial4"/>
    <dgm:cxn modelId="{C15B14C0-8781-40CB-B5AA-0E3A89D12E0B}" srcId="{7A2EA5A1-80D3-4436-9829-D0880447374F}" destId="{45940C88-6135-4087-B2A1-EA4915119091}" srcOrd="1" destOrd="0" parTransId="{3218C4A9-339E-4E28-940E-D18A0C348E96}" sibTransId="{F92A77AA-4D29-4E4F-BF98-CA655E1E75F0}"/>
    <dgm:cxn modelId="{1EB5FFC8-FE18-41E5-9E8C-8134C5DCA8CC}" type="presOf" srcId="{38A226A9-63AA-46F0-AA4C-6F5629B121F2}" destId="{73F7B17B-EC9F-489E-909B-340C26A63ABF}" srcOrd="0" destOrd="0" presId="urn:microsoft.com/office/officeart/2005/8/layout/radial4"/>
    <dgm:cxn modelId="{A7B4C3D4-1F0C-4E0E-9C87-934C0E902ECB}" type="presOf" srcId="{B19CDB36-118C-4B9A-A89F-2694AC8646C2}" destId="{6F93D225-E685-461A-8640-6D64CEC7481B}" srcOrd="0" destOrd="0" presId="urn:microsoft.com/office/officeart/2005/8/layout/radial4"/>
    <dgm:cxn modelId="{D43694DE-421E-4120-BCA0-DBC1A04B8D74}" type="presOf" srcId="{A0149E11-AE8F-4FA2-9733-67D3E5A0FA2E}" destId="{E59FF4FB-DA28-40B6-BFCB-F43F1C67C36C}" srcOrd="0" destOrd="0" presId="urn:microsoft.com/office/officeart/2005/8/layout/radial4"/>
    <dgm:cxn modelId="{45A13BE9-5CBE-4E14-99AD-128E03A749E1}" srcId="{7A2EA5A1-80D3-4436-9829-D0880447374F}" destId="{38A226A9-63AA-46F0-AA4C-6F5629B121F2}" srcOrd="2" destOrd="0" parTransId="{A0149E11-AE8F-4FA2-9733-67D3E5A0FA2E}" sibTransId="{D6950404-7974-4279-A218-A2D320C80667}"/>
    <dgm:cxn modelId="{52ABB4EC-042B-424A-AD70-4C1930CB76E8}" type="presOf" srcId="{7A2EA5A1-80D3-4436-9829-D0880447374F}" destId="{51BD439F-9949-4C20-B87A-73AE8AF29105}" srcOrd="0" destOrd="0" presId="urn:microsoft.com/office/officeart/2005/8/layout/radial4"/>
    <dgm:cxn modelId="{0A72D1F3-908F-4E0B-A3DE-FE86ADB40C4E}" type="presOf" srcId="{45940C88-6135-4087-B2A1-EA4915119091}" destId="{0B1BE996-EE52-43BE-BA7C-3BB1936D359E}" srcOrd="0" destOrd="0" presId="urn:microsoft.com/office/officeart/2005/8/layout/radial4"/>
    <dgm:cxn modelId="{83601AFB-A769-49C3-835C-CF9C98A8F3FC}" type="presParOf" srcId="{94912EA8-C15F-42A2-A60A-B9BC5CCE5C22}" destId="{51BD439F-9949-4C20-B87A-73AE8AF29105}" srcOrd="0" destOrd="0" presId="urn:microsoft.com/office/officeart/2005/8/layout/radial4"/>
    <dgm:cxn modelId="{0281278B-4D7F-4601-AE05-B875DA5A9B66}" type="presParOf" srcId="{94912EA8-C15F-42A2-A60A-B9BC5CCE5C22}" destId="{6F93D225-E685-461A-8640-6D64CEC7481B}" srcOrd="1" destOrd="0" presId="urn:microsoft.com/office/officeart/2005/8/layout/radial4"/>
    <dgm:cxn modelId="{4025782C-144F-4B45-B157-0DDB9208AF17}" type="presParOf" srcId="{94912EA8-C15F-42A2-A60A-B9BC5CCE5C22}" destId="{0C765D68-5DBD-43C1-B17D-E44D3A52D611}" srcOrd="2" destOrd="0" presId="urn:microsoft.com/office/officeart/2005/8/layout/radial4"/>
    <dgm:cxn modelId="{D687D4FB-0B50-437C-875E-A03DCF328D5F}" type="presParOf" srcId="{94912EA8-C15F-42A2-A60A-B9BC5CCE5C22}" destId="{8556EF9D-0606-4409-88CF-C6EEDABA6079}" srcOrd="3" destOrd="0" presId="urn:microsoft.com/office/officeart/2005/8/layout/radial4"/>
    <dgm:cxn modelId="{089AB3DA-79E3-4748-9AFB-7E0B9A7E8642}" type="presParOf" srcId="{94912EA8-C15F-42A2-A60A-B9BC5CCE5C22}" destId="{0B1BE996-EE52-43BE-BA7C-3BB1936D359E}" srcOrd="4" destOrd="0" presId="urn:microsoft.com/office/officeart/2005/8/layout/radial4"/>
    <dgm:cxn modelId="{C5CAA99F-4F74-4149-9059-FC5D5CBD8F1C}" type="presParOf" srcId="{94912EA8-C15F-42A2-A60A-B9BC5CCE5C22}" destId="{E59FF4FB-DA28-40B6-BFCB-F43F1C67C36C}" srcOrd="5" destOrd="0" presId="urn:microsoft.com/office/officeart/2005/8/layout/radial4"/>
    <dgm:cxn modelId="{3F4EFCAD-3B44-4C92-B0F0-27D28957CA0F}" type="presParOf" srcId="{94912EA8-C15F-42A2-A60A-B9BC5CCE5C22}" destId="{73F7B17B-EC9F-489E-909B-340C26A63ABF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DC82FAA-5D6B-4683-99EC-FC5E3728C187}" type="doc">
      <dgm:prSet loTypeId="urn:microsoft.com/office/officeart/2005/8/layout/vList2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7E150F4-DE42-4BD2-9CED-7F0F80EB4E9F}">
      <dgm:prSet custT="1"/>
      <dgm:spPr/>
      <dgm:t>
        <a:bodyPr/>
        <a:lstStyle/>
        <a:p>
          <a:pPr marL="0"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/>
            <a:t>Teori Nature</a:t>
          </a:r>
          <a:endParaRPr lang="en-US" sz="3600" dirty="0"/>
        </a:p>
      </dgm:t>
    </dgm:pt>
    <dgm:pt modelId="{9672D988-3DA4-4BFD-AC6D-066D8DDF87FB}" type="parTrans" cxnId="{052AA3EC-1C74-496D-B752-74F71BC0B9FB}">
      <dgm:prSet/>
      <dgm:spPr/>
      <dgm:t>
        <a:bodyPr/>
        <a:lstStyle/>
        <a:p>
          <a:endParaRPr lang="en-US"/>
        </a:p>
      </dgm:t>
    </dgm:pt>
    <dgm:pt modelId="{A930CAD4-811C-48F8-A0A2-4AA4CB33FBCA}" type="sibTrans" cxnId="{052AA3EC-1C74-496D-B752-74F71BC0B9FB}">
      <dgm:prSet/>
      <dgm:spPr/>
      <dgm:t>
        <a:bodyPr/>
        <a:lstStyle/>
        <a:p>
          <a:endParaRPr lang="en-US"/>
        </a:p>
      </dgm:t>
    </dgm:pt>
    <dgm:pt modelId="{832504FC-1D45-4F25-B9CD-C86C97F40A49}">
      <dgm:prSet custT="1"/>
      <dgm:spPr/>
      <dgm:t>
        <a:bodyPr/>
        <a:lstStyle/>
        <a:p>
          <a:pPr marL="0"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/>
            <a:t>Teori Nurture</a:t>
          </a:r>
          <a:endParaRPr lang="en-ID" sz="3600" dirty="0"/>
        </a:p>
      </dgm:t>
    </dgm:pt>
    <dgm:pt modelId="{54EF99AC-4BE3-40DB-A11D-0C1FED156AAB}" type="parTrans" cxnId="{94932F55-266E-45A9-9E28-D401C08E32C8}">
      <dgm:prSet/>
      <dgm:spPr/>
      <dgm:t>
        <a:bodyPr/>
        <a:lstStyle/>
        <a:p>
          <a:endParaRPr lang="en-ID"/>
        </a:p>
      </dgm:t>
    </dgm:pt>
    <dgm:pt modelId="{9E6E9C40-2C7A-4C43-9474-2EB2F324F642}" type="sibTrans" cxnId="{94932F55-266E-45A9-9E28-D401C08E32C8}">
      <dgm:prSet/>
      <dgm:spPr/>
      <dgm:t>
        <a:bodyPr/>
        <a:lstStyle/>
        <a:p>
          <a:endParaRPr lang="en-ID"/>
        </a:p>
      </dgm:t>
    </dgm:pt>
    <dgm:pt modelId="{DFE8E5C2-0300-4622-A60F-1D782DD7E9EF}">
      <dgm:prSet custT="1"/>
      <dgm:spPr/>
      <dgm:t>
        <a:bodyPr/>
        <a:lstStyle/>
        <a:p>
          <a:pPr marL="0"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/>
            <a:t>Teori Ekuilibrium</a:t>
          </a:r>
          <a:endParaRPr lang="en-ID" sz="3600" dirty="0"/>
        </a:p>
      </dgm:t>
    </dgm:pt>
    <dgm:pt modelId="{B7E6F990-77BB-4FEF-AC72-E33B03CB9CB9}" type="parTrans" cxnId="{250D04A0-B2F1-4621-B742-84B2B52BEE79}">
      <dgm:prSet/>
      <dgm:spPr/>
      <dgm:t>
        <a:bodyPr/>
        <a:lstStyle/>
        <a:p>
          <a:endParaRPr lang="en-ID"/>
        </a:p>
      </dgm:t>
    </dgm:pt>
    <dgm:pt modelId="{0FA518A4-1A8C-4ACD-98BE-666D6CBDB262}" type="sibTrans" cxnId="{250D04A0-B2F1-4621-B742-84B2B52BEE79}">
      <dgm:prSet/>
      <dgm:spPr/>
      <dgm:t>
        <a:bodyPr/>
        <a:lstStyle/>
        <a:p>
          <a:endParaRPr lang="en-ID"/>
        </a:p>
      </dgm:t>
    </dgm:pt>
    <dgm:pt modelId="{794FE142-B014-44A2-8D2B-BFFD63E5BE1F}">
      <dgm:prSet custT="1"/>
      <dgm:spPr/>
      <dgm:t>
        <a:bodyPr/>
        <a:lstStyle/>
        <a:p>
          <a:pPr marL="0"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dirty="0" err="1"/>
            <a:t>Domestik</a:t>
          </a:r>
          <a:r>
            <a:rPr lang="en-US" sz="3600" dirty="0"/>
            <a:t> </a:t>
          </a:r>
          <a:r>
            <a:rPr lang="en-US" sz="3600" i="1" dirty="0"/>
            <a:t>versus</a:t>
          </a:r>
          <a:r>
            <a:rPr lang="en-US" sz="3600" dirty="0"/>
            <a:t> Publik</a:t>
          </a:r>
        </a:p>
      </dgm:t>
    </dgm:pt>
    <dgm:pt modelId="{43CCE712-27CB-4C40-80A6-B5D4648E27CE}" type="parTrans" cxnId="{27B5A7AA-6210-43D9-814A-FA19117AFC49}">
      <dgm:prSet/>
      <dgm:spPr/>
      <dgm:t>
        <a:bodyPr/>
        <a:lstStyle/>
        <a:p>
          <a:endParaRPr lang="en-ID"/>
        </a:p>
      </dgm:t>
    </dgm:pt>
    <dgm:pt modelId="{92D71A65-EE57-491F-986E-3377410B0BDC}" type="sibTrans" cxnId="{27B5A7AA-6210-43D9-814A-FA19117AFC49}">
      <dgm:prSet/>
      <dgm:spPr/>
      <dgm:t>
        <a:bodyPr/>
        <a:lstStyle/>
        <a:p>
          <a:endParaRPr lang="en-ID"/>
        </a:p>
      </dgm:t>
    </dgm:pt>
    <dgm:pt modelId="{F81619A1-2A91-4117-A627-571D353F717C}" type="pres">
      <dgm:prSet presAssocID="{8DC82FAA-5D6B-4683-99EC-FC5E3728C187}" presName="linear" presStyleCnt="0">
        <dgm:presLayoutVars>
          <dgm:animLvl val="lvl"/>
          <dgm:resizeHandles val="exact"/>
        </dgm:presLayoutVars>
      </dgm:prSet>
      <dgm:spPr/>
    </dgm:pt>
    <dgm:pt modelId="{862881A8-5A12-4C66-A8BB-0167F1230701}" type="pres">
      <dgm:prSet presAssocID="{794FE142-B014-44A2-8D2B-BFFD63E5BE1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199CDB2-683A-41E3-92BE-A2D40673F0E9}" type="pres">
      <dgm:prSet presAssocID="{92D71A65-EE57-491F-986E-3377410B0BDC}" presName="spacer" presStyleCnt="0"/>
      <dgm:spPr/>
    </dgm:pt>
    <dgm:pt modelId="{85F0DCDD-566D-4413-8EE6-0E87CE80AD3E}" type="pres">
      <dgm:prSet presAssocID="{57E150F4-DE42-4BD2-9CED-7F0F80EB4E9F}" presName="parentText" presStyleLbl="node1" presStyleIdx="1" presStyleCnt="4" custLinFactNeighborY="-12242">
        <dgm:presLayoutVars>
          <dgm:chMax val="0"/>
          <dgm:bulletEnabled val="1"/>
        </dgm:presLayoutVars>
      </dgm:prSet>
      <dgm:spPr/>
    </dgm:pt>
    <dgm:pt modelId="{35D63258-FD2F-4F9C-AFC0-1949C86A761B}" type="pres">
      <dgm:prSet presAssocID="{A930CAD4-811C-48F8-A0A2-4AA4CB33FBCA}" presName="spacer" presStyleCnt="0"/>
      <dgm:spPr/>
    </dgm:pt>
    <dgm:pt modelId="{37DCB882-8D8D-4330-8248-F78B00A75BC2}" type="pres">
      <dgm:prSet presAssocID="{832504FC-1D45-4F25-B9CD-C86C97F40A49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7662FCA-898A-4D5F-B5EE-545C2C97CE33}" type="pres">
      <dgm:prSet presAssocID="{9E6E9C40-2C7A-4C43-9474-2EB2F324F642}" presName="spacer" presStyleCnt="0"/>
      <dgm:spPr/>
    </dgm:pt>
    <dgm:pt modelId="{C946DF44-80E3-4CF2-A36A-F070D8819CC9}" type="pres">
      <dgm:prSet presAssocID="{DFE8E5C2-0300-4622-A60F-1D782DD7E9E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DB02C62-0031-4492-B377-48A13CD55FC0}" type="presOf" srcId="{57E150F4-DE42-4BD2-9CED-7F0F80EB4E9F}" destId="{85F0DCDD-566D-4413-8EE6-0E87CE80AD3E}" srcOrd="0" destOrd="0" presId="urn:microsoft.com/office/officeart/2005/8/layout/vList2"/>
    <dgm:cxn modelId="{66A16E6A-842B-451F-8063-3923B68B9263}" type="presOf" srcId="{8DC82FAA-5D6B-4683-99EC-FC5E3728C187}" destId="{F81619A1-2A91-4117-A627-571D353F717C}" srcOrd="0" destOrd="0" presId="urn:microsoft.com/office/officeart/2005/8/layout/vList2"/>
    <dgm:cxn modelId="{94932F55-266E-45A9-9E28-D401C08E32C8}" srcId="{8DC82FAA-5D6B-4683-99EC-FC5E3728C187}" destId="{832504FC-1D45-4F25-B9CD-C86C97F40A49}" srcOrd="2" destOrd="0" parTransId="{54EF99AC-4BE3-40DB-A11D-0C1FED156AAB}" sibTransId="{9E6E9C40-2C7A-4C43-9474-2EB2F324F642}"/>
    <dgm:cxn modelId="{250D04A0-B2F1-4621-B742-84B2B52BEE79}" srcId="{8DC82FAA-5D6B-4683-99EC-FC5E3728C187}" destId="{DFE8E5C2-0300-4622-A60F-1D782DD7E9EF}" srcOrd="3" destOrd="0" parTransId="{B7E6F990-77BB-4FEF-AC72-E33B03CB9CB9}" sibTransId="{0FA518A4-1A8C-4ACD-98BE-666D6CBDB262}"/>
    <dgm:cxn modelId="{27B5A7AA-6210-43D9-814A-FA19117AFC49}" srcId="{8DC82FAA-5D6B-4683-99EC-FC5E3728C187}" destId="{794FE142-B014-44A2-8D2B-BFFD63E5BE1F}" srcOrd="0" destOrd="0" parTransId="{43CCE712-27CB-4C40-80A6-B5D4648E27CE}" sibTransId="{92D71A65-EE57-491F-986E-3377410B0BDC}"/>
    <dgm:cxn modelId="{32F2D8C3-E78E-4441-A3B3-58AC06C129B9}" type="presOf" srcId="{794FE142-B014-44A2-8D2B-BFFD63E5BE1F}" destId="{862881A8-5A12-4C66-A8BB-0167F1230701}" srcOrd="0" destOrd="0" presId="urn:microsoft.com/office/officeart/2005/8/layout/vList2"/>
    <dgm:cxn modelId="{D0BCACDE-6162-4C6A-A73E-CAE462929E3E}" type="presOf" srcId="{832504FC-1D45-4F25-B9CD-C86C97F40A49}" destId="{37DCB882-8D8D-4330-8248-F78B00A75BC2}" srcOrd="0" destOrd="0" presId="urn:microsoft.com/office/officeart/2005/8/layout/vList2"/>
    <dgm:cxn modelId="{052AA3EC-1C74-496D-B752-74F71BC0B9FB}" srcId="{8DC82FAA-5D6B-4683-99EC-FC5E3728C187}" destId="{57E150F4-DE42-4BD2-9CED-7F0F80EB4E9F}" srcOrd="1" destOrd="0" parTransId="{9672D988-3DA4-4BFD-AC6D-066D8DDF87FB}" sibTransId="{A930CAD4-811C-48F8-A0A2-4AA4CB33FBCA}"/>
    <dgm:cxn modelId="{265202FF-1731-4EA5-A14F-8047F8E7E7B4}" type="presOf" srcId="{DFE8E5C2-0300-4622-A60F-1D782DD7E9EF}" destId="{C946DF44-80E3-4CF2-A36A-F070D8819CC9}" srcOrd="0" destOrd="0" presId="urn:microsoft.com/office/officeart/2005/8/layout/vList2"/>
    <dgm:cxn modelId="{1BE3F587-AFFD-493F-8C84-7631BC0B875E}" type="presParOf" srcId="{F81619A1-2A91-4117-A627-571D353F717C}" destId="{862881A8-5A12-4C66-A8BB-0167F1230701}" srcOrd="0" destOrd="0" presId="urn:microsoft.com/office/officeart/2005/8/layout/vList2"/>
    <dgm:cxn modelId="{9387BB0E-B36B-4732-B488-1B3FF2879E3A}" type="presParOf" srcId="{F81619A1-2A91-4117-A627-571D353F717C}" destId="{4199CDB2-683A-41E3-92BE-A2D40673F0E9}" srcOrd="1" destOrd="0" presId="urn:microsoft.com/office/officeart/2005/8/layout/vList2"/>
    <dgm:cxn modelId="{758CCEB8-2807-44F5-A5B4-C5C286DA811A}" type="presParOf" srcId="{F81619A1-2A91-4117-A627-571D353F717C}" destId="{85F0DCDD-566D-4413-8EE6-0E87CE80AD3E}" srcOrd="2" destOrd="0" presId="urn:microsoft.com/office/officeart/2005/8/layout/vList2"/>
    <dgm:cxn modelId="{79515707-390B-4E10-962A-39CA20DBA3C2}" type="presParOf" srcId="{F81619A1-2A91-4117-A627-571D353F717C}" destId="{35D63258-FD2F-4F9C-AFC0-1949C86A761B}" srcOrd="3" destOrd="0" presId="urn:microsoft.com/office/officeart/2005/8/layout/vList2"/>
    <dgm:cxn modelId="{434CAF31-184D-4B50-B74C-64B3B95234AE}" type="presParOf" srcId="{F81619A1-2A91-4117-A627-571D353F717C}" destId="{37DCB882-8D8D-4330-8248-F78B00A75BC2}" srcOrd="4" destOrd="0" presId="urn:microsoft.com/office/officeart/2005/8/layout/vList2"/>
    <dgm:cxn modelId="{7892663E-551A-4797-8932-D031168BDCAE}" type="presParOf" srcId="{F81619A1-2A91-4117-A627-571D353F717C}" destId="{B7662FCA-898A-4D5F-B5EE-545C2C97CE33}" srcOrd="5" destOrd="0" presId="urn:microsoft.com/office/officeart/2005/8/layout/vList2"/>
    <dgm:cxn modelId="{B5C80E83-B7E0-4B58-B3B5-2D34A7112962}" type="presParOf" srcId="{F81619A1-2A91-4117-A627-571D353F717C}" destId="{C946DF44-80E3-4CF2-A36A-F070D8819CC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C179F6A-95EB-405A-8D26-B66C3036907B}" type="doc">
      <dgm:prSet loTypeId="urn:microsoft.com/office/officeart/2005/8/layout/hierarchy1" loCatId="hierarchy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16D17705-CF7D-465E-9C9D-65307B576A40}">
      <dgm:prSet/>
      <dgm:spPr/>
      <dgm:t>
        <a:bodyPr/>
        <a:lstStyle/>
        <a:p>
          <a:r>
            <a:rPr lang="en-US" b="0" dirty="0"/>
            <a:t>Peran </a:t>
          </a:r>
          <a:r>
            <a:rPr lang="en-US" b="0" dirty="0" err="1"/>
            <a:t>sosial</a:t>
          </a:r>
          <a:r>
            <a:rPr lang="en-US" b="0" dirty="0"/>
            <a:t> </a:t>
          </a:r>
          <a:r>
            <a:rPr lang="en-US" b="0" dirty="0" err="1"/>
            <a:t>perempuan</a:t>
          </a:r>
          <a:r>
            <a:rPr lang="en-US" b="0" dirty="0"/>
            <a:t> pada wilayah </a:t>
          </a:r>
          <a:r>
            <a:rPr lang="en-US" b="0" dirty="0" err="1"/>
            <a:t>domestik</a:t>
          </a:r>
          <a:r>
            <a:rPr lang="en-US" b="0" dirty="0"/>
            <a:t> </a:t>
          </a:r>
        </a:p>
      </dgm:t>
    </dgm:pt>
    <dgm:pt modelId="{5D7535C7-83AD-4C4E-9213-49563ABC1770}" type="parTrans" cxnId="{0C0DEB47-943A-4452-86CB-5C4C732D256D}">
      <dgm:prSet/>
      <dgm:spPr/>
      <dgm:t>
        <a:bodyPr/>
        <a:lstStyle/>
        <a:p>
          <a:endParaRPr lang="en-US"/>
        </a:p>
      </dgm:t>
    </dgm:pt>
    <dgm:pt modelId="{B6F11ACE-2184-4AA1-96F4-B8422138B777}" type="sibTrans" cxnId="{0C0DEB47-943A-4452-86CB-5C4C732D256D}">
      <dgm:prSet/>
      <dgm:spPr/>
      <dgm:t>
        <a:bodyPr/>
        <a:lstStyle/>
        <a:p>
          <a:endParaRPr lang="en-US"/>
        </a:p>
      </dgm:t>
    </dgm:pt>
    <dgm:pt modelId="{1F923E63-7291-4DA7-ADB8-3CEE70EF0311}">
      <dgm:prSet/>
      <dgm:spPr/>
      <dgm:t>
        <a:bodyPr/>
        <a:lstStyle/>
        <a:p>
          <a:r>
            <a:rPr lang="en-US" b="0" dirty="0"/>
            <a:t>Peran </a:t>
          </a:r>
          <a:r>
            <a:rPr lang="en-US" b="0" dirty="0" err="1"/>
            <a:t>sosial</a:t>
          </a:r>
          <a:r>
            <a:rPr lang="en-US" b="0" dirty="0"/>
            <a:t>        </a:t>
          </a:r>
          <a:r>
            <a:rPr lang="en-US" b="0" dirty="0" err="1"/>
            <a:t>laki-laki</a:t>
          </a:r>
          <a:r>
            <a:rPr lang="en-US" b="0" dirty="0"/>
            <a:t> pada wilayah </a:t>
          </a:r>
          <a:r>
            <a:rPr lang="en-US" b="0" dirty="0" err="1"/>
            <a:t>publik</a:t>
          </a:r>
          <a:r>
            <a:rPr lang="en-US" b="0" dirty="0"/>
            <a:t> </a:t>
          </a:r>
        </a:p>
      </dgm:t>
    </dgm:pt>
    <dgm:pt modelId="{357AB82F-2C0C-4B51-B087-3140E13E2233}" type="parTrans" cxnId="{4D0B70BE-92D0-456C-8B69-0A407CD12CD2}">
      <dgm:prSet/>
      <dgm:spPr/>
      <dgm:t>
        <a:bodyPr/>
        <a:lstStyle/>
        <a:p>
          <a:endParaRPr lang="en-US"/>
        </a:p>
      </dgm:t>
    </dgm:pt>
    <dgm:pt modelId="{47717296-62F0-4785-8A66-D8FEDD521587}" type="sibTrans" cxnId="{4D0B70BE-92D0-456C-8B69-0A407CD12CD2}">
      <dgm:prSet/>
      <dgm:spPr/>
      <dgm:t>
        <a:bodyPr/>
        <a:lstStyle/>
        <a:p>
          <a:endParaRPr lang="en-US"/>
        </a:p>
      </dgm:t>
    </dgm:pt>
    <dgm:pt modelId="{C07574C9-465F-4F08-88F0-DBDE469D9DA5}" type="pres">
      <dgm:prSet presAssocID="{BC179F6A-95EB-405A-8D26-B66C303690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1CCC01A-B1AE-4509-825C-E8D6CD4FABC2}" type="pres">
      <dgm:prSet presAssocID="{16D17705-CF7D-465E-9C9D-65307B576A40}" presName="hierRoot1" presStyleCnt="0"/>
      <dgm:spPr/>
    </dgm:pt>
    <dgm:pt modelId="{A3E4ACC6-A00B-40A5-BA41-B16993AE6723}" type="pres">
      <dgm:prSet presAssocID="{16D17705-CF7D-465E-9C9D-65307B576A40}" presName="composite" presStyleCnt="0"/>
      <dgm:spPr/>
    </dgm:pt>
    <dgm:pt modelId="{D85251B3-F8DB-42A4-B08F-3F9B2C49735A}" type="pres">
      <dgm:prSet presAssocID="{16D17705-CF7D-465E-9C9D-65307B576A40}" presName="background" presStyleLbl="node0" presStyleIdx="0" presStyleCnt="2"/>
      <dgm:spPr/>
    </dgm:pt>
    <dgm:pt modelId="{5B10815D-543B-485A-A51E-3766C0DA50F0}" type="pres">
      <dgm:prSet presAssocID="{16D17705-CF7D-465E-9C9D-65307B576A40}" presName="text" presStyleLbl="fgAcc0" presStyleIdx="0" presStyleCnt="2">
        <dgm:presLayoutVars>
          <dgm:chPref val="3"/>
        </dgm:presLayoutVars>
      </dgm:prSet>
      <dgm:spPr/>
    </dgm:pt>
    <dgm:pt modelId="{3D0E373E-BECE-4F02-A48D-B2555F66B794}" type="pres">
      <dgm:prSet presAssocID="{16D17705-CF7D-465E-9C9D-65307B576A40}" presName="hierChild2" presStyleCnt="0"/>
      <dgm:spPr/>
    </dgm:pt>
    <dgm:pt modelId="{01FDDE97-EC25-4047-A923-7873C108CCD6}" type="pres">
      <dgm:prSet presAssocID="{1F923E63-7291-4DA7-ADB8-3CEE70EF0311}" presName="hierRoot1" presStyleCnt="0"/>
      <dgm:spPr/>
    </dgm:pt>
    <dgm:pt modelId="{D9D5D5E5-FF07-4C0B-BA58-5EF4C9EF2E6B}" type="pres">
      <dgm:prSet presAssocID="{1F923E63-7291-4DA7-ADB8-3CEE70EF0311}" presName="composite" presStyleCnt="0"/>
      <dgm:spPr/>
    </dgm:pt>
    <dgm:pt modelId="{6119A086-8DDF-4082-830F-F72B6E1D162C}" type="pres">
      <dgm:prSet presAssocID="{1F923E63-7291-4DA7-ADB8-3CEE70EF0311}" presName="background" presStyleLbl="node0" presStyleIdx="1" presStyleCnt="2"/>
      <dgm:spPr/>
    </dgm:pt>
    <dgm:pt modelId="{5FA0714C-C62F-4C47-8EEF-75C20176B843}" type="pres">
      <dgm:prSet presAssocID="{1F923E63-7291-4DA7-ADB8-3CEE70EF0311}" presName="text" presStyleLbl="fgAcc0" presStyleIdx="1" presStyleCnt="2">
        <dgm:presLayoutVars>
          <dgm:chPref val="3"/>
        </dgm:presLayoutVars>
      </dgm:prSet>
      <dgm:spPr/>
    </dgm:pt>
    <dgm:pt modelId="{5A3136B0-3EE0-492D-A197-32AE9F85F896}" type="pres">
      <dgm:prSet presAssocID="{1F923E63-7291-4DA7-ADB8-3CEE70EF0311}" presName="hierChild2" presStyleCnt="0"/>
      <dgm:spPr/>
    </dgm:pt>
  </dgm:ptLst>
  <dgm:cxnLst>
    <dgm:cxn modelId="{24CB465B-EB86-4675-B2B8-F8B0EF0D56C2}" type="presOf" srcId="{1F923E63-7291-4DA7-ADB8-3CEE70EF0311}" destId="{5FA0714C-C62F-4C47-8EEF-75C20176B843}" srcOrd="0" destOrd="0" presId="urn:microsoft.com/office/officeart/2005/8/layout/hierarchy1"/>
    <dgm:cxn modelId="{7635F15D-B3FA-4218-97E5-37B90C226AF7}" type="presOf" srcId="{BC179F6A-95EB-405A-8D26-B66C3036907B}" destId="{C07574C9-465F-4F08-88F0-DBDE469D9DA5}" srcOrd="0" destOrd="0" presId="urn:microsoft.com/office/officeart/2005/8/layout/hierarchy1"/>
    <dgm:cxn modelId="{0C0DEB47-943A-4452-86CB-5C4C732D256D}" srcId="{BC179F6A-95EB-405A-8D26-B66C3036907B}" destId="{16D17705-CF7D-465E-9C9D-65307B576A40}" srcOrd="0" destOrd="0" parTransId="{5D7535C7-83AD-4C4E-9213-49563ABC1770}" sibTransId="{B6F11ACE-2184-4AA1-96F4-B8422138B777}"/>
    <dgm:cxn modelId="{EF8CB58A-4C1C-4AC1-95B6-95B5F58C649C}" type="presOf" srcId="{16D17705-CF7D-465E-9C9D-65307B576A40}" destId="{5B10815D-543B-485A-A51E-3766C0DA50F0}" srcOrd="0" destOrd="0" presId="urn:microsoft.com/office/officeart/2005/8/layout/hierarchy1"/>
    <dgm:cxn modelId="{4D0B70BE-92D0-456C-8B69-0A407CD12CD2}" srcId="{BC179F6A-95EB-405A-8D26-B66C3036907B}" destId="{1F923E63-7291-4DA7-ADB8-3CEE70EF0311}" srcOrd="1" destOrd="0" parTransId="{357AB82F-2C0C-4B51-B087-3140E13E2233}" sibTransId="{47717296-62F0-4785-8A66-D8FEDD521587}"/>
    <dgm:cxn modelId="{E13B2614-5F58-40E2-B6FD-30C538E319C1}" type="presParOf" srcId="{C07574C9-465F-4F08-88F0-DBDE469D9DA5}" destId="{51CCC01A-B1AE-4509-825C-E8D6CD4FABC2}" srcOrd="0" destOrd="0" presId="urn:microsoft.com/office/officeart/2005/8/layout/hierarchy1"/>
    <dgm:cxn modelId="{58966619-EA87-4314-948F-0BDDBB1D7677}" type="presParOf" srcId="{51CCC01A-B1AE-4509-825C-E8D6CD4FABC2}" destId="{A3E4ACC6-A00B-40A5-BA41-B16993AE6723}" srcOrd="0" destOrd="0" presId="urn:microsoft.com/office/officeart/2005/8/layout/hierarchy1"/>
    <dgm:cxn modelId="{6522F7B3-9040-4506-95DE-4662D9E4DF3A}" type="presParOf" srcId="{A3E4ACC6-A00B-40A5-BA41-B16993AE6723}" destId="{D85251B3-F8DB-42A4-B08F-3F9B2C49735A}" srcOrd="0" destOrd="0" presId="urn:microsoft.com/office/officeart/2005/8/layout/hierarchy1"/>
    <dgm:cxn modelId="{78842F47-C8CC-41AA-92AC-780C238FA7C6}" type="presParOf" srcId="{A3E4ACC6-A00B-40A5-BA41-B16993AE6723}" destId="{5B10815D-543B-485A-A51E-3766C0DA50F0}" srcOrd="1" destOrd="0" presId="urn:microsoft.com/office/officeart/2005/8/layout/hierarchy1"/>
    <dgm:cxn modelId="{99FA671C-2552-4DCC-A998-89509D002791}" type="presParOf" srcId="{51CCC01A-B1AE-4509-825C-E8D6CD4FABC2}" destId="{3D0E373E-BECE-4F02-A48D-B2555F66B794}" srcOrd="1" destOrd="0" presId="urn:microsoft.com/office/officeart/2005/8/layout/hierarchy1"/>
    <dgm:cxn modelId="{00B4DB0B-A808-439D-BEEA-B257633A7386}" type="presParOf" srcId="{C07574C9-465F-4F08-88F0-DBDE469D9DA5}" destId="{01FDDE97-EC25-4047-A923-7873C108CCD6}" srcOrd="1" destOrd="0" presId="urn:microsoft.com/office/officeart/2005/8/layout/hierarchy1"/>
    <dgm:cxn modelId="{DE1777B1-D179-4D73-98B9-5CFD9308BF3C}" type="presParOf" srcId="{01FDDE97-EC25-4047-A923-7873C108CCD6}" destId="{D9D5D5E5-FF07-4C0B-BA58-5EF4C9EF2E6B}" srcOrd="0" destOrd="0" presId="urn:microsoft.com/office/officeart/2005/8/layout/hierarchy1"/>
    <dgm:cxn modelId="{0D8A36BA-1046-470F-9668-4D5FB42D3B34}" type="presParOf" srcId="{D9D5D5E5-FF07-4C0B-BA58-5EF4C9EF2E6B}" destId="{6119A086-8DDF-4082-830F-F72B6E1D162C}" srcOrd="0" destOrd="0" presId="urn:microsoft.com/office/officeart/2005/8/layout/hierarchy1"/>
    <dgm:cxn modelId="{E175BC5C-1DC7-45B8-B3AB-1573F0D252BC}" type="presParOf" srcId="{D9D5D5E5-FF07-4C0B-BA58-5EF4C9EF2E6B}" destId="{5FA0714C-C62F-4C47-8EEF-75C20176B843}" srcOrd="1" destOrd="0" presId="urn:microsoft.com/office/officeart/2005/8/layout/hierarchy1"/>
    <dgm:cxn modelId="{7898B371-0893-4EF4-A439-D82E83FE9769}" type="presParOf" srcId="{01FDDE97-EC25-4047-A923-7873C108CCD6}" destId="{5A3136B0-3EE0-492D-A197-32AE9F85F89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87340E-E5A1-4169-98AD-B07648C83619}">
      <dsp:nvSpPr>
        <dsp:cNvPr id="0" name=""/>
        <dsp:cNvSpPr/>
      </dsp:nvSpPr>
      <dsp:spPr>
        <a:xfrm>
          <a:off x="790792" y="0"/>
          <a:ext cx="8962317" cy="4351338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15F5CE-5621-4C1A-8271-F938062CDE56}">
      <dsp:nvSpPr>
        <dsp:cNvPr id="0" name=""/>
        <dsp:cNvSpPr/>
      </dsp:nvSpPr>
      <dsp:spPr>
        <a:xfrm>
          <a:off x="5277" y="1305401"/>
          <a:ext cx="2538156" cy="174053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Pembagian</a:t>
          </a:r>
          <a:r>
            <a:rPr lang="en-US" sz="2400" kern="1200" dirty="0"/>
            <a:t> </a:t>
          </a:r>
          <a:r>
            <a:rPr lang="en-US" sz="2400" kern="1200" dirty="0" err="1"/>
            <a:t>tugas</a:t>
          </a:r>
          <a:r>
            <a:rPr lang="en-US" sz="2400" kern="1200" dirty="0"/>
            <a:t> dalam </a:t>
          </a:r>
          <a:r>
            <a:rPr lang="en-US" sz="2400" kern="1200" dirty="0" err="1"/>
            <a:t>masyarakat</a:t>
          </a:r>
          <a:endParaRPr lang="en-ID" sz="2400" kern="1200" dirty="0"/>
        </a:p>
      </dsp:txBody>
      <dsp:txXfrm>
        <a:off x="90243" y="1390367"/>
        <a:ext cx="2368224" cy="1570603"/>
      </dsp:txXfrm>
    </dsp:sp>
    <dsp:sp modelId="{68AF7B82-FE41-44E0-815C-C4B1A6B6E68D}">
      <dsp:nvSpPr>
        <dsp:cNvPr id="0" name=""/>
        <dsp:cNvSpPr/>
      </dsp:nvSpPr>
      <dsp:spPr>
        <a:xfrm>
          <a:off x="2670341" y="1305401"/>
          <a:ext cx="2538156" cy="174053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Pembagian</a:t>
          </a:r>
          <a:r>
            <a:rPr lang="en-US" sz="2400" kern="1200" dirty="0"/>
            <a:t> </a:t>
          </a:r>
          <a:r>
            <a:rPr lang="en-US" sz="2400" kern="1200" dirty="0" err="1"/>
            <a:t>kerja</a:t>
          </a:r>
          <a:r>
            <a:rPr lang="en-US" sz="2400" kern="1200" dirty="0"/>
            <a:t> </a:t>
          </a:r>
          <a:r>
            <a:rPr lang="en-US" sz="2400" kern="1200" dirty="0" err="1"/>
            <a:t>berdasarkan</a:t>
          </a:r>
          <a:r>
            <a:rPr lang="en-US" sz="2400" kern="1200" dirty="0"/>
            <a:t> </a:t>
          </a:r>
          <a:r>
            <a:rPr lang="en-US" sz="2400" kern="1200" dirty="0" err="1"/>
            <a:t>perbedaan</a:t>
          </a:r>
          <a:r>
            <a:rPr lang="en-US" sz="2400" kern="1200" dirty="0"/>
            <a:t> </a:t>
          </a:r>
          <a:r>
            <a:rPr lang="en-US" sz="2400" kern="1200" dirty="0" err="1"/>
            <a:t>jenis</a:t>
          </a:r>
          <a:r>
            <a:rPr lang="en-US" sz="2400" kern="1200" dirty="0"/>
            <a:t> </a:t>
          </a:r>
          <a:r>
            <a:rPr lang="en-US" sz="2400" kern="1200" dirty="0" err="1"/>
            <a:t>kelamin</a:t>
          </a:r>
          <a:endParaRPr lang="en-ID" sz="2400" kern="1200" dirty="0"/>
        </a:p>
      </dsp:txBody>
      <dsp:txXfrm>
        <a:off x="2755307" y="1390367"/>
        <a:ext cx="2368224" cy="1570603"/>
      </dsp:txXfrm>
    </dsp:sp>
    <dsp:sp modelId="{5DD0077F-1217-46EB-BB49-B3C9BA85EAA8}">
      <dsp:nvSpPr>
        <dsp:cNvPr id="0" name=""/>
        <dsp:cNvSpPr/>
      </dsp:nvSpPr>
      <dsp:spPr>
        <a:xfrm>
          <a:off x="5335405" y="1305401"/>
          <a:ext cx="2538156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Pembagian</a:t>
          </a:r>
          <a:r>
            <a:rPr lang="en-US" sz="2400" kern="1200" dirty="0"/>
            <a:t> </a:t>
          </a:r>
          <a:r>
            <a:rPr lang="en-US" sz="2400" kern="1200" dirty="0" err="1"/>
            <a:t>kerja</a:t>
          </a:r>
          <a:r>
            <a:rPr lang="en-US" sz="2400" kern="1200" dirty="0"/>
            <a:t> </a:t>
          </a:r>
          <a:r>
            <a:rPr lang="en-US" sz="2400" kern="1200" dirty="0" err="1"/>
            <a:t>berdasarkan</a:t>
          </a:r>
          <a:r>
            <a:rPr lang="en-US" sz="2400" kern="1200" dirty="0"/>
            <a:t> </a:t>
          </a:r>
          <a:r>
            <a:rPr lang="en-US" sz="2400" kern="1200" dirty="0" err="1"/>
            <a:t>perbedaan</a:t>
          </a:r>
          <a:r>
            <a:rPr lang="en-US" sz="2400" kern="1200" dirty="0"/>
            <a:t>  gender</a:t>
          </a:r>
          <a:endParaRPr lang="en-ID" sz="2400" kern="1200" dirty="0"/>
        </a:p>
      </dsp:txBody>
      <dsp:txXfrm>
        <a:off x="5420371" y="1390367"/>
        <a:ext cx="2368224" cy="1570603"/>
      </dsp:txXfrm>
    </dsp:sp>
    <dsp:sp modelId="{42310582-233E-44C7-BF4E-D5598254D5C4}">
      <dsp:nvSpPr>
        <dsp:cNvPr id="0" name=""/>
        <dsp:cNvSpPr/>
      </dsp:nvSpPr>
      <dsp:spPr>
        <a:xfrm>
          <a:off x="8000469" y="1305401"/>
          <a:ext cx="2538156" cy="174053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/>
            <a:t>Ketidakadilan</a:t>
          </a:r>
          <a:r>
            <a:rPr lang="en-US" sz="2400" kern="1200" dirty="0"/>
            <a:t> gender</a:t>
          </a:r>
          <a:endParaRPr lang="en-ID" sz="2400" kern="1200" dirty="0"/>
        </a:p>
      </dsp:txBody>
      <dsp:txXfrm>
        <a:off x="8085435" y="1390367"/>
        <a:ext cx="2368224" cy="15706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BD439F-9949-4C20-B87A-73AE8AF29105}">
      <dsp:nvSpPr>
        <dsp:cNvPr id="0" name=""/>
        <dsp:cNvSpPr/>
      </dsp:nvSpPr>
      <dsp:spPr>
        <a:xfrm>
          <a:off x="4265184" y="2364917"/>
          <a:ext cx="1985230" cy="198523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chemeClr val="tx1"/>
              </a:solidFill>
            </a:rPr>
            <a:t>Teori</a:t>
          </a:r>
          <a:r>
            <a:rPr lang="en-US" sz="2200" kern="1200" dirty="0">
              <a:solidFill>
                <a:schemeClr val="tx1"/>
              </a:solidFill>
            </a:rPr>
            <a:t> </a:t>
          </a:r>
          <a:r>
            <a:rPr lang="en-US" sz="2200" kern="1200" dirty="0" err="1">
              <a:solidFill>
                <a:schemeClr val="tx1"/>
              </a:solidFill>
            </a:rPr>
            <a:t>tiga</a:t>
          </a:r>
          <a:r>
            <a:rPr lang="en-US" sz="2200" kern="1200">
              <a:solidFill>
                <a:schemeClr val="tx1"/>
              </a:solidFill>
            </a:rPr>
            <a:t> peran</a:t>
          </a:r>
          <a:r>
            <a:rPr lang="en-US" sz="2200" kern="1200" dirty="0">
              <a:solidFill>
                <a:schemeClr val="tx1"/>
              </a:solidFill>
            </a:rPr>
            <a:t> gender (</a:t>
          </a:r>
          <a:r>
            <a:rPr lang="en-US" sz="2200" i="1" kern="1200" dirty="0">
              <a:solidFill>
                <a:schemeClr val="tx1"/>
              </a:solidFill>
            </a:rPr>
            <a:t>triple roles</a:t>
          </a:r>
          <a:r>
            <a:rPr lang="en-US" sz="2200" kern="1200" dirty="0">
              <a:solidFill>
                <a:schemeClr val="tx1"/>
              </a:solidFill>
            </a:rPr>
            <a:t>)</a:t>
          </a:r>
          <a:endParaRPr lang="en-ID" sz="2200" kern="1200" dirty="0">
            <a:solidFill>
              <a:schemeClr val="tx1"/>
            </a:solidFill>
          </a:endParaRPr>
        </a:p>
      </dsp:txBody>
      <dsp:txXfrm>
        <a:off x="4555914" y="2655647"/>
        <a:ext cx="1403770" cy="1403770"/>
      </dsp:txXfrm>
    </dsp:sp>
    <dsp:sp modelId="{6F93D225-E685-461A-8640-6D64CEC7481B}">
      <dsp:nvSpPr>
        <dsp:cNvPr id="0" name=""/>
        <dsp:cNvSpPr/>
      </dsp:nvSpPr>
      <dsp:spPr>
        <a:xfrm rot="12900000">
          <a:off x="2988885" y="2018372"/>
          <a:ext cx="1520825" cy="565790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765D68-5DBD-43C1-B17D-E44D3A52D611}">
      <dsp:nvSpPr>
        <dsp:cNvPr id="0" name=""/>
        <dsp:cNvSpPr/>
      </dsp:nvSpPr>
      <dsp:spPr>
        <a:xfrm>
          <a:off x="2183419" y="1110725"/>
          <a:ext cx="1885968" cy="150877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Produksi</a:t>
          </a:r>
          <a:endParaRPr lang="en-ID" sz="2500" kern="1200" dirty="0"/>
        </a:p>
      </dsp:txBody>
      <dsp:txXfrm>
        <a:off x="2227610" y="1154916"/>
        <a:ext cx="1797586" cy="1420393"/>
      </dsp:txXfrm>
    </dsp:sp>
    <dsp:sp modelId="{8556EF9D-0606-4409-88CF-C6EEDABA6079}">
      <dsp:nvSpPr>
        <dsp:cNvPr id="0" name=""/>
        <dsp:cNvSpPr/>
      </dsp:nvSpPr>
      <dsp:spPr>
        <a:xfrm rot="16200000">
          <a:off x="4497387" y="1233095"/>
          <a:ext cx="1520825" cy="565790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1BE996-EE52-43BE-BA7C-3BB1936D359E}">
      <dsp:nvSpPr>
        <dsp:cNvPr id="0" name=""/>
        <dsp:cNvSpPr/>
      </dsp:nvSpPr>
      <dsp:spPr>
        <a:xfrm>
          <a:off x="4314815" y="1190"/>
          <a:ext cx="1885968" cy="150877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Reproduksi</a:t>
          </a:r>
          <a:endParaRPr lang="en-ID" sz="2500" kern="1200" dirty="0"/>
        </a:p>
      </dsp:txBody>
      <dsp:txXfrm>
        <a:off x="4359006" y="45381"/>
        <a:ext cx="1797586" cy="1420393"/>
      </dsp:txXfrm>
    </dsp:sp>
    <dsp:sp modelId="{E59FF4FB-DA28-40B6-BFCB-F43F1C67C36C}">
      <dsp:nvSpPr>
        <dsp:cNvPr id="0" name=""/>
        <dsp:cNvSpPr/>
      </dsp:nvSpPr>
      <dsp:spPr>
        <a:xfrm rot="19500000">
          <a:off x="6005889" y="2018372"/>
          <a:ext cx="1520825" cy="565790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F7B17B-EC9F-489E-909B-340C26A63ABF}">
      <dsp:nvSpPr>
        <dsp:cNvPr id="0" name=""/>
        <dsp:cNvSpPr/>
      </dsp:nvSpPr>
      <dsp:spPr>
        <a:xfrm>
          <a:off x="6446211" y="1110725"/>
          <a:ext cx="1885968" cy="150877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 err="1"/>
            <a:t>Sosial</a:t>
          </a:r>
          <a:r>
            <a:rPr lang="en-US" sz="2500" kern="1200" dirty="0"/>
            <a:t>/ </a:t>
          </a:r>
          <a:r>
            <a:rPr lang="en-US" sz="2500" kern="1200" dirty="0" err="1"/>
            <a:t>Komunitas</a:t>
          </a:r>
          <a:r>
            <a:rPr lang="en-US" sz="2500" kern="1200" dirty="0"/>
            <a:t> (</a:t>
          </a:r>
          <a:r>
            <a:rPr lang="en-US" sz="2500" kern="1200" dirty="0" err="1"/>
            <a:t>masyarakat</a:t>
          </a:r>
          <a:r>
            <a:rPr lang="en-US" sz="2500" kern="1200" dirty="0"/>
            <a:t>)</a:t>
          </a:r>
          <a:endParaRPr lang="en-ID" sz="2500" kern="1200" dirty="0"/>
        </a:p>
      </dsp:txBody>
      <dsp:txXfrm>
        <a:off x="6490402" y="1154916"/>
        <a:ext cx="1797586" cy="14203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2881A8-5A12-4C66-A8BB-0167F1230701}">
      <dsp:nvSpPr>
        <dsp:cNvPr id="0" name=""/>
        <dsp:cNvSpPr/>
      </dsp:nvSpPr>
      <dsp:spPr>
        <a:xfrm>
          <a:off x="0" y="12559"/>
          <a:ext cx="6666833" cy="1216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/>
            <a:t>Domestik</a:t>
          </a:r>
          <a:r>
            <a:rPr lang="en-US" sz="3600" kern="1200" dirty="0"/>
            <a:t> </a:t>
          </a:r>
          <a:r>
            <a:rPr lang="en-US" sz="3600" i="1" kern="1200" dirty="0"/>
            <a:t>versus</a:t>
          </a:r>
          <a:r>
            <a:rPr lang="en-US" sz="3600" kern="1200" dirty="0"/>
            <a:t> Publik</a:t>
          </a:r>
        </a:p>
      </dsp:txBody>
      <dsp:txXfrm>
        <a:off x="59399" y="71958"/>
        <a:ext cx="6548035" cy="1098002"/>
      </dsp:txXfrm>
    </dsp:sp>
    <dsp:sp modelId="{85F0DCDD-566D-4413-8EE6-0E87CE80AD3E}">
      <dsp:nvSpPr>
        <dsp:cNvPr id="0" name=""/>
        <dsp:cNvSpPr/>
      </dsp:nvSpPr>
      <dsp:spPr>
        <a:xfrm>
          <a:off x="0" y="1393642"/>
          <a:ext cx="6666833" cy="1216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Teori Nature</a:t>
          </a:r>
          <a:endParaRPr lang="en-US" sz="3600" kern="1200" dirty="0"/>
        </a:p>
      </dsp:txBody>
      <dsp:txXfrm>
        <a:off x="59399" y="1453041"/>
        <a:ext cx="6548035" cy="1098002"/>
      </dsp:txXfrm>
    </dsp:sp>
    <dsp:sp modelId="{37DCB882-8D8D-4330-8248-F78B00A75BC2}">
      <dsp:nvSpPr>
        <dsp:cNvPr id="0" name=""/>
        <dsp:cNvSpPr/>
      </dsp:nvSpPr>
      <dsp:spPr>
        <a:xfrm>
          <a:off x="0" y="2820560"/>
          <a:ext cx="6666833" cy="121680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Teori Nurture</a:t>
          </a:r>
          <a:endParaRPr lang="en-ID" sz="3600" kern="1200" dirty="0"/>
        </a:p>
      </dsp:txBody>
      <dsp:txXfrm>
        <a:off x="59399" y="2879959"/>
        <a:ext cx="6548035" cy="1098002"/>
      </dsp:txXfrm>
    </dsp:sp>
    <dsp:sp modelId="{C946DF44-80E3-4CF2-A36A-F070D8819CC9}">
      <dsp:nvSpPr>
        <dsp:cNvPr id="0" name=""/>
        <dsp:cNvSpPr/>
      </dsp:nvSpPr>
      <dsp:spPr>
        <a:xfrm>
          <a:off x="0" y="4224560"/>
          <a:ext cx="6666833" cy="1216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/>
            <a:t>Teori Ekuilibrium</a:t>
          </a:r>
          <a:endParaRPr lang="en-ID" sz="3600" kern="1200" dirty="0"/>
        </a:p>
      </dsp:txBody>
      <dsp:txXfrm>
        <a:off x="59399" y="4283959"/>
        <a:ext cx="6548035" cy="10980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5251B3-F8DB-42A4-B08F-3F9B2C49735A}">
      <dsp:nvSpPr>
        <dsp:cNvPr id="0" name=""/>
        <dsp:cNvSpPr/>
      </dsp:nvSpPr>
      <dsp:spPr>
        <a:xfrm>
          <a:off x="1283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0815D-543B-485A-A51E-3766C0DA50F0}">
      <dsp:nvSpPr>
        <dsp:cNvPr id="0" name=""/>
        <dsp:cNvSpPr/>
      </dsp:nvSpPr>
      <dsp:spPr>
        <a:xfrm>
          <a:off x="501904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0" kern="1200" dirty="0"/>
            <a:t>Peran </a:t>
          </a:r>
          <a:r>
            <a:rPr lang="en-US" sz="4400" b="0" kern="1200" dirty="0" err="1"/>
            <a:t>sosial</a:t>
          </a:r>
          <a:r>
            <a:rPr lang="en-US" sz="4400" b="0" kern="1200" dirty="0"/>
            <a:t> </a:t>
          </a:r>
          <a:r>
            <a:rPr lang="en-US" sz="4400" b="0" kern="1200" dirty="0" err="1"/>
            <a:t>perempuan</a:t>
          </a:r>
          <a:r>
            <a:rPr lang="en-US" sz="4400" b="0" kern="1200" dirty="0"/>
            <a:t> pada wilayah </a:t>
          </a:r>
          <a:r>
            <a:rPr lang="en-US" sz="4400" b="0" kern="1200" dirty="0" err="1"/>
            <a:t>domestik</a:t>
          </a:r>
          <a:r>
            <a:rPr lang="en-US" sz="4400" b="0" kern="1200" dirty="0"/>
            <a:t> </a:t>
          </a:r>
        </a:p>
      </dsp:txBody>
      <dsp:txXfrm>
        <a:off x="585701" y="1066737"/>
        <a:ext cx="4337991" cy="2693452"/>
      </dsp:txXfrm>
    </dsp:sp>
    <dsp:sp modelId="{6119A086-8DDF-4082-830F-F72B6E1D162C}">
      <dsp:nvSpPr>
        <dsp:cNvPr id="0" name=""/>
        <dsp:cNvSpPr/>
      </dsp:nvSpPr>
      <dsp:spPr>
        <a:xfrm>
          <a:off x="5508110" y="507350"/>
          <a:ext cx="4505585" cy="28610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A0714C-C62F-4C47-8EEF-75C20176B843}">
      <dsp:nvSpPr>
        <dsp:cNvPr id="0" name=""/>
        <dsp:cNvSpPr/>
      </dsp:nvSpPr>
      <dsp:spPr>
        <a:xfrm>
          <a:off x="6008730" y="982940"/>
          <a:ext cx="4505585" cy="2861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0" kern="1200" dirty="0"/>
            <a:t>Peran </a:t>
          </a:r>
          <a:r>
            <a:rPr lang="en-US" sz="4400" b="0" kern="1200" dirty="0" err="1"/>
            <a:t>sosial</a:t>
          </a:r>
          <a:r>
            <a:rPr lang="en-US" sz="4400" b="0" kern="1200" dirty="0"/>
            <a:t>        </a:t>
          </a:r>
          <a:r>
            <a:rPr lang="en-US" sz="4400" b="0" kern="1200" dirty="0" err="1"/>
            <a:t>laki-laki</a:t>
          </a:r>
          <a:r>
            <a:rPr lang="en-US" sz="4400" b="0" kern="1200" dirty="0"/>
            <a:t> pada wilayah </a:t>
          </a:r>
          <a:r>
            <a:rPr lang="en-US" sz="4400" b="0" kern="1200" dirty="0" err="1"/>
            <a:t>publik</a:t>
          </a:r>
          <a:r>
            <a:rPr lang="en-US" sz="4400" b="0" kern="1200" dirty="0"/>
            <a:t> </a:t>
          </a:r>
        </a:p>
      </dsp:txBody>
      <dsp:txXfrm>
        <a:off x="6092527" y="1066737"/>
        <a:ext cx="4337991" cy="2693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90910-54D2-4544-AC52-84CC76055433}" type="datetimeFigureOut">
              <a:rPr lang="en-ID" smtClean="0"/>
              <a:t>20/04/2022</a:t>
            </a:fld>
            <a:endParaRPr lang="en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E5AAD9-B02C-4118-BA31-C2023338D55D}" type="slidenum">
              <a:rPr lang="en-ID" smtClean="0"/>
              <a:t>‹#›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37811175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1E5AAD9-B02C-4118-BA31-C2023338D55D}" type="slidenum">
              <a:rPr lang="en-ID" smtClean="0"/>
              <a:t>31</a:t>
            </a:fld>
            <a:endParaRPr lang="en-ID"/>
          </a:p>
        </p:txBody>
      </p:sp>
    </p:spTree>
    <p:extLst>
      <p:ext uri="{BB962C8B-B14F-4D97-AF65-F5344CB8AC3E}">
        <p14:creationId xmlns:p14="http://schemas.microsoft.com/office/powerpoint/2010/main" val="7073397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327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477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97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1206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1560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12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4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400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57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37277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311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82240F-658D-4157-8C12-37C14D5AE11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54415566"/>
      </p:ext>
    </p:extLst>
  </p:cSld>
  <p:clrMapOvr>
    <a:masterClrMapping/>
  </p:clrMapOvr>
  <p:transition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E150C-E74F-4FCE-8804-DF4C4835342B}" type="datetimeFigureOut">
              <a:rPr lang="en-US" smtClean="0"/>
              <a:t>4/20/2022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30AB-77E7-4779-B0C4-B57DC2E0D3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2105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29" y="1396686"/>
            <a:ext cx="4521298" cy="4064628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Gender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 err="1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dalam</a:t>
            </a: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Pembangunan</a:t>
            </a:r>
            <a:br>
              <a:rPr lang="en-US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(Gender in Development)</a:t>
            </a:r>
            <a:br>
              <a:rPr lang="en-US" sz="2400" i="1" dirty="0">
                <a:solidFill>
                  <a:srgbClr val="FFFFFF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2400" i="1" dirty="0">
              <a:solidFill>
                <a:srgbClr val="FFFFFF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7767" y="1682788"/>
            <a:ext cx="6694713" cy="437837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200" b="1" dirty="0" err="1"/>
              <a:t>Pertemuan</a:t>
            </a:r>
            <a:r>
              <a:rPr lang="en-US" sz="3200" b="1" dirty="0"/>
              <a:t> 3</a:t>
            </a:r>
          </a:p>
          <a:p>
            <a:pPr marL="0" indent="0" algn="ctr">
              <a:buNone/>
            </a:pPr>
            <a:r>
              <a:rPr lang="en-US" sz="3200" i="1" dirty="0"/>
              <a:t>(3</a:t>
            </a:r>
            <a:r>
              <a:rPr lang="en-US" sz="3200" i="1" baseline="30000" dirty="0"/>
              <a:t>rd</a:t>
            </a:r>
            <a:r>
              <a:rPr lang="en-US" sz="3200" i="1" dirty="0"/>
              <a:t>  meeting)</a:t>
            </a:r>
          </a:p>
          <a:p>
            <a:pPr marL="0" indent="0" algn="ctr">
              <a:buNone/>
            </a:pPr>
            <a:r>
              <a:rPr lang="en-US" sz="4000" b="1" dirty="0" err="1"/>
              <a:t>Teori</a:t>
            </a:r>
            <a:r>
              <a:rPr lang="en-US" sz="4000" b="1" dirty="0"/>
              <a:t> </a:t>
            </a:r>
            <a:r>
              <a:rPr lang="en-US" sz="4000" b="1" dirty="0" err="1"/>
              <a:t>Pembagian</a:t>
            </a:r>
            <a:r>
              <a:rPr lang="en-US" sz="4000" b="1" dirty="0"/>
              <a:t> </a:t>
            </a:r>
            <a:r>
              <a:rPr lang="en-US" sz="4000" b="1" dirty="0" err="1"/>
              <a:t>Kerja</a:t>
            </a:r>
            <a:r>
              <a:rPr lang="en-US" sz="4000" b="1"/>
              <a:t>       </a:t>
            </a:r>
            <a:endParaRPr lang="en-US" sz="4000" b="1" dirty="0"/>
          </a:p>
          <a:p>
            <a:pPr marL="0" indent="0" algn="ctr">
              <a:buNone/>
            </a:pPr>
            <a:r>
              <a:rPr lang="en-US" sz="3200" i="1" dirty="0"/>
              <a:t>(Theory of Division of Labor)</a:t>
            </a:r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200" dirty="0"/>
              <a:t>Lecturer:</a:t>
            </a:r>
          </a:p>
          <a:p>
            <a:pPr marL="0" indent="0" algn="ctr">
              <a:buNone/>
            </a:pPr>
            <a:r>
              <a:rPr lang="en-US" sz="2200" dirty="0"/>
              <a:t>Dr. </a:t>
            </a:r>
            <a:r>
              <a:rPr lang="en-US" sz="2200" dirty="0" err="1"/>
              <a:t>Rambu</a:t>
            </a:r>
            <a:r>
              <a:rPr lang="en-US" sz="2200" dirty="0"/>
              <a:t> Luba Kata </a:t>
            </a:r>
            <a:r>
              <a:rPr lang="en-US" sz="2200" dirty="0" err="1"/>
              <a:t>Respati</a:t>
            </a:r>
            <a:r>
              <a:rPr lang="en-US" sz="2200" dirty="0"/>
              <a:t> </a:t>
            </a:r>
            <a:r>
              <a:rPr lang="en-US" sz="2200" dirty="0" err="1"/>
              <a:t>Nugrohowardhani</a:t>
            </a:r>
            <a:r>
              <a:rPr lang="en-US" sz="2200" dirty="0"/>
              <a:t>, S.E.,M.A</a:t>
            </a:r>
          </a:p>
          <a:p>
            <a:pPr marL="0" indent="0" algn="ctr">
              <a:buNone/>
            </a:pPr>
            <a:r>
              <a:rPr lang="en-US" sz="2200" dirty="0"/>
              <a:t>Universitas Kristen </a:t>
            </a:r>
            <a:r>
              <a:rPr lang="en-US" sz="2200" dirty="0" err="1"/>
              <a:t>Wira</a:t>
            </a:r>
            <a:r>
              <a:rPr lang="en-US" sz="2200" dirty="0"/>
              <a:t> </a:t>
            </a:r>
            <a:r>
              <a:rPr lang="en-US" sz="2200" dirty="0" err="1"/>
              <a:t>Wacana</a:t>
            </a:r>
            <a:r>
              <a:rPr lang="en-US" sz="2200" dirty="0"/>
              <a:t> Sumba</a:t>
            </a:r>
          </a:p>
          <a:p>
            <a:pPr marL="0" indent="0" algn="ctr">
              <a:buNone/>
            </a:pPr>
            <a:r>
              <a:rPr lang="en-US" sz="2200" dirty="0"/>
              <a:t>Indonesia</a:t>
            </a:r>
          </a:p>
          <a:p>
            <a:pPr marL="0" indent="0" algn="ctr">
              <a:buNone/>
            </a:pP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229989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Pembagian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kerja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secara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 gender?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609683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“</a:t>
            </a:r>
            <a:r>
              <a:rPr lang="en-US" sz="4800" dirty="0" err="1"/>
              <a:t>Semua</a:t>
            </a:r>
            <a:r>
              <a:rPr lang="en-US" sz="4800" dirty="0"/>
              <a:t> </a:t>
            </a:r>
            <a:r>
              <a:rPr lang="en-US" sz="4800" dirty="0" err="1"/>
              <a:t>konsep</a:t>
            </a:r>
            <a:r>
              <a:rPr lang="en-US" sz="4800" dirty="0"/>
              <a:t> dan </a:t>
            </a:r>
            <a:r>
              <a:rPr lang="en-US" sz="4800" dirty="0" err="1"/>
              <a:t>praktik</a:t>
            </a:r>
            <a:r>
              <a:rPr lang="en-US" sz="4800" dirty="0"/>
              <a:t> pada </a:t>
            </a:r>
            <a:r>
              <a:rPr lang="en-US" sz="4800" dirty="0" err="1"/>
              <a:t>masyarakat</a:t>
            </a:r>
            <a:r>
              <a:rPr lang="en-US" sz="4800" dirty="0"/>
              <a:t> </a:t>
            </a:r>
            <a:r>
              <a:rPr lang="en-US" sz="4800" dirty="0" err="1"/>
              <a:t>tertentu</a:t>
            </a:r>
            <a:r>
              <a:rPr lang="en-US" sz="4800" dirty="0"/>
              <a:t> yang </a:t>
            </a:r>
            <a:r>
              <a:rPr lang="en-US" sz="4800" dirty="0" err="1"/>
              <a:t>membagi</a:t>
            </a:r>
            <a:r>
              <a:rPr lang="en-US" sz="4800" dirty="0"/>
              <a:t> </a:t>
            </a:r>
            <a:r>
              <a:rPr lang="en-US" sz="4800" dirty="0" err="1"/>
              <a:t>pekerjaan</a:t>
            </a:r>
            <a:r>
              <a:rPr lang="en-US" sz="4800" dirty="0"/>
              <a:t> </a:t>
            </a:r>
            <a:r>
              <a:rPr lang="en-US" sz="4800" dirty="0" err="1"/>
              <a:t>atau</a:t>
            </a:r>
            <a:r>
              <a:rPr lang="en-US" sz="4800" dirty="0"/>
              <a:t> </a:t>
            </a:r>
            <a:r>
              <a:rPr lang="en-US" sz="4800" dirty="0" err="1"/>
              <a:t>kegiatannya</a:t>
            </a:r>
            <a:r>
              <a:rPr lang="en-US" sz="4800" dirty="0"/>
              <a:t> </a:t>
            </a:r>
            <a:r>
              <a:rPr lang="en-US" sz="4800" dirty="0" err="1"/>
              <a:t>berdasarkan</a:t>
            </a:r>
            <a:r>
              <a:rPr lang="en-US" sz="4800" dirty="0"/>
              <a:t> </a:t>
            </a:r>
            <a:r>
              <a:rPr lang="en-US" sz="4800" dirty="0" err="1"/>
              <a:t>perbedaan</a:t>
            </a:r>
            <a:r>
              <a:rPr lang="en-US" sz="4800" dirty="0"/>
              <a:t> gender” </a:t>
            </a:r>
          </a:p>
        </p:txBody>
      </p:sp>
    </p:spTree>
    <p:extLst>
      <p:ext uri="{BB962C8B-B14F-4D97-AF65-F5344CB8AC3E}">
        <p14:creationId xmlns:p14="http://schemas.microsoft.com/office/powerpoint/2010/main" val="3061309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>
                <a:solidFill>
                  <a:srgbClr val="FFFFFF"/>
                </a:solidFill>
                <a:latin typeface="+mn-lt"/>
              </a:rPr>
              <a:t>CATATAN!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0235" y="290648"/>
            <a:ext cx="6808484" cy="59925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dirty="0"/>
              <a:t>“</a:t>
            </a:r>
            <a:r>
              <a:rPr lang="en-US" sz="4400" dirty="0" err="1"/>
              <a:t>Pembagian</a:t>
            </a:r>
            <a:r>
              <a:rPr lang="en-US" sz="4400" dirty="0"/>
              <a:t> </a:t>
            </a:r>
            <a:r>
              <a:rPr lang="en-US" sz="4400" dirty="0" err="1"/>
              <a:t>pekerjaan</a:t>
            </a:r>
            <a:r>
              <a:rPr lang="en-US" sz="4400" dirty="0"/>
              <a:t> </a:t>
            </a:r>
            <a:r>
              <a:rPr lang="en-US" sz="4400" dirty="0" err="1"/>
              <a:t>berdasarkan</a:t>
            </a:r>
            <a:r>
              <a:rPr lang="en-US" sz="4400" dirty="0"/>
              <a:t> gender </a:t>
            </a:r>
            <a:r>
              <a:rPr lang="en-US" sz="4400" dirty="0" err="1"/>
              <a:t>dapat</a:t>
            </a:r>
            <a:r>
              <a:rPr lang="en-US" sz="4400" dirty="0"/>
              <a:t> </a:t>
            </a:r>
            <a:r>
              <a:rPr lang="en-US" sz="4400" dirty="0" err="1"/>
              <a:t>berbeda-beda</a:t>
            </a:r>
            <a:r>
              <a:rPr lang="en-US" sz="4400" dirty="0"/>
              <a:t> </a:t>
            </a:r>
            <a:r>
              <a:rPr lang="en-US" sz="4400" dirty="0" err="1"/>
              <a:t>antara</a:t>
            </a:r>
            <a:r>
              <a:rPr lang="en-US" sz="4400" dirty="0"/>
              <a:t> </a:t>
            </a:r>
            <a:r>
              <a:rPr lang="en-US" sz="4400" dirty="0" err="1"/>
              <a:t>satu</a:t>
            </a:r>
            <a:r>
              <a:rPr lang="en-US" sz="4400" dirty="0"/>
              <a:t> </a:t>
            </a:r>
            <a:r>
              <a:rPr lang="en-US" sz="4400" dirty="0" err="1"/>
              <a:t>masyarakat</a:t>
            </a:r>
            <a:r>
              <a:rPr lang="en-US" sz="4400" dirty="0"/>
              <a:t> dan </a:t>
            </a:r>
            <a:r>
              <a:rPr lang="en-US" sz="4400" dirty="0" err="1"/>
              <a:t>budaya</a:t>
            </a:r>
            <a:r>
              <a:rPr lang="en-US" sz="4400" dirty="0"/>
              <a:t> </a:t>
            </a:r>
            <a:r>
              <a:rPr lang="en-US" sz="4400" dirty="0" err="1"/>
              <a:t>dengan</a:t>
            </a:r>
            <a:r>
              <a:rPr lang="en-US" sz="4400" dirty="0"/>
              <a:t> </a:t>
            </a:r>
            <a:r>
              <a:rPr lang="en-US" sz="4400" dirty="0" err="1"/>
              <a:t>masyarakat</a:t>
            </a:r>
            <a:r>
              <a:rPr lang="en-US" sz="4400" dirty="0"/>
              <a:t> dan </a:t>
            </a:r>
            <a:r>
              <a:rPr lang="en-US" sz="4400" dirty="0" err="1"/>
              <a:t>budaya</a:t>
            </a:r>
            <a:r>
              <a:rPr lang="en-US" sz="4400" dirty="0"/>
              <a:t> </a:t>
            </a:r>
            <a:r>
              <a:rPr lang="en-US" sz="4400" dirty="0" err="1"/>
              <a:t>lainnya</a:t>
            </a:r>
            <a:r>
              <a:rPr lang="en-US" sz="4400" dirty="0"/>
              <a:t>, </a:t>
            </a:r>
            <a:r>
              <a:rPr lang="en-US" sz="4400" dirty="0" err="1"/>
              <a:t>serta</a:t>
            </a:r>
            <a:r>
              <a:rPr lang="en-US" sz="4400" dirty="0"/>
              <a:t> </a:t>
            </a:r>
            <a:r>
              <a:rPr lang="en-US" sz="4400" dirty="0" err="1"/>
              <a:t>bisa</a:t>
            </a:r>
            <a:r>
              <a:rPr lang="en-US" sz="4400" dirty="0"/>
              <a:t> </a:t>
            </a:r>
            <a:r>
              <a:rPr lang="en-US" sz="4400" dirty="0" err="1"/>
              <a:t>berubah</a:t>
            </a:r>
            <a:r>
              <a:rPr lang="en-US" sz="4400" dirty="0"/>
              <a:t> </a:t>
            </a:r>
            <a:r>
              <a:rPr lang="en-US" sz="4400" dirty="0" err="1"/>
              <a:t>karena</a:t>
            </a:r>
            <a:r>
              <a:rPr lang="en-US" sz="4400" dirty="0"/>
              <a:t> </a:t>
            </a:r>
            <a:r>
              <a:rPr lang="en-US" sz="4400" dirty="0" err="1"/>
              <a:t>adanya</a:t>
            </a:r>
            <a:r>
              <a:rPr lang="en-US" sz="4400" dirty="0"/>
              <a:t> </a:t>
            </a:r>
            <a:r>
              <a:rPr lang="en-US" sz="4400" dirty="0" err="1"/>
              <a:t>perubahan</a:t>
            </a:r>
            <a:r>
              <a:rPr lang="en-US" sz="4400" dirty="0"/>
              <a:t> </a:t>
            </a:r>
            <a:r>
              <a:rPr lang="en-US" sz="4400" dirty="0" err="1"/>
              <a:t>kondisi</a:t>
            </a:r>
            <a:r>
              <a:rPr lang="en-US" sz="4400" dirty="0"/>
              <a:t> </a:t>
            </a:r>
            <a:r>
              <a:rPr lang="en-US" sz="4400" dirty="0" err="1"/>
              <a:t>eksternal</a:t>
            </a:r>
            <a:r>
              <a:rPr lang="en-US" sz="4400" dirty="0"/>
              <a:t> dan </a:t>
            </a:r>
            <a:r>
              <a:rPr lang="en-US" sz="4400" dirty="0" err="1"/>
              <a:t>perubahan</a:t>
            </a:r>
            <a:r>
              <a:rPr lang="en-US" sz="4400" dirty="0"/>
              <a:t> </a:t>
            </a:r>
            <a:r>
              <a:rPr lang="en-US" sz="4400" dirty="0" err="1"/>
              <a:t>waktu</a:t>
            </a:r>
            <a:r>
              <a:rPr lang="en-US" sz="4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99834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66073-3C7B-4E8E-80B1-013A47393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+mn-lt"/>
              </a:rPr>
              <a:t>Perkembangan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teori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tentang</a:t>
            </a:r>
            <a:r>
              <a:rPr lang="en-US" b="1" dirty="0">
                <a:latin typeface="+mn-lt"/>
              </a:rPr>
              <a:t>                   </a:t>
            </a:r>
            <a:r>
              <a:rPr lang="en-US" b="1" dirty="0" err="1">
                <a:latin typeface="+mn-lt"/>
              </a:rPr>
              <a:t>pembagian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kerja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secara</a:t>
            </a:r>
            <a:r>
              <a:rPr lang="en-US" b="1" dirty="0">
                <a:latin typeface="+mn-lt"/>
              </a:rPr>
              <a:t> gender</a:t>
            </a:r>
            <a:endParaRPr lang="en-ID" b="1" dirty="0">
              <a:latin typeface="+mn-lt"/>
            </a:endParaRP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3BE63B5-DDC7-4AD2-9DBF-7AE7B3618C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0194771"/>
              </p:ext>
            </p:extLst>
          </p:nvPr>
        </p:nvGraphicFramePr>
        <p:xfrm>
          <a:off x="809897" y="1825625"/>
          <a:ext cx="1054390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6495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69804-DCA8-4A5B-9227-B5BCE3397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>
                <a:latin typeface="+mn-lt"/>
              </a:rPr>
              <a:t>Teori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Pembagian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Kerja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secara</a:t>
            </a:r>
            <a:r>
              <a:rPr lang="en-US" b="1" dirty="0">
                <a:latin typeface="+mn-lt"/>
              </a:rPr>
              <a:t> Gender</a:t>
            </a:r>
            <a:br>
              <a:rPr lang="en-US" dirty="0"/>
            </a:br>
            <a:r>
              <a:rPr lang="en-US" b="1" i="1" dirty="0"/>
              <a:t>(Gender Division of Labor)</a:t>
            </a:r>
            <a:endParaRPr lang="en-ID" b="1" i="1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05DD1A8-34F1-4D41-BCF0-07107FDEA2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9103054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30723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5400" b="1" dirty="0" err="1">
                <a:solidFill>
                  <a:srgbClr val="FFFFFF"/>
                </a:solidFill>
                <a:latin typeface="+mn-lt"/>
              </a:rPr>
              <a:t>Teori</a:t>
            </a:r>
            <a:r>
              <a:rPr lang="en-US" sz="5400" b="1" dirty="0">
                <a:solidFill>
                  <a:srgbClr val="FFFFFF"/>
                </a:solidFill>
                <a:latin typeface="+mn-lt"/>
              </a:rPr>
              <a:t>        Triple Peran Gender?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609683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4400" dirty="0"/>
              <a:t>“</a:t>
            </a:r>
            <a:r>
              <a:rPr lang="en-ID" sz="4400" dirty="0"/>
              <a:t> </a:t>
            </a:r>
            <a:r>
              <a:rPr lang="en-ID" sz="4400" dirty="0" err="1"/>
              <a:t>Teori</a:t>
            </a:r>
            <a:r>
              <a:rPr lang="en-ID" sz="4400" dirty="0"/>
              <a:t> yang </a:t>
            </a:r>
            <a:r>
              <a:rPr lang="en-ID" sz="4400" dirty="0" err="1"/>
              <a:t>dapat</a:t>
            </a:r>
            <a:r>
              <a:rPr lang="en-ID" sz="4400" dirty="0"/>
              <a:t> </a:t>
            </a:r>
            <a:r>
              <a:rPr lang="en-ID" sz="4400" dirty="0" err="1"/>
              <a:t>digunakan</a:t>
            </a:r>
            <a:r>
              <a:rPr lang="en-ID" sz="4400" dirty="0"/>
              <a:t> </a:t>
            </a:r>
            <a:r>
              <a:rPr lang="en-ID" sz="4400" dirty="0" err="1"/>
              <a:t>untuk</a:t>
            </a:r>
            <a:r>
              <a:rPr lang="en-ID" sz="4400" dirty="0"/>
              <a:t> </a:t>
            </a:r>
            <a:r>
              <a:rPr lang="en-ID" sz="4400" dirty="0" err="1"/>
              <a:t>menjelaskan</a:t>
            </a:r>
            <a:r>
              <a:rPr lang="en-ID" sz="4400" dirty="0"/>
              <a:t> </a:t>
            </a:r>
            <a:r>
              <a:rPr lang="en-ID" sz="4400" dirty="0" err="1"/>
              <a:t>perbedaan</a:t>
            </a:r>
            <a:r>
              <a:rPr lang="en-ID" sz="4400" dirty="0"/>
              <a:t> </a:t>
            </a:r>
            <a:r>
              <a:rPr lang="en-ID" sz="4400" dirty="0" err="1"/>
              <a:t>peran</a:t>
            </a:r>
            <a:r>
              <a:rPr lang="en-ID" sz="4400" dirty="0"/>
              <a:t> dan </a:t>
            </a:r>
            <a:r>
              <a:rPr lang="en-ID" sz="4400" dirty="0" err="1"/>
              <a:t>atau</a:t>
            </a:r>
            <a:r>
              <a:rPr lang="en-ID" sz="4400" dirty="0"/>
              <a:t> </a:t>
            </a:r>
            <a:r>
              <a:rPr lang="en-ID" sz="4400" dirty="0" err="1"/>
              <a:t>pekerjaan</a:t>
            </a:r>
            <a:r>
              <a:rPr lang="en-ID" sz="4400" dirty="0"/>
              <a:t> </a:t>
            </a:r>
            <a:r>
              <a:rPr lang="en-ID" sz="4400" dirty="0" err="1"/>
              <a:t>antara</a:t>
            </a:r>
            <a:r>
              <a:rPr lang="en-ID" sz="4400" dirty="0"/>
              <a:t> </a:t>
            </a:r>
            <a:r>
              <a:rPr lang="en-ID" sz="4400" dirty="0" err="1"/>
              <a:t>perempuan</a:t>
            </a:r>
            <a:r>
              <a:rPr lang="en-ID" sz="4400" dirty="0"/>
              <a:t> dan </a:t>
            </a:r>
            <a:r>
              <a:rPr lang="en-ID" sz="4400" dirty="0" err="1"/>
              <a:t>laki-laki</a:t>
            </a:r>
            <a:r>
              <a:rPr lang="en-ID" sz="4400" dirty="0"/>
              <a:t> dalam </a:t>
            </a:r>
            <a:r>
              <a:rPr lang="en-ID" sz="4400" dirty="0" err="1"/>
              <a:t>suatu</a:t>
            </a:r>
            <a:r>
              <a:rPr lang="en-ID" sz="4400" dirty="0"/>
              <a:t> </a:t>
            </a:r>
            <a:r>
              <a:rPr lang="en-ID" sz="4400" dirty="0" err="1"/>
              <a:t>masyarakat</a:t>
            </a:r>
            <a:r>
              <a:rPr lang="en-ID" sz="4400" dirty="0"/>
              <a:t> yang </a:t>
            </a:r>
            <a:r>
              <a:rPr lang="en-ID" sz="4400" dirty="0" err="1"/>
              <a:t>dipengaruhi</a:t>
            </a:r>
            <a:r>
              <a:rPr lang="en-ID" sz="4400" dirty="0"/>
              <a:t> oleh </a:t>
            </a:r>
            <a:r>
              <a:rPr lang="en-ID" sz="4400" dirty="0" err="1"/>
              <a:t>konstruksi</a:t>
            </a:r>
            <a:r>
              <a:rPr lang="en-ID" sz="4400" dirty="0"/>
              <a:t> </a:t>
            </a:r>
            <a:r>
              <a:rPr lang="en-ID" sz="4400" dirty="0" err="1"/>
              <a:t>sosial</a:t>
            </a:r>
            <a:r>
              <a:rPr lang="en-ID" sz="4400" dirty="0"/>
              <a:t> dan </a:t>
            </a:r>
            <a:r>
              <a:rPr lang="en-ID" sz="4400" dirty="0" err="1"/>
              <a:t>kultural</a:t>
            </a:r>
            <a:r>
              <a:rPr lang="en-US" sz="4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3738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Peran/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kerja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produksi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38651" y="290648"/>
            <a:ext cx="6410067" cy="59925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 </a:t>
            </a:r>
            <a:r>
              <a:rPr lang="en-US" sz="4000" dirty="0" err="1"/>
              <a:t>Semua</a:t>
            </a:r>
            <a:r>
              <a:rPr lang="en-US" sz="4000" dirty="0"/>
              <a:t> </a:t>
            </a:r>
            <a:r>
              <a:rPr lang="en-US" sz="4000" dirty="0" err="1"/>
              <a:t>kegiatan</a:t>
            </a:r>
            <a:r>
              <a:rPr lang="en-US" sz="4000" dirty="0"/>
              <a:t> yang </a:t>
            </a:r>
            <a:r>
              <a:rPr lang="en-US" sz="4000" dirty="0" err="1"/>
              <a:t>menghasilkan</a:t>
            </a:r>
            <a:r>
              <a:rPr lang="en-US" sz="4000" dirty="0"/>
              <a:t> </a:t>
            </a:r>
            <a:r>
              <a:rPr lang="en-US" sz="4000" dirty="0" err="1"/>
              <a:t>barang</a:t>
            </a:r>
            <a:r>
              <a:rPr lang="en-US" sz="4000" dirty="0"/>
              <a:t> dan </a:t>
            </a:r>
            <a:r>
              <a:rPr lang="en-US" sz="4000" dirty="0" err="1"/>
              <a:t>jasa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mendapatkan</a:t>
            </a:r>
            <a:r>
              <a:rPr lang="en-US" sz="4000" dirty="0"/>
              <a:t> </a:t>
            </a:r>
            <a:r>
              <a:rPr lang="en-US" sz="4000" dirty="0" err="1"/>
              <a:t>penghasilan</a:t>
            </a:r>
            <a:r>
              <a:rPr lang="en-US" sz="4000" dirty="0"/>
              <a:t> (</a:t>
            </a:r>
            <a:r>
              <a:rPr lang="en-US" sz="4000" dirty="0" err="1"/>
              <a:t>upah</a:t>
            </a:r>
            <a:r>
              <a:rPr lang="en-US" sz="4000" dirty="0"/>
              <a:t> dan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gaji</a:t>
            </a:r>
            <a:r>
              <a:rPr lang="en-US" sz="4000" dirty="0"/>
              <a:t>). </a:t>
            </a:r>
            <a:r>
              <a:rPr lang="en-US" sz="4000" dirty="0" err="1"/>
              <a:t>Jenis</a:t>
            </a:r>
            <a:r>
              <a:rPr lang="en-US" sz="4000" dirty="0"/>
              <a:t> </a:t>
            </a:r>
            <a:r>
              <a:rPr lang="en-US" sz="4000" dirty="0" err="1"/>
              <a:t>pekerjaan</a:t>
            </a:r>
            <a:r>
              <a:rPr lang="en-US" sz="4000" dirty="0"/>
              <a:t> </a:t>
            </a:r>
            <a:r>
              <a:rPr lang="en-US" sz="4000" dirty="0" err="1"/>
              <a:t>produktif</a:t>
            </a:r>
            <a:r>
              <a:rPr lang="en-US" sz="4000" dirty="0"/>
              <a:t> </a:t>
            </a:r>
            <a:r>
              <a:rPr lang="en-US" sz="4000" dirty="0" err="1"/>
              <a:t>seringkali</a:t>
            </a:r>
            <a:r>
              <a:rPr lang="en-US" sz="4000" dirty="0"/>
              <a:t> </a:t>
            </a:r>
            <a:r>
              <a:rPr lang="en-US" sz="4000" dirty="0" err="1"/>
              <a:t>dianggap</a:t>
            </a:r>
            <a:r>
              <a:rPr lang="en-US" sz="4000" dirty="0"/>
              <a:t> </a:t>
            </a:r>
            <a:r>
              <a:rPr lang="en-US" sz="4000" dirty="0" err="1"/>
              <a:t>utama</a:t>
            </a:r>
            <a:r>
              <a:rPr lang="en-US" sz="4000" dirty="0"/>
              <a:t> dan </a:t>
            </a:r>
            <a:r>
              <a:rPr lang="en-US" sz="4000" dirty="0" err="1"/>
              <a:t>diakui</a:t>
            </a:r>
            <a:r>
              <a:rPr lang="en-US" sz="4000" dirty="0"/>
              <a:t> </a:t>
            </a:r>
            <a:r>
              <a:rPr lang="en-US" sz="4000" dirty="0" err="1"/>
              <a:t>lebih</a:t>
            </a:r>
            <a:r>
              <a:rPr lang="en-US" sz="4000" dirty="0"/>
              <a:t> </a:t>
            </a:r>
            <a:r>
              <a:rPr lang="en-US" sz="4000" dirty="0" err="1"/>
              <a:t>bernilai</a:t>
            </a:r>
            <a:r>
              <a:rPr lang="en-US" sz="4000" dirty="0"/>
              <a:t> </a:t>
            </a:r>
            <a:r>
              <a:rPr lang="en-US" sz="4000" dirty="0" err="1"/>
              <a:t>sebagai</a:t>
            </a:r>
            <a:r>
              <a:rPr lang="en-US" sz="4000" dirty="0"/>
              <a:t> </a:t>
            </a:r>
            <a:r>
              <a:rPr lang="en-US" sz="4000" dirty="0" err="1"/>
              <a:t>pekerjaan</a:t>
            </a:r>
            <a:r>
              <a:rPr lang="en-US" sz="4000" dirty="0"/>
              <a:t> </a:t>
            </a:r>
            <a:r>
              <a:rPr lang="en-US" sz="4000" dirty="0" err="1"/>
              <a:t>sehingga</a:t>
            </a:r>
            <a:r>
              <a:rPr lang="en-US" sz="4000" dirty="0"/>
              <a:t> </a:t>
            </a:r>
            <a:r>
              <a:rPr lang="en-US" sz="4000" dirty="0" err="1"/>
              <a:t>secara</a:t>
            </a:r>
            <a:r>
              <a:rPr lang="en-US" sz="4000" dirty="0"/>
              <a:t> </a:t>
            </a:r>
            <a:r>
              <a:rPr lang="en-US" sz="4000" dirty="0" err="1"/>
              <a:t>umum</a:t>
            </a:r>
            <a:r>
              <a:rPr lang="en-US" sz="4000" dirty="0"/>
              <a:t> </a:t>
            </a:r>
            <a:r>
              <a:rPr lang="en-US" sz="4000" dirty="0" err="1"/>
              <a:t>diperhitungkan</a:t>
            </a:r>
            <a:r>
              <a:rPr lang="en-US" sz="4000" dirty="0"/>
              <a:t> </a:t>
            </a:r>
            <a:r>
              <a:rPr lang="en-US" sz="4000" dirty="0" err="1"/>
              <a:t>ke</a:t>
            </a:r>
            <a:r>
              <a:rPr lang="en-US" sz="4000" dirty="0"/>
              <a:t> dalam </a:t>
            </a:r>
            <a:r>
              <a:rPr lang="en-US" sz="4000" dirty="0" err="1"/>
              <a:t>statistik</a:t>
            </a:r>
            <a:r>
              <a:rPr lang="en-US" sz="4000" dirty="0"/>
              <a:t> </a:t>
            </a:r>
            <a:r>
              <a:rPr lang="en-US" sz="4000" dirty="0" err="1"/>
              <a:t>ekonomi</a:t>
            </a:r>
            <a:r>
              <a:rPr lang="en-US" sz="4000" dirty="0"/>
              <a:t> </a:t>
            </a:r>
            <a:r>
              <a:rPr lang="en-US" sz="4000" dirty="0" err="1"/>
              <a:t>nasional</a:t>
            </a:r>
            <a:r>
              <a:rPr lang="en-US" sz="40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67782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48" y="623751"/>
            <a:ext cx="6410067" cy="599258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Walaupun</a:t>
            </a:r>
            <a:r>
              <a:rPr lang="en-US" sz="4000" dirty="0"/>
              <a:t> </a:t>
            </a:r>
            <a:r>
              <a:rPr lang="en-US" sz="4000" dirty="0" err="1"/>
              <a:t>perempuan</a:t>
            </a:r>
            <a:r>
              <a:rPr lang="en-US" sz="4000" dirty="0"/>
              <a:t> dan </a:t>
            </a:r>
            <a:r>
              <a:rPr lang="en-US" sz="4000" dirty="0" err="1"/>
              <a:t>laki-laki</a:t>
            </a:r>
            <a:r>
              <a:rPr lang="en-US" sz="4000" dirty="0"/>
              <a:t> </a:t>
            </a:r>
            <a:r>
              <a:rPr lang="en-US" sz="4000" dirty="0" err="1"/>
              <a:t>sama-sama</a:t>
            </a:r>
            <a:r>
              <a:rPr lang="en-US" sz="4000" dirty="0"/>
              <a:t> </a:t>
            </a:r>
            <a:r>
              <a:rPr lang="en-US" sz="4000" dirty="0" err="1"/>
              <a:t>melakukan</a:t>
            </a:r>
            <a:r>
              <a:rPr lang="en-US" sz="4000" dirty="0"/>
              <a:t> </a:t>
            </a:r>
            <a:r>
              <a:rPr lang="en-US" sz="4000" dirty="0" err="1"/>
              <a:t>pekerjaan</a:t>
            </a:r>
            <a:r>
              <a:rPr lang="en-US" sz="4000" dirty="0"/>
              <a:t> </a:t>
            </a:r>
            <a:r>
              <a:rPr lang="en-US" sz="4000" dirty="0" err="1"/>
              <a:t>produktif</a:t>
            </a:r>
            <a:r>
              <a:rPr lang="en-US" sz="4000" dirty="0"/>
              <a:t>, </a:t>
            </a:r>
            <a:r>
              <a:rPr lang="en-US" sz="4000" dirty="0" err="1"/>
              <a:t>tidak</a:t>
            </a:r>
            <a:r>
              <a:rPr lang="en-US" sz="4000" dirty="0"/>
              <a:t> </a:t>
            </a:r>
            <a:r>
              <a:rPr lang="en-US" sz="4000" dirty="0" err="1"/>
              <a:t>semua</a:t>
            </a:r>
            <a:r>
              <a:rPr lang="en-US" sz="4000" dirty="0"/>
              <a:t> </a:t>
            </a:r>
            <a:r>
              <a:rPr lang="en-US" sz="4000" dirty="0" err="1"/>
              <a:t>dari</a:t>
            </a:r>
            <a:r>
              <a:rPr lang="en-US" sz="4000" dirty="0"/>
              <a:t> </a:t>
            </a:r>
            <a:r>
              <a:rPr lang="en-US" sz="4000" dirty="0" err="1"/>
              <a:t>jenis</a:t>
            </a:r>
            <a:r>
              <a:rPr lang="en-US" sz="4000" dirty="0"/>
              <a:t> </a:t>
            </a:r>
            <a:r>
              <a:rPr lang="en-US" sz="4000" dirty="0" err="1"/>
              <a:t>pekerjaan</a:t>
            </a:r>
            <a:r>
              <a:rPr lang="en-US" sz="4000" dirty="0"/>
              <a:t> ini </a:t>
            </a:r>
            <a:r>
              <a:rPr lang="en-US" sz="4000" dirty="0" err="1"/>
              <a:t>sama</a:t>
            </a:r>
            <a:r>
              <a:rPr lang="en-US" sz="4000" dirty="0"/>
              <a:t> </a:t>
            </a:r>
            <a:r>
              <a:rPr lang="en-US" sz="4000" dirty="0" err="1"/>
              <a:t>nilai</a:t>
            </a:r>
            <a:r>
              <a:rPr lang="en-US" sz="4000" dirty="0"/>
              <a:t>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harganya</a:t>
            </a:r>
            <a:r>
              <a:rPr lang="en-US" sz="4000" dirty="0"/>
              <a:t>. </a:t>
            </a:r>
            <a:r>
              <a:rPr lang="en-US" sz="4000" dirty="0" err="1"/>
              <a:t>Contohnya</a:t>
            </a:r>
            <a:r>
              <a:rPr lang="en-US" sz="4000" dirty="0"/>
              <a:t>, </a:t>
            </a:r>
            <a:r>
              <a:rPr lang="en-US" sz="4000" dirty="0" err="1"/>
              <a:t>ada</a:t>
            </a:r>
            <a:r>
              <a:rPr lang="en-US" sz="4000" dirty="0"/>
              <a:t> </a:t>
            </a:r>
            <a:r>
              <a:rPr lang="en-US" sz="4000" dirty="0" err="1"/>
              <a:t>perbedaan</a:t>
            </a:r>
            <a:r>
              <a:rPr lang="en-US" sz="4000" dirty="0"/>
              <a:t> </a:t>
            </a:r>
            <a:r>
              <a:rPr lang="en-US" sz="4000" dirty="0" err="1"/>
              <a:t>upah</a:t>
            </a:r>
            <a:r>
              <a:rPr lang="en-US" sz="4000" dirty="0"/>
              <a:t> dan </a:t>
            </a:r>
            <a:r>
              <a:rPr lang="en-US" sz="4000" dirty="0" err="1"/>
              <a:t>atau</a:t>
            </a:r>
            <a:r>
              <a:rPr lang="en-US" sz="4000" dirty="0"/>
              <a:t> </a:t>
            </a:r>
            <a:r>
              <a:rPr lang="en-US" sz="4000" dirty="0" err="1"/>
              <a:t>gaji</a:t>
            </a:r>
            <a:r>
              <a:rPr lang="en-US" sz="4000" dirty="0"/>
              <a:t> pada </a:t>
            </a:r>
            <a:r>
              <a:rPr lang="en-US" sz="4000" dirty="0" err="1"/>
              <a:t>perempuan</a:t>
            </a:r>
            <a:r>
              <a:rPr lang="en-US" sz="4000" dirty="0"/>
              <a:t> dan  </a:t>
            </a:r>
            <a:r>
              <a:rPr lang="en-US" sz="4000" dirty="0" err="1"/>
              <a:t>laki-laki</a:t>
            </a:r>
            <a:r>
              <a:rPr lang="en-US" sz="4000" dirty="0"/>
              <a:t> </a:t>
            </a:r>
            <a:r>
              <a:rPr lang="en-US" sz="4000" dirty="0" err="1"/>
              <a:t>karena</a:t>
            </a:r>
            <a:r>
              <a:rPr lang="en-US" sz="4000" dirty="0"/>
              <a:t> </a:t>
            </a:r>
            <a:r>
              <a:rPr lang="en-US" sz="4000" dirty="0" err="1"/>
              <a:t>perbedaan</a:t>
            </a:r>
            <a:r>
              <a:rPr lang="en-US" sz="4000" dirty="0"/>
              <a:t> gender”</a:t>
            </a:r>
          </a:p>
        </p:txBody>
      </p:sp>
    </p:spTree>
    <p:extLst>
      <p:ext uri="{BB962C8B-B14F-4D97-AF65-F5344CB8AC3E}">
        <p14:creationId xmlns:p14="http://schemas.microsoft.com/office/powerpoint/2010/main" val="433388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Peran/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kerja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br>
              <a:rPr lang="en-US" sz="4800" b="1" dirty="0">
                <a:solidFill>
                  <a:srgbClr val="FFFFFF"/>
                </a:solidFill>
                <a:latin typeface="+mn-lt"/>
              </a:rPr>
            </a:b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reproduksi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61857" y="222069"/>
            <a:ext cx="6949440" cy="64399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Semua</a:t>
            </a:r>
            <a:r>
              <a:rPr lang="en-US" sz="3600" dirty="0"/>
              <a:t> </a:t>
            </a:r>
            <a:r>
              <a:rPr lang="en-US" sz="3600" dirty="0" err="1"/>
              <a:t>kegiatan</a:t>
            </a:r>
            <a:r>
              <a:rPr lang="en-US" sz="3600" dirty="0"/>
              <a:t> yang </a:t>
            </a:r>
            <a:r>
              <a:rPr lang="en-US" sz="3600" dirty="0" err="1"/>
              <a:t>terkait</a:t>
            </a:r>
            <a:r>
              <a:rPr lang="en-US" sz="3600" dirty="0"/>
              <a:t> </a:t>
            </a:r>
            <a:r>
              <a:rPr lang="en-US" sz="3600" dirty="0" err="1"/>
              <a:t>dengan</a:t>
            </a:r>
            <a:r>
              <a:rPr lang="en-US" sz="3600" dirty="0"/>
              <a:t> </a:t>
            </a:r>
            <a:r>
              <a:rPr lang="en-US" sz="3600" dirty="0" err="1"/>
              <a:t>pemeliharaan</a:t>
            </a:r>
            <a:r>
              <a:rPr lang="en-US" sz="3600" dirty="0"/>
              <a:t> </a:t>
            </a:r>
            <a:r>
              <a:rPr lang="en-US" sz="3600" dirty="0" err="1"/>
              <a:t>rumah</a:t>
            </a:r>
            <a:r>
              <a:rPr lang="en-US" sz="3600" dirty="0"/>
              <a:t> </a:t>
            </a:r>
            <a:r>
              <a:rPr lang="en-US" sz="3600" dirty="0" err="1"/>
              <a:t>tangga</a:t>
            </a:r>
            <a:r>
              <a:rPr lang="en-US" sz="3600" dirty="0"/>
              <a:t>, </a:t>
            </a:r>
            <a:r>
              <a:rPr lang="en-US" sz="3600" dirty="0" err="1"/>
              <a:t>pengasuhan</a:t>
            </a:r>
            <a:r>
              <a:rPr lang="en-US" sz="3600" dirty="0"/>
              <a:t> dan </a:t>
            </a:r>
            <a:r>
              <a:rPr lang="en-US" sz="3600" dirty="0" err="1"/>
              <a:t>pendidikan</a:t>
            </a:r>
            <a:r>
              <a:rPr lang="en-US" sz="3600" dirty="0"/>
              <a:t> </a:t>
            </a:r>
            <a:r>
              <a:rPr lang="en-US" sz="3600" dirty="0" err="1"/>
              <a:t>anak</a:t>
            </a:r>
            <a:r>
              <a:rPr lang="en-US" sz="3600" dirty="0"/>
              <a:t>, </a:t>
            </a:r>
            <a:r>
              <a:rPr lang="en-US" sz="3600" dirty="0" err="1"/>
              <a:t>serta</a:t>
            </a:r>
            <a:r>
              <a:rPr lang="en-US" sz="3600" dirty="0"/>
              <a:t> </a:t>
            </a:r>
            <a:r>
              <a:rPr lang="en-US" sz="3600" dirty="0" err="1"/>
              <a:t>perawatan</a:t>
            </a:r>
            <a:r>
              <a:rPr lang="en-US" sz="3600" dirty="0"/>
              <a:t> </a:t>
            </a:r>
            <a:r>
              <a:rPr lang="en-US" sz="3600" dirty="0" err="1"/>
              <a:t>anggota</a:t>
            </a:r>
            <a:r>
              <a:rPr lang="en-US" sz="3600" dirty="0"/>
              <a:t> </a:t>
            </a:r>
            <a:r>
              <a:rPr lang="en-US" sz="3600" dirty="0" err="1"/>
              <a:t>rumah</a:t>
            </a:r>
            <a:r>
              <a:rPr lang="en-US" sz="3600" dirty="0"/>
              <a:t> </a:t>
            </a:r>
            <a:r>
              <a:rPr lang="en-US" sz="3600" dirty="0" err="1"/>
              <a:t>tangga</a:t>
            </a:r>
            <a:r>
              <a:rPr lang="en-US" sz="3600" dirty="0"/>
              <a:t>, </a:t>
            </a:r>
            <a:r>
              <a:rPr lang="en-US" sz="3600" dirty="0" err="1"/>
              <a:t>seperti</a:t>
            </a:r>
            <a:r>
              <a:rPr lang="en-US" sz="3600" dirty="0"/>
              <a:t> </a:t>
            </a:r>
            <a:r>
              <a:rPr lang="en-US" sz="3600" dirty="0" err="1"/>
              <a:t>misalnya</a:t>
            </a:r>
            <a:r>
              <a:rPr lang="en-US" sz="3600" dirty="0"/>
              <a:t>; </a:t>
            </a:r>
            <a:r>
              <a:rPr lang="en-US" sz="3600" dirty="0" err="1"/>
              <a:t>memasak</a:t>
            </a:r>
            <a:r>
              <a:rPr lang="en-US" sz="3600" dirty="0"/>
              <a:t>, </a:t>
            </a:r>
            <a:r>
              <a:rPr lang="en-US" sz="3600" dirty="0" err="1"/>
              <a:t>mencuci</a:t>
            </a:r>
            <a:r>
              <a:rPr lang="en-US" sz="3600" dirty="0"/>
              <a:t>, </a:t>
            </a:r>
            <a:r>
              <a:rPr lang="en-US" sz="3600" dirty="0" err="1"/>
              <a:t>mengurus</a:t>
            </a:r>
            <a:r>
              <a:rPr lang="en-US" sz="3600" dirty="0"/>
              <a:t> </a:t>
            </a:r>
            <a:r>
              <a:rPr lang="en-US" sz="3600" dirty="0" err="1"/>
              <a:t>rumah</a:t>
            </a:r>
            <a:r>
              <a:rPr lang="en-US" sz="3600" dirty="0"/>
              <a:t>, </a:t>
            </a:r>
            <a:r>
              <a:rPr lang="en-US" sz="3600" dirty="0" err="1"/>
              <a:t>merawat</a:t>
            </a:r>
            <a:r>
              <a:rPr lang="en-US" sz="3600" dirty="0"/>
              <a:t>, </a:t>
            </a:r>
            <a:r>
              <a:rPr lang="en-US" sz="3600" dirty="0" err="1"/>
              <a:t>menjaga</a:t>
            </a:r>
            <a:r>
              <a:rPr lang="en-US" sz="3600" dirty="0"/>
              <a:t>, </a:t>
            </a:r>
            <a:r>
              <a:rPr lang="en-US" sz="3600" dirty="0" err="1"/>
              <a:t>mengasuh</a:t>
            </a:r>
            <a:r>
              <a:rPr lang="en-US" sz="3600" dirty="0"/>
              <a:t>, dan </a:t>
            </a:r>
            <a:r>
              <a:rPr lang="en-US" sz="3600" dirty="0" err="1"/>
              <a:t>membesarkan</a:t>
            </a:r>
            <a:r>
              <a:rPr lang="en-US" sz="3600" dirty="0"/>
              <a:t> </a:t>
            </a:r>
            <a:r>
              <a:rPr lang="en-US" sz="3600" dirty="0" err="1"/>
              <a:t>anak</a:t>
            </a:r>
            <a:r>
              <a:rPr lang="en-US" sz="3600" dirty="0"/>
              <a:t>, </a:t>
            </a:r>
            <a:r>
              <a:rPr lang="en-US" sz="3600" dirty="0" err="1"/>
              <a:t>serta</a:t>
            </a:r>
            <a:r>
              <a:rPr lang="en-US" sz="3600" dirty="0"/>
              <a:t> lain </a:t>
            </a:r>
            <a:r>
              <a:rPr lang="en-US" sz="3600" dirty="0" err="1"/>
              <a:t>sebagainya</a:t>
            </a:r>
            <a:r>
              <a:rPr lang="en-US" sz="3600" dirty="0"/>
              <a:t>. </a:t>
            </a:r>
            <a:r>
              <a:rPr lang="en-US" sz="3600" dirty="0" err="1"/>
              <a:t>Pekerjaan</a:t>
            </a:r>
            <a:r>
              <a:rPr lang="en-US" sz="3600" dirty="0"/>
              <a:t> </a:t>
            </a:r>
            <a:r>
              <a:rPr lang="en-US" sz="3600" dirty="0" err="1"/>
              <a:t>reproduksi</a:t>
            </a:r>
            <a:r>
              <a:rPr lang="en-US" sz="3600" dirty="0"/>
              <a:t> </a:t>
            </a:r>
            <a:r>
              <a:rPr lang="en-US" sz="3600" dirty="0" err="1"/>
              <a:t>umumnya</a:t>
            </a:r>
            <a:r>
              <a:rPr lang="en-US" sz="3600" dirty="0"/>
              <a:t>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dibayar</a:t>
            </a:r>
            <a:r>
              <a:rPr lang="en-US" sz="3600" dirty="0"/>
              <a:t> dan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diperhitungkan</a:t>
            </a:r>
            <a:r>
              <a:rPr lang="en-US" sz="3600" dirty="0"/>
              <a:t> dalam </a:t>
            </a:r>
            <a:r>
              <a:rPr lang="en-US" sz="3600" dirty="0" err="1"/>
              <a:t>statistik</a:t>
            </a:r>
            <a:r>
              <a:rPr lang="en-US" sz="3600" dirty="0"/>
              <a:t> </a:t>
            </a:r>
            <a:r>
              <a:rPr lang="en-US" sz="3600" dirty="0" err="1"/>
              <a:t>ekonomi</a:t>
            </a:r>
            <a:r>
              <a:rPr lang="en-US" sz="3600" dirty="0"/>
              <a:t> yang </a:t>
            </a:r>
            <a:r>
              <a:rPr lang="en-US" sz="3600" dirty="0" err="1"/>
              <a:t>konvensional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689828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…..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2524" y="982140"/>
            <a:ext cx="6250579" cy="515740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Walaupun</a:t>
            </a:r>
            <a:r>
              <a:rPr lang="en-US" sz="4000" dirty="0"/>
              <a:t> </a:t>
            </a:r>
            <a:r>
              <a:rPr lang="en-US" sz="4000" dirty="0" err="1"/>
              <a:t>laki-laki</a:t>
            </a:r>
            <a:r>
              <a:rPr lang="en-US" sz="4000" dirty="0"/>
              <a:t> dan </a:t>
            </a:r>
            <a:r>
              <a:rPr lang="en-US" sz="4000" dirty="0" err="1"/>
              <a:t>perempuan</a:t>
            </a:r>
            <a:r>
              <a:rPr lang="en-US" sz="4000" dirty="0"/>
              <a:t> </a:t>
            </a:r>
            <a:r>
              <a:rPr lang="en-US" sz="4000" dirty="0" err="1"/>
              <a:t>dapat</a:t>
            </a:r>
            <a:r>
              <a:rPr lang="en-US" sz="4000" dirty="0"/>
              <a:t> </a:t>
            </a:r>
            <a:r>
              <a:rPr lang="en-US" sz="4000" dirty="0" err="1"/>
              <a:t>melakukan</a:t>
            </a:r>
            <a:r>
              <a:rPr lang="en-US" sz="4000" dirty="0"/>
              <a:t> </a:t>
            </a:r>
            <a:r>
              <a:rPr lang="en-US" sz="4000" dirty="0" err="1"/>
              <a:t>pekerjaan</a:t>
            </a:r>
            <a:r>
              <a:rPr lang="en-US" sz="4000" dirty="0"/>
              <a:t> ini, </a:t>
            </a:r>
            <a:r>
              <a:rPr lang="en-US" sz="4000" dirty="0" err="1"/>
              <a:t>namun</a:t>
            </a:r>
            <a:r>
              <a:rPr lang="en-US" sz="4000" dirty="0"/>
              <a:t> </a:t>
            </a:r>
            <a:r>
              <a:rPr lang="en-US" sz="4000" dirty="0" err="1"/>
              <a:t>seringkali</a:t>
            </a:r>
            <a:r>
              <a:rPr lang="en-US" sz="4000" dirty="0"/>
              <a:t> </a:t>
            </a:r>
            <a:r>
              <a:rPr lang="en-US" sz="4000" dirty="0" err="1"/>
              <a:t>hanya</a:t>
            </a:r>
            <a:r>
              <a:rPr lang="en-US" sz="4000" dirty="0"/>
              <a:t> </a:t>
            </a:r>
            <a:r>
              <a:rPr lang="en-US" sz="4000" dirty="0" err="1"/>
              <a:t>perempuan</a:t>
            </a:r>
            <a:r>
              <a:rPr lang="en-US" sz="4000" dirty="0"/>
              <a:t> yang  </a:t>
            </a:r>
            <a:r>
              <a:rPr lang="en-US" sz="4000" dirty="0" err="1"/>
              <a:t>dianggap</a:t>
            </a:r>
            <a:r>
              <a:rPr lang="en-US" sz="4000" dirty="0"/>
              <a:t> paling </a:t>
            </a:r>
            <a:r>
              <a:rPr lang="en-US" sz="4000" dirty="0" err="1"/>
              <a:t>cocok</a:t>
            </a:r>
            <a:r>
              <a:rPr lang="en-US" sz="4000" dirty="0"/>
              <a:t> </a:t>
            </a:r>
            <a:r>
              <a:rPr lang="en-US" sz="4000" dirty="0" err="1"/>
              <a:t>untuk</a:t>
            </a:r>
            <a:r>
              <a:rPr lang="en-US" sz="4000" dirty="0"/>
              <a:t> </a:t>
            </a:r>
            <a:r>
              <a:rPr lang="en-US" sz="4000" dirty="0" err="1"/>
              <a:t>melakukannya</a:t>
            </a:r>
            <a:r>
              <a:rPr lang="en-US" sz="4000" dirty="0"/>
              <a:t>, </a:t>
            </a:r>
            <a:r>
              <a:rPr lang="en-US" sz="4000" dirty="0" err="1"/>
              <a:t>karena</a:t>
            </a:r>
            <a:r>
              <a:rPr lang="en-US" sz="4000" dirty="0"/>
              <a:t> </a:t>
            </a:r>
            <a:r>
              <a:rPr lang="en-US" sz="4000" dirty="0" err="1"/>
              <a:t>dianggap</a:t>
            </a:r>
            <a:r>
              <a:rPr lang="en-US" sz="4000" dirty="0"/>
              <a:t> </a:t>
            </a:r>
            <a:r>
              <a:rPr lang="en-US" sz="4000" dirty="0" err="1"/>
              <a:t>melekat</a:t>
            </a:r>
            <a:r>
              <a:rPr lang="en-US" sz="4000" dirty="0"/>
              <a:t> pada </a:t>
            </a:r>
            <a:r>
              <a:rPr lang="en-US" sz="4000" dirty="0" err="1"/>
              <a:t>peran</a:t>
            </a:r>
            <a:r>
              <a:rPr lang="en-US" sz="4000" dirty="0"/>
              <a:t> </a:t>
            </a:r>
            <a:r>
              <a:rPr lang="en-US" sz="4000" dirty="0" err="1"/>
              <a:t>kodratinya</a:t>
            </a:r>
            <a:r>
              <a:rPr lang="en-US" sz="4000" dirty="0"/>
              <a:t>, </a:t>
            </a:r>
            <a:r>
              <a:rPr lang="en-US" sz="4000" dirty="0" err="1"/>
              <a:t>yaitu</a:t>
            </a:r>
            <a:r>
              <a:rPr lang="en-US" sz="4000" dirty="0"/>
              <a:t> </a:t>
            </a:r>
            <a:r>
              <a:rPr lang="en-US" sz="4000" dirty="0" err="1"/>
              <a:t>melahirkan</a:t>
            </a:r>
            <a:r>
              <a:rPr lang="en-US" sz="4000" dirty="0"/>
              <a:t> dan </a:t>
            </a:r>
            <a:r>
              <a:rPr lang="en-US" sz="4000" dirty="0" err="1"/>
              <a:t>menyusui</a:t>
            </a:r>
            <a:r>
              <a:rPr lang="en-US" sz="40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877632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…..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2524" y="542110"/>
            <a:ext cx="6250579" cy="559743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Pekerjaan</a:t>
            </a:r>
            <a:r>
              <a:rPr lang="en-US" sz="3600" dirty="0"/>
              <a:t> </a:t>
            </a:r>
            <a:r>
              <a:rPr lang="en-US" sz="3600" dirty="0" err="1"/>
              <a:t>reproduksi</a:t>
            </a:r>
            <a:r>
              <a:rPr lang="en-US" sz="3600" dirty="0"/>
              <a:t> </a:t>
            </a:r>
            <a:r>
              <a:rPr lang="en-US" sz="3600" dirty="0" err="1"/>
              <a:t>penting</a:t>
            </a:r>
            <a:r>
              <a:rPr lang="en-US" sz="3600" dirty="0"/>
              <a:t> </a:t>
            </a:r>
            <a:r>
              <a:rPr lang="en-US" sz="3600" dirty="0" err="1"/>
              <a:t>bagi</a:t>
            </a:r>
            <a:r>
              <a:rPr lang="en-US" sz="3600" dirty="0"/>
              <a:t> </a:t>
            </a:r>
            <a:r>
              <a:rPr lang="en-US" sz="3600" dirty="0" err="1"/>
              <a:t>keberlangsungan</a:t>
            </a:r>
            <a:r>
              <a:rPr lang="en-US" sz="3600" dirty="0"/>
              <a:t> </a:t>
            </a:r>
            <a:r>
              <a:rPr lang="en-US" sz="3600" dirty="0" err="1"/>
              <a:t>hidup</a:t>
            </a:r>
            <a:r>
              <a:rPr lang="en-US" sz="3600" dirty="0"/>
              <a:t> </a:t>
            </a:r>
            <a:r>
              <a:rPr lang="en-US" sz="3600" dirty="0" err="1"/>
              <a:t>manusia</a:t>
            </a:r>
            <a:r>
              <a:rPr lang="en-US" sz="3600" dirty="0"/>
              <a:t> </a:t>
            </a:r>
            <a:r>
              <a:rPr lang="en-US" sz="3600" dirty="0" err="1"/>
              <a:t>serta</a:t>
            </a:r>
            <a:r>
              <a:rPr lang="en-US" sz="3600" dirty="0"/>
              <a:t> </a:t>
            </a:r>
            <a:r>
              <a:rPr lang="en-US" sz="3600" dirty="0" err="1"/>
              <a:t>berguna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pemeliharaan</a:t>
            </a:r>
            <a:r>
              <a:rPr lang="en-US" sz="3600" dirty="0"/>
              <a:t> dan </a:t>
            </a:r>
            <a:r>
              <a:rPr lang="en-US" sz="3600" dirty="0" err="1"/>
              <a:t>keberlanjutan</a:t>
            </a:r>
            <a:r>
              <a:rPr lang="en-US" sz="3600" dirty="0"/>
              <a:t> </a:t>
            </a:r>
            <a:r>
              <a:rPr lang="en-US" sz="3600" dirty="0" err="1"/>
              <a:t>tenaga</a:t>
            </a:r>
            <a:r>
              <a:rPr lang="en-US" sz="3600" dirty="0"/>
              <a:t> </a:t>
            </a:r>
            <a:r>
              <a:rPr lang="en-US" sz="3600" dirty="0" err="1"/>
              <a:t>kerja</a:t>
            </a:r>
            <a:r>
              <a:rPr lang="en-US" sz="3600" dirty="0"/>
              <a:t>, </a:t>
            </a:r>
            <a:r>
              <a:rPr lang="en-US" sz="3600" dirty="0" err="1"/>
              <a:t>namun</a:t>
            </a:r>
            <a:r>
              <a:rPr lang="en-US" sz="3600" dirty="0"/>
              <a:t> jarang </a:t>
            </a:r>
            <a:r>
              <a:rPr lang="en-US" sz="3600" dirty="0" err="1"/>
              <a:t>sekali</a:t>
            </a:r>
            <a:r>
              <a:rPr lang="en-US" sz="3600" dirty="0"/>
              <a:t> </a:t>
            </a:r>
            <a:r>
              <a:rPr lang="en-US" sz="3600" dirty="0" err="1"/>
              <a:t>dianggap</a:t>
            </a:r>
            <a:r>
              <a:rPr lang="en-US" sz="3600" dirty="0"/>
              <a:t> </a:t>
            </a:r>
            <a:r>
              <a:rPr lang="en-US" sz="3600" dirty="0" err="1"/>
              <a:t>sebagai</a:t>
            </a:r>
            <a:r>
              <a:rPr lang="en-US" sz="3600" dirty="0"/>
              <a:t> ‘</a:t>
            </a:r>
            <a:r>
              <a:rPr lang="en-US" sz="3600" dirty="0" err="1"/>
              <a:t>pekerjaan</a:t>
            </a:r>
            <a:r>
              <a:rPr lang="en-US" sz="3600" dirty="0"/>
              <a:t>’. </a:t>
            </a:r>
            <a:r>
              <a:rPr lang="en-US" sz="3600" dirty="0" err="1"/>
              <a:t>Sebagai</a:t>
            </a:r>
            <a:r>
              <a:rPr lang="en-US" sz="3600" dirty="0"/>
              <a:t> </a:t>
            </a:r>
            <a:r>
              <a:rPr lang="en-US" sz="3600" dirty="0" err="1"/>
              <a:t>contoh</a:t>
            </a:r>
            <a:r>
              <a:rPr lang="en-US" sz="3600" dirty="0"/>
              <a:t>, </a:t>
            </a:r>
            <a:r>
              <a:rPr lang="en-US" sz="3600" dirty="0" err="1"/>
              <a:t>ketika</a:t>
            </a:r>
            <a:r>
              <a:rPr lang="en-US" sz="3600" dirty="0"/>
              <a:t> orang </a:t>
            </a:r>
            <a:r>
              <a:rPr lang="en-US" sz="3600" dirty="0" err="1"/>
              <a:t>ditanya</a:t>
            </a:r>
            <a:r>
              <a:rPr lang="en-US" sz="3600" dirty="0"/>
              <a:t> </a:t>
            </a:r>
            <a:r>
              <a:rPr lang="en-US" sz="3600" dirty="0" err="1"/>
              <a:t>apa</a:t>
            </a:r>
            <a:r>
              <a:rPr lang="en-US" sz="3600" dirty="0"/>
              <a:t> </a:t>
            </a:r>
            <a:r>
              <a:rPr lang="en-US" sz="3600" dirty="0" err="1"/>
              <a:t>pekerjaan</a:t>
            </a:r>
            <a:r>
              <a:rPr lang="en-US" sz="3600" dirty="0"/>
              <a:t> </a:t>
            </a:r>
            <a:r>
              <a:rPr lang="en-US" sz="3600" dirty="0" err="1"/>
              <a:t>mereka</a:t>
            </a:r>
            <a:r>
              <a:rPr lang="en-US" sz="3600" dirty="0"/>
              <a:t>, </a:t>
            </a:r>
            <a:r>
              <a:rPr lang="en-US" sz="3600" dirty="0" err="1"/>
              <a:t>jawabannya</a:t>
            </a:r>
            <a:r>
              <a:rPr lang="en-US" sz="3600" dirty="0"/>
              <a:t> </a:t>
            </a:r>
            <a:r>
              <a:rPr lang="en-US" sz="3600" dirty="0" err="1"/>
              <a:t>selalu</a:t>
            </a:r>
            <a:r>
              <a:rPr lang="en-US" sz="3600" dirty="0"/>
              <a:t> </a:t>
            </a:r>
            <a:r>
              <a:rPr lang="en-US" sz="3600" dirty="0" err="1"/>
              <a:t>terkait</a:t>
            </a:r>
            <a:r>
              <a:rPr lang="en-US" sz="3600" dirty="0"/>
              <a:t> </a:t>
            </a:r>
            <a:r>
              <a:rPr lang="en-US" sz="3600" dirty="0" err="1"/>
              <a:t>dengan</a:t>
            </a:r>
            <a:r>
              <a:rPr lang="en-US" sz="3600" dirty="0"/>
              <a:t> </a:t>
            </a:r>
            <a:r>
              <a:rPr lang="en-US" sz="3600" dirty="0" err="1"/>
              <a:t>pekerjaan</a:t>
            </a:r>
            <a:r>
              <a:rPr lang="en-US" sz="3600" dirty="0"/>
              <a:t> yang </a:t>
            </a:r>
            <a:r>
              <a:rPr lang="en-US" sz="3600" dirty="0" err="1"/>
              <a:t>dibayar</a:t>
            </a:r>
            <a:r>
              <a:rPr lang="en-US" sz="3600" dirty="0"/>
              <a:t> </a:t>
            </a:r>
            <a:r>
              <a:rPr lang="en-US" sz="3600" dirty="0" err="1"/>
              <a:t>atau</a:t>
            </a:r>
            <a:r>
              <a:rPr lang="en-US" sz="3600" dirty="0"/>
              <a:t> </a:t>
            </a:r>
            <a:r>
              <a:rPr lang="en-US" sz="3600" dirty="0" err="1"/>
              <a:t>pekerjaan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peningkatan</a:t>
            </a:r>
            <a:r>
              <a:rPr lang="en-US" sz="3600" dirty="0"/>
              <a:t> </a:t>
            </a:r>
            <a:r>
              <a:rPr lang="en-US" sz="3600" dirty="0" err="1"/>
              <a:t>pendapatan</a:t>
            </a:r>
            <a:r>
              <a:rPr lang="en-US" sz="3600" dirty="0"/>
              <a:t>” </a:t>
            </a:r>
          </a:p>
        </p:txBody>
      </p:sp>
    </p:spTree>
    <p:extLst>
      <p:ext uri="{BB962C8B-B14F-4D97-AF65-F5344CB8AC3E}">
        <p14:creationId xmlns:p14="http://schemas.microsoft.com/office/powerpoint/2010/main" val="9773948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Peran/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kerja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sosial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2709" y="731519"/>
            <a:ext cx="6606009" cy="550683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 “ </a:t>
            </a:r>
            <a:r>
              <a:rPr lang="en-US" sz="3600" dirty="0" err="1"/>
              <a:t>Semua</a:t>
            </a:r>
            <a:r>
              <a:rPr lang="en-US" sz="3600" dirty="0"/>
              <a:t> </a:t>
            </a:r>
            <a:r>
              <a:rPr lang="en-US" sz="3600" dirty="0" err="1"/>
              <a:t>kegiatan</a:t>
            </a:r>
            <a:r>
              <a:rPr lang="en-US" sz="3600" dirty="0"/>
              <a:t> yang </a:t>
            </a:r>
            <a:r>
              <a:rPr lang="en-US" sz="3600" dirty="0" err="1"/>
              <a:t>dilakukan</a:t>
            </a:r>
            <a:r>
              <a:rPr lang="en-US" sz="3600" dirty="0"/>
              <a:t> dalam </a:t>
            </a:r>
            <a:r>
              <a:rPr lang="en-US" sz="3600" dirty="0" err="1"/>
              <a:t>masyarakat</a:t>
            </a:r>
            <a:r>
              <a:rPr lang="en-US" sz="3600" dirty="0"/>
              <a:t>/</a:t>
            </a:r>
            <a:r>
              <a:rPr lang="en-US" sz="3600" dirty="0" err="1"/>
              <a:t>komunitas</a:t>
            </a:r>
            <a:r>
              <a:rPr lang="en-US" sz="3600" dirty="0"/>
              <a:t>  yang </a:t>
            </a:r>
            <a:r>
              <a:rPr lang="en-US" sz="3600" dirty="0" err="1"/>
              <a:t>bertujuan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meningkatkan</a:t>
            </a:r>
            <a:r>
              <a:rPr lang="en-US" sz="3600" dirty="0"/>
              <a:t> </a:t>
            </a:r>
            <a:r>
              <a:rPr lang="en-US" sz="3600" dirty="0" err="1"/>
              <a:t>solidaritas</a:t>
            </a:r>
            <a:r>
              <a:rPr lang="en-US" sz="3600" dirty="0"/>
              <a:t> </a:t>
            </a:r>
            <a:r>
              <a:rPr lang="en-US" sz="3600" dirty="0" err="1"/>
              <a:t>serta</a:t>
            </a:r>
            <a:r>
              <a:rPr lang="en-US" sz="3600" dirty="0"/>
              <a:t> </a:t>
            </a:r>
            <a:r>
              <a:rPr lang="en-US" sz="3600" dirty="0" err="1"/>
              <a:t>mempertahankan</a:t>
            </a:r>
            <a:r>
              <a:rPr lang="en-US" sz="3600" dirty="0"/>
              <a:t> </a:t>
            </a:r>
            <a:r>
              <a:rPr lang="en-US" sz="3600" dirty="0" err="1"/>
              <a:t>tradisi</a:t>
            </a:r>
            <a:r>
              <a:rPr lang="en-US" sz="3600" dirty="0"/>
              <a:t> </a:t>
            </a:r>
            <a:r>
              <a:rPr lang="en-US" sz="3600" dirty="0" err="1"/>
              <a:t>setempat</a:t>
            </a:r>
            <a:r>
              <a:rPr lang="en-US" sz="3600" dirty="0"/>
              <a:t>. </a:t>
            </a:r>
            <a:r>
              <a:rPr lang="en-US" sz="3600" dirty="0" err="1"/>
              <a:t>Pekerjaan</a:t>
            </a:r>
            <a:r>
              <a:rPr lang="en-US" sz="3600" dirty="0"/>
              <a:t> ini </a:t>
            </a:r>
            <a:r>
              <a:rPr lang="en-US" sz="3600" dirty="0" err="1"/>
              <a:t>tidak</a:t>
            </a:r>
            <a:r>
              <a:rPr lang="en-US" sz="3600" dirty="0"/>
              <a:t> </a:t>
            </a:r>
            <a:r>
              <a:rPr lang="en-US" sz="3600" dirty="0" err="1"/>
              <a:t>diperhitungkan</a:t>
            </a:r>
            <a:r>
              <a:rPr lang="en-US" sz="3600" dirty="0"/>
              <a:t> dalam </a:t>
            </a:r>
            <a:r>
              <a:rPr lang="en-US" sz="3600" dirty="0" err="1"/>
              <a:t>analisis</a:t>
            </a:r>
            <a:r>
              <a:rPr lang="en-US" sz="3600" dirty="0"/>
              <a:t> </a:t>
            </a:r>
            <a:r>
              <a:rPr lang="en-US" sz="3600" dirty="0" err="1"/>
              <a:t>ekonomi</a:t>
            </a:r>
            <a:r>
              <a:rPr lang="en-US" sz="3600" dirty="0"/>
              <a:t> dan </a:t>
            </a:r>
            <a:r>
              <a:rPr lang="en-US" sz="3600" dirty="0" err="1"/>
              <a:t>dianggap</a:t>
            </a:r>
            <a:r>
              <a:rPr lang="en-US" sz="3600" dirty="0"/>
              <a:t> </a:t>
            </a:r>
            <a:r>
              <a:rPr lang="en-US" sz="3600" dirty="0" err="1"/>
              <a:t>sebagai</a:t>
            </a:r>
            <a:r>
              <a:rPr lang="en-US" sz="3600" dirty="0"/>
              <a:t> </a:t>
            </a:r>
            <a:r>
              <a:rPr lang="en-US" sz="3600" dirty="0" err="1"/>
              <a:t>pekerjaan</a:t>
            </a:r>
            <a:r>
              <a:rPr lang="en-US" sz="3600" dirty="0"/>
              <a:t> </a:t>
            </a:r>
            <a:r>
              <a:rPr lang="en-US" sz="3600" dirty="0" err="1"/>
              <a:t>sukarela</a:t>
            </a:r>
            <a:r>
              <a:rPr lang="en-US" sz="3600" dirty="0"/>
              <a:t> </a:t>
            </a:r>
            <a:r>
              <a:rPr lang="en-US" sz="3600" dirty="0" err="1"/>
              <a:t>untuk</a:t>
            </a:r>
            <a:r>
              <a:rPr lang="en-US" sz="3600" dirty="0"/>
              <a:t> </a:t>
            </a:r>
            <a:r>
              <a:rPr lang="en-US" sz="3600" dirty="0" err="1"/>
              <a:t>pengembangan</a:t>
            </a:r>
            <a:r>
              <a:rPr lang="en-US" sz="3600" dirty="0"/>
              <a:t> spiritual dan </a:t>
            </a:r>
            <a:r>
              <a:rPr lang="en-US" sz="3600" dirty="0" err="1"/>
              <a:t>kultural</a:t>
            </a:r>
            <a:r>
              <a:rPr lang="en-US" sz="3600" dirty="0"/>
              <a:t> </a:t>
            </a:r>
            <a:r>
              <a:rPr lang="en-US" sz="3600" dirty="0" err="1"/>
              <a:t>dari</a:t>
            </a:r>
            <a:r>
              <a:rPr lang="en-US" sz="3600" dirty="0"/>
              <a:t> </a:t>
            </a:r>
            <a:r>
              <a:rPr lang="en-US" sz="3600" dirty="0" err="1"/>
              <a:t>suatu</a:t>
            </a:r>
            <a:r>
              <a:rPr lang="en-US" sz="3600" dirty="0"/>
              <a:t> </a:t>
            </a:r>
            <a:r>
              <a:rPr lang="en-US" sz="3600" dirty="0" err="1"/>
              <a:t>komunitas</a:t>
            </a:r>
            <a:r>
              <a:rPr lang="en-US" sz="3200" dirty="0"/>
              <a:t>” </a:t>
            </a:r>
          </a:p>
        </p:txBody>
      </p:sp>
    </p:spTree>
    <p:extLst>
      <p:ext uri="{BB962C8B-B14F-4D97-AF65-F5344CB8AC3E}">
        <p14:creationId xmlns:p14="http://schemas.microsoft.com/office/powerpoint/2010/main" val="36740940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71307" y="668631"/>
            <a:ext cx="6257109" cy="433033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400" dirty="0"/>
              <a:t>“</a:t>
            </a:r>
            <a:r>
              <a:rPr lang="en-US" sz="3400" dirty="0" err="1"/>
              <a:t>Walaupun</a:t>
            </a:r>
            <a:r>
              <a:rPr lang="en-US" sz="3400" dirty="0"/>
              <a:t> </a:t>
            </a:r>
            <a:r>
              <a:rPr lang="en-US" sz="3400" dirty="0" err="1"/>
              <a:t>perempuan</a:t>
            </a:r>
            <a:r>
              <a:rPr lang="en-US" sz="3400" dirty="0"/>
              <a:t> dan </a:t>
            </a:r>
            <a:r>
              <a:rPr lang="en-US" sz="3400" dirty="0" err="1"/>
              <a:t>laki-laki</a:t>
            </a:r>
            <a:r>
              <a:rPr lang="en-US" sz="3400" dirty="0"/>
              <a:t> </a:t>
            </a:r>
            <a:r>
              <a:rPr lang="en-US" sz="3400" dirty="0" err="1"/>
              <a:t>dapat</a:t>
            </a:r>
            <a:r>
              <a:rPr lang="en-US" sz="3400" dirty="0"/>
              <a:t> </a:t>
            </a:r>
            <a:r>
              <a:rPr lang="en-US" sz="3400" dirty="0" err="1"/>
              <a:t>melakukan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 ini, </a:t>
            </a:r>
            <a:r>
              <a:rPr lang="en-US" sz="3400" dirty="0" err="1"/>
              <a:t>namun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 </a:t>
            </a:r>
            <a:r>
              <a:rPr lang="en-US" sz="3400" dirty="0" err="1"/>
              <a:t>sosial</a:t>
            </a:r>
            <a:r>
              <a:rPr lang="en-US" sz="3400" dirty="0"/>
              <a:t> paling </a:t>
            </a:r>
            <a:r>
              <a:rPr lang="en-US" sz="3400" dirty="0" err="1"/>
              <a:t>banyak</a:t>
            </a:r>
            <a:r>
              <a:rPr lang="en-US" sz="3400" dirty="0"/>
              <a:t> </a:t>
            </a:r>
            <a:r>
              <a:rPr lang="en-US" sz="3400" dirty="0" err="1"/>
              <a:t>dilakukan</a:t>
            </a:r>
            <a:r>
              <a:rPr lang="en-US" sz="3400" dirty="0"/>
              <a:t> oleh </a:t>
            </a:r>
            <a:r>
              <a:rPr lang="en-US" sz="3400" dirty="0" err="1"/>
              <a:t>perempuan</a:t>
            </a:r>
            <a:r>
              <a:rPr lang="en-US" sz="3400" dirty="0"/>
              <a:t> </a:t>
            </a:r>
            <a:r>
              <a:rPr lang="en-US" sz="3400" dirty="0" err="1"/>
              <a:t>karena</a:t>
            </a:r>
            <a:r>
              <a:rPr lang="en-US" sz="3400" dirty="0"/>
              <a:t> </a:t>
            </a:r>
            <a:r>
              <a:rPr lang="en-US" sz="3400" dirty="0" err="1"/>
              <a:t>dianggap</a:t>
            </a:r>
            <a:r>
              <a:rPr lang="en-US" sz="3400" dirty="0"/>
              <a:t> </a:t>
            </a:r>
            <a:r>
              <a:rPr lang="en-US" sz="3400" dirty="0" err="1"/>
              <a:t>sebagai</a:t>
            </a:r>
            <a:r>
              <a:rPr lang="en-US" sz="3400" dirty="0"/>
              <a:t> </a:t>
            </a:r>
            <a:r>
              <a:rPr lang="en-US" sz="3400" dirty="0" err="1"/>
              <a:t>perpanjangan</a:t>
            </a:r>
            <a:r>
              <a:rPr lang="en-US" sz="3400" dirty="0"/>
              <a:t> </a:t>
            </a:r>
            <a:r>
              <a:rPr lang="en-US" sz="3400" dirty="0" err="1"/>
              <a:t>dari</a:t>
            </a:r>
            <a:r>
              <a:rPr lang="en-US" sz="3400" dirty="0"/>
              <a:t> </a:t>
            </a:r>
            <a:r>
              <a:rPr lang="en-US" sz="3400" dirty="0" err="1"/>
              <a:t>pekerjaan</a:t>
            </a:r>
            <a:r>
              <a:rPr lang="en-US" sz="3400" dirty="0"/>
              <a:t> </a:t>
            </a:r>
            <a:r>
              <a:rPr lang="en-US" sz="3400" dirty="0" err="1"/>
              <a:t>reproduksi</a:t>
            </a:r>
            <a:r>
              <a:rPr lang="en-US" sz="3400" dirty="0"/>
              <a:t> </a:t>
            </a:r>
            <a:r>
              <a:rPr lang="en-US" sz="3400" dirty="0" err="1"/>
              <a:t>mereka</a:t>
            </a:r>
            <a:r>
              <a:rPr lang="en-US" sz="3400" dirty="0"/>
              <a:t>. </a:t>
            </a:r>
            <a:r>
              <a:rPr lang="en-US" sz="3400" dirty="0" err="1"/>
              <a:t>Pekerjaan</a:t>
            </a:r>
            <a:r>
              <a:rPr lang="en-US" sz="3400" dirty="0"/>
              <a:t> ini </a:t>
            </a:r>
            <a:r>
              <a:rPr lang="en-US" sz="3400" dirty="0" err="1"/>
              <a:t>bersifat</a:t>
            </a:r>
            <a:r>
              <a:rPr lang="en-US" sz="3400" dirty="0"/>
              <a:t> </a:t>
            </a:r>
            <a:r>
              <a:rPr lang="en-US" sz="3400" dirty="0" err="1"/>
              <a:t>sukarela</a:t>
            </a:r>
            <a:r>
              <a:rPr lang="en-US" sz="3400" dirty="0"/>
              <a:t>, dan </a:t>
            </a:r>
            <a:r>
              <a:rPr lang="en-US" sz="3400" dirty="0" err="1"/>
              <a:t>seringkali</a:t>
            </a:r>
            <a:r>
              <a:rPr lang="en-US" sz="3400" dirty="0"/>
              <a:t> </a:t>
            </a:r>
            <a:r>
              <a:rPr lang="en-US" sz="3400" dirty="0" err="1"/>
              <a:t>dilakukan</a:t>
            </a:r>
            <a:r>
              <a:rPr lang="en-US" sz="3400" dirty="0"/>
              <a:t> pada </a:t>
            </a:r>
            <a:r>
              <a:rPr lang="en-US" sz="3400" dirty="0" err="1"/>
              <a:t>saat</a:t>
            </a:r>
            <a:r>
              <a:rPr lang="en-US" sz="3400" dirty="0"/>
              <a:t> </a:t>
            </a:r>
            <a:r>
              <a:rPr lang="en-US" sz="3400" dirty="0" err="1"/>
              <a:t>perempuan</a:t>
            </a:r>
            <a:r>
              <a:rPr lang="en-US" sz="3400" dirty="0"/>
              <a:t> </a:t>
            </a:r>
            <a:r>
              <a:rPr lang="en-US" sz="3400" dirty="0" err="1"/>
              <a:t>mempunyai</a:t>
            </a:r>
            <a:r>
              <a:rPr lang="en-US" sz="3400" dirty="0"/>
              <a:t>  ‘</a:t>
            </a:r>
            <a:r>
              <a:rPr lang="en-US" sz="3400" dirty="0" err="1"/>
              <a:t>waktu</a:t>
            </a:r>
            <a:r>
              <a:rPr lang="en-US" sz="3400" dirty="0"/>
              <a:t> </a:t>
            </a:r>
            <a:r>
              <a:rPr lang="en-US" sz="3400" dirty="0" err="1"/>
              <a:t>luang</a:t>
            </a:r>
            <a:r>
              <a:rPr lang="en-US" sz="3400" dirty="0"/>
              <a:t>’ </a:t>
            </a:r>
            <a:r>
              <a:rPr lang="en-US" sz="3400" dirty="0" err="1"/>
              <a:t>dari</a:t>
            </a:r>
            <a:r>
              <a:rPr lang="en-US" sz="3400" dirty="0"/>
              <a:t> </a:t>
            </a:r>
            <a:r>
              <a:rPr lang="en-US" sz="3400" dirty="0" err="1"/>
              <a:t>kegiatan</a:t>
            </a:r>
            <a:r>
              <a:rPr lang="en-US" sz="3400" dirty="0"/>
              <a:t> </a:t>
            </a:r>
            <a:r>
              <a:rPr lang="en-US" sz="3400" dirty="0" err="1"/>
              <a:t>utamanya</a:t>
            </a:r>
            <a:r>
              <a:rPr lang="en-US" sz="3400" dirty="0"/>
              <a:t> yang lain”</a:t>
            </a:r>
          </a:p>
        </p:txBody>
      </p:sp>
    </p:spTree>
    <p:extLst>
      <p:ext uri="{BB962C8B-B14F-4D97-AF65-F5344CB8AC3E}">
        <p14:creationId xmlns:p14="http://schemas.microsoft.com/office/powerpoint/2010/main" val="22110074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997234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CATATAN !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19088"/>
            <a:ext cx="7583583" cy="6375626"/>
          </a:xfrm>
        </p:spPr>
        <p:txBody>
          <a:bodyPr anchor="ctr"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“Dalam </a:t>
            </a:r>
            <a:r>
              <a:rPr lang="en-US" sz="4000" dirty="0" err="1"/>
              <a:t>kehidupan</a:t>
            </a:r>
            <a:r>
              <a:rPr lang="en-US" sz="4000" dirty="0"/>
              <a:t> </a:t>
            </a:r>
            <a:r>
              <a:rPr lang="en-US" sz="4000" dirty="0" err="1"/>
              <a:t>nyata</a:t>
            </a:r>
            <a:r>
              <a:rPr lang="en-US" sz="4000" dirty="0"/>
              <a:t>, </a:t>
            </a:r>
            <a:r>
              <a:rPr lang="en-US" sz="4000" dirty="0" err="1"/>
              <a:t>pembagian</a:t>
            </a:r>
            <a:r>
              <a:rPr lang="en-US" sz="4000" dirty="0"/>
              <a:t> </a:t>
            </a:r>
            <a:r>
              <a:rPr lang="en-US" sz="4000" dirty="0" err="1"/>
              <a:t>kerja</a:t>
            </a:r>
            <a:r>
              <a:rPr lang="en-US" sz="4000" dirty="0"/>
              <a:t> </a:t>
            </a:r>
            <a:r>
              <a:rPr lang="en-US" sz="4000" dirty="0" err="1"/>
              <a:t>secara</a:t>
            </a:r>
            <a:r>
              <a:rPr lang="en-US" sz="4000" dirty="0"/>
              <a:t> gender </a:t>
            </a:r>
            <a:r>
              <a:rPr lang="en-US" sz="4000" dirty="0" err="1"/>
              <a:t>dilakukan</a:t>
            </a:r>
            <a:r>
              <a:rPr lang="en-US" sz="4000" dirty="0"/>
              <a:t> </a:t>
            </a:r>
            <a:r>
              <a:rPr lang="en-US" sz="4000" dirty="0" err="1"/>
              <a:t>tidak</a:t>
            </a:r>
            <a:r>
              <a:rPr lang="en-US" sz="4000" dirty="0"/>
              <a:t> </a:t>
            </a:r>
            <a:r>
              <a:rPr lang="en-US" sz="4000" dirty="0" err="1"/>
              <a:t>setara</a:t>
            </a:r>
            <a:r>
              <a:rPr lang="en-US" sz="4000" dirty="0"/>
              <a:t> </a:t>
            </a:r>
            <a:r>
              <a:rPr lang="en-US" sz="4000" dirty="0" err="1"/>
              <a:t>antara</a:t>
            </a:r>
            <a:r>
              <a:rPr lang="en-US" sz="4000" dirty="0"/>
              <a:t> </a:t>
            </a:r>
            <a:r>
              <a:rPr lang="en-US" sz="4000" dirty="0" err="1"/>
              <a:t>perempuan</a:t>
            </a:r>
            <a:r>
              <a:rPr lang="en-US" sz="4000" dirty="0"/>
              <a:t> dan </a:t>
            </a:r>
            <a:r>
              <a:rPr lang="en-US" sz="4000" dirty="0" err="1"/>
              <a:t>laki-laki</a:t>
            </a:r>
            <a:r>
              <a:rPr lang="en-US" sz="4000" dirty="0"/>
              <a:t>. </a:t>
            </a:r>
            <a:r>
              <a:rPr lang="en-US" sz="4000" dirty="0" err="1"/>
              <a:t>Seringkali</a:t>
            </a:r>
            <a:r>
              <a:rPr lang="en-US" sz="4000" dirty="0"/>
              <a:t> </a:t>
            </a:r>
            <a:r>
              <a:rPr lang="en-US" sz="4000" dirty="0" err="1"/>
              <a:t>perempuan</a:t>
            </a:r>
            <a:r>
              <a:rPr lang="en-US" sz="4000" dirty="0"/>
              <a:t> </a:t>
            </a:r>
            <a:r>
              <a:rPr lang="en-US" sz="4000" dirty="0" err="1"/>
              <a:t>melakukan</a:t>
            </a:r>
            <a:r>
              <a:rPr lang="en-US" sz="4000" dirty="0"/>
              <a:t> </a:t>
            </a:r>
            <a:r>
              <a:rPr lang="en-US" sz="4000" dirty="0" err="1"/>
              <a:t>ketiga</a:t>
            </a:r>
            <a:r>
              <a:rPr lang="en-US" sz="4000" dirty="0"/>
              <a:t> </a:t>
            </a:r>
            <a:r>
              <a:rPr lang="en-US" sz="4000" dirty="0" err="1"/>
              <a:t>peran</a:t>
            </a:r>
            <a:r>
              <a:rPr lang="en-US" sz="4000" dirty="0"/>
              <a:t>/ </a:t>
            </a:r>
            <a:r>
              <a:rPr lang="en-US" sz="4000" dirty="0" err="1"/>
              <a:t>pekerjaan</a:t>
            </a:r>
            <a:r>
              <a:rPr lang="en-US" sz="4000" dirty="0"/>
              <a:t> </a:t>
            </a:r>
            <a:r>
              <a:rPr lang="en-US" sz="4000" dirty="0" err="1"/>
              <a:t>sekaligus</a:t>
            </a:r>
            <a:r>
              <a:rPr lang="en-US" sz="4000" dirty="0"/>
              <a:t> </a:t>
            </a:r>
            <a:r>
              <a:rPr lang="en-US" sz="4000" dirty="0" err="1"/>
              <a:t>sehingga</a:t>
            </a:r>
            <a:r>
              <a:rPr lang="en-US" sz="4000" dirty="0"/>
              <a:t> </a:t>
            </a:r>
            <a:r>
              <a:rPr lang="en-US" sz="4000" dirty="0" err="1"/>
              <a:t>mereka</a:t>
            </a:r>
            <a:r>
              <a:rPr lang="en-US" sz="4000" dirty="0"/>
              <a:t> </a:t>
            </a:r>
            <a:r>
              <a:rPr lang="en-US" sz="4000" dirty="0" err="1"/>
              <a:t>bekerja</a:t>
            </a:r>
            <a:r>
              <a:rPr lang="en-US" sz="4000" dirty="0"/>
              <a:t> </a:t>
            </a:r>
            <a:r>
              <a:rPr lang="en-US" sz="4000" dirty="0" err="1"/>
              <a:t>lebih</a:t>
            </a:r>
            <a:r>
              <a:rPr lang="en-US" sz="4000" dirty="0"/>
              <a:t> </a:t>
            </a:r>
            <a:r>
              <a:rPr lang="en-US" sz="4000" dirty="0" err="1"/>
              <a:t>keras</a:t>
            </a:r>
            <a:r>
              <a:rPr lang="en-US" sz="4000" dirty="0"/>
              <a:t>, yang </a:t>
            </a:r>
            <a:r>
              <a:rPr lang="en-US" sz="4000" dirty="0" err="1"/>
              <a:t>dapat</a:t>
            </a:r>
            <a:r>
              <a:rPr lang="en-US" sz="4000" dirty="0"/>
              <a:t> </a:t>
            </a:r>
            <a:r>
              <a:rPr lang="en-US" sz="4000" dirty="0" err="1"/>
              <a:t>menyebabkan</a:t>
            </a:r>
            <a:r>
              <a:rPr lang="en-US" sz="4000" dirty="0"/>
              <a:t> </a:t>
            </a:r>
            <a:r>
              <a:rPr lang="en-US" sz="4000" dirty="0" err="1"/>
              <a:t>penurunan</a:t>
            </a:r>
            <a:r>
              <a:rPr lang="en-US" sz="4000" dirty="0"/>
              <a:t> </a:t>
            </a:r>
            <a:r>
              <a:rPr lang="en-US" sz="4000" dirty="0" err="1"/>
              <a:t>kualitas</a:t>
            </a:r>
            <a:r>
              <a:rPr lang="en-US" sz="4000" dirty="0"/>
              <a:t> </a:t>
            </a:r>
            <a:r>
              <a:rPr lang="en-US" sz="4000" dirty="0" err="1"/>
              <a:t>hidup</a:t>
            </a:r>
            <a:r>
              <a:rPr lang="en-US" sz="4000" dirty="0"/>
              <a:t> </a:t>
            </a:r>
            <a:r>
              <a:rPr lang="en-US" sz="4000" dirty="0" err="1"/>
              <a:t>mereka</a:t>
            </a:r>
            <a:r>
              <a:rPr lang="en-US" sz="40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44101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997234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: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2800" b="1" dirty="0">
                <a:solidFill>
                  <a:srgbClr val="FFFFFF"/>
                </a:solidFill>
                <a:latin typeface="+mn-lt"/>
              </a:rPr>
              <a:t>(Sita &amp; </a:t>
            </a:r>
            <a:r>
              <a:rPr lang="en-US" sz="2800" b="1" dirty="0" err="1">
                <a:solidFill>
                  <a:srgbClr val="FFFFFF"/>
                </a:solidFill>
                <a:latin typeface="+mn-lt"/>
              </a:rPr>
              <a:t>Herawati</a:t>
            </a:r>
            <a:r>
              <a:rPr lang="en-US" sz="2800" b="1" dirty="0">
                <a:solidFill>
                  <a:srgbClr val="FFFFFF"/>
                </a:solidFill>
                <a:latin typeface="+mn-lt"/>
              </a:rPr>
              <a:t>, 2017)</a:t>
            </a:r>
            <a:br>
              <a:rPr lang="en-US" sz="2800" b="1" dirty="0">
                <a:solidFill>
                  <a:srgbClr val="FFFFFF"/>
                </a:solidFill>
                <a:latin typeface="+mn-lt"/>
              </a:rPr>
            </a:br>
            <a:endParaRPr lang="en-US" sz="2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319088"/>
            <a:ext cx="7583583" cy="6375626"/>
          </a:xfrm>
        </p:spPr>
        <p:txBody>
          <a:bodyPr anchor="ctr">
            <a:noAutofit/>
          </a:bodyPr>
          <a:lstStyle/>
          <a:p>
            <a:r>
              <a:rPr lang="en-US" sz="2300" dirty="0" err="1"/>
              <a:t>Pembagian</a:t>
            </a:r>
            <a:r>
              <a:rPr lang="en-US" sz="2300" dirty="0"/>
              <a:t> </a:t>
            </a:r>
            <a:r>
              <a:rPr lang="en-US" sz="2300" dirty="0" err="1"/>
              <a:t>kerja</a:t>
            </a:r>
            <a:r>
              <a:rPr lang="en-US" sz="2300" dirty="0"/>
              <a:t> </a:t>
            </a:r>
            <a:r>
              <a:rPr lang="en-US" sz="2300" dirty="0" err="1"/>
              <a:t>secara</a:t>
            </a:r>
            <a:r>
              <a:rPr lang="en-US" sz="2300" dirty="0"/>
              <a:t> gender di </a:t>
            </a:r>
            <a:r>
              <a:rPr lang="en-US" sz="2300" dirty="0" err="1"/>
              <a:t>perkebunan</a:t>
            </a:r>
            <a:r>
              <a:rPr lang="en-US" sz="2300" dirty="0"/>
              <a:t> </a:t>
            </a:r>
            <a:r>
              <a:rPr lang="en-US" sz="2300" dirty="0" err="1"/>
              <a:t>teh</a:t>
            </a:r>
            <a:r>
              <a:rPr lang="en-US" sz="2300" dirty="0"/>
              <a:t> di </a:t>
            </a:r>
            <a:r>
              <a:rPr lang="en-US" sz="2300" dirty="0" err="1"/>
              <a:t>Jawa</a:t>
            </a:r>
            <a:r>
              <a:rPr lang="en-US" sz="2300" dirty="0"/>
              <a:t> Barat</a:t>
            </a:r>
          </a:p>
          <a:p>
            <a:r>
              <a:rPr lang="en-US" sz="2300" dirty="0"/>
              <a:t>Hasil </a:t>
            </a:r>
            <a:r>
              <a:rPr lang="en-US" sz="2300" dirty="0" err="1"/>
              <a:t>penelitian</a:t>
            </a:r>
            <a:r>
              <a:rPr lang="en-US" sz="2300" dirty="0"/>
              <a:t> </a:t>
            </a:r>
            <a:r>
              <a:rPr lang="en-US" sz="2300" dirty="0" err="1"/>
              <a:t>menunjukkan</a:t>
            </a:r>
            <a:r>
              <a:rPr lang="en-US" sz="2300" dirty="0"/>
              <a:t> </a:t>
            </a:r>
            <a:r>
              <a:rPr lang="en-US" sz="2300" dirty="0" err="1"/>
              <a:t>bahwa</a:t>
            </a:r>
            <a:r>
              <a:rPr lang="en-US" sz="2300" dirty="0"/>
              <a:t> baik </a:t>
            </a:r>
            <a:r>
              <a:rPr lang="en-US" sz="2300" dirty="0" err="1"/>
              <a:t>laki-laki</a:t>
            </a:r>
            <a:r>
              <a:rPr lang="en-US" sz="2300" dirty="0"/>
              <a:t> dan </a:t>
            </a:r>
            <a:r>
              <a:rPr lang="en-US" sz="2300" dirty="0" err="1"/>
              <a:t>perempuan</a:t>
            </a:r>
            <a:r>
              <a:rPr lang="en-US" sz="2300" dirty="0"/>
              <a:t> </a:t>
            </a:r>
            <a:r>
              <a:rPr lang="en-US" sz="2300" dirty="0" err="1"/>
              <a:t>mempunyai</a:t>
            </a:r>
            <a:r>
              <a:rPr lang="en-US" sz="2300" dirty="0"/>
              <a:t> </a:t>
            </a:r>
            <a:r>
              <a:rPr lang="en-US" sz="2300" dirty="0" err="1"/>
              <a:t>akses</a:t>
            </a:r>
            <a:r>
              <a:rPr lang="en-US" sz="2300" dirty="0"/>
              <a:t> yang </a:t>
            </a:r>
            <a:r>
              <a:rPr lang="en-US" sz="2300" dirty="0" err="1"/>
              <a:t>sama</a:t>
            </a:r>
            <a:r>
              <a:rPr lang="en-US" sz="2300" dirty="0"/>
              <a:t> dalam </a:t>
            </a:r>
            <a:r>
              <a:rPr lang="en-US" sz="2300" dirty="0" err="1"/>
              <a:t>pemetikan</a:t>
            </a:r>
            <a:r>
              <a:rPr lang="en-US" sz="2300" dirty="0"/>
              <a:t> </a:t>
            </a:r>
            <a:r>
              <a:rPr lang="en-US" sz="2300" dirty="0" err="1"/>
              <a:t>tetapi</a:t>
            </a:r>
            <a:r>
              <a:rPr lang="en-US" sz="2300" dirty="0"/>
              <a:t> </a:t>
            </a:r>
            <a:r>
              <a:rPr lang="en-US" sz="2300" dirty="0" err="1"/>
              <a:t>partisipasi</a:t>
            </a:r>
            <a:r>
              <a:rPr lang="en-US" sz="2300" dirty="0"/>
              <a:t> </a:t>
            </a:r>
            <a:r>
              <a:rPr lang="en-US" sz="2300" dirty="0" err="1"/>
              <a:t>mereka</a:t>
            </a:r>
            <a:r>
              <a:rPr lang="en-US" sz="2300" dirty="0"/>
              <a:t> </a:t>
            </a:r>
            <a:r>
              <a:rPr lang="en-US" sz="2300" dirty="0" err="1"/>
              <a:t>dibagi</a:t>
            </a:r>
            <a:r>
              <a:rPr lang="en-US" sz="2300" dirty="0"/>
              <a:t> </a:t>
            </a:r>
            <a:r>
              <a:rPr lang="en-US" sz="2300" dirty="0" err="1"/>
              <a:t>berdasarkan</a:t>
            </a:r>
            <a:r>
              <a:rPr lang="en-US" sz="2300" dirty="0"/>
              <a:t> gender</a:t>
            </a:r>
          </a:p>
          <a:p>
            <a:r>
              <a:rPr lang="en-US" sz="2300" dirty="0"/>
              <a:t>Perempuan </a:t>
            </a:r>
            <a:r>
              <a:rPr lang="en-US" sz="2300" dirty="0" err="1"/>
              <a:t>berpartisipasi</a:t>
            </a:r>
            <a:r>
              <a:rPr lang="en-US" sz="2300" dirty="0"/>
              <a:t> </a:t>
            </a:r>
            <a:r>
              <a:rPr lang="en-US" sz="2300" dirty="0" err="1"/>
              <a:t>besar</a:t>
            </a:r>
            <a:r>
              <a:rPr lang="en-US" sz="2300" dirty="0"/>
              <a:t> dalam </a:t>
            </a:r>
            <a:r>
              <a:rPr lang="en-US" sz="2300" dirty="0" err="1"/>
              <a:t>pemetikan</a:t>
            </a:r>
            <a:r>
              <a:rPr lang="en-US" sz="2300" dirty="0"/>
              <a:t> manual </a:t>
            </a:r>
            <a:r>
              <a:rPr lang="en-US" sz="2300" dirty="0" err="1"/>
              <a:t>sedangkan</a:t>
            </a:r>
            <a:r>
              <a:rPr lang="en-US" sz="2300" dirty="0"/>
              <a:t> </a:t>
            </a:r>
            <a:r>
              <a:rPr lang="en-US" sz="2300" dirty="0" err="1"/>
              <a:t>laki-laki</a:t>
            </a:r>
            <a:r>
              <a:rPr lang="en-US" sz="2300" dirty="0"/>
              <a:t> </a:t>
            </a:r>
            <a:r>
              <a:rPr lang="en-US" sz="2300" dirty="0" err="1"/>
              <a:t>mendominasi</a:t>
            </a:r>
            <a:r>
              <a:rPr lang="en-US" sz="2300" dirty="0"/>
              <a:t> </a:t>
            </a:r>
            <a:r>
              <a:rPr lang="en-US" sz="2300" dirty="0" err="1"/>
              <a:t>mekanisasi</a:t>
            </a:r>
            <a:r>
              <a:rPr lang="en-US" sz="2300" dirty="0"/>
              <a:t> </a:t>
            </a:r>
            <a:r>
              <a:rPr lang="en-US" sz="2300" dirty="0" err="1"/>
              <a:t>mesin</a:t>
            </a:r>
            <a:r>
              <a:rPr lang="en-US" sz="2300" dirty="0"/>
              <a:t> </a:t>
            </a:r>
            <a:r>
              <a:rPr lang="en-US" sz="2300" dirty="0" err="1"/>
              <a:t>petik</a:t>
            </a:r>
            <a:r>
              <a:rPr lang="en-US" sz="2300" dirty="0"/>
              <a:t>. </a:t>
            </a:r>
            <a:r>
              <a:rPr lang="en-US" sz="2300" dirty="0" err="1"/>
              <a:t>Pemetikan</a:t>
            </a:r>
            <a:r>
              <a:rPr lang="en-US" sz="2300" dirty="0"/>
              <a:t> manual </a:t>
            </a:r>
            <a:r>
              <a:rPr lang="en-US" sz="2300" dirty="0" err="1"/>
              <a:t>membutuhkan</a:t>
            </a:r>
            <a:r>
              <a:rPr lang="en-US" sz="2300" dirty="0"/>
              <a:t> </a:t>
            </a:r>
            <a:r>
              <a:rPr lang="en-US" sz="2300" dirty="0" err="1"/>
              <a:t>waktu</a:t>
            </a:r>
            <a:r>
              <a:rPr lang="en-US" sz="2300" dirty="0"/>
              <a:t> yang </a:t>
            </a:r>
            <a:r>
              <a:rPr lang="en-US" sz="2300" dirty="0" err="1"/>
              <a:t>lebih</a:t>
            </a:r>
            <a:r>
              <a:rPr lang="en-US" sz="2300" dirty="0"/>
              <a:t> </a:t>
            </a:r>
            <a:r>
              <a:rPr lang="en-US" sz="2300" dirty="0" err="1"/>
              <a:t>banyak</a:t>
            </a:r>
            <a:r>
              <a:rPr lang="en-US" sz="2300" dirty="0"/>
              <a:t> </a:t>
            </a:r>
            <a:r>
              <a:rPr lang="en-US" sz="2300" dirty="0" err="1"/>
              <a:t>sehingga</a:t>
            </a:r>
            <a:r>
              <a:rPr lang="en-US" sz="2300" dirty="0"/>
              <a:t> </a:t>
            </a:r>
            <a:r>
              <a:rPr lang="en-US" sz="2300" dirty="0" err="1"/>
              <a:t>perempuan</a:t>
            </a:r>
            <a:r>
              <a:rPr lang="en-US" sz="2300" dirty="0"/>
              <a:t> </a:t>
            </a:r>
            <a:r>
              <a:rPr lang="en-US" sz="2300" dirty="0" err="1"/>
              <a:t>mempunyai</a:t>
            </a:r>
            <a:r>
              <a:rPr lang="en-US" sz="2300" dirty="0"/>
              <a:t> </a:t>
            </a:r>
            <a:r>
              <a:rPr lang="en-US" sz="2300" dirty="0" err="1"/>
              <a:t>waktu</a:t>
            </a:r>
            <a:r>
              <a:rPr lang="en-US" sz="2300" dirty="0"/>
              <a:t> </a:t>
            </a:r>
            <a:r>
              <a:rPr lang="en-US" sz="2300" dirty="0" err="1"/>
              <a:t>kerja</a:t>
            </a:r>
            <a:r>
              <a:rPr lang="en-US" sz="2300" dirty="0"/>
              <a:t> yang </a:t>
            </a:r>
            <a:r>
              <a:rPr lang="en-US" sz="2300" dirty="0" err="1"/>
              <a:t>lebih</a:t>
            </a:r>
            <a:r>
              <a:rPr lang="en-US" sz="2300" dirty="0"/>
              <a:t> </a:t>
            </a:r>
            <a:r>
              <a:rPr lang="en-US" sz="2300" dirty="0" err="1"/>
              <a:t>panjang</a:t>
            </a:r>
            <a:r>
              <a:rPr lang="en-US" sz="2300" dirty="0"/>
              <a:t> </a:t>
            </a:r>
            <a:r>
              <a:rPr lang="en-US" sz="2300" dirty="0" err="1"/>
              <a:t>dari</a:t>
            </a:r>
            <a:r>
              <a:rPr lang="en-US" sz="2300" dirty="0"/>
              <a:t> </a:t>
            </a:r>
            <a:r>
              <a:rPr lang="en-US" sz="2300" dirty="0" err="1"/>
              <a:t>laki-laki</a:t>
            </a:r>
            <a:r>
              <a:rPr lang="en-US" sz="2300" dirty="0"/>
              <a:t>. Hal ini </a:t>
            </a:r>
            <a:r>
              <a:rPr lang="en-US" sz="2300" dirty="0" err="1"/>
              <a:t>menambah</a:t>
            </a:r>
            <a:r>
              <a:rPr lang="en-US" sz="2300" dirty="0"/>
              <a:t> </a:t>
            </a:r>
            <a:r>
              <a:rPr lang="en-US" sz="2300" dirty="0" err="1"/>
              <a:t>beban</a:t>
            </a:r>
            <a:r>
              <a:rPr lang="en-US" sz="2300" dirty="0"/>
              <a:t> </a:t>
            </a:r>
            <a:r>
              <a:rPr lang="en-US" sz="2300" dirty="0" err="1"/>
              <a:t>kerja</a:t>
            </a:r>
            <a:r>
              <a:rPr lang="en-US" sz="2300" dirty="0"/>
              <a:t> </a:t>
            </a:r>
            <a:r>
              <a:rPr lang="en-US" sz="2300" dirty="0" err="1"/>
              <a:t>perempuan</a:t>
            </a:r>
            <a:r>
              <a:rPr lang="en-US" sz="2300" dirty="0"/>
              <a:t> dan </a:t>
            </a:r>
            <a:r>
              <a:rPr lang="en-US" sz="2300" dirty="0" err="1"/>
              <a:t>sebagai</a:t>
            </a:r>
            <a:r>
              <a:rPr lang="en-US" sz="2300" dirty="0"/>
              <a:t> </a:t>
            </a:r>
            <a:r>
              <a:rPr lang="en-US" sz="2300" dirty="0" err="1"/>
              <a:t>konsekuensinya</a:t>
            </a:r>
            <a:r>
              <a:rPr lang="en-US" sz="2300" dirty="0"/>
              <a:t>, </a:t>
            </a:r>
            <a:r>
              <a:rPr lang="en-US" sz="2300" dirty="0" err="1"/>
              <a:t>perempuan</a:t>
            </a:r>
            <a:r>
              <a:rPr lang="en-US" sz="2300" dirty="0"/>
              <a:t> </a:t>
            </a:r>
            <a:r>
              <a:rPr lang="en-US" sz="2300" dirty="0" err="1"/>
              <a:t>harus</a:t>
            </a:r>
            <a:r>
              <a:rPr lang="en-US" sz="2300" dirty="0"/>
              <a:t> </a:t>
            </a:r>
            <a:r>
              <a:rPr lang="en-US" sz="2300" dirty="0" err="1"/>
              <a:t>bekerja</a:t>
            </a:r>
            <a:r>
              <a:rPr lang="en-US" sz="2300" dirty="0"/>
              <a:t> </a:t>
            </a:r>
            <a:r>
              <a:rPr lang="en-US" sz="2300" dirty="0" err="1"/>
              <a:t>lebih</a:t>
            </a:r>
            <a:r>
              <a:rPr lang="en-US" sz="2300" dirty="0"/>
              <a:t> </a:t>
            </a:r>
            <a:r>
              <a:rPr lang="en-US" sz="2300" dirty="0" err="1"/>
              <a:t>keras</a:t>
            </a:r>
            <a:r>
              <a:rPr lang="en-US" sz="2300" dirty="0"/>
              <a:t>. </a:t>
            </a:r>
          </a:p>
          <a:p>
            <a:r>
              <a:rPr lang="en-US" sz="2300" dirty="0" err="1"/>
              <a:t>Namun</a:t>
            </a:r>
            <a:r>
              <a:rPr lang="en-US" sz="2300" dirty="0"/>
              <a:t>, </a:t>
            </a:r>
            <a:r>
              <a:rPr lang="en-US" sz="2300" dirty="0" err="1"/>
              <a:t>partisipasi</a:t>
            </a:r>
            <a:r>
              <a:rPr lang="en-US" sz="2300" dirty="0"/>
              <a:t> </a:t>
            </a:r>
            <a:r>
              <a:rPr lang="en-US" sz="2300" dirty="0" err="1"/>
              <a:t>perempuan</a:t>
            </a:r>
            <a:r>
              <a:rPr lang="en-US" sz="2300" dirty="0"/>
              <a:t> dalam </a:t>
            </a:r>
            <a:r>
              <a:rPr lang="en-US" sz="2300" dirty="0" err="1"/>
              <a:t>pekerjaan</a:t>
            </a:r>
            <a:r>
              <a:rPr lang="en-US" sz="2300" dirty="0"/>
              <a:t> </a:t>
            </a:r>
            <a:r>
              <a:rPr lang="en-US" sz="2300" dirty="0" err="1"/>
              <a:t>produktif</a:t>
            </a:r>
            <a:r>
              <a:rPr lang="en-US" sz="2300" dirty="0"/>
              <a:t> </a:t>
            </a:r>
            <a:r>
              <a:rPr lang="en-US" sz="2300" dirty="0" err="1"/>
              <a:t>memungkinkan</a:t>
            </a:r>
            <a:r>
              <a:rPr lang="en-US" sz="2300" dirty="0"/>
              <a:t> </a:t>
            </a:r>
            <a:r>
              <a:rPr lang="en-US" sz="2300" dirty="0" err="1"/>
              <a:t>perempuan</a:t>
            </a:r>
            <a:r>
              <a:rPr lang="en-US" sz="2300" dirty="0"/>
              <a:t> </a:t>
            </a:r>
            <a:r>
              <a:rPr lang="en-US" sz="2300" dirty="0" err="1"/>
              <a:t>untuk</a:t>
            </a:r>
            <a:r>
              <a:rPr lang="en-US" sz="2300" dirty="0"/>
              <a:t> </a:t>
            </a:r>
            <a:r>
              <a:rPr lang="en-US" sz="2300" dirty="0" err="1"/>
              <a:t>menghasilkan</a:t>
            </a:r>
            <a:r>
              <a:rPr lang="en-US" sz="2300" dirty="0"/>
              <a:t> </a:t>
            </a:r>
            <a:r>
              <a:rPr lang="en-US" sz="2300" dirty="0" err="1"/>
              <a:t>pendapatan</a:t>
            </a:r>
            <a:r>
              <a:rPr lang="en-US" sz="2300" dirty="0"/>
              <a:t> yang </a:t>
            </a:r>
            <a:r>
              <a:rPr lang="en-US" sz="2300" dirty="0" err="1"/>
              <a:t>memberikannya</a:t>
            </a:r>
            <a:r>
              <a:rPr lang="en-US" sz="2300" dirty="0"/>
              <a:t> </a:t>
            </a:r>
            <a:r>
              <a:rPr lang="en-US" sz="2300" dirty="0" err="1"/>
              <a:t>posisi</a:t>
            </a:r>
            <a:r>
              <a:rPr lang="en-US" sz="2300" dirty="0"/>
              <a:t> yang </a:t>
            </a:r>
            <a:r>
              <a:rPr lang="en-US" sz="2300" dirty="0" err="1"/>
              <a:t>lebih</a:t>
            </a:r>
            <a:r>
              <a:rPr lang="en-US" sz="2300" dirty="0"/>
              <a:t> baik dalam </a:t>
            </a:r>
            <a:r>
              <a:rPr lang="en-US" sz="2300" dirty="0" err="1"/>
              <a:t>rumah</a:t>
            </a:r>
            <a:r>
              <a:rPr lang="en-US" sz="2300" dirty="0"/>
              <a:t> </a:t>
            </a:r>
            <a:r>
              <a:rPr lang="en-US" sz="2300" dirty="0" err="1"/>
              <a:t>tangga</a:t>
            </a:r>
            <a:r>
              <a:rPr lang="en-US" sz="2300" dirty="0"/>
              <a:t>, </a:t>
            </a:r>
            <a:r>
              <a:rPr lang="en-US" sz="2300" dirty="0" err="1"/>
              <a:t>seperti</a:t>
            </a:r>
            <a:r>
              <a:rPr lang="en-US" sz="2300" dirty="0"/>
              <a:t> </a:t>
            </a:r>
            <a:r>
              <a:rPr lang="en-US" sz="2300" dirty="0" err="1"/>
              <a:t>kekuasaan</a:t>
            </a:r>
            <a:r>
              <a:rPr lang="en-US" sz="2300" dirty="0"/>
              <a:t> dalam </a:t>
            </a:r>
            <a:r>
              <a:rPr lang="en-US" sz="2300" dirty="0" err="1"/>
              <a:t>pengambilan</a:t>
            </a:r>
            <a:r>
              <a:rPr lang="en-US" sz="2300" dirty="0"/>
              <a:t> </a:t>
            </a:r>
            <a:r>
              <a:rPr lang="en-US" sz="2300" dirty="0" err="1"/>
              <a:t>keputusan</a:t>
            </a:r>
            <a:r>
              <a:rPr lang="en-US" sz="2300" dirty="0"/>
              <a:t> dan </a:t>
            </a:r>
            <a:r>
              <a:rPr lang="en-US" sz="2300" dirty="0" err="1"/>
              <a:t>posisi</a:t>
            </a:r>
            <a:r>
              <a:rPr lang="en-US" sz="2300" dirty="0"/>
              <a:t> </a:t>
            </a:r>
            <a:r>
              <a:rPr lang="en-US" sz="2300" dirty="0" err="1"/>
              <a:t>tawar</a:t>
            </a:r>
            <a:r>
              <a:rPr lang="en-US" sz="2300" dirty="0"/>
              <a:t> dalam </a:t>
            </a:r>
            <a:r>
              <a:rPr lang="en-US" sz="2300" dirty="0" err="1"/>
              <a:t>mengakses</a:t>
            </a:r>
            <a:r>
              <a:rPr lang="en-US" sz="2300" dirty="0"/>
              <a:t> </a:t>
            </a:r>
            <a:r>
              <a:rPr lang="en-US" sz="2300" dirty="0" err="1"/>
              <a:t>peningkatan</a:t>
            </a:r>
            <a:r>
              <a:rPr lang="en-US" sz="2300" dirty="0"/>
              <a:t> </a:t>
            </a:r>
            <a:r>
              <a:rPr lang="en-US" sz="2300" dirty="0" err="1"/>
              <a:t>kapasitas</a:t>
            </a:r>
            <a:r>
              <a:rPr lang="en-US" sz="2300" dirty="0"/>
              <a:t> </a:t>
            </a:r>
            <a:r>
              <a:rPr lang="en-US" sz="2300" dirty="0" err="1"/>
              <a:t>keterampilan</a:t>
            </a:r>
            <a:r>
              <a:rPr lang="en-US" sz="23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18644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99483" cy="4461163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solidFill>
                  <a:srgbClr val="FFFFFF"/>
                </a:solidFill>
                <a:latin typeface="+mn-lt"/>
              </a:rPr>
              <a:t>Hasil </a:t>
            </a:r>
            <a:r>
              <a:rPr lang="en-US" sz="4000" b="1" dirty="0" err="1">
                <a:solidFill>
                  <a:srgbClr val="FFFFFF"/>
                </a:solidFill>
                <a:latin typeface="+mn-lt"/>
              </a:rPr>
              <a:t>Penelitian</a:t>
            </a:r>
            <a:r>
              <a:rPr lang="en-US" sz="4000" b="1" dirty="0">
                <a:solidFill>
                  <a:srgbClr val="FFFFFF"/>
                </a:solidFill>
                <a:latin typeface="+mn-lt"/>
              </a:rPr>
              <a:t>:</a:t>
            </a:r>
            <a:br>
              <a:rPr lang="en-US" sz="4000" b="1" dirty="0">
                <a:solidFill>
                  <a:srgbClr val="FFFFFF"/>
                </a:solidFill>
                <a:latin typeface="+mn-lt"/>
              </a:rPr>
            </a:br>
            <a:r>
              <a:rPr lang="en-US" sz="2800" b="1" dirty="0">
                <a:solidFill>
                  <a:srgbClr val="FFFFFF"/>
                </a:solidFill>
                <a:latin typeface="+mn-lt"/>
              </a:rPr>
              <a:t>(</a:t>
            </a:r>
            <a:r>
              <a:rPr lang="en-US" sz="2800" b="1" dirty="0" err="1">
                <a:solidFill>
                  <a:srgbClr val="FFFFFF"/>
                </a:solidFill>
                <a:latin typeface="+mn-lt"/>
              </a:rPr>
              <a:t>Nurhafizah</a:t>
            </a:r>
            <a:r>
              <a:rPr lang="en-US" sz="2800" b="1" dirty="0">
                <a:solidFill>
                  <a:srgbClr val="FFFFFF"/>
                </a:solidFill>
                <a:latin typeface="+mn-lt"/>
              </a:rPr>
              <a:t>, </a:t>
            </a:r>
            <a:r>
              <a:rPr lang="en-US" sz="2800" b="1" dirty="0" err="1">
                <a:solidFill>
                  <a:srgbClr val="FFFFFF"/>
                </a:solidFill>
                <a:latin typeface="+mn-lt"/>
              </a:rPr>
              <a:t>dkk</a:t>
            </a:r>
            <a:r>
              <a:rPr lang="en-US" sz="2800" b="1" dirty="0">
                <a:solidFill>
                  <a:srgbClr val="FFFFFF"/>
                </a:solidFill>
                <a:latin typeface="+mn-lt"/>
              </a:rPr>
              <a:t>, 2021)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202474"/>
            <a:ext cx="6906491" cy="6439989"/>
          </a:xfrm>
        </p:spPr>
        <p:txBody>
          <a:bodyPr anchor="ctr">
            <a:normAutofit/>
          </a:bodyPr>
          <a:lstStyle/>
          <a:p>
            <a:r>
              <a:rPr lang="en-US" sz="2400" dirty="0" err="1"/>
              <a:t>Pembagian</a:t>
            </a:r>
            <a:r>
              <a:rPr lang="en-US" sz="2400" dirty="0"/>
              <a:t>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gender pada </a:t>
            </a:r>
            <a:r>
              <a:rPr lang="en-US" sz="2400" dirty="0" err="1"/>
              <a:t>petani</a:t>
            </a:r>
            <a:r>
              <a:rPr lang="en-US" sz="2400" dirty="0"/>
              <a:t> </a:t>
            </a:r>
            <a:r>
              <a:rPr lang="en-US" sz="2400" dirty="0" err="1"/>
              <a:t>penggarap</a:t>
            </a:r>
            <a:r>
              <a:rPr lang="en-US" sz="2400" dirty="0"/>
              <a:t> sawah di Nagari Padang </a:t>
            </a:r>
            <a:r>
              <a:rPr lang="en-US" sz="2400" dirty="0" err="1"/>
              <a:t>Ganting</a:t>
            </a:r>
            <a:r>
              <a:rPr lang="en-US" sz="2400" dirty="0"/>
              <a:t>, </a:t>
            </a:r>
            <a:r>
              <a:rPr lang="en-US" sz="2400" dirty="0" err="1"/>
              <a:t>Kabupaten</a:t>
            </a:r>
            <a:r>
              <a:rPr lang="en-US" sz="2400" dirty="0"/>
              <a:t> Tanah </a:t>
            </a:r>
            <a:r>
              <a:rPr lang="en-US" sz="2400" dirty="0" err="1"/>
              <a:t>Datar</a:t>
            </a:r>
            <a:r>
              <a:rPr lang="en-US" sz="2400" dirty="0"/>
              <a:t>, Sumatera Barat</a:t>
            </a:r>
          </a:p>
          <a:p>
            <a:r>
              <a:rPr lang="en-US" sz="2400" dirty="0"/>
              <a:t>Hasil </a:t>
            </a:r>
            <a:r>
              <a:rPr lang="en-US" sz="2400" dirty="0" err="1"/>
              <a:t>penelitian</a:t>
            </a:r>
            <a:r>
              <a:rPr lang="en-US" sz="2400" dirty="0"/>
              <a:t> </a:t>
            </a:r>
            <a:r>
              <a:rPr lang="en-US" sz="2400" dirty="0" err="1"/>
              <a:t>menunjukkan</a:t>
            </a:r>
            <a:r>
              <a:rPr lang="en-US" sz="2400" dirty="0"/>
              <a:t> </a:t>
            </a:r>
            <a:r>
              <a:rPr lang="en-ID" sz="2400" dirty="0" err="1">
                <a:solidFill>
                  <a:srgbClr val="333333"/>
                </a:solidFill>
                <a:latin typeface="Source Sans Pro" panose="020B0503030403020204" pitchFamily="34" charset="0"/>
              </a:rPr>
              <a:t>p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etani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penggarap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laki-laki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lebih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banyak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terlibat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ketika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proses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pengolahan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tanah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dan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panen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,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sedangkan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perempuan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terlibat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pada proses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penanaman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padi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dan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perawatan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padi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. </a:t>
            </a:r>
          </a:p>
          <a:p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Pembagian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kerja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ditentukan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oleh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pemilik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sawah,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kepala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rombongan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, dan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inisiatif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dari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petani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penggarap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itu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sendiri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.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Pembagian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kerja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ini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sudah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dilakukan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secara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turun-temurun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dan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dipengaruhi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oleh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perbedaan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tenaga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antara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laki-laki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dan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perempuan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yang juga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dipengaruhi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oleh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stereotipe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maskulin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dan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feminim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yang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disosialisasikan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oleh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masyarakat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itu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 </a:t>
            </a:r>
            <a:r>
              <a:rPr lang="en-ID" sz="2400" b="0" i="0" dirty="0" err="1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sendiri</a:t>
            </a:r>
            <a:r>
              <a:rPr lang="en-ID" sz="2400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6515212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235131" y="2010327"/>
            <a:ext cx="4395652" cy="2396359"/>
          </a:xfrm>
        </p:spPr>
        <p:txBody>
          <a:bodyPr anchor="b">
            <a:normAutofit/>
          </a:bodyPr>
          <a:lstStyle/>
          <a:p>
            <a:pPr algn="ctr"/>
            <a:r>
              <a:rPr lang="en-US" sz="4800" b="1" dirty="0" err="1">
                <a:latin typeface="+mn-lt"/>
              </a:rPr>
              <a:t>Teori</a:t>
            </a:r>
            <a:r>
              <a:rPr lang="en-US" sz="4800" b="1" dirty="0">
                <a:latin typeface="+mn-lt"/>
              </a:rPr>
              <a:t> </a:t>
            </a:r>
            <a:r>
              <a:rPr lang="en-US" sz="4800" b="1" dirty="0" err="1">
                <a:latin typeface="+mn-lt"/>
              </a:rPr>
              <a:t>tentang</a:t>
            </a:r>
            <a:r>
              <a:rPr lang="en-US" sz="4800" b="1" dirty="0">
                <a:latin typeface="+mn-lt"/>
              </a:rPr>
              <a:t> </a:t>
            </a:r>
            <a:r>
              <a:rPr lang="en-US" sz="4800" b="1" dirty="0" err="1">
                <a:latin typeface="+mn-lt"/>
              </a:rPr>
              <a:t>perbedaan</a:t>
            </a:r>
            <a:r>
              <a:rPr lang="en-US" sz="4800" b="1" dirty="0">
                <a:latin typeface="+mn-lt"/>
              </a:rPr>
              <a:t> </a:t>
            </a:r>
            <a:r>
              <a:rPr lang="en-US" sz="4800" b="1" dirty="0" err="1">
                <a:latin typeface="+mn-lt"/>
              </a:rPr>
              <a:t>peran</a:t>
            </a:r>
            <a:r>
              <a:rPr lang="en-US" sz="4800" b="1" dirty="0">
                <a:latin typeface="+mn-lt"/>
              </a:rPr>
              <a:t> gender</a:t>
            </a:r>
          </a:p>
        </p:txBody>
      </p:sp>
      <p:graphicFrame>
        <p:nvGraphicFramePr>
          <p:cNvPr id="16391" name="Content Placeholder 2">
            <a:extLst>
              <a:ext uri="{FF2B5EF4-FFF2-40B4-BE49-F238E27FC236}">
                <a16:creationId xmlns:a16="http://schemas.microsoft.com/office/drawing/2014/main" id="{E8C283E2-0F70-458D-8F71-DEA6445841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290531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330831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6C4028FD-8BAA-4A19-BFDE-594D991B75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838200" y="556995"/>
            <a:ext cx="10515600" cy="113369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200" b="1" dirty="0" err="1">
                <a:latin typeface="+mn-lt"/>
              </a:rPr>
              <a:t>Domestik</a:t>
            </a:r>
            <a:r>
              <a:rPr lang="en-US" sz="5200" b="1" dirty="0">
                <a:latin typeface="+mn-lt"/>
              </a:rPr>
              <a:t> </a:t>
            </a:r>
            <a:r>
              <a:rPr lang="en-US" sz="5200" b="1" i="1" dirty="0">
                <a:latin typeface="+mn-lt"/>
              </a:rPr>
              <a:t>vs</a:t>
            </a:r>
            <a:r>
              <a:rPr lang="en-US" sz="5200" b="1" dirty="0">
                <a:latin typeface="+mn-lt"/>
              </a:rPr>
              <a:t> Publik</a:t>
            </a:r>
            <a:br>
              <a:rPr lang="en-US" sz="5200" b="1" dirty="0">
                <a:latin typeface="+mn-lt"/>
              </a:rPr>
            </a:br>
            <a:r>
              <a:rPr lang="en-US" i="1" dirty="0">
                <a:latin typeface="+mn-lt"/>
              </a:rPr>
              <a:t>(Sherry Ortner, 1974)</a:t>
            </a:r>
          </a:p>
        </p:txBody>
      </p:sp>
      <p:graphicFrame>
        <p:nvGraphicFramePr>
          <p:cNvPr id="15364" name="Content Placeholder 2">
            <a:extLst>
              <a:ext uri="{FF2B5EF4-FFF2-40B4-BE49-F238E27FC236}">
                <a16:creationId xmlns:a16="http://schemas.microsoft.com/office/drawing/2014/main" id="{F5C8F47F-9F6C-4892-AFBB-DB1AB16A161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55845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36802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99483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Peran 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perempuan</a:t>
            </a:r>
            <a:endParaRPr lang="en-US" sz="6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“Peran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berkaitan</a:t>
            </a:r>
            <a:r>
              <a:rPr lang="en-US" sz="5400" dirty="0"/>
              <a:t> </a:t>
            </a:r>
            <a:r>
              <a:rPr lang="en-US" sz="5400" dirty="0" err="1"/>
              <a:t>dengan</a:t>
            </a:r>
            <a:r>
              <a:rPr lang="en-US" sz="5400" dirty="0"/>
              <a:t> </a:t>
            </a:r>
            <a:r>
              <a:rPr lang="en-US" sz="5400" dirty="0" err="1"/>
              <a:t>tempat</a:t>
            </a:r>
            <a:r>
              <a:rPr lang="en-US" sz="5400" dirty="0"/>
              <a:t> </a:t>
            </a:r>
            <a:r>
              <a:rPr lang="en-US" sz="5400" dirty="0" err="1"/>
              <a:t>tinggal</a:t>
            </a:r>
            <a:r>
              <a:rPr lang="en-US" sz="5400" dirty="0"/>
              <a:t> </a:t>
            </a:r>
            <a:r>
              <a:rPr lang="en-US" sz="5400" dirty="0" err="1"/>
              <a:t>keluarga</a:t>
            </a:r>
            <a:r>
              <a:rPr lang="en-US" sz="5400" dirty="0"/>
              <a:t>, </a:t>
            </a:r>
            <a:r>
              <a:rPr lang="en-US" sz="5400" dirty="0" err="1"/>
              <a:t>pengasuhan</a:t>
            </a:r>
            <a:r>
              <a:rPr lang="en-US" sz="5400" dirty="0"/>
              <a:t> </a:t>
            </a:r>
            <a:r>
              <a:rPr lang="en-US" sz="5400" dirty="0" err="1"/>
              <a:t>anak</a:t>
            </a:r>
            <a:r>
              <a:rPr lang="en-US" sz="5400" dirty="0"/>
              <a:t>, dan </a:t>
            </a:r>
            <a:r>
              <a:rPr lang="en-US" sz="5400" dirty="0" err="1"/>
              <a:t>berbagai</a:t>
            </a:r>
            <a:r>
              <a:rPr lang="en-US" sz="5400" dirty="0"/>
              <a:t> </a:t>
            </a:r>
            <a:r>
              <a:rPr lang="en-US" sz="5400" dirty="0" err="1"/>
              <a:t>kegiatan</a:t>
            </a:r>
            <a:r>
              <a:rPr lang="en-US" sz="5400" dirty="0"/>
              <a:t> yang </a:t>
            </a:r>
            <a:r>
              <a:rPr lang="en-US" sz="5400" dirty="0" err="1"/>
              <a:t>berkaitan</a:t>
            </a:r>
            <a:r>
              <a:rPr lang="en-US" sz="5400" dirty="0"/>
              <a:t> </a:t>
            </a:r>
            <a:r>
              <a:rPr lang="en-US" sz="5400" dirty="0" err="1"/>
              <a:t>dengan</a:t>
            </a:r>
            <a:r>
              <a:rPr lang="en-US" sz="5400" dirty="0"/>
              <a:t> </a:t>
            </a:r>
            <a:r>
              <a:rPr lang="en-US" sz="5400" dirty="0" err="1"/>
              <a:t>pribadi</a:t>
            </a:r>
            <a:r>
              <a:rPr lang="en-US" sz="5400" dirty="0"/>
              <a:t>, </a:t>
            </a:r>
            <a:r>
              <a:rPr lang="en-US" sz="5400" dirty="0" err="1"/>
              <a:t>sehingga</a:t>
            </a:r>
            <a:r>
              <a:rPr lang="en-US" sz="5400" dirty="0"/>
              <a:t> 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identik</a:t>
            </a:r>
            <a:r>
              <a:rPr lang="en-US" sz="5400" dirty="0"/>
              <a:t> </a:t>
            </a:r>
            <a:r>
              <a:rPr lang="en-US" sz="5400" dirty="0" err="1"/>
              <a:t>dengan</a:t>
            </a:r>
            <a:r>
              <a:rPr lang="en-US" sz="5400" dirty="0"/>
              <a:t> </a:t>
            </a:r>
            <a:r>
              <a:rPr lang="en-US" sz="5400" dirty="0" err="1"/>
              <a:t>lingkup</a:t>
            </a:r>
            <a:r>
              <a:rPr lang="en-US" sz="5400" dirty="0"/>
              <a:t> intra dan inter </a:t>
            </a:r>
            <a:r>
              <a:rPr lang="en-US" sz="5400" dirty="0" err="1"/>
              <a:t>hubungan</a:t>
            </a:r>
            <a:r>
              <a:rPr lang="en-US" sz="5400" dirty="0"/>
              <a:t> </a:t>
            </a:r>
            <a:r>
              <a:rPr lang="en-US" sz="5400" dirty="0" err="1"/>
              <a:t>keluarga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745333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99483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solidFill>
                  <a:srgbClr val="FFFFFF"/>
                </a:solidFill>
                <a:latin typeface="+mn-lt"/>
              </a:rPr>
              <a:t>Peran          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laki-laki</a:t>
            </a:r>
            <a:endParaRPr lang="en-US" sz="6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 algn="ctr">
              <a:buNone/>
            </a:pPr>
            <a:r>
              <a:rPr lang="en-US" sz="4800" dirty="0"/>
              <a:t>“Peran </a:t>
            </a:r>
            <a:r>
              <a:rPr lang="en-US" sz="4800" dirty="0" err="1"/>
              <a:t>sosial</a:t>
            </a:r>
            <a:r>
              <a:rPr lang="en-US" sz="4800" dirty="0"/>
              <a:t> </a:t>
            </a:r>
            <a:r>
              <a:rPr lang="en-US" sz="4800" dirty="0" err="1"/>
              <a:t>laki-laki</a:t>
            </a:r>
            <a:r>
              <a:rPr lang="en-US" sz="4800" dirty="0"/>
              <a:t> </a:t>
            </a:r>
            <a:r>
              <a:rPr lang="en-US" sz="4800" b="0" dirty="0" err="1"/>
              <a:t>berhubungan</a:t>
            </a:r>
            <a:r>
              <a:rPr lang="en-US" sz="4800" b="0" dirty="0"/>
              <a:t> </a:t>
            </a:r>
            <a:r>
              <a:rPr lang="en-US" sz="4800" b="0" dirty="0" err="1"/>
              <a:t>dengan</a:t>
            </a:r>
            <a:r>
              <a:rPr lang="en-US" sz="4800" b="0" dirty="0"/>
              <a:t> </a:t>
            </a:r>
            <a:r>
              <a:rPr lang="en-US" sz="4800" b="0" dirty="0" err="1"/>
              <a:t>masyarakat</a:t>
            </a:r>
            <a:r>
              <a:rPr lang="en-US" sz="4800" b="0" dirty="0"/>
              <a:t> di </a:t>
            </a:r>
            <a:r>
              <a:rPr lang="en-US" sz="4800" b="0" dirty="0" err="1"/>
              <a:t>luar</a:t>
            </a:r>
            <a:r>
              <a:rPr lang="en-US" sz="4800" b="0" dirty="0"/>
              <a:t> </a:t>
            </a:r>
            <a:r>
              <a:rPr lang="en-US" sz="4800" b="0" dirty="0" err="1"/>
              <a:t>keluarga</a:t>
            </a:r>
            <a:r>
              <a:rPr lang="en-US" sz="4800" b="0" dirty="0"/>
              <a:t> </a:t>
            </a:r>
            <a:r>
              <a:rPr lang="en-US" sz="4800" b="0" dirty="0" err="1"/>
              <a:t>sehingga</a:t>
            </a:r>
            <a:r>
              <a:rPr lang="en-US" sz="4800" b="0" dirty="0"/>
              <a:t> </a:t>
            </a:r>
            <a:r>
              <a:rPr lang="en-US" sz="4800" b="0" dirty="0" err="1"/>
              <a:t>laki-laki</a:t>
            </a:r>
            <a:r>
              <a:rPr lang="en-US" sz="4800" b="0" dirty="0"/>
              <a:t> </a:t>
            </a:r>
            <a:r>
              <a:rPr lang="en-US" sz="4800" b="0" dirty="0" err="1"/>
              <a:t>identik</a:t>
            </a:r>
            <a:r>
              <a:rPr lang="en-US" sz="4800" b="0" dirty="0"/>
              <a:t> </a:t>
            </a:r>
            <a:r>
              <a:rPr lang="en-US" sz="4800" b="0" dirty="0" err="1"/>
              <a:t>dengan</a:t>
            </a:r>
            <a:r>
              <a:rPr lang="en-US" sz="4800" b="0" dirty="0"/>
              <a:t> </a:t>
            </a:r>
            <a:r>
              <a:rPr lang="en-US" sz="4800" b="0" dirty="0" err="1"/>
              <a:t>masyarakat</a:t>
            </a:r>
            <a:r>
              <a:rPr lang="en-US" sz="4800" b="0" dirty="0"/>
              <a:t> dan </a:t>
            </a:r>
            <a:r>
              <a:rPr lang="en-US" sz="4800" b="0" dirty="0" err="1"/>
              <a:t>kepentingan</a:t>
            </a:r>
            <a:r>
              <a:rPr lang="en-US" sz="4800" b="0" dirty="0"/>
              <a:t> </a:t>
            </a:r>
            <a:r>
              <a:rPr lang="en-US" sz="4800" b="0" dirty="0" err="1"/>
              <a:t>umum</a:t>
            </a:r>
            <a:r>
              <a:rPr lang="en-US" sz="4800" b="0" dirty="0"/>
              <a:t>, </a:t>
            </a:r>
            <a:r>
              <a:rPr lang="en-US" sz="4800" b="0" dirty="0" err="1"/>
              <a:t>termasuk</a:t>
            </a:r>
            <a:r>
              <a:rPr lang="en-US" sz="4800" b="0" dirty="0"/>
              <a:t> </a:t>
            </a:r>
            <a:r>
              <a:rPr lang="en-US" sz="4800" b="0" dirty="0" err="1"/>
              <a:t>politik</a:t>
            </a:r>
            <a:r>
              <a:rPr lang="en-US" sz="4800" b="0" dirty="0"/>
              <a:t> </a:t>
            </a:r>
            <a:r>
              <a:rPr lang="en-US" sz="48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14554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Apa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implikasinya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71307" y="668631"/>
            <a:ext cx="6257109" cy="577135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dirty="0"/>
              <a:t>“</a:t>
            </a:r>
            <a:r>
              <a:rPr lang="en-US" sz="4000" dirty="0" err="1"/>
              <a:t>Walaupun</a:t>
            </a:r>
            <a:r>
              <a:rPr lang="en-US" sz="4000" dirty="0"/>
              <a:t> </a:t>
            </a:r>
            <a:r>
              <a:rPr lang="en-US" sz="4000" dirty="0" err="1"/>
              <a:t>perbedaan</a:t>
            </a:r>
            <a:r>
              <a:rPr lang="en-US" sz="4000" dirty="0"/>
              <a:t> </a:t>
            </a:r>
            <a:r>
              <a:rPr lang="en-US" sz="4000" dirty="0" err="1"/>
              <a:t>sosial</a:t>
            </a:r>
            <a:r>
              <a:rPr lang="en-US" sz="4000" dirty="0"/>
              <a:t> </a:t>
            </a:r>
            <a:r>
              <a:rPr lang="en-US" sz="4000" dirty="0" err="1"/>
              <a:t>tersebut</a:t>
            </a:r>
            <a:r>
              <a:rPr lang="en-US" sz="4000" dirty="0"/>
              <a:t> </a:t>
            </a:r>
            <a:r>
              <a:rPr lang="en-US" sz="4000" dirty="0" err="1"/>
              <a:t>bervariasi</a:t>
            </a:r>
            <a:r>
              <a:rPr lang="en-US" sz="4000" dirty="0"/>
              <a:t> pada </a:t>
            </a:r>
            <a:r>
              <a:rPr lang="en-US" sz="4000" dirty="0" err="1"/>
              <a:t>berbagai</a:t>
            </a:r>
            <a:r>
              <a:rPr lang="en-US" sz="4000" dirty="0"/>
              <a:t> </a:t>
            </a:r>
            <a:r>
              <a:rPr lang="en-US" sz="4000" dirty="0" err="1"/>
              <a:t>masyarakat</a:t>
            </a:r>
            <a:r>
              <a:rPr lang="en-US" sz="4000" dirty="0"/>
              <a:t>, </a:t>
            </a:r>
            <a:r>
              <a:rPr lang="en-US" sz="4000" dirty="0" err="1"/>
              <a:t>namun</a:t>
            </a:r>
            <a:r>
              <a:rPr lang="en-US" sz="4000" dirty="0"/>
              <a:t> </a:t>
            </a:r>
            <a:r>
              <a:rPr lang="en-US" sz="4000" dirty="0" err="1"/>
              <a:t>perbedaan</a:t>
            </a:r>
            <a:r>
              <a:rPr lang="en-US" sz="4000" dirty="0"/>
              <a:t> </a:t>
            </a:r>
            <a:r>
              <a:rPr lang="en-US" sz="4000" dirty="0" err="1"/>
              <a:t>peran</a:t>
            </a:r>
            <a:r>
              <a:rPr lang="en-US" sz="4000" dirty="0"/>
              <a:t> </a:t>
            </a:r>
            <a:r>
              <a:rPr lang="en-US" sz="4000" dirty="0" err="1"/>
              <a:t>sosial</a:t>
            </a:r>
            <a:r>
              <a:rPr lang="en-US" sz="4000" dirty="0"/>
              <a:t> </a:t>
            </a:r>
            <a:r>
              <a:rPr lang="en-US" sz="4000" dirty="0" err="1"/>
              <a:t>tersebut</a:t>
            </a:r>
            <a:r>
              <a:rPr lang="en-US" sz="4000" dirty="0"/>
              <a:t> </a:t>
            </a:r>
            <a:r>
              <a:rPr lang="en-US" sz="4000" dirty="0" err="1"/>
              <a:t>memicu</a:t>
            </a:r>
            <a:r>
              <a:rPr lang="en-US" sz="4000" dirty="0"/>
              <a:t> </a:t>
            </a:r>
            <a:r>
              <a:rPr lang="en-US" sz="4000" dirty="0" err="1"/>
              <a:t>munculnya</a:t>
            </a:r>
            <a:r>
              <a:rPr lang="en-US" sz="4000" dirty="0"/>
              <a:t> </a:t>
            </a:r>
            <a:r>
              <a:rPr lang="en-US" sz="4000" dirty="0" err="1"/>
              <a:t>ketidaksetaraan</a:t>
            </a:r>
            <a:r>
              <a:rPr lang="en-US" sz="4000" dirty="0"/>
              <a:t> </a:t>
            </a:r>
            <a:r>
              <a:rPr lang="en-US" sz="4000" dirty="0" err="1"/>
              <a:t>posisi</a:t>
            </a:r>
            <a:r>
              <a:rPr lang="en-US" sz="4000" dirty="0"/>
              <a:t> </a:t>
            </a:r>
            <a:r>
              <a:rPr lang="en-US" sz="4000" dirty="0" err="1"/>
              <a:t>antara</a:t>
            </a:r>
            <a:r>
              <a:rPr lang="en-US" sz="4000" dirty="0"/>
              <a:t> </a:t>
            </a:r>
            <a:r>
              <a:rPr lang="en-US" sz="4000" dirty="0" err="1"/>
              <a:t>perempuan</a:t>
            </a:r>
            <a:r>
              <a:rPr lang="en-US" sz="4000" dirty="0"/>
              <a:t> dan </a:t>
            </a:r>
            <a:r>
              <a:rPr lang="en-US" sz="4000" dirty="0" err="1"/>
              <a:t>laki-laki</a:t>
            </a:r>
            <a:r>
              <a:rPr lang="en-US" sz="4000" dirty="0"/>
              <a:t> yang pada </a:t>
            </a:r>
            <a:r>
              <a:rPr lang="en-US" sz="4000" dirty="0" err="1"/>
              <a:t>akhirnya</a:t>
            </a:r>
            <a:r>
              <a:rPr lang="en-US" sz="4000" dirty="0"/>
              <a:t> </a:t>
            </a:r>
            <a:r>
              <a:rPr lang="en-US" sz="4000" dirty="0" err="1"/>
              <a:t>menimbulkan</a:t>
            </a:r>
            <a:r>
              <a:rPr lang="en-US" sz="4000" dirty="0"/>
              <a:t> </a:t>
            </a:r>
            <a:r>
              <a:rPr lang="en-US" sz="4000" dirty="0" err="1"/>
              <a:t>ketidakadilan</a:t>
            </a:r>
            <a:r>
              <a:rPr lang="en-US" sz="4000" dirty="0"/>
              <a:t> gender”</a:t>
            </a:r>
          </a:p>
        </p:txBody>
      </p:sp>
    </p:spTree>
    <p:extLst>
      <p:ext uri="{BB962C8B-B14F-4D97-AF65-F5344CB8AC3E}">
        <p14:creationId xmlns:p14="http://schemas.microsoft.com/office/powerpoint/2010/main" val="36344829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Teori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Nature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 dan </a:t>
            </a:r>
            <a:r>
              <a:rPr lang="en-US" sz="5400" dirty="0" err="1"/>
              <a:t>perempuan</a:t>
            </a:r>
            <a:r>
              <a:rPr lang="en-US" sz="5400" dirty="0"/>
              <a:t> </a:t>
            </a:r>
            <a:r>
              <a:rPr lang="en-US" sz="5400" dirty="0" err="1"/>
              <a:t>adalah</a:t>
            </a:r>
            <a:r>
              <a:rPr lang="en-US" sz="5400" dirty="0"/>
              <a:t> </a:t>
            </a:r>
            <a:r>
              <a:rPr lang="en-US" sz="5400" dirty="0" err="1"/>
              <a:t>alamiah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adanya</a:t>
            </a:r>
            <a:r>
              <a:rPr lang="en-US" sz="5400" dirty="0"/>
              <a:t> 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biologis</a:t>
            </a:r>
            <a:r>
              <a:rPr lang="en-US" sz="5400" dirty="0"/>
              <a:t> yang </a:t>
            </a:r>
            <a:r>
              <a:rPr lang="en-US" sz="5400" dirty="0" err="1"/>
              <a:t>akan</a:t>
            </a:r>
            <a:r>
              <a:rPr lang="en-US" sz="5400" dirty="0"/>
              <a:t> </a:t>
            </a:r>
            <a:r>
              <a:rPr lang="en-US" sz="5400" dirty="0" err="1"/>
              <a:t>mempengaruhi</a:t>
            </a:r>
            <a:r>
              <a:rPr lang="en-US" sz="5400" dirty="0"/>
              <a:t> 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psikologis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laki-laki</a:t>
            </a:r>
            <a:r>
              <a:rPr lang="en-US" sz="5400" dirty="0"/>
              <a:t> dan </a:t>
            </a:r>
            <a:r>
              <a:rPr lang="en-US" sz="5400" dirty="0" err="1"/>
              <a:t>perempuan</a:t>
            </a:r>
            <a:r>
              <a:rPr lang="en-US" sz="5400" dirty="0"/>
              <a:t> dalam </a:t>
            </a:r>
            <a:r>
              <a:rPr lang="en-US" sz="5400" dirty="0" err="1"/>
              <a:t>menjalankan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 dan </a:t>
            </a:r>
            <a:r>
              <a:rPr lang="en-US" sz="5400" dirty="0" err="1"/>
              <a:t>tugasnya</a:t>
            </a:r>
            <a:r>
              <a:rPr lang="en-US" sz="540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31135418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49" y="668631"/>
            <a:ext cx="6394267" cy="59411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dirty="0"/>
              <a:t>“</a:t>
            </a:r>
            <a:r>
              <a:rPr lang="en-US" dirty="0" err="1"/>
              <a:t>Teori</a:t>
            </a:r>
            <a:r>
              <a:rPr lang="en-US" dirty="0"/>
              <a:t> ini </a:t>
            </a:r>
            <a:r>
              <a:rPr lang="en-ID" dirty="0" err="1"/>
              <a:t>diilhami</a:t>
            </a:r>
            <a:r>
              <a:rPr lang="en-ID" dirty="0"/>
              <a:t> oleh </a:t>
            </a:r>
            <a:r>
              <a:rPr lang="en-ID" dirty="0" err="1"/>
              <a:t>teori</a:t>
            </a:r>
            <a:r>
              <a:rPr lang="en-ID" dirty="0"/>
              <a:t> </a:t>
            </a:r>
            <a:r>
              <a:rPr lang="en-ID" dirty="0" err="1"/>
              <a:t>filsafat</a:t>
            </a:r>
            <a:r>
              <a:rPr lang="en-ID" dirty="0"/>
              <a:t> Yunani Kuno yang </a:t>
            </a:r>
            <a:r>
              <a:rPr lang="en-ID" dirty="0" err="1"/>
              <a:t>menyatakan</a:t>
            </a:r>
            <a:r>
              <a:rPr lang="en-ID" dirty="0"/>
              <a:t> </a:t>
            </a:r>
            <a:r>
              <a:rPr lang="en-ID" dirty="0" err="1"/>
              <a:t>bahwa</a:t>
            </a:r>
            <a:r>
              <a:rPr lang="en-ID" dirty="0"/>
              <a:t> </a:t>
            </a:r>
            <a:r>
              <a:rPr lang="en-ID" dirty="0" err="1"/>
              <a:t>alam</a:t>
            </a:r>
            <a:r>
              <a:rPr lang="en-ID" dirty="0"/>
              <a:t> </a:t>
            </a:r>
            <a:r>
              <a:rPr lang="en-ID" dirty="0" err="1"/>
              <a:t>dikonseptualisasikan</a:t>
            </a:r>
            <a:r>
              <a:rPr lang="en-ID" dirty="0"/>
              <a:t> dalam </a:t>
            </a:r>
            <a:r>
              <a:rPr lang="en-ID" dirty="0" err="1"/>
              <a:t>pertentangan</a:t>
            </a:r>
            <a:r>
              <a:rPr lang="en-ID" dirty="0"/>
              <a:t> </a:t>
            </a:r>
            <a:r>
              <a:rPr lang="en-ID" dirty="0" err="1"/>
              <a:t>kosmik</a:t>
            </a:r>
            <a:r>
              <a:rPr lang="en-ID" dirty="0"/>
              <a:t> yang </a:t>
            </a:r>
            <a:r>
              <a:rPr lang="en-ID" dirty="0" err="1"/>
              <a:t>kembar</a:t>
            </a:r>
            <a:r>
              <a:rPr lang="en-ID" dirty="0"/>
              <a:t>, </a:t>
            </a:r>
            <a:r>
              <a:rPr lang="en-ID" dirty="0" err="1"/>
              <a:t>misalnya</a:t>
            </a:r>
            <a:r>
              <a:rPr lang="en-ID" dirty="0"/>
              <a:t>: </a:t>
            </a:r>
            <a:r>
              <a:rPr lang="en-ID" dirty="0" err="1"/>
              <a:t>siang-malam</a:t>
            </a:r>
            <a:r>
              <a:rPr lang="en-ID" dirty="0"/>
              <a:t>, </a:t>
            </a:r>
            <a:r>
              <a:rPr lang="en-ID" dirty="0" err="1"/>
              <a:t>baik-buruk</a:t>
            </a:r>
            <a:r>
              <a:rPr lang="en-ID" dirty="0"/>
              <a:t>, </a:t>
            </a:r>
            <a:r>
              <a:rPr lang="en-ID" dirty="0" err="1"/>
              <a:t>basah-kering</a:t>
            </a:r>
            <a:r>
              <a:rPr lang="en-ID" dirty="0"/>
              <a:t>, </a:t>
            </a:r>
            <a:r>
              <a:rPr lang="en-ID" dirty="0" err="1"/>
              <a:t>tunggal-ganda</a:t>
            </a:r>
            <a:r>
              <a:rPr lang="en-ID" dirty="0"/>
              <a:t>, </a:t>
            </a:r>
            <a:r>
              <a:rPr lang="en-ID" dirty="0" err="1"/>
              <a:t>terang-gelap</a:t>
            </a:r>
            <a:r>
              <a:rPr lang="en-ID" dirty="0"/>
              <a:t>, </a:t>
            </a:r>
            <a:r>
              <a:rPr lang="en-ID" dirty="0" err="1"/>
              <a:t>akal-perasaan</a:t>
            </a:r>
            <a:r>
              <a:rPr lang="en-ID" dirty="0"/>
              <a:t>, </a:t>
            </a:r>
            <a:r>
              <a:rPr lang="en-ID" dirty="0" err="1"/>
              <a:t>jiwa</a:t>
            </a:r>
            <a:r>
              <a:rPr lang="en-ID" dirty="0"/>
              <a:t>-raga, </a:t>
            </a:r>
            <a:r>
              <a:rPr lang="en-ID" dirty="0" err="1"/>
              <a:t>laki-perempuan</a:t>
            </a:r>
            <a:r>
              <a:rPr lang="en-ID" dirty="0"/>
              <a:t>, dan </a:t>
            </a:r>
            <a:r>
              <a:rPr lang="en-ID" dirty="0" err="1"/>
              <a:t>seterusnya</a:t>
            </a:r>
            <a:r>
              <a:rPr lang="en-ID" dirty="0"/>
              <a:t>. </a:t>
            </a:r>
            <a:r>
              <a:rPr lang="en-ID" dirty="0" err="1"/>
              <a:t>Intinya</a:t>
            </a:r>
            <a:r>
              <a:rPr lang="en-ID" dirty="0"/>
              <a:t>, </a:t>
            </a:r>
            <a:r>
              <a:rPr lang="en-ID" dirty="0" err="1"/>
              <a:t>alam</a:t>
            </a:r>
            <a:r>
              <a:rPr lang="en-ID" dirty="0"/>
              <a:t> </a:t>
            </a:r>
            <a:r>
              <a:rPr lang="en-ID" dirty="0" err="1"/>
              <a:t>selalu</a:t>
            </a:r>
            <a:r>
              <a:rPr lang="en-ID" dirty="0"/>
              <a:t> punya </a:t>
            </a:r>
            <a:r>
              <a:rPr lang="en-ID" dirty="0" err="1"/>
              <a:t>dua</a:t>
            </a:r>
            <a:r>
              <a:rPr lang="en-ID" dirty="0"/>
              <a:t> </a:t>
            </a:r>
            <a:r>
              <a:rPr lang="en-ID" dirty="0" err="1"/>
              <a:t>entitas</a:t>
            </a:r>
            <a:r>
              <a:rPr lang="en-ID" dirty="0"/>
              <a:t> yang </a:t>
            </a:r>
            <a:r>
              <a:rPr lang="en-ID" dirty="0" err="1"/>
              <a:t>selalu</a:t>
            </a:r>
            <a:r>
              <a:rPr lang="en-ID" dirty="0"/>
              <a:t> </a:t>
            </a:r>
            <a:r>
              <a:rPr lang="en-ID" dirty="0" err="1"/>
              <a:t>berlawanan</a:t>
            </a:r>
            <a:r>
              <a:rPr lang="en-ID" dirty="0"/>
              <a:t>. Dalam </a:t>
            </a:r>
            <a:r>
              <a:rPr lang="en-ID" dirty="0" err="1"/>
              <a:t>hal</a:t>
            </a:r>
            <a:r>
              <a:rPr lang="en-ID" dirty="0"/>
              <a:t> ini, </a:t>
            </a:r>
            <a:r>
              <a:rPr lang="en-ID" dirty="0" err="1"/>
              <a:t>kelompok</a:t>
            </a:r>
            <a:r>
              <a:rPr lang="en-ID" dirty="0"/>
              <a:t> </a:t>
            </a:r>
            <a:r>
              <a:rPr lang="en-ID" dirty="0" err="1"/>
              <a:t>pertama</a:t>
            </a:r>
            <a:r>
              <a:rPr lang="en-ID" dirty="0"/>
              <a:t> </a:t>
            </a:r>
            <a:r>
              <a:rPr lang="en-ID" dirty="0" err="1"/>
              <a:t>selalu</a:t>
            </a:r>
            <a:r>
              <a:rPr lang="en-ID" dirty="0"/>
              <a:t> </a:t>
            </a:r>
            <a:r>
              <a:rPr lang="en-ID" dirty="0" err="1"/>
              <a:t>dikonotasikan</a:t>
            </a:r>
            <a:r>
              <a:rPr lang="en-ID" dirty="0"/>
              <a:t> </a:t>
            </a:r>
            <a:r>
              <a:rPr lang="en-ID" dirty="0" err="1"/>
              <a:t>secara</a:t>
            </a:r>
            <a:r>
              <a:rPr lang="en-ID" dirty="0"/>
              <a:t> </a:t>
            </a:r>
            <a:r>
              <a:rPr lang="en-ID" dirty="0" err="1"/>
              <a:t>positif</a:t>
            </a:r>
            <a:r>
              <a:rPr lang="en-ID" dirty="0"/>
              <a:t> dan </a:t>
            </a:r>
            <a:r>
              <a:rPr lang="en-ID" dirty="0" err="1"/>
              <a:t>dikaitkan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laki-laki</a:t>
            </a:r>
            <a:r>
              <a:rPr lang="en-ID" dirty="0"/>
              <a:t>, </a:t>
            </a:r>
            <a:r>
              <a:rPr lang="en-ID" dirty="0" err="1"/>
              <a:t>sementara</a:t>
            </a:r>
            <a:r>
              <a:rPr lang="en-ID" dirty="0"/>
              <a:t> </a:t>
            </a:r>
            <a:r>
              <a:rPr lang="en-ID" dirty="0" err="1"/>
              <a:t>kelompok</a:t>
            </a:r>
            <a:r>
              <a:rPr lang="en-ID" dirty="0"/>
              <a:t> </a:t>
            </a:r>
            <a:r>
              <a:rPr lang="en-ID" dirty="0" err="1"/>
              <a:t>kedua</a:t>
            </a:r>
            <a:r>
              <a:rPr lang="en-ID" dirty="0"/>
              <a:t> </a:t>
            </a:r>
            <a:r>
              <a:rPr lang="en-ID" dirty="0" err="1"/>
              <a:t>berkonotasi</a:t>
            </a:r>
            <a:r>
              <a:rPr lang="en-ID" dirty="0"/>
              <a:t> </a:t>
            </a:r>
            <a:r>
              <a:rPr lang="en-ID" dirty="0" err="1"/>
              <a:t>negatif</a:t>
            </a:r>
            <a:r>
              <a:rPr lang="en-ID" dirty="0"/>
              <a:t> yang </a:t>
            </a:r>
            <a:r>
              <a:rPr lang="en-ID" dirty="0" err="1"/>
              <a:t>selalu</a:t>
            </a:r>
            <a:r>
              <a:rPr lang="en-ID" dirty="0"/>
              <a:t> </a:t>
            </a:r>
            <a:r>
              <a:rPr lang="en-ID" dirty="0" err="1"/>
              <a:t>dikaitkan</a:t>
            </a:r>
            <a:r>
              <a:rPr lang="en-ID" dirty="0"/>
              <a:t> </a:t>
            </a:r>
            <a:r>
              <a:rPr lang="en-ID" dirty="0" err="1"/>
              <a:t>dengan</a:t>
            </a:r>
            <a:r>
              <a:rPr lang="en-ID" dirty="0"/>
              <a:t> </a:t>
            </a:r>
            <a:r>
              <a:rPr lang="en-ID" dirty="0" err="1"/>
              <a:t>perempuan</a:t>
            </a:r>
            <a:r>
              <a:rPr lang="en-US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41798531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49" y="668631"/>
            <a:ext cx="6394267" cy="59411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200" dirty="0"/>
              <a:t>“</a:t>
            </a:r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teori</a:t>
            </a:r>
            <a:r>
              <a:rPr lang="en-US" sz="3200" dirty="0"/>
              <a:t> nature, </a:t>
            </a:r>
            <a:r>
              <a:rPr lang="en-US" sz="3200" dirty="0" err="1"/>
              <a:t>perbedaan</a:t>
            </a:r>
            <a:r>
              <a:rPr lang="en-US" sz="3200" dirty="0"/>
              <a:t> </a:t>
            </a:r>
            <a:r>
              <a:rPr lang="en-US" sz="3200" dirty="0" err="1"/>
              <a:t>biologis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r>
              <a:rPr lang="en-US" sz="3200" dirty="0"/>
              <a:t> 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en-US" sz="3200" dirty="0" err="1"/>
              <a:t>kodrati</a:t>
            </a:r>
            <a:r>
              <a:rPr lang="en-US" sz="3200" dirty="0"/>
              <a:t>, </a:t>
            </a:r>
            <a:r>
              <a:rPr lang="en-US" sz="3200" dirty="0" err="1"/>
              <a:t>sehingga</a:t>
            </a:r>
            <a:r>
              <a:rPr lang="en-US" sz="3200" dirty="0"/>
              <a:t> </a:t>
            </a:r>
            <a:r>
              <a:rPr lang="en-US" sz="3200" dirty="0" err="1"/>
              <a:t>harus</a:t>
            </a:r>
            <a:r>
              <a:rPr lang="en-US" sz="3200" dirty="0"/>
              <a:t> </a:t>
            </a:r>
            <a:r>
              <a:rPr lang="en-US" sz="3200" dirty="0" err="1"/>
              <a:t>diterima</a:t>
            </a:r>
            <a:r>
              <a:rPr lang="en-US" sz="3200" dirty="0"/>
              <a:t> </a:t>
            </a:r>
            <a:r>
              <a:rPr lang="en-US" sz="3200" dirty="0" err="1"/>
              <a:t>apa</a:t>
            </a:r>
            <a:r>
              <a:rPr lang="en-US" sz="3200" dirty="0"/>
              <a:t> </a:t>
            </a:r>
            <a:r>
              <a:rPr lang="en-US" sz="3200" dirty="0" err="1"/>
              <a:t>adanya</a:t>
            </a:r>
            <a:r>
              <a:rPr lang="en-US" sz="3200" dirty="0"/>
              <a:t>. </a:t>
            </a:r>
            <a:r>
              <a:rPr lang="en-US" sz="3200" dirty="0" err="1"/>
              <a:t>Perbedaan</a:t>
            </a:r>
            <a:r>
              <a:rPr lang="en-US" sz="3200" dirty="0"/>
              <a:t> </a:t>
            </a:r>
            <a:r>
              <a:rPr lang="en-US" sz="3200" dirty="0" err="1"/>
              <a:t>biologis</a:t>
            </a:r>
            <a:r>
              <a:rPr lang="en-US" sz="3200" dirty="0"/>
              <a:t> </a:t>
            </a:r>
            <a:r>
              <a:rPr lang="en-US" sz="3200" dirty="0" err="1"/>
              <a:t>itu</a:t>
            </a:r>
            <a:r>
              <a:rPr lang="en-US" sz="3200" dirty="0"/>
              <a:t> </a:t>
            </a:r>
            <a:r>
              <a:rPr lang="en-US" sz="3200" dirty="0" err="1"/>
              <a:t>memberikan</a:t>
            </a:r>
            <a:r>
              <a:rPr lang="en-US" sz="3200" dirty="0"/>
              <a:t> </a:t>
            </a:r>
            <a:r>
              <a:rPr lang="en-US" sz="3200" dirty="0" err="1"/>
              <a:t>indikasi</a:t>
            </a:r>
            <a:r>
              <a:rPr lang="en-US" sz="3200" dirty="0"/>
              <a:t> dan </a:t>
            </a:r>
            <a:r>
              <a:rPr lang="en-US" sz="3200" dirty="0" err="1"/>
              <a:t>implikasi</a:t>
            </a:r>
            <a:r>
              <a:rPr lang="en-US" sz="3200" dirty="0"/>
              <a:t> </a:t>
            </a:r>
            <a:r>
              <a:rPr lang="en-US" sz="3200" dirty="0" err="1"/>
              <a:t>bahwa</a:t>
            </a:r>
            <a:r>
              <a:rPr lang="en-US" sz="3200" dirty="0"/>
              <a:t> </a:t>
            </a:r>
            <a:r>
              <a:rPr lang="en-US" sz="3200" dirty="0" err="1"/>
              <a:t>diantara</a:t>
            </a:r>
            <a:r>
              <a:rPr lang="en-US" sz="3200" dirty="0"/>
              <a:t> </a:t>
            </a:r>
            <a:r>
              <a:rPr lang="en-US" sz="3200" dirty="0" err="1"/>
              <a:t>kedua</a:t>
            </a:r>
            <a:r>
              <a:rPr lang="en-US" sz="3200" dirty="0"/>
              <a:t> </a:t>
            </a:r>
            <a:r>
              <a:rPr lang="en-US" sz="3200" dirty="0" err="1"/>
              <a:t>jenis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r>
              <a:rPr lang="en-US" sz="3200" dirty="0"/>
              <a:t> </a:t>
            </a:r>
            <a:r>
              <a:rPr lang="en-US" sz="3200" dirty="0" err="1"/>
              <a:t>memiliki</a:t>
            </a:r>
            <a:r>
              <a:rPr lang="en-US" sz="3200" dirty="0"/>
              <a:t> </a:t>
            </a:r>
            <a:r>
              <a:rPr lang="en-US" sz="3200" dirty="0" err="1"/>
              <a:t>peran</a:t>
            </a:r>
            <a:r>
              <a:rPr lang="en-US" sz="3200" dirty="0"/>
              <a:t> dan </a:t>
            </a:r>
            <a:r>
              <a:rPr lang="en-US" sz="3200" dirty="0" err="1"/>
              <a:t>tugas</a:t>
            </a:r>
            <a:r>
              <a:rPr lang="en-US" sz="3200" dirty="0"/>
              <a:t> yang </a:t>
            </a:r>
            <a:r>
              <a:rPr lang="en-US" sz="3200" dirty="0" err="1"/>
              <a:t>berbeda</a:t>
            </a:r>
            <a:r>
              <a:rPr lang="en-US" sz="3200" dirty="0"/>
              <a:t>. Ada </a:t>
            </a:r>
            <a:r>
              <a:rPr lang="en-US" sz="3200" dirty="0" err="1"/>
              <a:t>peran</a:t>
            </a:r>
            <a:r>
              <a:rPr lang="en-US" sz="3200" dirty="0"/>
              <a:t> dan </a:t>
            </a:r>
            <a:r>
              <a:rPr lang="en-US" sz="3200" dirty="0" err="1"/>
              <a:t>tugas</a:t>
            </a:r>
            <a:r>
              <a:rPr lang="en-US" sz="3200" dirty="0"/>
              <a:t> yang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dipertukarkan</a:t>
            </a:r>
            <a:r>
              <a:rPr lang="en-US" sz="3200" dirty="0"/>
              <a:t>, </a:t>
            </a:r>
            <a:r>
              <a:rPr lang="en-US" sz="3200" dirty="0" err="1"/>
              <a:t>tetapi</a:t>
            </a:r>
            <a:r>
              <a:rPr lang="en-US" sz="3200" dirty="0"/>
              <a:t>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tugas</a:t>
            </a:r>
            <a:r>
              <a:rPr lang="en-US" sz="3200" dirty="0"/>
              <a:t> yang </a:t>
            </a:r>
            <a:r>
              <a:rPr lang="en-US" sz="3200" dirty="0" err="1"/>
              <a:t>memang</a:t>
            </a:r>
            <a:r>
              <a:rPr lang="en-US" sz="3200" dirty="0"/>
              <a:t> </a:t>
            </a:r>
            <a:r>
              <a:rPr lang="en-US" sz="3200" dirty="0" err="1"/>
              <a:t>berbeda</a:t>
            </a:r>
            <a:r>
              <a:rPr lang="en-US" sz="3200" dirty="0"/>
              <a:t> dan </a:t>
            </a:r>
            <a:r>
              <a:rPr lang="en-US" sz="3200" dirty="0" err="1"/>
              <a:t>tidak</a:t>
            </a:r>
            <a:r>
              <a:rPr lang="en-US" sz="3200" dirty="0"/>
              <a:t>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dipertukarkan</a:t>
            </a:r>
            <a:r>
              <a:rPr lang="en-US" sz="3200" dirty="0"/>
              <a:t> </a:t>
            </a:r>
            <a:r>
              <a:rPr lang="en-US" sz="3200" dirty="0" err="1"/>
              <a:t>secara</a:t>
            </a:r>
            <a:r>
              <a:rPr lang="en-US" sz="3200" dirty="0"/>
              <a:t> </a:t>
            </a:r>
            <a:r>
              <a:rPr lang="en-US" sz="3200" dirty="0" err="1"/>
              <a:t>kodrat</a:t>
            </a:r>
            <a:r>
              <a:rPr lang="en-US" sz="3200" dirty="0"/>
              <a:t> </a:t>
            </a:r>
            <a:r>
              <a:rPr lang="en-US" sz="3200" dirty="0" err="1"/>
              <a:t>alamiahnya</a:t>
            </a:r>
            <a:r>
              <a:rPr lang="en-US" sz="3200" dirty="0"/>
              <a:t>.”</a:t>
            </a:r>
          </a:p>
          <a:p>
            <a:pPr marL="0" indent="0" algn="ctr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960786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Bagaimana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implikasinya</a:t>
            </a:r>
            <a:r>
              <a:rPr lang="en-US" sz="4800" b="1" dirty="0">
                <a:solidFill>
                  <a:srgbClr val="FFFFFF"/>
                </a:solidFill>
                <a:latin typeface="+mn-lt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49" y="668631"/>
            <a:ext cx="6394267" cy="5941175"/>
          </a:xfrm>
        </p:spPr>
        <p:txBody>
          <a:bodyPr>
            <a:noAutofit/>
          </a:bodyPr>
          <a:lstStyle/>
          <a:p>
            <a:r>
              <a:rPr lang="en-US" dirty="0"/>
              <a:t>Dalam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pembagian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(division of labor) </a:t>
            </a:r>
            <a:r>
              <a:rPr lang="en-US" dirty="0" err="1"/>
              <a:t>begitupula</a:t>
            </a:r>
            <a:r>
              <a:rPr lang="en-US" dirty="0"/>
              <a:t> dalam </a:t>
            </a:r>
            <a:r>
              <a:rPr lang="en-US" dirty="0" err="1"/>
              <a:t>kehidupan</a:t>
            </a:r>
            <a:r>
              <a:rPr lang="en-US" dirty="0"/>
              <a:t> </a:t>
            </a:r>
            <a:r>
              <a:rPr lang="en-US" dirty="0" err="1"/>
              <a:t>keluarga</a:t>
            </a:r>
            <a:r>
              <a:rPr lang="en-US" dirty="0"/>
              <a:t>. Harus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kesepakatan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suami</a:t>
            </a:r>
            <a:r>
              <a:rPr lang="en-US" dirty="0"/>
              <a:t> </a:t>
            </a:r>
            <a:r>
              <a:rPr lang="en-US" dirty="0" err="1"/>
              <a:t>istri</a:t>
            </a:r>
            <a:r>
              <a:rPr lang="en-US" dirty="0"/>
              <a:t>, </a:t>
            </a:r>
            <a:r>
              <a:rPr lang="en-US" dirty="0" err="1"/>
              <a:t>siapa</a:t>
            </a:r>
            <a:r>
              <a:rPr lang="en-US" dirty="0"/>
              <a:t> 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kepala</a:t>
            </a:r>
            <a:r>
              <a:rPr lang="en-US" dirty="0"/>
              <a:t> </a:t>
            </a:r>
            <a:r>
              <a:rPr lang="en-US" dirty="0" err="1"/>
              <a:t>keluarga</a:t>
            </a:r>
            <a:r>
              <a:rPr lang="en-US" dirty="0"/>
              <a:t> dan </a:t>
            </a:r>
            <a:r>
              <a:rPr lang="en-US" dirty="0" err="1"/>
              <a:t>siapa</a:t>
            </a:r>
            <a:r>
              <a:rPr lang="en-US" dirty="0"/>
              <a:t> 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ibu</a:t>
            </a:r>
            <a:r>
              <a:rPr lang="en-US" dirty="0"/>
              <a:t> </a:t>
            </a:r>
            <a:r>
              <a:rPr lang="en-US" dirty="0" err="1"/>
              <a:t>rumah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. </a:t>
            </a:r>
          </a:p>
          <a:p>
            <a:r>
              <a:rPr lang="en-US" dirty="0"/>
              <a:t>Dalam </a:t>
            </a:r>
            <a:r>
              <a:rPr lang="en-US" dirty="0" err="1"/>
              <a:t>organisasi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juga </a:t>
            </a:r>
            <a:r>
              <a:rPr lang="en-US" dirty="0" err="1"/>
              <a:t>dikenal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pimpinan</a:t>
            </a:r>
            <a:r>
              <a:rPr lang="en-US" dirty="0"/>
              <a:t> dan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bawahan</a:t>
            </a:r>
            <a:r>
              <a:rPr lang="en-US" dirty="0"/>
              <a:t> (</a:t>
            </a:r>
            <a:r>
              <a:rPr lang="en-US" dirty="0" err="1"/>
              <a:t>anggota</a:t>
            </a:r>
            <a:r>
              <a:rPr lang="en-US" dirty="0"/>
              <a:t>) yang masing-masing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, </a:t>
            </a:r>
            <a:r>
              <a:rPr lang="en-US" dirty="0" err="1"/>
              <a:t>fungsi</a:t>
            </a:r>
            <a:r>
              <a:rPr lang="en-US" dirty="0"/>
              <a:t> dan </a:t>
            </a:r>
            <a:r>
              <a:rPr lang="en-US" dirty="0" err="1"/>
              <a:t>kewajiban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</a:t>
            </a:r>
            <a:r>
              <a:rPr lang="en-US" dirty="0" err="1"/>
              <a:t>dlam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, </a:t>
            </a:r>
            <a:r>
              <a:rPr lang="en-US" dirty="0" err="1"/>
              <a:t>fungsi</a:t>
            </a:r>
            <a:r>
              <a:rPr lang="en-US" dirty="0"/>
              <a:t> dan </a:t>
            </a:r>
            <a:r>
              <a:rPr lang="en-US" dirty="0" err="1"/>
              <a:t>kewajiban</a:t>
            </a:r>
            <a:r>
              <a:rPr lang="en-US" dirty="0"/>
              <a:t> yang </a:t>
            </a:r>
            <a:r>
              <a:rPr lang="en-US" dirty="0" err="1"/>
              <a:t>berbeda</a:t>
            </a:r>
            <a:r>
              <a:rPr lang="en-US" dirty="0"/>
              <a:t> dalam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tujuan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972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Teori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Nurture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buNone/>
            </a:pPr>
            <a:endParaRPr lang="en-US" sz="5400" dirty="0"/>
          </a:p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adalah</a:t>
            </a:r>
            <a:r>
              <a:rPr lang="en-US" sz="5400" dirty="0"/>
              <a:t> </a:t>
            </a:r>
            <a:r>
              <a:rPr lang="en-US" sz="5400" dirty="0" err="1"/>
              <a:t>bentukan</a:t>
            </a:r>
            <a:r>
              <a:rPr lang="en-US" sz="5400" dirty="0"/>
              <a:t> </a:t>
            </a:r>
            <a:r>
              <a:rPr lang="en-US" sz="5400" dirty="0" err="1"/>
              <a:t>masyarakat</a:t>
            </a:r>
            <a:r>
              <a:rPr lang="en-US" sz="5400" dirty="0"/>
              <a:t> </a:t>
            </a:r>
            <a:r>
              <a:rPr lang="en-US" sz="5400" dirty="0" err="1"/>
              <a:t>melalui</a:t>
            </a:r>
            <a:r>
              <a:rPr lang="en-US" sz="5400" dirty="0"/>
              <a:t> </a:t>
            </a:r>
            <a:r>
              <a:rPr lang="en-US" sz="5400" dirty="0" err="1"/>
              <a:t>konstruksi</a:t>
            </a:r>
            <a:r>
              <a:rPr lang="en-US" sz="5400" dirty="0"/>
              <a:t> </a:t>
            </a:r>
            <a:r>
              <a:rPr lang="en-US" sz="5400" dirty="0" err="1"/>
              <a:t>sosial-kultural</a:t>
            </a:r>
            <a:r>
              <a:rPr lang="en-US" sz="5400" dirty="0"/>
              <a:t> </a:t>
            </a:r>
            <a:r>
              <a:rPr lang="en-US" sz="5400" dirty="0" err="1"/>
              <a:t>sehingga</a:t>
            </a:r>
            <a:r>
              <a:rPr lang="en-US" sz="5400" dirty="0"/>
              <a:t> </a:t>
            </a:r>
            <a:r>
              <a:rPr lang="en-US" sz="5400" dirty="0" err="1"/>
              <a:t>menghasilkan</a:t>
            </a:r>
            <a:r>
              <a:rPr lang="en-US" sz="5400" dirty="0"/>
              <a:t> </a:t>
            </a:r>
            <a:r>
              <a:rPr lang="en-US" sz="5400" dirty="0" err="1"/>
              <a:t>perbedaan</a:t>
            </a:r>
            <a:r>
              <a:rPr lang="en-US" sz="5400" dirty="0"/>
              <a:t> proses </a:t>
            </a:r>
            <a:r>
              <a:rPr lang="en-US" sz="5400" dirty="0" err="1"/>
              <a:t>belajar</a:t>
            </a:r>
            <a:r>
              <a:rPr lang="en-US" sz="5400" dirty="0"/>
              <a:t> yang </a:t>
            </a:r>
            <a:r>
              <a:rPr lang="en-US" sz="5400" dirty="0" err="1"/>
              <a:t>akan</a:t>
            </a:r>
            <a:r>
              <a:rPr lang="en-US" sz="5400" dirty="0"/>
              <a:t> </a:t>
            </a:r>
            <a:r>
              <a:rPr lang="en-US" sz="5400" dirty="0" err="1"/>
              <a:t>mempengaruhi</a:t>
            </a:r>
            <a:r>
              <a:rPr lang="en-US" sz="5400" dirty="0"/>
              <a:t>  </a:t>
            </a:r>
            <a:r>
              <a:rPr lang="en-US" sz="5400" dirty="0" err="1"/>
              <a:t>peran</a:t>
            </a:r>
            <a:r>
              <a:rPr lang="en-US" sz="5400" dirty="0"/>
              <a:t> dan </a:t>
            </a:r>
            <a:r>
              <a:rPr lang="en-US" sz="5400" dirty="0" err="1"/>
              <a:t>tugas</a:t>
            </a:r>
            <a:r>
              <a:rPr lang="en-US" sz="5400" dirty="0"/>
              <a:t> </a:t>
            </a:r>
            <a:r>
              <a:rPr lang="en-US" sz="5400" dirty="0" err="1"/>
              <a:t>mereka</a:t>
            </a:r>
            <a:r>
              <a:rPr lang="en-US" sz="5400" dirty="0"/>
              <a:t> dalam </a:t>
            </a:r>
            <a:r>
              <a:rPr lang="en-US" sz="5400" dirty="0" err="1"/>
              <a:t>lingkungan</a:t>
            </a:r>
            <a:r>
              <a:rPr lang="en-US" sz="5400" dirty="0"/>
              <a:t> di mana </a:t>
            </a:r>
            <a:r>
              <a:rPr lang="en-US" sz="5400" dirty="0" err="1"/>
              <a:t>mereka</a:t>
            </a:r>
            <a:r>
              <a:rPr lang="en-US" sz="5400" dirty="0"/>
              <a:t> </a:t>
            </a:r>
            <a:r>
              <a:rPr lang="en-US" sz="5400" dirty="0" err="1"/>
              <a:t>hidup</a:t>
            </a:r>
            <a:r>
              <a:rPr lang="en-US" sz="5400" dirty="0"/>
              <a:t>.” </a:t>
            </a:r>
          </a:p>
          <a:p>
            <a:pPr marL="0" indent="0" algn="ctr">
              <a:buNone/>
            </a:pP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10312456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49" y="668631"/>
            <a:ext cx="6394267" cy="59411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400" dirty="0"/>
              <a:t>“</a:t>
            </a:r>
            <a:r>
              <a:rPr lang="en-US" sz="4400" dirty="0" err="1"/>
              <a:t>Berdasarkan</a:t>
            </a:r>
            <a:r>
              <a:rPr lang="en-US" sz="4400" dirty="0"/>
              <a:t> </a:t>
            </a:r>
            <a:r>
              <a:rPr lang="en-US" sz="4400" dirty="0" err="1"/>
              <a:t>teori</a:t>
            </a:r>
            <a:r>
              <a:rPr lang="en-US" sz="4400" dirty="0"/>
              <a:t> nurture, </a:t>
            </a:r>
            <a:r>
              <a:rPr lang="en-US" sz="4400" dirty="0" err="1"/>
              <a:t>perbedaan</a:t>
            </a:r>
            <a:r>
              <a:rPr lang="en-US" sz="4400" dirty="0"/>
              <a:t> </a:t>
            </a:r>
            <a:r>
              <a:rPr lang="en-US" sz="4400" dirty="0" err="1"/>
              <a:t>tersebut</a:t>
            </a:r>
            <a:r>
              <a:rPr lang="en-US" sz="4400" dirty="0"/>
              <a:t> </a:t>
            </a:r>
            <a:r>
              <a:rPr lang="en-US" sz="4400" dirty="0" err="1"/>
              <a:t>menyebabkan</a:t>
            </a:r>
            <a:r>
              <a:rPr lang="en-US" sz="4400" dirty="0"/>
              <a:t> </a:t>
            </a:r>
            <a:r>
              <a:rPr lang="en-US" sz="4400" dirty="0" err="1"/>
              <a:t>perempuan</a:t>
            </a:r>
            <a:r>
              <a:rPr lang="en-US" sz="4400" dirty="0"/>
              <a:t> </a:t>
            </a:r>
            <a:r>
              <a:rPr lang="en-US" sz="4400" dirty="0" err="1"/>
              <a:t>selalu</a:t>
            </a:r>
            <a:r>
              <a:rPr lang="en-US" sz="4400" dirty="0"/>
              <a:t> </a:t>
            </a:r>
            <a:r>
              <a:rPr lang="en-US" sz="4400" dirty="0" err="1"/>
              <a:t>tertinggal</a:t>
            </a:r>
            <a:r>
              <a:rPr lang="en-US" sz="4400" dirty="0"/>
              <a:t> dan </a:t>
            </a:r>
            <a:r>
              <a:rPr lang="en-US" sz="4400" dirty="0" err="1"/>
              <a:t>terabaikan</a:t>
            </a:r>
            <a:r>
              <a:rPr lang="en-US" sz="4400" dirty="0"/>
              <a:t> </a:t>
            </a:r>
            <a:r>
              <a:rPr lang="en-US" sz="4400" dirty="0" err="1"/>
              <a:t>peran</a:t>
            </a:r>
            <a:r>
              <a:rPr lang="en-US" sz="4400" dirty="0"/>
              <a:t> dan </a:t>
            </a:r>
            <a:r>
              <a:rPr lang="en-US" sz="4400" dirty="0" err="1"/>
              <a:t>konstribusinya</a:t>
            </a:r>
            <a:r>
              <a:rPr lang="en-US" sz="4400" dirty="0"/>
              <a:t> dalam </a:t>
            </a:r>
            <a:r>
              <a:rPr lang="en-US" sz="4400" dirty="0" err="1"/>
              <a:t>hidup</a:t>
            </a:r>
            <a:r>
              <a:rPr lang="en-US" sz="4400" dirty="0"/>
              <a:t> </a:t>
            </a:r>
            <a:r>
              <a:rPr lang="en-US" sz="4400" dirty="0" err="1"/>
              <a:t>berkeluarga</a:t>
            </a:r>
            <a:r>
              <a:rPr lang="en-US" sz="4400" dirty="0"/>
              <a:t>, </a:t>
            </a:r>
            <a:r>
              <a:rPr lang="en-US" sz="4400" dirty="0" err="1"/>
              <a:t>bermasyarakat</a:t>
            </a:r>
            <a:r>
              <a:rPr lang="en-US" sz="4400" dirty="0"/>
              <a:t>, </a:t>
            </a:r>
            <a:r>
              <a:rPr lang="en-US" sz="4400" dirty="0" err="1"/>
              <a:t>berbangsa</a:t>
            </a:r>
            <a:r>
              <a:rPr lang="en-US" sz="4400" dirty="0"/>
              <a:t>, dan </a:t>
            </a:r>
            <a:r>
              <a:rPr lang="en-US" sz="4400" dirty="0" err="1"/>
              <a:t>bernegara</a:t>
            </a:r>
            <a:r>
              <a:rPr lang="en-US" sz="4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578343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899483" cy="44611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Teori</a:t>
            </a:r>
            <a:r>
              <a:rPr lang="en-US" sz="6000" b="1" dirty="0">
                <a:solidFill>
                  <a:srgbClr val="FFFFFF"/>
                </a:solidFill>
                <a:latin typeface="+mn-lt"/>
              </a:rPr>
              <a:t> </a:t>
            </a:r>
            <a:r>
              <a:rPr lang="en-US" sz="6000" b="1" dirty="0" err="1">
                <a:solidFill>
                  <a:srgbClr val="FFFFFF"/>
                </a:solidFill>
                <a:latin typeface="+mn-lt"/>
              </a:rPr>
              <a:t>Ekuilibrium</a:t>
            </a:r>
            <a:endParaRPr lang="en-US" sz="6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5400" dirty="0"/>
              <a:t>“</a:t>
            </a:r>
            <a:r>
              <a:rPr lang="en-US" sz="5400" dirty="0" err="1"/>
              <a:t>Teori</a:t>
            </a:r>
            <a:r>
              <a:rPr lang="en-US" sz="5400" dirty="0"/>
              <a:t> ini </a:t>
            </a:r>
            <a:r>
              <a:rPr lang="en-US" sz="5400" dirty="0" err="1"/>
              <a:t>menekankan</a:t>
            </a:r>
            <a:r>
              <a:rPr lang="en-US" sz="5400" dirty="0"/>
              <a:t> pada </a:t>
            </a:r>
            <a:r>
              <a:rPr lang="en-US" sz="5400" dirty="0" err="1"/>
              <a:t>konsep</a:t>
            </a:r>
            <a:r>
              <a:rPr lang="en-US" sz="5400" dirty="0"/>
              <a:t> </a:t>
            </a:r>
            <a:r>
              <a:rPr lang="en-US" sz="5400" dirty="0" err="1"/>
              <a:t>kemitraan</a:t>
            </a:r>
            <a:r>
              <a:rPr lang="en-US" sz="5400" dirty="0"/>
              <a:t> dan </a:t>
            </a:r>
            <a:r>
              <a:rPr lang="en-US" sz="5400" dirty="0" err="1"/>
              <a:t>keharmonisan</a:t>
            </a:r>
            <a:r>
              <a:rPr lang="en-US" sz="5400" dirty="0"/>
              <a:t> dalam </a:t>
            </a:r>
            <a:r>
              <a:rPr lang="en-US" sz="5400" dirty="0" err="1"/>
              <a:t>hubungan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, </a:t>
            </a:r>
            <a:r>
              <a:rPr lang="en-US" sz="5400" dirty="0" err="1"/>
              <a:t>sehingga</a:t>
            </a:r>
            <a:r>
              <a:rPr lang="en-US" sz="5400" dirty="0"/>
              <a:t> </a:t>
            </a:r>
            <a:r>
              <a:rPr lang="en-US" sz="5400" dirty="0" err="1"/>
              <a:t>tidak</a:t>
            </a:r>
            <a:r>
              <a:rPr lang="en-US" sz="5400" dirty="0"/>
              <a:t> </a:t>
            </a:r>
            <a:r>
              <a:rPr lang="en-US" sz="5400" dirty="0" err="1"/>
              <a:t>mempertentangkan</a:t>
            </a:r>
            <a:r>
              <a:rPr lang="en-US" sz="5400" dirty="0"/>
              <a:t> </a:t>
            </a:r>
            <a:r>
              <a:rPr lang="en-US" sz="5400" dirty="0" err="1"/>
              <a:t>adanya</a:t>
            </a:r>
            <a:r>
              <a:rPr lang="en-US" sz="5400" dirty="0"/>
              <a:t> </a:t>
            </a:r>
            <a:r>
              <a:rPr lang="en-US" sz="5400" dirty="0" err="1"/>
              <a:t>perbedaan</a:t>
            </a:r>
            <a:r>
              <a:rPr lang="en-US" sz="5400" dirty="0"/>
              <a:t> </a:t>
            </a:r>
            <a:r>
              <a:rPr lang="en-US" sz="5400" dirty="0" err="1"/>
              <a:t>peran</a:t>
            </a:r>
            <a:r>
              <a:rPr lang="en-US" sz="5400" dirty="0"/>
              <a:t> </a:t>
            </a:r>
            <a:r>
              <a:rPr lang="en-US" sz="5400" dirty="0" err="1"/>
              <a:t>antara</a:t>
            </a:r>
            <a:r>
              <a:rPr lang="en-US" sz="5400" dirty="0"/>
              <a:t> </a:t>
            </a:r>
            <a:r>
              <a:rPr lang="en-US" sz="5400" dirty="0" err="1"/>
              <a:t>perempuan</a:t>
            </a:r>
            <a:r>
              <a:rPr lang="en-US" sz="5400" dirty="0"/>
              <a:t> dan </a:t>
            </a:r>
            <a:r>
              <a:rPr lang="en-US" sz="5400" dirty="0" err="1"/>
              <a:t>laki-laki</a:t>
            </a:r>
            <a:r>
              <a:rPr lang="en-US" sz="5400" dirty="0"/>
              <a:t> </a:t>
            </a:r>
            <a:r>
              <a:rPr lang="en-US" sz="5400" dirty="0" err="1"/>
              <a:t>karena</a:t>
            </a:r>
            <a:r>
              <a:rPr lang="en-US" sz="5400" dirty="0"/>
              <a:t> </a:t>
            </a:r>
            <a:r>
              <a:rPr lang="en-US" sz="5400" dirty="0" err="1"/>
              <a:t>keduanya</a:t>
            </a:r>
            <a:r>
              <a:rPr lang="en-US" sz="5400" dirty="0"/>
              <a:t> </a:t>
            </a:r>
            <a:r>
              <a:rPr lang="en-US" sz="5400" dirty="0" err="1"/>
              <a:t>harus</a:t>
            </a:r>
            <a:r>
              <a:rPr lang="en-US" sz="5400" dirty="0"/>
              <a:t> </a:t>
            </a:r>
            <a:r>
              <a:rPr lang="en-US" sz="5400" dirty="0" err="1"/>
              <a:t>bekerja</a:t>
            </a:r>
            <a:r>
              <a:rPr lang="en-US" sz="5400" dirty="0"/>
              <a:t> </a:t>
            </a:r>
            <a:r>
              <a:rPr lang="en-US" sz="5400" dirty="0" err="1"/>
              <a:t>sama</a:t>
            </a:r>
            <a:r>
              <a:rPr lang="en-US" sz="5400" dirty="0"/>
              <a:t> dalam </a:t>
            </a:r>
            <a:r>
              <a:rPr lang="en-US" sz="5400" dirty="0" err="1"/>
              <a:t>kehidupan</a:t>
            </a:r>
            <a:r>
              <a:rPr lang="en-US" sz="5400" dirty="0"/>
              <a:t> </a:t>
            </a:r>
            <a:r>
              <a:rPr lang="en-US" sz="5400" dirty="0" err="1"/>
              <a:t>berkeluarga</a:t>
            </a:r>
            <a:r>
              <a:rPr lang="en-US" sz="5400" dirty="0"/>
              <a:t>, </a:t>
            </a:r>
            <a:r>
              <a:rPr lang="en-US" sz="5400" dirty="0" err="1"/>
              <a:t>bermasyarakat</a:t>
            </a:r>
            <a:r>
              <a:rPr lang="en-US" sz="5400" dirty="0"/>
              <a:t>, dan </a:t>
            </a:r>
            <a:r>
              <a:rPr lang="en-US" sz="5400" dirty="0" err="1"/>
              <a:t>berbangsa</a:t>
            </a:r>
            <a:r>
              <a:rPr lang="en-US" sz="5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12085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49" y="668631"/>
            <a:ext cx="6394267" cy="59411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“</a:t>
            </a:r>
            <a:r>
              <a:rPr lang="en-US" sz="3600" dirty="0" err="1"/>
              <a:t>Berdasarkan</a:t>
            </a:r>
            <a:r>
              <a:rPr lang="en-US" sz="3600" dirty="0"/>
              <a:t> </a:t>
            </a:r>
            <a:r>
              <a:rPr lang="en-US" sz="3600" dirty="0" err="1"/>
              <a:t>teori</a:t>
            </a:r>
            <a:r>
              <a:rPr lang="en-US" sz="3600" dirty="0"/>
              <a:t> </a:t>
            </a:r>
            <a:r>
              <a:rPr lang="en-US" sz="3600" dirty="0" err="1"/>
              <a:t>keseimbangan</a:t>
            </a:r>
            <a:r>
              <a:rPr lang="en-US" sz="3600" dirty="0"/>
              <a:t>, </a:t>
            </a:r>
            <a:r>
              <a:rPr lang="en-ID" sz="3600" dirty="0" err="1"/>
              <a:t>penerapan</a:t>
            </a:r>
            <a:r>
              <a:rPr lang="en-ID" sz="3600" dirty="0"/>
              <a:t> </a:t>
            </a:r>
            <a:r>
              <a:rPr lang="en-ID" sz="3600" dirty="0" err="1"/>
              <a:t>kesetaraan</a:t>
            </a:r>
            <a:r>
              <a:rPr lang="en-ID" sz="3600" dirty="0"/>
              <a:t> dan </a:t>
            </a:r>
            <a:r>
              <a:rPr lang="en-ID" sz="3600" dirty="0" err="1"/>
              <a:t>keadilan</a:t>
            </a:r>
            <a:r>
              <a:rPr lang="en-ID" sz="3600" dirty="0"/>
              <a:t> gender </a:t>
            </a:r>
            <a:r>
              <a:rPr lang="en-ID" sz="3600" dirty="0" err="1"/>
              <a:t>harus</a:t>
            </a:r>
            <a:r>
              <a:rPr lang="en-ID" sz="3600" dirty="0"/>
              <a:t> </a:t>
            </a:r>
            <a:r>
              <a:rPr lang="en-ID" sz="3600" dirty="0" err="1"/>
              <a:t>memperhatikan</a:t>
            </a:r>
            <a:r>
              <a:rPr lang="en-ID" sz="3600" dirty="0"/>
              <a:t> </a:t>
            </a:r>
            <a:r>
              <a:rPr lang="en-ID" sz="3600" dirty="0" err="1"/>
              <a:t>masalah</a:t>
            </a:r>
            <a:r>
              <a:rPr lang="en-ID" sz="3600" dirty="0"/>
              <a:t> </a:t>
            </a:r>
            <a:r>
              <a:rPr lang="en-ID" sz="3600" dirty="0" err="1"/>
              <a:t>kontekstual</a:t>
            </a:r>
            <a:r>
              <a:rPr lang="en-ID" sz="3600" dirty="0"/>
              <a:t> (yang </a:t>
            </a:r>
            <a:r>
              <a:rPr lang="en-ID" sz="3600" dirty="0" err="1"/>
              <a:t>ada</a:t>
            </a:r>
            <a:r>
              <a:rPr lang="en-ID" sz="3600" dirty="0"/>
              <a:t> pada </a:t>
            </a:r>
            <a:r>
              <a:rPr lang="en-ID" sz="3600" dirty="0" err="1"/>
              <a:t>tempat</a:t>
            </a:r>
            <a:r>
              <a:rPr lang="en-ID" sz="3600" dirty="0"/>
              <a:t> dan </a:t>
            </a:r>
            <a:r>
              <a:rPr lang="en-ID" sz="3600" dirty="0" err="1"/>
              <a:t>waktu</a:t>
            </a:r>
            <a:r>
              <a:rPr lang="en-ID" sz="3600" dirty="0"/>
              <a:t> </a:t>
            </a:r>
            <a:r>
              <a:rPr lang="en-ID" sz="3600" dirty="0" err="1"/>
              <a:t>tertentu</a:t>
            </a:r>
            <a:r>
              <a:rPr lang="en-ID" sz="3600" dirty="0"/>
              <a:t>) dan </a:t>
            </a:r>
            <a:r>
              <a:rPr lang="en-ID" sz="3600" dirty="0" err="1"/>
              <a:t>situasional</a:t>
            </a:r>
            <a:r>
              <a:rPr lang="en-ID" sz="3600" dirty="0"/>
              <a:t> (</a:t>
            </a:r>
            <a:r>
              <a:rPr lang="en-ID" sz="3600" dirty="0" err="1"/>
              <a:t>sesuai</a:t>
            </a:r>
            <a:r>
              <a:rPr lang="en-ID" sz="3600" dirty="0"/>
              <a:t> </a:t>
            </a:r>
            <a:r>
              <a:rPr lang="en-ID" sz="3600" dirty="0" err="1"/>
              <a:t>situasi</a:t>
            </a:r>
            <a:r>
              <a:rPr lang="en-ID" sz="3600" dirty="0"/>
              <a:t>/</a:t>
            </a:r>
            <a:r>
              <a:rPr lang="en-ID" sz="3600" dirty="0" err="1"/>
              <a:t>keadaan</a:t>
            </a:r>
            <a:r>
              <a:rPr lang="en-ID" sz="3600" dirty="0"/>
              <a:t>), </a:t>
            </a:r>
            <a:r>
              <a:rPr lang="en-ID" sz="3600" dirty="0" err="1"/>
              <a:t>bukan</a:t>
            </a:r>
            <a:r>
              <a:rPr lang="en-ID" sz="3600" dirty="0"/>
              <a:t> </a:t>
            </a:r>
            <a:r>
              <a:rPr lang="en-ID" sz="3600" dirty="0" err="1"/>
              <a:t>berdasarkan</a:t>
            </a:r>
            <a:r>
              <a:rPr lang="en-ID" sz="3600" dirty="0"/>
              <a:t> </a:t>
            </a:r>
            <a:r>
              <a:rPr lang="en-ID" sz="3600" dirty="0" err="1"/>
              <a:t>perhitungan</a:t>
            </a:r>
            <a:r>
              <a:rPr lang="en-ID" sz="3600" dirty="0"/>
              <a:t> </a:t>
            </a:r>
            <a:r>
              <a:rPr lang="en-ID" sz="3600" dirty="0" err="1"/>
              <a:t>secara</a:t>
            </a:r>
            <a:r>
              <a:rPr lang="en-ID" sz="3600" dirty="0"/>
              <a:t> </a:t>
            </a:r>
            <a:r>
              <a:rPr lang="en-ID" sz="3600" dirty="0" err="1"/>
              <a:t>matematis</a:t>
            </a:r>
            <a:r>
              <a:rPr lang="en-ID" sz="3600" dirty="0"/>
              <a:t> (</a:t>
            </a:r>
            <a:r>
              <a:rPr lang="en-ID" sz="3600" dirty="0" err="1"/>
              <a:t>jumlah</a:t>
            </a:r>
            <a:r>
              <a:rPr lang="en-ID" sz="3600" dirty="0"/>
              <a:t>/quota), dan </a:t>
            </a:r>
            <a:r>
              <a:rPr lang="en-ID" sz="3600" dirty="0" err="1"/>
              <a:t>tidak</a:t>
            </a:r>
            <a:r>
              <a:rPr lang="en-ID" sz="3600" dirty="0"/>
              <a:t> </a:t>
            </a:r>
            <a:r>
              <a:rPr lang="en-ID" sz="3600" dirty="0" err="1"/>
              <a:t>bersifat</a:t>
            </a:r>
            <a:r>
              <a:rPr lang="en-ID" sz="3600" dirty="0"/>
              <a:t> universal</a:t>
            </a:r>
            <a:r>
              <a:rPr lang="en-US" sz="36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74518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27FF362-FC97-4BF5-949B-D4ADFA26E4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888549">
            <a:off x="-1059473" y="-1108988"/>
            <a:ext cx="7179830" cy="5226565"/>
          </a:xfrm>
          <a:custGeom>
            <a:avLst/>
            <a:gdLst>
              <a:gd name="connsiteX0" fmla="*/ 5217841 w 7179830"/>
              <a:gd name="connsiteY0" fmla="*/ 464824 h 5226565"/>
              <a:gd name="connsiteX1" fmla="*/ 5222490 w 7179830"/>
              <a:gd name="connsiteY1" fmla="*/ 464289 h 5226565"/>
              <a:gd name="connsiteX2" fmla="*/ 5216768 w 7179830"/>
              <a:gd name="connsiteY2" fmla="*/ 463394 h 5226565"/>
              <a:gd name="connsiteX3" fmla="*/ 5217841 w 7179830"/>
              <a:gd name="connsiteY3" fmla="*/ 464824 h 5226565"/>
              <a:gd name="connsiteX4" fmla="*/ 4945201 w 7179830"/>
              <a:gd name="connsiteY4" fmla="*/ 5226565 h 5226565"/>
              <a:gd name="connsiteX5" fmla="*/ 140449 w 7179830"/>
              <a:gd name="connsiteY5" fmla="*/ 2240811 h 5226565"/>
              <a:gd name="connsiteX6" fmla="*/ 232913 w 7179830"/>
              <a:gd name="connsiteY6" fmla="*/ 2052782 h 5226565"/>
              <a:gd name="connsiteX7" fmla="*/ 375714 w 7179830"/>
              <a:gd name="connsiteY7" fmla="*/ 1803205 h 5226565"/>
              <a:gd name="connsiteX8" fmla="*/ 1512756 w 7179830"/>
              <a:gd name="connsiteY8" fmla="*/ 638448 h 5226565"/>
              <a:gd name="connsiteX9" fmla="*/ 2902095 w 7179830"/>
              <a:gd name="connsiteY9" fmla="*/ 120440 h 5226565"/>
              <a:gd name="connsiteX10" fmla="*/ 2848453 w 7179830"/>
              <a:gd name="connsiteY10" fmla="*/ 125626 h 5226565"/>
              <a:gd name="connsiteX11" fmla="*/ 1837830 w 7179830"/>
              <a:gd name="connsiteY11" fmla="*/ 426203 h 5226565"/>
              <a:gd name="connsiteX12" fmla="*/ 214608 w 7179830"/>
              <a:gd name="connsiteY12" fmla="*/ 1882239 h 5226565"/>
              <a:gd name="connsiteX13" fmla="*/ 91317 w 7179830"/>
              <a:gd name="connsiteY13" fmla="*/ 2123701 h 5226565"/>
              <a:gd name="connsiteX14" fmla="*/ 64092 w 7179830"/>
              <a:gd name="connsiteY14" fmla="*/ 2193361 h 5226565"/>
              <a:gd name="connsiteX15" fmla="*/ 0 w 7179830"/>
              <a:gd name="connsiteY15" fmla="*/ 2153533 h 5226565"/>
              <a:gd name="connsiteX16" fmla="*/ 42834 w 7179830"/>
              <a:gd name="connsiteY16" fmla="*/ 2047277 h 5226565"/>
              <a:gd name="connsiteX17" fmla="*/ 923582 w 7179830"/>
              <a:gd name="connsiteY17" fmla="*/ 915600 h 5226565"/>
              <a:gd name="connsiteX18" fmla="*/ 2686989 w 7179830"/>
              <a:gd name="connsiteY18" fmla="*/ 73950 h 5226565"/>
              <a:gd name="connsiteX19" fmla="*/ 3059983 w 7179830"/>
              <a:gd name="connsiteY19" fmla="*/ 20308 h 5226565"/>
              <a:gd name="connsiteX20" fmla="*/ 3454435 w 7179830"/>
              <a:gd name="connsiteY20" fmla="*/ 1176 h 5226565"/>
              <a:gd name="connsiteX21" fmla="*/ 3923806 w 7179830"/>
              <a:gd name="connsiteY21" fmla="*/ 49990 h 5226565"/>
              <a:gd name="connsiteX22" fmla="*/ 5350874 w 7179830"/>
              <a:gd name="connsiteY22" fmla="*/ 426917 h 5226565"/>
              <a:gd name="connsiteX23" fmla="*/ 6607360 w 7179830"/>
              <a:gd name="connsiteY23" fmla="*/ 1075097 h 5226565"/>
              <a:gd name="connsiteX24" fmla="*/ 7110534 w 7179830"/>
              <a:gd name="connsiteY24" fmla="*/ 1541421 h 5226565"/>
              <a:gd name="connsiteX25" fmla="*/ 7179830 w 7179830"/>
              <a:gd name="connsiteY25" fmla="*/ 1630542 h 5226565"/>
              <a:gd name="connsiteX26" fmla="*/ 7136295 w 7179830"/>
              <a:gd name="connsiteY26" fmla="*/ 1700600 h 5226565"/>
              <a:gd name="connsiteX27" fmla="*/ 7131140 w 7179830"/>
              <a:gd name="connsiteY27" fmla="*/ 1693045 h 5226565"/>
              <a:gd name="connsiteX28" fmla="*/ 6577499 w 7179830"/>
              <a:gd name="connsiteY28" fmla="*/ 1148230 h 5226565"/>
              <a:gd name="connsiteX29" fmla="*/ 5494816 w 7179830"/>
              <a:gd name="connsiteY29" fmla="*/ 563527 h 5226565"/>
              <a:gd name="connsiteX30" fmla="*/ 5366967 w 7179830"/>
              <a:gd name="connsiteY30" fmla="*/ 514176 h 5226565"/>
              <a:gd name="connsiteX31" fmla="*/ 5244661 w 7179830"/>
              <a:gd name="connsiteY31" fmla="*/ 470725 h 5226565"/>
              <a:gd name="connsiteX32" fmla="*/ 5904822 w 7179830"/>
              <a:gd name="connsiteY32" fmla="*/ 815468 h 5226565"/>
              <a:gd name="connsiteX33" fmla="*/ 7015222 w 7179830"/>
              <a:gd name="connsiteY33" fmla="*/ 1815185 h 5226565"/>
              <a:gd name="connsiteX34" fmla="*/ 7040454 w 7179830"/>
              <a:gd name="connsiteY34" fmla="*/ 1854830 h 52265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7179830" h="5226565">
                <a:moveTo>
                  <a:pt x="5217841" y="464824"/>
                </a:moveTo>
                <a:lnTo>
                  <a:pt x="5222490" y="464289"/>
                </a:lnTo>
                <a:lnTo>
                  <a:pt x="5216768" y="463394"/>
                </a:lnTo>
                <a:cubicBezTo>
                  <a:pt x="5216768" y="463394"/>
                  <a:pt x="5216768" y="464646"/>
                  <a:pt x="5217841" y="464824"/>
                </a:cubicBezTo>
                <a:close/>
                <a:moveTo>
                  <a:pt x="4945201" y="5226565"/>
                </a:moveTo>
                <a:lnTo>
                  <a:pt x="140449" y="2240811"/>
                </a:lnTo>
                <a:lnTo>
                  <a:pt x="232913" y="2052782"/>
                </a:lnTo>
                <a:cubicBezTo>
                  <a:pt x="277693" y="1968290"/>
                  <a:pt x="325201" y="1885054"/>
                  <a:pt x="375714" y="1803205"/>
                </a:cubicBezTo>
                <a:cubicBezTo>
                  <a:pt x="667528" y="1329721"/>
                  <a:pt x="1039629" y="935091"/>
                  <a:pt x="1512756" y="638448"/>
                </a:cubicBezTo>
                <a:cubicBezTo>
                  <a:pt x="1939392" y="370950"/>
                  <a:pt x="2405724" y="210560"/>
                  <a:pt x="2902095" y="120440"/>
                </a:cubicBezTo>
                <a:cubicBezTo>
                  <a:pt x="2884054" y="118134"/>
                  <a:pt x="2865727" y="119904"/>
                  <a:pt x="2848453" y="125626"/>
                </a:cubicBezTo>
                <a:cubicBezTo>
                  <a:pt x="2498704" y="175943"/>
                  <a:pt x="2158217" y="277201"/>
                  <a:pt x="1837830" y="426203"/>
                </a:cubicBezTo>
                <a:cubicBezTo>
                  <a:pt x="1147094" y="744660"/>
                  <a:pt x="593502" y="1217071"/>
                  <a:pt x="214608" y="1882239"/>
                </a:cubicBezTo>
                <a:cubicBezTo>
                  <a:pt x="169441" y="1960776"/>
                  <a:pt x="128308" y="2041369"/>
                  <a:pt x="91317" y="2123701"/>
                </a:cubicBezTo>
                <a:lnTo>
                  <a:pt x="64092" y="2193361"/>
                </a:lnTo>
                <a:lnTo>
                  <a:pt x="0" y="2153533"/>
                </a:lnTo>
                <a:lnTo>
                  <a:pt x="42834" y="2047277"/>
                </a:lnTo>
                <a:cubicBezTo>
                  <a:pt x="241792" y="1615775"/>
                  <a:pt x="541268" y="1241591"/>
                  <a:pt x="923582" y="915600"/>
                </a:cubicBezTo>
                <a:cubicBezTo>
                  <a:pt x="1435331" y="478415"/>
                  <a:pt x="2028081" y="205375"/>
                  <a:pt x="2686989" y="73950"/>
                </a:cubicBezTo>
                <a:cubicBezTo>
                  <a:pt x="2810367" y="49274"/>
                  <a:pt x="2934818" y="32466"/>
                  <a:pt x="3059983" y="20308"/>
                </a:cubicBezTo>
                <a:cubicBezTo>
                  <a:pt x="3185149" y="8148"/>
                  <a:pt x="3308706" y="2963"/>
                  <a:pt x="3454435" y="1176"/>
                </a:cubicBezTo>
                <a:cubicBezTo>
                  <a:pt x="3599805" y="-5977"/>
                  <a:pt x="3761985" y="20665"/>
                  <a:pt x="3923806" y="49990"/>
                </a:cubicBezTo>
                <a:cubicBezTo>
                  <a:pt x="4409449" y="137964"/>
                  <a:pt x="4886867" y="257228"/>
                  <a:pt x="5350874" y="426917"/>
                </a:cubicBezTo>
                <a:cubicBezTo>
                  <a:pt x="5797001" y="589991"/>
                  <a:pt x="6223101" y="792223"/>
                  <a:pt x="6607360" y="1075097"/>
                </a:cubicBezTo>
                <a:cubicBezTo>
                  <a:pt x="6794438" y="1212779"/>
                  <a:pt x="6965102" y="1365689"/>
                  <a:pt x="7110534" y="1541421"/>
                </a:cubicBezTo>
                <a:lnTo>
                  <a:pt x="7179830" y="1630542"/>
                </a:lnTo>
                <a:lnTo>
                  <a:pt x="7136295" y="1700600"/>
                </a:lnTo>
                <a:lnTo>
                  <a:pt x="7131140" y="1693045"/>
                </a:lnTo>
                <a:cubicBezTo>
                  <a:pt x="6977874" y="1483026"/>
                  <a:pt x="6788448" y="1305671"/>
                  <a:pt x="6577499" y="1148230"/>
                </a:cubicBezTo>
                <a:cubicBezTo>
                  <a:pt x="6245452" y="900401"/>
                  <a:pt x="5878538" y="716408"/>
                  <a:pt x="5494816" y="563527"/>
                </a:cubicBezTo>
                <a:cubicBezTo>
                  <a:pt x="5452491" y="546487"/>
                  <a:pt x="5409881" y="530036"/>
                  <a:pt x="5366967" y="514176"/>
                </a:cubicBezTo>
                <a:cubicBezTo>
                  <a:pt x="5326377" y="499156"/>
                  <a:pt x="5285430" y="485210"/>
                  <a:pt x="5244661" y="470725"/>
                </a:cubicBezTo>
                <a:cubicBezTo>
                  <a:pt x="5471517" y="572127"/>
                  <a:pt x="5691970" y="687263"/>
                  <a:pt x="5904822" y="815468"/>
                </a:cubicBezTo>
                <a:cubicBezTo>
                  <a:pt x="6336645" y="1080104"/>
                  <a:pt x="6718758" y="1400351"/>
                  <a:pt x="7015222" y="1815185"/>
                </a:cubicBezTo>
                <a:lnTo>
                  <a:pt x="7040454" y="185483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82" y="1064622"/>
            <a:ext cx="4285926" cy="1887583"/>
          </a:xfrm>
        </p:spPr>
        <p:txBody>
          <a:bodyPr anchor="t">
            <a:normAutofit/>
          </a:bodyPr>
          <a:lstStyle/>
          <a:p>
            <a:pPr algn="ctr"/>
            <a:r>
              <a:rPr lang="en-US" sz="4800" b="1" dirty="0">
                <a:solidFill>
                  <a:srgbClr val="FFFFFF"/>
                </a:solidFill>
                <a:latin typeface="+mn-lt"/>
              </a:rPr>
              <a:t>…</a:t>
            </a:r>
            <a:r>
              <a:rPr lang="en-US" sz="4800" b="1" dirty="0" err="1">
                <a:solidFill>
                  <a:srgbClr val="FFFFFF"/>
                </a:solidFill>
                <a:latin typeface="+mn-lt"/>
              </a:rPr>
              <a:t>lanjutan</a:t>
            </a:r>
            <a:endParaRPr lang="en-US" sz="48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34149" y="668631"/>
            <a:ext cx="6394267" cy="59411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dirty="0"/>
              <a:t> </a:t>
            </a:r>
            <a:r>
              <a:rPr lang="en-US" sz="4400" dirty="0"/>
              <a:t>“ </a:t>
            </a:r>
            <a:r>
              <a:rPr lang="en-US" sz="4400" dirty="0" err="1"/>
              <a:t>Adanya</a:t>
            </a:r>
            <a:r>
              <a:rPr lang="en-US" sz="4400" dirty="0"/>
              <a:t> </a:t>
            </a:r>
            <a:r>
              <a:rPr lang="en-US" sz="4400" dirty="0" err="1"/>
              <a:t>perbedaan</a:t>
            </a:r>
            <a:r>
              <a:rPr lang="en-US" sz="4400" dirty="0"/>
              <a:t> </a:t>
            </a:r>
            <a:r>
              <a:rPr lang="en-US" sz="4400" dirty="0" err="1"/>
              <a:t>atau</a:t>
            </a:r>
            <a:r>
              <a:rPr lang="en-US" sz="4400" dirty="0"/>
              <a:t> </a:t>
            </a:r>
            <a:r>
              <a:rPr lang="en-US" sz="4400" dirty="0" err="1"/>
              <a:t>keragaman</a:t>
            </a:r>
            <a:r>
              <a:rPr lang="en-US" sz="4400" dirty="0"/>
              <a:t> </a:t>
            </a:r>
            <a:r>
              <a:rPr lang="en-US" sz="4400" dirty="0" err="1"/>
              <a:t>peran</a:t>
            </a:r>
            <a:r>
              <a:rPr lang="en-US" sz="4400" dirty="0"/>
              <a:t> </a:t>
            </a:r>
            <a:r>
              <a:rPr lang="en-US" sz="4400" dirty="0" err="1"/>
              <a:t>karena</a:t>
            </a:r>
            <a:r>
              <a:rPr lang="en-US" sz="4400" dirty="0"/>
              <a:t> </a:t>
            </a:r>
          </a:p>
          <a:p>
            <a:pPr marL="0" indent="0" algn="ctr">
              <a:buNone/>
            </a:pPr>
            <a:r>
              <a:rPr lang="en-US" sz="4400" dirty="0" err="1"/>
              <a:t>faktor</a:t>
            </a:r>
            <a:r>
              <a:rPr lang="en-US" sz="4400" dirty="0"/>
              <a:t> </a:t>
            </a:r>
            <a:r>
              <a:rPr lang="en-US" sz="4400" dirty="0" err="1"/>
              <a:t>biologis</a:t>
            </a:r>
            <a:r>
              <a:rPr lang="en-US" sz="4400" dirty="0"/>
              <a:t>, </a:t>
            </a:r>
            <a:r>
              <a:rPr lang="en-US" sz="4400" dirty="0" err="1"/>
              <a:t>etnis</a:t>
            </a:r>
            <a:r>
              <a:rPr lang="en-US" sz="4400" dirty="0"/>
              <a:t>, </a:t>
            </a:r>
            <a:r>
              <a:rPr lang="en-US" sz="4400" dirty="0" err="1"/>
              <a:t>aspirasi</a:t>
            </a:r>
            <a:r>
              <a:rPr lang="en-US" sz="4400" dirty="0"/>
              <a:t>, </a:t>
            </a:r>
            <a:r>
              <a:rPr lang="en-US" sz="4400" dirty="0" err="1"/>
              <a:t>minat</a:t>
            </a:r>
            <a:r>
              <a:rPr lang="en-US" sz="4400" dirty="0"/>
              <a:t>, </a:t>
            </a:r>
            <a:r>
              <a:rPr lang="en-US" sz="4400" dirty="0" err="1"/>
              <a:t>pillihan</a:t>
            </a:r>
            <a:r>
              <a:rPr lang="en-US" sz="4400" dirty="0"/>
              <a:t>, </a:t>
            </a:r>
            <a:r>
              <a:rPr lang="en-US" sz="4400" dirty="0" err="1"/>
              <a:t>atau</a:t>
            </a:r>
            <a:r>
              <a:rPr lang="en-US" sz="4400" dirty="0"/>
              <a:t> </a:t>
            </a:r>
            <a:r>
              <a:rPr lang="en-US" sz="4400" dirty="0" err="1"/>
              <a:t>budaya</a:t>
            </a:r>
            <a:r>
              <a:rPr lang="en-US" sz="4400" dirty="0"/>
              <a:t>,  pada </a:t>
            </a:r>
            <a:r>
              <a:rPr lang="en-US" sz="4400" dirty="0" err="1"/>
              <a:t>hakekatnya</a:t>
            </a:r>
            <a:r>
              <a:rPr lang="en-US" sz="4400" dirty="0"/>
              <a:t> </a:t>
            </a:r>
            <a:r>
              <a:rPr lang="en-US" sz="4400" dirty="0" err="1"/>
              <a:t>adalah</a:t>
            </a:r>
            <a:r>
              <a:rPr lang="en-US" sz="4400" dirty="0"/>
              <a:t> </a:t>
            </a:r>
            <a:r>
              <a:rPr lang="en-US" sz="4400" dirty="0" err="1"/>
              <a:t>realita</a:t>
            </a:r>
            <a:r>
              <a:rPr lang="en-US" sz="4400" dirty="0"/>
              <a:t> </a:t>
            </a:r>
            <a:r>
              <a:rPr lang="en-US" sz="4400" dirty="0" err="1"/>
              <a:t>kehidupan</a:t>
            </a:r>
            <a:r>
              <a:rPr lang="en-US" sz="4400" dirty="0"/>
              <a:t> </a:t>
            </a:r>
            <a:r>
              <a:rPr lang="en-US" sz="4400" dirty="0" err="1"/>
              <a:t>manusia</a:t>
            </a:r>
            <a:r>
              <a:rPr lang="en-US" sz="4400" dirty="0"/>
              <a:t>, </a:t>
            </a:r>
            <a:r>
              <a:rPr lang="en-US" sz="4400" dirty="0" err="1"/>
              <a:t>sehingga</a:t>
            </a:r>
            <a:r>
              <a:rPr lang="en-US" sz="4400" dirty="0"/>
              <a:t> </a:t>
            </a:r>
            <a:r>
              <a:rPr lang="en-US" sz="4400" dirty="0" err="1"/>
              <a:t>tidak</a:t>
            </a:r>
            <a:r>
              <a:rPr lang="en-US" sz="4400" dirty="0"/>
              <a:t> </a:t>
            </a:r>
            <a:r>
              <a:rPr lang="en-US" sz="4400" dirty="0" err="1"/>
              <a:t>perlu</a:t>
            </a:r>
            <a:r>
              <a:rPr lang="en-US" sz="4400" dirty="0"/>
              <a:t> </a:t>
            </a:r>
            <a:r>
              <a:rPr lang="en-US" sz="4400" dirty="0" err="1"/>
              <a:t>dipertentangkan</a:t>
            </a:r>
            <a:r>
              <a:rPr lang="en-US" sz="44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69717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789" y="1153572"/>
            <a:ext cx="3619445" cy="4461163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err="1">
                <a:solidFill>
                  <a:srgbClr val="FFFFFF"/>
                </a:solidFill>
                <a:latin typeface="+mn-lt"/>
              </a:rPr>
              <a:t>Referensi</a:t>
            </a:r>
            <a:r>
              <a:rPr lang="en-US" sz="3600" b="1" dirty="0">
                <a:solidFill>
                  <a:srgbClr val="FFFFFF"/>
                </a:solidFill>
                <a:latin typeface="+mn-lt"/>
              </a:rPr>
              <a:t>: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7308" y="591344"/>
            <a:ext cx="7186527" cy="6000525"/>
          </a:xfrm>
        </p:spPr>
        <p:txBody>
          <a:bodyPr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Astuti</a:t>
            </a:r>
            <a:r>
              <a:rPr lang="en-US" sz="2400" dirty="0"/>
              <a:t>, T.M.P (2011) </a:t>
            </a:r>
            <a:r>
              <a:rPr lang="en-US" sz="2400" dirty="0" err="1"/>
              <a:t>Konstruksi</a:t>
            </a:r>
            <a:r>
              <a:rPr lang="en-US" sz="2400" dirty="0"/>
              <a:t> Gender dalam </a:t>
            </a:r>
            <a:r>
              <a:rPr lang="en-US" sz="2400" dirty="0" err="1"/>
              <a:t>Realitas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(2011), Semarang, UNNES Press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Mosse</a:t>
            </a:r>
            <a:r>
              <a:rPr lang="en-US" sz="2400" dirty="0"/>
              <a:t>, J.C. (2007) Gender dan Pembangunan, </a:t>
            </a:r>
            <a:r>
              <a:rPr lang="en-US" sz="2400" dirty="0" err="1"/>
              <a:t>Cetakan</a:t>
            </a:r>
            <a:r>
              <a:rPr lang="en-US" sz="2400" dirty="0"/>
              <a:t> V, Yogyakarta, Kerjasama Rifka </a:t>
            </a:r>
            <a:r>
              <a:rPr lang="en-US" sz="2400" dirty="0" err="1"/>
              <a:t>Annisa</a:t>
            </a:r>
            <a:r>
              <a:rPr lang="en-US" sz="2400" dirty="0"/>
              <a:t> Women’s Crisis Centre </a:t>
            </a:r>
            <a:r>
              <a:rPr lang="en-US" sz="2400" dirty="0" err="1"/>
              <a:t>dengan</a:t>
            </a:r>
            <a:r>
              <a:rPr lang="en-US" sz="2400" dirty="0"/>
              <a:t> Pustaka </a:t>
            </a:r>
            <a:r>
              <a:rPr lang="en-US" sz="2400" dirty="0" err="1"/>
              <a:t>Pelajar</a:t>
            </a: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Nurhafizah</a:t>
            </a:r>
            <a:r>
              <a:rPr lang="en-US" sz="2400" dirty="0"/>
              <a:t>, S., </a:t>
            </a:r>
            <a:r>
              <a:rPr lang="en-US" sz="2400" dirty="0" err="1"/>
              <a:t>Isnaini</a:t>
            </a:r>
            <a:r>
              <a:rPr lang="en-US" sz="2400" dirty="0"/>
              <a:t>, Y. Yatim (2021) </a:t>
            </a:r>
            <a:r>
              <a:rPr lang="en-US" sz="2400" dirty="0" err="1"/>
              <a:t>Pembagian</a:t>
            </a:r>
            <a:r>
              <a:rPr lang="en-US" sz="2400" dirty="0"/>
              <a:t> </a:t>
            </a:r>
            <a:r>
              <a:rPr lang="en-US" sz="2400" dirty="0" err="1"/>
              <a:t>Kerja</a:t>
            </a:r>
            <a:r>
              <a:rPr lang="en-US" sz="2400" dirty="0"/>
              <a:t> </a:t>
            </a:r>
            <a:r>
              <a:rPr lang="en-US" sz="2400" dirty="0" err="1"/>
              <a:t>Petani</a:t>
            </a:r>
            <a:r>
              <a:rPr lang="en-US" sz="2400" dirty="0"/>
              <a:t> </a:t>
            </a:r>
            <a:r>
              <a:rPr lang="en-US" sz="2400" dirty="0" err="1"/>
              <a:t>Penggarap</a:t>
            </a:r>
            <a:r>
              <a:rPr lang="en-US" sz="2400" dirty="0"/>
              <a:t> Sawah di Nagari Padang </a:t>
            </a:r>
            <a:r>
              <a:rPr lang="en-US" sz="2400" dirty="0" err="1"/>
              <a:t>Ganting</a:t>
            </a:r>
            <a:r>
              <a:rPr lang="en-US" sz="2400" dirty="0"/>
              <a:t>, </a:t>
            </a:r>
            <a:r>
              <a:rPr lang="en-US" sz="2400" dirty="0" err="1"/>
              <a:t>Kecamatan</a:t>
            </a:r>
            <a:r>
              <a:rPr lang="en-US" sz="2400" dirty="0"/>
              <a:t> Padang </a:t>
            </a:r>
            <a:r>
              <a:rPr lang="en-US" sz="2400" dirty="0" err="1"/>
              <a:t>Ganting</a:t>
            </a:r>
            <a:r>
              <a:rPr lang="en-US" sz="2400" dirty="0"/>
              <a:t>, </a:t>
            </a:r>
            <a:r>
              <a:rPr lang="en-US" sz="2400" dirty="0" err="1"/>
              <a:t>Kabupaten</a:t>
            </a:r>
            <a:r>
              <a:rPr lang="en-US" sz="2400" dirty="0"/>
              <a:t> Tanah </a:t>
            </a:r>
            <a:r>
              <a:rPr lang="en-US" sz="2400" dirty="0" err="1"/>
              <a:t>Datar</a:t>
            </a:r>
            <a:r>
              <a:rPr lang="en-US" sz="2400" dirty="0"/>
              <a:t>, </a:t>
            </a:r>
            <a:r>
              <a:rPr lang="en-US" sz="2400" dirty="0" err="1"/>
              <a:t>Jurnal</a:t>
            </a:r>
            <a:r>
              <a:rPr lang="en-US" sz="2400" dirty="0"/>
              <a:t> Pendidikan </a:t>
            </a:r>
            <a:r>
              <a:rPr lang="en-US" sz="2400" dirty="0" err="1"/>
              <a:t>Tambusai</a:t>
            </a:r>
            <a:r>
              <a:rPr lang="en-US" sz="2400" dirty="0"/>
              <a:t>, Vol.5, No. 3, </a:t>
            </a:r>
            <a:r>
              <a:rPr lang="en-US" sz="2400" dirty="0" err="1"/>
              <a:t>hal</a:t>
            </a:r>
            <a:r>
              <a:rPr lang="en-US" sz="2400" dirty="0"/>
              <a:t> : 6671- 6678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Sita, K dan E. </a:t>
            </a:r>
            <a:r>
              <a:rPr lang="en-US" sz="2400" dirty="0" err="1"/>
              <a:t>Herawati</a:t>
            </a:r>
            <a:r>
              <a:rPr lang="en-US" sz="2400" dirty="0"/>
              <a:t> (2017) </a:t>
            </a:r>
            <a:r>
              <a:rPr lang="en-US" sz="2400" dirty="0" err="1"/>
              <a:t>Relasi</a:t>
            </a:r>
            <a:r>
              <a:rPr lang="en-US" sz="2400" dirty="0"/>
              <a:t> Gender pada </a:t>
            </a:r>
            <a:r>
              <a:rPr lang="en-US" sz="2400" dirty="0" err="1"/>
              <a:t>Pekerja</a:t>
            </a:r>
            <a:r>
              <a:rPr lang="en-US" sz="2400" dirty="0"/>
              <a:t> </a:t>
            </a:r>
            <a:r>
              <a:rPr lang="en-US" sz="2400" dirty="0" err="1"/>
              <a:t>Pemetik</a:t>
            </a:r>
            <a:r>
              <a:rPr lang="en-US" sz="2400" dirty="0"/>
              <a:t> The: </a:t>
            </a:r>
            <a:r>
              <a:rPr lang="en-US" sz="2400" dirty="0" err="1"/>
              <a:t>Studi</a:t>
            </a:r>
            <a:r>
              <a:rPr lang="en-US" sz="2400" dirty="0"/>
              <a:t> </a:t>
            </a:r>
            <a:r>
              <a:rPr lang="en-US" sz="2400" dirty="0" err="1"/>
              <a:t>Kasus</a:t>
            </a:r>
            <a:r>
              <a:rPr lang="en-US" sz="2400" dirty="0"/>
              <a:t> </a:t>
            </a:r>
            <a:r>
              <a:rPr lang="en-US" sz="2400" dirty="0" err="1"/>
              <a:t>Pembagian</a:t>
            </a:r>
            <a:r>
              <a:rPr lang="en-US" sz="2400" dirty="0"/>
              <a:t> </a:t>
            </a:r>
            <a:r>
              <a:rPr lang="en-US" sz="2400" dirty="0" err="1"/>
              <a:t>Kerja</a:t>
            </a:r>
            <a:r>
              <a:rPr lang="en-US" sz="2400" dirty="0"/>
              <a:t> dan </a:t>
            </a:r>
            <a:r>
              <a:rPr lang="en-US" sz="2400" dirty="0" err="1"/>
              <a:t>Relasi</a:t>
            </a:r>
            <a:r>
              <a:rPr lang="en-US" sz="2400" dirty="0"/>
              <a:t> Gender di </a:t>
            </a:r>
            <a:r>
              <a:rPr lang="en-US" sz="2400" dirty="0" err="1"/>
              <a:t>Perkebunann</a:t>
            </a:r>
            <a:r>
              <a:rPr lang="en-US" sz="2400" dirty="0"/>
              <a:t> </a:t>
            </a:r>
            <a:r>
              <a:rPr lang="en-US" sz="2400" dirty="0" err="1"/>
              <a:t>Teh</a:t>
            </a:r>
            <a:r>
              <a:rPr lang="en-US" sz="2400" dirty="0"/>
              <a:t> </a:t>
            </a:r>
            <a:r>
              <a:rPr lang="en-US" sz="2400" dirty="0" err="1"/>
              <a:t>Gambung</a:t>
            </a:r>
            <a:r>
              <a:rPr lang="en-US" sz="2400" dirty="0"/>
              <a:t>, </a:t>
            </a:r>
            <a:r>
              <a:rPr lang="en-US" sz="2400" dirty="0" err="1"/>
              <a:t>Jawa</a:t>
            </a:r>
            <a:r>
              <a:rPr lang="en-US" sz="2400" dirty="0"/>
              <a:t> Barat, Sodality : </a:t>
            </a:r>
            <a:r>
              <a:rPr lang="en-US" sz="2400" dirty="0" err="1"/>
              <a:t>Jurnal</a:t>
            </a:r>
            <a:r>
              <a:rPr lang="en-US" sz="2400" dirty="0"/>
              <a:t> </a:t>
            </a:r>
            <a:r>
              <a:rPr lang="en-US" sz="2400" dirty="0" err="1"/>
              <a:t>Sosiologi</a:t>
            </a:r>
            <a:r>
              <a:rPr lang="en-US" sz="2400" dirty="0"/>
              <a:t> </a:t>
            </a:r>
            <a:r>
              <a:rPr lang="en-US" sz="2400" dirty="0" err="1"/>
              <a:t>Pedesan</a:t>
            </a:r>
            <a:r>
              <a:rPr lang="en-US" sz="2400" dirty="0"/>
              <a:t>, </a:t>
            </a:r>
            <a:r>
              <a:rPr lang="en-US" sz="2400" dirty="0" err="1"/>
              <a:t>hal</a:t>
            </a:r>
            <a:r>
              <a:rPr lang="en-US" sz="2400" dirty="0"/>
              <a:t>: 1-5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1202948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5DA03-EF5E-481D-86BE-3FDC6F5CF2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>
                <a:latin typeface="+mn-lt"/>
              </a:rPr>
              <a:t>Tugas</a:t>
            </a:r>
            <a:r>
              <a:rPr lang="en-US" b="1" dirty="0">
                <a:latin typeface="+mn-lt"/>
              </a:rPr>
              <a:t> </a:t>
            </a:r>
            <a:r>
              <a:rPr lang="en-US" b="1" dirty="0" err="1">
                <a:latin typeface="+mn-lt"/>
              </a:rPr>
              <a:t>kelompok</a:t>
            </a:r>
            <a:r>
              <a:rPr lang="en-US" b="1" dirty="0">
                <a:latin typeface="+mn-lt"/>
              </a:rPr>
              <a:t> di kelas_#3</a:t>
            </a:r>
            <a:endParaRPr lang="en-ID" b="1" dirty="0">
              <a:latin typeface="+mn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2F6DE-DEA8-4AC0-AC33-BAC30ABE04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5760" y="1038497"/>
            <a:ext cx="11325497" cy="5505994"/>
          </a:xfrm>
        </p:spPr>
        <p:txBody>
          <a:bodyPr>
            <a:noAutofit/>
          </a:bodyPr>
          <a:lstStyle/>
          <a:p>
            <a:r>
              <a:rPr lang="en-US" sz="3200" dirty="0" err="1"/>
              <a:t>Buatlah</a:t>
            </a:r>
            <a:r>
              <a:rPr lang="en-US" sz="3200" dirty="0"/>
              <a:t> </a:t>
            </a:r>
            <a:r>
              <a:rPr lang="en-US" sz="3200" dirty="0" err="1"/>
              <a:t>kelompok</a:t>
            </a:r>
            <a:r>
              <a:rPr lang="en-US" sz="3200" dirty="0"/>
              <a:t>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jumlah</a:t>
            </a:r>
            <a:r>
              <a:rPr lang="en-US" sz="3200" dirty="0"/>
              <a:t> </a:t>
            </a:r>
            <a:r>
              <a:rPr lang="en-US" sz="3200" dirty="0" err="1"/>
              <a:t>anggota</a:t>
            </a:r>
            <a:r>
              <a:rPr lang="en-US" sz="3200" dirty="0"/>
              <a:t> 4 – 5 orang. </a:t>
            </a:r>
            <a:r>
              <a:rPr lang="en-US" sz="3200" dirty="0" err="1"/>
              <a:t>Pastikan</a:t>
            </a:r>
            <a:r>
              <a:rPr lang="en-US" sz="3200" dirty="0"/>
              <a:t> </a:t>
            </a:r>
            <a:r>
              <a:rPr lang="en-US" sz="3200" dirty="0" err="1"/>
              <a:t>ada</a:t>
            </a:r>
            <a:r>
              <a:rPr lang="en-US" sz="3200" dirty="0"/>
              <a:t> </a:t>
            </a:r>
            <a:r>
              <a:rPr lang="en-US" sz="3200" dirty="0" err="1"/>
              <a:t>perempuan</a:t>
            </a:r>
            <a:r>
              <a:rPr lang="en-US" sz="3200" dirty="0"/>
              <a:t> dan </a:t>
            </a:r>
            <a:r>
              <a:rPr lang="en-US" sz="3200" dirty="0" err="1"/>
              <a:t>laki-laki</a:t>
            </a:r>
            <a:r>
              <a:rPr lang="en-US" sz="3200" dirty="0"/>
              <a:t> dalam </a:t>
            </a:r>
            <a:r>
              <a:rPr lang="en-US" sz="3200" dirty="0" err="1"/>
              <a:t>kelompok</a:t>
            </a:r>
            <a:r>
              <a:rPr lang="en-US" sz="3200" dirty="0"/>
              <a:t> </a:t>
            </a:r>
            <a:r>
              <a:rPr lang="en-US" sz="3200" dirty="0" err="1"/>
              <a:t>anda</a:t>
            </a:r>
            <a:r>
              <a:rPr lang="en-US" sz="3200" dirty="0"/>
              <a:t>!</a:t>
            </a:r>
          </a:p>
          <a:p>
            <a:r>
              <a:rPr lang="en-US" sz="3200" dirty="0" err="1"/>
              <a:t>Pilihlah</a:t>
            </a:r>
            <a:r>
              <a:rPr lang="en-US" sz="3200" dirty="0"/>
              <a:t> salah </a:t>
            </a:r>
            <a:r>
              <a:rPr lang="en-US" sz="3200" dirty="0" err="1"/>
              <a:t>satu</a:t>
            </a:r>
            <a:r>
              <a:rPr lang="en-US" sz="3200" dirty="0"/>
              <a:t> </a:t>
            </a:r>
            <a:r>
              <a:rPr lang="en-US" sz="3200" dirty="0" err="1"/>
              <a:t>pekerjaan</a:t>
            </a:r>
            <a:r>
              <a:rPr lang="en-US" sz="3200" dirty="0"/>
              <a:t> </a:t>
            </a:r>
            <a:r>
              <a:rPr lang="en-US" sz="3200" dirty="0" err="1"/>
              <a:t>atau</a:t>
            </a:r>
            <a:r>
              <a:rPr lang="en-US" sz="3200" dirty="0"/>
              <a:t> </a:t>
            </a:r>
            <a:r>
              <a:rPr lang="en-US" sz="3200" dirty="0" err="1"/>
              <a:t>kegiatan</a:t>
            </a:r>
            <a:r>
              <a:rPr lang="en-US" sz="3200" dirty="0"/>
              <a:t> yang </a:t>
            </a:r>
            <a:r>
              <a:rPr lang="en-US" sz="3200" dirty="0" err="1"/>
              <a:t>ada</a:t>
            </a:r>
            <a:r>
              <a:rPr lang="en-US" sz="3200" dirty="0"/>
              <a:t> di </a:t>
            </a:r>
            <a:r>
              <a:rPr lang="en-US" sz="3200" dirty="0" err="1"/>
              <a:t>sekitar</a:t>
            </a:r>
            <a:r>
              <a:rPr lang="en-US" sz="3200" dirty="0"/>
              <a:t> </a:t>
            </a:r>
            <a:r>
              <a:rPr lang="en-US" sz="3200" dirty="0" err="1"/>
              <a:t>anda</a:t>
            </a:r>
            <a:endParaRPr lang="en-US" sz="3200" dirty="0"/>
          </a:p>
          <a:p>
            <a:r>
              <a:rPr lang="en-US" sz="3200" dirty="0" err="1"/>
              <a:t>Identifikasi</a:t>
            </a:r>
            <a:r>
              <a:rPr lang="en-US" sz="3200" dirty="0"/>
              <a:t> </a:t>
            </a:r>
            <a:r>
              <a:rPr lang="en-US" sz="3200" dirty="0" err="1"/>
              <a:t>pembagian</a:t>
            </a:r>
            <a:r>
              <a:rPr lang="en-US" sz="3200" dirty="0"/>
              <a:t> </a:t>
            </a:r>
            <a:r>
              <a:rPr lang="en-US" sz="3200" dirty="0" err="1"/>
              <a:t>kerja</a:t>
            </a:r>
            <a:r>
              <a:rPr lang="en-US" sz="3200" dirty="0"/>
              <a:t> </a:t>
            </a:r>
            <a:r>
              <a:rPr lang="en-US" sz="3200" dirty="0" err="1"/>
              <a:t>berdasarkan</a:t>
            </a:r>
            <a:r>
              <a:rPr lang="en-US" sz="3200" dirty="0"/>
              <a:t> gender </a:t>
            </a:r>
            <a:r>
              <a:rPr lang="en-US" sz="3200" dirty="0" err="1"/>
              <a:t>dengan</a:t>
            </a:r>
            <a:r>
              <a:rPr lang="en-US" sz="3200" dirty="0"/>
              <a:t> </a:t>
            </a:r>
            <a:r>
              <a:rPr lang="en-US" sz="3200" dirty="0" err="1"/>
              <a:t>tabel</a:t>
            </a:r>
            <a:r>
              <a:rPr lang="en-US" sz="3200" dirty="0"/>
              <a:t> </a:t>
            </a:r>
            <a:r>
              <a:rPr lang="en-US" sz="3200" dirty="0" err="1"/>
              <a:t>seperti</a:t>
            </a:r>
            <a:r>
              <a:rPr lang="en-US" sz="3200" dirty="0"/>
              <a:t> </a:t>
            </a:r>
            <a:r>
              <a:rPr lang="en-US" sz="3200" dirty="0" err="1"/>
              <a:t>contoh</a:t>
            </a:r>
            <a:r>
              <a:rPr lang="en-US" sz="3200" dirty="0"/>
              <a:t> yang </a:t>
            </a:r>
            <a:r>
              <a:rPr lang="en-US" sz="3200" dirty="0" err="1"/>
              <a:t>tersedia</a:t>
            </a:r>
            <a:r>
              <a:rPr lang="en-US" sz="3200" dirty="0"/>
              <a:t> </a:t>
            </a:r>
            <a:r>
              <a:rPr lang="en-US" sz="3200" dirty="0" err="1"/>
              <a:t>setelah</a:t>
            </a:r>
            <a:r>
              <a:rPr lang="en-US" sz="3200" dirty="0"/>
              <a:t> ppt ini. </a:t>
            </a:r>
          </a:p>
          <a:p>
            <a:r>
              <a:rPr lang="en-US" sz="3200" dirty="0" err="1"/>
              <a:t>Buatlah</a:t>
            </a:r>
            <a:r>
              <a:rPr lang="en-US" sz="3200" dirty="0"/>
              <a:t> </a:t>
            </a:r>
            <a:r>
              <a:rPr lang="en-US" sz="3200" dirty="0" err="1"/>
              <a:t>kesimpulan</a:t>
            </a:r>
            <a:r>
              <a:rPr lang="en-US" sz="3200" dirty="0"/>
              <a:t> </a:t>
            </a:r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hasil</a:t>
            </a:r>
            <a:r>
              <a:rPr lang="en-US" sz="3200" dirty="0"/>
              <a:t> </a:t>
            </a:r>
            <a:r>
              <a:rPr lang="en-US" sz="3200" dirty="0" err="1"/>
              <a:t>identifikasi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tabel</a:t>
            </a:r>
            <a:r>
              <a:rPr lang="en-US" sz="3200" dirty="0"/>
              <a:t> </a:t>
            </a:r>
            <a:r>
              <a:rPr lang="en-US" sz="3200" dirty="0" err="1"/>
              <a:t>tersebut</a:t>
            </a:r>
            <a:endParaRPr lang="en-US" sz="3200" dirty="0"/>
          </a:p>
          <a:p>
            <a:r>
              <a:rPr lang="en-US" sz="3200" dirty="0" err="1"/>
              <a:t>Berdasarkan</a:t>
            </a:r>
            <a:r>
              <a:rPr lang="en-US" sz="3200" dirty="0"/>
              <a:t> </a:t>
            </a:r>
            <a:r>
              <a:rPr lang="en-US" sz="3200" dirty="0" err="1"/>
              <a:t>kesimpulan</a:t>
            </a:r>
            <a:r>
              <a:rPr lang="en-US" sz="3200" dirty="0"/>
              <a:t> yang </a:t>
            </a:r>
            <a:r>
              <a:rPr lang="en-US" sz="3200" dirty="0" err="1"/>
              <a:t>dibuat</a:t>
            </a:r>
            <a:r>
              <a:rPr lang="en-US" sz="3200" dirty="0"/>
              <a:t>, </a:t>
            </a:r>
            <a:r>
              <a:rPr lang="en-US" sz="3200" dirty="0" err="1"/>
              <a:t>teori</a:t>
            </a:r>
            <a:r>
              <a:rPr lang="en-US" sz="3200" dirty="0"/>
              <a:t> (</a:t>
            </a:r>
            <a:r>
              <a:rPr lang="en-US" sz="3200" dirty="0" err="1"/>
              <a:t>teori-teori</a:t>
            </a:r>
            <a:r>
              <a:rPr lang="en-US" sz="3200" dirty="0"/>
              <a:t>) </a:t>
            </a:r>
            <a:r>
              <a:rPr lang="en-US" sz="3200" dirty="0" err="1"/>
              <a:t>manakah</a:t>
            </a:r>
            <a:r>
              <a:rPr lang="en-US" sz="3200" dirty="0"/>
              <a:t> </a:t>
            </a:r>
            <a:r>
              <a:rPr lang="en-US" sz="3200" dirty="0" err="1"/>
              <a:t>dari</a:t>
            </a:r>
            <a:r>
              <a:rPr lang="en-US" sz="3200" dirty="0"/>
              <a:t> </a:t>
            </a:r>
            <a:r>
              <a:rPr lang="en-US" sz="3200" dirty="0" err="1"/>
              <a:t>materi</a:t>
            </a:r>
            <a:r>
              <a:rPr lang="en-US" sz="3200" dirty="0"/>
              <a:t> </a:t>
            </a:r>
            <a:r>
              <a:rPr lang="en-US" sz="3200" dirty="0" err="1"/>
              <a:t>hari</a:t>
            </a:r>
            <a:r>
              <a:rPr lang="en-US" sz="3200" dirty="0"/>
              <a:t> ini yang </a:t>
            </a:r>
            <a:r>
              <a:rPr lang="en-US" sz="3200" dirty="0" err="1"/>
              <a:t>dapat</a:t>
            </a:r>
            <a:r>
              <a:rPr lang="en-US" sz="3200" dirty="0"/>
              <a:t> </a:t>
            </a:r>
            <a:r>
              <a:rPr lang="en-US" sz="3200" dirty="0" err="1"/>
              <a:t>digunakan</a:t>
            </a:r>
            <a:r>
              <a:rPr lang="en-US" sz="3200" dirty="0"/>
              <a:t> </a:t>
            </a:r>
            <a:r>
              <a:rPr lang="en-US" sz="3200" dirty="0" err="1"/>
              <a:t>untuk</a:t>
            </a:r>
            <a:r>
              <a:rPr lang="en-US" sz="3200" dirty="0"/>
              <a:t> </a:t>
            </a:r>
            <a:r>
              <a:rPr lang="en-US" sz="3200" dirty="0" err="1"/>
              <a:t>menjelaskan</a:t>
            </a:r>
            <a:r>
              <a:rPr lang="en-US" sz="3200" dirty="0"/>
              <a:t> </a:t>
            </a:r>
            <a:r>
              <a:rPr lang="en-US" sz="3200" dirty="0" err="1"/>
              <a:t>kesimpulan</a:t>
            </a:r>
            <a:r>
              <a:rPr lang="en-US" sz="3200" dirty="0"/>
              <a:t> </a:t>
            </a:r>
            <a:r>
              <a:rPr lang="en-US" sz="3200" dirty="0" err="1"/>
              <a:t>kelompok</a:t>
            </a:r>
            <a:r>
              <a:rPr lang="en-US" sz="3200" dirty="0"/>
              <a:t> </a:t>
            </a:r>
            <a:r>
              <a:rPr lang="en-US" sz="3200" dirty="0" err="1"/>
              <a:t>anda</a:t>
            </a:r>
            <a:r>
              <a:rPr lang="en-US" sz="3200" dirty="0"/>
              <a:t>? </a:t>
            </a:r>
            <a:endParaRPr lang="en-ID" sz="3200" dirty="0"/>
          </a:p>
        </p:txBody>
      </p:sp>
    </p:spTree>
    <p:extLst>
      <p:ext uri="{BB962C8B-B14F-4D97-AF65-F5344CB8AC3E}">
        <p14:creationId xmlns:p14="http://schemas.microsoft.com/office/powerpoint/2010/main" val="16515322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9D9889-913F-4A9C-8A26-990A81731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7154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Tabel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pembagian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kerja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3600" dirty="0" err="1">
                <a:latin typeface="Aharoni" panose="02010803020104030203" pitchFamily="2" charset="-79"/>
                <a:cs typeface="Aharoni" panose="02010803020104030203" pitchFamily="2" charset="-79"/>
              </a:rPr>
              <a:t>berdasarkan</a:t>
            </a:r>
            <a:r>
              <a:rPr lang="en-US" sz="3600" dirty="0">
                <a:latin typeface="Aharoni" panose="02010803020104030203" pitchFamily="2" charset="-79"/>
                <a:cs typeface="Aharoni" panose="02010803020104030203" pitchFamily="2" charset="-79"/>
              </a:rPr>
              <a:t> gender</a:t>
            </a:r>
            <a:endParaRPr lang="en-ID" sz="36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7C9E1A9-DA67-47CB-942D-4E6C9EE8EB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78575900"/>
              </p:ext>
            </p:extLst>
          </p:nvPr>
        </p:nvGraphicFramePr>
        <p:xfrm>
          <a:off x="838200" y="1825625"/>
          <a:ext cx="10515600" cy="289560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013418309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45913320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3200" dirty="0"/>
                        <a:t>Perempuan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dirty="0" err="1"/>
                        <a:t>Laki-laki</a:t>
                      </a:r>
                      <a:endParaRPr lang="en-ID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12107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/>
                        <a:t>1. …….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007715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/>
                        <a:t>2. …….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52381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/>
                        <a:t>3. …….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56140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3200" dirty="0" err="1"/>
                        <a:t>dst</a:t>
                      </a:r>
                      <a:r>
                        <a:rPr lang="en-US" sz="3200" dirty="0"/>
                        <a:t> ……</a:t>
                      </a:r>
                      <a:endParaRPr lang="en-ID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ID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8634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0348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1586</Words>
  <Application>Microsoft Office PowerPoint</Application>
  <PresentationFormat>Widescreen</PresentationFormat>
  <Paragraphs>105</Paragraphs>
  <Slides>33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Aharoni</vt:lpstr>
      <vt:lpstr>Arial</vt:lpstr>
      <vt:lpstr>Calibri</vt:lpstr>
      <vt:lpstr>Calibri Light</vt:lpstr>
      <vt:lpstr>Source Sans Pro</vt:lpstr>
      <vt:lpstr>Wingdings</vt:lpstr>
      <vt:lpstr>1_Office Theme</vt:lpstr>
      <vt:lpstr>Gender  dalam  Pembangunan (Gender in Development) </vt:lpstr>
      <vt:lpstr>Pembagian kerja secara gender?</vt:lpstr>
      <vt:lpstr> CATATAN!</vt:lpstr>
      <vt:lpstr>Perkembangan teori tentang                   pembagian kerja secara gender</vt:lpstr>
      <vt:lpstr>Teori Pembagian Kerja secara Gender (Gender Division of Labor)</vt:lpstr>
      <vt:lpstr>Teori        Triple Peran Gender?</vt:lpstr>
      <vt:lpstr>Peran/kerja  produksi</vt:lpstr>
      <vt:lpstr>…lanjutan</vt:lpstr>
      <vt:lpstr>Peran/kerja  reproduksi</vt:lpstr>
      <vt:lpstr>…..lanjutan</vt:lpstr>
      <vt:lpstr>…..lanjutan</vt:lpstr>
      <vt:lpstr>Peran/kerja sosial </vt:lpstr>
      <vt:lpstr>…lanjutan</vt:lpstr>
      <vt:lpstr>CATATAN !</vt:lpstr>
      <vt:lpstr>Hasil Penelitian: (Sita &amp; Herawati, 2017) </vt:lpstr>
      <vt:lpstr>Hasil Penelitian: (Nurhafizah, dkk, 2021)</vt:lpstr>
      <vt:lpstr>Teori tentang perbedaan peran gender</vt:lpstr>
      <vt:lpstr>Domestik vs Publik (Sherry Ortner, 1974)</vt:lpstr>
      <vt:lpstr>Peran  perempuan</vt:lpstr>
      <vt:lpstr>Peran           laki-laki</vt:lpstr>
      <vt:lpstr>Apa implikasinya?</vt:lpstr>
      <vt:lpstr>Teori Nature</vt:lpstr>
      <vt:lpstr>…lanjutan</vt:lpstr>
      <vt:lpstr>…lanjutan</vt:lpstr>
      <vt:lpstr>Bagaimana implikasinya?</vt:lpstr>
      <vt:lpstr>Teori Nurture</vt:lpstr>
      <vt:lpstr>…lanjutan</vt:lpstr>
      <vt:lpstr>Teori Ekuilibrium</vt:lpstr>
      <vt:lpstr>…lanjutan</vt:lpstr>
      <vt:lpstr>…lanjutan</vt:lpstr>
      <vt:lpstr>Referensi:</vt:lpstr>
      <vt:lpstr>Tugas kelompok di kelas_#3</vt:lpstr>
      <vt:lpstr>Tabel pembagian kerja berdasarkan gender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Dhani</dc:creator>
  <cp:lastModifiedBy>Dhani</cp:lastModifiedBy>
  <cp:revision>32</cp:revision>
  <dcterms:created xsi:type="dcterms:W3CDTF">2022-03-16T10:21:38Z</dcterms:created>
  <dcterms:modified xsi:type="dcterms:W3CDTF">2022-04-19T20:44:03Z</dcterms:modified>
</cp:coreProperties>
</file>